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52" r:id="rId2"/>
  </p:sldMasterIdLst>
  <p:notesMasterIdLst>
    <p:notesMasterId r:id="rId111"/>
  </p:notesMasterIdLst>
  <p:sldIdLst>
    <p:sldId id="288" r:id="rId3"/>
    <p:sldId id="289" r:id="rId4"/>
    <p:sldId id="290" r:id="rId5"/>
    <p:sldId id="291" r:id="rId6"/>
    <p:sldId id="292" r:id="rId7"/>
    <p:sldId id="274" r:id="rId8"/>
    <p:sldId id="275" r:id="rId9"/>
    <p:sldId id="276" r:id="rId10"/>
    <p:sldId id="277" r:id="rId11"/>
    <p:sldId id="278" r:id="rId12"/>
    <p:sldId id="273" r:id="rId13"/>
    <p:sldId id="279" r:id="rId14"/>
    <p:sldId id="280" r:id="rId15"/>
    <p:sldId id="281" r:id="rId16"/>
    <p:sldId id="282" r:id="rId17"/>
    <p:sldId id="283" r:id="rId18"/>
    <p:sldId id="284" r:id="rId19"/>
    <p:sldId id="285" r:id="rId20"/>
    <p:sldId id="286" r:id="rId21"/>
    <p:sldId id="287"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257" r:id="rId84"/>
    <p:sldId id="258" r:id="rId85"/>
    <p:sldId id="259" r:id="rId86"/>
    <p:sldId id="260" r:id="rId87"/>
    <p:sldId id="261" r:id="rId88"/>
    <p:sldId id="354" r:id="rId89"/>
    <p:sldId id="262" r:id="rId90"/>
    <p:sldId id="263" r:id="rId91"/>
    <p:sldId id="264" r:id="rId92"/>
    <p:sldId id="265"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33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400" dirty="0"/>
              <a:t>Compliance with Discharge</a:t>
            </a:r>
            <a:r>
              <a:rPr lang="en-US" sz="1400" baseline="0" dirty="0"/>
              <a:t> cover letter</a:t>
            </a:r>
            <a:endParaRPr lang="en-US" sz="1400" dirty="0"/>
          </a:p>
        </c:rich>
      </c:tx>
      <c:layout>
        <c:manualLayout>
          <c:xMode val="edge"/>
          <c:yMode val="edge"/>
          <c:x val="0.12676372458731383"/>
          <c:y val="2.390406913288563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649968421242222E-2"/>
          <c:y val="0.35866516499963208"/>
          <c:w val="0.94470006315751553"/>
          <c:h val="0.53491936655329386"/>
        </c:manualLayout>
      </c:layout>
      <c:barChart>
        <c:barDir val="col"/>
        <c:grouping val="clustered"/>
        <c:varyColors val="0"/>
        <c:ser>
          <c:idx val="0"/>
          <c:order val="0"/>
          <c:tx>
            <c:strRef>
              <c:f>Sheet1!$B$1</c:f>
              <c:strCache>
                <c:ptCount val="1"/>
                <c:pt idx="0">
                  <c:v>Compliance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prstDash val="sysDash"/>
              </a:ln>
              <a:effectLst/>
            </c:spPr>
            <c:trendlineType val="linear"/>
            <c:dispRSqr val="0"/>
            <c:dispEq val="0"/>
          </c:trendline>
          <c:cat>
            <c:strRef>
              <c:f>Sheet1!$A$2:$A$5</c:f>
              <c:strCache>
                <c:ptCount val="4"/>
                <c:pt idx="0">
                  <c:v>March</c:v>
                </c:pt>
                <c:pt idx="1">
                  <c:v>April </c:v>
                </c:pt>
                <c:pt idx="2">
                  <c:v>May</c:v>
                </c:pt>
                <c:pt idx="3">
                  <c:v>June</c:v>
                </c:pt>
              </c:strCache>
            </c:strRef>
          </c:cat>
          <c:val>
            <c:numRef>
              <c:f>Sheet1!$B$2:$B$5</c:f>
              <c:numCache>
                <c:formatCode>General</c:formatCode>
                <c:ptCount val="4"/>
                <c:pt idx="0">
                  <c:v>31.8</c:v>
                </c:pt>
                <c:pt idx="1">
                  <c:v>86.7</c:v>
                </c:pt>
                <c:pt idx="2">
                  <c:v>92.6</c:v>
                </c:pt>
              </c:numCache>
            </c:numRef>
          </c:val>
          <c:extLst>
            <c:ext xmlns:c16="http://schemas.microsoft.com/office/drawing/2014/chart" uri="{C3380CC4-5D6E-409C-BE32-E72D297353CC}">
              <c16:uniqueId val="{00000000-7AD5-489F-AD16-74498652AAAC}"/>
            </c:ext>
          </c:extLst>
        </c:ser>
        <c:dLbls>
          <c:dLblPos val="outEnd"/>
          <c:showLegendKey val="0"/>
          <c:showVal val="1"/>
          <c:showCatName val="0"/>
          <c:showSerName val="0"/>
          <c:showPercent val="0"/>
          <c:showBubbleSize val="0"/>
        </c:dLbls>
        <c:gapWidth val="444"/>
        <c:overlap val="-90"/>
        <c:axId val="795605695"/>
        <c:axId val="795601855"/>
      </c:barChart>
      <c:catAx>
        <c:axId val="7956056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795601855"/>
        <c:crosses val="autoZero"/>
        <c:auto val="1"/>
        <c:lblAlgn val="ctr"/>
        <c:lblOffset val="100"/>
        <c:noMultiLvlLbl val="0"/>
      </c:catAx>
      <c:valAx>
        <c:axId val="795601855"/>
        <c:scaling>
          <c:orientation val="minMax"/>
        </c:scaling>
        <c:delete val="1"/>
        <c:axPos val="l"/>
        <c:numFmt formatCode="General" sourceLinked="1"/>
        <c:majorTickMark val="none"/>
        <c:minorTickMark val="none"/>
        <c:tickLblPos val="nextTo"/>
        <c:crossAx val="795605695"/>
        <c:crosses val="autoZero"/>
        <c:crossBetween val="between"/>
      </c:valAx>
      <c:spPr>
        <a:noFill/>
        <a:ln>
          <a:noFill/>
        </a:ln>
        <a:effectLst/>
      </c:spPr>
    </c:plotArea>
    <c:legend>
      <c:legendPos val="t"/>
      <c:layout>
        <c:manualLayout>
          <c:xMode val="edge"/>
          <c:yMode val="edge"/>
          <c:x val="0.37232335143743217"/>
          <c:y val="0.21619467378882626"/>
          <c:w val="0.2553532971251356"/>
          <c:h val="9.86841767357053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ED Isolation Patients Admitted With Isolation Precautions Implemented Prior to Admission July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Linear Trending of Isolation Precautions Initiated in ED for Admitted Patients Requiring Isolation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'ED Graphs'!$M$1</c:f>
              <c:strCache>
                <c:ptCount val="1"/>
                <c:pt idx="0">
                  <c:v>Percent Compliant</c:v>
                </c:pt>
              </c:strCache>
            </c:strRef>
          </c:tx>
          <c:spPr>
            <a:ln w="28575" cap="rnd">
              <a:solidFill>
                <a:schemeClr val="accent1"/>
              </a:solidFill>
              <a:round/>
              <a:tailEnd type="stealth"/>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4"/>
                </a:solidFill>
                <a:prstDash val="sysDot"/>
                <a:tailEnd type="stealth"/>
              </a:ln>
              <a:effectLst/>
            </c:spPr>
            <c:trendlineType val="linear"/>
            <c:dispRSqr val="0"/>
            <c:dispEq val="0"/>
          </c:trendline>
          <c:cat>
            <c:numRef>
              <c:f>'ED Graphs'!$L$2:$L$19</c:f>
              <c:numCache>
                <c:formatCode>mmm\-yy</c:formatCode>
                <c:ptCount val="18"/>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numCache>
            </c:numRef>
          </c:cat>
          <c:val>
            <c:numRef>
              <c:f>'ED Graphs'!$M$2:$M$19</c:f>
              <c:numCache>
                <c:formatCode>0%</c:formatCode>
                <c:ptCount val="18"/>
                <c:pt idx="0">
                  <c:v>0.54545454545454541</c:v>
                </c:pt>
                <c:pt idx="1">
                  <c:v>0.37037037037037035</c:v>
                </c:pt>
                <c:pt idx="2">
                  <c:v>0.3888888888888889</c:v>
                </c:pt>
                <c:pt idx="3">
                  <c:v>0.5</c:v>
                </c:pt>
                <c:pt idx="4">
                  <c:v>0.77777777777777779</c:v>
                </c:pt>
                <c:pt idx="5">
                  <c:v>0.83333333333333337</c:v>
                </c:pt>
                <c:pt idx="6">
                  <c:v>0.7</c:v>
                </c:pt>
                <c:pt idx="7">
                  <c:v>0.7407407407407407</c:v>
                </c:pt>
                <c:pt idx="8">
                  <c:v>0.82608695652173914</c:v>
                </c:pt>
                <c:pt idx="9">
                  <c:v>0.5625</c:v>
                </c:pt>
                <c:pt idx="10">
                  <c:v>0.6</c:v>
                </c:pt>
                <c:pt idx="11">
                  <c:v>0.7142857142857143</c:v>
                </c:pt>
                <c:pt idx="12">
                  <c:v>0.74193548387096775</c:v>
                </c:pt>
                <c:pt idx="13">
                  <c:v>0.88888888888888884</c:v>
                </c:pt>
                <c:pt idx="14">
                  <c:v>0.7</c:v>
                </c:pt>
                <c:pt idx="15">
                  <c:v>0.90322580645161288</c:v>
                </c:pt>
                <c:pt idx="16">
                  <c:v>0.5</c:v>
                </c:pt>
                <c:pt idx="17">
                  <c:v>1</c:v>
                </c:pt>
              </c:numCache>
            </c:numRef>
          </c:val>
          <c:smooth val="0"/>
          <c:extLst>
            <c:ext xmlns:c16="http://schemas.microsoft.com/office/drawing/2014/chart" uri="{C3380CC4-5D6E-409C-BE32-E72D297353CC}">
              <c16:uniqueId val="{00000003-F06C-44E5-AD2C-A39E506B30F7}"/>
            </c:ext>
          </c:extLst>
        </c:ser>
        <c:dLbls>
          <c:showLegendKey val="0"/>
          <c:showVal val="0"/>
          <c:showCatName val="0"/>
          <c:showSerName val="0"/>
          <c:showPercent val="0"/>
          <c:showBubbleSize val="0"/>
        </c:dLbls>
        <c:marker val="1"/>
        <c:smooth val="0"/>
        <c:axId val="419834832"/>
        <c:axId val="450777008"/>
      </c:lineChart>
      <c:dateAx>
        <c:axId val="4198348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777008"/>
        <c:crosses val="autoZero"/>
        <c:auto val="1"/>
        <c:lblOffset val="100"/>
        <c:baseTimeUnit val="months"/>
      </c:dateAx>
      <c:valAx>
        <c:axId val="4507770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834832"/>
        <c:crosses val="autoZero"/>
        <c:crossBetween val="between"/>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00" dirty="0"/>
              <a:t>HCAHPS Satisfaction Scores – Discharge Information</a:t>
            </a:r>
          </a:p>
          <a:p>
            <a:pPr>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676777579673598"/>
          <c:y val="0.24381532768290307"/>
          <c:w val="0.8442765878860562"/>
          <c:h val="0.52850944140607825"/>
        </c:manualLayout>
      </c:layout>
      <c:lineChart>
        <c:grouping val="standard"/>
        <c:varyColors val="0"/>
        <c:ser>
          <c:idx val="0"/>
          <c:order val="0"/>
          <c:tx>
            <c:strRef>
              <c:f>Sheet1!$B$1</c:f>
              <c:strCache>
                <c:ptCount val="1"/>
                <c:pt idx="0">
                  <c:v>Satisfaction Scores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24 Q3</c:v>
                </c:pt>
                <c:pt idx="1">
                  <c:v>FY 24 Q4</c:v>
                </c:pt>
                <c:pt idx="2">
                  <c:v>FY 25 Q1</c:v>
                </c:pt>
                <c:pt idx="3">
                  <c:v>FY 25 Q2</c:v>
                </c:pt>
              </c:strCache>
            </c:strRef>
          </c:cat>
          <c:val>
            <c:numRef>
              <c:f>Sheet1!$B$2:$B$5</c:f>
              <c:numCache>
                <c:formatCode>General</c:formatCode>
                <c:ptCount val="4"/>
                <c:pt idx="0">
                  <c:v>65</c:v>
                </c:pt>
                <c:pt idx="1">
                  <c:v>92</c:v>
                </c:pt>
                <c:pt idx="2">
                  <c:v>22</c:v>
                </c:pt>
                <c:pt idx="3">
                  <c:v>96</c:v>
                </c:pt>
              </c:numCache>
            </c:numRef>
          </c:val>
          <c:smooth val="0"/>
          <c:extLst>
            <c:ext xmlns:c16="http://schemas.microsoft.com/office/drawing/2014/chart" uri="{C3380CC4-5D6E-409C-BE32-E72D297353CC}">
              <c16:uniqueId val="{00000000-EC94-418F-80B3-045BB9B6D0FB}"/>
            </c:ext>
          </c:extLst>
        </c:ser>
        <c:dLbls>
          <c:dLblPos val="ctr"/>
          <c:showLegendKey val="0"/>
          <c:showVal val="1"/>
          <c:showCatName val="0"/>
          <c:showSerName val="0"/>
          <c:showPercent val="0"/>
          <c:showBubbleSize val="0"/>
        </c:dLbls>
        <c:smooth val="0"/>
        <c:axId val="793039151"/>
        <c:axId val="793042511"/>
      </c:lineChart>
      <c:catAx>
        <c:axId val="79303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3042511"/>
        <c:crosses val="autoZero"/>
        <c:auto val="1"/>
        <c:lblAlgn val="ctr"/>
        <c:lblOffset val="100"/>
        <c:noMultiLvlLbl val="0"/>
      </c:catAx>
      <c:valAx>
        <c:axId val="793042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3039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0"/>
          <c:showCatName val="0"/>
          <c:showSerName val="0"/>
          <c:showPercent val="0"/>
          <c:showBubbleSize val="0"/>
        </c:dLbls>
        <c:gapWidth val="150"/>
        <c:shape val="box"/>
        <c:axId val="587386856"/>
        <c:axId val="587387512"/>
        <c:axId val="0"/>
      </c:bar3DChart>
      <c:catAx>
        <c:axId val="587386856"/>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87387512"/>
        <c:crosses val="autoZero"/>
        <c:auto val="1"/>
        <c:lblAlgn val="ctr"/>
        <c:lblOffset val="100"/>
        <c:noMultiLvlLbl val="1"/>
      </c:catAx>
      <c:valAx>
        <c:axId val="587387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386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6.5117437243421492E-2"/>
          <c:y val="0.85538124946330496"/>
          <c:w val="0.86691612266415419"/>
          <c:h val="0.112375981451820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ED Isolation Patients Admitted With Isolation Precautions Implemented Prior to Admission July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ED Isolation Patients Admitted to Inpatinet With Isolation Precautions Implemented Prior to Admission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'ED Graphs'!$B$83</c:f>
              <c:strCache>
                <c:ptCount val="1"/>
                <c:pt idx="0">
                  <c:v>Total Number Admitted Isolation Patients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 Graphs'!$A$84:$A$101</c:f>
              <c:numCache>
                <c:formatCode>mmm\-yy</c:formatCode>
                <c:ptCount val="18"/>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numCache>
            </c:numRef>
          </c:cat>
          <c:val>
            <c:numRef>
              <c:f>'ED Graphs'!$B$84:$B$101</c:f>
              <c:numCache>
                <c:formatCode>General</c:formatCode>
                <c:ptCount val="18"/>
                <c:pt idx="0">
                  <c:v>33</c:v>
                </c:pt>
                <c:pt idx="1">
                  <c:v>27</c:v>
                </c:pt>
                <c:pt idx="2">
                  <c:v>18</c:v>
                </c:pt>
                <c:pt idx="3">
                  <c:v>18</c:v>
                </c:pt>
                <c:pt idx="4">
                  <c:v>27</c:v>
                </c:pt>
                <c:pt idx="5">
                  <c:v>18</c:v>
                </c:pt>
                <c:pt idx="6">
                  <c:v>20</c:v>
                </c:pt>
                <c:pt idx="7">
                  <c:v>27</c:v>
                </c:pt>
                <c:pt idx="8">
                  <c:v>23</c:v>
                </c:pt>
                <c:pt idx="9">
                  <c:v>16</c:v>
                </c:pt>
                <c:pt idx="10">
                  <c:v>20</c:v>
                </c:pt>
                <c:pt idx="11">
                  <c:v>21</c:v>
                </c:pt>
                <c:pt idx="12">
                  <c:v>31</c:v>
                </c:pt>
                <c:pt idx="13">
                  <c:v>27</c:v>
                </c:pt>
                <c:pt idx="14">
                  <c:v>20</c:v>
                </c:pt>
                <c:pt idx="15">
                  <c:v>31</c:v>
                </c:pt>
                <c:pt idx="16">
                  <c:v>8</c:v>
                </c:pt>
                <c:pt idx="17">
                  <c:v>4</c:v>
                </c:pt>
              </c:numCache>
            </c:numRef>
          </c:val>
          <c:shape val="cylinder"/>
          <c:extLst>
            <c:ext xmlns:c16="http://schemas.microsoft.com/office/drawing/2014/chart" uri="{C3380CC4-5D6E-409C-BE32-E72D297353CC}">
              <c16:uniqueId val="{00000000-C3A6-41AD-A625-6894FB15ED6C}"/>
            </c:ext>
          </c:extLst>
        </c:ser>
        <c:ser>
          <c:idx val="1"/>
          <c:order val="1"/>
          <c:tx>
            <c:strRef>
              <c:f>'ED Graphs'!$C$83</c:f>
              <c:strCache>
                <c:ptCount val="1"/>
                <c:pt idx="0">
                  <c:v>Isolation Precautions Not Implemented In ED</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 Graphs'!$A$84:$A$101</c:f>
              <c:numCache>
                <c:formatCode>mmm\-yy</c:formatCode>
                <c:ptCount val="18"/>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numCache>
            </c:numRef>
          </c:cat>
          <c:val>
            <c:numRef>
              <c:f>'ED Graphs'!$C$84:$C$101</c:f>
              <c:numCache>
                <c:formatCode>General</c:formatCode>
                <c:ptCount val="18"/>
                <c:pt idx="0">
                  <c:v>15</c:v>
                </c:pt>
                <c:pt idx="1">
                  <c:v>17</c:v>
                </c:pt>
                <c:pt idx="2">
                  <c:v>11</c:v>
                </c:pt>
                <c:pt idx="3">
                  <c:v>9</c:v>
                </c:pt>
                <c:pt idx="4">
                  <c:v>6</c:v>
                </c:pt>
                <c:pt idx="5">
                  <c:v>3</c:v>
                </c:pt>
                <c:pt idx="6">
                  <c:v>6</c:v>
                </c:pt>
                <c:pt idx="7">
                  <c:v>7</c:v>
                </c:pt>
                <c:pt idx="8">
                  <c:v>4</c:v>
                </c:pt>
                <c:pt idx="9">
                  <c:v>7</c:v>
                </c:pt>
                <c:pt idx="10">
                  <c:v>8</c:v>
                </c:pt>
                <c:pt idx="11">
                  <c:v>6</c:v>
                </c:pt>
                <c:pt idx="12">
                  <c:v>8</c:v>
                </c:pt>
                <c:pt idx="13">
                  <c:v>3</c:v>
                </c:pt>
                <c:pt idx="14">
                  <c:v>6</c:v>
                </c:pt>
                <c:pt idx="15">
                  <c:v>3</c:v>
                </c:pt>
                <c:pt idx="16">
                  <c:v>4</c:v>
                </c:pt>
                <c:pt idx="17">
                  <c:v>0</c:v>
                </c:pt>
              </c:numCache>
            </c:numRef>
          </c:val>
          <c:shape val="cylinder"/>
          <c:extLst>
            <c:ext xmlns:c16="http://schemas.microsoft.com/office/drawing/2014/chart" uri="{C3380CC4-5D6E-409C-BE32-E72D297353CC}">
              <c16:uniqueId val="{00000001-C3A6-41AD-A625-6894FB15ED6C}"/>
            </c:ext>
          </c:extLst>
        </c:ser>
        <c:ser>
          <c:idx val="2"/>
          <c:order val="2"/>
          <c:tx>
            <c:strRef>
              <c:f>'ED Graphs'!$D$83</c:f>
              <c:strCache>
                <c:ptCount val="1"/>
                <c:pt idx="0">
                  <c:v>Isolation Precautions Implemented In ED</c:v>
                </c:pt>
              </c:strCache>
            </c:strRef>
          </c:tx>
          <c:spPr>
            <a:solidFill>
              <a:srgbClr val="92D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 Graphs'!$A$84:$A$101</c:f>
              <c:numCache>
                <c:formatCode>mmm\-yy</c:formatCode>
                <c:ptCount val="18"/>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numCache>
            </c:numRef>
          </c:cat>
          <c:val>
            <c:numRef>
              <c:f>'ED Graphs'!$D$84:$D$101</c:f>
              <c:numCache>
                <c:formatCode>General</c:formatCode>
                <c:ptCount val="18"/>
                <c:pt idx="0">
                  <c:v>18</c:v>
                </c:pt>
                <c:pt idx="1">
                  <c:v>10</c:v>
                </c:pt>
                <c:pt idx="2">
                  <c:v>7</c:v>
                </c:pt>
                <c:pt idx="3">
                  <c:v>9</c:v>
                </c:pt>
                <c:pt idx="4">
                  <c:v>21</c:v>
                </c:pt>
                <c:pt idx="5">
                  <c:v>15</c:v>
                </c:pt>
                <c:pt idx="6">
                  <c:v>14</c:v>
                </c:pt>
                <c:pt idx="7">
                  <c:v>20</c:v>
                </c:pt>
                <c:pt idx="8">
                  <c:v>19</c:v>
                </c:pt>
                <c:pt idx="9">
                  <c:v>9</c:v>
                </c:pt>
                <c:pt idx="10">
                  <c:v>12</c:v>
                </c:pt>
                <c:pt idx="11">
                  <c:v>15</c:v>
                </c:pt>
                <c:pt idx="12">
                  <c:v>23</c:v>
                </c:pt>
                <c:pt idx="13">
                  <c:v>24</c:v>
                </c:pt>
                <c:pt idx="14">
                  <c:v>14</c:v>
                </c:pt>
                <c:pt idx="15">
                  <c:v>28</c:v>
                </c:pt>
                <c:pt idx="16">
                  <c:v>4</c:v>
                </c:pt>
                <c:pt idx="17">
                  <c:v>4</c:v>
                </c:pt>
              </c:numCache>
            </c:numRef>
          </c:val>
          <c:shape val="cylinder"/>
          <c:extLst>
            <c:ext xmlns:c16="http://schemas.microsoft.com/office/drawing/2014/chart" uri="{C3380CC4-5D6E-409C-BE32-E72D297353CC}">
              <c16:uniqueId val="{00000002-C3A6-41AD-A625-6894FB15ED6C}"/>
            </c:ext>
          </c:extLst>
        </c:ser>
        <c:dLbls>
          <c:showLegendKey val="0"/>
          <c:showVal val="1"/>
          <c:showCatName val="0"/>
          <c:showSerName val="0"/>
          <c:showPercent val="0"/>
          <c:showBubbleSize val="0"/>
        </c:dLbls>
        <c:gapWidth val="150"/>
        <c:shape val="box"/>
        <c:axId val="797878688"/>
        <c:axId val="640122768"/>
        <c:axId val="0"/>
      </c:bar3DChart>
      <c:dateAx>
        <c:axId val="797878688"/>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122768"/>
        <c:crosses val="autoZero"/>
        <c:auto val="1"/>
        <c:lblOffset val="100"/>
        <c:baseTimeUnit val="months"/>
      </c:dateAx>
      <c:valAx>
        <c:axId val="64012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87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0"/>
          <c:showCatName val="0"/>
          <c:showSerName val="0"/>
          <c:showPercent val="0"/>
          <c:showBubbleSize val="0"/>
        </c:dLbls>
        <c:gapWidth val="150"/>
        <c:shape val="box"/>
        <c:axId val="587386856"/>
        <c:axId val="587387512"/>
        <c:axId val="0"/>
      </c:bar3DChart>
      <c:catAx>
        <c:axId val="587386856"/>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87387512"/>
        <c:crosses val="autoZero"/>
        <c:auto val="1"/>
        <c:lblAlgn val="ctr"/>
        <c:lblOffset val="100"/>
        <c:noMultiLvlLbl val="1"/>
      </c:catAx>
      <c:valAx>
        <c:axId val="587387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386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6.5117437243421492E-2"/>
          <c:y val="0.85538124946330496"/>
          <c:w val="0.86691612266415419"/>
          <c:h val="0.112375981451820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0702A-D17C-47C1-B6EE-6445B01875C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6D5B5A8-9171-4034-8A6A-1C11068C5B2C}">
      <dgm:prSet phldrT="[Text]"/>
      <dgm:spPr/>
      <dgm:t>
        <a:bodyPr/>
        <a:lstStyle/>
        <a:p>
          <a:r>
            <a:rPr lang="en-US" dirty="0"/>
            <a:t>Phase 1</a:t>
          </a:r>
        </a:p>
      </dgm:t>
    </dgm:pt>
    <dgm:pt modelId="{0315D2F5-BAF0-4C07-BDA1-BAD175A75D81}" type="parTrans" cxnId="{1547D4D7-DEA9-4DED-B7BB-19387FBE82E4}">
      <dgm:prSet/>
      <dgm:spPr/>
      <dgm:t>
        <a:bodyPr/>
        <a:lstStyle/>
        <a:p>
          <a:endParaRPr lang="en-US"/>
        </a:p>
      </dgm:t>
    </dgm:pt>
    <dgm:pt modelId="{725348B1-0D6F-42C1-ADFC-3EB39F90436C}" type="sibTrans" cxnId="{1547D4D7-DEA9-4DED-B7BB-19387FBE82E4}">
      <dgm:prSet/>
      <dgm:spPr/>
      <dgm:t>
        <a:bodyPr/>
        <a:lstStyle/>
        <a:p>
          <a:endParaRPr lang="en-US"/>
        </a:p>
      </dgm:t>
    </dgm:pt>
    <dgm:pt modelId="{71982793-C1D3-4B8F-A145-D8F320521987}">
      <dgm:prSet phldrT="[Text]"/>
      <dgm:spPr/>
      <dgm:t>
        <a:bodyPr/>
        <a:lstStyle/>
        <a:p>
          <a:r>
            <a:rPr lang="en-US" dirty="0"/>
            <a:t>Review and update existing New Employee Checklists</a:t>
          </a:r>
        </a:p>
      </dgm:t>
    </dgm:pt>
    <dgm:pt modelId="{DA633D50-C78C-4F24-BBE4-9E0DF3760C83}" type="parTrans" cxnId="{22600F0A-AE14-48A4-AE48-4FA30AA9C179}">
      <dgm:prSet/>
      <dgm:spPr/>
      <dgm:t>
        <a:bodyPr/>
        <a:lstStyle/>
        <a:p>
          <a:endParaRPr lang="en-US"/>
        </a:p>
      </dgm:t>
    </dgm:pt>
    <dgm:pt modelId="{BEA2A516-9910-40D2-B837-5A61F975EC5D}" type="sibTrans" cxnId="{22600F0A-AE14-48A4-AE48-4FA30AA9C179}">
      <dgm:prSet/>
      <dgm:spPr/>
      <dgm:t>
        <a:bodyPr/>
        <a:lstStyle/>
        <a:p>
          <a:endParaRPr lang="en-US"/>
        </a:p>
      </dgm:t>
    </dgm:pt>
    <dgm:pt modelId="{BDC00420-0D66-486E-9CF3-9AAF4233B1D3}">
      <dgm:prSet phldrT="[Text]"/>
      <dgm:spPr/>
      <dgm:t>
        <a:bodyPr/>
        <a:lstStyle/>
        <a:p>
          <a:r>
            <a:rPr lang="en-US" dirty="0"/>
            <a:t>Validate checklists available for each location, job description, and for contracted agency. </a:t>
          </a:r>
        </a:p>
      </dgm:t>
    </dgm:pt>
    <dgm:pt modelId="{CADB8743-B3EF-4495-98AF-937B6F5C840D}" type="parTrans" cxnId="{C860C8DF-C5BE-4280-94D7-39CE03F0ACF8}">
      <dgm:prSet/>
      <dgm:spPr/>
      <dgm:t>
        <a:bodyPr/>
        <a:lstStyle/>
        <a:p>
          <a:endParaRPr lang="en-US"/>
        </a:p>
      </dgm:t>
    </dgm:pt>
    <dgm:pt modelId="{6CDE20FE-C1AA-47E3-930C-83674CF32BC5}" type="sibTrans" cxnId="{C860C8DF-C5BE-4280-94D7-39CE03F0ACF8}">
      <dgm:prSet/>
      <dgm:spPr/>
      <dgm:t>
        <a:bodyPr/>
        <a:lstStyle/>
        <a:p>
          <a:endParaRPr lang="en-US"/>
        </a:p>
      </dgm:t>
    </dgm:pt>
    <dgm:pt modelId="{A3CBE159-D53C-4F04-BEE0-D830AB0EB2DB}">
      <dgm:prSet phldrT="[Text]"/>
      <dgm:spPr/>
      <dgm:t>
        <a:bodyPr/>
        <a:lstStyle/>
        <a:p>
          <a:r>
            <a:rPr lang="en-US" dirty="0"/>
            <a:t>Phase 2</a:t>
          </a:r>
        </a:p>
      </dgm:t>
    </dgm:pt>
    <dgm:pt modelId="{A8A21A01-3B83-479B-8E5E-6F1A0DB4BCAF}" type="parTrans" cxnId="{15F8F6B3-AC2C-4669-809F-CCB27D34DBFC}">
      <dgm:prSet/>
      <dgm:spPr/>
      <dgm:t>
        <a:bodyPr/>
        <a:lstStyle/>
        <a:p>
          <a:endParaRPr lang="en-US"/>
        </a:p>
      </dgm:t>
    </dgm:pt>
    <dgm:pt modelId="{0FA1C8C1-EFCF-4B77-B4D4-ACC72E955DFD}" type="sibTrans" cxnId="{15F8F6B3-AC2C-4669-809F-CCB27D34DBFC}">
      <dgm:prSet/>
      <dgm:spPr/>
      <dgm:t>
        <a:bodyPr/>
        <a:lstStyle/>
        <a:p>
          <a:endParaRPr lang="en-US"/>
        </a:p>
      </dgm:t>
    </dgm:pt>
    <dgm:pt modelId="{963FF54B-6AAF-43B4-A7EF-B812CD0DCEC4}">
      <dgm:prSet phldrT="[Text]"/>
      <dgm:spPr/>
      <dgm:t>
        <a:bodyPr/>
        <a:lstStyle/>
        <a:p>
          <a:r>
            <a:rPr lang="en-US" dirty="0"/>
            <a:t>Review and update existing Orientation Training Checklist by job description. Clarify instructions and condense, if necessary.</a:t>
          </a:r>
        </a:p>
      </dgm:t>
    </dgm:pt>
    <dgm:pt modelId="{280CFA23-353E-402B-97C5-D0418429C3F2}" type="parTrans" cxnId="{A15464F0-7621-474E-81F3-F42044615677}">
      <dgm:prSet/>
      <dgm:spPr/>
      <dgm:t>
        <a:bodyPr/>
        <a:lstStyle/>
        <a:p>
          <a:endParaRPr lang="en-US"/>
        </a:p>
      </dgm:t>
    </dgm:pt>
    <dgm:pt modelId="{0A9FDCC5-A1D0-4DD9-9343-3DF10CF495D7}" type="sibTrans" cxnId="{A15464F0-7621-474E-81F3-F42044615677}">
      <dgm:prSet/>
      <dgm:spPr/>
      <dgm:t>
        <a:bodyPr/>
        <a:lstStyle/>
        <a:p>
          <a:endParaRPr lang="en-US"/>
        </a:p>
      </dgm:t>
    </dgm:pt>
    <dgm:pt modelId="{B22627D3-6E9E-4D04-A80B-CE91E20CD2AD}">
      <dgm:prSet phldrT="[Text]"/>
      <dgm:spPr/>
      <dgm:t>
        <a:bodyPr/>
        <a:lstStyle/>
        <a:p>
          <a:r>
            <a:rPr lang="en-US" dirty="0"/>
            <a:t>Phase 5</a:t>
          </a:r>
        </a:p>
      </dgm:t>
    </dgm:pt>
    <dgm:pt modelId="{6BB5F903-74F0-4AF5-ADEC-D267D4B0CF1F}" type="parTrans" cxnId="{4BE3F988-220F-4084-B1B4-789FE652A3C3}">
      <dgm:prSet/>
      <dgm:spPr/>
      <dgm:t>
        <a:bodyPr/>
        <a:lstStyle/>
        <a:p>
          <a:endParaRPr lang="en-US"/>
        </a:p>
      </dgm:t>
    </dgm:pt>
    <dgm:pt modelId="{17A948FC-B60F-4D70-97ED-544D0F9BBC6E}" type="sibTrans" cxnId="{4BE3F988-220F-4084-B1B4-789FE652A3C3}">
      <dgm:prSet/>
      <dgm:spPr/>
      <dgm:t>
        <a:bodyPr/>
        <a:lstStyle/>
        <a:p>
          <a:endParaRPr lang="en-US"/>
        </a:p>
      </dgm:t>
    </dgm:pt>
    <dgm:pt modelId="{E297996F-1BBC-477B-AFDB-FEDF46B9BEE2}">
      <dgm:prSet phldrT="[Text]"/>
      <dgm:spPr/>
      <dgm:t>
        <a:bodyPr/>
        <a:lstStyle/>
        <a:p>
          <a:r>
            <a:rPr lang="en-US" dirty="0"/>
            <a:t>Share on-boarding process with employees and implement consistency with new employees.  </a:t>
          </a:r>
        </a:p>
      </dgm:t>
    </dgm:pt>
    <dgm:pt modelId="{934AEA6A-9B9D-4E60-B86E-E8EC73E5EA5D}" type="parTrans" cxnId="{A77B1A92-5CAA-4103-B8F4-95D11DE9523E}">
      <dgm:prSet/>
      <dgm:spPr/>
      <dgm:t>
        <a:bodyPr/>
        <a:lstStyle/>
        <a:p>
          <a:endParaRPr lang="en-US"/>
        </a:p>
      </dgm:t>
    </dgm:pt>
    <dgm:pt modelId="{983A2FD8-5FC8-4492-899B-ABB8B767CF8B}" type="sibTrans" cxnId="{A77B1A92-5CAA-4103-B8F4-95D11DE9523E}">
      <dgm:prSet/>
      <dgm:spPr/>
      <dgm:t>
        <a:bodyPr/>
        <a:lstStyle/>
        <a:p>
          <a:endParaRPr lang="en-US"/>
        </a:p>
      </dgm:t>
    </dgm:pt>
    <dgm:pt modelId="{684E28CC-7619-4277-9A87-1744A986FD82}">
      <dgm:prSet/>
      <dgm:spPr/>
      <dgm:t>
        <a:bodyPr/>
        <a:lstStyle/>
        <a:p>
          <a:r>
            <a:rPr lang="en-US" dirty="0"/>
            <a:t>Phase 3</a:t>
          </a:r>
        </a:p>
      </dgm:t>
    </dgm:pt>
    <dgm:pt modelId="{C37A08C1-6FD4-43EC-AD76-3269C94C33BC}" type="parTrans" cxnId="{870671DD-4BCF-448D-87E3-00DBB4D0ADD7}">
      <dgm:prSet/>
      <dgm:spPr/>
    </dgm:pt>
    <dgm:pt modelId="{B6FB08F4-B682-4A12-B13C-439B6D32DB34}" type="sibTrans" cxnId="{870671DD-4BCF-448D-87E3-00DBB4D0ADD7}">
      <dgm:prSet/>
      <dgm:spPr/>
    </dgm:pt>
    <dgm:pt modelId="{ED5A29AA-D923-4CF8-A795-27A4944C4FB6}">
      <dgm:prSet/>
      <dgm:spPr/>
      <dgm:t>
        <a:bodyPr/>
        <a:lstStyle/>
        <a:p>
          <a:r>
            <a:rPr lang="en-US" dirty="0"/>
            <a:t>Phase 4</a:t>
          </a:r>
        </a:p>
      </dgm:t>
    </dgm:pt>
    <dgm:pt modelId="{21546F2A-0975-4FA5-8DF6-726971C17802}" type="parTrans" cxnId="{7955BCF6-0CCA-46A2-B02C-F05303F05BAE}">
      <dgm:prSet/>
      <dgm:spPr/>
    </dgm:pt>
    <dgm:pt modelId="{569F83F0-8113-4F69-A703-7CA9E2A699DB}" type="sibTrans" cxnId="{7955BCF6-0CCA-46A2-B02C-F05303F05BAE}">
      <dgm:prSet/>
      <dgm:spPr/>
    </dgm:pt>
    <dgm:pt modelId="{A22FB409-946B-4801-B9AE-78EE63E1B00E}">
      <dgm:prSet/>
      <dgm:spPr/>
      <dgm:t>
        <a:bodyPr/>
        <a:lstStyle/>
        <a:p>
          <a:r>
            <a:rPr lang="en-US"/>
            <a:t>Update existing New Employee Welcome Letter to include 1st week employment schedule and future training expectations.</a:t>
          </a:r>
        </a:p>
      </dgm:t>
    </dgm:pt>
    <dgm:pt modelId="{600C1846-B825-45DF-BFEC-B1E7817090F7}" type="parTrans" cxnId="{41DC31EA-0FA2-4E8A-A021-41F6336D0562}">
      <dgm:prSet/>
      <dgm:spPr/>
    </dgm:pt>
    <dgm:pt modelId="{E6852686-7B17-4BB8-AB08-684705B5FA48}" type="sibTrans" cxnId="{41DC31EA-0FA2-4E8A-A021-41F6336D0562}">
      <dgm:prSet/>
      <dgm:spPr/>
    </dgm:pt>
    <dgm:pt modelId="{E0130C71-C023-4163-AB2E-FFA36E60E576}">
      <dgm:prSet/>
      <dgm:spPr/>
      <dgm:t>
        <a:bodyPr/>
        <a:lstStyle/>
        <a:p>
          <a:r>
            <a:rPr lang="en-US" dirty="0"/>
            <a:t>Provide to new employee Friday prior to orientation and email HR copy.</a:t>
          </a:r>
        </a:p>
      </dgm:t>
    </dgm:pt>
    <dgm:pt modelId="{3F4BFC6E-D4C2-4D32-B5F7-4191A43D17E7}" type="parTrans" cxnId="{471A7292-328F-4CC8-88BE-1134049695CE}">
      <dgm:prSet/>
      <dgm:spPr/>
      <dgm:t>
        <a:bodyPr/>
        <a:lstStyle/>
        <a:p>
          <a:endParaRPr lang="en-US"/>
        </a:p>
      </dgm:t>
    </dgm:pt>
    <dgm:pt modelId="{5DA856BA-EADF-46ED-A5C9-DDF92486EA86}" type="sibTrans" cxnId="{471A7292-328F-4CC8-88BE-1134049695CE}">
      <dgm:prSet/>
      <dgm:spPr/>
      <dgm:t>
        <a:bodyPr/>
        <a:lstStyle/>
        <a:p>
          <a:endParaRPr lang="en-US"/>
        </a:p>
      </dgm:t>
    </dgm:pt>
    <dgm:pt modelId="{19F3B075-D29C-453A-9673-3CF340E5E9CE}">
      <dgm:prSet/>
      <dgm:spPr/>
      <dgm:t>
        <a:bodyPr/>
        <a:lstStyle/>
        <a:p>
          <a:r>
            <a:rPr lang="en-US" dirty="0"/>
            <a:t>Improve Orientation Binder with updated forms, relevant documents including those above for training new employee. </a:t>
          </a:r>
        </a:p>
      </dgm:t>
    </dgm:pt>
    <dgm:pt modelId="{0E25C942-1030-48A5-859F-84BF405A2189}" type="parTrans" cxnId="{ECA71B47-E448-4112-B83B-A3FCF813EEC1}">
      <dgm:prSet/>
      <dgm:spPr/>
    </dgm:pt>
    <dgm:pt modelId="{0A2E73C1-0B7B-49F5-84F6-A80575022275}" type="sibTrans" cxnId="{ECA71B47-E448-4112-B83B-A3FCF813EEC1}">
      <dgm:prSet/>
      <dgm:spPr/>
    </dgm:pt>
    <dgm:pt modelId="{D2C16EE6-A9C2-4D54-8E17-700A618D2596}">
      <dgm:prSet phldrT="[Text]"/>
      <dgm:spPr/>
      <dgm:t>
        <a:bodyPr/>
        <a:lstStyle/>
        <a:p>
          <a:r>
            <a:rPr lang="en-US" dirty="0"/>
            <a:t>Involve new and past employees in review of items on checklist to ensure understanding and accuracy.  </a:t>
          </a:r>
        </a:p>
      </dgm:t>
    </dgm:pt>
    <dgm:pt modelId="{4B23D0B1-11B5-42EF-895B-075117721336}" type="parTrans" cxnId="{14654BC6-A819-49D0-A6F5-2B4D8A080018}">
      <dgm:prSet/>
      <dgm:spPr/>
    </dgm:pt>
    <dgm:pt modelId="{DC903229-E458-4391-BB8C-34DF13F9C02B}" type="sibTrans" cxnId="{14654BC6-A819-49D0-A6F5-2B4D8A080018}">
      <dgm:prSet/>
      <dgm:spPr/>
    </dgm:pt>
    <dgm:pt modelId="{E8ABD73A-331D-4D7C-B739-38BAE917A872}" type="pres">
      <dgm:prSet presAssocID="{F460702A-D17C-47C1-B6EE-6445B01875C5}" presName="linearFlow" presStyleCnt="0">
        <dgm:presLayoutVars>
          <dgm:dir/>
          <dgm:animLvl val="lvl"/>
          <dgm:resizeHandles val="exact"/>
        </dgm:presLayoutVars>
      </dgm:prSet>
      <dgm:spPr/>
    </dgm:pt>
    <dgm:pt modelId="{CAAF75D7-34E3-4D5D-ACF7-7178E8B985E4}" type="pres">
      <dgm:prSet presAssocID="{B6D5B5A8-9171-4034-8A6A-1C11068C5B2C}" presName="composite" presStyleCnt="0"/>
      <dgm:spPr/>
    </dgm:pt>
    <dgm:pt modelId="{37D62580-3520-4189-ADF4-871D57B1E378}" type="pres">
      <dgm:prSet presAssocID="{B6D5B5A8-9171-4034-8A6A-1C11068C5B2C}" presName="parentText" presStyleLbl="alignNode1" presStyleIdx="0" presStyleCnt="5">
        <dgm:presLayoutVars>
          <dgm:chMax val="1"/>
          <dgm:bulletEnabled val="1"/>
        </dgm:presLayoutVars>
      </dgm:prSet>
      <dgm:spPr/>
    </dgm:pt>
    <dgm:pt modelId="{A1F0F3CC-BB45-4BBA-8DBD-D63F4076B1F3}" type="pres">
      <dgm:prSet presAssocID="{B6D5B5A8-9171-4034-8A6A-1C11068C5B2C}" presName="descendantText" presStyleLbl="alignAcc1" presStyleIdx="0" presStyleCnt="5">
        <dgm:presLayoutVars>
          <dgm:bulletEnabled val="1"/>
        </dgm:presLayoutVars>
      </dgm:prSet>
      <dgm:spPr/>
    </dgm:pt>
    <dgm:pt modelId="{48F53621-AD99-431C-B536-DCA2B5DA7163}" type="pres">
      <dgm:prSet presAssocID="{725348B1-0D6F-42C1-ADFC-3EB39F90436C}" presName="sp" presStyleCnt="0"/>
      <dgm:spPr/>
    </dgm:pt>
    <dgm:pt modelId="{3839DFD2-8EC4-4588-99B4-7F3CC33DCE01}" type="pres">
      <dgm:prSet presAssocID="{A3CBE159-D53C-4F04-BEE0-D830AB0EB2DB}" presName="composite" presStyleCnt="0"/>
      <dgm:spPr/>
    </dgm:pt>
    <dgm:pt modelId="{2F1055B1-C5B8-4A62-8E66-0AA8A5F3E853}" type="pres">
      <dgm:prSet presAssocID="{A3CBE159-D53C-4F04-BEE0-D830AB0EB2DB}" presName="parentText" presStyleLbl="alignNode1" presStyleIdx="1" presStyleCnt="5">
        <dgm:presLayoutVars>
          <dgm:chMax val="1"/>
          <dgm:bulletEnabled val="1"/>
        </dgm:presLayoutVars>
      </dgm:prSet>
      <dgm:spPr/>
    </dgm:pt>
    <dgm:pt modelId="{2745B291-48BE-41E4-9E76-D19E1364A87D}" type="pres">
      <dgm:prSet presAssocID="{A3CBE159-D53C-4F04-BEE0-D830AB0EB2DB}" presName="descendantText" presStyleLbl="alignAcc1" presStyleIdx="1" presStyleCnt="5">
        <dgm:presLayoutVars>
          <dgm:bulletEnabled val="1"/>
        </dgm:presLayoutVars>
      </dgm:prSet>
      <dgm:spPr/>
    </dgm:pt>
    <dgm:pt modelId="{4F3B9CAC-2F49-4B2E-88CA-5A24156621FD}" type="pres">
      <dgm:prSet presAssocID="{0FA1C8C1-EFCF-4B77-B4D4-ACC72E955DFD}" presName="sp" presStyleCnt="0"/>
      <dgm:spPr/>
    </dgm:pt>
    <dgm:pt modelId="{0490DF93-BD9A-456C-B101-4CEFAAD8F277}" type="pres">
      <dgm:prSet presAssocID="{684E28CC-7619-4277-9A87-1744A986FD82}" presName="composite" presStyleCnt="0"/>
      <dgm:spPr/>
    </dgm:pt>
    <dgm:pt modelId="{08E381E0-9190-47E0-924E-34911C4720B6}" type="pres">
      <dgm:prSet presAssocID="{684E28CC-7619-4277-9A87-1744A986FD82}" presName="parentText" presStyleLbl="alignNode1" presStyleIdx="2" presStyleCnt="5">
        <dgm:presLayoutVars>
          <dgm:chMax val="1"/>
          <dgm:bulletEnabled val="1"/>
        </dgm:presLayoutVars>
      </dgm:prSet>
      <dgm:spPr/>
    </dgm:pt>
    <dgm:pt modelId="{F9D27613-0214-4146-89B0-7406D6FAF64C}" type="pres">
      <dgm:prSet presAssocID="{684E28CC-7619-4277-9A87-1744A986FD82}" presName="descendantText" presStyleLbl="alignAcc1" presStyleIdx="2" presStyleCnt="5">
        <dgm:presLayoutVars>
          <dgm:bulletEnabled val="1"/>
        </dgm:presLayoutVars>
      </dgm:prSet>
      <dgm:spPr/>
    </dgm:pt>
    <dgm:pt modelId="{1304922A-1D28-4AEA-8D76-0812A52BCC87}" type="pres">
      <dgm:prSet presAssocID="{B6FB08F4-B682-4A12-B13C-439B6D32DB34}" presName="sp" presStyleCnt="0"/>
      <dgm:spPr/>
    </dgm:pt>
    <dgm:pt modelId="{78B199D0-6193-4300-839E-CEFD72A71DBF}" type="pres">
      <dgm:prSet presAssocID="{ED5A29AA-D923-4CF8-A795-27A4944C4FB6}" presName="composite" presStyleCnt="0"/>
      <dgm:spPr/>
    </dgm:pt>
    <dgm:pt modelId="{2D1BAB88-B8F7-4E27-8C61-B5D44715C8BB}" type="pres">
      <dgm:prSet presAssocID="{ED5A29AA-D923-4CF8-A795-27A4944C4FB6}" presName="parentText" presStyleLbl="alignNode1" presStyleIdx="3" presStyleCnt="5">
        <dgm:presLayoutVars>
          <dgm:chMax val="1"/>
          <dgm:bulletEnabled val="1"/>
        </dgm:presLayoutVars>
      </dgm:prSet>
      <dgm:spPr/>
    </dgm:pt>
    <dgm:pt modelId="{FEFC0241-7115-4DD3-BB8D-04BA90308D38}" type="pres">
      <dgm:prSet presAssocID="{ED5A29AA-D923-4CF8-A795-27A4944C4FB6}" presName="descendantText" presStyleLbl="alignAcc1" presStyleIdx="3" presStyleCnt="5">
        <dgm:presLayoutVars>
          <dgm:bulletEnabled val="1"/>
        </dgm:presLayoutVars>
      </dgm:prSet>
      <dgm:spPr/>
    </dgm:pt>
    <dgm:pt modelId="{C304FF8A-5E64-4646-8B08-ED6C29B02416}" type="pres">
      <dgm:prSet presAssocID="{569F83F0-8113-4F69-A703-7CA9E2A699DB}" presName="sp" presStyleCnt="0"/>
      <dgm:spPr/>
    </dgm:pt>
    <dgm:pt modelId="{B10E4435-69A1-4626-8032-F19F137D95EE}" type="pres">
      <dgm:prSet presAssocID="{B22627D3-6E9E-4D04-A80B-CE91E20CD2AD}" presName="composite" presStyleCnt="0"/>
      <dgm:spPr/>
    </dgm:pt>
    <dgm:pt modelId="{CB603620-395D-4949-B508-BF7283E49E33}" type="pres">
      <dgm:prSet presAssocID="{B22627D3-6E9E-4D04-A80B-CE91E20CD2AD}" presName="parentText" presStyleLbl="alignNode1" presStyleIdx="4" presStyleCnt="5">
        <dgm:presLayoutVars>
          <dgm:chMax val="1"/>
          <dgm:bulletEnabled val="1"/>
        </dgm:presLayoutVars>
      </dgm:prSet>
      <dgm:spPr/>
    </dgm:pt>
    <dgm:pt modelId="{A510445A-6805-4D34-AFED-9C267CD1556F}" type="pres">
      <dgm:prSet presAssocID="{B22627D3-6E9E-4D04-A80B-CE91E20CD2AD}" presName="descendantText" presStyleLbl="alignAcc1" presStyleIdx="4" presStyleCnt="5" custLinFactNeighborX="-193" custLinFactNeighborY="-2324">
        <dgm:presLayoutVars>
          <dgm:bulletEnabled val="1"/>
        </dgm:presLayoutVars>
      </dgm:prSet>
      <dgm:spPr/>
    </dgm:pt>
  </dgm:ptLst>
  <dgm:cxnLst>
    <dgm:cxn modelId="{22600F0A-AE14-48A4-AE48-4FA30AA9C179}" srcId="{B6D5B5A8-9171-4034-8A6A-1C11068C5B2C}" destId="{71982793-C1D3-4B8F-A145-D8F320521987}" srcOrd="0" destOrd="0" parTransId="{DA633D50-C78C-4F24-BBE4-9E0DF3760C83}" sibTransId="{BEA2A516-9910-40D2-B837-5A61F975EC5D}"/>
    <dgm:cxn modelId="{59E3040B-B930-43D9-B072-0AEBB8AB6363}" type="presOf" srcId="{19F3B075-D29C-453A-9673-3CF340E5E9CE}" destId="{FEFC0241-7115-4DD3-BB8D-04BA90308D38}" srcOrd="0" destOrd="0" presId="urn:microsoft.com/office/officeart/2005/8/layout/chevron2"/>
    <dgm:cxn modelId="{0363490D-E152-4305-8C07-9970563C454A}" type="presOf" srcId="{B6D5B5A8-9171-4034-8A6A-1C11068C5B2C}" destId="{37D62580-3520-4189-ADF4-871D57B1E378}" srcOrd="0" destOrd="0" presId="urn:microsoft.com/office/officeart/2005/8/layout/chevron2"/>
    <dgm:cxn modelId="{E22BA50D-90F3-4F5F-B5DE-6B5D09F78391}" type="presOf" srcId="{D2C16EE6-A9C2-4D54-8E17-700A618D2596}" destId="{2745B291-48BE-41E4-9E76-D19E1364A87D}" srcOrd="0" destOrd="1" presId="urn:microsoft.com/office/officeart/2005/8/layout/chevron2"/>
    <dgm:cxn modelId="{ECA71B47-E448-4112-B83B-A3FCF813EEC1}" srcId="{ED5A29AA-D923-4CF8-A795-27A4944C4FB6}" destId="{19F3B075-D29C-453A-9673-3CF340E5E9CE}" srcOrd="0" destOrd="0" parTransId="{0E25C942-1030-48A5-859F-84BF405A2189}" sibTransId="{0A2E73C1-0B7B-49F5-84F6-A80575022275}"/>
    <dgm:cxn modelId="{16F43F48-D746-4462-99D1-FD9657FA0A81}" type="presOf" srcId="{A22FB409-946B-4801-B9AE-78EE63E1B00E}" destId="{F9D27613-0214-4146-89B0-7406D6FAF64C}" srcOrd="0" destOrd="0" presId="urn:microsoft.com/office/officeart/2005/8/layout/chevron2"/>
    <dgm:cxn modelId="{D270AF79-06F8-460B-B064-61409546D6F1}" type="presOf" srcId="{ED5A29AA-D923-4CF8-A795-27A4944C4FB6}" destId="{2D1BAB88-B8F7-4E27-8C61-B5D44715C8BB}" srcOrd="0" destOrd="0" presId="urn:microsoft.com/office/officeart/2005/8/layout/chevron2"/>
    <dgm:cxn modelId="{51A2FB86-CF1F-425A-AF35-59C1B4EFB6FE}" type="presOf" srcId="{E297996F-1BBC-477B-AFDB-FEDF46B9BEE2}" destId="{A510445A-6805-4D34-AFED-9C267CD1556F}" srcOrd="0" destOrd="0" presId="urn:microsoft.com/office/officeart/2005/8/layout/chevron2"/>
    <dgm:cxn modelId="{4BE3F988-220F-4084-B1B4-789FE652A3C3}" srcId="{F460702A-D17C-47C1-B6EE-6445B01875C5}" destId="{B22627D3-6E9E-4D04-A80B-CE91E20CD2AD}" srcOrd="4" destOrd="0" parTransId="{6BB5F903-74F0-4AF5-ADEC-D267D4B0CF1F}" sibTransId="{17A948FC-B60F-4D70-97ED-544D0F9BBC6E}"/>
    <dgm:cxn modelId="{A77B1A92-5CAA-4103-B8F4-95D11DE9523E}" srcId="{B22627D3-6E9E-4D04-A80B-CE91E20CD2AD}" destId="{E297996F-1BBC-477B-AFDB-FEDF46B9BEE2}" srcOrd="0" destOrd="0" parTransId="{934AEA6A-9B9D-4E60-B86E-E8EC73E5EA5D}" sibTransId="{983A2FD8-5FC8-4492-899B-ABB8B767CF8B}"/>
    <dgm:cxn modelId="{471A7292-328F-4CC8-88BE-1134049695CE}" srcId="{684E28CC-7619-4277-9A87-1744A986FD82}" destId="{E0130C71-C023-4163-AB2E-FFA36E60E576}" srcOrd="1" destOrd="0" parTransId="{3F4BFC6E-D4C2-4D32-B5F7-4191A43D17E7}" sibTransId="{5DA856BA-EADF-46ED-A5C9-DDF92486EA86}"/>
    <dgm:cxn modelId="{15F8F6B3-AC2C-4669-809F-CCB27D34DBFC}" srcId="{F460702A-D17C-47C1-B6EE-6445B01875C5}" destId="{A3CBE159-D53C-4F04-BEE0-D830AB0EB2DB}" srcOrd="1" destOrd="0" parTransId="{A8A21A01-3B83-479B-8E5E-6F1A0DB4BCAF}" sibTransId="{0FA1C8C1-EFCF-4B77-B4D4-ACC72E955DFD}"/>
    <dgm:cxn modelId="{B33276BA-40E2-49D2-BE7B-63AA572B7A79}" type="presOf" srcId="{A3CBE159-D53C-4F04-BEE0-D830AB0EB2DB}" destId="{2F1055B1-C5B8-4A62-8E66-0AA8A5F3E853}" srcOrd="0" destOrd="0" presId="urn:microsoft.com/office/officeart/2005/8/layout/chevron2"/>
    <dgm:cxn modelId="{14654BC6-A819-49D0-A6F5-2B4D8A080018}" srcId="{A3CBE159-D53C-4F04-BEE0-D830AB0EB2DB}" destId="{D2C16EE6-A9C2-4D54-8E17-700A618D2596}" srcOrd="1" destOrd="0" parTransId="{4B23D0B1-11B5-42EF-895B-075117721336}" sibTransId="{DC903229-E458-4391-BB8C-34DF13F9C02B}"/>
    <dgm:cxn modelId="{1FEEF5CD-8A70-4BDD-96AE-5C0578B0E978}" type="presOf" srcId="{BDC00420-0D66-486E-9CF3-9AAF4233B1D3}" destId="{A1F0F3CC-BB45-4BBA-8DBD-D63F4076B1F3}" srcOrd="0" destOrd="1" presId="urn:microsoft.com/office/officeart/2005/8/layout/chevron2"/>
    <dgm:cxn modelId="{5913D2D6-632D-42E8-BCD2-22D6E21CA3F1}" type="presOf" srcId="{71982793-C1D3-4B8F-A145-D8F320521987}" destId="{A1F0F3CC-BB45-4BBA-8DBD-D63F4076B1F3}" srcOrd="0" destOrd="0" presId="urn:microsoft.com/office/officeart/2005/8/layout/chevron2"/>
    <dgm:cxn modelId="{1547D4D7-DEA9-4DED-B7BB-19387FBE82E4}" srcId="{F460702A-D17C-47C1-B6EE-6445B01875C5}" destId="{B6D5B5A8-9171-4034-8A6A-1C11068C5B2C}" srcOrd="0" destOrd="0" parTransId="{0315D2F5-BAF0-4C07-BDA1-BAD175A75D81}" sibTransId="{725348B1-0D6F-42C1-ADFC-3EB39F90436C}"/>
    <dgm:cxn modelId="{870671DD-4BCF-448D-87E3-00DBB4D0ADD7}" srcId="{F460702A-D17C-47C1-B6EE-6445B01875C5}" destId="{684E28CC-7619-4277-9A87-1744A986FD82}" srcOrd="2" destOrd="0" parTransId="{C37A08C1-6FD4-43EC-AD76-3269C94C33BC}" sibTransId="{B6FB08F4-B682-4A12-B13C-439B6D32DB34}"/>
    <dgm:cxn modelId="{F347A8DD-77CD-45EC-AB41-57740D3093C6}" type="presOf" srcId="{684E28CC-7619-4277-9A87-1744A986FD82}" destId="{08E381E0-9190-47E0-924E-34911C4720B6}" srcOrd="0" destOrd="0" presId="urn:microsoft.com/office/officeart/2005/8/layout/chevron2"/>
    <dgm:cxn modelId="{C883ACDE-89C4-41A4-A52E-01999E6BBEFE}" type="presOf" srcId="{B22627D3-6E9E-4D04-A80B-CE91E20CD2AD}" destId="{CB603620-395D-4949-B508-BF7283E49E33}" srcOrd="0" destOrd="0" presId="urn:microsoft.com/office/officeart/2005/8/layout/chevron2"/>
    <dgm:cxn modelId="{C860C8DF-C5BE-4280-94D7-39CE03F0ACF8}" srcId="{B6D5B5A8-9171-4034-8A6A-1C11068C5B2C}" destId="{BDC00420-0D66-486E-9CF3-9AAF4233B1D3}" srcOrd="1" destOrd="0" parTransId="{CADB8743-B3EF-4495-98AF-937B6F5C840D}" sibTransId="{6CDE20FE-C1AA-47E3-930C-83674CF32BC5}"/>
    <dgm:cxn modelId="{41DC31EA-0FA2-4E8A-A021-41F6336D0562}" srcId="{684E28CC-7619-4277-9A87-1744A986FD82}" destId="{A22FB409-946B-4801-B9AE-78EE63E1B00E}" srcOrd="0" destOrd="0" parTransId="{600C1846-B825-45DF-BFEC-B1E7817090F7}" sibTransId="{E6852686-7B17-4BB8-AB08-684705B5FA48}"/>
    <dgm:cxn modelId="{B07947ED-636A-4207-978F-23870D76BC79}" type="presOf" srcId="{963FF54B-6AAF-43B4-A7EF-B812CD0DCEC4}" destId="{2745B291-48BE-41E4-9E76-D19E1364A87D}" srcOrd="0" destOrd="0" presId="urn:microsoft.com/office/officeart/2005/8/layout/chevron2"/>
    <dgm:cxn modelId="{439191ED-3899-498B-89D3-DC32B927E7F4}" type="presOf" srcId="{E0130C71-C023-4163-AB2E-FFA36E60E576}" destId="{F9D27613-0214-4146-89B0-7406D6FAF64C}" srcOrd="0" destOrd="1" presId="urn:microsoft.com/office/officeart/2005/8/layout/chevron2"/>
    <dgm:cxn modelId="{A15464F0-7621-474E-81F3-F42044615677}" srcId="{A3CBE159-D53C-4F04-BEE0-D830AB0EB2DB}" destId="{963FF54B-6AAF-43B4-A7EF-B812CD0DCEC4}" srcOrd="0" destOrd="0" parTransId="{280CFA23-353E-402B-97C5-D0418429C3F2}" sibTransId="{0A9FDCC5-A1D0-4DD9-9343-3DF10CF495D7}"/>
    <dgm:cxn modelId="{7955BCF6-0CCA-46A2-B02C-F05303F05BAE}" srcId="{F460702A-D17C-47C1-B6EE-6445B01875C5}" destId="{ED5A29AA-D923-4CF8-A795-27A4944C4FB6}" srcOrd="3" destOrd="0" parTransId="{21546F2A-0975-4FA5-8DF6-726971C17802}" sibTransId="{569F83F0-8113-4F69-A703-7CA9E2A699DB}"/>
    <dgm:cxn modelId="{FD5022F7-48C8-42B9-835B-69995F21AF54}" type="presOf" srcId="{F460702A-D17C-47C1-B6EE-6445B01875C5}" destId="{E8ABD73A-331D-4D7C-B739-38BAE917A872}" srcOrd="0" destOrd="0" presId="urn:microsoft.com/office/officeart/2005/8/layout/chevron2"/>
    <dgm:cxn modelId="{C9E4B3B1-6074-47B1-AE31-A6E2B45D7DCA}" type="presParOf" srcId="{E8ABD73A-331D-4D7C-B739-38BAE917A872}" destId="{CAAF75D7-34E3-4D5D-ACF7-7178E8B985E4}" srcOrd="0" destOrd="0" presId="urn:microsoft.com/office/officeart/2005/8/layout/chevron2"/>
    <dgm:cxn modelId="{65481C06-7DC1-446B-A6AB-3DEA3A11EE36}" type="presParOf" srcId="{CAAF75D7-34E3-4D5D-ACF7-7178E8B985E4}" destId="{37D62580-3520-4189-ADF4-871D57B1E378}" srcOrd="0" destOrd="0" presId="urn:microsoft.com/office/officeart/2005/8/layout/chevron2"/>
    <dgm:cxn modelId="{55AB6610-3247-4F6D-9B1B-35C53327199E}" type="presParOf" srcId="{CAAF75D7-34E3-4D5D-ACF7-7178E8B985E4}" destId="{A1F0F3CC-BB45-4BBA-8DBD-D63F4076B1F3}" srcOrd="1" destOrd="0" presId="urn:microsoft.com/office/officeart/2005/8/layout/chevron2"/>
    <dgm:cxn modelId="{5BE91050-9533-4DD3-81DF-16CAAD908D92}" type="presParOf" srcId="{E8ABD73A-331D-4D7C-B739-38BAE917A872}" destId="{48F53621-AD99-431C-B536-DCA2B5DA7163}" srcOrd="1" destOrd="0" presId="urn:microsoft.com/office/officeart/2005/8/layout/chevron2"/>
    <dgm:cxn modelId="{21099E12-8D5B-4CF8-BE6F-C9D95739C208}" type="presParOf" srcId="{E8ABD73A-331D-4D7C-B739-38BAE917A872}" destId="{3839DFD2-8EC4-4588-99B4-7F3CC33DCE01}" srcOrd="2" destOrd="0" presId="urn:microsoft.com/office/officeart/2005/8/layout/chevron2"/>
    <dgm:cxn modelId="{19A41AFE-4262-477E-AFA0-FC663F055224}" type="presParOf" srcId="{3839DFD2-8EC4-4588-99B4-7F3CC33DCE01}" destId="{2F1055B1-C5B8-4A62-8E66-0AA8A5F3E853}" srcOrd="0" destOrd="0" presId="urn:microsoft.com/office/officeart/2005/8/layout/chevron2"/>
    <dgm:cxn modelId="{AD07F637-8D9B-4F97-A01C-A8583F52C1FB}" type="presParOf" srcId="{3839DFD2-8EC4-4588-99B4-7F3CC33DCE01}" destId="{2745B291-48BE-41E4-9E76-D19E1364A87D}" srcOrd="1" destOrd="0" presId="urn:microsoft.com/office/officeart/2005/8/layout/chevron2"/>
    <dgm:cxn modelId="{FE5B4B88-0118-4592-BC4B-19827B3FF9FE}" type="presParOf" srcId="{E8ABD73A-331D-4D7C-B739-38BAE917A872}" destId="{4F3B9CAC-2F49-4B2E-88CA-5A24156621FD}" srcOrd="3" destOrd="0" presId="urn:microsoft.com/office/officeart/2005/8/layout/chevron2"/>
    <dgm:cxn modelId="{E0251C29-0BD4-4665-97F2-D10A25132BD6}" type="presParOf" srcId="{E8ABD73A-331D-4D7C-B739-38BAE917A872}" destId="{0490DF93-BD9A-456C-B101-4CEFAAD8F277}" srcOrd="4" destOrd="0" presId="urn:microsoft.com/office/officeart/2005/8/layout/chevron2"/>
    <dgm:cxn modelId="{1BFA3138-87BF-4D0A-8356-5E518FEAA313}" type="presParOf" srcId="{0490DF93-BD9A-456C-B101-4CEFAAD8F277}" destId="{08E381E0-9190-47E0-924E-34911C4720B6}" srcOrd="0" destOrd="0" presId="urn:microsoft.com/office/officeart/2005/8/layout/chevron2"/>
    <dgm:cxn modelId="{6FB7C686-D906-479C-8F41-1EE317CD0A90}" type="presParOf" srcId="{0490DF93-BD9A-456C-B101-4CEFAAD8F277}" destId="{F9D27613-0214-4146-89B0-7406D6FAF64C}" srcOrd="1" destOrd="0" presId="urn:microsoft.com/office/officeart/2005/8/layout/chevron2"/>
    <dgm:cxn modelId="{EECAD392-2BD2-4AE8-83CE-E4E0EABC5338}" type="presParOf" srcId="{E8ABD73A-331D-4D7C-B739-38BAE917A872}" destId="{1304922A-1D28-4AEA-8D76-0812A52BCC87}" srcOrd="5" destOrd="0" presId="urn:microsoft.com/office/officeart/2005/8/layout/chevron2"/>
    <dgm:cxn modelId="{6C941DDA-5306-47EB-8BAE-2B00F2878D20}" type="presParOf" srcId="{E8ABD73A-331D-4D7C-B739-38BAE917A872}" destId="{78B199D0-6193-4300-839E-CEFD72A71DBF}" srcOrd="6" destOrd="0" presId="urn:microsoft.com/office/officeart/2005/8/layout/chevron2"/>
    <dgm:cxn modelId="{310FB5D6-3DBE-4923-8A87-825B4914BE1D}" type="presParOf" srcId="{78B199D0-6193-4300-839E-CEFD72A71DBF}" destId="{2D1BAB88-B8F7-4E27-8C61-B5D44715C8BB}" srcOrd="0" destOrd="0" presId="urn:microsoft.com/office/officeart/2005/8/layout/chevron2"/>
    <dgm:cxn modelId="{4A162952-83D5-402E-BE91-492F2108CF4C}" type="presParOf" srcId="{78B199D0-6193-4300-839E-CEFD72A71DBF}" destId="{FEFC0241-7115-4DD3-BB8D-04BA90308D38}" srcOrd="1" destOrd="0" presId="urn:microsoft.com/office/officeart/2005/8/layout/chevron2"/>
    <dgm:cxn modelId="{25C7513E-C229-4137-BC33-D0D904FDA8DD}" type="presParOf" srcId="{E8ABD73A-331D-4D7C-B739-38BAE917A872}" destId="{C304FF8A-5E64-4646-8B08-ED6C29B02416}" srcOrd="7" destOrd="0" presId="urn:microsoft.com/office/officeart/2005/8/layout/chevron2"/>
    <dgm:cxn modelId="{976943D7-5CFA-490B-A588-10EB0E7274D0}" type="presParOf" srcId="{E8ABD73A-331D-4D7C-B739-38BAE917A872}" destId="{B10E4435-69A1-4626-8032-F19F137D95EE}" srcOrd="8" destOrd="0" presId="urn:microsoft.com/office/officeart/2005/8/layout/chevron2"/>
    <dgm:cxn modelId="{A78634D2-1B8B-4400-8990-AAC09B2E95A8}" type="presParOf" srcId="{B10E4435-69A1-4626-8032-F19F137D95EE}" destId="{CB603620-395D-4949-B508-BF7283E49E33}" srcOrd="0" destOrd="0" presId="urn:microsoft.com/office/officeart/2005/8/layout/chevron2"/>
    <dgm:cxn modelId="{A00F71F3-8FDC-4441-977B-ABFCE6F29350}" type="presParOf" srcId="{B10E4435-69A1-4626-8032-F19F137D95EE}" destId="{A510445A-6805-4D34-AFED-9C267CD1556F}"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62580-3520-4189-ADF4-871D57B1E378}">
      <dsp:nvSpPr>
        <dsp:cNvPr id="0" name=""/>
        <dsp:cNvSpPr/>
      </dsp:nvSpPr>
      <dsp:spPr>
        <a:xfrm rot="5400000">
          <a:off x="-156704" y="157634"/>
          <a:ext cx="1044693" cy="7312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1</a:t>
          </a:r>
        </a:p>
      </dsp:txBody>
      <dsp:txXfrm rot="-5400000">
        <a:off x="1" y="366573"/>
        <a:ext cx="731285" cy="313408"/>
      </dsp:txXfrm>
    </dsp:sp>
    <dsp:sp modelId="{A1F0F3CC-BB45-4BBA-8DBD-D63F4076B1F3}">
      <dsp:nvSpPr>
        <dsp:cNvPr id="0" name=""/>
        <dsp:cNvSpPr/>
      </dsp:nvSpPr>
      <dsp:spPr>
        <a:xfrm rot="5400000">
          <a:off x="4481018" y="-3748802"/>
          <a:ext cx="679051" cy="8178517"/>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Review and update existing New Employee Checklists</a:t>
          </a:r>
        </a:p>
        <a:p>
          <a:pPr marL="57150" lvl="1" indent="-57150" algn="l" defTabSz="444500">
            <a:lnSpc>
              <a:spcPct val="90000"/>
            </a:lnSpc>
            <a:spcBef>
              <a:spcPct val="0"/>
            </a:spcBef>
            <a:spcAft>
              <a:spcPct val="15000"/>
            </a:spcAft>
            <a:buChar char="•"/>
          </a:pPr>
          <a:r>
            <a:rPr lang="en-US" sz="1000" kern="1200" dirty="0"/>
            <a:t>Validate checklists available for each location, job description, and for contracted agency. </a:t>
          </a:r>
        </a:p>
      </dsp:txBody>
      <dsp:txXfrm rot="-5400000">
        <a:off x="731286" y="34079"/>
        <a:ext cx="8145368" cy="612753"/>
      </dsp:txXfrm>
    </dsp:sp>
    <dsp:sp modelId="{2F1055B1-C5B8-4A62-8E66-0AA8A5F3E853}">
      <dsp:nvSpPr>
        <dsp:cNvPr id="0" name=""/>
        <dsp:cNvSpPr/>
      </dsp:nvSpPr>
      <dsp:spPr>
        <a:xfrm rot="5400000">
          <a:off x="-156704" y="1084625"/>
          <a:ext cx="1044693" cy="7312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2</a:t>
          </a:r>
        </a:p>
      </dsp:txBody>
      <dsp:txXfrm rot="-5400000">
        <a:off x="1" y="1293564"/>
        <a:ext cx="731285" cy="313408"/>
      </dsp:txXfrm>
    </dsp:sp>
    <dsp:sp modelId="{2745B291-48BE-41E4-9E76-D19E1364A87D}">
      <dsp:nvSpPr>
        <dsp:cNvPr id="0" name=""/>
        <dsp:cNvSpPr/>
      </dsp:nvSpPr>
      <dsp:spPr>
        <a:xfrm rot="5400000">
          <a:off x="4481018" y="-2821811"/>
          <a:ext cx="679051" cy="8178517"/>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Review and update existing Orientation Training Checklist by job description. Clarify instructions and condense, if necessary.</a:t>
          </a:r>
        </a:p>
        <a:p>
          <a:pPr marL="57150" lvl="1" indent="-57150" algn="l" defTabSz="444500">
            <a:lnSpc>
              <a:spcPct val="90000"/>
            </a:lnSpc>
            <a:spcBef>
              <a:spcPct val="0"/>
            </a:spcBef>
            <a:spcAft>
              <a:spcPct val="15000"/>
            </a:spcAft>
            <a:buChar char="•"/>
          </a:pPr>
          <a:r>
            <a:rPr lang="en-US" sz="1000" kern="1200" dirty="0"/>
            <a:t>Involve new and past employees in review of items on checklist to ensure understanding and accuracy.  </a:t>
          </a:r>
        </a:p>
      </dsp:txBody>
      <dsp:txXfrm rot="-5400000">
        <a:off x="731286" y="961070"/>
        <a:ext cx="8145368" cy="612753"/>
      </dsp:txXfrm>
    </dsp:sp>
    <dsp:sp modelId="{08E381E0-9190-47E0-924E-34911C4720B6}">
      <dsp:nvSpPr>
        <dsp:cNvPr id="0" name=""/>
        <dsp:cNvSpPr/>
      </dsp:nvSpPr>
      <dsp:spPr>
        <a:xfrm rot="5400000">
          <a:off x="-156704" y="2011616"/>
          <a:ext cx="1044693" cy="7312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3</a:t>
          </a:r>
        </a:p>
      </dsp:txBody>
      <dsp:txXfrm rot="-5400000">
        <a:off x="1" y="2220555"/>
        <a:ext cx="731285" cy="313408"/>
      </dsp:txXfrm>
    </dsp:sp>
    <dsp:sp modelId="{F9D27613-0214-4146-89B0-7406D6FAF64C}">
      <dsp:nvSpPr>
        <dsp:cNvPr id="0" name=""/>
        <dsp:cNvSpPr/>
      </dsp:nvSpPr>
      <dsp:spPr>
        <a:xfrm rot="5400000">
          <a:off x="4481018" y="-1894821"/>
          <a:ext cx="679051" cy="8178517"/>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t>Update existing New Employee Welcome Letter to include 1st week employment schedule and future training expectations.</a:t>
          </a:r>
        </a:p>
        <a:p>
          <a:pPr marL="57150" lvl="1" indent="-57150" algn="l" defTabSz="444500">
            <a:lnSpc>
              <a:spcPct val="90000"/>
            </a:lnSpc>
            <a:spcBef>
              <a:spcPct val="0"/>
            </a:spcBef>
            <a:spcAft>
              <a:spcPct val="15000"/>
            </a:spcAft>
            <a:buChar char="•"/>
          </a:pPr>
          <a:r>
            <a:rPr lang="en-US" sz="1000" kern="1200" dirty="0"/>
            <a:t>Provide to new employee Friday prior to orientation and email HR copy.</a:t>
          </a:r>
        </a:p>
      </dsp:txBody>
      <dsp:txXfrm rot="-5400000">
        <a:off x="731286" y="1888060"/>
        <a:ext cx="8145368" cy="612753"/>
      </dsp:txXfrm>
    </dsp:sp>
    <dsp:sp modelId="{2D1BAB88-B8F7-4E27-8C61-B5D44715C8BB}">
      <dsp:nvSpPr>
        <dsp:cNvPr id="0" name=""/>
        <dsp:cNvSpPr/>
      </dsp:nvSpPr>
      <dsp:spPr>
        <a:xfrm rot="5400000">
          <a:off x="-156704" y="2938606"/>
          <a:ext cx="1044693" cy="7312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4</a:t>
          </a:r>
        </a:p>
      </dsp:txBody>
      <dsp:txXfrm rot="-5400000">
        <a:off x="1" y="3147545"/>
        <a:ext cx="731285" cy="313408"/>
      </dsp:txXfrm>
    </dsp:sp>
    <dsp:sp modelId="{FEFC0241-7115-4DD3-BB8D-04BA90308D38}">
      <dsp:nvSpPr>
        <dsp:cNvPr id="0" name=""/>
        <dsp:cNvSpPr/>
      </dsp:nvSpPr>
      <dsp:spPr>
        <a:xfrm rot="5400000">
          <a:off x="4481018" y="-967830"/>
          <a:ext cx="679051" cy="8178517"/>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Improve Orientation Binder with updated forms, relevant documents including those above for training new employee. </a:t>
          </a:r>
        </a:p>
      </dsp:txBody>
      <dsp:txXfrm rot="-5400000">
        <a:off x="731286" y="2815051"/>
        <a:ext cx="8145368" cy="612753"/>
      </dsp:txXfrm>
    </dsp:sp>
    <dsp:sp modelId="{CB603620-395D-4949-B508-BF7283E49E33}">
      <dsp:nvSpPr>
        <dsp:cNvPr id="0" name=""/>
        <dsp:cNvSpPr/>
      </dsp:nvSpPr>
      <dsp:spPr>
        <a:xfrm rot="5400000">
          <a:off x="-156704" y="3865597"/>
          <a:ext cx="1044693" cy="7312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5</a:t>
          </a:r>
        </a:p>
      </dsp:txBody>
      <dsp:txXfrm rot="-5400000">
        <a:off x="1" y="4074536"/>
        <a:ext cx="731285" cy="313408"/>
      </dsp:txXfrm>
    </dsp:sp>
    <dsp:sp modelId="{A510445A-6805-4D34-AFED-9C267CD1556F}">
      <dsp:nvSpPr>
        <dsp:cNvPr id="0" name=""/>
        <dsp:cNvSpPr/>
      </dsp:nvSpPr>
      <dsp:spPr>
        <a:xfrm rot="5400000">
          <a:off x="4465234" y="-56620"/>
          <a:ext cx="679051" cy="8178517"/>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Share on-boarding process with employees and implement consistency with new employees.  </a:t>
          </a:r>
        </a:p>
      </dsp:txBody>
      <dsp:txXfrm rot="-5400000">
        <a:off x="715502" y="3726261"/>
        <a:ext cx="8145368" cy="6127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4C0BA3BE-A060-4985-AB92-B05EB6BDF022}" type="datetimeFigureOut">
              <a:rPr lang="en-US" smtClean="0"/>
              <a:t>6/17/2025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3A58EDCB-885D-41C7-9E9C-BCF4419B7322}" type="slidenum">
              <a:rPr lang="en-US" smtClean="0"/>
              <a:t>‹#›</a:t>
            </a:fld>
            <a:endParaRPr lang="en-US"/>
          </a:p>
        </p:txBody>
      </p:sp>
    </p:spTree>
    <p:extLst>
      <p:ext uri="{BB962C8B-B14F-4D97-AF65-F5344CB8AC3E}">
        <p14:creationId xmlns:p14="http://schemas.microsoft.com/office/powerpoint/2010/main" val="407745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7FB6A-DA0E-499C-B06B-FF679B241D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057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B1A861-53DC-468C-9423-C207D8F936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314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B1A861-53DC-468C-9423-C207D8F936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424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B1A861-53DC-468C-9423-C207D8F936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831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B1A861-53DC-468C-9423-C207D8F936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876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B1A861-53DC-468C-9423-C207D8F936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3797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6"/>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A5A7342-4E71-4224-BC2B-227D7AC2E1D9}" type="datetimeFigureOut">
              <a:rPr lang="en-US" smtClean="0"/>
              <a:t>6/17/2025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0F9974A-4B01-48C6-A780-FC21FA4C7C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5"/>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0198-DD6D-6338-8273-B8F404FAED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4F8DCE-86CD-9F94-ACF4-7EAE9C6E0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154189-5B83-1C9D-3F88-2C48EBCFAE6C}"/>
              </a:ext>
            </a:extLst>
          </p:cNvPr>
          <p:cNvSpPr>
            <a:spLocks noGrp="1"/>
          </p:cNvSpPr>
          <p:nvPr>
            <p:ph type="dt" sz="half" idx="10"/>
          </p:nvPr>
        </p:nvSpPr>
        <p:spPr/>
        <p:txBody>
          <a:bodyPr/>
          <a:lstStyle/>
          <a:p>
            <a:fld id="{3F53FDAA-D1C9-41FA-B7A1-C096C4989ED1}" type="datetimeFigureOut">
              <a:rPr lang="en-US" smtClean="0"/>
              <a:t>6/17/2025</a:t>
            </a:fld>
            <a:endParaRPr lang="en-US"/>
          </a:p>
        </p:txBody>
      </p:sp>
      <p:sp>
        <p:nvSpPr>
          <p:cNvPr id="5" name="Footer Placeholder 4">
            <a:extLst>
              <a:ext uri="{FF2B5EF4-FFF2-40B4-BE49-F238E27FC236}">
                <a16:creationId xmlns:a16="http://schemas.microsoft.com/office/drawing/2014/main" id="{1FCED992-CA3B-F29A-89C5-9820E57D7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C1593-10E5-1D5B-C9DE-AB56412096DC}"/>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2300835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45F0-6141-73FE-2B25-668171B0A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A9E3CD-75A8-7F91-737F-B4F3B70EE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1D0D4-E09E-089F-9DA0-43EF7DDC3278}"/>
              </a:ext>
            </a:extLst>
          </p:cNvPr>
          <p:cNvSpPr>
            <a:spLocks noGrp="1"/>
          </p:cNvSpPr>
          <p:nvPr>
            <p:ph type="dt" sz="half" idx="10"/>
          </p:nvPr>
        </p:nvSpPr>
        <p:spPr/>
        <p:txBody>
          <a:bodyPr/>
          <a:lstStyle/>
          <a:p>
            <a:fld id="{3F53FDAA-D1C9-41FA-B7A1-C096C4989ED1}" type="datetimeFigureOut">
              <a:rPr lang="en-US" smtClean="0"/>
              <a:t>6/17/2025</a:t>
            </a:fld>
            <a:endParaRPr lang="en-US"/>
          </a:p>
        </p:txBody>
      </p:sp>
      <p:sp>
        <p:nvSpPr>
          <p:cNvPr id="5" name="Footer Placeholder 4">
            <a:extLst>
              <a:ext uri="{FF2B5EF4-FFF2-40B4-BE49-F238E27FC236}">
                <a16:creationId xmlns:a16="http://schemas.microsoft.com/office/drawing/2014/main" id="{45877F10-BE6F-80C4-4DF2-3BB7466A5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BE1A1-1E4C-E7CA-807B-A3ECEED53054}"/>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160154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51E8-7F30-1374-F257-9902EAF46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E476C0-41E4-A9C7-2EA5-F8D02DF6C7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86722B-7E28-7F0B-E1F2-2FCA8292EE0F}"/>
              </a:ext>
            </a:extLst>
          </p:cNvPr>
          <p:cNvSpPr>
            <a:spLocks noGrp="1"/>
          </p:cNvSpPr>
          <p:nvPr>
            <p:ph type="dt" sz="half" idx="10"/>
          </p:nvPr>
        </p:nvSpPr>
        <p:spPr/>
        <p:txBody>
          <a:bodyPr/>
          <a:lstStyle/>
          <a:p>
            <a:fld id="{3F53FDAA-D1C9-41FA-B7A1-C096C4989ED1}" type="datetimeFigureOut">
              <a:rPr lang="en-US" smtClean="0"/>
              <a:t>6/17/2025</a:t>
            </a:fld>
            <a:endParaRPr lang="en-US"/>
          </a:p>
        </p:txBody>
      </p:sp>
      <p:sp>
        <p:nvSpPr>
          <p:cNvPr id="5" name="Footer Placeholder 4">
            <a:extLst>
              <a:ext uri="{FF2B5EF4-FFF2-40B4-BE49-F238E27FC236}">
                <a16:creationId xmlns:a16="http://schemas.microsoft.com/office/drawing/2014/main" id="{97F16C80-C95B-46C1-FBA2-578F5C7FF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26049-D1BB-D225-12DC-04212C375A11}"/>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2045488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E283-1108-050B-8882-D8498DF68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13740-2650-E150-EDB0-C500D2876D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C98364-9419-4519-6F9C-CE332E771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E17785-B12B-22EF-C74D-6E484EE62483}"/>
              </a:ext>
            </a:extLst>
          </p:cNvPr>
          <p:cNvSpPr>
            <a:spLocks noGrp="1"/>
          </p:cNvSpPr>
          <p:nvPr>
            <p:ph type="dt" sz="half" idx="10"/>
          </p:nvPr>
        </p:nvSpPr>
        <p:spPr/>
        <p:txBody>
          <a:bodyPr/>
          <a:lstStyle/>
          <a:p>
            <a:fld id="{3F53FDAA-D1C9-41FA-B7A1-C096C4989ED1}" type="datetimeFigureOut">
              <a:rPr lang="en-US" smtClean="0"/>
              <a:t>6/17/2025</a:t>
            </a:fld>
            <a:endParaRPr lang="en-US"/>
          </a:p>
        </p:txBody>
      </p:sp>
      <p:sp>
        <p:nvSpPr>
          <p:cNvPr id="6" name="Footer Placeholder 5">
            <a:extLst>
              <a:ext uri="{FF2B5EF4-FFF2-40B4-BE49-F238E27FC236}">
                <a16:creationId xmlns:a16="http://schemas.microsoft.com/office/drawing/2014/main" id="{1FCC59CD-9064-30C2-58C2-3B1668883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18DE7-1617-99EB-4E41-26960F24D242}"/>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339428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CD6A-E221-CC04-0572-DDB916FC92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7BC99D-F591-6B38-1807-10BFB32A8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E5D6C-4CE4-ACF5-D89D-FD58AA6E68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239E4D-6063-B2D9-99FD-2D2E81E03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38CD06-87BF-C1AC-3D38-EEA7DC5B69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B2E21-4D09-68E8-B315-5BBC7CC70294}"/>
              </a:ext>
            </a:extLst>
          </p:cNvPr>
          <p:cNvSpPr>
            <a:spLocks noGrp="1"/>
          </p:cNvSpPr>
          <p:nvPr>
            <p:ph type="dt" sz="half" idx="10"/>
          </p:nvPr>
        </p:nvSpPr>
        <p:spPr/>
        <p:txBody>
          <a:bodyPr/>
          <a:lstStyle/>
          <a:p>
            <a:fld id="{3F53FDAA-D1C9-41FA-B7A1-C096C4989ED1}" type="datetimeFigureOut">
              <a:rPr lang="en-US" smtClean="0"/>
              <a:t>6/17/2025</a:t>
            </a:fld>
            <a:endParaRPr lang="en-US"/>
          </a:p>
        </p:txBody>
      </p:sp>
      <p:sp>
        <p:nvSpPr>
          <p:cNvPr id="8" name="Footer Placeholder 7">
            <a:extLst>
              <a:ext uri="{FF2B5EF4-FFF2-40B4-BE49-F238E27FC236}">
                <a16:creationId xmlns:a16="http://schemas.microsoft.com/office/drawing/2014/main" id="{27FA0D91-C3B2-4F85-56F3-6C5FF9A688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A61242-0210-F64E-E02B-02D4E793A33D}"/>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4159502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99EC-B9A0-F57E-3360-ADC85376B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1EB121-2B80-B66F-BE4A-F908355DA2F1}"/>
              </a:ext>
            </a:extLst>
          </p:cNvPr>
          <p:cNvSpPr>
            <a:spLocks noGrp="1"/>
          </p:cNvSpPr>
          <p:nvPr>
            <p:ph type="dt" sz="half" idx="10"/>
          </p:nvPr>
        </p:nvSpPr>
        <p:spPr/>
        <p:txBody>
          <a:bodyPr/>
          <a:lstStyle/>
          <a:p>
            <a:fld id="{3F53FDAA-D1C9-41FA-B7A1-C096C4989ED1}" type="datetimeFigureOut">
              <a:rPr lang="en-US" smtClean="0"/>
              <a:t>6/17/2025</a:t>
            </a:fld>
            <a:endParaRPr lang="en-US"/>
          </a:p>
        </p:txBody>
      </p:sp>
      <p:sp>
        <p:nvSpPr>
          <p:cNvPr id="4" name="Footer Placeholder 3">
            <a:extLst>
              <a:ext uri="{FF2B5EF4-FFF2-40B4-BE49-F238E27FC236}">
                <a16:creationId xmlns:a16="http://schemas.microsoft.com/office/drawing/2014/main" id="{3C41D960-CD0F-8646-7C79-9E966E873E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DAC7EE-1CA3-9F2E-0D80-881170382CEE}"/>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472382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F52766-C893-08BF-C50A-9AFE5334719A}"/>
              </a:ext>
            </a:extLst>
          </p:cNvPr>
          <p:cNvSpPr>
            <a:spLocks noGrp="1"/>
          </p:cNvSpPr>
          <p:nvPr>
            <p:ph type="dt" sz="half" idx="10"/>
          </p:nvPr>
        </p:nvSpPr>
        <p:spPr/>
        <p:txBody>
          <a:bodyPr/>
          <a:lstStyle/>
          <a:p>
            <a:fld id="{3F53FDAA-D1C9-41FA-B7A1-C096C4989ED1}" type="datetimeFigureOut">
              <a:rPr lang="en-US" smtClean="0"/>
              <a:t>6/17/2025</a:t>
            </a:fld>
            <a:endParaRPr lang="en-US"/>
          </a:p>
        </p:txBody>
      </p:sp>
      <p:sp>
        <p:nvSpPr>
          <p:cNvPr id="3" name="Footer Placeholder 2">
            <a:extLst>
              <a:ext uri="{FF2B5EF4-FFF2-40B4-BE49-F238E27FC236}">
                <a16:creationId xmlns:a16="http://schemas.microsoft.com/office/drawing/2014/main" id="{FB00CF22-9D5A-9FFB-8061-8BE10E703E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F5FEB1-F16A-AC3C-1180-29F274EF79DE}"/>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3187045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11767-B33C-C464-3920-405E4AAB1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DC0AB-8B98-BD05-37E6-02894BE43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CA6336-6F84-8CF8-4E5B-614FD3B0D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667E7-59C1-EBF5-5630-A36654C4445A}"/>
              </a:ext>
            </a:extLst>
          </p:cNvPr>
          <p:cNvSpPr>
            <a:spLocks noGrp="1"/>
          </p:cNvSpPr>
          <p:nvPr>
            <p:ph type="dt" sz="half" idx="10"/>
          </p:nvPr>
        </p:nvSpPr>
        <p:spPr/>
        <p:txBody>
          <a:bodyPr/>
          <a:lstStyle/>
          <a:p>
            <a:fld id="{3F53FDAA-D1C9-41FA-B7A1-C096C4989ED1}" type="datetimeFigureOut">
              <a:rPr lang="en-US" smtClean="0"/>
              <a:t>6/17/2025</a:t>
            </a:fld>
            <a:endParaRPr lang="en-US"/>
          </a:p>
        </p:txBody>
      </p:sp>
      <p:sp>
        <p:nvSpPr>
          <p:cNvPr id="6" name="Footer Placeholder 5">
            <a:extLst>
              <a:ext uri="{FF2B5EF4-FFF2-40B4-BE49-F238E27FC236}">
                <a16:creationId xmlns:a16="http://schemas.microsoft.com/office/drawing/2014/main" id="{7D272F5E-388D-DB17-EEB7-2596C67B3B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4A2E9-F3E1-700A-A26D-99C58F889F76}"/>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52666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3B7E-329F-B14B-3A61-0CBEC9D22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86CE18-6569-E299-BC89-5FAE24BCE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EA4CC3-32DB-39DE-6363-FD359C8B6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A80267-C15A-E075-9860-F317485ED2E5}"/>
              </a:ext>
            </a:extLst>
          </p:cNvPr>
          <p:cNvSpPr>
            <a:spLocks noGrp="1"/>
          </p:cNvSpPr>
          <p:nvPr>
            <p:ph type="dt" sz="half" idx="10"/>
          </p:nvPr>
        </p:nvSpPr>
        <p:spPr/>
        <p:txBody>
          <a:bodyPr/>
          <a:lstStyle/>
          <a:p>
            <a:fld id="{3F53FDAA-D1C9-41FA-B7A1-C096C4989ED1}" type="datetimeFigureOut">
              <a:rPr lang="en-US" smtClean="0"/>
              <a:t>6/17/2025</a:t>
            </a:fld>
            <a:endParaRPr lang="en-US"/>
          </a:p>
        </p:txBody>
      </p:sp>
      <p:sp>
        <p:nvSpPr>
          <p:cNvPr id="6" name="Footer Placeholder 5">
            <a:extLst>
              <a:ext uri="{FF2B5EF4-FFF2-40B4-BE49-F238E27FC236}">
                <a16:creationId xmlns:a16="http://schemas.microsoft.com/office/drawing/2014/main" id="{E890F811-8A31-E5B5-D219-3EA9B0B61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B7292-09CE-97CF-0C63-69065B9B8CC5}"/>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134496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D956-E1D7-1EDE-DC65-DE49BCAA5C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D8292-04AD-938E-B5D9-8F3E3C4AEC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75077-8DBF-D44D-EBB6-A6B214B23FA2}"/>
              </a:ext>
            </a:extLst>
          </p:cNvPr>
          <p:cNvSpPr>
            <a:spLocks noGrp="1"/>
          </p:cNvSpPr>
          <p:nvPr>
            <p:ph type="dt" sz="half" idx="10"/>
          </p:nvPr>
        </p:nvSpPr>
        <p:spPr/>
        <p:txBody>
          <a:bodyPr/>
          <a:lstStyle/>
          <a:p>
            <a:fld id="{3F53FDAA-D1C9-41FA-B7A1-C096C4989ED1}" type="datetimeFigureOut">
              <a:rPr lang="en-US" smtClean="0"/>
              <a:t>6/17/2025</a:t>
            </a:fld>
            <a:endParaRPr lang="en-US"/>
          </a:p>
        </p:txBody>
      </p:sp>
      <p:sp>
        <p:nvSpPr>
          <p:cNvPr id="5" name="Footer Placeholder 4">
            <a:extLst>
              <a:ext uri="{FF2B5EF4-FFF2-40B4-BE49-F238E27FC236}">
                <a16:creationId xmlns:a16="http://schemas.microsoft.com/office/drawing/2014/main" id="{F1448FE0-6288-EDBF-6405-4256F2AF1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4FF00-4371-20B9-2B55-16B111828645}"/>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1284987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26F91B-E022-438D-5FA8-07C496BF39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F71F0C-F8EF-EE11-181F-145516CAC7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5B675-C36A-6902-4840-245D5C6C125E}"/>
              </a:ext>
            </a:extLst>
          </p:cNvPr>
          <p:cNvSpPr>
            <a:spLocks noGrp="1"/>
          </p:cNvSpPr>
          <p:nvPr>
            <p:ph type="dt" sz="half" idx="10"/>
          </p:nvPr>
        </p:nvSpPr>
        <p:spPr/>
        <p:txBody>
          <a:bodyPr/>
          <a:lstStyle/>
          <a:p>
            <a:fld id="{3F53FDAA-D1C9-41FA-B7A1-C096C4989ED1}" type="datetimeFigureOut">
              <a:rPr lang="en-US" smtClean="0"/>
              <a:t>6/17/2025</a:t>
            </a:fld>
            <a:endParaRPr lang="en-US"/>
          </a:p>
        </p:txBody>
      </p:sp>
      <p:sp>
        <p:nvSpPr>
          <p:cNvPr id="5" name="Footer Placeholder 4">
            <a:extLst>
              <a:ext uri="{FF2B5EF4-FFF2-40B4-BE49-F238E27FC236}">
                <a16:creationId xmlns:a16="http://schemas.microsoft.com/office/drawing/2014/main" id="{DBA69519-DE86-2375-757A-B2E81C6A2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E1053-7118-CB02-F4D2-C3C0B0CB24C6}"/>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13986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A5A7342-4E71-4224-BC2B-227D7AC2E1D9}"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5A7342-4E71-4224-BC2B-227D7AC2E1D9}"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974A-4B01-48C6-A780-FC21FA4C7CA6}"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2"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9"/>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1444299"/>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5A7342-4E71-4224-BC2B-227D7AC2E1D9}" type="datetimeFigureOut">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9974A-4B01-48C6-A780-FC21FA4C7C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5A7342-4E71-4224-BC2B-227D7AC2E1D9}" type="datetimeFigureOut">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F9974A-4B01-48C6-A780-FC21FA4C7CA6}"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A7342-4E71-4224-BC2B-227D7AC2E1D9}" type="datetimeFigureOut">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0A5A7342-4E71-4224-BC2B-227D7AC2E1D9}"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974A-4B01-48C6-A780-FC21FA4C7C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A5A7342-4E71-4224-BC2B-227D7AC2E1D9}" type="datetimeFigureOut">
              <a:rPr lang="en-US" smtClean="0"/>
              <a:t>6/17/2025</a:t>
            </a:fld>
            <a:endParaRPr lang="en-US"/>
          </a:p>
        </p:txBody>
      </p:sp>
      <p:sp>
        <p:nvSpPr>
          <p:cNvPr id="6" name="Footer Placeholder 5"/>
          <p:cNvSpPr>
            <a:spLocks noGrp="1"/>
          </p:cNvSpPr>
          <p:nvPr>
            <p:ph type="ftr" sz="quarter" idx="11"/>
          </p:nvPr>
        </p:nvSpPr>
        <p:spPr>
          <a:xfrm>
            <a:off x="5840100" y="6407949"/>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0F9974A-4B01-48C6-A780-FC21FA4C7CA6}" type="slidenum">
              <a:rPr lang="en-US" smtClean="0"/>
              <a:t>‹#›</a:t>
            </a:fld>
            <a:endParaRPr lang="en-US"/>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3"/>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A5A7342-4E71-4224-BC2B-227D7AC2E1D9}" type="datetimeFigureOut">
              <a:rPr lang="en-US" smtClean="0"/>
              <a:t>6/17/2025</a:t>
            </a:fld>
            <a:endParaRPr lang="en-US"/>
          </a:p>
        </p:txBody>
      </p:sp>
      <p:sp>
        <p:nvSpPr>
          <p:cNvPr id="22" name="Footer Placeholder 21"/>
          <p:cNvSpPr>
            <a:spLocks noGrp="1"/>
          </p:cNvSpPr>
          <p:nvPr>
            <p:ph type="ftr" sz="quarter" idx="3"/>
          </p:nvPr>
        </p:nvSpPr>
        <p:spPr>
          <a:xfrm>
            <a:off x="5840100" y="6407949"/>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9"/>
            <a:ext cx="487680" cy="365125"/>
          </a:xfrm>
          <a:prstGeom prst="rect">
            <a:avLst/>
          </a:prstGeom>
        </p:spPr>
        <p:txBody>
          <a:bodyPr vert="horz" anchor="b"/>
          <a:lstStyle>
            <a:lvl1pPr algn="r" eaLnBrk="1" latinLnBrk="0" hangingPunct="1">
              <a:defRPr kumimoji="0" sz="1000" b="0">
                <a:solidFill>
                  <a:schemeClr val="tx1"/>
                </a:solidFill>
              </a:defRPr>
            </a:lvl1pPr>
            <a:extLst/>
          </a:lstStyle>
          <a:p>
            <a:fld id="{A0F9974A-4B01-48C6-A780-FC21FA4C7C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51D482-7148-35F9-F6BE-64376553C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93F6E4-345A-3D71-9B71-83F54B5CC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4E4E4-E99B-CA08-D370-B3D9B29E4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53FDAA-D1C9-41FA-B7A1-C096C4989ED1}" type="datetimeFigureOut">
              <a:rPr lang="en-US" smtClean="0"/>
              <a:t>6/17/2025</a:t>
            </a:fld>
            <a:endParaRPr lang="en-US"/>
          </a:p>
        </p:txBody>
      </p:sp>
      <p:sp>
        <p:nvSpPr>
          <p:cNvPr id="5" name="Footer Placeholder 4">
            <a:extLst>
              <a:ext uri="{FF2B5EF4-FFF2-40B4-BE49-F238E27FC236}">
                <a16:creationId xmlns:a16="http://schemas.microsoft.com/office/drawing/2014/main" id="{5F404F88-C1CA-243F-6754-DB5B40969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374B6C-75DA-A566-01E6-B275C2FF6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FCEF44-3840-4A70-91C4-8C512707DCB0}" type="slidenum">
              <a:rPr lang="en-US" smtClean="0"/>
              <a:t>‹#›</a:t>
            </a:fld>
            <a:endParaRPr lang="en-US"/>
          </a:p>
        </p:txBody>
      </p:sp>
    </p:spTree>
    <p:extLst>
      <p:ext uri="{BB962C8B-B14F-4D97-AF65-F5344CB8AC3E}">
        <p14:creationId xmlns:p14="http://schemas.microsoft.com/office/powerpoint/2010/main" val="136955898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4.wdp"/></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4.wdp"/></Relationships>
</file>

<file path=ppt/slides/_rels/slide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0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4.wdp"/></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4.wdp"/></Relationships>
</file>

<file path=ppt/slides/_rels/slide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9.png"/><Relationship Id="rId7"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4.wdp"/><Relationship Id="rId9" Type="http://schemas.openxmlformats.org/officeDocument/2006/relationships/chart" Target="../charts/chart7.xml"/></Relationships>
</file>

<file path=ppt/slides/_rels/slide25.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9.png"/><Relationship Id="rId7" Type="http://schemas.openxmlformats.org/officeDocument/2006/relationships/chart" Target="../charts/chart10.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microsoft.com/office/2007/relationships/hdphoto" Target="../media/hdphoto4.wdp"/><Relationship Id="rId9"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4.wdp"/></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4.wdp"/></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7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4.wdp"/><Relationship Id="rId9" Type="http://schemas.microsoft.com/office/2007/relationships/diagramDrawing" Target="../diagrams/drawing1.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1.png"/><Relationship Id="rId5" Type="http://schemas.microsoft.com/office/2007/relationships/hdphoto" Target="../media/hdphoto4.wdp"/><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11.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11.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9.png"/></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11.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png"/><Relationship Id="rId4" Type="http://schemas.microsoft.com/office/2007/relationships/hdphoto" Target="../media/hdphoto4.wdp"/></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png"/></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Medical Surgical Department </a:t>
            </a:r>
          </a:p>
        </p:txBody>
      </p:sp>
      <p:sp>
        <p:nvSpPr>
          <p:cNvPr id="3" name="Subtitle 2"/>
          <p:cNvSpPr>
            <a:spLocks noGrp="1"/>
          </p:cNvSpPr>
          <p:nvPr>
            <p:ph type="subTitle" idx="1"/>
          </p:nvPr>
        </p:nvSpPr>
        <p:spPr/>
        <p:txBody>
          <a:bodyPr/>
          <a:lstStyle/>
          <a:p>
            <a:r>
              <a:rPr lang="en-US" dirty="0"/>
              <a:t>Patient Discharge Process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24</a:t>
                      </a:r>
                      <a:r>
                        <a:rPr lang="en-US" sz="1400" b="1" baseline="30000" dirty="0">
                          <a:solidFill>
                            <a:srgbClr val="820000"/>
                          </a:solidFill>
                        </a:rPr>
                        <a:t>th</a:t>
                      </a:r>
                      <a:r>
                        <a:rPr lang="en-US" sz="1400" b="1" baseline="0" dirty="0">
                          <a:solidFill>
                            <a:srgbClr val="820000"/>
                          </a:solidFill>
                        </a:rPr>
                        <a:t> 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646065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8280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rgbClr val="FF0000"/>
                          </a:solidFill>
                        </a:rPr>
                        <a:t>In progress.  Met goals with creating new workflow and onboarding binder.  Will implement with next RN hire and evaluate process by seeking input from staff.</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0109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200" dirty="0"/>
                        <a:t>Lessons Learned: </a:t>
                      </a:r>
                      <a:r>
                        <a:rPr lang="en-US" sz="12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rgbClr val="FF0000"/>
                          </a:solidFill>
                        </a:rPr>
                        <a:t>This project is a grand challenge, but if we can get it done right with the Registered Nurse group, it will be much less labor intensive rolling out to other disciplines.</a:t>
                      </a:r>
                    </a:p>
                    <a:p>
                      <a:pPr>
                        <a:spcBef>
                          <a:spcPts val="0"/>
                        </a:spcBef>
                      </a:pPr>
                      <a:r>
                        <a:rPr lang="en-US" sz="1200" dirty="0">
                          <a:solidFill>
                            <a:srgbClr val="FF0000"/>
                          </a:solidFill>
                        </a:rPr>
                        <a:t>Project will always be a work in progress as needs change, policies are updated, and priorities for orientation evolve.</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17548" y="3121624"/>
          <a:ext cx="10312401" cy="1155356"/>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51804">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637196">
                <a:tc>
                  <a:txBody>
                    <a:bodyPr/>
                    <a:lstStyle/>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17548" y="5569840"/>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or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r>
                        <a:rPr lang="en-US" sz="1400" baseline="0" dirty="0"/>
                        <a:t>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3" name="Table 2">
            <a:extLst>
              <a:ext uri="{FF2B5EF4-FFF2-40B4-BE49-F238E27FC236}">
                <a16:creationId xmlns:a16="http://schemas.microsoft.com/office/drawing/2014/main" id="{9EB2543F-1E42-705B-8A63-BF79C6BE4CA3}"/>
              </a:ext>
            </a:extLst>
          </p:cNvPr>
          <p:cNvGraphicFramePr>
            <a:graphicFrameLocks noGrp="1"/>
          </p:cNvGraphicFramePr>
          <p:nvPr/>
        </p:nvGraphicFramePr>
        <p:xfrm>
          <a:off x="717548" y="3699302"/>
          <a:ext cx="10312401" cy="1737360"/>
        </p:xfrm>
        <a:graphic>
          <a:graphicData uri="http://schemas.openxmlformats.org/drawingml/2006/table">
            <a:tbl>
              <a:tblPr firstRow="1" bandRow="1">
                <a:tableStyleId>{5C22544A-7EE6-4342-B048-85BDC9FD1C3A}</a:tableStyleId>
              </a:tblPr>
              <a:tblGrid>
                <a:gridCol w="5980516">
                  <a:extLst>
                    <a:ext uri="{9D8B030D-6E8A-4147-A177-3AD203B41FA5}">
                      <a16:colId xmlns:a16="http://schemas.microsoft.com/office/drawing/2014/main" val="4001957705"/>
                    </a:ext>
                  </a:extLst>
                </a:gridCol>
                <a:gridCol w="1999825">
                  <a:extLst>
                    <a:ext uri="{9D8B030D-6E8A-4147-A177-3AD203B41FA5}">
                      <a16:colId xmlns:a16="http://schemas.microsoft.com/office/drawing/2014/main" val="1308467229"/>
                    </a:ext>
                  </a:extLst>
                </a:gridCol>
                <a:gridCol w="2332060">
                  <a:extLst>
                    <a:ext uri="{9D8B030D-6E8A-4147-A177-3AD203B41FA5}">
                      <a16:colId xmlns:a16="http://schemas.microsoft.com/office/drawing/2014/main" val="3492519885"/>
                    </a:ext>
                  </a:extLst>
                </a:gridCol>
              </a:tblGrid>
              <a:tr h="348833">
                <a:tc>
                  <a:txBody>
                    <a:bodyPr/>
                    <a:lstStyle/>
                    <a:p>
                      <a:r>
                        <a:rPr lang="en-US" dirty="0"/>
                        <a:t>Action</a:t>
                      </a:r>
                    </a:p>
                  </a:txBody>
                  <a:tcPr/>
                </a:tc>
                <a:tc>
                  <a:txBody>
                    <a:bodyPr/>
                    <a:lstStyle/>
                    <a:p>
                      <a:r>
                        <a:rPr lang="en-US" dirty="0"/>
                        <a:t>Assigned to:</a:t>
                      </a:r>
                    </a:p>
                  </a:txBody>
                  <a:tcPr/>
                </a:tc>
                <a:tc>
                  <a:txBody>
                    <a:bodyPr/>
                    <a:lstStyle/>
                    <a:p>
                      <a:r>
                        <a:rPr lang="en-US" dirty="0"/>
                        <a:t>Due Date:</a:t>
                      </a:r>
                    </a:p>
                  </a:txBody>
                  <a:tcPr/>
                </a:tc>
                <a:extLst>
                  <a:ext uri="{0D108BD9-81ED-4DB2-BD59-A6C34878D82A}">
                    <a16:rowId xmlns:a16="http://schemas.microsoft.com/office/drawing/2014/main" val="3455154400"/>
                  </a:ext>
                </a:extLst>
              </a:tr>
              <a:tr h="370840">
                <a:tc>
                  <a:txBody>
                    <a:bodyPr/>
                    <a:lstStyle/>
                    <a:p>
                      <a:r>
                        <a:rPr lang="en-US" sz="1200" dirty="0">
                          <a:solidFill>
                            <a:srgbClr val="FF0000"/>
                          </a:solidFill>
                        </a:rPr>
                        <a:t>Implement new onboarding process/binder with next RN hire – process to begin on day 2 during clinical orientation.</a:t>
                      </a:r>
                    </a:p>
                  </a:txBody>
                  <a:tcPr/>
                </a:tc>
                <a:tc>
                  <a:txBody>
                    <a:bodyPr/>
                    <a:lstStyle/>
                    <a:p>
                      <a:r>
                        <a:rPr lang="en-US" sz="1200" dirty="0">
                          <a:solidFill>
                            <a:srgbClr val="FF0000"/>
                          </a:solidFill>
                        </a:rPr>
                        <a:t>Sam Stoltz and Inpatient Preceptor</a:t>
                      </a:r>
                    </a:p>
                  </a:txBody>
                  <a:tcPr/>
                </a:tc>
                <a:tc>
                  <a:txBody>
                    <a:bodyPr/>
                    <a:lstStyle/>
                    <a:p>
                      <a:r>
                        <a:rPr lang="en-US" sz="1200" dirty="0">
                          <a:solidFill>
                            <a:srgbClr val="FF0000"/>
                          </a:solidFill>
                        </a:rPr>
                        <a:t>Completion within next 60-day project cycle.</a:t>
                      </a:r>
                    </a:p>
                  </a:txBody>
                  <a:tcPr/>
                </a:tc>
                <a:extLst>
                  <a:ext uri="{0D108BD9-81ED-4DB2-BD59-A6C34878D82A}">
                    <a16:rowId xmlns:a16="http://schemas.microsoft.com/office/drawing/2014/main" val="1918770698"/>
                  </a:ext>
                </a:extLst>
              </a:tr>
              <a:tr h="370840">
                <a:tc>
                  <a:txBody>
                    <a:bodyPr/>
                    <a:lstStyle/>
                    <a:p>
                      <a:r>
                        <a:rPr lang="en-US" sz="1200" dirty="0">
                          <a:solidFill>
                            <a:srgbClr val="FF0000"/>
                          </a:solidFill>
                        </a:rPr>
                        <a:t>Continue to develop relevant case studies for inclusion in the onboarding binder.</a:t>
                      </a:r>
                    </a:p>
                  </a:txBody>
                  <a:tcPr/>
                </a:tc>
                <a:tc>
                  <a:txBody>
                    <a:bodyPr/>
                    <a:lstStyle/>
                    <a:p>
                      <a:r>
                        <a:rPr lang="en-US" sz="1200" dirty="0">
                          <a:solidFill>
                            <a:srgbClr val="FF0000"/>
                          </a:solidFill>
                        </a:rPr>
                        <a:t>Jennifer Wagner and Team</a:t>
                      </a:r>
                    </a:p>
                  </a:txBody>
                  <a:tcPr/>
                </a:tc>
                <a:tc>
                  <a:txBody>
                    <a:bodyPr/>
                    <a:lstStyle/>
                    <a:p>
                      <a:r>
                        <a:rPr lang="en-US" sz="1200" dirty="0">
                          <a:solidFill>
                            <a:srgbClr val="FF0000"/>
                          </a:solidFill>
                        </a:rPr>
                        <a:t>Next 60-day project cycle and ongoing.</a:t>
                      </a:r>
                    </a:p>
                  </a:txBody>
                  <a:tcPr/>
                </a:tc>
                <a:extLst>
                  <a:ext uri="{0D108BD9-81ED-4DB2-BD59-A6C34878D82A}">
                    <a16:rowId xmlns:a16="http://schemas.microsoft.com/office/drawing/2014/main" val="20429786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Begin process of developing orientation </a:t>
                      </a:r>
                      <a:r>
                        <a:rPr lang="en-US" sz="1200" b="0" dirty="0">
                          <a:solidFill>
                            <a:srgbClr val="FF0000"/>
                          </a:solidFill>
                        </a:rPr>
                        <a:t>binders for other disciplines by replicating process.</a:t>
                      </a:r>
                    </a:p>
                  </a:txBody>
                  <a:tcPr/>
                </a:tc>
                <a:tc>
                  <a:txBody>
                    <a:bodyPr/>
                    <a:lstStyle/>
                    <a:p>
                      <a:r>
                        <a:rPr lang="en-US" sz="1200" dirty="0">
                          <a:solidFill>
                            <a:srgbClr val="FF0000"/>
                          </a:solidFill>
                        </a:rPr>
                        <a:t>Project Team</a:t>
                      </a:r>
                    </a:p>
                  </a:txBody>
                  <a:tcPr/>
                </a:tc>
                <a:tc>
                  <a:txBody>
                    <a:bodyPr/>
                    <a:lstStyle/>
                    <a:p>
                      <a:r>
                        <a:rPr lang="en-US" sz="1200" dirty="0">
                          <a:solidFill>
                            <a:srgbClr val="FF0000"/>
                          </a:solidFill>
                        </a:rPr>
                        <a:t>Summer 2025</a:t>
                      </a:r>
                    </a:p>
                  </a:txBody>
                  <a:tcPr/>
                </a:tc>
                <a:extLst>
                  <a:ext uri="{0D108BD9-81ED-4DB2-BD59-A6C34878D82A}">
                    <a16:rowId xmlns:a16="http://schemas.microsoft.com/office/drawing/2014/main" val="3681689630"/>
                  </a:ext>
                </a:extLst>
              </a:tr>
            </a:tbl>
          </a:graphicData>
        </a:graphic>
      </p:graphicFrame>
    </p:spTree>
    <p:extLst>
      <p:ext uri="{BB962C8B-B14F-4D97-AF65-F5344CB8AC3E}">
        <p14:creationId xmlns:p14="http://schemas.microsoft.com/office/powerpoint/2010/main" val="23388222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87262B42-60AA-189B-2156-CE9116DCA7E1}"/>
              </a:ext>
            </a:extLst>
          </p:cNvPr>
          <p:cNvPicPr>
            <a:picLocks noChangeAspect="1"/>
          </p:cNvPicPr>
          <p:nvPr/>
        </p:nvPicPr>
        <p:blipFill>
          <a:blip r:embed="rId5"/>
          <a:stretch>
            <a:fillRect/>
          </a:stretch>
        </p:blipFill>
        <p:spPr>
          <a:xfrm>
            <a:off x="5972870" y="1935542"/>
            <a:ext cx="5147096" cy="3208507"/>
          </a:xfrm>
          <a:prstGeom prst="rect">
            <a:avLst/>
          </a:prstGeom>
        </p:spPr>
      </p:pic>
      <p:pic>
        <p:nvPicPr>
          <p:cNvPr id="7" name="Picture 6">
            <a:extLst>
              <a:ext uri="{FF2B5EF4-FFF2-40B4-BE49-F238E27FC236}">
                <a16:creationId xmlns:a16="http://schemas.microsoft.com/office/drawing/2014/main" id="{FEA15D96-C544-2779-6E8C-E48107F16332}"/>
              </a:ext>
            </a:extLst>
          </p:cNvPr>
          <p:cNvPicPr>
            <a:picLocks noChangeAspect="1"/>
          </p:cNvPicPr>
          <p:nvPr/>
        </p:nvPicPr>
        <p:blipFill>
          <a:blip r:embed="rId6"/>
          <a:stretch>
            <a:fillRect/>
          </a:stretch>
        </p:blipFill>
        <p:spPr>
          <a:xfrm>
            <a:off x="428638" y="1951388"/>
            <a:ext cx="5027299" cy="3192661"/>
          </a:xfrm>
          <a:prstGeom prst="rect">
            <a:avLst/>
          </a:prstGeom>
        </p:spPr>
      </p:pic>
    </p:spTree>
    <p:extLst>
      <p:ext uri="{BB962C8B-B14F-4D97-AF65-F5344CB8AC3E}">
        <p14:creationId xmlns:p14="http://schemas.microsoft.com/office/powerpoint/2010/main" val="25985908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CE3F2-A3F5-0705-F8F7-ABFAE07C1B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1F0C19-B1A4-20D9-EE4A-5120427ECAEC}"/>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4E777EBB-FFD8-9DF3-55D2-0706A8B103B7}"/>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a:extLst>
              <a:ext uri="{FF2B5EF4-FFF2-40B4-BE49-F238E27FC236}">
                <a16:creationId xmlns:a16="http://schemas.microsoft.com/office/drawing/2014/main" id="{A795A31D-28B1-0CF1-7BC7-E3FEF9817344}"/>
              </a:ext>
            </a:extLst>
          </p:cNvPr>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a:extLst>
              <a:ext uri="{FF2B5EF4-FFF2-40B4-BE49-F238E27FC236}">
                <a16:creationId xmlns:a16="http://schemas.microsoft.com/office/drawing/2014/main" id="{879998AF-8B43-7C29-E034-52107A635C90}"/>
              </a:ext>
            </a:extLst>
          </p:cNvPr>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a:extLst>
              <a:ext uri="{FF2B5EF4-FFF2-40B4-BE49-F238E27FC236}">
                <a16:creationId xmlns:a16="http://schemas.microsoft.com/office/drawing/2014/main" id="{96663FC8-FF82-5136-027B-B0B6F20E83E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E41B88F-7984-8646-BD0F-59BACD33DDBB}"/>
              </a:ext>
            </a:extLst>
          </p:cNvPr>
          <p:cNvPicPr>
            <a:picLocks noChangeAspect="1"/>
          </p:cNvPicPr>
          <p:nvPr/>
        </p:nvPicPr>
        <p:blipFill>
          <a:blip r:embed="rId5"/>
          <a:stretch>
            <a:fillRect/>
          </a:stretch>
        </p:blipFill>
        <p:spPr>
          <a:xfrm>
            <a:off x="2239420" y="1651862"/>
            <a:ext cx="7037567" cy="4291738"/>
          </a:xfrm>
          <a:prstGeom prst="rect">
            <a:avLst/>
          </a:prstGeom>
        </p:spPr>
      </p:pic>
    </p:spTree>
    <p:extLst>
      <p:ext uri="{BB962C8B-B14F-4D97-AF65-F5344CB8AC3E}">
        <p14:creationId xmlns:p14="http://schemas.microsoft.com/office/powerpoint/2010/main" val="10195753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No</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All waste was documented, however discrepancy resulted in the amount wasted. CRNAs are titrating medications given throughout the surgical cases, which can result in ending waste being off at the end of the case.</a:t>
                      </a:r>
                    </a:p>
                    <a:p>
                      <a:pPr>
                        <a:spcBef>
                          <a:spcPts val="0"/>
                        </a:spcBef>
                      </a:pPr>
                      <a:r>
                        <a:rPr lang="en-US" sz="1400" dirty="0"/>
                        <a:t>A SRNA was involved in 2 cases.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2487801"/>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07835">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200" dirty="0"/>
                        <a:t>Action:</a:t>
                      </a:r>
                    </a:p>
                  </a:txBody>
                  <a:tcPr/>
                </a:tc>
                <a:tc>
                  <a:txBody>
                    <a:bodyPr/>
                    <a:lstStyle/>
                    <a:p>
                      <a:pPr>
                        <a:spcBef>
                          <a:spcPts val="0"/>
                        </a:spcBef>
                      </a:pPr>
                      <a:r>
                        <a:rPr lang="en-US" sz="1200" dirty="0"/>
                        <a:t>Assigned To:</a:t>
                      </a:r>
                    </a:p>
                  </a:txBody>
                  <a:tcPr/>
                </a:tc>
                <a:tc>
                  <a:txBody>
                    <a:bodyPr/>
                    <a:lstStyle/>
                    <a:p>
                      <a:pPr>
                        <a:spcBef>
                          <a:spcPts val="0"/>
                        </a:spcBef>
                      </a:pPr>
                      <a:r>
                        <a:rPr lang="en-US" sz="1200" dirty="0"/>
                        <a:t>Due Date:</a:t>
                      </a:r>
                    </a:p>
                  </a:txBody>
                  <a:tcPr/>
                </a:tc>
                <a:extLst>
                  <a:ext uri="{0D108BD9-81ED-4DB2-BD59-A6C34878D82A}">
                    <a16:rowId xmlns:a16="http://schemas.microsoft.com/office/drawing/2014/main" val="10001"/>
                  </a:ext>
                </a:extLst>
              </a:tr>
              <a:tr h="374231">
                <a:tc>
                  <a:txBody>
                    <a:bodyPr/>
                    <a:lstStyle/>
                    <a:p>
                      <a:pPr>
                        <a:spcBef>
                          <a:spcPts val="0"/>
                        </a:spcBef>
                      </a:pPr>
                      <a:r>
                        <a:rPr lang="en-US" sz="1200" dirty="0"/>
                        <a:t>April and May information shared with Lead CRNA.</a:t>
                      </a:r>
                    </a:p>
                  </a:txBody>
                  <a:tcPr/>
                </a:tc>
                <a:tc>
                  <a:txBody>
                    <a:bodyPr/>
                    <a:lstStyle/>
                    <a:p>
                      <a:pPr>
                        <a:spcBef>
                          <a:spcPts val="0"/>
                        </a:spcBef>
                      </a:pPr>
                      <a:r>
                        <a:rPr lang="en-US" sz="1200" dirty="0"/>
                        <a:t>Amy Hermes</a:t>
                      </a:r>
                    </a:p>
                  </a:txBody>
                  <a:tcPr/>
                </a:tc>
                <a:tc>
                  <a:txBody>
                    <a:bodyPr/>
                    <a:lstStyle/>
                    <a:p>
                      <a:pPr>
                        <a:spcBef>
                          <a:spcPts val="0"/>
                        </a:spcBef>
                      </a:pPr>
                      <a:r>
                        <a:rPr lang="en-US" sz="1200" dirty="0"/>
                        <a:t>June 9, 2025</a:t>
                      </a:r>
                    </a:p>
                  </a:txBody>
                  <a:tcPr/>
                </a:tc>
                <a:extLst>
                  <a:ext uri="{0D108BD9-81ED-4DB2-BD59-A6C34878D82A}">
                    <a16:rowId xmlns:a16="http://schemas.microsoft.com/office/drawing/2014/main" val="2469417347"/>
                  </a:ext>
                </a:extLst>
              </a:tr>
              <a:tr h="187115">
                <a:tc>
                  <a:txBody>
                    <a:bodyPr/>
                    <a:lstStyle/>
                    <a:p>
                      <a:pPr>
                        <a:spcBef>
                          <a:spcPts val="0"/>
                        </a:spcBef>
                      </a:pPr>
                      <a:r>
                        <a:rPr lang="en-US" sz="1200" dirty="0"/>
                        <a:t>Working with Epic to determine pricing for interface that would alert CRNAs to complete documentation (used at SSM with almost 100% accuracy)</a:t>
                      </a:r>
                    </a:p>
                  </a:txBody>
                  <a:tcPr/>
                </a:tc>
                <a:tc>
                  <a:txBody>
                    <a:bodyPr/>
                    <a:lstStyle/>
                    <a:p>
                      <a:pPr>
                        <a:spcBef>
                          <a:spcPts val="0"/>
                        </a:spcBef>
                      </a:pPr>
                      <a:r>
                        <a:rPr lang="en-US" sz="1200" dirty="0"/>
                        <a:t>Amy Hermes</a:t>
                      </a:r>
                    </a:p>
                  </a:txBody>
                  <a:tcPr/>
                </a:tc>
                <a:tc>
                  <a:txBody>
                    <a:bodyPr/>
                    <a:lstStyle/>
                    <a:p>
                      <a:pPr>
                        <a:spcBef>
                          <a:spcPts val="0"/>
                        </a:spcBef>
                      </a:pPr>
                      <a:r>
                        <a:rPr lang="en-US" sz="1200" dirty="0"/>
                        <a:t>July 18, 2025</a:t>
                      </a:r>
                    </a:p>
                  </a:txBody>
                  <a:tcPr/>
                </a:tc>
                <a:extLst>
                  <a:ext uri="{0D108BD9-81ED-4DB2-BD59-A6C34878D82A}">
                    <a16:rowId xmlns:a16="http://schemas.microsoft.com/office/drawing/2014/main" val="1068840150"/>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3582915231"/>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562709"/>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604439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Stoughton Health Leadership Team</a:t>
            </a:r>
          </a:p>
        </p:txBody>
      </p:sp>
      <p:sp>
        <p:nvSpPr>
          <p:cNvPr id="3" name="Subtitle 2"/>
          <p:cNvSpPr>
            <a:spLocks noGrp="1"/>
          </p:cNvSpPr>
          <p:nvPr>
            <p:ph type="subTitle" idx="1"/>
          </p:nvPr>
        </p:nvSpPr>
        <p:spPr/>
        <p:txBody>
          <a:bodyPr/>
          <a:lstStyle/>
          <a:p>
            <a:r>
              <a:rPr lang="en-US" dirty="0"/>
              <a:t>DVC Score-Satisfaction Domain</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22199"/>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51359">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25, 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June 24,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50301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Satisfaction Domain Max Performance Score 20%</a:t>
                      </a:r>
                    </a:p>
                    <a:p>
                      <a:pPr>
                        <a:spcBef>
                          <a:spcPts val="0"/>
                        </a:spcBef>
                      </a:pPr>
                      <a:r>
                        <a:rPr lang="en-US" sz="1400" dirty="0"/>
                        <a:t>Current KOM Status: November DVC Scorecard (</a:t>
                      </a:r>
                      <a:r>
                        <a:rPr lang="en-US" sz="1400" b="1" dirty="0">
                          <a:solidFill>
                            <a:srgbClr val="FF0000"/>
                          </a:solidFill>
                        </a:rPr>
                        <a:t>timeframe </a:t>
                      </a:r>
                      <a:r>
                        <a:rPr kumimoji="0" lang="en-US" sz="1400" b="1" kern="1200" dirty="0">
                          <a:solidFill>
                            <a:srgbClr val="FF0000"/>
                          </a:solidFill>
                          <a:effectLst/>
                          <a:latin typeface="+mn-lt"/>
                          <a:ea typeface="+mn-ea"/>
                          <a:cs typeface="+mn-cs"/>
                        </a:rPr>
                        <a:t>July1, 2023-June 30, 2024</a:t>
                      </a:r>
                      <a:r>
                        <a:rPr lang="en-US" sz="1400" dirty="0"/>
                        <a:t>) currently at 17.5%</a:t>
                      </a:r>
                    </a:p>
                    <a:p>
                      <a:pPr>
                        <a:spcBef>
                          <a:spcPts val="0"/>
                        </a:spcBef>
                      </a:pPr>
                      <a:endParaRPr lang="en-US" sz="1400" dirty="0"/>
                    </a:p>
                    <a:p>
                      <a:pPr>
                        <a:spcBef>
                          <a:spcPts val="0"/>
                        </a:spcBef>
                      </a:pPr>
                      <a:r>
                        <a:rPr lang="en-US" sz="1400" dirty="0">
                          <a:solidFill>
                            <a:srgbClr val="FF0000"/>
                          </a:solidFill>
                        </a:rPr>
                        <a:t>We are currently above 3 of the 4 goals in the Satisfaction Domain. Improvement was noted in the Satisfaction with Discharge instructions (89%-91</a:t>
                      </a:r>
                      <a:r>
                        <a:rPr lang="en-US" sz="1400">
                          <a:solidFill>
                            <a:srgbClr val="FF0000"/>
                          </a:solidFill>
                        </a:rPr>
                        <a:t>% ) Goal is 94%. </a:t>
                      </a:r>
                      <a:endParaRPr lang="en-US" sz="1400" dirty="0">
                        <a:solidFill>
                          <a:srgbClr val="FF0000"/>
                        </a:solidFill>
                      </a:endParaRP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Amy Hermes</a:t>
                      </a:r>
                    </a:p>
                    <a:p>
                      <a:r>
                        <a:rPr lang="en-US" sz="1400" dirty="0"/>
                        <a:t>Members:</a:t>
                      </a:r>
                      <a:r>
                        <a:rPr lang="en-US" sz="1400" baseline="0" dirty="0"/>
                        <a:t> Patient Care Leader Team (Heather Kleinbrook, Pauline Cass, Dr. </a:t>
                      </a:r>
                      <a:r>
                        <a:rPr lang="en-US" sz="1400" baseline="0" dirty="0" err="1"/>
                        <a:t>Menet</a:t>
                      </a:r>
                      <a:r>
                        <a:rPr lang="en-US" sz="1400" baseline="0" dirty="0"/>
                        <a:t>, Jen Wagner, others as identified)</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599" y="2740814"/>
          <a:ext cx="5368926" cy="2245524"/>
        </p:xfrm>
        <a:graphic>
          <a:graphicData uri="http://schemas.openxmlformats.org/drawingml/2006/table">
            <a:tbl>
              <a:tblPr firstRow="1" bandRow="1">
                <a:tableStyleId>{6E25E649-3F16-4E02-A733-19D2CDBF48F0}</a:tableStyleId>
              </a:tblPr>
              <a:tblGrid>
                <a:gridCol w="5368926">
                  <a:extLst>
                    <a:ext uri="{9D8B030D-6E8A-4147-A177-3AD203B41FA5}">
                      <a16:colId xmlns:a16="http://schemas.microsoft.com/office/drawing/2014/main" val="20000"/>
                    </a:ext>
                  </a:extLst>
                </a:gridCol>
              </a:tblGrid>
              <a:tr h="553884">
                <a:tc>
                  <a:txBody>
                    <a:bodyPr/>
                    <a:lstStyle/>
                    <a:p>
                      <a:r>
                        <a:rPr lang="en-US" sz="1200" dirty="0"/>
                        <a:t>Background: </a:t>
                      </a:r>
                      <a:r>
                        <a:rPr lang="en-US" sz="1200" b="0" dirty="0"/>
                        <a:t>Explain what the original situation was.  Why was a change</a:t>
                      </a:r>
                      <a:r>
                        <a:rPr lang="en-US" sz="1200" b="0" baseline="0" dirty="0"/>
                        <a:t> recommended?  (e.g. variation, poor outcome, etc.)</a:t>
                      </a:r>
                      <a:endParaRPr lang="en-US" sz="1200" b="0" dirty="0"/>
                    </a:p>
                  </a:txBody>
                  <a:tcPr/>
                </a:tc>
                <a:extLst>
                  <a:ext uri="{0D108BD9-81ED-4DB2-BD59-A6C34878D82A}">
                    <a16:rowId xmlns:a16="http://schemas.microsoft.com/office/drawing/2014/main" val="10000"/>
                  </a:ext>
                </a:extLst>
              </a:tr>
              <a:tr h="1608428">
                <a:tc>
                  <a:txBody>
                    <a:bodyPr/>
                    <a:lstStyle/>
                    <a:p>
                      <a:pPr>
                        <a:spcBef>
                          <a:spcPts val="0"/>
                        </a:spcBef>
                      </a:pPr>
                      <a:r>
                        <a:rPr lang="en-US" sz="1050" baseline="0" dirty="0"/>
                        <a:t>The Dean Value-based Contract (DVC) is a written contractual arrangement in which the payment for health care goods and services is tied to predetermined, mutually agreed upon terms that are based on clinical circumstances, patient outcomes, and other specified measures of the appropriateness and effectiveness of the services rendered. It identifies a set of outcomes, mutually recognized by payors and specifies a formula that determines the net price to be reimbursed for goods and services rendered. The measures being monitored are Quality (various infection rates), Satisfaction ( rank your hospital high, provider and nurse communication, discharge instructions), Efficiency (30day readmissions, 1 day hospital stays. </a:t>
                      </a:r>
                      <a:endParaRPr lang="en-US" sz="105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05525" y="2740814"/>
          <a:ext cx="4943475" cy="2232456"/>
        </p:xfrm>
        <a:graphic>
          <a:graphicData uri="http://schemas.openxmlformats.org/drawingml/2006/table">
            <a:tbl>
              <a:tblPr firstRow="1" bandRow="1">
                <a:tableStyleId>{6E25E649-3F16-4E02-A733-19D2CDBF48F0}</a:tableStyleId>
              </a:tblPr>
              <a:tblGrid>
                <a:gridCol w="4943475">
                  <a:extLst>
                    <a:ext uri="{9D8B030D-6E8A-4147-A177-3AD203B41FA5}">
                      <a16:colId xmlns:a16="http://schemas.microsoft.com/office/drawing/2014/main" val="20000"/>
                    </a:ext>
                  </a:extLst>
                </a:gridCol>
              </a:tblGrid>
              <a:tr h="560325">
                <a:tc>
                  <a:txBody>
                    <a:bodyPr/>
                    <a:lstStyle/>
                    <a:p>
                      <a:r>
                        <a:rPr lang="en-US" sz="1050" dirty="0"/>
                        <a:t>Driver: </a:t>
                      </a:r>
                      <a:r>
                        <a:rPr lang="en-US" sz="1050" baseline="0" dirty="0"/>
                        <a:t> </a:t>
                      </a:r>
                      <a:r>
                        <a:rPr lang="en-US" sz="1050" b="0" baseline="0" dirty="0"/>
                        <a:t>Explain why the project is critical to SH.  Why does it relate to the strategic plan?</a:t>
                      </a:r>
                    </a:p>
                    <a:p>
                      <a:endParaRPr lang="en-US" sz="1000" dirty="0"/>
                    </a:p>
                  </a:txBody>
                  <a:tcPr/>
                </a:tc>
                <a:extLst>
                  <a:ext uri="{0D108BD9-81ED-4DB2-BD59-A6C34878D82A}">
                    <a16:rowId xmlns:a16="http://schemas.microsoft.com/office/drawing/2014/main" val="10000"/>
                  </a:ext>
                </a:extLst>
              </a:tr>
              <a:tr h="1668576">
                <a:tc>
                  <a:txBody>
                    <a:bodyPr/>
                    <a:lstStyle/>
                    <a:p>
                      <a:pPr>
                        <a:spcBef>
                          <a:spcPts val="0"/>
                        </a:spcBef>
                      </a:pPr>
                      <a:r>
                        <a:rPr lang="en-US" sz="1400" dirty="0">
                          <a:solidFill>
                            <a:schemeClr val="tx1"/>
                          </a:solidFill>
                        </a:rPr>
                        <a:t>The drivers for this QM is overall achieving the patient satisfaction and loyalty evident by the HCAHPs score. Given reimbursement from Dean tied to the patient satisfaction  measures under the Satisfaction Domain, the other driver of this QM is financial. We want to be able to achieve high satisfaction/loyalty along with receiving the highest rate for performance.</a:t>
                      </a: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DVC Score – </a:t>
            </a:r>
            <a:r>
              <a:rPr kumimoji="0" lang="en-US" sz="1400" b="0" i="0" u="none" strike="noStrike" kern="1200" cap="none" spc="0" normalizeH="0" baseline="0" noProof="0">
                <a:ln>
                  <a:noFill/>
                </a:ln>
                <a:solidFill>
                  <a:prstClr val="black"/>
                </a:solidFill>
                <a:effectLst/>
                <a:uLnTx/>
                <a:uFillTx/>
                <a:latin typeface="Lucida Sans Unicode"/>
                <a:ea typeface="+mn-ea"/>
                <a:cs typeface="+mn-cs"/>
              </a:rPr>
              <a:t>Satisfaction Domain </a:t>
            </a:r>
            <a:endParaRPr kumimoji="0" lang="en-US" sz="14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445253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22738" y="1213468"/>
          <a:ext cx="10357945" cy="5316899"/>
        </p:xfrm>
        <a:graphic>
          <a:graphicData uri="http://schemas.openxmlformats.org/drawingml/2006/table">
            <a:tbl>
              <a:tblPr firstRow="1" bandRow="1">
                <a:tableStyleId>{6E25E649-3F16-4E02-A733-19D2CDBF48F0}</a:tableStyleId>
              </a:tblPr>
              <a:tblGrid>
                <a:gridCol w="3321129">
                  <a:extLst>
                    <a:ext uri="{9D8B030D-6E8A-4147-A177-3AD203B41FA5}">
                      <a16:colId xmlns:a16="http://schemas.microsoft.com/office/drawing/2014/main" val="20000"/>
                    </a:ext>
                  </a:extLst>
                </a:gridCol>
                <a:gridCol w="3309010">
                  <a:extLst>
                    <a:ext uri="{9D8B030D-6E8A-4147-A177-3AD203B41FA5}">
                      <a16:colId xmlns:a16="http://schemas.microsoft.com/office/drawing/2014/main" val="20001"/>
                    </a:ext>
                  </a:extLst>
                </a:gridCol>
                <a:gridCol w="3727806">
                  <a:extLst>
                    <a:ext uri="{9D8B030D-6E8A-4147-A177-3AD203B41FA5}">
                      <a16:colId xmlns:a16="http://schemas.microsoft.com/office/drawing/2014/main" val="20002"/>
                    </a:ext>
                  </a:extLst>
                </a:gridCol>
              </a:tblGrid>
              <a:tr h="360327">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50409">
                <a:tc>
                  <a:txBody>
                    <a:bodyPr/>
                    <a:lstStyle/>
                    <a:p>
                      <a:r>
                        <a:rPr lang="en-US" sz="1000" dirty="0">
                          <a:solidFill>
                            <a:srgbClr val="FF0000"/>
                          </a:solidFill>
                        </a:rPr>
                        <a:t>Continuing to meet monthly to review data and discuss any changes/barriers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Metrics for our DVC payments are lagging. So important to ensure that we are monitoring on an ongoing basis.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Last met 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990899">
                <a:tc>
                  <a:txBody>
                    <a:bodyPr/>
                    <a:lstStyle/>
                    <a:p>
                      <a:r>
                        <a:rPr lang="en-US" sz="1000" dirty="0">
                          <a:solidFill>
                            <a:srgbClr val="FF0000"/>
                          </a:solidFill>
                        </a:rPr>
                        <a:t>Responsiveness of hospital staff</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This question was noted to be lower in February. Although not part of this QM, Amy will be following up on the questions that roll up under this section to report off at next HCAPS meeting. There were changes made to the questions that rolled out to this overall metric.</a:t>
                      </a:r>
                    </a:p>
                    <a:p>
                      <a:pPr marL="171450" indent="-171450">
                        <a:buFont typeface="Arial" panose="020B0604020202020204" pitchFamily="34" charset="0"/>
                        <a:buChar char="•"/>
                      </a:pPr>
                      <a:r>
                        <a:rPr lang="en-US" sz="1000" dirty="0">
                          <a:solidFill>
                            <a:srgbClr val="FF0000"/>
                          </a:solidFill>
                        </a:rPr>
                        <a:t>How often did you get help in getting to the bathroom or in using the bedpan as soon as you wanted?</a:t>
                      </a:r>
                    </a:p>
                    <a:p>
                      <a:pPr marL="171450" indent="-171450">
                        <a:buFont typeface="Arial" panose="020B0604020202020204" pitchFamily="34" charset="0"/>
                        <a:buChar char="•"/>
                      </a:pPr>
                      <a:r>
                        <a:rPr lang="en-US" sz="1000" dirty="0">
                          <a:solidFill>
                            <a:srgbClr val="FF0000"/>
                          </a:solidFill>
                          <a:highlight>
                            <a:srgbClr val="FFFF00"/>
                          </a:highlight>
                        </a:rPr>
                        <a:t>During this hospital stay, when you asked for help right away, how often did you get help as soon as you needed?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Ongoing monitoring.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630572">
                <a:tc>
                  <a:txBody>
                    <a:bodyPr/>
                    <a:lstStyle/>
                    <a:p>
                      <a:r>
                        <a:rPr lang="en-US" sz="1000" dirty="0">
                          <a:solidFill>
                            <a:srgbClr val="FF0000"/>
                          </a:solidFill>
                        </a:rPr>
                        <a:t>Discharge Folders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These were rolled out on March 1. RNs involved in this process working on monitoring for staff compliance.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Ongoing.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813177527"/>
                  </a:ext>
                </a:extLst>
              </a:tr>
              <a:tr h="810736">
                <a:tc>
                  <a:txBody>
                    <a:bodyPr/>
                    <a:lstStyle/>
                    <a:p>
                      <a:r>
                        <a:rPr lang="en-US" sz="1000" dirty="0">
                          <a:solidFill>
                            <a:srgbClr val="FF0000"/>
                          </a:solidFill>
                        </a:rPr>
                        <a:t>Follow Up Phone Calls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CM team is completing follow up phone calls on all inpatients, assessing perception of discharge process and thoughts for improvements.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453192579"/>
                  </a:ext>
                </a:extLst>
              </a:tr>
              <a:tr h="309431">
                <a:tc>
                  <a:txBody>
                    <a:bodyPr/>
                    <a:lstStyle/>
                    <a:p>
                      <a:endParaRPr lang="en-US" sz="14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60327">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r h="360327">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874218800"/>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069299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normAutofit/>
          </a:bodyPr>
          <a:lstStyle/>
          <a:p>
            <a:r>
              <a:rPr lang="en-US" dirty="0"/>
              <a:t>Measures: </a:t>
            </a:r>
            <a:r>
              <a:rPr lang="en-US" sz="1600" b="0" dirty="0">
                <a:solidFill>
                  <a:schemeClr val="tx1"/>
                </a:solidFill>
              </a:rPr>
              <a:t>Graphs represent CY2024 and CY 2025 </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C9E5AB96-F956-AD01-394C-EE2387A3C15E}"/>
              </a:ext>
            </a:extLst>
          </p:cNvPr>
          <p:cNvSpPr txBox="1"/>
          <p:nvPr/>
        </p:nvSpPr>
        <p:spPr>
          <a:xfrm>
            <a:off x="4695500" y="1508081"/>
            <a:ext cx="121142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Current DVC Ranking 99%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Goal 85%</a:t>
            </a:r>
          </a:p>
        </p:txBody>
      </p:sp>
      <p:sp>
        <p:nvSpPr>
          <p:cNvPr id="15" name="TextBox 14">
            <a:extLst>
              <a:ext uri="{FF2B5EF4-FFF2-40B4-BE49-F238E27FC236}">
                <a16:creationId xmlns:a16="http://schemas.microsoft.com/office/drawing/2014/main" id="{9151ACE0-6C65-D822-84B0-C7364F3FAAAA}"/>
              </a:ext>
            </a:extLst>
          </p:cNvPr>
          <p:cNvSpPr txBox="1"/>
          <p:nvPr/>
        </p:nvSpPr>
        <p:spPr>
          <a:xfrm>
            <a:off x="4695500" y="3757598"/>
            <a:ext cx="119555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Current DVC Ranking 99%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Goal 89%</a:t>
            </a:r>
          </a:p>
        </p:txBody>
      </p:sp>
      <p:sp>
        <p:nvSpPr>
          <p:cNvPr id="16" name="TextBox 15">
            <a:extLst>
              <a:ext uri="{FF2B5EF4-FFF2-40B4-BE49-F238E27FC236}">
                <a16:creationId xmlns:a16="http://schemas.microsoft.com/office/drawing/2014/main" id="{D2A64A9D-2E6E-1BB7-47C4-3735AD5ECCBC}"/>
              </a:ext>
            </a:extLst>
          </p:cNvPr>
          <p:cNvSpPr txBox="1"/>
          <p:nvPr/>
        </p:nvSpPr>
        <p:spPr>
          <a:xfrm>
            <a:off x="9962767" y="1482207"/>
            <a:ext cx="1164396"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Current DVC Ranking 95% Goal 94%</a:t>
            </a:r>
          </a:p>
        </p:txBody>
      </p:sp>
      <p:sp>
        <p:nvSpPr>
          <p:cNvPr id="17" name="TextBox 16">
            <a:extLst>
              <a:ext uri="{FF2B5EF4-FFF2-40B4-BE49-F238E27FC236}">
                <a16:creationId xmlns:a16="http://schemas.microsoft.com/office/drawing/2014/main" id="{7A16A3FC-8B4C-3CA2-A825-358323AE521A}"/>
              </a:ext>
            </a:extLst>
          </p:cNvPr>
          <p:cNvSpPr txBox="1"/>
          <p:nvPr/>
        </p:nvSpPr>
        <p:spPr>
          <a:xfrm flipH="1">
            <a:off x="10019762" y="3757598"/>
            <a:ext cx="121280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Current DVC Ranking 99% Goal 89%</a:t>
            </a:r>
          </a:p>
        </p:txBody>
      </p:sp>
      <p:pic>
        <p:nvPicPr>
          <p:cNvPr id="4" name="Picture 3">
            <a:extLst>
              <a:ext uri="{FF2B5EF4-FFF2-40B4-BE49-F238E27FC236}">
                <a16:creationId xmlns:a16="http://schemas.microsoft.com/office/drawing/2014/main" id="{C79E96BF-FCE6-0EC3-D543-7A487EFD42D6}"/>
              </a:ext>
            </a:extLst>
          </p:cNvPr>
          <p:cNvPicPr>
            <a:picLocks noChangeAspect="1"/>
          </p:cNvPicPr>
          <p:nvPr/>
        </p:nvPicPr>
        <p:blipFill>
          <a:blip r:embed="rId5"/>
          <a:stretch>
            <a:fillRect/>
          </a:stretch>
        </p:blipFill>
        <p:spPr>
          <a:xfrm>
            <a:off x="240224" y="1417313"/>
            <a:ext cx="4471149" cy="2187186"/>
          </a:xfrm>
          <a:prstGeom prst="rect">
            <a:avLst/>
          </a:prstGeom>
        </p:spPr>
      </p:pic>
      <p:pic>
        <p:nvPicPr>
          <p:cNvPr id="13" name="Picture 12">
            <a:extLst>
              <a:ext uri="{FF2B5EF4-FFF2-40B4-BE49-F238E27FC236}">
                <a16:creationId xmlns:a16="http://schemas.microsoft.com/office/drawing/2014/main" id="{8F9545AE-04F9-2744-7501-BA26FA64962F}"/>
              </a:ext>
            </a:extLst>
          </p:cNvPr>
          <p:cNvPicPr>
            <a:picLocks noChangeAspect="1"/>
          </p:cNvPicPr>
          <p:nvPr/>
        </p:nvPicPr>
        <p:blipFill>
          <a:blip r:embed="rId6"/>
          <a:stretch>
            <a:fillRect/>
          </a:stretch>
        </p:blipFill>
        <p:spPr>
          <a:xfrm>
            <a:off x="5905461" y="1417312"/>
            <a:ext cx="4023694" cy="2343115"/>
          </a:xfrm>
          <a:prstGeom prst="rect">
            <a:avLst/>
          </a:prstGeom>
        </p:spPr>
      </p:pic>
      <p:pic>
        <p:nvPicPr>
          <p:cNvPr id="19" name="Picture 18">
            <a:extLst>
              <a:ext uri="{FF2B5EF4-FFF2-40B4-BE49-F238E27FC236}">
                <a16:creationId xmlns:a16="http://schemas.microsoft.com/office/drawing/2014/main" id="{AC49AC5A-E7F6-AF74-7BA0-D9DC912EC7DC}"/>
              </a:ext>
            </a:extLst>
          </p:cNvPr>
          <p:cNvPicPr>
            <a:picLocks noChangeAspect="1"/>
          </p:cNvPicPr>
          <p:nvPr/>
        </p:nvPicPr>
        <p:blipFill>
          <a:blip r:embed="rId7"/>
          <a:stretch>
            <a:fillRect/>
          </a:stretch>
        </p:blipFill>
        <p:spPr>
          <a:xfrm>
            <a:off x="228850" y="3695267"/>
            <a:ext cx="4482523" cy="2758475"/>
          </a:xfrm>
          <a:prstGeom prst="rect">
            <a:avLst/>
          </a:prstGeom>
        </p:spPr>
      </p:pic>
      <p:pic>
        <p:nvPicPr>
          <p:cNvPr id="20" name="Picture 19">
            <a:extLst>
              <a:ext uri="{FF2B5EF4-FFF2-40B4-BE49-F238E27FC236}">
                <a16:creationId xmlns:a16="http://schemas.microsoft.com/office/drawing/2014/main" id="{12348B0A-B59E-CD89-8C37-27ABA4D0951E}"/>
              </a:ext>
            </a:extLst>
          </p:cNvPr>
          <p:cNvPicPr>
            <a:picLocks noChangeAspect="1"/>
          </p:cNvPicPr>
          <p:nvPr/>
        </p:nvPicPr>
        <p:blipFill>
          <a:blip r:embed="rId8"/>
          <a:stretch>
            <a:fillRect/>
          </a:stretch>
        </p:blipFill>
        <p:spPr>
          <a:xfrm>
            <a:off x="5891054" y="3878615"/>
            <a:ext cx="4038101" cy="2507474"/>
          </a:xfrm>
          <a:prstGeom prst="rect">
            <a:avLst/>
          </a:prstGeom>
        </p:spPr>
      </p:pic>
    </p:spTree>
    <p:extLst>
      <p:ext uri="{BB962C8B-B14F-4D97-AF65-F5344CB8AC3E}">
        <p14:creationId xmlns:p14="http://schemas.microsoft.com/office/powerpoint/2010/main" val="11815470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794F8-36F1-BAEF-3794-CBF4750CA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CD05E-4118-EB0F-F0A6-8504F87A52EC}"/>
              </a:ext>
            </a:extLst>
          </p:cNvPr>
          <p:cNvSpPr>
            <a:spLocks noGrp="1"/>
          </p:cNvSpPr>
          <p:nvPr>
            <p:ph type="title"/>
          </p:nvPr>
        </p:nvSpPr>
        <p:spPr>
          <a:xfrm>
            <a:off x="635479" y="253976"/>
            <a:ext cx="10972800" cy="1143000"/>
          </a:xfrm>
        </p:spPr>
        <p:txBody>
          <a:bodyPr>
            <a:normAutofit/>
          </a:bodyPr>
          <a:lstStyle/>
          <a:p>
            <a:r>
              <a:rPr lang="en-US" dirty="0"/>
              <a:t>Measures: </a:t>
            </a:r>
            <a:r>
              <a:rPr lang="en-US" sz="2000" dirty="0"/>
              <a:t>New Measure Being Watched</a:t>
            </a:r>
            <a:endParaRPr lang="en-US" sz="2000" b="0" dirty="0">
              <a:solidFill>
                <a:schemeClr val="tx1"/>
              </a:solidFill>
            </a:endParaRPr>
          </a:p>
        </p:txBody>
      </p:sp>
      <p:pic>
        <p:nvPicPr>
          <p:cNvPr id="6" name="Content Placeholder 4">
            <a:extLst>
              <a:ext uri="{FF2B5EF4-FFF2-40B4-BE49-F238E27FC236}">
                <a16:creationId xmlns:a16="http://schemas.microsoft.com/office/drawing/2014/main" id="{D29DD19E-873B-5510-C51F-211B15803E3E}"/>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a:extLst>
              <a:ext uri="{FF2B5EF4-FFF2-40B4-BE49-F238E27FC236}">
                <a16:creationId xmlns:a16="http://schemas.microsoft.com/office/drawing/2014/main" id="{9442E8C6-73B6-DEB8-5B34-8314B3E07D4E}"/>
              </a:ext>
            </a:extLst>
          </p:cNvPr>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a:extLst>
              <a:ext uri="{FF2B5EF4-FFF2-40B4-BE49-F238E27FC236}">
                <a16:creationId xmlns:a16="http://schemas.microsoft.com/office/drawing/2014/main" id="{2FEDBCE2-0EC6-3ECA-B0E3-BE87F4EB938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4D625637-BD27-1DBF-397C-612B79403943}"/>
              </a:ext>
            </a:extLst>
          </p:cNvPr>
          <p:cNvPicPr>
            <a:picLocks noChangeAspect="1"/>
          </p:cNvPicPr>
          <p:nvPr/>
        </p:nvPicPr>
        <p:blipFill>
          <a:blip r:embed="rId5"/>
          <a:stretch>
            <a:fillRect/>
          </a:stretch>
        </p:blipFill>
        <p:spPr>
          <a:xfrm>
            <a:off x="5894370" y="1934371"/>
            <a:ext cx="5479946" cy="3027544"/>
          </a:xfrm>
          <a:prstGeom prst="rect">
            <a:avLst/>
          </a:prstGeom>
        </p:spPr>
      </p:pic>
      <p:pic>
        <p:nvPicPr>
          <p:cNvPr id="5" name="Picture 4">
            <a:extLst>
              <a:ext uri="{FF2B5EF4-FFF2-40B4-BE49-F238E27FC236}">
                <a16:creationId xmlns:a16="http://schemas.microsoft.com/office/drawing/2014/main" id="{C5ED6992-2E3C-9AF4-99D4-A1B9F83CA853}"/>
              </a:ext>
            </a:extLst>
          </p:cNvPr>
          <p:cNvPicPr>
            <a:picLocks noChangeAspect="1"/>
          </p:cNvPicPr>
          <p:nvPr/>
        </p:nvPicPr>
        <p:blipFill>
          <a:blip r:embed="rId6"/>
          <a:stretch>
            <a:fillRect/>
          </a:stretch>
        </p:blipFill>
        <p:spPr>
          <a:xfrm>
            <a:off x="439817" y="1934370"/>
            <a:ext cx="5263859" cy="3027543"/>
          </a:xfrm>
          <a:prstGeom prst="rect">
            <a:avLst/>
          </a:prstGeom>
        </p:spPr>
      </p:pic>
    </p:spTree>
    <p:extLst>
      <p:ext uri="{BB962C8B-B14F-4D97-AF65-F5344CB8AC3E}">
        <p14:creationId xmlns:p14="http://schemas.microsoft.com/office/powerpoint/2010/main" val="33794698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43919" y="1174643"/>
          <a:ext cx="10305081" cy="741680"/>
        </p:xfrm>
        <a:graphic>
          <a:graphicData uri="http://schemas.openxmlformats.org/drawingml/2006/table">
            <a:tbl>
              <a:tblPr firstRow="1" bandRow="1">
                <a:tableStyleId>{6E25E649-3F16-4E02-A733-19D2CDBF48F0}</a:tableStyleId>
              </a:tblPr>
              <a:tblGrid>
                <a:gridCol w="1030508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100" dirty="0">
                          <a:solidFill>
                            <a:srgbClr val="FF0000"/>
                          </a:solidFill>
                        </a:rPr>
                        <a:t>Currently 3 of 4 areas in the Satisfaction Domain of the DVC Scorecard are above the goal set.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3" y="2031893"/>
          <a:ext cx="10312401" cy="17068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15276">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140963">
                <a:tc>
                  <a:txBody>
                    <a:bodyPr/>
                    <a:lstStyle/>
                    <a:p>
                      <a:pPr>
                        <a:spcBef>
                          <a:spcPts val="0"/>
                        </a:spcBef>
                      </a:pPr>
                      <a:r>
                        <a:rPr lang="en-US" sz="1100" dirty="0">
                          <a:solidFill>
                            <a:srgbClr val="FF0000"/>
                          </a:solidFill>
                        </a:rPr>
                        <a:t>Patient Concierge rounding is going well, not only for the patients but also for the team doing the rounding. They are enjoying the patient interaction and seeing the value for doing this. </a:t>
                      </a:r>
                    </a:p>
                    <a:p>
                      <a:pPr>
                        <a:spcBef>
                          <a:spcPts val="0"/>
                        </a:spcBef>
                      </a:pPr>
                      <a:endParaRPr lang="en-US" sz="1100" dirty="0">
                        <a:solidFill>
                          <a:srgbClr val="FF0000"/>
                        </a:solidFill>
                      </a:endParaRPr>
                    </a:p>
                    <a:p>
                      <a:pPr>
                        <a:spcBef>
                          <a:spcPts val="0"/>
                        </a:spcBef>
                      </a:pPr>
                      <a:r>
                        <a:rPr lang="en-US" sz="1100" dirty="0">
                          <a:solidFill>
                            <a:srgbClr val="FF0000"/>
                          </a:solidFill>
                        </a:rPr>
                        <a:t>While we need to continue to focus on the 4 areas of the Satisfaction Domain, we also need to watch the “responsiveness to staff” category.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917152"/>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07835">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100" dirty="0"/>
                        <a:t>Action:</a:t>
                      </a:r>
                    </a:p>
                  </a:txBody>
                  <a:tcPr/>
                </a:tc>
                <a:tc>
                  <a:txBody>
                    <a:bodyPr/>
                    <a:lstStyle/>
                    <a:p>
                      <a:pPr>
                        <a:spcBef>
                          <a:spcPts val="0"/>
                        </a:spcBef>
                      </a:pPr>
                      <a:r>
                        <a:rPr lang="en-US" sz="1100" dirty="0"/>
                        <a:t>Assigned To:</a:t>
                      </a:r>
                    </a:p>
                  </a:txBody>
                  <a:tcPr/>
                </a:tc>
                <a:tc>
                  <a:txBody>
                    <a:bodyPr/>
                    <a:lstStyle/>
                    <a:p>
                      <a:pPr>
                        <a:spcBef>
                          <a:spcPts val="0"/>
                        </a:spcBef>
                      </a:pPr>
                      <a:r>
                        <a:rPr lang="en-US" sz="1100" dirty="0"/>
                        <a:t>Due Date:</a:t>
                      </a:r>
                    </a:p>
                  </a:txBody>
                  <a:tcPr/>
                </a:tc>
                <a:extLst>
                  <a:ext uri="{0D108BD9-81ED-4DB2-BD59-A6C34878D82A}">
                    <a16:rowId xmlns:a16="http://schemas.microsoft.com/office/drawing/2014/main" val="10001"/>
                  </a:ext>
                </a:extLst>
              </a:tr>
              <a:tr h="374231">
                <a:tc>
                  <a:txBody>
                    <a:bodyPr/>
                    <a:lstStyle/>
                    <a:p>
                      <a:pPr>
                        <a:spcBef>
                          <a:spcPts val="0"/>
                        </a:spcBef>
                      </a:pPr>
                      <a:r>
                        <a:rPr lang="en-US" sz="1100" dirty="0">
                          <a:solidFill>
                            <a:srgbClr val="FF0000"/>
                          </a:solidFill>
                        </a:rPr>
                        <a:t>Continue to monitor HCAHP/DVC Scores</a:t>
                      </a:r>
                    </a:p>
                  </a:txBody>
                  <a:tcPr/>
                </a:tc>
                <a:tc>
                  <a:txBody>
                    <a:bodyPr/>
                    <a:lstStyle/>
                    <a:p>
                      <a:pPr>
                        <a:spcBef>
                          <a:spcPts val="0"/>
                        </a:spcBef>
                      </a:pPr>
                      <a:r>
                        <a:rPr lang="en-US" sz="1100" dirty="0">
                          <a:solidFill>
                            <a:srgbClr val="FF0000"/>
                          </a:solidFill>
                        </a:rPr>
                        <a:t>Amy Hermes</a:t>
                      </a:r>
                    </a:p>
                  </a:txBody>
                  <a:tcPr/>
                </a:tc>
                <a:tc>
                  <a:txBody>
                    <a:bodyPr/>
                    <a:lstStyle/>
                    <a:p>
                      <a:pPr>
                        <a:spcBef>
                          <a:spcPts val="0"/>
                        </a:spcBef>
                      </a:pPr>
                      <a:r>
                        <a:rPr lang="en-US" sz="1100" dirty="0">
                          <a:solidFill>
                            <a:srgbClr val="FF0000"/>
                          </a:solidFill>
                        </a:rPr>
                        <a:t>Throughout next 60-day cycle.</a:t>
                      </a:r>
                    </a:p>
                  </a:txBody>
                  <a:tcPr/>
                </a:tc>
                <a:extLst>
                  <a:ext uri="{0D108BD9-81ED-4DB2-BD59-A6C34878D82A}">
                    <a16:rowId xmlns:a16="http://schemas.microsoft.com/office/drawing/2014/main" val="2469417347"/>
                  </a:ext>
                </a:extLst>
              </a:tr>
              <a:tr h="187115">
                <a:tc>
                  <a:txBody>
                    <a:bodyPr/>
                    <a:lstStyle/>
                    <a:p>
                      <a:pPr>
                        <a:spcBef>
                          <a:spcPts val="0"/>
                        </a:spcBef>
                      </a:pPr>
                      <a:r>
                        <a:rPr lang="en-US" sz="1100" dirty="0">
                          <a:solidFill>
                            <a:srgbClr val="FF0000"/>
                          </a:solidFill>
                        </a:rPr>
                        <a:t>Monitor compliance in discharge notes/folders</a:t>
                      </a:r>
                    </a:p>
                  </a:txBody>
                  <a:tcPr/>
                </a:tc>
                <a:tc>
                  <a:txBody>
                    <a:bodyPr/>
                    <a:lstStyle/>
                    <a:p>
                      <a:pPr>
                        <a:spcBef>
                          <a:spcPts val="0"/>
                        </a:spcBef>
                      </a:pPr>
                      <a:r>
                        <a:rPr lang="en-US" sz="1100" dirty="0">
                          <a:solidFill>
                            <a:srgbClr val="FF0000"/>
                          </a:solidFill>
                        </a:rPr>
                        <a:t>Naomi Franklin/ Marissa Brady</a:t>
                      </a:r>
                    </a:p>
                  </a:txBody>
                  <a:tcPr/>
                </a:tc>
                <a:tc>
                  <a:txBody>
                    <a:bodyPr/>
                    <a:lstStyle/>
                    <a:p>
                      <a:pPr>
                        <a:spcBef>
                          <a:spcPts val="0"/>
                        </a:spcBef>
                      </a:pPr>
                      <a:r>
                        <a:rPr lang="en-US" sz="1100" dirty="0">
                          <a:solidFill>
                            <a:srgbClr val="FF0000"/>
                          </a:solidFill>
                        </a:rPr>
                        <a:t>Throughout next 60-day cycle.</a:t>
                      </a:r>
                    </a:p>
                  </a:txBody>
                  <a:tcPr/>
                </a:tc>
                <a:extLst>
                  <a:ext uri="{0D108BD9-81ED-4DB2-BD59-A6C34878D82A}">
                    <a16:rowId xmlns:a16="http://schemas.microsoft.com/office/drawing/2014/main" val="1068840150"/>
                  </a:ext>
                </a:extLst>
              </a:tr>
              <a:tr h="187115">
                <a:tc>
                  <a:txBody>
                    <a:bodyPr/>
                    <a:lstStyle/>
                    <a:p>
                      <a:pPr>
                        <a:spcBef>
                          <a:spcPts val="0"/>
                        </a:spcBef>
                      </a:pPr>
                      <a:r>
                        <a:rPr lang="en-US" sz="1100" dirty="0">
                          <a:solidFill>
                            <a:srgbClr val="FF0000"/>
                          </a:solidFill>
                        </a:rPr>
                        <a:t>Continue with follow up phone calls. </a:t>
                      </a:r>
                    </a:p>
                  </a:txBody>
                  <a:tcPr/>
                </a:tc>
                <a:tc>
                  <a:txBody>
                    <a:bodyPr/>
                    <a:lstStyle/>
                    <a:p>
                      <a:pPr>
                        <a:spcBef>
                          <a:spcPts val="0"/>
                        </a:spcBef>
                      </a:pPr>
                      <a:r>
                        <a:rPr lang="en-US" sz="1100" dirty="0">
                          <a:solidFill>
                            <a:srgbClr val="FF0000"/>
                          </a:solidFill>
                        </a:rPr>
                        <a:t>Case management and RN team (weekends). </a:t>
                      </a:r>
                    </a:p>
                  </a:txBody>
                  <a:tcPr/>
                </a:tc>
                <a:tc>
                  <a:txBody>
                    <a:bodyPr/>
                    <a:lstStyle/>
                    <a:p>
                      <a:pPr>
                        <a:spcBef>
                          <a:spcPts val="0"/>
                        </a:spcBef>
                      </a:pPr>
                      <a:r>
                        <a:rPr lang="en-US" sz="1100" dirty="0">
                          <a:solidFill>
                            <a:srgbClr val="FF0000"/>
                          </a:solidFill>
                        </a:rPr>
                        <a:t>Throughout next 60-day cycle. </a:t>
                      </a:r>
                    </a:p>
                  </a:txBody>
                  <a:tcPr/>
                </a:tc>
                <a:extLst>
                  <a:ext uri="{0D108BD9-81ED-4DB2-BD59-A6C34878D82A}">
                    <a16:rowId xmlns:a16="http://schemas.microsoft.com/office/drawing/2014/main" val="3582915231"/>
                  </a:ext>
                </a:extLst>
              </a:tr>
              <a:tr h="187115">
                <a:tc>
                  <a:txBody>
                    <a:bodyPr/>
                    <a:lstStyle/>
                    <a:p>
                      <a:pPr>
                        <a:spcBef>
                          <a:spcPts val="0"/>
                        </a:spcBef>
                      </a:pPr>
                      <a:r>
                        <a:rPr lang="en-US" sz="1100" dirty="0">
                          <a:solidFill>
                            <a:srgbClr val="FF0000"/>
                          </a:solidFill>
                        </a:rPr>
                        <a:t>HCAHPS meeting with MS Team regarding “responsiveness to staff” </a:t>
                      </a:r>
                    </a:p>
                  </a:txBody>
                  <a:tcPr/>
                </a:tc>
                <a:tc>
                  <a:txBody>
                    <a:bodyPr/>
                    <a:lstStyle/>
                    <a:p>
                      <a:pPr>
                        <a:spcBef>
                          <a:spcPts val="0"/>
                        </a:spcBef>
                      </a:pPr>
                      <a:r>
                        <a:rPr lang="en-US" sz="1100" dirty="0">
                          <a:solidFill>
                            <a:srgbClr val="FF0000"/>
                          </a:solidFill>
                        </a:rPr>
                        <a:t>Manager, ADM, MS Team</a:t>
                      </a:r>
                    </a:p>
                  </a:txBody>
                  <a:tcPr/>
                </a:tc>
                <a:tc>
                  <a:txBody>
                    <a:bodyPr/>
                    <a:lstStyle/>
                    <a:p>
                      <a:pPr>
                        <a:spcBef>
                          <a:spcPts val="0"/>
                        </a:spcBef>
                      </a:pPr>
                      <a:r>
                        <a:rPr lang="en-US" sz="1100" dirty="0">
                          <a:solidFill>
                            <a:srgbClr val="FF0000"/>
                          </a:solidFill>
                        </a:rPr>
                        <a:t>July 16, 2025</a:t>
                      </a:r>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368270"/>
          <a:ext cx="10312401" cy="108343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1949">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63149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3865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Medical-Surgical Department </a:t>
            </a:r>
          </a:p>
        </p:txBody>
      </p:sp>
      <p:sp>
        <p:nvSpPr>
          <p:cNvPr id="3" name="Subtitle 2"/>
          <p:cNvSpPr>
            <a:spLocks noGrp="1"/>
          </p:cNvSpPr>
          <p:nvPr>
            <p:ph type="subTitle" idx="1"/>
          </p:nvPr>
        </p:nvSpPr>
        <p:spPr/>
        <p:txBody>
          <a:bodyPr/>
          <a:lstStyle/>
          <a:p>
            <a:r>
              <a:rPr lang="en-US" dirty="0"/>
              <a:t>Increase in Swing Bed Admissions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411787" y="5686431"/>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06/27/2023</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06/24/2025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407547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46124" y="1238771"/>
          <a:ext cx="10402167" cy="1224280"/>
        </p:xfrm>
        <a:graphic>
          <a:graphicData uri="http://schemas.openxmlformats.org/drawingml/2006/table">
            <a:tbl>
              <a:tblPr firstRow="1" bandRow="1">
                <a:tableStyleId>{6E25E649-3F16-4E02-A733-19D2CDBF48F0}</a:tableStyleId>
              </a:tblPr>
              <a:tblGrid>
                <a:gridCol w="10402167">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KOM Target: </a:t>
                      </a:r>
                      <a:r>
                        <a:rPr lang="en-US" sz="1400" baseline="0" dirty="0">
                          <a:solidFill>
                            <a:srgbClr val="FF0000"/>
                          </a:solidFill>
                        </a:rPr>
                        <a:t>Increase Swing Bed patient admissions to &gt;41 this year (Jan – Dec 2025) to match pre-COVID numbers. </a:t>
                      </a:r>
                    </a:p>
                    <a:p>
                      <a:pPr>
                        <a:spcBef>
                          <a:spcPts val="0"/>
                        </a:spcBef>
                      </a:pPr>
                      <a:endParaRPr lang="en-US" sz="800" baseline="0" dirty="0">
                        <a:solidFill>
                          <a:srgbClr val="FF0000"/>
                        </a:solidFill>
                      </a:endParaRPr>
                    </a:p>
                    <a:p>
                      <a:pPr>
                        <a:spcBef>
                          <a:spcPts val="0"/>
                        </a:spcBef>
                      </a:pPr>
                      <a:r>
                        <a:rPr lang="en-US" sz="1400" dirty="0">
                          <a:solidFill>
                            <a:srgbClr val="FF0000"/>
                          </a:solidFill>
                        </a:rPr>
                        <a:t>January = 3, February = 6, March = 1, April = 4, May = 1; Annual total thus far = 15.</a:t>
                      </a:r>
                    </a:p>
                    <a:p>
                      <a:pPr>
                        <a:spcBef>
                          <a:spcPts val="0"/>
                        </a:spcBef>
                      </a:pPr>
                      <a:endParaRPr lang="en-US" sz="1400" baseline="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46124" y="5353069"/>
          <a:ext cx="10402167" cy="822960"/>
        </p:xfrm>
        <a:graphic>
          <a:graphicData uri="http://schemas.openxmlformats.org/drawingml/2006/table">
            <a:tbl>
              <a:tblPr firstRow="1" bandRow="1">
                <a:tableStyleId>{6E25E649-3F16-4E02-A733-19D2CDBF48F0}</a:tableStyleId>
              </a:tblPr>
              <a:tblGrid>
                <a:gridCol w="10402167">
                  <a:extLst>
                    <a:ext uri="{9D8B030D-6E8A-4147-A177-3AD203B41FA5}">
                      <a16:colId xmlns:a16="http://schemas.microsoft.com/office/drawing/2014/main" val="20000"/>
                    </a:ext>
                  </a:extLst>
                </a:gridCol>
              </a:tblGrid>
              <a:tr h="28555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Leaders: Heather Kleinbrook</a:t>
                      </a:r>
                      <a:r>
                        <a:rPr lang="en-US" sz="1400" baseline="0" dirty="0">
                          <a:solidFill>
                            <a:schemeClr val="tx1"/>
                          </a:solidFill>
                        </a:rPr>
                        <a:t> </a:t>
                      </a:r>
                    </a:p>
                    <a:p>
                      <a:r>
                        <a:rPr lang="en-US" sz="1400" dirty="0">
                          <a:solidFill>
                            <a:schemeClr val="tx1"/>
                          </a:solidFill>
                        </a:rPr>
                        <a:t>Members:</a:t>
                      </a:r>
                      <a:r>
                        <a:rPr lang="en-US" sz="1400" baseline="0" dirty="0">
                          <a:solidFill>
                            <a:schemeClr val="tx1"/>
                          </a:solidFill>
                        </a:rPr>
                        <a:t> Case Managers, Social Workers, Inpatient Rehab Staff, Nurses, and Hospitalists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46124" y="2734031"/>
          <a:ext cx="5364201" cy="2247696"/>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919106">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28590">
                <a:tc>
                  <a:txBody>
                    <a:bodyPr/>
                    <a:lstStyle/>
                    <a:p>
                      <a:pPr>
                        <a:spcBef>
                          <a:spcPts val="0"/>
                        </a:spcBef>
                      </a:pPr>
                      <a:r>
                        <a:rPr lang="en-US" sz="1400" baseline="0" dirty="0">
                          <a:solidFill>
                            <a:schemeClr val="tx1"/>
                          </a:solidFill>
                        </a:rPr>
                        <a:t>During COVID, Swing Bed admissions declined due to the need to maintain open beds for acute care patients.  Now that we are moving to our new post-COVID norm, it feels like we are in a place to open more beds to transitional care patients.</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19826" y="2734031"/>
          <a:ext cx="4928465" cy="2514359"/>
        </p:xfrm>
        <a:graphic>
          <a:graphicData uri="http://schemas.openxmlformats.org/drawingml/2006/table">
            <a:tbl>
              <a:tblPr firstRow="1" bandRow="1">
                <a:tableStyleId>{6E25E649-3F16-4E02-A733-19D2CDBF48F0}</a:tableStyleId>
              </a:tblPr>
              <a:tblGrid>
                <a:gridCol w="4928465">
                  <a:extLst>
                    <a:ext uri="{9D8B030D-6E8A-4147-A177-3AD203B41FA5}">
                      <a16:colId xmlns:a16="http://schemas.microsoft.com/office/drawing/2014/main" val="20000"/>
                    </a:ext>
                  </a:extLst>
                </a:gridCol>
              </a:tblGrid>
              <a:tr h="794008">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720351">
                <a:tc>
                  <a:txBody>
                    <a:bodyPr/>
                    <a:lstStyle/>
                    <a:p>
                      <a:pPr>
                        <a:spcBef>
                          <a:spcPts val="0"/>
                        </a:spcBef>
                      </a:pPr>
                      <a:r>
                        <a:rPr lang="en-US" sz="1400" dirty="0">
                          <a:solidFill>
                            <a:schemeClr val="tx1"/>
                          </a:solidFill>
                        </a:rPr>
                        <a:t>Supports several areas of the strategic</a:t>
                      </a:r>
                      <a:r>
                        <a:rPr lang="en-US" sz="1400" baseline="0" dirty="0">
                          <a:solidFill>
                            <a:schemeClr val="tx1"/>
                          </a:solidFill>
                        </a:rPr>
                        <a:t> plan.  Most obvious, it supports the bottom line financially, but it also keeps beds filled which guarantees staff hours and boosts staff satisfaction.  It also enhances relationships with other hospitals by taking their patients to open beds for more acute needs which makes us good partners.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Swing Bed</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8696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332798" y="1417638"/>
          <a:ext cx="11654286" cy="4496185"/>
        </p:xfrm>
        <a:graphic>
          <a:graphicData uri="http://schemas.openxmlformats.org/drawingml/2006/table">
            <a:tbl>
              <a:tblPr firstRow="1" bandRow="1">
                <a:tableStyleId>{6E25E649-3F16-4E02-A733-19D2CDBF48F0}</a:tableStyleId>
              </a:tblPr>
              <a:tblGrid>
                <a:gridCol w="3727508">
                  <a:extLst>
                    <a:ext uri="{9D8B030D-6E8A-4147-A177-3AD203B41FA5}">
                      <a16:colId xmlns:a16="http://schemas.microsoft.com/office/drawing/2014/main" val="20000"/>
                    </a:ext>
                  </a:extLst>
                </a:gridCol>
                <a:gridCol w="4919001">
                  <a:extLst>
                    <a:ext uri="{9D8B030D-6E8A-4147-A177-3AD203B41FA5}">
                      <a16:colId xmlns:a16="http://schemas.microsoft.com/office/drawing/2014/main" val="20001"/>
                    </a:ext>
                  </a:extLst>
                </a:gridCol>
                <a:gridCol w="3007777">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000" dirty="0">
                          <a:solidFill>
                            <a:srgbClr val="FF0000"/>
                          </a:solidFill>
                        </a:rPr>
                        <a:t>Discussion and identification of potential Swing Bed candidates in Daily</a:t>
                      </a:r>
                      <a:r>
                        <a:rPr lang="en-US" sz="1000" baseline="0" dirty="0">
                          <a:solidFill>
                            <a:srgbClr val="FF0000"/>
                          </a:solidFill>
                        </a:rPr>
                        <a:t> Huddle</a:t>
                      </a:r>
                      <a:endParaRPr lang="en-US" sz="10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Want to keep appropriate SWB candidates in our organization</a:t>
                      </a:r>
                      <a:r>
                        <a:rPr lang="en-US" sz="1000" baseline="0" dirty="0">
                          <a:solidFill>
                            <a:srgbClr val="FF0000"/>
                          </a:solidFill>
                        </a:rPr>
                        <a:t> for further care.</a:t>
                      </a:r>
                    </a:p>
                    <a:p>
                      <a:r>
                        <a:rPr lang="en-US" sz="1000" baseline="0" dirty="0">
                          <a:solidFill>
                            <a:srgbClr val="FF0000"/>
                          </a:solidFill>
                        </a:rPr>
                        <a:t>Review outside referrals for appropriateness and coverage.</a:t>
                      </a:r>
                      <a:endParaRPr lang="en-US" sz="10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04/26/23 and ongoing daily</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000" dirty="0">
                          <a:solidFill>
                            <a:srgbClr val="FF0000"/>
                          </a:solidFill>
                        </a:rPr>
                        <a:t>Address Project in Staff meetings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Encourage staff buy-in</a:t>
                      </a:r>
                      <a:r>
                        <a:rPr lang="en-US" sz="1000" baseline="0" dirty="0">
                          <a:solidFill>
                            <a:srgbClr val="FF0000"/>
                          </a:solidFill>
                        </a:rPr>
                        <a:t> and enforce positive aspects of SWB stays.  Encourage staff to promote our SWB Program within community and among inpatients that may benefit from services.</a:t>
                      </a:r>
                      <a:endParaRPr lang="en-US" sz="10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06/13/23 and ongoing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437265">
                <a:tc>
                  <a:txBody>
                    <a:bodyPr/>
                    <a:lstStyle/>
                    <a:p>
                      <a:r>
                        <a:rPr lang="en-US" sz="1000" dirty="0">
                          <a:solidFill>
                            <a:schemeClr val="tx1"/>
                          </a:solidFill>
                        </a:rPr>
                        <a:t>Marketing Push – collaborative effort to create new marketing material with PR team</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Market to outside sources to promote program and services to increase appropriate utilization.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242809761"/>
                  </a:ext>
                </a:extLst>
              </a:tr>
              <a:tr h="370840">
                <a:tc>
                  <a:txBody>
                    <a:bodyPr/>
                    <a:lstStyle/>
                    <a:p>
                      <a:r>
                        <a:rPr lang="en-US" sz="1000" dirty="0">
                          <a:solidFill>
                            <a:schemeClr val="tx1"/>
                          </a:solidFill>
                        </a:rPr>
                        <a:t>Meeting with SSM Madison – Mike Godfrey, Amy Hermes, and IP Services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Educate on SH SWB Program and market program to increase appropriate referrals.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March 12,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35233230"/>
                  </a:ext>
                </a:extLst>
              </a:tr>
              <a:tr h="450348">
                <a:tc>
                  <a:txBody>
                    <a:bodyPr/>
                    <a:lstStyle/>
                    <a:p>
                      <a:r>
                        <a:rPr lang="en-US" sz="1000" dirty="0">
                          <a:solidFill>
                            <a:srgbClr val="FF0000"/>
                          </a:solidFill>
                        </a:rPr>
                        <a:t>Mike Godfrey (SSM Madison) to have Stacy Salasa (lead RN) connect with IP Services Manager to set up a visit for SH to go to SSM to present on SWB program.</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Presentation will allow us to get in front of SSM transition team to discuss program options and benefits to enhance appropriate referrals.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TBD – Heather has reached out to address without response</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959070858"/>
                  </a:ext>
                </a:extLst>
              </a:tr>
              <a:tr h="370840">
                <a:tc>
                  <a:txBody>
                    <a:bodyPr/>
                    <a:lstStyle/>
                    <a:p>
                      <a:r>
                        <a:rPr lang="en-US" sz="1000" dirty="0">
                          <a:solidFill>
                            <a:srgbClr val="FF0000"/>
                          </a:solidFill>
                        </a:rPr>
                        <a:t>Develop communication tool using Epic Inbox to receive direct referrals from SSM Madison.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Allow pipeline for referrals and direct communication.  Heather met with Nikki Rowin on 3/11/2025 to discuss needs and address Epic functionality.  SW have access but uncertain of CM access.  Nikki to investigate.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TBD – Waiting on a response from Nikki Rowin.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616479359"/>
                  </a:ext>
                </a:extLst>
              </a:tr>
              <a:tr h="370840">
                <a:tc>
                  <a:txBody>
                    <a:bodyPr/>
                    <a:lstStyle/>
                    <a:p>
                      <a:r>
                        <a:rPr lang="en-US" sz="1000" dirty="0">
                          <a:solidFill>
                            <a:srgbClr val="FF0000"/>
                          </a:solidFill>
                        </a:rPr>
                        <a:t>Set up quarterly meetings with SSM Madison Team and SH Team.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Continue to relationship building, identify what is going well as well as opportunities for improvement with referral process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March 12</a:t>
                      </a:r>
                      <a:r>
                        <a:rPr lang="en-US" sz="1000" baseline="30000" dirty="0">
                          <a:solidFill>
                            <a:srgbClr val="FF0000"/>
                          </a:solidFill>
                        </a:rPr>
                        <a:t>th</a:t>
                      </a:r>
                      <a:r>
                        <a:rPr lang="en-US" sz="1000" dirty="0">
                          <a:solidFill>
                            <a:srgbClr val="FF0000"/>
                          </a:solidFill>
                        </a:rPr>
                        <a:t>, 2025</a:t>
                      </a:r>
                    </a:p>
                    <a:p>
                      <a:r>
                        <a:rPr lang="en-US" sz="1000" dirty="0">
                          <a:solidFill>
                            <a:srgbClr val="FF0000"/>
                          </a:solidFill>
                        </a:rPr>
                        <a:t>June 2nd, 2025 – MIKE/SSM CANCELLED</a:t>
                      </a:r>
                    </a:p>
                    <a:p>
                      <a:r>
                        <a:rPr lang="en-US" sz="1000" dirty="0">
                          <a:solidFill>
                            <a:srgbClr val="FF0000"/>
                          </a:solidFill>
                        </a:rPr>
                        <a:t>Next meeting set for September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261850751"/>
                  </a:ext>
                </a:extLst>
              </a:tr>
              <a:tr h="370840">
                <a:tc>
                  <a:txBody>
                    <a:bodyPr/>
                    <a:lstStyle/>
                    <a:p>
                      <a:r>
                        <a:rPr lang="en-US" sz="1000" dirty="0">
                          <a:solidFill>
                            <a:srgbClr val="FF0000"/>
                          </a:solidFill>
                        </a:rPr>
                        <a:t>Heather to connect with Colleen Koski (contact from Chris Brabant) at HSHS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Opportunity to learn from colleague who engaged in development of a strong SWB program at a different entity.   Contact made with response to date.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April 18</a:t>
                      </a:r>
                      <a:r>
                        <a:rPr lang="en-US" sz="1000" baseline="30000" dirty="0">
                          <a:solidFill>
                            <a:srgbClr val="FF0000"/>
                          </a:solidFill>
                        </a:rPr>
                        <a:t>th</a:t>
                      </a:r>
                      <a:r>
                        <a:rPr lang="en-US" sz="1000" dirty="0">
                          <a:solidFill>
                            <a:srgbClr val="FF0000"/>
                          </a:solidFill>
                        </a:rPr>
                        <a:t>, 2025 – no response from Collen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092390027"/>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2157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solidFill>
                  <a:srgbClr val="FF0000"/>
                </a:solidFill>
              </a:rPr>
              <a:t>Measures</a:t>
            </a:r>
            <a:r>
              <a:rPr lang="en-US" dirty="0"/>
              <a:t>:</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D8D134BC-765B-FCDE-4544-1487BE8753CB}"/>
              </a:ext>
            </a:extLst>
          </p:cNvPr>
          <p:cNvPicPr>
            <a:picLocks noChangeAspect="1"/>
          </p:cNvPicPr>
          <p:nvPr/>
        </p:nvPicPr>
        <p:blipFill>
          <a:blip r:embed="rId5"/>
          <a:stretch>
            <a:fillRect/>
          </a:stretch>
        </p:blipFill>
        <p:spPr>
          <a:xfrm>
            <a:off x="277089" y="1748778"/>
            <a:ext cx="4895040" cy="2985147"/>
          </a:xfrm>
          <a:prstGeom prst="rect">
            <a:avLst/>
          </a:prstGeom>
        </p:spPr>
      </p:pic>
      <p:pic>
        <p:nvPicPr>
          <p:cNvPr id="10" name="Picture 9">
            <a:extLst>
              <a:ext uri="{FF2B5EF4-FFF2-40B4-BE49-F238E27FC236}">
                <a16:creationId xmlns:a16="http://schemas.microsoft.com/office/drawing/2014/main" id="{3775401F-6D8C-E10B-87E6-E47F74561A28}"/>
              </a:ext>
            </a:extLst>
          </p:cNvPr>
          <p:cNvPicPr>
            <a:picLocks noChangeAspect="1"/>
          </p:cNvPicPr>
          <p:nvPr/>
        </p:nvPicPr>
        <p:blipFill>
          <a:blip r:embed="rId6"/>
          <a:stretch>
            <a:fillRect/>
          </a:stretch>
        </p:blipFill>
        <p:spPr>
          <a:xfrm>
            <a:off x="5571563" y="1748778"/>
            <a:ext cx="6176330" cy="3336210"/>
          </a:xfrm>
          <a:prstGeom prst="rect">
            <a:avLst/>
          </a:prstGeom>
        </p:spPr>
      </p:pic>
    </p:spTree>
    <p:extLst>
      <p:ext uri="{BB962C8B-B14F-4D97-AF65-F5344CB8AC3E}">
        <p14:creationId xmlns:p14="http://schemas.microsoft.com/office/powerpoint/2010/main" val="146121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Ongoing.</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0109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rgbClr val="FF0000"/>
                          </a:solidFill>
                        </a:rPr>
                        <a:t>Inpatient team is more receptive to SWB admissions and keeping appropriate patients at SH for transitional care needs.  This encompasses all disciplines, including rehab services.</a:t>
                      </a:r>
                      <a:endParaRPr lang="en-US" sz="1200" baseline="0" dirty="0">
                        <a:solidFill>
                          <a:srgbClr val="FF0000"/>
                        </a:solidFill>
                      </a:endParaRPr>
                    </a:p>
                    <a:p>
                      <a:pPr>
                        <a:spcBef>
                          <a:spcPts val="0"/>
                        </a:spcBef>
                      </a:pPr>
                      <a:r>
                        <a:rPr lang="en-US" sz="1200" baseline="0" dirty="0">
                          <a:solidFill>
                            <a:srgbClr val="FF0000"/>
                          </a:solidFill>
                        </a:rPr>
                        <a:t>Continued efforts at collaborating with outside entities is challenging and ultimately out of our control.  </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7" y="3138219"/>
          <a:ext cx="10312401" cy="8229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503103">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95090">
                <a:tc>
                  <a:txBody>
                    <a:bodyPr/>
                    <a:lstStyle/>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7" y="5740922"/>
          <a:ext cx="10312401" cy="8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2428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or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r>
                        <a:rPr lang="en-US" sz="1400" baseline="0" dirty="0"/>
                        <a:t>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3" name="Table 2">
            <a:extLst>
              <a:ext uri="{FF2B5EF4-FFF2-40B4-BE49-F238E27FC236}">
                <a16:creationId xmlns:a16="http://schemas.microsoft.com/office/drawing/2014/main" id="{9EB2543F-1E42-705B-8A63-BF79C6BE4CA3}"/>
              </a:ext>
            </a:extLst>
          </p:cNvPr>
          <p:cNvGraphicFramePr>
            <a:graphicFrameLocks noGrp="1"/>
          </p:cNvGraphicFramePr>
          <p:nvPr/>
        </p:nvGraphicFramePr>
        <p:xfrm>
          <a:off x="736597" y="3663574"/>
          <a:ext cx="10312401" cy="1930400"/>
        </p:xfrm>
        <a:graphic>
          <a:graphicData uri="http://schemas.openxmlformats.org/drawingml/2006/table">
            <a:tbl>
              <a:tblPr firstRow="1" bandRow="1">
                <a:tableStyleId>{5C22544A-7EE6-4342-B048-85BDC9FD1C3A}</a:tableStyleId>
              </a:tblPr>
              <a:tblGrid>
                <a:gridCol w="5247824">
                  <a:extLst>
                    <a:ext uri="{9D8B030D-6E8A-4147-A177-3AD203B41FA5}">
                      <a16:colId xmlns:a16="http://schemas.microsoft.com/office/drawing/2014/main" val="4001957705"/>
                    </a:ext>
                  </a:extLst>
                </a:gridCol>
                <a:gridCol w="2035628">
                  <a:extLst>
                    <a:ext uri="{9D8B030D-6E8A-4147-A177-3AD203B41FA5}">
                      <a16:colId xmlns:a16="http://schemas.microsoft.com/office/drawing/2014/main" val="1308467229"/>
                    </a:ext>
                  </a:extLst>
                </a:gridCol>
                <a:gridCol w="3028949">
                  <a:extLst>
                    <a:ext uri="{9D8B030D-6E8A-4147-A177-3AD203B41FA5}">
                      <a16:colId xmlns:a16="http://schemas.microsoft.com/office/drawing/2014/main" val="3492519885"/>
                    </a:ext>
                  </a:extLst>
                </a:gridCol>
              </a:tblGrid>
              <a:tr h="0">
                <a:tc>
                  <a:txBody>
                    <a:bodyPr/>
                    <a:lstStyle/>
                    <a:p>
                      <a:r>
                        <a:rPr lang="en-US" dirty="0"/>
                        <a:t>Action</a:t>
                      </a:r>
                    </a:p>
                  </a:txBody>
                  <a:tcPr/>
                </a:tc>
                <a:tc>
                  <a:txBody>
                    <a:bodyPr/>
                    <a:lstStyle/>
                    <a:p>
                      <a:r>
                        <a:rPr lang="en-US" dirty="0"/>
                        <a:t>Assigned to:</a:t>
                      </a:r>
                    </a:p>
                  </a:txBody>
                  <a:tcPr/>
                </a:tc>
                <a:tc>
                  <a:txBody>
                    <a:bodyPr/>
                    <a:lstStyle/>
                    <a:p>
                      <a:r>
                        <a:rPr lang="en-US" dirty="0"/>
                        <a:t>Due Date:</a:t>
                      </a:r>
                    </a:p>
                  </a:txBody>
                  <a:tcPr/>
                </a:tc>
                <a:extLst>
                  <a:ext uri="{0D108BD9-81ED-4DB2-BD59-A6C34878D82A}">
                    <a16:rowId xmlns:a16="http://schemas.microsoft.com/office/drawing/2014/main" val="3455154400"/>
                  </a:ext>
                </a:extLst>
              </a:tr>
              <a:tr h="370840">
                <a:tc>
                  <a:txBody>
                    <a:bodyPr/>
                    <a:lstStyle/>
                    <a:p>
                      <a:r>
                        <a:rPr lang="en-US" sz="1200" dirty="0">
                          <a:solidFill>
                            <a:srgbClr val="FF0000"/>
                          </a:solidFill>
                        </a:rPr>
                        <a:t>Continue to encourage SWB utilization among SH inpatients.</a:t>
                      </a:r>
                    </a:p>
                  </a:txBody>
                  <a:tcPr/>
                </a:tc>
                <a:tc>
                  <a:txBody>
                    <a:bodyPr/>
                    <a:lstStyle/>
                    <a:p>
                      <a:r>
                        <a:rPr lang="en-US" sz="1200" dirty="0">
                          <a:solidFill>
                            <a:srgbClr val="FF0000"/>
                          </a:solidFill>
                        </a:rPr>
                        <a:t>Heather and IP Team</a:t>
                      </a:r>
                    </a:p>
                  </a:txBody>
                  <a:tcPr/>
                </a:tc>
                <a:tc>
                  <a:txBody>
                    <a:bodyPr/>
                    <a:lstStyle/>
                    <a:p>
                      <a:r>
                        <a:rPr lang="en-US" sz="1200">
                          <a:solidFill>
                            <a:srgbClr val="FF0000"/>
                          </a:solidFill>
                        </a:rPr>
                        <a:t>Ongoing.</a:t>
                      </a:r>
                      <a:endParaRPr lang="en-US" sz="1200" dirty="0">
                        <a:solidFill>
                          <a:srgbClr val="FF0000"/>
                        </a:solidFill>
                      </a:endParaRPr>
                    </a:p>
                  </a:txBody>
                  <a:tcPr/>
                </a:tc>
                <a:extLst>
                  <a:ext uri="{0D108BD9-81ED-4DB2-BD59-A6C34878D82A}">
                    <a16:rowId xmlns:a16="http://schemas.microsoft.com/office/drawing/2014/main" val="2623622440"/>
                  </a:ext>
                </a:extLst>
              </a:tr>
              <a:tr h="370840">
                <a:tc>
                  <a:txBody>
                    <a:bodyPr/>
                    <a:lstStyle/>
                    <a:p>
                      <a:r>
                        <a:rPr lang="en-US" sz="1200" dirty="0">
                          <a:solidFill>
                            <a:srgbClr val="FF0000"/>
                          </a:solidFill>
                        </a:rPr>
                        <a:t>Conduct quarterly meetings with SSM-Madison (Mike Godfrey), as well as set up a visit with their transitional care team for continued collaboration.</a:t>
                      </a:r>
                    </a:p>
                  </a:txBody>
                  <a:tcPr/>
                </a:tc>
                <a:tc>
                  <a:txBody>
                    <a:bodyPr/>
                    <a:lstStyle/>
                    <a:p>
                      <a:r>
                        <a:rPr lang="en-US" sz="1200" dirty="0">
                          <a:solidFill>
                            <a:srgbClr val="FF0000"/>
                          </a:solidFill>
                        </a:rPr>
                        <a:t>Heather</a:t>
                      </a:r>
                    </a:p>
                  </a:txBody>
                  <a:tcPr/>
                </a:tc>
                <a:tc>
                  <a:txBody>
                    <a:bodyPr/>
                    <a:lstStyle/>
                    <a:p>
                      <a:r>
                        <a:rPr lang="en-US" sz="1200" dirty="0">
                          <a:solidFill>
                            <a:srgbClr val="FF0000"/>
                          </a:solidFill>
                        </a:rPr>
                        <a:t>Efforts have been made to connect with care team without success – next monthly meeting scheduled for September 2025</a:t>
                      </a:r>
                    </a:p>
                  </a:txBody>
                  <a:tcPr/>
                </a:tc>
                <a:extLst>
                  <a:ext uri="{0D108BD9-81ED-4DB2-BD59-A6C34878D82A}">
                    <a16:rowId xmlns:a16="http://schemas.microsoft.com/office/drawing/2014/main" val="1918770698"/>
                  </a:ext>
                </a:extLst>
              </a:tr>
              <a:tr h="370840">
                <a:tc>
                  <a:txBody>
                    <a:bodyPr/>
                    <a:lstStyle/>
                    <a:p>
                      <a:pPr>
                        <a:spcBef>
                          <a:spcPts val="0"/>
                        </a:spcBef>
                      </a:pPr>
                      <a:r>
                        <a:rPr lang="en-US" sz="1200" baseline="0" dirty="0">
                          <a:solidFill>
                            <a:srgbClr val="FF0000"/>
                          </a:solidFill>
                        </a:rPr>
                        <a:t>Set staff up with direct line for referrals in EPIC.</a:t>
                      </a:r>
                    </a:p>
                  </a:txBody>
                  <a:tcPr/>
                </a:tc>
                <a:tc>
                  <a:txBody>
                    <a:bodyPr/>
                    <a:lstStyle/>
                    <a:p>
                      <a:r>
                        <a:rPr lang="en-US" sz="1200" dirty="0">
                          <a:solidFill>
                            <a:srgbClr val="FF0000"/>
                          </a:solidFill>
                        </a:rPr>
                        <a:t>Nikki Rowin</a:t>
                      </a:r>
                    </a:p>
                  </a:txBody>
                  <a:tcPr/>
                </a:tc>
                <a:tc>
                  <a:txBody>
                    <a:bodyPr/>
                    <a:lstStyle/>
                    <a:p>
                      <a:r>
                        <a:rPr lang="en-US" sz="1200" dirty="0">
                          <a:solidFill>
                            <a:srgbClr val="FF0000"/>
                          </a:solidFill>
                        </a:rPr>
                        <a:t>End of June.</a:t>
                      </a:r>
                    </a:p>
                  </a:txBody>
                  <a:tcPr/>
                </a:tc>
                <a:extLst>
                  <a:ext uri="{0D108BD9-81ED-4DB2-BD59-A6C34878D82A}">
                    <a16:rowId xmlns:a16="http://schemas.microsoft.com/office/drawing/2014/main" val="2042978611"/>
                  </a:ext>
                </a:extLst>
              </a:tr>
            </a:tbl>
          </a:graphicData>
        </a:graphic>
      </p:graphicFrame>
    </p:spTree>
    <p:extLst>
      <p:ext uri="{BB962C8B-B14F-4D97-AF65-F5344CB8AC3E}">
        <p14:creationId xmlns:p14="http://schemas.microsoft.com/office/powerpoint/2010/main" val="130922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Geriatric Psychiatry</a:t>
            </a:r>
          </a:p>
        </p:txBody>
      </p:sp>
      <p:sp>
        <p:nvSpPr>
          <p:cNvPr id="3" name="Subtitle 2"/>
          <p:cNvSpPr>
            <a:spLocks noGrp="1"/>
          </p:cNvSpPr>
          <p:nvPr>
            <p:ph type="subTitle" idx="1"/>
          </p:nvPr>
        </p:nvSpPr>
        <p:spPr/>
        <p:txBody>
          <a:bodyPr/>
          <a:lstStyle/>
          <a:p>
            <a:r>
              <a:rPr lang="en-US" dirty="0"/>
              <a:t>Onboarding New Employees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88900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08/27/2024, 12/17/2024, 02/25/2025, 04/22/2025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06/24/2025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87817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21031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69346">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239731">
                <a:tc>
                  <a:txBody>
                    <a:bodyPr/>
                    <a:lstStyle/>
                    <a:p>
                      <a:pPr>
                        <a:spcBef>
                          <a:spcPts val="0"/>
                        </a:spcBef>
                      </a:pPr>
                      <a:r>
                        <a:rPr lang="en-US" sz="1400" dirty="0"/>
                        <a:t>KOM Target: </a:t>
                      </a:r>
                      <a:r>
                        <a:rPr lang="en-US" sz="1400" dirty="0">
                          <a:solidFill>
                            <a:schemeClr val="tx1"/>
                          </a:solidFill>
                        </a:rPr>
                        <a:t>Enhance onboarding of new employees by developing an orientation binder encompassing all Geriatric Psychiatry disciplines, addressing all aspects of patient care.  Specific discipline checklists will serve as attachments.</a:t>
                      </a:r>
                    </a:p>
                    <a:p>
                      <a:pPr>
                        <a:spcBef>
                          <a:spcPts val="0"/>
                        </a:spcBef>
                      </a:pPr>
                      <a:r>
                        <a:rPr lang="en-US" sz="1400" dirty="0">
                          <a:solidFill>
                            <a:schemeClr val="tx1"/>
                          </a:solidFill>
                        </a:rPr>
                        <a:t>Phase 1: Draft binder for all staff review.  Phase 2: GP staff review and provide feedback to project team.  Phase 3:Finalization of binder with feedback of newly hired team members. </a:t>
                      </a:r>
                      <a:r>
                        <a:rPr lang="en-US" sz="1400" dirty="0">
                          <a:solidFill>
                            <a:srgbClr val="FF0000"/>
                          </a:solidFill>
                        </a:rPr>
                        <a:t>Phase 4: Implement process with new employees (May and June 2025).</a:t>
                      </a:r>
                    </a:p>
                    <a:p>
                      <a:pPr>
                        <a:spcBef>
                          <a:spcPts val="0"/>
                        </a:spcBef>
                      </a:pPr>
                      <a:r>
                        <a:rPr lang="en-US" sz="1400" dirty="0"/>
                        <a:t>Current KOM Status</a:t>
                      </a:r>
                      <a:r>
                        <a:rPr lang="en-US" sz="1400" dirty="0">
                          <a:solidFill>
                            <a:schemeClr val="tx1"/>
                          </a:solidFill>
                        </a:rPr>
                        <a:t>: Phase 1: Goal met. Phase 2: Goal Met. Phase 3: Goal Met.  </a:t>
                      </a:r>
                      <a:r>
                        <a:rPr lang="en-US" sz="1400" dirty="0">
                          <a:solidFill>
                            <a:srgbClr val="FF0000"/>
                          </a:solidFill>
                        </a:rPr>
                        <a:t>Phase 4: In Process.  New hire employees currently working with new orientation process.  Will obtain feedback throughout orientation and adjust process as indicated.</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753647"/>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Heather Kleinbrook</a:t>
                      </a:r>
                    </a:p>
                    <a:p>
                      <a:r>
                        <a:rPr lang="en-US" sz="1400" dirty="0"/>
                        <a:t>Members:</a:t>
                      </a:r>
                      <a:r>
                        <a:rPr lang="en-US" sz="1400" baseline="0" dirty="0"/>
                        <a:t> Tammy Arndt, Erin Boettcher, Stacy Wendt, GP nursing team</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3539209"/>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There has historically been challenges with onboarding new staff, leading to opportunities for improvement with orientation processes, qualified preceptors, and consistent scheduling of orientation time.</a:t>
                      </a:r>
                      <a:endParaRPr lang="en-US" sz="1400" baseline="0" dirty="0"/>
                    </a:p>
                    <a:p>
                      <a:pPr>
                        <a:spcBef>
                          <a:spcPts val="0"/>
                        </a:spcBef>
                      </a:pPr>
                      <a:r>
                        <a:rPr lang="en-US" sz="1400" baseline="0" dirty="0"/>
                        <a:t>Administration has challenged each department to enhance onboarding practices.</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3539209"/>
          <a:ext cx="4848224" cy="21031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This project will enhance employee satisfaction and promote staff retention.</a:t>
                      </a:r>
                    </a:p>
                    <a:p>
                      <a:pPr>
                        <a:spcBef>
                          <a:spcPts val="0"/>
                        </a:spcBef>
                      </a:pPr>
                      <a:r>
                        <a:rPr lang="en-US" sz="1400" dirty="0"/>
                        <a:t>In turn, it will also affect patient satisfaction and each pillar (quality/safety, service, people, growth, and finance).</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Onboarding - GPU</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31696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540891" y="1915063"/>
          <a:ext cx="10217893" cy="4179219"/>
        </p:xfrm>
        <a:graphic>
          <a:graphicData uri="http://schemas.openxmlformats.org/drawingml/2006/table">
            <a:tbl>
              <a:tblPr firstRow="1" bandRow="1">
                <a:tableStyleId>{6E25E649-3F16-4E02-A733-19D2CDBF48F0}</a:tableStyleId>
              </a:tblPr>
              <a:tblGrid>
                <a:gridCol w="2849183">
                  <a:extLst>
                    <a:ext uri="{9D8B030D-6E8A-4147-A177-3AD203B41FA5}">
                      <a16:colId xmlns:a16="http://schemas.microsoft.com/office/drawing/2014/main" val="20000"/>
                    </a:ext>
                  </a:extLst>
                </a:gridCol>
                <a:gridCol w="4693691">
                  <a:extLst>
                    <a:ext uri="{9D8B030D-6E8A-4147-A177-3AD203B41FA5}">
                      <a16:colId xmlns:a16="http://schemas.microsoft.com/office/drawing/2014/main" val="20001"/>
                    </a:ext>
                  </a:extLst>
                </a:gridCol>
                <a:gridCol w="2675019">
                  <a:extLst>
                    <a:ext uri="{9D8B030D-6E8A-4147-A177-3AD203B41FA5}">
                      <a16:colId xmlns:a16="http://schemas.microsoft.com/office/drawing/2014/main" val="20002"/>
                    </a:ext>
                  </a:extLst>
                </a:gridCol>
              </a:tblGrid>
              <a:tr h="415457">
                <a:tc>
                  <a:txBody>
                    <a:bodyPr/>
                    <a:lstStyle/>
                    <a:p>
                      <a:r>
                        <a:rPr lang="en-US" dirty="0"/>
                        <a:t>What?</a:t>
                      </a: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559329">
                <a:tc>
                  <a:txBody>
                    <a:bodyPr/>
                    <a:lstStyle/>
                    <a:p>
                      <a:r>
                        <a:rPr lang="en-US" sz="1100" dirty="0">
                          <a:solidFill>
                            <a:srgbClr val="FF0000"/>
                          </a:solidFill>
                        </a:rPr>
                        <a:t>Present and review progress regarding project in GP staff meeting.</a:t>
                      </a: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Continue to garner staff support and acceptance of project. Achieve favorable feedback from all staff on new orientation binder.  Consider staff feedback for process improvement going forward.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April 2</a:t>
                      </a:r>
                      <a:r>
                        <a:rPr lang="en-US" sz="1100" baseline="30000" dirty="0">
                          <a:solidFill>
                            <a:srgbClr val="FF0000"/>
                          </a:solidFill>
                        </a:rPr>
                        <a:t>nd</a:t>
                      </a:r>
                      <a:r>
                        <a:rPr lang="en-US" sz="1100" dirty="0">
                          <a:solidFill>
                            <a:srgbClr val="FF0000"/>
                          </a:solidFill>
                        </a:rPr>
                        <a:t> and 3</a:t>
                      </a:r>
                      <a:r>
                        <a:rPr lang="en-US" sz="1100" baseline="30000" dirty="0">
                          <a:solidFill>
                            <a:srgbClr val="FF0000"/>
                          </a:solidFill>
                        </a:rPr>
                        <a:t>rd</a:t>
                      </a:r>
                      <a:r>
                        <a:rPr lang="en-US" sz="1100" dirty="0">
                          <a:solidFill>
                            <a:srgbClr val="FF0000"/>
                          </a:solidFill>
                        </a:rPr>
                        <a:t>, 2025, June 4</a:t>
                      </a:r>
                      <a:r>
                        <a:rPr lang="en-US" sz="1100" baseline="30000" dirty="0">
                          <a:solidFill>
                            <a:srgbClr val="FF0000"/>
                          </a:solidFill>
                        </a:rPr>
                        <a:t>th</a:t>
                      </a:r>
                      <a:r>
                        <a:rPr lang="en-US" sz="1100" dirty="0">
                          <a:solidFill>
                            <a:srgbClr val="FF0000"/>
                          </a:solidFill>
                        </a:rPr>
                        <a:t> and 5th, ongoing.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64877">
                <a:tc>
                  <a:txBody>
                    <a:bodyPr/>
                    <a:lstStyle/>
                    <a:p>
                      <a:r>
                        <a:rPr lang="en-US" sz="1100" dirty="0">
                          <a:solidFill>
                            <a:schemeClr val="tx1"/>
                          </a:solidFill>
                        </a:rPr>
                        <a:t>Monthly Team Meetings.</a:t>
                      </a:r>
                    </a:p>
                    <a:p>
                      <a:endParaRPr lang="en-US" sz="1100" dirty="0">
                        <a:solidFill>
                          <a:schemeClr val="tx1"/>
                        </a:solidFill>
                      </a:endParaRPr>
                    </a:p>
                    <a:p>
                      <a:endParaRPr lang="en-US" sz="1100" dirty="0">
                        <a:solidFill>
                          <a:schemeClr val="tx1"/>
                        </a:solidFill>
                      </a:endParaRPr>
                    </a:p>
                    <a:p>
                      <a:r>
                        <a:rPr lang="en-US" sz="1100" dirty="0">
                          <a:solidFill>
                            <a:schemeClr val="tx1"/>
                          </a:solidFill>
                        </a:rPr>
                        <a:t>Extend Invite to Sam Stoltz</a:t>
                      </a:r>
                    </a:p>
                    <a:p>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Keep project on track.  Ensure team is meeting goals and target dates.  Designated time for group project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Input from Clinical Nurse Educator on processes and implementation.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March 12</a:t>
                      </a:r>
                      <a:r>
                        <a:rPr lang="en-US" sz="1100" baseline="30000" dirty="0">
                          <a:solidFill>
                            <a:schemeClr val="tx1"/>
                          </a:solidFill>
                        </a:rPr>
                        <a:t>th</a:t>
                      </a:r>
                      <a:r>
                        <a:rPr lang="en-US" sz="1100" dirty="0">
                          <a:solidFill>
                            <a:schemeClr val="tx1"/>
                          </a:solidFill>
                        </a:rPr>
                        <a:t>  </a:t>
                      </a:r>
                    </a:p>
                    <a:p>
                      <a:r>
                        <a:rPr lang="en-US" sz="1100" dirty="0">
                          <a:solidFill>
                            <a:schemeClr val="tx1"/>
                          </a:solidFill>
                        </a:rPr>
                        <a:t>April 7th</a:t>
                      </a:r>
                      <a:endParaRPr lang="en-US" sz="1100" baseline="30000" dirty="0">
                        <a:solidFill>
                          <a:schemeClr val="tx1"/>
                        </a:solidFill>
                      </a:endParaRPr>
                    </a:p>
                    <a:p>
                      <a:endParaRPr lang="en-US" sz="1100" baseline="30000" dirty="0">
                        <a:solidFill>
                          <a:schemeClr val="tx1"/>
                        </a:solidFill>
                      </a:endParaRPr>
                    </a:p>
                    <a:p>
                      <a:endParaRPr lang="en-US" sz="1100" baseline="30000" dirty="0">
                        <a:solidFill>
                          <a:schemeClr val="tx1"/>
                        </a:solidFill>
                      </a:endParaRPr>
                    </a:p>
                    <a:p>
                      <a:r>
                        <a:rPr lang="en-US" sz="1100" dirty="0">
                          <a:solidFill>
                            <a:schemeClr val="tx1"/>
                          </a:solidFill>
                        </a:rPr>
                        <a:t>April 7</a:t>
                      </a:r>
                      <a:r>
                        <a:rPr lang="en-US" sz="1100" baseline="30000" dirty="0">
                          <a:solidFill>
                            <a:schemeClr val="tx1"/>
                          </a:solidFill>
                        </a:rPr>
                        <a:t>th</a:t>
                      </a:r>
                      <a:r>
                        <a:rPr lang="en-US" sz="1100" dirty="0">
                          <a:solidFill>
                            <a:schemeClr val="tx1"/>
                          </a:solidFill>
                        </a:rPr>
                        <a: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398303">
                <a:tc>
                  <a:txBody>
                    <a:bodyPr/>
                    <a:lstStyle/>
                    <a:p>
                      <a:r>
                        <a:rPr lang="en-US" sz="1100" dirty="0">
                          <a:solidFill>
                            <a:schemeClr val="tx1"/>
                          </a:solidFill>
                        </a:rPr>
                        <a:t>Develop EPIC Competency Checklist</a:t>
                      </a: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Need to capture EPIC training for new employees who may not have exposure to EPIC, as well as train on GP specifics.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April 2025.</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5477754"/>
                  </a:ext>
                </a:extLst>
              </a:tr>
              <a:tr h="456682">
                <a:tc>
                  <a:txBody>
                    <a:bodyPr/>
                    <a:lstStyle/>
                    <a:p>
                      <a:r>
                        <a:rPr lang="en-US" sz="1100" dirty="0">
                          <a:solidFill>
                            <a:schemeClr val="tx1"/>
                          </a:solidFill>
                        </a:rPr>
                        <a:t>Develop abbreviated GP RN Checklist</a:t>
                      </a: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Need to capture tasks not identified in orientation binder, along with method of competency.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April 2025.</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49002666"/>
                  </a:ext>
                </a:extLst>
              </a:tr>
              <a:tr h="456682">
                <a:tc>
                  <a:txBody>
                    <a:bodyPr/>
                    <a:lstStyle/>
                    <a:p>
                      <a:r>
                        <a:rPr lang="en-US" sz="1100" dirty="0">
                          <a:solidFill>
                            <a:schemeClr val="tx1"/>
                          </a:solidFill>
                        </a:rPr>
                        <a:t>Develop process for managing binders</a:t>
                      </a: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Need to identify owners to ensure new employees are getting binders, as well as having responsibility of ordering supplies, making copies, updating information, etc.</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April 2025.</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7104725"/>
                  </a:ext>
                </a:extLst>
              </a:tr>
              <a:tr h="456682">
                <a:tc>
                  <a:txBody>
                    <a:bodyPr/>
                    <a:lstStyle/>
                    <a:p>
                      <a:r>
                        <a:rPr lang="en-US" sz="1100" dirty="0">
                          <a:solidFill>
                            <a:srgbClr val="FF0000"/>
                          </a:solidFill>
                        </a:rPr>
                        <a:t>Implement new workflow / orientation process with new RN hires</a:t>
                      </a:r>
                    </a:p>
                  </a:txBody>
                  <a:tcP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Determine what is working as well as opportunities for improvement, allowing for adjustments during implementation phase.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May 14</a:t>
                      </a:r>
                      <a:r>
                        <a:rPr lang="en-US" sz="1100" baseline="30000" dirty="0">
                          <a:solidFill>
                            <a:srgbClr val="FF0000"/>
                          </a:solidFill>
                        </a:rPr>
                        <a:t>th</a:t>
                      </a:r>
                      <a:r>
                        <a:rPr lang="en-US" sz="1100" dirty="0">
                          <a:solidFill>
                            <a:srgbClr val="FF0000"/>
                          </a:solidFill>
                        </a:rPr>
                        <a:t> - ongoing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350317"/>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572200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a:t>
            </a:r>
            <a:r>
              <a:rPr kumimoji="0" lang="en-US" sz="1400" b="0" i="0" u="sng" strike="noStrike" kern="1200" cap="none" spc="0" normalizeH="0" baseline="0" noProof="0" dirty="0">
                <a:ln>
                  <a:noFill/>
                </a:ln>
                <a:solidFill>
                  <a:prstClr val="black"/>
                </a:solidFill>
                <a:effectLst/>
                <a:uLnTx/>
                <a:uFillTx/>
                <a:latin typeface="Lucida Sans Unicode"/>
                <a:ea typeface="+mn-ea"/>
                <a:cs typeface="+mn-cs"/>
              </a:rPr>
              <a:t>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1" i="0" u="none" strike="noStrike" kern="1200" cap="none" spc="0" normalizeH="0" baseline="0" noProof="0" dirty="0">
                <a:ln>
                  <a:noFill/>
                </a:ln>
                <a:solidFill>
                  <a:prstClr val="black"/>
                </a:solidFill>
                <a:effectLst/>
                <a:uLnTx/>
                <a:uFillTx/>
                <a:latin typeface="Lucida Sans Unicode"/>
                <a:ea typeface="+mn-ea"/>
                <a:cs typeface="+mn-cs"/>
              </a:rPr>
              <a:t>.</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3818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FE067CCD-3283-ADCE-5C45-B02E10956BE1}"/>
              </a:ext>
            </a:extLst>
          </p:cNvPr>
          <p:cNvGraphicFramePr>
            <a:graphicFrameLocks noGrp="1"/>
          </p:cNvGraphicFramePr>
          <p:nvPr/>
        </p:nvGraphicFramePr>
        <p:xfrm>
          <a:off x="1380226" y="1381129"/>
          <a:ext cx="9290649" cy="4545218"/>
        </p:xfrm>
        <a:graphic>
          <a:graphicData uri="http://schemas.openxmlformats.org/drawingml/2006/table">
            <a:tbl>
              <a:tblPr firstRow="1" bandRow="1">
                <a:tableStyleId>{5C22544A-7EE6-4342-B048-85BDC9FD1C3A}</a:tableStyleId>
              </a:tblPr>
              <a:tblGrid>
                <a:gridCol w="3096883">
                  <a:extLst>
                    <a:ext uri="{9D8B030D-6E8A-4147-A177-3AD203B41FA5}">
                      <a16:colId xmlns:a16="http://schemas.microsoft.com/office/drawing/2014/main" val="3238068611"/>
                    </a:ext>
                  </a:extLst>
                </a:gridCol>
                <a:gridCol w="3096883">
                  <a:extLst>
                    <a:ext uri="{9D8B030D-6E8A-4147-A177-3AD203B41FA5}">
                      <a16:colId xmlns:a16="http://schemas.microsoft.com/office/drawing/2014/main" val="3855580704"/>
                    </a:ext>
                  </a:extLst>
                </a:gridCol>
                <a:gridCol w="3096883">
                  <a:extLst>
                    <a:ext uri="{9D8B030D-6E8A-4147-A177-3AD203B41FA5}">
                      <a16:colId xmlns:a16="http://schemas.microsoft.com/office/drawing/2014/main" val="524609281"/>
                    </a:ext>
                  </a:extLst>
                </a:gridCol>
              </a:tblGrid>
              <a:tr h="476367">
                <a:tc>
                  <a:txBody>
                    <a:bodyPr/>
                    <a:lstStyle/>
                    <a:p>
                      <a:r>
                        <a:rPr lang="en-US" dirty="0"/>
                        <a:t>Action Item</a:t>
                      </a:r>
                    </a:p>
                  </a:txBody>
                  <a:tcPr/>
                </a:tc>
                <a:tc>
                  <a:txBody>
                    <a:bodyPr/>
                    <a:lstStyle/>
                    <a:p>
                      <a:r>
                        <a:rPr lang="en-US" dirty="0"/>
                        <a:t>Due Date</a:t>
                      </a:r>
                    </a:p>
                  </a:txBody>
                  <a:tcPr/>
                </a:tc>
                <a:tc>
                  <a:txBody>
                    <a:bodyPr/>
                    <a:lstStyle/>
                    <a:p>
                      <a:r>
                        <a:rPr lang="en-US" dirty="0"/>
                        <a:t>Goal Met</a:t>
                      </a:r>
                    </a:p>
                  </a:txBody>
                  <a:tcPr/>
                </a:tc>
                <a:extLst>
                  <a:ext uri="{0D108BD9-81ED-4DB2-BD59-A6C34878D82A}">
                    <a16:rowId xmlns:a16="http://schemas.microsoft.com/office/drawing/2014/main" val="246809875"/>
                  </a:ext>
                </a:extLst>
              </a:tr>
              <a:tr h="710331">
                <a:tc>
                  <a:txBody>
                    <a:bodyPr/>
                    <a:lstStyle/>
                    <a:p>
                      <a:r>
                        <a:rPr lang="en-US" sz="1200" dirty="0">
                          <a:solidFill>
                            <a:schemeClr val="tx1"/>
                          </a:solidFill>
                        </a:rPr>
                        <a:t>Project team to have draft binder for all staff review.</a:t>
                      </a:r>
                    </a:p>
                  </a:txBody>
                  <a:tcPr/>
                </a:tc>
                <a:tc>
                  <a:txBody>
                    <a:bodyPr/>
                    <a:lstStyle/>
                    <a:p>
                      <a:r>
                        <a:rPr lang="en-US" sz="1200" dirty="0">
                          <a:solidFill>
                            <a:schemeClr val="tx1"/>
                          </a:solidFill>
                        </a:rPr>
                        <a:t>December 2024</a:t>
                      </a:r>
                    </a:p>
                  </a:txBody>
                  <a:tcPr/>
                </a:tc>
                <a:tc>
                  <a:txBody>
                    <a:bodyPr/>
                    <a:lstStyle/>
                    <a:p>
                      <a:r>
                        <a:rPr lang="en-US" sz="1200" dirty="0">
                          <a:solidFill>
                            <a:schemeClr val="tx1"/>
                          </a:solidFill>
                        </a:rPr>
                        <a:t>Met.</a:t>
                      </a:r>
                    </a:p>
                  </a:txBody>
                  <a:tcPr>
                    <a:solidFill>
                      <a:srgbClr val="92D050"/>
                    </a:solidFill>
                  </a:tcPr>
                </a:tc>
                <a:extLst>
                  <a:ext uri="{0D108BD9-81ED-4DB2-BD59-A6C34878D82A}">
                    <a16:rowId xmlns:a16="http://schemas.microsoft.com/office/drawing/2014/main" val="513098343"/>
                  </a:ext>
                </a:extLst>
              </a:tr>
              <a:tr h="796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GP staff to review draft binder and provide feedback to project team.</a:t>
                      </a:r>
                    </a:p>
                    <a:p>
                      <a:endParaRPr lang="en-US" sz="1200" dirty="0">
                        <a:solidFill>
                          <a:schemeClr val="tx1"/>
                        </a:solidFill>
                      </a:endParaRPr>
                    </a:p>
                  </a:txBody>
                  <a:tcPr/>
                </a:tc>
                <a:tc>
                  <a:txBody>
                    <a:bodyPr/>
                    <a:lstStyle/>
                    <a:p>
                      <a:r>
                        <a:rPr lang="en-US" sz="1200" dirty="0">
                          <a:solidFill>
                            <a:schemeClr val="tx1"/>
                          </a:solidFill>
                        </a:rPr>
                        <a:t>February 2024</a:t>
                      </a:r>
                    </a:p>
                  </a:txBody>
                  <a:tcPr/>
                </a:tc>
                <a:tc>
                  <a:txBody>
                    <a:bodyPr/>
                    <a:lstStyle/>
                    <a:p>
                      <a:r>
                        <a:rPr lang="en-US" sz="1200" dirty="0">
                          <a:solidFill>
                            <a:schemeClr val="tx1"/>
                          </a:solidFill>
                        </a:rPr>
                        <a:t>Met.</a:t>
                      </a:r>
                    </a:p>
                  </a:txBody>
                  <a:tcPr>
                    <a:solidFill>
                      <a:srgbClr val="92D050"/>
                    </a:solidFill>
                  </a:tcPr>
                </a:tc>
                <a:extLst>
                  <a:ext uri="{0D108BD9-81ED-4DB2-BD59-A6C34878D82A}">
                    <a16:rowId xmlns:a16="http://schemas.microsoft.com/office/drawing/2014/main" val="3115810772"/>
                  </a:ext>
                </a:extLst>
              </a:tr>
              <a:tr h="800744">
                <a:tc>
                  <a:txBody>
                    <a:bodyPr/>
                    <a:lstStyle/>
                    <a:p>
                      <a:r>
                        <a:rPr lang="en-US" sz="1200" dirty="0">
                          <a:solidFill>
                            <a:schemeClr val="tx1"/>
                          </a:solidFill>
                        </a:rPr>
                        <a:t>Finalize onboarding binder and ask new hires to review and provide feedback.</a:t>
                      </a:r>
                    </a:p>
                  </a:txBody>
                  <a:tcPr/>
                </a:tc>
                <a:tc>
                  <a:txBody>
                    <a:bodyPr/>
                    <a:lstStyle/>
                    <a:p>
                      <a:r>
                        <a:rPr lang="en-US" sz="1200" dirty="0">
                          <a:solidFill>
                            <a:schemeClr val="tx1"/>
                          </a:solidFill>
                        </a:rPr>
                        <a:t>March 2025</a:t>
                      </a:r>
                    </a:p>
                  </a:txBody>
                  <a:tcPr/>
                </a:tc>
                <a:tc>
                  <a:txBody>
                    <a:bodyPr/>
                    <a:lstStyle/>
                    <a:p>
                      <a:r>
                        <a:rPr lang="en-US" sz="1200" dirty="0">
                          <a:solidFill>
                            <a:schemeClr val="tx1"/>
                          </a:solidFill>
                        </a:rPr>
                        <a:t>Met.</a:t>
                      </a:r>
                    </a:p>
                  </a:txBody>
                  <a:tcPr>
                    <a:solidFill>
                      <a:srgbClr val="92D050"/>
                    </a:solidFill>
                  </a:tcPr>
                </a:tc>
                <a:extLst>
                  <a:ext uri="{0D108BD9-81ED-4DB2-BD59-A6C34878D82A}">
                    <a16:rowId xmlns:a16="http://schemas.microsoft.com/office/drawing/2014/main" val="3030225043"/>
                  </a:ext>
                </a:extLst>
              </a:tr>
              <a:tr h="644227">
                <a:tc>
                  <a:txBody>
                    <a:bodyPr/>
                    <a:lstStyle/>
                    <a:p>
                      <a:r>
                        <a:rPr lang="en-US" sz="1200" dirty="0">
                          <a:solidFill>
                            <a:srgbClr val="FF0000"/>
                          </a:solidFill>
                        </a:rPr>
                        <a:t>Implement onboarding process with new hires.</a:t>
                      </a:r>
                    </a:p>
                  </a:txBody>
                  <a:tcPr/>
                </a:tc>
                <a:tc>
                  <a:txBody>
                    <a:bodyPr/>
                    <a:lstStyle/>
                    <a:p>
                      <a:r>
                        <a:rPr lang="en-US" sz="1200" dirty="0">
                          <a:solidFill>
                            <a:srgbClr val="FF0000"/>
                          </a:solidFill>
                        </a:rPr>
                        <a:t>May and June 2025</a:t>
                      </a:r>
                    </a:p>
                  </a:txBody>
                  <a:tcPr/>
                </a:tc>
                <a:tc>
                  <a:txBody>
                    <a:bodyPr/>
                    <a:lstStyle/>
                    <a:p>
                      <a:r>
                        <a:rPr lang="en-US" sz="1200" dirty="0">
                          <a:solidFill>
                            <a:schemeClr val="tx1"/>
                          </a:solidFill>
                        </a:rPr>
                        <a:t>In progress.</a:t>
                      </a:r>
                    </a:p>
                  </a:txBody>
                  <a:tcPr>
                    <a:solidFill>
                      <a:srgbClr val="FFFF00"/>
                    </a:solidFill>
                  </a:tcPr>
                </a:tc>
                <a:extLst>
                  <a:ext uri="{0D108BD9-81ED-4DB2-BD59-A6C34878D82A}">
                    <a16:rowId xmlns:a16="http://schemas.microsoft.com/office/drawing/2014/main" val="4111941956"/>
                  </a:ext>
                </a:extLst>
              </a:tr>
              <a:tr h="1117390">
                <a:tc>
                  <a:txBody>
                    <a:bodyPr/>
                    <a:lstStyle/>
                    <a:p>
                      <a:r>
                        <a:rPr lang="en-US" sz="1200" dirty="0">
                          <a:solidFill>
                            <a:srgbClr val="FF0000"/>
                          </a:solidFill>
                        </a:rPr>
                        <a:t>Recreate process to address CNA, HUC, SW, and Activity Therapist.</a:t>
                      </a:r>
                    </a:p>
                  </a:txBody>
                  <a:tcPr/>
                </a:tc>
                <a:tc>
                  <a:txBody>
                    <a:bodyPr/>
                    <a:lstStyle/>
                    <a:p>
                      <a:r>
                        <a:rPr lang="en-US" sz="1200" dirty="0">
                          <a:solidFill>
                            <a:srgbClr val="FF0000"/>
                          </a:solidFill>
                        </a:rPr>
                        <a:t>June 2025</a:t>
                      </a:r>
                    </a:p>
                  </a:txBody>
                  <a:tcPr/>
                </a:tc>
                <a:tc>
                  <a:txBody>
                    <a:bodyPr/>
                    <a:lstStyle/>
                    <a:p>
                      <a:r>
                        <a:rPr lang="en-US" sz="1200" dirty="0">
                          <a:solidFill>
                            <a:schemeClr val="tx1"/>
                          </a:solidFill>
                        </a:rPr>
                        <a:t>Not Met.</a:t>
                      </a:r>
                    </a:p>
                  </a:txBody>
                  <a:tcPr>
                    <a:solidFill>
                      <a:srgbClr val="FF0000"/>
                    </a:solidFill>
                  </a:tcPr>
                </a:tc>
                <a:extLst>
                  <a:ext uri="{0D108BD9-81ED-4DB2-BD59-A6C34878D82A}">
                    <a16:rowId xmlns:a16="http://schemas.microsoft.com/office/drawing/2014/main" val="3918778100"/>
                  </a:ext>
                </a:extLst>
              </a:tr>
            </a:tbl>
          </a:graphicData>
        </a:graphic>
      </p:graphicFrame>
    </p:spTree>
    <p:extLst>
      <p:ext uri="{BB962C8B-B14F-4D97-AF65-F5344CB8AC3E}">
        <p14:creationId xmlns:p14="http://schemas.microsoft.com/office/powerpoint/2010/main" val="206706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4"/>
          <a:ext cx="10321926" cy="124968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207913">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623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KOM Target: 80% RN completion of the discharge cover page at discharge.  Intent to ultimately affect the Dean Value satisfaction scores and reimbursement.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Current KOM Status: Project started March 2025 with compliance = 31.8% with completing discharge cover page.  Goals met in April = 86.7% and May = 92.6% completion rate.</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5223818"/>
          <a:ext cx="10321926" cy="1138092"/>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421516">
                <a:tc>
                  <a:txBody>
                    <a:bodyPr/>
                    <a:lstStyle/>
                    <a:p>
                      <a:r>
                        <a:rPr lang="en-US" sz="1400" dirty="0"/>
                        <a:t>Team:</a:t>
                      </a:r>
                    </a:p>
                  </a:txBody>
                  <a:tcPr/>
                </a:tc>
                <a:extLst>
                  <a:ext uri="{0D108BD9-81ED-4DB2-BD59-A6C34878D82A}">
                    <a16:rowId xmlns:a16="http://schemas.microsoft.com/office/drawing/2014/main" val="10000"/>
                  </a:ext>
                </a:extLst>
              </a:tr>
              <a:tr h="716576">
                <a:tc>
                  <a:txBody>
                    <a:bodyPr/>
                    <a:lstStyle/>
                    <a:p>
                      <a:r>
                        <a:rPr lang="en-US" sz="1400" dirty="0"/>
                        <a:t>Project Leader: Naomi Franklin RN &amp; Marissa Brady RN</a:t>
                      </a:r>
                    </a:p>
                    <a:p>
                      <a:r>
                        <a:rPr lang="en-US" sz="1400" dirty="0"/>
                        <a:t>Members:</a:t>
                      </a:r>
                      <a:r>
                        <a:rPr lang="en-US" sz="1400" baseline="0" dirty="0"/>
                        <a:t> Med Surg/ICU RN staff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599" y="2681611"/>
          <a:ext cx="5256631" cy="2271857"/>
        </p:xfrm>
        <a:graphic>
          <a:graphicData uri="http://schemas.openxmlformats.org/drawingml/2006/table">
            <a:tbl>
              <a:tblPr firstRow="1" bandRow="1">
                <a:tableStyleId>{6E25E649-3F16-4E02-A733-19D2CDBF48F0}</a:tableStyleId>
              </a:tblPr>
              <a:tblGrid>
                <a:gridCol w="5256631">
                  <a:extLst>
                    <a:ext uri="{9D8B030D-6E8A-4147-A177-3AD203B41FA5}">
                      <a16:colId xmlns:a16="http://schemas.microsoft.com/office/drawing/2014/main" val="20000"/>
                    </a:ext>
                  </a:extLst>
                </a:gridCol>
              </a:tblGrid>
              <a:tr h="659106">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40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Noted decreased in discharge satisfaction scores on HCAHPS measures, as well as a decrease in reimbursement on the Dean Value Contract (DVC).  This project is a branch of the greater DVC Score-Satisfaction Domain Project lead by Amy Hermes.</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10252" y="2681611"/>
          <a:ext cx="4948273" cy="2358201"/>
        </p:xfrm>
        <a:graphic>
          <a:graphicData uri="http://schemas.openxmlformats.org/drawingml/2006/table">
            <a:tbl>
              <a:tblPr firstRow="1" bandRow="1">
                <a:tableStyleId>{6E25E649-3F16-4E02-A733-19D2CDBF48F0}</a:tableStyleId>
              </a:tblPr>
              <a:tblGrid>
                <a:gridCol w="4948273">
                  <a:extLst>
                    <a:ext uri="{9D8B030D-6E8A-4147-A177-3AD203B41FA5}">
                      <a16:colId xmlns:a16="http://schemas.microsoft.com/office/drawing/2014/main" val="20000"/>
                    </a:ext>
                  </a:extLst>
                </a:gridCol>
              </a:tblGrid>
              <a:tr h="75829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599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The driver for this QM is to achieve patient satisfaction and loyalty evident by the HCAHPs score related to discharge.  Intent is to i</a:t>
                      </a:r>
                      <a:r>
                        <a:rPr lang="en-US" sz="1400" baseline="0" dirty="0"/>
                        <a:t>ncrease patient discharge satisfaction scores, which will affect the service pillar.  Ultimately, the finance pillar would also be affected by improving the DVC reimbursement.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Patient Education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04653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6645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9252">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rgbClr val="FF0000"/>
                          </a:solidFill>
                        </a:rPr>
                        <a:t>In progress.  Met goals with creating new workflow and onboarding binder.  Currently evaluating new onboarding workflow by seeking input from new hires on process.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1953390"/>
          <a:ext cx="10312401" cy="10109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rgbClr val="FF0000"/>
                          </a:solidFill>
                        </a:rPr>
                        <a:t>This project is a grand challenge, but if we can get it done right with the Registered Nurse group, it will be much less labor intensive rolling out to other disciplines.</a:t>
                      </a:r>
                    </a:p>
                    <a:p>
                      <a:pPr>
                        <a:spcBef>
                          <a:spcPts val="0"/>
                        </a:spcBef>
                      </a:pPr>
                      <a:r>
                        <a:rPr lang="en-US" sz="1200" dirty="0">
                          <a:solidFill>
                            <a:srgbClr val="FF0000"/>
                          </a:solidFill>
                        </a:rPr>
                        <a:t>Project will always be a work in progress as needs change, policies are updated, and priorities for orientation evolve.</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68" y="3076275"/>
          <a:ext cx="10312401" cy="975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39243">
                <a:tc>
                  <a:txBody>
                    <a:bodyPr/>
                    <a:lstStyle/>
                    <a:p>
                      <a:r>
                        <a:rPr lang="en-US" sz="1200" dirty="0"/>
                        <a:t>Next Steps: </a:t>
                      </a:r>
                      <a:r>
                        <a:rPr lang="en-US" sz="1200" b="0" dirty="0"/>
                        <a:t>What actions are you going to take based on your findings</a:t>
                      </a:r>
                      <a:r>
                        <a:rPr lang="en-US" sz="1200" b="0" baseline="0" dirty="0"/>
                        <a:t>?  (e.g. roll out to additional units; modify and make additional improvements; abandon the effort; change course?)</a:t>
                      </a:r>
                      <a:endParaRPr lang="en-US" sz="1200" b="0" dirty="0"/>
                    </a:p>
                  </a:txBody>
                  <a:tcPr/>
                </a:tc>
                <a:extLst>
                  <a:ext uri="{0D108BD9-81ED-4DB2-BD59-A6C34878D82A}">
                    <a16:rowId xmlns:a16="http://schemas.microsoft.com/office/drawing/2014/main" val="10000"/>
                  </a:ext>
                </a:extLst>
              </a:tr>
              <a:tr h="370840">
                <a:tc>
                  <a:txBody>
                    <a:bodyPr/>
                    <a:lstStyle/>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9" y="5593151"/>
          <a:ext cx="10312401" cy="754146"/>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96946">
                <a:tc>
                  <a:txBody>
                    <a:bodyPr/>
                    <a:lstStyle/>
                    <a:p>
                      <a:r>
                        <a:rPr lang="en-US" sz="1200" dirty="0"/>
                        <a:t>Project Leader is Recommending</a:t>
                      </a:r>
                      <a:r>
                        <a:rPr lang="en-US" sz="1200" baseline="0" dirty="0"/>
                        <a:t> the Following</a:t>
                      </a:r>
                      <a:r>
                        <a:rPr lang="en-US" sz="1200" dirty="0"/>
                        <a:t>:</a:t>
                      </a:r>
                      <a:endParaRPr lang="en-US" sz="1200" b="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t>QM</a:t>
                      </a:r>
                      <a:r>
                        <a:rPr lang="en-US" sz="1200" baseline="0" dirty="0"/>
                        <a:t> Council approval for completion of project?: Enter YES or </a:t>
                      </a:r>
                      <a:r>
                        <a:rPr lang="en-US" sz="1200" baseline="0" dirty="0">
                          <a:solidFill>
                            <a:srgbClr val="FF0000"/>
                          </a:solidFill>
                        </a:rPr>
                        <a:t>NO</a:t>
                      </a:r>
                    </a:p>
                    <a:p>
                      <a:pPr>
                        <a:spcBef>
                          <a:spcPts val="0"/>
                        </a:spcBef>
                      </a:pPr>
                      <a:r>
                        <a:rPr lang="en-US" sz="1200" baseline="0" dirty="0"/>
                        <a:t>Project still in progress, project to continue: Enter </a:t>
                      </a:r>
                      <a:r>
                        <a:rPr lang="en-US" sz="1200" baseline="0" dirty="0">
                          <a:solidFill>
                            <a:srgbClr val="FF0000"/>
                          </a:solidFill>
                        </a:rPr>
                        <a:t>YES</a:t>
                      </a:r>
                      <a:r>
                        <a:rPr lang="en-US" sz="1200" baseline="0" dirty="0"/>
                        <a:t> or NO</a:t>
                      </a:r>
                      <a:endParaRPr lang="en-US" sz="12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3" name="Table 2">
            <a:extLst>
              <a:ext uri="{FF2B5EF4-FFF2-40B4-BE49-F238E27FC236}">
                <a16:creationId xmlns:a16="http://schemas.microsoft.com/office/drawing/2014/main" id="{9EB2543F-1E42-705B-8A63-BF79C6BE4CA3}"/>
              </a:ext>
            </a:extLst>
          </p:cNvPr>
          <p:cNvGraphicFramePr>
            <a:graphicFrameLocks noGrp="1"/>
          </p:cNvGraphicFramePr>
          <p:nvPr/>
        </p:nvGraphicFramePr>
        <p:xfrm>
          <a:off x="727067" y="3563955"/>
          <a:ext cx="10312401" cy="1889774"/>
        </p:xfrm>
        <a:graphic>
          <a:graphicData uri="http://schemas.openxmlformats.org/drawingml/2006/table">
            <a:tbl>
              <a:tblPr firstRow="1" bandRow="1">
                <a:tableStyleId>{5C22544A-7EE6-4342-B048-85BDC9FD1C3A}</a:tableStyleId>
              </a:tblPr>
              <a:tblGrid>
                <a:gridCol w="5247824">
                  <a:extLst>
                    <a:ext uri="{9D8B030D-6E8A-4147-A177-3AD203B41FA5}">
                      <a16:colId xmlns:a16="http://schemas.microsoft.com/office/drawing/2014/main" val="4001957705"/>
                    </a:ext>
                  </a:extLst>
                </a:gridCol>
                <a:gridCol w="3157077">
                  <a:extLst>
                    <a:ext uri="{9D8B030D-6E8A-4147-A177-3AD203B41FA5}">
                      <a16:colId xmlns:a16="http://schemas.microsoft.com/office/drawing/2014/main" val="1308467229"/>
                    </a:ext>
                  </a:extLst>
                </a:gridCol>
                <a:gridCol w="1907500">
                  <a:extLst>
                    <a:ext uri="{9D8B030D-6E8A-4147-A177-3AD203B41FA5}">
                      <a16:colId xmlns:a16="http://schemas.microsoft.com/office/drawing/2014/main" val="3492519885"/>
                    </a:ext>
                  </a:extLst>
                </a:gridCol>
              </a:tblGrid>
              <a:tr h="261246">
                <a:tc>
                  <a:txBody>
                    <a:bodyPr/>
                    <a:lstStyle/>
                    <a:p>
                      <a:r>
                        <a:rPr lang="en-US" sz="1200" dirty="0"/>
                        <a:t>Action</a:t>
                      </a:r>
                    </a:p>
                  </a:txBody>
                  <a:tcPr/>
                </a:tc>
                <a:tc>
                  <a:txBody>
                    <a:bodyPr/>
                    <a:lstStyle/>
                    <a:p>
                      <a:r>
                        <a:rPr lang="en-US" sz="1200" dirty="0"/>
                        <a:t>Assigned to:</a:t>
                      </a:r>
                    </a:p>
                  </a:txBody>
                  <a:tcPr/>
                </a:tc>
                <a:tc>
                  <a:txBody>
                    <a:bodyPr/>
                    <a:lstStyle/>
                    <a:p>
                      <a:r>
                        <a:rPr lang="en-US" sz="1200" dirty="0"/>
                        <a:t>Due Date:</a:t>
                      </a:r>
                    </a:p>
                  </a:txBody>
                  <a:tcPr/>
                </a:tc>
                <a:extLst>
                  <a:ext uri="{0D108BD9-81ED-4DB2-BD59-A6C34878D82A}">
                    <a16:rowId xmlns:a16="http://schemas.microsoft.com/office/drawing/2014/main" val="3455154400"/>
                  </a:ext>
                </a:extLst>
              </a:tr>
              <a:tr h="435411">
                <a:tc>
                  <a:txBody>
                    <a:bodyPr/>
                    <a:lstStyle/>
                    <a:p>
                      <a:r>
                        <a:rPr lang="en-US" sz="1200" dirty="0">
                          <a:solidFill>
                            <a:srgbClr val="FF0000"/>
                          </a:solidFill>
                        </a:rPr>
                        <a:t>Continue to assess implementation process with new RN hires, taking feedback to adjust process and materials.</a:t>
                      </a:r>
                    </a:p>
                  </a:txBody>
                  <a:tcPr/>
                </a:tc>
                <a:tc>
                  <a:txBody>
                    <a:bodyPr/>
                    <a:lstStyle/>
                    <a:p>
                      <a:r>
                        <a:rPr lang="en-US" sz="1200" dirty="0">
                          <a:solidFill>
                            <a:srgbClr val="FF0000"/>
                          </a:solidFill>
                        </a:rPr>
                        <a:t>Project Team and RN staff providing orientation to new hires</a:t>
                      </a:r>
                    </a:p>
                  </a:txBody>
                  <a:tcPr/>
                </a:tc>
                <a:tc>
                  <a:txBody>
                    <a:bodyPr/>
                    <a:lstStyle/>
                    <a:p>
                      <a:r>
                        <a:rPr lang="en-US" sz="1200" dirty="0">
                          <a:solidFill>
                            <a:srgbClr val="FF0000"/>
                          </a:solidFill>
                        </a:rPr>
                        <a:t>Next 60-day cycle period.</a:t>
                      </a:r>
                    </a:p>
                  </a:txBody>
                  <a:tcPr/>
                </a:tc>
                <a:extLst>
                  <a:ext uri="{0D108BD9-81ED-4DB2-BD59-A6C34878D82A}">
                    <a16:rowId xmlns:a16="http://schemas.microsoft.com/office/drawing/2014/main" val="2623622440"/>
                  </a:ext>
                </a:extLst>
              </a:tr>
              <a:tr h="621430">
                <a:tc>
                  <a:txBody>
                    <a:bodyPr/>
                    <a:lstStyle/>
                    <a:p>
                      <a:pPr>
                        <a:spcBef>
                          <a:spcPts val="0"/>
                        </a:spcBef>
                      </a:pPr>
                      <a:r>
                        <a:rPr lang="en-US" sz="1200" b="0" dirty="0">
                          <a:solidFill>
                            <a:srgbClr val="FF0000"/>
                          </a:solidFill>
                        </a:rPr>
                        <a:t>Streamline process for ensuring new employees receive binders their first day of orientation to the floor.  Have electronic copies available for HUC to create binders as needed.  </a:t>
                      </a:r>
                    </a:p>
                  </a:txBody>
                  <a:tcPr/>
                </a:tc>
                <a:tc>
                  <a:txBody>
                    <a:bodyPr/>
                    <a:lstStyle/>
                    <a:p>
                      <a:r>
                        <a:rPr lang="en-US" sz="1200" dirty="0">
                          <a:solidFill>
                            <a:srgbClr val="FF0000"/>
                          </a:solidFill>
                        </a:rPr>
                        <a:t>Inpatient services manager and HUC.</a:t>
                      </a:r>
                    </a:p>
                  </a:txBody>
                  <a:tcPr/>
                </a:tc>
                <a:tc>
                  <a:txBody>
                    <a:bodyPr/>
                    <a:lstStyle/>
                    <a:p>
                      <a:r>
                        <a:rPr lang="en-US" sz="1200" dirty="0">
                          <a:solidFill>
                            <a:srgbClr val="FF0000"/>
                          </a:solidFill>
                        </a:rPr>
                        <a:t>June 2025 and ongoing.</a:t>
                      </a:r>
                    </a:p>
                  </a:txBody>
                  <a:tcPr/>
                </a:tc>
                <a:extLst>
                  <a:ext uri="{0D108BD9-81ED-4DB2-BD59-A6C34878D82A}">
                    <a16:rowId xmlns:a16="http://schemas.microsoft.com/office/drawing/2014/main" val="3845617714"/>
                  </a:ext>
                </a:extLst>
              </a:tr>
              <a:tr h="518174">
                <a:tc>
                  <a:txBody>
                    <a:bodyPr/>
                    <a:lstStyle/>
                    <a:p>
                      <a:pPr>
                        <a:spcBef>
                          <a:spcPts val="0"/>
                        </a:spcBef>
                      </a:pPr>
                      <a:r>
                        <a:rPr lang="en-US" sz="1200" dirty="0">
                          <a:solidFill>
                            <a:srgbClr val="FF0000"/>
                          </a:solidFill>
                        </a:rPr>
                        <a:t>Begin process in developing orientation </a:t>
                      </a:r>
                      <a:r>
                        <a:rPr lang="en-US" sz="1200" b="0" dirty="0">
                          <a:solidFill>
                            <a:srgbClr val="FF0000"/>
                          </a:solidFill>
                        </a:rPr>
                        <a:t>binders for other disciplines by replicating process.</a:t>
                      </a:r>
                    </a:p>
                  </a:txBody>
                  <a:tcPr/>
                </a:tc>
                <a:tc>
                  <a:txBody>
                    <a:bodyPr/>
                    <a:lstStyle/>
                    <a:p>
                      <a:r>
                        <a:rPr lang="en-US" sz="1200" dirty="0">
                          <a:solidFill>
                            <a:srgbClr val="FF0000"/>
                          </a:solidFill>
                        </a:rPr>
                        <a:t>Project Team</a:t>
                      </a:r>
                    </a:p>
                  </a:txBody>
                  <a:tcPr/>
                </a:tc>
                <a:tc>
                  <a:txBody>
                    <a:bodyPr/>
                    <a:lstStyle/>
                    <a:p>
                      <a:r>
                        <a:rPr lang="en-US" sz="1200" dirty="0">
                          <a:solidFill>
                            <a:srgbClr val="FF0000"/>
                          </a:solidFill>
                        </a:rPr>
                        <a:t>Summer 2025.</a:t>
                      </a:r>
                    </a:p>
                  </a:txBody>
                  <a:tcPr/>
                </a:tc>
                <a:extLst>
                  <a:ext uri="{0D108BD9-81ED-4DB2-BD59-A6C34878D82A}">
                    <a16:rowId xmlns:a16="http://schemas.microsoft.com/office/drawing/2014/main" val="1918770698"/>
                  </a:ext>
                </a:extLst>
              </a:tr>
            </a:tbl>
          </a:graphicData>
        </a:graphic>
      </p:graphicFrame>
    </p:spTree>
    <p:extLst>
      <p:ext uri="{BB962C8B-B14F-4D97-AF65-F5344CB8AC3E}">
        <p14:creationId xmlns:p14="http://schemas.microsoft.com/office/powerpoint/2010/main" val="287891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Isolation Signage</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698349"/>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August 22, 2023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7509">
                <a:tc>
                  <a:txBody>
                    <a:bodyPr/>
                    <a:lstStyle/>
                    <a:p>
                      <a:pPr algn="r"/>
                      <a:r>
                        <a:rPr lang="en-US" sz="1400" b="1" dirty="0">
                          <a:solidFill>
                            <a:srgbClr val="820000"/>
                          </a:solidFill>
                        </a:rPr>
                        <a:t>Document</a:t>
                      </a:r>
                      <a:r>
                        <a:rPr lang="en-US" sz="1400" b="1" baseline="0" dirty="0">
                          <a:solidFill>
                            <a:srgbClr val="820000"/>
                          </a:solidFill>
                        </a:rPr>
                        <a:t> Last Presented: June 24,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
        <p:nvSpPr>
          <p:cNvPr id="5" name="Title 4"/>
          <p:cNvSpPr>
            <a:spLocks noGrp="1"/>
          </p:cNvSpPr>
          <p:nvPr>
            <p:ph type="ctrTitle"/>
          </p:nvPr>
        </p:nvSpPr>
        <p:spPr/>
        <p:txBody>
          <a:bodyPr/>
          <a:lstStyle/>
          <a:p>
            <a:r>
              <a:rPr lang="en-US" dirty="0"/>
              <a:t>Emergency Services</a:t>
            </a:r>
          </a:p>
        </p:txBody>
      </p:sp>
    </p:spTree>
    <p:extLst>
      <p:ext uri="{BB962C8B-B14F-4D97-AF65-F5344CB8AC3E}">
        <p14:creationId xmlns:p14="http://schemas.microsoft.com/office/powerpoint/2010/main" val="3849566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95% of ED</a:t>
                      </a:r>
                      <a:r>
                        <a:rPr lang="en-US" sz="1400" baseline="0" dirty="0"/>
                        <a:t> patients being admitted will have isolation signage indicated</a:t>
                      </a:r>
                      <a:endParaRPr lang="en-US" sz="1400" dirty="0"/>
                    </a:p>
                    <a:p>
                      <a:pPr>
                        <a:spcBef>
                          <a:spcPts val="0"/>
                        </a:spcBef>
                      </a:pPr>
                      <a:r>
                        <a:rPr lang="en-US" sz="1400" dirty="0"/>
                        <a:t>Current KOM Status: </a:t>
                      </a:r>
                      <a:r>
                        <a:rPr lang="en-US" sz="1400" dirty="0">
                          <a:solidFill>
                            <a:srgbClr val="FF0000"/>
                          </a:solidFill>
                        </a:rPr>
                        <a:t> 50% (May); 100% (June Data as of 06/11/2025)</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Tina Strandlie,</a:t>
                      </a:r>
                      <a:r>
                        <a:rPr lang="en-US" sz="1400" baseline="0" dirty="0"/>
                        <a:t> Bill Wilson</a:t>
                      </a:r>
                      <a:endParaRPr lang="en-US" sz="1400" dirty="0"/>
                    </a:p>
                    <a:p>
                      <a:r>
                        <a:rPr lang="en-US" sz="1400" dirty="0"/>
                        <a:t>Members:</a:t>
                      </a:r>
                      <a:r>
                        <a:rPr lang="en-US" sz="1400" baseline="0" dirty="0"/>
                        <a:t> ED Staff</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5" y="2792095"/>
          <a:ext cx="5259658" cy="2090932"/>
        </p:xfrm>
        <a:graphic>
          <a:graphicData uri="http://schemas.openxmlformats.org/drawingml/2006/table">
            <a:tbl>
              <a:tblPr firstRow="1" bandRow="1">
                <a:tableStyleId>{6E25E649-3F16-4E02-A733-19D2CDBF48F0}</a:tableStyleId>
              </a:tblPr>
              <a:tblGrid>
                <a:gridCol w="5259658">
                  <a:extLst>
                    <a:ext uri="{9D8B030D-6E8A-4147-A177-3AD203B41FA5}">
                      <a16:colId xmlns:a16="http://schemas.microsoft.com/office/drawing/2014/main" val="20000"/>
                    </a:ext>
                  </a:extLst>
                </a:gridCol>
              </a:tblGrid>
              <a:tr h="64478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59412">
                <a:tc>
                  <a:txBody>
                    <a:bodyPr/>
                    <a:lstStyle/>
                    <a:p>
                      <a:pPr>
                        <a:spcBef>
                          <a:spcPts val="0"/>
                        </a:spcBef>
                      </a:pPr>
                      <a:r>
                        <a:rPr lang="en-US" sz="1400" baseline="0" dirty="0"/>
                        <a:t>Patients that come through the ED do not always have proper signage in place.  Since COVID, staff have not been as diligent.  This exposes other departments as well as not communicated when patient is admitted.</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72996" y="2792095"/>
          <a:ext cx="4976004" cy="2090932"/>
        </p:xfrm>
        <a:graphic>
          <a:graphicData uri="http://schemas.openxmlformats.org/drawingml/2006/table">
            <a:tbl>
              <a:tblPr firstRow="1" bandRow="1">
                <a:tableStyleId>{6E25E649-3F16-4E02-A733-19D2CDBF48F0}</a:tableStyleId>
              </a:tblPr>
              <a:tblGrid>
                <a:gridCol w="4976004">
                  <a:extLst>
                    <a:ext uri="{9D8B030D-6E8A-4147-A177-3AD203B41FA5}">
                      <a16:colId xmlns:a16="http://schemas.microsoft.com/office/drawing/2014/main" val="20000"/>
                    </a:ext>
                  </a:extLst>
                </a:gridCol>
              </a:tblGrid>
              <a:tr h="91240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178525">
                <a:tc>
                  <a:txBody>
                    <a:bodyPr/>
                    <a:lstStyle/>
                    <a:p>
                      <a:pPr>
                        <a:spcBef>
                          <a:spcPts val="0"/>
                        </a:spcBef>
                      </a:pPr>
                      <a:r>
                        <a:rPr lang="en-US" sz="1400" dirty="0"/>
                        <a:t>Prevent</a:t>
                      </a:r>
                      <a:r>
                        <a:rPr lang="en-US" sz="1400" baseline="0" dirty="0"/>
                        <a:t> other staff from getting ill and decrease transmission to other patients.</a:t>
                      </a: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Isolation Signage</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72358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1586430" y="1204590"/>
          <a:ext cx="9102287" cy="3231223"/>
        </p:xfrm>
        <a:graphic>
          <a:graphicData uri="http://schemas.openxmlformats.org/drawingml/2006/table">
            <a:tbl>
              <a:tblPr firstRow="1" bandRow="1">
                <a:tableStyleId>{6E25E649-3F16-4E02-A733-19D2CDBF48F0}</a:tableStyleId>
              </a:tblPr>
              <a:tblGrid>
                <a:gridCol w="2413187">
                  <a:extLst>
                    <a:ext uri="{9D8B030D-6E8A-4147-A177-3AD203B41FA5}">
                      <a16:colId xmlns:a16="http://schemas.microsoft.com/office/drawing/2014/main" val="20000"/>
                    </a:ext>
                  </a:extLst>
                </a:gridCol>
                <a:gridCol w="3250761">
                  <a:extLst>
                    <a:ext uri="{9D8B030D-6E8A-4147-A177-3AD203B41FA5}">
                      <a16:colId xmlns:a16="http://schemas.microsoft.com/office/drawing/2014/main" val="20001"/>
                    </a:ext>
                  </a:extLst>
                </a:gridCol>
                <a:gridCol w="3438339">
                  <a:extLst>
                    <a:ext uri="{9D8B030D-6E8A-4147-A177-3AD203B41FA5}">
                      <a16:colId xmlns:a16="http://schemas.microsoft.com/office/drawing/2014/main" val="20002"/>
                    </a:ext>
                  </a:extLst>
                </a:gridCol>
              </a:tblGrid>
              <a:tr h="762029">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1072707">
                <a:tc>
                  <a:txBody>
                    <a:bodyPr/>
                    <a:lstStyle/>
                    <a:p>
                      <a:r>
                        <a:rPr lang="en-US" sz="1200" dirty="0">
                          <a:solidFill>
                            <a:schemeClr val="tx1"/>
                          </a:solidFill>
                        </a:rPr>
                        <a:t>Staff not following policy</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Discussed at staff meeting and everyone a few staff still did not have the quick way to put someone on Isolation, this was changed.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June 4,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798162">
                <a:tc>
                  <a:txBody>
                    <a:bodyPr/>
                    <a:lstStyle/>
                    <a:p>
                      <a:r>
                        <a:rPr lang="en-US" sz="1200" dirty="0">
                          <a:solidFill>
                            <a:schemeClr val="tx1"/>
                          </a:solidFill>
                        </a:rPr>
                        <a:t>Communication with inpatient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Staff are continuing to do face to face reporting including isolation precautions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On 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598325">
                <a:tc>
                  <a:txBody>
                    <a:bodyPr/>
                    <a:lstStyle/>
                    <a:p>
                      <a:r>
                        <a:rPr lang="en-US" sz="1200" dirty="0">
                          <a:solidFill>
                            <a:schemeClr val="tx1"/>
                          </a:solidFill>
                        </a:rPr>
                        <a:t>Staff accountability</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Just in time communication and follow up</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May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53739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256388" y="616811"/>
            <a:ext cx="447480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Bill Wilson continues to collect data for this project</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Chart 3">
            <a:extLst>
              <a:ext uri="{FF2B5EF4-FFF2-40B4-BE49-F238E27FC236}">
                <a16:creationId xmlns:a16="http://schemas.microsoft.com/office/drawing/2014/main" id="{00000000-0008-0000-0500-000004000000}"/>
              </a:ext>
            </a:extLst>
          </p:cNvPr>
          <p:cNvGraphicFramePr/>
          <p:nvPr/>
        </p:nvGraphicFramePr>
        <p:xfrm>
          <a:off x="1907824" y="1396976"/>
          <a:ext cx="8143875" cy="48576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AFA5CE98-8797-8B3E-04DC-B0FF90BD3A5C}"/>
              </a:ext>
            </a:extLst>
          </p:cNvPr>
          <p:cNvGraphicFramePr/>
          <p:nvPr/>
        </p:nvGraphicFramePr>
        <p:xfrm>
          <a:off x="1658318" y="1090123"/>
          <a:ext cx="8934773" cy="54588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1ACD4287-765F-783F-FFD2-4970D110D8A4}"/>
              </a:ext>
            </a:extLst>
          </p:cNvPr>
          <p:cNvGraphicFramePr>
            <a:graphicFrameLocks/>
          </p:cNvGraphicFramePr>
          <p:nvPr/>
        </p:nvGraphicFramePr>
        <p:xfrm>
          <a:off x="3638549" y="1793080"/>
          <a:ext cx="7504732" cy="36679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a:extLst>
              <a:ext uri="{FF2B5EF4-FFF2-40B4-BE49-F238E27FC236}">
                <a16:creationId xmlns:a16="http://schemas.microsoft.com/office/drawing/2014/main" id="{E421114B-F6DA-731F-E02E-C49ABA5DB105}"/>
              </a:ext>
            </a:extLst>
          </p:cNvPr>
          <p:cNvGraphicFramePr>
            <a:graphicFrameLocks/>
          </p:cNvGraphicFramePr>
          <p:nvPr/>
        </p:nvGraphicFramePr>
        <p:xfrm>
          <a:off x="2368627" y="1233337"/>
          <a:ext cx="7083845" cy="453453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a:extLst>
              <a:ext uri="{FF2B5EF4-FFF2-40B4-BE49-F238E27FC236}">
                <a16:creationId xmlns:a16="http://schemas.microsoft.com/office/drawing/2014/main" id="{A5C9241B-1E95-9E23-2841-9B2892C73A1D}"/>
              </a:ext>
            </a:extLst>
          </p:cNvPr>
          <p:cNvGraphicFramePr>
            <a:graphicFrameLocks/>
          </p:cNvGraphicFramePr>
          <p:nvPr/>
        </p:nvGraphicFramePr>
        <p:xfrm>
          <a:off x="2471737" y="1607343"/>
          <a:ext cx="7248525" cy="364331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581330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256388" y="616811"/>
            <a:ext cx="447480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Bill Wilson continues to collect data for this project</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Chart 3">
            <a:extLst>
              <a:ext uri="{FF2B5EF4-FFF2-40B4-BE49-F238E27FC236}">
                <a16:creationId xmlns:a16="http://schemas.microsoft.com/office/drawing/2014/main" id="{00000000-0008-0000-0500-000004000000}"/>
              </a:ext>
            </a:extLst>
          </p:cNvPr>
          <p:cNvGraphicFramePr/>
          <p:nvPr/>
        </p:nvGraphicFramePr>
        <p:xfrm>
          <a:off x="1907824" y="1396976"/>
          <a:ext cx="8143875" cy="48576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AFA5CE98-8797-8B3E-04DC-B0FF90BD3A5C}"/>
              </a:ext>
            </a:extLst>
          </p:cNvPr>
          <p:cNvGraphicFramePr/>
          <p:nvPr/>
        </p:nvGraphicFramePr>
        <p:xfrm>
          <a:off x="1658318" y="1090123"/>
          <a:ext cx="8934773" cy="54588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1ACD4287-765F-783F-FFD2-4970D110D8A4}"/>
              </a:ext>
            </a:extLst>
          </p:cNvPr>
          <p:cNvGraphicFramePr>
            <a:graphicFrameLocks/>
          </p:cNvGraphicFramePr>
          <p:nvPr/>
        </p:nvGraphicFramePr>
        <p:xfrm>
          <a:off x="3638549" y="1793080"/>
          <a:ext cx="7504732" cy="36679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a:extLst>
              <a:ext uri="{FF2B5EF4-FFF2-40B4-BE49-F238E27FC236}">
                <a16:creationId xmlns:a16="http://schemas.microsoft.com/office/drawing/2014/main" id="{E421114B-F6DA-731F-E02E-C49ABA5DB105}"/>
              </a:ext>
            </a:extLst>
          </p:cNvPr>
          <p:cNvGraphicFramePr>
            <a:graphicFrameLocks/>
          </p:cNvGraphicFramePr>
          <p:nvPr/>
        </p:nvGraphicFramePr>
        <p:xfrm>
          <a:off x="2368627" y="1233337"/>
          <a:ext cx="7083845" cy="453453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a:extLst>
              <a:ext uri="{FF2B5EF4-FFF2-40B4-BE49-F238E27FC236}">
                <a16:creationId xmlns:a16="http://schemas.microsoft.com/office/drawing/2014/main" id="{829C0DC8-34C7-7126-9D9E-72192623E2EE}"/>
              </a:ext>
            </a:extLst>
          </p:cNvPr>
          <p:cNvGraphicFramePr>
            <a:graphicFrameLocks/>
          </p:cNvGraphicFramePr>
          <p:nvPr/>
        </p:nvGraphicFramePr>
        <p:xfrm>
          <a:off x="3810000" y="2057400"/>
          <a:ext cx="4572000" cy="27432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150603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Yes –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67166" y="2031893"/>
          <a:ext cx="10281834" cy="1315720"/>
        </p:xfrm>
        <a:graphic>
          <a:graphicData uri="http://schemas.openxmlformats.org/drawingml/2006/table">
            <a:tbl>
              <a:tblPr firstRow="1" bandRow="1">
                <a:tableStyleId>{6E25E649-3F16-4E02-A733-19D2CDBF48F0}</a:tableStyleId>
              </a:tblPr>
              <a:tblGrid>
                <a:gridCol w="10281834">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Staff do not take credit for the work they do.  I frequently am in the department and can see the stay wearing PPEs, using signage, discussing with ancillary departments what precautions in place, they weren’t putting it in the computer.  This was very difficult to hardwire because EPIC has made changes over time but not all staff received the changes.</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66234"/>
          <a:ext cx="10312401" cy="1379703"/>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84664">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861543">
                <a:tc>
                  <a:txBody>
                    <a:bodyPr/>
                    <a:lstStyle/>
                    <a:p>
                      <a:pPr>
                        <a:spcBef>
                          <a:spcPts val="0"/>
                        </a:spcBef>
                      </a:pPr>
                      <a:r>
                        <a:rPr lang="en-US" sz="1400" dirty="0"/>
                        <a:t>Continue to monitor documentation.  The next all RN meeting topic is Defensive Documentation.  We have an ER RN who is an expert on defensive documentation. She has testified in many court cases regarding nursing documentation and what is or is not in the chart. </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a:t>
                      </a:r>
                    </a:p>
                    <a:p>
                      <a:pPr>
                        <a:spcBef>
                          <a:spcPts val="0"/>
                        </a:spcBef>
                      </a:pPr>
                      <a:r>
                        <a:rPr lang="en-US" sz="1400" baseline="0" dirty="0"/>
                        <a:t>Project still in progress, project to continue: Enter YES </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87153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Emergency Management</a:t>
            </a:r>
          </a:p>
        </p:txBody>
      </p:sp>
      <p:sp>
        <p:nvSpPr>
          <p:cNvPr id="3" name="Subtitle 2"/>
          <p:cNvSpPr>
            <a:spLocks noGrp="1"/>
          </p:cNvSpPr>
          <p:nvPr>
            <p:ph type="subTitle" idx="1"/>
          </p:nvPr>
        </p:nvSpPr>
        <p:spPr/>
        <p:txBody>
          <a:bodyPr/>
          <a:lstStyle/>
          <a:p>
            <a:r>
              <a:rPr lang="en-US" dirty="0"/>
              <a:t>Mass Casualty Plan</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27</a:t>
                      </a:r>
                      <a:r>
                        <a:rPr lang="en-US" sz="1400" b="1" baseline="30000" dirty="0">
                          <a:solidFill>
                            <a:srgbClr val="820000"/>
                          </a:solidFill>
                        </a:rPr>
                        <a:t>th</a:t>
                      </a:r>
                      <a:r>
                        <a:rPr lang="en-US" sz="1400" b="1" baseline="0" dirty="0">
                          <a:solidFill>
                            <a:srgbClr val="820000"/>
                          </a:solidFill>
                        </a:rPr>
                        <a:t>, 2023</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June 24,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467572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Finalize reunification plan by September 1, 2025. </a:t>
                      </a:r>
                    </a:p>
                    <a:p>
                      <a:pPr>
                        <a:spcBef>
                          <a:spcPts val="0"/>
                        </a:spcBef>
                      </a:pPr>
                      <a:r>
                        <a:rPr lang="en-US" sz="1400" dirty="0"/>
                        <a:t>Current KOM Status:  5% completed</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110236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Tina Strandlie, Jen White, Jason Schoville, Andrew Boryczka, Kala Bingham (Dean), Sergeant Carson Hoeper (Stoughton PD)</a:t>
                      </a:r>
                    </a:p>
                    <a:p>
                      <a:r>
                        <a:rPr lang="en-US" sz="1400" dirty="0"/>
                        <a:t>Members:</a:t>
                      </a:r>
                      <a:r>
                        <a:rPr lang="en-US" sz="1400" baseline="0" dirty="0"/>
                        <a:t> Emergency Management Committee</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solidFill>
                            <a:schemeClr val="tx1"/>
                          </a:solidFill>
                        </a:rPr>
                        <a:t>It has been several years since we had an active threat drill and it did not go well.  Staff did not receive proper education, there were more questions then answers, staff felt unprotected and without the tools they need.  It also caused extreme anxiety from several staff.</a:t>
                      </a:r>
                    </a:p>
                    <a:p>
                      <a:pPr>
                        <a:spcBef>
                          <a:spcPts val="0"/>
                        </a:spcBef>
                      </a:pPr>
                      <a:endParaRPr lang="en-US" sz="1400" baseline="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76513" y="2792095"/>
          <a:ext cx="4872487" cy="2196223"/>
        </p:xfrm>
        <a:graphic>
          <a:graphicData uri="http://schemas.openxmlformats.org/drawingml/2006/table">
            <a:tbl>
              <a:tblPr firstRow="1" bandRow="1">
                <a:tableStyleId>{6E25E649-3F16-4E02-A733-19D2CDBF48F0}</a:tableStyleId>
              </a:tblPr>
              <a:tblGrid>
                <a:gridCol w="4872487">
                  <a:extLst>
                    <a:ext uri="{9D8B030D-6E8A-4147-A177-3AD203B41FA5}">
                      <a16:colId xmlns:a16="http://schemas.microsoft.com/office/drawing/2014/main" val="20000"/>
                    </a:ext>
                  </a:extLst>
                </a:gridCol>
              </a:tblGrid>
              <a:tr h="824623">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065137">
                <a:tc>
                  <a:txBody>
                    <a:bodyPr/>
                    <a:lstStyle/>
                    <a:p>
                      <a:pPr>
                        <a:spcBef>
                          <a:spcPts val="0"/>
                        </a:spcBef>
                      </a:pPr>
                      <a:r>
                        <a:rPr lang="en-US" sz="1400" dirty="0"/>
                        <a:t>Recently there was an active threat event at a school 12 miles from our hospital.  We decided it was time we educated the staff properly and work with our Stoughton PD for the safety of staff/patients/visitors.</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Active Threat Drill</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35824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552091" y="1213468"/>
          <a:ext cx="10386203" cy="4212472"/>
        </p:xfrm>
        <a:graphic>
          <a:graphicData uri="http://schemas.openxmlformats.org/drawingml/2006/table">
            <a:tbl>
              <a:tblPr firstRow="1" bandRow="1">
                <a:tableStyleId>{6E25E649-3F16-4E02-A733-19D2CDBF48F0}</a:tableStyleId>
              </a:tblPr>
              <a:tblGrid>
                <a:gridCol w="3361040">
                  <a:extLst>
                    <a:ext uri="{9D8B030D-6E8A-4147-A177-3AD203B41FA5}">
                      <a16:colId xmlns:a16="http://schemas.microsoft.com/office/drawing/2014/main" val="20000"/>
                    </a:ext>
                  </a:extLst>
                </a:gridCol>
                <a:gridCol w="3303530">
                  <a:extLst>
                    <a:ext uri="{9D8B030D-6E8A-4147-A177-3AD203B41FA5}">
                      <a16:colId xmlns:a16="http://schemas.microsoft.com/office/drawing/2014/main" val="20001"/>
                    </a:ext>
                  </a:extLst>
                </a:gridCol>
                <a:gridCol w="3721633">
                  <a:extLst>
                    <a:ext uri="{9D8B030D-6E8A-4147-A177-3AD203B41FA5}">
                      <a16:colId xmlns:a16="http://schemas.microsoft.com/office/drawing/2014/main" val="20002"/>
                    </a:ext>
                  </a:extLst>
                </a:gridCol>
              </a:tblGrid>
              <a:tr h="301025">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13634">
                <a:tc>
                  <a:txBody>
                    <a:bodyPr/>
                    <a:lstStyle/>
                    <a:p>
                      <a:r>
                        <a:rPr lang="en-US" sz="1400" dirty="0"/>
                        <a:t>Action Plan assignments and areas of improvement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Learn from the event to improve processes.  Discussed at EM meeting in June and assigned duties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Complete by September 1,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48049">
                <a:tc>
                  <a:txBody>
                    <a:bodyPr/>
                    <a:lstStyle/>
                    <a:p>
                      <a:r>
                        <a:rPr lang="en-US" sz="1400" dirty="0">
                          <a:solidFill>
                            <a:schemeClr val="tx1"/>
                          </a:solidFill>
                        </a:rPr>
                        <a:t>Reunification Planning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Next steps in Active Threat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6/25/2025 meeting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02049">
                <a:tc>
                  <a:txBody>
                    <a:bodyPr/>
                    <a:lstStyle/>
                    <a:p>
                      <a:endParaRPr lang="en-US" sz="14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602049">
                <a:tc>
                  <a:txBody>
                    <a:bodyPr/>
                    <a:lstStyle/>
                    <a:p>
                      <a:endParaRPr lang="en-US" sz="14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661597">
                <a:tc>
                  <a:txBody>
                    <a:bodyPr/>
                    <a:lstStyle/>
                    <a:p>
                      <a:endParaRPr lang="en-US" sz="12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294044">
                <a:tc>
                  <a:txBody>
                    <a:bodyPr/>
                    <a:lstStyle/>
                    <a:p>
                      <a:endParaRPr lang="en-US" sz="12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294044">
                <a:tc>
                  <a:txBody>
                    <a:bodyPr/>
                    <a:lstStyle/>
                    <a:p>
                      <a:endParaRPr lang="en-US" sz="12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790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21716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000" dirty="0"/>
                        <a:t>Discharge folders created containing discharge information (AVS) and specific cover letters.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t>Simplify discharge information given to patients.  Information all on one page for easy access and highlighting important/most relevant information.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t>March 1</a:t>
                      </a:r>
                      <a:r>
                        <a:rPr lang="en-US" sz="1000" baseline="30000" dirty="0"/>
                        <a:t>st</a:t>
                      </a:r>
                      <a:r>
                        <a:rPr lang="en-US" sz="1000" dirty="0"/>
                        <a:t>, 2025, and ongoing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000" b="0" dirty="0"/>
                        <a:t>Bright colored stickers added to discharge folder given at discharge asking for patients/families to complete Press Ganey satisfaction survey.</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Bright stickers to draw attention, in hopes of getting more patient feedback via satisfaction surveys.  Increasing the number of returned surveys will allow for a better representation of the patients we treat.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t>March 1</a:t>
                      </a:r>
                      <a:r>
                        <a:rPr lang="en-US" sz="1000" baseline="30000" dirty="0"/>
                        <a:t>st</a:t>
                      </a:r>
                      <a:r>
                        <a:rPr lang="en-US" sz="1000" dirty="0"/>
                        <a:t>, 2025, and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475491037"/>
                  </a:ext>
                </a:extLst>
              </a:tr>
              <a:tr h="370840">
                <a:tc>
                  <a:txBody>
                    <a:bodyPr/>
                    <a:lstStyle/>
                    <a:p>
                      <a:r>
                        <a:rPr lang="en-US" sz="1000" b="0" dirty="0"/>
                        <a:t>Share discharge folders and cover letters with attendees at  the Patient Family Advisory Committee Meeting.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b="0" dirty="0"/>
                        <a:t>Important to get consumer feedback to improve processes.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t>Spring 2025 and will revisit in upcoming meeting.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744380321"/>
                  </a:ext>
                </a:extLst>
              </a:tr>
              <a:tr h="370840">
                <a:tc>
                  <a:txBody>
                    <a:bodyPr/>
                    <a:lstStyle/>
                    <a:p>
                      <a:r>
                        <a:rPr lang="en-US" sz="1000" b="0" dirty="0"/>
                        <a:t>1:1 meetings and emails to RN staff sharing project with</a:t>
                      </a:r>
                      <a:r>
                        <a:rPr lang="en-US" sz="1000" b="0" baseline="0" dirty="0"/>
                        <a:t> the what, why, where, how of the project. </a:t>
                      </a:r>
                      <a:endParaRPr lang="en-US" sz="1000" b="0"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b="0" dirty="0"/>
                        <a:t>Ensure all nursing</a:t>
                      </a:r>
                      <a:r>
                        <a:rPr lang="en-US" sz="1000" b="0" baseline="0" dirty="0"/>
                        <a:t> staff understand importance of project and need for providing patient education. </a:t>
                      </a:r>
                      <a:endParaRPr lang="en-US" sz="1000" b="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t>January 29</a:t>
                      </a:r>
                      <a:r>
                        <a:rPr lang="en-US" sz="1000" baseline="30000" dirty="0"/>
                        <a:t>th</a:t>
                      </a:r>
                      <a:r>
                        <a:rPr lang="en-US" sz="1000" dirty="0"/>
                        <a:t>, 2025 (email) and 1:1 conversations in February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000" b="0" dirty="0"/>
                        <a:t>Chart review for compliance of</a:t>
                      </a:r>
                      <a:r>
                        <a:rPr lang="en-US" sz="1000" b="0" baseline="0" dirty="0"/>
                        <a:t> providing/documenting discharge cover letter. </a:t>
                      </a:r>
                      <a:endParaRPr lang="en-US" sz="1000" b="0"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b="0" dirty="0"/>
                        <a:t>Encourage staff buy-in and participation of project</a:t>
                      </a:r>
                      <a:r>
                        <a:rPr lang="en-US" sz="1000" b="0" baseline="0" dirty="0"/>
                        <a:t> with email and team reward if goal percentage accomplished. </a:t>
                      </a:r>
                      <a:endParaRPr lang="en-US" sz="1000" b="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March 15</a:t>
                      </a:r>
                      <a:r>
                        <a:rPr lang="en-US" sz="1000" baseline="30000" dirty="0"/>
                        <a:t>th</a:t>
                      </a:r>
                      <a:r>
                        <a:rPr lang="en-US" sz="1000" dirty="0"/>
                        <a:t>, 2025, and ongoing</a:t>
                      </a:r>
                    </a:p>
                    <a:p>
                      <a:endParaRPr lang="en-US" sz="10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000" b="0" baseline="0" dirty="0"/>
                        <a:t>Project shared at inpatient staff meetings. </a:t>
                      </a:r>
                      <a:endParaRPr lang="en-US" sz="1000" b="0"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b="0" dirty="0"/>
                        <a:t>Encourage</a:t>
                      </a:r>
                      <a:r>
                        <a:rPr lang="en-US" sz="1000" b="0" baseline="0" dirty="0"/>
                        <a:t> staff buy in and ownership of project success. Understanding where to find discharge folders and where to find discharge cover page in epic. </a:t>
                      </a:r>
                      <a:endParaRPr lang="en-US" sz="1000" b="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t>April 8</a:t>
                      </a:r>
                      <a:r>
                        <a:rPr lang="en-US" sz="1000" baseline="30000" dirty="0"/>
                        <a:t>th</a:t>
                      </a:r>
                      <a:r>
                        <a:rPr lang="en-US" sz="1000" dirty="0"/>
                        <a:t> and 10</a:t>
                      </a:r>
                      <a:r>
                        <a:rPr lang="en-US" sz="1000" baseline="30000" dirty="0"/>
                        <a:t>th</a:t>
                      </a:r>
                      <a:r>
                        <a:rPr lang="en-US" sz="1000" dirty="0"/>
                        <a:t> 2025</a:t>
                      </a:r>
                    </a:p>
                    <a:p>
                      <a:r>
                        <a:rPr lang="en-US" sz="1000" dirty="0"/>
                        <a:t>June 10</a:t>
                      </a:r>
                      <a:r>
                        <a:rPr lang="en-US" sz="1000" baseline="30000" dirty="0"/>
                        <a:t>th</a:t>
                      </a:r>
                      <a:r>
                        <a:rPr lang="en-US" sz="1000" dirty="0"/>
                        <a:t> and 12</a:t>
                      </a:r>
                      <a:r>
                        <a:rPr lang="en-US" sz="1000" baseline="30000" dirty="0"/>
                        <a:t>th</a:t>
                      </a:r>
                      <a:r>
                        <a:rPr lang="en-US" sz="1000" dirty="0"/>
                        <a:t>,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Email communication sent to staff who had lower compliance rates providing additional education on expectations and purpose of project.</a:t>
                      </a:r>
                      <a:endParaRPr lang="en-US" sz="1000" b="0"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t>Provide additional education and address any barriers to compliance.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April 24</a:t>
                      </a:r>
                      <a:r>
                        <a:rPr lang="en-US" sz="1000" baseline="30000" dirty="0"/>
                        <a:t>th</a:t>
                      </a:r>
                      <a:r>
                        <a:rPr lang="en-US" sz="1000" dirty="0"/>
                        <a:t>, 2025</a:t>
                      </a:r>
                    </a:p>
                    <a:p>
                      <a:endParaRPr lang="en-US" sz="10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Information shared with team addressing HCAHPS discharge scores.</a:t>
                      </a:r>
                      <a:endParaRPr lang="en-US" sz="1000"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t>Reporting up to share results with the DVC Score – Satisfaction Domain Project as this is a branch of that work.</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t>Last met 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8436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ECD153-0049-EFD2-6DE0-E43748B4BF17}"/>
              </a:ext>
            </a:extLst>
          </p:cNvPr>
          <p:cNvSpPr>
            <a:spLocks noGrp="1"/>
          </p:cNvSpPr>
          <p:nvPr>
            <p:ph idx="1"/>
          </p:nvPr>
        </p:nvSpPr>
        <p:spPr/>
        <p:txBody>
          <a:bodyPr>
            <a:normAutofit/>
          </a:bodyPr>
          <a:lstStyle/>
          <a:p>
            <a:r>
              <a:rPr lang="en-US" sz="1400" dirty="0"/>
              <a:t>Can we text 911?  Yes.  Call center doesn’t routinely monitor this but if they are aware of an active threat, they will monitor</a:t>
            </a:r>
          </a:p>
          <a:p>
            <a:r>
              <a:rPr lang="en-US" sz="1400" dirty="0"/>
              <a:t>Panic alarm locations – several staff didn’t know where the panic alarms were and how to activate.  This is being discussed at staff meetings as well as plant ops asking staff to activate (off line) to test them.</a:t>
            </a:r>
          </a:p>
          <a:p>
            <a:r>
              <a:rPr lang="en-US" sz="1400" dirty="0"/>
              <a:t>Communicating to other departments – paging may not be an option based on where the threat is.  Several staff have ability to text other departments.  Discussed having a text group of Forum members for this type of situation</a:t>
            </a:r>
          </a:p>
          <a:p>
            <a:r>
              <a:rPr lang="en-US" sz="1400" dirty="0"/>
              <a:t>Community Health and Wellness Building – minimal places to go to and windows in all the rooms.  Discussed safe places and opportunities if they need to barricade.  Don’t let the threat in and how to prevent this.</a:t>
            </a:r>
          </a:p>
          <a:p>
            <a:r>
              <a:rPr lang="en-US" sz="1400" dirty="0"/>
              <a:t>Rally points – discussing at staff meetings of where you can go to be in a safe place, this is fluid</a:t>
            </a:r>
          </a:p>
          <a:p>
            <a:r>
              <a:rPr lang="en-US" sz="1400" dirty="0"/>
              <a:t>Social Media – no one should use social media during an event or after.  This causes a distraction to law enforcement when securing location.  Others may show up and cause more distractions that don’t have business here.</a:t>
            </a:r>
          </a:p>
          <a:p>
            <a:r>
              <a:rPr lang="en-US" sz="1400" dirty="0"/>
              <a:t>Outpatient center is working on a safety plan for weather, medical alert and active threat </a:t>
            </a:r>
          </a:p>
          <a:p>
            <a:r>
              <a:rPr lang="en-US" sz="1400" dirty="0"/>
              <a:t>Schedule an active threat drill and implement command center for education at that level</a:t>
            </a:r>
          </a:p>
          <a:p>
            <a:r>
              <a:rPr lang="en-US" sz="1400" dirty="0"/>
              <a:t>Reunification locations and process</a:t>
            </a:r>
          </a:p>
          <a:p>
            <a:r>
              <a:rPr lang="en-US" sz="1400" dirty="0"/>
              <a:t>How often to have drills/paging</a:t>
            </a:r>
          </a:p>
          <a:p>
            <a:endParaRPr lang="en-US" sz="1400" dirty="0"/>
          </a:p>
        </p:txBody>
      </p:sp>
      <p:sp>
        <p:nvSpPr>
          <p:cNvPr id="3" name="Title 2">
            <a:extLst>
              <a:ext uri="{FF2B5EF4-FFF2-40B4-BE49-F238E27FC236}">
                <a16:creationId xmlns:a16="http://schemas.microsoft.com/office/drawing/2014/main" id="{ED88B083-AE10-11C7-31A4-B2B9612D0FA6}"/>
              </a:ext>
            </a:extLst>
          </p:cNvPr>
          <p:cNvSpPr>
            <a:spLocks noGrp="1"/>
          </p:cNvSpPr>
          <p:nvPr>
            <p:ph type="title"/>
          </p:nvPr>
        </p:nvSpPr>
        <p:spPr/>
        <p:txBody>
          <a:bodyPr/>
          <a:lstStyle/>
          <a:p>
            <a:r>
              <a:rPr lang="en-US" dirty="0"/>
              <a:t>After Action Plan</a:t>
            </a:r>
          </a:p>
        </p:txBody>
      </p:sp>
    </p:spTree>
    <p:extLst>
      <p:ext uri="{BB962C8B-B14F-4D97-AF65-F5344CB8AC3E}">
        <p14:creationId xmlns:p14="http://schemas.microsoft.com/office/powerpoint/2010/main" val="4101531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Emergency management requirements is an ongoing process.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27812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9978">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68150">
                <a:tc>
                  <a:txBody>
                    <a:bodyPr/>
                    <a:lstStyle/>
                    <a:p>
                      <a:pPr>
                        <a:spcBef>
                          <a:spcPts val="0"/>
                        </a:spcBef>
                      </a:pPr>
                      <a:r>
                        <a:rPr lang="en-US" sz="1400" dirty="0"/>
                        <a:t>Communication and open discussion for staff.  The more we are including staff in this process and taking their feedback/suggestions the more they are comfortable with the process.  We need to add this to house wide orientation and then hardwired in the departments.  This is a life skill as many of us were not taught this in school like our future generations.</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3245" y="3310021"/>
          <a:ext cx="10306229" cy="2590932"/>
        </p:xfrm>
        <a:graphic>
          <a:graphicData uri="http://schemas.openxmlformats.org/drawingml/2006/table">
            <a:tbl>
              <a:tblPr firstRow="1" bandRow="1">
                <a:tableStyleId>{6E25E649-3F16-4E02-A733-19D2CDBF48F0}</a:tableStyleId>
              </a:tblPr>
              <a:tblGrid>
                <a:gridCol w="3431295">
                  <a:extLst>
                    <a:ext uri="{9D8B030D-6E8A-4147-A177-3AD203B41FA5}">
                      <a16:colId xmlns:a16="http://schemas.microsoft.com/office/drawing/2014/main" val="20000"/>
                    </a:ext>
                  </a:extLst>
                </a:gridCol>
                <a:gridCol w="3437467">
                  <a:extLst>
                    <a:ext uri="{9D8B030D-6E8A-4147-A177-3AD203B41FA5}">
                      <a16:colId xmlns:a16="http://schemas.microsoft.com/office/drawing/2014/main" val="1934555829"/>
                    </a:ext>
                  </a:extLst>
                </a:gridCol>
                <a:gridCol w="3437467">
                  <a:extLst>
                    <a:ext uri="{9D8B030D-6E8A-4147-A177-3AD203B41FA5}">
                      <a16:colId xmlns:a16="http://schemas.microsoft.com/office/drawing/2014/main" val="1037455043"/>
                    </a:ext>
                  </a:extLst>
                </a:gridCol>
              </a:tblGrid>
              <a:tr h="429721">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000"/>
                  </a:ext>
                </a:extLst>
              </a:tr>
              <a:tr h="429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Begin developing Reunification Plan</a:t>
                      </a:r>
                    </a:p>
                  </a:txBody>
                  <a:tcPr/>
                </a:tc>
                <a:tc>
                  <a:txBody>
                    <a:bodyPr/>
                    <a:lstStyle/>
                    <a:p>
                      <a:pPr>
                        <a:spcBef>
                          <a:spcPts val="0"/>
                        </a:spcBef>
                      </a:pPr>
                      <a:r>
                        <a:rPr lang="en-US" sz="1400" dirty="0"/>
                        <a:t>Tina</a:t>
                      </a:r>
                    </a:p>
                  </a:txBody>
                  <a:tcPr/>
                </a:tc>
                <a:tc>
                  <a:txBody>
                    <a:bodyPr/>
                    <a:lstStyle/>
                    <a:p>
                      <a:pPr>
                        <a:spcBef>
                          <a:spcPts val="0"/>
                        </a:spcBef>
                      </a:pPr>
                      <a:r>
                        <a:rPr lang="en-US" sz="1400" dirty="0"/>
                        <a:t>06/25/2025</a:t>
                      </a:r>
                    </a:p>
                  </a:txBody>
                  <a:tcPr/>
                </a:tc>
                <a:extLst>
                  <a:ext uri="{0D108BD9-81ED-4DB2-BD59-A6C34878D82A}">
                    <a16:rowId xmlns:a16="http://schemas.microsoft.com/office/drawing/2014/main" val="98014373"/>
                  </a:ext>
                </a:extLst>
              </a:tr>
              <a:tr h="2084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After Action Plan assignments completion</a:t>
                      </a:r>
                    </a:p>
                  </a:txBody>
                  <a:tcPr/>
                </a:tc>
                <a:tc>
                  <a:txBody>
                    <a:bodyPr/>
                    <a:lstStyle/>
                    <a:p>
                      <a:pPr>
                        <a:spcBef>
                          <a:spcPts val="0"/>
                        </a:spcBef>
                      </a:pPr>
                      <a:r>
                        <a:rPr lang="en-US" sz="1400" dirty="0"/>
                        <a:t>Tina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09/01/2025</a:t>
                      </a:r>
                    </a:p>
                  </a:txBody>
                  <a:tcPr/>
                </a:tc>
                <a:extLst>
                  <a:ext uri="{0D108BD9-81ED-4DB2-BD59-A6C34878D82A}">
                    <a16:rowId xmlns:a16="http://schemas.microsoft.com/office/drawing/2014/main" val="3637320015"/>
                  </a:ext>
                </a:extLst>
              </a:tr>
              <a:tr h="429721">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3057439052"/>
                  </a:ext>
                </a:extLst>
              </a:tr>
              <a:tr h="783609">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 </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10535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Emergency Services</a:t>
            </a:r>
          </a:p>
        </p:txBody>
      </p:sp>
      <p:sp>
        <p:nvSpPr>
          <p:cNvPr id="3" name="Subtitle 2"/>
          <p:cNvSpPr>
            <a:spLocks noGrp="1"/>
          </p:cNvSpPr>
          <p:nvPr>
            <p:ph type="subTitle" idx="1"/>
          </p:nvPr>
        </p:nvSpPr>
        <p:spPr>
          <a:xfrm>
            <a:off x="3308888" y="3611607"/>
            <a:ext cx="7968712" cy="1199704"/>
          </a:xfrm>
        </p:spPr>
        <p:txBody>
          <a:bodyPr/>
          <a:lstStyle/>
          <a:p>
            <a:r>
              <a:rPr lang="en-US" dirty="0"/>
              <a:t>Patient Follow up after missing work and worker’s comp restrictions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Date:2/25/2025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June 24,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503846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22606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KOM Target: Implementation of Preventative Health Nurse Practitioner to provide follow up visit after missing work due to injury or illness or to clear from work comp restrictions by June 2025. There will be 4 phases. </a:t>
                      </a:r>
                      <a:r>
                        <a:rPr kumimoji="0" lang="en-US" sz="1200" kern="1200" dirty="0">
                          <a:solidFill>
                            <a:schemeClr val="dk1"/>
                          </a:solidFill>
                          <a:effectLst/>
                          <a:latin typeface="+mn-lt"/>
                          <a:ea typeface="+mn-ea"/>
                          <a:cs typeface="+mn-cs"/>
                        </a:rPr>
                        <a:t>Phase 1: Establish Billing practice.  Phase 2: Communication with local businesses for available services. Phase 3: Develop process flow for patients including registration/clinic space/EPIC AVS updates.  Phase 4: Implementation (small test of change before full implementation with mock patients from beginning to end)</a:t>
                      </a:r>
                    </a:p>
                    <a:p>
                      <a:pPr>
                        <a:spcBef>
                          <a:spcPts val="0"/>
                        </a:spcBef>
                      </a:pPr>
                      <a:r>
                        <a:rPr lang="en-US" sz="1200" dirty="0"/>
                        <a:t>Current KOM Status: </a:t>
                      </a:r>
                      <a:r>
                        <a:rPr lang="en-US" sz="1200" dirty="0">
                          <a:solidFill>
                            <a:srgbClr val="FF0000"/>
                          </a:solidFill>
                        </a:rPr>
                        <a:t>Currently 25% complete</a:t>
                      </a:r>
                      <a:r>
                        <a:rPr lang="en-US" sz="1200" dirty="0"/>
                        <a:t>. Phase 1: Finalizing billing practices – in process. Phase 2: early stages of communication with business – in process  Phase 3: in progress Phase 4: trialing follow up on work comp patients beginning.</a:t>
                      </a:r>
                    </a:p>
                    <a:p>
                      <a:pPr>
                        <a:spcBef>
                          <a:spcPts val="0"/>
                        </a:spcBef>
                      </a:pPr>
                      <a:endParaRPr lang="en-US" sz="1000" dirty="0"/>
                    </a:p>
                    <a:p>
                      <a:pPr>
                        <a:spcBef>
                          <a:spcPts val="0"/>
                        </a:spcBef>
                      </a:pPr>
                      <a:endParaRPr lang="en-US" sz="10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Tina Strandlie, Jen Mora</a:t>
                      </a:r>
                    </a:p>
                    <a:p>
                      <a:r>
                        <a:rPr lang="en-US" sz="1400" dirty="0"/>
                        <a:t>Members:</a:t>
                      </a:r>
                      <a:r>
                        <a:rPr lang="en-US" sz="1400" baseline="0" dirty="0"/>
                        <a:t> Sarah Watkins</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883218"/>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t>Patient call the ED/UC for return to work note or evaluation after an injury or illness to return to work.  This could either be worker’s comp, personal injury, or illness.  We would like to streamline this for Jen Mora to see these patients with a scheduled visit.</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91275" y="2883218"/>
          <a:ext cx="4848224" cy="21031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62570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355683">
                <a:tc>
                  <a:txBody>
                    <a:bodyPr/>
                    <a:lstStyle/>
                    <a:p>
                      <a:pPr>
                        <a:spcBef>
                          <a:spcPts val="0"/>
                        </a:spcBef>
                      </a:pPr>
                      <a:r>
                        <a:rPr lang="en-US" sz="1400" dirty="0"/>
                        <a:t>Reduce non-emergent/urgent visits to the urgent cares and ED.  This will also provide patient satisfaction because it is difficult for them to get into see a primary care provider.</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190355" y="623114"/>
            <a:ext cx="32720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Patient Follow-up After Missing Work and Work Comp Restrictions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08798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a:xfrm>
            <a:off x="609600" y="98007"/>
            <a:ext cx="10972800" cy="1143000"/>
          </a:xfrm>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09600" y="1085005"/>
          <a:ext cx="10258587" cy="5029200"/>
        </p:xfrm>
        <a:graphic>
          <a:graphicData uri="http://schemas.openxmlformats.org/drawingml/2006/table">
            <a:tbl>
              <a:tblPr firstRow="1" bandRow="1">
                <a:tableStyleId>{6E25E649-3F16-4E02-A733-19D2CDBF48F0}</a:tableStyleId>
              </a:tblPr>
              <a:tblGrid>
                <a:gridCol w="2711570">
                  <a:extLst>
                    <a:ext uri="{9D8B030D-6E8A-4147-A177-3AD203B41FA5}">
                      <a16:colId xmlns:a16="http://schemas.microsoft.com/office/drawing/2014/main" val="20000"/>
                    </a:ext>
                  </a:extLst>
                </a:gridCol>
                <a:gridCol w="4218587">
                  <a:extLst>
                    <a:ext uri="{9D8B030D-6E8A-4147-A177-3AD203B41FA5}">
                      <a16:colId xmlns:a16="http://schemas.microsoft.com/office/drawing/2014/main" val="20001"/>
                    </a:ext>
                  </a:extLst>
                </a:gridCol>
                <a:gridCol w="3328430">
                  <a:extLst>
                    <a:ext uri="{9D8B030D-6E8A-4147-A177-3AD203B41FA5}">
                      <a16:colId xmlns:a16="http://schemas.microsoft.com/office/drawing/2014/main" val="20002"/>
                    </a:ext>
                  </a:extLst>
                </a:gridCol>
              </a:tblGrid>
              <a:tr h="340778">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553765">
                <a:tc>
                  <a:txBody>
                    <a:bodyPr/>
                    <a:lstStyle/>
                    <a:p>
                      <a:r>
                        <a:rPr lang="en-US" sz="1100" dirty="0"/>
                        <a:t>Initial meeting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Communication</a:t>
                      </a:r>
                    </a:p>
                    <a:p>
                      <a:r>
                        <a:rPr lang="en-US" sz="1100" dirty="0"/>
                        <a:t>Billing</a:t>
                      </a:r>
                    </a:p>
                    <a:p>
                      <a:r>
                        <a:rPr lang="en-US" sz="1100" dirty="0"/>
                        <a:t>Implementation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866145">
                <a:tc>
                  <a:txBody>
                    <a:bodyPr/>
                    <a:lstStyle/>
                    <a:p>
                      <a:r>
                        <a:rPr lang="en-US" sz="1100" dirty="0"/>
                        <a:t>Local Businesses-worker’s comp claims and return to </a:t>
                      </a:r>
                      <a:r>
                        <a:rPr lang="en-US" sz="1100"/>
                        <a:t>work non-worker’s comp</a:t>
                      </a:r>
                      <a:endParaRPr lang="en-US" sz="1100"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Jen scheduling follow up appointments.  Work with HUC to send a copy to Jen for scheduling</a:t>
                      </a:r>
                      <a:r>
                        <a:rPr lang="en-US" sz="1100" dirty="0"/>
                        <a:t>.  </a:t>
                      </a:r>
                      <a:r>
                        <a:rPr lang="en-US" sz="1100" dirty="0">
                          <a:solidFill>
                            <a:srgbClr val="FF0000"/>
                          </a:solidFill>
                        </a:rPr>
                        <a:t>Including suture removal and return to work.  Emails have been sent to all ED staff and providers as well as how to find Jen Mora in follow up care for the AVS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July 2025 – in progress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553765">
                <a:tc>
                  <a:txBody>
                    <a:bodyPr/>
                    <a:lstStyle/>
                    <a:p>
                      <a:r>
                        <a:rPr lang="en-US" sz="1100" dirty="0"/>
                        <a:t>EPIC</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Change AVS to include Jen’s number for follow up visit- anyone that gets note to miss work and any work comp visit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After implementation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241385">
                <a:tc>
                  <a:txBody>
                    <a:bodyPr/>
                    <a:lstStyle/>
                    <a:p>
                      <a:r>
                        <a:rPr lang="en-US" sz="1100" dirty="0"/>
                        <a:t>Billing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How does this service get paid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May/June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709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Significant exposures other companies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Patients from outside agencies that have significant exposure can be seen virtually to start paperwork and lab work. hours.  Patient still there, can send the patient over for lab work.</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July 2025 – in progress </a:t>
                      </a:r>
                    </a:p>
                    <a:p>
                      <a:r>
                        <a:rPr lang="en-US" sz="1100" dirty="0"/>
                        <a:t>(</a:t>
                      </a:r>
                      <a:r>
                        <a:rPr lang="en-US" sz="1100" dirty="0">
                          <a:solidFill>
                            <a:srgbClr val="FF0000"/>
                          </a:solidFill>
                        </a:rPr>
                        <a:t>Have seen Stoughton School staff employees, appointment is made) Expanding to dentist and other clinics</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406565">
                <a:tc>
                  <a:txBody>
                    <a:bodyPr/>
                    <a:lstStyle/>
                    <a:p>
                      <a:r>
                        <a:rPr lang="en-US" sz="1100" dirty="0"/>
                        <a:t>Educate ED providers/staff</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ED staff will need to be aware of adding Jen’s information to AVS for follow up.</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June 2,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40778">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40778">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40778">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254008"/>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204071" y="515501"/>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986040" y="274638"/>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454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r>
              <a:rPr lang="en-US" sz="1800" dirty="0"/>
              <a:t> Total worker’s comp in ED 2025 </a:t>
            </a:r>
            <a:r>
              <a:rPr lang="en-US" sz="1800"/>
              <a:t>to date</a:t>
            </a:r>
            <a:endParaRPr lang="en-US" dirty="0"/>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1">
            <a:extLst>
              <a:ext uri="{FF2B5EF4-FFF2-40B4-BE49-F238E27FC236}">
                <a16:creationId xmlns:a16="http://schemas.microsoft.com/office/drawing/2014/main" id="{9EA41CEC-6593-6FD3-B1D5-6478C85C8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6632" y="1641421"/>
            <a:ext cx="6617368" cy="231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319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We are continuing to work this out a piece at a time.  This is a multilevel project as we are adding pieces at a time</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889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76246">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862795">
                <a:tc>
                  <a:txBody>
                    <a:bodyPr/>
                    <a:lstStyle/>
                    <a:p>
                      <a:pPr>
                        <a:spcBef>
                          <a:spcPts val="0"/>
                        </a:spcBef>
                      </a:pPr>
                      <a:r>
                        <a:rPr lang="en-US" sz="1400" dirty="0"/>
                        <a:t>Multiple managers/directors have been involved with this.  Brochures needed to be vetted, payment/charging needed to be reviewed, we would gain traction and someone else would “pump the brakes.”  I am sending Jen patient information for review and to make follow up phone calls so we continue to move forward with the patient population we know we </a:t>
                      </a:r>
                      <a:r>
                        <a:rPr lang="en-US" sz="1400"/>
                        <a:t>can serve.</a:t>
                      </a: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9"/>
          <a:ext cx="10312401" cy="2042160"/>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411369">
                <a:tc gridSpan="3">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1982">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001"/>
                  </a:ext>
                </a:extLst>
              </a:tr>
              <a:tr h="297103">
                <a:tc>
                  <a:txBody>
                    <a:bodyPr/>
                    <a:lstStyle/>
                    <a:p>
                      <a:pPr>
                        <a:spcBef>
                          <a:spcPts val="0"/>
                        </a:spcBef>
                      </a:pPr>
                      <a:r>
                        <a:rPr lang="en-US" sz="1400" dirty="0"/>
                        <a:t>Establish billing practice</a:t>
                      </a:r>
                    </a:p>
                  </a:txBody>
                  <a:tcPr/>
                </a:tc>
                <a:tc>
                  <a:txBody>
                    <a:bodyPr/>
                    <a:lstStyle/>
                    <a:p>
                      <a:pPr>
                        <a:spcBef>
                          <a:spcPts val="0"/>
                        </a:spcBef>
                      </a:pPr>
                      <a:r>
                        <a:rPr lang="en-US" sz="1400" dirty="0"/>
                        <a:t>Jen/Tina/Sarah</a:t>
                      </a:r>
                    </a:p>
                  </a:txBody>
                  <a:tcPr/>
                </a:tc>
                <a:tc>
                  <a:txBody>
                    <a:bodyPr/>
                    <a:lstStyle/>
                    <a:p>
                      <a:pPr>
                        <a:spcBef>
                          <a:spcPts val="0"/>
                        </a:spcBef>
                      </a:pPr>
                      <a:r>
                        <a:rPr lang="en-US" sz="1400" dirty="0"/>
                        <a:t>July 1st</a:t>
                      </a:r>
                    </a:p>
                  </a:txBody>
                  <a:tcPr/>
                </a:tc>
                <a:extLst>
                  <a:ext uri="{0D108BD9-81ED-4DB2-BD59-A6C34878D82A}">
                    <a16:rowId xmlns:a16="http://schemas.microsoft.com/office/drawing/2014/main" val="2469417347"/>
                  </a:ext>
                </a:extLst>
              </a:tr>
              <a:tr h="241982">
                <a:tc>
                  <a:txBody>
                    <a:bodyPr/>
                    <a:lstStyle/>
                    <a:p>
                      <a:pPr>
                        <a:spcBef>
                          <a:spcPts val="0"/>
                        </a:spcBef>
                      </a:pPr>
                      <a:r>
                        <a:rPr lang="en-US" sz="1400" dirty="0"/>
                        <a:t>Determine clinic space/scheduling</a:t>
                      </a:r>
                    </a:p>
                  </a:txBody>
                  <a:tcPr/>
                </a:tc>
                <a:tc>
                  <a:txBody>
                    <a:bodyPr/>
                    <a:lstStyle/>
                    <a:p>
                      <a:pPr>
                        <a:spcBef>
                          <a:spcPts val="0"/>
                        </a:spcBef>
                      </a:pPr>
                      <a:r>
                        <a:rPr lang="en-US" sz="1400" dirty="0"/>
                        <a:t>Jen</a:t>
                      </a:r>
                    </a:p>
                  </a:txBody>
                  <a:tcPr/>
                </a:tc>
                <a:tc>
                  <a:txBody>
                    <a:bodyPr/>
                    <a:lstStyle/>
                    <a:p>
                      <a:pPr>
                        <a:spcBef>
                          <a:spcPts val="0"/>
                        </a:spcBef>
                      </a:pPr>
                      <a:r>
                        <a:rPr lang="en-US" sz="1400" dirty="0"/>
                        <a:t>July 1st</a:t>
                      </a:r>
                    </a:p>
                  </a:txBody>
                  <a:tcPr/>
                </a:tc>
                <a:extLst>
                  <a:ext uri="{0D108BD9-81ED-4DB2-BD59-A6C34878D82A}">
                    <a16:rowId xmlns:a16="http://schemas.microsoft.com/office/drawing/2014/main" val="1068840150"/>
                  </a:ext>
                </a:extLst>
              </a:tr>
              <a:tr h="241982">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3582915231"/>
                  </a:ext>
                </a:extLst>
              </a:tr>
              <a:tr h="241982">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562709"/>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or NO</a:t>
                      </a:r>
                    </a:p>
                    <a:p>
                      <a:pPr>
                        <a:spcBef>
                          <a:spcPts val="0"/>
                        </a:spcBef>
                      </a:pPr>
                      <a:r>
                        <a:rPr lang="en-US" sz="1400" baseline="0" dirty="0"/>
                        <a:t>Project still in progress, project to continue: Enter YES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0311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Emergency Services/ Urgent Care</a:t>
            </a:r>
          </a:p>
        </p:txBody>
      </p:sp>
      <p:sp>
        <p:nvSpPr>
          <p:cNvPr id="3" name="Subtitle 2"/>
          <p:cNvSpPr>
            <a:spLocks noGrp="1"/>
          </p:cNvSpPr>
          <p:nvPr>
            <p:ph type="subTitle" idx="1"/>
          </p:nvPr>
        </p:nvSpPr>
        <p:spPr/>
        <p:txBody>
          <a:bodyPr/>
          <a:lstStyle/>
          <a:p>
            <a:r>
              <a:rPr lang="en-US" dirty="0"/>
              <a:t>Onboarding– New Hires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25, 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June 24, 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998385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413771"/>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68916">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044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baseline="0" dirty="0">
                          <a:solidFill>
                            <a:srgbClr val="FF0000"/>
                          </a:solidFill>
                        </a:rPr>
                        <a:t>KOM Target: Implement improved onboarding of new employees by ensuring application to hire to first 6 months are smooth, organized and easy for staff to navigate by April 30, 2025 </a:t>
                      </a:r>
                      <a:r>
                        <a:rPr lang="en-US" sz="1400" strike="noStrike" baseline="0" dirty="0">
                          <a:solidFill>
                            <a:srgbClr val="FF0000"/>
                          </a:solidFill>
                          <a:highlight>
                            <a:srgbClr val="FFFF00"/>
                          </a:highlight>
                        </a:rPr>
                        <a:t>(6 phases/steps to 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strike="noStrike" baseline="0"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baseline="0" dirty="0">
                          <a:solidFill>
                            <a:srgbClr val="FF0000"/>
                          </a:solidFill>
                          <a:highlight>
                            <a:srgbClr val="FFFF00"/>
                          </a:highlight>
                        </a:rPr>
                        <a:t>Current KOM Status:  Phases 1, 2 and 3: completed;  Phase 4: in process; Phases 5 &amp; 6: not yet met</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Tina Strandlie, Kelly Harrington</a:t>
                      </a:r>
                    </a:p>
                    <a:p>
                      <a:r>
                        <a:rPr lang="en-US" sz="1400" dirty="0"/>
                        <a:t>Members:</a:t>
                      </a:r>
                      <a:r>
                        <a:rPr lang="en-US" sz="1400" baseline="0" dirty="0"/>
                        <a:t> ER &amp; Urgent Care Staff</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599" y="2677636"/>
          <a:ext cx="5008593" cy="2124319"/>
        </p:xfrm>
        <a:graphic>
          <a:graphicData uri="http://schemas.openxmlformats.org/drawingml/2006/table">
            <a:tbl>
              <a:tblPr firstRow="1" bandRow="1">
                <a:tableStyleId>{6E25E649-3F16-4E02-A733-19D2CDBF48F0}</a:tableStyleId>
              </a:tblPr>
              <a:tblGrid>
                <a:gridCol w="5008593">
                  <a:extLst>
                    <a:ext uri="{9D8B030D-6E8A-4147-A177-3AD203B41FA5}">
                      <a16:colId xmlns:a16="http://schemas.microsoft.com/office/drawing/2014/main" val="20000"/>
                    </a:ext>
                  </a:extLst>
                </a:gridCol>
              </a:tblGrid>
              <a:tr h="716194">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92799">
                <a:tc>
                  <a:txBody>
                    <a:bodyPr/>
                    <a:lstStyle/>
                    <a:p>
                      <a:pPr>
                        <a:spcBef>
                          <a:spcPts val="0"/>
                        </a:spcBef>
                      </a:pPr>
                      <a:r>
                        <a:rPr lang="en-US" sz="1200" baseline="0" dirty="0">
                          <a:solidFill>
                            <a:schemeClr val="tx1"/>
                          </a:solidFill>
                        </a:rPr>
                        <a:t>Onboarding plays a crucial role in employee retention. A strong onboarding program sets a positive first impressions, ensuring a smooth transition for new staff, familiarization with processes, resources and the culture of the organization. This leads to staff feeling valued and correlates with lower turnover rates. </a:t>
                      </a:r>
                      <a:endParaRPr lang="en-US" sz="1200" strike="sngStrike" baseline="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683387"/>
          <a:ext cx="4695112" cy="2181067"/>
        </p:xfrm>
        <a:graphic>
          <a:graphicData uri="http://schemas.openxmlformats.org/drawingml/2006/table">
            <a:tbl>
              <a:tblPr firstRow="1" bandRow="1">
                <a:tableStyleId>{6E25E649-3F16-4E02-A733-19D2CDBF48F0}</a:tableStyleId>
              </a:tblPr>
              <a:tblGrid>
                <a:gridCol w="4695112">
                  <a:extLst>
                    <a:ext uri="{9D8B030D-6E8A-4147-A177-3AD203B41FA5}">
                      <a16:colId xmlns:a16="http://schemas.microsoft.com/office/drawing/2014/main" val="20000"/>
                    </a:ext>
                  </a:extLst>
                </a:gridCol>
              </a:tblGrid>
              <a:tr h="669021">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49547">
                <a:tc>
                  <a:txBody>
                    <a:bodyPr/>
                    <a:lstStyle/>
                    <a:p>
                      <a:pPr>
                        <a:spcBef>
                          <a:spcPts val="0"/>
                        </a:spcBef>
                      </a:pPr>
                      <a:r>
                        <a:rPr lang="en-US" sz="1200" strike="noStrike" baseline="0" dirty="0">
                          <a:solidFill>
                            <a:schemeClr val="tx1"/>
                          </a:solidFill>
                        </a:rPr>
                        <a:t>Employee satisfaction and projected decrease in turnover related to not feeling valued or that they don’t belong. </a:t>
                      </a:r>
                    </a:p>
                    <a:p>
                      <a:pPr>
                        <a:spcBef>
                          <a:spcPts val="0"/>
                        </a:spcBef>
                      </a:pPr>
                      <a:endParaRPr lang="en-US" sz="1200" strike="noStrike" baseline="0" dirty="0">
                        <a:solidFill>
                          <a:schemeClr val="tx1"/>
                        </a:solidFill>
                      </a:endParaRPr>
                    </a:p>
                    <a:p>
                      <a:pPr>
                        <a:spcBef>
                          <a:spcPts val="0"/>
                        </a:spcBef>
                      </a:pPr>
                      <a:r>
                        <a:rPr lang="en-US" sz="1200" strike="noStrike" baseline="0" dirty="0">
                          <a:solidFill>
                            <a:schemeClr val="tx1"/>
                          </a:solidFill>
                        </a:rPr>
                        <a:t>This ultimately can improve quality of care delivered and patient satisfaction.</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Orientation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11173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3575896"/>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3928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920239">
                <a:tc>
                  <a:txBody>
                    <a:bodyPr/>
                    <a:lstStyle/>
                    <a:p>
                      <a:r>
                        <a:rPr lang="en-US" sz="1000" strike="noStrike" dirty="0">
                          <a:solidFill>
                            <a:schemeClr val="tx1"/>
                          </a:solidFill>
                        </a:rPr>
                        <a:t>Define stages of Onboarding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strike="noStrike" dirty="0">
                          <a:solidFill>
                            <a:schemeClr val="tx1"/>
                          </a:solidFill>
                        </a:rPr>
                        <a:t>As employees are onboarded, they slowly become more acclimated and develop awareness of the culture at an organization.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strike="noStrike" dirty="0">
                          <a:solidFill>
                            <a:schemeClr val="tx1"/>
                          </a:solidFill>
                        </a:rPr>
                        <a:t>Feb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641379">
                <a:tc>
                  <a:txBody>
                    <a:bodyPr/>
                    <a:lstStyle/>
                    <a:p>
                      <a:r>
                        <a:rPr lang="en-US" sz="1000" strike="noStrike" dirty="0">
                          <a:solidFill>
                            <a:schemeClr val="tx1"/>
                          </a:solidFill>
                        </a:rPr>
                        <a:t>Determine timing/length of each stage</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000" strike="noStrike"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strike="noStrike" dirty="0">
                          <a:solidFill>
                            <a:schemeClr val="tx1"/>
                          </a:solidFill>
                        </a:rPr>
                        <a:t>Feb/March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41379">
                <a:tc>
                  <a:txBody>
                    <a:bodyPr/>
                    <a:lstStyle/>
                    <a:p>
                      <a:r>
                        <a:rPr lang="en-US" sz="1000" strike="noStrike" dirty="0">
                          <a:solidFill>
                            <a:schemeClr val="tx1"/>
                          </a:solidFill>
                        </a:rPr>
                        <a:t>Define what the support looks like in each stage, compare current versus desired practices.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strike="noStrike" dirty="0">
                          <a:solidFill>
                            <a:schemeClr val="tx1"/>
                          </a:solidFill>
                        </a:rPr>
                        <a:t>It’s important to change and grow throughout various stages to ensure staff growth is continuing and not stagnant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strike="noStrike" dirty="0">
                          <a:solidFill>
                            <a:schemeClr val="tx1"/>
                          </a:solidFill>
                        </a:rPr>
                        <a:t>Feb/Mar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611203596"/>
                  </a:ext>
                </a:extLst>
              </a:tr>
              <a:tr h="641379">
                <a:tc>
                  <a:txBody>
                    <a:bodyPr/>
                    <a:lstStyle/>
                    <a:p>
                      <a:r>
                        <a:rPr lang="en-US" sz="1000" strike="noStrike" dirty="0">
                          <a:solidFill>
                            <a:schemeClr val="tx1"/>
                          </a:solidFill>
                        </a:rPr>
                        <a:t>Explore customization of onboarding stages or scheduling and timing based on employee attributes, skills and background.</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000" strike="noStrike"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strike="noStrike" dirty="0">
                          <a:solidFill>
                            <a:schemeClr val="tx1"/>
                          </a:solidFill>
                        </a:rPr>
                        <a:t>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843952996"/>
                  </a:ext>
                </a:extLst>
              </a:tr>
              <a:tr h="33928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7509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1" name="Chart 10">
            <a:extLst>
              <a:ext uri="{FF2B5EF4-FFF2-40B4-BE49-F238E27FC236}">
                <a16:creationId xmlns:a16="http://schemas.microsoft.com/office/drawing/2014/main" id="{58021BEA-2098-A8F4-AEE2-6AF1799E4C00}"/>
              </a:ext>
            </a:extLst>
          </p:cNvPr>
          <p:cNvGraphicFramePr/>
          <p:nvPr/>
        </p:nvGraphicFramePr>
        <p:xfrm>
          <a:off x="788476" y="2111643"/>
          <a:ext cx="5052447" cy="36554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0BD70EAB-4BBB-0264-3783-C78A17C800C4}"/>
              </a:ext>
            </a:extLst>
          </p:cNvPr>
          <p:cNvGraphicFramePr/>
          <p:nvPr/>
        </p:nvGraphicFramePr>
        <p:xfrm>
          <a:off x="6656523" y="2471980"/>
          <a:ext cx="4386020" cy="31151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74657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Individual goals/steps built to create a successful onboarding experience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3E12250D-5DD2-E6D4-E3F6-4AD7B9EAF3AC}"/>
              </a:ext>
            </a:extLst>
          </p:cNvPr>
          <p:cNvGraphicFramePr>
            <a:graphicFrameLocks noGrp="1"/>
          </p:cNvGraphicFramePr>
          <p:nvPr/>
        </p:nvGraphicFramePr>
        <p:xfrm>
          <a:off x="609600" y="1481138"/>
          <a:ext cx="11090694" cy="3873000"/>
        </p:xfrm>
        <a:graphic>
          <a:graphicData uri="http://schemas.openxmlformats.org/drawingml/2006/table">
            <a:tbl>
              <a:tblPr firstRow="1" bandRow="1">
                <a:tableStyleId>{5C22544A-7EE6-4342-B048-85BDC9FD1C3A}</a:tableStyleId>
              </a:tblPr>
              <a:tblGrid>
                <a:gridCol w="5263232">
                  <a:extLst>
                    <a:ext uri="{9D8B030D-6E8A-4147-A177-3AD203B41FA5}">
                      <a16:colId xmlns:a16="http://schemas.microsoft.com/office/drawing/2014/main" val="3119802049"/>
                    </a:ext>
                  </a:extLst>
                </a:gridCol>
                <a:gridCol w="2935772">
                  <a:extLst>
                    <a:ext uri="{9D8B030D-6E8A-4147-A177-3AD203B41FA5}">
                      <a16:colId xmlns:a16="http://schemas.microsoft.com/office/drawing/2014/main" val="1153540742"/>
                    </a:ext>
                  </a:extLst>
                </a:gridCol>
                <a:gridCol w="2891690">
                  <a:extLst>
                    <a:ext uri="{9D8B030D-6E8A-4147-A177-3AD203B41FA5}">
                      <a16:colId xmlns:a16="http://schemas.microsoft.com/office/drawing/2014/main" val="2822171778"/>
                    </a:ext>
                  </a:extLst>
                </a:gridCol>
              </a:tblGrid>
              <a:tr h="334362">
                <a:tc>
                  <a:txBody>
                    <a:bodyPr/>
                    <a:lstStyle/>
                    <a:p>
                      <a:r>
                        <a:rPr lang="en-US" dirty="0">
                          <a:solidFill>
                            <a:schemeClr val="tx1"/>
                          </a:solidFill>
                        </a:rPr>
                        <a:t>Action Item</a:t>
                      </a:r>
                    </a:p>
                  </a:txBody>
                  <a:tcPr/>
                </a:tc>
                <a:tc>
                  <a:txBody>
                    <a:bodyPr/>
                    <a:lstStyle/>
                    <a:p>
                      <a:r>
                        <a:rPr lang="en-US" dirty="0">
                          <a:solidFill>
                            <a:schemeClr val="tx1"/>
                          </a:solidFill>
                        </a:rPr>
                        <a:t>Due Date</a:t>
                      </a:r>
                    </a:p>
                  </a:txBody>
                  <a:tcPr/>
                </a:tc>
                <a:tc>
                  <a:txBody>
                    <a:bodyPr/>
                    <a:lstStyle/>
                    <a:p>
                      <a:r>
                        <a:rPr lang="en-US" dirty="0">
                          <a:solidFill>
                            <a:schemeClr val="tx1"/>
                          </a:solidFill>
                        </a:rPr>
                        <a:t>Goal Met</a:t>
                      </a:r>
                    </a:p>
                  </a:txBody>
                  <a:tcPr/>
                </a:tc>
                <a:extLst>
                  <a:ext uri="{0D108BD9-81ED-4DB2-BD59-A6C34878D82A}">
                    <a16:rowId xmlns:a16="http://schemas.microsoft.com/office/drawing/2014/main" val="3845657542"/>
                  </a:ext>
                </a:extLst>
              </a:tr>
              <a:tr h="601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strike="noStrike" kern="1200" dirty="0">
                          <a:solidFill>
                            <a:schemeClr val="tx1"/>
                          </a:solidFill>
                          <a:latin typeface="+mn-lt"/>
                          <a:ea typeface="+mn-ea"/>
                          <a:cs typeface="+mn-cs"/>
                        </a:rPr>
                        <a:t>Review UC, ER checklists to separate out what is a clinical skill that needs to be taught/reviewed vs onboarding/basic acclimation to the unit</a:t>
                      </a:r>
                    </a:p>
                  </a:txBody>
                  <a:tcPr>
                    <a:solidFill>
                      <a:srgbClr val="92D050"/>
                    </a:solidFill>
                  </a:tcPr>
                </a:tc>
                <a:tc>
                  <a:txBody>
                    <a:bodyPr/>
                    <a:lstStyle/>
                    <a:p>
                      <a:r>
                        <a:rPr lang="en-US" sz="1200" b="0" dirty="0">
                          <a:solidFill>
                            <a:schemeClr val="tx1"/>
                          </a:solidFill>
                        </a:rPr>
                        <a:t>Jan 15, 2024</a:t>
                      </a:r>
                    </a:p>
                  </a:txBody>
                  <a:tcPr>
                    <a:solidFill>
                      <a:srgbClr val="92D050"/>
                    </a:solidFill>
                  </a:tcPr>
                </a:tc>
                <a:tc>
                  <a:txBody>
                    <a:bodyPr/>
                    <a:lstStyle/>
                    <a:p>
                      <a:r>
                        <a:rPr lang="en-US" sz="1200" b="0" dirty="0">
                          <a:solidFill>
                            <a:schemeClr val="tx1"/>
                          </a:solidFill>
                        </a:rPr>
                        <a:t>Goal Met</a:t>
                      </a:r>
                    </a:p>
                  </a:txBody>
                  <a:tcPr>
                    <a:solidFill>
                      <a:srgbClr val="92D050"/>
                    </a:solidFill>
                  </a:tcPr>
                </a:tc>
                <a:extLst>
                  <a:ext uri="{0D108BD9-81ED-4DB2-BD59-A6C34878D82A}">
                    <a16:rowId xmlns:a16="http://schemas.microsoft.com/office/drawing/2014/main" val="2846943931"/>
                  </a:ext>
                </a:extLst>
              </a:tr>
              <a:tr h="477214">
                <a:tc>
                  <a:txBody>
                    <a:bodyPr/>
                    <a:lstStyle/>
                    <a:p>
                      <a:r>
                        <a:rPr lang="en-US" sz="1200" strike="noStrike" dirty="0">
                          <a:solidFill>
                            <a:schemeClr val="tx1"/>
                          </a:solidFill>
                        </a:rPr>
                        <a:t>Define stages of Onboarding, points of intersection with new employees that require different levels of support. </a:t>
                      </a:r>
                    </a:p>
                  </a:txBody>
                  <a:tcPr>
                    <a:solidFill>
                      <a:srgbClr val="92D050"/>
                    </a:solidFill>
                  </a:tcPr>
                </a:tc>
                <a:tc>
                  <a:txBody>
                    <a:bodyPr/>
                    <a:lstStyle/>
                    <a:p>
                      <a:r>
                        <a:rPr lang="en-US" sz="1200" b="0" dirty="0">
                          <a:solidFill>
                            <a:schemeClr val="tx1"/>
                          </a:solidFill>
                        </a:rPr>
                        <a:t>Feb 28, 2025</a:t>
                      </a:r>
                    </a:p>
                  </a:txBody>
                  <a:tcPr>
                    <a:solidFill>
                      <a:srgbClr val="92D050"/>
                    </a:solidFill>
                  </a:tcPr>
                </a:tc>
                <a:tc>
                  <a:txBody>
                    <a:bodyPr/>
                    <a:lstStyle/>
                    <a:p>
                      <a:r>
                        <a:rPr lang="en-US" sz="1200" b="0" dirty="0">
                          <a:solidFill>
                            <a:schemeClr val="tx1"/>
                          </a:solidFill>
                        </a:rPr>
                        <a:t>Goal Met</a:t>
                      </a:r>
                    </a:p>
                  </a:txBody>
                  <a:tcPr>
                    <a:solidFill>
                      <a:srgbClr val="92D050"/>
                    </a:solidFill>
                  </a:tcPr>
                </a:tc>
                <a:extLst>
                  <a:ext uri="{0D108BD9-81ED-4DB2-BD59-A6C34878D82A}">
                    <a16:rowId xmlns:a16="http://schemas.microsoft.com/office/drawing/2014/main" val="816968052"/>
                  </a:ext>
                </a:extLst>
              </a:tr>
              <a:tr h="469706">
                <a:tc>
                  <a:txBody>
                    <a:bodyPr/>
                    <a:lstStyle/>
                    <a:p>
                      <a:r>
                        <a:rPr lang="en-US" sz="1200" strike="noStrike" dirty="0">
                          <a:solidFill>
                            <a:schemeClr val="tx1"/>
                          </a:solidFill>
                        </a:rPr>
                        <a:t>Define what the Onboarding support looks like in each stage. </a:t>
                      </a:r>
                    </a:p>
                  </a:txBody>
                  <a:tcPr>
                    <a:solidFill>
                      <a:srgbClr val="92D050"/>
                    </a:solidFill>
                  </a:tcPr>
                </a:tc>
                <a:tc>
                  <a:txBody>
                    <a:bodyPr/>
                    <a:lstStyle/>
                    <a:p>
                      <a:r>
                        <a:rPr lang="en-US" sz="1200" dirty="0">
                          <a:solidFill>
                            <a:schemeClr val="tx1"/>
                          </a:solidFill>
                        </a:rPr>
                        <a:t>May 1, 2025</a:t>
                      </a:r>
                    </a:p>
                  </a:txBody>
                  <a:tcPr>
                    <a:solidFill>
                      <a:srgbClr val="92D050"/>
                    </a:solidFill>
                  </a:tcPr>
                </a:tc>
                <a:tc>
                  <a:txBody>
                    <a:bodyPr/>
                    <a:lstStyle/>
                    <a:p>
                      <a:r>
                        <a:rPr lang="en-US" sz="1200" b="0" dirty="0">
                          <a:solidFill>
                            <a:schemeClr val="tx1"/>
                          </a:solidFill>
                        </a:rPr>
                        <a:t>Goal Met</a:t>
                      </a:r>
                    </a:p>
                  </a:txBody>
                  <a:tcPr>
                    <a:solidFill>
                      <a:srgbClr val="92D050"/>
                    </a:solidFill>
                  </a:tcPr>
                </a:tc>
                <a:extLst>
                  <a:ext uri="{0D108BD9-81ED-4DB2-BD59-A6C34878D82A}">
                    <a16:rowId xmlns:a16="http://schemas.microsoft.com/office/drawing/2014/main" val="2128270358"/>
                  </a:ext>
                </a:extLst>
              </a:tr>
              <a:tr h="469706">
                <a:tc>
                  <a:txBody>
                    <a:bodyPr/>
                    <a:lstStyle/>
                    <a:p>
                      <a:r>
                        <a:rPr lang="en-US" sz="1200" strike="noStrike" dirty="0">
                          <a:solidFill>
                            <a:schemeClr val="tx1"/>
                          </a:solidFill>
                        </a:rPr>
                        <a:t>Review newly defined stages and Onboarding planning with employee (recent hires &lt;1 yr). Make changes or adjustments as needed.</a:t>
                      </a:r>
                    </a:p>
                  </a:txBody>
                  <a:tcPr>
                    <a:solidFill>
                      <a:srgbClr val="FFFF00"/>
                    </a:solidFill>
                  </a:tcPr>
                </a:tc>
                <a:tc>
                  <a:txBody>
                    <a:bodyPr/>
                    <a:lstStyle/>
                    <a:p>
                      <a:r>
                        <a:rPr lang="en-US" sz="1200" dirty="0">
                          <a:solidFill>
                            <a:schemeClr val="tx1"/>
                          </a:solidFill>
                        </a:rPr>
                        <a:t>July 1, 2025</a:t>
                      </a:r>
                    </a:p>
                  </a:txBody>
                  <a:tcPr>
                    <a:solidFill>
                      <a:srgbClr val="FFFF00"/>
                    </a:solidFill>
                  </a:tcPr>
                </a:tc>
                <a:tc>
                  <a:txBody>
                    <a:bodyPr/>
                    <a:lstStyle/>
                    <a:p>
                      <a:r>
                        <a:rPr lang="en-US" sz="1200" dirty="0">
                          <a:solidFill>
                            <a:schemeClr val="tx1"/>
                          </a:solidFill>
                        </a:rPr>
                        <a:t>In process</a:t>
                      </a:r>
                    </a:p>
                  </a:txBody>
                  <a:tcPr>
                    <a:solidFill>
                      <a:srgbClr val="FFFF00"/>
                    </a:solidFill>
                  </a:tcPr>
                </a:tc>
                <a:extLst>
                  <a:ext uri="{0D108BD9-81ED-4DB2-BD59-A6C34878D82A}">
                    <a16:rowId xmlns:a16="http://schemas.microsoft.com/office/drawing/2014/main" val="3623314988"/>
                  </a:ext>
                </a:extLst>
              </a:tr>
              <a:tr h="469705">
                <a:tc>
                  <a:txBody>
                    <a:bodyPr/>
                    <a:lstStyle/>
                    <a:p>
                      <a:r>
                        <a:rPr lang="en-US" sz="1200" strike="noStrike">
                          <a:solidFill>
                            <a:schemeClr val="tx1"/>
                          </a:solidFill>
                        </a:rPr>
                        <a:t>Educate and implement </a:t>
                      </a:r>
                      <a:r>
                        <a:rPr lang="en-US" sz="1200" strike="noStrike" dirty="0">
                          <a:solidFill>
                            <a:schemeClr val="tx1"/>
                          </a:solidFill>
                        </a:rPr>
                        <a:t>consistent </a:t>
                      </a:r>
                      <a:r>
                        <a:rPr lang="en-US" sz="1200" strike="noStrike">
                          <a:solidFill>
                            <a:schemeClr val="tx1"/>
                          </a:solidFill>
                        </a:rPr>
                        <a:t>onboarding with </a:t>
                      </a:r>
                      <a:r>
                        <a:rPr lang="en-US" sz="1200" strike="noStrike" dirty="0">
                          <a:solidFill>
                            <a:schemeClr val="tx1"/>
                          </a:solidFill>
                        </a:rPr>
                        <a:t>new employees in ER/UC and obtain feedback from staff during routine manager check-ins during probationary period</a:t>
                      </a:r>
                    </a:p>
                  </a:txBody>
                  <a:tcPr>
                    <a:solidFill>
                      <a:srgbClr val="FF0000"/>
                    </a:solidFill>
                  </a:tcPr>
                </a:tc>
                <a:tc>
                  <a:txBody>
                    <a:bodyPr/>
                    <a:lstStyle/>
                    <a:p>
                      <a:r>
                        <a:rPr lang="en-US" sz="1200" dirty="0">
                          <a:solidFill>
                            <a:schemeClr val="tx1"/>
                          </a:solidFill>
                        </a:rPr>
                        <a:t>Aug 1, 2025</a:t>
                      </a:r>
                    </a:p>
                  </a:txBody>
                  <a:tcPr>
                    <a:solidFill>
                      <a:srgbClr val="FF0000"/>
                    </a:solidFill>
                  </a:tcPr>
                </a:tc>
                <a:tc>
                  <a:txBody>
                    <a:bodyPr/>
                    <a:lstStyle/>
                    <a:p>
                      <a:r>
                        <a:rPr lang="en-US" sz="1200" dirty="0">
                          <a:solidFill>
                            <a:schemeClr val="tx1"/>
                          </a:solidFill>
                        </a:rPr>
                        <a:t>Not met</a:t>
                      </a:r>
                    </a:p>
                  </a:txBody>
                  <a:tcPr>
                    <a:solidFill>
                      <a:srgbClr val="FF0000"/>
                    </a:solidFill>
                  </a:tcPr>
                </a:tc>
                <a:extLst>
                  <a:ext uri="{0D108BD9-81ED-4DB2-BD59-A6C34878D82A}">
                    <a16:rowId xmlns:a16="http://schemas.microsoft.com/office/drawing/2014/main" val="3339611990"/>
                  </a:ext>
                </a:extLst>
              </a:tr>
              <a:tr h="601850">
                <a:tc>
                  <a:txBody>
                    <a:bodyPr/>
                    <a:lstStyle/>
                    <a:p>
                      <a:r>
                        <a:rPr lang="en-US" sz="1200" strike="noStrike" dirty="0">
                          <a:solidFill>
                            <a:schemeClr val="tx1"/>
                          </a:solidFill>
                        </a:rPr>
                        <a:t>Implement consistent onboarding with all new employees in ER/UC and obtain feedback from staff during routine manager check-ins during probationary period</a:t>
                      </a:r>
                    </a:p>
                  </a:txBody>
                  <a:tcPr>
                    <a:solidFill>
                      <a:srgbClr val="FF0000"/>
                    </a:solidFill>
                  </a:tcPr>
                </a:tc>
                <a:tc>
                  <a:txBody>
                    <a:bodyPr/>
                    <a:lstStyle/>
                    <a:p>
                      <a:r>
                        <a:rPr lang="en-US" sz="1200" dirty="0">
                          <a:solidFill>
                            <a:schemeClr val="tx1"/>
                          </a:solidFill>
                        </a:rPr>
                        <a:t>TBD</a:t>
                      </a:r>
                    </a:p>
                  </a:txBody>
                  <a:tcPr>
                    <a:solidFill>
                      <a:srgbClr val="FF0000"/>
                    </a:solidFill>
                  </a:tcPr>
                </a:tc>
                <a:tc>
                  <a:txBody>
                    <a:bodyPr/>
                    <a:lstStyle/>
                    <a:p>
                      <a:r>
                        <a:rPr lang="en-US" sz="1200" baseline="0" dirty="0">
                          <a:solidFill>
                            <a:schemeClr val="tx1"/>
                          </a:solidFill>
                        </a:rPr>
                        <a:t>Not met</a:t>
                      </a:r>
                    </a:p>
                  </a:txBody>
                  <a:tcPr>
                    <a:solidFill>
                      <a:srgbClr val="FF0000"/>
                    </a:solidFill>
                  </a:tcPr>
                </a:tc>
                <a:extLst>
                  <a:ext uri="{0D108BD9-81ED-4DB2-BD59-A6C34878D82A}">
                    <a16:rowId xmlns:a16="http://schemas.microsoft.com/office/drawing/2014/main" val="3563501704"/>
                  </a:ext>
                </a:extLst>
              </a:tr>
            </a:tbl>
          </a:graphicData>
        </a:graphic>
      </p:graphicFrame>
    </p:spTree>
    <p:extLst>
      <p:ext uri="{BB962C8B-B14F-4D97-AF65-F5344CB8AC3E}">
        <p14:creationId xmlns:p14="http://schemas.microsoft.com/office/powerpoint/2010/main" val="2489903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Project in process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67166" y="2031893"/>
          <a:ext cx="10281834" cy="1315720"/>
        </p:xfrm>
        <a:graphic>
          <a:graphicData uri="http://schemas.openxmlformats.org/drawingml/2006/table">
            <a:tbl>
              <a:tblPr firstRow="1" bandRow="1">
                <a:tableStyleId>{6E25E649-3F16-4E02-A733-19D2CDBF48F0}</a:tableStyleId>
              </a:tblPr>
              <a:tblGrid>
                <a:gridCol w="10281834">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Orientation previously included all ancillary departments and time spent in each department.  This has not happened for several years and we are bringing it back.  Sam Stoltz will be the new Education person and I said I would start the process for her as I have 3 new hires – 2 RNS and a manager.  Kelly has prior experience, and we will be co-leads. </a:t>
                      </a:r>
                      <a:r>
                        <a:rPr lang="en-US" sz="1400" dirty="0">
                          <a:solidFill>
                            <a:srgbClr val="FF0000"/>
                          </a:solidFill>
                        </a:rPr>
                        <a:t>Onboarding becoming the focus, and while it’s integral with orientation, it’s very different.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5849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chemeClr val="tx1"/>
                          </a:solidFill>
                        </a:rPr>
                        <a:t>Change project direction and ensure impact is value-added to all new hires and ER/UC leadership. </a:t>
                      </a:r>
                    </a:p>
                    <a:p>
                      <a:pPr marL="228600" indent="-228600">
                        <a:spcBef>
                          <a:spcPts val="0"/>
                        </a:spcBef>
                        <a:buAutoNum type="arabicParenR"/>
                      </a:pPr>
                      <a:r>
                        <a:rPr lang="en-US" sz="1200" dirty="0">
                          <a:solidFill>
                            <a:srgbClr val="FF0000"/>
                          </a:solidFill>
                        </a:rPr>
                        <a:t>Collaborate with most recent hires in both ER and UC</a:t>
                      </a:r>
                    </a:p>
                    <a:p>
                      <a:pPr marL="228600" indent="-228600">
                        <a:spcBef>
                          <a:spcPts val="0"/>
                        </a:spcBef>
                        <a:buAutoNum type="arabicParenR"/>
                      </a:pPr>
                      <a:r>
                        <a:rPr lang="en-US" sz="1200" dirty="0">
                          <a:solidFill>
                            <a:srgbClr val="FF0000"/>
                          </a:solidFill>
                        </a:rPr>
                        <a:t>Educate and implement. Goal of the next 3 new hires in department.</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69582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Urgent Care</a:t>
            </a:r>
          </a:p>
        </p:txBody>
      </p:sp>
      <p:sp>
        <p:nvSpPr>
          <p:cNvPr id="3" name="Subtitle 2"/>
          <p:cNvSpPr>
            <a:spLocks noGrp="1"/>
          </p:cNvSpPr>
          <p:nvPr>
            <p:ph type="subTitle" idx="1"/>
          </p:nvPr>
        </p:nvSpPr>
        <p:spPr/>
        <p:txBody>
          <a:bodyPr/>
          <a:lstStyle/>
          <a:p>
            <a:r>
              <a:rPr lang="en-US" dirty="0"/>
              <a:t>Supply Management</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6/24/2025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6/24/2025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361112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55416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60284">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249365">
                <a:tc>
                  <a:txBody>
                    <a:bodyPr/>
                    <a:lstStyle/>
                    <a:p>
                      <a:pPr>
                        <a:spcBef>
                          <a:spcPts val="0"/>
                        </a:spcBef>
                      </a:pPr>
                      <a:r>
                        <a:rPr lang="en-US" sz="1200" dirty="0"/>
                        <a:t>KOM Target: </a:t>
                      </a:r>
                      <a:r>
                        <a:rPr kumimoji="0" lang="en-US" sz="1200" kern="1200" noProof="0" dirty="0">
                          <a:solidFill>
                            <a:schemeClr val="dk1"/>
                          </a:solidFill>
                          <a:latin typeface="+mn-lt"/>
                          <a:ea typeface="+mn-ea"/>
                          <a:cs typeface="+mn-cs"/>
                        </a:rPr>
                        <a:t>Development and implementation of a standardized ordering and supply management process including ordering tools with Par levels, expiration monitoring, room stocking and utilization of the Multiview system by Oct. 1, 2025.</a:t>
                      </a:r>
                      <a:endParaRPr kumimoji="0" lang="en-US" sz="1200" kern="1200" dirty="0">
                        <a:solidFill>
                          <a:schemeClr val="dk1"/>
                        </a:solidFill>
                        <a:latin typeface="+mn-lt"/>
                        <a:ea typeface="+mn-ea"/>
                        <a:cs typeface="+mn-cs"/>
                      </a:endParaRPr>
                    </a:p>
                    <a:p>
                      <a:pPr>
                        <a:spcBef>
                          <a:spcPts val="0"/>
                        </a:spcBef>
                      </a:pPr>
                      <a:endParaRPr lang="en-US" sz="1200" dirty="0"/>
                    </a:p>
                    <a:p>
                      <a:pPr>
                        <a:spcBef>
                          <a:spcPts val="0"/>
                        </a:spcBef>
                      </a:pPr>
                      <a:r>
                        <a:rPr lang="en-US" sz="1200" dirty="0"/>
                        <a:t>Current KOM Status: Completed 2 of 8 steps; 2 currently in process</a:t>
                      </a: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17549" y="5441634"/>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Kelly Harrington</a:t>
                      </a:r>
                    </a:p>
                    <a:p>
                      <a:r>
                        <a:rPr lang="en-US" sz="1400" dirty="0"/>
                        <a:t>Members:</a:t>
                      </a:r>
                      <a:r>
                        <a:rPr lang="en-US" sz="1400" baseline="0" dirty="0"/>
                        <a:t> Megan Maki, Kim Trinkle, Amy Brown, Angela Kunze</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6"/>
          <a:ext cx="5364201" cy="2573534"/>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869927">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703607">
                <a:tc>
                  <a:txBody>
                    <a:bodyPr/>
                    <a:lstStyle/>
                    <a:p>
                      <a:pPr>
                        <a:spcBef>
                          <a:spcPts val="0"/>
                        </a:spcBef>
                      </a:pPr>
                      <a:r>
                        <a:rPr lang="en-US" sz="1200" baseline="0" dirty="0"/>
                        <a:t>Change is recommended due to new Urgent Cares opening and/or expanding hours. There was significant variation in how supplies were getting ordered for each site [Amazon; Multiview; Walmart, etc.], the quantities [PAR levels], and overall process for supply management at the Urgent Cares. I also identified that in addition to patient care supplies, other items such as EVS products, linens, and FNS items were all being handled differently by different staff members [MUC x 1 person; OUC x 4+ people].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558988"/>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93756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621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We did not have a standardized process for ordering supplies for offsite Urgent Cares. This primarily impacts the Financial pillar in several ways: staff time related to ordering, total cost in relation to budget, and reduction of expired product.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UC Supply Ordering</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6143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526210" y="1213468"/>
          <a:ext cx="11056188" cy="3119120"/>
        </p:xfrm>
        <a:graphic>
          <a:graphicData uri="http://schemas.openxmlformats.org/drawingml/2006/table">
            <a:tbl>
              <a:tblPr firstRow="1" bandRow="1">
                <a:tableStyleId>{6E25E649-3F16-4E02-A733-19D2CDBF48F0}</a:tableStyleId>
              </a:tblPr>
              <a:tblGrid>
                <a:gridCol w="3536212">
                  <a:extLst>
                    <a:ext uri="{9D8B030D-6E8A-4147-A177-3AD203B41FA5}">
                      <a16:colId xmlns:a16="http://schemas.microsoft.com/office/drawing/2014/main" val="20000"/>
                    </a:ext>
                  </a:extLst>
                </a:gridCol>
                <a:gridCol w="5176469">
                  <a:extLst>
                    <a:ext uri="{9D8B030D-6E8A-4147-A177-3AD203B41FA5}">
                      <a16:colId xmlns:a16="http://schemas.microsoft.com/office/drawing/2014/main" val="20001"/>
                    </a:ext>
                  </a:extLst>
                </a:gridCol>
                <a:gridCol w="2343507">
                  <a:extLst>
                    <a:ext uri="{9D8B030D-6E8A-4147-A177-3AD203B41FA5}">
                      <a16:colId xmlns:a16="http://schemas.microsoft.com/office/drawing/2014/main" val="20002"/>
                    </a:ext>
                  </a:extLst>
                </a:gridCol>
              </a:tblGrid>
              <a:tr h="370840">
                <a:tc>
                  <a:txBody>
                    <a:bodyPr/>
                    <a:lstStyle/>
                    <a:p>
                      <a:r>
                        <a:rPr lang="en-US" sz="14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t>Created digital ordering spreadsheet on </a:t>
                      </a:r>
                      <a:r>
                        <a:rPr lang="en-US" sz="1200" dirty="0" err="1"/>
                        <a:t>sharepoint</a:t>
                      </a:r>
                      <a:r>
                        <a:rPr lang="en-US" sz="1200" dirty="0"/>
                        <a:t> for </a:t>
                      </a:r>
                      <a:r>
                        <a:rPr lang="en-US" sz="1200" b="1" dirty="0"/>
                        <a:t>patient care supplies</a:t>
                      </a:r>
                    </a:p>
                  </a:txBody>
                  <a:tcPr>
                    <a:lnR w="12700" cap="flat" cmpd="sng" algn="ctr">
                      <a:solidFill>
                        <a:schemeClr val="accent1">
                          <a:lumMod val="50000"/>
                        </a:schemeClr>
                      </a:solidFill>
                      <a:prstDash val="solid"/>
                      <a:round/>
                      <a:headEnd type="none" w="med" len="med"/>
                      <a:tailEnd type="none" w="med" len="med"/>
                    </a:lnR>
                    <a:solidFill>
                      <a:srgbClr val="92D050"/>
                    </a:solidFill>
                  </a:tcPr>
                </a:tc>
                <a:tc>
                  <a:txBody>
                    <a:bodyPr/>
                    <a:lstStyle/>
                    <a:p>
                      <a:r>
                        <a:rPr lang="en-US" sz="1200" dirty="0"/>
                        <a:t>Removed paper ordering; allows all staff to make supply requests; creates digital “paper trail” if questions/concerns about past orders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rgbClr val="92D050"/>
                    </a:solidFill>
                  </a:tcPr>
                </a:tc>
                <a:tc>
                  <a:txBody>
                    <a:bodyPr/>
                    <a:lstStyle/>
                    <a:p>
                      <a:r>
                        <a:rPr lang="en-US" sz="1200" dirty="0"/>
                        <a:t>Nov 2024</a:t>
                      </a:r>
                    </a:p>
                  </a:txBody>
                  <a:tcPr>
                    <a:lnL w="12700" cap="flat" cmpd="sng" algn="ctr">
                      <a:solidFill>
                        <a:schemeClr val="accent1">
                          <a:lumMod val="50000"/>
                        </a:schemeClr>
                      </a:solidFill>
                      <a:prstDash val="solid"/>
                      <a:round/>
                      <a:headEnd type="none" w="med" len="med"/>
                      <a:tailEnd type="none" w="med" len="med"/>
                    </a:lnL>
                    <a:solidFill>
                      <a:srgbClr val="92D050"/>
                    </a:solidFill>
                  </a:tcPr>
                </a:tc>
                <a:extLst>
                  <a:ext uri="{0D108BD9-81ED-4DB2-BD59-A6C34878D82A}">
                    <a16:rowId xmlns:a16="http://schemas.microsoft.com/office/drawing/2014/main" val="10001"/>
                  </a:ext>
                </a:extLst>
              </a:tr>
              <a:tr h="370840">
                <a:tc>
                  <a:txBody>
                    <a:bodyPr/>
                    <a:lstStyle/>
                    <a:p>
                      <a:r>
                        <a:rPr lang="en-US" sz="1200" dirty="0"/>
                        <a:t>Additional items ordered from </a:t>
                      </a:r>
                      <a:r>
                        <a:rPr lang="en-US" sz="1200" b="1" dirty="0"/>
                        <a:t>FNS, Linens, EVS products </a:t>
                      </a:r>
                      <a:r>
                        <a:rPr lang="en-US" sz="1200" dirty="0"/>
                        <a:t>added to digital ordering platform</a:t>
                      </a:r>
                    </a:p>
                  </a:txBody>
                  <a:tcPr>
                    <a:lnR w="12700" cap="flat" cmpd="sng" algn="ctr">
                      <a:solidFill>
                        <a:schemeClr val="accent1">
                          <a:lumMod val="50000"/>
                        </a:schemeClr>
                      </a:solidFill>
                      <a:prstDash val="solid"/>
                      <a:round/>
                      <a:headEnd type="none" w="med" len="med"/>
                      <a:tailEnd type="none" w="med" len="med"/>
                    </a:lnR>
                    <a:solidFill>
                      <a:srgbClr val="92D050"/>
                    </a:solidFill>
                  </a:tcPr>
                </a:tc>
                <a:tc>
                  <a:txBody>
                    <a:bodyPr/>
                    <a:lstStyle/>
                    <a:p>
                      <a:r>
                        <a:rPr lang="en-US" sz="1200" dirty="0"/>
                        <a:t>A variety of tools and people were being used to gather these items. Combining this ordering process with supply ordering provided one-stop for staff when requesting items.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rgbClr val="92D050"/>
                    </a:solidFill>
                  </a:tcPr>
                </a:tc>
                <a:tc>
                  <a:txBody>
                    <a:bodyPr/>
                    <a:lstStyle/>
                    <a:p>
                      <a:r>
                        <a:rPr lang="en-US" sz="1200" dirty="0"/>
                        <a:t>Feb-Apr 2025</a:t>
                      </a:r>
                    </a:p>
                  </a:txBody>
                  <a:tcPr>
                    <a:lnL w="12700" cap="flat" cmpd="sng" algn="ctr">
                      <a:solidFill>
                        <a:schemeClr val="accent1">
                          <a:lumMod val="50000"/>
                        </a:schemeClr>
                      </a:solidFill>
                      <a:prstDash val="solid"/>
                      <a:round/>
                      <a:headEnd type="none" w="med" len="med"/>
                      <a:tailEnd type="none" w="med" len="med"/>
                    </a:lnL>
                    <a:solidFill>
                      <a:srgbClr val="92D050"/>
                    </a:solidFill>
                  </a:tcPr>
                </a:tc>
                <a:extLst>
                  <a:ext uri="{0D108BD9-81ED-4DB2-BD59-A6C34878D82A}">
                    <a16:rowId xmlns:a16="http://schemas.microsoft.com/office/drawing/2014/main" val="10002"/>
                  </a:ext>
                </a:extLst>
              </a:tr>
              <a:tr h="370840">
                <a:tc>
                  <a:txBody>
                    <a:bodyPr/>
                    <a:lstStyle/>
                    <a:p>
                      <a:r>
                        <a:rPr lang="en-US" sz="1200" b="1" dirty="0"/>
                        <a:t>EVS products</a:t>
                      </a:r>
                      <a:r>
                        <a:rPr lang="en-US" sz="1200" b="0" dirty="0"/>
                        <a:t> workflow streamlined for how contracted cleaning team members requested supplies</a:t>
                      </a:r>
                      <a:endParaRPr lang="en-US" sz="1200" b="1" dirty="0"/>
                    </a:p>
                  </a:txBody>
                  <a:tcPr>
                    <a:lnR w="12700" cap="flat" cmpd="sng" algn="ctr">
                      <a:solidFill>
                        <a:schemeClr val="accent1">
                          <a:lumMod val="50000"/>
                        </a:schemeClr>
                      </a:solidFill>
                      <a:prstDash val="solid"/>
                      <a:round/>
                      <a:headEnd type="none" w="med" len="med"/>
                      <a:tailEnd type="none" w="med" len="med"/>
                    </a:lnR>
                    <a:solidFill>
                      <a:srgbClr val="FFFF00"/>
                    </a:solidFill>
                  </a:tcPr>
                </a:tc>
                <a:tc>
                  <a:txBody>
                    <a:bodyPr/>
                    <a:lstStyle/>
                    <a:p>
                      <a:r>
                        <a:rPr lang="en-US" sz="1200" dirty="0"/>
                        <a:t>There are different cleaning teams at each UC, each requesting supplies in a different way to different people.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rgbClr val="FFFF00"/>
                    </a:solidFill>
                  </a:tcPr>
                </a:tc>
                <a:tc>
                  <a:txBody>
                    <a:bodyPr/>
                    <a:lstStyle/>
                    <a:p>
                      <a:r>
                        <a:rPr lang="en-US" sz="1200" dirty="0"/>
                        <a:t>May 2025– in progress</a:t>
                      </a:r>
                    </a:p>
                  </a:txBody>
                  <a:tcPr>
                    <a:lnL w="12700" cap="flat" cmpd="sng" algn="ctr">
                      <a:solidFill>
                        <a:schemeClr val="accent1">
                          <a:lumMod val="50000"/>
                        </a:schemeClr>
                      </a:solidFill>
                      <a:prstDash val="solid"/>
                      <a:round/>
                      <a:headEnd type="none" w="med" len="med"/>
                      <a:tailEnd type="none" w="med" len="med"/>
                    </a:lnL>
                    <a:solidFill>
                      <a:srgbClr val="FFFF00"/>
                    </a:solidFill>
                  </a:tcPr>
                </a:tc>
                <a:extLst>
                  <a:ext uri="{0D108BD9-81ED-4DB2-BD59-A6C34878D82A}">
                    <a16:rowId xmlns:a16="http://schemas.microsoft.com/office/drawing/2014/main" val="10003"/>
                  </a:ext>
                </a:extLst>
              </a:tr>
              <a:tr h="370840">
                <a:tc>
                  <a:txBody>
                    <a:bodyPr/>
                    <a:lstStyle/>
                    <a:p>
                      <a:r>
                        <a:rPr lang="en-US" sz="1200" dirty="0"/>
                        <a:t>Create stocking and outdate materials, consistent for all UC sites. Request staff feedback. </a:t>
                      </a:r>
                    </a:p>
                  </a:txBody>
                  <a:tcPr>
                    <a:lnR w="12700" cap="flat" cmpd="sng" algn="ctr">
                      <a:solidFill>
                        <a:schemeClr val="accent1">
                          <a:lumMod val="50000"/>
                        </a:schemeClr>
                      </a:solidFill>
                      <a:prstDash val="solid"/>
                      <a:round/>
                      <a:headEnd type="none" w="med" len="med"/>
                      <a:tailEnd type="none" w="med" len="med"/>
                    </a:lnR>
                    <a:solidFill>
                      <a:srgbClr val="FFFF00"/>
                    </a:solidFill>
                  </a:tcPr>
                </a:tc>
                <a:tc>
                  <a:txBody>
                    <a:bodyPr/>
                    <a:lstStyle/>
                    <a:p>
                      <a:r>
                        <a:rPr lang="en-US" sz="1200" dirty="0"/>
                        <a:t>Inconsistent processes and number of outdated items not routinely being identified.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rgbClr val="FFFF00"/>
                    </a:solidFill>
                  </a:tcPr>
                </a:tc>
                <a:tc>
                  <a:txBody>
                    <a:bodyPr/>
                    <a:lstStyle/>
                    <a:p>
                      <a:r>
                        <a:rPr lang="en-US" sz="1200" dirty="0"/>
                        <a:t>June 2025</a:t>
                      </a:r>
                    </a:p>
                  </a:txBody>
                  <a:tcPr>
                    <a:lnL w="12700" cap="flat" cmpd="sng" algn="ctr">
                      <a:solidFill>
                        <a:schemeClr val="accent1">
                          <a:lumMod val="50000"/>
                        </a:schemeClr>
                      </a:solidFill>
                      <a:prstDash val="solid"/>
                      <a:round/>
                      <a:headEnd type="none" w="med" len="med"/>
                      <a:tailEnd type="none" w="med" len="med"/>
                    </a:lnL>
                    <a:solidFill>
                      <a:srgbClr val="FFFF00"/>
                    </a:solidFill>
                  </a:tcPr>
                </a:tc>
                <a:extLst>
                  <a:ext uri="{0D108BD9-81ED-4DB2-BD59-A6C34878D82A}">
                    <a16:rowId xmlns:a16="http://schemas.microsoft.com/office/drawing/2014/main" val="761760865"/>
                  </a:ext>
                </a:extLst>
              </a:tr>
              <a:tr h="370840">
                <a:tc>
                  <a:txBody>
                    <a:bodyPr/>
                    <a:lstStyle/>
                    <a:p>
                      <a:endParaRPr lang="en-US" sz="14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06107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AD5B5532-0F8D-0869-021A-74A1B90BE642}"/>
              </a:ext>
            </a:extLst>
          </p:cNvPr>
          <p:cNvPicPr>
            <a:picLocks noChangeAspect="1"/>
          </p:cNvPicPr>
          <p:nvPr/>
        </p:nvPicPr>
        <p:blipFill>
          <a:blip r:embed="rId5"/>
          <a:stretch>
            <a:fillRect/>
          </a:stretch>
        </p:blipFill>
        <p:spPr>
          <a:xfrm>
            <a:off x="1264610" y="1344442"/>
            <a:ext cx="8902943" cy="5407869"/>
          </a:xfrm>
          <a:prstGeom prst="rect">
            <a:avLst/>
          </a:prstGeom>
        </p:spPr>
      </p:pic>
      <p:sp>
        <p:nvSpPr>
          <p:cNvPr id="10" name="TextBox 9">
            <a:extLst>
              <a:ext uri="{FF2B5EF4-FFF2-40B4-BE49-F238E27FC236}">
                <a16:creationId xmlns:a16="http://schemas.microsoft.com/office/drawing/2014/main" id="{17D653D8-BB55-DBF3-50FD-2C3C84562B3E}"/>
              </a:ext>
            </a:extLst>
          </p:cNvPr>
          <p:cNvSpPr txBox="1"/>
          <p:nvPr/>
        </p:nvSpPr>
        <p:spPr>
          <a:xfrm>
            <a:off x="10351698" y="1578634"/>
            <a:ext cx="1552755"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Stoplight measures will be provided at next QM cycle. </a:t>
            </a:r>
          </a:p>
        </p:txBody>
      </p:sp>
    </p:spTree>
    <p:extLst>
      <p:ext uri="{BB962C8B-B14F-4D97-AF65-F5344CB8AC3E}">
        <p14:creationId xmlns:p14="http://schemas.microsoft.com/office/powerpoint/2010/main" val="3253049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In progress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102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marL="285750" indent="-285750">
                        <a:spcBef>
                          <a:spcPts val="0"/>
                        </a:spcBef>
                        <a:buFont typeface="Arial" panose="020B0604020202020204" pitchFamily="34" charset="0"/>
                        <a:buChar char="•"/>
                      </a:pPr>
                      <a:r>
                        <a:rPr lang="en-US" sz="1400" dirty="0"/>
                        <a:t>Spreadsheet can be adopted in various settings. I have already been approached by two managers regarding the use of this sheet for their department.</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134254"/>
          <a:ext cx="10312401" cy="2844459"/>
        </p:xfrm>
        <a:graphic>
          <a:graphicData uri="http://schemas.openxmlformats.org/drawingml/2006/table">
            <a:tbl>
              <a:tblPr firstRow="1" bandRow="1">
                <a:tableStyleId>{6E25E649-3F16-4E02-A733-19D2CDBF48F0}</a:tableStyleId>
              </a:tblPr>
              <a:tblGrid>
                <a:gridCol w="4776579">
                  <a:extLst>
                    <a:ext uri="{9D8B030D-6E8A-4147-A177-3AD203B41FA5}">
                      <a16:colId xmlns:a16="http://schemas.microsoft.com/office/drawing/2014/main" val="20000"/>
                    </a:ext>
                  </a:extLst>
                </a:gridCol>
                <a:gridCol w="3459192">
                  <a:extLst>
                    <a:ext uri="{9D8B030D-6E8A-4147-A177-3AD203B41FA5}">
                      <a16:colId xmlns:a16="http://schemas.microsoft.com/office/drawing/2014/main" val="554899062"/>
                    </a:ext>
                  </a:extLst>
                </a:gridCol>
                <a:gridCol w="2076630">
                  <a:extLst>
                    <a:ext uri="{9D8B030D-6E8A-4147-A177-3AD203B41FA5}">
                      <a16:colId xmlns:a16="http://schemas.microsoft.com/office/drawing/2014/main" val="2580323455"/>
                    </a:ext>
                  </a:extLst>
                </a:gridCol>
              </a:tblGrid>
              <a:tr h="340793">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7433">
                <a:tc>
                  <a:txBody>
                    <a:bodyPr/>
                    <a:lstStyle/>
                    <a:p>
                      <a:pPr>
                        <a:spcBef>
                          <a:spcPts val="0"/>
                        </a:spcBef>
                      </a:pPr>
                      <a:r>
                        <a:rPr lang="en-US" sz="1400" b="1" dirty="0"/>
                        <a:t>Action:</a:t>
                      </a:r>
                    </a:p>
                  </a:txBody>
                  <a:tcPr/>
                </a:tc>
                <a:tc>
                  <a:txBody>
                    <a:bodyPr/>
                    <a:lstStyle/>
                    <a:p>
                      <a:pPr>
                        <a:spcBef>
                          <a:spcPts val="0"/>
                        </a:spcBef>
                      </a:pPr>
                      <a:r>
                        <a:rPr lang="en-US" sz="1400" b="1" dirty="0"/>
                        <a:t>Assigned To:</a:t>
                      </a:r>
                    </a:p>
                  </a:txBody>
                  <a:tcPr/>
                </a:tc>
                <a:tc>
                  <a:txBody>
                    <a:bodyPr/>
                    <a:lstStyle/>
                    <a:p>
                      <a:pPr>
                        <a:spcBef>
                          <a:spcPts val="0"/>
                        </a:spcBef>
                      </a:pPr>
                      <a:r>
                        <a:rPr lang="en-US" sz="1400" b="1" dirty="0"/>
                        <a:t>Due Date:</a:t>
                      </a:r>
                    </a:p>
                  </a:txBody>
                  <a:tcPr/>
                </a:tc>
                <a:extLst>
                  <a:ext uri="{0D108BD9-81ED-4DB2-BD59-A6C34878D82A}">
                    <a16:rowId xmlns:a16="http://schemas.microsoft.com/office/drawing/2014/main" val="10001"/>
                  </a:ext>
                </a:extLst>
              </a:tr>
              <a:tr h="440343">
                <a:tc>
                  <a:txBody>
                    <a:bodyPr/>
                    <a:lstStyle/>
                    <a:p>
                      <a:pPr>
                        <a:spcBef>
                          <a:spcPts val="0"/>
                        </a:spcBef>
                      </a:pPr>
                      <a:r>
                        <a:rPr lang="en-US" sz="1200" dirty="0"/>
                        <a:t>Develop and implement schedule of stocking and outdating, consistent with all 3 UCs</a:t>
                      </a:r>
                    </a:p>
                  </a:txBody>
                  <a:tcPr/>
                </a:tc>
                <a:tc>
                  <a:txBody>
                    <a:bodyPr/>
                    <a:lstStyle/>
                    <a:p>
                      <a:pPr>
                        <a:spcBef>
                          <a:spcPts val="0"/>
                        </a:spcBef>
                      </a:pPr>
                      <a:r>
                        <a:rPr lang="en-US" sz="1200" dirty="0"/>
                        <a:t>All UC staff, Kelly</a:t>
                      </a:r>
                    </a:p>
                  </a:txBody>
                  <a:tcPr/>
                </a:tc>
                <a:tc>
                  <a:txBody>
                    <a:bodyPr/>
                    <a:lstStyle/>
                    <a:p>
                      <a:pPr>
                        <a:spcBef>
                          <a:spcPts val="0"/>
                        </a:spcBef>
                      </a:pPr>
                      <a:r>
                        <a:rPr lang="en-US" sz="1200" dirty="0"/>
                        <a:t>6/15; implement by 7/1</a:t>
                      </a:r>
                    </a:p>
                  </a:txBody>
                  <a:tcPr/>
                </a:tc>
                <a:extLst>
                  <a:ext uri="{0D108BD9-81ED-4DB2-BD59-A6C34878D82A}">
                    <a16:rowId xmlns:a16="http://schemas.microsoft.com/office/drawing/2014/main" val="1041407547"/>
                  </a:ext>
                </a:extLst>
              </a:tr>
              <a:tr h="440343">
                <a:tc>
                  <a:txBody>
                    <a:bodyPr/>
                    <a:lstStyle/>
                    <a:p>
                      <a:pPr>
                        <a:spcBef>
                          <a:spcPts val="0"/>
                        </a:spcBef>
                      </a:pPr>
                      <a:r>
                        <a:rPr lang="en-US" sz="1200" dirty="0"/>
                        <a:t>Contact remaining cleaning teams re: new process for requesting needed supplies at UC</a:t>
                      </a:r>
                    </a:p>
                  </a:txBody>
                  <a:tcPr/>
                </a:tc>
                <a:tc>
                  <a:txBody>
                    <a:bodyPr/>
                    <a:lstStyle/>
                    <a:p>
                      <a:pPr>
                        <a:spcBef>
                          <a:spcPts val="0"/>
                        </a:spcBef>
                      </a:pPr>
                      <a:r>
                        <a:rPr lang="en-US" sz="1200" dirty="0"/>
                        <a:t>Angie &amp; Kelly</a:t>
                      </a:r>
                    </a:p>
                  </a:txBody>
                  <a:tcPr/>
                </a:tc>
                <a:tc>
                  <a:txBody>
                    <a:bodyPr/>
                    <a:lstStyle/>
                    <a:p>
                      <a:pPr>
                        <a:spcBef>
                          <a:spcPts val="0"/>
                        </a:spcBef>
                      </a:pPr>
                      <a:r>
                        <a:rPr lang="en-US" sz="1200" dirty="0"/>
                        <a:t>7/1/25</a:t>
                      </a:r>
                    </a:p>
                  </a:txBody>
                  <a:tcPr/>
                </a:tc>
                <a:extLst>
                  <a:ext uri="{0D108BD9-81ED-4DB2-BD59-A6C34878D82A}">
                    <a16:rowId xmlns:a16="http://schemas.microsoft.com/office/drawing/2014/main" val="2469417347"/>
                  </a:ext>
                </a:extLst>
              </a:tr>
              <a:tr h="448969">
                <a:tc>
                  <a:txBody>
                    <a:bodyPr/>
                    <a:lstStyle/>
                    <a:p>
                      <a:pPr>
                        <a:spcBef>
                          <a:spcPts val="0"/>
                        </a:spcBef>
                      </a:pPr>
                      <a:r>
                        <a:rPr lang="en-US" sz="1200" dirty="0"/>
                        <a:t>Obtain all SAP items stocked at UC in the form of labels from Mat. Services. Compare with actual in stock items at all sites. </a:t>
                      </a:r>
                    </a:p>
                  </a:txBody>
                  <a:tcPr/>
                </a:tc>
                <a:tc>
                  <a:txBody>
                    <a:bodyPr/>
                    <a:lstStyle/>
                    <a:p>
                      <a:pPr>
                        <a:spcBef>
                          <a:spcPts val="0"/>
                        </a:spcBef>
                      </a:pPr>
                      <a:r>
                        <a:rPr lang="en-US" sz="1200" dirty="0"/>
                        <a:t>Dacia- labels</a:t>
                      </a:r>
                    </a:p>
                    <a:p>
                      <a:pPr>
                        <a:spcBef>
                          <a:spcPts val="0"/>
                        </a:spcBef>
                      </a:pPr>
                      <a:r>
                        <a:rPr lang="en-US" sz="1200" dirty="0"/>
                        <a:t>Megan, Kim, Angie, Kelly- comparing</a:t>
                      </a:r>
                    </a:p>
                  </a:txBody>
                  <a:tcPr/>
                </a:tc>
                <a:tc>
                  <a:txBody>
                    <a:bodyPr/>
                    <a:lstStyle/>
                    <a:p>
                      <a:pPr>
                        <a:spcBef>
                          <a:spcPts val="0"/>
                        </a:spcBef>
                      </a:pPr>
                      <a:r>
                        <a:rPr lang="en-US" sz="1200" dirty="0"/>
                        <a:t>8/1/25</a:t>
                      </a:r>
                    </a:p>
                  </a:txBody>
                  <a:tcPr/>
                </a:tc>
                <a:extLst>
                  <a:ext uri="{0D108BD9-81ED-4DB2-BD59-A6C34878D82A}">
                    <a16:rowId xmlns:a16="http://schemas.microsoft.com/office/drawing/2014/main" val="1068840150"/>
                  </a:ext>
                </a:extLst>
              </a:tr>
              <a:tr h="423090">
                <a:tc>
                  <a:txBody>
                    <a:bodyPr/>
                    <a:lstStyle/>
                    <a:p>
                      <a:pPr>
                        <a:spcBef>
                          <a:spcPts val="0"/>
                        </a:spcBef>
                      </a:pPr>
                      <a:r>
                        <a:rPr lang="en-US" sz="1200" dirty="0"/>
                        <a:t>Meet with Accounting and Mat Services </a:t>
                      </a:r>
                      <a:r>
                        <a:rPr lang="en-US" sz="1200" dirty="0" err="1"/>
                        <a:t>Mgr</a:t>
                      </a:r>
                      <a:r>
                        <a:rPr lang="en-US" sz="1200" dirty="0"/>
                        <a:t> to discuss PAR levels and cost savings (% decrease, per pt cost, etc.)</a:t>
                      </a:r>
                    </a:p>
                  </a:txBody>
                  <a:tcPr/>
                </a:tc>
                <a:tc>
                  <a:txBody>
                    <a:bodyPr/>
                    <a:lstStyle/>
                    <a:p>
                      <a:pPr>
                        <a:spcBef>
                          <a:spcPts val="0"/>
                        </a:spcBef>
                      </a:pPr>
                      <a:r>
                        <a:rPr lang="en-US" sz="1200" dirty="0"/>
                        <a:t>Dacia, Danielle, &amp; Kelly</a:t>
                      </a:r>
                    </a:p>
                  </a:txBody>
                  <a:tcPr/>
                </a:tc>
                <a:tc>
                  <a:txBody>
                    <a:bodyPr/>
                    <a:lstStyle/>
                    <a:p>
                      <a:pPr>
                        <a:spcBef>
                          <a:spcPts val="0"/>
                        </a:spcBef>
                      </a:pPr>
                      <a:r>
                        <a:rPr lang="en-US" sz="1200" dirty="0"/>
                        <a:t>8/1/25</a:t>
                      </a:r>
                    </a:p>
                  </a:txBody>
                  <a:tcPr/>
                </a:tc>
                <a:extLst>
                  <a:ext uri="{0D108BD9-81ED-4DB2-BD59-A6C34878D82A}">
                    <a16:rowId xmlns:a16="http://schemas.microsoft.com/office/drawing/2014/main" val="3042059723"/>
                  </a:ext>
                </a:extLst>
              </a:tr>
              <a:tr h="337433">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719313"/>
          <a:ext cx="10312401" cy="7315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14236">
                <a:tc>
                  <a:txBody>
                    <a:bodyPr/>
                    <a:lstStyle/>
                    <a:p>
                      <a:r>
                        <a:rPr lang="en-US" sz="1200" dirty="0"/>
                        <a:t>Project Leader is Recommending</a:t>
                      </a:r>
                      <a:r>
                        <a:rPr lang="en-US" sz="1200" baseline="0" dirty="0"/>
                        <a:t> the Following</a:t>
                      </a:r>
                      <a:r>
                        <a:rPr lang="en-US" sz="1200" dirty="0"/>
                        <a:t>:</a:t>
                      </a:r>
                      <a:endParaRPr lang="en-US" sz="1200" b="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t>QM</a:t>
                      </a:r>
                      <a:r>
                        <a:rPr lang="en-US" sz="1200" baseline="0" dirty="0"/>
                        <a:t> Council approval for completion of project?: Enter </a:t>
                      </a:r>
                      <a:r>
                        <a:rPr lang="en-US" sz="1200" baseline="0" dirty="0">
                          <a:highlight>
                            <a:srgbClr val="FFFF00"/>
                          </a:highlight>
                        </a:rPr>
                        <a:t>YES</a:t>
                      </a:r>
                      <a:r>
                        <a:rPr lang="en-US" sz="1200" baseline="0" dirty="0"/>
                        <a:t> or NO</a:t>
                      </a:r>
                    </a:p>
                    <a:p>
                      <a:pPr>
                        <a:spcBef>
                          <a:spcPts val="0"/>
                        </a:spcBef>
                      </a:pPr>
                      <a:r>
                        <a:rPr lang="en-US" sz="1200" baseline="0" dirty="0"/>
                        <a:t>Project still in progress, project to continue: Enter </a:t>
                      </a:r>
                      <a:r>
                        <a:rPr lang="en-US" sz="1200" baseline="0" dirty="0">
                          <a:highlight>
                            <a:srgbClr val="FFFF00"/>
                          </a:highlight>
                        </a:rPr>
                        <a:t>YES </a:t>
                      </a:r>
                      <a:r>
                        <a:rPr lang="en-US" sz="1200" baseline="0" dirty="0"/>
                        <a:t>or NO</a:t>
                      </a:r>
                      <a:endParaRPr lang="en-US" sz="12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2455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810" y="1712845"/>
            <a:ext cx="10363200" cy="1829761"/>
          </a:xfrm>
        </p:spPr>
        <p:txBody>
          <a:bodyPr/>
          <a:lstStyle/>
          <a:p>
            <a:r>
              <a:rPr lang="en-US" dirty="0"/>
              <a:t>Laboratory</a:t>
            </a:r>
          </a:p>
        </p:txBody>
      </p:sp>
      <p:sp>
        <p:nvSpPr>
          <p:cNvPr id="3" name="Subtitle 2"/>
          <p:cNvSpPr>
            <a:spLocks noGrp="1"/>
          </p:cNvSpPr>
          <p:nvPr>
            <p:ph type="subTitle" idx="1"/>
          </p:nvPr>
        </p:nvSpPr>
        <p:spPr/>
        <p:txBody>
          <a:bodyPr/>
          <a:lstStyle/>
          <a:p>
            <a:r>
              <a:rPr lang="en-US" dirty="0"/>
              <a:t>CAP Self – Inspection Follow-up</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10896" cy="741680"/>
        </p:xfrm>
        <a:graphic>
          <a:graphicData uri="http://schemas.openxmlformats.org/drawingml/2006/table">
            <a:tbl>
              <a:tblPr firstRow="1" bandRow="1">
                <a:tableStyleId>{5940675A-B579-460E-94D1-54222C63F5DA}</a:tableStyleId>
              </a:tblPr>
              <a:tblGrid>
                <a:gridCol w="5610896">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4.2025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Presented:4.2025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299259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27074" y="1063659"/>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KOM Target: - Correct all deficiencies identified during the Laboratory CAP self inspection by July 1</a:t>
                      </a:r>
                      <a:r>
                        <a:rPr lang="en-US" sz="1400" baseline="30000" dirty="0">
                          <a:solidFill>
                            <a:schemeClr val="tx1"/>
                          </a:solidFill>
                        </a:rPr>
                        <a:t>st</a:t>
                      </a:r>
                      <a:r>
                        <a:rPr lang="en-US" sz="1400" dirty="0">
                          <a:solidFill>
                            <a:schemeClr val="tx1"/>
                          </a:solidFill>
                        </a:rPr>
                        <a:t> 2025.  A total of 17potential deficiencies were identified.   </a:t>
                      </a:r>
                    </a:p>
                    <a:p>
                      <a:pPr>
                        <a:spcBef>
                          <a:spcPts val="0"/>
                        </a:spcBef>
                      </a:pPr>
                      <a:endParaRPr lang="en-US" sz="1400" dirty="0"/>
                    </a:p>
                    <a:p>
                      <a:pPr>
                        <a:spcBef>
                          <a:spcPts val="0"/>
                        </a:spcBef>
                      </a:pPr>
                      <a:r>
                        <a:rPr lang="en-US" sz="1400" dirty="0"/>
                        <a:t>Current KOM Status</a:t>
                      </a:r>
                      <a:r>
                        <a:rPr lang="en-US" sz="1400" dirty="0">
                          <a:solidFill>
                            <a:srgbClr val="FF0000"/>
                          </a:solidFill>
                        </a:rPr>
                        <a:t>: 17 of 17 Currently completed.  </a:t>
                      </a:r>
                    </a:p>
                    <a:p>
                      <a:pPr>
                        <a:spcBef>
                          <a:spcPts val="0"/>
                        </a:spcBef>
                      </a:pP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6036911"/>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 Kyle Sippel</a:t>
                      </a:r>
                    </a:p>
                    <a:p>
                      <a:r>
                        <a:rPr lang="en-US" sz="1400" dirty="0">
                          <a:solidFill>
                            <a:schemeClr val="tx1"/>
                          </a:solidFill>
                        </a:rPr>
                        <a:t>Members:</a:t>
                      </a:r>
                      <a:r>
                        <a:rPr lang="en-US" sz="1400" baseline="0" dirty="0">
                          <a:solidFill>
                            <a:schemeClr val="tx1"/>
                          </a:solidFill>
                        </a:rPr>
                        <a:t> Lab Staff and medical direction.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802793"/>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538877">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2071273">
                <a:tc>
                  <a:txBody>
                    <a:bodyPr/>
                    <a:lstStyle/>
                    <a:p>
                      <a:pPr>
                        <a:spcBef>
                          <a:spcPts val="0"/>
                        </a:spcBef>
                      </a:pPr>
                      <a:r>
                        <a:rPr lang="en-US" sz="1400" dirty="0">
                          <a:solidFill>
                            <a:schemeClr val="tx1"/>
                          </a:solidFill>
                        </a:rPr>
                        <a:t>As part of the Laboratory’s accreditation with the College of American Pathologists (CAP) we are required to complete a self inspection every other year opposite our on-site survey and correct any deficiencies prior to that survey.  The lab completed this self evaluation in January and February this year.  A total of 18 possible deficiencies were identified for correction.  </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827865"/>
          <a:ext cx="4848224" cy="2687819"/>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565379">
                <a:tc>
                  <a:txBody>
                    <a:bodyPr/>
                    <a:lstStyle/>
                    <a:p>
                      <a:r>
                        <a:rPr lang="en-US" sz="1400" dirty="0">
                          <a:solidFill>
                            <a:schemeClr val="tx1"/>
                          </a:solidFill>
                        </a:rPr>
                        <a:t>Driver: </a:t>
                      </a:r>
                      <a:r>
                        <a:rPr lang="en-US" sz="1400" baseline="0" dirty="0">
                          <a:solidFill>
                            <a:schemeClr val="tx1"/>
                          </a:solidFill>
                        </a:rPr>
                        <a:t> </a:t>
                      </a:r>
                      <a:r>
                        <a:rPr lang="en-US" sz="1400" b="0" baseline="0" dirty="0">
                          <a:solidFill>
                            <a:schemeClr val="tx1"/>
                          </a:solidFill>
                        </a:rPr>
                        <a:t>Explain why the project is critical to SH.  Why does it relate to the strategic plan?</a:t>
                      </a:r>
                    </a:p>
                    <a:p>
                      <a:endParaRPr lang="en-US" sz="1400" dirty="0">
                        <a:solidFill>
                          <a:schemeClr val="tx1"/>
                        </a:solidFill>
                      </a:endParaRPr>
                    </a:p>
                  </a:txBody>
                  <a:tcPr/>
                </a:tc>
                <a:extLst>
                  <a:ext uri="{0D108BD9-81ED-4DB2-BD59-A6C34878D82A}">
                    <a16:rowId xmlns:a16="http://schemas.microsoft.com/office/drawing/2014/main" val="10000"/>
                  </a:ext>
                </a:extLst>
              </a:tr>
              <a:tr h="1956299">
                <a:tc>
                  <a:txBody>
                    <a:bodyPr/>
                    <a:lstStyle/>
                    <a:p>
                      <a:pPr>
                        <a:spcBef>
                          <a:spcPts val="0"/>
                        </a:spcBef>
                      </a:pPr>
                      <a:r>
                        <a:rPr lang="en-US" sz="1400" dirty="0">
                          <a:solidFill>
                            <a:schemeClr val="tx1"/>
                          </a:solidFill>
                        </a:rPr>
                        <a:t>The standards are intended to help ensure quality of laboratory services in accordance with standards.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81486" y="710260"/>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Lab CAP Self-Inspection Follow-up.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0806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220980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solidFill>
                            <a:schemeClr val="tx1"/>
                          </a:solidFill>
                        </a:rPr>
                        <a:t>Self inspection was completed, and list of deficiencies was compiled.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Feb 2025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200" dirty="0">
                          <a:solidFill>
                            <a:srgbClr val="FF0000"/>
                          </a:solidFill>
                        </a:rPr>
                        <a:t>Addresses specific deficiencies individually – see Measure slide for deficiency specifics.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US" sz="12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808615333"/>
                  </a:ext>
                </a:extLst>
              </a:tr>
              <a:tr h="370840">
                <a:tc>
                  <a:txBody>
                    <a:bodyPr/>
                    <a:lstStyle/>
                    <a:p>
                      <a:endParaRPr lang="en-US" sz="12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569864556"/>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0348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8280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did not meet our goal the first month. Our second month we were able to meet our goal. We were 86.7% in the month of April and 92.6% in May.</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1" y="2092423"/>
          <a:ext cx="10312401" cy="1501541"/>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12821">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t>Higher census seems to decrease compliance, especially when there are several discharges at the same time.</a:t>
                      </a:r>
                    </a:p>
                    <a:p>
                      <a:pPr>
                        <a:spcBef>
                          <a:spcPts val="0"/>
                        </a:spcBef>
                      </a:pPr>
                      <a:r>
                        <a:rPr lang="en-US" sz="1200" dirty="0"/>
                        <a:t>There was initial confusion about which patients should be getting the discharge cover letter as there are several patient classes (inpatient medical, surgical, observation, swing bed, hospice) as well as if the same discharge information should be provided to patients going to into placement facilities.   </a:t>
                      </a:r>
                    </a:p>
                    <a:p>
                      <a:pPr>
                        <a:spcBef>
                          <a:spcPts val="0"/>
                        </a:spcBef>
                      </a:pPr>
                      <a:r>
                        <a:rPr lang="en-US" sz="1200" dirty="0"/>
                        <a:t>Majority of staff recognize that this is an incredibly valuable project and want to perform at high levels to ensure the best discharge experience for their patients as it affects satisfaction, quality care and safety, and readmissions.</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68" y="3662088"/>
          <a:ext cx="10312404" cy="2316480"/>
        </p:xfrm>
        <a:graphic>
          <a:graphicData uri="http://schemas.openxmlformats.org/drawingml/2006/table">
            <a:tbl>
              <a:tblPr firstRow="1" bandRow="1">
                <a:tableStyleId>{6E25E649-3F16-4E02-A733-19D2CDBF48F0}</a:tableStyleId>
              </a:tblPr>
              <a:tblGrid>
                <a:gridCol w="4871624">
                  <a:extLst>
                    <a:ext uri="{9D8B030D-6E8A-4147-A177-3AD203B41FA5}">
                      <a16:colId xmlns:a16="http://schemas.microsoft.com/office/drawing/2014/main" val="20000"/>
                    </a:ext>
                  </a:extLst>
                </a:gridCol>
                <a:gridCol w="3360821">
                  <a:extLst>
                    <a:ext uri="{9D8B030D-6E8A-4147-A177-3AD203B41FA5}">
                      <a16:colId xmlns:a16="http://schemas.microsoft.com/office/drawing/2014/main" val="554899062"/>
                    </a:ext>
                  </a:extLst>
                </a:gridCol>
                <a:gridCol w="2079959">
                  <a:extLst>
                    <a:ext uri="{9D8B030D-6E8A-4147-A177-3AD203B41FA5}">
                      <a16:colId xmlns:a16="http://schemas.microsoft.com/office/drawing/2014/main" val="2580323455"/>
                    </a:ext>
                  </a:extLst>
                </a:gridCol>
              </a:tblGrid>
              <a:tr h="256222">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3696">
                <a:tc>
                  <a:txBody>
                    <a:bodyPr/>
                    <a:lstStyle/>
                    <a:p>
                      <a:pPr>
                        <a:spcBef>
                          <a:spcPts val="0"/>
                        </a:spcBef>
                      </a:pPr>
                      <a:r>
                        <a:rPr lang="en-US" sz="1200" dirty="0"/>
                        <a:t>Action:</a:t>
                      </a:r>
                    </a:p>
                  </a:txBody>
                  <a:tcPr/>
                </a:tc>
                <a:tc>
                  <a:txBody>
                    <a:bodyPr/>
                    <a:lstStyle/>
                    <a:p>
                      <a:pPr>
                        <a:spcBef>
                          <a:spcPts val="0"/>
                        </a:spcBef>
                      </a:pPr>
                      <a:r>
                        <a:rPr lang="en-US" sz="1200" dirty="0"/>
                        <a:t>Assigned To:</a:t>
                      </a:r>
                    </a:p>
                  </a:txBody>
                  <a:tcPr/>
                </a:tc>
                <a:tc>
                  <a:txBody>
                    <a:bodyPr/>
                    <a:lstStyle/>
                    <a:p>
                      <a:pPr>
                        <a:spcBef>
                          <a:spcPts val="0"/>
                        </a:spcBef>
                      </a:pPr>
                      <a:r>
                        <a:rPr lang="en-US" sz="1200" dirty="0"/>
                        <a:t>Due Date:</a:t>
                      </a:r>
                    </a:p>
                  </a:txBody>
                  <a:tcPr/>
                </a:tc>
                <a:extLst>
                  <a:ext uri="{0D108BD9-81ED-4DB2-BD59-A6C34878D82A}">
                    <a16:rowId xmlns:a16="http://schemas.microsoft.com/office/drawing/2014/main" val="10001"/>
                  </a:ext>
                </a:extLst>
              </a:tr>
              <a:tr h="311485">
                <a:tc>
                  <a:txBody>
                    <a:bodyPr/>
                    <a:lstStyle/>
                    <a:p>
                      <a:pPr algn="l">
                        <a:spcBef>
                          <a:spcPts val="0"/>
                        </a:spcBef>
                      </a:pPr>
                      <a:r>
                        <a:rPr lang="en-US" sz="1200" dirty="0"/>
                        <a:t>Monitor monthly progress and re-educate staff who are not performing at a high level in real time via 1:1 and email communication, as well as educate new hires. </a:t>
                      </a:r>
                    </a:p>
                  </a:txBody>
                  <a:tcPr/>
                </a:tc>
                <a:tc>
                  <a:txBody>
                    <a:bodyPr/>
                    <a:lstStyle/>
                    <a:p>
                      <a:pPr algn="l">
                        <a:spcBef>
                          <a:spcPts val="0"/>
                        </a:spcBef>
                      </a:pPr>
                      <a:r>
                        <a:rPr lang="en-US" sz="1200" dirty="0"/>
                        <a:t>Marissa Brady and Naomi Franklin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Next 60-day project cycle and ongoing</a:t>
                      </a:r>
                    </a:p>
                    <a:p>
                      <a:pPr algn="l">
                        <a:spcBef>
                          <a:spcPts val="0"/>
                        </a:spcBef>
                      </a:pPr>
                      <a:endParaRPr lang="en-US" sz="1200" dirty="0"/>
                    </a:p>
                  </a:txBody>
                  <a:tcPr/>
                </a:tc>
                <a:extLst>
                  <a:ext uri="{0D108BD9-81ED-4DB2-BD59-A6C34878D82A}">
                    <a16:rowId xmlns:a16="http://schemas.microsoft.com/office/drawing/2014/main" val="2469417347"/>
                  </a:ext>
                </a:extLst>
              </a:tr>
              <a:tr h="253696">
                <a:tc>
                  <a:txBody>
                    <a:bodyPr/>
                    <a:lstStyle/>
                    <a:p>
                      <a:pPr algn="l">
                        <a:spcBef>
                          <a:spcPts val="0"/>
                        </a:spcBef>
                      </a:pPr>
                      <a:r>
                        <a:rPr lang="en-US" sz="1200" dirty="0"/>
                        <a:t>Continue to report findings to the HCAHPS Discharge focus group during monthly meetings (reporting up to Amy Hermes as the DVC Score – Satisfaction Domain Project)</a:t>
                      </a:r>
                    </a:p>
                  </a:txBody>
                  <a:tcPr/>
                </a:tc>
                <a:tc>
                  <a:txBody>
                    <a:bodyPr/>
                    <a:lstStyle/>
                    <a:p>
                      <a:pPr algn="l">
                        <a:spcBef>
                          <a:spcPts val="0"/>
                        </a:spcBef>
                      </a:pPr>
                      <a:r>
                        <a:rPr lang="en-US" sz="1200" dirty="0"/>
                        <a:t>Marissa Brady and Naomi Franklin</a:t>
                      </a:r>
                    </a:p>
                  </a:txBody>
                  <a:tcPr/>
                </a:tc>
                <a:tc>
                  <a:txBody>
                    <a:bodyPr/>
                    <a:lstStyle/>
                    <a:p>
                      <a:pPr algn="l">
                        <a:spcBef>
                          <a:spcPts val="0"/>
                        </a:spcBef>
                      </a:pPr>
                      <a:r>
                        <a:rPr lang="en-US" sz="1200" dirty="0"/>
                        <a:t>Next 60-day project cycle and ongoing</a:t>
                      </a:r>
                    </a:p>
                  </a:txBody>
                  <a:tcPr/>
                </a:tc>
                <a:extLst>
                  <a:ext uri="{0D108BD9-81ED-4DB2-BD59-A6C34878D82A}">
                    <a16:rowId xmlns:a16="http://schemas.microsoft.com/office/drawing/2014/main" val="1068840150"/>
                  </a:ext>
                </a:extLst>
              </a:tr>
              <a:tr h="253696">
                <a:tc>
                  <a:txBody>
                    <a:bodyPr/>
                    <a:lstStyle/>
                    <a:p>
                      <a:pPr algn="l">
                        <a:spcBef>
                          <a:spcPts val="0"/>
                        </a:spcBef>
                      </a:pPr>
                      <a:r>
                        <a:rPr lang="en-US" sz="1200" dirty="0"/>
                        <a:t>Monitor outcomes in relation to DVC scores/reimbursement – this is challenging due to the lagging reported data.</a:t>
                      </a:r>
                    </a:p>
                  </a:txBody>
                  <a:tcPr/>
                </a:tc>
                <a:tc>
                  <a:txBody>
                    <a:bodyPr/>
                    <a:lstStyle/>
                    <a:p>
                      <a:pPr algn="l">
                        <a:spcBef>
                          <a:spcPts val="0"/>
                        </a:spcBef>
                      </a:pPr>
                      <a:r>
                        <a:rPr lang="en-US" sz="1200" dirty="0"/>
                        <a:t>DVC Project Team</a:t>
                      </a:r>
                    </a:p>
                  </a:txBody>
                  <a:tcPr/>
                </a:tc>
                <a:tc>
                  <a:txBody>
                    <a:bodyPr/>
                    <a:lstStyle/>
                    <a:p>
                      <a:pPr algn="l">
                        <a:spcBef>
                          <a:spcPts val="0"/>
                        </a:spcBef>
                      </a:pPr>
                      <a:r>
                        <a:rPr lang="en-US" sz="1200" dirty="0"/>
                        <a:t>Next 60-day project cycle and ongoing</a:t>
                      </a:r>
                    </a:p>
                  </a:txBody>
                  <a:tcPr/>
                </a:tc>
                <a:extLst>
                  <a:ext uri="{0D108BD9-81ED-4DB2-BD59-A6C34878D82A}">
                    <a16:rowId xmlns:a16="http://schemas.microsoft.com/office/drawing/2014/main" val="3582915231"/>
                  </a:ext>
                </a:extLst>
              </a:tr>
            </a:tbl>
          </a:graphicData>
        </a:graphic>
      </p:graphicFrame>
      <p:graphicFrame>
        <p:nvGraphicFramePr>
          <p:cNvPr id="14" name="Table 13"/>
          <p:cNvGraphicFramePr>
            <a:graphicFrameLocks noGrp="1"/>
          </p:cNvGraphicFramePr>
          <p:nvPr/>
        </p:nvGraphicFramePr>
        <p:xfrm>
          <a:off x="736599" y="6020435"/>
          <a:ext cx="10312401" cy="7315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11923">
                <a:tc>
                  <a:txBody>
                    <a:bodyPr/>
                    <a:lstStyle/>
                    <a:p>
                      <a:r>
                        <a:rPr lang="en-US" sz="1200" dirty="0"/>
                        <a:t>Project Leader is Recommending</a:t>
                      </a:r>
                      <a:r>
                        <a:rPr lang="en-US" sz="1200" baseline="0" dirty="0"/>
                        <a:t> the Following</a:t>
                      </a:r>
                      <a:r>
                        <a:rPr lang="en-US" sz="1200" dirty="0"/>
                        <a:t>:</a:t>
                      </a:r>
                      <a:endParaRPr lang="en-US" sz="1200" b="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t>QM</a:t>
                      </a:r>
                      <a:r>
                        <a:rPr lang="en-US" sz="1200" baseline="0" dirty="0"/>
                        <a:t> Council approval for completion of project?: Enter YES or </a:t>
                      </a:r>
                      <a:r>
                        <a:rPr lang="en-US" sz="1200" baseline="0" dirty="0">
                          <a:solidFill>
                            <a:srgbClr val="FF0000"/>
                          </a:solidFill>
                        </a:rPr>
                        <a:t>NO</a:t>
                      </a:r>
                    </a:p>
                    <a:p>
                      <a:pPr>
                        <a:spcBef>
                          <a:spcPts val="0"/>
                        </a:spcBef>
                      </a:pPr>
                      <a:r>
                        <a:rPr lang="en-US" sz="1200" baseline="0" dirty="0"/>
                        <a:t>Project still in progress, project to continue: Enter </a:t>
                      </a:r>
                      <a:r>
                        <a:rPr lang="en-US" sz="1200" baseline="0" dirty="0">
                          <a:solidFill>
                            <a:srgbClr val="FF0000"/>
                          </a:solidFill>
                        </a:rPr>
                        <a:t>YES</a:t>
                      </a:r>
                      <a:r>
                        <a:rPr lang="en-US" sz="1200" baseline="0" dirty="0"/>
                        <a:t> or NO</a:t>
                      </a:r>
                      <a:endParaRPr lang="en-US" sz="12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01905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Table 3">
            <a:extLst>
              <a:ext uri="{FF2B5EF4-FFF2-40B4-BE49-F238E27FC236}">
                <a16:creationId xmlns:a16="http://schemas.microsoft.com/office/drawing/2014/main" id="{4C2FBC6E-A599-2785-9002-85DC2482A8E2}"/>
              </a:ext>
            </a:extLst>
          </p:cNvPr>
          <p:cNvGraphicFramePr>
            <a:graphicFrameLocks noGrp="1"/>
          </p:cNvGraphicFramePr>
          <p:nvPr/>
        </p:nvGraphicFramePr>
        <p:xfrm>
          <a:off x="495946" y="1748778"/>
          <a:ext cx="11391255" cy="5034280"/>
        </p:xfrm>
        <a:graphic>
          <a:graphicData uri="http://schemas.openxmlformats.org/drawingml/2006/table">
            <a:tbl>
              <a:tblPr firstRow="1" bandRow="1">
                <a:tableStyleId>{5C22544A-7EE6-4342-B048-85BDC9FD1C3A}</a:tableStyleId>
              </a:tblPr>
              <a:tblGrid>
                <a:gridCol w="4719234">
                  <a:extLst>
                    <a:ext uri="{9D8B030D-6E8A-4147-A177-3AD203B41FA5}">
                      <a16:colId xmlns:a16="http://schemas.microsoft.com/office/drawing/2014/main" val="44098745"/>
                    </a:ext>
                  </a:extLst>
                </a:gridCol>
                <a:gridCol w="1154623">
                  <a:extLst>
                    <a:ext uri="{9D8B030D-6E8A-4147-A177-3AD203B41FA5}">
                      <a16:colId xmlns:a16="http://schemas.microsoft.com/office/drawing/2014/main" val="1647533502"/>
                    </a:ext>
                  </a:extLst>
                </a:gridCol>
                <a:gridCol w="215034">
                  <a:extLst>
                    <a:ext uri="{9D8B030D-6E8A-4147-A177-3AD203B41FA5}">
                      <a16:colId xmlns:a16="http://schemas.microsoft.com/office/drawing/2014/main" val="3600965655"/>
                    </a:ext>
                  </a:extLst>
                </a:gridCol>
                <a:gridCol w="4232980">
                  <a:extLst>
                    <a:ext uri="{9D8B030D-6E8A-4147-A177-3AD203B41FA5}">
                      <a16:colId xmlns:a16="http://schemas.microsoft.com/office/drawing/2014/main" val="241765023"/>
                    </a:ext>
                  </a:extLst>
                </a:gridCol>
                <a:gridCol w="1069384">
                  <a:extLst>
                    <a:ext uri="{9D8B030D-6E8A-4147-A177-3AD203B41FA5}">
                      <a16:colId xmlns:a16="http://schemas.microsoft.com/office/drawing/2014/main" val="2022192684"/>
                    </a:ext>
                  </a:extLst>
                </a:gridCol>
              </a:tblGrid>
              <a:tr h="370840">
                <a:tc>
                  <a:txBody>
                    <a:bodyPr/>
                    <a:lstStyle/>
                    <a:p>
                      <a:r>
                        <a:rPr lang="en-US" sz="1200" dirty="0"/>
                        <a:t>Deficiency</a:t>
                      </a:r>
                    </a:p>
                  </a:txBody>
                  <a:tcPr/>
                </a:tc>
                <a:tc>
                  <a:txBody>
                    <a:bodyPr/>
                    <a:lstStyle/>
                    <a:p>
                      <a:r>
                        <a:rPr lang="en-US" sz="1200" dirty="0"/>
                        <a:t>Completion</a:t>
                      </a:r>
                    </a:p>
                  </a:txBody>
                  <a:tcPr/>
                </a:tc>
                <a:tc>
                  <a:txBody>
                    <a:bodyPr/>
                    <a:lstStyle/>
                    <a:p>
                      <a:endParaRPr lang="en-US" sz="1200"/>
                    </a:p>
                  </a:txBody>
                  <a:tcPr/>
                </a:tc>
                <a:tc>
                  <a:txBody>
                    <a:bodyPr/>
                    <a:lstStyle/>
                    <a:p>
                      <a:r>
                        <a:rPr lang="en-US" sz="1200" dirty="0"/>
                        <a:t>Deficiency</a:t>
                      </a:r>
                    </a:p>
                  </a:txBody>
                  <a:tcPr/>
                </a:tc>
                <a:tc>
                  <a:txBody>
                    <a:bodyPr/>
                    <a:lstStyle/>
                    <a:p>
                      <a:r>
                        <a:rPr lang="en-US" sz="1200" dirty="0"/>
                        <a:t>Completion</a:t>
                      </a:r>
                    </a:p>
                  </a:txBody>
                  <a:tcPr/>
                </a:tc>
                <a:extLst>
                  <a:ext uri="{0D108BD9-81ED-4DB2-BD59-A6C34878D82A}">
                    <a16:rowId xmlns:a16="http://schemas.microsoft.com/office/drawing/2014/main" val="2877870929"/>
                  </a:ext>
                </a:extLst>
              </a:tr>
              <a:tr h="370840">
                <a:tc>
                  <a:txBody>
                    <a:bodyPr/>
                    <a:lstStyle/>
                    <a:p>
                      <a:r>
                        <a:rPr lang="en-US" sz="1200" dirty="0"/>
                        <a:t>1. No record for pathologist visits and activities</a:t>
                      </a:r>
                    </a:p>
                  </a:txBody>
                  <a:tcPr>
                    <a:solidFill>
                      <a:srgbClr val="92D050"/>
                    </a:solidFill>
                  </a:tcPr>
                </a:tc>
                <a:tc>
                  <a:txBody>
                    <a:bodyPr/>
                    <a:lstStyle/>
                    <a:p>
                      <a:r>
                        <a:rPr lang="en-US" sz="1200" dirty="0"/>
                        <a:t>Yes</a:t>
                      </a:r>
                    </a:p>
                  </a:txBody>
                  <a:tcPr>
                    <a:solidFill>
                      <a:srgbClr val="92D050"/>
                    </a:solidFill>
                  </a:tcPr>
                </a:tc>
                <a:tc>
                  <a:txBody>
                    <a:bodyPr/>
                    <a:lstStyle/>
                    <a:p>
                      <a:endParaRPr lang="en-US" sz="1200"/>
                    </a:p>
                  </a:txBody>
                  <a:tcPr/>
                </a:tc>
                <a:tc>
                  <a:txBody>
                    <a:bodyPr/>
                    <a:lstStyle/>
                    <a:p>
                      <a:r>
                        <a:rPr lang="en-US" sz="1200" dirty="0"/>
                        <a:t>9. Current policy for sample labeling does not match our current practice</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 </a:t>
                      </a:r>
                    </a:p>
                    <a:p>
                      <a:endParaRPr lang="en-US" sz="1200" dirty="0"/>
                    </a:p>
                  </a:txBody>
                  <a:tcPr>
                    <a:solidFill>
                      <a:srgbClr val="92D050"/>
                    </a:solidFill>
                  </a:tcPr>
                </a:tc>
                <a:extLst>
                  <a:ext uri="{0D108BD9-81ED-4DB2-BD59-A6C34878D82A}">
                    <a16:rowId xmlns:a16="http://schemas.microsoft.com/office/drawing/2014/main" val="517955831"/>
                  </a:ext>
                </a:extLst>
              </a:tr>
              <a:tr h="370840">
                <a:tc>
                  <a:txBody>
                    <a:bodyPr/>
                    <a:lstStyle/>
                    <a:p>
                      <a:r>
                        <a:rPr lang="en-US" sz="1200" dirty="0"/>
                        <a:t>2. Director Approval for on call pathologists as clinical consultants </a:t>
                      </a:r>
                    </a:p>
                  </a:txBody>
                  <a:tcPr>
                    <a:solidFill>
                      <a:srgbClr val="92D050"/>
                    </a:solidFill>
                  </a:tcPr>
                </a:tc>
                <a:tc>
                  <a:txBody>
                    <a:bodyPr/>
                    <a:lstStyle/>
                    <a:p>
                      <a:r>
                        <a:rPr lang="en-US" sz="1200" dirty="0"/>
                        <a:t>Yes </a:t>
                      </a:r>
                    </a:p>
                  </a:txBody>
                  <a:tcPr>
                    <a:solidFill>
                      <a:srgbClr val="92D050"/>
                    </a:solidFill>
                  </a:tcPr>
                </a:tc>
                <a:tc>
                  <a:txBody>
                    <a:bodyPr/>
                    <a:lstStyle/>
                    <a:p>
                      <a:endParaRPr lang="en-US" sz="1200"/>
                    </a:p>
                  </a:txBody>
                  <a:tcPr/>
                </a:tc>
                <a:tc>
                  <a:txBody>
                    <a:bodyPr/>
                    <a:lstStyle/>
                    <a:p>
                      <a:r>
                        <a:rPr lang="en-US" sz="1200" dirty="0"/>
                        <a:t>10. Outpatient transfusion are not being sent home with instructions for RXNs. </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 </a:t>
                      </a:r>
                    </a:p>
                    <a:p>
                      <a:endParaRPr lang="en-US" sz="1200" dirty="0"/>
                    </a:p>
                  </a:txBody>
                  <a:tcPr>
                    <a:solidFill>
                      <a:srgbClr val="92D050"/>
                    </a:solidFill>
                  </a:tcPr>
                </a:tc>
                <a:extLst>
                  <a:ext uri="{0D108BD9-81ED-4DB2-BD59-A6C34878D82A}">
                    <a16:rowId xmlns:a16="http://schemas.microsoft.com/office/drawing/2014/main" val="69804118"/>
                  </a:ext>
                </a:extLst>
              </a:tr>
              <a:tr h="370840">
                <a:tc>
                  <a:txBody>
                    <a:bodyPr/>
                    <a:lstStyle/>
                    <a:p>
                      <a:r>
                        <a:rPr lang="en-US" sz="1200" dirty="0"/>
                        <a:t>3. No formal policy for pathology samples that do not need to be sent for pathology and which samples that can be done as microscopic only. </a:t>
                      </a:r>
                    </a:p>
                  </a:txBody>
                  <a:tcPr>
                    <a:solidFill>
                      <a:srgbClr val="92D050"/>
                    </a:solidFill>
                  </a:tcPr>
                </a:tc>
                <a:tc>
                  <a:txBody>
                    <a:bodyPr/>
                    <a:lstStyle/>
                    <a:p>
                      <a:r>
                        <a:rPr lang="en-US" sz="1200" dirty="0"/>
                        <a:t>Yes </a:t>
                      </a:r>
                    </a:p>
                  </a:txBody>
                  <a:tcPr>
                    <a:solidFill>
                      <a:srgbClr val="92D050"/>
                    </a:solidFill>
                  </a:tcPr>
                </a:tc>
                <a:tc>
                  <a:txBody>
                    <a:bodyPr/>
                    <a:lstStyle/>
                    <a:p>
                      <a:endParaRPr lang="en-US" sz="1200"/>
                    </a:p>
                  </a:txBody>
                  <a:tcPr/>
                </a:tc>
                <a:tc>
                  <a:txBody>
                    <a:bodyPr/>
                    <a:lstStyle/>
                    <a:p>
                      <a:r>
                        <a:rPr lang="en-US" sz="1200" dirty="0"/>
                        <a:t>11. Completed reactions forms need to be scanned into EPIC and procedure needs to reflect this.  </a:t>
                      </a:r>
                    </a:p>
                    <a:p>
                      <a:r>
                        <a:rPr lang="en-US" sz="1200" dirty="0"/>
                        <a:t>Or consider the on-line RXN procedure</a:t>
                      </a:r>
                    </a:p>
                    <a:p>
                      <a:endParaRPr lang="en-US" sz="1200" dirty="0"/>
                    </a:p>
                  </a:txBody>
                  <a:tcPr>
                    <a:solidFill>
                      <a:srgbClr val="92D050"/>
                    </a:solidFill>
                  </a:tcPr>
                </a:tc>
                <a:tc>
                  <a:txBody>
                    <a:bodyPr/>
                    <a:lstStyle/>
                    <a:p>
                      <a:r>
                        <a:rPr lang="en-US" sz="1200" dirty="0"/>
                        <a:t>Yes</a:t>
                      </a:r>
                    </a:p>
                  </a:txBody>
                  <a:tcPr>
                    <a:solidFill>
                      <a:srgbClr val="92D050"/>
                    </a:solidFill>
                  </a:tcPr>
                </a:tc>
                <a:extLst>
                  <a:ext uri="{0D108BD9-81ED-4DB2-BD59-A6C34878D82A}">
                    <a16:rowId xmlns:a16="http://schemas.microsoft.com/office/drawing/2014/main" val="1573751677"/>
                  </a:ext>
                </a:extLst>
              </a:tr>
              <a:tr h="394465">
                <a:tc>
                  <a:txBody>
                    <a:bodyPr/>
                    <a:lstStyle/>
                    <a:p>
                      <a:r>
                        <a:rPr lang="en-US" sz="1200" dirty="0"/>
                        <a:t>4. No lot crossover procedures for non-waived kits. </a:t>
                      </a:r>
                    </a:p>
                  </a:txBody>
                  <a:tcPr>
                    <a:solidFill>
                      <a:srgbClr val="92D050"/>
                    </a:solidFill>
                  </a:tcPr>
                </a:tc>
                <a:tc>
                  <a:txBody>
                    <a:bodyPr/>
                    <a:lstStyle/>
                    <a:p>
                      <a:r>
                        <a:rPr lang="en-US" sz="1200" dirty="0"/>
                        <a:t>Yes</a:t>
                      </a:r>
                    </a:p>
                  </a:txBody>
                  <a:tcPr>
                    <a:solidFill>
                      <a:srgbClr val="92D050"/>
                    </a:solidFill>
                  </a:tcPr>
                </a:tc>
                <a:tc>
                  <a:txBody>
                    <a:bodyPr/>
                    <a:lstStyle/>
                    <a:p>
                      <a:endParaRPr lang="en-US" sz="1200" dirty="0"/>
                    </a:p>
                  </a:txBody>
                  <a:tcPr/>
                </a:tc>
                <a:tc>
                  <a:txBody>
                    <a:bodyPr/>
                    <a:lstStyle/>
                    <a:p>
                      <a:r>
                        <a:rPr lang="en-US" sz="1200" dirty="0"/>
                        <a:t>12. Thermometers in the Freezer are both located on the top.  Need to look at both fridge and freezer for different temp zones. </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a:t>
                      </a:r>
                    </a:p>
                    <a:p>
                      <a:endParaRPr lang="en-US" sz="1200" dirty="0"/>
                    </a:p>
                  </a:txBody>
                  <a:tcPr>
                    <a:solidFill>
                      <a:srgbClr val="92D050"/>
                    </a:solidFill>
                  </a:tcPr>
                </a:tc>
                <a:extLst>
                  <a:ext uri="{0D108BD9-81ED-4DB2-BD59-A6C34878D82A}">
                    <a16:rowId xmlns:a16="http://schemas.microsoft.com/office/drawing/2014/main" val="3559212546"/>
                  </a:ext>
                </a:extLst>
              </a:tr>
              <a:tr h="370840">
                <a:tc>
                  <a:txBody>
                    <a:bodyPr/>
                    <a:lstStyle/>
                    <a:p>
                      <a:r>
                        <a:rPr lang="en-US" sz="1200" dirty="0"/>
                        <a:t>5. No procedures to address scanning items into Epic and verification of the scan</a:t>
                      </a:r>
                    </a:p>
                  </a:txBody>
                  <a:tcPr>
                    <a:solidFill>
                      <a:srgbClr val="92D050"/>
                    </a:solidFill>
                  </a:tcPr>
                </a:tc>
                <a:tc>
                  <a:txBody>
                    <a:bodyPr/>
                    <a:lstStyle/>
                    <a:p>
                      <a:r>
                        <a:rPr lang="en-US" sz="1200" dirty="0"/>
                        <a:t>Yes</a:t>
                      </a:r>
                    </a:p>
                  </a:txBody>
                  <a:tcPr>
                    <a:solidFill>
                      <a:srgbClr val="92D050"/>
                    </a:solidFill>
                  </a:tcPr>
                </a:tc>
                <a:tc>
                  <a:txBody>
                    <a:bodyPr/>
                    <a:lstStyle/>
                    <a:p>
                      <a:endParaRPr lang="en-US" sz="1200"/>
                    </a:p>
                  </a:txBody>
                  <a:tcPr/>
                </a:tc>
                <a:tc>
                  <a:txBody>
                    <a:bodyPr/>
                    <a:lstStyle/>
                    <a:p>
                      <a:r>
                        <a:rPr lang="en-US" sz="1200" dirty="0"/>
                        <a:t>13. Unable to determine records of control establishment for new lots once archived </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a:t>
                      </a:r>
                    </a:p>
                    <a:p>
                      <a:endParaRPr lang="en-US" sz="1200" dirty="0"/>
                    </a:p>
                  </a:txBody>
                  <a:tcPr>
                    <a:solidFill>
                      <a:srgbClr val="92D050"/>
                    </a:solidFill>
                  </a:tcPr>
                </a:tc>
                <a:extLst>
                  <a:ext uri="{0D108BD9-81ED-4DB2-BD59-A6C34878D82A}">
                    <a16:rowId xmlns:a16="http://schemas.microsoft.com/office/drawing/2014/main" val="1256816366"/>
                  </a:ext>
                </a:extLst>
              </a:tr>
              <a:tr h="370840">
                <a:tc>
                  <a:txBody>
                    <a:bodyPr/>
                    <a:lstStyle/>
                    <a:p>
                      <a:r>
                        <a:rPr lang="en-US" sz="1200" dirty="0"/>
                        <a:t>6. Patient ID procedures does not address hearing or speaking impaired, or language barriers. </a:t>
                      </a:r>
                    </a:p>
                  </a:txBody>
                  <a:tcPr>
                    <a:solidFill>
                      <a:srgbClr val="92D050"/>
                    </a:solidFill>
                  </a:tcPr>
                </a:tc>
                <a:tc>
                  <a:txBody>
                    <a:bodyPr/>
                    <a:lstStyle/>
                    <a:p>
                      <a:r>
                        <a:rPr lang="en-US" sz="1200" dirty="0"/>
                        <a:t>Yes</a:t>
                      </a:r>
                    </a:p>
                  </a:txBody>
                  <a:tcPr>
                    <a:solidFill>
                      <a:srgbClr val="92D050"/>
                    </a:solidFill>
                  </a:tcPr>
                </a:tc>
                <a:tc>
                  <a:txBody>
                    <a:bodyPr/>
                    <a:lstStyle/>
                    <a:p>
                      <a:endParaRPr lang="en-US" sz="1200"/>
                    </a:p>
                  </a:txBody>
                  <a:tcPr/>
                </a:tc>
                <a:tc>
                  <a:txBody>
                    <a:bodyPr/>
                    <a:lstStyle/>
                    <a:p>
                      <a:r>
                        <a:rPr lang="en-US" sz="1200" dirty="0"/>
                        <a:t>14. Unable to find documentation of corrective actions for lots that are archived. </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a:t>
                      </a:r>
                    </a:p>
                    <a:p>
                      <a:endParaRPr lang="en-US" sz="1200" dirty="0"/>
                    </a:p>
                  </a:txBody>
                  <a:tcPr>
                    <a:solidFill>
                      <a:srgbClr val="92D050"/>
                    </a:solidFill>
                  </a:tcPr>
                </a:tc>
                <a:extLst>
                  <a:ext uri="{0D108BD9-81ED-4DB2-BD59-A6C34878D82A}">
                    <a16:rowId xmlns:a16="http://schemas.microsoft.com/office/drawing/2014/main" val="3935495006"/>
                  </a:ext>
                </a:extLst>
              </a:tr>
              <a:tr h="370840">
                <a:tc>
                  <a:txBody>
                    <a:bodyPr/>
                    <a:lstStyle/>
                    <a:p>
                      <a:r>
                        <a:rPr lang="en-US" sz="1200" dirty="0"/>
                        <a:t>7. No training for valets transporting specimens. </a:t>
                      </a:r>
                    </a:p>
                  </a:txBody>
                  <a:tcPr>
                    <a:solidFill>
                      <a:srgbClr val="92D050"/>
                    </a:solidFill>
                  </a:tcPr>
                </a:tc>
                <a:tc>
                  <a:txBody>
                    <a:bodyPr/>
                    <a:lstStyle/>
                    <a:p>
                      <a:r>
                        <a:rPr lang="en-US" sz="1200" dirty="0"/>
                        <a:t>Yes </a:t>
                      </a:r>
                    </a:p>
                  </a:txBody>
                  <a:tcPr>
                    <a:solidFill>
                      <a:srgbClr val="92D050"/>
                    </a:solidFill>
                  </a:tcPr>
                </a:tc>
                <a:tc>
                  <a:txBody>
                    <a:bodyPr/>
                    <a:lstStyle/>
                    <a:p>
                      <a:endParaRPr lang="en-US" sz="1200"/>
                    </a:p>
                  </a:txBody>
                  <a:tcPr/>
                </a:tc>
                <a:tc>
                  <a:txBody>
                    <a:bodyPr/>
                    <a:lstStyle/>
                    <a:p>
                      <a:r>
                        <a:rPr lang="en-US" sz="1200" dirty="0"/>
                        <a:t>15. Use of bright field microscopy, need to update CSF cell count from WBC to TNC.  </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a:t>
                      </a:r>
                    </a:p>
                    <a:p>
                      <a:endParaRPr lang="en-US" sz="1200" dirty="0"/>
                    </a:p>
                  </a:txBody>
                  <a:tcPr>
                    <a:solidFill>
                      <a:srgbClr val="92D050"/>
                    </a:solidFill>
                  </a:tcPr>
                </a:tc>
                <a:extLst>
                  <a:ext uri="{0D108BD9-81ED-4DB2-BD59-A6C34878D82A}">
                    <a16:rowId xmlns:a16="http://schemas.microsoft.com/office/drawing/2014/main" val="39420477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9. Reagent package inserts are not always available. </a:t>
                      </a:r>
                    </a:p>
                    <a:p>
                      <a:endParaRPr lang="en-US" sz="1200"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 </a:t>
                      </a:r>
                    </a:p>
                    <a:p>
                      <a:endParaRPr lang="en-US" sz="1200" dirty="0"/>
                    </a:p>
                  </a:txBody>
                  <a:tcPr>
                    <a:solidFill>
                      <a:srgbClr val="92D050"/>
                    </a:solidFill>
                  </a:tcPr>
                </a:tc>
                <a:tc>
                  <a:txBody>
                    <a:bodyPr/>
                    <a:lstStyle/>
                    <a:p>
                      <a:endParaRPr lang="en-US" sz="1200"/>
                    </a:p>
                  </a:txBody>
                  <a:tcPr/>
                </a:tc>
                <a:tc>
                  <a:txBody>
                    <a:bodyPr/>
                    <a:lstStyle/>
                    <a:p>
                      <a:r>
                        <a:rPr lang="en-US" sz="1200" dirty="0"/>
                        <a:t>16 Not procedure for colter operations found</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a:t>
                      </a:r>
                    </a:p>
                    <a:p>
                      <a:endParaRPr lang="en-US" sz="1200" dirty="0"/>
                    </a:p>
                  </a:txBody>
                  <a:tcPr>
                    <a:solidFill>
                      <a:srgbClr val="92D050"/>
                    </a:solidFill>
                  </a:tcPr>
                </a:tc>
                <a:extLst>
                  <a:ext uri="{0D108BD9-81ED-4DB2-BD59-A6C34878D82A}">
                    <a16:rowId xmlns:a16="http://schemas.microsoft.com/office/drawing/2014/main" val="2825420682"/>
                  </a:ext>
                </a:extLst>
              </a:tr>
              <a:tr h="370840">
                <a:tc>
                  <a:txBody>
                    <a:bodyPr/>
                    <a:lstStyle/>
                    <a:p>
                      <a:endParaRPr lang="en-US" sz="1200" dirty="0"/>
                    </a:p>
                  </a:txBody>
                  <a:tcPr>
                    <a:solidFill>
                      <a:srgbClr val="92D050"/>
                    </a:solidFill>
                  </a:tcPr>
                </a:tc>
                <a:tc>
                  <a:txBody>
                    <a:bodyPr/>
                    <a:lstStyle/>
                    <a:p>
                      <a:endParaRPr lang="en-US" sz="1200" dirty="0"/>
                    </a:p>
                  </a:txBody>
                  <a:tcPr>
                    <a:solidFill>
                      <a:srgbClr val="92D050"/>
                    </a:solidFill>
                  </a:tcPr>
                </a:tc>
                <a:tc>
                  <a:txBody>
                    <a:bodyPr/>
                    <a:lstStyle/>
                    <a:p>
                      <a:endParaRPr lang="en-US" sz="1200"/>
                    </a:p>
                  </a:txBody>
                  <a:tcPr/>
                </a:tc>
                <a:tc>
                  <a:txBody>
                    <a:bodyPr/>
                    <a:lstStyle/>
                    <a:p>
                      <a:r>
                        <a:rPr lang="en-US" sz="1200" dirty="0"/>
                        <a:t>17. ESR procedures not included what to do for interferences . </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a:t>
                      </a:r>
                    </a:p>
                    <a:p>
                      <a:endParaRPr lang="en-US" sz="1200" dirty="0"/>
                    </a:p>
                  </a:txBody>
                  <a:tcPr>
                    <a:solidFill>
                      <a:srgbClr val="92D050"/>
                    </a:solidFill>
                  </a:tcPr>
                </a:tc>
                <a:extLst>
                  <a:ext uri="{0D108BD9-81ED-4DB2-BD59-A6C34878D82A}">
                    <a16:rowId xmlns:a16="http://schemas.microsoft.com/office/drawing/2014/main" val="1017115082"/>
                  </a:ext>
                </a:extLst>
              </a:tr>
            </a:tbl>
          </a:graphicData>
        </a:graphic>
      </p:graphicFrame>
    </p:spTree>
    <p:extLst>
      <p:ext uri="{BB962C8B-B14F-4D97-AF65-F5344CB8AC3E}">
        <p14:creationId xmlns:p14="http://schemas.microsoft.com/office/powerpoint/2010/main" val="3373471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Yes All deficiencies corrected.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7" y="1959348"/>
          <a:ext cx="10312401" cy="148902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0822">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184225">
                <a:tc>
                  <a:txBody>
                    <a:bodyPr/>
                    <a:lstStyle/>
                    <a:p>
                      <a:pPr marL="285750" indent="-285750">
                        <a:spcBef>
                          <a:spcPts val="0"/>
                        </a:spcBef>
                        <a:buFont typeface="Arial" panose="020B0604020202020204" pitchFamily="34" charset="0"/>
                        <a:buChar char="•"/>
                      </a:pPr>
                      <a:r>
                        <a:rPr lang="en-US" sz="1400" dirty="0">
                          <a:solidFill>
                            <a:schemeClr val="tx1"/>
                          </a:solidFill>
                        </a:rPr>
                        <a:t>No significant deficiencies identified related to patient safety or result quality.  Most deficiencies are related to a minor variation from the CAP standard or situations where our policies does not match our practice and needs updating.  </a:t>
                      </a:r>
                    </a:p>
                    <a:p>
                      <a:pPr marL="285750" indent="-285750">
                        <a:spcBef>
                          <a:spcPts val="0"/>
                        </a:spcBef>
                        <a:buFont typeface="Arial" panose="020B0604020202020204" pitchFamily="34" charset="0"/>
                        <a:buChar char="•"/>
                      </a:pPr>
                      <a:r>
                        <a:rPr lang="en-US" sz="1400" dirty="0">
                          <a:solidFill>
                            <a:schemeClr val="tx1"/>
                          </a:solidFill>
                        </a:rPr>
                        <a:t>No Significant challenges encountered.   </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6" y="3801511"/>
          <a:ext cx="10312401" cy="8229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0">
                <a:tc>
                  <a:txBody>
                    <a:bodyPr/>
                    <a:lstStyle/>
                    <a:p>
                      <a:pPr marL="0" indent="0">
                        <a:spcBef>
                          <a:spcPts val="0"/>
                        </a:spcBef>
                        <a:buFont typeface="Arial" panose="020B0604020202020204" pitchFamily="34" charset="0"/>
                        <a:buNone/>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666855" y="5408221"/>
          <a:ext cx="10312401" cy="84804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29889">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a:t>
                      </a:r>
                      <a:r>
                        <a:rPr lang="en-US" sz="1400" baseline="0" dirty="0">
                          <a:solidFill>
                            <a:srgbClr val="FF0000"/>
                          </a:solidFill>
                        </a:rPr>
                        <a:t>Yes</a:t>
                      </a:r>
                    </a:p>
                    <a:p>
                      <a:pPr>
                        <a:spcBef>
                          <a:spcPts val="0"/>
                        </a:spcBef>
                      </a:pPr>
                      <a:r>
                        <a:rPr lang="en-US" sz="1400" baseline="0" dirty="0"/>
                        <a:t>Project still in progress, project to continue: Enter </a:t>
                      </a:r>
                      <a:r>
                        <a:rPr lang="en-US" sz="1400" baseline="0" dirty="0">
                          <a:solidFill>
                            <a:srgbClr val="FF0000"/>
                          </a:solidFill>
                        </a:rPr>
                        <a:t>NO</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60517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Sleep Lab</a:t>
            </a:r>
          </a:p>
        </p:txBody>
      </p:sp>
      <p:sp>
        <p:nvSpPr>
          <p:cNvPr id="3" name="Subtitle 2"/>
          <p:cNvSpPr>
            <a:spLocks noGrp="1"/>
          </p:cNvSpPr>
          <p:nvPr>
            <p:ph type="subTitle" idx="1"/>
          </p:nvPr>
        </p:nvSpPr>
        <p:spPr/>
        <p:txBody>
          <a:bodyPr/>
          <a:lstStyle/>
          <a:p>
            <a:r>
              <a:rPr lang="en-US" dirty="0"/>
              <a:t>Succession Planning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10896" cy="741680"/>
        </p:xfrm>
        <a:graphic>
          <a:graphicData uri="http://schemas.openxmlformats.org/drawingml/2006/table">
            <a:tbl>
              <a:tblPr firstRow="1" bandRow="1">
                <a:tableStyleId>{5940675A-B579-460E-94D1-54222C63F5DA}</a:tableStyleId>
              </a:tblPr>
              <a:tblGrid>
                <a:gridCol w="5610896">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8.2024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4.2025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95597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27074" y="1063659"/>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KOM Target: Create a succession plan for all duties currently being performed by Dottie, and Star, (retiring staff) </a:t>
                      </a:r>
                    </a:p>
                    <a:p>
                      <a:pPr>
                        <a:spcBef>
                          <a:spcPts val="0"/>
                        </a:spcBef>
                      </a:pPr>
                      <a:r>
                        <a:rPr lang="en-US" sz="1400" dirty="0">
                          <a:solidFill>
                            <a:srgbClr val="FF0000"/>
                          </a:solidFill>
                        </a:rPr>
                        <a:t>4 main non-clinical tasks areas have been identified.   Create a succession plan including necessary policy and procedures, plus identify who will be responsible and create a training plan with designated time to take over.  </a:t>
                      </a:r>
                    </a:p>
                    <a:p>
                      <a:pPr>
                        <a:spcBef>
                          <a:spcPts val="0"/>
                        </a:spcBef>
                      </a:pPr>
                      <a:endParaRPr lang="en-US" sz="1400" dirty="0"/>
                    </a:p>
                    <a:p>
                      <a:pPr>
                        <a:spcBef>
                          <a:spcPts val="0"/>
                        </a:spcBef>
                      </a:pPr>
                      <a:r>
                        <a:rPr lang="en-US" sz="1400" dirty="0"/>
                        <a:t>Current KOM Status</a:t>
                      </a:r>
                      <a:r>
                        <a:rPr lang="en-US" sz="1400" dirty="0">
                          <a:solidFill>
                            <a:srgbClr val="FF0000"/>
                          </a:solidFill>
                        </a:rPr>
                        <a:t>: 1 of the 4 identified areas has been completed.  </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6036911"/>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 Kyle Sippel</a:t>
                      </a:r>
                    </a:p>
                    <a:p>
                      <a:r>
                        <a:rPr lang="en-US" sz="1400" dirty="0">
                          <a:solidFill>
                            <a:schemeClr val="tx1"/>
                          </a:solidFill>
                        </a:rPr>
                        <a:t>Members:</a:t>
                      </a:r>
                      <a:r>
                        <a:rPr lang="en-US" sz="1400" baseline="0" dirty="0">
                          <a:solidFill>
                            <a:schemeClr val="tx1"/>
                          </a:solidFill>
                        </a:rPr>
                        <a:t> Sleep Tech, Sarah Watkins, Registrations.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338328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538877">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2071273">
                <a:tc>
                  <a:txBody>
                    <a:bodyPr/>
                    <a:lstStyle/>
                    <a:p>
                      <a:pPr>
                        <a:spcBef>
                          <a:spcPts val="0"/>
                        </a:spcBef>
                      </a:pPr>
                      <a:r>
                        <a:rPr lang="en-US" sz="1200" dirty="0">
                          <a:solidFill>
                            <a:schemeClr val="tx1"/>
                          </a:solidFill>
                        </a:rPr>
                        <a:t>The sleep lab for years had 2 techs.  These tech are responsible and have the knowledge and training for all departmental operations including patient and order management, regulatory compliance (AASM accreditation), supply management, and scheduling for example.  Both staff have expressed the expectation to retire with the next couple years.  1 has given official notice of retirement upon completion of our regulatory re-accreditation with AASM in 2026. 2 new sleep tech have recently been hired but currently have minimal involvement in these non-clinical duties. At this point we do not have a specific plan for who will cover these non-clinic duties as well as overall staffing and coverages as they potentially reduce hours and fully retire.   Additionally, the registration staff person who is responsible for scheduling and daytime communication with patients has also indicated the desire to retire in near future.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827865"/>
          <a:ext cx="4848224" cy="2687819"/>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565379">
                <a:tc>
                  <a:txBody>
                    <a:bodyPr/>
                    <a:lstStyle/>
                    <a:p>
                      <a:r>
                        <a:rPr lang="en-US" sz="1400" dirty="0">
                          <a:solidFill>
                            <a:schemeClr val="tx1"/>
                          </a:solidFill>
                        </a:rPr>
                        <a:t>Driver: </a:t>
                      </a:r>
                      <a:r>
                        <a:rPr lang="en-US" sz="1400" baseline="0" dirty="0">
                          <a:solidFill>
                            <a:schemeClr val="tx1"/>
                          </a:solidFill>
                        </a:rPr>
                        <a:t> </a:t>
                      </a:r>
                      <a:r>
                        <a:rPr lang="en-US" sz="1400" b="0" baseline="0" dirty="0">
                          <a:solidFill>
                            <a:schemeClr val="tx1"/>
                          </a:solidFill>
                        </a:rPr>
                        <a:t>Explain why the project is critical to SH.  Why does it relate to the strategic plan?</a:t>
                      </a:r>
                    </a:p>
                    <a:p>
                      <a:endParaRPr lang="en-US" sz="1400" dirty="0">
                        <a:solidFill>
                          <a:schemeClr val="tx1"/>
                        </a:solidFill>
                      </a:endParaRPr>
                    </a:p>
                  </a:txBody>
                  <a:tcPr/>
                </a:tc>
                <a:extLst>
                  <a:ext uri="{0D108BD9-81ED-4DB2-BD59-A6C34878D82A}">
                    <a16:rowId xmlns:a16="http://schemas.microsoft.com/office/drawing/2014/main" val="10000"/>
                  </a:ext>
                </a:extLst>
              </a:tr>
              <a:tr h="1956299">
                <a:tc>
                  <a:txBody>
                    <a:bodyPr/>
                    <a:lstStyle/>
                    <a:p>
                      <a:pPr>
                        <a:spcBef>
                          <a:spcPts val="0"/>
                        </a:spcBef>
                      </a:pPr>
                      <a:r>
                        <a:rPr lang="en-US" sz="1200" dirty="0">
                          <a:solidFill>
                            <a:schemeClr val="tx1"/>
                          </a:solidFill>
                        </a:rPr>
                        <a:t>The project will ensure an orderly transition of all the non-clinical duties to newer staff.  We will be able to ensure all tasks have been re-assigned and the new responsible persons have been properly trained.  This will also help us to determine our specific needs related overall departmental staffing and the best way to replace the clinical hours and meet the needs of our patients.  </a:t>
                      </a:r>
                    </a:p>
                    <a:p>
                      <a:pPr>
                        <a:spcBef>
                          <a:spcPts val="0"/>
                        </a:spcBef>
                      </a:pPr>
                      <a:r>
                        <a:rPr lang="en-US" sz="1200" dirty="0">
                          <a:solidFill>
                            <a:schemeClr val="tx1"/>
                          </a:solidFill>
                        </a:rPr>
                        <a:t>This project will also help to provide additional knowledge related to these operations and accreditation requirements for the non-sleep tech manager.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Sleep Center </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Succession Planning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92476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02844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Tasks needing to be passed along were identified.   4 Specific tasks were identified.  - Supply Management, policy management, AASM regulatory compliance, and Natus system management.  </a:t>
                      </a:r>
                    </a:p>
                    <a:p>
                      <a:endParaRPr lang="en-US" sz="12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Nov and Dec 2024 - Ongoing</a:t>
                      </a:r>
                    </a:p>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200" dirty="0">
                          <a:solidFill>
                            <a:schemeClr val="tx1"/>
                          </a:solidFill>
                        </a:rPr>
                        <a:t>Staff continue to identify different tasks that are currently being completed that will need to be re-assigned.  A logbook was created for these different tasks.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This log book will service as our actual succession plan as we progress though the process.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March 2025 –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sz="1200" dirty="0">
                          <a:solidFill>
                            <a:schemeClr val="tx1"/>
                          </a:solidFill>
                        </a:rPr>
                        <a:t>Dottie has begun to provide detail and instructions in the logbook for each task to begin to create the basis for procedures.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It is necessary to create a specific SOP for these tasks to ensure things a delegated appropriately and new staff are trained.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March 2025 – ongoing</a:t>
                      </a:r>
                    </a:p>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808615333"/>
                  </a:ext>
                </a:extLst>
              </a:tr>
              <a:tr h="370840">
                <a:tc>
                  <a:txBody>
                    <a:bodyPr/>
                    <a:lstStyle/>
                    <a:p>
                      <a:r>
                        <a:rPr lang="en-US" sz="1200" dirty="0">
                          <a:solidFill>
                            <a:srgbClr val="FF0000"/>
                          </a:solidFill>
                        </a:rPr>
                        <a:t>Staffing succession:  Natalee our new ASTEP intern has begun her training in Sleep medicine.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March 2025 – Ongoing </a:t>
                      </a:r>
                    </a:p>
                    <a:p>
                      <a:r>
                        <a:rPr lang="en-US" sz="1200" dirty="0">
                          <a:solidFill>
                            <a:srgbClr val="FF0000"/>
                          </a:solidFill>
                        </a:rPr>
                        <a:t>Goal for Certification – March 2026</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569864556"/>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2625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7" name="Table 6">
            <a:extLst>
              <a:ext uri="{FF2B5EF4-FFF2-40B4-BE49-F238E27FC236}">
                <a16:creationId xmlns:a16="http://schemas.microsoft.com/office/drawing/2014/main" id="{9B7BECE6-A360-06B6-8E7B-78C7978CA379}"/>
              </a:ext>
            </a:extLst>
          </p:cNvPr>
          <p:cNvGraphicFramePr>
            <a:graphicFrameLocks noGrp="1"/>
          </p:cNvGraphicFramePr>
          <p:nvPr/>
        </p:nvGraphicFramePr>
        <p:xfrm>
          <a:off x="929186" y="1862996"/>
          <a:ext cx="8044333" cy="3381375"/>
        </p:xfrm>
        <a:graphic>
          <a:graphicData uri="http://schemas.openxmlformats.org/drawingml/2006/table">
            <a:tbl>
              <a:tblPr/>
              <a:tblGrid>
                <a:gridCol w="2444361">
                  <a:extLst>
                    <a:ext uri="{9D8B030D-6E8A-4147-A177-3AD203B41FA5}">
                      <a16:colId xmlns:a16="http://schemas.microsoft.com/office/drawing/2014/main" val="1896947406"/>
                    </a:ext>
                  </a:extLst>
                </a:gridCol>
                <a:gridCol w="1258614">
                  <a:extLst>
                    <a:ext uri="{9D8B030D-6E8A-4147-A177-3AD203B41FA5}">
                      <a16:colId xmlns:a16="http://schemas.microsoft.com/office/drawing/2014/main" val="1323850615"/>
                    </a:ext>
                  </a:extLst>
                </a:gridCol>
                <a:gridCol w="1192371">
                  <a:extLst>
                    <a:ext uri="{9D8B030D-6E8A-4147-A177-3AD203B41FA5}">
                      <a16:colId xmlns:a16="http://schemas.microsoft.com/office/drawing/2014/main" val="1831570488"/>
                    </a:ext>
                  </a:extLst>
                </a:gridCol>
                <a:gridCol w="1510337">
                  <a:extLst>
                    <a:ext uri="{9D8B030D-6E8A-4147-A177-3AD203B41FA5}">
                      <a16:colId xmlns:a16="http://schemas.microsoft.com/office/drawing/2014/main" val="3316334013"/>
                    </a:ext>
                  </a:extLst>
                </a:gridCol>
                <a:gridCol w="1638650">
                  <a:extLst>
                    <a:ext uri="{9D8B030D-6E8A-4147-A177-3AD203B41FA5}">
                      <a16:colId xmlns:a16="http://schemas.microsoft.com/office/drawing/2014/main" val="592700260"/>
                    </a:ext>
                  </a:extLst>
                </a:gridCol>
              </a:tblGrid>
              <a:tr h="238125">
                <a:tc gridSpan="3">
                  <a:txBody>
                    <a:bodyPr/>
                    <a:lstStyle/>
                    <a:p>
                      <a:pPr algn="l" fontAlgn="b"/>
                      <a:r>
                        <a:rPr lang="en-US" sz="1400" b="1" i="0" u="none" strike="noStrike" dirty="0">
                          <a:solidFill>
                            <a:srgbClr val="000000"/>
                          </a:solidFill>
                          <a:effectLst/>
                          <a:latin typeface="Calibri" panose="020F0502020204030204" pitchFamily="34" charset="0"/>
                        </a:rPr>
                        <a:t>Tasks identified requiring succession planning. </a:t>
                      </a:r>
                    </a:p>
                    <a:p>
                      <a:pPr algn="l" fontAlgn="b"/>
                      <a:r>
                        <a:rPr lang="en-US" sz="1400" b="1" i="0" u="none" strike="noStrike" dirty="0">
                          <a:solidFill>
                            <a:srgbClr val="000000"/>
                          </a:solidFill>
                          <a:effectLst/>
                          <a:latin typeface="Calibri" panose="020F0502020204030204" pitchFamily="34" charset="0"/>
                        </a:rPr>
                        <a:t>** Currently project task if focused on the staffing succession – Sleep Intern training.  </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715909526"/>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2261126"/>
                  </a:ext>
                </a:extLst>
              </a:tr>
              <a:tr h="238125">
                <a:tc>
                  <a:txBody>
                    <a:bodyPr/>
                    <a:lstStyle/>
                    <a:p>
                      <a:pPr algn="ctr" fontAlgn="b"/>
                      <a:r>
                        <a:rPr lang="en-US" sz="1400" b="1" i="0" u="none" strike="noStrike">
                          <a:solidFill>
                            <a:srgbClr val="000000"/>
                          </a:solidFill>
                          <a:effectLst/>
                          <a:latin typeface="Calibri" panose="020F0502020204030204" pitchFamily="34" charset="0"/>
                        </a:rPr>
                        <a:t>Task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rgbClr val="000000"/>
                          </a:solidFill>
                          <a:effectLst/>
                          <a:latin typeface="Calibri" panose="020F0502020204030204" pitchFamily="34" charset="0"/>
                        </a:rPr>
                        <a:t>Lead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rgbClr val="000000"/>
                          </a:solidFill>
                          <a:effectLst/>
                          <a:latin typeface="Calibri" panose="020F0502020204030204" pitchFamily="34" charset="0"/>
                        </a:rPr>
                        <a:t>Responsible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rgbClr val="000000"/>
                          </a:solidFill>
                          <a:effectLst/>
                          <a:latin typeface="Calibri" panose="020F0502020204030204" pitchFamily="34" charset="0"/>
                        </a:rPr>
                        <a:t>Training TimeFrame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Status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7547922"/>
                  </a:ext>
                </a:extLst>
              </a:tr>
              <a:tr h="238125">
                <a:tc>
                  <a:txBody>
                    <a:bodyPr/>
                    <a:lstStyle/>
                    <a:p>
                      <a:pPr algn="ctr" fontAlgn="b"/>
                      <a:r>
                        <a:rPr lang="en-US" sz="1400" b="0" i="0" u="none" strike="noStrike">
                          <a:solidFill>
                            <a:srgbClr val="000000"/>
                          </a:solidFill>
                          <a:effectLst/>
                          <a:latin typeface="Calibri" panose="020F0502020204030204" pitchFamily="34" charset="0"/>
                        </a:rPr>
                        <a:t>Supply Management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0" i="0" u="none" strike="noStrike">
                          <a:solidFill>
                            <a:srgbClr val="000000"/>
                          </a:solidFill>
                          <a:effectLst/>
                          <a:latin typeface="Calibri" panose="020F0502020204030204" pitchFamily="34" charset="0"/>
                        </a:rPr>
                        <a:t>Dottie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0" i="0" u="none" strike="noStrike">
                          <a:solidFill>
                            <a:srgbClr val="000000"/>
                          </a:solidFill>
                          <a:effectLst/>
                          <a:latin typeface="Calibri" panose="020F0502020204030204" pitchFamily="34" charset="0"/>
                        </a:rPr>
                        <a:t>Emily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0" i="0" u="none" strike="noStrike" dirty="0">
                          <a:solidFill>
                            <a:srgbClr val="000000"/>
                          </a:solidFill>
                          <a:effectLst/>
                          <a:latin typeface="Calibri" panose="020F0502020204030204" pitchFamily="34" charset="0"/>
                        </a:rPr>
                        <a:t>2024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0" i="0" u="none" strike="noStrike">
                          <a:solidFill>
                            <a:srgbClr val="000000"/>
                          </a:solidFill>
                          <a:effectLst/>
                          <a:latin typeface="Calibri" panose="020F0502020204030204" pitchFamily="34" charset="0"/>
                        </a:rPr>
                        <a:t>Completed </a:t>
                      </a:r>
                      <a:r>
                        <a:rPr lang="en-US" sz="1400" b="0" i="0" u="none" strike="noStrike" dirty="0">
                          <a:solidFill>
                            <a:srgbClr val="000000"/>
                          </a:solidFill>
                          <a:effectLst/>
                          <a:latin typeface="Calibri" panose="020F0502020204030204" pitchFamily="34" charset="0"/>
                        </a:rPr>
                        <a:t>2.2025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883370616"/>
                  </a:ext>
                </a:extLst>
              </a:tr>
              <a:tr h="238125">
                <a:tc>
                  <a:txBody>
                    <a:bodyPr/>
                    <a:lstStyle/>
                    <a:p>
                      <a:pPr algn="ctr" fontAlgn="b"/>
                      <a:r>
                        <a:rPr lang="en-US" sz="1400" b="0" i="0" u="none" strike="noStrike">
                          <a:solidFill>
                            <a:srgbClr val="000000"/>
                          </a:solidFill>
                          <a:effectLst/>
                          <a:latin typeface="Calibri" panose="020F0502020204030204" pitchFamily="34" charset="0"/>
                        </a:rPr>
                        <a:t>Policy 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Dotttie/Star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Emily and Kyle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Goal End of 2025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2206771"/>
                  </a:ext>
                </a:extLst>
              </a:tr>
              <a:tr h="50528">
                <a:tc>
                  <a:txBody>
                    <a:bodyPr/>
                    <a:lstStyle/>
                    <a:p>
                      <a:pPr algn="ctr" fontAlgn="b"/>
                      <a:r>
                        <a:rPr lang="en-US" sz="1400" b="0" i="0" u="none" strike="noStrike" dirty="0">
                          <a:solidFill>
                            <a:srgbClr val="000000"/>
                          </a:solidFill>
                          <a:effectLst/>
                          <a:latin typeface="Calibri" panose="020F0502020204030204" pitchFamily="34" charset="0"/>
                        </a:rPr>
                        <a:t>AASM Regulatory Compliance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Dottie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Emily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2025-Jun 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Goal June 2026</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This will be developed and trained as we complete the 2026 re-certification process.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20287845"/>
                  </a:ext>
                </a:extLst>
              </a:tr>
              <a:tr h="238125">
                <a:tc>
                  <a:txBody>
                    <a:bodyPr/>
                    <a:lstStyle/>
                    <a:p>
                      <a:pPr algn="ctr" fontAlgn="b"/>
                      <a:r>
                        <a:rPr lang="en-US" sz="1400" b="0" i="0" u="none" strike="noStrike" dirty="0">
                          <a:solidFill>
                            <a:srgbClr val="000000"/>
                          </a:solidFill>
                          <a:effectLst/>
                          <a:latin typeface="Calibri" panose="020F0502020204030204" pitchFamily="34" charset="0"/>
                        </a:rPr>
                        <a:t>Natus Maintenance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Dottie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Emily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Goal End of 2025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19924784"/>
                  </a:ext>
                </a:extLst>
              </a:tr>
              <a:tr h="430818">
                <a:tc>
                  <a:txBody>
                    <a:bodyPr/>
                    <a:lstStyle/>
                    <a:p>
                      <a:pPr algn="ctr" fontAlgn="b"/>
                      <a:r>
                        <a:rPr lang="en-US" sz="1400" b="0" i="0" u="none" strike="noStrike">
                          <a:solidFill>
                            <a:srgbClr val="000000"/>
                          </a:solidFill>
                          <a:effectLst/>
                          <a:latin typeface="Calibri" panose="020F0502020204030204" pitchFamily="34" charset="0"/>
                        </a:rPr>
                        <a:t>Sleep Intern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Dottie coordinator</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Other Trainers Star and Emily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Natalee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2025-1st Qtr 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dirty="0">
                          <a:solidFill>
                            <a:srgbClr val="000000"/>
                          </a:solidFill>
                          <a:effectLst/>
                          <a:latin typeface="Calibri" panose="020F0502020204030204" pitchFamily="34" charset="0"/>
                        </a:rPr>
                        <a:t>Goal – Registry by March 2026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96820301"/>
                  </a:ext>
                </a:extLst>
              </a:tr>
            </a:tbl>
          </a:graphicData>
        </a:graphic>
      </p:graphicFrame>
    </p:spTree>
    <p:extLst>
      <p:ext uri="{BB962C8B-B14F-4D97-AF65-F5344CB8AC3E}">
        <p14:creationId xmlns:p14="http://schemas.microsoft.com/office/powerpoint/2010/main" val="3975282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No</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7" y="1959348"/>
          <a:ext cx="10312401" cy="18592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0822">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184225">
                <a:tc>
                  <a:txBody>
                    <a:bodyPr/>
                    <a:lstStyle/>
                    <a:p>
                      <a:pPr marL="285750" indent="-285750">
                        <a:spcBef>
                          <a:spcPts val="0"/>
                        </a:spcBef>
                        <a:buFont typeface="Arial" panose="020B0604020202020204" pitchFamily="34" charset="0"/>
                        <a:buChar char="•"/>
                      </a:pPr>
                      <a:r>
                        <a:rPr lang="en-US" sz="1200" dirty="0">
                          <a:solidFill>
                            <a:srgbClr val="FF0000"/>
                          </a:solidFill>
                        </a:rPr>
                        <a:t>Due to staffing and training needs, the project’s current focus was shifted to the staffing succession and training of our Sleep Intern Natalee.  </a:t>
                      </a:r>
                    </a:p>
                    <a:p>
                      <a:pPr marL="285750" indent="-285750">
                        <a:spcBef>
                          <a:spcPts val="0"/>
                        </a:spcBef>
                        <a:buFont typeface="Arial" panose="020B0604020202020204" pitchFamily="34" charset="0"/>
                        <a:buChar char="•"/>
                      </a:pPr>
                      <a:r>
                        <a:rPr lang="en-US" sz="1200" dirty="0">
                          <a:solidFill>
                            <a:srgbClr val="FF0000"/>
                          </a:solidFill>
                        </a:rPr>
                        <a:t>Natalee currently has approximately 250hrs out of the required 1000hrs of training to complete the ASTEP and be eligible for certification. At her current FTE – Estimated to complete required hours – April 2026. </a:t>
                      </a:r>
                    </a:p>
                    <a:p>
                      <a:pPr marL="285750" indent="-285750">
                        <a:spcBef>
                          <a:spcPts val="0"/>
                        </a:spcBef>
                        <a:buFont typeface="Arial" panose="020B0604020202020204" pitchFamily="34" charset="0"/>
                        <a:buChar char="•"/>
                      </a:pPr>
                      <a:r>
                        <a:rPr lang="en-US" sz="1200" dirty="0">
                          <a:solidFill>
                            <a:srgbClr val="FF0000"/>
                          </a:solidFill>
                        </a:rPr>
                        <a:t>ASTEP allows Natalee to conduct her own studies along with and reviewed by a supervising registered tech.  This tech can be scheduled their own patients </a:t>
                      </a:r>
                      <a:r>
                        <a:rPr lang="en-US" sz="1200">
                          <a:solidFill>
                            <a:srgbClr val="FF0000"/>
                          </a:solidFill>
                        </a:rPr>
                        <a:t>simultaneously Beginning </a:t>
                      </a:r>
                      <a:r>
                        <a:rPr lang="en-US" sz="1200" dirty="0">
                          <a:solidFill>
                            <a:srgbClr val="FF0000"/>
                          </a:solidFill>
                        </a:rPr>
                        <a:t>in July we will begin scheduling Natalee her own patient. </a:t>
                      </a:r>
                    </a:p>
                    <a:p>
                      <a:pPr marL="285750" indent="-285750">
                        <a:spcBef>
                          <a:spcPts val="0"/>
                        </a:spcBef>
                        <a:buFont typeface="Arial" panose="020B0604020202020204" pitchFamily="34" charset="0"/>
                        <a:buChar char="•"/>
                      </a:pPr>
                      <a:r>
                        <a:rPr lang="en-US" sz="1200" dirty="0">
                          <a:solidFill>
                            <a:srgbClr val="FF0000"/>
                          </a:solidFill>
                        </a:rPr>
                        <a:t>It will be most efficient to carry out the succession plan implementation and training over the course of preparation for re-accreditation</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6" y="4060591"/>
          <a:ext cx="10312401" cy="15544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0">
                <a:tc>
                  <a:txBody>
                    <a:bodyPr/>
                    <a:lstStyle/>
                    <a:p>
                      <a:pPr marL="0" indent="0">
                        <a:spcBef>
                          <a:spcPts val="0"/>
                        </a:spcBef>
                        <a:buFont typeface="Arial" panose="020B0604020202020204" pitchFamily="34" charset="0"/>
                        <a:buNone/>
                      </a:pPr>
                      <a:r>
                        <a:rPr lang="en-US" sz="1200" dirty="0">
                          <a:solidFill>
                            <a:srgbClr val="FF0000"/>
                          </a:solidFill>
                        </a:rPr>
                        <a:t>Action 1: Continue with Natalee’s training                              Assigned to:  All sleep staff         Due  4/2026</a:t>
                      </a:r>
                    </a:p>
                    <a:p>
                      <a:pPr marL="0" indent="0">
                        <a:spcBef>
                          <a:spcPts val="0"/>
                        </a:spcBef>
                        <a:buFont typeface="Arial" panose="020B0604020202020204" pitchFamily="34" charset="0"/>
                        <a:buNone/>
                      </a:pPr>
                      <a:r>
                        <a:rPr lang="en-US" sz="1200" dirty="0">
                          <a:solidFill>
                            <a:srgbClr val="FF0000"/>
                          </a:solidFill>
                        </a:rPr>
                        <a:t>Action 2: Complete List of potential tasks with assignments   Assigned to: Kyle and Dottie       Due Aug 2025</a:t>
                      </a:r>
                    </a:p>
                    <a:p>
                      <a:pPr marL="0" indent="0">
                        <a:spcBef>
                          <a:spcPts val="0"/>
                        </a:spcBef>
                        <a:buFont typeface="Arial" panose="020B0604020202020204" pitchFamily="34" charset="0"/>
                        <a:buNone/>
                      </a:pPr>
                      <a:r>
                        <a:rPr lang="en-US" sz="1200" dirty="0">
                          <a:solidFill>
                            <a:srgbClr val="FF0000"/>
                          </a:solidFill>
                        </a:rPr>
                        <a:t>Action 3: Develop the transition plan for those tasks to be completed in conjunction re-accreditation prep.  </a:t>
                      </a:r>
                    </a:p>
                    <a:p>
                      <a:pPr marL="0" indent="0">
                        <a:spcBef>
                          <a:spcPts val="0"/>
                        </a:spcBef>
                        <a:buFont typeface="Arial" panose="020B0604020202020204" pitchFamily="34" charset="0"/>
                        <a:buNone/>
                      </a:pPr>
                      <a:r>
                        <a:rPr lang="en-US" sz="1200" dirty="0">
                          <a:solidFill>
                            <a:srgbClr val="FF0000"/>
                          </a:solidFill>
                        </a:rPr>
                        <a:t>               Assigned to: Kyle and staff   Due Aug 2025 (Plans created)</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7" y="6039914"/>
          <a:ext cx="10312401" cy="84804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29889">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62136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Sleep Lab</a:t>
            </a:r>
          </a:p>
        </p:txBody>
      </p:sp>
      <p:sp>
        <p:nvSpPr>
          <p:cNvPr id="3" name="Subtitle 2"/>
          <p:cNvSpPr>
            <a:spLocks noGrp="1"/>
          </p:cNvSpPr>
          <p:nvPr>
            <p:ph type="subTitle" idx="1"/>
          </p:nvPr>
        </p:nvSpPr>
        <p:spPr/>
        <p:txBody>
          <a:bodyPr/>
          <a:lstStyle/>
          <a:p>
            <a:r>
              <a:rPr lang="en-US" dirty="0"/>
              <a:t>Visitor Sleeping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2.2025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2.2025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0416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0">
                <a:tc>
                  <a:txBody>
                    <a:bodyPr/>
                    <a:lstStyle/>
                    <a:p>
                      <a:pPr>
                        <a:spcBef>
                          <a:spcPts val="0"/>
                        </a:spcBef>
                      </a:pPr>
                      <a:r>
                        <a:rPr lang="en-US" sz="1400" dirty="0">
                          <a:solidFill>
                            <a:schemeClr val="tx1"/>
                          </a:solidFill>
                        </a:rPr>
                        <a:t>KOM Target: Implementation of a new guest sleeping options by June 2025 – 4 steps on the project identified.  </a:t>
                      </a:r>
                    </a:p>
                    <a:p>
                      <a:pPr>
                        <a:spcBef>
                          <a:spcPts val="0"/>
                        </a:spcBef>
                      </a:pPr>
                      <a:endParaRPr lang="en-US" sz="1400" dirty="0">
                        <a:solidFill>
                          <a:schemeClr val="tx1"/>
                        </a:solidFill>
                      </a:endParaRPr>
                    </a:p>
                    <a:p>
                      <a:pPr>
                        <a:spcBef>
                          <a:spcPts val="0"/>
                        </a:spcBef>
                      </a:pPr>
                      <a:r>
                        <a:rPr lang="en-US" sz="1400" dirty="0">
                          <a:solidFill>
                            <a:schemeClr val="tx1"/>
                          </a:solidFill>
                        </a:rPr>
                        <a:t>Current KOM Status: 3 of the 4 steps completed.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917410"/>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Kyle Sippel</a:t>
                      </a:r>
                    </a:p>
                    <a:p>
                      <a:r>
                        <a:rPr lang="en-US" sz="1400" dirty="0"/>
                        <a:t>Members:</a:t>
                      </a:r>
                      <a:r>
                        <a:rPr lang="en-US" sz="1400" baseline="0" dirty="0"/>
                        <a:t> Angie Rowin – EVS, Sleep Staff, Dacia – Mat Services.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30175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200" baseline="0" dirty="0"/>
                        <a:t>Many of our sleep studies require a parent or caregiver to stay over night with the patient. Sometimes that care giver can sleep in room2, but quite often there is patient that room or the age/situation requires the caregiver is in the room with the patient.  Currently we have a roll-away bed that the caregiver will sleep on.  This bed is quite old, and springs are starting to loosen. Additionally, it needs to have dedicated lined and needs to be maintained by EVS.   We have been approached by EVS manager to see if we could look for an alternative option that would be easier time and physically to maintain. She stated that it is very low, and staff are having to bend over quite far to change linen and make up mattress which is causing some back discomfort.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2555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t>The project would remove some repetitive low bending by EVS staff improving ergonomics and minimizing back strain.  </a:t>
                      </a:r>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Sleep Center – Visitor Sleeping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840600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502893" y="1417638"/>
          <a:ext cx="10312400" cy="503428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Sleep worked with Angie from EVS to discuss different options.  Removable bed vs sleeping recliner. Staff evaluated a recliner option that we currently had in Day Surgery.  The determined it would work well.</a:t>
                      </a:r>
                    </a:p>
                    <a:p>
                      <a:endParaRPr lang="en-US" sz="12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Determine the best options for the dept.  </a:t>
                      </a:r>
                    </a:p>
                    <a:p>
                      <a:endParaRPr lang="en-US" sz="1200" dirty="0">
                        <a:solidFill>
                          <a:schemeClr val="tx1"/>
                        </a:solidFill>
                      </a:endParaRPr>
                    </a:p>
                    <a:p>
                      <a:r>
                        <a:rPr lang="en-US" sz="1200" dirty="0">
                          <a:solidFill>
                            <a:schemeClr val="tx1"/>
                          </a:solidFill>
                        </a:rPr>
                        <a:t>A recliner options was felt best.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Dec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200" dirty="0">
                          <a:solidFill>
                            <a:schemeClr val="tx1"/>
                          </a:solidFill>
                        </a:rPr>
                        <a:t>Materials Services reviewed all options available under our Vizient contracts for a sleep recliner.  A suitable options was not found under our contracts.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Feb-March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200" dirty="0">
                          <a:solidFill>
                            <a:schemeClr val="tx1"/>
                          </a:solidFill>
                        </a:rPr>
                        <a:t>Manufacture information was provided to Dacia regarding a chair in use in Day Surgery.  Sleep is using this currently when patients need a recliner.  She will be reaching out to them to acquire a quote and more information.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4/3/2025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200" dirty="0">
                          <a:solidFill>
                            <a:srgbClr val="FF0000"/>
                          </a:solidFill>
                        </a:rPr>
                        <a:t>Reviewed options from multiple vendors both contracted and non.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Ensure we are getting the chair that we need but at the best price.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May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566066088"/>
                  </a:ext>
                </a:extLst>
              </a:tr>
              <a:tr h="370840">
                <a:tc>
                  <a:txBody>
                    <a:bodyPr/>
                    <a:lstStyle/>
                    <a:p>
                      <a:r>
                        <a:rPr lang="en-US" sz="1200" dirty="0">
                          <a:solidFill>
                            <a:srgbClr val="FF0000"/>
                          </a:solidFill>
                        </a:rPr>
                        <a:t>Decision made on which options we are wanting to pursue, and Materials Service manager in final discussion with vendor to try and get best pricing.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May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11708649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859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Inpatient</a:t>
            </a:r>
          </a:p>
        </p:txBody>
      </p:sp>
      <p:sp>
        <p:nvSpPr>
          <p:cNvPr id="3" name="Subtitle 2"/>
          <p:cNvSpPr>
            <a:spLocks noGrp="1"/>
          </p:cNvSpPr>
          <p:nvPr>
            <p:ph type="subTitle" idx="1"/>
          </p:nvPr>
        </p:nvSpPr>
        <p:spPr/>
        <p:txBody>
          <a:bodyPr/>
          <a:lstStyle/>
          <a:p>
            <a:r>
              <a:rPr lang="en-US" dirty="0"/>
              <a:t>Onboarding New Employees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6072996"/>
          <a:ext cx="5635625" cy="88900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2763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12/17/2024, 02/25/2025</a:t>
                      </a:r>
                      <a:r>
                        <a:rPr lang="en-US" sz="1400" b="1" baseline="0">
                          <a:solidFill>
                            <a:schemeClr val="tx1"/>
                          </a:solidFill>
                        </a:rPr>
                        <a:t>, 04/22/2025,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06/24/2025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003655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0944750A-450C-2A3E-C65E-75B030A59C78}"/>
              </a:ext>
            </a:extLst>
          </p:cNvPr>
          <p:cNvGraphicFramePr>
            <a:graphicFrameLocks noGrp="1"/>
          </p:cNvGraphicFramePr>
          <p:nvPr/>
        </p:nvGraphicFramePr>
        <p:xfrm>
          <a:off x="581185" y="1843293"/>
          <a:ext cx="10492352" cy="3210560"/>
        </p:xfrm>
        <a:graphic>
          <a:graphicData uri="http://schemas.openxmlformats.org/drawingml/2006/table">
            <a:tbl>
              <a:tblPr firstRow="1" bandRow="1">
                <a:tableStyleId>{5C22544A-7EE6-4342-B048-85BDC9FD1C3A}</a:tableStyleId>
              </a:tblPr>
              <a:tblGrid>
                <a:gridCol w="3497450">
                  <a:extLst>
                    <a:ext uri="{9D8B030D-6E8A-4147-A177-3AD203B41FA5}">
                      <a16:colId xmlns:a16="http://schemas.microsoft.com/office/drawing/2014/main" val="2922441997"/>
                    </a:ext>
                  </a:extLst>
                </a:gridCol>
                <a:gridCol w="1748726">
                  <a:extLst>
                    <a:ext uri="{9D8B030D-6E8A-4147-A177-3AD203B41FA5}">
                      <a16:colId xmlns:a16="http://schemas.microsoft.com/office/drawing/2014/main" val="3717550892"/>
                    </a:ext>
                  </a:extLst>
                </a:gridCol>
                <a:gridCol w="1748726">
                  <a:extLst>
                    <a:ext uri="{9D8B030D-6E8A-4147-A177-3AD203B41FA5}">
                      <a16:colId xmlns:a16="http://schemas.microsoft.com/office/drawing/2014/main" val="433859435"/>
                    </a:ext>
                  </a:extLst>
                </a:gridCol>
                <a:gridCol w="3497450">
                  <a:extLst>
                    <a:ext uri="{9D8B030D-6E8A-4147-A177-3AD203B41FA5}">
                      <a16:colId xmlns:a16="http://schemas.microsoft.com/office/drawing/2014/main" val="786325114"/>
                    </a:ext>
                  </a:extLst>
                </a:gridCol>
              </a:tblGrid>
              <a:tr h="370840">
                <a:tc>
                  <a:txBody>
                    <a:bodyPr/>
                    <a:lstStyle/>
                    <a:p>
                      <a:r>
                        <a:rPr lang="en-US" sz="1200" dirty="0"/>
                        <a:t>Task</a:t>
                      </a:r>
                    </a:p>
                  </a:txBody>
                  <a:tcPr/>
                </a:tc>
                <a:tc>
                  <a:txBody>
                    <a:bodyPr/>
                    <a:lstStyle/>
                    <a:p>
                      <a:r>
                        <a:rPr lang="en-US" sz="1200" dirty="0"/>
                        <a:t>Assigned to</a:t>
                      </a:r>
                    </a:p>
                  </a:txBody>
                  <a:tcPr/>
                </a:tc>
                <a:tc>
                  <a:txBody>
                    <a:bodyPr/>
                    <a:lstStyle/>
                    <a:p>
                      <a:r>
                        <a:rPr lang="en-US" sz="1200" dirty="0"/>
                        <a:t>Completed</a:t>
                      </a:r>
                    </a:p>
                  </a:txBody>
                  <a:tcPr/>
                </a:tc>
                <a:tc>
                  <a:txBody>
                    <a:bodyPr/>
                    <a:lstStyle/>
                    <a:p>
                      <a:r>
                        <a:rPr lang="en-US" sz="1200" dirty="0"/>
                        <a:t>Notes</a:t>
                      </a:r>
                    </a:p>
                  </a:txBody>
                  <a:tcPr/>
                </a:tc>
                <a:extLst>
                  <a:ext uri="{0D108BD9-81ED-4DB2-BD59-A6C34878D82A}">
                    <a16:rowId xmlns:a16="http://schemas.microsoft.com/office/drawing/2014/main" val="2687278847"/>
                  </a:ext>
                </a:extLst>
              </a:tr>
              <a:tr h="370840">
                <a:tc>
                  <a:txBody>
                    <a:bodyPr/>
                    <a:lstStyle/>
                    <a:p>
                      <a:r>
                        <a:rPr lang="en-US" sz="1200" dirty="0"/>
                        <a:t>Determine best options for guest sleeping arrangements for room 1 </a:t>
                      </a:r>
                    </a:p>
                  </a:txBody>
                  <a:tcPr/>
                </a:tc>
                <a:tc>
                  <a:txBody>
                    <a:bodyPr/>
                    <a:lstStyle/>
                    <a:p>
                      <a:r>
                        <a:rPr lang="en-US" sz="1200" dirty="0" err="1"/>
                        <a:t>Evs</a:t>
                      </a:r>
                      <a:r>
                        <a:rPr lang="en-US" sz="1200" dirty="0"/>
                        <a:t> Manager and sleep staff</a:t>
                      </a:r>
                    </a:p>
                  </a:txBody>
                  <a:tcPr/>
                </a:tc>
                <a:tc>
                  <a:txBody>
                    <a:bodyPr/>
                    <a:lstStyle/>
                    <a:p>
                      <a:r>
                        <a:rPr lang="en-US" sz="1200" dirty="0"/>
                        <a:t>12.2024</a:t>
                      </a:r>
                    </a:p>
                  </a:txBody>
                  <a:tcPr/>
                </a:tc>
                <a:tc>
                  <a:txBody>
                    <a:bodyPr/>
                    <a:lstStyle/>
                    <a:p>
                      <a:r>
                        <a:rPr lang="en-US" sz="1200" dirty="0"/>
                        <a:t>Staff decided on a recliner option, similar to chair in day surgery.  </a:t>
                      </a:r>
                    </a:p>
                  </a:txBody>
                  <a:tcPr/>
                </a:tc>
                <a:extLst>
                  <a:ext uri="{0D108BD9-81ED-4DB2-BD59-A6C34878D82A}">
                    <a16:rowId xmlns:a16="http://schemas.microsoft.com/office/drawing/2014/main" val="4197321024"/>
                  </a:ext>
                </a:extLst>
              </a:tr>
              <a:tr h="370840">
                <a:tc>
                  <a:txBody>
                    <a:bodyPr/>
                    <a:lstStyle/>
                    <a:p>
                      <a:r>
                        <a:rPr lang="en-US" sz="1200" dirty="0"/>
                        <a:t>Materials services to provided options with physical sample for staff to evaluate </a:t>
                      </a:r>
                    </a:p>
                  </a:txBody>
                  <a:tcPr/>
                </a:tc>
                <a:tc>
                  <a:txBody>
                    <a:bodyPr/>
                    <a:lstStyle/>
                    <a:p>
                      <a:r>
                        <a:rPr lang="en-US" sz="1200" dirty="0"/>
                        <a:t>Materials Services Manager</a:t>
                      </a:r>
                    </a:p>
                  </a:txBody>
                  <a:tcPr/>
                </a:tc>
                <a:tc>
                  <a:txBody>
                    <a:bodyPr/>
                    <a:lstStyle/>
                    <a:p>
                      <a:r>
                        <a:rPr lang="en-US" sz="1200" dirty="0"/>
                        <a:t>5.2025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Could not find a good options from a Vizient contract.  Looking into the manufacture of the DS chair.   </a:t>
                      </a:r>
                    </a:p>
                    <a:p>
                      <a:endParaRPr lang="en-US" sz="1200" dirty="0"/>
                    </a:p>
                  </a:txBody>
                  <a:tcPr/>
                </a:tc>
                <a:extLst>
                  <a:ext uri="{0D108BD9-81ED-4DB2-BD59-A6C34878D82A}">
                    <a16:rowId xmlns:a16="http://schemas.microsoft.com/office/drawing/2014/main" val="1224563837"/>
                  </a:ext>
                </a:extLst>
              </a:tr>
              <a:tr h="370840">
                <a:tc>
                  <a:txBody>
                    <a:bodyPr/>
                    <a:lstStyle/>
                    <a:p>
                      <a:r>
                        <a:rPr lang="en-US" sz="1200" dirty="0"/>
                        <a:t>Staff to select the appropriate chair model</a:t>
                      </a:r>
                    </a:p>
                  </a:txBody>
                  <a:tcPr/>
                </a:tc>
                <a:tc>
                  <a:txBody>
                    <a:bodyPr/>
                    <a:lstStyle/>
                    <a:p>
                      <a:r>
                        <a:rPr lang="en-US" sz="1200" dirty="0"/>
                        <a:t>Sleep staff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Materials Services Manager</a:t>
                      </a:r>
                    </a:p>
                    <a:p>
                      <a:r>
                        <a:rPr lang="en-US" sz="1200" dirty="0"/>
                        <a:t> </a:t>
                      </a:r>
                    </a:p>
                  </a:txBody>
                  <a:tcPr/>
                </a:tc>
                <a:tc>
                  <a:txBody>
                    <a:bodyPr/>
                    <a:lstStyle/>
                    <a:p>
                      <a:r>
                        <a:rPr lang="en-US" sz="1200" dirty="0"/>
                        <a:t>May 2025</a:t>
                      </a:r>
                    </a:p>
                  </a:txBody>
                  <a:tcPr/>
                </a:tc>
                <a:tc>
                  <a:txBody>
                    <a:bodyPr/>
                    <a:lstStyle/>
                    <a:p>
                      <a:r>
                        <a:rPr lang="en-US" sz="1200" dirty="0"/>
                        <a:t>Chair should be able to sleep guest as well as to perform a sleep study for patients who only sleep in a recliner.  Decision was made end of May which chair staff would like.  Dacia completing final negations with vendor.  </a:t>
                      </a:r>
                    </a:p>
                  </a:txBody>
                  <a:tcPr/>
                </a:tc>
                <a:extLst>
                  <a:ext uri="{0D108BD9-81ED-4DB2-BD59-A6C34878D82A}">
                    <a16:rowId xmlns:a16="http://schemas.microsoft.com/office/drawing/2014/main" val="1969682837"/>
                  </a:ext>
                </a:extLst>
              </a:tr>
              <a:tr h="370840">
                <a:tc>
                  <a:txBody>
                    <a:bodyPr/>
                    <a:lstStyle/>
                    <a:p>
                      <a:r>
                        <a:rPr lang="en-US" sz="1200" dirty="0"/>
                        <a:t>Chair to be purchased and installed.  </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816079606"/>
                  </a:ext>
                </a:extLst>
              </a:tr>
            </a:tbl>
          </a:graphicData>
        </a:graphic>
      </p:graphicFrame>
    </p:spTree>
    <p:extLst>
      <p:ext uri="{BB962C8B-B14F-4D97-AF65-F5344CB8AC3E}">
        <p14:creationId xmlns:p14="http://schemas.microsoft.com/office/powerpoint/2010/main" val="2599645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No 3 of the 4 steps completed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5900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marL="171450" indent="-171450">
                        <a:buFont typeface="Arial" panose="020B0604020202020204" pitchFamily="34" charset="0"/>
                        <a:buChar char="•"/>
                      </a:pPr>
                      <a:r>
                        <a:rPr lang="en-US" sz="1200" dirty="0">
                          <a:solidFill>
                            <a:srgbClr val="FF0000"/>
                          </a:solidFill>
                        </a:rPr>
                        <a:t>Could not find a good options from a </a:t>
                      </a:r>
                      <a:r>
                        <a:rPr lang="en-US" sz="1200" dirty="0" err="1">
                          <a:solidFill>
                            <a:srgbClr val="FF0000"/>
                          </a:solidFill>
                        </a:rPr>
                        <a:t>Vizent</a:t>
                      </a:r>
                      <a:r>
                        <a:rPr lang="en-US" sz="1200" dirty="0">
                          <a:solidFill>
                            <a:srgbClr val="FF0000"/>
                          </a:solidFill>
                        </a:rPr>
                        <a:t> contract.  2 different Vizient vendors evaluated and only one could provide options we wanted.  That vendor would not provide a sample for review and no return policy creating some purchase risk.  </a:t>
                      </a:r>
                    </a:p>
                    <a:p>
                      <a:pPr marL="171450" indent="-171450">
                        <a:buFont typeface="Arial" panose="020B0604020202020204" pitchFamily="34" charset="0"/>
                        <a:buChar char="•"/>
                      </a:pPr>
                      <a:r>
                        <a:rPr lang="en-US" sz="1200">
                          <a:solidFill>
                            <a:srgbClr val="FF0000"/>
                          </a:solidFill>
                        </a:rPr>
                        <a:t>Staff </a:t>
                      </a:r>
                      <a:r>
                        <a:rPr lang="en-US" sz="1200" dirty="0">
                          <a:solidFill>
                            <a:srgbClr val="FF0000"/>
                          </a:solidFill>
                        </a:rPr>
                        <a:t>recommend the </a:t>
                      </a:r>
                      <a:r>
                        <a:rPr lang="en-US" sz="1200">
                          <a:solidFill>
                            <a:srgbClr val="FF0000"/>
                          </a:solidFill>
                        </a:rPr>
                        <a:t>DS chair (Vendor ISO) </a:t>
                      </a:r>
                      <a:r>
                        <a:rPr lang="en-US" sz="1200" dirty="0">
                          <a:solidFill>
                            <a:srgbClr val="FF0000"/>
                          </a:solidFill>
                        </a:rPr>
                        <a:t>as the best option.</a:t>
                      </a:r>
                    </a:p>
                    <a:p>
                      <a:pPr marL="171450" indent="-171450">
                        <a:buFont typeface="Arial" panose="020B0604020202020204" pitchFamily="34" charset="0"/>
                        <a:buChar char="•"/>
                      </a:pPr>
                      <a:r>
                        <a:rPr lang="en-US" sz="1200" dirty="0">
                          <a:solidFill>
                            <a:srgbClr val="FF0000"/>
                          </a:solidFill>
                        </a:rPr>
                        <a:t>The chair staff wanted came in above the $5000 capitol mark and will need Admin approval.     </a:t>
                      </a:r>
                    </a:p>
                    <a:p>
                      <a:pPr marL="171450" indent="-171450">
                        <a:buFont typeface="Arial" panose="020B0604020202020204" pitchFamily="34" charset="0"/>
                        <a:buChar char="•"/>
                      </a:pPr>
                      <a:endParaRPr lang="en-US" sz="1200" dirty="0"/>
                    </a:p>
                    <a:p>
                      <a:pPr marL="171450" indent="-171450">
                        <a:spcBef>
                          <a:spcPts val="0"/>
                        </a:spcBef>
                        <a:buFont typeface="Arial" panose="020B0604020202020204" pitchFamily="34" charset="0"/>
                        <a:buChar char="•"/>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3" y="3724157"/>
          <a:ext cx="10312401" cy="11582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7835">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87115">
                <a:tc>
                  <a:txBody>
                    <a:bodyPr/>
                    <a:lstStyle/>
                    <a:p>
                      <a:pPr marL="285750" indent="-285750">
                        <a:spcBef>
                          <a:spcPts val="0"/>
                        </a:spcBef>
                        <a:buFont typeface="Arial" panose="020B0604020202020204" pitchFamily="34" charset="0"/>
                        <a:buChar char="•"/>
                      </a:pPr>
                      <a:r>
                        <a:rPr lang="en-US" sz="1200" dirty="0">
                          <a:solidFill>
                            <a:srgbClr val="FF0000"/>
                          </a:solidFill>
                        </a:rPr>
                        <a:t>Action 1:  Get a final quote from ISO on the chair                Assigned to: Dacia                  Due by 6/17/2025</a:t>
                      </a:r>
                    </a:p>
                    <a:p>
                      <a:pPr marL="285750" indent="-285750">
                        <a:spcBef>
                          <a:spcPts val="0"/>
                        </a:spcBef>
                        <a:buFont typeface="Arial" panose="020B0604020202020204" pitchFamily="34" charset="0"/>
                        <a:buChar char="•"/>
                      </a:pPr>
                      <a:r>
                        <a:rPr lang="en-US" sz="1200" dirty="0">
                          <a:solidFill>
                            <a:srgbClr val="FF0000"/>
                          </a:solidFill>
                        </a:rPr>
                        <a:t>Action 2: Submit SBAR and request to Admin Council          Assigned to: Kyle                    Due by 6/17/2025 </a:t>
                      </a:r>
                    </a:p>
                    <a:p>
                      <a:pPr marL="285750" indent="-285750">
                        <a:spcBef>
                          <a:spcPts val="0"/>
                        </a:spcBef>
                        <a:buFont typeface="Arial" panose="020B0604020202020204" pitchFamily="34" charset="0"/>
                        <a:buChar char="•"/>
                      </a:pPr>
                      <a:r>
                        <a:rPr lang="en-US" sz="1200" dirty="0">
                          <a:solidFill>
                            <a:srgbClr val="FF0000"/>
                          </a:solidFill>
                        </a:rPr>
                        <a:t>Action 3: If Approved:  Submit PO to vendor and purchase  Assigned to : Kyle and Dacia   Due by 6/27/25</a:t>
                      </a:r>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36599" y="5238857"/>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NO</a:t>
                      </a:r>
                    </a:p>
                    <a:p>
                      <a:pPr>
                        <a:spcBef>
                          <a:spcPts val="0"/>
                        </a:spcBef>
                      </a:pPr>
                      <a:r>
                        <a:rPr lang="en-US" sz="1400" baseline="0" dirty="0"/>
                        <a:t>Project still in progress, project to continue: Enter YES </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987658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Plant Operations</a:t>
            </a:r>
          </a:p>
        </p:txBody>
      </p:sp>
      <p:sp>
        <p:nvSpPr>
          <p:cNvPr id="3" name="Subtitle 2"/>
          <p:cNvSpPr>
            <a:spLocks noGrp="1"/>
          </p:cNvSpPr>
          <p:nvPr>
            <p:ph type="subTitle" idx="1"/>
          </p:nvPr>
        </p:nvSpPr>
        <p:spPr/>
        <p:txBody>
          <a:bodyPr/>
          <a:lstStyle/>
          <a:p>
            <a:r>
              <a:rPr lang="en-US" dirty="0"/>
              <a:t>New Employee Orientation Competency checklist</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Date:2-14-2025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Presented:4-2-2025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42658852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026058"/>
          <a:ext cx="10312401" cy="168526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60466">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380469">
                <a:tc>
                  <a:txBody>
                    <a:bodyPr/>
                    <a:lstStyle/>
                    <a:p>
                      <a:pPr>
                        <a:spcBef>
                          <a:spcPts val="0"/>
                        </a:spcBef>
                      </a:pPr>
                      <a:r>
                        <a:rPr lang="en-US" sz="1200" dirty="0"/>
                        <a:t>KOM Target: Implement an improved new employee orientation competency checklist by December 2025. </a:t>
                      </a:r>
                    </a:p>
                    <a:p>
                      <a:pPr>
                        <a:spcBef>
                          <a:spcPts val="0"/>
                        </a:spcBef>
                      </a:pPr>
                      <a:endParaRPr lang="en-US" sz="1200" dirty="0"/>
                    </a:p>
                    <a:p>
                      <a:pPr>
                        <a:spcBef>
                          <a:spcPts val="0"/>
                        </a:spcBef>
                      </a:pPr>
                      <a:r>
                        <a:rPr lang="en-US" sz="1200" dirty="0"/>
                        <a:t>Current KOM Status: 20% completed</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79756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 Rob Maurer and Jason Schoville</a:t>
                      </a:r>
                    </a:p>
                  </a:txBody>
                  <a:tcPr/>
                </a:tc>
                <a:extLst>
                  <a:ext uri="{0D108BD9-81ED-4DB2-BD59-A6C34878D82A}">
                    <a16:rowId xmlns:a16="http://schemas.microsoft.com/office/drawing/2014/main" val="10000"/>
                  </a:ext>
                </a:extLst>
              </a:tr>
              <a:tr h="370840">
                <a:tc>
                  <a:txBody>
                    <a:bodyPr/>
                    <a:lstStyle/>
                    <a:p>
                      <a:r>
                        <a:rPr lang="en-US" sz="1100" dirty="0"/>
                        <a:t>Project Leader: Jason Schoville and Rob Maurer</a:t>
                      </a:r>
                    </a:p>
                    <a:p>
                      <a:r>
                        <a:rPr lang="en-US" sz="1100" dirty="0"/>
                        <a:t>Members:</a:t>
                      </a:r>
                      <a:r>
                        <a:rPr lang="en-US" sz="1100" baseline="0" dirty="0"/>
                        <a:t> Current Plant Operations Staff</a:t>
                      </a:r>
                      <a:endParaRPr lang="en-US" sz="11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4"/>
          <a:ext cx="5368926" cy="2164080"/>
        </p:xfrm>
        <a:graphic>
          <a:graphicData uri="http://schemas.openxmlformats.org/drawingml/2006/table">
            <a:tbl>
              <a:tblPr firstRow="1" bandRow="1">
                <a:tableStyleId>{6E25E649-3F16-4E02-A733-19D2CDBF48F0}</a:tableStyleId>
              </a:tblPr>
              <a:tblGrid>
                <a:gridCol w="5368926">
                  <a:extLst>
                    <a:ext uri="{9D8B030D-6E8A-4147-A177-3AD203B41FA5}">
                      <a16:colId xmlns:a16="http://schemas.microsoft.com/office/drawing/2014/main" val="20000"/>
                    </a:ext>
                  </a:extLst>
                </a:gridCol>
              </a:tblGrid>
              <a:tr h="642969">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12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Help new employees understand the systems that operate within the building. </a:t>
                      </a:r>
                      <a:r>
                        <a:rPr lang="en-US" sz="1100" dirty="0"/>
                        <a:t>For new employee orientation, we will separate building systems by years they were built so training will include building systems that operate inside that building partition including Life Safety systems, electrical, plumbing and Security. This separation will help new employees understand the building systems that operate within the building envelope. Our plan is to break this up into building sections which will give us time to break down and report each section as we progress to the 100% goal.</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6"/>
          <a:ext cx="4848224" cy="2164078"/>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765084">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398994">
                <a:tc>
                  <a:txBody>
                    <a:bodyPr/>
                    <a:lstStyle/>
                    <a:p>
                      <a:pPr>
                        <a:spcBef>
                          <a:spcPts val="0"/>
                        </a:spcBef>
                      </a:pPr>
                      <a:r>
                        <a:rPr lang="en-US" sz="1100" dirty="0"/>
                        <a:t>Having new Plant Operations staff understand the facility faster will promote longevity and improve their confidence with Maintenance &amp; Security.</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Employee Orientation Competency checklist</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5838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09600" y="1213468"/>
          <a:ext cx="10439400" cy="5089154"/>
        </p:xfrm>
        <a:graphic>
          <a:graphicData uri="http://schemas.openxmlformats.org/drawingml/2006/table">
            <a:tbl>
              <a:tblPr firstRow="1" bandRow="1">
                <a:tableStyleId>{6E25E649-3F16-4E02-A733-19D2CDBF48F0}</a:tableStyleId>
              </a:tblPr>
              <a:tblGrid>
                <a:gridCol w="3307184">
                  <a:extLst>
                    <a:ext uri="{9D8B030D-6E8A-4147-A177-3AD203B41FA5}">
                      <a16:colId xmlns:a16="http://schemas.microsoft.com/office/drawing/2014/main" val="20000"/>
                    </a:ext>
                  </a:extLst>
                </a:gridCol>
                <a:gridCol w="3353871">
                  <a:extLst>
                    <a:ext uri="{9D8B030D-6E8A-4147-A177-3AD203B41FA5}">
                      <a16:colId xmlns:a16="http://schemas.microsoft.com/office/drawing/2014/main" val="20001"/>
                    </a:ext>
                  </a:extLst>
                </a:gridCol>
                <a:gridCol w="3778345">
                  <a:extLst>
                    <a:ext uri="{9D8B030D-6E8A-4147-A177-3AD203B41FA5}">
                      <a16:colId xmlns:a16="http://schemas.microsoft.com/office/drawing/2014/main" val="20002"/>
                    </a:ext>
                  </a:extLst>
                </a:gridCol>
              </a:tblGrid>
              <a:tr h="338439">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572216">
                <a:tc>
                  <a:txBody>
                    <a:bodyPr/>
                    <a:lstStyle/>
                    <a:p>
                      <a:r>
                        <a:rPr lang="en-US" sz="1100" dirty="0"/>
                        <a:t>Kickoff meeting to review project needs and determine schedule.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To bring the team together to share project goals, identify opportunities and discuss next steps.</a:t>
                      </a:r>
                      <a:endParaRPr lang="en-US" sz="11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February 12,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38439">
                <a:tc>
                  <a:txBody>
                    <a:bodyPr/>
                    <a:lstStyle/>
                    <a:p>
                      <a:r>
                        <a:rPr lang="en-US" sz="1100" dirty="0"/>
                        <a:t>Revise check list by building section/year built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Training will include building systems that operate inside that building partition including Life Safety systems, electrical, plumbing and Security. This will make it easier for training purposes as it can be confusing when its not separated out.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1956 building – April 2025</a:t>
                      </a:r>
                    </a:p>
                    <a:p>
                      <a:r>
                        <a:rPr lang="en-US" sz="1100" dirty="0"/>
                        <a:t>1975/1995 – TBD</a:t>
                      </a:r>
                    </a:p>
                    <a:p>
                      <a:r>
                        <a:rPr lang="en-US" sz="1100" dirty="0"/>
                        <a:t>SHOC - TBD</a:t>
                      </a:r>
                    </a:p>
                    <a:p>
                      <a:r>
                        <a:rPr lang="en-US" sz="1100" dirty="0"/>
                        <a:t>Offsite locations – TBD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24242">
                <a:tc>
                  <a:txBody>
                    <a:bodyPr/>
                    <a:lstStyle/>
                    <a:p>
                      <a:r>
                        <a:rPr lang="en-US" sz="1100" b="0" dirty="0"/>
                        <a:t>1956 Orientation Competency Checklist.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Deliverable for April QM meeting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April 2, 2025, completion date</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38439">
                <a:tc>
                  <a:txBody>
                    <a:bodyPr/>
                    <a:lstStyle/>
                    <a:p>
                      <a:r>
                        <a:rPr lang="en-US" sz="1100" dirty="0"/>
                        <a:t>1975 Orientation Competency checklist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Deliverable for June QM meeting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June 12, 2025, completion date</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38439">
                <a:tc>
                  <a:txBody>
                    <a:bodyPr/>
                    <a:lstStyle/>
                    <a:p>
                      <a:r>
                        <a:rPr lang="en-US" sz="1100" dirty="0"/>
                        <a:t>Introduction to the department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Deliverable for August QM meeting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10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38439">
                <a:tc>
                  <a:txBody>
                    <a:bodyPr/>
                    <a:lstStyle/>
                    <a:p>
                      <a:endParaRPr lang="en-US" sz="110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1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1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38439">
                <a:tc>
                  <a:txBody>
                    <a:bodyPr/>
                    <a:lstStyle/>
                    <a:p>
                      <a:endParaRPr lang="en-US" sz="110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1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1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38439">
                <a:tc>
                  <a:txBody>
                    <a:bodyPr/>
                    <a:lstStyle/>
                    <a:p>
                      <a:endParaRPr lang="en-US" sz="11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1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1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38439">
                <a:tc>
                  <a:txBody>
                    <a:bodyPr/>
                    <a:lstStyle/>
                    <a:p>
                      <a:endParaRPr lang="en-US" sz="11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1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1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38439">
                <a:tc>
                  <a:txBody>
                    <a:bodyPr/>
                    <a:lstStyle/>
                    <a:p>
                      <a:endParaRPr lang="en-US" sz="11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1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1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38439">
                <a:tc>
                  <a:txBody>
                    <a:bodyPr/>
                    <a:lstStyle/>
                    <a:p>
                      <a:endParaRPr lang="en-US" sz="11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1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1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834574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Current Orientation checklist</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0" name="Table 9">
            <a:extLst>
              <a:ext uri="{FF2B5EF4-FFF2-40B4-BE49-F238E27FC236}">
                <a16:creationId xmlns:a16="http://schemas.microsoft.com/office/drawing/2014/main" id="{AF95F149-ECFE-A55B-9808-2E6CBA86C1DF}"/>
              </a:ext>
            </a:extLst>
          </p:cNvPr>
          <p:cNvGraphicFramePr>
            <a:graphicFrameLocks noGrp="1"/>
          </p:cNvGraphicFramePr>
          <p:nvPr/>
        </p:nvGraphicFramePr>
        <p:xfrm>
          <a:off x="1061049" y="1481142"/>
          <a:ext cx="4597880" cy="4525953"/>
        </p:xfrm>
        <a:graphic>
          <a:graphicData uri="http://schemas.openxmlformats.org/drawingml/2006/table">
            <a:tbl>
              <a:tblPr/>
              <a:tblGrid>
                <a:gridCol w="2511250">
                  <a:extLst>
                    <a:ext uri="{9D8B030D-6E8A-4147-A177-3AD203B41FA5}">
                      <a16:colId xmlns:a16="http://schemas.microsoft.com/office/drawing/2014/main" val="3660349548"/>
                    </a:ext>
                  </a:extLst>
                </a:gridCol>
                <a:gridCol w="1062853">
                  <a:extLst>
                    <a:ext uri="{9D8B030D-6E8A-4147-A177-3AD203B41FA5}">
                      <a16:colId xmlns:a16="http://schemas.microsoft.com/office/drawing/2014/main" val="2886988106"/>
                    </a:ext>
                  </a:extLst>
                </a:gridCol>
                <a:gridCol w="1023777">
                  <a:extLst>
                    <a:ext uri="{9D8B030D-6E8A-4147-A177-3AD203B41FA5}">
                      <a16:colId xmlns:a16="http://schemas.microsoft.com/office/drawing/2014/main" val="2121993468"/>
                    </a:ext>
                  </a:extLst>
                </a:gridCol>
              </a:tblGrid>
              <a:tr h="141436">
                <a:tc gridSpan="3">
                  <a:txBody>
                    <a:bodyPr/>
                    <a:lstStyle/>
                    <a:p>
                      <a:pPr algn="ctr" fontAlgn="b"/>
                      <a:r>
                        <a:rPr lang="en-US" sz="800" b="1" i="0" u="sng" strike="noStrike">
                          <a:solidFill>
                            <a:srgbClr val="000000"/>
                          </a:solidFill>
                          <a:effectLst/>
                          <a:latin typeface="Aptos Narrow" panose="020B0004020202020204" pitchFamily="34" charset="0"/>
                        </a:rPr>
                        <a:t>New Employee Orientation Competancy Checklist</a:t>
                      </a:r>
                    </a:p>
                  </a:txBody>
                  <a:tcPr marL="7072" marR="7072" marT="7072" marB="0" anchor="b">
                    <a:lnL>
                      <a:noFill/>
                    </a:lnL>
                    <a:lnR>
                      <a:noFill/>
                    </a:lnR>
                    <a:lnT>
                      <a:noFill/>
                    </a:lnT>
                    <a:lnB>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0301353"/>
                  </a:ext>
                </a:extLst>
              </a:tr>
              <a:tr h="141436">
                <a:tc>
                  <a:txBody>
                    <a:bodyPr/>
                    <a:lstStyle/>
                    <a:p>
                      <a:pPr algn="l" fontAlgn="b"/>
                      <a:r>
                        <a:rPr lang="en-US" sz="800" b="1" i="0" u="sng" strike="noStrike">
                          <a:solidFill>
                            <a:srgbClr val="000000"/>
                          </a:solidFill>
                          <a:effectLst/>
                          <a:latin typeface="Aptos Narrow" panose="020B0004020202020204" pitchFamily="34" charset="0"/>
                        </a:rPr>
                        <a:t>1975 Building </a:t>
                      </a:r>
                    </a:p>
                  </a:txBody>
                  <a:tcPr marL="7072" marR="7072" marT="7072"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Training Date</a:t>
                      </a:r>
                    </a:p>
                  </a:txBody>
                  <a:tcPr marL="7072" marR="7072" marT="7072"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Initials of Trainer</a:t>
                      </a:r>
                    </a:p>
                  </a:txBody>
                  <a:tcPr marL="7072" marR="7072" marT="7072" marB="0" anchor="b">
                    <a:lnL>
                      <a:noFill/>
                    </a:lnL>
                    <a:lnR>
                      <a:noFill/>
                    </a:lnR>
                    <a:lnT>
                      <a:noFill/>
                    </a:lnT>
                    <a:lnB>
                      <a:noFill/>
                    </a:lnB>
                    <a:noFill/>
                  </a:tcPr>
                </a:tc>
                <a:extLst>
                  <a:ext uri="{0D108BD9-81ED-4DB2-BD59-A6C34878D82A}">
                    <a16:rowId xmlns:a16="http://schemas.microsoft.com/office/drawing/2014/main" val="2067204332"/>
                  </a:ext>
                </a:extLst>
              </a:tr>
              <a:tr h="141436">
                <a:tc>
                  <a:txBody>
                    <a:bodyPr/>
                    <a:lstStyle/>
                    <a:p>
                      <a:pPr algn="l" fontAlgn="b"/>
                      <a:r>
                        <a:rPr lang="en-US" sz="800" b="1" i="0" u="none" strike="noStrike">
                          <a:solidFill>
                            <a:srgbClr val="000000"/>
                          </a:solidFill>
                          <a:effectLst/>
                          <a:latin typeface="Aptos Narrow" panose="020B0004020202020204" pitchFamily="34" charset="0"/>
                        </a:rPr>
                        <a:t>Lower Level</a:t>
                      </a:r>
                    </a:p>
                  </a:txBody>
                  <a:tcPr marL="7072" marR="7072" marT="707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072" marR="7072" marT="707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072" marR="7072" marT="7072"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7540449"/>
                  </a:ext>
                </a:extLst>
              </a:tr>
              <a:tr h="141436">
                <a:tc>
                  <a:txBody>
                    <a:bodyPr/>
                    <a:lstStyle/>
                    <a:p>
                      <a:pPr algn="l" fontAlgn="b"/>
                      <a:r>
                        <a:rPr lang="en-US" sz="800" b="0" i="0" u="none" strike="noStrike">
                          <a:solidFill>
                            <a:srgbClr val="000000"/>
                          </a:solidFill>
                          <a:effectLst/>
                          <a:latin typeface="Aptos Narrow" panose="020B0004020202020204" pitchFamily="34" charset="0"/>
                        </a:rPr>
                        <a:t>240Kw Cat Generator</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724869"/>
                  </a:ext>
                </a:extLst>
              </a:tr>
              <a:tr h="141436">
                <a:tc>
                  <a:txBody>
                    <a:bodyPr/>
                    <a:lstStyle/>
                    <a:p>
                      <a:pPr algn="l" fontAlgn="b"/>
                      <a:r>
                        <a:rPr lang="en-US" sz="800" b="0" i="0" u="none" strike="noStrike">
                          <a:solidFill>
                            <a:srgbClr val="000000"/>
                          </a:solidFill>
                          <a:effectLst/>
                          <a:latin typeface="Aptos Narrow" panose="020B0004020202020204" pitchFamily="34" charset="0"/>
                        </a:rPr>
                        <a:t>Chiller</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0163264"/>
                  </a:ext>
                </a:extLst>
              </a:tr>
              <a:tr h="141436">
                <a:tc>
                  <a:txBody>
                    <a:bodyPr/>
                    <a:lstStyle/>
                    <a:p>
                      <a:pPr algn="l" fontAlgn="b"/>
                      <a:r>
                        <a:rPr lang="en-US" sz="800" b="0" i="0" u="none" strike="noStrike">
                          <a:solidFill>
                            <a:srgbClr val="000000"/>
                          </a:solidFill>
                          <a:effectLst/>
                          <a:latin typeface="Aptos Narrow" panose="020B0004020202020204" pitchFamily="34" charset="0"/>
                        </a:rPr>
                        <a:t>AHU 6 Return</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6700437"/>
                  </a:ext>
                </a:extLst>
              </a:tr>
              <a:tr h="141436">
                <a:tc>
                  <a:txBody>
                    <a:bodyPr/>
                    <a:lstStyle/>
                    <a:p>
                      <a:pPr algn="l" fontAlgn="b"/>
                      <a:r>
                        <a:rPr lang="en-US" sz="800" b="0" i="0" u="none" strike="noStrike">
                          <a:solidFill>
                            <a:srgbClr val="000000"/>
                          </a:solidFill>
                          <a:effectLst/>
                          <a:latin typeface="Aptos Narrow" panose="020B0004020202020204" pitchFamily="34" charset="0"/>
                        </a:rPr>
                        <a:t>Water Heaters</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095965"/>
                  </a:ext>
                </a:extLst>
              </a:tr>
              <a:tr h="141436">
                <a:tc>
                  <a:txBody>
                    <a:bodyPr/>
                    <a:lstStyle/>
                    <a:p>
                      <a:pPr algn="l" fontAlgn="b"/>
                      <a:r>
                        <a:rPr lang="en-US" sz="800" b="0" i="0" u="none" strike="noStrike">
                          <a:solidFill>
                            <a:srgbClr val="000000"/>
                          </a:solidFill>
                          <a:effectLst/>
                          <a:latin typeface="Aptos Narrow" panose="020B0004020202020204" pitchFamily="34" charset="0"/>
                        </a:rPr>
                        <a:t>75 Electrical Main Panel Distribution</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732574"/>
                  </a:ext>
                </a:extLst>
              </a:tr>
              <a:tr h="141436">
                <a:tc>
                  <a:txBody>
                    <a:bodyPr/>
                    <a:lstStyle/>
                    <a:p>
                      <a:pPr algn="l" fontAlgn="b"/>
                      <a:r>
                        <a:rPr lang="en-US" sz="800" b="0" i="0" u="none" strike="noStrike">
                          <a:solidFill>
                            <a:srgbClr val="000000"/>
                          </a:solidFill>
                          <a:effectLst/>
                          <a:latin typeface="Aptos Narrow" panose="020B0004020202020204" pitchFamily="34" charset="0"/>
                        </a:rPr>
                        <a:t>Kitchen dishwasher Boiler</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676704"/>
                  </a:ext>
                </a:extLst>
              </a:tr>
              <a:tr h="141436">
                <a:tc>
                  <a:txBody>
                    <a:bodyPr/>
                    <a:lstStyle/>
                    <a:p>
                      <a:pPr algn="l" fontAlgn="b"/>
                      <a:r>
                        <a:rPr lang="en-US" sz="800" b="0" i="0" u="none" strike="noStrike">
                          <a:solidFill>
                            <a:srgbClr val="000000"/>
                          </a:solidFill>
                          <a:effectLst/>
                          <a:latin typeface="Aptos Narrow" panose="020B0004020202020204" pitchFamily="34" charset="0"/>
                        </a:rPr>
                        <a:t>75 Radiant heat loop</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4174270"/>
                  </a:ext>
                </a:extLst>
              </a:tr>
              <a:tr h="141436">
                <a:tc>
                  <a:txBody>
                    <a:bodyPr/>
                    <a:lstStyle/>
                    <a:p>
                      <a:pPr algn="l" fontAlgn="b"/>
                      <a:r>
                        <a:rPr lang="en-US" sz="800" b="0" i="0" u="none" strike="noStrike">
                          <a:solidFill>
                            <a:srgbClr val="000000"/>
                          </a:solidFill>
                          <a:effectLst/>
                          <a:latin typeface="Aptos Narrow" panose="020B0004020202020204" pitchFamily="34" charset="0"/>
                        </a:rPr>
                        <a:t>Brivo Panel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2002564"/>
                  </a:ext>
                </a:extLst>
              </a:tr>
              <a:tr h="141436">
                <a:tc>
                  <a:txBody>
                    <a:bodyPr/>
                    <a:lstStyle/>
                    <a:p>
                      <a:pPr algn="l" fontAlgn="b"/>
                      <a:r>
                        <a:rPr lang="en-US" sz="800" b="0" i="0" u="none" strike="noStrike">
                          <a:solidFill>
                            <a:srgbClr val="000000"/>
                          </a:solidFill>
                          <a:effectLst/>
                          <a:latin typeface="Aptos Narrow" panose="020B0004020202020204" pitchFamily="34" charset="0"/>
                        </a:rPr>
                        <a:t>Diesel Fuel capacity monitor</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3970056"/>
                  </a:ext>
                </a:extLst>
              </a:tr>
              <a:tr h="141436">
                <a:tc>
                  <a:txBody>
                    <a:bodyPr/>
                    <a:lstStyle/>
                    <a:p>
                      <a:pPr algn="l" fontAlgn="b"/>
                      <a:r>
                        <a:rPr lang="en-US" sz="800" b="0" i="0" u="none" strike="noStrike">
                          <a:solidFill>
                            <a:srgbClr val="000000"/>
                          </a:solidFill>
                          <a:effectLst/>
                          <a:latin typeface="Aptos Narrow" panose="020B0004020202020204" pitchFamily="34" charset="0"/>
                        </a:rPr>
                        <a:t>RO system</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4848935"/>
                  </a:ext>
                </a:extLst>
              </a:tr>
              <a:tr h="141436">
                <a:tc>
                  <a:txBody>
                    <a:bodyPr/>
                    <a:lstStyle/>
                    <a:p>
                      <a:pPr algn="l" fontAlgn="b"/>
                      <a:r>
                        <a:rPr lang="en-US" sz="800" b="0" i="0" u="none" strike="noStrike">
                          <a:solidFill>
                            <a:srgbClr val="000000"/>
                          </a:solidFill>
                          <a:effectLst/>
                          <a:latin typeface="Aptos Narrow" panose="020B0004020202020204" pitchFamily="34" charset="0"/>
                        </a:rPr>
                        <a:t>Kitchen Gas shut-off</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5359320"/>
                  </a:ext>
                </a:extLst>
              </a:tr>
              <a:tr h="141436">
                <a:tc>
                  <a:txBody>
                    <a:bodyPr/>
                    <a:lstStyle/>
                    <a:p>
                      <a:pPr algn="l" fontAlgn="b"/>
                      <a:r>
                        <a:rPr lang="en-US" sz="800" b="0" i="0" u="none" strike="noStrike">
                          <a:solidFill>
                            <a:srgbClr val="000000"/>
                          </a:solidFill>
                          <a:effectLst/>
                          <a:latin typeface="Aptos Narrow" panose="020B0004020202020204" pitchFamily="34" charset="0"/>
                        </a:rPr>
                        <a:t>Elevator B equipment room/Reset procedure</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5008599"/>
                  </a:ext>
                </a:extLst>
              </a:tr>
              <a:tr h="141436">
                <a:tc>
                  <a:txBody>
                    <a:bodyPr/>
                    <a:lstStyle/>
                    <a:p>
                      <a:pPr algn="l" fontAlgn="b"/>
                      <a:r>
                        <a:rPr lang="en-US" sz="800" b="0" i="0" u="none" strike="noStrike">
                          <a:solidFill>
                            <a:srgbClr val="000000"/>
                          </a:solidFill>
                          <a:effectLst/>
                          <a:latin typeface="Aptos Narrow" panose="020B0004020202020204" pitchFamily="34" charset="0"/>
                        </a:rPr>
                        <a:t>Fire Alarm Control panel training</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0731393"/>
                  </a:ext>
                </a:extLst>
              </a:tr>
              <a:tr h="141436">
                <a:tc>
                  <a:txBody>
                    <a:bodyPr/>
                    <a:lstStyle/>
                    <a:p>
                      <a:pPr algn="l" fontAlgn="b"/>
                      <a:r>
                        <a:rPr lang="en-US" sz="800" b="0" i="0" u="none" strike="noStrike">
                          <a:solidFill>
                            <a:srgbClr val="000000"/>
                          </a:solidFill>
                          <a:effectLst/>
                          <a:latin typeface="Aptos Narrow" panose="020B0004020202020204" pitchFamily="34" charset="0"/>
                        </a:rPr>
                        <a:t>Fire procedures-Process when alarm goes off</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7953265"/>
                  </a:ext>
                </a:extLst>
              </a:tr>
              <a:tr h="282873">
                <a:tc>
                  <a:txBody>
                    <a:bodyPr/>
                    <a:lstStyle/>
                    <a:p>
                      <a:pPr algn="l" fontAlgn="b"/>
                      <a:r>
                        <a:rPr lang="en-US" sz="800" b="0" i="0" u="none" strike="noStrike">
                          <a:solidFill>
                            <a:srgbClr val="000000"/>
                          </a:solidFill>
                          <a:effectLst/>
                          <a:latin typeface="Aptos Narrow" panose="020B0004020202020204" pitchFamily="34" charset="0"/>
                        </a:rPr>
                        <a:t>Smoke detectors/Duct Detectors/Heat Detectors/Pull Stations</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2163521"/>
                  </a:ext>
                </a:extLst>
              </a:tr>
              <a:tr h="141436">
                <a:tc>
                  <a:txBody>
                    <a:bodyPr/>
                    <a:lstStyle/>
                    <a:p>
                      <a:pPr algn="l" fontAlgn="b"/>
                      <a:r>
                        <a:rPr lang="en-US" sz="800" b="0" i="0" u="none" strike="noStrike">
                          <a:solidFill>
                            <a:srgbClr val="000000"/>
                          </a:solidFill>
                          <a:effectLst/>
                          <a:latin typeface="Aptos Narrow" panose="020B0004020202020204" pitchFamily="34" charset="0"/>
                        </a:rPr>
                        <a:t>Disable/Enable points on Fire alarm control panel</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7429614"/>
                  </a:ext>
                </a:extLst>
              </a:tr>
              <a:tr h="141436">
                <a:tc>
                  <a:txBody>
                    <a:bodyPr/>
                    <a:lstStyle/>
                    <a:p>
                      <a:pPr algn="l" fontAlgn="b"/>
                      <a:r>
                        <a:rPr lang="en-US" sz="800" b="0" i="0" u="none" strike="noStrike">
                          <a:solidFill>
                            <a:srgbClr val="000000"/>
                          </a:solidFill>
                          <a:effectLst/>
                          <a:latin typeface="Aptos Narrow" panose="020B0004020202020204" pitchFamily="34" charset="0"/>
                        </a:rPr>
                        <a:t>Softener System-also feeds boiler</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9122328"/>
                  </a:ext>
                </a:extLst>
              </a:tr>
              <a:tr h="141436">
                <a:tc>
                  <a:txBody>
                    <a:bodyPr/>
                    <a:lstStyle/>
                    <a:p>
                      <a:pPr algn="l" fontAlgn="b"/>
                      <a:r>
                        <a:rPr lang="en-US" sz="800" b="0" i="0" u="none" strike="noStrike">
                          <a:solidFill>
                            <a:srgbClr val="000000"/>
                          </a:solidFill>
                          <a:effectLst/>
                          <a:latin typeface="Aptos Narrow" panose="020B0004020202020204" pitchFamily="34" charset="0"/>
                        </a:rPr>
                        <a:t>Medical Vacuum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668228"/>
                  </a:ext>
                </a:extLst>
              </a:tr>
              <a:tr h="141436">
                <a:tc>
                  <a:txBody>
                    <a:bodyPr/>
                    <a:lstStyle/>
                    <a:p>
                      <a:pPr algn="l" fontAlgn="b"/>
                      <a:r>
                        <a:rPr lang="en-US" sz="800" b="0" i="0" u="none" strike="noStrike">
                          <a:solidFill>
                            <a:srgbClr val="000000"/>
                          </a:solidFill>
                          <a:effectLst/>
                          <a:latin typeface="Aptos Narrow" panose="020B0004020202020204" pitchFamily="34" charset="0"/>
                        </a:rPr>
                        <a:t>Medical Air</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2128548"/>
                  </a:ext>
                </a:extLst>
              </a:tr>
              <a:tr h="141436">
                <a:tc>
                  <a:txBody>
                    <a:bodyPr/>
                    <a:lstStyle/>
                    <a:p>
                      <a:pPr algn="l" fontAlgn="b"/>
                      <a:r>
                        <a:rPr lang="en-US" sz="800" b="0" i="0" u="none" strike="noStrike">
                          <a:solidFill>
                            <a:srgbClr val="000000"/>
                          </a:solidFill>
                          <a:effectLst/>
                          <a:latin typeface="Aptos Narrow" panose="020B0004020202020204" pitchFamily="34" charset="0"/>
                        </a:rPr>
                        <a:t>75 Air Compressor-ties to 95</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6785406"/>
                  </a:ext>
                </a:extLst>
              </a:tr>
              <a:tr h="141436">
                <a:tc>
                  <a:txBody>
                    <a:bodyPr/>
                    <a:lstStyle/>
                    <a:p>
                      <a:pPr algn="l" fontAlgn="b"/>
                      <a:r>
                        <a:rPr lang="en-US" sz="800" b="0" i="0" u="none" strike="noStrike">
                          <a:solidFill>
                            <a:srgbClr val="000000"/>
                          </a:solidFill>
                          <a:effectLst/>
                          <a:latin typeface="Aptos Narrow" panose="020B0004020202020204" pitchFamily="34" charset="0"/>
                        </a:rPr>
                        <a:t>Medical Gas Storage Room</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066174"/>
                  </a:ext>
                </a:extLst>
              </a:tr>
              <a:tr h="141436">
                <a:tc>
                  <a:txBody>
                    <a:bodyPr/>
                    <a:lstStyle/>
                    <a:p>
                      <a:pPr algn="l" fontAlgn="b"/>
                      <a:r>
                        <a:rPr lang="en-US" sz="800" b="0" i="0" u="none" strike="noStrike">
                          <a:solidFill>
                            <a:srgbClr val="000000"/>
                          </a:solidFill>
                          <a:effectLst/>
                          <a:latin typeface="Aptos Narrow" panose="020B0004020202020204" pitchFamily="34" charset="0"/>
                        </a:rPr>
                        <a:t>IT ClosetEmergency Phone Switches</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954214"/>
                  </a:ext>
                </a:extLst>
              </a:tr>
              <a:tr h="141436">
                <a:tc>
                  <a:txBody>
                    <a:bodyPr/>
                    <a:lstStyle/>
                    <a:p>
                      <a:pPr algn="l" fontAlgn="b"/>
                      <a:endParaRPr lang="en-US" sz="800" b="0" i="0" u="none" strike="noStrike">
                        <a:solidFill>
                          <a:srgbClr val="000000"/>
                        </a:solidFill>
                        <a:effectLst/>
                        <a:latin typeface="Aptos Narrow" panose="020B0004020202020204" pitchFamily="34" charset="0"/>
                      </a:endParaRPr>
                    </a:p>
                  </a:txBody>
                  <a:tcPr marL="7072" marR="7072" marT="707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072" marR="7072" marT="707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072" marR="7072" marT="7072"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14702732"/>
                  </a:ext>
                </a:extLst>
              </a:tr>
              <a:tr h="141436">
                <a:tc>
                  <a:txBody>
                    <a:bodyPr/>
                    <a:lstStyle/>
                    <a:p>
                      <a:pPr algn="l" fontAlgn="b"/>
                      <a:r>
                        <a:rPr lang="en-US" sz="800" b="1" i="0" u="none" strike="noStrike">
                          <a:solidFill>
                            <a:srgbClr val="000000"/>
                          </a:solidFill>
                          <a:effectLst/>
                          <a:latin typeface="Aptos Narrow" panose="020B0004020202020204" pitchFamily="34" charset="0"/>
                        </a:rPr>
                        <a:t>1st floor</a:t>
                      </a:r>
                    </a:p>
                  </a:txBody>
                  <a:tcPr marL="7072" marR="7072" marT="707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072" marR="7072" marT="707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7072" marR="7072" marT="7072"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1732299"/>
                  </a:ext>
                </a:extLst>
              </a:tr>
              <a:tr h="141436">
                <a:tc>
                  <a:txBody>
                    <a:bodyPr/>
                    <a:lstStyle/>
                    <a:p>
                      <a:pPr algn="l" fontAlgn="b"/>
                      <a:r>
                        <a:rPr lang="en-US" sz="800" b="0" i="0" u="none" strike="noStrike">
                          <a:solidFill>
                            <a:srgbClr val="000000"/>
                          </a:solidFill>
                          <a:effectLst/>
                          <a:latin typeface="Aptos Narrow" panose="020B0004020202020204" pitchFamily="34" charset="0"/>
                        </a:rPr>
                        <a:t>Med Flight duties and night time ground lights</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9103878"/>
                  </a:ext>
                </a:extLst>
              </a:tr>
              <a:tr h="141436">
                <a:tc>
                  <a:txBody>
                    <a:bodyPr/>
                    <a:lstStyle/>
                    <a:p>
                      <a:pPr algn="l" fontAlgn="b"/>
                      <a:r>
                        <a:rPr lang="en-US" sz="800" b="0" i="0" u="none" strike="noStrike">
                          <a:solidFill>
                            <a:srgbClr val="000000"/>
                          </a:solidFill>
                          <a:effectLst/>
                          <a:latin typeface="Aptos Narrow" panose="020B0004020202020204" pitchFamily="34" charset="0"/>
                        </a:rPr>
                        <a:t>Medical Imaging/MRI Suite</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9539557"/>
                  </a:ext>
                </a:extLst>
              </a:tr>
              <a:tr h="141436">
                <a:tc>
                  <a:txBody>
                    <a:bodyPr/>
                    <a:lstStyle/>
                    <a:p>
                      <a:pPr algn="l" fontAlgn="b"/>
                      <a:r>
                        <a:rPr lang="en-US" sz="800" b="0" i="0" u="none" strike="noStrike">
                          <a:solidFill>
                            <a:srgbClr val="000000"/>
                          </a:solidFill>
                          <a:effectLst/>
                          <a:latin typeface="Aptos Narrow" panose="020B0004020202020204" pitchFamily="34" charset="0"/>
                        </a:rPr>
                        <a:t>MRI Suite Code</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7280056"/>
                  </a:ext>
                </a:extLst>
              </a:tr>
              <a:tr h="141436">
                <a:tc>
                  <a:txBody>
                    <a:bodyPr/>
                    <a:lstStyle/>
                    <a:p>
                      <a:pPr algn="l" fontAlgn="b"/>
                      <a:r>
                        <a:rPr lang="en-US" sz="800" b="0" i="0" u="none" strike="noStrike">
                          <a:solidFill>
                            <a:srgbClr val="000000"/>
                          </a:solidFill>
                          <a:effectLst/>
                          <a:latin typeface="Aptos Narrow" panose="020B0004020202020204" pitchFamily="34" charset="0"/>
                        </a:rPr>
                        <a:t>MRI Equipment room</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 </a:t>
                      </a:r>
                    </a:p>
                  </a:txBody>
                  <a:tcPr marL="7072" marR="7072" marT="7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7780552"/>
                  </a:ext>
                </a:extLst>
              </a:tr>
            </a:tbl>
          </a:graphicData>
        </a:graphic>
      </p:graphicFrame>
      <p:graphicFrame>
        <p:nvGraphicFramePr>
          <p:cNvPr id="11" name="Table 10">
            <a:extLst>
              <a:ext uri="{FF2B5EF4-FFF2-40B4-BE49-F238E27FC236}">
                <a16:creationId xmlns:a16="http://schemas.microsoft.com/office/drawing/2014/main" id="{628782CE-D4E0-333F-32A6-8978C6B1716A}"/>
              </a:ext>
            </a:extLst>
          </p:cNvPr>
          <p:cNvGraphicFramePr>
            <a:graphicFrameLocks noGrp="1"/>
          </p:cNvGraphicFramePr>
          <p:nvPr/>
        </p:nvGraphicFramePr>
        <p:xfrm>
          <a:off x="5805577" y="1481141"/>
          <a:ext cx="3994030" cy="4525956"/>
        </p:xfrm>
        <a:graphic>
          <a:graphicData uri="http://schemas.openxmlformats.org/drawingml/2006/table">
            <a:tbl>
              <a:tblPr/>
              <a:tblGrid>
                <a:gridCol w="2181442">
                  <a:extLst>
                    <a:ext uri="{9D8B030D-6E8A-4147-A177-3AD203B41FA5}">
                      <a16:colId xmlns:a16="http://schemas.microsoft.com/office/drawing/2014/main" val="116924035"/>
                    </a:ext>
                  </a:extLst>
                </a:gridCol>
                <a:gridCol w="923265">
                  <a:extLst>
                    <a:ext uri="{9D8B030D-6E8A-4147-A177-3AD203B41FA5}">
                      <a16:colId xmlns:a16="http://schemas.microsoft.com/office/drawing/2014/main" val="2669117383"/>
                    </a:ext>
                  </a:extLst>
                </a:gridCol>
                <a:gridCol w="889323">
                  <a:extLst>
                    <a:ext uri="{9D8B030D-6E8A-4147-A177-3AD203B41FA5}">
                      <a16:colId xmlns:a16="http://schemas.microsoft.com/office/drawing/2014/main" val="1111881353"/>
                    </a:ext>
                  </a:extLst>
                </a:gridCol>
              </a:tblGrid>
              <a:tr h="125721">
                <a:tc>
                  <a:txBody>
                    <a:bodyPr/>
                    <a:lstStyle/>
                    <a:p>
                      <a:pPr algn="l" fontAlgn="b"/>
                      <a:r>
                        <a:rPr lang="en-US" sz="700" b="1" i="0" u="none" strike="noStrike">
                          <a:solidFill>
                            <a:srgbClr val="000000"/>
                          </a:solidFill>
                          <a:effectLst/>
                          <a:latin typeface="Aptos Narrow" panose="020B0004020202020204" pitchFamily="34" charset="0"/>
                        </a:rPr>
                        <a:t>2nd Floor</a:t>
                      </a:r>
                    </a:p>
                  </a:txBody>
                  <a:tcPr marL="6286" marR="6286" marT="628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495534"/>
                  </a:ext>
                </a:extLst>
              </a:tr>
              <a:tr h="125721">
                <a:tc>
                  <a:txBody>
                    <a:bodyPr/>
                    <a:lstStyle/>
                    <a:p>
                      <a:pPr algn="l" fontAlgn="b"/>
                      <a:r>
                        <a:rPr lang="en-US" sz="700" b="0" i="0" u="none" strike="noStrike">
                          <a:solidFill>
                            <a:srgbClr val="000000"/>
                          </a:solidFill>
                          <a:effectLst/>
                          <a:latin typeface="Aptos Narrow" panose="020B0004020202020204" pitchFamily="34" charset="0"/>
                        </a:rPr>
                        <a:t>OR Suite</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8852074"/>
                  </a:ext>
                </a:extLst>
              </a:tr>
              <a:tr h="125721">
                <a:tc>
                  <a:txBody>
                    <a:bodyPr/>
                    <a:lstStyle/>
                    <a:p>
                      <a:pPr algn="l" fontAlgn="b"/>
                      <a:r>
                        <a:rPr lang="en-US" sz="700" b="0" i="0" u="none" strike="noStrike">
                          <a:solidFill>
                            <a:srgbClr val="000000"/>
                          </a:solidFill>
                          <a:effectLst/>
                          <a:latin typeface="Aptos Narrow" panose="020B0004020202020204" pitchFamily="34" charset="0"/>
                        </a:rPr>
                        <a:t>Sterile Processing Dept./OR Suite</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7879968"/>
                  </a:ext>
                </a:extLst>
              </a:tr>
              <a:tr h="125721">
                <a:tc>
                  <a:txBody>
                    <a:bodyPr/>
                    <a:lstStyle/>
                    <a:p>
                      <a:pPr algn="l" fontAlgn="b"/>
                      <a:r>
                        <a:rPr lang="en-US" sz="700" b="0" i="0" u="none" strike="noStrike">
                          <a:solidFill>
                            <a:srgbClr val="000000"/>
                          </a:solidFill>
                          <a:effectLst/>
                          <a:latin typeface="Aptos Narrow" panose="020B0004020202020204" pitchFamily="34" charset="0"/>
                        </a:rPr>
                        <a:t>Old Cardio Rehab space</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0834518"/>
                  </a:ext>
                </a:extLst>
              </a:tr>
              <a:tr h="125721">
                <a:tc>
                  <a:txBody>
                    <a:bodyPr/>
                    <a:lstStyle/>
                    <a:p>
                      <a:pPr algn="l" fontAlgn="b"/>
                      <a:r>
                        <a:rPr lang="en-US" sz="700" b="0" i="0" u="none" strike="noStrike">
                          <a:solidFill>
                            <a:srgbClr val="000000"/>
                          </a:solidFill>
                          <a:effectLst/>
                          <a:latin typeface="Aptos Narrow" panose="020B0004020202020204" pitchFamily="34" charset="0"/>
                        </a:rPr>
                        <a:t>Rauland Nurse call system-OR Managers office</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6214059"/>
                  </a:ext>
                </a:extLst>
              </a:tr>
              <a:tr h="125721">
                <a:tc>
                  <a:txBody>
                    <a:bodyPr/>
                    <a:lstStyle/>
                    <a:p>
                      <a:pPr algn="l" fontAlgn="b"/>
                      <a:r>
                        <a:rPr lang="en-US" sz="700" b="0" i="0" u="none" strike="noStrike">
                          <a:solidFill>
                            <a:srgbClr val="000000"/>
                          </a:solidFill>
                          <a:effectLst/>
                          <a:latin typeface="Aptos Narrow" panose="020B0004020202020204" pitchFamily="34" charset="0"/>
                        </a:rPr>
                        <a:t>Door Codes</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9235602"/>
                  </a:ext>
                </a:extLst>
              </a:tr>
              <a:tr h="125721">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65041031"/>
                  </a:ext>
                </a:extLst>
              </a:tr>
              <a:tr h="125721">
                <a:tc>
                  <a:txBody>
                    <a:bodyPr/>
                    <a:lstStyle/>
                    <a:p>
                      <a:pPr algn="l" fontAlgn="b"/>
                      <a:r>
                        <a:rPr lang="en-US" sz="700" b="1" i="0" u="none" strike="noStrike">
                          <a:solidFill>
                            <a:srgbClr val="000000"/>
                          </a:solidFill>
                          <a:effectLst/>
                          <a:latin typeface="Aptos Narrow" panose="020B0004020202020204" pitchFamily="34" charset="0"/>
                        </a:rPr>
                        <a:t>75 Roof</a:t>
                      </a:r>
                    </a:p>
                  </a:txBody>
                  <a:tcPr marL="6286" marR="6286" marT="628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0220685"/>
                  </a:ext>
                </a:extLst>
              </a:tr>
              <a:tr h="125721">
                <a:tc>
                  <a:txBody>
                    <a:bodyPr/>
                    <a:lstStyle/>
                    <a:p>
                      <a:pPr algn="l" fontAlgn="b"/>
                      <a:r>
                        <a:rPr lang="en-US" sz="700" b="0" i="0" u="none" strike="noStrike">
                          <a:solidFill>
                            <a:srgbClr val="000000"/>
                          </a:solidFill>
                          <a:effectLst/>
                          <a:latin typeface="Aptos Narrow" panose="020B0004020202020204" pitchFamily="34" charset="0"/>
                        </a:rPr>
                        <a:t>75 Penthouse</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7817141"/>
                  </a:ext>
                </a:extLst>
              </a:tr>
              <a:tr h="125721">
                <a:tc>
                  <a:txBody>
                    <a:bodyPr/>
                    <a:lstStyle/>
                    <a:p>
                      <a:pPr algn="l" fontAlgn="b"/>
                      <a:r>
                        <a:rPr lang="en-US" sz="700" b="0" i="0" u="none" strike="noStrike">
                          <a:solidFill>
                            <a:srgbClr val="000000"/>
                          </a:solidFill>
                          <a:effectLst/>
                          <a:latin typeface="Aptos Narrow" panose="020B0004020202020204" pitchFamily="34" charset="0"/>
                        </a:rPr>
                        <a:t>AHU 6 Supply</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112103"/>
                  </a:ext>
                </a:extLst>
              </a:tr>
              <a:tr h="125721">
                <a:tc>
                  <a:txBody>
                    <a:bodyPr/>
                    <a:lstStyle/>
                    <a:p>
                      <a:pPr algn="l" fontAlgn="b"/>
                      <a:r>
                        <a:rPr lang="en-US" sz="700" b="0" i="0" u="none" strike="noStrike">
                          <a:solidFill>
                            <a:srgbClr val="000000"/>
                          </a:solidFill>
                          <a:effectLst/>
                          <a:latin typeface="Aptos Narrow" panose="020B0004020202020204" pitchFamily="34" charset="0"/>
                        </a:rPr>
                        <a:t>AHU 7 and condenser</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655217"/>
                  </a:ext>
                </a:extLst>
              </a:tr>
              <a:tr h="125721">
                <a:tc>
                  <a:txBody>
                    <a:bodyPr/>
                    <a:lstStyle/>
                    <a:p>
                      <a:pPr algn="l" fontAlgn="b"/>
                      <a:r>
                        <a:rPr lang="en-US" sz="700" b="0" i="0" u="none" strike="noStrike">
                          <a:solidFill>
                            <a:srgbClr val="000000"/>
                          </a:solidFill>
                          <a:effectLst/>
                          <a:latin typeface="Aptos Narrow" panose="020B0004020202020204" pitchFamily="34" charset="0"/>
                        </a:rPr>
                        <a:t>AHU-8</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1395798"/>
                  </a:ext>
                </a:extLst>
              </a:tr>
              <a:tr h="125721">
                <a:tc>
                  <a:txBody>
                    <a:bodyPr/>
                    <a:lstStyle/>
                    <a:p>
                      <a:pPr algn="l" fontAlgn="b"/>
                      <a:r>
                        <a:rPr lang="en-US" sz="700" b="0" i="0" u="none" strike="noStrike">
                          <a:solidFill>
                            <a:srgbClr val="000000"/>
                          </a:solidFill>
                          <a:effectLst/>
                          <a:latin typeface="Aptos Narrow" panose="020B0004020202020204" pitchFamily="34" charset="0"/>
                        </a:rPr>
                        <a:t>Chiller Condenser</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3844029"/>
                  </a:ext>
                </a:extLst>
              </a:tr>
              <a:tr h="125721">
                <a:tc>
                  <a:txBody>
                    <a:bodyPr/>
                    <a:lstStyle/>
                    <a:p>
                      <a:pPr algn="l" fontAlgn="b"/>
                      <a:r>
                        <a:rPr lang="en-US" sz="700" b="1"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3731085"/>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226661"/>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5097858"/>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1091978"/>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1109390"/>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9156979"/>
                  </a:ext>
                </a:extLst>
              </a:tr>
              <a:tr h="125721">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37701561"/>
                  </a:ext>
                </a:extLst>
              </a:tr>
              <a:tr h="125721">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a:noFill/>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a:noFill/>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a:noFill/>
                    </a:lnB>
                    <a:noFill/>
                  </a:tcPr>
                </a:tc>
                <a:extLst>
                  <a:ext uri="{0D108BD9-81ED-4DB2-BD59-A6C34878D82A}">
                    <a16:rowId xmlns:a16="http://schemas.microsoft.com/office/drawing/2014/main" val="931060403"/>
                  </a:ext>
                </a:extLst>
              </a:tr>
              <a:tr h="125721">
                <a:tc>
                  <a:txBody>
                    <a:bodyPr/>
                    <a:lstStyle/>
                    <a:p>
                      <a:pPr algn="l" fontAlgn="b"/>
                      <a:r>
                        <a:rPr lang="en-US" sz="700" b="0" i="0" u="none" strike="noStrike">
                          <a:solidFill>
                            <a:srgbClr val="000000"/>
                          </a:solidFill>
                          <a:effectLst/>
                          <a:latin typeface="Aptos Narrow" panose="020B0004020202020204" pitchFamily="34" charset="0"/>
                        </a:rPr>
                        <a:t>Trainers Printed Name</a:t>
                      </a:r>
                    </a:p>
                  </a:txBody>
                  <a:tcPr marL="6286" marR="6286" marT="628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a:noFill/>
                    </a:lnB>
                    <a:noFill/>
                  </a:tcPr>
                </a:tc>
                <a:tc>
                  <a:txBody>
                    <a:bodyPr/>
                    <a:lstStyle/>
                    <a:p>
                      <a:pPr algn="l" fontAlgn="b"/>
                      <a:r>
                        <a:rPr lang="en-US" sz="700" b="0" i="0" u="none" strike="noStrike">
                          <a:solidFill>
                            <a:srgbClr val="000000"/>
                          </a:solidFill>
                          <a:effectLst/>
                          <a:latin typeface="Aptos Narrow" panose="020B0004020202020204" pitchFamily="34" charset="0"/>
                        </a:rPr>
                        <a:t>Trainers Initials</a:t>
                      </a:r>
                    </a:p>
                  </a:txBody>
                  <a:tcPr marL="6286" marR="6286" marT="6286"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8185766"/>
                  </a:ext>
                </a:extLst>
              </a:tr>
              <a:tr h="125721">
                <a:tc>
                  <a:txBody>
                    <a:bodyPr/>
                    <a:lstStyle/>
                    <a:p>
                      <a:pPr algn="l" fontAlgn="b"/>
                      <a:r>
                        <a:rPr lang="en-US" sz="700" b="1"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0575260"/>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9923924"/>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9779338"/>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4953583"/>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4453876"/>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3923399"/>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4012"/>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8284737"/>
                  </a:ext>
                </a:extLst>
              </a:tr>
              <a:tr h="125721">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a:noFill/>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55153348"/>
                  </a:ext>
                </a:extLst>
              </a:tr>
              <a:tr h="125721">
                <a:tc>
                  <a:txBody>
                    <a:bodyPr/>
                    <a:lstStyle/>
                    <a:p>
                      <a:pPr algn="l" fontAlgn="b"/>
                      <a:r>
                        <a:rPr lang="en-US" sz="700" b="0" i="0" u="none" strike="noStrike">
                          <a:solidFill>
                            <a:srgbClr val="000000"/>
                          </a:solidFill>
                          <a:effectLst/>
                          <a:latin typeface="Aptos Narrow" panose="020B0004020202020204" pitchFamily="34" charset="0"/>
                        </a:rPr>
                        <a:t>New Employee Printed name</a:t>
                      </a:r>
                    </a:p>
                  </a:txBody>
                  <a:tcPr marL="6286" marR="6286" marT="628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a:noFill/>
                    </a:lnB>
                    <a:noFill/>
                  </a:tcPr>
                </a:tc>
                <a:tc>
                  <a:txBody>
                    <a:bodyPr/>
                    <a:lstStyle/>
                    <a:p>
                      <a:pPr algn="l" fontAlgn="b"/>
                      <a:r>
                        <a:rPr lang="en-US" sz="700" b="0" i="0" u="none" strike="noStrike">
                          <a:solidFill>
                            <a:srgbClr val="000000"/>
                          </a:solidFill>
                          <a:effectLst/>
                          <a:latin typeface="Aptos Narrow" panose="020B0004020202020204" pitchFamily="34" charset="0"/>
                        </a:rPr>
                        <a:t>Date</a:t>
                      </a:r>
                    </a:p>
                  </a:txBody>
                  <a:tcPr marL="6286" marR="6286" marT="6286" marB="0" anchor="b">
                    <a:lnL>
                      <a:noFill/>
                    </a:lnL>
                    <a:lnR>
                      <a:noFill/>
                    </a:lnR>
                    <a:lnT>
                      <a:noFill/>
                    </a:lnT>
                    <a:lnB>
                      <a:noFill/>
                    </a:lnB>
                    <a:noFill/>
                  </a:tcPr>
                </a:tc>
                <a:extLst>
                  <a:ext uri="{0D108BD9-81ED-4DB2-BD59-A6C34878D82A}">
                    <a16:rowId xmlns:a16="http://schemas.microsoft.com/office/drawing/2014/main" val="2295014428"/>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a:noFill/>
                    </a:lnB>
                    <a:noFill/>
                  </a:tcPr>
                </a:tc>
                <a:extLst>
                  <a:ext uri="{0D108BD9-81ED-4DB2-BD59-A6C34878D82A}">
                    <a16:rowId xmlns:a16="http://schemas.microsoft.com/office/drawing/2014/main" val="1659883854"/>
                  </a:ext>
                </a:extLst>
              </a:tr>
              <a:tr h="125721">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a:noFill/>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a:noFill/>
                    </a:lnB>
                    <a:noFill/>
                  </a:tcPr>
                </a:tc>
                <a:extLst>
                  <a:ext uri="{0D108BD9-81ED-4DB2-BD59-A6C34878D82A}">
                    <a16:rowId xmlns:a16="http://schemas.microsoft.com/office/drawing/2014/main" val="2684779269"/>
                  </a:ext>
                </a:extLst>
              </a:tr>
              <a:tr h="125721">
                <a:tc>
                  <a:txBody>
                    <a:bodyPr/>
                    <a:lstStyle/>
                    <a:p>
                      <a:pPr algn="l" fontAlgn="b"/>
                      <a:r>
                        <a:rPr lang="en-US" sz="700" b="0" i="0" u="none" strike="noStrike">
                          <a:solidFill>
                            <a:srgbClr val="000000"/>
                          </a:solidFill>
                          <a:effectLst/>
                          <a:latin typeface="Aptos Narrow" panose="020B0004020202020204" pitchFamily="34" charset="0"/>
                        </a:rPr>
                        <a:t>New Employee signed name</a:t>
                      </a:r>
                    </a:p>
                  </a:txBody>
                  <a:tcPr marL="6286" marR="6286" marT="628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a:noFill/>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a:noFill/>
                    </a:lnL>
                    <a:lnR>
                      <a:noFill/>
                    </a:lnR>
                    <a:lnT>
                      <a:noFill/>
                    </a:lnT>
                    <a:lnB>
                      <a:noFill/>
                    </a:lnB>
                    <a:noFill/>
                  </a:tcPr>
                </a:tc>
                <a:extLst>
                  <a:ext uri="{0D108BD9-81ED-4DB2-BD59-A6C34878D82A}">
                    <a16:rowId xmlns:a16="http://schemas.microsoft.com/office/drawing/2014/main" val="1105858323"/>
                  </a:ext>
                </a:extLst>
              </a:tr>
              <a:tr h="125721">
                <a:tc>
                  <a:txBody>
                    <a:bodyPr/>
                    <a:lstStyle/>
                    <a:p>
                      <a:pPr algn="l" fontAlgn="b"/>
                      <a:r>
                        <a:rPr lang="en-US" sz="700" b="0" i="0" u="none" strike="noStrike">
                          <a:solidFill>
                            <a:srgbClr val="000000"/>
                          </a:solidFill>
                          <a:effectLst/>
                          <a:latin typeface="Aptos Narrow" panose="020B000402020202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Aptos Narrow" panose="020B0004020202020204" pitchFamily="34" charset="0"/>
                      </a:endParaRPr>
                    </a:p>
                  </a:txBody>
                  <a:tcPr marL="6286" marR="6286" marT="628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6286" marR="6286" marT="6286" marB="0" anchor="b">
                    <a:lnL>
                      <a:noFill/>
                    </a:lnL>
                    <a:lnR>
                      <a:noFill/>
                    </a:lnR>
                    <a:lnT>
                      <a:noFill/>
                    </a:lnT>
                    <a:lnB>
                      <a:noFill/>
                    </a:lnB>
                    <a:noFill/>
                  </a:tcPr>
                </a:tc>
                <a:extLst>
                  <a:ext uri="{0D108BD9-81ED-4DB2-BD59-A6C34878D82A}">
                    <a16:rowId xmlns:a16="http://schemas.microsoft.com/office/drawing/2014/main" val="4197131722"/>
                  </a:ext>
                </a:extLst>
              </a:tr>
            </a:tbl>
          </a:graphicData>
        </a:graphic>
      </p:graphicFrame>
    </p:spTree>
    <p:extLst>
      <p:ext uri="{BB962C8B-B14F-4D97-AF65-F5344CB8AC3E}">
        <p14:creationId xmlns:p14="http://schemas.microsoft.com/office/powerpoint/2010/main" val="896160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Yes, we completed the first step in renovating the orientation checklist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We found that we will need to add an additional separate pages for Life Safety, Security and Clinics. </a:t>
                      </a:r>
                    </a:p>
                    <a:p>
                      <a:pPr>
                        <a:spcBef>
                          <a:spcPts val="0"/>
                        </a:spcBef>
                      </a:pPr>
                      <a:r>
                        <a:rPr lang="en-US" sz="1400" dirty="0"/>
                        <a:t>Life safety was implemented within the building separations, and we needed to create a department introduction page that covered the basics of the department.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889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08702">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 Who is responsible? When is action due?</a:t>
                      </a:r>
                      <a:endParaRPr lang="en-US" sz="1400" b="0" dirty="0"/>
                    </a:p>
                  </a:txBody>
                  <a:tcPr/>
                </a:tc>
                <a:extLst>
                  <a:ext uri="{0D108BD9-81ED-4DB2-BD59-A6C34878D82A}">
                    <a16:rowId xmlns:a16="http://schemas.microsoft.com/office/drawing/2014/main" val="10000"/>
                  </a:ext>
                </a:extLst>
              </a:tr>
              <a:tr h="1081858">
                <a:tc>
                  <a:txBody>
                    <a:bodyPr/>
                    <a:lstStyle/>
                    <a:p>
                      <a:pPr>
                        <a:spcBef>
                          <a:spcPts val="0"/>
                        </a:spcBef>
                      </a:pPr>
                      <a:r>
                        <a:rPr lang="en-US" sz="1400" dirty="0"/>
                        <a:t>Action 1:    Revise checklist for 1956 building                        Assigned to:   Jason and Rob           Due By: 04/2025</a:t>
                      </a:r>
                    </a:p>
                    <a:p>
                      <a:pPr>
                        <a:spcBef>
                          <a:spcPts val="0"/>
                        </a:spcBef>
                      </a:pPr>
                      <a:r>
                        <a:rPr lang="en-US" sz="1400" dirty="0"/>
                        <a:t>Action 2:    Checklist for 1975 building                                  Assigned to:    Jason and Rob          Due By: 06/2025</a:t>
                      </a:r>
                    </a:p>
                    <a:p>
                      <a:pPr>
                        <a:spcBef>
                          <a:spcPts val="0"/>
                        </a:spcBef>
                      </a:pPr>
                      <a:r>
                        <a:rPr lang="en-US" sz="1400" dirty="0"/>
                        <a:t>Action 3:     Introduction to department                                 Assigned to:    Jason and Rob           Due By: 08/2025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340877"/>
          <a:ext cx="10312401" cy="100641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1982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586599">
                <a:tc>
                  <a:txBody>
                    <a:bodyPr/>
                    <a:lstStyle/>
                    <a:p>
                      <a:pPr>
                        <a:spcBef>
                          <a:spcPts val="0"/>
                        </a:spcBef>
                      </a:pPr>
                      <a:r>
                        <a:rPr lang="en-US" sz="1400" dirty="0"/>
                        <a:t>QM</a:t>
                      </a:r>
                      <a:r>
                        <a:rPr lang="en-US" sz="1400" baseline="0" dirty="0"/>
                        <a:t> Council approval for completion of project?: Enter YES or NO</a:t>
                      </a:r>
                    </a:p>
                    <a:p>
                      <a:pPr>
                        <a:spcBef>
                          <a:spcPts val="0"/>
                        </a:spcBef>
                      </a:pPr>
                      <a:r>
                        <a:rPr lang="en-US" sz="1400" baseline="0" dirty="0"/>
                        <a:t>Project still in progress, project to continue: Enter YES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80047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Plant Operations</a:t>
            </a:r>
          </a:p>
        </p:txBody>
      </p:sp>
      <p:sp>
        <p:nvSpPr>
          <p:cNvPr id="3" name="Subtitle 2"/>
          <p:cNvSpPr>
            <a:spLocks noGrp="1"/>
          </p:cNvSpPr>
          <p:nvPr>
            <p:ph type="subTitle" idx="1"/>
          </p:nvPr>
        </p:nvSpPr>
        <p:spPr/>
        <p:txBody>
          <a:bodyPr/>
          <a:lstStyle/>
          <a:p>
            <a:r>
              <a:rPr lang="en-US" dirty="0"/>
              <a:t>SHOC-Monthly compliance asset management</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Date:4-22-2025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132444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6"/>
          <a:ext cx="10312401" cy="1889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637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371449">
                <a:tc>
                  <a:txBody>
                    <a:bodyPr/>
                    <a:lstStyle/>
                    <a:p>
                      <a:pPr>
                        <a:spcBef>
                          <a:spcPts val="0"/>
                        </a:spcBef>
                      </a:pPr>
                      <a:r>
                        <a:rPr lang="en-US" sz="1400" dirty="0"/>
                        <a:t>KOM Target: Adding all monthly compliance assets to the Facility One smart print while creating Preventative Maintenance work orders to ensure compliance is being met</a:t>
                      </a:r>
                    </a:p>
                    <a:p>
                      <a:pPr>
                        <a:spcBef>
                          <a:spcPts val="0"/>
                        </a:spcBef>
                      </a:pPr>
                      <a:endParaRPr lang="en-US" sz="1400" dirty="0"/>
                    </a:p>
                    <a:p>
                      <a:pPr>
                        <a:spcBef>
                          <a:spcPts val="0"/>
                        </a:spcBef>
                      </a:pPr>
                      <a:r>
                        <a:rPr lang="en-US" sz="1400" dirty="0"/>
                        <a:t>Current KOM Status: </a:t>
                      </a:r>
                      <a:r>
                        <a:rPr lang="en-US" sz="1400" dirty="0">
                          <a:solidFill>
                            <a:srgbClr val="FF0000"/>
                          </a:solidFill>
                        </a:rPr>
                        <a:t>20% Complete</a:t>
                      </a: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308650"/>
          <a:ext cx="10321926" cy="885115"/>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27820">
                <a:tc>
                  <a:txBody>
                    <a:bodyPr/>
                    <a:lstStyle/>
                    <a:p>
                      <a:r>
                        <a:rPr lang="en-US" sz="1400" dirty="0"/>
                        <a:t>Team:</a:t>
                      </a:r>
                    </a:p>
                  </a:txBody>
                  <a:tcPr/>
                </a:tc>
                <a:extLst>
                  <a:ext uri="{0D108BD9-81ED-4DB2-BD59-A6C34878D82A}">
                    <a16:rowId xmlns:a16="http://schemas.microsoft.com/office/drawing/2014/main" val="10000"/>
                  </a:ext>
                </a:extLst>
              </a:tr>
              <a:tr h="557295">
                <a:tc>
                  <a:txBody>
                    <a:bodyPr/>
                    <a:lstStyle/>
                    <a:p>
                      <a:r>
                        <a:rPr lang="en-US" sz="1400" dirty="0"/>
                        <a:t>Project Leader: Rob Maurer, Jason Schoville</a:t>
                      </a:r>
                    </a:p>
                    <a:p>
                      <a:r>
                        <a:rPr lang="en-US" sz="1400" dirty="0"/>
                        <a:t>Members:</a:t>
                      </a:r>
                      <a:r>
                        <a:rPr lang="en-US" sz="1400" baseline="0" dirty="0"/>
                        <a:t> Plant Operations Team</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917636"/>
          <a:ext cx="5368926" cy="2529840"/>
        </p:xfrm>
        <a:graphic>
          <a:graphicData uri="http://schemas.openxmlformats.org/drawingml/2006/table">
            <a:tbl>
              <a:tblPr firstRow="1" bandRow="1">
                <a:tableStyleId>{6E25E649-3F16-4E02-A733-19D2CDBF48F0}</a:tableStyleId>
              </a:tblPr>
              <a:tblGrid>
                <a:gridCol w="5368926">
                  <a:extLst>
                    <a:ext uri="{9D8B030D-6E8A-4147-A177-3AD203B41FA5}">
                      <a16:colId xmlns:a16="http://schemas.microsoft.com/office/drawing/2014/main" val="20000"/>
                    </a:ext>
                  </a:extLst>
                </a:gridCol>
              </a:tblGrid>
              <a:tr h="144739">
                <a:tc>
                  <a:txBody>
                    <a:bodyPr/>
                    <a:lstStyle/>
                    <a:p>
                      <a:r>
                        <a:rPr lang="en-US" sz="1200" dirty="0"/>
                        <a:t>Background: </a:t>
                      </a:r>
                      <a:r>
                        <a:rPr lang="en-US" sz="1200" b="0" dirty="0"/>
                        <a:t>Explain what the original situation was.  Why was a change</a:t>
                      </a:r>
                      <a:r>
                        <a:rPr lang="en-US" sz="1200" b="0" baseline="0" dirty="0"/>
                        <a:t> recommended?  (e.g. variation, poor outcome, etc.)</a:t>
                      </a:r>
                      <a:endParaRPr lang="en-US" sz="1200" b="0" dirty="0"/>
                    </a:p>
                  </a:txBody>
                  <a:tcPr/>
                </a:tc>
                <a:extLst>
                  <a:ext uri="{0D108BD9-81ED-4DB2-BD59-A6C34878D82A}">
                    <a16:rowId xmlns:a16="http://schemas.microsoft.com/office/drawing/2014/main" val="10000"/>
                  </a:ext>
                </a:extLst>
              </a:tr>
              <a:tr h="1739254">
                <a:tc>
                  <a:txBody>
                    <a:bodyPr/>
                    <a:lstStyle/>
                    <a:p>
                      <a:pPr>
                        <a:spcBef>
                          <a:spcPts val="0"/>
                        </a:spcBef>
                      </a:pPr>
                      <a:r>
                        <a:rPr lang="en-US" sz="1200" baseline="0" dirty="0"/>
                        <a:t>New building, fresh start to ensure monthly compliance tasks are completed by NFPA code. Paperwork for the fire extinguishers is completed but having the assets on the print helps Plant Operations locate device faster. </a:t>
                      </a:r>
                    </a:p>
                    <a:p>
                      <a:pPr>
                        <a:spcBef>
                          <a:spcPts val="0"/>
                        </a:spcBef>
                      </a:pPr>
                      <a:endParaRPr lang="en-US" sz="1200" baseline="0" dirty="0">
                        <a:solidFill>
                          <a:srgbClr val="FF0000"/>
                        </a:solidFill>
                      </a:endParaRPr>
                    </a:p>
                    <a:p>
                      <a:pPr>
                        <a:spcBef>
                          <a:spcPts val="0"/>
                        </a:spcBef>
                      </a:pPr>
                      <a:endParaRPr lang="en-US" sz="1400" baseline="0" dirty="0"/>
                    </a:p>
                    <a:p>
                      <a:pPr>
                        <a:spcBef>
                          <a:spcPts val="0"/>
                        </a:spcBef>
                      </a:pPr>
                      <a:endParaRPr lang="en-US" sz="1400" baseline="0" dirty="0"/>
                    </a:p>
                    <a:p>
                      <a:pPr>
                        <a:spcBef>
                          <a:spcPts val="0"/>
                        </a:spcBef>
                      </a:pPr>
                      <a:endParaRPr lang="en-US" sz="1400" baseline="0" dirty="0"/>
                    </a:p>
                    <a:p>
                      <a:pPr>
                        <a:spcBef>
                          <a:spcPts val="0"/>
                        </a:spcBef>
                      </a:pPr>
                      <a:endParaRPr lang="en-US" sz="1400" baseline="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62778" y="2917636"/>
          <a:ext cx="4786222" cy="2377440"/>
        </p:xfrm>
        <a:graphic>
          <a:graphicData uri="http://schemas.openxmlformats.org/drawingml/2006/table">
            <a:tbl>
              <a:tblPr firstRow="1" bandRow="1">
                <a:tableStyleId>{6E25E649-3F16-4E02-A733-19D2CDBF48F0}</a:tableStyleId>
              </a:tblPr>
              <a:tblGrid>
                <a:gridCol w="4786222">
                  <a:extLst>
                    <a:ext uri="{9D8B030D-6E8A-4147-A177-3AD203B41FA5}">
                      <a16:colId xmlns:a16="http://schemas.microsoft.com/office/drawing/2014/main" val="20000"/>
                    </a:ext>
                  </a:extLst>
                </a:gridCol>
              </a:tblGrid>
              <a:tr h="576105">
                <a:tc>
                  <a:txBody>
                    <a:bodyPr/>
                    <a:lstStyle/>
                    <a:p>
                      <a:r>
                        <a:rPr lang="en-US" sz="1200" dirty="0"/>
                        <a:t>Driver: </a:t>
                      </a:r>
                      <a:r>
                        <a:rPr lang="en-US" sz="1200" baseline="0" dirty="0"/>
                        <a:t> </a:t>
                      </a:r>
                      <a:r>
                        <a:rPr lang="en-US" sz="12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66448">
                <a:tc>
                  <a:txBody>
                    <a:bodyPr/>
                    <a:lstStyle/>
                    <a:p>
                      <a:pPr>
                        <a:spcBef>
                          <a:spcPts val="0"/>
                        </a:spcBef>
                      </a:pPr>
                      <a:r>
                        <a:rPr lang="en-US" sz="1200" dirty="0"/>
                        <a:t>To inhibit any infractions from DNV regarding the SHOC building and to build an asset management system identical to what was accomplished at the Main Hospital building. </a:t>
                      </a:r>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SHOC-Monthly Compliance and asset mgmt.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806801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480694"/>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29574">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29574">
                <a:tc>
                  <a:txBody>
                    <a:bodyPr/>
                    <a:lstStyle/>
                    <a:p>
                      <a:r>
                        <a:rPr lang="en-US" sz="1400" dirty="0"/>
                        <a:t>CAD drawings sent to Facility One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Adding information to Smart-Print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1-16-2025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60501">
                <a:tc>
                  <a:txBody>
                    <a:bodyPr/>
                    <a:lstStyle/>
                    <a:p>
                      <a:r>
                        <a:rPr lang="en-US" sz="1400" dirty="0"/>
                        <a:t>Reached out to EUA for better CAD drawing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Found the lower-level print was missing valuable information.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2-21-2025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460501">
                <a:tc>
                  <a:txBody>
                    <a:bodyPr/>
                    <a:lstStyle/>
                    <a:p>
                      <a:r>
                        <a:rPr lang="en-US" sz="1400" dirty="0"/>
                        <a:t>Roof, 1</a:t>
                      </a:r>
                      <a:r>
                        <a:rPr lang="en-US" sz="1400" baseline="30000" dirty="0"/>
                        <a:t>st</a:t>
                      </a:r>
                      <a:r>
                        <a:rPr lang="en-US" sz="1400" dirty="0"/>
                        <a:t> floor SHOC added to Smart-print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Met with Facility One Client Manager.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3-1-2025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650119">
                <a:tc>
                  <a:txBody>
                    <a:bodyPr/>
                    <a:lstStyle/>
                    <a:p>
                      <a:r>
                        <a:rPr lang="en-US" sz="1400" dirty="0"/>
                        <a:t>Lower-level CAD drawing issue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Facility One CAD designers readjusting CAD print to align with current building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3-17-2025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460501">
                <a:tc>
                  <a:txBody>
                    <a:bodyPr/>
                    <a:lstStyle/>
                    <a:p>
                      <a:r>
                        <a:rPr lang="en-US" sz="1400" dirty="0"/>
                        <a:t>Lower-level CAD drawing completed by F1 designers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Multiple issues corrected.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4-11-2025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460501">
                <a:tc>
                  <a:txBody>
                    <a:bodyPr/>
                    <a:lstStyle/>
                    <a:p>
                      <a:r>
                        <a:rPr lang="en-US" sz="1400" dirty="0"/>
                        <a:t>Lower-level imported into SH Facility One program</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Final step in starting project.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4-11-2025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29574">
                <a:tc>
                  <a:txBody>
                    <a:bodyPr/>
                    <a:lstStyle/>
                    <a:p>
                      <a:r>
                        <a:rPr lang="en-US" sz="1400" dirty="0">
                          <a:solidFill>
                            <a:srgbClr val="FF0000"/>
                          </a:solidFill>
                        </a:rPr>
                        <a:t>Added Fire Extinguishers to smart print-Created PM</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To stay with in NFPA compliance.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6-1-2025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29574">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29574">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29574">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29574">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919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218330" y="1552663"/>
          <a:ext cx="11745890" cy="1682363"/>
        </p:xfrm>
        <a:graphic>
          <a:graphicData uri="http://schemas.openxmlformats.org/drawingml/2006/table">
            <a:tbl>
              <a:tblPr firstRow="1" bandRow="1">
                <a:tableStyleId>{6E25E649-3F16-4E02-A733-19D2CDBF48F0}</a:tableStyleId>
              </a:tblPr>
              <a:tblGrid>
                <a:gridCol w="11745890">
                  <a:extLst>
                    <a:ext uri="{9D8B030D-6E8A-4147-A177-3AD203B41FA5}">
                      <a16:colId xmlns:a16="http://schemas.microsoft.com/office/drawing/2014/main" val="20000"/>
                    </a:ext>
                  </a:extLst>
                </a:gridCol>
              </a:tblGrid>
              <a:tr h="237385">
                <a:tc>
                  <a:txBody>
                    <a:bodyPr/>
                    <a:lstStyle/>
                    <a:p>
                      <a:r>
                        <a:rPr lang="en-US" sz="1200" dirty="0"/>
                        <a:t>Goal(s): </a:t>
                      </a:r>
                      <a:r>
                        <a:rPr lang="en-US" sz="1200" b="0" dirty="0"/>
                        <a:t>What are you trying to accomplish?</a:t>
                      </a:r>
                    </a:p>
                  </a:txBody>
                  <a:tcPr/>
                </a:tc>
                <a:extLst>
                  <a:ext uri="{0D108BD9-81ED-4DB2-BD59-A6C34878D82A}">
                    <a16:rowId xmlns:a16="http://schemas.microsoft.com/office/drawing/2014/main" val="10000"/>
                  </a:ext>
                </a:extLst>
              </a:tr>
              <a:tr h="1408043">
                <a:tc>
                  <a:txBody>
                    <a:bodyPr/>
                    <a:lstStyle/>
                    <a:p>
                      <a:pPr>
                        <a:spcBef>
                          <a:spcPts val="0"/>
                        </a:spcBef>
                      </a:pPr>
                      <a:r>
                        <a:rPr lang="en-US" sz="1200" dirty="0"/>
                        <a:t>KOM Target: Enhance onboarding of new employees by addressing orientation checklists to ensure that they are practical, concise, and consistently implemented with all new employees </a:t>
                      </a:r>
                      <a:r>
                        <a:rPr lang="en-US" sz="1200" dirty="0">
                          <a:solidFill>
                            <a:schemeClr val="tx1"/>
                          </a:solidFill>
                        </a:rPr>
                        <a:t>by June 2025.  Phase 1: Redesign the Inpatient Registered Nurse orientation checklist by March 1</a:t>
                      </a:r>
                      <a:r>
                        <a:rPr lang="en-US" sz="1200" baseline="30000" dirty="0">
                          <a:solidFill>
                            <a:schemeClr val="tx1"/>
                          </a:solidFill>
                        </a:rPr>
                        <a:t>st</a:t>
                      </a:r>
                      <a:r>
                        <a:rPr lang="en-US" sz="1200" dirty="0">
                          <a:solidFill>
                            <a:schemeClr val="tx1"/>
                          </a:solidFill>
                        </a:rPr>
                        <a:t>, 2025. Phase 2: Rework current orientation binder to create an improved onboarding experience for nursing staff (in collaboration with Clinical Education) by April 1st.  </a:t>
                      </a:r>
                      <a:r>
                        <a:rPr lang="en-US" sz="1200" dirty="0">
                          <a:solidFill>
                            <a:srgbClr val="FF0000"/>
                          </a:solidFill>
                        </a:rPr>
                        <a:t>Phase 3: Implement new onboarding process and binder with new RN hire and obtain feedback throughout orientation and adjust process as indicated.</a:t>
                      </a:r>
                    </a:p>
                    <a:p>
                      <a:pPr>
                        <a:spcBef>
                          <a:spcPts val="0"/>
                        </a:spcBef>
                      </a:pPr>
                      <a:r>
                        <a:rPr lang="en-US" sz="1200" dirty="0">
                          <a:solidFill>
                            <a:srgbClr val="FF0000"/>
                          </a:solidFill>
                        </a:rPr>
                        <a:t>Phase 4: Following phases will include replicating the same process in addressing orientation checklists for other disciplines (CNAs, HUCs, CM, and SS).</a:t>
                      </a:r>
                      <a:endParaRPr lang="en-US" sz="1200" dirty="0"/>
                    </a:p>
                    <a:p>
                      <a:pPr>
                        <a:spcBef>
                          <a:spcPts val="0"/>
                        </a:spcBef>
                      </a:pPr>
                      <a:endParaRPr lang="en-US" sz="1200" dirty="0">
                        <a:solidFill>
                          <a:srgbClr val="FF0000"/>
                        </a:solidFill>
                      </a:endParaRPr>
                    </a:p>
                    <a:p>
                      <a:pPr>
                        <a:spcBef>
                          <a:spcPts val="0"/>
                        </a:spcBef>
                      </a:pPr>
                      <a:r>
                        <a:rPr lang="en-US" sz="1200" dirty="0">
                          <a:solidFill>
                            <a:srgbClr val="FF0000"/>
                          </a:solidFill>
                        </a:rPr>
                        <a:t>Current KOM Status: Phase 1: Goal Met. Phase 2: Goal Met. Phase 3: To be implemented with next new RN hire. Phase 4: Not started.</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760402"/>
          <a:ext cx="10321926" cy="82296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Heather Kleinbrook</a:t>
                      </a:r>
                    </a:p>
                    <a:p>
                      <a:r>
                        <a:rPr lang="en-US" sz="1400" dirty="0"/>
                        <a:t>Members:</a:t>
                      </a:r>
                      <a:r>
                        <a:rPr lang="en-US" sz="1400" baseline="0" dirty="0"/>
                        <a:t> Jennifer Wagner, Naomi Franklin, Inpatient nursing team.  </a:t>
                      </a:r>
                      <a:r>
                        <a:rPr lang="en-US" sz="1400" baseline="0" dirty="0">
                          <a:solidFill>
                            <a:schemeClr val="tx1"/>
                          </a:solidFill>
                        </a:rPr>
                        <a:t>Sam Stoltz.  Nikki Rowin.</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3516488"/>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There has historically been challenges with onboarding new staff, leading to opportunities for improvement with adequate orientation checklists, qualified preceptors, and consistent scheduling.</a:t>
                      </a:r>
                      <a:endParaRPr lang="en-US" sz="1400" baseline="0" dirty="0"/>
                    </a:p>
                    <a:p>
                      <a:pPr>
                        <a:spcBef>
                          <a:spcPts val="0"/>
                        </a:spcBef>
                      </a:pPr>
                      <a:r>
                        <a:rPr lang="en-US" sz="1400" baseline="0" dirty="0"/>
                        <a:t>Administration has challenged each department to enhance onboarding practices.</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3512477"/>
          <a:ext cx="4848224" cy="21031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This project will enhance employee satisfaction and promote staff retention.</a:t>
                      </a:r>
                    </a:p>
                    <a:p>
                      <a:pPr>
                        <a:spcBef>
                          <a:spcPts val="0"/>
                        </a:spcBef>
                      </a:pPr>
                      <a:r>
                        <a:rPr lang="en-US" sz="1400" dirty="0"/>
                        <a:t>In turn, it will also affect patient satisfaction and each pillar (quality/safety, service, people, growth, and finance).</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167105" y="773392"/>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Onboarding – Inpatient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5489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a:extLst>
              <a:ext uri="{FF2B5EF4-FFF2-40B4-BE49-F238E27FC236}">
                <a16:creationId xmlns:a16="http://schemas.microsoft.com/office/drawing/2014/main" id="{13F9B96A-F187-0A1E-265D-09DB8CD825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959" y="1877144"/>
            <a:ext cx="5143052"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612E8CD-AEBF-F935-890D-16021E0CF083}"/>
              </a:ext>
            </a:extLst>
          </p:cNvPr>
          <p:cNvPicPr>
            <a:picLocks noChangeAspect="1"/>
          </p:cNvPicPr>
          <p:nvPr/>
        </p:nvPicPr>
        <p:blipFill>
          <a:blip r:embed="rId6"/>
          <a:stretch>
            <a:fillRect/>
          </a:stretch>
        </p:blipFill>
        <p:spPr>
          <a:xfrm>
            <a:off x="6687670" y="1585137"/>
            <a:ext cx="2974200" cy="4346387"/>
          </a:xfrm>
          <a:prstGeom prst="rect">
            <a:avLst/>
          </a:prstGeom>
        </p:spPr>
      </p:pic>
      <p:sp>
        <p:nvSpPr>
          <p:cNvPr id="10" name="TextBox 9">
            <a:extLst>
              <a:ext uri="{FF2B5EF4-FFF2-40B4-BE49-F238E27FC236}">
                <a16:creationId xmlns:a16="http://schemas.microsoft.com/office/drawing/2014/main" id="{C910C835-7C65-539D-15F4-4FAE20D6B5DB}"/>
              </a:ext>
            </a:extLst>
          </p:cNvPr>
          <p:cNvSpPr txBox="1"/>
          <p:nvPr/>
        </p:nvSpPr>
        <p:spPr>
          <a:xfrm>
            <a:off x="2441275" y="2363638"/>
            <a:ext cx="147511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Issues with drawing</a:t>
            </a:r>
          </a:p>
        </p:txBody>
      </p:sp>
      <p:sp>
        <p:nvSpPr>
          <p:cNvPr id="11" name="TextBox 10">
            <a:extLst>
              <a:ext uri="{FF2B5EF4-FFF2-40B4-BE49-F238E27FC236}">
                <a16:creationId xmlns:a16="http://schemas.microsoft.com/office/drawing/2014/main" id="{A9D1CDA0-AB8D-5ACA-C93E-8143AC0EA617}"/>
              </a:ext>
            </a:extLst>
          </p:cNvPr>
          <p:cNvSpPr txBox="1"/>
          <p:nvPr/>
        </p:nvSpPr>
        <p:spPr>
          <a:xfrm>
            <a:off x="9213011" y="3303917"/>
            <a:ext cx="239526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Cleaned up version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drawing</a:t>
            </a:r>
          </a:p>
        </p:txBody>
      </p:sp>
      <p:pic>
        <p:nvPicPr>
          <p:cNvPr id="15" name="Picture 14" descr="A drawing of a building&#10;&#10;AI-generated content may be incorrect.">
            <a:extLst>
              <a:ext uri="{FF2B5EF4-FFF2-40B4-BE49-F238E27FC236}">
                <a16:creationId xmlns:a16="http://schemas.microsoft.com/office/drawing/2014/main" id="{1323175B-625A-9722-91CE-352A278D79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4626" y="1545340"/>
            <a:ext cx="3933646" cy="4613920"/>
          </a:xfrm>
          <a:prstGeom prst="rect">
            <a:avLst/>
          </a:prstGeom>
        </p:spPr>
      </p:pic>
      <p:pic>
        <p:nvPicPr>
          <p:cNvPr id="17" name="Picture 16" descr="A floor plan of a building&#10;&#10;AI-generated content may be incorrect.">
            <a:extLst>
              <a:ext uri="{FF2B5EF4-FFF2-40B4-BE49-F238E27FC236}">
                <a16:creationId xmlns:a16="http://schemas.microsoft.com/office/drawing/2014/main" id="{0D41F42D-ABD7-C6D0-89ED-738F2C2626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9864" y="1545340"/>
            <a:ext cx="5374257" cy="4553535"/>
          </a:xfrm>
          <a:prstGeom prst="rect">
            <a:avLst/>
          </a:prstGeom>
        </p:spPr>
      </p:pic>
      <p:sp>
        <p:nvSpPr>
          <p:cNvPr id="5" name="Oval 4">
            <a:extLst>
              <a:ext uri="{FF2B5EF4-FFF2-40B4-BE49-F238E27FC236}">
                <a16:creationId xmlns:a16="http://schemas.microsoft.com/office/drawing/2014/main" id="{18E17246-A3B7-7510-F5E0-9811017676EF}"/>
              </a:ext>
            </a:extLst>
          </p:cNvPr>
          <p:cNvSpPr/>
          <p:nvPr/>
        </p:nvSpPr>
        <p:spPr>
          <a:xfrm>
            <a:off x="3674853" y="3916393"/>
            <a:ext cx="172528" cy="14664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2" name="Flowchart: Connector 11">
            <a:extLst>
              <a:ext uri="{FF2B5EF4-FFF2-40B4-BE49-F238E27FC236}">
                <a16:creationId xmlns:a16="http://schemas.microsoft.com/office/drawing/2014/main" id="{6AD718E8-CD9F-814C-6456-68B271E3E392}"/>
              </a:ext>
            </a:extLst>
          </p:cNvPr>
          <p:cNvSpPr/>
          <p:nvPr/>
        </p:nvSpPr>
        <p:spPr>
          <a:xfrm>
            <a:off x="3674853" y="3096883"/>
            <a:ext cx="172528" cy="146649"/>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Flowchart: Connector 12">
            <a:extLst>
              <a:ext uri="{FF2B5EF4-FFF2-40B4-BE49-F238E27FC236}">
                <a16:creationId xmlns:a16="http://schemas.microsoft.com/office/drawing/2014/main" id="{71CBA897-1BB7-4FA5-4820-B86E4CFF690B}"/>
              </a:ext>
            </a:extLst>
          </p:cNvPr>
          <p:cNvSpPr/>
          <p:nvPr/>
        </p:nvSpPr>
        <p:spPr>
          <a:xfrm>
            <a:off x="3674852" y="4459857"/>
            <a:ext cx="172528" cy="146649"/>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4" name="Flowchart: Connector 13">
            <a:extLst>
              <a:ext uri="{FF2B5EF4-FFF2-40B4-BE49-F238E27FC236}">
                <a16:creationId xmlns:a16="http://schemas.microsoft.com/office/drawing/2014/main" id="{6B5BD837-3AA3-C646-DF9F-5EE24B2D815D}"/>
              </a:ext>
            </a:extLst>
          </p:cNvPr>
          <p:cNvSpPr/>
          <p:nvPr/>
        </p:nvSpPr>
        <p:spPr>
          <a:xfrm>
            <a:off x="3778370" y="1690777"/>
            <a:ext cx="198407" cy="186367"/>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6" name="Flowchart: Connector 15">
            <a:extLst>
              <a:ext uri="{FF2B5EF4-FFF2-40B4-BE49-F238E27FC236}">
                <a16:creationId xmlns:a16="http://schemas.microsoft.com/office/drawing/2014/main" id="{9289A822-54A4-DE68-4CFE-6F42730E36D0}"/>
              </a:ext>
            </a:extLst>
          </p:cNvPr>
          <p:cNvSpPr/>
          <p:nvPr/>
        </p:nvSpPr>
        <p:spPr>
          <a:xfrm>
            <a:off x="3916392" y="2746288"/>
            <a:ext cx="166776" cy="186368"/>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8" name="Flowchart: Connector 17">
            <a:extLst>
              <a:ext uri="{FF2B5EF4-FFF2-40B4-BE49-F238E27FC236}">
                <a16:creationId xmlns:a16="http://schemas.microsoft.com/office/drawing/2014/main" id="{D6A7DFF8-FCEC-45EB-13D5-264CC3939B67}"/>
              </a:ext>
            </a:extLst>
          </p:cNvPr>
          <p:cNvSpPr/>
          <p:nvPr/>
        </p:nvSpPr>
        <p:spPr>
          <a:xfrm>
            <a:off x="4149305" y="3128936"/>
            <a:ext cx="172529" cy="174981"/>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9" name="Flowchart: Connector 18">
            <a:extLst>
              <a:ext uri="{FF2B5EF4-FFF2-40B4-BE49-F238E27FC236}">
                <a16:creationId xmlns:a16="http://schemas.microsoft.com/office/drawing/2014/main" id="{F05189DE-AADF-FBAE-7FFB-EBA58574C135}"/>
              </a:ext>
            </a:extLst>
          </p:cNvPr>
          <p:cNvSpPr/>
          <p:nvPr/>
        </p:nvSpPr>
        <p:spPr>
          <a:xfrm>
            <a:off x="4048662" y="5167222"/>
            <a:ext cx="204445" cy="174981"/>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0" name="Flowchart: Connector 19">
            <a:extLst>
              <a:ext uri="{FF2B5EF4-FFF2-40B4-BE49-F238E27FC236}">
                <a16:creationId xmlns:a16="http://schemas.microsoft.com/office/drawing/2014/main" id="{5AFE1CDF-BC6A-6E5F-584B-17EB73F2FA0C}"/>
              </a:ext>
            </a:extLst>
          </p:cNvPr>
          <p:cNvSpPr/>
          <p:nvPr/>
        </p:nvSpPr>
        <p:spPr>
          <a:xfrm>
            <a:off x="4133346" y="3377419"/>
            <a:ext cx="204445" cy="186368"/>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1" name="Flowchart: Connector 20">
            <a:extLst>
              <a:ext uri="{FF2B5EF4-FFF2-40B4-BE49-F238E27FC236}">
                <a16:creationId xmlns:a16="http://schemas.microsoft.com/office/drawing/2014/main" id="{10B343E1-5BF4-6331-8E1E-FBF6FCA9ADDB}"/>
              </a:ext>
            </a:extLst>
          </p:cNvPr>
          <p:cNvSpPr/>
          <p:nvPr/>
        </p:nvSpPr>
        <p:spPr>
          <a:xfrm>
            <a:off x="4885623" y="3758330"/>
            <a:ext cx="235396" cy="228599"/>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2" name="Flowchart: Connector 21">
            <a:extLst>
              <a:ext uri="{FF2B5EF4-FFF2-40B4-BE49-F238E27FC236}">
                <a16:creationId xmlns:a16="http://schemas.microsoft.com/office/drawing/2014/main" id="{3B92EE3A-426E-341B-26B7-70CFFF3DA2BD}"/>
              </a:ext>
            </a:extLst>
          </p:cNvPr>
          <p:cNvSpPr/>
          <p:nvPr/>
        </p:nvSpPr>
        <p:spPr>
          <a:xfrm>
            <a:off x="4885623" y="5384256"/>
            <a:ext cx="204445" cy="228599"/>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3" name="Flowchart: Connector 22">
            <a:extLst>
              <a:ext uri="{FF2B5EF4-FFF2-40B4-BE49-F238E27FC236}">
                <a16:creationId xmlns:a16="http://schemas.microsoft.com/office/drawing/2014/main" id="{51BE85FA-2B5D-1099-D180-5215A3861CA4}"/>
              </a:ext>
            </a:extLst>
          </p:cNvPr>
          <p:cNvSpPr/>
          <p:nvPr/>
        </p:nvSpPr>
        <p:spPr>
          <a:xfrm>
            <a:off x="3897627" y="3908079"/>
            <a:ext cx="238666" cy="217806"/>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4" name="Flowchart: Connector 23">
            <a:extLst>
              <a:ext uri="{FF2B5EF4-FFF2-40B4-BE49-F238E27FC236}">
                <a16:creationId xmlns:a16="http://schemas.microsoft.com/office/drawing/2014/main" id="{8B4FC4B0-9AF1-E4F8-5F07-2EF5A423CAEF}"/>
              </a:ext>
            </a:extLst>
          </p:cNvPr>
          <p:cNvSpPr/>
          <p:nvPr/>
        </p:nvSpPr>
        <p:spPr>
          <a:xfrm>
            <a:off x="4080579" y="5660658"/>
            <a:ext cx="172528" cy="196284"/>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5" name="Flowchart: Connector 24">
            <a:extLst>
              <a:ext uri="{FF2B5EF4-FFF2-40B4-BE49-F238E27FC236}">
                <a16:creationId xmlns:a16="http://schemas.microsoft.com/office/drawing/2014/main" id="{5ADED5B0-5664-DB66-F72A-5FCD31F0FF72}"/>
              </a:ext>
            </a:extLst>
          </p:cNvPr>
          <p:cNvSpPr/>
          <p:nvPr/>
        </p:nvSpPr>
        <p:spPr>
          <a:xfrm>
            <a:off x="8345987" y="1783960"/>
            <a:ext cx="206335" cy="207034"/>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6" name="Flowchart: Connector 25">
            <a:extLst>
              <a:ext uri="{FF2B5EF4-FFF2-40B4-BE49-F238E27FC236}">
                <a16:creationId xmlns:a16="http://schemas.microsoft.com/office/drawing/2014/main" id="{0003B29E-C2C6-84BC-DB5A-D30454C902A5}"/>
              </a:ext>
            </a:extLst>
          </p:cNvPr>
          <p:cNvSpPr/>
          <p:nvPr/>
        </p:nvSpPr>
        <p:spPr>
          <a:xfrm>
            <a:off x="8091577" y="2246929"/>
            <a:ext cx="189782" cy="207034"/>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7" name="Flowchart: Connector 26">
            <a:extLst>
              <a:ext uri="{FF2B5EF4-FFF2-40B4-BE49-F238E27FC236}">
                <a16:creationId xmlns:a16="http://schemas.microsoft.com/office/drawing/2014/main" id="{A97729C8-7E52-B917-1B62-DC2960D594A2}"/>
              </a:ext>
            </a:extLst>
          </p:cNvPr>
          <p:cNvSpPr/>
          <p:nvPr/>
        </p:nvSpPr>
        <p:spPr>
          <a:xfrm>
            <a:off x="8740393" y="1986429"/>
            <a:ext cx="189782" cy="207034"/>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8" name="Flowchart: Connector 27">
            <a:extLst>
              <a:ext uri="{FF2B5EF4-FFF2-40B4-BE49-F238E27FC236}">
                <a16:creationId xmlns:a16="http://schemas.microsoft.com/office/drawing/2014/main" id="{D55AEA4E-8E15-EC9B-8D0A-B860E8A9220E}"/>
              </a:ext>
            </a:extLst>
          </p:cNvPr>
          <p:cNvSpPr/>
          <p:nvPr/>
        </p:nvSpPr>
        <p:spPr>
          <a:xfrm>
            <a:off x="8776733" y="2765014"/>
            <a:ext cx="189782" cy="212967"/>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9" name="Flowchart: Connector 28">
            <a:extLst>
              <a:ext uri="{FF2B5EF4-FFF2-40B4-BE49-F238E27FC236}">
                <a16:creationId xmlns:a16="http://schemas.microsoft.com/office/drawing/2014/main" id="{B716D5CD-68FE-77B0-D80F-7314F7486821}"/>
              </a:ext>
            </a:extLst>
          </p:cNvPr>
          <p:cNvSpPr/>
          <p:nvPr/>
        </p:nvSpPr>
        <p:spPr>
          <a:xfrm>
            <a:off x="9462295" y="2362902"/>
            <a:ext cx="184032" cy="163251"/>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30" name="Flowchart: Connector 29">
            <a:extLst>
              <a:ext uri="{FF2B5EF4-FFF2-40B4-BE49-F238E27FC236}">
                <a16:creationId xmlns:a16="http://schemas.microsoft.com/office/drawing/2014/main" id="{795AE45C-3900-05EE-4F97-94FBF6604665}"/>
              </a:ext>
            </a:extLst>
          </p:cNvPr>
          <p:cNvSpPr/>
          <p:nvPr/>
        </p:nvSpPr>
        <p:spPr>
          <a:xfrm>
            <a:off x="9420872" y="3377419"/>
            <a:ext cx="197851" cy="194543"/>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31" name="Flowchart: Connector 30">
            <a:extLst>
              <a:ext uri="{FF2B5EF4-FFF2-40B4-BE49-F238E27FC236}">
                <a16:creationId xmlns:a16="http://schemas.microsoft.com/office/drawing/2014/main" id="{C53F6B59-FF6D-3F07-2588-06127B77A3C5}"/>
              </a:ext>
            </a:extLst>
          </p:cNvPr>
          <p:cNvSpPr/>
          <p:nvPr/>
        </p:nvSpPr>
        <p:spPr>
          <a:xfrm>
            <a:off x="8117456" y="4429664"/>
            <a:ext cx="189782" cy="207034"/>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32" name="Flowchart: Connector 31">
            <a:extLst>
              <a:ext uri="{FF2B5EF4-FFF2-40B4-BE49-F238E27FC236}">
                <a16:creationId xmlns:a16="http://schemas.microsoft.com/office/drawing/2014/main" id="{CDEC57EE-045A-94B0-A54E-30C11E947FA5}"/>
              </a:ext>
            </a:extLst>
          </p:cNvPr>
          <p:cNvSpPr/>
          <p:nvPr/>
        </p:nvSpPr>
        <p:spPr>
          <a:xfrm>
            <a:off x="7824158" y="5342203"/>
            <a:ext cx="189781" cy="207034"/>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33" name="Flowchart: Connector 32">
            <a:extLst>
              <a:ext uri="{FF2B5EF4-FFF2-40B4-BE49-F238E27FC236}">
                <a16:creationId xmlns:a16="http://schemas.microsoft.com/office/drawing/2014/main" id="{B8034ECB-C82C-63B7-C4D0-5CC62F032CA1}"/>
              </a:ext>
            </a:extLst>
          </p:cNvPr>
          <p:cNvSpPr/>
          <p:nvPr/>
        </p:nvSpPr>
        <p:spPr>
          <a:xfrm>
            <a:off x="8570398" y="4893869"/>
            <a:ext cx="206335" cy="212968"/>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34" name="Flowchart: Connector 33">
            <a:extLst>
              <a:ext uri="{FF2B5EF4-FFF2-40B4-BE49-F238E27FC236}">
                <a16:creationId xmlns:a16="http://schemas.microsoft.com/office/drawing/2014/main" id="{61ADF654-7DD0-E565-8FD7-C698270BE335}"/>
              </a:ext>
            </a:extLst>
          </p:cNvPr>
          <p:cNvSpPr/>
          <p:nvPr/>
        </p:nvSpPr>
        <p:spPr>
          <a:xfrm>
            <a:off x="9889467" y="5532991"/>
            <a:ext cx="148086" cy="127667"/>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35" name="Flowchart: Connector 34">
            <a:extLst>
              <a:ext uri="{FF2B5EF4-FFF2-40B4-BE49-F238E27FC236}">
                <a16:creationId xmlns:a16="http://schemas.microsoft.com/office/drawing/2014/main" id="{34D036B5-19E9-0023-4D49-9B66B595E3D1}"/>
              </a:ext>
            </a:extLst>
          </p:cNvPr>
          <p:cNvSpPr/>
          <p:nvPr/>
        </p:nvSpPr>
        <p:spPr>
          <a:xfrm>
            <a:off x="9773728" y="4184972"/>
            <a:ext cx="189782" cy="144935"/>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9661048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Project is underway</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21031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92636">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082353">
                <a:tc>
                  <a:txBody>
                    <a:bodyPr/>
                    <a:lstStyle/>
                    <a:p>
                      <a:pPr>
                        <a:spcBef>
                          <a:spcPts val="0"/>
                        </a:spcBef>
                      </a:pPr>
                      <a:r>
                        <a:rPr lang="en-US" sz="1400" dirty="0"/>
                        <a:t>Having correct CAD drawings from EUA would have simplified this process. I have a CAD program to view but do not have the ability to edit or clean up the drawing. Relying on other professionals to complete the task at hand became problematic.</a:t>
                      </a:r>
                    </a:p>
                    <a:p>
                      <a:pPr>
                        <a:spcBef>
                          <a:spcPts val="0"/>
                        </a:spcBef>
                      </a:pPr>
                      <a:endParaRPr lang="en-US" sz="1400" dirty="0"/>
                    </a:p>
                    <a:p>
                      <a:pPr>
                        <a:spcBef>
                          <a:spcPts val="0"/>
                        </a:spcBef>
                      </a:pPr>
                      <a:r>
                        <a:rPr lang="en-US" sz="1400" dirty="0"/>
                        <a:t>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889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08702">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 Who is responsible? When is action due?</a:t>
                      </a:r>
                      <a:endParaRPr lang="en-US" sz="1400" b="0" dirty="0"/>
                    </a:p>
                  </a:txBody>
                  <a:tcPr/>
                </a:tc>
                <a:extLst>
                  <a:ext uri="{0D108BD9-81ED-4DB2-BD59-A6C34878D82A}">
                    <a16:rowId xmlns:a16="http://schemas.microsoft.com/office/drawing/2014/main" val="10000"/>
                  </a:ext>
                </a:extLst>
              </a:tr>
              <a:tr h="1081858">
                <a:tc>
                  <a:txBody>
                    <a:bodyPr/>
                    <a:lstStyle/>
                    <a:p>
                      <a:pPr>
                        <a:spcBef>
                          <a:spcPts val="0"/>
                        </a:spcBef>
                      </a:pPr>
                      <a:r>
                        <a:rPr lang="en-US" sz="1400" dirty="0"/>
                        <a:t>Action 1:   Add fire extinguishers-Create PM                          Assigned to: Rob Maurer                 Due By: 6-1-25</a:t>
                      </a:r>
                    </a:p>
                    <a:p>
                      <a:pPr>
                        <a:spcBef>
                          <a:spcPts val="0"/>
                        </a:spcBef>
                      </a:pPr>
                      <a:r>
                        <a:rPr lang="en-US" sz="1400" dirty="0"/>
                        <a:t>Action 2:   </a:t>
                      </a:r>
                      <a:r>
                        <a:rPr lang="en-US" sz="1400" dirty="0">
                          <a:solidFill>
                            <a:srgbClr val="FF0000"/>
                          </a:solidFill>
                        </a:rPr>
                        <a:t>Add Emergency Lights (EML)-Create PM</a:t>
                      </a:r>
                      <a:r>
                        <a:rPr lang="en-US" sz="1400" dirty="0"/>
                        <a:t>                 Assigned to: </a:t>
                      </a:r>
                      <a:r>
                        <a:rPr lang="en-US" sz="1400" dirty="0">
                          <a:solidFill>
                            <a:srgbClr val="FF0000"/>
                          </a:solidFill>
                        </a:rPr>
                        <a:t>Rob Maurer</a:t>
                      </a:r>
                      <a:r>
                        <a:rPr lang="en-US" sz="1400" dirty="0"/>
                        <a:t>                 Due By: </a:t>
                      </a:r>
                      <a:r>
                        <a:rPr lang="en-US" sz="1400" dirty="0">
                          <a:solidFill>
                            <a:srgbClr val="FF0000"/>
                          </a:solidFill>
                        </a:rPr>
                        <a:t>8-1-25</a:t>
                      </a:r>
                      <a:r>
                        <a:rPr lang="en-US" sz="1400" dirty="0"/>
                        <a:t> </a:t>
                      </a:r>
                    </a:p>
                    <a:p>
                      <a:pPr>
                        <a:spcBef>
                          <a:spcPts val="0"/>
                        </a:spcBef>
                      </a:pPr>
                      <a:r>
                        <a:rPr lang="en-US" sz="1400" dirty="0"/>
                        <a:t>Action 3:                                                                                 Assigned to:                                    Due By: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340877"/>
          <a:ext cx="10312401" cy="100641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1982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586599">
                <a:tc>
                  <a:txBody>
                    <a:bodyPr/>
                    <a:lstStyle/>
                    <a:p>
                      <a:pPr>
                        <a:spcBef>
                          <a:spcPts val="0"/>
                        </a:spcBef>
                      </a:pPr>
                      <a:r>
                        <a:rPr lang="en-US" sz="1400" dirty="0"/>
                        <a:t>QM</a:t>
                      </a:r>
                      <a:r>
                        <a:rPr lang="en-US" sz="1400" baseline="0" dirty="0"/>
                        <a:t> Council approval for completion of project?: Enter YES or NO</a:t>
                      </a:r>
                    </a:p>
                    <a:p>
                      <a:pPr>
                        <a:spcBef>
                          <a:spcPts val="0"/>
                        </a:spcBef>
                      </a:pPr>
                      <a:r>
                        <a:rPr lang="en-US" sz="1400" baseline="0" dirty="0"/>
                        <a:t>Project still in progress, project to continue: Enter YES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303148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Medical Imaging</a:t>
            </a:r>
          </a:p>
        </p:txBody>
      </p:sp>
      <p:sp>
        <p:nvSpPr>
          <p:cNvPr id="3" name="Subtitle 2"/>
          <p:cNvSpPr>
            <a:spLocks noGrp="1"/>
          </p:cNvSpPr>
          <p:nvPr>
            <p:ph type="subTitle" idx="1"/>
          </p:nvPr>
        </p:nvSpPr>
        <p:spPr/>
        <p:txBody>
          <a:bodyPr/>
          <a:lstStyle/>
          <a:p>
            <a:r>
              <a:rPr lang="en-US" dirty="0"/>
              <a:t>New Employee On-boarding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4/22/2025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Presented:6/24/2025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8466677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Review and Improve New Employee Onboarding by 7/15/2025.  (5 phases to completion)</a:t>
                      </a:r>
                    </a:p>
                    <a:p>
                      <a:pPr>
                        <a:spcBef>
                          <a:spcPts val="0"/>
                        </a:spcBef>
                      </a:pPr>
                      <a:endParaRPr lang="en-US" sz="1400" dirty="0"/>
                    </a:p>
                    <a:p>
                      <a:pPr>
                        <a:spcBef>
                          <a:spcPts val="0"/>
                        </a:spcBef>
                      </a:pPr>
                      <a:r>
                        <a:rPr lang="en-US" sz="1400" dirty="0"/>
                        <a:t>Current KOM Status: Phase 1- </a:t>
                      </a:r>
                      <a:r>
                        <a:rPr lang="en-US" sz="1400" dirty="0">
                          <a:solidFill>
                            <a:schemeClr val="tx1"/>
                          </a:solidFill>
                        </a:rPr>
                        <a:t>in progress </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Sara Sturmer</a:t>
                      </a:r>
                    </a:p>
                    <a:p>
                      <a:r>
                        <a:rPr lang="en-US" sz="1400" dirty="0"/>
                        <a:t>Members:</a:t>
                      </a:r>
                      <a:r>
                        <a:rPr lang="en-US" sz="1400" baseline="0" dirty="0"/>
                        <a:t> Medical Imaging Staff</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6"/>
          <a:ext cx="5364201" cy="2124389"/>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710251">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92869">
                <a:tc>
                  <a:txBody>
                    <a:bodyPr/>
                    <a:lstStyle/>
                    <a:p>
                      <a:pPr>
                        <a:spcBef>
                          <a:spcPts val="0"/>
                        </a:spcBef>
                      </a:pPr>
                      <a:r>
                        <a:rPr lang="en-US" sz="1100" baseline="0" dirty="0">
                          <a:solidFill>
                            <a:schemeClr val="tx1"/>
                          </a:solidFill>
                        </a:rPr>
                        <a:t>Onboarding plays a </a:t>
                      </a:r>
                      <a:r>
                        <a:rPr kumimoji="0" lang="en-US" sz="1100" kern="1200" baseline="0" dirty="0">
                          <a:solidFill>
                            <a:schemeClr val="tx1"/>
                          </a:solidFill>
                          <a:latin typeface="+mn-lt"/>
                          <a:ea typeface="+mn-ea"/>
                          <a:cs typeface="+mn-cs"/>
                        </a:rPr>
                        <a:t>crucial</a:t>
                      </a:r>
                      <a:r>
                        <a:rPr lang="en-US" sz="1100" baseline="0" dirty="0">
                          <a:solidFill>
                            <a:schemeClr val="tx1"/>
                          </a:solidFill>
                        </a:rPr>
                        <a:t> role in employee retention. A strong onboarding program sets a positive first impression, smooth transition for new staff, familiarization with processes, resources and the culture of the organization. This leads to staff feeling valued and correlates with lower turnover rates.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4"/>
          <a:ext cx="4848224" cy="2124389"/>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849756">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274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kern="1200" baseline="0" dirty="0">
                          <a:solidFill>
                            <a:schemeClr val="tx1"/>
                          </a:solidFill>
                          <a:latin typeface="+mn-lt"/>
                          <a:ea typeface="+mn-ea"/>
                          <a:cs typeface="+mn-cs"/>
                        </a:rPr>
                        <a:t>New employee retention is tied to proper onboarding and training. Having a standardized onboarding process can increase retention as well as satisfaction in the workplace. This supports our People standard at Stoughton Health. </a:t>
                      </a:r>
                    </a:p>
                    <a:p>
                      <a:pPr>
                        <a:spcBef>
                          <a:spcPts val="0"/>
                        </a:spcBef>
                      </a:pPr>
                      <a:endParaRPr kumimoji="0" lang="en-US" sz="1100" kern="1200" baseline="0" dirty="0">
                        <a:solidFill>
                          <a:schemeClr val="tx1"/>
                        </a:solidFill>
                        <a:latin typeface="+mn-lt"/>
                        <a:ea typeface="+mn-ea"/>
                        <a:cs typeface="+mn-cs"/>
                      </a:endParaRPr>
                    </a:p>
                    <a:p>
                      <a:pPr>
                        <a:spcBef>
                          <a:spcPts val="0"/>
                        </a:spcBef>
                      </a:pPr>
                      <a:endParaRPr kumimoji="0" lang="en-US" sz="1100" kern="1200" baseline="0" dirty="0">
                        <a:solidFill>
                          <a:schemeClr val="tx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New Employee On-boarding</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23110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71932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t>Collect existing documents for review.</a:t>
                      </a:r>
                    </a:p>
                  </a:txBody>
                  <a:tcPr>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chemeClr val="dk1"/>
                          </a:solidFill>
                          <a:latin typeface="+mn-lt"/>
                          <a:ea typeface="+mn-ea"/>
                          <a:cs typeface="+mn-cs"/>
                        </a:rPr>
                        <a:t>Initiate review to identify opportunities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kumimoji="0" lang="en-US" sz="1200" kern="1200" dirty="0">
                          <a:solidFill>
                            <a:schemeClr val="dk1"/>
                          </a:solidFill>
                          <a:latin typeface="+mn-lt"/>
                          <a:ea typeface="+mn-ea"/>
                          <a:cs typeface="+mn-cs"/>
                        </a:rPr>
                        <a:t>Review of checklists on-going</a:t>
                      </a:r>
                    </a:p>
                  </a:txBody>
                  <a:tcPr>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chemeClr val="dk1"/>
                          </a:solidFill>
                          <a:latin typeface="+mn-lt"/>
                          <a:ea typeface="+mn-ea"/>
                          <a:cs typeface="+mn-cs"/>
                        </a:rPr>
                        <a:t>Due to staffing challenges, CV PACS go-live, and SHOC go-live slow start to project review.</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chemeClr val="dk1"/>
                          </a:solidFill>
                          <a:latin typeface="+mn-lt"/>
                          <a:ea typeface="+mn-ea"/>
                          <a:cs typeface="+mn-cs"/>
                        </a:rPr>
                        <a:t>May / June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461379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Diagram 4">
            <a:extLst>
              <a:ext uri="{FF2B5EF4-FFF2-40B4-BE49-F238E27FC236}">
                <a16:creationId xmlns:a16="http://schemas.microsoft.com/office/drawing/2014/main" id="{FC2CC173-3EF9-C9C6-5FDB-F86AA43EEA0B}"/>
              </a:ext>
            </a:extLst>
          </p:cNvPr>
          <p:cNvGraphicFramePr/>
          <p:nvPr/>
        </p:nvGraphicFramePr>
        <p:xfrm>
          <a:off x="1901738" y="1466547"/>
          <a:ext cx="8909803" cy="47545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474099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New project, just getting started.</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endParaRPr lang="en-US" sz="1400" dirty="0"/>
                    </a:p>
                    <a:p>
                      <a:pPr>
                        <a:spcBef>
                          <a:spcPts val="0"/>
                        </a:spcBef>
                      </a:pPr>
                      <a:r>
                        <a:rPr lang="en-US" sz="1400" dirty="0"/>
                        <a:t>We have a system that needs a little tweaking to improve organization and clarity.  </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43919" y="3451118"/>
          <a:ext cx="10295556" cy="1901266"/>
        </p:xfrm>
        <a:graphic>
          <a:graphicData uri="http://schemas.openxmlformats.org/drawingml/2006/table">
            <a:tbl>
              <a:tblPr firstRow="1" bandRow="1">
                <a:tableStyleId>{6E25E649-3F16-4E02-A733-19D2CDBF48F0}</a:tableStyleId>
              </a:tblPr>
              <a:tblGrid>
                <a:gridCol w="3420622">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07835">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001"/>
                  </a:ext>
                </a:extLst>
              </a:tr>
              <a:tr h="374231">
                <a:tc>
                  <a:txBody>
                    <a:bodyPr/>
                    <a:lstStyle/>
                    <a:p>
                      <a:pPr>
                        <a:spcBef>
                          <a:spcPts val="0"/>
                        </a:spcBef>
                      </a:pPr>
                      <a:r>
                        <a:rPr lang="en-US" sz="1400" dirty="0"/>
                        <a:t>Review checklist</a:t>
                      </a:r>
                    </a:p>
                  </a:txBody>
                  <a:tcPr/>
                </a:tc>
                <a:tc>
                  <a:txBody>
                    <a:bodyPr/>
                    <a:lstStyle/>
                    <a:p>
                      <a:pPr>
                        <a:spcBef>
                          <a:spcPts val="0"/>
                        </a:spcBef>
                      </a:pPr>
                      <a:r>
                        <a:rPr lang="en-US" sz="1400" dirty="0"/>
                        <a:t>Sara</a:t>
                      </a:r>
                    </a:p>
                  </a:txBody>
                  <a:tcPr/>
                </a:tc>
                <a:tc>
                  <a:txBody>
                    <a:bodyPr/>
                    <a:lstStyle/>
                    <a:p>
                      <a:pPr>
                        <a:spcBef>
                          <a:spcPts val="0"/>
                        </a:spcBef>
                      </a:pPr>
                      <a:r>
                        <a:rPr lang="en-US" sz="1400" dirty="0">
                          <a:solidFill>
                            <a:schemeClr val="tx1"/>
                          </a:solidFill>
                        </a:rPr>
                        <a:t>7/01/2025 </a:t>
                      </a:r>
                    </a:p>
                  </a:txBody>
                  <a:tcPr/>
                </a:tc>
                <a:extLst>
                  <a:ext uri="{0D108BD9-81ED-4DB2-BD59-A6C34878D82A}">
                    <a16:rowId xmlns:a16="http://schemas.microsoft.com/office/drawing/2014/main" val="2469417347"/>
                  </a:ext>
                </a:extLst>
              </a:tr>
              <a:tr h="187115">
                <a:tc>
                  <a:txBody>
                    <a:bodyPr/>
                    <a:lstStyle/>
                    <a:p>
                      <a:pPr>
                        <a:spcBef>
                          <a:spcPts val="0"/>
                        </a:spcBef>
                      </a:pPr>
                      <a:r>
                        <a:rPr lang="en-US" sz="1400" dirty="0"/>
                        <a:t>Meet with employees</a:t>
                      </a:r>
                    </a:p>
                  </a:txBody>
                  <a:tcPr/>
                </a:tc>
                <a:tc>
                  <a:txBody>
                    <a:bodyPr/>
                    <a:lstStyle/>
                    <a:p>
                      <a:pPr>
                        <a:spcBef>
                          <a:spcPts val="0"/>
                        </a:spcBef>
                      </a:pPr>
                      <a:r>
                        <a:rPr lang="en-US" sz="1400" dirty="0"/>
                        <a:t>Sara</a:t>
                      </a:r>
                    </a:p>
                  </a:txBody>
                  <a:tcPr/>
                </a:tc>
                <a:tc>
                  <a:txBody>
                    <a:bodyPr/>
                    <a:lstStyle/>
                    <a:p>
                      <a:pPr>
                        <a:spcBef>
                          <a:spcPts val="0"/>
                        </a:spcBef>
                      </a:pPr>
                      <a:r>
                        <a:rPr lang="en-US" sz="1400" dirty="0"/>
                        <a:t>7/15/2025</a:t>
                      </a:r>
                    </a:p>
                  </a:txBody>
                  <a:tcPr/>
                </a:tc>
                <a:extLst>
                  <a:ext uri="{0D108BD9-81ED-4DB2-BD59-A6C34878D82A}">
                    <a16:rowId xmlns:a16="http://schemas.microsoft.com/office/drawing/2014/main" val="1068840150"/>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3582915231"/>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562709"/>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or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r>
                        <a:rPr lang="en-US" sz="1400" baseline="0" dirty="0"/>
                        <a:t>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281400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rPr>
              <a:t>Registration</a:t>
            </a:r>
          </a:p>
        </p:txBody>
      </p:sp>
      <p:sp>
        <p:nvSpPr>
          <p:cNvPr id="3" name="Subtitle 2"/>
          <p:cNvSpPr>
            <a:spLocks noGrp="1"/>
          </p:cNvSpPr>
          <p:nvPr>
            <p:ph type="subTitle" idx="1"/>
          </p:nvPr>
        </p:nvSpPr>
        <p:spPr/>
        <p:txBody>
          <a:bodyPr/>
          <a:lstStyle/>
          <a:p>
            <a:pPr algn="ctr"/>
            <a:r>
              <a:rPr lang="en-US" dirty="0"/>
              <a:t>Ortho Surgery Scheduling</a:t>
            </a:r>
            <a:endParaRPr lang="en-US" dirty="0">
              <a:solidFill>
                <a:schemeClr val="tx1"/>
              </a:solidFill>
            </a:endParaRPr>
          </a:p>
        </p:txBody>
      </p:sp>
      <p:pic>
        <p:nvPicPr>
          <p:cNvPr id="1028" name="Picture 4"/>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0734" cy="741680"/>
        </p:xfrm>
        <a:graphic>
          <a:graphicData uri="http://schemas.openxmlformats.org/drawingml/2006/table">
            <a:tbl>
              <a:tblPr firstRow="1" bandRow="1">
                <a:tableStyleId>{5940675A-B579-460E-94D1-54222C63F5DA}</a:tableStyleId>
              </a:tblPr>
              <a:tblGrid>
                <a:gridCol w="5630734">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02/25/2025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chemeClr val="tx1"/>
                          </a:solidFill>
                        </a:rPr>
                        <a:t>Document</a:t>
                      </a:r>
                      <a:r>
                        <a:rPr lang="en-US" sz="1400" b="1" baseline="0" dirty="0">
                          <a:solidFill>
                            <a:schemeClr val="tx1"/>
                          </a:solidFill>
                        </a:rPr>
                        <a:t> Last Presented:</a:t>
                      </a:r>
                      <a:r>
                        <a:rPr lang="en-US" sz="1400" b="1" baseline="0" dirty="0">
                          <a:solidFill>
                            <a:srgbClr val="C00000"/>
                          </a:solidFill>
                        </a:rPr>
                        <a:t>06/24/2025</a:t>
                      </a:r>
                      <a:endParaRPr lang="en-US" sz="1400"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3106590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3474" y="173651"/>
            <a:ext cx="10515600" cy="1325563"/>
          </a:xfrm>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82262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1022">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149178">
                <a:tc>
                  <a:txBody>
                    <a:bodyPr/>
                    <a:lstStyle/>
                    <a:p>
                      <a:pPr>
                        <a:spcBef>
                          <a:spcPts val="0"/>
                        </a:spcBef>
                      </a:pPr>
                      <a:r>
                        <a:rPr lang="en-US" sz="1400" dirty="0"/>
                        <a:t>Our goal is to transition the scheduling of appointments that accompany an orthopedic surgical procedure from the Ortho nurse to the scheduling team.  </a:t>
                      </a:r>
                    </a:p>
                    <a:p>
                      <a:pPr>
                        <a:spcBef>
                          <a:spcPts val="0"/>
                        </a:spcBef>
                      </a:pPr>
                      <a:endParaRPr lang="en-US" sz="1400" dirty="0"/>
                    </a:p>
                    <a:p>
                      <a:pPr>
                        <a:spcBef>
                          <a:spcPts val="0"/>
                        </a:spcBef>
                      </a:pPr>
                      <a:r>
                        <a:rPr lang="en-US" sz="1400" dirty="0"/>
                        <a:t>KOM Target: Implementation of Scheduling Appointments following Surgical Scheduling. </a:t>
                      </a:r>
                    </a:p>
                    <a:p>
                      <a:pPr>
                        <a:spcBef>
                          <a:spcPts val="0"/>
                        </a:spcBef>
                      </a:pPr>
                      <a:r>
                        <a:rPr lang="en-US" sz="1400" dirty="0">
                          <a:solidFill>
                            <a:schemeClr val="tx1"/>
                          </a:solidFill>
                        </a:rPr>
                        <a:t>Current KOM Status: </a:t>
                      </a:r>
                      <a:r>
                        <a:rPr lang="en-US" sz="1400" dirty="0">
                          <a:solidFill>
                            <a:srgbClr val="C00000"/>
                          </a:solidFill>
                        </a:rPr>
                        <a:t>Planning of the project (Step 2/5)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100647"/>
          <a:ext cx="10321926" cy="980125"/>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408852">
                <a:tc>
                  <a:txBody>
                    <a:bodyPr/>
                    <a:lstStyle/>
                    <a:p>
                      <a:r>
                        <a:rPr lang="en-US" sz="1400" dirty="0"/>
                        <a:t>Team:</a:t>
                      </a:r>
                    </a:p>
                  </a:txBody>
                  <a:tcPr/>
                </a:tc>
                <a:extLst>
                  <a:ext uri="{0D108BD9-81ED-4DB2-BD59-A6C34878D82A}">
                    <a16:rowId xmlns:a16="http://schemas.microsoft.com/office/drawing/2014/main" val="10000"/>
                  </a:ext>
                </a:extLst>
              </a:tr>
              <a:tr h="571273">
                <a:tc>
                  <a:txBody>
                    <a:bodyPr/>
                    <a:lstStyle/>
                    <a:p>
                      <a:r>
                        <a:rPr lang="en-US" sz="1400" dirty="0"/>
                        <a:t>Project Leader:  Jennifer Bothum</a:t>
                      </a:r>
                    </a:p>
                    <a:p>
                      <a:r>
                        <a:rPr lang="en-US" sz="1400" dirty="0"/>
                        <a:t>Members:</a:t>
                      </a:r>
                      <a:r>
                        <a:rPr lang="en-US" sz="1400" baseline="0" dirty="0"/>
                        <a:t> Kristin Brickl, Nic Kvamme, Jo Deen Hettenbach, Sarah Watkins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3" y="2790497"/>
          <a:ext cx="5364201" cy="2369997"/>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773881">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96116">
                <a:tc>
                  <a:txBody>
                    <a:bodyPr/>
                    <a:lstStyle/>
                    <a:p>
                      <a:pPr>
                        <a:spcBef>
                          <a:spcPts val="0"/>
                        </a:spcBef>
                      </a:pPr>
                      <a:r>
                        <a:rPr lang="en-US" sz="1400" baseline="0" dirty="0"/>
                        <a:t>Currently the Ortho Nurse schedules approximately 4 appointments with every surgical case.  We have 440 Orthopedic surgical cases budgeted for 2025, this means in today’s flow Kristin is scheduling roughly 1760 appointments. </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91274" y="2790496"/>
          <a:ext cx="4948273" cy="2369997"/>
        </p:xfrm>
        <a:graphic>
          <a:graphicData uri="http://schemas.openxmlformats.org/drawingml/2006/table">
            <a:tbl>
              <a:tblPr firstRow="1" bandRow="1">
                <a:tableStyleId>{6E25E649-3F16-4E02-A733-19D2CDBF48F0}</a:tableStyleId>
              </a:tblPr>
              <a:tblGrid>
                <a:gridCol w="4948273">
                  <a:extLst>
                    <a:ext uri="{9D8B030D-6E8A-4147-A177-3AD203B41FA5}">
                      <a16:colId xmlns:a16="http://schemas.microsoft.com/office/drawing/2014/main" val="20000"/>
                    </a:ext>
                  </a:extLst>
                </a:gridCol>
              </a:tblGrid>
              <a:tr h="785114">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584883">
                <a:tc>
                  <a:txBody>
                    <a:bodyPr/>
                    <a:lstStyle/>
                    <a:p>
                      <a:pPr>
                        <a:spcBef>
                          <a:spcPts val="0"/>
                        </a:spcBef>
                      </a:pPr>
                      <a:r>
                        <a:rPr lang="en-US" sz="1400" dirty="0"/>
                        <a:t>To give more time back to the Orthopedic nurse to focus on patient care and support the clinic.  There is also an opportunity to schedule additional visits, like therapy visits at the time of the initial scheduling, thus reducing touches.</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PLAN</a:t>
            </a:r>
          </a:p>
        </p:txBody>
      </p:sp>
      <p:sp>
        <p:nvSpPr>
          <p:cNvPr id="14" name="TextBox 13"/>
          <p:cNvSpPr txBox="1"/>
          <p:nvPr/>
        </p:nvSpPr>
        <p:spPr>
          <a:xfrm>
            <a:off x="4377356" y="682545"/>
            <a:ext cx="26696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Ortho Surgery Scheduling</a:t>
            </a: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79792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4">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67512" y="1602402"/>
          <a:ext cx="10892028" cy="1785360"/>
        </p:xfrm>
        <a:graphic>
          <a:graphicData uri="http://schemas.openxmlformats.org/drawingml/2006/table">
            <a:tbl>
              <a:tblPr firstRow="1" bandRow="1">
                <a:tableStyleId>{6E25E649-3F16-4E02-A733-19D2CDBF48F0}</a:tableStyleId>
              </a:tblPr>
              <a:tblGrid>
                <a:gridCol w="3256787">
                  <a:extLst>
                    <a:ext uri="{9D8B030D-6E8A-4147-A177-3AD203B41FA5}">
                      <a16:colId xmlns:a16="http://schemas.microsoft.com/office/drawing/2014/main" val="20000"/>
                    </a:ext>
                  </a:extLst>
                </a:gridCol>
                <a:gridCol w="5784202">
                  <a:extLst>
                    <a:ext uri="{9D8B030D-6E8A-4147-A177-3AD203B41FA5}">
                      <a16:colId xmlns:a16="http://schemas.microsoft.com/office/drawing/2014/main" val="20001"/>
                    </a:ext>
                  </a:extLst>
                </a:gridCol>
                <a:gridCol w="1851039">
                  <a:extLst>
                    <a:ext uri="{9D8B030D-6E8A-4147-A177-3AD203B41FA5}">
                      <a16:colId xmlns:a16="http://schemas.microsoft.com/office/drawing/2014/main" val="20002"/>
                    </a:ext>
                  </a:extLst>
                </a:gridCol>
              </a:tblGrid>
              <a:tr h="430528">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93776">
                <a:tc>
                  <a:txBody>
                    <a:bodyPr/>
                    <a:lstStyle/>
                    <a:p>
                      <a:r>
                        <a:rPr lang="en-US" sz="1400" dirty="0">
                          <a:solidFill>
                            <a:srgbClr val="C00000"/>
                          </a:solidFill>
                        </a:rPr>
                        <a:t>Protocol Transfer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RN uses smart phrases in EPIC, transferring from EPIC for Reference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April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231728760"/>
                  </a:ext>
                </a:extLst>
              </a:tr>
              <a:tr h="430528">
                <a:tc>
                  <a:txBody>
                    <a:bodyPr/>
                    <a:lstStyle/>
                    <a:p>
                      <a:r>
                        <a:rPr lang="en-US" sz="1400" dirty="0">
                          <a:solidFill>
                            <a:srgbClr val="C00000"/>
                          </a:solidFill>
                        </a:rPr>
                        <a:t>Protocol Grid Creation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Transferring protocol to Grid for Schedulers to reference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May/June</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317622208"/>
                  </a:ext>
                </a:extLst>
              </a:tr>
              <a:tr h="430528">
                <a:tc>
                  <a:txBody>
                    <a:bodyPr/>
                    <a:lstStyle/>
                    <a:p>
                      <a:r>
                        <a:rPr lang="en-US" sz="1400" dirty="0">
                          <a:solidFill>
                            <a:srgbClr val="C00000"/>
                          </a:solidFill>
                        </a:rPr>
                        <a:t>Scheduled Meetings with Ortho RN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Review Notes, confirm correct information in Grid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June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878609363"/>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DO</a:t>
            </a: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91074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366268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4314321">
                  <a:extLst>
                    <a:ext uri="{9D8B030D-6E8A-4147-A177-3AD203B41FA5}">
                      <a16:colId xmlns:a16="http://schemas.microsoft.com/office/drawing/2014/main" val="20001"/>
                    </a:ext>
                  </a:extLst>
                </a:gridCol>
                <a:gridCol w="2699760">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000" dirty="0">
                          <a:solidFill>
                            <a:srgbClr val="FF0000"/>
                          </a:solidFill>
                        </a:rPr>
                        <a:t>Present and review progress regarding project in staff meetings.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Continue to garner staff support and acceptance of project.  Encourage feedback into process, content, and workflow.</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December 2024 and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r h="370840">
                <a:tc>
                  <a:txBody>
                    <a:bodyPr/>
                    <a:lstStyle/>
                    <a:p>
                      <a:r>
                        <a:rPr lang="en-US" sz="1000" dirty="0">
                          <a:solidFill>
                            <a:srgbClr val="FF0000"/>
                          </a:solidFill>
                        </a:rPr>
                        <a:t>Monthly meetings with team and added stakeholders (clinical nurse educator, informatics nurse)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Keep project on track.  Ensure meeting goals and target dates.  Designated group project work.</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January 15th, 2025 and February 12</a:t>
                      </a:r>
                      <a:r>
                        <a:rPr lang="en-US" sz="1000" baseline="30000" dirty="0">
                          <a:solidFill>
                            <a:srgbClr val="FF0000"/>
                          </a:solidFill>
                        </a:rPr>
                        <a:t>th</a:t>
                      </a:r>
                      <a:r>
                        <a:rPr lang="en-US" sz="1000" dirty="0">
                          <a:solidFill>
                            <a:srgbClr val="FF0000"/>
                          </a:solidFill>
                        </a:rPr>
                        <a:t>, 2025.March 12</a:t>
                      </a:r>
                      <a:r>
                        <a:rPr lang="en-US" sz="1000" baseline="30000" dirty="0">
                          <a:solidFill>
                            <a:srgbClr val="FF0000"/>
                          </a:solidFill>
                        </a:rPr>
                        <a:t>th</a:t>
                      </a:r>
                      <a:r>
                        <a:rPr lang="en-US" sz="1000" dirty="0">
                          <a:solidFill>
                            <a:srgbClr val="FF0000"/>
                          </a:solidFill>
                        </a:rPr>
                        <a:t>, April 15</a:t>
                      </a:r>
                      <a:r>
                        <a:rPr lang="en-US" sz="1000" baseline="30000" dirty="0">
                          <a:solidFill>
                            <a:srgbClr val="FF0000"/>
                          </a:solidFill>
                        </a:rPr>
                        <a:t>th</a:t>
                      </a:r>
                      <a:r>
                        <a:rPr lang="en-US" sz="1000" dirty="0">
                          <a:solidFill>
                            <a:srgbClr val="FF0000"/>
                          </a:solidFill>
                        </a:rPr>
                        <a:t>, May 14</a:t>
                      </a:r>
                      <a:r>
                        <a:rPr lang="en-US" sz="1000" baseline="30000" dirty="0">
                          <a:solidFill>
                            <a:srgbClr val="FF0000"/>
                          </a:solidFill>
                        </a:rPr>
                        <a:t>th</a:t>
                      </a:r>
                      <a:r>
                        <a:rPr lang="en-US" sz="1000" dirty="0">
                          <a:solidFill>
                            <a:srgbClr val="FF0000"/>
                          </a:solidFill>
                        </a:rPr>
                        <a:t>.</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832934874"/>
                  </a:ext>
                </a:extLst>
              </a:tr>
              <a:tr h="370840">
                <a:tc>
                  <a:txBody>
                    <a:bodyPr/>
                    <a:lstStyle/>
                    <a:p>
                      <a:r>
                        <a:rPr lang="en-US" sz="1000" dirty="0">
                          <a:solidFill>
                            <a:schemeClr val="tx1"/>
                          </a:solidFill>
                        </a:rPr>
                        <a:t>Finalize RN orientation checklist and share with Addy Miller for formatting. Completed and shared with staff or additional edits.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Completion of checklist with specific orientation items, strategies and resources for learning, and evidence of competence.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February 12</a:t>
                      </a:r>
                      <a:r>
                        <a:rPr lang="en-US" sz="1000" baseline="30000" dirty="0">
                          <a:solidFill>
                            <a:schemeClr val="tx1"/>
                          </a:solidFill>
                        </a:rPr>
                        <a:t>th</a:t>
                      </a:r>
                      <a:r>
                        <a:rPr lang="en-US" sz="1000" dirty="0">
                          <a:solidFill>
                            <a:schemeClr val="tx1"/>
                          </a:solidFill>
                        </a:rPr>
                        <a:t>, 2025 and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718112340"/>
                  </a:ext>
                </a:extLst>
              </a:tr>
              <a:tr h="409993">
                <a:tc>
                  <a:txBody>
                    <a:bodyPr/>
                    <a:lstStyle/>
                    <a:p>
                      <a:r>
                        <a:rPr lang="en-US" sz="1000" dirty="0">
                          <a:solidFill>
                            <a:schemeClr val="tx1"/>
                          </a:solidFill>
                        </a:rPr>
                        <a:t>Begin work on RN Orientation binder (Collaboration with Clinical Nurse Educator and Informatics Nurse), case studies and critical thinking tools.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Rework current binder to make it relevant to current needs. Develop relevant case studies congruent to common diagnoses seen on the unit.  Engage Informatics nurse in next meetings.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February 12</a:t>
                      </a:r>
                      <a:r>
                        <a:rPr lang="en-US" sz="1000" baseline="30000" dirty="0">
                          <a:solidFill>
                            <a:schemeClr val="tx1"/>
                          </a:solidFill>
                        </a:rPr>
                        <a:t>th</a:t>
                      </a:r>
                      <a:r>
                        <a:rPr lang="en-US" sz="1000" dirty="0">
                          <a:solidFill>
                            <a:schemeClr val="tx1"/>
                          </a:solidFill>
                        </a:rPr>
                        <a:t>, 2025 and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307939418"/>
                  </a:ext>
                </a:extLst>
              </a:tr>
              <a:tr h="370840">
                <a:tc>
                  <a:txBody>
                    <a:bodyPr/>
                    <a:lstStyle/>
                    <a:p>
                      <a:r>
                        <a:rPr lang="en-US" sz="1000" dirty="0">
                          <a:solidFill>
                            <a:srgbClr val="FF0000"/>
                          </a:solidFill>
                        </a:rPr>
                        <a:t>Final edits to orientation competency and EPIC competency checklists sent to Addy.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Formatting and editing to be completed to implement final draft of checklists with any new RN employees. Last item due for binder completion.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June 10</a:t>
                      </a:r>
                      <a:r>
                        <a:rPr lang="en-US" sz="1000" baseline="30000" dirty="0">
                          <a:solidFill>
                            <a:srgbClr val="FF0000"/>
                          </a:solidFill>
                        </a:rPr>
                        <a:t>th</a:t>
                      </a:r>
                      <a:r>
                        <a:rPr lang="en-US" sz="1000" dirty="0">
                          <a:solidFill>
                            <a:srgbClr val="FF0000"/>
                          </a:solidFill>
                        </a:rPr>
                        <a:t>,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708368641"/>
                  </a:ext>
                </a:extLst>
              </a:tr>
              <a:tr h="370840">
                <a:tc>
                  <a:txBody>
                    <a:bodyPr/>
                    <a:lstStyle/>
                    <a:p>
                      <a:r>
                        <a:rPr lang="en-US" sz="1000" dirty="0">
                          <a:solidFill>
                            <a:srgbClr val="FF0000"/>
                          </a:solidFill>
                        </a:rPr>
                        <a:t>Consideration of adding Case Studies to orientation binder.</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Case studies provide enhanced learning opportunities by using real situations to develop critical thinking and problem-solving skills with staff.</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May 14</a:t>
                      </a:r>
                      <a:r>
                        <a:rPr lang="en-US" sz="1000" baseline="30000" dirty="0">
                          <a:solidFill>
                            <a:srgbClr val="FF0000"/>
                          </a:solidFill>
                        </a:rPr>
                        <a:t>th</a:t>
                      </a:r>
                      <a:r>
                        <a:rPr lang="en-US" sz="1000" dirty="0">
                          <a:solidFill>
                            <a:srgbClr val="FF0000"/>
                          </a:solidFill>
                        </a:rPr>
                        <a:t>,m 2025 –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737742405"/>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91302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3">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STUDY</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84C46F68-29A7-8202-927C-6B9FE1A9F594}"/>
              </a:ext>
            </a:extLst>
          </p:cNvPr>
          <p:cNvPicPr>
            <a:picLocks noChangeAspect="1"/>
          </p:cNvPicPr>
          <p:nvPr/>
        </p:nvPicPr>
        <p:blipFill>
          <a:blip r:embed="rId6"/>
          <a:stretch>
            <a:fillRect/>
          </a:stretch>
        </p:blipFill>
        <p:spPr>
          <a:xfrm>
            <a:off x="898384" y="1250222"/>
            <a:ext cx="9635395" cy="5353802"/>
          </a:xfrm>
          <a:prstGeom prst="rect">
            <a:avLst/>
          </a:prstGeom>
        </p:spPr>
      </p:pic>
    </p:spTree>
    <p:extLst>
      <p:ext uri="{BB962C8B-B14F-4D97-AF65-F5344CB8AC3E}">
        <p14:creationId xmlns:p14="http://schemas.microsoft.com/office/powerpoint/2010/main" val="41520606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a:xfrm>
            <a:off x="727074" y="216288"/>
            <a:ext cx="10515600" cy="1325563"/>
          </a:xfrm>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ACT</a:t>
            </a:r>
          </a:p>
        </p:txBody>
      </p:sp>
      <p:graphicFrame>
        <p:nvGraphicFramePr>
          <p:cNvPr id="11" name="Table 10"/>
          <p:cNvGraphicFramePr>
            <a:graphicFrameLocks noGrp="1"/>
          </p:cNvGraphicFramePr>
          <p:nvPr/>
        </p:nvGraphicFramePr>
        <p:xfrm>
          <a:off x="736599" y="1270436"/>
          <a:ext cx="10312401" cy="124484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47032">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797817">
                <a:tc>
                  <a:txBody>
                    <a:bodyPr/>
                    <a:lstStyle/>
                    <a:p>
                      <a:pPr>
                        <a:spcBef>
                          <a:spcPts val="0"/>
                        </a:spcBef>
                      </a:pPr>
                      <a:r>
                        <a:rPr lang="en-US" sz="1400" dirty="0">
                          <a:solidFill>
                            <a:srgbClr val="C00000"/>
                          </a:solidFill>
                        </a:rPr>
                        <a:t>No, it’s still a work in progress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2" y="2515286"/>
          <a:ext cx="10312401" cy="141487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6999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27112">
                <a:tc>
                  <a:txBody>
                    <a:bodyPr/>
                    <a:lstStyle/>
                    <a:p>
                      <a:pPr marL="285750" indent="-285750">
                        <a:spcBef>
                          <a:spcPts val="0"/>
                        </a:spcBef>
                        <a:buFont typeface="Arial" panose="020B0604020202020204" pitchFamily="34" charset="0"/>
                        <a:buChar char="•"/>
                      </a:pPr>
                      <a:r>
                        <a:rPr lang="en-US" sz="1400" dirty="0">
                          <a:solidFill>
                            <a:srgbClr val="C00000"/>
                          </a:solidFill>
                        </a:rPr>
                        <a:t>Probably should have settled into SHOC first before tackling this project </a:t>
                      </a:r>
                    </a:p>
                    <a:p>
                      <a:pPr marL="285750" indent="-285750">
                        <a:spcBef>
                          <a:spcPts val="0"/>
                        </a:spcBef>
                        <a:buFont typeface="Arial" panose="020B0604020202020204" pitchFamily="34" charset="0"/>
                        <a:buChar char="•"/>
                      </a:pPr>
                      <a:r>
                        <a:rPr lang="en-US" sz="1400" dirty="0">
                          <a:solidFill>
                            <a:srgbClr val="C00000"/>
                          </a:solidFill>
                        </a:rPr>
                        <a:t>RN has a lot of information and knowledge in her head </a:t>
                      </a:r>
                    </a:p>
                    <a:p>
                      <a:pPr marL="285750" indent="-285750">
                        <a:spcBef>
                          <a:spcPts val="0"/>
                        </a:spcBef>
                        <a:buFont typeface="Arial" panose="020B0604020202020204" pitchFamily="34" charset="0"/>
                        <a:buChar char="•"/>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08018" y="5458297"/>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C00000"/>
                          </a:solidFill>
                        </a:rPr>
                        <a:t>No</a:t>
                      </a:r>
                    </a:p>
                    <a:p>
                      <a:pPr>
                        <a:spcBef>
                          <a:spcPts val="0"/>
                        </a:spcBef>
                      </a:pPr>
                      <a:r>
                        <a:rPr lang="en-US" sz="1400" baseline="0" dirty="0"/>
                        <a:t>Project still in progress, project to continue: </a:t>
                      </a:r>
                      <a:r>
                        <a:rPr lang="en-US" sz="1400" baseline="0" dirty="0">
                          <a:solidFill>
                            <a:srgbClr val="C00000"/>
                          </a:solidFill>
                        </a:rPr>
                        <a:t>Yes</a:t>
                      </a:r>
                      <a:endParaRPr lang="en-US" sz="1400" dirty="0">
                        <a:solidFill>
                          <a:srgbClr val="C0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55C9D656-E09A-3C4A-3822-811A4CC0F9BA}"/>
              </a:ext>
            </a:extLst>
          </p:cNvPr>
          <p:cNvGraphicFramePr>
            <a:graphicFrameLocks noGrp="1"/>
          </p:cNvGraphicFramePr>
          <p:nvPr/>
        </p:nvGraphicFramePr>
        <p:xfrm>
          <a:off x="717545" y="3495894"/>
          <a:ext cx="10312401" cy="1966880"/>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3418123210"/>
                    </a:ext>
                  </a:extLst>
                </a:gridCol>
                <a:gridCol w="3437467">
                  <a:extLst>
                    <a:ext uri="{9D8B030D-6E8A-4147-A177-3AD203B41FA5}">
                      <a16:colId xmlns:a16="http://schemas.microsoft.com/office/drawing/2014/main" val="2154499"/>
                    </a:ext>
                  </a:extLst>
                </a:gridCol>
                <a:gridCol w="3437467">
                  <a:extLst>
                    <a:ext uri="{9D8B030D-6E8A-4147-A177-3AD203B41FA5}">
                      <a16:colId xmlns:a16="http://schemas.microsoft.com/office/drawing/2014/main" val="356883058"/>
                    </a:ext>
                  </a:extLst>
                </a:gridCol>
              </a:tblGrid>
              <a:tr h="310649">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9719979"/>
                  </a:ext>
                </a:extLst>
              </a:tr>
              <a:tr h="307587">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78801735"/>
                  </a:ext>
                </a:extLst>
              </a:tr>
              <a:tr h="377652">
                <a:tc>
                  <a:txBody>
                    <a:bodyPr/>
                    <a:lstStyle/>
                    <a:p>
                      <a:pPr marL="0" indent="0">
                        <a:spcBef>
                          <a:spcPts val="0"/>
                        </a:spcBef>
                        <a:buFont typeface="Arial" panose="020B0604020202020204" pitchFamily="34" charset="0"/>
                        <a:buNone/>
                      </a:pPr>
                      <a:r>
                        <a:rPr lang="en-US" sz="1400" dirty="0">
                          <a:solidFill>
                            <a:srgbClr val="C00000"/>
                          </a:solidFill>
                        </a:rPr>
                        <a:t>Documenting all scheduling protocols in grid</a:t>
                      </a:r>
                    </a:p>
                  </a:txBody>
                  <a:tcPr/>
                </a:tc>
                <a:tc>
                  <a:txBody>
                    <a:bodyPr/>
                    <a:lstStyle/>
                    <a:p>
                      <a:pPr>
                        <a:spcBef>
                          <a:spcPts val="0"/>
                        </a:spcBef>
                      </a:pPr>
                      <a:r>
                        <a:rPr lang="en-US" sz="1400" dirty="0">
                          <a:solidFill>
                            <a:srgbClr val="C00000"/>
                          </a:solidFill>
                        </a:rPr>
                        <a:t>Jennifer</a:t>
                      </a:r>
                    </a:p>
                  </a:txBody>
                  <a:tcPr/>
                </a:tc>
                <a:tc>
                  <a:txBody>
                    <a:bodyPr/>
                    <a:lstStyle/>
                    <a:p>
                      <a:pPr>
                        <a:spcBef>
                          <a:spcPts val="0"/>
                        </a:spcBef>
                      </a:pPr>
                      <a:r>
                        <a:rPr lang="en-US" sz="1400" dirty="0">
                          <a:solidFill>
                            <a:srgbClr val="C00000"/>
                          </a:solidFill>
                        </a:rPr>
                        <a:t>July 15, 2025</a:t>
                      </a:r>
                    </a:p>
                  </a:txBody>
                  <a:tcPr/>
                </a:tc>
                <a:extLst>
                  <a:ext uri="{0D108BD9-81ED-4DB2-BD59-A6C34878D82A}">
                    <a16:rowId xmlns:a16="http://schemas.microsoft.com/office/drawing/2014/main" val="3780662171"/>
                  </a:ext>
                </a:extLst>
              </a:tr>
              <a:tr h="522897">
                <a:tc>
                  <a:txBody>
                    <a:bodyPr/>
                    <a:lstStyle/>
                    <a:p>
                      <a:pPr marL="0" indent="0">
                        <a:spcBef>
                          <a:spcPts val="0"/>
                        </a:spcBef>
                        <a:buFont typeface="Arial" panose="020B0604020202020204" pitchFamily="34" charset="0"/>
                        <a:buNone/>
                      </a:pPr>
                      <a:r>
                        <a:rPr lang="en-US" sz="1400" dirty="0">
                          <a:solidFill>
                            <a:srgbClr val="C00000"/>
                          </a:solidFill>
                        </a:rPr>
                        <a:t>Ensure there is documented protocols for the most common procedures </a:t>
                      </a:r>
                    </a:p>
                  </a:txBody>
                  <a:tcPr/>
                </a:tc>
                <a:tc>
                  <a:txBody>
                    <a:bodyPr/>
                    <a:lstStyle/>
                    <a:p>
                      <a:pPr>
                        <a:spcBef>
                          <a:spcPts val="0"/>
                        </a:spcBef>
                      </a:pPr>
                      <a:r>
                        <a:rPr lang="en-US" sz="1400" dirty="0">
                          <a:solidFill>
                            <a:srgbClr val="C00000"/>
                          </a:solidFill>
                        </a:rPr>
                        <a:t>Jennifer</a:t>
                      </a:r>
                    </a:p>
                  </a:txBody>
                  <a:tcPr/>
                </a:tc>
                <a:tc>
                  <a:txBody>
                    <a:bodyPr/>
                    <a:lstStyle/>
                    <a:p>
                      <a:pPr>
                        <a:spcBef>
                          <a:spcPts val="0"/>
                        </a:spcBef>
                      </a:pPr>
                      <a:r>
                        <a:rPr lang="en-US" sz="1400" dirty="0">
                          <a:solidFill>
                            <a:srgbClr val="C00000"/>
                          </a:solidFill>
                        </a:rPr>
                        <a:t>July 15, 2025</a:t>
                      </a:r>
                    </a:p>
                  </a:txBody>
                  <a:tcPr/>
                </a:tc>
                <a:extLst>
                  <a:ext uri="{0D108BD9-81ED-4DB2-BD59-A6C34878D82A}">
                    <a16:rowId xmlns:a16="http://schemas.microsoft.com/office/drawing/2014/main" val="1415505449"/>
                  </a:ext>
                </a:extLst>
              </a:tr>
              <a:tr h="307587">
                <a:tc>
                  <a:txBody>
                    <a:bodyPr/>
                    <a:lstStyle/>
                    <a:p>
                      <a:pPr marL="0" indent="0">
                        <a:spcBef>
                          <a:spcPts val="0"/>
                        </a:spcBef>
                        <a:buFont typeface="Arial" panose="020B0604020202020204" pitchFamily="34" charset="0"/>
                        <a:buNone/>
                      </a:pPr>
                      <a:r>
                        <a:rPr lang="en-US" sz="1400" dirty="0">
                          <a:solidFill>
                            <a:srgbClr val="C00000"/>
                          </a:solidFill>
                        </a:rPr>
                        <a:t>Training and documenting flows</a:t>
                      </a:r>
                    </a:p>
                  </a:txBody>
                  <a:tcPr/>
                </a:tc>
                <a:tc>
                  <a:txBody>
                    <a:bodyPr/>
                    <a:lstStyle/>
                    <a:p>
                      <a:pPr>
                        <a:spcBef>
                          <a:spcPts val="0"/>
                        </a:spcBef>
                      </a:pPr>
                      <a:r>
                        <a:rPr lang="en-US" sz="1400">
                          <a:solidFill>
                            <a:srgbClr val="C00000"/>
                          </a:solidFill>
                        </a:rPr>
                        <a:t>Jennifer/Kristin</a:t>
                      </a:r>
                      <a:endParaRPr lang="en-US" sz="1400" dirty="0">
                        <a:solidFill>
                          <a:srgbClr val="C00000"/>
                        </a:solidFill>
                      </a:endParaRPr>
                    </a:p>
                  </a:txBody>
                  <a:tcPr/>
                </a:tc>
                <a:tc>
                  <a:txBody>
                    <a:bodyPr/>
                    <a:lstStyle/>
                    <a:p>
                      <a:pPr>
                        <a:spcBef>
                          <a:spcPts val="0"/>
                        </a:spcBef>
                      </a:pPr>
                      <a:r>
                        <a:rPr lang="en-US" sz="1400" dirty="0">
                          <a:solidFill>
                            <a:srgbClr val="C00000"/>
                          </a:solidFill>
                        </a:rPr>
                        <a:t>August 15, 2025</a:t>
                      </a:r>
                    </a:p>
                  </a:txBody>
                  <a:tcPr/>
                </a:tc>
                <a:extLst>
                  <a:ext uri="{0D108BD9-81ED-4DB2-BD59-A6C34878D82A}">
                    <a16:rowId xmlns:a16="http://schemas.microsoft.com/office/drawing/2014/main" val="1683302591"/>
                  </a:ext>
                </a:extLst>
              </a:tr>
            </a:tbl>
          </a:graphicData>
        </a:graphic>
      </p:graphicFrame>
    </p:spTree>
    <p:extLst>
      <p:ext uri="{BB962C8B-B14F-4D97-AF65-F5344CB8AC3E}">
        <p14:creationId xmlns:p14="http://schemas.microsoft.com/office/powerpoint/2010/main" val="8244064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2FD9F-797F-14A2-8FED-D9E0EC1ADCC6}"/>
              </a:ext>
            </a:extLst>
          </p:cNvPr>
          <p:cNvSpPr>
            <a:spLocks noGrp="1"/>
          </p:cNvSpPr>
          <p:nvPr>
            <p:ph type="ctrTitle"/>
          </p:nvPr>
        </p:nvSpPr>
        <p:spPr>
          <a:xfrm>
            <a:off x="766619" y="868362"/>
            <a:ext cx="9144000" cy="2387600"/>
          </a:xfrm>
        </p:spPr>
        <p:txBody>
          <a:bodyPr/>
          <a:lstStyle/>
          <a:p>
            <a:r>
              <a:rPr lang="en-US" dirty="0"/>
              <a:t>HIM</a:t>
            </a:r>
          </a:p>
        </p:txBody>
      </p:sp>
      <p:sp>
        <p:nvSpPr>
          <p:cNvPr id="10" name="Subtitle 2">
            <a:extLst>
              <a:ext uri="{FF2B5EF4-FFF2-40B4-BE49-F238E27FC236}">
                <a16:creationId xmlns:a16="http://schemas.microsoft.com/office/drawing/2014/main" id="{A3B9DB08-D81B-4F59-4B49-70DD0800B791}"/>
              </a:ext>
            </a:extLst>
          </p:cNvPr>
          <p:cNvSpPr>
            <a:spLocks noGrp="1"/>
          </p:cNvSpPr>
          <p:nvPr>
            <p:ph type="subTitle" idx="1"/>
          </p:nvPr>
        </p:nvSpPr>
        <p:spPr>
          <a:xfrm>
            <a:off x="766619" y="3265056"/>
            <a:ext cx="9144000" cy="1655762"/>
          </a:xfrm>
        </p:spPr>
        <p:txBody>
          <a:bodyPr/>
          <a:lstStyle/>
          <a:p>
            <a:r>
              <a:rPr lang="en-US" dirty="0"/>
              <a:t>New Employee Onboarding </a:t>
            </a:r>
          </a:p>
        </p:txBody>
      </p:sp>
      <p:pic>
        <p:nvPicPr>
          <p:cNvPr id="11" name="Picture 4">
            <a:extLst>
              <a:ext uri="{FF2B5EF4-FFF2-40B4-BE49-F238E27FC236}">
                <a16:creationId xmlns:a16="http://schemas.microsoft.com/office/drawing/2014/main" id="{5908D541-8336-9263-D35E-0F546256157B}"/>
              </a:ext>
            </a:extLst>
          </p:cNvPr>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a:extLst>
              <a:ext uri="{FF2B5EF4-FFF2-40B4-BE49-F238E27FC236}">
                <a16:creationId xmlns:a16="http://schemas.microsoft.com/office/drawing/2014/main" id="{E8EBD18D-1A7C-2D8F-FC48-4A1272545176}"/>
              </a:ext>
            </a:extLst>
          </p:cNvPr>
          <p:cNvGraphicFramePr>
            <a:graphicFrameLocks noGrp="1"/>
          </p:cNvGraphicFramePr>
          <p:nvPr/>
        </p:nvGraphicFramePr>
        <p:xfrm>
          <a:off x="5735350"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2/25/2025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chemeClr val="tx1"/>
                          </a:solidFill>
                        </a:rPr>
                        <a:t>Document</a:t>
                      </a:r>
                      <a:r>
                        <a:rPr lang="en-US" sz="1400" b="1" baseline="0" dirty="0">
                          <a:solidFill>
                            <a:schemeClr val="tx1"/>
                          </a:solidFill>
                        </a:rPr>
                        <a:t> Last Presented:</a:t>
                      </a:r>
                      <a:r>
                        <a:rPr lang="en-US" sz="1400" b="1" baseline="0" dirty="0">
                          <a:solidFill>
                            <a:srgbClr val="C00000"/>
                          </a:solidFill>
                        </a:rPr>
                        <a:t> 6/24/2025</a:t>
                      </a:r>
                      <a:endParaRPr lang="en-US" sz="1400"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3" name="Picture 12">
            <a:extLst>
              <a:ext uri="{FF2B5EF4-FFF2-40B4-BE49-F238E27FC236}">
                <a16:creationId xmlns:a16="http://schemas.microsoft.com/office/drawing/2014/main" id="{DBE8FC15-4F57-75FA-454E-FCA16F5D8255}"/>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0071653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3E14F19-4B56-2665-875D-7377A8EEFEA3}"/>
              </a:ext>
            </a:extLst>
          </p:cNvPr>
          <p:cNvSpPr>
            <a:spLocks noGrp="1"/>
          </p:cNvSpPr>
          <p:nvPr>
            <p:ph type="title"/>
          </p:nvPr>
        </p:nvSpPr>
        <p:spPr>
          <a:xfrm>
            <a:off x="838200" y="365125"/>
            <a:ext cx="10515600" cy="1325563"/>
          </a:xfrm>
        </p:spPr>
        <p:txBody>
          <a:bodyPr>
            <a:normAutofit/>
          </a:bodyPr>
          <a:lstStyle/>
          <a:p>
            <a:r>
              <a:rPr lang="en-US" dirty="0"/>
              <a:t>Quality Story: </a:t>
            </a:r>
          </a:p>
        </p:txBody>
      </p:sp>
      <p:pic>
        <p:nvPicPr>
          <p:cNvPr id="14" name="Picture 2">
            <a:extLst>
              <a:ext uri="{FF2B5EF4-FFF2-40B4-BE49-F238E27FC236}">
                <a16:creationId xmlns:a16="http://schemas.microsoft.com/office/drawing/2014/main" id="{B15C57FD-21B8-84B9-A541-B062BE65D6A2}"/>
              </a:ext>
            </a:extLst>
          </p:cNvPr>
          <p:cNvPicPr>
            <a:picLocks noGrp="1" noChangeAspect="1" noChangeArrowheads="1"/>
          </p:cNvPicPr>
          <p:nvPr>
            <p:ph idx="1"/>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Table 14">
            <a:extLst>
              <a:ext uri="{FF2B5EF4-FFF2-40B4-BE49-F238E27FC236}">
                <a16:creationId xmlns:a16="http://schemas.microsoft.com/office/drawing/2014/main" id="{8C4771A8-5914-AAE3-1B18-BFA50FBF00F4}"/>
              </a:ext>
            </a:extLst>
          </p:cNvPr>
          <p:cNvGraphicFramePr>
            <a:graphicFrameLocks noGrp="1"/>
          </p:cNvGraphicFramePr>
          <p:nvPr/>
        </p:nvGraphicFramePr>
        <p:xfrm>
          <a:off x="736599" y="1191894"/>
          <a:ext cx="10312401" cy="1619671"/>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651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163161">
                <a:tc>
                  <a:txBody>
                    <a:bodyPr/>
                    <a:lstStyle/>
                    <a:p>
                      <a:pPr>
                        <a:spcBef>
                          <a:spcPts val="0"/>
                        </a:spcBef>
                      </a:pPr>
                      <a:r>
                        <a:rPr lang="en-US" sz="1400" dirty="0">
                          <a:solidFill>
                            <a:schemeClr val="tx1"/>
                          </a:solidFill>
                        </a:rPr>
                        <a:t>KOM Target: Improving the onboarding process by </a:t>
                      </a:r>
                      <a:r>
                        <a:rPr lang="en-US" sz="1400" dirty="0">
                          <a:solidFill>
                            <a:srgbClr val="FF0000"/>
                          </a:solidFill>
                        </a:rPr>
                        <a:t>09/2025.</a:t>
                      </a:r>
                    </a:p>
                    <a:p>
                      <a:pPr>
                        <a:spcBef>
                          <a:spcPts val="0"/>
                        </a:spcBef>
                      </a:pPr>
                      <a:r>
                        <a:rPr lang="en-US" sz="1400" dirty="0">
                          <a:solidFill>
                            <a:schemeClr val="tx1"/>
                          </a:solidFill>
                        </a:rPr>
                        <a:t>Current KOM Status: </a:t>
                      </a:r>
                      <a:r>
                        <a:rPr lang="en-US" sz="1400" dirty="0">
                          <a:solidFill>
                            <a:srgbClr val="C00000"/>
                          </a:solidFill>
                        </a:rPr>
                        <a:t>Step 2/5 Completion</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C9F6430F-33C8-508A-E647-4B15A46D40CA}"/>
              </a:ext>
            </a:extLst>
          </p:cNvPr>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solidFill>
                            <a:schemeClr val="tx1"/>
                          </a:solidFill>
                        </a:rPr>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 Sarah Watkins, Victoria Valdez</a:t>
                      </a:r>
                    </a:p>
                    <a:p>
                      <a:r>
                        <a:rPr lang="en-US" sz="1400" dirty="0">
                          <a:solidFill>
                            <a:schemeClr val="tx1"/>
                          </a:solidFill>
                        </a:rPr>
                        <a:t>Members: Bev Pope</a:t>
                      </a:r>
                    </a:p>
                  </a:txBody>
                  <a:tcPr/>
                </a:tc>
                <a:extLst>
                  <a:ext uri="{0D108BD9-81ED-4DB2-BD59-A6C34878D82A}">
                    <a16:rowId xmlns:a16="http://schemas.microsoft.com/office/drawing/2014/main" val="10001"/>
                  </a:ext>
                </a:extLst>
              </a:tr>
            </a:tbl>
          </a:graphicData>
        </a:graphic>
      </p:graphicFrame>
      <p:graphicFrame>
        <p:nvGraphicFramePr>
          <p:cNvPr id="17" name="Table 16">
            <a:extLst>
              <a:ext uri="{FF2B5EF4-FFF2-40B4-BE49-F238E27FC236}">
                <a16:creationId xmlns:a16="http://schemas.microsoft.com/office/drawing/2014/main" id="{B521FBD8-5F55-D594-CD67-092B188B3EA2}"/>
              </a:ext>
            </a:extLst>
          </p:cNvPr>
          <p:cNvGraphicFramePr>
            <a:graphicFrameLocks noGrp="1"/>
          </p:cNvGraphicFramePr>
          <p:nvPr/>
        </p:nvGraphicFramePr>
        <p:xfrm>
          <a:off x="727074" y="2714906"/>
          <a:ext cx="5364201" cy="2277501"/>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43779">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759341">
                <a:tc>
                  <a:txBody>
                    <a:bodyPr/>
                    <a:lstStyle/>
                    <a:p>
                      <a:pPr marL="285750" indent="-285750">
                        <a:spcBef>
                          <a:spcPts val="0"/>
                        </a:spcBef>
                        <a:buFont typeface="Arial" panose="020B0604020202020204" pitchFamily="34" charset="0"/>
                        <a:buChar char="•"/>
                      </a:pPr>
                      <a:r>
                        <a:rPr lang="en-US" sz="1400" dirty="0">
                          <a:solidFill>
                            <a:schemeClr val="tx1"/>
                          </a:solidFill>
                        </a:rPr>
                        <a:t>All departments were asked to evaluate our onboarding process.  The hospital-wide turnover for new employees in January 2025 was 13.61%</a:t>
                      </a:r>
                    </a:p>
                  </a:txBody>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DEDBB9D4-422E-6D82-79D0-9AB9B391A0A0}"/>
              </a:ext>
            </a:extLst>
          </p:cNvPr>
          <p:cNvGraphicFramePr>
            <a:graphicFrameLocks noGrp="1"/>
          </p:cNvGraphicFramePr>
          <p:nvPr/>
        </p:nvGraphicFramePr>
        <p:xfrm>
          <a:off x="6100727" y="2708837"/>
          <a:ext cx="4957725" cy="2286220"/>
        </p:xfrm>
        <a:graphic>
          <a:graphicData uri="http://schemas.openxmlformats.org/drawingml/2006/table">
            <a:tbl>
              <a:tblPr firstRow="1" bandRow="1">
                <a:tableStyleId>{6E25E649-3F16-4E02-A733-19D2CDBF48F0}</a:tableStyleId>
              </a:tblPr>
              <a:tblGrid>
                <a:gridCol w="4957725">
                  <a:extLst>
                    <a:ext uri="{9D8B030D-6E8A-4147-A177-3AD203B41FA5}">
                      <a16:colId xmlns:a16="http://schemas.microsoft.com/office/drawing/2014/main" val="20000"/>
                    </a:ext>
                  </a:extLst>
                </a:gridCol>
              </a:tblGrid>
              <a:tr h="509441">
                <a:tc>
                  <a:txBody>
                    <a:bodyPr/>
                    <a:lstStyle/>
                    <a:p>
                      <a:r>
                        <a:rPr lang="en-US" sz="1400" dirty="0">
                          <a:solidFill>
                            <a:schemeClr val="tx1"/>
                          </a:solidFill>
                        </a:rPr>
                        <a:t>Driver: </a:t>
                      </a:r>
                      <a:r>
                        <a:rPr lang="en-US" sz="1400" baseline="0" dirty="0">
                          <a:solidFill>
                            <a:schemeClr val="tx1"/>
                          </a:solidFill>
                        </a:rPr>
                        <a:t> </a:t>
                      </a:r>
                      <a:r>
                        <a:rPr lang="en-US" sz="1400" b="0" baseline="0" dirty="0">
                          <a:solidFill>
                            <a:schemeClr val="tx1"/>
                          </a:solidFill>
                        </a:rPr>
                        <a:t>Explain why the project is critical to SH.  Why does it relate to the strategic plan?</a:t>
                      </a:r>
                      <a:endParaRPr lang="en-US" sz="1400" dirty="0">
                        <a:solidFill>
                          <a:schemeClr val="tx1"/>
                        </a:solidFill>
                      </a:endParaRPr>
                    </a:p>
                  </a:txBody>
                  <a:tcPr/>
                </a:tc>
                <a:extLst>
                  <a:ext uri="{0D108BD9-81ED-4DB2-BD59-A6C34878D82A}">
                    <a16:rowId xmlns:a16="http://schemas.microsoft.com/office/drawing/2014/main" val="10000"/>
                  </a:ext>
                </a:extLst>
              </a:tr>
              <a:tr h="1768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Onboarding can play an important role in retaining new hires. A formal onboarding process helps set up your employees for success.  It should include orientation, any necessary materials, meetings with stakeholders, shadowing and training, and an ongoing mentorship.  We added a new position to the Revenue Cycle to specifically focus on onboarding.</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9" name="Rectangle 18">
            <a:extLst>
              <a:ext uri="{FF2B5EF4-FFF2-40B4-BE49-F238E27FC236}">
                <a16:creationId xmlns:a16="http://schemas.microsoft.com/office/drawing/2014/main" id="{55C9CFB9-700D-CF5C-304A-8879BC6964B3}"/>
              </a:ext>
            </a:extLst>
          </p:cNvPr>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PLAN</a:t>
            </a:r>
          </a:p>
        </p:txBody>
      </p:sp>
      <p:sp>
        <p:nvSpPr>
          <p:cNvPr id="20" name="TextBox 19">
            <a:extLst>
              <a:ext uri="{FF2B5EF4-FFF2-40B4-BE49-F238E27FC236}">
                <a16:creationId xmlns:a16="http://schemas.microsoft.com/office/drawing/2014/main" id="{180229BE-CA18-877B-3ECD-5B2E617023A5}"/>
              </a:ext>
            </a:extLst>
          </p:cNvPr>
          <p:cNvSpPr txBox="1"/>
          <p:nvPr/>
        </p:nvSpPr>
        <p:spPr>
          <a:xfrm>
            <a:off x="5038724" y="678492"/>
            <a:ext cx="50482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New Employee Onboarding</a:t>
            </a:r>
          </a:p>
        </p:txBody>
      </p:sp>
      <p:pic>
        <p:nvPicPr>
          <p:cNvPr id="21" name="Picture 20">
            <a:extLst>
              <a:ext uri="{FF2B5EF4-FFF2-40B4-BE49-F238E27FC236}">
                <a16:creationId xmlns:a16="http://schemas.microsoft.com/office/drawing/2014/main" id="{60D090DE-907C-7FAF-6471-061115950B7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540597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5EF390-7B14-5689-EDBE-811435C2B1D1}"/>
              </a:ext>
            </a:extLst>
          </p:cNvPr>
          <p:cNvGraphicFramePr>
            <a:graphicFrameLocks noGrp="1"/>
          </p:cNvGraphicFramePr>
          <p:nvPr/>
        </p:nvGraphicFramePr>
        <p:xfrm>
          <a:off x="838200" y="1497106"/>
          <a:ext cx="10312400" cy="2001520"/>
        </p:xfrm>
        <a:graphic>
          <a:graphicData uri="http://schemas.openxmlformats.org/drawingml/2006/table">
            <a:tbl>
              <a:tblPr firstRow="1" bandRow="1">
                <a:tableStyleId>{6E25E649-3F16-4E02-A733-19D2CDBF48F0}</a:tableStyleId>
              </a:tblPr>
              <a:tblGrid>
                <a:gridCol w="3875843">
                  <a:extLst>
                    <a:ext uri="{9D8B030D-6E8A-4147-A177-3AD203B41FA5}">
                      <a16:colId xmlns:a16="http://schemas.microsoft.com/office/drawing/2014/main" val="20000"/>
                    </a:ext>
                  </a:extLst>
                </a:gridCol>
                <a:gridCol w="4136994">
                  <a:extLst>
                    <a:ext uri="{9D8B030D-6E8A-4147-A177-3AD203B41FA5}">
                      <a16:colId xmlns:a16="http://schemas.microsoft.com/office/drawing/2014/main" val="20001"/>
                    </a:ext>
                  </a:extLst>
                </a:gridCol>
                <a:gridCol w="2299563">
                  <a:extLst>
                    <a:ext uri="{9D8B030D-6E8A-4147-A177-3AD203B41FA5}">
                      <a16:colId xmlns:a16="http://schemas.microsoft.com/office/drawing/2014/main" val="20002"/>
                    </a:ext>
                  </a:extLst>
                </a:gridCol>
              </a:tblGrid>
              <a:tr h="370840">
                <a:tc>
                  <a:txBody>
                    <a:bodyPr/>
                    <a:lstStyle/>
                    <a:p>
                      <a:r>
                        <a:rPr lang="en-US" sz="16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400" dirty="0">
                          <a:solidFill>
                            <a:schemeClr val="tx1"/>
                          </a:solidFill>
                        </a:rPr>
                        <a:t>Recurrent Meetings with Bev</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 coordinate training schedules for our new employees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060886516"/>
                  </a:ext>
                </a:extLst>
              </a:tr>
              <a:tr h="370840">
                <a:tc>
                  <a:txBody>
                    <a:bodyPr/>
                    <a:lstStyle/>
                    <a:p>
                      <a:r>
                        <a:rPr lang="en-US" sz="1400" dirty="0">
                          <a:solidFill>
                            <a:srgbClr val="C00000"/>
                          </a:solidFill>
                        </a:rPr>
                        <a:t>Met with Bev and Sarah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To review onboarding </a:t>
                      </a:r>
                      <a:r>
                        <a:rPr lang="en-US" sz="1400" u="sng" dirty="0">
                          <a:solidFill>
                            <a:srgbClr val="C00000"/>
                          </a:solidFill>
                        </a:rPr>
                        <a:t>checklist</a:t>
                      </a:r>
                      <a:r>
                        <a:rPr lang="en-US" sz="1400" dirty="0">
                          <a:solidFill>
                            <a:srgbClr val="C00000"/>
                          </a:solidFill>
                        </a:rPr>
                        <a:t> for new hire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May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259703106"/>
                  </a:ext>
                </a:extLst>
              </a:tr>
              <a:tr h="370840">
                <a:tc>
                  <a:txBody>
                    <a:bodyPr/>
                    <a:lstStyle/>
                    <a:p>
                      <a:r>
                        <a:rPr lang="en-US" sz="1400" dirty="0">
                          <a:solidFill>
                            <a:srgbClr val="C00000"/>
                          </a:solidFill>
                        </a:rPr>
                        <a:t>Met with Bev and Sarah</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To review onboarding </a:t>
                      </a:r>
                      <a:r>
                        <a:rPr lang="en-US" sz="1400" u="sng" dirty="0">
                          <a:solidFill>
                            <a:srgbClr val="C00000"/>
                          </a:solidFill>
                        </a:rPr>
                        <a:t>schedule</a:t>
                      </a:r>
                      <a:r>
                        <a:rPr lang="en-US" sz="1400" dirty="0">
                          <a:solidFill>
                            <a:srgbClr val="C00000"/>
                          </a:solidFill>
                        </a:rPr>
                        <a:t> for new hire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June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843751001"/>
                  </a:ext>
                </a:extLst>
              </a:tr>
              <a:tr h="370840">
                <a:tc>
                  <a:txBody>
                    <a:bodyPr/>
                    <a:lstStyle/>
                    <a:p>
                      <a:endParaRPr lang="en-US" sz="1400" dirty="0">
                        <a:solidFill>
                          <a:srgbClr val="C0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550990915"/>
                  </a:ext>
                </a:extLst>
              </a:tr>
            </a:tbl>
          </a:graphicData>
        </a:graphic>
      </p:graphicFrame>
      <p:pic>
        <p:nvPicPr>
          <p:cNvPr id="5" name="Content Placeholder 4">
            <a:extLst>
              <a:ext uri="{FF2B5EF4-FFF2-40B4-BE49-F238E27FC236}">
                <a16:creationId xmlns:a16="http://schemas.microsoft.com/office/drawing/2014/main" id="{6C0A3643-67EE-EAD7-69F9-202D3AA08928}"/>
              </a:ext>
            </a:extLst>
          </p:cNvPr>
          <p:cNvPicPr>
            <a:picLocks noChangeAspect="1"/>
          </p:cNvPicPr>
          <p:nvPr/>
        </p:nvPicPr>
        <p:blipFill rotWithShape="1">
          <a:blip r:embed="rId3">
            <a:clrChange>
              <a:clrFrom>
                <a:srgbClr val="F2F2F2"/>
              </a:clrFrom>
              <a:clrTo>
                <a:srgbClr val="F2F2F2">
                  <a:alpha val="0"/>
                </a:srgbClr>
              </a:clrTo>
            </a:clrChange>
          </a:blip>
          <a:srcRect l="3420" t="14626" r="39893" b="10032"/>
          <a:stretch/>
        </p:blipFill>
        <p:spPr>
          <a:xfrm>
            <a:off x="10677477" y="54080"/>
            <a:ext cx="1371600" cy="1367780"/>
          </a:xfrm>
          <a:prstGeom prst="rect">
            <a:avLst/>
          </a:prstGeom>
        </p:spPr>
      </p:pic>
      <p:sp>
        <p:nvSpPr>
          <p:cNvPr id="6" name="Rectangle 5">
            <a:extLst>
              <a:ext uri="{FF2B5EF4-FFF2-40B4-BE49-F238E27FC236}">
                <a16:creationId xmlns:a16="http://schemas.microsoft.com/office/drawing/2014/main" id="{D8644D3E-B132-39E3-E18B-BE93B95E855E}"/>
              </a:ext>
            </a:extLst>
          </p:cNvPr>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DO</a:t>
            </a:r>
          </a:p>
        </p:txBody>
      </p:sp>
      <p:pic>
        <p:nvPicPr>
          <p:cNvPr id="7" name="Picture 6">
            <a:extLst>
              <a:ext uri="{FF2B5EF4-FFF2-40B4-BE49-F238E27FC236}">
                <a16:creationId xmlns:a16="http://schemas.microsoft.com/office/drawing/2014/main" id="{7C745E29-2120-7A8C-48FC-8BFB5E67039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itle 1">
            <a:extLst>
              <a:ext uri="{FF2B5EF4-FFF2-40B4-BE49-F238E27FC236}">
                <a16:creationId xmlns:a16="http://schemas.microsoft.com/office/drawing/2014/main" id="{47785B4A-0294-8F62-BAE9-CF4ACCF08EEC}"/>
              </a:ext>
            </a:extLst>
          </p:cNvPr>
          <p:cNvSpPr>
            <a:spLocks noGrp="1"/>
          </p:cNvSpPr>
          <p:nvPr>
            <p:ph type="title"/>
          </p:nvPr>
        </p:nvSpPr>
        <p:spPr>
          <a:xfrm>
            <a:off x="838200" y="365125"/>
            <a:ext cx="10515600" cy="1325563"/>
          </a:xfrm>
        </p:spPr>
        <p:txBody>
          <a:bodyPr/>
          <a:lstStyle/>
          <a:p>
            <a:r>
              <a:rPr lang="en-US" dirty="0"/>
              <a:t>Changes:</a:t>
            </a:r>
          </a:p>
        </p:txBody>
      </p:sp>
    </p:spTree>
    <p:extLst>
      <p:ext uri="{BB962C8B-B14F-4D97-AF65-F5344CB8AC3E}">
        <p14:creationId xmlns:p14="http://schemas.microsoft.com/office/powerpoint/2010/main" val="3438396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235A8F-3F37-3559-6DAD-41462A19979D}"/>
              </a:ext>
            </a:extLst>
          </p:cNvPr>
          <p:cNvSpPr>
            <a:spLocks noGrp="1"/>
          </p:cNvSpPr>
          <p:nvPr>
            <p:ph type="title"/>
          </p:nvPr>
        </p:nvSpPr>
        <p:spPr>
          <a:xfrm>
            <a:off x="635479" y="253976"/>
            <a:ext cx="10972800" cy="1143000"/>
          </a:xfrm>
        </p:spPr>
        <p:txBody>
          <a:bodyPr/>
          <a:lstStyle/>
          <a:p>
            <a:r>
              <a:rPr lang="en-US" dirty="0"/>
              <a:t>Measures:</a:t>
            </a:r>
          </a:p>
        </p:txBody>
      </p:sp>
      <p:pic>
        <p:nvPicPr>
          <p:cNvPr id="5" name="Content Placeholder 4">
            <a:extLst>
              <a:ext uri="{FF2B5EF4-FFF2-40B4-BE49-F238E27FC236}">
                <a16:creationId xmlns:a16="http://schemas.microsoft.com/office/drawing/2014/main" id="{32FCFEE2-5E27-0F83-7435-77AAF3F48829}"/>
              </a:ext>
            </a:extLst>
          </p:cNvPr>
          <p:cNvPicPr>
            <a:picLocks noGrp="1" noChangeAspect="1"/>
          </p:cNvPicPr>
          <p:nvPr>
            <p:ph idx="1"/>
          </p:nvPr>
        </p:nvPicPr>
        <p:blipFill rotWithShape="1">
          <a:blip r:embed="rId3">
            <a:clrChange>
              <a:clrFrom>
                <a:srgbClr val="F2F2F2"/>
              </a:clrFrom>
              <a:clrTo>
                <a:srgbClr val="F2F2F2">
                  <a:alpha val="0"/>
                </a:srgbClr>
              </a:clrTo>
            </a:clrChange>
          </a:blip>
          <a:srcRect l="4883" t="19887" r="39625" b="7085"/>
          <a:stretch/>
        </p:blipFill>
        <p:spPr>
          <a:xfrm>
            <a:off x="10796683" y="9530"/>
            <a:ext cx="1395317" cy="1371600"/>
          </a:xfrm>
        </p:spPr>
      </p:pic>
      <p:sp>
        <p:nvSpPr>
          <p:cNvPr id="6" name="Rectangle 5">
            <a:extLst>
              <a:ext uri="{FF2B5EF4-FFF2-40B4-BE49-F238E27FC236}">
                <a16:creationId xmlns:a16="http://schemas.microsoft.com/office/drawing/2014/main" id="{08EC0CA5-B582-D75A-8786-89C0C9A106B2}"/>
              </a:ext>
            </a:extLst>
          </p:cNvPr>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STUDY</a:t>
            </a:r>
          </a:p>
        </p:txBody>
      </p:sp>
      <p:pic>
        <p:nvPicPr>
          <p:cNvPr id="7" name="Picture 6">
            <a:extLst>
              <a:ext uri="{FF2B5EF4-FFF2-40B4-BE49-F238E27FC236}">
                <a16:creationId xmlns:a16="http://schemas.microsoft.com/office/drawing/2014/main" id="{CDA7CBCB-5F8E-3A75-7281-04A4B9961BA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 name="Table 1">
            <a:extLst>
              <a:ext uri="{FF2B5EF4-FFF2-40B4-BE49-F238E27FC236}">
                <a16:creationId xmlns:a16="http://schemas.microsoft.com/office/drawing/2014/main" id="{F5E351BC-DC47-D513-C4B1-6D051583F23D}"/>
              </a:ext>
            </a:extLst>
          </p:cNvPr>
          <p:cNvGraphicFramePr>
            <a:graphicFrameLocks noGrp="1"/>
          </p:cNvGraphicFramePr>
          <p:nvPr/>
        </p:nvGraphicFramePr>
        <p:xfrm>
          <a:off x="2486826" y="1734975"/>
          <a:ext cx="5298393" cy="2242898"/>
        </p:xfrm>
        <a:graphic>
          <a:graphicData uri="http://schemas.openxmlformats.org/drawingml/2006/table">
            <a:tbl>
              <a:tblPr firstRow="1" bandRow="1">
                <a:tableStyleId>{5C22544A-7EE6-4342-B048-85BDC9FD1C3A}</a:tableStyleId>
              </a:tblPr>
              <a:tblGrid>
                <a:gridCol w="2327669">
                  <a:extLst>
                    <a:ext uri="{9D8B030D-6E8A-4147-A177-3AD203B41FA5}">
                      <a16:colId xmlns:a16="http://schemas.microsoft.com/office/drawing/2014/main" val="1457187229"/>
                    </a:ext>
                  </a:extLst>
                </a:gridCol>
                <a:gridCol w="1485362">
                  <a:extLst>
                    <a:ext uri="{9D8B030D-6E8A-4147-A177-3AD203B41FA5}">
                      <a16:colId xmlns:a16="http://schemas.microsoft.com/office/drawing/2014/main" val="3135186664"/>
                    </a:ext>
                  </a:extLst>
                </a:gridCol>
                <a:gridCol w="1485362">
                  <a:extLst>
                    <a:ext uri="{9D8B030D-6E8A-4147-A177-3AD203B41FA5}">
                      <a16:colId xmlns:a16="http://schemas.microsoft.com/office/drawing/2014/main" val="2844591149"/>
                    </a:ext>
                  </a:extLst>
                </a:gridCol>
              </a:tblGrid>
              <a:tr h="388698">
                <a:tc>
                  <a:txBody>
                    <a:bodyPr/>
                    <a:lstStyle/>
                    <a:p>
                      <a:r>
                        <a:rPr lang="en-US" dirty="0"/>
                        <a:t>Action Item</a:t>
                      </a:r>
                    </a:p>
                  </a:txBody>
                  <a:tcPr/>
                </a:tc>
                <a:tc>
                  <a:txBody>
                    <a:bodyPr/>
                    <a:lstStyle/>
                    <a:p>
                      <a:r>
                        <a:rPr lang="en-US" dirty="0"/>
                        <a:t>Completion</a:t>
                      </a:r>
                    </a:p>
                  </a:txBody>
                  <a:tcPr/>
                </a:tc>
                <a:tc>
                  <a:txBody>
                    <a:bodyPr/>
                    <a:lstStyle/>
                    <a:p>
                      <a:r>
                        <a:rPr lang="en-US" dirty="0"/>
                        <a:t>Completed</a:t>
                      </a:r>
                    </a:p>
                  </a:txBody>
                  <a:tcPr/>
                </a:tc>
                <a:extLst>
                  <a:ext uri="{0D108BD9-81ED-4DB2-BD59-A6C34878D82A}">
                    <a16:rowId xmlns:a16="http://schemas.microsoft.com/office/drawing/2014/main" val="1820119403"/>
                  </a:ext>
                </a:extLst>
              </a:tr>
              <a:tr h="370840">
                <a:tc>
                  <a:txBody>
                    <a:bodyPr/>
                    <a:lstStyle/>
                    <a:p>
                      <a:r>
                        <a:rPr lang="en-US" dirty="0">
                          <a:solidFill>
                            <a:schemeClr val="tx1"/>
                          </a:solidFill>
                        </a:rPr>
                        <a:t>Initiation</a:t>
                      </a:r>
                    </a:p>
                  </a:txBody>
                  <a:tcPr/>
                </a:tc>
                <a:tc>
                  <a:txBody>
                    <a:bodyPr/>
                    <a:lstStyle/>
                    <a:p>
                      <a:r>
                        <a:rPr lang="en-US" dirty="0">
                          <a:solidFill>
                            <a:schemeClr val="tx1"/>
                          </a:solidFill>
                        </a:rPr>
                        <a:t>Completed</a:t>
                      </a:r>
                    </a:p>
                  </a:txBody>
                  <a:tcPr/>
                </a:tc>
                <a:tc>
                  <a:txBody>
                    <a:bodyPr/>
                    <a:lstStyle/>
                    <a:p>
                      <a:r>
                        <a:rPr lang="en-US" dirty="0">
                          <a:solidFill>
                            <a:schemeClr val="tx1"/>
                          </a:solidFill>
                        </a:rPr>
                        <a:t>January 2025</a:t>
                      </a:r>
                    </a:p>
                  </a:txBody>
                  <a:tcPr/>
                </a:tc>
                <a:extLst>
                  <a:ext uri="{0D108BD9-81ED-4DB2-BD59-A6C34878D82A}">
                    <a16:rowId xmlns:a16="http://schemas.microsoft.com/office/drawing/2014/main" val="3123797508"/>
                  </a:ext>
                </a:extLst>
              </a:tr>
              <a:tr h="370840">
                <a:tc>
                  <a:txBody>
                    <a:bodyPr/>
                    <a:lstStyle/>
                    <a:p>
                      <a:r>
                        <a:rPr lang="en-US" dirty="0">
                          <a:solidFill>
                            <a:schemeClr val="tx1"/>
                          </a:solidFill>
                        </a:rPr>
                        <a:t>Planning</a:t>
                      </a:r>
                    </a:p>
                  </a:txBody>
                  <a:tcPr/>
                </a:tc>
                <a:tc>
                  <a:txBody>
                    <a:bodyPr/>
                    <a:lstStyle/>
                    <a:p>
                      <a:r>
                        <a:rPr lang="en-US" dirty="0">
                          <a:solidFill>
                            <a:schemeClr val="tx1"/>
                          </a:solidFill>
                        </a:rPr>
                        <a:t>Completed</a:t>
                      </a:r>
                    </a:p>
                  </a:txBody>
                  <a:tcPr/>
                </a:tc>
                <a:tc>
                  <a:txBody>
                    <a:bodyPr/>
                    <a:lstStyle/>
                    <a:p>
                      <a:r>
                        <a:rPr lang="en-US" dirty="0">
                          <a:solidFill>
                            <a:schemeClr val="tx1"/>
                          </a:solidFill>
                        </a:rPr>
                        <a:t>3/4/2025</a:t>
                      </a:r>
                    </a:p>
                  </a:txBody>
                  <a:tcPr/>
                </a:tc>
                <a:extLst>
                  <a:ext uri="{0D108BD9-81ED-4DB2-BD59-A6C34878D82A}">
                    <a16:rowId xmlns:a16="http://schemas.microsoft.com/office/drawing/2014/main" val="2252980632"/>
                  </a:ext>
                </a:extLst>
              </a:tr>
              <a:tr h="370840">
                <a:tc>
                  <a:txBody>
                    <a:bodyPr/>
                    <a:lstStyle/>
                    <a:p>
                      <a:r>
                        <a:rPr lang="en-US" dirty="0">
                          <a:solidFill>
                            <a:schemeClr val="tx1"/>
                          </a:solidFill>
                        </a:rPr>
                        <a:t>Execution</a:t>
                      </a:r>
                    </a:p>
                  </a:txBody>
                  <a:tcPr/>
                </a:tc>
                <a:tc>
                  <a:txBody>
                    <a:bodyPr/>
                    <a:lstStyle/>
                    <a:p>
                      <a:r>
                        <a:rPr lang="en-US" dirty="0">
                          <a:solidFill>
                            <a:srgbClr val="FF0000"/>
                          </a:solidFill>
                        </a:rPr>
                        <a:t>In Progress </a:t>
                      </a:r>
                    </a:p>
                  </a:txBody>
                  <a:tcPr/>
                </a:tc>
                <a:tc>
                  <a:txBody>
                    <a:bodyPr/>
                    <a:lstStyle/>
                    <a:p>
                      <a:endParaRPr lang="en-US" dirty="0">
                        <a:solidFill>
                          <a:schemeClr val="tx1"/>
                        </a:solidFill>
                      </a:endParaRPr>
                    </a:p>
                  </a:txBody>
                  <a:tcPr/>
                </a:tc>
                <a:extLst>
                  <a:ext uri="{0D108BD9-81ED-4DB2-BD59-A6C34878D82A}">
                    <a16:rowId xmlns:a16="http://schemas.microsoft.com/office/drawing/2014/main" val="2872729834"/>
                  </a:ext>
                </a:extLst>
              </a:tr>
              <a:tr h="370840">
                <a:tc>
                  <a:txBody>
                    <a:bodyPr/>
                    <a:lstStyle/>
                    <a:p>
                      <a:r>
                        <a:rPr lang="en-US" dirty="0">
                          <a:solidFill>
                            <a:schemeClr val="tx1"/>
                          </a:solidFill>
                        </a:rPr>
                        <a:t>Monitor and Control</a:t>
                      </a: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2846305413"/>
                  </a:ext>
                </a:extLst>
              </a:tr>
              <a:tr h="370840">
                <a:tc>
                  <a:txBody>
                    <a:bodyPr/>
                    <a:lstStyle/>
                    <a:p>
                      <a:r>
                        <a:rPr lang="en-US" dirty="0">
                          <a:solidFill>
                            <a:schemeClr val="tx1"/>
                          </a:solidFill>
                        </a:rPr>
                        <a:t>Closure</a:t>
                      </a:r>
                    </a:p>
                  </a:txBody>
                  <a:tcPr/>
                </a:tc>
                <a:tc>
                  <a:txBody>
                    <a:bodyPr/>
                    <a:lstStyle/>
                    <a:p>
                      <a:endParaRPr lang="en-US" dirty="0">
                        <a:solidFill>
                          <a:srgbClr val="C00000"/>
                        </a:solidFill>
                      </a:endParaRPr>
                    </a:p>
                  </a:txBody>
                  <a:tcPr/>
                </a:tc>
                <a:tc>
                  <a:txBody>
                    <a:bodyPr/>
                    <a:lstStyle/>
                    <a:p>
                      <a:endParaRPr lang="en-US" dirty="0">
                        <a:solidFill>
                          <a:srgbClr val="C00000"/>
                        </a:solidFill>
                      </a:endParaRPr>
                    </a:p>
                  </a:txBody>
                  <a:tcPr/>
                </a:tc>
                <a:extLst>
                  <a:ext uri="{0D108BD9-81ED-4DB2-BD59-A6C34878D82A}">
                    <a16:rowId xmlns:a16="http://schemas.microsoft.com/office/drawing/2014/main" val="58928549"/>
                  </a:ext>
                </a:extLst>
              </a:tr>
            </a:tbl>
          </a:graphicData>
        </a:graphic>
      </p:graphicFrame>
    </p:spTree>
    <p:extLst>
      <p:ext uri="{BB962C8B-B14F-4D97-AF65-F5344CB8AC3E}">
        <p14:creationId xmlns:p14="http://schemas.microsoft.com/office/powerpoint/2010/main" val="15483416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5D3D49-52C5-31BA-039B-A98E5F5E49BB}"/>
              </a:ext>
            </a:extLst>
          </p:cNvPr>
          <p:cNvSpPr>
            <a:spLocks noGrp="1"/>
          </p:cNvSpPr>
          <p:nvPr>
            <p:ph type="title"/>
          </p:nvPr>
        </p:nvSpPr>
        <p:spPr>
          <a:xfrm>
            <a:off x="847721" y="355600"/>
            <a:ext cx="10515600" cy="1325563"/>
          </a:xfrm>
        </p:spPr>
        <p:txBody>
          <a:bodyPr/>
          <a:lstStyle/>
          <a:p>
            <a:r>
              <a:rPr lang="en-US" dirty="0"/>
              <a:t>Findings:</a:t>
            </a:r>
          </a:p>
        </p:txBody>
      </p:sp>
      <p:pic>
        <p:nvPicPr>
          <p:cNvPr id="10" name="Picture 9">
            <a:extLst>
              <a:ext uri="{FF2B5EF4-FFF2-40B4-BE49-F238E27FC236}">
                <a16:creationId xmlns:a16="http://schemas.microsoft.com/office/drawing/2014/main" id="{951357C3-711B-7A1D-4F78-C47DE046CE96}"/>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820400" y="0"/>
            <a:ext cx="1371600" cy="1407381"/>
          </a:xfrm>
          <a:prstGeom prst="rect">
            <a:avLst/>
          </a:prstGeom>
        </p:spPr>
      </p:pic>
      <p:sp>
        <p:nvSpPr>
          <p:cNvPr id="11" name="Rectangle 10">
            <a:extLst>
              <a:ext uri="{FF2B5EF4-FFF2-40B4-BE49-F238E27FC236}">
                <a16:creationId xmlns:a16="http://schemas.microsoft.com/office/drawing/2014/main" id="{E9CBC6EA-B223-6E5E-D2CE-8D45E8EDD007}"/>
              </a:ext>
            </a:extLst>
          </p:cNvPr>
          <p:cNvSpPr/>
          <p:nvPr/>
        </p:nvSpPr>
        <p:spPr>
          <a:xfrm>
            <a:off x="9422927" y="436019"/>
            <a:ext cx="1425390"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ACT</a:t>
            </a:r>
          </a:p>
        </p:txBody>
      </p:sp>
      <p:graphicFrame>
        <p:nvGraphicFramePr>
          <p:cNvPr id="12" name="Table 11">
            <a:extLst>
              <a:ext uri="{FF2B5EF4-FFF2-40B4-BE49-F238E27FC236}">
                <a16:creationId xmlns:a16="http://schemas.microsoft.com/office/drawing/2014/main" id="{40098C98-3E90-69EA-2304-138AE11E46F6}"/>
              </a:ext>
            </a:extLst>
          </p:cNvPr>
          <p:cNvGraphicFramePr>
            <a:graphicFrameLocks noGrp="1"/>
          </p:cNvGraphicFramePr>
          <p:nvPr/>
        </p:nvGraphicFramePr>
        <p:xfrm>
          <a:off x="746120" y="1395167"/>
          <a:ext cx="10312401" cy="72029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185449">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415499">
                <a:tc>
                  <a:txBody>
                    <a:bodyPr/>
                    <a:lstStyle/>
                    <a:p>
                      <a:pPr>
                        <a:spcBef>
                          <a:spcPts val="0"/>
                        </a:spcBef>
                      </a:pPr>
                      <a:r>
                        <a:rPr lang="en-US" sz="1400" dirty="0">
                          <a:solidFill>
                            <a:schemeClr val="tx1"/>
                          </a:solidFill>
                        </a:rPr>
                        <a:t>No</a:t>
                      </a:r>
                    </a:p>
                  </a:txBody>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9FC3A580-3E1F-1879-17B9-12A9F9A80E9F}"/>
              </a:ext>
            </a:extLst>
          </p:cNvPr>
          <p:cNvGraphicFramePr>
            <a:graphicFrameLocks noGrp="1"/>
          </p:cNvGraphicFramePr>
          <p:nvPr/>
        </p:nvGraphicFramePr>
        <p:xfrm>
          <a:off x="736594" y="2158813"/>
          <a:ext cx="10312401" cy="961474"/>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57726">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656674">
                <a:tc>
                  <a:txBody>
                    <a:bodyPr/>
                    <a:lstStyle/>
                    <a:p>
                      <a:pPr marL="285750" indent="-285750">
                        <a:spcBef>
                          <a:spcPts val="0"/>
                        </a:spcBef>
                        <a:buFont typeface="Arial" panose="020B0604020202020204" pitchFamily="34" charset="0"/>
                        <a:buChar char="•"/>
                      </a:pPr>
                      <a:r>
                        <a:rPr lang="en-US" sz="1400" dirty="0">
                          <a:solidFill>
                            <a:srgbClr val="C00000"/>
                          </a:solidFill>
                        </a:rPr>
                        <a:t>Staff feedback is invaluable</a:t>
                      </a:r>
                    </a:p>
                  </a:txBody>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9E1A0009-3C40-119F-D045-FE1A1AD11A9C}"/>
              </a:ext>
            </a:extLst>
          </p:cNvPr>
          <p:cNvGraphicFramePr>
            <a:graphicFrameLocks noGrp="1"/>
          </p:cNvGraphicFramePr>
          <p:nvPr/>
        </p:nvGraphicFramePr>
        <p:xfrm>
          <a:off x="746120" y="4548101"/>
          <a:ext cx="10312401" cy="8229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a:t>
                      </a:r>
                      <a:r>
                        <a:rPr lang="en-US" sz="1400" baseline="0" dirty="0">
                          <a:solidFill>
                            <a:schemeClr val="tx1"/>
                          </a:solidFill>
                        </a:rPr>
                        <a:t>t?: No</a:t>
                      </a:r>
                    </a:p>
                    <a:p>
                      <a:pPr>
                        <a:spcBef>
                          <a:spcPts val="0"/>
                        </a:spcBef>
                      </a:pPr>
                      <a:r>
                        <a:rPr lang="en-US" sz="1400" baseline="0" dirty="0">
                          <a:solidFill>
                            <a:schemeClr val="tx1"/>
                          </a:solidFill>
                        </a:rPr>
                        <a:t>Project still in progress, project to continue: Yes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pic>
        <p:nvPicPr>
          <p:cNvPr id="16" name="Picture 15">
            <a:extLst>
              <a:ext uri="{FF2B5EF4-FFF2-40B4-BE49-F238E27FC236}">
                <a16:creationId xmlns:a16="http://schemas.microsoft.com/office/drawing/2014/main" id="{38C41F4A-BC94-8332-BCBE-6CC8031D0C0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844637" y="501178"/>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 name="Table 1">
            <a:extLst>
              <a:ext uri="{FF2B5EF4-FFF2-40B4-BE49-F238E27FC236}">
                <a16:creationId xmlns:a16="http://schemas.microsoft.com/office/drawing/2014/main" id="{AB84D32E-250C-341C-A625-A9EADAC97EB5}"/>
              </a:ext>
            </a:extLst>
          </p:cNvPr>
          <p:cNvGraphicFramePr>
            <a:graphicFrameLocks noGrp="1"/>
          </p:cNvGraphicFramePr>
          <p:nvPr/>
        </p:nvGraphicFramePr>
        <p:xfrm>
          <a:off x="736593" y="3163634"/>
          <a:ext cx="10312401" cy="1341120"/>
        </p:xfrm>
        <a:graphic>
          <a:graphicData uri="http://schemas.openxmlformats.org/drawingml/2006/table">
            <a:tbl>
              <a:tblPr firstRow="1" bandRow="1">
                <a:tableStyleId>{6E25E649-3F16-4E02-A733-19D2CDBF48F0}</a:tableStyleId>
              </a:tblPr>
              <a:tblGrid>
                <a:gridCol w="4829320">
                  <a:extLst>
                    <a:ext uri="{9D8B030D-6E8A-4147-A177-3AD203B41FA5}">
                      <a16:colId xmlns:a16="http://schemas.microsoft.com/office/drawing/2014/main" val="2757793697"/>
                    </a:ext>
                  </a:extLst>
                </a:gridCol>
                <a:gridCol w="2045614">
                  <a:extLst>
                    <a:ext uri="{9D8B030D-6E8A-4147-A177-3AD203B41FA5}">
                      <a16:colId xmlns:a16="http://schemas.microsoft.com/office/drawing/2014/main" val="112089633"/>
                    </a:ext>
                  </a:extLst>
                </a:gridCol>
                <a:gridCol w="3437467">
                  <a:extLst>
                    <a:ext uri="{9D8B030D-6E8A-4147-A177-3AD203B41FA5}">
                      <a16:colId xmlns:a16="http://schemas.microsoft.com/office/drawing/2014/main" val="270623212"/>
                    </a:ext>
                  </a:extLst>
                </a:gridCol>
              </a:tblGrid>
              <a:tr h="290206">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4193847743"/>
                  </a:ext>
                </a:extLst>
              </a:tr>
              <a:tr h="290206">
                <a:tc>
                  <a:txBody>
                    <a:bodyPr/>
                    <a:lstStyle/>
                    <a:p>
                      <a:pPr>
                        <a:spcBef>
                          <a:spcPts val="0"/>
                        </a:spcBef>
                      </a:pPr>
                      <a:r>
                        <a:rPr lang="en-US" sz="1400" dirty="0">
                          <a:solidFill>
                            <a:srgbClr val="FF0000"/>
                          </a:solidFill>
                        </a:rPr>
                        <a:t>Execution/Implementation – as soon as new coder starts</a:t>
                      </a:r>
                    </a:p>
                  </a:txBody>
                  <a:tcPr/>
                </a:tc>
                <a:tc>
                  <a:txBody>
                    <a:bodyPr/>
                    <a:lstStyle/>
                    <a:p>
                      <a:pPr>
                        <a:spcBef>
                          <a:spcPts val="0"/>
                        </a:spcBef>
                      </a:pPr>
                      <a:r>
                        <a:rPr lang="en-US" sz="1400" dirty="0">
                          <a:solidFill>
                            <a:srgbClr val="FF0000"/>
                          </a:solidFill>
                        </a:rPr>
                        <a:t>Victoria</a:t>
                      </a:r>
                    </a:p>
                  </a:txBody>
                  <a:tcPr/>
                </a:tc>
                <a:tc>
                  <a:txBody>
                    <a:bodyPr/>
                    <a:lstStyle/>
                    <a:p>
                      <a:pPr>
                        <a:spcBef>
                          <a:spcPts val="0"/>
                        </a:spcBef>
                      </a:pPr>
                      <a:r>
                        <a:rPr lang="en-US" sz="1400" dirty="0">
                          <a:solidFill>
                            <a:srgbClr val="FF0000"/>
                          </a:solidFill>
                        </a:rPr>
                        <a:t>June/July 2025</a:t>
                      </a:r>
                    </a:p>
                  </a:txBody>
                  <a:tcPr/>
                </a:tc>
                <a:extLst>
                  <a:ext uri="{0D108BD9-81ED-4DB2-BD59-A6C34878D82A}">
                    <a16:rowId xmlns:a16="http://schemas.microsoft.com/office/drawing/2014/main" val="4023887352"/>
                  </a:ext>
                </a:extLst>
              </a:tr>
              <a:tr h="290206">
                <a:tc>
                  <a:txBody>
                    <a:bodyPr/>
                    <a:lstStyle/>
                    <a:p>
                      <a:pPr>
                        <a:spcBef>
                          <a:spcPts val="0"/>
                        </a:spcBef>
                      </a:pPr>
                      <a:r>
                        <a:rPr lang="en-US" sz="1400" dirty="0">
                          <a:solidFill>
                            <a:srgbClr val="FF0000"/>
                          </a:solidFill>
                        </a:rPr>
                        <a:t>Monitor and Control – complete 30-day check-in with new coder to solicit feedback on ‘what went well’ and ‘what didn’t go well’</a:t>
                      </a:r>
                    </a:p>
                  </a:txBody>
                  <a:tcPr/>
                </a:tc>
                <a:tc>
                  <a:txBody>
                    <a:bodyPr/>
                    <a:lstStyle/>
                    <a:p>
                      <a:pPr>
                        <a:spcBef>
                          <a:spcPts val="0"/>
                        </a:spcBef>
                      </a:pPr>
                      <a:r>
                        <a:rPr lang="en-US" sz="1400" dirty="0">
                          <a:solidFill>
                            <a:srgbClr val="FF0000"/>
                          </a:solidFill>
                        </a:rPr>
                        <a:t>Victoria</a:t>
                      </a:r>
                    </a:p>
                  </a:txBody>
                  <a:tcPr/>
                </a:tc>
                <a:tc>
                  <a:txBody>
                    <a:bodyPr/>
                    <a:lstStyle/>
                    <a:p>
                      <a:pPr>
                        <a:spcBef>
                          <a:spcPts val="0"/>
                        </a:spcBef>
                      </a:pPr>
                      <a:r>
                        <a:rPr lang="en-US" sz="1400" dirty="0">
                          <a:solidFill>
                            <a:srgbClr val="FF0000"/>
                          </a:solidFill>
                        </a:rPr>
                        <a:t>July/August 2025</a:t>
                      </a:r>
                    </a:p>
                  </a:txBody>
                  <a:tcPr/>
                </a:tc>
                <a:extLst>
                  <a:ext uri="{0D108BD9-81ED-4DB2-BD59-A6C34878D82A}">
                    <a16:rowId xmlns:a16="http://schemas.microsoft.com/office/drawing/2014/main" val="2424427749"/>
                  </a:ext>
                </a:extLst>
              </a:tr>
            </a:tbl>
          </a:graphicData>
        </a:graphic>
      </p:graphicFrame>
    </p:spTree>
    <p:extLst>
      <p:ext uri="{BB962C8B-B14F-4D97-AF65-F5344CB8AC3E}">
        <p14:creationId xmlns:p14="http://schemas.microsoft.com/office/powerpoint/2010/main" val="11284106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2FD9F-797F-14A2-8FED-D9E0EC1ADCC6}"/>
              </a:ext>
            </a:extLst>
          </p:cNvPr>
          <p:cNvSpPr>
            <a:spLocks noGrp="1"/>
          </p:cNvSpPr>
          <p:nvPr>
            <p:ph type="ctrTitle"/>
          </p:nvPr>
        </p:nvSpPr>
        <p:spPr>
          <a:xfrm>
            <a:off x="766619" y="868362"/>
            <a:ext cx="9144000" cy="2387600"/>
          </a:xfrm>
        </p:spPr>
        <p:txBody>
          <a:bodyPr/>
          <a:lstStyle/>
          <a:p>
            <a:r>
              <a:rPr lang="en-US" dirty="0"/>
              <a:t>HIM</a:t>
            </a:r>
          </a:p>
        </p:txBody>
      </p:sp>
      <p:sp>
        <p:nvSpPr>
          <p:cNvPr id="10" name="Subtitle 2">
            <a:extLst>
              <a:ext uri="{FF2B5EF4-FFF2-40B4-BE49-F238E27FC236}">
                <a16:creationId xmlns:a16="http://schemas.microsoft.com/office/drawing/2014/main" id="{A3B9DB08-D81B-4F59-4B49-70DD0800B791}"/>
              </a:ext>
            </a:extLst>
          </p:cNvPr>
          <p:cNvSpPr>
            <a:spLocks noGrp="1"/>
          </p:cNvSpPr>
          <p:nvPr>
            <p:ph type="subTitle" idx="1"/>
          </p:nvPr>
        </p:nvSpPr>
        <p:spPr>
          <a:xfrm>
            <a:off x="766619" y="3265056"/>
            <a:ext cx="9144000" cy="1655762"/>
          </a:xfrm>
        </p:spPr>
        <p:txBody>
          <a:bodyPr/>
          <a:lstStyle/>
          <a:p>
            <a:r>
              <a:rPr lang="en-US" dirty="0"/>
              <a:t>HIM Department Coding Policy Review</a:t>
            </a:r>
          </a:p>
        </p:txBody>
      </p:sp>
      <p:pic>
        <p:nvPicPr>
          <p:cNvPr id="11" name="Picture 4">
            <a:extLst>
              <a:ext uri="{FF2B5EF4-FFF2-40B4-BE49-F238E27FC236}">
                <a16:creationId xmlns:a16="http://schemas.microsoft.com/office/drawing/2014/main" id="{5908D541-8336-9263-D35E-0F546256157B}"/>
              </a:ext>
            </a:extLst>
          </p:cNvPr>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a:extLst>
              <a:ext uri="{FF2B5EF4-FFF2-40B4-BE49-F238E27FC236}">
                <a16:creationId xmlns:a16="http://schemas.microsoft.com/office/drawing/2014/main" id="{E8EBD18D-1A7C-2D8F-FC48-4A1272545176}"/>
              </a:ext>
            </a:extLst>
          </p:cNvPr>
          <p:cNvGraphicFramePr>
            <a:graphicFrameLocks noGrp="1"/>
          </p:cNvGraphicFramePr>
          <p:nvPr/>
        </p:nvGraphicFramePr>
        <p:xfrm>
          <a:off x="5735350"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2/25/2025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chemeClr val="tx1"/>
                          </a:solidFill>
                        </a:rPr>
                        <a:t>Document</a:t>
                      </a:r>
                      <a:r>
                        <a:rPr lang="en-US" sz="1400" b="1" baseline="0" dirty="0">
                          <a:solidFill>
                            <a:schemeClr val="tx1"/>
                          </a:solidFill>
                        </a:rPr>
                        <a:t> Last Presented: </a:t>
                      </a:r>
                      <a:r>
                        <a:rPr lang="en-US" sz="1400" b="1" baseline="0" dirty="0">
                          <a:solidFill>
                            <a:srgbClr val="C00000"/>
                          </a:solidFill>
                        </a:rPr>
                        <a:t>6/24/2025</a:t>
                      </a:r>
                      <a:endParaRPr lang="en-US" sz="1400"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3" name="Picture 12">
            <a:extLst>
              <a:ext uri="{FF2B5EF4-FFF2-40B4-BE49-F238E27FC236}">
                <a16:creationId xmlns:a16="http://schemas.microsoft.com/office/drawing/2014/main" id="{DBE8FC15-4F57-75FA-454E-FCA16F5D8255}"/>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8654753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3E14F19-4B56-2665-875D-7377A8EEFEA3}"/>
              </a:ext>
            </a:extLst>
          </p:cNvPr>
          <p:cNvSpPr>
            <a:spLocks noGrp="1"/>
          </p:cNvSpPr>
          <p:nvPr>
            <p:ph type="title"/>
          </p:nvPr>
        </p:nvSpPr>
        <p:spPr>
          <a:xfrm>
            <a:off x="838200" y="365125"/>
            <a:ext cx="10515600" cy="1325563"/>
          </a:xfrm>
        </p:spPr>
        <p:txBody>
          <a:bodyPr>
            <a:normAutofit/>
          </a:bodyPr>
          <a:lstStyle/>
          <a:p>
            <a:r>
              <a:rPr lang="en-US" dirty="0"/>
              <a:t>Quality Story: </a:t>
            </a:r>
          </a:p>
        </p:txBody>
      </p:sp>
      <p:pic>
        <p:nvPicPr>
          <p:cNvPr id="14" name="Picture 2">
            <a:extLst>
              <a:ext uri="{FF2B5EF4-FFF2-40B4-BE49-F238E27FC236}">
                <a16:creationId xmlns:a16="http://schemas.microsoft.com/office/drawing/2014/main" id="{B15C57FD-21B8-84B9-A541-B062BE65D6A2}"/>
              </a:ext>
            </a:extLst>
          </p:cNvPr>
          <p:cNvPicPr>
            <a:picLocks noGrp="1" noChangeAspect="1" noChangeArrowheads="1"/>
          </p:cNvPicPr>
          <p:nvPr>
            <p:ph idx="1"/>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Table 14">
            <a:extLst>
              <a:ext uri="{FF2B5EF4-FFF2-40B4-BE49-F238E27FC236}">
                <a16:creationId xmlns:a16="http://schemas.microsoft.com/office/drawing/2014/main" id="{8C4771A8-5914-AAE3-1B18-BFA50FBF00F4}"/>
              </a:ext>
            </a:extLst>
          </p:cNvPr>
          <p:cNvGraphicFramePr>
            <a:graphicFrameLocks noGrp="1"/>
          </p:cNvGraphicFramePr>
          <p:nvPr/>
        </p:nvGraphicFramePr>
        <p:xfrm>
          <a:off x="727074" y="1440017"/>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552104">
                <a:tc>
                  <a:txBody>
                    <a:bodyPr/>
                    <a:lstStyle/>
                    <a:p>
                      <a:pPr>
                        <a:spcBef>
                          <a:spcPts val="0"/>
                        </a:spcBef>
                      </a:pPr>
                      <a:r>
                        <a:rPr lang="en-US" sz="1400" dirty="0"/>
                        <a:t>KOM Target: </a:t>
                      </a:r>
                      <a:r>
                        <a:rPr lang="en-US" sz="1400" dirty="0">
                          <a:solidFill>
                            <a:schemeClr val="tx1"/>
                          </a:solidFill>
                        </a:rPr>
                        <a:t>Completion of coding policy reviews and updates by </a:t>
                      </a:r>
                      <a:r>
                        <a:rPr lang="en-US" sz="1400" dirty="0">
                          <a:solidFill>
                            <a:srgbClr val="FF0000"/>
                          </a:solidFill>
                        </a:rPr>
                        <a:t>August 26, 2025</a:t>
                      </a:r>
                    </a:p>
                    <a:p>
                      <a:pPr>
                        <a:spcBef>
                          <a:spcPts val="0"/>
                        </a:spcBef>
                      </a:pPr>
                      <a:r>
                        <a:rPr lang="en-US" sz="1400" dirty="0"/>
                        <a:t>Current KOM Status: </a:t>
                      </a:r>
                      <a:r>
                        <a:rPr lang="en-US" sz="1400" dirty="0">
                          <a:solidFill>
                            <a:srgbClr val="C00000"/>
                          </a:solidFill>
                        </a:rPr>
                        <a:t>80% completion</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C9F6430F-33C8-508A-E647-4B15A46D40CA}"/>
              </a:ext>
            </a:extLst>
          </p:cNvPr>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 Victoria Valdez</a:t>
                      </a:r>
                    </a:p>
                    <a:p>
                      <a:r>
                        <a:rPr lang="en-US" sz="1400" dirty="0">
                          <a:solidFill>
                            <a:schemeClr val="tx1"/>
                          </a:solidFill>
                        </a:rPr>
                        <a:t>Members: Coding Department</a:t>
                      </a:r>
                    </a:p>
                  </a:txBody>
                  <a:tcPr/>
                </a:tc>
                <a:extLst>
                  <a:ext uri="{0D108BD9-81ED-4DB2-BD59-A6C34878D82A}">
                    <a16:rowId xmlns:a16="http://schemas.microsoft.com/office/drawing/2014/main" val="10001"/>
                  </a:ext>
                </a:extLst>
              </a:tr>
            </a:tbl>
          </a:graphicData>
        </a:graphic>
      </p:graphicFrame>
      <p:graphicFrame>
        <p:nvGraphicFramePr>
          <p:cNvPr id="17" name="Table 16">
            <a:extLst>
              <a:ext uri="{FF2B5EF4-FFF2-40B4-BE49-F238E27FC236}">
                <a16:creationId xmlns:a16="http://schemas.microsoft.com/office/drawing/2014/main" id="{B521FBD8-5F55-D594-CD67-092B188B3EA2}"/>
              </a:ext>
            </a:extLst>
          </p:cNvPr>
          <p:cNvGraphicFramePr>
            <a:graphicFrameLocks noGrp="1"/>
          </p:cNvGraphicFramePr>
          <p:nvPr/>
        </p:nvGraphicFramePr>
        <p:xfrm>
          <a:off x="727074" y="2714906"/>
          <a:ext cx="5364201" cy="2277501"/>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43779">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759341">
                <a:tc>
                  <a:txBody>
                    <a:bodyPr/>
                    <a:lstStyle/>
                    <a:p>
                      <a:pPr marL="285750" indent="-285750">
                        <a:spcBef>
                          <a:spcPts val="0"/>
                        </a:spcBef>
                        <a:buFont typeface="Arial" panose="020B0604020202020204" pitchFamily="34" charset="0"/>
                        <a:buChar char="•"/>
                      </a:pPr>
                      <a:r>
                        <a:rPr lang="en-US" sz="1400" dirty="0">
                          <a:solidFill>
                            <a:schemeClr val="tx1"/>
                          </a:solidFill>
                        </a:rPr>
                        <a:t>Coding department policies did not have a schedule for reviews/updates.  This project will get them current and moved into the policy and procedure manual in SharePoint.</a:t>
                      </a:r>
                    </a:p>
                    <a:p>
                      <a:pPr marL="285750" indent="-285750">
                        <a:spcBef>
                          <a:spcPts val="0"/>
                        </a:spcBef>
                        <a:buFont typeface="Arial" panose="020B0604020202020204" pitchFamily="34" charset="0"/>
                        <a:buChar char="•"/>
                      </a:pPr>
                      <a:r>
                        <a:rPr lang="en-US" sz="1400" dirty="0">
                          <a:solidFill>
                            <a:schemeClr val="tx1"/>
                          </a:solidFill>
                        </a:rPr>
                        <a:t>This will keep everyone on the same page to ensure consistency, have policies reviewed annually, and keep current with coding and workflow updates.</a:t>
                      </a:r>
                    </a:p>
                  </a:txBody>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DEDBB9D4-422E-6D82-79D0-9AB9B391A0A0}"/>
              </a:ext>
            </a:extLst>
          </p:cNvPr>
          <p:cNvGraphicFramePr>
            <a:graphicFrameLocks noGrp="1"/>
          </p:cNvGraphicFramePr>
          <p:nvPr/>
        </p:nvGraphicFramePr>
        <p:xfrm>
          <a:off x="6100727" y="2708837"/>
          <a:ext cx="4957725" cy="2277501"/>
        </p:xfrm>
        <a:graphic>
          <a:graphicData uri="http://schemas.openxmlformats.org/drawingml/2006/table">
            <a:tbl>
              <a:tblPr firstRow="1" bandRow="1">
                <a:tableStyleId>{6E25E649-3F16-4E02-A733-19D2CDBF48F0}</a:tableStyleId>
              </a:tblPr>
              <a:tblGrid>
                <a:gridCol w="4957725">
                  <a:extLst>
                    <a:ext uri="{9D8B030D-6E8A-4147-A177-3AD203B41FA5}">
                      <a16:colId xmlns:a16="http://schemas.microsoft.com/office/drawing/2014/main" val="20000"/>
                    </a:ext>
                  </a:extLst>
                </a:gridCol>
              </a:tblGrid>
              <a:tr h="527168">
                <a:tc>
                  <a:txBody>
                    <a:bodyPr/>
                    <a:lstStyle/>
                    <a:p>
                      <a:r>
                        <a:rPr lang="en-US" sz="1400" dirty="0"/>
                        <a:t>Driver: </a:t>
                      </a:r>
                      <a:r>
                        <a:rPr lang="en-US" sz="1400" baseline="0" dirty="0"/>
                        <a:t> </a:t>
                      </a:r>
                      <a:r>
                        <a:rPr lang="en-US" sz="1400" b="0" baseline="0" dirty="0"/>
                        <a:t>Explain why the project is critical to SH.  Why does it relate to the strategic plan?</a:t>
                      </a:r>
                      <a:endParaRPr lang="en-US" sz="1400" dirty="0"/>
                    </a:p>
                  </a:txBody>
                  <a:tcPr/>
                </a:tc>
                <a:extLst>
                  <a:ext uri="{0D108BD9-81ED-4DB2-BD59-A6C34878D82A}">
                    <a16:rowId xmlns:a16="http://schemas.microsoft.com/office/drawing/2014/main" val="10000"/>
                  </a:ext>
                </a:extLst>
              </a:tr>
              <a:tr h="175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There isn’t a schedule keeping coding policies on an annual review schedule to be compliant.</a:t>
                      </a:r>
                    </a:p>
                  </a:txBody>
                  <a:tcPr/>
                </a:tc>
                <a:extLst>
                  <a:ext uri="{0D108BD9-81ED-4DB2-BD59-A6C34878D82A}">
                    <a16:rowId xmlns:a16="http://schemas.microsoft.com/office/drawing/2014/main" val="10001"/>
                  </a:ext>
                </a:extLst>
              </a:tr>
            </a:tbl>
          </a:graphicData>
        </a:graphic>
      </p:graphicFrame>
      <p:sp>
        <p:nvSpPr>
          <p:cNvPr id="19" name="Rectangle 18">
            <a:extLst>
              <a:ext uri="{FF2B5EF4-FFF2-40B4-BE49-F238E27FC236}">
                <a16:creationId xmlns:a16="http://schemas.microsoft.com/office/drawing/2014/main" id="{55C9CFB9-700D-CF5C-304A-8879BC6964B3}"/>
              </a:ext>
            </a:extLst>
          </p:cNvPr>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PLAN</a:t>
            </a:r>
          </a:p>
        </p:txBody>
      </p:sp>
      <p:sp>
        <p:nvSpPr>
          <p:cNvPr id="20" name="TextBox 19">
            <a:extLst>
              <a:ext uri="{FF2B5EF4-FFF2-40B4-BE49-F238E27FC236}">
                <a16:creationId xmlns:a16="http://schemas.microsoft.com/office/drawing/2014/main" id="{180229BE-CA18-877B-3ECD-5B2E617023A5}"/>
              </a:ext>
            </a:extLst>
          </p:cNvPr>
          <p:cNvSpPr txBox="1"/>
          <p:nvPr/>
        </p:nvSpPr>
        <p:spPr>
          <a:xfrm>
            <a:off x="4534522" y="720129"/>
            <a:ext cx="50482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HIM Department Coding Policy and Procedures</a:t>
            </a:r>
          </a:p>
        </p:txBody>
      </p:sp>
      <p:pic>
        <p:nvPicPr>
          <p:cNvPr id="21" name="Picture 20">
            <a:extLst>
              <a:ext uri="{FF2B5EF4-FFF2-40B4-BE49-F238E27FC236}">
                <a16:creationId xmlns:a16="http://schemas.microsoft.com/office/drawing/2014/main" id="{60D090DE-907C-7FAF-6471-061115950B7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904732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5EF390-7B14-5689-EDBE-811435C2B1D1}"/>
              </a:ext>
            </a:extLst>
          </p:cNvPr>
          <p:cNvGraphicFramePr>
            <a:graphicFrameLocks noGrp="1"/>
          </p:cNvGraphicFramePr>
          <p:nvPr/>
        </p:nvGraphicFramePr>
        <p:xfrm>
          <a:off x="838200" y="1497106"/>
          <a:ext cx="10312400" cy="4765040"/>
        </p:xfrm>
        <a:graphic>
          <a:graphicData uri="http://schemas.openxmlformats.org/drawingml/2006/table">
            <a:tbl>
              <a:tblPr firstRow="1" bandRow="1">
                <a:tableStyleId>{6E25E649-3F16-4E02-A733-19D2CDBF48F0}</a:tableStyleId>
              </a:tblPr>
              <a:tblGrid>
                <a:gridCol w="3875843">
                  <a:extLst>
                    <a:ext uri="{9D8B030D-6E8A-4147-A177-3AD203B41FA5}">
                      <a16:colId xmlns:a16="http://schemas.microsoft.com/office/drawing/2014/main" val="20000"/>
                    </a:ext>
                  </a:extLst>
                </a:gridCol>
                <a:gridCol w="4136994">
                  <a:extLst>
                    <a:ext uri="{9D8B030D-6E8A-4147-A177-3AD203B41FA5}">
                      <a16:colId xmlns:a16="http://schemas.microsoft.com/office/drawing/2014/main" val="20001"/>
                    </a:ext>
                  </a:extLst>
                </a:gridCol>
                <a:gridCol w="2299563">
                  <a:extLst>
                    <a:ext uri="{9D8B030D-6E8A-4147-A177-3AD203B41FA5}">
                      <a16:colId xmlns:a16="http://schemas.microsoft.com/office/drawing/2014/main" val="20002"/>
                    </a:ext>
                  </a:extLst>
                </a:gridCol>
              </a:tblGrid>
              <a:tr h="370840">
                <a:tc>
                  <a:txBody>
                    <a:bodyPr/>
                    <a:lstStyle/>
                    <a:p>
                      <a:r>
                        <a:rPr lang="en-US" sz="16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400" dirty="0">
                          <a:solidFill>
                            <a:schemeClr val="tx1"/>
                          </a:solidFill>
                        </a:rPr>
                        <a:t>Gathering policies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Understanding of the work that needs to be done-so I can measure progress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January-May</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sz="1400" dirty="0">
                          <a:solidFill>
                            <a:schemeClr val="tx1"/>
                          </a:solidFill>
                        </a:rPr>
                        <a:t>Met with Addy</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 learn the P&amp;P publishing process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3/11/2025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060886516"/>
                  </a:ext>
                </a:extLst>
              </a:tr>
              <a:tr h="370840">
                <a:tc>
                  <a:txBody>
                    <a:bodyPr/>
                    <a:lstStyle/>
                    <a:p>
                      <a:r>
                        <a:rPr lang="en-US" sz="1400" dirty="0">
                          <a:solidFill>
                            <a:srgbClr val="C00000"/>
                          </a:solidFill>
                        </a:rPr>
                        <a:t>Review and draft policies</a:t>
                      </a:r>
                    </a:p>
                    <a:p>
                      <a:pPr marL="285750" indent="-285750">
                        <a:buFont typeface="Arial" panose="020B0604020202020204" pitchFamily="34" charset="0"/>
                        <a:buChar char="•"/>
                      </a:pPr>
                      <a:r>
                        <a:rPr lang="en-US" sz="1400" dirty="0">
                          <a:solidFill>
                            <a:schemeClr val="tx1"/>
                          </a:solidFill>
                        </a:rPr>
                        <a:t>UC/ED facility P&amp;P drafted</a:t>
                      </a:r>
                    </a:p>
                    <a:p>
                      <a:pPr marL="285750" indent="-285750">
                        <a:buFont typeface="Arial" panose="020B0604020202020204" pitchFamily="34" charset="0"/>
                        <a:buChar char="•"/>
                      </a:pPr>
                      <a:r>
                        <a:rPr lang="en-US" sz="1400" dirty="0">
                          <a:solidFill>
                            <a:schemeClr val="tx1"/>
                          </a:solidFill>
                        </a:rPr>
                        <a:t>Day surgery</a:t>
                      </a:r>
                    </a:p>
                    <a:p>
                      <a:pPr marL="285750" indent="-285750">
                        <a:buFont typeface="Arial" panose="020B0604020202020204" pitchFamily="34" charset="0"/>
                        <a:buChar char="•"/>
                      </a:pPr>
                      <a:r>
                        <a:rPr lang="en-US" sz="1400" dirty="0">
                          <a:solidFill>
                            <a:schemeClr val="tx1"/>
                          </a:solidFill>
                        </a:rPr>
                        <a:t>Telehealth</a:t>
                      </a:r>
                    </a:p>
                    <a:p>
                      <a:pPr marL="285750" indent="-285750">
                        <a:buFont typeface="Arial" panose="020B0604020202020204" pitchFamily="34" charset="0"/>
                        <a:buChar char="•"/>
                      </a:pPr>
                      <a:r>
                        <a:rPr lang="en-US" sz="1400" dirty="0">
                          <a:solidFill>
                            <a:srgbClr val="C00000"/>
                          </a:solidFill>
                        </a:rPr>
                        <a:t>CAH/IP</a:t>
                      </a:r>
                    </a:p>
                    <a:p>
                      <a:pPr marL="285750" indent="-285750">
                        <a:buFont typeface="Arial" panose="020B0604020202020204" pitchFamily="34" charset="0"/>
                        <a:buChar char="•"/>
                      </a:pPr>
                      <a:r>
                        <a:rPr lang="en-US" sz="1400" dirty="0">
                          <a:solidFill>
                            <a:srgbClr val="C00000"/>
                          </a:solidFill>
                        </a:rPr>
                        <a:t>Ortho clinic</a:t>
                      </a:r>
                    </a:p>
                    <a:p>
                      <a:pPr marL="285750" indent="-285750">
                        <a:buFont typeface="Arial" panose="020B0604020202020204" pitchFamily="34" charset="0"/>
                        <a:buChar char="•"/>
                      </a:pPr>
                      <a:r>
                        <a:rPr lang="en-US" sz="1400" dirty="0">
                          <a:solidFill>
                            <a:srgbClr val="C00000"/>
                          </a:solidFill>
                        </a:rPr>
                        <a:t>Outpatient diagnostic</a:t>
                      </a:r>
                    </a:p>
                    <a:p>
                      <a:pPr marL="285750" indent="-285750">
                        <a:buFont typeface="Arial" panose="020B0604020202020204" pitchFamily="34" charset="0"/>
                        <a:buChar char="•"/>
                      </a:pPr>
                      <a:r>
                        <a:rPr lang="en-US" sz="1400" dirty="0">
                          <a:solidFill>
                            <a:srgbClr val="C00000"/>
                          </a:solidFill>
                        </a:rPr>
                        <a:t>Cardiology</a:t>
                      </a:r>
                    </a:p>
                    <a:p>
                      <a:pPr marL="285750" indent="-285750">
                        <a:buFont typeface="Arial" panose="020B0604020202020204" pitchFamily="34" charset="0"/>
                        <a:buChar char="•"/>
                      </a:pPr>
                      <a:r>
                        <a:rPr lang="en-US" sz="1400" dirty="0">
                          <a:solidFill>
                            <a:srgbClr val="C00000"/>
                          </a:solidFill>
                        </a:rPr>
                        <a:t>Podiatry/wound</a:t>
                      </a:r>
                    </a:p>
                    <a:p>
                      <a:pPr marL="285750" indent="-285750">
                        <a:buFont typeface="Arial" panose="020B0604020202020204" pitchFamily="34" charset="0"/>
                        <a:buChar char="•"/>
                      </a:pPr>
                      <a:r>
                        <a:rPr lang="en-US" sz="1400" dirty="0">
                          <a:solidFill>
                            <a:srgbClr val="C00000"/>
                          </a:solidFill>
                        </a:rPr>
                        <a:t>General surgery</a:t>
                      </a:r>
                    </a:p>
                    <a:p>
                      <a:pPr marL="285750" indent="-285750">
                        <a:buFont typeface="Arial" panose="020B0604020202020204" pitchFamily="34" charset="0"/>
                        <a:buChar char="•"/>
                      </a:pPr>
                      <a:r>
                        <a:rPr lang="en-US" sz="1400" dirty="0">
                          <a:solidFill>
                            <a:srgbClr val="C00000"/>
                          </a:solidFill>
                        </a:rPr>
                        <a:t>Series accounts</a:t>
                      </a:r>
                    </a:p>
                    <a:p>
                      <a:pPr marL="285750" indent="-285750">
                        <a:buFont typeface="Arial" panose="020B0604020202020204" pitchFamily="34" charset="0"/>
                        <a:buChar char="•"/>
                      </a:pPr>
                      <a:r>
                        <a:rPr lang="en-US" sz="1400" dirty="0">
                          <a:solidFill>
                            <a:srgbClr val="C00000"/>
                          </a:solidFill>
                        </a:rPr>
                        <a:t>Urology</a:t>
                      </a:r>
                    </a:p>
                    <a:p>
                      <a:pPr marL="285750" indent="-285750">
                        <a:buFont typeface="Arial" panose="020B0604020202020204" pitchFamily="34" charset="0"/>
                        <a:buChar char="•"/>
                      </a:pPr>
                      <a:r>
                        <a:rPr lang="en-US" sz="1400" dirty="0">
                          <a:solidFill>
                            <a:srgbClr val="C00000"/>
                          </a:solidFill>
                        </a:rPr>
                        <a:t>Waiting WQ</a:t>
                      </a:r>
                    </a:p>
                    <a:p>
                      <a:pPr marL="285750" indent="-285750">
                        <a:buFont typeface="Arial" panose="020B0604020202020204" pitchFamily="34" charset="0"/>
                        <a:buChar char="•"/>
                      </a:pPr>
                      <a:r>
                        <a:rPr lang="en-US" sz="1400" dirty="0">
                          <a:solidFill>
                            <a:srgbClr val="C00000"/>
                          </a:solidFill>
                        </a:rPr>
                        <a:t>Failed simple visits</a:t>
                      </a:r>
                    </a:p>
                    <a:p>
                      <a:pPr marL="285750" indent="-285750">
                        <a:buFont typeface="Arial" panose="020B0604020202020204" pitchFamily="34" charset="0"/>
                        <a:buChar char="•"/>
                      </a:pPr>
                      <a:r>
                        <a:rPr lang="en-US" sz="1400" dirty="0">
                          <a:solidFill>
                            <a:srgbClr val="C00000"/>
                          </a:solidFill>
                        </a:rPr>
                        <a:t>Combined accounts</a:t>
                      </a:r>
                    </a:p>
                    <a:p>
                      <a:pPr marL="285750" indent="-285750">
                        <a:buFont typeface="Arial" panose="020B0604020202020204" pitchFamily="34" charset="0"/>
                        <a:buChar char="•"/>
                      </a:pPr>
                      <a:r>
                        <a:rPr lang="en-US" sz="1400" dirty="0">
                          <a:solidFill>
                            <a:srgbClr val="C00000"/>
                          </a:solidFill>
                        </a:rPr>
                        <a:t>Cancer Registry, in process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To ensure they are current and compliant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Began in March,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791569722"/>
                  </a:ext>
                </a:extLst>
              </a:tr>
            </a:tbl>
          </a:graphicData>
        </a:graphic>
      </p:graphicFrame>
      <p:pic>
        <p:nvPicPr>
          <p:cNvPr id="5" name="Content Placeholder 4">
            <a:extLst>
              <a:ext uri="{FF2B5EF4-FFF2-40B4-BE49-F238E27FC236}">
                <a16:creationId xmlns:a16="http://schemas.microsoft.com/office/drawing/2014/main" id="{6C0A3643-67EE-EAD7-69F9-202D3AA08928}"/>
              </a:ext>
            </a:extLst>
          </p:cNvPr>
          <p:cNvPicPr>
            <a:picLocks noChangeAspect="1"/>
          </p:cNvPicPr>
          <p:nvPr/>
        </p:nvPicPr>
        <p:blipFill rotWithShape="1">
          <a:blip r:embed="rId3">
            <a:clrChange>
              <a:clrFrom>
                <a:srgbClr val="F2F2F2"/>
              </a:clrFrom>
              <a:clrTo>
                <a:srgbClr val="F2F2F2">
                  <a:alpha val="0"/>
                </a:srgbClr>
              </a:clrTo>
            </a:clrChange>
          </a:blip>
          <a:srcRect l="3420" t="14626" r="39893" b="10032"/>
          <a:stretch/>
        </p:blipFill>
        <p:spPr>
          <a:xfrm>
            <a:off x="10677477" y="54080"/>
            <a:ext cx="1371600" cy="1367780"/>
          </a:xfrm>
          <a:prstGeom prst="rect">
            <a:avLst/>
          </a:prstGeom>
        </p:spPr>
      </p:pic>
      <p:sp>
        <p:nvSpPr>
          <p:cNvPr id="6" name="Rectangle 5">
            <a:extLst>
              <a:ext uri="{FF2B5EF4-FFF2-40B4-BE49-F238E27FC236}">
                <a16:creationId xmlns:a16="http://schemas.microsoft.com/office/drawing/2014/main" id="{D8644D3E-B132-39E3-E18B-BE93B95E855E}"/>
              </a:ext>
            </a:extLst>
          </p:cNvPr>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DO</a:t>
            </a:r>
          </a:p>
        </p:txBody>
      </p:sp>
      <p:pic>
        <p:nvPicPr>
          <p:cNvPr id="7" name="Picture 6">
            <a:extLst>
              <a:ext uri="{FF2B5EF4-FFF2-40B4-BE49-F238E27FC236}">
                <a16:creationId xmlns:a16="http://schemas.microsoft.com/office/drawing/2014/main" id="{7C745E29-2120-7A8C-48FC-8BFB5E67039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itle 1">
            <a:extLst>
              <a:ext uri="{FF2B5EF4-FFF2-40B4-BE49-F238E27FC236}">
                <a16:creationId xmlns:a16="http://schemas.microsoft.com/office/drawing/2014/main" id="{47785B4A-0294-8F62-BAE9-CF4ACCF08EEC}"/>
              </a:ext>
            </a:extLst>
          </p:cNvPr>
          <p:cNvSpPr>
            <a:spLocks noGrp="1"/>
          </p:cNvSpPr>
          <p:nvPr>
            <p:ph type="title"/>
          </p:nvPr>
        </p:nvSpPr>
        <p:spPr>
          <a:xfrm>
            <a:off x="838200" y="365125"/>
            <a:ext cx="10515600" cy="1325563"/>
          </a:xfrm>
        </p:spPr>
        <p:txBody>
          <a:bodyPr/>
          <a:lstStyle/>
          <a:p>
            <a:r>
              <a:rPr lang="en-US" dirty="0"/>
              <a:t>Changes:</a:t>
            </a:r>
          </a:p>
        </p:txBody>
      </p:sp>
    </p:spTree>
    <p:extLst>
      <p:ext uri="{BB962C8B-B14F-4D97-AF65-F5344CB8AC3E}">
        <p14:creationId xmlns:p14="http://schemas.microsoft.com/office/powerpoint/2010/main" val="2694851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7" name="Table 6">
            <a:extLst>
              <a:ext uri="{FF2B5EF4-FFF2-40B4-BE49-F238E27FC236}">
                <a16:creationId xmlns:a16="http://schemas.microsoft.com/office/drawing/2014/main" id="{8E8F6FD6-6D98-1BBE-5469-72BB737F8DC4}"/>
              </a:ext>
            </a:extLst>
          </p:cNvPr>
          <p:cNvGraphicFramePr>
            <a:graphicFrameLocks noGrp="1"/>
          </p:cNvGraphicFramePr>
          <p:nvPr/>
        </p:nvGraphicFramePr>
        <p:xfrm>
          <a:off x="403647" y="1545340"/>
          <a:ext cx="11090694" cy="4824869"/>
        </p:xfrm>
        <a:graphic>
          <a:graphicData uri="http://schemas.openxmlformats.org/drawingml/2006/table">
            <a:tbl>
              <a:tblPr firstRow="1" bandRow="1">
                <a:tableStyleId>{5C22544A-7EE6-4342-B048-85BDC9FD1C3A}</a:tableStyleId>
              </a:tblPr>
              <a:tblGrid>
                <a:gridCol w="5263232">
                  <a:extLst>
                    <a:ext uri="{9D8B030D-6E8A-4147-A177-3AD203B41FA5}">
                      <a16:colId xmlns:a16="http://schemas.microsoft.com/office/drawing/2014/main" val="3238068611"/>
                    </a:ext>
                  </a:extLst>
                </a:gridCol>
                <a:gridCol w="2935772">
                  <a:extLst>
                    <a:ext uri="{9D8B030D-6E8A-4147-A177-3AD203B41FA5}">
                      <a16:colId xmlns:a16="http://schemas.microsoft.com/office/drawing/2014/main" val="3855580704"/>
                    </a:ext>
                  </a:extLst>
                </a:gridCol>
                <a:gridCol w="2891690">
                  <a:extLst>
                    <a:ext uri="{9D8B030D-6E8A-4147-A177-3AD203B41FA5}">
                      <a16:colId xmlns:a16="http://schemas.microsoft.com/office/drawing/2014/main" val="524609281"/>
                    </a:ext>
                  </a:extLst>
                </a:gridCol>
              </a:tblGrid>
              <a:tr h="343914">
                <a:tc>
                  <a:txBody>
                    <a:bodyPr/>
                    <a:lstStyle/>
                    <a:p>
                      <a:r>
                        <a:rPr lang="en-US" dirty="0"/>
                        <a:t>Action Item</a:t>
                      </a:r>
                    </a:p>
                  </a:txBody>
                  <a:tcPr/>
                </a:tc>
                <a:tc>
                  <a:txBody>
                    <a:bodyPr/>
                    <a:lstStyle/>
                    <a:p>
                      <a:r>
                        <a:rPr lang="en-US" dirty="0"/>
                        <a:t>Due Date</a:t>
                      </a:r>
                    </a:p>
                  </a:txBody>
                  <a:tcPr/>
                </a:tc>
                <a:tc>
                  <a:txBody>
                    <a:bodyPr/>
                    <a:lstStyle/>
                    <a:p>
                      <a:r>
                        <a:rPr lang="en-US" dirty="0"/>
                        <a:t>Goal Met</a:t>
                      </a:r>
                    </a:p>
                  </a:txBody>
                  <a:tcPr/>
                </a:tc>
                <a:extLst>
                  <a:ext uri="{0D108BD9-81ED-4DB2-BD59-A6C34878D82A}">
                    <a16:rowId xmlns:a16="http://schemas.microsoft.com/office/drawing/2014/main" val="246809875"/>
                  </a:ext>
                </a:extLst>
              </a:tr>
              <a:tr h="601850">
                <a:tc>
                  <a:txBody>
                    <a:bodyPr/>
                    <a:lstStyle/>
                    <a:p>
                      <a:r>
                        <a:rPr lang="en-US" sz="1200" b="0" dirty="0">
                          <a:solidFill>
                            <a:schemeClr val="tx1"/>
                          </a:solidFill>
                        </a:rPr>
                        <a:t>IP Manager to work with CNO and nurse leaders to determine need to pre- and post- task rating system.  Is this a regulatory requirement?</a:t>
                      </a:r>
                    </a:p>
                  </a:txBody>
                  <a:tcPr/>
                </a:tc>
                <a:tc>
                  <a:txBody>
                    <a:bodyPr/>
                    <a:lstStyle/>
                    <a:p>
                      <a:r>
                        <a:rPr lang="en-US" sz="1200" b="0" dirty="0">
                          <a:solidFill>
                            <a:schemeClr val="tx1"/>
                          </a:solidFill>
                        </a:rPr>
                        <a:t>December 1</a:t>
                      </a:r>
                      <a:r>
                        <a:rPr lang="en-US" sz="1200" b="0" baseline="30000" dirty="0">
                          <a:solidFill>
                            <a:schemeClr val="tx1"/>
                          </a:solidFill>
                        </a:rPr>
                        <a:t>st</a:t>
                      </a:r>
                      <a:r>
                        <a:rPr lang="en-US" sz="1200" b="0" dirty="0">
                          <a:solidFill>
                            <a:schemeClr val="tx1"/>
                          </a:solidFill>
                        </a:rPr>
                        <a:t>, 2024.</a:t>
                      </a:r>
                    </a:p>
                  </a:txBody>
                  <a:tcPr/>
                </a:tc>
                <a:tc>
                  <a:txBody>
                    <a:bodyPr/>
                    <a:lstStyle/>
                    <a:p>
                      <a:r>
                        <a:rPr lang="en-US" sz="1200" b="0" dirty="0">
                          <a:solidFill>
                            <a:schemeClr val="tx1"/>
                          </a:solidFill>
                        </a:rPr>
                        <a:t>Goal Met.</a:t>
                      </a:r>
                    </a:p>
                  </a:txBody>
                  <a:tcPr>
                    <a:solidFill>
                      <a:srgbClr val="92D050"/>
                    </a:solidFill>
                  </a:tcPr>
                </a:tc>
                <a:extLst>
                  <a:ext uri="{0D108BD9-81ED-4DB2-BD59-A6C34878D82A}">
                    <a16:rowId xmlns:a16="http://schemas.microsoft.com/office/drawing/2014/main" val="513098343"/>
                  </a:ext>
                </a:extLst>
              </a:tr>
              <a:tr h="477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Nurse Leaders to consider request of project team to utilize assistance of Clinical Nurse to assist with onboarding process.</a:t>
                      </a:r>
                    </a:p>
                  </a:txBody>
                  <a:tcPr/>
                </a:tc>
                <a:tc>
                  <a:txBody>
                    <a:bodyPr/>
                    <a:lstStyle/>
                    <a:p>
                      <a:r>
                        <a:rPr lang="en-US" sz="1200" b="0" dirty="0">
                          <a:solidFill>
                            <a:schemeClr val="tx1"/>
                          </a:solidFill>
                        </a:rPr>
                        <a:t>December 10</a:t>
                      </a:r>
                      <a:r>
                        <a:rPr lang="en-US" sz="1200" b="0" baseline="30000" dirty="0">
                          <a:solidFill>
                            <a:schemeClr val="tx1"/>
                          </a:solidFill>
                        </a:rPr>
                        <a:t>th</a:t>
                      </a:r>
                      <a:r>
                        <a:rPr lang="en-US" sz="1200" b="0" dirty="0">
                          <a:solidFill>
                            <a:schemeClr val="tx1"/>
                          </a:solidFill>
                        </a:rPr>
                        <a:t>, 2024.</a:t>
                      </a:r>
                    </a:p>
                  </a:txBody>
                  <a:tcPr/>
                </a:tc>
                <a:tc>
                  <a:txBody>
                    <a:bodyPr/>
                    <a:lstStyle/>
                    <a:p>
                      <a:r>
                        <a:rPr lang="en-US" sz="1200" b="0" dirty="0">
                          <a:solidFill>
                            <a:schemeClr val="tx1"/>
                          </a:solidFill>
                        </a:rPr>
                        <a:t>Goal Met.</a:t>
                      </a:r>
                    </a:p>
                  </a:txBody>
                  <a:tcPr>
                    <a:solidFill>
                      <a:srgbClr val="92D050"/>
                    </a:solidFill>
                  </a:tcPr>
                </a:tc>
                <a:extLst>
                  <a:ext uri="{0D108BD9-81ED-4DB2-BD59-A6C34878D82A}">
                    <a16:rowId xmlns:a16="http://schemas.microsoft.com/office/drawing/2014/main" val="3115810772"/>
                  </a:ext>
                </a:extLst>
              </a:tr>
              <a:tr h="469706">
                <a:tc>
                  <a:txBody>
                    <a:bodyPr/>
                    <a:lstStyle/>
                    <a:p>
                      <a:r>
                        <a:rPr lang="en-US" sz="1200" dirty="0"/>
                        <a:t>Invite Clinical Nurse to next Project Meeting (January 15</a:t>
                      </a:r>
                      <a:r>
                        <a:rPr lang="en-US" sz="1200" baseline="30000" dirty="0"/>
                        <a:t>th</a:t>
                      </a:r>
                      <a:r>
                        <a:rPr lang="en-US" sz="1200" dirty="0"/>
                        <a:t>) if appropriate. </a:t>
                      </a:r>
                    </a:p>
                  </a:txBody>
                  <a:tcPr/>
                </a:tc>
                <a:tc>
                  <a:txBody>
                    <a:bodyPr/>
                    <a:lstStyle/>
                    <a:p>
                      <a:r>
                        <a:rPr lang="en-US" sz="1200" dirty="0"/>
                        <a:t>December 10</a:t>
                      </a:r>
                      <a:r>
                        <a:rPr lang="en-US" sz="1200" baseline="30000" dirty="0"/>
                        <a:t>th</a:t>
                      </a:r>
                      <a:r>
                        <a:rPr lang="en-US" sz="1200" dirty="0"/>
                        <a:t>, 2024.</a:t>
                      </a:r>
                    </a:p>
                  </a:txBody>
                  <a:tcPr/>
                </a:tc>
                <a:tc>
                  <a:txBody>
                    <a:bodyPr/>
                    <a:lstStyle/>
                    <a:p>
                      <a:r>
                        <a:rPr lang="en-US" sz="1200" dirty="0"/>
                        <a:t>Goal Met.</a:t>
                      </a:r>
                    </a:p>
                  </a:txBody>
                  <a:tcPr>
                    <a:solidFill>
                      <a:srgbClr val="92D050"/>
                    </a:solidFill>
                  </a:tcPr>
                </a:tc>
                <a:extLst>
                  <a:ext uri="{0D108BD9-81ED-4DB2-BD59-A6C34878D82A}">
                    <a16:rowId xmlns:a16="http://schemas.microsoft.com/office/drawing/2014/main" val="4111941956"/>
                  </a:ext>
                </a:extLst>
              </a:tr>
              <a:tr h="469705">
                <a:tc>
                  <a:txBody>
                    <a:bodyPr/>
                    <a:lstStyle/>
                    <a:p>
                      <a:r>
                        <a:rPr lang="en-US" sz="1200" dirty="0">
                          <a:solidFill>
                            <a:schemeClr val="tx1"/>
                          </a:solidFill>
                        </a:rPr>
                        <a:t>Redesign the Inpatient Registered Nurse orientation checklist.</a:t>
                      </a:r>
                    </a:p>
                  </a:txBody>
                  <a:tcPr/>
                </a:tc>
                <a:tc>
                  <a:txBody>
                    <a:bodyPr/>
                    <a:lstStyle/>
                    <a:p>
                      <a:r>
                        <a:rPr lang="en-US" sz="1200" dirty="0">
                          <a:solidFill>
                            <a:schemeClr val="tx1"/>
                          </a:solidFill>
                        </a:rPr>
                        <a:t>March 2025.</a:t>
                      </a:r>
                    </a:p>
                  </a:txBody>
                  <a:tcPr/>
                </a:tc>
                <a:tc>
                  <a:txBody>
                    <a:bodyPr/>
                    <a:lstStyle/>
                    <a:p>
                      <a:r>
                        <a:rPr lang="en-US" sz="1200" dirty="0"/>
                        <a:t>Goal Met.  Working with Addy on formatting final draft.</a:t>
                      </a:r>
                    </a:p>
                  </a:txBody>
                  <a:tcPr>
                    <a:solidFill>
                      <a:srgbClr val="92D050"/>
                    </a:solidFill>
                  </a:tcPr>
                </a:tc>
                <a:extLst>
                  <a:ext uri="{0D108BD9-81ED-4DB2-BD59-A6C34878D82A}">
                    <a16:rowId xmlns:a16="http://schemas.microsoft.com/office/drawing/2014/main" val="3918778100"/>
                  </a:ext>
                </a:extLst>
              </a:tr>
              <a:tr h="601850">
                <a:tc>
                  <a:txBody>
                    <a:bodyPr/>
                    <a:lstStyle/>
                    <a:p>
                      <a:r>
                        <a:rPr lang="en-US" sz="1200" dirty="0">
                          <a:solidFill>
                            <a:schemeClr val="tx1"/>
                          </a:solidFill>
                        </a:rPr>
                        <a:t>Work with Informatics nurse on development of Epic orientation checklist specific to Inpatient Department</a:t>
                      </a:r>
                    </a:p>
                  </a:txBody>
                  <a:tcPr/>
                </a:tc>
                <a:tc>
                  <a:txBody>
                    <a:bodyPr/>
                    <a:lstStyle/>
                    <a:p>
                      <a:r>
                        <a:rPr lang="en-US" sz="1200" dirty="0">
                          <a:solidFill>
                            <a:schemeClr val="tx1"/>
                          </a:solidFill>
                        </a:rPr>
                        <a:t>April 2025</a:t>
                      </a:r>
                    </a:p>
                  </a:txBody>
                  <a:tcPr/>
                </a:tc>
                <a:tc>
                  <a:txBody>
                    <a:bodyPr/>
                    <a:lstStyle/>
                    <a:p>
                      <a:r>
                        <a:rPr lang="en-US" sz="1200" baseline="0" dirty="0">
                          <a:solidFill>
                            <a:schemeClr val="tx1"/>
                          </a:solidFill>
                        </a:rPr>
                        <a:t>Goal Met.</a:t>
                      </a:r>
                    </a:p>
                  </a:txBody>
                  <a:tcPr>
                    <a:solidFill>
                      <a:srgbClr val="92D050"/>
                    </a:solidFill>
                  </a:tcPr>
                </a:tc>
                <a:extLst>
                  <a:ext uri="{0D108BD9-81ED-4DB2-BD59-A6C34878D82A}">
                    <a16:rowId xmlns:a16="http://schemas.microsoft.com/office/drawing/2014/main" val="192193107"/>
                  </a:ext>
                </a:extLst>
              </a:tr>
              <a:tr h="601850">
                <a:tc>
                  <a:txBody>
                    <a:bodyPr/>
                    <a:lstStyle/>
                    <a:p>
                      <a:r>
                        <a:rPr lang="en-US" sz="1200" dirty="0">
                          <a:solidFill>
                            <a:srgbClr val="FF0000"/>
                          </a:solidFill>
                        </a:rPr>
                        <a:t>Rework current orientation binder to create an improved onboarding experience for nursing staff (in collaboration with Clinical Education)</a:t>
                      </a:r>
                    </a:p>
                  </a:txBody>
                  <a:tcPr/>
                </a:tc>
                <a:tc>
                  <a:txBody>
                    <a:bodyPr/>
                    <a:lstStyle/>
                    <a:p>
                      <a:r>
                        <a:rPr lang="en-US" sz="1200" dirty="0">
                          <a:solidFill>
                            <a:srgbClr val="FF0000"/>
                          </a:solidFill>
                        </a:rPr>
                        <a:t>May and June 2025</a:t>
                      </a:r>
                    </a:p>
                  </a:txBody>
                  <a:tcPr/>
                </a:tc>
                <a:tc>
                  <a:txBody>
                    <a:bodyPr/>
                    <a:lstStyle/>
                    <a:p>
                      <a:r>
                        <a:rPr lang="en-US" sz="1200" baseline="0" dirty="0">
                          <a:solidFill>
                            <a:schemeClr val="tx1"/>
                          </a:solidFill>
                        </a:rPr>
                        <a:t>Goal Met.</a:t>
                      </a:r>
                    </a:p>
                  </a:txBody>
                  <a:tcPr>
                    <a:solidFill>
                      <a:srgbClr val="92D050"/>
                    </a:solidFill>
                  </a:tcPr>
                </a:tc>
                <a:extLst>
                  <a:ext uri="{0D108BD9-81ED-4DB2-BD59-A6C34878D82A}">
                    <a16:rowId xmlns:a16="http://schemas.microsoft.com/office/drawing/2014/main" val="1758780050"/>
                  </a:ext>
                </a:extLst>
              </a:tr>
              <a:tr h="425098">
                <a:tc>
                  <a:txBody>
                    <a:bodyPr/>
                    <a:lstStyle/>
                    <a:p>
                      <a:r>
                        <a:rPr lang="en-US" sz="1200" dirty="0">
                          <a:solidFill>
                            <a:srgbClr val="FF0000"/>
                          </a:solidFill>
                        </a:rPr>
                        <a:t>Implement new onboarding process with new hire.</a:t>
                      </a:r>
                    </a:p>
                  </a:txBody>
                  <a:tcPr/>
                </a:tc>
                <a:tc>
                  <a:txBody>
                    <a:bodyPr/>
                    <a:lstStyle/>
                    <a:p>
                      <a:r>
                        <a:rPr lang="en-US" sz="1200" dirty="0">
                          <a:solidFill>
                            <a:srgbClr val="FF0000"/>
                          </a:solidFill>
                        </a:rPr>
                        <a:t>TBD – plan to implement with next RN hire</a:t>
                      </a:r>
                    </a:p>
                  </a:txBody>
                  <a:tcPr/>
                </a:tc>
                <a:tc>
                  <a:txBody>
                    <a:bodyPr/>
                    <a:lstStyle/>
                    <a:p>
                      <a:r>
                        <a:rPr lang="en-US" sz="1200" baseline="0" dirty="0">
                          <a:solidFill>
                            <a:schemeClr val="tx1"/>
                          </a:solidFill>
                        </a:rPr>
                        <a:t>Not Met.</a:t>
                      </a:r>
                    </a:p>
                  </a:txBody>
                  <a:tcPr>
                    <a:solidFill>
                      <a:srgbClr val="FF0000"/>
                    </a:solidFill>
                  </a:tcPr>
                </a:tc>
                <a:extLst>
                  <a:ext uri="{0D108BD9-81ED-4DB2-BD59-A6C34878D82A}">
                    <a16:rowId xmlns:a16="http://schemas.microsoft.com/office/drawing/2014/main" val="3273714212"/>
                  </a:ext>
                </a:extLst>
              </a:tr>
              <a:tr h="741504">
                <a:tc>
                  <a:txBody>
                    <a:bodyPr/>
                    <a:lstStyle/>
                    <a:p>
                      <a:r>
                        <a:rPr lang="en-US" sz="1200" dirty="0">
                          <a:solidFill>
                            <a:srgbClr val="FF0000"/>
                          </a:solidFill>
                        </a:rPr>
                        <a:t>Recreate process to address CNA, HUC, CM, and Social Work checklists</a:t>
                      </a:r>
                    </a:p>
                  </a:txBody>
                  <a:tcPr/>
                </a:tc>
                <a:tc>
                  <a:txBody>
                    <a:bodyPr/>
                    <a:lstStyle/>
                    <a:p>
                      <a:r>
                        <a:rPr lang="en-US" sz="1200" dirty="0">
                          <a:solidFill>
                            <a:srgbClr val="FF0000"/>
                          </a:solidFill>
                        </a:rPr>
                        <a:t>TBD</a:t>
                      </a:r>
                    </a:p>
                  </a:txBody>
                  <a:tcPr/>
                </a:tc>
                <a:tc>
                  <a:txBody>
                    <a:bodyPr/>
                    <a:lstStyle/>
                    <a:p>
                      <a:r>
                        <a:rPr lang="en-US" sz="1200" baseline="0" dirty="0">
                          <a:solidFill>
                            <a:schemeClr val="tx1"/>
                          </a:solidFill>
                        </a:rPr>
                        <a:t>Not Met</a:t>
                      </a:r>
                      <a:r>
                        <a:rPr lang="en-US" sz="1200" baseline="0" dirty="0">
                          <a:solidFill>
                            <a:srgbClr val="FF0000"/>
                          </a:solidFill>
                        </a:rPr>
                        <a:t>.</a:t>
                      </a:r>
                    </a:p>
                  </a:txBody>
                  <a:tcPr>
                    <a:solidFill>
                      <a:srgbClr val="FF0000"/>
                    </a:solidFill>
                  </a:tcPr>
                </a:tc>
                <a:extLst>
                  <a:ext uri="{0D108BD9-81ED-4DB2-BD59-A6C34878D82A}">
                    <a16:rowId xmlns:a16="http://schemas.microsoft.com/office/drawing/2014/main" val="335788667"/>
                  </a:ext>
                </a:extLst>
              </a:tr>
            </a:tbl>
          </a:graphicData>
        </a:graphic>
      </p:graphicFrame>
    </p:spTree>
    <p:extLst>
      <p:ext uri="{BB962C8B-B14F-4D97-AF65-F5344CB8AC3E}">
        <p14:creationId xmlns:p14="http://schemas.microsoft.com/office/powerpoint/2010/main" val="29115399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235A8F-3F37-3559-6DAD-41462A19979D}"/>
              </a:ext>
            </a:extLst>
          </p:cNvPr>
          <p:cNvSpPr>
            <a:spLocks noGrp="1"/>
          </p:cNvSpPr>
          <p:nvPr>
            <p:ph type="title"/>
          </p:nvPr>
        </p:nvSpPr>
        <p:spPr>
          <a:xfrm>
            <a:off x="221556" y="-99589"/>
            <a:ext cx="10972800" cy="1143000"/>
          </a:xfrm>
        </p:spPr>
        <p:txBody>
          <a:bodyPr/>
          <a:lstStyle/>
          <a:p>
            <a:r>
              <a:rPr lang="en-US" dirty="0"/>
              <a:t>Measures:</a:t>
            </a:r>
          </a:p>
        </p:txBody>
      </p:sp>
      <p:pic>
        <p:nvPicPr>
          <p:cNvPr id="5" name="Content Placeholder 4">
            <a:extLst>
              <a:ext uri="{FF2B5EF4-FFF2-40B4-BE49-F238E27FC236}">
                <a16:creationId xmlns:a16="http://schemas.microsoft.com/office/drawing/2014/main" id="{32FCFEE2-5E27-0F83-7435-77AAF3F48829}"/>
              </a:ext>
            </a:extLst>
          </p:cNvPr>
          <p:cNvPicPr>
            <a:picLocks noGrp="1" noChangeAspect="1"/>
          </p:cNvPicPr>
          <p:nvPr>
            <p:ph idx="1"/>
          </p:nvPr>
        </p:nvPicPr>
        <p:blipFill rotWithShape="1">
          <a:blip r:embed="rId3">
            <a:clrChange>
              <a:clrFrom>
                <a:srgbClr val="F2F2F2"/>
              </a:clrFrom>
              <a:clrTo>
                <a:srgbClr val="F2F2F2">
                  <a:alpha val="0"/>
                </a:srgbClr>
              </a:clrTo>
            </a:clrChange>
          </a:blip>
          <a:srcRect l="4883" t="19887" r="39625" b="7085"/>
          <a:stretch/>
        </p:blipFill>
        <p:spPr>
          <a:xfrm>
            <a:off x="10796683" y="9530"/>
            <a:ext cx="1395317" cy="1371600"/>
          </a:xfrm>
        </p:spPr>
      </p:pic>
      <p:sp>
        <p:nvSpPr>
          <p:cNvPr id="6" name="Rectangle 5">
            <a:extLst>
              <a:ext uri="{FF2B5EF4-FFF2-40B4-BE49-F238E27FC236}">
                <a16:creationId xmlns:a16="http://schemas.microsoft.com/office/drawing/2014/main" id="{08EC0CA5-B582-D75A-8786-89C0C9A106B2}"/>
              </a:ext>
            </a:extLst>
          </p:cNvPr>
          <p:cNvSpPr/>
          <p:nvPr/>
        </p:nvSpPr>
        <p:spPr>
          <a:xfrm>
            <a:off x="8639607" y="134192"/>
            <a:ext cx="2177198"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STUDY</a:t>
            </a:r>
          </a:p>
        </p:txBody>
      </p:sp>
      <p:pic>
        <p:nvPicPr>
          <p:cNvPr id="7" name="Picture 6">
            <a:extLst>
              <a:ext uri="{FF2B5EF4-FFF2-40B4-BE49-F238E27FC236}">
                <a16:creationId xmlns:a16="http://schemas.microsoft.com/office/drawing/2014/main" id="{CDA7CBCB-5F8E-3A75-7281-04A4B9961BA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12125" y="84099"/>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 name="Table 1">
            <a:extLst>
              <a:ext uri="{FF2B5EF4-FFF2-40B4-BE49-F238E27FC236}">
                <a16:creationId xmlns:a16="http://schemas.microsoft.com/office/drawing/2014/main" id="{5384CA7F-3962-56E0-5BA5-9D08B5A61D63}"/>
              </a:ext>
            </a:extLst>
          </p:cNvPr>
          <p:cNvGraphicFramePr>
            <a:graphicFrameLocks noGrp="1"/>
          </p:cNvGraphicFramePr>
          <p:nvPr/>
        </p:nvGraphicFramePr>
        <p:xfrm>
          <a:off x="2445004" y="695330"/>
          <a:ext cx="6006788" cy="6096000"/>
        </p:xfrm>
        <a:graphic>
          <a:graphicData uri="http://schemas.openxmlformats.org/drawingml/2006/table">
            <a:tbl>
              <a:tblPr firstRow="1" bandRow="1">
                <a:tableStyleId>{5C22544A-7EE6-4342-B048-85BDC9FD1C3A}</a:tableStyleId>
              </a:tblPr>
              <a:tblGrid>
                <a:gridCol w="2697415">
                  <a:extLst>
                    <a:ext uri="{9D8B030D-6E8A-4147-A177-3AD203B41FA5}">
                      <a16:colId xmlns:a16="http://schemas.microsoft.com/office/drawing/2014/main" val="3877598293"/>
                    </a:ext>
                  </a:extLst>
                </a:gridCol>
                <a:gridCol w="1156815">
                  <a:extLst>
                    <a:ext uri="{9D8B030D-6E8A-4147-A177-3AD203B41FA5}">
                      <a16:colId xmlns:a16="http://schemas.microsoft.com/office/drawing/2014/main" val="3614419306"/>
                    </a:ext>
                  </a:extLst>
                </a:gridCol>
                <a:gridCol w="932314">
                  <a:extLst>
                    <a:ext uri="{9D8B030D-6E8A-4147-A177-3AD203B41FA5}">
                      <a16:colId xmlns:a16="http://schemas.microsoft.com/office/drawing/2014/main" val="3203323263"/>
                    </a:ext>
                  </a:extLst>
                </a:gridCol>
                <a:gridCol w="1220244">
                  <a:extLst>
                    <a:ext uri="{9D8B030D-6E8A-4147-A177-3AD203B41FA5}">
                      <a16:colId xmlns:a16="http://schemas.microsoft.com/office/drawing/2014/main" val="931792932"/>
                    </a:ext>
                  </a:extLst>
                </a:gridCol>
              </a:tblGrid>
              <a:tr h="329184">
                <a:tc>
                  <a:txBody>
                    <a:bodyPr/>
                    <a:lstStyle/>
                    <a:p>
                      <a:r>
                        <a:rPr lang="en-US" sz="1600" dirty="0"/>
                        <a:t>Department Policy</a:t>
                      </a:r>
                    </a:p>
                  </a:txBody>
                  <a:tcPr/>
                </a:tc>
                <a:tc>
                  <a:txBody>
                    <a:bodyPr/>
                    <a:lstStyle/>
                    <a:p>
                      <a:r>
                        <a:rPr lang="en-US" sz="1600" dirty="0"/>
                        <a:t>Reviewed</a:t>
                      </a:r>
                    </a:p>
                  </a:txBody>
                  <a:tcPr/>
                </a:tc>
                <a:tc>
                  <a:txBody>
                    <a:bodyPr/>
                    <a:lstStyle/>
                    <a:p>
                      <a:r>
                        <a:rPr lang="en-US" sz="1600" dirty="0"/>
                        <a:t>Drafted</a:t>
                      </a:r>
                    </a:p>
                  </a:txBody>
                  <a:tcPr/>
                </a:tc>
                <a:tc>
                  <a:txBody>
                    <a:bodyPr/>
                    <a:lstStyle/>
                    <a:p>
                      <a:r>
                        <a:rPr lang="en-US" sz="1600" dirty="0"/>
                        <a:t>Published</a:t>
                      </a:r>
                    </a:p>
                  </a:txBody>
                  <a:tcPr/>
                </a:tc>
                <a:extLst>
                  <a:ext uri="{0D108BD9-81ED-4DB2-BD59-A6C34878D82A}">
                    <a16:rowId xmlns:a16="http://schemas.microsoft.com/office/drawing/2014/main" val="1762101405"/>
                  </a:ext>
                </a:extLst>
              </a:tr>
              <a:tr h="274320">
                <a:tc>
                  <a:txBody>
                    <a:bodyPr/>
                    <a:lstStyle/>
                    <a:p>
                      <a:r>
                        <a:rPr lang="en-US" sz="1200" dirty="0"/>
                        <a:t>UC/ED Facility Leveling</a:t>
                      </a:r>
                    </a:p>
                  </a:txBody>
                  <a:tcPr/>
                </a:tc>
                <a:tc>
                  <a:txBody>
                    <a:bodyPr/>
                    <a:lstStyle/>
                    <a:p>
                      <a:r>
                        <a:rPr lang="en-US" sz="1200" dirty="0">
                          <a:solidFill>
                            <a:schemeClr val="tx1"/>
                          </a:solidFill>
                        </a:rPr>
                        <a:t>Yes</a:t>
                      </a:r>
                    </a:p>
                  </a:txBody>
                  <a:tcPr/>
                </a:tc>
                <a:tc>
                  <a:txBody>
                    <a:bodyPr/>
                    <a:lstStyle/>
                    <a:p>
                      <a:r>
                        <a:rPr lang="en-US" sz="1200" dirty="0">
                          <a:solidFill>
                            <a:schemeClr val="tx1"/>
                          </a:solidFill>
                        </a:rPr>
                        <a:t>Yes</a:t>
                      </a:r>
                    </a:p>
                  </a:txBody>
                  <a:tcPr/>
                </a:tc>
                <a:tc>
                  <a:txBody>
                    <a:bodyPr/>
                    <a:lstStyle/>
                    <a:p>
                      <a:r>
                        <a:rPr lang="en-US" sz="1200" dirty="0">
                          <a:solidFill>
                            <a:schemeClr val="tx1"/>
                          </a:solidFill>
                        </a:rPr>
                        <a:t>No</a:t>
                      </a:r>
                    </a:p>
                  </a:txBody>
                  <a:tcPr/>
                </a:tc>
                <a:extLst>
                  <a:ext uri="{0D108BD9-81ED-4DB2-BD59-A6C34878D82A}">
                    <a16:rowId xmlns:a16="http://schemas.microsoft.com/office/drawing/2014/main" val="1653382753"/>
                  </a:ext>
                </a:extLst>
              </a:tr>
              <a:tr h="274320">
                <a:tc>
                  <a:txBody>
                    <a:bodyPr/>
                    <a:lstStyle/>
                    <a:p>
                      <a:r>
                        <a:rPr lang="en-US" sz="1200" dirty="0"/>
                        <a:t>Clinic Facility E/M</a:t>
                      </a:r>
                    </a:p>
                  </a:txBody>
                  <a:tcPr/>
                </a:tc>
                <a:tc>
                  <a:txBody>
                    <a:bodyPr/>
                    <a:lstStyle/>
                    <a:p>
                      <a:r>
                        <a:rPr lang="en-US" sz="1200" dirty="0">
                          <a:solidFill>
                            <a:schemeClr val="tx1"/>
                          </a:solidFill>
                        </a:rPr>
                        <a:t>Yes</a:t>
                      </a:r>
                    </a:p>
                  </a:txBody>
                  <a:tcPr/>
                </a:tc>
                <a:tc>
                  <a:txBody>
                    <a:bodyPr/>
                    <a:lstStyle/>
                    <a:p>
                      <a:r>
                        <a:rPr lang="en-US" sz="1200" dirty="0">
                          <a:solidFill>
                            <a:schemeClr val="tx1"/>
                          </a:solidFill>
                        </a:rPr>
                        <a:t>Yes</a:t>
                      </a:r>
                    </a:p>
                  </a:txBody>
                  <a:tcPr/>
                </a:tc>
                <a:tc>
                  <a:txBody>
                    <a:bodyPr/>
                    <a:lstStyle/>
                    <a:p>
                      <a:r>
                        <a:rPr lang="en-US" sz="1200" dirty="0">
                          <a:solidFill>
                            <a:schemeClr val="tx1"/>
                          </a:solidFill>
                        </a:rPr>
                        <a:t>No</a:t>
                      </a:r>
                    </a:p>
                  </a:txBody>
                  <a:tcPr/>
                </a:tc>
                <a:extLst>
                  <a:ext uri="{0D108BD9-81ED-4DB2-BD59-A6C34878D82A}">
                    <a16:rowId xmlns:a16="http://schemas.microsoft.com/office/drawing/2014/main" val="3929566569"/>
                  </a:ext>
                </a:extLst>
              </a:tr>
              <a:tr h="274320">
                <a:tc>
                  <a:txBody>
                    <a:bodyPr/>
                    <a:lstStyle/>
                    <a:p>
                      <a:r>
                        <a:rPr lang="en-US" sz="1200" dirty="0"/>
                        <a:t>Ortho Clinic</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endParaRPr lang="en-US" sz="1200"/>
                    </a:p>
                  </a:txBody>
                  <a:tcPr/>
                </a:tc>
                <a:extLst>
                  <a:ext uri="{0D108BD9-81ED-4DB2-BD59-A6C34878D82A}">
                    <a16:rowId xmlns:a16="http://schemas.microsoft.com/office/drawing/2014/main" val="423433906"/>
                  </a:ext>
                </a:extLst>
              </a:tr>
              <a:tr h="274320">
                <a:tc>
                  <a:txBody>
                    <a:bodyPr/>
                    <a:lstStyle/>
                    <a:p>
                      <a:r>
                        <a:rPr lang="en-US" sz="1200" dirty="0"/>
                        <a:t>Outpatient Diagnostic</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endParaRPr lang="en-US" sz="1200"/>
                    </a:p>
                  </a:txBody>
                  <a:tcPr/>
                </a:tc>
                <a:extLst>
                  <a:ext uri="{0D108BD9-81ED-4DB2-BD59-A6C34878D82A}">
                    <a16:rowId xmlns:a16="http://schemas.microsoft.com/office/drawing/2014/main" val="3401672720"/>
                  </a:ext>
                </a:extLst>
              </a:tr>
              <a:tr h="274320">
                <a:tc>
                  <a:txBody>
                    <a:bodyPr/>
                    <a:lstStyle/>
                    <a:p>
                      <a:r>
                        <a:rPr lang="en-US" sz="1200" dirty="0"/>
                        <a:t>Cardiology</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endParaRPr lang="en-US" sz="1200"/>
                    </a:p>
                  </a:txBody>
                  <a:tcPr/>
                </a:tc>
                <a:extLst>
                  <a:ext uri="{0D108BD9-81ED-4DB2-BD59-A6C34878D82A}">
                    <a16:rowId xmlns:a16="http://schemas.microsoft.com/office/drawing/2014/main" val="3171106374"/>
                  </a:ext>
                </a:extLst>
              </a:tr>
              <a:tr h="274320">
                <a:tc>
                  <a:txBody>
                    <a:bodyPr/>
                    <a:lstStyle/>
                    <a:p>
                      <a:r>
                        <a:rPr lang="en-US" sz="1200" dirty="0"/>
                        <a:t>Podiatry/Wound Clinic</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endParaRPr lang="en-US" sz="1200" dirty="0"/>
                    </a:p>
                  </a:txBody>
                  <a:tcPr/>
                </a:tc>
                <a:extLst>
                  <a:ext uri="{0D108BD9-81ED-4DB2-BD59-A6C34878D82A}">
                    <a16:rowId xmlns:a16="http://schemas.microsoft.com/office/drawing/2014/main" val="3809956539"/>
                  </a:ext>
                </a:extLst>
              </a:tr>
              <a:tr h="274320">
                <a:tc>
                  <a:txBody>
                    <a:bodyPr/>
                    <a:lstStyle/>
                    <a:p>
                      <a:r>
                        <a:rPr lang="en-US" sz="1200" dirty="0"/>
                        <a:t>General Surgery</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endParaRPr lang="en-US" sz="1200" dirty="0"/>
                    </a:p>
                  </a:txBody>
                  <a:tcPr/>
                </a:tc>
                <a:extLst>
                  <a:ext uri="{0D108BD9-81ED-4DB2-BD59-A6C34878D82A}">
                    <a16:rowId xmlns:a16="http://schemas.microsoft.com/office/drawing/2014/main" val="1830681221"/>
                  </a:ext>
                </a:extLst>
              </a:tr>
              <a:tr h="274320">
                <a:tc>
                  <a:txBody>
                    <a:bodyPr/>
                    <a:lstStyle/>
                    <a:p>
                      <a:r>
                        <a:rPr lang="en-US" sz="1200" dirty="0"/>
                        <a:t>Series Accounts</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endParaRPr lang="en-US" sz="1200" dirty="0"/>
                    </a:p>
                  </a:txBody>
                  <a:tcPr/>
                </a:tc>
                <a:extLst>
                  <a:ext uri="{0D108BD9-81ED-4DB2-BD59-A6C34878D82A}">
                    <a16:rowId xmlns:a16="http://schemas.microsoft.com/office/drawing/2014/main" val="460931814"/>
                  </a:ext>
                </a:extLst>
              </a:tr>
              <a:tr h="274320">
                <a:tc>
                  <a:txBody>
                    <a:bodyPr/>
                    <a:lstStyle/>
                    <a:p>
                      <a:r>
                        <a:rPr lang="en-US" sz="1200" dirty="0"/>
                        <a:t>Day Surgery</a:t>
                      </a:r>
                    </a:p>
                  </a:txBody>
                  <a:tcPr/>
                </a:tc>
                <a:tc>
                  <a:txBody>
                    <a:bodyPr/>
                    <a:lstStyle/>
                    <a:p>
                      <a:r>
                        <a:rPr lang="en-US" sz="1200" dirty="0">
                          <a:solidFill>
                            <a:schemeClr val="tx1"/>
                          </a:solidFill>
                        </a:rPr>
                        <a:t>Yes</a:t>
                      </a:r>
                    </a:p>
                  </a:txBody>
                  <a:tcPr/>
                </a:tc>
                <a:tc>
                  <a:txBody>
                    <a:bodyPr/>
                    <a:lstStyle/>
                    <a:p>
                      <a:r>
                        <a:rPr lang="en-US" sz="1200" dirty="0">
                          <a:solidFill>
                            <a:schemeClr val="tx1"/>
                          </a:solidFill>
                        </a:rPr>
                        <a:t>Yes</a:t>
                      </a:r>
                    </a:p>
                  </a:txBody>
                  <a:tcPr/>
                </a:tc>
                <a:tc>
                  <a:txBody>
                    <a:bodyPr/>
                    <a:lstStyle/>
                    <a:p>
                      <a:r>
                        <a:rPr lang="en-US" sz="1200" dirty="0">
                          <a:solidFill>
                            <a:schemeClr val="tx1"/>
                          </a:solidFill>
                        </a:rPr>
                        <a:t>No</a:t>
                      </a:r>
                    </a:p>
                  </a:txBody>
                  <a:tcPr/>
                </a:tc>
                <a:extLst>
                  <a:ext uri="{0D108BD9-81ED-4DB2-BD59-A6C34878D82A}">
                    <a16:rowId xmlns:a16="http://schemas.microsoft.com/office/drawing/2014/main" val="3007774335"/>
                  </a:ext>
                </a:extLst>
              </a:tr>
              <a:tr h="274320">
                <a:tc>
                  <a:txBody>
                    <a:bodyPr/>
                    <a:lstStyle/>
                    <a:p>
                      <a:r>
                        <a:rPr lang="en-US" sz="1200" dirty="0"/>
                        <a:t>Observation</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endParaRPr lang="en-US" sz="1200" dirty="0"/>
                    </a:p>
                  </a:txBody>
                  <a:tcPr/>
                </a:tc>
                <a:extLst>
                  <a:ext uri="{0D108BD9-81ED-4DB2-BD59-A6C34878D82A}">
                    <a16:rowId xmlns:a16="http://schemas.microsoft.com/office/drawing/2014/main" val="4065298712"/>
                  </a:ext>
                </a:extLst>
              </a:tr>
              <a:tr h="274320">
                <a:tc>
                  <a:txBody>
                    <a:bodyPr/>
                    <a:lstStyle/>
                    <a:p>
                      <a:r>
                        <a:rPr lang="en-US" sz="1200" dirty="0"/>
                        <a:t>CAH-IP</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endParaRPr lang="en-US" sz="1200" dirty="0"/>
                    </a:p>
                  </a:txBody>
                  <a:tcPr/>
                </a:tc>
                <a:extLst>
                  <a:ext uri="{0D108BD9-81ED-4DB2-BD59-A6C34878D82A}">
                    <a16:rowId xmlns:a16="http://schemas.microsoft.com/office/drawing/2014/main" val="386823284"/>
                  </a:ext>
                </a:extLst>
              </a:tr>
              <a:tr h="274320">
                <a:tc>
                  <a:txBody>
                    <a:bodyPr/>
                    <a:lstStyle/>
                    <a:p>
                      <a:r>
                        <a:rPr lang="en-US" sz="1200" dirty="0"/>
                        <a:t>Urology</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endParaRPr lang="en-US" sz="1200" dirty="0"/>
                    </a:p>
                  </a:txBody>
                  <a:tcPr/>
                </a:tc>
                <a:extLst>
                  <a:ext uri="{0D108BD9-81ED-4DB2-BD59-A6C34878D82A}">
                    <a16:rowId xmlns:a16="http://schemas.microsoft.com/office/drawing/2014/main" val="1443185026"/>
                  </a:ext>
                </a:extLst>
              </a:tr>
              <a:tr h="274320">
                <a:tc>
                  <a:txBody>
                    <a:bodyPr/>
                    <a:lstStyle/>
                    <a:p>
                      <a:r>
                        <a:rPr lang="en-US" sz="1200" dirty="0"/>
                        <a:t>Accounts in Waiting</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endParaRPr lang="en-US" sz="1200" dirty="0"/>
                    </a:p>
                  </a:txBody>
                  <a:tcPr/>
                </a:tc>
                <a:extLst>
                  <a:ext uri="{0D108BD9-81ED-4DB2-BD59-A6C34878D82A}">
                    <a16:rowId xmlns:a16="http://schemas.microsoft.com/office/drawing/2014/main" val="4024934560"/>
                  </a:ext>
                </a:extLst>
              </a:tr>
              <a:tr h="274320">
                <a:tc>
                  <a:txBody>
                    <a:bodyPr/>
                    <a:lstStyle/>
                    <a:p>
                      <a:r>
                        <a:rPr lang="en-US" sz="1200" dirty="0"/>
                        <a:t>Failed Simple Visits</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endParaRPr lang="en-US" sz="1200" dirty="0"/>
                    </a:p>
                  </a:txBody>
                  <a:tcPr/>
                </a:tc>
                <a:extLst>
                  <a:ext uri="{0D108BD9-81ED-4DB2-BD59-A6C34878D82A}">
                    <a16:rowId xmlns:a16="http://schemas.microsoft.com/office/drawing/2014/main" val="3404178143"/>
                  </a:ext>
                </a:extLst>
              </a:tr>
              <a:tr h="274320">
                <a:tc>
                  <a:txBody>
                    <a:bodyPr/>
                    <a:lstStyle/>
                    <a:p>
                      <a:r>
                        <a:rPr lang="en-US" sz="1200" dirty="0"/>
                        <a:t>Combined Accounts</a:t>
                      </a:r>
                    </a:p>
                  </a:txBody>
                  <a:tcPr/>
                </a:tc>
                <a:tc>
                  <a:txBody>
                    <a:bodyPr/>
                    <a:lstStyle/>
                    <a:p>
                      <a:r>
                        <a:rPr lang="en-US" sz="1200" dirty="0">
                          <a:solidFill>
                            <a:srgbClr val="C00000"/>
                          </a:solidFill>
                        </a:rPr>
                        <a:t>Yes</a:t>
                      </a:r>
                    </a:p>
                  </a:txBody>
                  <a:tcPr/>
                </a:tc>
                <a:tc>
                  <a:txBody>
                    <a:bodyPr/>
                    <a:lstStyle/>
                    <a:p>
                      <a:r>
                        <a:rPr lang="en-US" sz="1200" dirty="0">
                          <a:solidFill>
                            <a:srgbClr val="C00000"/>
                          </a:solidFill>
                        </a:rPr>
                        <a:t>Yes</a:t>
                      </a:r>
                    </a:p>
                  </a:txBody>
                  <a:tcPr/>
                </a:tc>
                <a:tc>
                  <a:txBody>
                    <a:bodyPr/>
                    <a:lstStyle/>
                    <a:p>
                      <a:endParaRPr lang="en-US" sz="1200" dirty="0"/>
                    </a:p>
                  </a:txBody>
                  <a:tcPr/>
                </a:tc>
                <a:extLst>
                  <a:ext uri="{0D108BD9-81ED-4DB2-BD59-A6C34878D82A}">
                    <a16:rowId xmlns:a16="http://schemas.microsoft.com/office/drawing/2014/main" val="3264598793"/>
                  </a:ext>
                </a:extLst>
              </a:tr>
              <a:tr h="274320">
                <a:tc>
                  <a:txBody>
                    <a:bodyPr/>
                    <a:lstStyle/>
                    <a:p>
                      <a:r>
                        <a:rPr lang="en-US" sz="1200" dirty="0"/>
                        <a:t>Claim Edits</a:t>
                      </a:r>
                    </a:p>
                  </a:txBody>
                  <a:tcPr/>
                </a:tc>
                <a:tc>
                  <a:txBody>
                    <a:bodyPr/>
                    <a:lstStyle/>
                    <a:p>
                      <a:endParaRPr lang="en-US" sz="1200" dirty="0">
                        <a:solidFill>
                          <a:srgbClr val="C00000"/>
                        </a:solidFill>
                      </a:endParaRPr>
                    </a:p>
                  </a:txBody>
                  <a:tcPr/>
                </a:tc>
                <a:tc>
                  <a:txBody>
                    <a:bodyPr/>
                    <a:lstStyle/>
                    <a:p>
                      <a:endParaRPr lang="en-US" sz="1200" dirty="0">
                        <a:solidFill>
                          <a:srgbClr val="C00000"/>
                        </a:solidFill>
                      </a:endParaRPr>
                    </a:p>
                  </a:txBody>
                  <a:tcPr/>
                </a:tc>
                <a:tc>
                  <a:txBody>
                    <a:bodyPr/>
                    <a:lstStyle/>
                    <a:p>
                      <a:endParaRPr lang="en-US" sz="1200" dirty="0"/>
                    </a:p>
                  </a:txBody>
                  <a:tcPr/>
                </a:tc>
                <a:extLst>
                  <a:ext uri="{0D108BD9-81ED-4DB2-BD59-A6C34878D82A}">
                    <a16:rowId xmlns:a16="http://schemas.microsoft.com/office/drawing/2014/main" val="4245599575"/>
                  </a:ext>
                </a:extLst>
              </a:tr>
              <a:tr h="274320">
                <a:tc>
                  <a:txBody>
                    <a:bodyPr/>
                    <a:lstStyle/>
                    <a:p>
                      <a:r>
                        <a:rPr lang="en-US" sz="1200" dirty="0"/>
                        <a:t>Cancer Registry</a:t>
                      </a:r>
                    </a:p>
                  </a:txBody>
                  <a:tcPr/>
                </a:tc>
                <a:tc>
                  <a:txBody>
                    <a:bodyPr/>
                    <a:lstStyle/>
                    <a:p>
                      <a:r>
                        <a:rPr lang="en-US" sz="1200" dirty="0">
                          <a:solidFill>
                            <a:srgbClr val="C00000"/>
                          </a:solidFill>
                        </a:rPr>
                        <a:t>In process</a:t>
                      </a:r>
                    </a:p>
                  </a:txBody>
                  <a:tcPr/>
                </a:tc>
                <a:tc>
                  <a:txBody>
                    <a:bodyPr/>
                    <a:lstStyle/>
                    <a:p>
                      <a:endParaRPr lang="en-US" sz="1200" dirty="0">
                        <a:solidFill>
                          <a:srgbClr val="C00000"/>
                        </a:solidFill>
                      </a:endParaRPr>
                    </a:p>
                  </a:txBody>
                  <a:tcPr/>
                </a:tc>
                <a:tc>
                  <a:txBody>
                    <a:bodyPr/>
                    <a:lstStyle/>
                    <a:p>
                      <a:endParaRPr lang="en-US" sz="1200" dirty="0"/>
                    </a:p>
                  </a:txBody>
                  <a:tcPr/>
                </a:tc>
                <a:extLst>
                  <a:ext uri="{0D108BD9-81ED-4DB2-BD59-A6C34878D82A}">
                    <a16:rowId xmlns:a16="http://schemas.microsoft.com/office/drawing/2014/main" val="2232006969"/>
                  </a:ext>
                </a:extLst>
              </a:tr>
              <a:tr h="274320">
                <a:tc>
                  <a:txBody>
                    <a:bodyPr/>
                    <a:lstStyle/>
                    <a:p>
                      <a:r>
                        <a:rPr lang="en-US" sz="1200" dirty="0"/>
                        <a:t>Retail Services</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509978655"/>
                  </a:ext>
                </a:extLst>
              </a:tr>
              <a:tr h="274320">
                <a:tc>
                  <a:txBody>
                    <a:bodyPr/>
                    <a:lstStyle/>
                    <a:p>
                      <a:r>
                        <a:rPr lang="en-US" sz="1200" dirty="0"/>
                        <a:t>Labs not meeting medical necessity</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212729519"/>
                  </a:ext>
                </a:extLst>
              </a:tr>
              <a:tr h="274320">
                <a:tc>
                  <a:txBody>
                    <a:bodyPr/>
                    <a:lstStyle/>
                    <a:p>
                      <a:r>
                        <a:rPr lang="en-US" sz="1200" dirty="0"/>
                        <a:t>Denials</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202668919"/>
                  </a:ext>
                </a:extLst>
              </a:tr>
              <a:tr h="274320">
                <a:tc>
                  <a:txBody>
                    <a:bodyPr/>
                    <a:lstStyle/>
                    <a:p>
                      <a:r>
                        <a:rPr lang="en-US" sz="1200" dirty="0"/>
                        <a:t>Telehealth</a:t>
                      </a:r>
                    </a:p>
                  </a:txBody>
                  <a:tcPr/>
                </a:tc>
                <a:tc>
                  <a:txBody>
                    <a:bodyPr/>
                    <a:lstStyle/>
                    <a:p>
                      <a:r>
                        <a:rPr lang="en-US" sz="1200" dirty="0"/>
                        <a:t>Yes</a:t>
                      </a:r>
                    </a:p>
                  </a:txBody>
                  <a:tcPr/>
                </a:tc>
                <a:tc>
                  <a:txBody>
                    <a:bodyPr/>
                    <a:lstStyle/>
                    <a:p>
                      <a:r>
                        <a:rPr lang="en-US" sz="1200" dirty="0"/>
                        <a:t>Yes</a:t>
                      </a:r>
                    </a:p>
                  </a:txBody>
                  <a:tcPr/>
                </a:tc>
                <a:tc>
                  <a:txBody>
                    <a:bodyPr/>
                    <a:lstStyle/>
                    <a:p>
                      <a:endParaRPr lang="en-US" sz="1200" dirty="0"/>
                    </a:p>
                  </a:txBody>
                  <a:tcPr/>
                </a:tc>
                <a:extLst>
                  <a:ext uri="{0D108BD9-81ED-4DB2-BD59-A6C34878D82A}">
                    <a16:rowId xmlns:a16="http://schemas.microsoft.com/office/drawing/2014/main" val="4022841801"/>
                  </a:ext>
                </a:extLst>
              </a:tr>
            </a:tbl>
          </a:graphicData>
        </a:graphic>
      </p:graphicFrame>
    </p:spTree>
    <p:extLst>
      <p:ext uri="{BB962C8B-B14F-4D97-AF65-F5344CB8AC3E}">
        <p14:creationId xmlns:p14="http://schemas.microsoft.com/office/powerpoint/2010/main" val="38585208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5D3D49-52C5-31BA-039B-A98E5F5E49BB}"/>
              </a:ext>
            </a:extLst>
          </p:cNvPr>
          <p:cNvSpPr>
            <a:spLocks noGrp="1"/>
          </p:cNvSpPr>
          <p:nvPr>
            <p:ph type="title"/>
          </p:nvPr>
        </p:nvSpPr>
        <p:spPr>
          <a:xfrm>
            <a:off x="847721" y="355600"/>
            <a:ext cx="10515600" cy="1325563"/>
          </a:xfrm>
        </p:spPr>
        <p:txBody>
          <a:bodyPr/>
          <a:lstStyle/>
          <a:p>
            <a:r>
              <a:rPr lang="en-US" dirty="0"/>
              <a:t>Findings:</a:t>
            </a:r>
          </a:p>
        </p:txBody>
      </p:sp>
      <p:pic>
        <p:nvPicPr>
          <p:cNvPr id="10" name="Picture 9">
            <a:extLst>
              <a:ext uri="{FF2B5EF4-FFF2-40B4-BE49-F238E27FC236}">
                <a16:creationId xmlns:a16="http://schemas.microsoft.com/office/drawing/2014/main" id="{951357C3-711B-7A1D-4F78-C47DE046CE96}"/>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820400" y="0"/>
            <a:ext cx="1371600" cy="1407381"/>
          </a:xfrm>
          <a:prstGeom prst="rect">
            <a:avLst/>
          </a:prstGeom>
        </p:spPr>
      </p:pic>
      <p:sp>
        <p:nvSpPr>
          <p:cNvPr id="11" name="Rectangle 10">
            <a:extLst>
              <a:ext uri="{FF2B5EF4-FFF2-40B4-BE49-F238E27FC236}">
                <a16:creationId xmlns:a16="http://schemas.microsoft.com/office/drawing/2014/main" id="{E9CBC6EA-B223-6E5E-D2CE-8D45E8EDD007}"/>
              </a:ext>
            </a:extLst>
          </p:cNvPr>
          <p:cNvSpPr/>
          <p:nvPr/>
        </p:nvSpPr>
        <p:spPr>
          <a:xfrm>
            <a:off x="9422927" y="436019"/>
            <a:ext cx="1425390"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ACT</a:t>
            </a:r>
          </a:p>
        </p:txBody>
      </p:sp>
      <p:graphicFrame>
        <p:nvGraphicFramePr>
          <p:cNvPr id="12" name="Table 11">
            <a:extLst>
              <a:ext uri="{FF2B5EF4-FFF2-40B4-BE49-F238E27FC236}">
                <a16:creationId xmlns:a16="http://schemas.microsoft.com/office/drawing/2014/main" id="{40098C98-3E90-69EA-2304-138AE11E46F6}"/>
              </a:ext>
            </a:extLst>
          </p:cNvPr>
          <p:cNvGraphicFramePr>
            <a:graphicFrameLocks noGrp="1"/>
          </p:cNvGraphicFramePr>
          <p:nvPr/>
        </p:nvGraphicFramePr>
        <p:xfrm>
          <a:off x="746120" y="1395167"/>
          <a:ext cx="10312401" cy="113579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185449">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415499">
                <a:tc>
                  <a:txBody>
                    <a:bodyPr/>
                    <a:lstStyle/>
                    <a:p>
                      <a:pPr marL="0" indent="0">
                        <a:spcBef>
                          <a:spcPts val="0"/>
                        </a:spcBef>
                        <a:buFont typeface="Arial" panose="020B0604020202020204" pitchFamily="34" charset="0"/>
                        <a:buNone/>
                      </a:pPr>
                      <a:r>
                        <a:rPr lang="en-US" sz="1400" dirty="0">
                          <a:solidFill>
                            <a:schemeClr val="tx1"/>
                          </a:solidFill>
                        </a:rPr>
                        <a:t>        No</a:t>
                      </a:r>
                    </a:p>
                  </a:txBody>
                  <a:tcPr/>
                </a:tc>
                <a:extLst>
                  <a:ext uri="{0D108BD9-81ED-4DB2-BD59-A6C34878D82A}">
                    <a16:rowId xmlns:a16="http://schemas.microsoft.com/office/drawing/2014/main" val="10001"/>
                  </a:ext>
                </a:extLst>
              </a:tr>
              <a:tr h="415499">
                <a:tc>
                  <a:txBody>
                    <a:bodyPr/>
                    <a:lstStyle/>
                    <a:p>
                      <a:pPr marL="0" indent="0">
                        <a:spcBef>
                          <a:spcPts val="0"/>
                        </a:spcBef>
                        <a:buFont typeface="Arial" panose="020B0604020202020204" pitchFamily="34" charset="0"/>
                        <a:buNone/>
                      </a:pPr>
                      <a:endParaRPr lang="en-US" sz="1400" dirty="0">
                        <a:solidFill>
                          <a:srgbClr val="C00000"/>
                        </a:solidFill>
                      </a:endParaRPr>
                    </a:p>
                  </a:txBody>
                  <a:tcPr/>
                </a:tc>
                <a:extLst>
                  <a:ext uri="{0D108BD9-81ED-4DB2-BD59-A6C34878D82A}">
                    <a16:rowId xmlns:a16="http://schemas.microsoft.com/office/drawing/2014/main" val="169040157"/>
                  </a:ext>
                </a:extLst>
              </a:tr>
            </a:tbl>
          </a:graphicData>
        </a:graphic>
      </p:graphicFrame>
      <p:graphicFrame>
        <p:nvGraphicFramePr>
          <p:cNvPr id="13" name="Table 12">
            <a:extLst>
              <a:ext uri="{FF2B5EF4-FFF2-40B4-BE49-F238E27FC236}">
                <a16:creationId xmlns:a16="http://schemas.microsoft.com/office/drawing/2014/main" id="{9FC3A580-3E1F-1879-17B9-12A9F9A80E9F}"/>
              </a:ext>
            </a:extLst>
          </p:cNvPr>
          <p:cNvGraphicFramePr>
            <a:graphicFrameLocks noGrp="1"/>
          </p:cNvGraphicFramePr>
          <p:nvPr/>
        </p:nvGraphicFramePr>
        <p:xfrm>
          <a:off x="746120" y="2022367"/>
          <a:ext cx="10312401" cy="1419226"/>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00013">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019213">
                <a:tc>
                  <a:txBody>
                    <a:bodyPr/>
                    <a:lstStyle/>
                    <a:p>
                      <a:pPr marL="285750" indent="-285750">
                        <a:spcBef>
                          <a:spcPts val="0"/>
                        </a:spcBef>
                        <a:buFont typeface="Arial" panose="020B0604020202020204" pitchFamily="34" charset="0"/>
                        <a:buChar char="•"/>
                      </a:pPr>
                      <a:r>
                        <a:rPr lang="en-US" sz="1400" dirty="0">
                          <a:solidFill>
                            <a:srgbClr val="C00000"/>
                          </a:solidFill>
                        </a:rPr>
                        <a:t>Reaching out to my team to review drafts has a lot of value-they know the screens and the flow best</a:t>
                      </a:r>
                    </a:p>
                    <a:p>
                      <a:pPr marL="285750" indent="-285750">
                        <a:spcBef>
                          <a:spcPts val="0"/>
                        </a:spcBef>
                        <a:buFont typeface="Arial" panose="020B0604020202020204" pitchFamily="34" charset="0"/>
                        <a:buChar char="•"/>
                      </a:pPr>
                      <a:r>
                        <a:rPr lang="en-US" sz="1400" dirty="0">
                          <a:solidFill>
                            <a:srgbClr val="C00000"/>
                          </a:solidFill>
                        </a:rPr>
                        <a:t>Don’t try to draft several policies into one day😵‍💫</a:t>
                      </a:r>
                    </a:p>
                  </a:txBody>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C990EC4B-BEBC-2130-4291-2250D7883FFB}"/>
              </a:ext>
            </a:extLst>
          </p:cNvPr>
          <p:cNvGraphicFramePr>
            <a:graphicFrameLocks noGrp="1"/>
          </p:cNvGraphicFramePr>
          <p:nvPr/>
        </p:nvGraphicFramePr>
        <p:xfrm>
          <a:off x="746120" y="3033118"/>
          <a:ext cx="10312401" cy="268188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5494">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2163722">
                <a:tc>
                  <a:txBody>
                    <a:bodyPr/>
                    <a:lstStyle/>
                    <a:p>
                      <a:pPr marL="0" indent="0">
                        <a:spcBef>
                          <a:spcPts val="0"/>
                        </a:spcBef>
                        <a:buFont typeface="Arial" panose="020B0604020202020204" pitchFamily="34" charset="0"/>
                        <a:buNone/>
                      </a:pPr>
                      <a:endParaRPr lang="en-US" sz="1400" dirty="0">
                        <a:solidFill>
                          <a:srgbClr val="C00000"/>
                        </a:solidFill>
                      </a:endParaRPr>
                    </a:p>
                  </a:txBody>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9E1A0009-3C40-119F-D045-FE1A1AD11A9C}"/>
              </a:ext>
            </a:extLst>
          </p:cNvPr>
          <p:cNvGraphicFramePr>
            <a:graphicFrameLocks noGrp="1"/>
          </p:cNvGraphicFramePr>
          <p:nvPr/>
        </p:nvGraphicFramePr>
        <p:xfrm>
          <a:off x="746120" y="5661970"/>
          <a:ext cx="10312401" cy="952727"/>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34567">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a:t>
                      </a:r>
                      <a:r>
                        <a:rPr lang="en-US" sz="1400" baseline="0" dirty="0">
                          <a:solidFill>
                            <a:schemeClr val="tx1"/>
                          </a:solidFill>
                        </a:rPr>
                        <a:t>of project?: No</a:t>
                      </a:r>
                    </a:p>
                    <a:p>
                      <a:pPr>
                        <a:spcBef>
                          <a:spcPts val="0"/>
                        </a:spcBef>
                      </a:pPr>
                      <a:r>
                        <a:rPr lang="en-US" sz="1400" baseline="0" dirty="0">
                          <a:solidFill>
                            <a:schemeClr val="tx1"/>
                          </a:solidFill>
                        </a:rPr>
                        <a:t>Project still in progress, project to continue: Yes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pic>
        <p:nvPicPr>
          <p:cNvPr id="16" name="Picture 15">
            <a:extLst>
              <a:ext uri="{FF2B5EF4-FFF2-40B4-BE49-F238E27FC236}">
                <a16:creationId xmlns:a16="http://schemas.microsoft.com/office/drawing/2014/main" id="{38C41F4A-BC94-8332-BCBE-6CC8031D0C0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844637" y="501178"/>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Table 3">
            <a:extLst>
              <a:ext uri="{FF2B5EF4-FFF2-40B4-BE49-F238E27FC236}">
                <a16:creationId xmlns:a16="http://schemas.microsoft.com/office/drawing/2014/main" id="{8267E530-0B2D-4F81-AD5F-622AEF6032A1}"/>
              </a:ext>
            </a:extLst>
          </p:cNvPr>
          <p:cNvGraphicFramePr>
            <a:graphicFrameLocks noGrp="1"/>
          </p:cNvGraphicFramePr>
          <p:nvPr/>
        </p:nvGraphicFramePr>
        <p:xfrm>
          <a:off x="1374545" y="3861554"/>
          <a:ext cx="9055550" cy="1483360"/>
        </p:xfrm>
        <a:graphic>
          <a:graphicData uri="http://schemas.openxmlformats.org/drawingml/2006/table">
            <a:tbl>
              <a:tblPr firstRow="1" bandRow="1">
                <a:tableStyleId>{5C22544A-7EE6-4342-B048-85BDC9FD1C3A}</a:tableStyleId>
              </a:tblPr>
              <a:tblGrid>
                <a:gridCol w="4852708">
                  <a:extLst>
                    <a:ext uri="{9D8B030D-6E8A-4147-A177-3AD203B41FA5}">
                      <a16:colId xmlns:a16="http://schemas.microsoft.com/office/drawing/2014/main" val="3942927007"/>
                    </a:ext>
                  </a:extLst>
                </a:gridCol>
                <a:gridCol w="2255803">
                  <a:extLst>
                    <a:ext uri="{9D8B030D-6E8A-4147-A177-3AD203B41FA5}">
                      <a16:colId xmlns:a16="http://schemas.microsoft.com/office/drawing/2014/main" val="2283061229"/>
                    </a:ext>
                  </a:extLst>
                </a:gridCol>
                <a:gridCol w="1947039">
                  <a:extLst>
                    <a:ext uri="{9D8B030D-6E8A-4147-A177-3AD203B41FA5}">
                      <a16:colId xmlns:a16="http://schemas.microsoft.com/office/drawing/2014/main" val="762713322"/>
                    </a:ext>
                  </a:extLst>
                </a:gridCol>
              </a:tblGrid>
              <a:tr h="370840">
                <a:tc>
                  <a:txBody>
                    <a:bodyPr/>
                    <a:lstStyle/>
                    <a:p>
                      <a:r>
                        <a:rPr lang="en-US" dirty="0"/>
                        <a:t>What</a:t>
                      </a:r>
                    </a:p>
                  </a:txBody>
                  <a:tcPr/>
                </a:tc>
                <a:tc>
                  <a:txBody>
                    <a:bodyPr/>
                    <a:lstStyle/>
                    <a:p>
                      <a:r>
                        <a:rPr lang="en-US" dirty="0"/>
                        <a:t>Who</a:t>
                      </a:r>
                    </a:p>
                  </a:txBody>
                  <a:tcPr/>
                </a:tc>
                <a:tc>
                  <a:txBody>
                    <a:bodyPr/>
                    <a:lstStyle/>
                    <a:p>
                      <a:r>
                        <a:rPr lang="en-US" dirty="0"/>
                        <a:t>When</a:t>
                      </a:r>
                    </a:p>
                  </a:txBody>
                  <a:tcPr/>
                </a:tc>
                <a:extLst>
                  <a:ext uri="{0D108BD9-81ED-4DB2-BD59-A6C34878D82A}">
                    <a16:rowId xmlns:a16="http://schemas.microsoft.com/office/drawing/2014/main" val="2978710417"/>
                  </a:ext>
                </a:extLst>
              </a:tr>
              <a:tr h="370840">
                <a:tc>
                  <a:txBody>
                    <a:bodyPr/>
                    <a:lstStyle/>
                    <a:p>
                      <a:r>
                        <a:rPr lang="en-US" sz="1400" dirty="0">
                          <a:solidFill>
                            <a:srgbClr val="C00000"/>
                          </a:solidFill>
                        </a:rPr>
                        <a:t>Draft remaining policies</a:t>
                      </a:r>
                    </a:p>
                  </a:txBody>
                  <a:tcPr/>
                </a:tc>
                <a:tc>
                  <a:txBody>
                    <a:bodyPr/>
                    <a:lstStyle/>
                    <a:p>
                      <a:r>
                        <a:rPr lang="en-US" sz="1400" dirty="0">
                          <a:solidFill>
                            <a:srgbClr val="C00000"/>
                          </a:solidFill>
                        </a:rPr>
                        <a:t>Victoria</a:t>
                      </a:r>
                    </a:p>
                  </a:txBody>
                  <a:tcPr/>
                </a:tc>
                <a:tc>
                  <a:txBody>
                    <a:bodyPr/>
                    <a:lstStyle/>
                    <a:p>
                      <a:r>
                        <a:rPr lang="en-US" sz="1400" dirty="0">
                          <a:solidFill>
                            <a:srgbClr val="C00000"/>
                          </a:solidFill>
                        </a:rPr>
                        <a:t>By June 30th</a:t>
                      </a:r>
                    </a:p>
                  </a:txBody>
                  <a:tcPr/>
                </a:tc>
                <a:extLst>
                  <a:ext uri="{0D108BD9-81ED-4DB2-BD59-A6C34878D82A}">
                    <a16:rowId xmlns:a16="http://schemas.microsoft.com/office/drawing/2014/main" val="749459727"/>
                  </a:ext>
                </a:extLst>
              </a:tr>
              <a:tr h="370840">
                <a:tc>
                  <a:txBody>
                    <a:bodyPr/>
                    <a:lstStyle/>
                    <a:p>
                      <a:r>
                        <a:rPr lang="en-US" sz="1400" dirty="0">
                          <a:solidFill>
                            <a:srgbClr val="C00000"/>
                          </a:solidFill>
                        </a:rPr>
                        <a:t>Begin publishing policies</a:t>
                      </a:r>
                    </a:p>
                  </a:txBody>
                  <a:tcPr/>
                </a:tc>
                <a:tc>
                  <a:txBody>
                    <a:bodyPr/>
                    <a:lstStyle/>
                    <a:p>
                      <a:r>
                        <a:rPr lang="en-US" sz="1400" dirty="0">
                          <a:solidFill>
                            <a:srgbClr val="C00000"/>
                          </a:solidFill>
                        </a:rPr>
                        <a:t>Victoria</a:t>
                      </a:r>
                    </a:p>
                  </a:txBody>
                  <a:tcPr/>
                </a:tc>
                <a:tc>
                  <a:txBody>
                    <a:bodyPr/>
                    <a:lstStyle/>
                    <a:p>
                      <a:r>
                        <a:rPr lang="en-US" sz="1400" dirty="0">
                          <a:solidFill>
                            <a:srgbClr val="C00000"/>
                          </a:solidFill>
                        </a:rPr>
                        <a:t>July 1st</a:t>
                      </a:r>
                    </a:p>
                  </a:txBody>
                  <a:tcPr/>
                </a:tc>
                <a:extLst>
                  <a:ext uri="{0D108BD9-81ED-4DB2-BD59-A6C34878D82A}">
                    <a16:rowId xmlns:a16="http://schemas.microsoft.com/office/drawing/2014/main" val="3506994749"/>
                  </a:ext>
                </a:extLst>
              </a:tr>
              <a:tr h="370840">
                <a:tc>
                  <a:txBody>
                    <a:bodyPr/>
                    <a:lstStyle/>
                    <a:p>
                      <a:r>
                        <a:rPr lang="en-US" sz="1400" dirty="0">
                          <a:solidFill>
                            <a:srgbClr val="C00000"/>
                          </a:solidFill>
                        </a:rPr>
                        <a:t>Use published policies to train staff</a:t>
                      </a:r>
                    </a:p>
                  </a:txBody>
                  <a:tcPr/>
                </a:tc>
                <a:tc>
                  <a:txBody>
                    <a:bodyPr/>
                    <a:lstStyle/>
                    <a:p>
                      <a:r>
                        <a:rPr lang="en-US" sz="1400" dirty="0">
                          <a:solidFill>
                            <a:srgbClr val="C00000"/>
                          </a:solidFill>
                        </a:rPr>
                        <a:t>Victoria</a:t>
                      </a:r>
                    </a:p>
                  </a:txBody>
                  <a:tcPr/>
                </a:tc>
                <a:tc>
                  <a:txBody>
                    <a:bodyPr/>
                    <a:lstStyle/>
                    <a:p>
                      <a:r>
                        <a:rPr lang="en-US" sz="1400" dirty="0">
                          <a:solidFill>
                            <a:srgbClr val="C00000"/>
                          </a:solidFill>
                        </a:rPr>
                        <a:t>Beginning July 1st</a:t>
                      </a:r>
                    </a:p>
                  </a:txBody>
                  <a:tcPr/>
                </a:tc>
                <a:extLst>
                  <a:ext uri="{0D108BD9-81ED-4DB2-BD59-A6C34878D82A}">
                    <a16:rowId xmlns:a16="http://schemas.microsoft.com/office/drawing/2014/main" val="1184688774"/>
                  </a:ext>
                </a:extLst>
              </a:tr>
            </a:tbl>
          </a:graphicData>
        </a:graphic>
      </p:graphicFrame>
    </p:spTree>
    <p:extLst>
      <p:ext uri="{BB962C8B-B14F-4D97-AF65-F5344CB8AC3E}">
        <p14:creationId xmlns:p14="http://schemas.microsoft.com/office/powerpoint/2010/main" val="35451624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Patient Financial Services</a:t>
            </a:r>
          </a:p>
        </p:txBody>
      </p:sp>
      <p:sp>
        <p:nvSpPr>
          <p:cNvPr id="3" name="Subtitle 2"/>
          <p:cNvSpPr>
            <a:spLocks noGrp="1"/>
          </p:cNvSpPr>
          <p:nvPr>
            <p:ph type="subTitle" idx="1"/>
          </p:nvPr>
        </p:nvSpPr>
        <p:spPr/>
        <p:txBody>
          <a:bodyPr/>
          <a:lstStyle/>
          <a:p>
            <a:r>
              <a:rPr lang="en-US" dirty="0"/>
              <a:t>Self-Administered Drugs Analysis</a:t>
            </a:r>
          </a:p>
        </p:txBody>
      </p:sp>
      <p:pic>
        <p:nvPicPr>
          <p:cNvPr id="1028" name="Picture 4"/>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Date:4/22/2025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chemeClr val="tx1"/>
                          </a:solidFill>
                        </a:rPr>
                        <a:t>Document</a:t>
                      </a:r>
                      <a:r>
                        <a:rPr lang="en-US" sz="1400" b="1" baseline="0" dirty="0">
                          <a:solidFill>
                            <a:schemeClr val="tx1"/>
                          </a:solidFill>
                        </a:rPr>
                        <a:t> Last Presented:</a:t>
                      </a:r>
                      <a:r>
                        <a:rPr lang="en-US" sz="1400" b="1" baseline="0" dirty="0">
                          <a:solidFill>
                            <a:srgbClr val="C00000"/>
                          </a:solidFill>
                        </a:rPr>
                        <a:t>6/24/2025</a:t>
                      </a:r>
                      <a:endParaRPr lang="en-US" sz="1400"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5701338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6764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9540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922619">
                <a:tc>
                  <a:txBody>
                    <a:bodyPr/>
                    <a:lstStyle/>
                    <a:p>
                      <a:pPr>
                        <a:spcBef>
                          <a:spcPts val="0"/>
                        </a:spcBef>
                      </a:pPr>
                      <a:r>
                        <a:rPr lang="en-US" sz="1400" dirty="0"/>
                        <a:t>KOM Target: </a:t>
                      </a:r>
                      <a:r>
                        <a:rPr lang="en-US" sz="1400" dirty="0">
                          <a:solidFill>
                            <a:schemeClr val="tx1"/>
                          </a:solidFill>
                        </a:rPr>
                        <a:t>Maximize Revenue when billing Self-Administered Drugs by 08/26/2025.</a:t>
                      </a:r>
                    </a:p>
                    <a:p>
                      <a:pPr>
                        <a:spcBef>
                          <a:spcPts val="0"/>
                        </a:spcBef>
                      </a:pPr>
                      <a:endParaRPr lang="en-US" sz="1400" dirty="0">
                        <a:solidFill>
                          <a:srgbClr val="FF0000"/>
                        </a:solidFill>
                      </a:endParaRPr>
                    </a:p>
                    <a:p>
                      <a:pPr>
                        <a:spcBef>
                          <a:spcPts val="0"/>
                        </a:spcBef>
                      </a:pPr>
                      <a:r>
                        <a:rPr lang="en-US" sz="1400" dirty="0"/>
                        <a:t>Current KOM Status: In progress, </a:t>
                      </a:r>
                      <a:r>
                        <a:rPr lang="en-US" sz="1400" dirty="0">
                          <a:solidFill>
                            <a:schemeClr val="tx1"/>
                          </a:solidFill>
                        </a:rPr>
                        <a:t>review 100% Complete</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518160">
                <a:tc>
                  <a:txBody>
                    <a:bodyPr/>
                    <a:lstStyle/>
                    <a:p>
                      <a:r>
                        <a:rPr lang="en-US" sz="1400" dirty="0"/>
                        <a:t>Project Leader: Jordan Sweeney</a:t>
                      </a:r>
                    </a:p>
                    <a:p>
                      <a:r>
                        <a:rPr lang="en-US" sz="1400" dirty="0"/>
                        <a:t>Members:</a:t>
                      </a:r>
                      <a:r>
                        <a:rPr lang="en-US" sz="1400" baseline="0" dirty="0"/>
                        <a:t> Billing Department, Pauline Cass, Sarah Watkins</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304124"/>
          <a:ext cx="5368926" cy="2732014"/>
        </p:xfrm>
        <a:graphic>
          <a:graphicData uri="http://schemas.openxmlformats.org/drawingml/2006/table">
            <a:tbl>
              <a:tblPr firstRow="1" bandRow="1">
                <a:tableStyleId>{6E25E649-3F16-4E02-A733-19D2CDBF48F0}</a:tableStyleId>
              </a:tblPr>
              <a:tblGrid>
                <a:gridCol w="5368926">
                  <a:extLst>
                    <a:ext uri="{9D8B030D-6E8A-4147-A177-3AD203B41FA5}">
                      <a16:colId xmlns:a16="http://schemas.microsoft.com/office/drawing/2014/main" val="20000"/>
                    </a:ext>
                  </a:extLst>
                </a:gridCol>
              </a:tblGrid>
              <a:tr h="721087">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2000494">
                <a:tc>
                  <a:txBody>
                    <a:bodyPr/>
                    <a:lstStyle/>
                    <a:p>
                      <a:pPr>
                        <a:spcBef>
                          <a:spcPts val="0"/>
                        </a:spcBef>
                      </a:pPr>
                      <a:r>
                        <a:rPr lang="en-US" sz="1400" baseline="0" dirty="0">
                          <a:solidFill>
                            <a:schemeClr val="tx1"/>
                          </a:solidFill>
                        </a:rPr>
                        <a:t>Self-administered drugs are defined as medications that can be prescribed by a provider and taken at home.  These are billed under Revenue Code 637 when acquired for and given to the patient while at Stoughton Health.  Payers typically do not cover these charges, so we write them off.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95999" y="2304125"/>
          <a:ext cx="4953001" cy="2743200"/>
        </p:xfrm>
        <a:graphic>
          <a:graphicData uri="http://schemas.openxmlformats.org/drawingml/2006/table">
            <a:tbl>
              <a:tblPr firstRow="1" bandRow="1">
                <a:tableStyleId>{6E25E649-3F16-4E02-A733-19D2CDBF48F0}</a:tableStyleId>
              </a:tblPr>
              <a:tblGrid>
                <a:gridCol w="4953001">
                  <a:extLst>
                    <a:ext uri="{9D8B030D-6E8A-4147-A177-3AD203B41FA5}">
                      <a16:colId xmlns:a16="http://schemas.microsoft.com/office/drawing/2014/main" val="20000"/>
                    </a:ext>
                  </a:extLst>
                </a:gridCol>
              </a:tblGrid>
              <a:tr h="72853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2003476">
                <a:tc>
                  <a:txBody>
                    <a:bodyPr/>
                    <a:lstStyle/>
                    <a:p>
                      <a:pPr>
                        <a:spcBef>
                          <a:spcPts val="0"/>
                        </a:spcBef>
                      </a:pPr>
                      <a:r>
                        <a:rPr lang="en-US" sz="1400" baseline="0" dirty="0">
                          <a:solidFill>
                            <a:schemeClr val="tx1"/>
                          </a:solidFill>
                        </a:rPr>
                        <a:t>Some of these drugs can be expensive, so it’s a good opportunity to review to ensure most appropriate coding/billing.</a:t>
                      </a:r>
                    </a:p>
                    <a:p>
                      <a:pPr>
                        <a:spcBef>
                          <a:spcPts val="0"/>
                        </a:spcBef>
                      </a:pPr>
                      <a:endParaRPr lang="en-US" sz="1400" baseline="0" dirty="0">
                        <a:solidFill>
                          <a:schemeClr val="tx1"/>
                        </a:solidFill>
                      </a:endParaRPr>
                    </a:p>
                    <a:p>
                      <a:pPr>
                        <a:spcBef>
                          <a:spcPts val="0"/>
                        </a:spcBef>
                      </a:pPr>
                      <a:r>
                        <a:rPr lang="en-US" sz="1400" baseline="0" dirty="0">
                          <a:solidFill>
                            <a:schemeClr val="tx1"/>
                          </a:solidFill>
                        </a:rPr>
                        <a:t>Also, billing rules and industry standards are ever changing.</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Self-Administered Drugs Analysis</a:t>
            </a: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762700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3">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226560"/>
        </p:xfrm>
        <a:graphic>
          <a:graphicData uri="http://schemas.openxmlformats.org/drawingml/2006/table">
            <a:tbl>
              <a:tblPr firstRow="1" bandRow="1">
                <a:tableStyleId>{6E25E649-3F16-4E02-A733-19D2CDBF48F0}</a:tableStyleId>
              </a:tblPr>
              <a:tblGrid>
                <a:gridCol w="3297014">
                  <a:extLst>
                    <a:ext uri="{9D8B030D-6E8A-4147-A177-3AD203B41FA5}">
                      <a16:colId xmlns:a16="http://schemas.microsoft.com/office/drawing/2014/main" val="20000"/>
                    </a:ext>
                  </a:extLst>
                </a:gridCol>
                <a:gridCol w="3299624">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dirty="0">
                          <a:solidFill>
                            <a:srgbClr val="C00000"/>
                          </a:solidFill>
                        </a:rPr>
                        <a:t>Completed reviewing the report of all self-administered drugs written off in FY2024.</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Gather information/volume/cost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May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dirty="0">
                          <a:solidFill>
                            <a:srgbClr val="C00000"/>
                          </a:solidFill>
                        </a:rPr>
                        <a:t>Consulted with PARA</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Revenue Cycle consultants to assist with research</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June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dirty="0">
                          <a:solidFill>
                            <a:srgbClr val="C00000"/>
                          </a:solidFill>
                        </a:rPr>
                        <a:t>Met with Sarah Watkins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Review findings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Monthly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706704776"/>
                  </a:ext>
                </a:extLst>
              </a:tr>
              <a:tr h="370840">
                <a:tc>
                  <a:txBody>
                    <a:bodyPr/>
                    <a:lstStyle/>
                    <a:p>
                      <a:r>
                        <a:rPr lang="en-US" dirty="0">
                          <a:solidFill>
                            <a:srgbClr val="C00000"/>
                          </a:solidFill>
                        </a:rPr>
                        <a:t>Scheduled bi-annual </a:t>
                      </a:r>
                      <a:r>
                        <a:rPr lang="en-US" dirty="0" err="1">
                          <a:solidFill>
                            <a:srgbClr val="C00000"/>
                          </a:solidFill>
                        </a:rPr>
                        <a:t>rx</a:t>
                      </a:r>
                      <a:r>
                        <a:rPr lang="en-US" dirty="0">
                          <a:solidFill>
                            <a:srgbClr val="C00000"/>
                          </a:solidFill>
                        </a:rPr>
                        <a:t> file review for new drug analysis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Review for potential revenue and billing updates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June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US"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321981441"/>
                  </a:ext>
                </a:extLst>
              </a:tr>
              <a:tr h="370840">
                <a:tc>
                  <a:txBody>
                    <a:bodyPr/>
                    <a:lstStyle/>
                    <a:p>
                      <a:endParaRPr lang="en-US"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72707309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300411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p:txBody>
          <a:bodyPr/>
          <a:lstStyle/>
          <a:p>
            <a:r>
              <a:rPr lang="en-US" dirty="0"/>
              <a:t>Measures:</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ontent Placeholder 11">
            <a:extLst>
              <a:ext uri="{FF2B5EF4-FFF2-40B4-BE49-F238E27FC236}">
                <a16:creationId xmlns:a16="http://schemas.microsoft.com/office/drawing/2014/main" id="{B62F7699-60FE-DF26-5730-0D1A57548B0B}"/>
              </a:ext>
            </a:extLst>
          </p:cNvPr>
          <p:cNvSpPr>
            <a:spLocks noGrp="1"/>
          </p:cNvSpPr>
          <p:nvPr>
            <p:ph sz="quarter" idx="2"/>
          </p:nvPr>
        </p:nvSpPr>
        <p:spPr>
          <a:xfrm>
            <a:off x="583721" y="2136449"/>
            <a:ext cx="3381286" cy="3196127"/>
          </a:xfrm>
        </p:spPr>
        <p:txBody>
          <a:bodyPr>
            <a:normAutofit/>
          </a:bodyPr>
          <a:lstStyle/>
          <a:p>
            <a:pPr marL="109728" indent="0" algn="ctr">
              <a:buNone/>
            </a:pPr>
            <a:r>
              <a:rPr lang="en-US" sz="1600" b="1" u="sng" dirty="0"/>
              <a:t>Data Analysis</a:t>
            </a:r>
          </a:p>
          <a:p>
            <a:r>
              <a:rPr lang="en-US" sz="1600" dirty="0"/>
              <a:t>463 unique medications</a:t>
            </a:r>
          </a:p>
          <a:p>
            <a:r>
              <a:rPr lang="en-US" sz="1600" dirty="0"/>
              <a:t>463 lines reviewed</a:t>
            </a:r>
          </a:p>
          <a:p>
            <a:r>
              <a:rPr lang="en-US" sz="1600" b="1" dirty="0"/>
              <a:t>100% Complete</a:t>
            </a:r>
          </a:p>
          <a:p>
            <a:endParaRPr lang="en-US" sz="1600" b="1" dirty="0"/>
          </a:p>
          <a:p>
            <a:pPr marL="109728" indent="0">
              <a:buNone/>
            </a:pPr>
            <a:endParaRPr lang="en-US" sz="1600" dirty="0"/>
          </a:p>
          <a:p>
            <a:pPr marL="109728" indent="0" algn="ctr">
              <a:buNone/>
            </a:pPr>
            <a:r>
              <a:rPr lang="en-US" sz="1600" b="1" u="sng" dirty="0"/>
              <a:t>Revenue Opportunities</a:t>
            </a:r>
          </a:p>
          <a:p>
            <a:r>
              <a:rPr lang="en-US" sz="1600" dirty="0"/>
              <a:t>463 lines reviewed</a:t>
            </a:r>
          </a:p>
          <a:p>
            <a:r>
              <a:rPr lang="en-US" sz="1600" dirty="0"/>
              <a:t>7 / 1.5% potential opportunities identified</a:t>
            </a:r>
            <a:endParaRPr lang="en-US" sz="1600" b="1" dirty="0"/>
          </a:p>
        </p:txBody>
      </p:sp>
      <p:pic>
        <p:nvPicPr>
          <p:cNvPr id="4" name="Picture 2">
            <a:extLst>
              <a:ext uri="{FF2B5EF4-FFF2-40B4-BE49-F238E27FC236}">
                <a16:creationId xmlns:a16="http://schemas.microsoft.com/office/drawing/2014/main" id="{B8AFA94D-E7C1-908A-1C0B-D5CA14D96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6576" y="1742713"/>
            <a:ext cx="3914775" cy="4305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FD7CCA-5D31-8718-E44B-13EEE3D19E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0172" y="1742713"/>
            <a:ext cx="3705225"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6120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26809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C00000"/>
                          </a:solidFill>
                        </a:rPr>
                        <a:t>No, I have not completed my goal.</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2"/>
          <a:ext cx="10312401" cy="1397107"/>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93779">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003328">
                <a:tc>
                  <a:txBody>
                    <a:bodyPr/>
                    <a:lstStyle/>
                    <a:p>
                      <a:pPr marL="285750" indent="-285750">
                        <a:spcBef>
                          <a:spcPts val="0"/>
                        </a:spcBef>
                        <a:buFont typeface="Arial" panose="020B0604020202020204" pitchFamily="34" charset="0"/>
                        <a:buChar char="•"/>
                      </a:pPr>
                      <a:r>
                        <a:rPr lang="en-US" sz="1400" dirty="0">
                          <a:solidFill>
                            <a:schemeClr val="tx1"/>
                          </a:solidFill>
                        </a:rPr>
                        <a:t>Payer policies and industry standards are ever changing </a:t>
                      </a:r>
                    </a:p>
                    <a:p>
                      <a:pPr marL="285750" indent="-285750">
                        <a:spcBef>
                          <a:spcPts val="0"/>
                        </a:spcBef>
                        <a:buFont typeface="Arial" panose="020B0604020202020204" pitchFamily="34" charset="0"/>
                        <a:buChar char="•"/>
                      </a:pPr>
                      <a:r>
                        <a:rPr lang="en-US" sz="1400" dirty="0">
                          <a:solidFill>
                            <a:schemeClr val="tx1"/>
                          </a:solidFill>
                        </a:rPr>
                        <a:t>The same medication can be billed a number of ways (dosage/method of admin)</a:t>
                      </a:r>
                    </a:p>
                    <a:p>
                      <a:pPr marL="285750" indent="-285750">
                        <a:spcBef>
                          <a:spcPts val="0"/>
                        </a:spcBef>
                        <a:buFont typeface="Arial" panose="020B0604020202020204" pitchFamily="34" charset="0"/>
                        <a:buChar char="•"/>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227832"/>
          <a:ext cx="10312401" cy="2124552"/>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531121">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001"/>
                  </a:ext>
                </a:extLst>
              </a:tr>
              <a:tr h="374231">
                <a:tc>
                  <a:txBody>
                    <a:bodyPr/>
                    <a:lstStyle/>
                    <a:p>
                      <a:pPr>
                        <a:spcBef>
                          <a:spcPts val="0"/>
                        </a:spcBef>
                      </a:pPr>
                      <a:r>
                        <a:rPr lang="en-US" sz="1400" dirty="0">
                          <a:solidFill>
                            <a:srgbClr val="C00000"/>
                          </a:solidFill>
                        </a:rPr>
                        <a:t>Review PARA analysis</a:t>
                      </a:r>
                    </a:p>
                  </a:txBody>
                  <a:tcPr/>
                </a:tc>
                <a:tc>
                  <a:txBody>
                    <a:bodyPr/>
                    <a:lstStyle/>
                    <a:p>
                      <a:pPr>
                        <a:spcBef>
                          <a:spcPts val="0"/>
                        </a:spcBef>
                      </a:pPr>
                      <a:r>
                        <a:rPr lang="en-US" sz="1400" dirty="0">
                          <a:solidFill>
                            <a:srgbClr val="C00000"/>
                          </a:solidFill>
                        </a:rPr>
                        <a:t>Jordan</a:t>
                      </a:r>
                    </a:p>
                  </a:txBody>
                  <a:tcPr/>
                </a:tc>
                <a:tc>
                  <a:txBody>
                    <a:bodyPr/>
                    <a:lstStyle/>
                    <a:p>
                      <a:pPr>
                        <a:spcBef>
                          <a:spcPts val="0"/>
                        </a:spcBef>
                      </a:pPr>
                      <a:r>
                        <a:rPr lang="en-US" sz="1400" dirty="0">
                          <a:solidFill>
                            <a:srgbClr val="C00000"/>
                          </a:solidFill>
                        </a:rPr>
                        <a:t>June 2025</a:t>
                      </a:r>
                    </a:p>
                  </a:txBody>
                  <a:tcPr/>
                </a:tc>
                <a:extLst>
                  <a:ext uri="{0D108BD9-81ED-4DB2-BD59-A6C34878D82A}">
                    <a16:rowId xmlns:a16="http://schemas.microsoft.com/office/drawing/2014/main" val="2469417347"/>
                  </a:ext>
                </a:extLst>
              </a:tr>
              <a:tr h="187115">
                <a:tc>
                  <a:txBody>
                    <a:bodyPr/>
                    <a:lstStyle/>
                    <a:p>
                      <a:pPr>
                        <a:spcBef>
                          <a:spcPts val="0"/>
                        </a:spcBef>
                      </a:pPr>
                      <a:r>
                        <a:rPr lang="en-US" sz="1400" dirty="0">
                          <a:solidFill>
                            <a:srgbClr val="C00000"/>
                          </a:solidFill>
                        </a:rPr>
                        <a:t>Additional tickets as needed</a:t>
                      </a:r>
                    </a:p>
                  </a:txBody>
                  <a:tcPr/>
                </a:tc>
                <a:tc>
                  <a:txBody>
                    <a:bodyPr/>
                    <a:lstStyle/>
                    <a:p>
                      <a:pPr>
                        <a:spcBef>
                          <a:spcPts val="0"/>
                        </a:spcBef>
                      </a:pPr>
                      <a:r>
                        <a:rPr lang="en-US" sz="1400" dirty="0">
                          <a:solidFill>
                            <a:srgbClr val="C00000"/>
                          </a:solidFill>
                        </a:rPr>
                        <a:t>Jordan</a:t>
                      </a:r>
                    </a:p>
                  </a:txBody>
                  <a:tcPr/>
                </a:tc>
                <a:tc>
                  <a:txBody>
                    <a:bodyPr/>
                    <a:lstStyle/>
                    <a:p>
                      <a:pPr>
                        <a:spcBef>
                          <a:spcPts val="0"/>
                        </a:spcBef>
                      </a:pPr>
                      <a:r>
                        <a:rPr lang="en-US" sz="1400" dirty="0">
                          <a:solidFill>
                            <a:srgbClr val="C00000"/>
                          </a:solidFill>
                        </a:rPr>
                        <a:t>June 2025</a:t>
                      </a:r>
                    </a:p>
                  </a:txBody>
                  <a:tcPr/>
                </a:tc>
                <a:extLst>
                  <a:ext uri="{0D108BD9-81ED-4DB2-BD59-A6C34878D82A}">
                    <a16:rowId xmlns:a16="http://schemas.microsoft.com/office/drawing/2014/main" val="3582915231"/>
                  </a:ext>
                </a:extLst>
              </a:tr>
              <a:tr h="187115">
                <a:tc>
                  <a:txBody>
                    <a:bodyPr/>
                    <a:lstStyle/>
                    <a:p>
                      <a:pPr>
                        <a:spcBef>
                          <a:spcPts val="0"/>
                        </a:spcBef>
                      </a:pPr>
                      <a:r>
                        <a:rPr lang="en-US" sz="1400" dirty="0">
                          <a:solidFill>
                            <a:srgbClr val="C00000"/>
                          </a:solidFill>
                        </a:rPr>
                        <a:t>Review claims once ticket is worked</a:t>
                      </a:r>
                    </a:p>
                  </a:txBody>
                  <a:tcPr/>
                </a:tc>
                <a:tc>
                  <a:txBody>
                    <a:bodyPr/>
                    <a:lstStyle/>
                    <a:p>
                      <a:pPr>
                        <a:spcBef>
                          <a:spcPts val="0"/>
                        </a:spcBef>
                      </a:pPr>
                      <a:r>
                        <a:rPr lang="en-US" sz="1400" dirty="0">
                          <a:solidFill>
                            <a:srgbClr val="C00000"/>
                          </a:solidFill>
                        </a:rPr>
                        <a:t>Jordan</a:t>
                      </a:r>
                    </a:p>
                  </a:txBody>
                  <a:tcPr/>
                </a:tc>
                <a:tc>
                  <a:txBody>
                    <a:bodyPr/>
                    <a:lstStyle/>
                    <a:p>
                      <a:pPr>
                        <a:spcBef>
                          <a:spcPts val="0"/>
                        </a:spcBef>
                      </a:pPr>
                      <a:r>
                        <a:rPr lang="en-US" sz="1400" dirty="0">
                          <a:solidFill>
                            <a:srgbClr val="C00000"/>
                          </a:solidFill>
                        </a:rPr>
                        <a:t>June-July 2025</a:t>
                      </a:r>
                    </a:p>
                  </a:txBody>
                  <a:tcPr/>
                </a:tc>
                <a:extLst>
                  <a:ext uri="{0D108BD9-81ED-4DB2-BD59-A6C34878D82A}">
                    <a16:rowId xmlns:a16="http://schemas.microsoft.com/office/drawing/2014/main" val="2270897421"/>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385816"/>
          <a:ext cx="10312401" cy="9296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1148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a:t>
                      </a:r>
                      <a:r>
                        <a:rPr lang="en-US" sz="1400" baseline="0" dirty="0">
                          <a:solidFill>
                            <a:srgbClr val="C00000"/>
                          </a:solidFill>
                        </a:rPr>
                        <a:t>NO</a:t>
                      </a:r>
                    </a:p>
                    <a:p>
                      <a:pPr>
                        <a:spcBef>
                          <a:spcPts val="0"/>
                        </a:spcBef>
                      </a:pPr>
                      <a:r>
                        <a:rPr lang="en-US" sz="1400" baseline="0" dirty="0"/>
                        <a:t>Project still in progress, project to continue: </a:t>
                      </a:r>
                      <a:r>
                        <a:rPr lang="en-US" sz="1400" baseline="0" dirty="0">
                          <a:solidFill>
                            <a:srgbClr val="C00000"/>
                          </a:solidFill>
                        </a:rPr>
                        <a:t>YES</a:t>
                      </a:r>
                      <a:endParaRPr lang="en-US" sz="1400" dirty="0">
                        <a:solidFill>
                          <a:srgbClr val="C0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935747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Anesthesia</a:t>
            </a:r>
          </a:p>
        </p:txBody>
      </p:sp>
      <p:sp>
        <p:nvSpPr>
          <p:cNvPr id="3" name="Subtitle 2"/>
          <p:cNvSpPr>
            <a:spLocks noGrp="1"/>
          </p:cNvSpPr>
          <p:nvPr>
            <p:ph type="subTitle" idx="1"/>
          </p:nvPr>
        </p:nvSpPr>
        <p:spPr/>
        <p:txBody>
          <a:bodyPr/>
          <a:lstStyle/>
          <a:p>
            <a:r>
              <a:rPr lang="en-US" dirty="0"/>
              <a:t>Controlled Substance Documentation</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25, 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June 27,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42636372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848" y="1290586"/>
          <a:ext cx="10202506" cy="1935480"/>
        </p:xfrm>
        <a:graphic>
          <a:graphicData uri="http://schemas.openxmlformats.org/drawingml/2006/table">
            <a:tbl>
              <a:tblPr firstRow="1" bandRow="1">
                <a:tableStyleId>{6E25E649-3F16-4E02-A733-19D2CDBF48F0}</a:tableStyleId>
              </a:tblPr>
              <a:tblGrid>
                <a:gridCol w="10202506">
                  <a:extLst>
                    <a:ext uri="{9D8B030D-6E8A-4147-A177-3AD203B41FA5}">
                      <a16:colId xmlns:a16="http://schemas.microsoft.com/office/drawing/2014/main" val="20000"/>
                    </a:ext>
                  </a:extLst>
                </a:gridCol>
              </a:tblGrid>
              <a:tr h="215244">
                <a:tc>
                  <a:txBody>
                    <a:bodyPr/>
                    <a:lstStyle/>
                    <a:p>
                      <a:r>
                        <a:rPr lang="en-US" sz="1100" dirty="0"/>
                        <a:t>Goal(s): </a:t>
                      </a:r>
                      <a:r>
                        <a:rPr lang="en-US" sz="1100" b="0" dirty="0"/>
                        <a:t>What are you trying to accomplish?</a:t>
                      </a:r>
                    </a:p>
                  </a:txBody>
                  <a:tcPr/>
                </a:tc>
                <a:extLst>
                  <a:ext uri="{0D108BD9-81ED-4DB2-BD59-A6C34878D82A}">
                    <a16:rowId xmlns:a16="http://schemas.microsoft.com/office/drawing/2014/main" val="10000"/>
                  </a:ext>
                </a:extLst>
              </a:tr>
              <a:tr h="1139525">
                <a:tc>
                  <a:txBody>
                    <a:bodyPr/>
                    <a:lstStyle/>
                    <a:p>
                      <a:pPr>
                        <a:spcBef>
                          <a:spcPts val="0"/>
                        </a:spcBef>
                      </a:pPr>
                      <a:r>
                        <a:rPr lang="en-US" sz="1050" dirty="0"/>
                        <a:t>KOM Target: </a:t>
                      </a:r>
                    </a:p>
                    <a:p>
                      <a:pPr>
                        <a:spcBef>
                          <a:spcPts val="0"/>
                        </a:spcBef>
                      </a:pPr>
                      <a:r>
                        <a:rPr lang="en-US" sz="1050" dirty="0"/>
                        <a:t>0-1 Waste discrepancies per month and maintained for a minimum of 6 months to ensure hardwiring</a:t>
                      </a:r>
                    </a:p>
                    <a:p>
                      <a:pPr>
                        <a:spcBef>
                          <a:spcPts val="0"/>
                        </a:spcBef>
                      </a:pPr>
                      <a:r>
                        <a:rPr lang="en-US" sz="1050" dirty="0"/>
                        <a:t>0     Administration Discrepancies per month and maintained for a minimum of 6 months to ensure hardwiring</a:t>
                      </a:r>
                    </a:p>
                    <a:p>
                      <a:pPr marL="0" marR="0" lvl="0" indent="0">
                        <a:spcBef>
                          <a:spcPts val="0"/>
                        </a:spcBef>
                        <a:spcAft>
                          <a:spcPts val="0"/>
                        </a:spcAft>
                        <a:buSzPts val="1000"/>
                        <a:buFont typeface="Wingdings" panose="05000000000000000000" pitchFamily="2" charset="2"/>
                        <a:buNone/>
                        <a:tabLst>
                          <a:tab pos="457200" algn="l"/>
                        </a:tabLst>
                      </a:pPr>
                      <a:endParaRPr lang="en-US" sz="1050" dirty="0"/>
                    </a:p>
                    <a:p>
                      <a:pPr>
                        <a:spcBef>
                          <a:spcPts val="0"/>
                        </a:spcBef>
                      </a:pPr>
                      <a:r>
                        <a:rPr lang="en-US" sz="1050" dirty="0"/>
                        <a:t>Current KOM Status: </a:t>
                      </a:r>
                    </a:p>
                    <a:p>
                      <a:pPr>
                        <a:spcBef>
                          <a:spcPts val="0"/>
                        </a:spcBef>
                      </a:pPr>
                      <a:r>
                        <a:rPr lang="en-US" sz="1050" dirty="0"/>
                        <a:t>Waste Discrepancies Unmet: (see graphs) for past 2 months: April 6, May 1</a:t>
                      </a:r>
                    </a:p>
                    <a:p>
                      <a:pPr>
                        <a:spcBef>
                          <a:spcPts val="0"/>
                        </a:spcBef>
                      </a:pPr>
                      <a:r>
                        <a:rPr lang="en-US" sz="1050" dirty="0"/>
                        <a:t>Administration Discrepancies Met: 0 for past 2 months</a:t>
                      </a:r>
                    </a:p>
                    <a:p>
                      <a:pPr>
                        <a:spcBef>
                          <a:spcPts val="0"/>
                        </a:spcBef>
                      </a:pPr>
                      <a:r>
                        <a:rPr lang="en-US" sz="1050" dirty="0"/>
                        <a:t> </a:t>
                      </a:r>
                      <a:endParaRPr lang="en-US" sz="1400" dirty="0"/>
                    </a:p>
                  </a:txBody>
                  <a:tcPr/>
                </a:tc>
                <a:extLst>
                  <a:ext uri="{0D108BD9-81ED-4DB2-BD59-A6C34878D82A}">
                    <a16:rowId xmlns:a16="http://schemas.microsoft.com/office/drawing/2014/main" val="10001"/>
                  </a:ext>
                </a:extLst>
              </a:tr>
              <a:tr h="253228">
                <a:tc>
                  <a:txBody>
                    <a:bodyPr/>
                    <a:lstStyle/>
                    <a:p>
                      <a:pPr>
                        <a:spcBef>
                          <a:spcPts val="0"/>
                        </a:spcBef>
                      </a:pPr>
                      <a:endParaRPr lang="en-US" sz="1400" dirty="0"/>
                    </a:p>
                  </a:txBody>
                  <a:tcPr/>
                </a:tc>
                <a:extLst>
                  <a:ext uri="{0D108BD9-81ED-4DB2-BD59-A6C34878D82A}">
                    <a16:rowId xmlns:a16="http://schemas.microsoft.com/office/drawing/2014/main" val="1079633733"/>
                  </a:ext>
                </a:extLst>
              </a:tr>
            </a:tbl>
          </a:graphicData>
        </a:graphic>
      </p:graphicFrame>
      <p:graphicFrame>
        <p:nvGraphicFramePr>
          <p:cNvPr id="9" name="Table 8"/>
          <p:cNvGraphicFramePr>
            <a:graphicFrameLocks noGrp="1"/>
          </p:cNvGraphicFramePr>
          <p:nvPr/>
        </p:nvGraphicFramePr>
        <p:xfrm>
          <a:off x="727074" y="5019414"/>
          <a:ext cx="10212280" cy="875202"/>
        </p:xfrm>
        <a:graphic>
          <a:graphicData uri="http://schemas.openxmlformats.org/drawingml/2006/table">
            <a:tbl>
              <a:tblPr firstRow="1" bandRow="1">
                <a:tableStyleId>{6E25E649-3F16-4E02-A733-19D2CDBF48F0}</a:tableStyleId>
              </a:tblPr>
              <a:tblGrid>
                <a:gridCol w="10212280">
                  <a:extLst>
                    <a:ext uri="{9D8B030D-6E8A-4147-A177-3AD203B41FA5}">
                      <a16:colId xmlns:a16="http://schemas.microsoft.com/office/drawing/2014/main" val="20000"/>
                    </a:ext>
                  </a:extLst>
                </a:gridCol>
              </a:tblGrid>
              <a:tr h="357042">
                <a:tc>
                  <a:txBody>
                    <a:bodyPr/>
                    <a:lstStyle/>
                    <a:p>
                      <a:r>
                        <a:rPr lang="en-US" sz="1400" dirty="0"/>
                        <a:t>Team: </a:t>
                      </a:r>
                    </a:p>
                  </a:txBody>
                  <a:tcPr/>
                </a:tc>
                <a:extLst>
                  <a:ext uri="{0D108BD9-81ED-4DB2-BD59-A6C34878D82A}">
                    <a16:rowId xmlns:a16="http://schemas.microsoft.com/office/drawing/2014/main" val="10000"/>
                  </a:ext>
                </a:extLst>
              </a:tr>
              <a:tr h="498881">
                <a:tc>
                  <a:txBody>
                    <a:bodyPr/>
                    <a:lstStyle/>
                    <a:p>
                      <a:r>
                        <a:rPr lang="en-US" sz="1400" dirty="0"/>
                        <a:t>Project Leader: Amy Hermes and Deb Dahlke</a:t>
                      </a:r>
                    </a:p>
                    <a:p>
                      <a:r>
                        <a:rPr lang="en-US" sz="1400" dirty="0"/>
                        <a:t>Members:</a:t>
                      </a:r>
                      <a:r>
                        <a:rPr lang="en-US" sz="1400" baseline="0" dirty="0"/>
                        <a:t> CRNA Team</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847" y="2923737"/>
          <a:ext cx="5308845" cy="2112935"/>
        </p:xfrm>
        <a:graphic>
          <a:graphicData uri="http://schemas.openxmlformats.org/drawingml/2006/table">
            <a:tbl>
              <a:tblPr firstRow="1" bandRow="1">
                <a:tableStyleId>{6E25E649-3F16-4E02-A733-19D2CDBF48F0}</a:tableStyleId>
              </a:tblPr>
              <a:tblGrid>
                <a:gridCol w="5308845">
                  <a:extLst>
                    <a:ext uri="{9D8B030D-6E8A-4147-A177-3AD203B41FA5}">
                      <a16:colId xmlns:a16="http://schemas.microsoft.com/office/drawing/2014/main" val="20000"/>
                    </a:ext>
                  </a:extLst>
                </a:gridCol>
              </a:tblGrid>
              <a:tr h="512735">
                <a:tc>
                  <a:txBody>
                    <a:bodyPr/>
                    <a:lstStyle/>
                    <a:p>
                      <a:r>
                        <a:rPr lang="en-US" sz="1200" dirty="0"/>
                        <a:t>Background: </a:t>
                      </a:r>
                      <a:r>
                        <a:rPr lang="en-US" sz="1200" b="0" dirty="0"/>
                        <a:t>Explain what the original situation was.  Why was a change</a:t>
                      </a:r>
                      <a:r>
                        <a:rPr lang="en-US" sz="1200" b="0" baseline="0" dirty="0"/>
                        <a:t> recommended?  (e.g. variation, poor outcome, etc.)</a:t>
                      </a:r>
                      <a:endParaRPr lang="en-US" sz="1200" b="0" dirty="0"/>
                    </a:p>
                  </a:txBody>
                  <a:tcPr/>
                </a:tc>
                <a:extLst>
                  <a:ext uri="{0D108BD9-81ED-4DB2-BD59-A6C34878D82A}">
                    <a16:rowId xmlns:a16="http://schemas.microsoft.com/office/drawing/2014/main" val="10000"/>
                  </a:ext>
                </a:extLst>
              </a:tr>
              <a:tr h="1582942">
                <a:tc>
                  <a:txBody>
                    <a:bodyPr/>
                    <a:lstStyle/>
                    <a:p>
                      <a:pPr>
                        <a:spcBef>
                          <a:spcPts val="0"/>
                        </a:spcBef>
                      </a:pPr>
                      <a:r>
                        <a:rPr lang="en-US" sz="1100" baseline="0" dirty="0"/>
                        <a:t>Organizations using controlled substances must have policies and procedures in place for disposing of these substances and to avoid potential drug diversion as well as environmental pollution. Facilities must maintain adequate and detailed records, but individual healthcare systems impose their own specific requirements. Some, for example, require drug disposal to be witnessed. However, recordkeeping systems must be robust and frequently audited to prevent diversion. Navigating this system can be complex, and since all regulations are subject to change, it requires vigilance and expertise.</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46308" y="2931439"/>
          <a:ext cx="4766413" cy="2103120"/>
        </p:xfrm>
        <a:graphic>
          <a:graphicData uri="http://schemas.openxmlformats.org/drawingml/2006/table">
            <a:tbl>
              <a:tblPr firstRow="1" bandRow="1">
                <a:tableStyleId>{6E25E649-3F16-4E02-A733-19D2CDBF48F0}</a:tableStyleId>
              </a:tblPr>
              <a:tblGrid>
                <a:gridCol w="4766413">
                  <a:extLst>
                    <a:ext uri="{9D8B030D-6E8A-4147-A177-3AD203B41FA5}">
                      <a16:colId xmlns:a16="http://schemas.microsoft.com/office/drawing/2014/main" val="20000"/>
                    </a:ext>
                  </a:extLst>
                </a:gridCol>
              </a:tblGrid>
              <a:tr h="340098">
                <a:tc>
                  <a:txBody>
                    <a:bodyPr/>
                    <a:lstStyle/>
                    <a:p>
                      <a:r>
                        <a:rPr lang="en-US" sz="1200" dirty="0"/>
                        <a:t>Driver: </a:t>
                      </a:r>
                      <a:r>
                        <a:rPr lang="en-US" sz="1200" baseline="0" dirty="0"/>
                        <a:t> </a:t>
                      </a:r>
                      <a:r>
                        <a:rPr lang="en-US" sz="1200" b="0" baseline="0" dirty="0"/>
                        <a:t>Explain why the project is critical to SH.  Why does it relate to the strategic plan?</a:t>
                      </a:r>
                    </a:p>
                  </a:txBody>
                  <a:tcPr/>
                </a:tc>
                <a:extLst>
                  <a:ext uri="{0D108BD9-81ED-4DB2-BD59-A6C34878D82A}">
                    <a16:rowId xmlns:a16="http://schemas.microsoft.com/office/drawing/2014/main" val="10000"/>
                  </a:ext>
                </a:extLst>
              </a:tr>
              <a:tr h="1585585">
                <a:tc>
                  <a:txBody>
                    <a:bodyPr/>
                    <a:lstStyle/>
                    <a:p>
                      <a:pPr>
                        <a:spcBef>
                          <a:spcPts val="0"/>
                        </a:spcBef>
                      </a:pPr>
                      <a:r>
                        <a:rPr lang="en-US" sz="1200" dirty="0">
                          <a:solidFill>
                            <a:srgbClr val="FF0000"/>
                          </a:solidFill>
                        </a:rPr>
                        <a:t>Quality/Safety and Financial: </a:t>
                      </a:r>
                      <a:r>
                        <a:rPr lang="en-US" sz="1200" dirty="0">
                          <a:solidFill>
                            <a:schemeClr val="tx1"/>
                          </a:solidFill>
                        </a:rPr>
                        <a:t>The consequences of poor or lax monitoring can be significant. In addition to risk of patient and employee harm, fines of up to $10,000 per violation can be levied against facilities that are judged to have lapses in accountability. </a:t>
                      </a: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cida Sans Unicode"/>
                <a:ea typeface="+mn-ea"/>
                <a:cs typeface="+mn-cs"/>
              </a:rPr>
              <a:t>Controlled Substance Documentation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014159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09600" y="1213468"/>
          <a:ext cx="10439401" cy="5580792"/>
        </p:xfrm>
        <a:graphic>
          <a:graphicData uri="http://schemas.openxmlformats.org/drawingml/2006/table">
            <a:tbl>
              <a:tblPr firstRow="1" bandRow="1">
                <a:tableStyleId>{6E25E649-3F16-4E02-A733-19D2CDBF48F0}</a:tableStyleId>
              </a:tblPr>
              <a:tblGrid>
                <a:gridCol w="3338939">
                  <a:extLst>
                    <a:ext uri="{9D8B030D-6E8A-4147-A177-3AD203B41FA5}">
                      <a16:colId xmlns:a16="http://schemas.microsoft.com/office/drawing/2014/main" val="20000"/>
                    </a:ext>
                  </a:extLst>
                </a:gridCol>
                <a:gridCol w="3338939">
                  <a:extLst>
                    <a:ext uri="{9D8B030D-6E8A-4147-A177-3AD203B41FA5}">
                      <a16:colId xmlns:a16="http://schemas.microsoft.com/office/drawing/2014/main" val="20001"/>
                    </a:ext>
                  </a:extLst>
                </a:gridCol>
                <a:gridCol w="3761523">
                  <a:extLst>
                    <a:ext uri="{9D8B030D-6E8A-4147-A177-3AD203B41FA5}">
                      <a16:colId xmlns:a16="http://schemas.microsoft.com/office/drawing/2014/main" val="20002"/>
                    </a:ext>
                  </a:extLst>
                </a:gridCol>
              </a:tblGrid>
              <a:tr h="439384">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00544">
                <a:tc>
                  <a:txBody>
                    <a:bodyPr/>
                    <a:lstStyle/>
                    <a:p>
                      <a:r>
                        <a:rPr lang="en-US" sz="1100" dirty="0"/>
                        <a:t>Review of April and May discrepancies and SZP reports from team.</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To identify trending and barriers. Involved 3 different providers and one student.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June 9,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1187328">
                <a:tc>
                  <a:txBody>
                    <a:bodyPr/>
                    <a:lstStyle/>
                    <a:p>
                      <a:r>
                        <a:rPr lang="en-US" sz="1100" dirty="0"/>
                        <a:t>Issues identified</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(3)Forgot to chart a dose that was given, so waste documentation was off</a:t>
                      </a:r>
                    </a:p>
                    <a:p>
                      <a:pPr marL="228600" indent="-228600">
                        <a:buAutoNum type="arabicParenBoth"/>
                      </a:pPr>
                      <a:r>
                        <a:rPr lang="en-US" sz="1100" dirty="0"/>
                        <a:t>Critical patient requiring multiple medications simultaneously and extensive documentation, forgot to chart a dose </a:t>
                      </a:r>
                    </a:p>
                    <a:p>
                      <a:pPr marL="0" indent="0">
                        <a:buNone/>
                      </a:pPr>
                      <a:r>
                        <a:rPr lang="en-US" sz="1100" dirty="0"/>
                        <a:t>(2) Multiple logins to review documentation</a:t>
                      </a:r>
                    </a:p>
                    <a:p>
                      <a:endParaRPr lang="en-US" sz="11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June 9,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557901">
                <a:tc>
                  <a:txBody>
                    <a:bodyPr/>
                    <a:lstStyle/>
                    <a:p>
                      <a:r>
                        <a:rPr lang="en-US" sz="1100" dirty="0"/>
                        <a:t>Continuing to research cost for Epic alerts reminding them, they still had waste to document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a:t>Looking into this option for Stoughton to help with human factor of forgetting.</a:t>
                      </a:r>
                      <a:endParaRPr lang="en-US" sz="11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June-July, 2025 (budget for FY 2026)</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48092">
                <a:tc>
                  <a:txBody>
                    <a:bodyPr/>
                    <a:lstStyle/>
                    <a:p>
                      <a:endParaRPr lang="en-US" sz="11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1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1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48092">
                <a:tc>
                  <a:txBody>
                    <a:bodyPr/>
                    <a:lstStyle/>
                    <a:p>
                      <a:endParaRPr lang="en-US" sz="11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1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1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48092">
                <a:tc>
                  <a:txBody>
                    <a:bodyPr/>
                    <a:lstStyle/>
                    <a:p>
                      <a:endParaRPr lang="en-US" sz="11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1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1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48092">
                <a:tc>
                  <a:txBody>
                    <a:bodyPr/>
                    <a:lstStyle/>
                    <a:p>
                      <a:endParaRPr lang="en-US" sz="14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48092">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48092">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48092">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48092">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94434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Concourse</Template>
  <TotalTime>571</TotalTime>
  <Words>15485</Words>
  <Application>Microsoft Office PowerPoint</Application>
  <PresentationFormat>Widescreen</PresentationFormat>
  <Paragraphs>1752</Paragraphs>
  <Slides>108</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108</vt:i4>
      </vt:variant>
    </vt:vector>
  </HeadingPairs>
  <TitlesOfParts>
    <vt:vector size="120" baseType="lpstr">
      <vt:lpstr>Aptos</vt:lpstr>
      <vt:lpstr>Aptos Display</vt:lpstr>
      <vt:lpstr>Aptos Narrow</vt:lpstr>
      <vt:lpstr>Arial</vt:lpstr>
      <vt:lpstr>Calibri</vt:lpstr>
      <vt:lpstr>Lucida Sans Unicode</vt:lpstr>
      <vt:lpstr>Verdana</vt:lpstr>
      <vt:lpstr>Wingdings</vt:lpstr>
      <vt:lpstr>Wingdings 2</vt:lpstr>
      <vt:lpstr>Wingdings 3</vt:lpstr>
      <vt:lpstr>Concourse</vt:lpstr>
      <vt:lpstr>Office Theme</vt:lpstr>
      <vt:lpstr>Medical Surgical Department </vt:lpstr>
      <vt:lpstr>Quality Story: </vt:lpstr>
      <vt:lpstr>Changes:</vt:lpstr>
      <vt:lpstr>Measures:</vt:lpstr>
      <vt:lpstr>Findings:</vt:lpstr>
      <vt:lpstr>Inpatient</vt:lpstr>
      <vt:lpstr>Quality Story: </vt:lpstr>
      <vt:lpstr>Changes:</vt:lpstr>
      <vt:lpstr>Measures:</vt:lpstr>
      <vt:lpstr>Findings:</vt:lpstr>
      <vt:lpstr>Medical-Surgical Department </vt:lpstr>
      <vt:lpstr>Quality Story: </vt:lpstr>
      <vt:lpstr>Changes:</vt:lpstr>
      <vt:lpstr>Measures:</vt:lpstr>
      <vt:lpstr>Findings:</vt:lpstr>
      <vt:lpstr>Geriatric Psychiatry</vt:lpstr>
      <vt:lpstr>Quality Story: </vt:lpstr>
      <vt:lpstr>Changes:</vt:lpstr>
      <vt:lpstr>Measures:</vt:lpstr>
      <vt:lpstr>Findings:</vt:lpstr>
      <vt:lpstr>Emergency Services</vt:lpstr>
      <vt:lpstr>Quality Story: </vt:lpstr>
      <vt:lpstr>Changes:</vt:lpstr>
      <vt:lpstr>Measures:</vt:lpstr>
      <vt:lpstr>Measures:</vt:lpstr>
      <vt:lpstr>Findings:</vt:lpstr>
      <vt:lpstr>Emergency Management</vt:lpstr>
      <vt:lpstr>Quality Story: </vt:lpstr>
      <vt:lpstr>Changes:</vt:lpstr>
      <vt:lpstr>After Action Plan</vt:lpstr>
      <vt:lpstr>Findings:</vt:lpstr>
      <vt:lpstr>Emergency Services</vt:lpstr>
      <vt:lpstr>Quality Story: </vt:lpstr>
      <vt:lpstr>Changes:</vt:lpstr>
      <vt:lpstr>Measures: Total worker’s comp in ED 2025 to date</vt:lpstr>
      <vt:lpstr>Findings:</vt:lpstr>
      <vt:lpstr>Emergency Services/ Urgent Care</vt:lpstr>
      <vt:lpstr>Quality Story: </vt:lpstr>
      <vt:lpstr>Changes:</vt:lpstr>
      <vt:lpstr>Measures:</vt:lpstr>
      <vt:lpstr>Findings:</vt:lpstr>
      <vt:lpstr>Urgent Care</vt:lpstr>
      <vt:lpstr>Quality Story: </vt:lpstr>
      <vt:lpstr>Changes:</vt:lpstr>
      <vt:lpstr>Measures:</vt:lpstr>
      <vt:lpstr>Findings:</vt:lpstr>
      <vt:lpstr>Laboratory</vt:lpstr>
      <vt:lpstr>Quality Story: </vt:lpstr>
      <vt:lpstr>Changes:</vt:lpstr>
      <vt:lpstr>Measures:</vt:lpstr>
      <vt:lpstr>Findings:</vt:lpstr>
      <vt:lpstr>Sleep Lab</vt:lpstr>
      <vt:lpstr>Quality Story: </vt:lpstr>
      <vt:lpstr>Changes:</vt:lpstr>
      <vt:lpstr>Measures:</vt:lpstr>
      <vt:lpstr>Findings:</vt:lpstr>
      <vt:lpstr>Sleep Lab</vt:lpstr>
      <vt:lpstr>Quality Story: </vt:lpstr>
      <vt:lpstr>Changes:</vt:lpstr>
      <vt:lpstr>Measures:</vt:lpstr>
      <vt:lpstr>Findings:</vt:lpstr>
      <vt:lpstr>Plant Operations</vt:lpstr>
      <vt:lpstr>Quality Story: </vt:lpstr>
      <vt:lpstr>Changes:</vt:lpstr>
      <vt:lpstr>Measures:</vt:lpstr>
      <vt:lpstr>Findings:</vt:lpstr>
      <vt:lpstr>Plant Operations</vt:lpstr>
      <vt:lpstr>Quality Story: </vt:lpstr>
      <vt:lpstr>Changes:</vt:lpstr>
      <vt:lpstr>Measures:</vt:lpstr>
      <vt:lpstr>Findings:</vt:lpstr>
      <vt:lpstr>Medical Imaging</vt:lpstr>
      <vt:lpstr>Quality Story: </vt:lpstr>
      <vt:lpstr>Changes:</vt:lpstr>
      <vt:lpstr>Measures:</vt:lpstr>
      <vt:lpstr>Findings:</vt:lpstr>
      <vt:lpstr>Registration</vt:lpstr>
      <vt:lpstr>Quality Story: </vt:lpstr>
      <vt:lpstr>Changes:</vt:lpstr>
      <vt:lpstr>Measures:</vt:lpstr>
      <vt:lpstr>Findings:</vt:lpstr>
      <vt:lpstr>HIM</vt:lpstr>
      <vt:lpstr>Quality Story: </vt:lpstr>
      <vt:lpstr>Changes:</vt:lpstr>
      <vt:lpstr>Measures:</vt:lpstr>
      <vt:lpstr>Findings:</vt:lpstr>
      <vt:lpstr>HIM</vt:lpstr>
      <vt:lpstr>Quality Story: </vt:lpstr>
      <vt:lpstr>Changes:</vt:lpstr>
      <vt:lpstr>Measures:</vt:lpstr>
      <vt:lpstr>Findings:</vt:lpstr>
      <vt:lpstr>Patient Financial Services</vt:lpstr>
      <vt:lpstr>Quality Story: </vt:lpstr>
      <vt:lpstr>Changes:</vt:lpstr>
      <vt:lpstr>Measures:</vt:lpstr>
      <vt:lpstr>Findings:</vt:lpstr>
      <vt:lpstr>Anesthesia</vt:lpstr>
      <vt:lpstr>Quality Story: </vt:lpstr>
      <vt:lpstr>Changes:</vt:lpstr>
      <vt:lpstr>Measures:</vt:lpstr>
      <vt:lpstr>Measures:</vt:lpstr>
      <vt:lpstr>Findings:</vt:lpstr>
      <vt:lpstr>Stoughton Health Leadership Team</vt:lpstr>
      <vt:lpstr>Quality Story: </vt:lpstr>
      <vt:lpstr>Changes:</vt:lpstr>
      <vt:lpstr>Measures: Graphs represent CY2024 and CY 2025 </vt:lpstr>
      <vt:lpstr>Measures: New Measure Being Watched</vt:lpstr>
      <vt:lpstr>Findings: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marincic</dc:creator>
  <cp:lastModifiedBy>White, Jennifer</cp:lastModifiedBy>
  <cp:revision>38</cp:revision>
  <cp:lastPrinted>2022-11-17T14:49:16Z</cp:lastPrinted>
  <dcterms:created xsi:type="dcterms:W3CDTF">2022-11-17T03:25:39Z</dcterms:created>
  <dcterms:modified xsi:type="dcterms:W3CDTF">2025-06-17T18:42:33Z</dcterms:modified>
</cp:coreProperties>
</file>