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90"/>
  </p:notesMasterIdLst>
  <p:handoutMasterIdLst>
    <p:handoutMasterId r:id="rId91"/>
  </p:handoutMasterIdLst>
  <p:sldIdLst>
    <p:sldId id="279" r:id="rId6"/>
    <p:sldId id="257" r:id="rId7"/>
    <p:sldId id="280" r:id="rId8"/>
    <p:sldId id="306" r:id="rId9"/>
    <p:sldId id="622" r:id="rId10"/>
    <p:sldId id="291" r:id="rId11"/>
    <p:sldId id="623" r:id="rId12"/>
    <p:sldId id="624" r:id="rId13"/>
    <p:sldId id="294" r:id="rId14"/>
    <p:sldId id="625" r:id="rId15"/>
    <p:sldId id="278" r:id="rId16"/>
    <p:sldId id="298" r:id="rId17"/>
    <p:sldId id="293" r:id="rId18"/>
    <p:sldId id="626" r:id="rId19"/>
    <p:sldId id="290" r:id="rId20"/>
    <p:sldId id="292" r:id="rId21"/>
    <p:sldId id="295" r:id="rId22"/>
    <p:sldId id="270" r:id="rId23"/>
    <p:sldId id="288" r:id="rId24"/>
    <p:sldId id="301" r:id="rId25"/>
    <p:sldId id="302" r:id="rId26"/>
    <p:sldId id="299" r:id="rId27"/>
    <p:sldId id="300" r:id="rId28"/>
    <p:sldId id="271" r:id="rId29"/>
    <p:sldId id="310" r:id="rId30"/>
    <p:sldId id="595" r:id="rId31"/>
    <p:sldId id="309" r:id="rId32"/>
    <p:sldId id="619" r:id="rId33"/>
    <p:sldId id="311" r:id="rId34"/>
    <p:sldId id="618" r:id="rId35"/>
    <p:sldId id="303" r:id="rId36"/>
    <p:sldId id="262" r:id="rId37"/>
    <p:sldId id="297" r:id="rId38"/>
    <p:sldId id="296" r:id="rId39"/>
    <p:sldId id="613" r:id="rId40"/>
    <p:sldId id="312" r:id="rId41"/>
    <p:sldId id="313" r:id="rId42"/>
    <p:sldId id="326" r:id="rId43"/>
    <p:sldId id="314" r:id="rId44"/>
    <p:sldId id="319" r:id="rId45"/>
    <p:sldId id="627" r:id="rId46"/>
    <p:sldId id="628" r:id="rId47"/>
    <p:sldId id="629" r:id="rId48"/>
    <p:sldId id="587" r:id="rId49"/>
    <p:sldId id="325" r:id="rId50"/>
    <p:sldId id="614" r:id="rId51"/>
    <p:sldId id="586" r:id="rId52"/>
    <p:sldId id="318" r:id="rId53"/>
    <p:sldId id="304" r:id="rId54"/>
    <p:sldId id="589" r:id="rId55"/>
    <p:sldId id="590" r:id="rId56"/>
    <p:sldId id="593" r:id="rId57"/>
    <p:sldId id="594" r:id="rId58"/>
    <p:sldId id="585" r:id="rId59"/>
    <p:sldId id="607" r:id="rId60"/>
    <p:sldId id="596" r:id="rId61"/>
    <p:sldId id="324" r:id="rId62"/>
    <p:sldId id="608" r:id="rId63"/>
    <p:sldId id="598" r:id="rId64"/>
    <p:sldId id="599" r:id="rId65"/>
    <p:sldId id="600" r:id="rId66"/>
    <p:sldId id="584" r:id="rId67"/>
    <p:sldId id="601" r:id="rId68"/>
    <p:sldId id="621" r:id="rId69"/>
    <p:sldId id="323" r:id="rId70"/>
    <p:sldId id="583" r:id="rId71"/>
    <p:sldId id="542" r:id="rId72"/>
    <p:sldId id="322" r:id="rId73"/>
    <p:sldId id="543" r:id="rId74"/>
    <p:sldId id="544" r:id="rId75"/>
    <p:sldId id="545" r:id="rId76"/>
    <p:sldId id="546" r:id="rId77"/>
    <p:sldId id="547" r:id="rId78"/>
    <p:sldId id="548" r:id="rId79"/>
    <p:sldId id="567" r:id="rId80"/>
    <p:sldId id="582" r:id="rId81"/>
    <p:sldId id="602" r:id="rId82"/>
    <p:sldId id="603" r:id="rId83"/>
    <p:sldId id="328" r:id="rId84"/>
    <p:sldId id="617" r:id="rId85"/>
    <p:sldId id="604" r:id="rId86"/>
    <p:sldId id="620" r:id="rId87"/>
    <p:sldId id="272" r:id="rId88"/>
    <p:sldId id="289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handoutMaster" Target="handoutMasters/handoutMaster1.xml"/><Relationship Id="rId9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presProps" Target="pres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mes, Amy" userId="S::ahermes@stoughtonhealth.com::a72f38b1-73df-4adf-a4f5-60cf76b3438a" providerId="AD" clId="Web-{34A5BA5A-461B-3836-5623-868C40A3A275}"/>
    <pc:docChg chg="modSld">
      <pc:chgData name="Hermes, Amy" userId="S::ahermes@stoughtonhealth.com::a72f38b1-73df-4adf-a4f5-60cf76b3438a" providerId="AD" clId="Web-{34A5BA5A-461B-3836-5623-868C40A3A275}" dt="2025-05-23T21:08:57.311" v="238" actId="20577"/>
      <pc:docMkLst>
        <pc:docMk/>
      </pc:docMkLst>
      <pc:sldChg chg="modSp">
        <pc:chgData name="Hermes, Amy" userId="S::ahermes@stoughtonhealth.com::a72f38b1-73df-4adf-a4f5-60cf76b3438a" providerId="AD" clId="Web-{34A5BA5A-461B-3836-5623-868C40A3A275}" dt="2025-05-23T20:55:45.704" v="10" actId="20577"/>
        <pc:sldMkLst>
          <pc:docMk/>
          <pc:sldMk cId="4142234796" sldId="596"/>
        </pc:sldMkLst>
        <pc:spChg chg="mod">
          <ac:chgData name="Hermes, Amy" userId="S::ahermes@stoughtonhealth.com::a72f38b1-73df-4adf-a4f5-60cf76b3438a" providerId="AD" clId="Web-{34A5BA5A-461B-3836-5623-868C40A3A275}" dt="2025-05-23T20:55:45.704" v="10" actId="20577"/>
          <ac:spMkLst>
            <pc:docMk/>
            <pc:sldMk cId="4142234796" sldId="596"/>
            <ac:spMk id="3" creationId="{67F82604-83A4-EF15-F551-CAD0B46073AB}"/>
          </ac:spMkLst>
        </pc:spChg>
      </pc:sldChg>
      <pc:sldChg chg="modSp">
        <pc:chgData name="Hermes, Amy" userId="S::ahermes@stoughtonhealth.com::a72f38b1-73df-4adf-a4f5-60cf76b3438a" providerId="AD" clId="Web-{34A5BA5A-461B-3836-5623-868C40A3A275}" dt="2025-05-23T21:00:10.984" v="96" actId="20577"/>
        <pc:sldMkLst>
          <pc:docMk/>
          <pc:sldMk cId="3066723160" sldId="598"/>
        </pc:sldMkLst>
        <pc:spChg chg="mod">
          <ac:chgData name="Hermes, Amy" userId="S::ahermes@stoughtonhealth.com::a72f38b1-73df-4adf-a4f5-60cf76b3438a" providerId="AD" clId="Web-{34A5BA5A-461B-3836-5623-868C40A3A275}" dt="2025-05-23T21:00:10.984" v="96" actId="20577"/>
          <ac:spMkLst>
            <pc:docMk/>
            <pc:sldMk cId="3066723160" sldId="598"/>
            <ac:spMk id="3" creationId="{8C03A776-58E6-7D29-C638-21C8B80EE733}"/>
          </ac:spMkLst>
        </pc:spChg>
      </pc:sldChg>
      <pc:sldChg chg="addSp delSp modSp">
        <pc:chgData name="Hermes, Amy" userId="S::ahermes@stoughtonhealth.com::a72f38b1-73df-4adf-a4f5-60cf76b3438a" providerId="AD" clId="Web-{34A5BA5A-461B-3836-5623-868C40A3A275}" dt="2025-05-23T21:08:57.311" v="238" actId="20577"/>
        <pc:sldMkLst>
          <pc:docMk/>
          <pc:sldMk cId="705713025" sldId="599"/>
        </pc:sldMkLst>
        <pc:spChg chg="mod">
          <ac:chgData name="Hermes, Amy" userId="S::ahermes@stoughtonhealth.com::a72f38b1-73df-4adf-a4f5-60cf76b3438a" providerId="AD" clId="Web-{34A5BA5A-461B-3836-5623-868C40A3A275}" dt="2025-05-23T21:08:57.311" v="238" actId="20577"/>
          <ac:spMkLst>
            <pc:docMk/>
            <pc:sldMk cId="705713025" sldId="599"/>
            <ac:spMk id="3" creationId="{EDAFB142-85EB-BE8A-DAFE-A4E1D17BDF2D}"/>
          </ac:spMkLst>
        </pc:spChg>
      </pc:sldChg>
    </pc:docChg>
  </pc:docChgLst>
  <pc:docChgLst>
    <pc:chgData name="Schmitz, Chris" userId="S::cschmitz@stoughtonhealth.com::95b97cd4-06a8-43ae-b9e3-dc811376468b" providerId="AD" clId="Web-{965E5E74-133C-4414-7657-6D0380E10118}"/>
    <pc:docChg chg="addSld delSld modSld sldOrd">
      <pc:chgData name="Schmitz, Chris" userId="S::cschmitz@stoughtonhealth.com::95b97cd4-06a8-43ae-b9e3-dc811376468b" providerId="AD" clId="Web-{965E5E74-133C-4414-7657-6D0380E10118}" dt="2025-05-23T15:52:14.561" v="125" actId="20577"/>
      <pc:docMkLst>
        <pc:docMk/>
      </pc:docMkLst>
      <pc:sldChg chg="addSp delSp modSp">
        <pc:chgData name="Schmitz, Chris" userId="S::cschmitz@stoughtonhealth.com::95b97cd4-06a8-43ae-b9e3-dc811376468b" providerId="AD" clId="Web-{965E5E74-133C-4414-7657-6D0380E10118}" dt="2025-05-23T15:50:56.389" v="69" actId="20577"/>
        <pc:sldMkLst>
          <pc:docMk/>
          <pc:sldMk cId="2880805506" sldId="323"/>
        </pc:sldMkLst>
        <pc:spChg chg="mod">
          <ac:chgData name="Schmitz, Chris" userId="S::cschmitz@stoughtonhealth.com::95b97cd4-06a8-43ae-b9e3-dc811376468b" providerId="AD" clId="Web-{965E5E74-133C-4414-7657-6D0380E10118}" dt="2025-05-23T15:50:56.389" v="69" actId="20577"/>
          <ac:spMkLst>
            <pc:docMk/>
            <pc:sldMk cId="2880805506" sldId="323"/>
            <ac:spMk id="2" creationId="{DFBA2FE2-E21E-04B9-8693-418BA7B7A825}"/>
          </ac:spMkLst>
        </pc:spChg>
        <pc:picChg chg="add mod ord">
          <ac:chgData name="Schmitz, Chris" userId="S::cschmitz@stoughtonhealth.com::95b97cd4-06a8-43ae-b9e3-dc811376468b" providerId="AD" clId="Web-{965E5E74-133C-4414-7657-6D0380E10118}" dt="2025-05-23T15:35:36.893" v="5" actId="14100"/>
          <ac:picMkLst>
            <pc:docMk/>
            <pc:sldMk cId="2880805506" sldId="323"/>
            <ac:picMk id="8" creationId="{EBAA5069-57A8-EA0C-13FE-7649E688A3E3}"/>
          </ac:picMkLst>
        </pc:picChg>
        <pc:picChg chg="add mod ord">
          <ac:chgData name="Schmitz, Chris" userId="S::cschmitz@stoughtonhealth.com::95b97cd4-06a8-43ae-b9e3-dc811376468b" providerId="AD" clId="Web-{965E5E74-133C-4414-7657-6D0380E10118}" dt="2025-05-23T15:35:57.675" v="7" actId="1076"/>
          <ac:picMkLst>
            <pc:docMk/>
            <pc:sldMk cId="2880805506" sldId="323"/>
            <ac:picMk id="11" creationId="{4B723673-2092-5098-E126-CC5F9388FEF4}"/>
          </ac:picMkLst>
        </pc:picChg>
      </pc:sldChg>
      <pc:sldChg chg="modSp">
        <pc:chgData name="Schmitz, Chris" userId="S::cschmitz@stoughtonhealth.com::95b97cd4-06a8-43ae-b9e3-dc811376468b" providerId="AD" clId="Web-{965E5E74-133C-4414-7657-6D0380E10118}" dt="2025-05-23T15:51:58.202" v="112" actId="1076"/>
        <pc:sldMkLst>
          <pc:docMk/>
          <pc:sldMk cId="3409537628" sldId="584"/>
        </pc:sldMkLst>
        <pc:spChg chg="mod">
          <ac:chgData name="Schmitz, Chris" userId="S::cschmitz@stoughtonhealth.com::95b97cd4-06a8-43ae-b9e3-dc811376468b" providerId="AD" clId="Web-{965E5E74-133C-4414-7657-6D0380E10118}" dt="2025-05-23T15:51:58.202" v="112" actId="1076"/>
          <ac:spMkLst>
            <pc:docMk/>
            <pc:sldMk cId="3409537628" sldId="584"/>
            <ac:spMk id="4" creationId="{AD09390E-EE32-09B5-7CDC-C86CBA57C54D}"/>
          </ac:spMkLst>
        </pc:spChg>
      </pc:sldChg>
      <pc:sldChg chg="modSp ord">
        <pc:chgData name="Schmitz, Chris" userId="S::cschmitz@stoughtonhealth.com::95b97cd4-06a8-43ae-b9e3-dc811376468b" providerId="AD" clId="Web-{965E5E74-133C-4414-7657-6D0380E10118}" dt="2025-05-23T15:52:14.561" v="125" actId="20577"/>
        <pc:sldMkLst>
          <pc:docMk/>
          <pc:sldMk cId="1087654759" sldId="601"/>
        </pc:sldMkLst>
        <pc:spChg chg="mod">
          <ac:chgData name="Schmitz, Chris" userId="S::cschmitz@stoughtonhealth.com::95b97cd4-06a8-43ae-b9e3-dc811376468b" providerId="AD" clId="Web-{965E5E74-133C-4414-7657-6D0380E10118}" dt="2025-05-23T15:52:14.561" v="125" actId="20577"/>
          <ac:spMkLst>
            <pc:docMk/>
            <pc:sldMk cId="1087654759" sldId="601"/>
            <ac:spMk id="2" creationId="{703C4CB3-796F-77BE-E9AD-EAD16788700A}"/>
          </ac:spMkLst>
        </pc:spChg>
      </pc:sldChg>
      <pc:sldChg chg="addSp delSp modSp add mod replId modClrScheme chgLayout">
        <pc:chgData name="Schmitz, Chris" userId="S::cschmitz@stoughtonhealth.com::95b97cd4-06a8-43ae-b9e3-dc811376468b" providerId="AD" clId="Web-{965E5E74-133C-4414-7657-6D0380E10118}" dt="2025-05-23T15:50:26.966" v="66" actId="14100"/>
        <pc:sldMkLst>
          <pc:docMk/>
          <pc:sldMk cId="1820146479" sldId="621"/>
        </pc:sldMkLst>
        <pc:spChg chg="mod">
          <ac:chgData name="Schmitz, Chris" userId="S::cschmitz@stoughtonhealth.com::95b97cd4-06a8-43ae-b9e3-dc811376468b" providerId="AD" clId="Web-{965E5E74-133C-4414-7657-6D0380E10118}" dt="2025-05-23T15:50:21.435" v="65" actId="14100"/>
          <ac:spMkLst>
            <pc:docMk/>
            <pc:sldMk cId="1820146479" sldId="621"/>
            <ac:spMk id="2" creationId="{54B19A67-BFCE-4A10-DD95-3643196AAF60}"/>
          </ac:spMkLst>
        </pc:spChg>
        <pc:spChg chg="add mod">
          <ac:chgData name="Schmitz, Chris" userId="S::cschmitz@stoughtonhealth.com::95b97cd4-06a8-43ae-b9e3-dc811376468b" providerId="AD" clId="Web-{965E5E74-133C-4414-7657-6D0380E10118}" dt="2025-05-23T15:50:26.966" v="66" actId="14100"/>
          <ac:spMkLst>
            <pc:docMk/>
            <pc:sldMk cId="1820146479" sldId="621"/>
            <ac:spMk id="32" creationId="{BCA05E6A-8E47-BA5A-83FA-ACC76DB4B48F}"/>
          </ac:spMkLst>
        </pc:spChg>
        <pc:picChg chg="add mod ord">
          <ac:chgData name="Schmitz, Chris" userId="S::cschmitz@stoughtonhealth.com::95b97cd4-06a8-43ae-b9e3-dc811376468b" providerId="AD" clId="Web-{965E5E74-133C-4414-7657-6D0380E10118}" dt="2025-05-23T15:49:20.341" v="62"/>
          <ac:picMkLst>
            <pc:docMk/>
            <pc:sldMk cId="1820146479" sldId="621"/>
            <ac:picMk id="28" creationId="{22AD9575-6384-3672-E1DF-EC1704C7FF5D}"/>
          </ac:picMkLst>
        </pc:picChg>
      </pc:sldChg>
      <pc:sldChg chg="add del replId">
        <pc:chgData name="Schmitz, Chris" userId="S::cschmitz@stoughtonhealth.com::95b97cd4-06a8-43ae-b9e3-dc811376468b" providerId="AD" clId="Web-{965E5E74-133C-4414-7657-6D0380E10118}" dt="2025-05-23T15:45:25.681" v="10"/>
        <pc:sldMkLst>
          <pc:docMk/>
          <pc:sldMk cId="3086335878" sldId="621"/>
        </pc:sldMkLst>
      </pc:sldChg>
    </pc:docChg>
  </pc:docChgLst>
  <pc:docChgLst>
    <pc:chgData name="Schmitz, Chris" userId="S::cschmitz@stoughtonhealth.com::95b97cd4-06a8-43ae-b9e3-dc811376468b" providerId="AD" clId="Web-{2AA966CA-0B07-451C-2AD5-CEC260F5D2AE}"/>
    <pc:docChg chg="modSld">
      <pc:chgData name="Schmitz, Chris" userId="S::cschmitz@stoughtonhealth.com::95b97cd4-06a8-43ae-b9e3-dc811376468b" providerId="AD" clId="Web-{2AA966CA-0B07-451C-2AD5-CEC260F5D2AE}" dt="2025-05-23T15:33:15.949" v="1"/>
      <pc:docMkLst>
        <pc:docMk/>
      </pc:docMkLst>
      <pc:sldChg chg="addSp delSp modSp mod modClrScheme chgLayout">
        <pc:chgData name="Schmitz, Chris" userId="S::cschmitz@stoughtonhealth.com::95b97cd4-06a8-43ae-b9e3-dc811376468b" providerId="AD" clId="Web-{2AA966CA-0B07-451C-2AD5-CEC260F5D2AE}" dt="2025-05-23T15:33:15.949" v="1"/>
        <pc:sldMkLst>
          <pc:docMk/>
          <pc:sldMk cId="2880805506" sldId="323"/>
        </pc:sldMkLst>
        <pc:spChg chg="mod ord">
          <ac:chgData name="Schmitz, Chris" userId="S::cschmitz@stoughtonhealth.com::95b97cd4-06a8-43ae-b9e3-dc811376468b" providerId="AD" clId="Web-{2AA966CA-0B07-451C-2AD5-CEC260F5D2AE}" dt="2025-05-23T15:31:46.387" v="0"/>
          <ac:spMkLst>
            <pc:docMk/>
            <pc:sldMk cId="2880805506" sldId="323"/>
            <ac:spMk id="2" creationId="{DFBA2FE2-E21E-04B9-8693-418BA7B7A825}"/>
          </ac:spMkLst>
        </pc:spChg>
      </pc:sldChg>
    </pc:docChg>
  </pc:docChgLst>
  <pc:docChgLst>
    <pc:chgData name="Abey, Michelle" userId="652e74bf-0677-46fd-bde8-81ad5b12a2a5" providerId="ADAL" clId="{B265BBC4-C827-41BA-99F2-AAF7F274D361}"/>
    <pc:docChg chg="undo custSel modSld">
      <pc:chgData name="Abey, Michelle" userId="652e74bf-0677-46fd-bde8-81ad5b12a2a5" providerId="ADAL" clId="{B265BBC4-C827-41BA-99F2-AAF7F274D361}" dt="2025-05-27T19:18:56.433" v="221" actId="20577"/>
      <pc:docMkLst>
        <pc:docMk/>
      </pc:docMkLst>
      <pc:sldChg chg="addSp delSp modSp mod modClrScheme chgLayout">
        <pc:chgData name="Abey, Michelle" userId="652e74bf-0677-46fd-bde8-81ad5b12a2a5" providerId="ADAL" clId="{B265BBC4-C827-41BA-99F2-AAF7F274D361}" dt="2025-05-27T18:51:18.333" v="119" actId="1076"/>
        <pc:sldMkLst>
          <pc:docMk/>
          <pc:sldMk cId="1506937842" sldId="304"/>
        </pc:sldMkLst>
        <pc:spChg chg="mod">
          <ac:chgData name="Abey, Michelle" userId="652e74bf-0677-46fd-bde8-81ad5b12a2a5" providerId="ADAL" clId="{B265BBC4-C827-41BA-99F2-AAF7F274D361}" dt="2025-05-27T18:50:45.236" v="112" actId="1076"/>
          <ac:spMkLst>
            <pc:docMk/>
            <pc:sldMk cId="1506937842" sldId="304"/>
            <ac:spMk id="2" creationId="{8572F052-C7A1-45AA-6296-C4CBE675E037}"/>
          </ac:spMkLst>
        </pc:spChg>
        <pc:spChg chg="del">
          <ac:chgData name="Abey, Michelle" userId="652e74bf-0677-46fd-bde8-81ad5b12a2a5" providerId="ADAL" clId="{B265BBC4-C827-41BA-99F2-AAF7F274D361}" dt="2025-05-27T18:50:31.908" v="109"/>
          <ac:spMkLst>
            <pc:docMk/>
            <pc:sldMk cId="1506937842" sldId="304"/>
            <ac:spMk id="4" creationId="{956AE289-47CE-0140-4482-1FB176B8DB63}"/>
          </ac:spMkLst>
        </pc:spChg>
        <pc:spChg chg="del">
          <ac:chgData name="Abey, Michelle" userId="652e74bf-0677-46fd-bde8-81ad5b12a2a5" providerId="ADAL" clId="{B265BBC4-C827-41BA-99F2-AAF7F274D361}" dt="2025-05-27T18:39:16.222" v="108" actId="478"/>
          <ac:spMkLst>
            <pc:docMk/>
            <pc:sldMk cId="1506937842" sldId="304"/>
            <ac:spMk id="12" creationId="{13CF07AC-35C5-9D72-2995-CF52387DD7A4}"/>
          </ac:spMkLst>
        </pc:spChg>
        <pc:picChg chg="add mod">
          <ac:chgData name="Abey, Michelle" userId="652e74bf-0677-46fd-bde8-81ad5b12a2a5" providerId="ADAL" clId="{B265BBC4-C827-41BA-99F2-AAF7F274D361}" dt="2025-05-27T18:51:18.333" v="119" actId="1076"/>
          <ac:picMkLst>
            <pc:docMk/>
            <pc:sldMk cId="1506937842" sldId="304"/>
            <ac:picMk id="3" creationId="{22E9DDE3-5F82-2022-D912-9F88CF59F0FB}"/>
          </ac:picMkLst>
        </pc:picChg>
      </pc:sldChg>
      <pc:sldChg chg="modSp mod">
        <pc:chgData name="Abey, Michelle" userId="652e74bf-0677-46fd-bde8-81ad5b12a2a5" providerId="ADAL" clId="{B265BBC4-C827-41BA-99F2-AAF7F274D361}" dt="2025-05-27T18:38:16.275" v="73" actId="20577"/>
        <pc:sldMkLst>
          <pc:docMk/>
          <pc:sldMk cId="4248044376" sldId="312"/>
        </pc:sldMkLst>
        <pc:graphicFrameChg chg="mod">
          <ac:chgData name="Abey, Michelle" userId="652e74bf-0677-46fd-bde8-81ad5b12a2a5" providerId="ADAL" clId="{B265BBC4-C827-41BA-99F2-AAF7F274D361}" dt="2025-05-27T18:38:16.275" v="73" actId="20577"/>
          <ac:graphicFrameMkLst>
            <pc:docMk/>
            <pc:sldMk cId="4248044376" sldId="312"/>
            <ac:graphicFrameMk id="4" creationId="{9DFC1DF9-3E02-DB1C-C61B-5BCD5B69DFC7}"/>
          </ac:graphicFrameMkLst>
        </pc:graphicFrameChg>
      </pc:sldChg>
      <pc:sldChg chg="delSp mod">
        <pc:chgData name="Abey, Michelle" userId="652e74bf-0677-46fd-bde8-81ad5b12a2a5" providerId="ADAL" clId="{B265BBC4-C827-41BA-99F2-AAF7F274D361}" dt="2025-05-27T18:38:52.508" v="107" actId="478"/>
        <pc:sldMkLst>
          <pc:docMk/>
          <pc:sldMk cId="1325508426" sldId="319"/>
        </pc:sldMkLst>
        <pc:spChg chg="del">
          <ac:chgData name="Abey, Michelle" userId="652e74bf-0677-46fd-bde8-81ad5b12a2a5" providerId="ADAL" clId="{B265BBC4-C827-41BA-99F2-AAF7F274D361}" dt="2025-05-27T18:38:52.508" v="107" actId="478"/>
          <ac:spMkLst>
            <pc:docMk/>
            <pc:sldMk cId="1325508426" sldId="319"/>
            <ac:spMk id="9" creationId="{F72461E9-AA46-A47B-6C84-F1A1DE20C832}"/>
          </ac:spMkLst>
        </pc:spChg>
      </pc:sldChg>
      <pc:sldChg chg="modSp mod">
        <pc:chgData name="Abey, Michelle" userId="652e74bf-0677-46fd-bde8-81ad5b12a2a5" providerId="ADAL" clId="{B265BBC4-C827-41BA-99F2-AAF7F274D361}" dt="2025-05-27T19:18:56.433" v="221" actId="20577"/>
        <pc:sldMkLst>
          <pc:docMk/>
          <pc:sldMk cId="4232056146" sldId="324"/>
        </pc:sldMkLst>
        <pc:spChg chg="mod">
          <ac:chgData name="Abey, Michelle" userId="652e74bf-0677-46fd-bde8-81ad5b12a2a5" providerId="ADAL" clId="{B265BBC4-C827-41BA-99F2-AAF7F274D361}" dt="2025-05-27T19:18:56.433" v="221" actId="20577"/>
          <ac:spMkLst>
            <pc:docMk/>
            <pc:sldMk cId="4232056146" sldId="324"/>
            <ac:spMk id="3" creationId="{B96C724C-84A6-CCE0-1495-C91350E38051}"/>
          </ac:spMkLst>
        </pc:spChg>
      </pc:sldChg>
      <pc:sldChg chg="modSp">
        <pc:chgData name="Abey, Michelle" userId="652e74bf-0677-46fd-bde8-81ad5b12a2a5" providerId="ADAL" clId="{B265BBC4-C827-41BA-99F2-AAF7F274D361}" dt="2025-05-27T18:38:38.414" v="106" actId="20577"/>
        <pc:sldMkLst>
          <pc:docMk/>
          <pc:sldMk cId="3324659716" sldId="326"/>
        </pc:sldMkLst>
        <pc:graphicFrameChg chg="mod">
          <ac:chgData name="Abey, Michelle" userId="652e74bf-0677-46fd-bde8-81ad5b12a2a5" providerId="ADAL" clId="{B265BBC4-C827-41BA-99F2-AAF7F274D361}" dt="2025-05-27T18:38:38.414" v="106" actId="20577"/>
          <ac:graphicFrameMkLst>
            <pc:docMk/>
            <pc:sldMk cId="3324659716" sldId="326"/>
            <ac:graphicFrameMk id="9" creationId="{57A8EF93-DB5A-59BD-F4F2-ED77687276BF}"/>
          </ac:graphicFrameMkLst>
        </pc:graphicFrameChg>
      </pc:sldChg>
      <pc:sldChg chg="modSp mod">
        <pc:chgData name="Abey, Michelle" userId="652e74bf-0677-46fd-bde8-81ad5b12a2a5" providerId="ADAL" clId="{B265BBC4-C827-41BA-99F2-AAF7F274D361}" dt="2025-05-27T18:51:36.035" v="120" actId="1076"/>
        <pc:sldMkLst>
          <pc:docMk/>
          <pc:sldMk cId="2058207740" sldId="589"/>
        </pc:sldMkLst>
        <pc:spChg chg="mod">
          <ac:chgData name="Abey, Michelle" userId="652e74bf-0677-46fd-bde8-81ad5b12a2a5" providerId="ADAL" clId="{B265BBC4-C827-41BA-99F2-AAF7F274D361}" dt="2025-05-27T18:51:36.035" v="120" actId="1076"/>
          <ac:spMkLst>
            <pc:docMk/>
            <pc:sldMk cId="2058207740" sldId="589"/>
            <ac:spMk id="4" creationId="{C541C83B-8605-62A6-6B99-9F44C38D3537}"/>
          </ac:spMkLst>
        </pc:spChg>
      </pc:sldChg>
      <pc:sldChg chg="modSp mod">
        <pc:chgData name="Abey, Michelle" userId="652e74bf-0677-46fd-bde8-81ad5b12a2a5" providerId="ADAL" clId="{B265BBC4-C827-41BA-99F2-AAF7F274D361}" dt="2025-05-27T18:52:00.171" v="123" actId="1076"/>
        <pc:sldMkLst>
          <pc:docMk/>
          <pc:sldMk cId="385751458" sldId="590"/>
        </pc:sldMkLst>
        <pc:spChg chg="mod">
          <ac:chgData name="Abey, Michelle" userId="652e74bf-0677-46fd-bde8-81ad5b12a2a5" providerId="ADAL" clId="{B265BBC4-C827-41BA-99F2-AAF7F274D361}" dt="2025-05-27T18:51:49.507" v="121" actId="1076"/>
          <ac:spMkLst>
            <pc:docMk/>
            <pc:sldMk cId="385751458" sldId="590"/>
            <ac:spMk id="2" creationId="{6379DC83-8A08-B18F-0251-A8F54CA67535}"/>
          </ac:spMkLst>
        </pc:spChg>
        <pc:spChg chg="mod">
          <ac:chgData name="Abey, Michelle" userId="652e74bf-0677-46fd-bde8-81ad5b12a2a5" providerId="ADAL" clId="{B265BBC4-C827-41BA-99F2-AAF7F274D361}" dt="2025-05-27T18:51:52.169" v="122" actId="1076"/>
          <ac:spMkLst>
            <pc:docMk/>
            <pc:sldMk cId="385751458" sldId="590"/>
            <ac:spMk id="3" creationId="{722AF39A-632D-3423-C91B-D94D2E2B6A4A}"/>
          </ac:spMkLst>
        </pc:spChg>
        <pc:spChg chg="mod">
          <ac:chgData name="Abey, Michelle" userId="652e74bf-0677-46fd-bde8-81ad5b12a2a5" providerId="ADAL" clId="{B265BBC4-C827-41BA-99F2-AAF7F274D361}" dt="2025-05-27T18:52:00.171" v="123" actId="1076"/>
          <ac:spMkLst>
            <pc:docMk/>
            <pc:sldMk cId="385751458" sldId="590"/>
            <ac:spMk id="5" creationId="{E37D2E06-FC79-8D49-B520-CBE32293E0C9}"/>
          </ac:spMkLst>
        </pc:spChg>
      </pc:sldChg>
      <pc:sldChg chg="delSp modSp mod">
        <pc:chgData name="Abey, Michelle" userId="652e74bf-0677-46fd-bde8-81ad5b12a2a5" providerId="ADAL" clId="{B265BBC4-C827-41BA-99F2-AAF7F274D361}" dt="2025-05-27T18:54:10.636" v="217" actId="6549"/>
        <pc:sldMkLst>
          <pc:docMk/>
          <pc:sldMk cId="333936848" sldId="594"/>
        </pc:sldMkLst>
        <pc:spChg chg="mod">
          <ac:chgData name="Abey, Michelle" userId="652e74bf-0677-46fd-bde8-81ad5b12a2a5" providerId="ADAL" clId="{B265BBC4-C827-41BA-99F2-AAF7F274D361}" dt="2025-05-27T18:54:10.636" v="217" actId="6549"/>
          <ac:spMkLst>
            <pc:docMk/>
            <pc:sldMk cId="333936848" sldId="594"/>
            <ac:spMk id="3" creationId="{4F176AB5-AC0B-DAB8-B17A-BA8843F54E25}"/>
          </ac:spMkLst>
        </pc:spChg>
        <pc:spChg chg="del">
          <ac:chgData name="Abey, Michelle" userId="652e74bf-0677-46fd-bde8-81ad5b12a2a5" providerId="ADAL" clId="{B265BBC4-C827-41BA-99F2-AAF7F274D361}" dt="2025-05-27T18:52:28.048" v="124" actId="478"/>
          <ac:spMkLst>
            <pc:docMk/>
            <pc:sldMk cId="333936848" sldId="594"/>
            <ac:spMk id="4" creationId="{C57C68EC-4CA8-F77B-108E-A80E96D8E9E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52-419F-99EB-0A384E23D0A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52-419F-99EB-0A384E23D0A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52-419F-99EB-0A384E23D0A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601062776"/>
        <c:axId val="601062384"/>
      </c:barChart>
      <c:catAx>
        <c:axId val="601062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062384"/>
        <c:crosses val="autoZero"/>
        <c:auto val="1"/>
        <c:lblAlgn val="ctr"/>
        <c:lblOffset val="100"/>
        <c:noMultiLvlLbl val="0"/>
      </c:catAx>
      <c:valAx>
        <c:axId val="6010623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062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Foundation Giving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46%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4BF-4AC7-9543-8903B9FFF19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51%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4BF-4AC7-9543-8903B9FFF1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Governing Board</c:v>
                </c:pt>
                <c:pt idx="1">
                  <c:v>Foundation Board</c:v>
                </c:pt>
                <c:pt idx="2">
                  <c:v>Administration</c:v>
                </c:pt>
                <c:pt idx="3">
                  <c:v>Managers</c:v>
                </c:pt>
                <c:pt idx="4">
                  <c:v>Employees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</c:v>
                </c:pt>
                <c:pt idx="1">
                  <c:v>0.83</c:v>
                </c:pt>
                <c:pt idx="2">
                  <c:v>1</c:v>
                </c:pt>
                <c:pt idx="3">
                  <c:v>1</c:v>
                </c:pt>
                <c:pt idx="4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BF-4AC7-9543-8903B9FFF19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935712735"/>
        <c:axId val="935710815"/>
      </c:barChart>
      <c:catAx>
        <c:axId val="9357127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710815"/>
        <c:crosses val="autoZero"/>
        <c:auto val="1"/>
        <c:lblAlgn val="ctr"/>
        <c:lblOffset val="100"/>
        <c:noMultiLvlLbl val="0"/>
      </c:catAx>
      <c:valAx>
        <c:axId val="935710815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7127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image" Target="../media/image15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image" Target="../media/image17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image" Target="../media/image25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svg"/><Relationship Id="rId1" Type="http://schemas.openxmlformats.org/officeDocument/2006/relationships/image" Target="../media/image27.pn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image" Target="../media/image17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image" Target="../media/image25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svg"/><Relationship Id="rId1" Type="http://schemas.openxmlformats.org/officeDocument/2006/relationships/image" Target="../media/image27.pn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8F8FEE-64B6-4B32-B779-C1ABE9AB5088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E1289176-9928-4470-A4D7-A5032CD8993E}">
      <dgm:prSet phldrT="[Text]"/>
      <dgm:spPr/>
      <dgm:t>
        <a:bodyPr/>
        <a:lstStyle/>
        <a:p>
          <a:r>
            <a:rPr lang="en-US" dirty="0"/>
            <a:t>Event</a:t>
          </a:r>
        </a:p>
      </dgm:t>
    </dgm:pt>
    <dgm:pt modelId="{F6520C3D-CD5D-462C-B537-4D8BDF811877}" type="parTrans" cxnId="{758229E3-0D47-4E87-8CE7-856E17618B52}">
      <dgm:prSet/>
      <dgm:spPr/>
      <dgm:t>
        <a:bodyPr/>
        <a:lstStyle/>
        <a:p>
          <a:endParaRPr lang="en-US"/>
        </a:p>
      </dgm:t>
    </dgm:pt>
    <dgm:pt modelId="{46091C90-78AF-4482-B823-EB709E31E943}" type="sibTrans" cxnId="{758229E3-0D47-4E87-8CE7-856E17618B52}">
      <dgm:prSet/>
      <dgm:spPr/>
      <dgm:t>
        <a:bodyPr/>
        <a:lstStyle/>
        <a:p>
          <a:endParaRPr lang="en-US"/>
        </a:p>
      </dgm:t>
    </dgm:pt>
    <dgm:pt modelId="{D3B1C861-C87F-4B76-9D31-36E286356B02}">
      <dgm:prSet phldrT="[Text]"/>
      <dgm:spPr/>
      <dgm:t>
        <a:bodyPr/>
        <a:lstStyle/>
        <a:p>
          <a:r>
            <a:rPr lang="en-US" dirty="0"/>
            <a:t>Safety Zone software</a:t>
          </a:r>
        </a:p>
      </dgm:t>
    </dgm:pt>
    <dgm:pt modelId="{9D7427BE-1E2A-498D-B94D-DCCD372CEDEC}" type="parTrans" cxnId="{43EA70A0-55D0-4E5C-90D9-17D529AF5513}">
      <dgm:prSet/>
      <dgm:spPr/>
      <dgm:t>
        <a:bodyPr/>
        <a:lstStyle/>
        <a:p>
          <a:endParaRPr lang="en-US"/>
        </a:p>
      </dgm:t>
    </dgm:pt>
    <dgm:pt modelId="{9B5AF405-3729-4FF5-AE0F-E27CB139EF74}" type="sibTrans" cxnId="{43EA70A0-55D0-4E5C-90D9-17D529AF5513}">
      <dgm:prSet/>
      <dgm:spPr/>
      <dgm:t>
        <a:bodyPr/>
        <a:lstStyle/>
        <a:p>
          <a:endParaRPr lang="en-US"/>
        </a:p>
      </dgm:t>
    </dgm:pt>
    <dgm:pt modelId="{BDC9968B-A85B-477E-A544-394570C5CEA4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Centralized Reporting and Tracking</a:t>
          </a:r>
        </a:p>
      </dgm:t>
    </dgm:pt>
    <dgm:pt modelId="{0DD416F0-F709-4985-9E74-E9094CDAB717}" type="parTrans" cxnId="{65428B50-6AB4-4CA5-92FB-7CE92FB75314}">
      <dgm:prSet/>
      <dgm:spPr/>
      <dgm:t>
        <a:bodyPr/>
        <a:lstStyle/>
        <a:p>
          <a:endParaRPr lang="en-US"/>
        </a:p>
      </dgm:t>
    </dgm:pt>
    <dgm:pt modelId="{C645BF01-DC3F-497A-B46F-2830A2C93BFE}" type="sibTrans" cxnId="{65428B50-6AB4-4CA5-92FB-7CE92FB75314}">
      <dgm:prSet/>
      <dgm:spPr/>
      <dgm:t>
        <a:bodyPr/>
        <a:lstStyle/>
        <a:p>
          <a:endParaRPr lang="en-US"/>
        </a:p>
      </dgm:t>
    </dgm:pt>
    <dgm:pt modelId="{2640D553-4808-487B-88E6-F2E60E4AF689}" type="pres">
      <dgm:prSet presAssocID="{A58F8FEE-64B6-4B32-B779-C1ABE9AB5088}" presName="Name0" presStyleCnt="0">
        <dgm:presLayoutVars>
          <dgm:dir/>
          <dgm:resizeHandles val="exact"/>
        </dgm:presLayoutVars>
      </dgm:prSet>
      <dgm:spPr/>
    </dgm:pt>
    <dgm:pt modelId="{F278ED60-4CD7-4B4A-A1DA-0BD45D60F598}" type="pres">
      <dgm:prSet presAssocID="{A58F8FEE-64B6-4B32-B779-C1ABE9AB5088}" presName="vNodes" presStyleCnt="0"/>
      <dgm:spPr/>
    </dgm:pt>
    <dgm:pt modelId="{8632F666-27B8-474E-9574-5336658F4B0B}" type="pres">
      <dgm:prSet presAssocID="{E1289176-9928-4470-A4D7-A5032CD8993E}" presName="node" presStyleLbl="node1" presStyleIdx="0" presStyleCnt="3">
        <dgm:presLayoutVars>
          <dgm:bulletEnabled val="1"/>
        </dgm:presLayoutVars>
      </dgm:prSet>
      <dgm:spPr>
        <a:prstGeom prst="triangle">
          <a:avLst/>
        </a:prstGeom>
      </dgm:spPr>
    </dgm:pt>
    <dgm:pt modelId="{84B96B6B-12D9-4B26-8E9B-90A7FA151648}" type="pres">
      <dgm:prSet presAssocID="{46091C90-78AF-4482-B823-EB709E31E943}" presName="spacerT" presStyleCnt="0"/>
      <dgm:spPr/>
    </dgm:pt>
    <dgm:pt modelId="{8C6911F0-0735-4BD4-8820-14D2D88DDFD9}" type="pres">
      <dgm:prSet presAssocID="{46091C90-78AF-4482-B823-EB709E31E943}" presName="sibTrans" presStyleLbl="sibTrans2D1" presStyleIdx="0" presStyleCnt="2"/>
      <dgm:spPr/>
    </dgm:pt>
    <dgm:pt modelId="{F08771E4-4A3D-444D-90C9-05A2021C5F93}" type="pres">
      <dgm:prSet presAssocID="{46091C90-78AF-4482-B823-EB709E31E943}" presName="spacerB" presStyleCnt="0"/>
      <dgm:spPr/>
    </dgm:pt>
    <dgm:pt modelId="{FEF7DC20-EBF4-418E-99D6-C1A2F1800B02}" type="pres">
      <dgm:prSet presAssocID="{D3B1C861-C87F-4B76-9D31-36E286356B02}" presName="node" presStyleLbl="node1" presStyleIdx="1" presStyleCnt="3">
        <dgm:presLayoutVars>
          <dgm:bulletEnabled val="1"/>
        </dgm:presLayoutVars>
      </dgm:prSet>
      <dgm:spPr/>
    </dgm:pt>
    <dgm:pt modelId="{5209A60F-0E03-4879-8A82-3FEA6F260127}" type="pres">
      <dgm:prSet presAssocID="{A58F8FEE-64B6-4B32-B779-C1ABE9AB5088}" presName="sibTransLast" presStyleLbl="sibTrans2D1" presStyleIdx="1" presStyleCnt="2"/>
      <dgm:spPr/>
    </dgm:pt>
    <dgm:pt modelId="{78374F57-5621-4837-B622-DC7B6B1941AC}" type="pres">
      <dgm:prSet presAssocID="{A58F8FEE-64B6-4B32-B779-C1ABE9AB5088}" presName="connectorText" presStyleLbl="sibTrans2D1" presStyleIdx="1" presStyleCnt="2"/>
      <dgm:spPr/>
    </dgm:pt>
    <dgm:pt modelId="{08243EFC-5AE6-460A-BE0A-5E0E47D30A9A}" type="pres">
      <dgm:prSet presAssocID="{A58F8FEE-64B6-4B32-B779-C1ABE9AB5088}" presName="lastNode" presStyleLbl="node1" presStyleIdx="2" presStyleCnt="3" custLinFactNeighborX="42562" custLinFactNeighborY="796">
        <dgm:presLayoutVars>
          <dgm:bulletEnabled val="1"/>
        </dgm:presLayoutVars>
      </dgm:prSet>
      <dgm:spPr/>
    </dgm:pt>
  </dgm:ptLst>
  <dgm:cxnLst>
    <dgm:cxn modelId="{3E63A007-C3FA-4F15-91D3-372B52188D9C}" type="presOf" srcId="{9B5AF405-3729-4FF5-AE0F-E27CB139EF74}" destId="{5209A60F-0E03-4879-8A82-3FEA6F260127}" srcOrd="0" destOrd="0" presId="urn:microsoft.com/office/officeart/2005/8/layout/equation2"/>
    <dgm:cxn modelId="{5563B72F-C2A5-42BE-BDF2-5B670BAB0268}" type="presOf" srcId="{A58F8FEE-64B6-4B32-B779-C1ABE9AB5088}" destId="{2640D553-4808-487B-88E6-F2E60E4AF689}" srcOrd="0" destOrd="0" presId="urn:microsoft.com/office/officeart/2005/8/layout/equation2"/>
    <dgm:cxn modelId="{65428B50-6AB4-4CA5-92FB-7CE92FB75314}" srcId="{A58F8FEE-64B6-4B32-B779-C1ABE9AB5088}" destId="{BDC9968B-A85B-477E-A544-394570C5CEA4}" srcOrd="2" destOrd="0" parTransId="{0DD416F0-F709-4985-9E74-E9094CDAB717}" sibTransId="{C645BF01-DC3F-497A-B46F-2830A2C93BFE}"/>
    <dgm:cxn modelId="{43EA70A0-55D0-4E5C-90D9-17D529AF5513}" srcId="{A58F8FEE-64B6-4B32-B779-C1ABE9AB5088}" destId="{D3B1C861-C87F-4B76-9D31-36E286356B02}" srcOrd="1" destOrd="0" parTransId="{9D7427BE-1E2A-498D-B94D-DCCD372CEDEC}" sibTransId="{9B5AF405-3729-4FF5-AE0F-E27CB139EF74}"/>
    <dgm:cxn modelId="{F9A33BA8-7CCC-40D8-B165-3FA92D0F5AF9}" type="presOf" srcId="{BDC9968B-A85B-477E-A544-394570C5CEA4}" destId="{08243EFC-5AE6-460A-BE0A-5E0E47D30A9A}" srcOrd="0" destOrd="0" presId="urn:microsoft.com/office/officeart/2005/8/layout/equation2"/>
    <dgm:cxn modelId="{79D9DBBF-1A3F-414E-8BD6-0E90701A3B86}" type="presOf" srcId="{E1289176-9928-4470-A4D7-A5032CD8993E}" destId="{8632F666-27B8-474E-9574-5336658F4B0B}" srcOrd="0" destOrd="0" presId="urn:microsoft.com/office/officeart/2005/8/layout/equation2"/>
    <dgm:cxn modelId="{EF14D7C0-9FD8-440E-B2B0-DD8391F4E453}" type="presOf" srcId="{46091C90-78AF-4482-B823-EB709E31E943}" destId="{8C6911F0-0735-4BD4-8820-14D2D88DDFD9}" srcOrd="0" destOrd="0" presId="urn:microsoft.com/office/officeart/2005/8/layout/equation2"/>
    <dgm:cxn modelId="{758229E3-0D47-4E87-8CE7-856E17618B52}" srcId="{A58F8FEE-64B6-4B32-B779-C1ABE9AB5088}" destId="{E1289176-9928-4470-A4D7-A5032CD8993E}" srcOrd="0" destOrd="0" parTransId="{F6520C3D-CD5D-462C-B537-4D8BDF811877}" sibTransId="{46091C90-78AF-4482-B823-EB709E31E943}"/>
    <dgm:cxn modelId="{5AC1AAFA-C326-48DB-9F4E-D800517FF8FE}" type="presOf" srcId="{9B5AF405-3729-4FF5-AE0F-E27CB139EF74}" destId="{78374F57-5621-4837-B622-DC7B6B1941AC}" srcOrd="1" destOrd="0" presId="urn:microsoft.com/office/officeart/2005/8/layout/equation2"/>
    <dgm:cxn modelId="{93FDABFD-A826-41EF-A23E-65879CDE14D3}" type="presOf" srcId="{D3B1C861-C87F-4B76-9D31-36E286356B02}" destId="{FEF7DC20-EBF4-418E-99D6-C1A2F1800B02}" srcOrd="0" destOrd="0" presId="urn:microsoft.com/office/officeart/2005/8/layout/equation2"/>
    <dgm:cxn modelId="{B601E0B2-2152-481F-8D17-F8EE2E515DC1}" type="presParOf" srcId="{2640D553-4808-487B-88E6-F2E60E4AF689}" destId="{F278ED60-4CD7-4B4A-A1DA-0BD45D60F598}" srcOrd="0" destOrd="0" presId="urn:microsoft.com/office/officeart/2005/8/layout/equation2"/>
    <dgm:cxn modelId="{4918B1C7-BA77-4DB3-A80F-4DA5AEA7C6EE}" type="presParOf" srcId="{F278ED60-4CD7-4B4A-A1DA-0BD45D60F598}" destId="{8632F666-27B8-474E-9574-5336658F4B0B}" srcOrd="0" destOrd="0" presId="urn:microsoft.com/office/officeart/2005/8/layout/equation2"/>
    <dgm:cxn modelId="{3FDED52F-A792-444C-9873-3DE5F735F48B}" type="presParOf" srcId="{F278ED60-4CD7-4B4A-A1DA-0BD45D60F598}" destId="{84B96B6B-12D9-4B26-8E9B-90A7FA151648}" srcOrd="1" destOrd="0" presId="urn:microsoft.com/office/officeart/2005/8/layout/equation2"/>
    <dgm:cxn modelId="{2D9F8731-000F-4A00-8C41-39AEF85A876B}" type="presParOf" srcId="{F278ED60-4CD7-4B4A-A1DA-0BD45D60F598}" destId="{8C6911F0-0735-4BD4-8820-14D2D88DDFD9}" srcOrd="2" destOrd="0" presId="urn:microsoft.com/office/officeart/2005/8/layout/equation2"/>
    <dgm:cxn modelId="{44EE74B7-B327-42E8-8EEE-DDDE96323B17}" type="presParOf" srcId="{F278ED60-4CD7-4B4A-A1DA-0BD45D60F598}" destId="{F08771E4-4A3D-444D-90C9-05A2021C5F93}" srcOrd="3" destOrd="0" presId="urn:microsoft.com/office/officeart/2005/8/layout/equation2"/>
    <dgm:cxn modelId="{5FBB5B58-9917-4760-9C4A-C8497E25FED4}" type="presParOf" srcId="{F278ED60-4CD7-4B4A-A1DA-0BD45D60F598}" destId="{FEF7DC20-EBF4-418E-99D6-C1A2F1800B02}" srcOrd="4" destOrd="0" presId="urn:microsoft.com/office/officeart/2005/8/layout/equation2"/>
    <dgm:cxn modelId="{1B3A6D2B-B76E-4F3F-B334-F08B4E889308}" type="presParOf" srcId="{2640D553-4808-487B-88E6-F2E60E4AF689}" destId="{5209A60F-0E03-4879-8A82-3FEA6F260127}" srcOrd="1" destOrd="0" presId="urn:microsoft.com/office/officeart/2005/8/layout/equation2"/>
    <dgm:cxn modelId="{A5CE9DCC-76E7-4635-86F5-BF6705980571}" type="presParOf" srcId="{5209A60F-0E03-4879-8A82-3FEA6F260127}" destId="{78374F57-5621-4837-B622-DC7B6B1941AC}" srcOrd="0" destOrd="0" presId="urn:microsoft.com/office/officeart/2005/8/layout/equation2"/>
    <dgm:cxn modelId="{C11C8D03-2CAE-47F1-9102-9FD58D0574A9}" type="presParOf" srcId="{2640D553-4808-487B-88E6-F2E60E4AF689}" destId="{08243EFC-5AE6-460A-BE0A-5E0E47D30A9A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4B4C1A6-E542-4DE5-97D1-B65EFC7DE5A8}" type="doc">
      <dgm:prSet loTypeId="urn:microsoft.com/office/officeart/2018/2/layout/IconLabel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F289EFC-8543-43AB-94CB-4135BA46D490}">
      <dgm:prSet phldrT="[Text]" custT="1"/>
      <dgm:spPr>
        <a:xfrm>
          <a:off x="225338" y="3153893"/>
          <a:ext cx="2392215" cy="12375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rPr>
            <a:t>Expanded Cardiology Service</a:t>
          </a:r>
        </a:p>
      </dgm:t>
    </dgm:pt>
    <dgm:pt modelId="{E59B2E1F-BB7E-45D7-913F-1A0C794BC806}" type="parTrans" cxnId="{4E8B2EE1-917D-47C1-9495-2E88121AEC0B}">
      <dgm:prSet/>
      <dgm:spPr/>
      <dgm:t>
        <a:bodyPr/>
        <a:lstStyle/>
        <a:p>
          <a:endParaRPr lang="en-US" sz="2400"/>
        </a:p>
      </dgm:t>
    </dgm:pt>
    <dgm:pt modelId="{534EEF9E-43B2-47C9-B43E-E626474772DF}" type="sibTrans" cxnId="{4E8B2EE1-917D-47C1-9495-2E88121AEC0B}">
      <dgm:prSet/>
      <dgm:spPr/>
      <dgm:t>
        <a:bodyPr/>
        <a:lstStyle/>
        <a:p>
          <a:endParaRPr lang="en-US" sz="2400"/>
        </a:p>
      </dgm:t>
    </dgm:pt>
    <dgm:pt modelId="{97F7F46B-F1C0-4643-9881-17F467554F23}">
      <dgm:prSet phldrT="[Text]" custT="1"/>
      <dgm:spPr>
        <a:xfrm>
          <a:off x="3562420" y="3166969"/>
          <a:ext cx="1932790" cy="12375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rPr>
            <a:t>Interventional Spine &amp; Pain Clinic</a:t>
          </a:r>
        </a:p>
      </dgm:t>
    </dgm:pt>
    <dgm:pt modelId="{188A5229-3F23-46EC-B2A8-91F9E282199B}" type="parTrans" cxnId="{8DC40E62-D05B-4831-8877-11BB5EB3C264}">
      <dgm:prSet/>
      <dgm:spPr/>
      <dgm:t>
        <a:bodyPr/>
        <a:lstStyle/>
        <a:p>
          <a:endParaRPr lang="en-US" sz="2400"/>
        </a:p>
      </dgm:t>
    </dgm:pt>
    <dgm:pt modelId="{5DF833D6-638F-4BC7-B935-237ED438BF1C}" type="sibTrans" cxnId="{8DC40E62-D05B-4831-8877-11BB5EB3C264}">
      <dgm:prSet/>
      <dgm:spPr/>
      <dgm:t>
        <a:bodyPr/>
        <a:lstStyle/>
        <a:p>
          <a:endParaRPr lang="en-US" sz="2400"/>
        </a:p>
      </dgm:t>
    </dgm:pt>
    <dgm:pt modelId="{866213C0-A319-47A3-9ABB-0AB8B46F264C}">
      <dgm:prSet phldrT="[Text]" custT="1"/>
      <dgm:spPr>
        <a:xfrm>
          <a:off x="8657900" y="3149565"/>
          <a:ext cx="2392215" cy="12375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rPr>
            <a:t>2</a:t>
          </a:r>
          <a:r>
            <a:rPr lang="en-US" sz="1600" baseline="300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rPr>
            <a:t>nd</a:t>
          </a: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rPr>
            <a:t> Orthopedic Surgeon</a:t>
          </a:r>
        </a:p>
      </dgm:t>
    </dgm:pt>
    <dgm:pt modelId="{368D404C-CA20-4C03-82E8-D097B549694E}" type="parTrans" cxnId="{37AFFC44-5533-4CD7-8364-E440C1896FBC}">
      <dgm:prSet/>
      <dgm:spPr/>
      <dgm:t>
        <a:bodyPr/>
        <a:lstStyle/>
        <a:p>
          <a:endParaRPr lang="en-US"/>
        </a:p>
      </dgm:t>
    </dgm:pt>
    <dgm:pt modelId="{F9C2D11C-7B46-49B4-9D68-4BB68E3067AA}" type="sibTrans" cxnId="{37AFFC44-5533-4CD7-8364-E440C1896FBC}">
      <dgm:prSet/>
      <dgm:spPr/>
      <dgm:t>
        <a:bodyPr/>
        <a:lstStyle/>
        <a:p>
          <a:endParaRPr lang="en-US"/>
        </a:p>
      </dgm:t>
    </dgm:pt>
    <dgm:pt modelId="{09B5C736-5169-4F84-80DF-F93167470036}" type="pres">
      <dgm:prSet presAssocID="{94B4C1A6-E542-4DE5-97D1-B65EFC7DE5A8}" presName="root" presStyleCnt="0">
        <dgm:presLayoutVars>
          <dgm:dir/>
          <dgm:resizeHandles val="exact"/>
        </dgm:presLayoutVars>
      </dgm:prSet>
      <dgm:spPr/>
    </dgm:pt>
    <dgm:pt modelId="{127B10FA-914C-4EB5-B0F0-8C5A8015310F}" type="pres">
      <dgm:prSet presAssocID="{CF289EFC-8543-43AB-94CB-4135BA46D490}" presName="compNode" presStyleCnt="0"/>
      <dgm:spPr/>
    </dgm:pt>
    <dgm:pt modelId="{887E3125-7FBC-4B9D-97AE-EFCA8297A83C}" type="pres">
      <dgm:prSet presAssocID="{CF289EFC-8543-43AB-94CB-4135BA46D490}" presName="iconRect" presStyleLbl="node1" presStyleIdx="0" presStyleCnt="3" custScaleX="150962" custScaleY="138817"/>
      <dgm:spPr>
        <a:xfrm>
          <a:off x="608896" y="1459794"/>
          <a:ext cx="1625101" cy="14943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Heart with pulse with solid fill"/>
        </a:ext>
      </dgm:extLst>
    </dgm:pt>
    <dgm:pt modelId="{594E3995-31DC-4EB8-B5EB-90B5F5028070}" type="pres">
      <dgm:prSet presAssocID="{CF289EFC-8543-43AB-94CB-4135BA46D490}" presName="spaceRect" presStyleCnt="0"/>
      <dgm:spPr/>
    </dgm:pt>
    <dgm:pt modelId="{57A1342A-8FC3-4A1D-9596-41D2492E4D93}" type="pres">
      <dgm:prSet presAssocID="{CF289EFC-8543-43AB-94CB-4135BA46D490}" presName="textRect" presStyleLbl="revTx" presStyleIdx="0" presStyleCnt="3">
        <dgm:presLayoutVars>
          <dgm:chMax val="1"/>
          <dgm:chPref val="1"/>
        </dgm:presLayoutVars>
      </dgm:prSet>
      <dgm:spPr/>
    </dgm:pt>
    <dgm:pt modelId="{ED9726AC-E920-4F15-A0E8-AE0BD8E94850}" type="pres">
      <dgm:prSet presAssocID="{534EEF9E-43B2-47C9-B43E-E626474772DF}" presName="sibTrans" presStyleCnt="0"/>
      <dgm:spPr/>
    </dgm:pt>
    <dgm:pt modelId="{815FCCBA-189B-40D2-A32F-88A4A54F18EB}" type="pres">
      <dgm:prSet presAssocID="{97F7F46B-F1C0-4643-9881-17F467554F23}" presName="compNode" presStyleCnt="0"/>
      <dgm:spPr/>
    </dgm:pt>
    <dgm:pt modelId="{8D255A88-AB3D-4F17-984A-E0D12F158998}" type="pres">
      <dgm:prSet presAssocID="{97F7F46B-F1C0-4643-9881-17F467554F23}" presName="iconRect" presStyleLbl="node1" presStyleIdx="1" presStyleCnt="3" custScaleX="159594" custScaleY="143676"/>
      <dgm:spPr>
        <a:xfrm>
          <a:off x="3373288" y="1446718"/>
          <a:ext cx="1718024" cy="15466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6000" b="-6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Medical with solid fill"/>
        </a:ext>
      </dgm:extLst>
    </dgm:pt>
    <dgm:pt modelId="{34C6182A-E95E-4DA5-A0FF-EBB9DCE85581}" type="pres">
      <dgm:prSet presAssocID="{97F7F46B-F1C0-4643-9881-17F467554F23}" presName="spaceRect" presStyleCnt="0"/>
      <dgm:spPr/>
    </dgm:pt>
    <dgm:pt modelId="{E306DDC3-C366-4BD8-9DE5-7135C92C38B8}" type="pres">
      <dgm:prSet presAssocID="{97F7F46B-F1C0-4643-9881-17F467554F23}" presName="textRect" presStyleLbl="revTx" presStyleIdx="1" presStyleCnt="3" custScaleX="80795" custLinFactNeighborX="12395">
        <dgm:presLayoutVars>
          <dgm:chMax val="1"/>
          <dgm:chPref val="1"/>
        </dgm:presLayoutVars>
      </dgm:prSet>
      <dgm:spPr/>
    </dgm:pt>
    <dgm:pt modelId="{BFAE1B7F-E80B-4F7E-BABD-BE63305D7076}" type="pres">
      <dgm:prSet presAssocID="{5DF833D6-638F-4BC7-B935-237ED438BF1C}" presName="sibTrans" presStyleCnt="0"/>
      <dgm:spPr/>
    </dgm:pt>
    <dgm:pt modelId="{20E0379D-28BB-4B03-9BFB-98240A6F9B22}" type="pres">
      <dgm:prSet presAssocID="{866213C0-A319-47A3-9ABB-0AB8B46F264C}" presName="compNode" presStyleCnt="0"/>
      <dgm:spPr/>
    </dgm:pt>
    <dgm:pt modelId="{136729EA-D88F-4E06-8FC7-0863CBAC9A30}" type="pres">
      <dgm:prSet presAssocID="{866213C0-A319-47A3-9ABB-0AB8B46F264C}" presName="iconRect" presStyleLbl="node1" presStyleIdx="2" presStyleCnt="3" custLinFactNeighborY="3444"/>
      <dgm:spPr>
        <a:xfrm>
          <a:off x="9315759" y="1601335"/>
          <a:ext cx="1076497" cy="10764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Doctor male with solid fill"/>
        </a:ext>
      </dgm:extLst>
    </dgm:pt>
    <dgm:pt modelId="{F7E5671D-F492-4B3D-B4A5-18D396C808AC}" type="pres">
      <dgm:prSet presAssocID="{866213C0-A319-47A3-9ABB-0AB8B46F264C}" presName="spaceRect" presStyleCnt="0"/>
      <dgm:spPr/>
    </dgm:pt>
    <dgm:pt modelId="{3286C264-9CD5-40DC-AF3E-A78E7A5E34B6}" type="pres">
      <dgm:prSet presAssocID="{866213C0-A319-47A3-9ABB-0AB8B46F264C}" presName="textRect" presStyleLbl="revTx" presStyleIdx="2" presStyleCnt="3" custLinFactNeighborY="8092">
        <dgm:presLayoutVars>
          <dgm:chMax val="1"/>
          <dgm:chPref val="1"/>
        </dgm:presLayoutVars>
      </dgm:prSet>
      <dgm:spPr/>
    </dgm:pt>
  </dgm:ptLst>
  <dgm:cxnLst>
    <dgm:cxn modelId="{940C9D02-7CF7-4D74-A84A-ED9CC32D1583}" type="presOf" srcId="{97F7F46B-F1C0-4643-9881-17F467554F23}" destId="{E306DDC3-C366-4BD8-9DE5-7135C92C38B8}" srcOrd="0" destOrd="0" presId="urn:microsoft.com/office/officeart/2018/2/layout/IconLabelList"/>
    <dgm:cxn modelId="{810CEE26-662A-4907-AB95-21C73AAC2B41}" type="presOf" srcId="{CF289EFC-8543-43AB-94CB-4135BA46D490}" destId="{57A1342A-8FC3-4A1D-9596-41D2492E4D93}" srcOrd="0" destOrd="0" presId="urn:microsoft.com/office/officeart/2018/2/layout/IconLabelList"/>
    <dgm:cxn modelId="{CC6E893B-F25B-42E7-B865-D2A96AE9C2F9}" type="presOf" srcId="{866213C0-A319-47A3-9ABB-0AB8B46F264C}" destId="{3286C264-9CD5-40DC-AF3E-A78E7A5E34B6}" srcOrd="0" destOrd="0" presId="urn:microsoft.com/office/officeart/2018/2/layout/IconLabelList"/>
    <dgm:cxn modelId="{8DC40E62-D05B-4831-8877-11BB5EB3C264}" srcId="{94B4C1A6-E542-4DE5-97D1-B65EFC7DE5A8}" destId="{97F7F46B-F1C0-4643-9881-17F467554F23}" srcOrd="1" destOrd="0" parTransId="{188A5229-3F23-46EC-B2A8-91F9E282199B}" sibTransId="{5DF833D6-638F-4BC7-B935-237ED438BF1C}"/>
    <dgm:cxn modelId="{37AFFC44-5533-4CD7-8364-E440C1896FBC}" srcId="{94B4C1A6-E542-4DE5-97D1-B65EFC7DE5A8}" destId="{866213C0-A319-47A3-9ABB-0AB8B46F264C}" srcOrd="2" destOrd="0" parTransId="{368D404C-CA20-4C03-82E8-D097B549694E}" sibTransId="{F9C2D11C-7B46-49B4-9D68-4BB68E3067AA}"/>
    <dgm:cxn modelId="{90D244CF-9FD5-41C1-BA2F-E6E98EAF11A0}" type="presOf" srcId="{94B4C1A6-E542-4DE5-97D1-B65EFC7DE5A8}" destId="{09B5C736-5169-4F84-80DF-F93167470036}" srcOrd="0" destOrd="0" presId="urn:microsoft.com/office/officeart/2018/2/layout/IconLabelList"/>
    <dgm:cxn modelId="{4E8B2EE1-917D-47C1-9495-2E88121AEC0B}" srcId="{94B4C1A6-E542-4DE5-97D1-B65EFC7DE5A8}" destId="{CF289EFC-8543-43AB-94CB-4135BA46D490}" srcOrd="0" destOrd="0" parTransId="{E59B2E1F-BB7E-45D7-913F-1A0C794BC806}" sibTransId="{534EEF9E-43B2-47C9-B43E-E626474772DF}"/>
    <dgm:cxn modelId="{B182D41B-0AF4-48F7-B965-7E3F65986A01}" type="presParOf" srcId="{09B5C736-5169-4F84-80DF-F93167470036}" destId="{127B10FA-914C-4EB5-B0F0-8C5A8015310F}" srcOrd="0" destOrd="0" presId="urn:microsoft.com/office/officeart/2018/2/layout/IconLabelList"/>
    <dgm:cxn modelId="{7D4696AD-8179-4A81-8DF7-EE38E80F0622}" type="presParOf" srcId="{127B10FA-914C-4EB5-B0F0-8C5A8015310F}" destId="{887E3125-7FBC-4B9D-97AE-EFCA8297A83C}" srcOrd="0" destOrd="0" presId="urn:microsoft.com/office/officeart/2018/2/layout/IconLabelList"/>
    <dgm:cxn modelId="{D2942A57-237D-4142-BE5F-71770BAC8722}" type="presParOf" srcId="{127B10FA-914C-4EB5-B0F0-8C5A8015310F}" destId="{594E3995-31DC-4EB8-B5EB-90B5F5028070}" srcOrd="1" destOrd="0" presId="urn:microsoft.com/office/officeart/2018/2/layout/IconLabelList"/>
    <dgm:cxn modelId="{F7EFA1E5-21ED-4669-9368-09ED2035FED9}" type="presParOf" srcId="{127B10FA-914C-4EB5-B0F0-8C5A8015310F}" destId="{57A1342A-8FC3-4A1D-9596-41D2492E4D93}" srcOrd="2" destOrd="0" presId="urn:microsoft.com/office/officeart/2018/2/layout/IconLabelList"/>
    <dgm:cxn modelId="{0DA6EC56-8493-4DE1-9097-3B5475EDDD60}" type="presParOf" srcId="{09B5C736-5169-4F84-80DF-F93167470036}" destId="{ED9726AC-E920-4F15-A0E8-AE0BD8E94850}" srcOrd="1" destOrd="0" presId="urn:microsoft.com/office/officeart/2018/2/layout/IconLabelList"/>
    <dgm:cxn modelId="{130264BC-C818-400B-82EF-6AFFDE75ED13}" type="presParOf" srcId="{09B5C736-5169-4F84-80DF-F93167470036}" destId="{815FCCBA-189B-40D2-A32F-88A4A54F18EB}" srcOrd="2" destOrd="0" presId="urn:microsoft.com/office/officeart/2018/2/layout/IconLabelList"/>
    <dgm:cxn modelId="{17C2B5F8-63DA-48F6-AF71-ECB041C43009}" type="presParOf" srcId="{815FCCBA-189B-40D2-A32F-88A4A54F18EB}" destId="{8D255A88-AB3D-4F17-984A-E0D12F158998}" srcOrd="0" destOrd="0" presId="urn:microsoft.com/office/officeart/2018/2/layout/IconLabelList"/>
    <dgm:cxn modelId="{F4B861A9-BAA4-4DA8-8AFB-F8EC3D3B0999}" type="presParOf" srcId="{815FCCBA-189B-40D2-A32F-88A4A54F18EB}" destId="{34C6182A-E95E-4DA5-A0FF-EBB9DCE85581}" srcOrd="1" destOrd="0" presId="urn:microsoft.com/office/officeart/2018/2/layout/IconLabelList"/>
    <dgm:cxn modelId="{CD062B0F-D9CD-4D76-A976-119FDE93F7C6}" type="presParOf" srcId="{815FCCBA-189B-40D2-A32F-88A4A54F18EB}" destId="{E306DDC3-C366-4BD8-9DE5-7135C92C38B8}" srcOrd="2" destOrd="0" presId="urn:microsoft.com/office/officeart/2018/2/layout/IconLabelList"/>
    <dgm:cxn modelId="{14C40883-A7B7-4614-A9E1-BB7FAF1F04B9}" type="presParOf" srcId="{09B5C736-5169-4F84-80DF-F93167470036}" destId="{BFAE1B7F-E80B-4F7E-BABD-BE63305D7076}" srcOrd="3" destOrd="0" presId="urn:microsoft.com/office/officeart/2018/2/layout/IconLabelList"/>
    <dgm:cxn modelId="{3C62E3D6-216C-494E-8EA7-7A117BD47846}" type="presParOf" srcId="{09B5C736-5169-4F84-80DF-F93167470036}" destId="{20E0379D-28BB-4B03-9BFB-98240A6F9B22}" srcOrd="4" destOrd="0" presId="urn:microsoft.com/office/officeart/2018/2/layout/IconLabelList"/>
    <dgm:cxn modelId="{C2CCC8AE-5A66-42B3-8D47-C91D8E879257}" type="presParOf" srcId="{20E0379D-28BB-4B03-9BFB-98240A6F9B22}" destId="{136729EA-D88F-4E06-8FC7-0863CBAC9A30}" srcOrd="0" destOrd="0" presId="urn:microsoft.com/office/officeart/2018/2/layout/IconLabelList"/>
    <dgm:cxn modelId="{464E0F78-9FD2-436C-8A8B-DBA1D8F027D4}" type="presParOf" srcId="{20E0379D-28BB-4B03-9BFB-98240A6F9B22}" destId="{F7E5671D-F492-4B3D-B4A5-18D396C808AC}" srcOrd="1" destOrd="0" presId="urn:microsoft.com/office/officeart/2018/2/layout/IconLabelList"/>
    <dgm:cxn modelId="{6B993CE8-3B4F-4657-95C0-6770B0B5BABB}" type="presParOf" srcId="{20E0379D-28BB-4B03-9BFB-98240A6F9B22}" destId="{3286C264-9CD5-40DC-AF3E-A78E7A5E34B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5BE7FC1-413D-494B-B937-BB57BAA44A85}" type="doc">
      <dgm:prSet loTypeId="urn:microsoft.com/office/officeart/2005/8/layout/radial3" loCatId="cycle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95D2A9A-5B48-4139-AF87-98AE9E93C4FE}">
      <dgm:prSet phldrT="[Text]"/>
      <dgm:spPr/>
      <dgm:t>
        <a:bodyPr/>
        <a:lstStyle/>
        <a:p>
          <a:r>
            <a:rPr lang="en-US"/>
            <a:t>Operating Income</a:t>
          </a:r>
        </a:p>
        <a:p>
          <a:r>
            <a:rPr lang="en-US"/>
            <a:t>$1,314,871</a:t>
          </a:r>
        </a:p>
      </dgm:t>
    </dgm:pt>
    <dgm:pt modelId="{65C0FEC0-BA1B-4915-8810-6B422C3459C8}" type="parTrans" cxnId="{8B86AA9F-3E74-4D66-B646-759BFB6938B8}">
      <dgm:prSet/>
      <dgm:spPr/>
      <dgm:t>
        <a:bodyPr/>
        <a:lstStyle/>
        <a:p>
          <a:endParaRPr lang="en-US"/>
        </a:p>
      </dgm:t>
    </dgm:pt>
    <dgm:pt modelId="{493CE76E-5A62-4973-8B92-1A04D6E80248}" type="sibTrans" cxnId="{8B86AA9F-3E74-4D66-B646-759BFB6938B8}">
      <dgm:prSet/>
      <dgm:spPr/>
      <dgm:t>
        <a:bodyPr/>
        <a:lstStyle/>
        <a:p>
          <a:endParaRPr lang="en-US"/>
        </a:p>
      </dgm:t>
    </dgm:pt>
    <dgm:pt modelId="{C7E7402D-7CF8-4275-BEB4-964AF40657C2}">
      <dgm:prSet phldrT="[Text]"/>
      <dgm:spPr/>
      <dgm:t>
        <a:bodyPr/>
        <a:lstStyle/>
        <a:p>
          <a:r>
            <a:rPr lang="en-US"/>
            <a:t>Balance Sheet Metrics</a:t>
          </a:r>
        </a:p>
      </dgm:t>
    </dgm:pt>
    <dgm:pt modelId="{6FC603BA-39B8-4AEB-9AAF-50059FD10B92}" type="parTrans" cxnId="{6EA3DE6D-CB0B-48B5-8480-EAA24543D921}">
      <dgm:prSet/>
      <dgm:spPr/>
      <dgm:t>
        <a:bodyPr/>
        <a:lstStyle/>
        <a:p>
          <a:endParaRPr lang="en-US"/>
        </a:p>
      </dgm:t>
    </dgm:pt>
    <dgm:pt modelId="{F4678A85-6C68-40F0-8C85-47181848E956}" type="sibTrans" cxnId="{6EA3DE6D-CB0B-48B5-8480-EAA24543D921}">
      <dgm:prSet/>
      <dgm:spPr/>
      <dgm:t>
        <a:bodyPr/>
        <a:lstStyle/>
        <a:p>
          <a:endParaRPr lang="en-US"/>
        </a:p>
      </dgm:t>
    </dgm:pt>
    <dgm:pt modelId="{00F128B7-93D8-4E0F-8373-EFEC3F348E86}">
      <dgm:prSet phldrT="[Text]"/>
      <dgm:spPr/>
      <dgm:t>
        <a:bodyPr/>
        <a:lstStyle/>
        <a:p>
          <a:r>
            <a:rPr lang="en-US"/>
            <a:t>Revenues</a:t>
          </a:r>
        </a:p>
      </dgm:t>
    </dgm:pt>
    <dgm:pt modelId="{9C932E65-2533-44BD-A24A-50A0D028BAB2}" type="parTrans" cxnId="{0BB794E7-F82E-4C2F-B14E-8EB4453FD92D}">
      <dgm:prSet/>
      <dgm:spPr/>
      <dgm:t>
        <a:bodyPr/>
        <a:lstStyle/>
        <a:p>
          <a:endParaRPr lang="en-US"/>
        </a:p>
      </dgm:t>
    </dgm:pt>
    <dgm:pt modelId="{D2E980C4-1B43-4FDF-BF5E-17FB47D1EC4C}" type="sibTrans" cxnId="{0BB794E7-F82E-4C2F-B14E-8EB4453FD92D}">
      <dgm:prSet/>
      <dgm:spPr/>
      <dgm:t>
        <a:bodyPr/>
        <a:lstStyle/>
        <a:p>
          <a:endParaRPr lang="en-US"/>
        </a:p>
      </dgm:t>
    </dgm:pt>
    <dgm:pt modelId="{F40ADFA6-0FF6-4A9E-9802-AAF74B2F1635}">
      <dgm:prSet phldrT="[Text]"/>
      <dgm:spPr/>
      <dgm:t>
        <a:bodyPr/>
        <a:lstStyle/>
        <a:p>
          <a:r>
            <a:rPr lang="en-US"/>
            <a:t>Expense Variances</a:t>
          </a:r>
        </a:p>
      </dgm:t>
    </dgm:pt>
    <dgm:pt modelId="{D661761F-7221-4C51-854B-F4D2205613A4}" type="parTrans" cxnId="{DF574A08-6F6F-4DB2-8543-B215E196021F}">
      <dgm:prSet/>
      <dgm:spPr/>
      <dgm:t>
        <a:bodyPr/>
        <a:lstStyle/>
        <a:p>
          <a:endParaRPr lang="en-US"/>
        </a:p>
      </dgm:t>
    </dgm:pt>
    <dgm:pt modelId="{E810A510-E4E4-4C08-B662-E060D4BD0F29}" type="sibTrans" cxnId="{DF574A08-6F6F-4DB2-8543-B215E196021F}">
      <dgm:prSet/>
      <dgm:spPr/>
      <dgm:t>
        <a:bodyPr/>
        <a:lstStyle/>
        <a:p>
          <a:endParaRPr lang="en-US"/>
        </a:p>
      </dgm:t>
    </dgm:pt>
    <dgm:pt modelId="{57FFAE67-A038-44CC-9733-33D3C063F2A8}" type="pres">
      <dgm:prSet presAssocID="{75BE7FC1-413D-494B-B937-BB57BAA44A85}" presName="composite" presStyleCnt="0">
        <dgm:presLayoutVars>
          <dgm:chMax val="1"/>
          <dgm:dir/>
          <dgm:resizeHandles val="exact"/>
        </dgm:presLayoutVars>
      </dgm:prSet>
      <dgm:spPr/>
    </dgm:pt>
    <dgm:pt modelId="{C1D4071A-C019-4895-B582-58F61C99581D}" type="pres">
      <dgm:prSet presAssocID="{75BE7FC1-413D-494B-B937-BB57BAA44A85}" presName="radial" presStyleCnt="0">
        <dgm:presLayoutVars>
          <dgm:animLvl val="ctr"/>
        </dgm:presLayoutVars>
      </dgm:prSet>
      <dgm:spPr/>
    </dgm:pt>
    <dgm:pt modelId="{4F7807DA-151E-48B8-B990-3FC0F3495D61}" type="pres">
      <dgm:prSet presAssocID="{295D2A9A-5B48-4139-AF87-98AE9E93C4FE}" presName="centerShape" presStyleLbl="vennNode1" presStyleIdx="0" presStyleCnt="4"/>
      <dgm:spPr/>
    </dgm:pt>
    <dgm:pt modelId="{CB121097-EDF3-4FD2-B16E-56A5FBD93A17}" type="pres">
      <dgm:prSet presAssocID="{C7E7402D-7CF8-4275-BEB4-964AF40657C2}" presName="node" presStyleLbl="vennNode1" presStyleIdx="1" presStyleCnt="4">
        <dgm:presLayoutVars>
          <dgm:bulletEnabled val="1"/>
        </dgm:presLayoutVars>
      </dgm:prSet>
      <dgm:spPr/>
    </dgm:pt>
    <dgm:pt modelId="{BB25733C-C3F1-40DD-A427-3A0F0F2552E1}" type="pres">
      <dgm:prSet presAssocID="{00F128B7-93D8-4E0F-8373-EFEC3F348E86}" presName="node" presStyleLbl="vennNode1" presStyleIdx="2" presStyleCnt="4">
        <dgm:presLayoutVars>
          <dgm:bulletEnabled val="1"/>
        </dgm:presLayoutVars>
      </dgm:prSet>
      <dgm:spPr/>
    </dgm:pt>
    <dgm:pt modelId="{95BCBF3A-59FB-4107-A4A8-B5FA4CABB792}" type="pres">
      <dgm:prSet presAssocID="{F40ADFA6-0FF6-4A9E-9802-AAF74B2F1635}" presName="node" presStyleLbl="vennNode1" presStyleIdx="3" presStyleCnt="4">
        <dgm:presLayoutVars>
          <dgm:bulletEnabled val="1"/>
        </dgm:presLayoutVars>
      </dgm:prSet>
      <dgm:spPr/>
    </dgm:pt>
  </dgm:ptLst>
  <dgm:cxnLst>
    <dgm:cxn modelId="{D8152808-2764-48F3-9F69-C954F6ACCE5F}" type="presOf" srcId="{75BE7FC1-413D-494B-B937-BB57BAA44A85}" destId="{57FFAE67-A038-44CC-9733-33D3C063F2A8}" srcOrd="0" destOrd="0" presId="urn:microsoft.com/office/officeart/2005/8/layout/radial3"/>
    <dgm:cxn modelId="{DF574A08-6F6F-4DB2-8543-B215E196021F}" srcId="{295D2A9A-5B48-4139-AF87-98AE9E93C4FE}" destId="{F40ADFA6-0FF6-4A9E-9802-AAF74B2F1635}" srcOrd="2" destOrd="0" parTransId="{D661761F-7221-4C51-854B-F4D2205613A4}" sibTransId="{E810A510-E4E4-4C08-B662-E060D4BD0F29}"/>
    <dgm:cxn modelId="{AB8D1823-2C1F-4105-B0C9-E1D335A6F271}" type="presOf" srcId="{295D2A9A-5B48-4139-AF87-98AE9E93C4FE}" destId="{4F7807DA-151E-48B8-B990-3FC0F3495D61}" srcOrd="0" destOrd="0" presId="urn:microsoft.com/office/officeart/2005/8/layout/radial3"/>
    <dgm:cxn modelId="{6EA3DE6D-CB0B-48B5-8480-EAA24543D921}" srcId="{295D2A9A-5B48-4139-AF87-98AE9E93C4FE}" destId="{C7E7402D-7CF8-4275-BEB4-964AF40657C2}" srcOrd="0" destOrd="0" parTransId="{6FC603BA-39B8-4AEB-9AAF-50059FD10B92}" sibTransId="{F4678A85-6C68-40F0-8C85-47181848E956}"/>
    <dgm:cxn modelId="{91D7AA72-09EB-42BD-9092-1EBDB7839F39}" type="presOf" srcId="{C7E7402D-7CF8-4275-BEB4-964AF40657C2}" destId="{CB121097-EDF3-4FD2-B16E-56A5FBD93A17}" srcOrd="0" destOrd="0" presId="urn:microsoft.com/office/officeart/2005/8/layout/radial3"/>
    <dgm:cxn modelId="{80481E54-3FBD-4AE2-9E4C-63233C76B2E6}" type="presOf" srcId="{F40ADFA6-0FF6-4A9E-9802-AAF74B2F1635}" destId="{95BCBF3A-59FB-4107-A4A8-B5FA4CABB792}" srcOrd="0" destOrd="0" presId="urn:microsoft.com/office/officeart/2005/8/layout/radial3"/>
    <dgm:cxn modelId="{CA90489F-97C0-4A68-B340-D50A3B97FB62}" type="presOf" srcId="{00F128B7-93D8-4E0F-8373-EFEC3F348E86}" destId="{BB25733C-C3F1-40DD-A427-3A0F0F2552E1}" srcOrd="0" destOrd="0" presId="urn:microsoft.com/office/officeart/2005/8/layout/radial3"/>
    <dgm:cxn modelId="{8B86AA9F-3E74-4D66-B646-759BFB6938B8}" srcId="{75BE7FC1-413D-494B-B937-BB57BAA44A85}" destId="{295D2A9A-5B48-4139-AF87-98AE9E93C4FE}" srcOrd="0" destOrd="0" parTransId="{65C0FEC0-BA1B-4915-8810-6B422C3459C8}" sibTransId="{493CE76E-5A62-4973-8B92-1A04D6E80248}"/>
    <dgm:cxn modelId="{0BB794E7-F82E-4C2F-B14E-8EB4453FD92D}" srcId="{295D2A9A-5B48-4139-AF87-98AE9E93C4FE}" destId="{00F128B7-93D8-4E0F-8373-EFEC3F348E86}" srcOrd="1" destOrd="0" parTransId="{9C932E65-2533-44BD-A24A-50A0D028BAB2}" sibTransId="{D2E980C4-1B43-4FDF-BF5E-17FB47D1EC4C}"/>
    <dgm:cxn modelId="{91C2871B-B565-4A03-8734-5C4039EAC790}" type="presParOf" srcId="{57FFAE67-A038-44CC-9733-33D3C063F2A8}" destId="{C1D4071A-C019-4895-B582-58F61C99581D}" srcOrd="0" destOrd="0" presId="urn:microsoft.com/office/officeart/2005/8/layout/radial3"/>
    <dgm:cxn modelId="{5C1651D7-F5F9-4342-98F6-9C5BF6781797}" type="presParOf" srcId="{C1D4071A-C019-4895-B582-58F61C99581D}" destId="{4F7807DA-151E-48B8-B990-3FC0F3495D61}" srcOrd="0" destOrd="0" presId="urn:microsoft.com/office/officeart/2005/8/layout/radial3"/>
    <dgm:cxn modelId="{94568D67-939A-42E4-AAF0-827FECA841EB}" type="presParOf" srcId="{C1D4071A-C019-4895-B582-58F61C99581D}" destId="{CB121097-EDF3-4FD2-B16E-56A5FBD93A17}" srcOrd="1" destOrd="0" presId="urn:microsoft.com/office/officeart/2005/8/layout/radial3"/>
    <dgm:cxn modelId="{43A0F710-8A17-424E-8A9C-7B04073D92BF}" type="presParOf" srcId="{C1D4071A-C019-4895-B582-58F61C99581D}" destId="{BB25733C-C3F1-40DD-A427-3A0F0F2552E1}" srcOrd="2" destOrd="0" presId="urn:microsoft.com/office/officeart/2005/8/layout/radial3"/>
    <dgm:cxn modelId="{8DC9C7B1-A6E9-4B4B-BCC6-5DDA42F7A825}" type="presParOf" srcId="{C1D4071A-C019-4895-B582-58F61C99581D}" destId="{95BCBF3A-59FB-4107-A4A8-B5FA4CABB792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3C83963-36DC-4654-92D0-82702D8B0C4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367110-7BE6-4ACB-AACB-A9A0BCF2C96A}">
      <dgm:prSet phldrT="[Text]" custT="1"/>
      <dgm:spPr/>
      <dgm:t>
        <a:bodyPr/>
        <a:lstStyle/>
        <a:p>
          <a:r>
            <a:rPr lang="en-US" sz="1600"/>
            <a:t>Annual Evaluation Results</a:t>
          </a:r>
        </a:p>
      </dgm:t>
    </dgm:pt>
    <dgm:pt modelId="{79D718B8-166B-4715-8748-276F1E151187}" type="parTrans" cxnId="{DB5B7444-D51E-4046-9863-4E0FE4AB7FAF}">
      <dgm:prSet/>
      <dgm:spPr/>
      <dgm:t>
        <a:bodyPr/>
        <a:lstStyle/>
        <a:p>
          <a:endParaRPr lang="en-US" sz="1400"/>
        </a:p>
      </dgm:t>
    </dgm:pt>
    <dgm:pt modelId="{D2140C58-5DD0-4954-AC87-76B123637172}" type="sibTrans" cxnId="{DB5B7444-D51E-4046-9863-4E0FE4AB7FAF}">
      <dgm:prSet/>
      <dgm:spPr/>
      <dgm:t>
        <a:bodyPr/>
        <a:lstStyle/>
        <a:p>
          <a:endParaRPr lang="en-US" sz="1400"/>
        </a:p>
      </dgm:t>
    </dgm:pt>
    <dgm:pt modelId="{2FB7F970-D17A-4FF5-BBE1-AC918A57FF19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en-US" sz="1600"/>
            <a:t>325 of 326 or 99.7% of annual evaluations were completed on-time through April 30,  2025</a:t>
          </a:r>
        </a:p>
      </dgm:t>
    </dgm:pt>
    <dgm:pt modelId="{5EC769F7-B3E9-40EC-923F-90DB34E1D4A2}" type="parTrans" cxnId="{34AEA2EF-8B43-4D59-9616-14A88C59468B}">
      <dgm:prSet/>
      <dgm:spPr/>
      <dgm:t>
        <a:bodyPr/>
        <a:lstStyle/>
        <a:p>
          <a:endParaRPr lang="en-US" sz="1400"/>
        </a:p>
      </dgm:t>
    </dgm:pt>
    <dgm:pt modelId="{6859AAA3-1215-4AA6-B860-BAD2705B2092}" type="sibTrans" cxnId="{34AEA2EF-8B43-4D59-9616-14A88C59468B}">
      <dgm:prSet/>
      <dgm:spPr/>
      <dgm:t>
        <a:bodyPr/>
        <a:lstStyle/>
        <a:p>
          <a:endParaRPr lang="en-US" sz="1400"/>
        </a:p>
      </dgm:t>
    </dgm:pt>
    <dgm:pt modelId="{0EB2BD21-DD26-4169-8E77-13BD3E870E77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en-US" sz="1600"/>
            <a:t>1 of 326 or 0.3% of annual evaluations are not yet complete</a:t>
          </a:r>
        </a:p>
      </dgm:t>
    </dgm:pt>
    <dgm:pt modelId="{8A9D73C1-D483-4096-8483-80152B8866EF}" type="parTrans" cxnId="{95394EBC-A3A4-4DA9-B6AC-02EFFC08B6C2}">
      <dgm:prSet/>
      <dgm:spPr/>
      <dgm:t>
        <a:bodyPr/>
        <a:lstStyle/>
        <a:p>
          <a:endParaRPr lang="en-US" sz="1400"/>
        </a:p>
      </dgm:t>
    </dgm:pt>
    <dgm:pt modelId="{23FD09E0-3468-4117-8ADE-E57D817A3D18}" type="sibTrans" cxnId="{95394EBC-A3A4-4DA9-B6AC-02EFFC08B6C2}">
      <dgm:prSet/>
      <dgm:spPr/>
      <dgm:t>
        <a:bodyPr/>
        <a:lstStyle/>
        <a:p>
          <a:endParaRPr lang="en-US" sz="1400"/>
        </a:p>
      </dgm:t>
    </dgm:pt>
    <dgm:pt modelId="{95B0B214-4A4A-41DF-AC35-4D6394451708}">
      <dgm:prSet phldrT="[Text]" custT="1"/>
      <dgm:spPr/>
      <dgm:t>
        <a:bodyPr/>
        <a:lstStyle/>
        <a:p>
          <a:r>
            <a:rPr lang="en-US" sz="1600"/>
            <a:t>Introductory Evaluation Results</a:t>
          </a:r>
        </a:p>
      </dgm:t>
    </dgm:pt>
    <dgm:pt modelId="{661244B4-8FC3-4758-ACB7-D656E4664D32}" type="parTrans" cxnId="{97BD2C81-CFB2-413A-BAAD-11D85828BC04}">
      <dgm:prSet/>
      <dgm:spPr/>
      <dgm:t>
        <a:bodyPr/>
        <a:lstStyle/>
        <a:p>
          <a:endParaRPr lang="en-US" sz="1400"/>
        </a:p>
      </dgm:t>
    </dgm:pt>
    <dgm:pt modelId="{C2D4E665-A50E-4102-923F-F4AFDD553021}" type="sibTrans" cxnId="{97BD2C81-CFB2-413A-BAAD-11D85828BC04}">
      <dgm:prSet/>
      <dgm:spPr/>
      <dgm:t>
        <a:bodyPr/>
        <a:lstStyle/>
        <a:p>
          <a:endParaRPr lang="en-US" sz="1400"/>
        </a:p>
      </dgm:t>
    </dgm:pt>
    <dgm:pt modelId="{0BC9B101-4A92-40D4-B8D0-B5113B504B03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en-US" sz="1600"/>
            <a:t>76 of 77 or 99% were completed on time.</a:t>
          </a:r>
        </a:p>
      </dgm:t>
    </dgm:pt>
    <dgm:pt modelId="{E80176DA-AAC9-430C-8C26-E25814D59FB0}" type="parTrans" cxnId="{FF49B9E3-E9AE-45BE-88E2-13D97BA593D9}">
      <dgm:prSet/>
      <dgm:spPr/>
      <dgm:t>
        <a:bodyPr/>
        <a:lstStyle/>
        <a:p>
          <a:endParaRPr lang="en-US" sz="1400"/>
        </a:p>
      </dgm:t>
    </dgm:pt>
    <dgm:pt modelId="{7ACBF215-615F-49AC-8D84-1FC267886517}" type="sibTrans" cxnId="{FF49B9E3-E9AE-45BE-88E2-13D97BA593D9}">
      <dgm:prSet/>
      <dgm:spPr/>
      <dgm:t>
        <a:bodyPr/>
        <a:lstStyle/>
        <a:p>
          <a:endParaRPr lang="en-US" sz="1400"/>
        </a:p>
      </dgm:t>
    </dgm:pt>
    <dgm:pt modelId="{FCABE248-3046-4F58-A29F-15407144CE53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  <a:buFont typeface="Wingdings" panose="05000000000000000000" pitchFamily="2" charset="2"/>
            <a:buChar char="ü"/>
          </a:pPr>
          <a:r>
            <a:rPr lang="en-US" sz="1600" dirty="0"/>
            <a:t>Due to confusion related to completing introductory evaluation in Dec. 2024 or being unaware of need to complete annual evaluation in April 2025.</a:t>
          </a:r>
        </a:p>
      </dgm:t>
    </dgm:pt>
    <dgm:pt modelId="{5D7B3815-9E31-4FF4-85D7-D30692CCDD3C}" type="parTrans" cxnId="{F8CEE4A6-98BA-4462-8633-D7BF33CB76BA}">
      <dgm:prSet/>
      <dgm:spPr/>
      <dgm:t>
        <a:bodyPr/>
        <a:lstStyle/>
        <a:p>
          <a:endParaRPr lang="en-US" sz="1400"/>
        </a:p>
      </dgm:t>
    </dgm:pt>
    <dgm:pt modelId="{D8CB2D22-3883-4E5A-987C-21DACCCE4DE3}" type="sibTrans" cxnId="{F8CEE4A6-98BA-4462-8633-D7BF33CB76BA}">
      <dgm:prSet/>
      <dgm:spPr/>
      <dgm:t>
        <a:bodyPr/>
        <a:lstStyle/>
        <a:p>
          <a:endParaRPr lang="en-US" sz="1400"/>
        </a:p>
      </dgm:t>
    </dgm:pt>
    <dgm:pt modelId="{92D73D24-D93E-4D80-8AE4-FCDAD8BD5E66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en-US" sz="1600"/>
            <a:t>1 of 77 or 1% is not yet complete due to the employee being off work on a medical absence. </a:t>
          </a:r>
        </a:p>
      </dgm:t>
    </dgm:pt>
    <dgm:pt modelId="{EDE305D0-63DE-44B5-B14C-FBA54566582A}" type="parTrans" cxnId="{1229DF7C-2ACA-47A6-B90D-855083279B85}">
      <dgm:prSet/>
      <dgm:spPr/>
      <dgm:t>
        <a:bodyPr/>
        <a:lstStyle/>
        <a:p>
          <a:endParaRPr lang="en-US" sz="1400"/>
        </a:p>
      </dgm:t>
    </dgm:pt>
    <dgm:pt modelId="{BB706A8B-CA30-4992-BEBD-81ECEE3D097A}" type="sibTrans" cxnId="{1229DF7C-2ACA-47A6-B90D-855083279B85}">
      <dgm:prSet/>
      <dgm:spPr/>
      <dgm:t>
        <a:bodyPr/>
        <a:lstStyle/>
        <a:p>
          <a:endParaRPr lang="en-US" sz="1400"/>
        </a:p>
      </dgm:t>
    </dgm:pt>
    <dgm:pt modelId="{E00DD30B-9674-431C-85CA-A25A67322659}" type="pres">
      <dgm:prSet presAssocID="{D3C83963-36DC-4654-92D0-82702D8B0C4C}" presName="Name0" presStyleCnt="0">
        <dgm:presLayoutVars>
          <dgm:dir/>
          <dgm:animLvl val="lvl"/>
          <dgm:resizeHandles val="exact"/>
        </dgm:presLayoutVars>
      </dgm:prSet>
      <dgm:spPr/>
    </dgm:pt>
    <dgm:pt modelId="{2CFECF02-BE81-49D5-AE01-B7D40E8E8C55}" type="pres">
      <dgm:prSet presAssocID="{78367110-7BE6-4ACB-AACB-A9A0BCF2C96A}" presName="composite" presStyleCnt="0"/>
      <dgm:spPr/>
    </dgm:pt>
    <dgm:pt modelId="{C1DB9940-9EC3-4CC9-9C38-241F45326164}" type="pres">
      <dgm:prSet presAssocID="{78367110-7BE6-4ACB-AACB-A9A0BCF2C96A}" presName="parTx" presStyleLbl="alignNode1" presStyleIdx="0" presStyleCnt="2" custScaleY="100000">
        <dgm:presLayoutVars>
          <dgm:chMax val="0"/>
          <dgm:chPref val="0"/>
          <dgm:bulletEnabled val="1"/>
        </dgm:presLayoutVars>
      </dgm:prSet>
      <dgm:spPr/>
    </dgm:pt>
    <dgm:pt modelId="{25C5D36D-8348-4268-AB68-CC4CEB61A647}" type="pres">
      <dgm:prSet presAssocID="{78367110-7BE6-4ACB-AACB-A9A0BCF2C96A}" presName="desTx" presStyleLbl="alignAccFollowNode1" presStyleIdx="0" presStyleCnt="2">
        <dgm:presLayoutVars>
          <dgm:bulletEnabled val="1"/>
        </dgm:presLayoutVars>
      </dgm:prSet>
      <dgm:spPr/>
    </dgm:pt>
    <dgm:pt modelId="{125C1068-7B65-44D7-9953-90202622C2FA}" type="pres">
      <dgm:prSet presAssocID="{D2140C58-5DD0-4954-AC87-76B123637172}" presName="space" presStyleCnt="0"/>
      <dgm:spPr/>
    </dgm:pt>
    <dgm:pt modelId="{F6DF3CE4-2272-4F44-A5AD-A947C7423199}" type="pres">
      <dgm:prSet presAssocID="{95B0B214-4A4A-41DF-AC35-4D6394451708}" presName="composite" presStyleCnt="0"/>
      <dgm:spPr/>
    </dgm:pt>
    <dgm:pt modelId="{4F98B7BE-65F4-4A62-B9C3-C523E8828F0B}" type="pres">
      <dgm:prSet presAssocID="{95B0B214-4A4A-41DF-AC35-4D639445170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980A6CFC-260F-452F-A4FC-BE814BBE65A2}" type="pres">
      <dgm:prSet presAssocID="{95B0B214-4A4A-41DF-AC35-4D6394451708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5448100E-DC7B-4B6B-9185-C641DBB6BC93}" type="presOf" srcId="{2FB7F970-D17A-4FF5-BBE1-AC918A57FF19}" destId="{25C5D36D-8348-4268-AB68-CC4CEB61A647}" srcOrd="0" destOrd="0" presId="urn:microsoft.com/office/officeart/2005/8/layout/hList1"/>
    <dgm:cxn modelId="{C0E7B93F-F6BB-4E76-BF5B-4AD7C39C51F3}" type="presOf" srcId="{78367110-7BE6-4ACB-AACB-A9A0BCF2C96A}" destId="{C1DB9940-9EC3-4CC9-9C38-241F45326164}" srcOrd="0" destOrd="0" presId="urn:microsoft.com/office/officeart/2005/8/layout/hList1"/>
    <dgm:cxn modelId="{DB5B7444-D51E-4046-9863-4E0FE4AB7FAF}" srcId="{D3C83963-36DC-4654-92D0-82702D8B0C4C}" destId="{78367110-7BE6-4ACB-AACB-A9A0BCF2C96A}" srcOrd="0" destOrd="0" parTransId="{79D718B8-166B-4715-8748-276F1E151187}" sibTransId="{D2140C58-5DD0-4954-AC87-76B123637172}"/>
    <dgm:cxn modelId="{7A928547-777E-4D7C-9C94-5691B70BF69C}" type="presOf" srcId="{95B0B214-4A4A-41DF-AC35-4D6394451708}" destId="{4F98B7BE-65F4-4A62-B9C3-C523E8828F0B}" srcOrd="0" destOrd="0" presId="urn:microsoft.com/office/officeart/2005/8/layout/hList1"/>
    <dgm:cxn modelId="{E75A8A6C-E837-483A-8FDE-E684A1BF1619}" type="presOf" srcId="{92D73D24-D93E-4D80-8AE4-FCDAD8BD5E66}" destId="{980A6CFC-260F-452F-A4FC-BE814BBE65A2}" srcOrd="0" destOrd="1" presId="urn:microsoft.com/office/officeart/2005/8/layout/hList1"/>
    <dgm:cxn modelId="{1229DF7C-2ACA-47A6-B90D-855083279B85}" srcId="{95B0B214-4A4A-41DF-AC35-4D6394451708}" destId="{92D73D24-D93E-4D80-8AE4-FCDAD8BD5E66}" srcOrd="1" destOrd="0" parTransId="{EDE305D0-63DE-44B5-B14C-FBA54566582A}" sibTransId="{BB706A8B-CA30-4992-BEBD-81ECEE3D097A}"/>
    <dgm:cxn modelId="{97BD2C81-CFB2-413A-BAAD-11D85828BC04}" srcId="{D3C83963-36DC-4654-92D0-82702D8B0C4C}" destId="{95B0B214-4A4A-41DF-AC35-4D6394451708}" srcOrd="1" destOrd="0" parTransId="{661244B4-8FC3-4758-ACB7-D656E4664D32}" sibTransId="{C2D4E665-A50E-4102-923F-F4AFDD553021}"/>
    <dgm:cxn modelId="{F8CEE4A6-98BA-4462-8633-D7BF33CB76BA}" srcId="{0EB2BD21-DD26-4169-8E77-13BD3E870E77}" destId="{FCABE248-3046-4F58-A29F-15407144CE53}" srcOrd="0" destOrd="0" parTransId="{5D7B3815-9E31-4FF4-85D7-D30692CCDD3C}" sibTransId="{D8CB2D22-3883-4E5A-987C-21DACCCE4DE3}"/>
    <dgm:cxn modelId="{95394EBC-A3A4-4DA9-B6AC-02EFFC08B6C2}" srcId="{78367110-7BE6-4ACB-AACB-A9A0BCF2C96A}" destId="{0EB2BD21-DD26-4169-8E77-13BD3E870E77}" srcOrd="1" destOrd="0" parTransId="{8A9D73C1-D483-4096-8483-80152B8866EF}" sibTransId="{23FD09E0-3468-4117-8ADE-E57D817A3D18}"/>
    <dgm:cxn modelId="{EBF2F5BF-A56F-41F6-82D4-006B1F35526C}" type="presOf" srcId="{0BC9B101-4A92-40D4-B8D0-B5113B504B03}" destId="{980A6CFC-260F-452F-A4FC-BE814BBE65A2}" srcOrd="0" destOrd="0" presId="urn:microsoft.com/office/officeart/2005/8/layout/hList1"/>
    <dgm:cxn modelId="{02DE38D1-D7CA-45B3-82D2-558F404970D6}" type="presOf" srcId="{FCABE248-3046-4F58-A29F-15407144CE53}" destId="{25C5D36D-8348-4268-AB68-CC4CEB61A647}" srcOrd="0" destOrd="2" presId="urn:microsoft.com/office/officeart/2005/8/layout/hList1"/>
    <dgm:cxn modelId="{F7BD4FD7-19AE-443A-9840-DDF7C1097962}" type="presOf" srcId="{0EB2BD21-DD26-4169-8E77-13BD3E870E77}" destId="{25C5D36D-8348-4268-AB68-CC4CEB61A647}" srcOrd="0" destOrd="1" presId="urn:microsoft.com/office/officeart/2005/8/layout/hList1"/>
    <dgm:cxn modelId="{FF49B9E3-E9AE-45BE-88E2-13D97BA593D9}" srcId="{95B0B214-4A4A-41DF-AC35-4D6394451708}" destId="{0BC9B101-4A92-40D4-B8D0-B5113B504B03}" srcOrd="0" destOrd="0" parTransId="{E80176DA-AAC9-430C-8C26-E25814D59FB0}" sibTransId="{7ACBF215-615F-49AC-8D84-1FC267886517}"/>
    <dgm:cxn modelId="{34AEA2EF-8B43-4D59-9616-14A88C59468B}" srcId="{78367110-7BE6-4ACB-AACB-A9A0BCF2C96A}" destId="{2FB7F970-D17A-4FF5-BBE1-AC918A57FF19}" srcOrd="0" destOrd="0" parTransId="{5EC769F7-B3E9-40EC-923F-90DB34E1D4A2}" sibTransId="{6859AAA3-1215-4AA6-B860-BAD2705B2092}"/>
    <dgm:cxn modelId="{7A73ECFC-9CD7-4319-8F21-E1926AFBF4A2}" type="presOf" srcId="{D3C83963-36DC-4654-92D0-82702D8B0C4C}" destId="{E00DD30B-9674-431C-85CA-A25A67322659}" srcOrd="0" destOrd="0" presId="urn:microsoft.com/office/officeart/2005/8/layout/hList1"/>
    <dgm:cxn modelId="{8637A1EE-716A-4FAE-830E-A60C6C1A40CB}" type="presParOf" srcId="{E00DD30B-9674-431C-85CA-A25A67322659}" destId="{2CFECF02-BE81-49D5-AE01-B7D40E8E8C55}" srcOrd="0" destOrd="0" presId="urn:microsoft.com/office/officeart/2005/8/layout/hList1"/>
    <dgm:cxn modelId="{F13BD73A-D3C6-4A6A-BEBC-ABE54B3839EA}" type="presParOf" srcId="{2CFECF02-BE81-49D5-AE01-B7D40E8E8C55}" destId="{C1DB9940-9EC3-4CC9-9C38-241F45326164}" srcOrd="0" destOrd="0" presId="urn:microsoft.com/office/officeart/2005/8/layout/hList1"/>
    <dgm:cxn modelId="{0D2268B6-D1EE-4EB1-8555-2A8FA7CC1083}" type="presParOf" srcId="{2CFECF02-BE81-49D5-AE01-B7D40E8E8C55}" destId="{25C5D36D-8348-4268-AB68-CC4CEB61A647}" srcOrd="1" destOrd="0" presId="urn:microsoft.com/office/officeart/2005/8/layout/hList1"/>
    <dgm:cxn modelId="{C8AF3A12-A40C-49E8-B64C-55EC0980DB83}" type="presParOf" srcId="{E00DD30B-9674-431C-85CA-A25A67322659}" destId="{125C1068-7B65-44D7-9953-90202622C2FA}" srcOrd="1" destOrd="0" presId="urn:microsoft.com/office/officeart/2005/8/layout/hList1"/>
    <dgm:cxn modelId="{BB412AF8-819D-4F6E-B37E-EA7853277F4A}" type="presParOf" srcId="{E00DD30B-9674-431C-85CA-A25A67322659}" destId="{F6DF3CE4-2272-4F44-A5AD-A947C7423199}" srcOrd="2" destOrd="0" presId="urn:microsoft.com/office/officeart/2005/8/layout/hList1"/>
    <dgm:cxn modelId="{D506D0A5-19AA-4D83-83D5-06B0A91F9939}" type="presParOf" srcId="{F6DF3CE4-2272-4F44-A5AD-A947C7423199}" destId="{4F98B7BE-65F4-4A62-B9C3-C523E8828F0B}" srcOrd="0" destOrd="0" presId="urn:microsoft.com/office/officeart/2005/8/layout/hList1"/>
    <dgm:cxn modelId="{013CC58D-CF57-4FC7-A87E-0DED1BF81A05}" type="presParOf" srcId="{F6DF3CE4-2272-4F44-A5AD-A947C7423199}" destId="{980A6CFC-260F-452F-A4FC-BE814BBE65A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F27CC6-A3C4-4A35-9AC2-1388AEA3CED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DBE7CF2-F375-4307-BA10-08941141C2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Overview of April 23, 2025 Executive Committee Meeting</a:t>
          </a:r>
          <a:endParaRPr lang="en-US"/>
        </a:p>
      </dgm:t>
    </dgm:pt>
    <dgm:pt modelId="{C2EDD6FA-6D70-4EC1-A8D3-7CC1607F2374}" type="parTrans" cxnId="{77176969-FCE2-4C12-A6E9-C138D8A746FD}">
      <dgm:prSet/>
      <dgm:spPr/>
      <dgm:t>
        <a:bodyPr/>
        <a:lstStyle/>
        <a:p>
          <a:endParaRPr lang="en-US"/>
        </a:p>
      </dgm:t>
    </dgm:pt>
    <dgm:pt modelId="{572CA6FA-5B89-4B3D-84F8-547E393932F2}" type="sibTrans" cxnId="{77176969-FCE2-4C12-A6E9-C138D8A746FD}">
      <dgm:prSet/>
      <dgm:spPr/>
      <dgm:t>
        <a:bodyPr/>
        <a:lstStyle/>
        <a:p>
          <a:endParaRPr lang="en-US"/>
        </a:p>
      </dgm:t>
    </dgm:pt>
    <dgm:pt modelId="{96B2CCCF-1FF4-47FE-AEE0-196600716220}">
      <dgm:prSet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/>
            <a:t>Capital Requests: </a:t>
          </a:r>
        </a:p>
        <a:p>
          <a:pPr>
            <a:lnSpc>
              <a:spcPct val="100000"/>
            </a:lnSpc>
            <a:buFont typeface="Arial" panose="020B0604020202020204" pitchFamily="34" charset="0"/>
            <a:buNone/>
          </a:pPr>
          <a:r>
            <a:rPr lang="en-US"/>
            <a:t>- Ultrasonic Washer for Robot </a:t>
          </a:r>
        </a:p>
      </dgm:t>
    </dgm:pt>
    <dgm:pt modelId="{5ACFE776-9FFC-4EFC-9E81-A65ADF866DF2}" type="parTrans" cxnId="{37F12015-68F6-469C-B1F9-2B8F4831176B}">
      <dgm:prSet/>
      <dgm:spPr/>
      <dgm:t>
        <a:bodyPr/>
        <a:lstStyle/>
        <a:p>
          <a:endParaRPr lang="en-US"/>
        </a:p>
      </dgm:t>
    </dgm:pt>
    <dgm:pt modelId="{1FEA3618-B9ED-4BE2-AEB6-F915E5A1BA41}" type="sibTrans" cxnId="{37F12015-68F6-469C-B1F9-2B8F4831176B}">
      <dgm:prSet/>
      <dgm:spPr/>
      <dgm:t>
        <a:bodyPr/>
        <a:lstStyle/>
        <a:p>
          <a:endParaRPr lang="en-US"/>
        </a:p>
      </dgm:t>
    </dgm:pt>
    <dgm:pt modelId="{C4BDCC95-53F7-4980-B543-7F86D85954F5}">
      <dgm:prSet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None/>
          </a:pPr>
          <a:r>
            <a:rPr lang="en-US"/>
            <a:t>- Stryker Mako Robotic System</a:t>
          </a:r>
        </a:p>
      </dgm:t>
    </dgm:pt>
    <dgm:pt modelId="{ABEA8D8C-CB31-429E-89BE-C4048783FB65}" type="parTrans" cxnId="{9B7EA81E-9750-4882-97C3-C20E20EA1CBE}">
      <dgm:prSet/>
      <dgm:spPr/>
      <dgm:t>
        <a:bodyPr/>
        <a:lstStyle/>
        <a:p>
          <a:endParaRPr lang="en-US"/>
        </a:p>
      </dgm:t>
    </dgm:pt>
    <dgm:pt modelId="{86C83396-A1C4-4F8A-BC0D-C7D2B85EDCE1}" type="sibTrans" cxnId="{9B7EA81E-9750-4882-97C3-C20E20EA1CBE}">
      <dgm:prSet/>
      <dgm:spPr/>
      <dgm:t>
        <a:bodyPr/>
        <a:lstStyle/>
        <a:p>
          <a:endParaRPr lang="en-US"/>
        </a:p>
      </dgm:t>
    </dgm:pt>
    <dgm:pt modelId="{DFFB00AA-31A2-4558-9759-1D93C0C749AE}">
      <dgm:prSet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/>
            <a:t>March 2025 Financials</a:t>
          </a:r>
        </a:p>
      </dgm:t>
    </dgm:pt>
    <dgm:pt modelId="{E78E2A26-0CAC-4D8A-A735-0F2CB3B5EF33}" type="parTrans" cxnId="{E787F893-81FD-4772-8F58-652BB2BB3B94}">
      <dgm:prSet/>
      <dgm:spPr/>
      <dgm:t>
        <a:bodyPr/>
        <a:lstStyle/>
        <a:p>
          <a:endParaRPr lang="en-US"/>
        </a:p>
      </dgm:t>
    </dgm:pt>
    <dgm:pt modelId="{9E0B8068-AC23-43F9-98F5-CD09994C4974}" type="sibTrans" cxnId="{E787F893-81FD-4772-8F58-652BB2BB3B94}">
      <dgm:prSet/>
      <dgm:spPr/>
      <dgm:t>
        <a:bodyPr/>
        <a:lstStyle/>
        <a:p>
          <a:endParaRPr lang="en-US"/>
        </a:p>
      </dgm:t>
    </dgm:pt>
    <dgm:pt modelId="{47DE1F18-578B-4778-A895-8CB036FEB0C8}">
      <dgm:prSet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/>
            <a:t>Quarterly Compliance Committee Report</a:t>
          </a:r>
        </a:p>
      </dgm:t>
    </dgm:pt>
    <dgm:pt modelId="{548B4FE4-1DA8-4DD6-B6AF-8A7C4E9D4FDA}" type="parTrans" cxnId="{50C4A43C-0C92-4C29-9EE8-A231F41B197D}">
      <dgm:prSet/>
      <dgm:spPr/>
      <dgm:t>
        <a:bodyPr/>
        <a:lstStyle/>
        <a:p>
          <a:endParaRPr lang="en-US"/>
        </a:p>
      </dgm:t>
    </dgm:pt>
    <dgm:pt modelId="{7A158F95-5591-4B89-9316-85422105F5F4}" type="sibTrans" cxnId="{50C4A43C-0C92-4C29-9EE8-A231F41B197D}">
      <dgm:prSet/>
      <dgm:spPr/>
      <dgm:t>
        <a:bodyPr/>
        <a:lstStyle/>
        <a:p>
          <a:endParaRPr lang="en-US"/>
        </a:p>
      </dgm:t>
    </dgm:pt>
    <dgm:pt modelId="{DE9032C1-BBAC-4BBB-A985-95691AB26FAB}" type="pres">
      <dgm:prSet presAssocID="{88F27CC6-A3C4-4A35-9AC2-1388AEA3CEDC}" presName="root" presStyleCnt="0">
        <dgm:presLayoutVars>
          <dgm:dir/>
          <dgm:resizeHandles val="exact"/>
        </dgm:presLayoutVars>
      </dgm:prSet>
      <dgm:spPr/>
    </dgm:pt>
    <dgm:pt modelId="{85AD3DFB-D32D-4E6D-B8A8-332F55617C4C}" type="pres">
      <dgm:prSet presAssocID="{EDBE7CF2-F375-4307-BA10-08941141C22F}" presName="compNode" presStyleCnt="0"/>
      <dgm:spPr/>
    </dgm:pt>
    <dgm:pt modelId="{7A8BDFA2-9925-45D0-9E33-8F9AFE97D92A}" type="pres">
      <dgm:prSet presAssocID="{EDBE7CF2-F375-4307-BA10-08941141C22F}" presName="bgRect" presStyleLbl="bgShp" presStyleIdx="0" presStyleCnt="1"/>
      <dgm:spPr/>
    </dgm:pt>
    <dgm:pt modelId="{899F0643-3AE4-4394-849D-199D8BD53B62}" type="pres">
      <dgm:prSet presAssocID="{EDBE7CF2-F375-4307-BA10-08941141C22F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BD228688-862B-4A17-8158-D0C0FACE1676}" type="pres">
      <dgm:prSet presAssocID="{EDBE7CF2-F375-4307-BA10-08941141C22F}" presName="spaceRect" presStyleCnt="0"/>
      <dgm:spPr/>
    </dgm:pt>
    <dgm:pt modelId="{890F9C79-2470-4716-990F-D65EE0BA68AC}" type="pres">
      <dgm:prSet presAssocID="{EDBE7CF2-F375-4307-BA10-08941141C22F}" presName="parTx" presStyleLbl="revTx" presStyleIdx="0" presStyleCnt="2">
        <dgm:presLayoutVars>
          <dgm:chMax val="0"/>
          <dgm:chPref val="0"/>
        </dgm:presLayoutVars>
      </dgm:prSet>
      <dgm:spPr/>
    </dgm:pt>
    <dgm:pt modelId="{4A290EB5-B1CF-4114-8ECE-CDA4B9D1FD3B}" type="pres">
      <dgm:prSet presAssocID="{EDBE7CF2-F375-4307-BA10-08941141C22F}" presName="desTx" presStyleLbl="revTx" presStyleIdx="1" presStyleCnt="2">
        <dgm:presLayoutVars/>
      </dgm:prSet>
      <dgm:spPr/>
    </dgm:pt>
  </dgm:ptLst>
  <dgm:cxnLst>
    <dgm:cxn modelId="{85F76101-7D5A-4EDC-BDAC-7379614846AA}" type="presOf" srcId="{EDBE7CF2-F375-4307-BA10-08941141C22F}" destId="{890F9C79-2470-4716-990F-D65EE0BA68AC}" srcOrd="0" destOrd="0" presId="urn:microsoft.com/office/officeart/2018/2/layout/IconVerticalSolidList"/>
    <dgm:cxn modelId="{E62B3C12-D632-4B9C-A9D1-503F33DFA706}" type="presOf" srcId="{C4BDCC95-53F7-4980-B543-7F86D85954F5}" destId="{4A290EB5-B1CF-4114-8ECE-CDA4B9D1FD3B}" srcOrd="0" destOrd="1" presId="urn:microsoft.com/office/officeart/2018/2/layout/IconVerticalSolidList"/>
    <dgm:cxn modelId="{37F12015-68F6-469C-B1F9-2B8F4831176B}" srcId="{EDBE7CF2-F375-4307-BA10-08941141C22F}" destId="{96B2CCCF-1FF4-47FE-AEE0-196600716220}" srcOrd="0" destOrd="0" parTransId="{5ACFE776-9FFC-4EFC-9E81-A65ADF866DF2}" sibTransId="{1FEA3618-B9ED-4BE2-AEB6-F915E5A1BA41}"/>
    <dgm:cxn modelId="{9B7EA81E-9750-4882-97C3-C20E20EA1CBE}" srcId="{EDBE7CF2-F375-4307-BA10-08941141C22F}" destId="{C4BDCC95-53F7-4980-B543-7F86D85954F5}" srcOrd="1" destOrd="0" parTransId="{ABEA8D8C-CB31-429E-89BE-C4048783FB65}" sibTransId="{86C83396-A1C4-4F8A-BC0D-C7D2B85EDCE1}"/>
    <dgm:cxn modelId="{78686532-B4AA-472F-B069-77DCB53E5511}" type="presOf" srcId="{96B2CCCF-1FF4-47FE-AEE0-196600716220}" destId="{4A290EB5-B1CF-4114-8ECE-CDA4B9D1FD3B}" srcOrd="0" destOrd="0" presId="urn:microsoft.com/office/officeart/2018/2/layout/IconVerticalSolidList"/>
    <dgm:cxn modelId="{50C4A43C-0C92-4C29-9EE8-A231F41B197D}" srcId="{EDBE7CF2-F375-4307-BA10-08941141C22F}" destId="{47DE1F18-578B-4778-A895-8CB036FEB0C8}" srcOrd="3" destOrd="0" parTransId="{548B4FE4-1DA8-4DD6-B6AF-8A7C4E9D4FDA}" sibTransId="{7A158F95-5591-4B89-9316-85422105F5F4}"/>
    <dgm:cxn modelId="{A17B0943-D2A5-4143-A759-A34644648AF3}" type="presOf" srcId="{47DE1F18-578B-4778-A895-8CB036FEB0C8}" destId="{4A290EB5-B1CF-4114-8ECE-CDA4B9D1FD3B}" srcOrd="0" destOrd="3" presId="urn:microsoft.com/office/officeart/2018/2/layout/IconVerticalSolidList"/>
    <dgm:cxn modelId="{77176969-FCE2-4C12-A6E9-C138D8A746FD}" srcId="{88F27CC6-A3C4-4A35-9AC2-1388AEA3CEDC}" destId="{EDBE7CF2-F375-4307-BA10-08941141C22F}" srcOrd="0" destOrd="0" parTransId="{C2EDD6FA-6D70-4EC1-A8D3-7CC1607F2374}" sibTransId="{572CA6FA-5B89-4B3D-84F8-547E393932F2}"/>
    <dgm:cxn modelId="{0005E14B-A650-4368-AC99-02AE391D4FF9}" type="presOf" srcId="{DFFB00AA-31A2-4558-9759-1D93C0C749AE}" destId="{4A290EB5-B1CF-4114-8ECE-CDA4B9D1FD3B}" srcOrd="0" destOrd="2" presId="urn:microsoft.com/office/officeart/2018/2/layout/IconVerticalSolidList"/>
    <dgm:cxn modelId="{0EDD4B59-7D46-4164-B7D3-FC470415B852}" type="presOf" srcId="{88F27CC6-A3C4-4A35-9AC2-1388AEA3CEDC}" destId="{DE9032C1-BBAC-4BBB-A985-95691AB26FAB}" srcOrd="0" destOrd="0" presId="urn:microsoft.com/office/officeart/2018/2/layout/IconVerticalSolidList"/>
    <dgm:cxn modelId="{E787F893-81FD-4772-8F58-652BB2BB3B94}" srcId="{EDBE7CF2-F375-4307-BA10-08941141C22F}" destId="{DFFB00AA-31A2-4558-9759-1D93C0C749AE}" srcOrd="2" destOrd="0" parTransId="{E78E2A26-0CAC-4D8A-A735-0F2CB3B5EF33}" sibTransId="{9E0B8068-AC23-43F9-98F5-CD09994C4974}"/>
    <dgm:cxn modelId="{803C8B25-2446-4593-8BDA-F39C0F9DDFAA}" type="presParOf" srcId="{DE9032C1-BBAC-4BBB-A985-95691AB26FAB}" destId="{85AD3DFB-D32D-4E6D-B8A8-332F55617C4C}" srcOrd="0" destOrd="0" presId="urn:microsoft.com/office/officeart/2018/2/layout/IconVerticalSolidList"/>
    <dgm:cxn modelId="{204C4526-8CE0-4A8D-8E1A-61BF15550340}" type="presParOf" srcId="{85AD3DFB-D32D-4E6D-B8A8-332F55617C4C}" destId="{7A8BDFA2-9925-45D0-9E33-8F9AFE97D92A}" srcOrd="0" destOrd="0" presId="urn:microsoft.com/office/officeart/2018/2/layout/IconVerticalSolidList"/>
    <dgm:cxn modelId="{BA1E4798-FF78-41B9-B004-116A305867B0}" type="presParOf" srcId="{85AD3DFB-D32D-4E6D-B8A8-332F55617C4C}" destId="{899F0643-3AE4-4394-849D-199D8BD53B62}" srcOrd="1" destOrd="0" presId="urn:microsoft.com/office/officeart/2018/2/layout/IconVerticalSolidList"/>
    <dgm:cxn modelId="{612B8C99-4612-4D95-9944-88B54F65CCA1}" type="presParOf" srcId="{85AD3DFB-D32D-4E6D-B8A8-332F55617C4C}" destId="{BD228688-862B-4A17-8158-D0C0FACE1676}" srcOrd="2" destOrd="0" presId="urn:microsoft.com/office/officeart/2018/2/layout/IconVerticalSolidList"/>
    <dgm:cxn modelId="{AE53B461-2994-4156-848F-C53884341C25}" type="presParOf" srcId="{85AD3DFB-D32D-4E6D-B8A8-332F55617C4C}" destId="{890F9C79-2470-4716-990F-D65EE0BA68AC}" srcOrd="3" destOrd="0" presId="urn:microsoft.com/office/officeart/2018/2/layout/IconVerticalSolidList"/>
    <dgm:cxn modelId="{B306E508-1E8B-400D-B0CD-9DE2E9EEA71F}" type="presParOf" srcId="{85AD3DFB-D32D-4E6D-B8A8-332F55617C4C}" destId="{4A290EB5-B1CF-4114-8ECE-CDA4B9D1FD3B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7B6E28-D9B3-447D-85D0-FA24F09BB5F9}" type="doc">
      <dgm:prSet loTypeId="urn:microsoft.com/office/officeart/2005/8/layout/list1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78DA85C6-F51E-47A4-84EA-A54F71E64BEB}">
      <dgm:prSet/>
      <dgm:spPr/>
      <dgm:t>
        <a:bodyPr/>
        <a:lstStyle/>
        <a:p>
          <a:r>
            <a:rPr lang="en-US"/>
            <a:t>Capital Requests: </a:t>
          </a:r>
        </a:p>
      </dgm:t>
    </dgm:pt>
    <dgm:pt modelId="{AB1E31B8-CF58-43E1-8C1A-3D425B374463}" type="parTrans" cxnId="{0DF3CC0A-3266-44E7-B6CF-EB0D8CB01BEF}">
      <dgm:prSet/>
      <dgm:spPr/>
      <dgm:t>
        <a:bodyPr/>
        <a:lstStyle/>
        <a:p>
          <a:endParaRPr lang="en-US"/>
        </a:p>
      </dgm:t>
    </dgm:pt>
    <dgm:pt modelId="{A13A729A-697C-4013-8921-C077E82E8FC7}" type="sibTrans" cxnId="{0DF3CC0A-3266-44E7-B6CF-EB0D8CB01BEF}">
      <dgm:prSet/>
      <dgm:spPr/>
      <dgm:t>
        <a:bodyPr/>
        <a:lstStyle/>
        <a:p>
          <a:endParaRPr lang="en-US"/>
        </a:p>
      </dgm:t>
    </dgm:pt>
    <dgm:pt modelId="{723855A8-AB47-419B-9E70-61127BD4BE6A}">
      <dgm:prSet/>
      <dgm:spPr/>
      <dgm:t>
        <a:bodyPr/>
        <a:lstStyle/>
        <a:p>
          <a:r>
            <a:rPr lang="en-US"/>
            <a:t>Ultrasonic Washer for Robot </a:t>
          </a:r>
        </a:p>
      </dgm:t>
    </dgm:pt>
    <dgm:pt modelId="{F3123C3A-C89C-42B0-ADBF-B6A0E234CFDC}" type="parTrans" cxnId="{C88441B6-0EA7-4E9A-86DA-532330AE9A6D}">
      <dgm:prSet/>
      <dgm:spPr/>
      <dgm:t>
        <a:bodyPr/>
        <a:lstStyle/>
        <a:p>
          <a:endParaRPr lang="en-US"/>
        </a:p>
      </dgm:t>
    </dgm:pt>
    <dgm:pt modelId="{7B17BB5C-7D8C-4F97-AAD9-75D3FCF68811}" type="sibTrans" cxnId="{C88441B6-0EA7-4E9A-86DA-532330AE9A6D}">
      <dgm:prSet/>
      <dgm:spPr/>
      <dgm:t>
        <a:bodyPr/>
        <a:lstStyle/>
        <a:p>
          <a:endParaRPr lang="en-US"/>
        </a:p>
      </dgm:t>
    </dgm:pt>
    <dgm:pt modelId="{0BDDE26F-AA00-408F-A580-C93A493A4658}">
      <dgm:prSet/>
      <dgm:spPr/>
      <dgm:t>
        <a:bodyPr/>
        <a:lstStyle/>
        <a:p>
          <a:r>
            <a:rPr lang="en-US"/>
            <a:t>Stryker Mako Robotic System</a:t>
          </a:r>
        </a:p>
      </dgm:t>
    </dgm:pt>
    <dgm:pt modelId="{DE80AA45-1601-4084-B6C4-67082A6C40CE}" type="parTrans" cxnId="{4B519831-3ABC-48E8-9784-35295155BB92}">
      <dgm:prSet/>
      <dgm:spPr/>
      <dgm:t>
        <a:bodyPr/>
        <a:lstStyle/>
        <a:p>
          <a:endParaRPr lang="en-US"/>
        </a:p>
      </dgm:t>
    </dgm:pt>
    <dgm:pt modelId="{77E09827-28C1-4D4F-AA12-8ED4E5CB61CE}" type="sibTrans" cxnId="{4B519831-3ABC-48E8-9784-35295155BB92}">
      <dgm:prSet/>
      <dgm:spPr/>
      <dgm:t>
        <a:bodyPr/>
        <a:lstStyle/>
        <a:p>
          <a:endParaRPr lang="en-US"/>
        </a:p>
      </dgm:t>
    </dgm:pt>
    <dgm:pt modelId="{D3526BF6-C5C9-4479-BDA2-270AA30AED54}">
      <dgm:prSet/>
      <dgm:spPr/>
      <dgm:t>
        <a:bodyPr/>
        <a:lstStyle/>
        <a:p>
          <a:r>
            <a:rPr lang="en-US"/>
            <a:t>March 2025 Financials</a:t>
          </a:r>
        </a:p>
      </dgm:t>
    </dgm:pt>
    <dgm:pt modelId="{C9C62BD2-CE64-45E8-862D-9C4DCA4B4266}" type="parTrans" cxnId="{2EACCBA4-DFCF-41B0-B0B7-9CE3BA1FDFC9}">
      <dgm:prSet/>
      <dgm:spPr/>
      <dgm:t>
        <a:bodyPr/>
        <a:lstStyle/>
        <a:p>
          <a:endParaRPr lang="en-US"/>
        </a:p>
      </dgm:t>
    </dgm:pt>
    <dgm:pt modelId="{32F53F95-02BC-47B1-89A7-1683BB861FE3}" type="sibTrans" cxnId="{2EACCBA4-DFCF-41B0-B0B7-9CE3BA1FDFC9}">
      <dgm:prSet/>
      <dgm:spPr/>
      <dgm:t>
        <a:bodyPr/>
        <a:lstStyle/>
        <a:p>
          <a:endParaRPr lang="en-US"/>
        </a:p>
      </dgm:t>
    </dgm:pt>
    <dgm:pt modelId="{FD16432C-8314-4B38-96F6-416AE5A68818}">
      <dgm:prSet/>
      <dgm:spPr/>
      <dgm:t>
        <a:bodyPr/>
        <a:lstStyle/>
        <a:p>
          <a:r>
            <a:rPr lang="en-US"/>
            <a:t>Quarterly Compliance Committee Report</a:t>
          </a:r>
        </a:p>
      </dgm:t>
    </dgm:pt>
    <dgm:pt modelId="{140FFAD5-68E5-435C-8874-92963EC143F3}" type="parTrans" cxnId="{8AFA2B27-3C9C-4A0E-862E-F89D2B46C47A}">
      <dgm:prSet/>
      <dgm:spPr/>
      <dgm:t>
        <a:bodyPr/>
        <a:lstStyle/>
        <a:p>
          <a:endParaRPr lang="en-US"/>
        </a:p>
      </dgm:t>
    </dgm:pt>
    <dgm:pt modelId="{3188D008-0FF1-4A57-B370-A14818042FEE}" type="sibTrans" cxnId="{8AFA2B27-3C9C-4A0E-862E-F89D2B46C47A}">
      <dgm:prSet/>
      <dgm:spPr/>
      <dgm:t>
        <a:bodyPr/>
        <a:lstStyle/>
        <a:p>
          <a:endParaRPr lang="en-US"/>
        </a:p>
      </dgm:t>
    </dgm:pt>
    <dgm:pt modelId="{925112C6-A54C-454F-B7A9-B3EBF356245E}" type="pres">
      <dgm:prSet presAssocID="{127B6E28-D9B3-447D-85D0-FA24F09BB5F9}" presName="linear" presStyleCnt="0">
        <dgm:presLayoutVars>
          <dgm:dir/>
          <dgm:animLvl val="lvl"/>
          <dgm:resizeHandles val="exact"/>
        </dgm:presLayoutVars>
      </dgm:prSet>
      <dgm:spPr/>
    </dgm:pt>
    <dgm:pt modelId="{DAECFBFE-D65D-4F87-BAB5-3BB583D1CA29}" type="pres">
      <dgm:prSet presAssocID="{78DA85C6-F51E-47A4-84EA-A54F71E64BEB}" presName="parentLin" presStyleCnt="0"/>
      <dgm:spPr/>
    </dgm:pt>
    <dgm:pt modelId="{257732BB-47F0-41D4-8BC5-57FBA3CDBC03}" type="pres">
      <dgm:prSet presAssocID="{78DA85C6-F51E-47A4-84EA-A54F71E64BEB}" presName="parentLeftMargin" presStyleLbl="node1" presStyleIdx="0" presStyleCnt="3"/>
      <dgm:spPr/>
    </dgm:pt>
    <dgm:pt modelId="{CE3E5986-6A72-4378-A179-03F500F06787}" type="pres">
      <dgm:prSet presAssocID="{78DA85C6-F51E-47A4-84EA-A54F71E64BE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757A354-9306-4B76-A546-96E5B412DA6A}" type="pres">
      <dgm:prSet presAssocID="{78DA85C6-F51E-47A4-84EA-A54F71E64BEB}" presName="negativeSpace" presStyleCnt="0"/>
      <dgm:spPr/>
    </dgm:pt>
    <dgm:pt modelId="{50B7E869-F0CF-4254-8F41-7A500996EBAE}" type="pres">
      <dgm:prSet presAssocID="{78DA85C6-F51E-47A4-84EA-A54F71E64BEB}" presName="childText" presStyleLbl="conFgAcc1" presStyleIdx="0" presStyleCnt="3">
        <dgm:presLayoutVars>
          <dgm:bulletEnabled val="1"/>
        </dgm:presLayoutVars>
      </dgm:prSet>
      <dgm:spPr/>
    </dgm:pt>
    <dgm:pt modelId="{CBC6B482-F810-4770-8BA0-C72A10DD6904}" type="pres">
      <dgm:prSet presAssocID="{A13A729A-697C-4013-8921-C077E82E8FC7}" presName="spaceBetweenRectangles" presStyleCnt="0"/>
      <dgm:spPr/>
    </dgm:pt>
    <dgm:pt modelId="{145512DF-B07B-48B4-BDCB-DA0C35B18604}" type="pres">
      <dgm:prSet presAssocID="{D3526BF6-C5C9-4479-BDA2-270AA30AED54}" presName="parentLin" presStyleCnt="0"/>
      <dgm:spPr/>
    </dgm:pt>
    <dgm:pt modelId="{34D41225-D35C-44E1-AD5B-A285A6C89A66}" type="pres">
      <dgm:prSet presAssocID="{D3526BF6-C5C9-4479-BDA2-270AA30AED54}" presName="parentLeftMargin" presStyleLbl="node1" presStyleIdx="0" presStyleCnt="3"/>
      <dgm:spPr/>
    </dgm:pt>
    <dgm:pt modelId="{138D0A0A-B3F7-4B1A-ABEB-5F7AFC830D1C}" type="pres">
      <dgm:prSet presAssocID="{D3526BF6-C5C9-4479-BDA2-270AA30AED5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815B183-F93D-43E1-A15F-9E00335AAD53}" type="pres">
      <dgm:prSet presAssocID="{D3526BF6-C5C9-4479-BDA2-270AA30AED54}" presName="negativeSpace" presStyleCnt="0"/>
      <dgm:spPr/>
    </dgm:pt>
    <dgm:pt modelId="{2CAF6FB1-FF97-495A-A3E0-9F206E700E5D}" type="pres">
      <dgm:prSet presAssocID="{D3526BF6-C5C9-4479-BDA2-270AA30AED54}" presName="childText" presStyleLbl="conFgAcc1" presStyleIdx="1" presStyleCnt="3">
        <dgm:presLayoutVars>
          <dgm:bulletEnabled val="1"/>
        </dgm:presLayoutVars>
      </dgm:prSet>
      <dgm:spPr/>
    </dgm:pt>
    <dgm:pt modelId="{330ED7BA-F861-4591-8278-B9678063B85A}" type="pres">
      <dgm:prSet presAssocID="{32F53F95-02BC-47B1-89A7-1683BB861FE3}" presName="spaceBetweenRectangles" presStyleCnt="0"/>
      <dgm:spPr/>
    </dgm:pt>
    <dgm:pt modelId="{25F7DD2A-A986-4010-AC1A-AD0F9428ABD2}" type="pres">
      <dgm:prSet presAssocID="{FD16432C-8314-4B38-96F6-416AE5A68818}" presName="parentLin" presStyleCnt="0"/>
      <dgm:spPr/>
    </dgm:pt>
    <dgm:pt modelId="{1CB85F33-745F-4EF3-B61F-892115ED0A12}" type="pres">
      <dgm:prSet presAssocID="{FD16432C-8314-4B38-96F6-416AE5A68818}" presName="parentLeftMargin" presStyleLbl="node1" presStyleIdx="1" presStyleCnt="3"/>
      <dgm:spPr/>
    </dgm:pt>
    <dgm:pt modelId="{E189213D-43A5-4915-9BF4-E49BFA1E0DCC}" type="pres">
      <dgm:prSet presAssocID="{FD16432C-8314-4B38-96F6-416AE5A6881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F74D7BF-C23B-4273-BDE1-AD085304CCBF}" type="pres">
      <dgm:prSet presAssocID="{FD16432C-8314-4B38-96F6-416AE5A68818}" presName="negativeSpace" presStyleCnt="0"/>
      <dgm:spPr/>
    </dgm:pt>
    <dgm:pt modelId="{393129FF-3273-459F-96F3-9D78A26827D0}" type="pres">
      <dgm:prSet presAssocID="{FD16432C-8314-4B38-96F6-416AE5A6881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35F0707-6F60-41EB-8534-EAC18A90E096}" type="presOf" srcId="{FD16432C-8314-4B38-96F6-416AE5A68818}" destId="{E189213D-43A5-4915-9BF4-E49BFA1E0DCC}" srcOrd="1" destOrd="0" presId="urn:microsoft.com/office/officeart/2005/8/layout/list1"/>
    <dgm:cxn modelId="{0DF3CC0A-3266-44E7-B6CF-EB0D8CB01BEF}" srcId="{127B6E28-D9B3-447D-85D0-FA24F09BB5F9}" destId="{78DA85C6-F51E-47A4-84EA-A54F71E64BEB}" srcOrd="0" destOrd="0" parTransId="{AB1E31B8-CF58-43E1-8C1A-3D425B374463}" sibTransId="{A13A729A-697C-4013-8921-C077E82E8FC7}"/>
    <dgm:cxn modelId="{8AFA2B27-3C9C-4A0E-862E-F89D2B46C47A}" srcId="{127B6E28-D9B3-447D-85D0-FA24F09BB5F9}" destId="{FD16432C-8314-4B38-96F6-416AE5A68818}" srcOrd="2" destOrd="0" parTransId="{140FFAD5-68E5-435C-8874-92963EC143F3}" sibTransId="{3188D008-0FF1-4A57-B370-A14818042FEE}"/>
    <dgm:cxn modelId="{4B519831-3ABC-48E8-9784-35295155BB92}" srcId="{78DA85C6-F51E-47A4-84EA-A54F71E64BEB}" destId="{0BDDE26F-AA00-408F-A580-C93A493A4658}" srcOrd="1" destOrd="0" parTransId="{DE80AA45-1601-4084-B6C4-67082A6C40CE}" sibTransId="{77E09827-28C1-4D4F-AA12-8ED4E5CB61CE}"/>
    <dgm:cxn modelId="{19381734-49E1-4C76-A559-1B976BD21284}" type="presOf" srcId="{127B6E28-D9B3-447D-85D0-FA24F09BB5F9}" destId="{925112C6-A54C-454F-B7A9-B3EBF356245E}" srcOrd="0" destOrd="0" presId="urn:microsoft.com/office/officeart/2005/8/layout/list1"/>
    <dgm:cxn modelId="{93DF643C-A1C4-4DE4-9C98-8605BFEB78CB}" type="presOf" srcId="{FD16432C-8314-4B38-96F6-416AE5A68818}" destId="{1CB85F33-745F-4EF3-B61F-892115ED0A12}" srcOrd="0" destOrd="0" presId="urn:microsoft.com/office/officeart/2005/8/layout/list1"/>
    <dgm:cxn modelId="{336A9764-9B2A-4261-BA00-A6E4FAFF2F70}" type="presOf" srcId="{78DA85C6-F51E-47A4-84EA-A54F71E64BEB}" destId="{257732BB-47F0-41D4-8BC5-57FBA3CDBC03}" srcOrd="0" destOrd="0" presId="urn:microsoft.com/office/officeart/2005/8/layout/list1"/>
    <dgm:cxn modelId="{10690B8C-D295-4E6D-9E08-CEA5CD1E3C6F}" type="presOf" srcId="{D3526BF6-C5C9-4479-BDA2-270AA30AED54}" destId="{34D41225-D35C-44E1-AD5B-A285A6C89A66}" srcOrd="0" destOrd="0" presId="urn:microsoft.com/office/officeart/2005/8/layout/list1"/>
    <dgm:cxn modelId="{118A4F8D-1266-4751-8323-18894D0B7C96}" type="presOf" srcId="{0BDDE26F-AA00-408F-A580-C93A493A4658}" destId="{50B7E869-F0CF-4254-8F41-7A500996EBAE}" srcOrd="0" destOrd="1" presId="urn:microsoft.com/office/officeart/2005/8/layout/list1"/>
    <dgm:cxn modelId="{2EACCBA4-DFCF-41B0-B0B7-9CE3BA1FDFC9}" srcId="{127B6E28-D9B3-447D-85D0-FA24F09BB5F9}" destId="{D3526BF6-C5C9-4479-BDA2-270AA30AED54}" srcOrd="1" destOrd="0" parTransId="{C9C62BD2-CE64-45E8-862D-9C4DCA4B4266}" sibTransId="{32F53F95-02BC-47B1-89A7-1683BB861FE3}"/>
    <dgm:cxn modelId="{C88441B6-0EA7-4E9A-86DA-532330AE9A6D}" srcId="{78DA85C6-F51E-47A4-84EA-A54F71E64BEB}" destId="{723855A8-AB47-419B-9E70-61127BD4BE6A}" srcOrd="0" destOrd="0" parTransId="{F3123C3A-C89C-42B0-ADBF-B6A0E234CFDC}" sibTransId="{7B17BB5C-7D8C-4F97-AAD9-75D3FCF68811}"/>
    <dgm:cxn modelId="{4A17D2BC-A6F5-45D7-94B7-6C943E9ADA04}" type="presOf" srcId="{D3526BF6-C5C9-4479-BDA2-270AA30AED54}" destId="{138D0A0A-B3F7-4B1A-ABEB-5F7AFC830D1C}" srcOrd="1" destOrd="0" presId="urn:microsoft.com/office/officeart/2005/8/layout/list1"/>
    <dgm:cxn modelId="{70E9F1D1-5536-4D03-8116-3A3C62666348}" type="presOf" srcId="{78DA85C6-F51E-47A4-84EA-A54F71E64BEB}" destId="{CE3E5986-6A72-4378-A179-03F500F06787}" srcOrd="1" destOrd="0" presId="urn:microsoft.com/office/officeart/2005/8/layout/list1"/>
    <dgm:cxn modelId="{A58B32EB-4CD8-45AA-8EF2-D2276B7D34CF}" type="presOf" srcId="{723855A8-AB47-419B-9E70-61127BD4BE6A}" destId="{50B7E869-F0CF-4254-8F41-7A500996EBAE}" srcOrd="0" destOrd="0" presId="urn:microsoft.com/office/officeart/2005/8/layout/list1"/>
    <dgm:cxn modelId="{D0A0587F-9E34-4E0E-9FBA-8FEA56FC4412}" type="presParOf" srcId="{925112C6-A54C-454F-B7A9-B3EBF356245E}" destId="{DAECFBFE-D65D-4F87-BAB5-3BB583D1CA29}" srcOrd="0" destOrd="0" presId="urn:microsoft.com/office/officeart/2005/8/layout/list1"/>
    <dgm:cxn modelId="{F9779230-2725-4687-BCC9-8948D7063489}" type="presParOf" srcId="{DAECFBFE-D65D-4F87-BAB5-3BB583D1CA29}" destId="{257732BB-47F0-41D4-8BC5-57FBA3CDBC03}" srcOrd="0" destOrd="0" presId="urn:microsoft.com/office/officeart/2005/8/layout/list1"/>
    <dgm:cxn modelId="{39A63D72-D11C-4F65-A2E0-EAE877A2BE94}" type="presParOf" srcId="{DAECFBFE-D65D-4F87-BAB5-3BB583D1CA29}" destId="{CE3E5986-6A72-4378-A179-03F500F06787}" srcOrd="1" destOrd="0" presId="urn:microsoft.com/office/officeart/2005/8/layout/list1"/>
    <dgm:cxn modelId="{2A7C556B-644D-4887-8BC3-AD5C536C21C6}" type="presParOf" srcId="{925112C6-A54C-454F-B7A9-B3EBF356245E}" destId="{B757A354-9306-4B76-A546-96E5B412DA6A}" srcOrd="1" destOrd="0" presId="urn:microsoft.com/office/officeart/2005/8/layout/list1"/>
    <dgm:cxn modelId="{CB929247-4186-404D-869B-E304FC8DC03D}" type="presParOf" srcId="{925112C6-A54C-454F-B7A9-B3EBF356245E}" destId="{50B7E869-F0CF-4254-8F41-7A500996EBAE}" srcOrd="2" destOrd="0" presId="urn:microsoft.com/office/officeart/2005/8/layout/list1"/>
    <dgm:cxn modelId="{F297A9EF-03DE-464C-9F01-D091E51B1AC8}" type="presParOf" srcId="{925112C6-A54C-454F-B7A9-B3EBF356245E}" destId="{CBC6B482-F810-4770-8BA0-C72A10DD6904}" srcOrd="3" destOrd="0" presId="urn:microsoft.com/office/officeart/2005/8/layout/list1"/>
    <dgm:cxn modelId="{A4C993B3-DD68-4E8E-884D-5B042DB18FA7}" type="presParOf" srcId="{925112C6-A54C-454F-B7A9-B3EBF356245E}" destId="{145512DF-B07B-48B4-BDCB-DA0C35B18604}" srcOrd="4" destOrd="0" presId="urn:microsoft.com/office/officeart/2005/8/layout/list1"/>
    <dgm:cxn modelId="{E3CAB293-B4A9-47ED-B96D-F38D2FE41CA4}" type="presParOf" srcId="{145512DF-B07B-48B4-BDCB-DA0C35B18604}" destId="{34D41225-D35C-44E1-AD5B-A285A6C89A66}" srcOrd="0" destOrd="0" presId="urn:microsoft.com/office/officeart/2005/8/layout/list1"/>
    <dgm:cxn modelId="{423FA823-FCFE-464E-8DD6-8AFE407454C2}" type="presParOf" srcId="{145512DF-B07B-48B4-BDCB-DA0C35B18604}" destId="{138D0A0A-B3F7-4B1A-ABEB-5F7AFC830D1C}" srcOrd="1" destOrd="0" presId="urn:microsoft.com/office/officeart/2005/8/layout/list1"/>
    <dgm:cxn modelId="{47CF6088-37E2-4D41-A685-368120890388}" type="presParOf" srcId="{925112C6-A54C-454F-B7A9-B3EBF356245E}" destId="{F815B183-F93D-43E1-A15F-9E00335AAD53}" srcOrd="5" destOrd="0" presId="urn:microsoft.com/office/officeart/2005/8/layout/list1"/>
    <dgm:cxn modelId="{AD894E7C-91E2-40D2-A0B0-2ECED8A46AFB}" type="presParOf" srcId="{925112C6-A54C-454F-B7A9-B3EBF356245E}" destId="{2CAF6FB1-FF97-495A-A3E0-9F206E700E5D}" srcOrd="6" destOrd="0" presId="urn:microsoft.com/office/officeart/2005/8/layout/list1"/>
    <dgm:cxn modelId="{C104556C-C870-4334-B3E3-612AC59B1FE7}" type="presParOf" srcId="{925112C6-A54C-454F-B7A9-B3EBF356245E}" destId="{330ED7BA-F861-4591-8278-B9678063B85A}" srcOrd="7" destOrd="0" presId="urn:microsoft.com/office/officeart/2005/8/layout/list1"/>
    <dgm:cxn modelId="{4DCBA458-E97E-420D-9267-CA83EC572D5D}" type="presParOf" srcId="{925112C6-A54C-454F-B7A9-B3EBF356245E}" destId="{25F7DD2A-A986-4010-AC1A-AD0F9428ABD2}" srcOrd="8" destOrd="0" presId="urn:microsoft.com/office/officeart/2005/8/layout/list1"/>
    <dgm:cxn modelId="{42F18CB1-15E4-41E7-81B0-B6A5803C7B55}" type="presParOf" srcId="{25F7DD2A-A986-4010-AC1A-AD0F9428ABD2}" destId="{1CB85F33-745F-4EF3-B61F-892115ED0A12}" srcOrd="0" destOrd="0" presId="urn:microsoft.com/office/officeart/2005/8/layout/list1"/>
    <dgm:cxn modelId="{5BE088DA-4577-43EE-9B1B-810298C68C33}" type="presParOf" srcId="{25F7DD2A-A986-4010-AC1A-AD0F9428ABD2}" destId="{E189213D-43A5-4915-9BF4-E49BFA1E0DCC}" srcOrd="1" destOrd="0" presId="urn:microsoft.com/office/officeart/2005/8/layout/list1"/>
    <dgm:cxn modelId="{091425BF-9C64-45DC-ACB1-41EE3650CBCE}" type="presParOf" srcId="{925112C6-A54C-454F-B7A9-B3EBF356245E}" destId="{4F74D7BF-C23B-4273-BDE1-AD085304CCBF}" srcOrd="9" destOrd="0" presId="urn:microsoft.com/office/officeart/2005/8/layout/list1"/>
    <dgm:cxn modelId="{D59DA2A1-FA1F-4616-998C-A707DBA717C9}" type="presParOf" srcId="{925112C6-A54C-454F-B7A9-B3EBF356245E}" destId="{393129FF-3273-459F-96F3-9D78A26827D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F27CC6-A3C4-4A35-9AC2-1388AEA3CED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435492C-8803-4E3C-99F2-3D08D79509D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Overview of April 18, 2025 Finance Committee Meeting</a:t>
          </a:r>
        </a:p>
      </dgm:t>
    </dgm:pt>
    <dgm:pt modelId="{9C9EC762-87AE-445B-9410-DD23FD17BACD}" type="parTrans" cxnId="{512311FE-195A-4BC1-AC3F-AD98615BC418}">
      <dgm:prSet/>
      <dgm:spPr/>
      <dgm:t>
        <a:bodyPr/>
        <a:lstStyle/>
        <a:p>
          <a:endParaRPr lang="en-US"/>
        </a:p>
      </dgm:t>
    </dgm:pt>
    <dgm:pt modelId="{E9683631-7560-4290-A537-0F72A0584BE0}" type="sibTrans" cxnId="{512311FE-195A-4BC1-AC3F-AD98615BC418}">
      <dgm:prSet/>
      <dgm:spPr/>
      <dgm:t>
        <a:bodyPr/>
        <a:lstStyle/>
        <a:p>
          <a:endParaRPr lang="en-US"/>
        </a:p>
      </dgm:t>
    </dgm:pt>
    <dgm:pt modelId="{72C690DF-0932-46AE-B1D8-BFB825D9BB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March 2025 Financials</a:t>
          </a:r>
        </a:p>
      </dgm:t>
    </dgm:pt>
    <dgm:pt modelId="{CD6DD70C-2044-4E2E-A06B-FEA6485272A7}" type="parTrans" cxnId="{C9376EBD-6ED7-41E0-BA86-AFA2143F0691}">
      <dgm:prSet/>
      <dgm:spPr/>
      <dgm:t>
        <a:bodyPr/>
        <a:lstStyle/>
        <a:p>
          <a:endParaRPr lang="en-US"/>
        </a:p>
      </dgm:t>
    </dgm:pt>
    <dgm:pt modelId="{2ADE9676-A682-435C-BDDC-ADF0BF9E948B}" type="sibTrans" cxnId="{C9376EBD-6ED7-41E0-BA86-AFA2143F0691}">
      <dgm:prSet/>
      <dgm:spPr/>
      <dgm:t>
        <a:bodyPr/>
        <a:lstStyle/>
        <a:p>
          <a:endParaRPr lang="en-US"/>
        </a:p>
      </dgm:t>
    </dgm:pt>
    <dgm:pt modelId="{1EFFEF33-EC78-42A8-8072-1792F19E685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Capital Requests</a:t>
          </a:r>
        </a:p>
      </dgm:t>
    </dgm:pt>
    <dgm:pt modelId="{C35109BE-1087-47AB-A997-EABB4E2B399C}" type="parTrans" cxnId="{1E56B04C-FFD0-4752-A4CF-7F70CB584E66}">
      <dgm:prSet/>
      <dgm:spPr/>
      <dgm:t>
        <a:bodyPr/>
        <a:lstStyle/>
        <a:p>
          <a:endParaRPr lang="en-US"/>
        </a:p>
      </dgm:t>
    </dgm:pt>
    <dgm:pt modelId="{C383AB19-6E1C-488B-86D3-826EEDCF9A9C}" type="sibTrans" cxnId="{1E56B04C-FFD0-4752-A4CF-7F70CB584E66}">
      <dgm:prSet/>
      <dgm:spPr/>
      <dgm:t>
        <a:bodyPr/>
        <a:lstStyle/>
        <a:p>
          <a:endParaRPr lang="en-US"/>
        </a:p>
      </dgm:t>
    </dgm:pt>
    <dgm:pt modelId="{59FC84F9-001A-4384-B595-FE23C830215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Debt Management Strategy</a:t>
          </a:r>
        </a:p>
        <a:p>
          <a:pPr>
            <a:lnSpc>
              <a:spcPct val="100000"/>
            </a:lnSpc>
          </a:pPr>
          <a:r>
            <a:rPr lang="en-US" baseline="0"/>
            <a:t>Community Health Needs Assessment (CHNA) Implementation Strategy Review and Approval </a:t>
          </a:r>
        </a:p>
      </dgm:t>
    </dgm:pt>
    <dgm:pt modelId="{15ECB540-9284-4253-8A20-FCCBED29E45B}" type="parTrans" cxnId="{FEA3AB00-C15C-437E-8EA9-291F891B1BD9}">
      <dgm:prSet/>
      <dgm:spPr/>
      <dgm:t>
        <a:bodyPr/>
        <a:lstStyle/>
        <a:p>
          <a:endParaRPr lang="en-US"/>
        </a:p>
      </dgm:t>
    </dgm:pt>
    <dgm:pt modelId="{C824DECB-FC91-4C17-B463-DE4EEB31D178}" type="sibTrans" cxnId="{FEA3AB00-C15C-437E-8EA9-291F891B1BD9}">
      <dgm:prSet/>
      <dgm:spPr/>
      <dgm:t>
        <a:bodyPr/>
        <a:lstStyle/>
        <a:p>
          <a:endParaRPr lang="en-US"/>
        </a:p>
      </dgm:t>
    </dgm:pt>
    <dgm:pt modelId="{DE9032C1-BBAC-4BBB-A985-95691AB26FAB}" type="pres">
      <dgm:prSet presAssocID="{88F27CC6-A3C4-4A35-9AC2-1388AEA3CEDC}" presName="root" presStyleCnt="0">
        <dgm:presLayoutVars>
          <dgm:dir/>
          <dgm:resizeHandles val="exact"/>
        </dgm:presLayoutVars>
      </dgm:prSet>
      <dgm:spPr/>
    </dgm:pt>
    <dgm:pt modelId="{7544D96E-D768-40F2-99C8-DE112CBD24FE}" type="pres">
      <dgm:prSet presAssocID="{4435492C-8803-4E3C-99F2-3D08D79509DD}" presName="compNode" presStyleCnt="0"/>
      <dgm:spPr/>
    </dgm:pt>
    <dgm:pt modelId="{0A256ED1-36C4-4646-9558-8667E8253839}" type="pres">
      <dgm:prSet presAssocID="{4435492C-8803-4E3C-99F2-3D08D79509DD}" presName="bgRect" presStyleLbl="bgShp" presStyleIdx="0" presStyleCnt="1"/>
      <dgm:spPr/>
    </dgm:pt>
    <dgm:pt modelId="{215F2965-162B-4723-8C72-33164940D97B}" type="pres">
      <dgm:prSet presAssocID="{4435492C-8803-4E3C-99F2-3D08D79509DD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1A4990B8-1937-4F33-8E69-05AD62F6A395}" type="pres">
      <dgm:prSet presAssocID="{4435492C-8803-4E3C-99F2-3D08D79509DD}" presName="spaceRect" presStyleCnt="0"/>
      <dgm:spPr/>
    </dgm:pt>
    <dgm:pt modelId="{A9CC8729-CD60-4E4C-8EE8-9A8ACE0E7941}" type="pres">
      <dgm:prSet presAssocID="{4435492C-8803-4E3C-99F2-3D08D79509DD}" presName="parTx" presStyleLbl="revTx" presStyleIdx="0" presStyleCnt="2">
        <dgm:presLayoutVars>
          <dgm:chMax val="0"/>
          <dgm:chPref val="0"/>
        </dgm:presLayoutVars>
      </dgm:prSet>
      <dgm:spPr/>
    </dgm:pt>
    <dgm:pt modelId="{BC020332-B18D-4C12-B91F-551B7025B99B}" type="pres">
      <dgm:prSet presAssocID="{4435492C-8803-4E3C-99F2-3D08D79509DD}" presName="desTx" presStyleLbl="revTx" presStyleIdx="1" presStyleCnt="2">
        <dgm:presLayoutVars/>
      </dgm:prSet>
      <dgm:spPr/>
    </dgm:pt>
  </dgm:ptLst>
  <dgm:cxnLst>
    <dgm:cxn modelId="{FEA3AB00-C15C-437E-8EA9-291F891B1BD9}" srcId="{4435492C-8803-4E3C-99F2-3D08D79509DD}" destId="{59FC84F9-001A-4384-B595-FE23C8302154}" srcOrd="2" destOrd="0" parTransId="{15ECB540-9284-4253-8A20-FCCBED29E45B}" sibTransId="{C824DECB-FC91-4C17-B463-DE4EEB31D178}"/>
    <dgm:cxn modelId="{1E56B04C-FFD0-4752-A4CF-7F70CB584E66}" srcId="{4435492C-8803-4E3C-99F2-3D08D79509DD}" destId="{1EFFEF33-EC78-42A8-8072-1792F19E6854}" srcOrd="1" destOrd="0" parTransId="{C35109BE-1087-47AB-A997-EABB4E2B399C}" sibTransId="{C383AB19-6E1C-488B-86D3-826EEDCF9A9C}"/>
    <dgm:cxn modelId="{5B8FCD58-5FD5-4799-8079-F7AA48EC33B5}" type="presOf" srcId="{59FC84F9-001A-4384-B595-FE23C8302154}" destId="{BC020332-B18D-4C12-B91F-551B7025B99B}" srcOrd="0" destOrd="2" presId="urn:microsoft.com/office/officeart/2018/2/layout/IconVerticalSolidList"/>
    <dgm:cxn modelId="{0EDD4B59-7D46-4164-B7D3-FC470415B852}" type="presOf" srcId="{88F27CC6-A3C4-4A35-9AC2-1388AEA3CEDC}" destId="{DE9032C1-BBAC-4BBB-A985-95691AB26FAB}" srcOrd="0" destOrd="0" presId="urn:microsoft.com/office/officeart/2018/2/layout/IconVerticalSolidList"/>
    <dgm:cxn modelId="{629BFD85-7DFE-49B9-9488-724172BBF3CB}" type="presOf" srcId="{1EFFEF33-EC78-42A8-8072-1792F19E6854}" destId="{BC020332-B18D-4C12-B91F-551B7025B99B}" srcOrd="0" destOrd="1" presId="urn:microsoft.com/office/officeart/2018/2/layout/IconVerticalSolidList"/>
    <dgm:cxn modelId="{C9376EBD-6ED7-41E0-BA86-AFA2143F0691}" srcId="{4435492C-8803-4E3C-99F2-3D08D79509DD}" destId="{72C690DF-0932-46AE-B1D8-BFB825D9BB01}" srcOrd="0" destOrd="0" parTransId="{CD6DD70C-2044-4E2E-A06B-FEA6485272A7}" sibTransId="{2ADE9676-A682-435C-BDDC-ADF0BF9E948B}"/>
    <dgm:cxn modelId="{E3D601CD-3C8D-49CA-B171-F1E8328EAC29}" type="presOf" srcId="{72C690DF-0932-46AE-B1D8-BFB825D9BB01}" destId="{BC020332-B18D-4C12-B91F-551B7025B99B}" srcOrd="0" destOrd="0" presId="urn:microsoft.com/office/officeart/2018/2/layout/IconVerticalSolidList"/>
    <dgm:cxn modelId="{A9F733DB-3478-4C00-B262-07C9DB95552C}" type="presOf" srcId="{4435492C-8803-4E3C-99F2-3D08D79509DD}" destId="{A9CC8729-CD60-4E4C-8EE8-9A8ACE0E7941}" srcOrd="0" destOrd="0" presId="urn:microsoft.com/office/officeart/2018/2/layout/IconVerticalSolidList"/>
    <dgm:cxn modelId="{512311FE-195A-4BC1-AC3F-AD98615BC418}" srcId="{88F27CC6-A3C4-4A35-9AC2-1388AEA3CEDC}" destId="{4435492C-8803-4E3C-99F2-3D08D79509DD}" srcOrd="0" destOrd="0" parTransId="{9C9EC762-87AE-445B-9410-DD23FD17BACD}" sibTransId="{E9683631-7560-4290-A537-0F72A0584BE0}"/>
    <dgm:cxn modelId="{86D43AF4-29CC-40A0-B484-3EDC944CB28B}" type="presParOf" srcId="{DE9032C1-BBAC-4BBB-A985-95691AB26FAB}" destId="{7544D96E-D768-40F2-99C8-DE112CBD24FE}" srcOrd="0" destOrd="0" presId="urn:microsoft.com/office/officeart/2018/2/layout/IconVerticalSolidList"/>
    <dgm:cxn modelId="{571B76C9-F23F-4A92-B8F4-D71608F755A8}" type="presParOf" srcId="{7544D96E-D768-40F2-99C8-DE112CBD24FE}" destId="{0A256ED1-36C4-4646-9558-8667E8253839}" srcOrd="0" destOrd="0" presId="urn:microsoft.com/office/officeart/2018/2/layout/IconVerticalSolidList"/>
    <dgm:cxn modelId="{406A2E92-A1CD-4872-ACDD-1BD7FF420DE3}" type="presParOf" srcId="{7544D96E-D768-40F2-99C8-DE112CBD24FE}" destId="{215F2965-162B-4723-8C72-33164940D97B}" srcOrd="1" destOrd="0" presId="urn:microsoft.com/office/officeart/2018/2/layout/IconVerticalSolidList"/>
    <dgm:cxn modelId="{974579B6-3D91-4035-8405-48F15D06700C}" type="presParOf" srcId="{7544D96E-D768-40F2-99C8-DE112CBD24FE}" destId="{1A4990B8-1937-4F33-8E69-05AD62F6A395}" srcOrd="2" destOrd="0" presId="urn:microsoft.com/office/officeart/2018/2/layout/IconVerticalSolidList"/>
    <dgm:cxn modelId="{3D6055FE-9358-4167-B33B-BD86B80B7D07}" type="presParOf" srcId="{7544D96E-D768-40F2-99C8-DE112CBD24FE}" destId="{A9CC8729-CD60-4E4C-8EE8-9A8ACE0E7941}" srcOrd="3" destOrd="0" presId="urn:microsoft.com/office/officeart/2018/2/layout/IconVerticalSolidList"/>
    <dgm:cxn modelId="{5C0F8243-AD9D-4987-8C2A-7071675AEB0E}" type="presParOf" srcId="{7544D96E-D768-40F2-99C8-DE112CBD24FE}" destId="{BC020332-B18D-4C12-B91F-551B7025B99B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F27CC6-A3C4-4A35-9AC2-1388AEA3CED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EB3ABB8-273D-4E64-B422-07E58A5B838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/>
            <a:t>Overview of April 17, 2025 Governance Committee Meeting</a:t>
          </a:r>
          <a:endParaRPr lang="en-US" dirty="0"/>
        </a:p>
      </dgm:t>
    </dgm:pt>
    <dgm:pt modelId="{33BC3785-2F08-40DB-ACFE-9EDF639CB641}" type="parTrans" cxnId="{32E7A715-13F2-432C-9A4C-AEE5FE0E0AE1}">
      <dgm:prSet/>
      <dgm:spPr/>
      <dgm:t>
        <a:bodyPr/>
        <a:lstStyle/>
        <a:p>
          <a:endParaRPr lang="en-US"/>
        </a:p>
      </dgm:t>
    </dgm:pt>
    <dgm:pt modelId="{6F5AB7B6-5A6B-4BA6-A55F-0445373246E9}" type="sibTrans" cxnId="{32E7A715-13F2-432C-9A4C-AEE5FE0E0AE1}">
      <dgm:prSet/>
      <dgm:spPr/>
      <dgm:t>
        <a:bodyPr/>
        <a:lstStyle/>
        <a:p>
          <a:endParaRPr lang="en-US"/>
        </a:p>
      </dgm:t>
    </dgm:pt>
    <dgm:pt modelId="{D1669680-13AE-45E3-86B0-5D6632285957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800"/>
        </a:p>
        <a:p>
          <a:pPr>
            <a:lnSpc>
              <a:spcPct val="100000"/>
            </a:lnSpc>
          </a:pPr>
          <a:r>
            <a:rPr lang="en-US" sz="2800"/>
            <a:t>Review of 2025 Conflict of Interest Statement Summary</a:t>
          </a:r>
        </a:p>
      </dgm:t>
    </dgm:pt>
    <dgm:pt modelId="{13159C7D-8E8E-42F4-8A77-355BD06632C2}" type="parTrans" cxnId="{AB7D547E-A0DB-4EBF-A72F-8BF1E0AD6A00}">
      <dgm:prSet/>
      <dgm:spPr/>
      <dgm:t>
        <a:bodyPr/>
        <a:lstStyle/>
        <a:p>
          <a:endParaRPr lang="en-US"/>
        </a:p>
      </dgm:t>
    </dgm:pt>
    <dgm:pt modelId="{8405EC4C-9CE1-47BF-B2B6-845052844AF8}" type="sibTrans" cxnId="{AB7D547E-A0DB-4EBF-A72F-8BF1E0AD6A00}">
      <dgm:prSet/>
      <dgm:spPr/>
      <dgm:t>
        <a:bodyPr/>
        <a:lstStyle/>
        <a:p>
          <a:endParaRPr lang="en-US"/>
        </a:p>
      </dgm:t>
    </dgm:pt>
    <dgm:pt modelId="{8F7AFBE3-9861-447F-9162-F034FA7BFAB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/>
            <a:t>2026 Governing Board Nominations</a:t>
          </a:r>
        </a:p>
      </dgm:t>
    </dgm:pt>
    <dgm:pt modelId="{561A7058-92D2-4358-9C30-8D1CEFCA79E6}" type="parTrans" cxnId="{0E6E3303-EB6F-4780-81CB-536601C4B8BC}">
      <dgm:prSet/>
      <dgm:spPr/>
      <dgm:t>
        <a:bodyPr/>
        <a:lstStyle/>
        <a:p>
          <a:endParaRPr lang="en-US"/>
        </a:p>
      </dgm:t>
    </dgm:pt>
    <dgm:pt modelId="{7289E3D2-65C3-48CC-9469-C13B658A0776}" type="sibTrans" cxnId="{0E6E3303-EB6F-4780-81CB-536601C4B8BC}">
      <dgm:prSet/>
      <dgm:spPr/>
      <dgm:t>
        <a:bodyPr/>
        <a:lstStyle/>
        <a:p>
          <a:endParaRPr lang="en-US"/>
        </a:p>
      </dgm:t>
    </dgm:pt>
    <dgm:pt modelId="{0C06CE6C-B014-43AD-93C1-331BA4BED64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/>
            <a:t>Board Self-Evaluation – </a:t>
          </a:r>
          <a:r>
            <a:rPr lang="en-US" sz="2400"/>
            <a:t>Next one will be coming out in early June!</a:t>
          </a:r>
        </a:p>
      </dgm:t>
    </dgm:pt>
    <dgm:pt modelId="{18CA3195-A7C1-45E0-B1B8-D93B772D01E3}" type="parTrans" cxnId="{76C3EABD-B30E-41B1-8411-3A2390523B32}">
      <dgm:prSet/>
      <dgm:spPr/>
      <dgm:t>
        <a:bodyPr/>
        <a:lstStyle/>
        <a:p>
          <a:endParaRPr lang="en-US"/>
        </a:p>
      </dgm:t>
    </dgm:pt>
    <dgm:pt modelId="{EBD9D98F-B54F-4F3D-9115-3F79E055969D}" type="sibTrans" cxnId="{76C3EABD-B30E-41B1-8411-3A2390523B32}">
      <dgm:prSet/>
      <dgm:spPr/>
      <dgm:t>
        <a:bodyPr/>
        <a:lstStyle/>
        <a:p>
          <a:endParaRPr lang="en-US"/>
        </a:p>
      </dgm:t>
    </dgm:pt>
    <dgm:pt modelId="{DE9032C1-BBAC-4BBB-A985-95691AB26FAB}" type="pres">
      <dgm:prSet presAssocID="{88F27CC6-A3C4-4A35-9AC2-1388AEA3CEDC}" presName="root" presStyleCnt="0">
        <dgm:presLayoutVars>
          <dgm:dir/>
          <dgm:resizeHandles val="exact"/>
        </dgm:presLayoutVars>
      </dgm:prSet>
      <dgm:spPr/>
    </dgm:pt>
    <dgm:pt modelId="{A2183323-3379-4F56-87DF-294335D7D151}" type="pres">
      <dgm:prSet presAssocID="{5EB3ABB8-273D-4E64-B422-07E58A5B8380}" presName="compNode" presStyleCnt="0"/>
      <dgm:spPr/>
    </dgm:pt>
    <dgm:pt modelId="{E49ABF5D-0388-4190-85EB-E4C8E2D0A0D7}" type="pres">
      <dgm:prSet presAssocID="{5EB3ABB8-273D-4E64-B422-07E58A5B8380}" presName="bgRect" presStyleLbl="bgShp" presStyleIdx="0" presStyleCnt="1"/>
      <dgm:spPr/>
    </dgm:pt>
    <dgm:pt modelId="{087B97B1-AD93-4EA1-A463-6D72FFE7F978}" type="pres">
      <dgm:prSet presAssocID="{5EB3ABB8-273D-4E64-B422-07E58A5B8380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A4B39612-C090-4614-8AB4-1BE8F21A1083}" type="pres">
      <dgm:prSet presAssocID="{5EB3ABB8-273D-4E64-B422-07E58A5B8380}" presName="spaceRect" presStyleCnt="0"/>
      <dgm:spPr/>
    </dgm:pt>
    <dgm:pt modelId="{C8703E08-0018-44F7-A1F3-F60BA389763E}" type="pres">
      <dgm:prSet presAssocID="{5EB3ABB8-273D-4E64-B422-07E58A5B8380}" presName="parTx" presStyleLbl="revTx" presStyleIdx="0" presStyleCnt="2">
        <dgm:presLayoutVars>
          <dgm:chMax val="0"/>
          <dgm:chPref val="0"/>
        </dgm:presLayoutVars>
      </dgm:prSet>
      <dgm:spPr/>
    </dgm:pt>
    <dgm:pt modelId="{29D86A14-8131-4BE1-A0AF-F78ABB81EADB}" type="pres">
      <dgm:prSet presAssocID="{5EB3ABB8-273D-4E64-B422-07E58A5B8380}" presName="desTx" presStyleLbl="revTx" presStyleIdx="1" presStyleCnt="2" custScaleX="261958" custLinFactY="20822" custLinFactNeighborX="-40446" custLinFactNeighborY="100000">
        <dgm:presLayoutVars/>
      </dgm:prSet>
      <dgm:spPr/>
    </dgm:pt>
  </dgm:ptLst>
  <dgm:cxnLst>
    <dgm:cxn modelId="{0E6E3303-EB6F-4780-81CB-536601C4B8BC}" srcId="{5EB3ABB8-273D-4E64-B422-07E58A5B8380}" destId="{8F7AFBE3-9861-447F-9162-F034FA7BFAB0}" srcOrd="1" destOrd="0" parTransId="{561A7058-92D2-4358-9C30-8D1CEFCA79E6}" sibTransId="{7289E3D2-65C3-48CC-9469-C13B658A0776}"/>
    <dgm:cxn modelId="{32E7A715-13F2-432C-9A4C-AEE5FE0E0AE1}" srcId="{88F27CC6-A3C4-4A35-9AC2-1388AEA3CEDC}" destId="{5EB3ABB8-273D-4E64-B422-07E58A5B8380}" srcOrd="0" destOrd="0" parTransId="{33BC3785-2F08-40DB-ACFE-9EDF639CB641}" sibTransId="{6F5AB7B6-5A6B-4BA6-A55F-0445373246E9}"/>
    <dgm:cxn modelId="{0EDD4B59-7D46-4164-B7D3-FC470415B852}" type="presOf" srcId="{88F27CC6-A3C4-4A35-9AC2-1388AEA3CEDC}" destId="{DE9032C1-BBAC-4BBB-A985-95691AB26FAB}" srcOrd="0" destOrd="0" presId="urn:microsoft.com/office/officeart/2018/2/layout/IconVerticalSolidList"/>
    <dgm:cxn modelId="{AB7D547E-A0DB-4EBF-A72F-8BF1E0AD6A00}" srcId="{5EB3ABB8-273D-4E64-B422-07E58A5B8380}" destId="{D1669680-13AE-45E3-86B0-5D6632285957}" srcOrd="0" destOrd="0" parTransId="{13159C7D-8E8E-42F4-8A77-355BD06632C2}" sibTransId="{8405EC4C-9CE1-47BF-B2B6-845052844AF8}"/>
    <dgm:cxn modelId="{E6D5FAA0-3A09-430A-AD42-388FDBE5EF9E}" type="presOf" srcId="{D1669680-13AE-45E3-86B0-5D6632285957}" destId="{29D86A14-8131-4BE1-A0AF-F78ABB81EADB}" srcOrd="0" destOrd="0" presId="urn:microsoft.com/office/officeart/2018/2/layout/IconVerticalSolidList"/>
    <dgm:cxn modelId="{CFF56CB6-979E-4848-80B3-80EBE8890102}" type="presOf" srcId="{0C06CE6C-B014-43AD-93C1-331BA4BED642}" destId="{29D86A14-8131-4BE1-A0AF-F78ABB81EADB}" srcOrd="0" destOrd="2" presId="urn:microsoft.com/office/officeart/2018/2/layout/IconVerticalSolidList"/>
    <dgm:cxn modelId="{76C3EABD-B30E-41B1-8411-3A2390523B32}" srcId="{5EB3ABB8-273D-4E64-B422-07E58A5B8380}" destId="{0C06CE6C-B014-43AD-93C1-331BA4BED642}" srcOrd="2" destOrd="0" parTransId="{18CA3195-A7C1-45E0-B1B8-D93B772D01E3}" sibTransId="{EBD9D98F-B54F-4F3D-9115-3F79E055969D}"/>
    <dgm:cxn modelId="{654FFBEC-1DC2-4428-8511-BF79FADEB169}" type="presOf" srcId="{8F7AFBE3-9861-447F-9162-F034FA7BFAB0}" destId="{29D86A14-8131-4BE1-A0AF-F78ABB81EADB}" srcOrd="0" destOrd="1" presId="urn:microsoft.com/office/officeart/2018/2/layout/IconVerticalSolidList"/>
    <dgm:cxn modelId="{098B62F0-2A12-4C73-8E0D-3574F3A8515A}" type="presOf" srcId="{5EB3ABB8-273D-4E64-B422-07E58A5B8380}" destId="{C8703E08-0018-44F7-A1F3-F60BA389763E}" srcOrd="0" destOrd="0" presId="urn:microsoft.com/office/officeart/2018/2/layout/IconVerticalSolidList"/>
    <dgm:cxn modelId="{3C287924-B0D7-4580-B5D2-6FB7CD422D8D}" type="presParOf" srcId="{DE9032C1-BBAC-4BBB-A985-95691AB26FAB}" destId="{A2183323-3379-4F56-87DF-294335D7D151}" srcOrd="0" destOrd="0" presId="urn:microsoft.com/office/officeart/2018/2/layout/IconVerticalSolidList"/>
    <dgm:cxn modelId="{38BB0A74-DDB2-49A3-B865-5138D0ED7DC6}" type="presParOf" srcId="{A2183323-3379-4F56-87DF-294335D7D151}" destId="{E49ABF5D-0388-4190-85EB-E4C8E2D0A0D7}" srcOrd="0" destOrd="0" presId="urn:microsoft.com/office/officeart/2018/2/layout/IconVerticalSolidList"/>
    <dgm:cxn modelId="{10B0D6C7-BE0D-47A7-9237-D0F5B41DF0C4}" type="presParOf" srcId="{A2183323-3379-4F56-87DF-294335D7D151}" destId="{087B97B1-AD93-4EA1-A463-6D72FFE7F978}" srcOrd="1" destOrd="0" presId="urn:microsoft.com/office/officeart/2018/2/layout/IconVerticalSolidList"/>
    <dgm:cxn modelId="{434B8770-F66C-49DF-97A0-CECAE76E1125}" type="presParOf" srcId="{A2183323-3379-4F56-87DF-294335D7D151}" destId="{A4B39612-C090-4614-8AB4-1BE8F21A1083}" srcOrd="2" destOrd="0" presId="urn:microsoft.com/office/officeart/2018/2/layout/IconVerticalSolidList"/>
    <dgm:cxn modelId="{AC7EDAB8-8B9D-4E32-8D11-AD2F8B9EC1B8}" type="presParOf" srcId="{A2183323-3379-4F56-87DF-294335D7D151}" destId="{C8703E08-0018-44F7-A1F3-F60BA389763E}" srcOrd="3" destOrd="0" presId="urn:microsoft.com/office/officeart/2018/2/layout/IconVerticalSolidList"/>
    <dgm:cxn modelId="{5A3F8788-BDD1-4519-B7F2-128D5761706F}" type="presParOf" srcId="{A2183323-3379-4F56-87DF-294335D7D151}" destId="{29D86A14-8131-4BE1-A0AF-F78ABB81EADB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8F27CC6-A3C4-4A35-9AC2-1388AEA3CED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9778089-EE61-43CF-B0CD-57AD4CF1D1B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baseline="0" dirty="0"/>
            <a:t>Quality Management Committee Updates</a:t>
          </a:r>
          <a:endParaRPr lang="en-US" sz="2200" dirty="0"/>
        </a:p>
      </dgm:t>
    </dgm:pt>
    <dgm:pt modelId="{3AB4686B-2DAA-4A4B-B49A-E5B64F6A3D30}" type="parTrans" cxnId="{967E2CA6-1352-4345-A22C-FD31B282E3D4}">
      <dgm:prSet/>
      <dgm:spPr/>
      <dgm:t>
        <a:bodyPr/>
        <a:lstStyle/>
        <a:p>
          <a:endParaRPr lang="en-US"/>
        </a:p>
      </dgm:t>
    </dgm:pt>
    <dgm:pt modelId="{86629AE8-C5ED-4BDB-AB8E-EAF372B1DCED}" type="sibTrans" cxnId="{967E2CA6-1352-4345-A22C-FD31B282E3D4}">
      <dgm:prSet/>
      <dgm:spPr/>
      <dgm:t>
        <a:bodyPr/>
        <a:lstStyle/>
        <a:p>
          <a:endParaRPr lang="en-US"/>
        </a:p>
      </dgm:t>
    </dgm:pt>
    <dgm:pt modelId="{042CB75F-EBAA-4782-89E5-E3702F71C9D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aseline="0" dirty="0"/>
            <a:t>Review of QM Council Meeting Minutes</a:t>
          </a:r>
          <a:endParaRPr lang="en-US" sz="1400" dirty="0"/>
        </a:p>
      </dgm:t>
    </dgm:pt>
    <dgm:pt modelId="{5441E22B-74D2-4713-B9F8-6E2828F897DE}" type="parTrans" cxnId="{0997FAF7-447D-4012-9AD1-E19A7001F1F4}">
      <dgm:prSet/>
      <dgm:spPr/>
      <dgm:t>
        <a:bodyPr/>
        <a:lstStyle/>
        <a:p>
          <a:endParaRPr lang="en-US"/>
        </a:p>
      </dgm:t>
    </dgm:pt>
    <dgm:pt modelId="{7E9A0C49-B6EF-434E-B2CF-8B0C1ADCCB46}" type="sibTrans" cxnId="{0997FAF7-447D-4012-9AD1-E19A7001F1F4}">
      <dgm:prSet/>
      <dgm:spPr/>
      <dgm:t>
        <a:bodyPr/>
        <a:lstStyle/>
        <a:p>
          <a:endParaRPr lang="en-US"/>
        </a:p>
      </dgm:t>
    </dgm:pt>
    <dgm:pt modelId="{15A7F019-5ED0-44B2-88EC-6A9E17089D3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aseline="0"/>
            <a:t>Review QM Council Dashboard </a:t>
          </a:r>
          <a:endParaRPr lang="en-US" sz="1400"/>
        </a:p>
      </dgm:t>
    </dgm:pt>
    <dgm:pt modelId="{6C4972D1-688B-412C-9344-B73011A13414}" type="parTrans" cxnId="{C146D64C-80AC-49A6-9440-4A9DE5DD0B42}">
      <dgm:prSet/>
      <dgm:spPr/>
      <dgm:t>
        <a:bodyPr/>
        <a:lstStyle/>
        <a:p>
          <a:endParaRPr lang="en-US"/>
        </a:p>
      </dgm:t>
    </dgm:pt>
    <dgm:pt modelId="{F5F43CF3-CF72-4A41-AAEA-068BBEBC9FA4}" type="sibTrans" cxnId="{C146D64C-80AC-49A6-9440-4A9DE5DD0B42}">
      <dgm:prSet/>
      <dgm:spPr/>
      <dgm:t>
        <a:bodyPr/>
        <a:lstStyle/>
        <a:p>
          <a:endParaRPr lang="en-US"/>
        </a:p>
      </dgm:t>
    </dgm:pt>
    <dgm:pt modelId="{DE9032C1-BBAC-4BBB-A985-95691AB26FAB}" type="pres">
      <dgm:prSet presAssocID="{88F27CC6-A3C4-4A35-9AC2-1388AEA3CEDC}" presName="root" presStyleCnt="0">
        <dgm:presLayoutVars>
          <dgm:dir/>
          <dgm:resizeHandles val="exact"/>
        </dgm:presLayoutVars>
      </dgm:prSet>
      <dgm:spPr/>
    </dgm:pt>
    <dgm:pt modelId="{C6204F29-FB34-4C8F-9CE0-B804BD1A0784}" type="pres">
      <dgm:prSet presAssocID="{F9778089-EE61-43CF-B0CD-57AD4CF1D1BE}" presName="compNode" presStyleCnt="0"/>
      <dgm:spPr/>
    </dgm:pt>
    <dgm:pt modelId="{946615B4-DECB-4FD0-BDC3-CAE247A9A26F}" type="pres">
      <dgm:prSet presAssocID="{F9778089-EE61-43CF-B0CD-57AD4CF1D1BE}" presName="bgRect" presStyleLbl="bgShp" presStyleIdx="0" presStyleCnt="1"/>
      <dgm:spPr/>
    </dgm:pt>
    <dgm:pt modelId="{BF26F6BF-1A19-4806-B90E-CB99CD6AF5F3}" type="pres">
      <dgm:prSet presAssocID="{F9778089-EE61-43CF-B0CD-57AD4CF1D1BE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66859B6-C74E-4422-B96B-04995B3E915B}" type="pres">
      <dgm:prSet presAssocID="{F9778089-EE61-43CF-B0CD-57AD4CF1D1BE}" presName="spaceRect" presStyleCnt="0"/>
      <dgm:spPr/>
    </dgm:pt>
    <dgm:pt modelId="{F224A708-EAA8-471D-B64D-20B630451909}" type="pres">
      <dgm:prSet presAssocID="{F9778089-EE61-43CF-B0CD-57AD4CF1D1BE}" presName="parTx" presStyleLbl="revTx" presStyleIdx="0" presStyleCnt="2">
        <dgm:presLayoutVars>
          <dgm:chMax val="0"/>
          <dgm:chPref val="0"/>
        </dgm:presLayoutVars>
      </dgm:prSet>
      <dgm:spPr/>
    </dgm:pt>
    <dgm:pt modelId="{B3CA22D3-2543-4444-AE4E-FF542CC5A553}" type="pres">
      <dgm:prSet presAssocID="{F9778089-EE61-43CF-B0CD-57AD4CF1D1BE}" presName="desTx" presStyleLbl="revTx" presStyleIdx="1" presStyleCnt="2">
        <dgm:presLayoutVars/>
      </dgm:prSet>
      <dgm:spPr/>
    </dgm:pt>
  </dgm:ptLst>
  <dgm:cxnLst>
    <dgm:cxn modelId="{BF5CB902-4AA4-49B4-8054-75800271D15C}" type="presOf" srcId="{F9778089-EE61-43CF-B0CD-57AD4CF1D1BE}" destId="{F224A708-EAA8-471D-B64D-20B630451909}" srcOrd="0" destOrd="0" presId="urn:microsoft.com/office/officeart/2018/2/layout/IconVerticalSolidList"/>
    <dgm:cxn modelId="{C146D64C-80AC-49A6-9440-4A9DE5DD0B42}" srcId="{F9778089-EE61-43CF-B0CD-57AD4CF1D1BE}" destId="{15A7F019-5ED0-44B2-88EC-6A9E17089D3C}" srcOrd="1" destOrd="0" parTransId="{6C4972D1-688B-412C-9344-B73011A13414}" sibTransId="{F5F43CF3-CF72-4A41-AAEA-068BBEBC9FA4}"/>
    <dgm:cxn modelId="{0EDD4B59-7D46-4164-B7D3-FC470415B852}" type="presOf" srcId="{88F27CC6-A3C4-4A35-9AC2-1388AEA3CEDC}" destId="{DE9032C1-BBAC-4BBB-A985-95691AB26FAB}" srcOrd="0" destOrd="0" presId="urn:microsoft.com/office/officeart/2018/2/layout/IconVerticalSolidList"/>
    <dgm:cxn modelId="{19C35A82-9402-49E6-90D1-E52D3295F3F4}" type="presOf" srcId="{15A7F019-5ED0-44B2-88EC-6A9E17089D3C}" destId="{B3CA22D3-2543-4444-AE4E-FF542CC5A553}" srcOrd="0" destOrd="1" presId="urn:microsoft.com/office/officeart/2018/2/layout/IconVerticalSolidList"/>
    <dgm:cxn modelId="{967E2CA6-1352-4345-A22C-FD31B282E3D4}" srcId="{88F27CC6-A3C4-4A35-9AC2-1388AEA3CEDC}" destId="{F9778089-EE61-43CF-B0CD-57AD4CF1D1BE}" srcOrd="0" destOrd="0" parTransId="{3AB4686B-2DAA-4A4B-B49A-E5B64F6A3D30}" sibTransId="{86629AE8-C5ED-4BDB-AB8E-EAF372B1DCED}"/>
    <dgm:cxn modelId="{6C7D93BC-7AB4-41EA-8C1E-A216B19AB15B}" type="presOf" srcId="{042CB75F-EBAA-4782-89E5-E3702F71C9D9}" destId="{B3CA22D3-2543-4444-AE4E-FF542CC5A553}" srcOrd="0" destOrd="0" presId="urn:microsoft.com/office/officeart/2018/2/layout/IconVerticalSolidList"/>
    <dgm:cxn modelId="{0997FAF7-447D-4012-9AD1-E19A7001F1F4}" srcId="{F9778089-EE61-43CF-B0CD-57AD4CF1D1BE}" destId="{042CB75F-EBAA-4782-89E5-E3702F71C9D9}" srcOrd="0" destOrd="0" parTransId="{5441E22B-74D2-4713-B9F8-6E2828F897DE}" sibTransId="{7E9A0C49-B6EF-434E-B2CF-8B0C1ADCCB46}"/>
    <dgm:cxn modelId="{7869EDE3-4E58-4FBC-81E2-0A861724380B}" type="presParOf" srcId="{DE9032C1-BBAC-4BBB-A985-95691AB26FAB}" destId="{C6204F29-FB34-4C8F-9CE0-B804BD1A0784}" srcOrd="0" destOrd="0" presId="urn:microsoft.com/office/officeart/2018/2/layout/IconVerticalSolidList"/>
    <dgm:cxn modelId="{A5F57AA9-723A-46D9-97FB-C0B33B5D28DA}" type="presParOf" srcId="{C6204F29-FB34-4C8F-9CE0-B804BD1A0784}" destId="{946615B4-DECB-4FD0-BDC3-CAE247A9A26F}" srcOrd="0" destOrd="0" presId="urn:microsoft.com/office/officeart/2018/2/layout/IconVerticalSolidList"/>
    <dgm:cxn modelId="{33632F25-20F5-4869-B659-4EBF9136761A}" type="presParOf" srcId="{C6204F29-FB34-4C8F-9CE0-B804BD1A0784}" destId="{BF26F6BF-1A19-4806-B90E-CB99CD6AF5F3}" srcOrd="1" destOrd="0" presId="urn:microsoft.com/office/officeart/2018/2/layout/IconVerticalSolidList"/>
    <dgm:cxn modelId="{F2991001-7034-445A-B51F-22E4C45486BA}" type="presParOf" srcId="{C6204F29-FB34-4C8F-9CE0-B804BD1A0784}" destId="{666859B6-C74E-4422-B96B-04995B3E915B}" srcOrd="2" destOrd="0" presId="urn:microsoft.com/office/officeart/2018/2/layout/IconVerticalSolidList"/>
    <dgm:cxn modelId="{E3B4E563-4AF2-4B99-B50E-31498B602FFE}" type="presParOf" srcId="{C6204F29-FB34-4C8F-9CE0-B804BD1A0784}" destId="{F224A708-EAA8-471D-B64D-20B630451909}" srcOrd="3" destOrd="0" presId="urn:microsoft.com/office/officeart/2018/2/layout/IconVerticalSolidList"/>
    <dgm:cxn modelId="{38D610FC-4B43-4D5B-AE71-A761E35B14AC}" type="presParOf" srcId="{C6204F29-FB34-4C8F-9CE0-B804BD1A0784}" destId="{B3CA22D3-2543-4444-AE4E-FF542CC5A553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FC9CDDB-0B4D-4937-988D-B8BB662F106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DE8F01-9667-46FC-BF78-2FD3CA1DC201}">
      <dgm:prSet phldrT="[Text]" custT="1"/>
      <dgm:spPr/>
      <dgm:t>
        <a:bodyPr/>
        <a:lstStyle/>
        <a:p>
          <a:r>
            <a:rPr lang="en-US" sz="2400"/>
            <a:t>March 25, 2025 – Cohort B</a:t>
          </a:r>
        </a:p>
      </dgm:t>
    </dgm:pt>
    <dgm:pt modelId="{A6E6F208-A65F-4390-8AE1-3A106257087D}" type="parTrans" cxnId="{07228C44-A263-4F55-9569-495104F476DB}">
      <dgm:prSet/>
      <dgm:spPr/>
      <dgm:t>
        <a:bodyPr/>
        <a:lstStyle/>
        <a:p>
          <a:endParaRPr lang="en-US" sz="2400"/>
        </a:p>
      </dgm:t>
    </dgm:pt>
    <dgm:pt modelId="{49086598-5E35-4F43-83A8-491DB22DF744}" type="sibTrans" cxnId="{07228C44-A263-4F55-9569-495104F476DB}">
      <dgm:prSet/>
      <dgm:spPr/>
      <dgm:t>
        <a:bodyPr/>
        <a:lstStyle/>
        <a:p>
          <a:endParaRPr lang="en-US" sz="2400"/>
        </a:p>
      </dgm:t>
    </dgm:pt>
    <dgm:pt modelId="{1221F3DD-9FBC-4404-8754-97B49A3C6A5A}">
      <dgm:prSet phldrT="[Text]" custT="1"/>
      <dgm:spPr/>
      <dgm:t>
        <a:bodyPr/>
        <a:lstStyle/>
        <a:p>
          <a:r>
            <a:rPr lang="en-US" sz="2400" dirty="0"/>
            <a:t>Material Services, Nurse Server Cabinet Design and Restocking Process</a:t>
          </a:r>
        </a:p>
      </dgm:t>
    </dgm:pt>
    <dgm:pt modelId="{E942374D-E9C6-486F-9C9A-60FF8ACC1C69}" type="parTrans" cxnId="{005EED3B-AFD8-4458-A7E2-B4E44A9192EC}">
      <dgm:prSet/>
      <dgm:spPr/>
      <dgm:t>
        <a:bodyPr/>
        <a:lstStyle/>
        <a:p>
          <a:endParaRPr lang="en-US" sz="2400"/>
        </a:p>
      </dgm:t>
    </dgm:pt>
    <dgm:pt modelId="{3C8E06CA-221A-43D8-A57B-C3D0652EAAF8}" type="sibTrans" cxnId="{005EED3B-AFD8-4458-A7E2-B4E44A9192EC}">
      <dgm:prSet/>
      <dgm:spPr/>
      <dgm:t>
        <a:bodyPr/>
        <a:lstStyle/>
        <a:p>
          <a:endParaRPr lang="en-US" sz="2400"/>
        </a:p>
      </dgm:t>
    </dgm:pt>
    <dgm:pt modelId="{49F85272-EC9D-44F2-B987-55336B90A599}" type="pres">
      <dgm:prSet presAssocID="{1FC9CDDB-0B4D-4937-988D-B8BB662F106F}" presName="linear" presStyleCnt="0">
        <dgm:presLayoutVars>
          <dgm:dir/>
          <dgm:animLvl val="lvl"/>
          <dgm:resizeHandles val="exact"/>
        </dgm:presLayoutVars>
      </dgm:prSet>
      <dgm:spPr/>
    </dgm:pt>
    <dgm:pt modelId="{3AF52335-889F-4DD2-BC9D-263505487EE4}" type="pres">
      <dgm:prSet presAssocID="{41DE8F01-9667-46FC-BF78-2FD3CA1DC201}" presName="parentLin" presStyleCnt="0"/>
      <dgm:spPr/>
    </dgm:pt>
    <dgm:pt modelId="{75D6C833-A121-4B0E-A0BE-30079BEAEC73}" type="pres">
      <dgm:prSet presAssocID="{41DE8F01-9667-46FC-BF78-2FD3CA1DC201}" presName="parentLeftMargin" presStyleLbl="node1" presStyleIdx="0" presStyleCnt="1"/>
      <dgm:spPr/>
    </dgm:pt>
    <dgm:pt modelId="{C8045900-8A8A-474F-93AB-202F69FAB17B}" type="pres">
      <dgm:prSet presAssocID="{41DE8F01-9667-46FC-BF78-2FD3CA1DC201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A1399BB6-7C66-4150-9D53-DEB4E044917A}" type="pres">
      <dgm:prSet presAssocID="{41DE8F01-9667-46FC-BF78-2FD3CA1DC201}" presName="negativeSpace" presStyleCnt="0"/>
      <dgm:spPr/>
    </dgm:pt>
    <dgm:pt modelId="{5457EC7D-1B10-47C7-A007-EDE7F86E2093}" type="pres">
      <dgm:prSet presAssocID="{41DE8F01-9667-46FC-BF78-2FD3CA1DC201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BA7D5114-2DF9-40E0-B8BE-6DF69F4BC4BB}" type="presOf" srcId="{41DE8F01-9667-46FC-BF78-2FD3CA1DC201}" destId="{75D6C833-A121-4B0E-A0BE-30079BEAEC73}" srcOrd="0" destOrd="0" presId="urn:microsoft.com/office/officeart/2005/8/layout/list1"/>
    <dgm:cxn modelId="{005EED3B-AFD8-4458-A7E2-B4E44A9192EC}" srcId="{41DE8F01-9667-46FC-BF78-2FD3CA1DC201}" destId="{1221F3DD-9FBC-4404-8754-97B49A3C6A5A}" srcOrd="0" destOrd="0" parTransId="{E942374D-E9C6-486F-9C9A-60FF8ACC1C69}" sibTransId="{3C8E06CA-221A-43D8-A57B-C3D0652EAAF8}"/>
    <dgm:cxn modelId="{07228C44-A263-4F55-9569-495104F476DB}" srcId="{1FC9CDDB-0B4D-4937-988D-B8BB662F106F}" destId="{41DE8F01-9667-46FC-BF78-2FD3CA1DC201}" srcOrd="0" destOrd="0" parTransId="{A6E6F208-A65F-4390-8AE1-3A106257087D}" sibTransId="{49086598-5E35-4F43-83A8-491DB22DF744}"/>
    <dgm:cxn modelId="{ABE36B7A-15A7-46C8-AD13-FEEF4B879B74}" type="presOf" srcId="{1221F3DD-9FBC-4404-8754-97B49A3C6A5A}" destId="{5457EC7D-1B10-47C7-A007-EDE7F86E2093}" srcOrd="0" destOrd="0" presId="urn:microsoft.com/office/officeart/2005/8/layout/list1"/>
    <dgm:cxn modelId="{1A2FC5E4-F8E7-43ED-98BB-9EA2B1A38E20}" type="presOf" srcId="{41DE8F01-9667-46FC-BF78-2FD3CA1DC201}" destId="{C8045900-8A8A-474F-93AB-202F69FAB17B}" srcOrd="1" destOrd="0" presId="urn:microsoft.com/office/officeart/2005/8/layout/list1"/>
    <dgm:cxn modelId="{107BD4F4-C34D-4BCC-8278-199069030B9C}" type="presOf" srcId="{1FC9CDDB-0B4D-4937-988D-B8BB662F106F}" destId="{49F85272-EC9D-44F2-B987-55336B90A599}" srcOrd="0" destOrd="0" presId="urn:microsoft.com/office/officeart/2005/8/layout/list1"/>
    <dgm:cxn modelId="{54D4ACFF-1FDA-4A9E-83CB-FFB29C94807C}" type="presParOf" srcId="{49F85272-EC9D-44F2-B987-55336B90A599}" destId="{3AF52335-889F-4DD2-BC9D-263505487EE4}" srcOrd="0" destOrd="0" presId="urn:microsoft.com/office/officeart/2005/8/layout/list1"/>
    <dgm:cxn modelId="{1086A6CA-9566-4F63-923D-A690CB895899}" type="presParOf" srcId="{3AF52335-889F-4DD2-BC9D-263505487EE4}" destId="{75D6C833-A121-4B0E-A0BE-30079BEAEC73}" srcOrd="0" destOrd="0" presId="urn:microsoft.com/office/officeart/2005/8/layout/list1"/>
    <dgm:cxn modelId="{0C4586BB-612C-4F35-9D0D-47714FEAC39B}" type="presParOf" srcId="{3AF52335-889F-4DD2-BC9D-263505487EE4}" destId="{C8045900-8A8A-474F-93AB-202F69FAB17B}" srcOrd="1" destOrd="0" presId="urn:microsoft.com/office/officeart/2005/8/layout/list1"/>
    <dgm:cxn modelId="{F4F3AF41-C644-48C9-AF14-5DD391C99748}" type="presParOf" srcId="{49F85272-EC9D-44F2-B987-55336B90A599}" destId="{A1399BB6-7C66-4150-9D53-DEB4E044917A}" srcOrd="1" destOrd="0" presId="urn:microsoft.com/office/officeart/2005/8/layout/list1"/>
    <dgm:cxn modelId="{8DCC9CF0-C6F0-447B-9307-036E6744525A}" type="presParOf" srcId="{49F85272-EC9D-44F2-B987-55336B90A599}" destId="{5457EC7D-1B10-47C7-A007-EDE7F86E209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FC9CDDB-0B4D-4937-988D-B8BB662F106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DE8F01-9667-46FC-BF78-2FD3CA1DC201}">
      <dgm:prSet phldrT="[Text]" custT="1"/>
      <dgm:spPr/>
      <dgm:t>
        <a:bodyPr/>
        <a:lstStyle/>
        <a:p>
          <a:r>
            <a:rPr lang="en-US" sz="2400" dirty="0"/>
            <a:t>April 22, 2025 – Cohort A</a:t>
          </a:r>
        </a:p>
      </dgm:t>
    </dgm:pt>
    <dgm:pt modelId="{A6E6F208-A65F-4390-8AE1-3A106257087D}" type="parTrans" cxnId="{07228C44-A263-4F55-9569-495104F476DB}">
      <dgm:prSet/>
      <dgm:spPr/>
      <dgm:t>
        <a:bodyPr/>
        <a:lstStyle/>
        <a:p>
          <a:endParaRPr lang="en-US"/>
        </a:p>
      </dgm:t>
    </dgm:pt>
    <dgm:pt modelId="{49086598-5E35-4F43-83A8-491DB22DF744}" type="sibTrans" cxnId="{07228C44-A263-4F55-9569-495104F476DB}">
      <dgm:prSet/>
      <dgm:spPr/>
      <dgm:t>
        <a:bodyPr/>
        <a:lstStyle/>
        <a:p>
          <a:endParaRPr lang="en-US"/>
        </a:p>
      </dgm:t>
    </dgm:pt>
    <dgm:pt modelId="{A22564F4-CAF8-4E98-B99A-50C903DBD8C1}">
      <dgm:prSet phldrT="[Text]" custT="1"/>
      <dgm:spPr/>
      <dgm:t>
        <a:bodyPr/>
        <a:lstStyle/>
        <a:p>
          <a:r>
            <a:rPr lang="en-US" sz="2400" dirty="0"/>
            <a:t>Registration, Registration Onboarding </a:t>
          </a:r>
        </a:p>
      </dgm:t>
    </dgm:pt>
    <dgm:pt modelId="{5ACC00E8-E963-49A3-81C6-8D64E37C8EE5}" type="parTrans" cxnId="{F1A856D4-FB0D-457A-8ADA-C06AA0B31B94}">
      <dgm:prSet/>
      <dgm:spPr/>
      <dgm:t>
        <a:bodyPr/>
        <a:lstStyle/>
        <a:p>
          <a:endParaRPr lang="en-US"/>
        </a:p>
      </dgm:t>
    </dgm:pt>
    <dgm:pt modelId="{C03C0F86-57ED-4BE4-B626-8B8DA0EBF5B0}" type="sibTrans" cxnId="{F1A856D4-FB0D-457A-8ADA-C06AA0B31B94}">
      <dgm:prSet/>
      <dgm:spPr/>
      <dgm:t>
        <a:bodyPr/>
        <a:lstStyle/>
        <a:p>
          <a:endParaRPr lang="en-US"/>
        </a:p>
      </dgm:t>
    </dgm:pt>
    <dgm:pt modelId="{1BE209AE-410A-4B69-A041-C442E89BCDF6}">
      <dgm:prSet phldrT="[Text]" custT="1"/>
      <dgm:spPr/>
      <dgm:t>
        <a:bodyPr/>
        <a:lstStyle/>
        <a:p>
          <a:r>
            <a:rPr lang="en-US" sz="2400"/>
            <a:t>PFS, Contract Build in Epic</a:t>
          </a:r>
        </a:p>
      </dgm:t>
    </dgm:pt>
    <dgm:pt modelId="{232BAA2F-30B0-4149-895B-DAA76E6E72E7}" type="parTrans" cxnId="{AA3B008C-D7CA-4B8B-9897-DC4EBF806719}">
      <dgm:prSet/>
      <dgm:spPr/>
      <dgm:t>
        <a:bodyPr/>
        <a:lstStyle/>
        <a:p>
          <a:endParaRPr lang="en-US"/>
        </a:p>
      </dgm:t>
    </dgm:pt>
    <dgm:pt modelId="{E9678B78-B8EE-4150-983D-5E55877ECEE1}" type="sibTrans" cxnId="{AA3B008C-D7CA-4B8B-9897-DC4EBF806719}">
      <dgm:prSet/>
      <dgm:spPr/>
      <dgm:t>
        <a:bodyPr/>
        <a:lstStyle/>
        <a:p>
          <a:endParaRPr lang="en-US"/>
        </a:p>
      </dgm:t>
    </dgm:pt>
    <dgm:pt modelId="{49F85272-EC9D-44F2-B987-55336B90A599}" type="pres">
      <dgm:prSet presAssocID="{1FC9CDDB-0B4D-4937-988D-B8BB662F106F}" presName="linear" presStyleCnt="0">
        <dgm:presLayoutVars>
          <dgm:dir/>
          <dgm:animLvl val="lvl"/>
          <dgm:resizeHandles val="exact"/>
        </dgm:presLayoutVars>
      </dgm:prSet>
      <dgm:spPr/>
    </dgm:pt>
    <dgm:pt modelId="{3AF52335-889F-4DD2-BC9D-263505487EE4}" type="pres">
      <dgm:prSet presAssocID="{41DE8F01-9667-46FC-BF78-2FD3CA1DC201}" presName="parentLin" presStyleCnt="0"/>
      <dgm:spPr/>
    </dgm:pt>
    <dgm:pt modelId="{75D6C833-A121-4B0E-A0BE-30079BEAEC73}" type="pres">
      <dgm:prSet presAssocID="{41DE8F01-9667-46FC-BF78-2FD3CA1DC201}" presName="parentLeftMargin" presStyleLbl="node1" presStyleIdx="0" presStyleCnt="1"/>
      <dgm:spPr/>
    </dgm:pt>
    <dgm:pt modelId="{C8045900-8A8A-474F-93AB-202F69FAB17B}" type="pres">
      <dgm:prSet presAssocID="{41DE8F01-9667-46FC-BF78-2FD3CA1DC201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A1399BB6-7C66-4150-9D53-DEB4E044917A}" type="pres">
      <dgm:prSet presAssocID="{41DE8F01-9667-46FC-BF78-2FD3CA1DC201}" presName="negativeSpace" presStyleCnt="0"/>
      <dgm:spPr/>
    </dgm:pt>
    <dgm:pt modelId="{5457EC7D-1B10-47C7-A007-EDE7F86E2093}" type="pres">
      <dgm:prSet presAssocID="{41DE8F01-9667-46FC-BF78-2FD3CA1DC201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BA7D5114-2DF9-40E0-B8BE-6DF69F4BC4BB}" type="presOf" srcId="{41DE8F01-9667-46FC-BF78-2FD3CA1DC201}" destId="{75D6C833-A121-4B0E-A0BE-30079BEAEC73}" srcOrd="0" destOrd="0" presId="urn:microsoft.com/office/officeart/2005/8/layout/list1"/>
    <dgm:cxn modelId="{07228C44-A263-4F55-9569-495104F476DB}" srcId="{1FC9CDDB-0B4D-4937-988D-B8BB662F106F}" destId="{41DE8F01-9667-46FC-BF78-2FD3CA1DC201}" srcOrd="0" destOrd="0" parTransId="{A6E6F208-A65F-4390-8AE1-3A106257087D}" sibTransId="{49086598-5E35-4F43-83A8-491DB22DF744}"/>
    <dgm:cxn modelId="{AA3B008C-D7CA-4B8B-9897-DC4EBF806719}" srcId="{41DE8F01-9667-46FC-BF78-2FD3CA1DC201}" destId="{1BE209AE-410A-4B69-A041-C442E89BCDF6}" srcOrd="1" destOrd="0" parTransId="{232BAA2F-30B0-4149-895B-DAA76E6E72E7}" sibTransId="{E9678B78-B8EE-4150-983D-5E55877ECEE1}"/>
    <dgm:cxn modelId="{EA1C4EA9-2EEB-42A6-AAD2-59E395AE46C0}" type="presOf" srcId="{A22564F4-CAF8-4E98-B99A-50C903DBD8C1}" destId="{5457EC7D-1B10-47C7-A007-EDE7F86E2093}" srcOrd="0" destOrd="0" presId="urn:microsoft.com/office/officeart/2005/8/layout/list1"/>
    <dgm:cxn modelId="{7BA284D0-E967-459B-B2BF-8B88C274A19B}" type="presOf" srcId="{1BE209AE-410A-4B69-A041-C442E89BCDF6}" destId="{5457EC7D-1B10-47C7-A007-EDE7F86E2093}" srcOrd="0" destOrd="1" presId="urn:microsoft.com/office/officeart/2005/8/layout/list1"/>
    <dgm:cxn modelId="{F1A856D4-FB0D-457A-8ADA-C06AA0B31B94}" srcId="{41DE8F01-9667-46FC-BF78-2FD3CA1DC201}" destId="{A22564F4-CAF8-4E98-B99A-50C903DBD8C1}" srcOrd="0" destOrd="0" parTransId="{5ACC00E8-E963-49A3-81C6-8D64E37C8EE5}" sibTransId="{C03C0F86-57ED-4BE4-B626-8B8DA0EBF5B0}"/>
    <dgm:cxn modelId="{1A2FC5E4-F8E7-43ED-98BB-9EA2B1A38E20}" type="presOf" srcId="{41DE8F01-9667-46FC-BF78-2FD3CA1DC201}" destId="{C8045900-8A8A-474F-93AB-202F69FAB17B}" srcOrd="1" destOrd="0" presId="urn:microsoft.com/office/officeart/2005/8/layout/list1"/>
    <dgm:cxn modelId="{107BD4F4-C34D-4BCC-8278-199069030B9C}" type="presOf" srcId="{1FC9CDDB-0B4D-4937-988D-B8BB662F106F}" destId="{49F85272-EC9D-44F2-B987-55336B90A599}" srcOrd="0" destOrd="0" presId="urn:microsoft.com/office/officeart/2005/8/layout/list1"/>
    <dgm:cxn modelId="{54D4ACFF-1FDA-4A9E-83CB-FFB29C94807C}" type="presParOf" srcId="{49F85272-EC9D-44F2-B987-55336B90A599}" destId="{3AF52335-889F-4DD2-BC9D-263505487EE4}" srcOrd="0" destOrd="0" presId="urn:microsoft.com/office/officeart/2005/8/layout/list1"/>
    <dgm:cxn modelId="{1086A6CA-9566-4F63-923D-A690CB895899}" type="presParOf" srcId="{3AF52335-889F-4DD2-BC9D-263505487EE4}" destId="{75D6C833-A121-4B0E-A0BE-30079BEAEC73}" srcOrd="0" destOrd="0" presId="urn:microsoft.com/office/officeart/2005/8/layout/list1"/>
    <dgm:cxn modelId="{0C4586BB-612C-4F35-9D0D-47714FEAC39B}" type="presParOf" srcId="{3AF52335-889F-4DD2-BC9D-263505487EE4}" destId="{C8045900-8A8A-474F-93AB-202F69FAB17B}" srcOrd="1" destOrd="0" presId="urn:microsoft.com/office/officeart/2005/8/layout/list1"/>
    <dgm:cxn modelId="{F4F3AF41-C644-48C9-AF14-5DD391C99748}" type="presParOf" srcId="{49F85272-EC9D-44F2-B987-55336B90A599}" destId="{A1399BB6-7C66-4150-9D53-DEB4E044917A}" srcOrd="1" destOrd="0" presId="urn:microsoft.com/office/officeart/2005/8/layout/list1"/>
    <dgm:cxn modelId="{8DCC9CF0-C6F0-447B-9307-036E6744525A}" type="presParOf" srcId="{49F85272-EC9D-44F2-B987-55336B90A599}" destId="{5457EC7D-1B10-47C7-A007-EDE7F86E209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8F27CC6-A3C4-4A35-9AC2-1388AEA3CED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5161E45-6B76-41D2-963C-C153ACD5184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/>
            <a:t>Overview of April 18, 2025 Audit Compliance/Risk Management Committee Meeting</a:t>
          </a:r>
          <a:endParaRPr lang="en-US" dirty="0"/>
        </a:p>
      </dgm:t>
    </dgm:pt>
    <dgm:pt modelId="{0C07F7B6-28B7-4636-A895-2D604202AE92}" type="parTrans" cxnId="{815597DC-1C0E-4900-8345-903DCFB40BCB}">
      <dgm:prSet/>
      <dgm:spPr/>
      <dgm:t>
        <a:bodyPr/>
        <a:lstStyle/>
        <a:p>
          <a:endParaRPr lang="en-US"/>
        </a:p>
      </dgm:t>
    </dgm:pt>
    <dgm:pt modelId="{7825CC4C-D425-435B-8FDD-9DEDADC0275E}" type="sibTrans" cxnId="{815597DC-1C0E-4900-8345-903DCFB40BCB}">
      <dgm:prSet/>
      <dgm:spPr/>
      <dgm:t>
        <a:bodyPr/>
        <a:lstStyle/>
        <a:p>
          <a:endParaRPr lang="en-US"/>
        </a:p>
      </dgm:t>
    </dgm:pt>
    <dgm:pt modelId="{BBA01067-C437-4482-AF57-E120B10EA9B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Auditor Presentations/Final Selection of Auditor</a:t>
          </a:r>
        </a:p>
      </dgm:t>
    </dgm:pt>
    <dgm:pt modelId="{2F1E26E7-CA2B-429E-B8D2-525D7A61128F}" type="parTrans" cxnId="{8C11F3B7-A3DF-4BB9-A6E1-076031E2EE86}">
      <dgm:prSet/>
      <dgm:spPr/>
      <dgm:t>
        <a:bodyPr/>
        <a:lstStyle/>
        <a:p>
          <a:endParaRPr lang="en-US"/>
        </a:p>
      </dgm:t>
    </dgm:pt>
    <dgm:pt modelId="{F6953A22-B783-43CC-8816-E760F6F90F41}" type="sibTrans" cxnId="{8C11F3B7-A3DF-4BB9-A6E1-076031E2EE86}">
      <dgm:prSet/>
      <dgm:spPr/>
      <dgm:t>
        <a:bodyPr/>
        <a:lstStyle/>
        <a:p>
          <a:endParaRPr lang="en-US"/>
        </a:p>
      </dgm:t>
    </dgm:pt>
    <dgm:pt modelId="{DE9032C1-BBAC-4BBB-A985-95691AB26FAB}" type="pres">
      <dgm:prSet presAssocID="{88F27CC6-A3C4-4A35-9AC2-1388AEA3CEDC}" presName="root" presStyleCnt="0">
        <dgm:presLayoutVars>
          <dgm:dir/>
          <dgm:resizeHandles val="exact"/>
        </dgm:presLayoutVars>
      </dgm:prSet>
      <dgm:spPr/>
    </dgm:pt>
    <dgm:pt modelId="{CA67DD46-C1B5-48D2-8FCF-3989CAE2B55B}" type="pres">
      <dgm:prSet presAssocID="{25161E45-6B76-41D2-963C-C153ACD51844}" presName="compNode" presStyleCnt="0"/>
      <dgm:spPr/>
    </dgm:pt>
    <dgm:pt modelId="{8798A90F-A691-48A6-94AE-1C7380319BBE}" type="pres">
      <dgm:prSet presAssocID="{25161E45-6B76-41D2-963C-C153ACD51844}" presName="bgRect" presStyleLbl="bgShp" presStyleIdx="0" presStyleCnt="1"/>
      <dgm:spPr/>
    </dgm:pt>
    <dgm:pt modelId="{B8BE8600-F7D7-4C04-A7D6-6668BBAD0958}" type="pres">
      <dgm:prSet presAssocID="{25161E45-6B76-41D2-963C-C153ACD51844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DBD1D6B2-534A-46A6-9A25-632B93F6910B}" type="pres">
      <dgm:prSet presAssocID="{25161E45-6B76-41D2-963C-C153ACD51844}" presName="spaceRect" presStyleCnt="0"/>
      <dgm:spPr/>
    </dgm:pt>
    <dgm:pt modelId="{3732D9F8-215D-40B8-AC9D-1A14F6D0E428}" type="pres">
      <dgm:prSet presAssocID="{25161E45-6B76-41D2-963C-C153ACD51844}" presName="parTx" presStyleLbl="revTx" presStyleIdx="0" presStyleCnt="2">
        <dgm:presLayoutVars>
          <dgm:chMax val="0"/>
          <dgm:chPref val="0"/>
        </dgm:presLayoutVars>
      </dgm:prSet>
      <dgm:spPr/>
    </dgm:pt>
    <dgm:pt modelId="{A6083095-7BBE-46A9-8A6B-2B7A910CDA0A}" type="pres">
      <dgm:prSet presAssocID="{25161E45-6B76-41D2-963C-C153ACD51844}" presName="desTx" presStyleLbl="revTx" presStyleIdx="1" presStyleCnt="2">
        <dgm:presLayoutVars/>
      </dgm:prSet>
      <dgm:spPr/>
    </dgm:pt>
  </dgm:ptLst>
  <dgm:cxnLst>
    <dgm:cxn modelId="{0EDD4B59-7D46-4164-B7D3-FC470415B852}" type="presOf" srcId="{88F27CC6-A3C4-4A35-9AC2-1388AEA3CEDC}" destId="{DE9032C1-BBAC-4BBB-A985-95691AB26FAB}" srcOrd="0" destOrd="0" presId="urn:microsoft.com/office/officeart/2018/2/layout/IconVerticalSolidList"/>
    <dgm:cxn modelId="{64A3728F-45FF-47EC-B960-EC85A1B23715}" type="presOf" srcId="{25161E45-6B76-41D2-963C-C153ACD51844}" destId="{3732D9F8-215D-40B8-AC9D-1A14F6D0E428}" srcOrd="0" destOrd="0" presId="urn:microsoft.com/office/officeart/2018/2/layout/IconVerticalSolidList"/>
    <dgm:cxn modelId="{8C11F3B7-A3DF-4BB9-A6E1-076031E2EE86}" srcId="{25161E45-6B76-41D2-963C-C153ACD51844}" destId="{BBA01067-C437-4482-AF57-E120B10EA9BC}" srcOrd="0" destOrd="0" parTransId="{2F1E26E7-CA2B-429E-B8D2-525D7A61128F}" sibTransId="{F6953A22-B783-43CC-8816-E760F6F90F41}"/>
    <dgm:cxn modelId="{91E5A5CA-C2F4-4242-9C42-182825D418A0}" type="presOf" srcId="{BBA01067-C437-4482-AF57-E120B10EA9BC}" destId="{A6083095-7BBE-46A9-8A6B-2B7A910CDA0A}" srcOrd="0" destOrd="0" presId="urn:microsoft.com/office/officeart/2018/2/layout/IconVerticalSolidList"/>
    <dgm:cxn modelId="{815597DC-1C0E-4900-8345-903DCFB40BCB}" srcId="{88F27CC6-A3C4-4A35-9AC2-1388AEA3CEDC}" destId="{25161E45-6B76-41D2-963C-C153ACD51844}" srcOrd="0" destOrd="0" parTransId="{0C07F7B6-28B7-4636-A895-2D604202AE92}" sibTransId="{7825CC4C-D425-435B-8FDD-9DEDADC0275E}"/>
    <dgm:cxn modelId="{D7084B03-C4ED-4E93-8973-F32829762D79}" type="presParOf" srcId="{DE9032C1-BBAC-4BBB-A985-95691AB26FAB}" destId="{CA67DD46-C1B5-48D2-8FCF-3989CAE2B55B}" srcOrd="0" destOrd="0" presId="urn:microsoft.com/office/officeart/2018/2/layout/IconVerticalSolidList"/>
    <dgm:cxn modelId="{0C74B542-B8E5-4BFC-A2E5-ACE4381A38A2}" type="presParOf" srcId="{CA67DD46-C1B5-48D2-8FCF-3989CAE2B55B}" destId="{8798A90F-A691-48A6-94AE-1C7380319BBE}" srcOrd="0" destOrd="0" presId="urn:microsoft.com/office/officeart/2018/2/layout/IconVerticalSolidList"/>
    <dgm:cxn modelId="{72012829-EA69-4566-AFE3-3CAC46A63DD0}" type="presParOf" srcId="{CA67DD46-C1B5-48D2-8FCF-3989CAE2B55B}" destId="{B8BE8600-F7D7-4C04-A7D6-6668BBAD0958}" srcOrd="1" destOrd="0" presId="urn:microsoft.com/office/officeart/2018/2/layout/IconVerticalSolidList"/>
    <dgm:cxn modelId="{93556D0D-B55D-4A9A-9EDC-6C6D54AEAF64}" type="presParOf" srcId="{CA67DD46-C1B5-48D2-8FCF-3989CAE2B55B}" destId="{DBD1D6B2-534A-46A6-9A25-632B93F6910B}" srcOrd="2" destOrd="0" presId="urn:microsoft.com/office/officeart/2018/2/layout/IconVerticalSolidList"/>
    <dgm:cxn modelId="{8496D9EB-8005-4F9F-AC78-6829144177DF}" type="presParOf" srcId="{CA67DD46-C1B5-48D2-8FCF-3989CAE2B55B}" destId="{3732D9F8-215D-40B8-AC9D-1A14F6D0E428}" srcOrd="3" destOrd="0" presId="urn:microsoft.com/office/officeart/2018/2/layout/IconVerticalSolidList"/>
    <dgm:cxn modelId="{D9A01561-F9B2-48A1-A1B3-9F26E5EAA945}" type="presParOf" srcId="{CA67DD46-C1B5-48D2-8FCF-3989CAE2B55B}" destId="{A6083095-7BBE-46A9-8A6B-2B7A910CDA0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2F666-27B8-474E-9574-5336658F4B0B}">
      <dsp:nvSpPr>
        <dsp:cNvPr id="0" name=""/>
        <dsp:cNvSpPr/>
      </dsp:nvSpPr>
      <dsp:spPr>
        <a:xfrm>
          <a:off x="811594" y="655"/>
          <a:ext cx="1376209" cy="137620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Event</a:t>
          </a:r>
        </a:p>
      </dsp:txBody>
      <dsp:txXfrm>
        <a:off x="1155646" y="688760"/>
        <a:ext cx="688105" cy="688104"/>
      </dsp:txXfrm>
    </dsp:sp>
    <dsp:sp modelId="{8C6911F0-0735-4BD4-8820-14D2D88DDFD9}">
      <dsp:nvSpPr>
        <dsp:cNvPr id="0" name=""/>
        <dsp:cNvSpPr/>
      </dsp:nvSpPr>
      <dsp:spPr>
        <a:xfrm>
          <a:off x="1100598" y="1488613"/>
          <a:ext cx="798201" cy="798201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206400" y="1793845"/>
        <a:ext cx="586597" cy="187737"/>
      </dsp:txXfrm>
    </dsp:sp>
    <dsp:sp modelId="{FEF7DC20-EBF4-418E-99D6-C1A2F1800B02}">
      <dsp:nvSpPr>
        <dsp:cNvPr id="0" name=""/>
        <dsp:cNvSpPr/>
      </dsp:nvSpPr>
      <dsp:spPr>
        <a:xfrm>
          <a:off x="811594" y="2398562"/>
          <a:ext cx="1376209" cy="13762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Safety Zone software</a:t>
          </a:r>
        </a:p>
      </dsp:txBody>
      <dsp:txXfrm>
        <a:off x="1013135" y="2600103"/>
        <a:ext cx="973127" cy="973127"/>
      </dsp:txXfrm>
    </dsp:sp>
    <dsp:sp modelId="{5209A60F-0E03-4879-8A82-3FEA6F260127}">
      <dsp:nvSpPr>
        <dsp:cNvPr id="0" name=""/>
        <dsp:cNvSpPr/>
      </dsp:nvSpPr>
      <dsp:spPr>
        <a:xfrm rot="23235">
          <a:off x="2482096" y="1640487"/>
          <a:ext cx="623931" cy="511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2482098" y="1742358"/>
        <a:ext cx="470346" cy="307169"/>
      </dsp:txXfrm>
    </dsp:sp>
    <dsp:sp modelId="{08243EFC-5AE6-460A-BE0A-5E0E47D30A9A}">
      <dsp:nvSpPr>
        <dsp:cNvPr id="0" name=""/>
        <dsp:cNvSpPr/>
      </dsp:nvSpPr>
      <dsp:spPr>
        <a:xfrm>
          <a:off x="3364974" y="533413"/>
          <a:ext cx="2752418" cy="2752418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Centralized Reporting and Tracking</a:t>
          </a:r>
        </a:p>
      </dsp:txBody>
      <dsp:txXfrm>
        <a:off x="3768056" y="936495"/>
        <a:ext cx="1946254" cy="194625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7E3125-7FBC-4B9D-97AE-EFCA8297A83C}">
      <dsp:nvSpPr>
        <dsp:cNvPr id="0" name=""/>
        <dsp:cNvSpPr/>
      </dsp:nvSpPr>
      <dsp:spPr>
        <a:xfrm>
          <a:off x="874641" y="1229731"/>
          <a:ext cx="1961080" cy="18033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A1342A-8FC3-4A1D-9596-41D2492E4D93}">
      <dsp:nvSpPr>
        <dsp:cNvPr id="0" name=""/>
        <dsp:cNvSpPr/>
      </dsp:nvSpPr>
      <dsp:spPr>
        <a:xfrm>
          <a:off x="411786" y="3137411"/>
          <a:ext cx="28867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rPr>
            <a:t>Expanded Cardiology Service</a:t>
          </a:r>
        </a:p>
      </dsp:txBody>
      <dsp:txXfrm>
        <a:off x="411786" y="3137411"/>
        <a:ext cx="2886789" cy="720000"/>
      </dsp:txXfrm>
    </dsp:sp>
    <dsp:sp modelId="{8D255A88-AB3D-4F17-984A-E0D12F158998}">
      <dsp:nvSpPr>
        <dsp:cNvPr id="0" name=""/>
        <dsp:cNvSpPr/>
      </dsp:nvSpPr>
      <dsp:spPr>
        <a:xfrm>
          <a:off x="4210552" y="1213951"/>
          <a:ext cx="2073214" cy="18664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6000" b="-6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06DDC3-C366-4BD8-9DE5-7135C92C38B8}">
      <dsp:nvSpPr>
        <dsp:cNvPr id="0" name=""/>
        <dsp:cNvSpPr/>
      </dsp:nvSpPr>
      <dsp:spPr>
        <a:xfrm>
          <a:off x="4438786" y="3153191"/>
          <a:ext cx="233238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rPr>
            <a:t>Interventional Spine &amp; Pain Clinic</a:t>
          </a:r>
        </a:p>
      </dsp:txBody>
      <dsp:txXfrm>
        <a:off x="4438786" y="3153191"/>
        <a:ext cx="2332381" cy="720000"/>
      </dsp:txXfrm>
    </dsp:sp>
    <dsp:sp modelId="{136729EA-D88F-4E06-8FC7-0863CBAC9A30}">
      <dsp:nvSpPr>
        <dsp:cNvPr id="0" name=""/>
        <dsp:cNvSpPr/>
      </dsp:nvSpPr>
      <dsp:spPr>
        <a:xfrm>
          <a:off x="7989609" y="1400534"/>
          <a:ext cx="1299055" cy="12990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6C264-9CD5-40DC-AF3E-A78E7A5E34B6}">
      <dsp:nvSpPr>
        <dsp:cNvPr id="0" name=""/>
        <dsp:cNvSpPr/>
      </dsp:nvSpPr>
      <dsp:spPr>
        <a:xfrm>
          <a:off x="7195742" y="3069610"/>
          <a:ext cx="28867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rPr>
            <a:t>2</a:t>
          </a:r>
          <a:r>
            <a:rPr lang="en-US" sz="1600" kern="1200" baseline="300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rPr>
            <a:t>nd</a:t>
          </a: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rPr>
            <a:t> Orthopedic Surgeon</a:t>
          </a:r>
        </a:p>
      </dsp:txBody>
      <dsp:txXfrm>
        <a:off x="7195742" y="3069610"/>
        <a:ext cx="2886789" cy="7200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7807DA-151E-48B8-B990-3FC0F3495D61}">
      <dsp:nvSpPr>
        <dsp:cNvPr id="0" name=""/>
        <dsp:cNvSpPr/>
      </dsp:nvSpPr>
      <dsp:spPr>
        <a:xfrm>
          <a:off x="3202911" y="1305121"/>
          <a:ext cx="2738177" cy="2738177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Operating Income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$1,314,871</a:t>
          </a:r>
        </a:p>
      </dsp:txBody>
      <dsp:txXfrm>
        <a:off x="3603908" y="1706118"/>
        <a:ext cx="1936183" cy="1936183"/>
      </dsp:txXfrm>
    </dsp:sp>
    <dsp:sp modelId="{CB121097-EDF3-4FD2-B16E-56A5FBD93A17}">
      <dsp:nvSpPr>
        <dsp:cNvPr id="0" name=""/>
        <dsp:cNvSpPr/>
      </dsp:nvSpPr>
      <dsp:spPr>
        <a:xfrm>
          <a:off x="3887455" y="208225"/>
          <a:ext cx="1369088" cy="136908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1498294"/>
                <a:satOff val="-11703"/>
                <a:lumOff val="54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1498294"/>
                <a:satOff val="-11703"/>
                <a:lumOff val="54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1498294"/>
                <a:satOff val="-11703"/>
                <a:lumOff val="54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Balance Sheet Metrics</a:t>
          </a:r>
        </a:p>
      </dsp:txBody>
      <dsp:txXfrm>
        <a:off x="4087953" y="408723"/>
        <a:ext cx="968092" cy="968092"/>
      </dsp:txXfrm>
    </dsp:sp>
    <dsp:sp modelId="{BB25733C-C3F1-40DD-A427-3A0F0F2552E1}">
      <dsp:nvSpPr>
        <dsp:cNvPr id="0" name=""/>
        <dsp:cNvSpPr/>
      </dsp:nvSpPr>
      <dsp:spPr>
        <a:xfrm>
          <a:off x="5430228" y="2880385"/>
          <a:ext cx="1369088" cy="136908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2996587"/>
                <a:satOff val="-23405"/>
                <a:lumOff val="108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2996587"/>
                <a:satOff val="-23405"/>
                <a:lumOff val="108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2996587"/>
                <a:satOff val="-23405"/>
                <a:lumOff val="108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Revenues</a:t>
          </a:r>
        </a:p>
      </dsp:txBody>
      <dsp:txXfrm>
        <a:off x="5630726" y="3080883"/>
        <a:ext cx="968092" cy="968092"/>
      </dsp:txXfrm>
    </dsp:sp>
    <dsp:sp modelId="{95BCBF3A-59FB-4107-A4A8-B5FA4CABB792}">
      <dsp:nvSpPr>
        <dsp:cNvPr id="0" name=""/>
        <dsp:cNvSpPr/>
      </dsp:nvSpPr>
      <dsp:spPr>
        <a:xfrm>
          <a:off x="2344683" y="2880385"/>
          <a:ext cx="1369088" cy="136908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4494881"/>
                <a:satOff val="-35108"/>
                <a:lumOff val="162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4494881"/>
                <a:satOff val="-35108"/>
                <a:lumOff val="162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4494881"/>
                <a:satOff val="-35108"/>
                <a:lumOff val="162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Expense Variances</a:t>
          </a:r>
        </a:p>
      </dsp:txBody>
      <dsp:txXfrm>
        <a:off x="2545181" y="3080883"/>
        <a:ext cx="968092" cy="96809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B9940-9EC3-4CC9-9C38-241F45326164}">
      <dsp:nvSpPr>
        <dsp:cNvPr id="0" name=""/>
        <dsp:cNvSpPr/>
      </dsp:nvSpPr>
      <dsp:spPr>
        <a:xfrm>
          <a:off x="6646" y="-36663"/>
          <a:ext cx="4120627" cy="3792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Annual Evaluation Results</a:t>
          </a:r>
        </a:p>
      </dsp:txBody>
      <dsp:txXfrm>
        <a:off x="6646" y="-36663"/>
        <a:ext cx="4120627" cy="379290"/>
      </dsp:txXfrm>
    </dsp:sp>
    <dsp:sp modelId="{25C5D36D-8348-4268-AB68-CC4CEB61A647}">
      <dsp:nvSpPr>
        <dsp:cNvPr id="0" name=""/>
        <dsp:cNvSpPr/>
      </dsp:nvSpPr>
      <dsp:spPr>
        <a:xfrm>
          <a:off x="6646" y="342626"/>
          <a:ext cx="4120627" cy="26351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ts val="600"/>
            </a:spcBef>
            <a:spcAft>
              <a:spcPts val="0"/>
            </a:spcAft>
            <a:buChar char="•"/>
          </a:pPr>
          <a:r>
            <a:rPr lang="en-US" sz="1600" kern="1200"/>
            <a:t>325 of 326 or 99.7% of annual evaluations were completed on-time through April 30,  2025</a:t>
          </a:r>
        </a:p>
        <a:p>
          <a:pPr marL="171450" lvl="1" indent="-171450" algn="l" defTabSz="711200">
            <a:lnSpc>
              <a:spcPct val="100000"/>
            </a:lnSpc>
            <a:spcBef>
              <a:spcPts val="600"/>
            </a:spcBef>
            <a:spcAft>
              <a:spcPts val="0"/>
            </a:spcAft>
            <a:buChar char="•"/>
          </a:pPr>
          <a:r>
            <a:rPr lang="en-US" sz="1600" kern="1200"/>
            <a:t>1 of 326 or 0.3% of annual evaluations are not yet complete</a:t>
          </a:r>
        </a:p>
        <a:p>
          <a:pPr marL="342900" lvl="2" indent="-171450" algn="l" defTabSz="711200">
            <a:lnSpc>
              <a:spcPct val="100000"/>
            </a:lnSpc>
            <a:spcBef>
              <a:spcPts val="600"/>
            </a:spcBef>
            <a:spcAft>
              <a:spcPts val="0"/>
            </a:spcAft>
            <a:buFont typeface="Wingdings" panose="05000000000000000000" pitchFamily="2" charset="2"/>
            <a:buChar char="ü"/>
          </a:pPr>
          <a:r>
            <a:rPr lang="en-US" sz="1600" kern="1200" dirty="0"/>
            <a:t>Due to confusion related to completing introductory evaluation in Dec. 2024 or being unaware of need to complete annual evaluation in April 2025.</a:t>
          </a:r>
        </a:p>
      </dsp:txBody>
      <dsp:txXfrm>
        <a:off x="6646" y="342626"/>
        <a:ext cx="4120627" cy="2635199"/>
      </dsp:txXfrm>
    </dsp:sp>
    <dsp:sp modelId="{4F98B7BE-65F4-4A62-B9C3-C523E8828F0B}">
      <dsp:nvSpPr>
        <dsp:cNvPr id="0" name=""/>
        <dsp:cNvSpPr/>
      </dsp:nvSpPr>
      <dsp:spPr>
        <a:xfrm>
          <a:off x="4703598" y="0"/>
          <a:ext cx="4116603" cy="3792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Introductory Evaluation Results</a:t>
          </a:r>
        </a:p>
      </dsp:txBody>
      <dsp:txXfrm>
        <a:off x="4703598" y="0"/>
        <a:ext cx="4116603" cy="379290"/>
      </dsp:txXfrm>
    </dsp:sp>
    <dsp:sp modelId="{980A6CFC-260F-452F-A4FC-BE814BBE65A2}">
      <dsp:nvSpPr>
        <dsp:cNvPr id="0" name=""/>
        <dsp:cNvSpPr/>
      </dsp:nvSpPr>
      <dsp:spPr>
        <a:xfrm>
          <a:off x="4703598" y="379290"/>
          <a:ext cx="4116603" cy="25618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ts val="600"/>
            </a:spcBef>
            <a:spcAft>
              <a:spcPts val="0"/>
            </a:spcAft>
            <a:buChar char="•"/>
          </a:pPr>
          <a:r>
            <a:rPr lang="en-US" sz="1600" kern="1200"/>
            <a:t>76 of 77 or 99% were completed on time.</a:t>
          </a:r>
        </a:p>
        <a:p>
          <a:pPr marL="171450" lvl="1" indent="-171450" algn="l" defTabSz="711200">
            <a:lnSpc>
              <a:spcPct val="100000"/>
            </a:lnSpc>
            <a:spcBef>
              <a:spcPts val="600"/>
            </a:spcBef>
            <a:spcAft>
              <a:spcPts val="0"/>
            </a:spcAft>
            <a:buChar char="•"/>
          </a:pPr>
          <a:r>
            <a:rPr lang="en-US" sz="1600" kern="1200"/>
            <a:t>1 of 77 or 1% is not yet complete due to the employee being off work on a medical absence. </a:t>
          </a:r>
        </a:p>
      </dsp:txBody>
      <dsp:txXfrm>
        <a:off x="4703598" y="379290"/>
        <a:ext cx="4116603" cy="25618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8BDFA2-9925-45D0-9E33-8F9AFE97D92A}">
      <dsp:nvSpPr>
        <dsp:cNvPr id="0" name=""/>
        <dsp:cNvSpPr/>
      </dsp:nvSpPr>
      <dsp:spPr>
        <a:xfrm>
          <a:off x="0" y="1561500"/>
          <a:ext cx="9144000" cy="133469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9F0643-3AE4-4394-849D-199D8BD53B62}">
      <dsp:nvSpPr>
        <dsp:cNvPr id="0" name=""/>
        <dsp:cNvSpPr/>
      </dsp:nvSpPr>
      <dsp:spPr>
        <a:xfrm>
          <a:off x="403746" y="1861807"/>
          <a:ext cx="734084" cy="7340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0F9C79-2470-4716-990F-D65EE0BA68AC}">
      <dsp:nvSpPr>
        <dsp:cNvPr id="0" name=""/>
        <dsp:cNvSpPr/>
      </dsp:nvSpPr>
      <dsp:spPr>
        <a:xfrm>
          <a:off x="1541577" y="1561500"/>
          <a:ext cx="4114800" cy="1334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256" tIns="141256" rIns="141256" bIns="141256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/>
            <a:t>Overview of April 23, 2025 Executive Committee Meeting</a:t>
          </a:r>
          <a:endParaRPr lang="en-US" sz="2400" kern="1200"/>
        </a:p>
      </dsp:txBody>
      <dsp:txXfrm>
        <a:off x="1541577" y="1561500"/>
        <a:ext cx="4114800" cy="1334699"/>
      </dsp:txXfrm>
    </dsp:sp>
    <dsp:sp modelId="{4A290EB5-B1CF-4114-8ECE-CDA4B9D1FD3B}">
      <dsp:nvSpPr>
        <dsp:cNvPr id="0" name=""/>
        <dsp:cNvSpPr/>
      </dsp:nvSpPr>
      <dsp:spPr>
        <a:xfrm>
          <a:off x="5656377" y="1561500"/>
          <a:ext cx="3486115" cy="1334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256" tIns="141256" rIns="141256" bIns="141256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kern="1200"/>
            <a:t>Capital Requests: 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kern="1200"/>
            <a:t>- Ultrasonic Washer for Robot 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kern="1200"/>
            <a:t>- Stryker Mako Robotic System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kern="1200"/>
            <a:t>March 2025 Financials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kern="1200"/>
            <a:t>Quarterly Compliance Committee Report</a:t>
          </a:r>
        </a:p>
      </dsp:txBody>
      <dsp:txXfrm>
        <a:off x="5656377" y="1561500"/>
        <a:ext cx="3486115" cy="13346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B7E869-F0CF-4254-8F41-7A500996EBAE}">
      <dsp:nvSpPr>
        <dsp:cNvPr id="0" name=""/>
        <dsp:cNvSpPr/>
      </dsp:nvSpPr>
      <dsp:spPr>
        <a:xfrm>
          <a:off x="0" y="618030"/>
          <a:ext cx="7964129" cy="139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8105" tIns="499872" rIns="618105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Ultrasonic Washer for Robot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Stryker Mako Robotic System</a:t>
          </a:r>
        </a:p>
      </dsp:txBody>
      <dsp:txXfrm>
        <a:off x="0" y="618030"/>
        <a:ext cx="7964129" cy="1398600"/>
      </dsp:txXfrm>
    </dsp:sp>
    <dsp:sp modelId="{CE3E5986-6A72-4378-A179-03F500F06787}">
      <dsp:nvSpPr>
        <dsp:cNvPr id="0" name=""/>
        <dsp:cNvSpPr/>
      </dsp:nvSpPr>
      <dsp:spPr>
        <a:xfrm>
          <a:off x="398206" y="263790"/>
          <a:ext cx="5574890" cy="7084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718" tIns="0" rIns="21071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Capital Requests: </a:t>
          </a:r>
        </a:p>
      </dsp:txBody>
      <dsp:txXfrm>
        <a:off x="432791" y="298375"/>
        <a:ext cx="5505720" cy="639310"/>
      </dsp:txXfrm>
    </dsp:sp>
    <dsp:sp modelId="{2CAF6FB1-FF97-495A-A3E0-9F206E700E5D}">
      <dsp:nvSpPr>
        <dsp:cNvPr id="0" name=""/>
        <dsp:cNvSpPr/>
      </dsp:nvSpPr>
      <dsp:spPr>
        <a:xfrm>
          <a:off x="0" y="2500470"/>
          <a:ext cx="7964129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8D0A0A-B3F7-4B1A-ABEB-5F7AFC830D1C}">
      <dsp:nvSpPr>
        <dsp:cNvPr id="0" name=""/>
        <dsp:cNvSpPr/>
      </dsp:nvSpPr>
      <dsp:spPr>
        <a:xfrm>
          <a:off x="398206" y="2146230"/>
          <a:ext cx="5574890" cy="7084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718" tIns="0" rIns="21071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March 2025 Financials</a:t>
          </a:r>
        </a:p>
      </dsp:txBody>
      <dsp:txXfrm>
        <a:off x="432791" y="2180815"/>
        <a:ext cx="5505720" cy="639310"/>
      </dsp:txXfrm>
    </dsp:sp>
    <dsp:sp modelId="{393129FF-3273-459F-96F3-9D78A26827D0}">
      <dsp:nvSpPr>
        <dsp:cNvPr id="0" name=""/>
        <dsp:cNvSpPr/>
      </dsp:nvSpPr>
      <dsp:spPr>
        <a:xfrm>
          <a:off x="0" y="3589110"/>
          <a:ext cx="7964129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89213D-43A5-4915-9BF4-E49BFA1E0DCC}">
      <dsp:nvSpPr>
        <dsp:cNvPr id="0" name=""/>
        <dsp:cNvSpPr/>
      </dsp:nvSpPr>
      <dsp:spPr>
        <a:xfrm>
          <a:off x="398206" y="3234870"/>
          <a:ext cx="5574890" cy="7084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718" tIns="0" rIns="21071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Quarterly Compliance Committee Report</a:t>
          </a:r>
        </a:p>
      </dsp:txBody>
      <dsp:txXfrm>
        <a:off x="432791" y="3269455"/>
        <a:ext cx="5505720" cy="6393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56ED1-36C4-4646-9558-8667E8253839}">
      <dsp:nvSpPr>
        <dsp:cNvPr id="0" name=""/>
        <dsp:cNvSpPr/>
      </dsp:nvSpPr>
      <dsp:spPr>
        <a:xfrm>
          <a:off x="0" y="1560195"/>
          <a:ext cx="9144000" cy="1337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5F2965-162B-4723-8C72-33164940D97B}">
      <dsp:nvSpPr>
        <dsp:cNvPr id="0" name=""/>
        <dsp:cNvSpPr/>
      </dsp:nvSpPr>
      <dsp:spPr>
        <a:xfrm>
          <a:off x="404536" y="1861089"/>
          <a:ext cx="735520" cy="7355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CC8729-CD60-4E4C-8EE8-9A8ACE0E7941}">
      <dsp:nvSpPr>
        <dsp:cNvPr id="0" name=""/>
        <dsp:cNvSpPr/>
      </dsp:nvSpPr>
      <dsp:spPr>
        <a:xfrm>
          <a:off x="1544593" y="1560195"/>
          <a:ext cx="4114800" cy="1337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532" tIns="141532" rIns="141532" bIns="14153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Overview of April 18, 2025 Finance Committee Meeting</a:t>
          </a:r>
        </a:p>
      </dsp:txBody>
      <dsp:txXfrm>
        <a:off x="1544593" y="1560195"/>
        <a:ext cx="4114800" cy="1337310"/>
      </dsp:txXfrm>
    </dsp:sp>
    <dsp:sp modelId="{BC020332-B18D-4C12-B91F-551B7025B99B}">
      <dsp:nvSpPr>
        <dsp:cNvPr id="0" name=""/>
        <dsp:cNvSpPr/>
      </dsp:nvSpPr>
      <dsp:spPr>
        <a:xfrm>
          <a:off x="5659393" y="1560195"/>
          <a:ext cx="3484606" cy="1337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532" tIns="141532" rIns="141532" bIns="141532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/>
            <a:t>March 2025 Financials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/>
            <a:t>Capital Requests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/>
            <a:t>Debt Management Strategy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/>
            <a:t>Community Health Needs Assessment (CHNA) Implementation Strategy Review and Approval </a:t>
          </a:r>
        </a:p>
      </dsp:txBody>
      <dsp:txXfrm>
        <a:off x="5659393" y="1560195"/>
        <a:ext cx="3484606" cy="13373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ABF5D-0388-4190-85EB-E4C8E2D0A0D7}">
      <dsp:nvSpPr>
        <dsp:cNvPr id="0" name=""/>
        <dsp:cNvSpPr/>
      </dsp:nvSpPr>
      <dsp:spPr>
        <a:xfrm>
          <a:off x="-1410616" y="1562803"/>
          <a:ext cx="9144000" cy="133209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7B97B1-AD93-4EA1-A463-6D72FFE7F978}">
      <dsp:nvSpPr>
        <dsp:cNvPr id="0" name=""/>
        <dsp:cNvSpPr/>
      </dsp:nvSpPr>
      <dsp:spPr>
        <a:xfrm>
          <a:off x="-1007657" y="1862524"/>
          <a:ext cx="732651" cy="7326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703E08-0018-44F7-A1F3-F60BA389763E}">
      <dsp:nvSpPr>
        <dsp:cNvPr id="0" name=""/>
        <dsp:cNvSpPr/>
      </dsp:nvSpPr>
      <dsp:spPr>
        <a:xfrm>
          <a:off x="127952" y="1562803"/>
          <a:ext cx="4114800" cy="1332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80" tIns="140980" rIns="140980" bIns="14098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baseline="0" dirty="0"/>
            <a:t>Overview of April 17, 2025 Governance Committee Meeting</a:t>
          </a:r>
          <a:endParaRPr lang="en-US" sz="2200" kern="1200" dirty="0"/>
        </a:p>
      </dsp:txBody>
      <dsp:txXfrm>
        <a:off x="127952" y="1562803"/>
        <a:ext cx="4114800" cy="1332093"/>
      </dsp:txXfrm>
    </dsp:sp>
    <dsp:sp modelId="{29D86A14-8131-4BE1-A0AF-F78ABB81EADB}">
      <dsp:nvSpPr>
        <dsp:cNvPr id="0" name=""/>
        <dsp:cNvSpPr/>
      </dsp:nvSpPr>
      <dsp:spPr>
        <a:xfrm>
          <a:off x="7906" y="3125606"/>
          <a:ext cx="9136105" cy="1332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80" tIns="140980" rIns="140980" bIns="14098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Review of 2025 Conflict of Interest Statement Summary</a:t>
          </a:r>
        </a:p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2026 Governing Board Nominations</a:t>
          </a:r>
        </a:p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Board Self-Evaluation – </a:t>
          </a:r>
          <a:r>
            <a:rPr lang="en-US" sz="2400" kern="1200"/>
            <a:t>Next one will be coming out in early June!</a:t>
          </a:r>
        </a:p>
      </dsp:txBody>
      <dsp:txXfrm>
        <a:off x="7906" y="3125606"/>
        <a:ext cx="9136105" cy="13320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615B4-DECB-4FD0-BDC3-CAE247A9A26F}">
      <dsp:nvSpPr>
        <dsp:cNvPr id="0" name=""/>
        <dsp:cNvSpPr/>
      </dsp:nvSpPr>
      <dsp:spPr>
        <a:xfrm>
          <a:off x="0" y="1560195"/>
          <a:ext cx="9144000" cy="1337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26F6BF-1A19-4806-B90E-CB99CD6AF5F3}">
      <dsp:nvSpPr>
        <dsp:cNvPr id="0" name=""/>
        <dsp:cNvSpPr/>
      </dsp:nvSpPr>
      <dsp:spPr>
        <a:xfrm>
          <a:off x="404536" y="1861089"/>
          <a:ext cx="735520" cy="7355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24A708-EAA8-471D-B64D-20B630451909}">
      <dsp:nvSpPr>
        <dsp:cNvPr id="0" name=""/>
        <dsp:cNvSpPr/>
      </dsp:nvSpPr>
      <dsp:spPr>
        <a:xfrm>
          <a:off x="1544593" y="1560195"/>
          <a:ext cx="4114800" cy="1337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532" tIns="141532" rIns="141532" bIns="14153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baseline="0" dirty="0"/>
            <a:t>Quality Management Committee Updates</a:t>
          </a:r>
          <a:endParaRPr lang="en-US" sz="2200" kern="1200" dirty="0"/>
        </a:p>
      </dsp:txBody>
      <dsp:txXfrm>
        <a:off x="1544593" y="1560195"/>
        <a:ext cx="4114800" cy="1337310"/>
      </dsp:txXfrm>
    </dsp:sp>
    <dsp:sp modelId="{B3CA22D3-2543-4444-AE4E-FF542CC5A553}">
      <dsp:nvSpPr>
        <dsp:cNvPr id="0" name=""/>
        <dsp:cNvSpPr/>
      </dsp:nvSpPr>
      <dsp:spPr>
        <a:xfrm>
          <a:off x="5659393" y="1560195"/>
          <a:ext cx="3484606" cy="1337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532" tIns="141532" rIns="141532" bIns="14153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Review of QM Council Meeting Minutes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/>
            <a:t>Review QM Council Dashboard </a:t>
          </a:r>
          <a:endParaRPr lang="en-US" sz="1400" kern="1200"/>
        </a:p>
      </dsp:txBody>
      <dsp:txXfrm>
        <a:off x="5659393" y="1560195"/>
        <a:ext cx="3484606" cy="13373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57EC7D-1B10-47C7-A007-EDE7F86E2093}">
      <dsp:nvSpPr>
        <dsp:cNvPr id="0" name=""/>
        <dsp:cNvSpPr/>
      </dsp:nvSpPr>
      <dsp:spPr>
        <a:xfrm>
          <a:off x="0" y="428996"/>
          <a:ext cx="7324423" cy="146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457" tIns="604012" rIns="56845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Material Services, Nurse Server Cabinet Design and Restocking Process</a:t>
          </a:r>
        </a:p>
      </dsp:txBody>
      <dsp:txXfrm>
        <a:off x="0" y="428996"/>
        <a:ext cx="7324423" cy="1461600"/>
      </dsp:txXfrm>
    </dsp:sp>
    <dsp:sp modelId="{C8045900-8A8A-474F-93AB-202F69FAB17B}">
      <dsp:nvSpPr>
        <dsp:cNvPr id="0" name=""/>
        <dsp:cNvSpPr/>
      </dsp:nvSpPr>
      <dsp:spPr>
        <a:xfrm>
          <a:off x="366221" y="956"/>
          <a:ext cx="5127096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792" tIns="0" rIns="19379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March 25, 2025 – Cohort B</a:t>
          </a:r>
        </a:p>
      </dsp:txBody>
      <dsp:txXfrm>
        <a:off x="408011" y="42746"/>
        <a:ext cx="5043516" cy="7725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57EC7D-1B10-47C7-A007-EDE7F86E2093}">
      <dsp:nvSpPr>
        <dsp:cNvPr id="0" name=""/>
        <dsp:cNvSpPr/>
      </dsp:nvSpPr>
      <dsp:spPr>
        <a:xfrm>
          <a:off x="0" y="400849"/>
          <a:ext cx="7377953" cy="1488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2611" tIns="562356" rIns="572611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Registration, Registration Onboarding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PFS, Contract Build in Epic</a:t>
          </a:r>
        </a:p>
      </dsp:txBody>
      <dsp:txXfrm>
        <a:off x="0" y="400849"/>
        <a:ext cx="7377953" cy="1488375"/>
      </dsp:txXfrm>
    </dsp:sp>
    <dsp:sp modelId="{C8045900-8A8A-474F-93AB-202F69FAB17B}">
      <dsp:nvSpPr>
        <dsp:cNvPr id="0" name=""/>
        <dsp:cNvSpPr/>
      </dsp:nvSpPr>
      <dsp:spPr>
        <a:xfrm>
          <a:off x="368897" y="2329"/>
          <a:ext cx="5164567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208" tIns="0" rIns="19520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April 22, 2025 – Cohort A</a:t>
          </a:r>
        </a:p>
      </dsp:txBody>
      <dsp:txXfrm>
        <a:off x="407805" y="41237"/>
        <a:ext cx="5086751" cy="71922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98A90F-A691-48A6-94AE-1C7380319BBE}">
      <dsp:nvSpPr>
        <dsp:cNvPr id="0" name=""/>
        <dsp:cNvSpPr/>
      </dsp:nvSpPr>
      <dsp:spPr>
        <a:xfrm>
          <a:off x="0" y="1560195"/>
          <a:ext cx="9144000" cy="1337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BE8600-F7D7-4C04-A7D6-6668BBAD0958}">
      <dsp:nvSpPr>
        <dsp:cNvPr id="0" name=""/>
        <dsp:cNvSpPr/>
      </dsp:nvSpPr>
      <dsp:spPr>
        <a:xfrm>
          <a:off x="404536" y="1861089"/>
          <a:ext cx="735520" cy="7355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32D9F8-215D-40B8-AC9D-1A14F6D0E428}">
      <dsp:nvSpPr>
        <dsp:cNvPr id="0" name=""/>
        <dsp:cNvSpPr/>
      </dsp:nvSpPr>
      <dsp:spPr>
        <a:xfrm>
          <a:off x="1544593" y="1560195"/>
          <a:ext cx="4114800" cy="1337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532" tIns="141532" rIns="141532" bIns="14153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baseline="0" dirty="0"/>
            <a:t>Overview of April 18, 2025 Audit Compliance/Risk Management Committee Meeting</a:t>
          </a:r>
          <a:endParaRPr lang="en-US" sz="2200" kern="1200" dirty="0"/>
        </a:p>
      </dsp:txBody>
      <dsp:txXfrm>
        <a:off x="1544593" y="1560195"/>
        <a:ext cx="4114800" cy="1337310"/>
      </dsp:txXfrm>
    </dsp:sp>
    <dsp:sp modelId="{A6083095-7BBE-46A9-8A6B-2B7A910CDA0A}">
      <dsp:nvSpPr>
        <dsp:cNvPr id="0" name=""/>
        <dsp:cNvSpPr/>
      </dsp:nvSpPr>
      <dsp:spPr>
        <a:xfrm>
          <a:off x="5659393" y="1560195"/>
          <a:ext cx="3484606" cy="1337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532" tIns="141532" rIns="141532" bIns="141532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Auditor Presentations/Final Selection of Auditor</a:t>
          </a:r>
        </a:p>
      </dsp:txBody>
      <dsp:txXfrm>
        <a:off x="5659393" y="1560195"/>
        <a:ext cx="3484606" cy="1337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BCE0C-CD74-4A59-802C-6D2F8C15331A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8501B-77B5-4365-9881-C6E19A3C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FDEA8-CBB8-46CC-9562-028963DBC55A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BD8E7-1312-41F3-99C4-6DA5AF891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Share updates on participation - brisk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28F9F-C02E-4047-BF6C-24BCE79BE4B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0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the cycle of data collection, analysis, discussion, communication, planning and operationalization moving forward.</a:t>
            </a:r>
          </a:p>
          <a:p>
            <a:endParaRPr lang="en-US"/>
          </a:p>
          <a:p>
            <a:r>
              <a:rPr lang="en-US"/>
              <a:t>We will eventually get to a quarterly survey or check in to gauge success in turning staff voice into action.</a:t>
            </a:r>
          </a:p>
          <a:p>
            <a:endParaRPr lang="en-US"/>
          </a:p>
          <a:p>
            <a:r>
              <a:rPr lang="en-US"/>
              <a:t>Engagement goals are being included in manager goals for performance.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28F9F-C02E-4047-BF6C-24BCE79BE4B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91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79BE5-B6F7-F82F-CB21-801785DAA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CFBC19-8821-7ED0-A229-D647F66F90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7397F5-01FA-BD8F-E0DF-771AD838EE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Like our frontline staff I want to know what you would like to know more about in terms of culture architecture at SH.  Please let me or a member of AC know if there are topics you’d like me to review with this group.</a:t>
            </a:r>
          </a:p>
          <a:p>
            <a:endParaRPr lang="en-US"/>
          </a:p>
          <a:p>
            <a:r>
              <a:rPr lang="en-US"/>
              <a:t>Send out MS Form with questions for them top get back to 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2EB88-271B-2A9C-7208-245C43A20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28F9F-C02E-4047-BF6C-24BCE79BE4B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95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9577A05F-2AE1-2486-112F-203C1E418D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83" y="1482111"/>
            <a:ext cx="4611633" cy="88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6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951063E9-E6C0-B099-C443-FBCCD7517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229" y="5951567"/>
            <a:ext cx="2297501" cy="61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1688D702-8914-29C3-CBEC-4D2714F2A6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229" y="5951567"/>
            <a:ext cx="2297501" cy="61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5"/>
          <p:cNvSpPr/>
          <p:nvPr/>
        </p:nvSpPr>
        <p:spPr>
          <a:xfrm>
            <a:off x="-1607" y="-1115"/>
            <a:ext cx="12193578" cy="6863692"/>
          </a:xfrm>
          <a:custGeom>
            <a:avLst/>
            <a:gdLst/>
            <a:ahLst/>
            <a:cxnLst/>
            <a:rect l="l" t="t" r="r" b="b"/>
            <a:pathLst>
              <a:path w="9145184" h="5147769">
                <a:moveTo>
                  <a:pt x="4573206" y="2611793"/>
                </a:moveTo>
                <a:lnTo>
                  <a:pt x="4673081" y="5144337"/>
                </a:lnTo>
                <a:lnTo>
                  <a:pt x="4473331" y="5144337"/>
                </a:lnTo>
                <a:close/>
                <a:moveTo>
                  <a:pt x="4571642" y="2577669"/>
                </a:moveTo>
                <a:lnTo>
                  <a:pt x="4568842" y="2582993"/>
                </a:lnTo>
                <a:lnTo>
                  <a:pt x="4572592" y="2595063"/>
                </a:lnTo>
                <a:lnTo>
                  <a:pt x="4576342" y="2582993"/>
                </a:lnTo>
                <a:lnTo>
                  <a:pt x="4573542" y="2577669"/>
                </a:lnTo>
                <a:lnTo>
                  <a:pt x="4576527" y="2582398"/>
                </a:lnTo>
                <a:lnTo>
                  <a:pt x="4577948" y="2577822"/>
                </a:lnTo>
                <a:lnTo>
                  <a:pt x="4576812" y="2582849"/>
                </a:lnTo>
                <a:lnTo>
                  <a:pt x="6195680" y="5147769"/>
                </a:lnTo>
                <a:lnTo>
                  <a:pt x="5925258" y="5147769"/>
                </a:lnTo>
                <a:lnTo>
                  <a:pt x="4576648" y="2583574"/>
                </a:lnTo>
                <a:lnTo>
                  <a:pt x="4573436" y="2597778"/>
                </a:lnTo>
                <a:lnTo>
                  <a:pt x="5365626" y="5147732"/>
                </a:lnTo>
                <a:lnTo>
                  <a:pt x="5148352" y="5147731"/>
                </a:lnTo>
                <a:lnTo>
                  <a:pt x="4572592" y="2601509"/>
                </a:lnTo>
                <a:lnTo>
                  <a:pt x="3996832" y="5147731"/>
                </a:lnTo>
                <a:lnTo>
                  <a:pt x="3779558" y="5147732"/>
                </a:lnTo>
                <a:lnTo>
                  <a:pt x="4571749" y="2597778"/>
                </a:lnTo>
                <a:lnTo>
                  <a:pt x="4568537" y="2583574"/>
                </a:lnTo>
                <a:lnTo>
                  <a:pt x="3219926" y="5147769"/>
                </a:lnTo>
                <a:lnTo>
                  <a:pt x="2949504" y="5147769"/>
                </a:lnTo>
                <a:lnTo>
                  <a:pt x="4568373" y="2582849"/>
                </a:lnTo>
                <a:lnTo>
                  <a:pt x="4567236" y="2577822"/>
                </a:lnTo>
                <a:lnTo>
                  <a:pt x="4568658" y="2582398"/>
                </a:lnTo>
                <a:close/>
                <a:moveTo>
                  <a:pt x="4575557" y="2575085"/>
                </a:moveTo>
                <a:lnTo>
                  <a:pt x="7359080" y="5147393"/>
                </a:lnTo>
                <a:lnTo>
                  <a:pt x="6952676" y="5147393"/>
                </a:lnTo>
                <a:close/>
                <a:moveTo>
                  <a:pt x="4569627" y="2575085"/>
                </a:moveTo>
                <a:lnTo>
                  <a:pt x="2192508" y="5147393"/>
                </a:lnTo>
                <a:lnTo>
                  <a:pt x="1786104" y="5147393"/>
                </a:lnTo>
                <a:close/>
                <a:moveTo>
                  <a:pt x="4575024" y="2574459"/>
                </a:moveTo>
                <a:lnTo>
                  <a:pt x="4578940" y="2575344"/>
                </a:lnTo>
                <a:lnTo>
                  <a:pt x="4578048" y="2574781"/>
                </a:lnTo>
                <a:lnTo>
                  <a:pt x="4579253" y="2575415"/>
                </a:lnTo>
                <a:lnTo>
                  <a:pt x="9145184" y="3607878"/>
                </a:lnTo>
                <a:lnTo>
                  <a:pt x="9145184" y="3994264"/>
                </a:lnTo>
                <a:lnTo>
                  <a:pt x="4580914" y="2576289"/>
                </a:lnTo>
                <a:lnTo>
                  <a:pt x="9144554" y="4976484"/>
                </a:lnTo>
                <a:lnTo>
                  <a:pt x="9144554" y="5147483"/>
                </a:lnTo>
                <a:lnTo>
                  <a:pt x="8654212" y="5147483"/>
                </a:lnTo>
                <a:lnTo>
                  <a:pt x="4579973" y="2575996"/>
                </a:lnTo>
                <a:close/>
                <a:moveTo>
                  <a:pt x="4570160" y="2574459"/>
                </a:moveTo>
                <a:lnTo>
                  <a:pt x="4565211" y="2575996"/>
                </a:lnTo>
                <a:lnTo>
                  <a:pt x="490972" y="5147483"/>
                </a:lnTo>
                <a:lnTo>
                  <a:pt x="629" y="5147483"/>
                </a:lnTo>
                <a:lnTo>
                  <a:pt x="630" y="4976484"/>
                </a:lnTo>
                <a:lnTo>
                  <a:pt x="4564270" y="2576289"/>
                </a:lnTo>
                <a:lnTo>
                  <a:pt x="0" y="3994264"/>
                </a:lnTo>
                <a:lnTo>
                  <a:pt x="0" y="3607878"/>
                </a:lnTo>
                <a:lnTo>
                  <a:pt x="4565931" y="2575415"/>
                </a:lnTo>
                <a:lnTo>
                  <a:pt x="4567137" y="2574781"/>
                </a:lnTo>
                <a:lnTo>
                  <a:pt x="4566244" y="2575344"/>
                </a:lnTo>
                <a:close/>
                <a:moveTo>
                  <a:pt x="630" y="286"/>
                </a:moveTo>
                <a:lnTo>
                  <a:pt x="490972" y="286"/>
                </a:lnTo>
                <a:lnTo>
                  <a:pt x="4565212" y="2571773"/>
                </a:lnTo>
                <a:lnTo>
                  <a:pt x="4567326" y="2572430"/>
                </a:lnTo>
                <a:lnTo>
                  <a:pt x="4569443" y="2572513"/>
                </a:lnTo>
                <a:lnTo>
                  <a:pt x="1786104" y="376"/>
                </a:lnTo>
                <a:lnTo>
                  <a:pt x="2192508" y="376"/>
                </a:lnTo>
                <a:lnTo>
                  <a:pt x="4569471" y="2572514"/>
                </a:lnTo>
                <a:lnTo>
                  <a:pt x="4571301" y="2572587"/>
                </a:lnTo>
                <a:lnTo>
                  <a:pt x="4569599" y="2572654"/>
                </a:lnTo>
                <a:lnTo>
                  <a:pt x="4569627" y="2572684"/>
                </a:lnTo>
                <a:lnTo>
                  <a:pt x="4569595" y="2572654"/>
                </a:lnTo>
                <a:lnTo>
                  <a:pt x="4568222" y="2572708"/>
                </a:lnTo>
                <a:lnTo>
                  <a:pt x="4570160" y="2573310"/>
                </a:lnTo>
                <a:lnTo>
                  <a:pt x="4567604" y="2572732"/>
                </a:lnTo>
                <a:lnTo>
                  <a:pt x="4566783" y="2572765"/>
                </a:lnTo>
                <a:lnTo>
                  <a:pt x="4567137" y="2572988"/>
                </a:lnTo>
                <a:lnTo>
                  <a:pt x="4566717" y="2572767"/>
                </a:lnTo>
                <a:lnTo>
                  <a:pt x="1205" y="2752816"/>
                </a:lnTo>
                <a:lnTo>
                  <a:pt x="1205" y="2392358"/>
                </a:lnTo>
                <a:lnTo>
                  <a:pt x="4565974" y="2572377"/>
                </a:lnTo>
                <a:lnTo>
                  <a:pt x="4565931" y="2572354"/>
                </a:lnTo>
                <a:lnTo>
                  <a:pt x="0" y="1539891"/>
                </a:lnTo>
                <a:lnTo>
                  <a:pt x="0" y="1153505"/>
                </a:lnTo>
                <a:lnTo>
                  <a:pt x="4564271" y="2571481"/>
                </a:lnTo>
                <a:lnTo>
                  <a:pt x="630" y="171286"/>
                </a:lnTo>
                <a:close/>
                <a:moveTo>
                  <a:pt x="9144554" y="286"/>
                </a:moveTo>
                <a:lnTo>
                  <a:pt x="9144554" y="171286"/>
                </a:lnTo>
                <a:lnTo>
                  <a:pt x="4580915" y="2571480"/>
                </a:lnTo>
                <a:lnTo>
                  <a:pt x="9145184" y="1153505"/>
                </a:lnTo>
                <a:lnTo>
                  <a:pt x="9145184" y="1539891"/>
                </a:lnTo>
                <a:lnTo>
                  <a:pt x="4579254" y="2572354"/>
                </a:lnTo>
                <a:lnTo>
                  <a:pt x="4579211" y="2572377"/>
                </a:lnTo>
                <a:lnTo>
                  <a:pt x="9143978" y="2392358"/>
                </a:lnTo>
                <a:lnTo>
                  <a:pt x="9143979" y="2752816"/>
                </a:lnTo>
                <a:lnTo>
                  <a:pt x="4578467" y="2572767"/>
                </a:lnTo>
                <a:lnTo>
                  <a:pt x="4578048" y="2572988"/>
                </a:lnTo>
                <a:lnTo>
                  <a:pt x="4578402" y="2572765"/>
                </a:lnTo>
                <a:lnTo>
                  <a:pt x="4577580" y="2572732"/>
                </a:lnTo>
                <a:lnTo>
                  <a:pt x="4575024" y="2573310"/>
                </a:lnTo>
                <a:lnTo>
                  <a:pt x="4576963" y="2572708"/>
                </a:lnTo>
                <a:lnTo>
                  <a:pt x="4575590" y="2572654"/>
                </a:lnTo>
                <a:lnTo>
                  <a:pt x="4575557" y="2572684"/>
                </a:lnTo>
                <a:lnTo>
                  <a:pt x="4575585" y="2572654"/>
                </a:lnTo>
                <a:lnTo>
                  <a:pt x="4573884" y="2572587"/>
                </a:lnTo>
                <a:lnTo>
                  <a:pt x="4575714" y="2572515"/>
                </a:lnTo>
                <a:lnTo>
                  <a:pt x="6952676" y="376"/>
                </a:lnTo>
                <a:lnTo>
                  <a:pt x="7359080" y="376"/>
                </a:lnTo>
                <a:lnTo>
                  <a:pt x="4575742" y="2572513"/>
                </a:lnTo>
                <a:lnTo>
                  <a:pt x="4577858" y="2572430"/>
                </a:lnTo>
                <a:lnTo>
                  <a:pt x="4579973" y="2571773"/>
                </a:lnTo>
                <a:lnTo>
                  <a:pt x="8654212" y="286"/>
                </a:lnTo>
                <a:close/>
                <a:moveTo>
                  <a:pt x="3219926" y="0"/>
                </a:moveTo>
                <a:lnTo>
                  <a:pt x="4568537" y="2564195"/>
                </a:lnTo>
                <a:lnTo>
                  <a:pt x="4571749" y="2549991"/>
                </a:lnTo>
                <a:lnTo>
                  <a:pt x="3779558" y="38"/>
                </a:lnTo>
                <a:lnTo>
                  <a:pt x="3996832" y="38"/>
                </a:lnTo>
                <a:lnTo>
                  <a:pt x="4572260" y="2544793"/>
                </a:lnTo>
                <a:lnTo>
                  <a:pt x="4471935" y="837"/>
                </a:lnTo>
                <a:lnTo>
                  <a:pt x="4674477" y="837"/>
                </a:lnTo>
                <a:lnTo>
                  <a:pt x="4574412" y="2538215"/>
                </a:lnTo>
                <a:lnTo>
                  <a:pt x="5148352" y="38"/>
                </a:lnTo>
                <a:lnTo>
                  <a:pt x="5365626" y="38"/>
                </a:lnTo>
                <a:lnTo>
                  <a:pt x="4574021" y="2548106"/>
                </a:lnTo>
                <a:lnTo>
                  <a:pt x="4573871" y="2551916"/>
                </a:lnTo>
                <a:lnTo>
                  <a:pt x="4576648" y="2564195"/>
                </a:lnTo>
                <a:lnTo>
                  <a:pt x="5925258" y="0"/>
                </a:lnTo>
                <a:lnTo>
                  <a:pt x="6195680" y="0"/>
                </a:lnTo>
                <a:lnTo>
                  <a:pt x="4576812" y="2564920"/>
                </a:lnTo>
                <a:lnTo>
                  <a:pt x="4577948" y="2569947"/>
                </a:lnTo>
                <a:lnTo>
                  <a:pt x="4576527" y="2565371"/>
                </a:lnTo>
                <a:lnTo>
                  <a:pt x="4573542" y="2570100"/>
                </a:lnTo>
                <a:lnTo>
                  <a:pt x="4576342" y="2564777"/>
                </a:lnTo>
                <a:lnTo>
                  <a:pt x="4573699" y="2556271"/>
                </a:lnTo>
                <a:lnTo>
                  <a:pt x="4573206" y="2568777"/>
                </a:lnTo>
                <a:lnTo>
                  <a:pt x="4572575" y="2552763"/>
                </a:lnTo>
                <a:lnTo>
                  <a:pt x="4568842" y="2564777"/>
                </a:lnTo>
                <a:lnTo>
                  <a:pt x="4571642" y="2570100"/>
                </a:lnTo>
                <a:lnTo>
                  <a:pt x="4568658" y="2565371"/>
                </a:lnTo>
                <a:lnTo>
                  <a:pt x="4567236" y="2569947"/>
                </a:lnTo>
                <a:lnTo>
                  <a:pt x="4568373" y="2564920"/>
                </a:lnTo>
                <a:lnTo>
                  <a:pt x="2949504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"/>
                </a:schemeClr>
              </a:gs>
              <a:gs pos="100000">
                <a:schemeClr val="bg1">
                  <a:alpha val="1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62" name="Rectangle 61"/>
          <p:cNvSpPr/>
          <p:nvPr/>
        </p:nvSpPr>
        <p:spPr bwMode="hidden">
          <a:xfrm>
            <a:off x="1" y="1905001"/>
            <a:ext cx="12192000" cy="214825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>
              <a:lnSpc>
                <a:spcPct val="90000"/>
              </a:lnSpc>
            </a:pPr>
            <a:endParaRPr sz="320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1" y="1905002"/>
            <a:ext cx="9753600" cy="2147926"/>
          </a:xfrm>
        </p:spPr>
        <p:txBody>
          <a:bodyPr anchor="ctr">
            <a:normAutofit/>
          </a:bodyPr>
          <a:lstStyle>
            <a:lvl1pPr algn="ctr">
              <a:defRPr sz="4400" cap="all" normalizeH="0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1" y="4140200"/>
            <a:ext cx="9753600" cy="1016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2660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6/2/2025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72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5"/>
          <p:cNvSpPr/>
          <p:nvPr/>
        </p:nvSpPr>
        <p:spPr>
          <a:xfrm>
            <a:off x="-1607" y="-1115"/>
            <a:ext cx="12193578" cy="6863692"/>
          </a:xfrm>
          <a:custGeom>
            <a:avLst/>
            <a:gdLst/>
            <a:ahLst/>
            <a:cxnLst/>
            <a:rect l="l" t="t" r="r" b="b"/>
            <a:pathLst>
              <a:path w="9145184" h="5147769">
                <a:moveTo>
                  <a:pt x="4573206" y="2611793"/>
                </a:moveTo>
                <a:lnTo>
                  <a:pt x="4673081" y="5144337"/>
                </a:lnTo>
                <a:lnTo>
                  <a:pt x="4473331" y="5144337"/>
                </a:lnTo>
                <a:close/>
                <a:moveTo>
                  <a:pt x="4571642" y="2577669"/>
                </a:moveTo>
                <a:lnTo>
                  <a:pt x="4568842" y="2582993"/>
                </a:lnTo>
                <a:lnTo>
                  <a:pt x="4572592" y="2595063"/>
                </a:lnTo>
                <a:lnTo>
                  <a:pt x="4576342" y="2582993"/>
                </a:lnTo>
                <a:lnTo>
                  <a:pt x="4573542" y="2577669"/>
                </a:lnTo>
                <a:lnTo>
                  <a:pt x="4576527" y="2582398"/>
                </a:lnTo>
                <a:lnTo>
                  <a:pt x="4577948" y="2577822"/>
                </a:lnTo>
                <a:lnTo>
                  <a:pt x="4576812" y="2582849"/>
                </a:lnTo>
                <a:lnTo>
                  <a:pt x="6195680" y="5147769"/>
                </a:lnTo>
                <a:lnTo>
                  <a:pt x="5925258" y="5147769"/>
                </a:lnTo>
                <a:lnTo>
                  <a:pt x="4576648" y="2583574"/>
                </a:lnTo>
                <a:lnTo>
                  <a:pt x="4573436" y="2597778"/>
                </a:lnTo>
                <a:lnTo>
                  <a:pt x="5365626" y="5147732"/>
                </a:lnTo>
                <a:lnTo>
                  <a:pt x="5148352" y="5147731"/>
                </a:lnTo>
                <a:lnTo>
                  <a:pt x="4572592" y="2601509"/>
                </a:lnTo>
                <a:lnTo>
                  <a:pt x="3996832" y="5147731"/>
                </a:lnTo>
                <a:lnTo>
                  <a:pt x="3779558" y="5147732"/>
                </a:lnTo>
                <a:lnTo>
                  <a:pt x="4571749" y="2597778"/>
                </a:lnTo>
                <a:lnTo>
                  <a:pt x="4568537" y="2583574"/>
                </a:lnTo>
                <a:lnTo>
                  <a:pt x="3219926" y="5147769"/>
                </a:lnTo>
                <a:lnTo>
                  <a:pt x="2949504" y="5147769"/>
                </a:lnTo>
                <a:lnTo>
                  <a:pt x="4568373" y="2582849"/>
                </a:lnTo>
                <a:lnTo>
                  <a:pt x="4567236" y="2577822"/>
                </a:lnTo>
                <a:lnTo>
                  <a:pt x="4568658" y="2582398"/>
                </a:lnTo>
                <a:close/>
                <a:moveTo>
                  <a:pt x="4575557" y="2575085"/>
                </a:moveTo>
                <a:lnTo>
                  <a:pt x="7359080" y="5147393"/>
                </a:lnTo>
                <a:lnTo>
                  <a:pt x="6952676" y="5147393"/>
                </a:lnTo>
                <a:close/>
                <a:moveTo>
                  <a:pt x="4569627" y="2575085"/>
                </a:moveTo>
                <a:lnTo>
                  <a:pt x="2192508" y="5147393"/>
                </a:lnTo>
                <a:lnTo>
                  <a:pt x="1786104" y="5147393"/>
                </a:lnTo>
                <a:close/>
                <a:moveTo>
                  <a:pt x="4575024" y="2574459"/>
                </a:moveTo>
                <a:lnTo>
                  <a:pt x="4578940" y="2575344"/>
                </a:lnTo>
                <a:lnTo>
                  <a:pt x="4578048" y="2574781"/>
                </a:lnTo>
                <a:lnTo>
                  <a:pt x="4579253" y="2575415"/>
                </a:lnTo>
                <a:lnTo>
                  <a:pt x="9145184" y="3607878"/>
                </a:lnTo>
                <a:lnTo>
                  <a:pt x="9145184" y="3994264"/>
                </a:lnTo>
                <a:lnTo>
                  <a:pt x="4580914" y="2576289"/>
                </a:lnTo>
                <a:lnTo>
                  <a:pt x="9144554" y="4976484"/>
                </a:lnTo>
                <a:lnTo>
                  <a:pt x="9144554" y="5147483"/>
                </a:lnTo>
                <a:lnTo>
                  <a:pt x="8654212" y="5147483"/>
                </a:lnTo>
                <a:lnTo>
                  <a:pt x="4579973" y="2575996"/>
                </a:lnTo>
                <a:close/>
                <a:moveTo>
                  <a:pt x="4570160" y="2574459"/>
                </a:moveTo>
                <a:lnTo>
                  <a:pt x="4565211" y="2575996"/>
                </a:lnTo>
                <a:lnTo>
                  <a:pt x="490972" y="5147483"/>
                </a:lnTo>
                <a:lnTo>
                  <a:pt x="629" y="5147483"/>
                </a:lnTo>
                <a:lnTo>
                  <a:pt x="630" y="4976484"/>
                </a:lnTo>
                <a:lnTo>
                  <a:pt x="4564270" y="2576289"/>
                </a:lnTo>
                <a:lnTo>
                  <a:pt x="0" y="3994264"/>
                </a:lnTo>
                <a:lnTo>
                  <a:pt x="0" y="3607878"/>
                </a:lnTo>
                <a:lnTo>
                  <a:pt x="4565931" y="2575415"/>
                </a:lnTo>
                <a:lnTo>
                  <a:pt x="4567137" y="2574781"/>
                </a:lnTo>
                <a:lnTo>
                  <a:pt x="4566244" y="2575344"/>
                </a:lnTo>
                <a:close/>
                <a:moveTo>
                  <a:pt x="630" y="286"/>
                </a:moveTo>
                <a:lnTo>
                  <a:pt x="490972" y="286"/>
                </a:lnTo>
                <a:lnTo>
                  <a:pt x="4565212" y="2571773"/>
                </a:lnTo>
                <a:lnTo>
                  <a:pt x="4567326" y="2572430"/>
                </a:lnTo>
                <a:lnTo>
                  <a:pt x="4569443" y="2572513"/>
                </a:lnTo>
                <a:lnTo>
                  <a:pt x="1786104" y="376"/>
                </a:lnTo>
                <a:lnTo>
                  <a:pt x="2192508" y="376"/>
                </a:lnTo>
                <a:lnTo>
                  <a:pt x="4569471" y="2572514"/>
                </a:lnTo>
                <a:lnTo>
                  <a:pt x="4571301" y="2572587"/>
                </a:lnTo>
                <a:lnTo>
                  <a:pt x="4569599" y="2572654"/>
                </a:lnTo>
                <a:lnTo>
                  <a:pt x="4569627" y="2572684"/>
                </a:lnTo>
                <a:lnTo>
                  <a:pt x="4569595" y="2572654"/>
                </a:lnTo>
                <a:lnTo>
                  <a:pt x="4568222" y="2572708"/>
                </a:lnTo>
                <a:lnTo>
                  <a:pt x="4570160" y="2573310"/>
                </a:lnTo>
                <a:lnTo>
                  <a:pt x="4567604" y="2572732"/>
                </a:lnTo>
                <a:lnTo>
                  <a:pt x="4566783" y="2572765"/>
                </a:lnTo>
                <a:lnTo>
                  <a:pt x="4567137" y="2572988"/>
                </a:lnTo>
                <a:lnTo>
                  <a:pt x="4566717" y="2572767"/>
                </a:lnTo>
                <a:lnTo>
                  <a:pt x="1205" y="2752816"/>
                </a:lnTo>
                <a:lnTo>
                  <a:pt x="1205" y="2392358"/>
                </a:lnTo>
                <a:lnTo>
                  <a:pt x="4565974" y="2572377"/>
                </a:lnTo>
                <a:lnTo>
                  <a:pt x="4565931" y="2572354"/>
                </a:lnTo>
                <a:lnTo>
                  <a:pt x="0" y="1539891"/>
                </a:lnTo>
                <a:lnTo>
                  <a:pt x="0" y="1153505"/>
                </a:lnTo>
                <a:lnTo>
                  <a:pt x="4564271" y="2571481"/>
                </a:lnTo>
                <a:lnTo>
                  <a:pt x="630" y="171286"/>
                </a:lnTo>
                <a:close/>
                <a:moveTo>
                  <a:pt x="9144554" y="286"/>
                </a:moveTo>
                <a:lnTo>
                  <a:pt x="9144554" y="171286"/>
                </a:lnTo>
                <a:lnTo>
                  <a:pt x="4580915" y="2571480"/>
                </a:lnTo>
                <a:lnTo>
                  <a:pt x="9145184" y="1153505"/>
                </a:lnTo>
                <a:lnTo>
                  <a:pt x="9145184" y="1539891"/>
                </a:lnTo>
                <a:lnTo>
                  <a:pt x="4579254" y="2572354"/>
                </a:lnTo>
                <a:lnTo>
                  <a:pt x="4579211" y="2572377"/>
                </a:lnTo>
                <a:lnTo>
                  <a:pt x="9143978" y="2392358"/>
                </a:lnTo>
                <a:lnTo>
                  <a:pt x="9143979" y="2752816"/>
                </a:lnTo>
                <a:lnTo>
                  <a:pt x="4578467" y="2572767"/>
                </a:lnTo>
                <a:lnTo>
                  <a:pt x="4578048" y="2572988"/>
                </a:lnTo>
                <a:lnTo>
                  <a:pt x="4578402" y="2572765"/>
                </a:lnTo>
                <a:lnTo>
                  <a:pt x="4577580" y="2572732"/>
                </a:lnTo>
                <a:lnTo>
                  <a:pt x="4575024" y="2573310"/>
                </a:lnTo>
                <a:lnTo>
                  <a:pt x="4576963" y="2572708"/>
                </a:lnTo>
                <a:lnTo>
                  <a:pt x="4575590" y="2572654"/>
                </a:lnTo>
                <a:lnTo>
                  <a:pt x="4575557" y="2572684"/>
                </a:lnTo>
                <a:lnTo>
                  <a:pt x="4575585" y="2572654"/>
                </a:lnTo>
                <a:lnTo>
                  <a:pt x="4573884" y="2572587"/>
                </a:lnTo>
                <a:lnTo>
                  <a:pt x="4575714" y="2572515"/>
                </a:lnTo>
                <a:lnTo>
                  <a:pt x="6952676" y="376"/>
                </a:lnTo>
                <a:lnTo>
                  <a:pt x="7359080" y="376"/>
                </a:lnTo>
                <a:lnTo>
                  <a:pt x="4575742" y="2572513"/>
                </a:lnTo>
                <a:lnTo>
                  <a:pt x="4577858" y="2572430"/>
                </a:lnTo>
                <a:lnTo>
                  <a:pt x="4579973" y="2571773"/>
                </a:lnTo>
                <a:lnTo>
                  <a:pt x="8654212" y="286"/>
                </a:lnTo>
                <a:close/>
                <a:moveTo>
                  <a:pt x="3219926" y="0"/>
                </a:moveTo>
                <a:lnTo>
                  <a:pt x="4568537" y="2564195"/>
                </a:lnTo>
                <a:lnTo>
                  <a:pt x="4571749" y="2549991"/>
                </a:lnTo>
                <a:lnTo>
                  <a:pt x="3779558" y="38"/>
                </a:lnTo>
                <a:lnTo>
                  <a:pt x="3996832" y="38"/>
                </a:lnTo>
                <a:lnTo>
                  <a:pt x="4572260" y="2544793"/>
                </a:lnTo>
                <a:lnTo>
                  <a:pt x="4471935" y="837"/>
                </a:lnTo>
                <a:lnTo>
                  <a:pt x="4674477" y="837"/>
                </a:lnTo>
                <a:lnTo>
                  <a:pt x="4574412" y="2538215"/>
                </a:lnTo>
                <a:lnTo>
                  <a:pt x="5148352" y="38"/>
                </a:lnTo>
                <a:lnTo>
                  <a:pt x="5365626" y="38"/>
                </a:lnTo>
                <a:lnTo>
                  <a:pt x="4574021" y="2548106"/>
                </a:lnTo>
                <a:lnTo>
                  <a:pt x="4573871" y="2551916"/>
                </a:lnTo>
                <a:lnTo>
                  <a:pt x="4576648" y="2564195"/>
                </a:lnTo>
                <a:lnTo>
                  <a:pt x="5925258" y="0"/>
                </a:lnTo>
                <a:lnTo>
                  <a:pt x="6195680" y="0"/>
                </a:lnTo>
                <a:lnTo>
                  <a:pt x="4576812" y="2564920"/>
                </a:lnTo>
                <a:lnTo>
                  <a:pt x="4577948" y="2569947"/>
                </a:lnTo>
                <a:lnTo>
                  <a:pt x="4576527" y="2565371"/>
                </a:lnTo>
                <a:lnTo>
                  <a:pt x="4573542" y="2570100"/>
                </a:lnTo>
                <a:lnTo>
                  <a:pt x="4576342" y="2564777"/>
                </a:lnTo>
                <a:lnTo>
                  <a:pt x="4573699" y="2556271"/>
                </a:lnTo>
                <a:lnTo>
                  <a:pt x="4573206" y="2568777"/>
                </a:lnTo>
                <a:lnTo>
                  <a:pt x="4572575" y="2552763"/>
                </a:lnTo>
                <a:lnTo>
                  <a:pt x="4568842" y="2564777"/>
                </a:lnTo>
                <a:lnTo>
                  <a:pt x="4571642" y="2570100"/>
                </a:lnTo>
                <a:lnTo>
                  <a:pt x="4568658" y="2565371"/>
                </a:lnTo>
                <a:lnTo>
                  <a:pt x="4567236" y="2569947"/>
                </a:lnTo>
                <a:lnTo>
                  <a:pt x="4568373" y="2564920"/>
                </a:lnTo>
                <a:lnTo>
                  <a:pt x="2949504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"/>
                </a:schemeClr>
              </a:gs>
              <a:gs pos="100000">
                <a:schemeClr val="bg1">
                  <a:alpha val="1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524001"/>
            <a:ext cx="9753600" cy="1992597"/>
          </a:xfrm>
        </p:spPr>
        <p:txBody>
          <a:bodyPr anchor="b" anchorCtr="0">
            <a:noAutofit/>
          </a:bodyPr>
          <a:lstStyle>
            <a:lvl1pPr algn="ctr">
              <a:defRPr sz="4400" b="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1" y="3632200"/>
            <a:ext cx="9753600" cy="1016000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6/2/2025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179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3401"/>
            <a:ext cx="4978400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803401"/>
            <a:ext cx="4978400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 baseline="0"/>
            </a:lvl6pPr>
            <a:lvl7pPr marL="2669581">
              <a:defRPr sz="1400" baseline="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6/2/2025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660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03400"/>
            <a:ext cx="4978400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717800"/>
            <a:ext cx="4978400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9200" y="1803400"/>
            <a:ext cx="4978400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200" y="2717800"/>
            <a:ext cx="4978400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6/2/2025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66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6/2/2025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135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34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200" y="482600"/>
            <a:ext cx="3962400" cy="1422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0" y="-1115"/>
            <a:ext cx="7620000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white">
          <a:xfrm>
            <a:off x="508000" y="482601"/>
            <a:ext cx="6604000" cy="584200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3200" y="2108200"/>
            <a:ext cx="3962400" cy="42672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2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5"/>
          <p:cNvSpPr/>
          <p:nvPr/>
        </p:nvSpPr>
        <p:spPr>
          <a:xfrm>
            <a:off x="-1607" y="-1115"/>
            <a:ext cx="12193578" cy="6863692"/>
          </a:xfrm>
          <a:custGeom>
            <a:avLst/>
            <a:gdLst/>
            <a:ahLst/>
            <a:cxnLst/>
            <a:rect l="l" t="t" r="r" b="b"/>
            <a:pathLst>
              <a:path w="9145184" h="5147769">
                <a:moveTo>
                  <a:pt x="4573206" y="2611793"/>
                </a:moveTo>
                <a:lnTo>
                  <a:pt x="4673081" y="5144337"/>
                </a:lnTo>
                <a:lnTo>
                  <a:pt x="4473331" y="5144337"/>
                </a:lnTo>
                <a:close/>
                <a:moveTo>
                  <a:pt x="4571642" y="2577669"/>
                </a:moveTo>
                <a:lnTo>
                  <a:pt x="4568842" y="2582993"/>
                </a:lnTo>
                <a:lnTo>
                  <a:pt x="4572592" y="2595063"/>
                </a:lnTo>
                <a:lnTo>
                  <a:pt x="4576342" y="2582993"/>
                </a:lnTo>
                <a:lnTo>
                  <a:pt x="4573542" y="2577669"/>
                </a:lnTo>
                <a:lnTo>
                  <a:pt x="4576527" y="2582398"/>
                </a:lnTo>
                <a:lnTo>
                  <a:pt x="4577948" y="2577822"/>
                </a:lnTo>
                <a:lnTo>
                  <a:pt x="4576812" y="2582849"/>
                </a:lnTo>
                <a:lnTo>
                  <a:pt x="6195680" y="5147769"/>
                </a:lnTo>
                <a:lnTo>
                  <a:pt x="5925258" y="5147769"/>
                </a:lnTo>
                <a:lnTo>
                  <a:pt x="4576648" y="2583574"/>
                </a:lnTo>
                <a:lnTo>
                  <a:pt x="4573436" y="2597778"/>
                </a:lnTo>
                <a:lnTo>
                  <a:pt x="5365626" y="5147732"/>
                </a:lnTo>
                <a:lnTo>
                  <a:pt x="5148352" y="5147731"/>
                </a:lnTo>
                <a:lnTo>
                  <a:pt x="4572592" y="2601509"/>
                </a:lnTo>
                <a:lnTo>
                  <a:pt x="3996832" y="5147731"/>
                </a:lnTo>
                <a:lnTo>
                  <a:pt x="3779558" y="5147732"/>
                </a:lnTo>
                <a:lnTo>
                  <a:pt x="4571749" y="2597778"/>
                </a:lnTo>
                <a:lnTo>
                  <a:pt x="4568537" y="2583574"/>
                </a:lnTo>
                <a:lnTo>
                  <a:pt x="3219926" y="5147769"/>
                </a:lnTo>
                <a:lnTo>
                  <a:pt x="2949504" y="5147769"/>
                </a:lnTo>
                <a:lnTo>
                  <a:pt x="4568373" y="2582849"/>
                </a:lnTo>
                <a:lnTo>
                  <a:pt x="4567236" y="2577822"/>
                </a:lnTo>
                <a:lnTo>
                  <a:pt x="4568658" y="2582398"/>
                </a:lnTo>
                <a:close/>
                <a:moveTo>
                  <a:pt x="4575557" y="2575085"/>
                </a:moveTo>
                <a:lnTo>
                  <a:pt x="7359080" y="5147393"/>
                </a:lnTo>
                <a:lnTo>
                  <a:pt x="6952676" y="5147393"/>
                </a:lnTo>
                <a:close/>
                <a:moveTo>
                  <a:pt x="4569627" y="2575085"/>
                </a:moveTo>
                <a:lnTo>
                  <a:pt x="2192508" y="5147393"/>
                </a:lnTo>
                <a:lnTo>
                  <a:pt x="1786104" y="5147393"/>
                </a:lnTo>
                <a:close/>
                <a:moveTo>
                  <a:pt x="4575024" y="2574459"/>
                </a:moveTo>
                <a:lnTo>
                  <a:pt x="4578940" y="2575344"/>
                </a:lnTo>
                <a:lnTo>
                  <a:pt x="4578048" y="2574781"/>
                </a:lnTo>
                <a:lnTo>
                  <a:pt x="4579253" y="2575415"/>
                </a:lnTo>
                <a:lnTo>
                  <a:pt x="9145184" y="3607878"/>
                </a:lnTo>
                <a:lnTo>
                  <a:pt x="9145184" y="3994264"/>
                </a:lnTo>
                <a:lnTo>
                  <a:pt x="4580914" y="2576289"/>
                </a:lnTo>
                <a:lnTo>
                  <a:pt x="9144554" y="4976484"/>
                </a:lnTo>
                <a:lnTo>
                  <a:pt x="9144554" y="5147483"/>
                </a:lnTo>
                <a:lnTo>
                  <a:pt x="8654212" y="5147483"/>
                </a:lnTo>
                <a:lnTo>
                  <a:pt x="4579973" y="2575996"/>
                </a:lnTo>
                <a:close/>
                <a:moveTo>
                  <a:pt x="4570160" y="2574459"/>
                </a:moveTo>
                <a:lnTo>
                  <a:pt x="4565211" y="2575996"/>
                </a:lnTo>
                <a:lnTo>
                  <a:pt x="490972" y="5147483"/>
                </a:lnTo>
                <a:lnTo>
                  <a:pt x="629" y="5147483"/>
                </a:lnTo>
                <a:lnTo>
                  <a:pt x="630" y="4976484"/>
                </a:lnTo>
                <a:lnTo>
                  <a:pt x="4564270" y="2576289"/>
                </a:lnTo>
                <a:lnTo>
                  <a:pt x="0" y="3994264"/>
                </a:lnTo>
                <a:lnTo>
                  <a:pt x="0" y="3607878"/>
                </a:lnTo>
                <a:lnTo>
                  <a:pt x="4565931" y="2575415"/>
                </a:lnTo>
                <a:lnTo>
                  <a:pt x="4567137" y="2574781"/>
                </a:lnTo>
                <a:lnTo>
                  <a:pt x="4566244" y="2575344"/>
                </a:lnTo>
                <a:close/>
                <a:moveTo>
                  <a:pt x="630" y="286"/>
                </a:moveTo>
                <a:lnTo>
                  <a:pt x="490972" y="286"/>
                </a:lnTo>
                <a:lnTo>
                  <a:pt x="4565212" y="2571773"/>
                </a:lnTo>
                <a:lnTo>
                  <a:pt x="4567326" y="2572430"/>
                </a:lnTo>
                <a:lnTo>
                  <a:pt x="4569443" y="2572513"/>
                </a:lnTo>
                <a:lnTo>
                  <a:pt x="1786104" y="376"/>
                </a:lnTo>
                <a:lnTo>
                  <a:pt x="2192508" y="376"/>
                </a:lnTo>
                <a:lnTo>
                  <a:pt x="4569471" y="2572514"/>
                </a:lnTo>
                <a:lnTo>
                  <a:pt x="4571301" y="2572587"/>
                </a:lnTo>
                <a:lnTo>
                  <a:pt x="4569599" y="2572654"/>
                </a:lnTo>
                <a:lnTo>
                  <a:pt x="4569627" y="2572684"/>
                </a:lnTo>
                <a:lnTo>
                  <a:pt x="4569595" y="2572654"/>
                </a:lnTo>
                <a:lnTo>
                  <a:pt x="4568222" y="2572708"/>
                </a:lnTo>
                <a:lnTo>
                  <a:pt x="4570160" y="2573310"/>
                </a:lnTo>
                <a:lnTo>
                  <a:pt x="4567604" y="2572732"/>
                </a:lnTo>
                <a:lnTo>
                  <a:pt x="4566783" y="2572765"/>
                </a:lnTo>
                <a:lnTo>
                  <a:pt x="4567137" y="2572988"/>
                </a:lnTo>
                <a:lnTo>
                  <a:pt x="4566717" y="2572767"/>
                </a:lnTo>
                <a:lnTo>
                  <a:pt x="1205" y="2752816"/>
                </a:lnTo>
                <a:lnTo>
                  <a:pt x="1205" y="2392358"/>
                </a:lnTo>
                <a:lnTo>
                  <a:pt x="4565974" y="2572377"/>
                </a:lnTo>
                <a:lnTo>
                  <a:pt x="4565931" y="2572354"/>
                </a:lnTo>
                <a:lnTo>
                  <a:pt x="0" y="1539891"/>
                </a:lnTo>
                <a:lnTo>
                  <a:pt x="0" y="1153505"/>
                </a:lnTo>
                <a:lnTo>
                  <a:pt x="4564271" y="2571481"/>
                </a:lnTo>
                <a:lnTo>
                  <a:pt x="630" y="171286"/>
                </a:lnTo>
                <a:close/>
                <a:moveTo>
                  <a:pt x="9144554" y="286"/>
                </a:moveTo>
                <a:lnTo>
                  <a:pt x="9144554" y="171286"/>
                </a:lnTo>
                <a:lnTo>
                  <a:pt x="4580915" y="2571480"/>
                </a:lnTo>
                <a:lnTo>
                  <a:pt x="9145184" y="1153505"/>
                </a:lnTo>
                <a:lnTo>
                  <a:pt x="9145184" y="1539891"/>
                </a:lnTo>
                <a:lnTo>
                  <a:pt x="4579254" y="2572354"/>
                </a:lnTo>
                <a:lnTo>
                  <a:pt x="4579211" y="2572377"/>
                </a:lnTo>
                <a:lnTo>
                  <a:pt x="9143978" y="2392358"/>
                </a:lnTo>
                <a:lnTo>
                  <a:pt x="9143979" y="2752816"/>
                </a:lnTo>
                <a:lnTo>
                  <a:pt x="4578467" y="2572767"/>
                </a:lnTo>
                <a:lnTo>
                  <a:pt x="4578048" y="2572988"/>
                </a:lnTo>
                <a:lnTo>
                  <a:pt x="4578402" y="2572765"/>
                </a:lnTo>
                <a:lnTo>
                  <a:pt x="4577580" y="2572732"/>
                </a:lnTo>
                <a:lnTo>
                  <a:pt x="4575024" y="2573310"/>
                </a:lnTo>
                <a:lnTo>
                  <a:pt x="4576963" y="2572708"/>
                </a:lnTo>
                <a:lnTo>
                  <a:pt x="4575590" y="2572654"/>
                </a:lnTo>
                <a:lnTo>
                  <a:pt x="4575557" y="2572684"/>
                </a:lnTo>
                <a:lnTo>
                  <a:pt x="4575585" y="2572654"/>
                </a:lnTo>
                <a:lnTo>
                  <a:pt x="4573884" y="2572587"/>
                </a:lnTo>
                <a:lnTo>
                  <a:pt x="4575714" y="2572515"/>
                </a:lnTo>
                <a:lnTo>
                  <a:pt x="6952676" y="376"/>
                </a:lnTo>
                <a:lnTo>
                  <a:pt x="7359080" y="376"/>
                </a:lnTo>
                <a:lnTo>
                  <a:pt x="4575742" y="2572513"/>
                </a:lnTo>
                <a:lnTo>
                  <a:pt x="4577858" y="2572430"/>
                </a:lnTo>
                <a:lnTo>
                  <a:pt x="4579973" y="2571773"/>
                </a:lnTo>
                <a:lnTo>
                  <a:pt x="8654212" y="286"/>
                </a:lnTo>
                <a:close/>
                <a:moveTo>
                  <a:pt x="3219926" y="0"/>
                </a:moveTo>
                <a:lnTo>
                  <a:pt x="4568537" y="2564195"/>
                </a:lnTo>
                <a:lnTo>
                  <a:pt x="4571749" y="2549991"/>
                </a:lnTo>
                <a:lnTo>
                  <a:pt x="3779558" y="38"/>
                </a:lnTo>
                <a:lnTo>
                  <a:pt x="3996832" y="38"/>
                </a:lnTo>
                <a:lnTo>
                  <a:pt x="4572260" y="2544793"/>
                </a:lnTo>
                <a:lnTo>
                  <a:pt x="4471935" y="837"/>
                </a:lnTo>
                <a:lnTo>
                  <a:pt x="4674477" y="837"/>
                </a:lnTo>
                <a:lnTo>
                  <a:pt x="4574412" y="2538215"/>
                </a:lnTo>
                <a:lnTo>
                  <a:pt x="5148352" y="38"/>
                </a:lnTo>
                <a:lnTo>
                  <a:pt x="5365626" y="38"/>
                </a:lnTo>
                <a:lnTo>
                  <a:pt x="4574021" y="2548106"/>
                </a:lnTo>
                <a:lnTo>
                  <a:pt x="4573871" y="2551916"/>
                </a:lnTo>
                <a:lnTo>
                  <a:pt x="4576648" y="2564195"/>
                </a:lnTo>
                <a:lnTo>
                  <a:pt x="5925258" y="0"/>
                </a:lnTo>
                <a:lnTo>
                  <a:pt x="6195680" y="0"/>
                </a:lnTo>
                <a:lnTo>
                  <a:pt x="4576812" y="2564920"/>
                </a:lnTo>
                <a:lnTo>
                  <a:pt x="4577948" y="2569947"/>
                </a:lnTo>
                <a:lnTo>
                  <a:pt x="4576527" y="2565371"/>
                </a:lnTo>
                <a:lnTo>
                  <a:pt x="4573542" y="2570100"/>
                </a:lnTo>
                <a:lnTo>
                  <a:pt x="4576342" y="2564777"/>
                </a:lnTo>
                <a:lnTo>
                  <a:pt x="4573699" y="2556271"/>
                </a:lnTo>
                <a:lnTo>
                  <a:pt x="4573206" y="2568777"/>
                </a:lnTo>
                <a:lnTo>
                  <a:pt x="4572575" y="2552763"/>
                </a:lnTo>
                <a:lnTo>
                  <a:pt x="4568842" y="2564777"/>
                </a:lnTo>
                <a:lnTo>
                  <a:pt x="4571642" y="2570100"/>
                </a:lnTo>
                <a:lnTo>
                  <a:pt x="4568658" y="2565371"/>
                </a:lnTo>
                <a:lnTo>
                  <a:pt x="4567236" y="2569947"/>
                </a:lnTo>
                <a:lnTo>
                  <a:pt x="4568373" y="2564920"/>
                </a:lnTo>
                <a:lnTo>
                  <a:pt x="2949504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"/>
                </a:schemeClr>
              </a:gs>
              <a:gs pos="100000">
                <a:schemeClr val="bg1">
                  <a:alpha val="1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1" y="1905000"/>
            <a:ext cx="5181600" cy="17272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-1115"/>
            <a:ext cx="6095181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3" name="Picture Placeholder 2" descr="An empty placeholder to add an image. Click on the placeholder and select the image that you wish to add.&#10;"/>
          <p:cNvSpPr>
            <a:spLocks noGrp="1"/>
          </p:cNvSpPr>
          <p:nvPr>
            <p:ph type="pic" idx="1"/>
          </p:nvPr>
        </p:nvSpPr>
        <p:spPr>
          <a:xfrm>
            <a:off x="508002" y="482601"/>
            <a:ext cx="5079182" cy="5862706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1" y="3733800"/>
            <a:ext cx="5181600" cy="172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936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200" y="482600"/>
            <a:ext cx="3962400" cy="14224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Rectangle 8" descr="&#10;"/>
          <p:cNvSpPr/>
          <p:nvPr/>
        </p:nvSpPr>
        <p:spPr>
          <a:xfrm>
            <a:off x="0" y="-1115"/>
            <a:ext cx="7620000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3" name="Picture Placeholder 2" descr="An empty placeholder to add an image. Click on the placeholder and select the image that you wish to add.&#10;"/>
          <p:cNvSpPr>
            <a:spLocks noGrp="1"/>
          </p:cNvSpPr>
          <p:nvPr>
            <p:ph type="pic" idx="1"/>
          </p:nvPr>
        </p:nvSpPr>
        <p:spPr>
          <a:xfrm>
            <a:off x="508001" y="482601"/>
            <a:ext cx="6604001" cy="5842001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3200" y="2108200"/>
            <a:ext cx="3962400" cy="426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622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669581">
              <a:defRPr baseline="0"/>
            </a:lvl6pPr>
            <a:lvl7pPr marL="2669581">
              <a:defRPr baseline="0"/>
            </a:lvl7pPr>
            <a:lvl8pPr marL="2669581">
              <a:defRPr baseline="0"/>
            </a:lvl8pPr>
            <a:lvl9pPr marL="2669581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6/2/2025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2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42658" y="482600"/>
            <a:ext cx="1844462" cy="5791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482600"/>
            <a:ext cx="9042400" cy="5791201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/>
              <a:t>6/2/2025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77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F7A69BFF-5D9C-33C8-E3F8-E6C3AA31DF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229" y="5951567"/>
            <a:ext cx="2297501" cy="61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495438D2-CB76-133E-C3A4-31A744CBFF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229" y="5951567"/>
            <a:ext cx="2297501" cy="61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-up of a logo&#10;&#10;AI-generated content may be incorrect.">
            <a:extLst>
              <a:ext uri="{FF2B5EF4-FFF2-40B4-BE49-F238E27FC236}">
                <a16:creationId xmlns:a16="http://schemas.microsoft.com/office/drawing/2014/main" id="{D09F7A9C-1986-82E3-F9F4-3A330D5D6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229" y="5951567"/>
            <a:ext cx="2297501" cy="61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790292BD-0041-EBBC-882D-5378E10D00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229" y="5951567"/>
            <a:ext cx="2297501" cy="61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2DD43DB2-31AA-1830-F386-EA03E656E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229" y="5951567"/>
            <a:ext cx="2297501" cy="61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2D912FA5-D269-8F32-9B95-1F2597DA4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229" y="5951567"/>
            <a:ext cx="2297501" cy="61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482600"/>
            <a:ext cx="10363200" cy="121920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803401"/>
            <a:ext cx="10363200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6375400"/>
            <a:ext cx="741680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75400"/>
            <a:ext cx="142240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B9B9059-F1D6-41D0-95CF-D21CAA096B3A}" type="datetimeFigureOut">
              <a:rPr lang="en-US"/>
              <a:pPr/>
              <a:t>6/2/2025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4480" y="6375400"/>
            <a:ext cx="83312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5FD5434-F838-4DD4-A17B-1CB1A1850DF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5798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218987" rtl="0" eaLnBrk="1" latinLnBrk="0" hangingPunct="1">
        <a:lnSpc>
          <a:spcPct val="90000"/>
        </a:lnSpc>
        <a:spcBef>
          <a:spcPts val="1600"/>
        </a:spcBef>
        <a:buClr>
          <a:schemeClr val="tx2"/>
        </a:buClr>
        <a:buSzPct val="9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90000"/>
        <a:buFont typeface="Cambria" pitchFamily="18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Cambria" pitchFamily="18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24EB77-59AB-DE87-019D-712820B921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Governing Board Meeting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0F512DC-0CB6-D026-AFBC-AD40006633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May 28, 2025</a:t>
            </a:r>
          </a:p>
        </p:txBody>
      </p:sp>
      <p:pic>
        <p:nvPicPr>
          <p:cNvPr id="5" name="Picture 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0BB19308-E83E-4CDB-BDA5-70C628420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83" y="1482111"/>
            <a:ext cx="4611633" cy="88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0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50420-0265-FA37-D3AE-3460A731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01DD1-28BA-93D1-98D6-851D3A3033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7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EAE56A5-5EFB-4F18-F3B9-741DC6027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751" y="482600"/>
            <a:ext cx="10360501" cy="1219200"/>
          </a:xfrm>
        </p:spPr>
        <p:txBody>
          <a:bodyPr/>
          <a:lstStyle/>
          <a:p>
            <a:r>
              <a:rPr lang="en-US" dirty="0"/>
              <a:t>SH’s PnP on Event Reporting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F07312D-481D-FD8C-B7B3-17EE41670A83}"/>
              </a:ext>
            </a:extLst>
          </p:cNvPr>
          <p:cNvGraphicFramePr/>
          <p:nvPr/>
        </p:nvGraphicFramePr>
        <p:xfrm>
          <a:off x="2807229" y="1981200"/>
          <a:ext cx="6577542" cy="3775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C075830-0AF9-EC20-E162-53EC89D4BC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600" y="4343400"/>
            <a:ext cx="2985002" cy="14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0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5E653-D4BC-A172-8D77-268B1E9C6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35101-7ACD-C18D-4E29-F2E05FEDE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49304-2C4A-4686-0A4F-0B1F70C6A1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B8A3D-56CF-22A0-DF3D-214709206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B8C9793-03A9-1165-D475-18AFC160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SH’s PnP on Event Reporting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B0E4EB-C611-1624-32B5-DE0C18DD2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Insert Graph of common themes</a:t>
            </a:r>
          </a:p>
          <a:p>
            <a:pPr lvl="1"/>
            <a:r>
              <a:rPr lang="en-US" dirty="0"/>
              <a:t>Slips, trips, falls</a:t>
            </a:r>
          </a:p>
          <a:p>
            <a:pPr lvl="1"/>
            <a:r>
              <a:rPr lang="en-US" dirty="0"/>
              <a:t>Environmental</a:t>
            </a:r>
          </a:p>
          <a:p>
            <a:pPr lvl="1"/>
            <a:r>
              <a:rPr lang="en-US" dirty="0"/>
              <a:t>Behavior events</a:t>
            </a:r>
          </a:p>
          <a:p>
            <a:pPr lvl="1"/>
            <a:r>
              <a:rPr lang="en-US" dirty="0"/>
              <a:t>Medication Mgt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06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876B8-3BC7-F1D3-8FBC-DE965ED8C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14A78-DE68-9F75-2917-9FE7C7A43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75045-7393-1507-D28C-B2B1CD46C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7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0E26A-59CD-F9DE-3899-54F5413B6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B93D3FE-0014-2C1A-9044-6501DB046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751" y="482600"/>
            <a:ext cx="10360501" cy="1219200"/>
          </a:xfrm>
        </p:spPr>
        <p:txBody>
          <a:bodyPr/>
          <a:lstStyle/>
          <a:p>
            <a:r>
              <a:rPr lang="en-US" dirty="0"/>
              <a:t>Security Vulnerability Analysis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42AB0F-9DD8-D86E-4E42-72AC9831A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751" y="1803401"/>
            <a:ext cx="1036050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DNV Requirement to Complete a Security Risk Vulnerability Assessment (SVA)</a:t>
            </a:r>
          </a:p>
          <a:p>
            <a:r>
              <a:rPr lang="en-US" sz="2600" dirty="0"/>
              <a:t>2025 Key Concern Identified</a:t>
            </a:r>
          </a:p>
          <a:p>
            <a:pPr marL="274320" lvl="1" indent="0">
              <a:buNone/>
            </a:pPr>
            <a:r>
              <a:rPr lang="en-US" sz="2600" dirty="0"/>
              <a:t>	Entry with a Weapon</a:t>
            </a:r>
          </a:p>
          <a:p>
            <a:r>
              <a:rPr lang="en-US" sz="2600" dirty="0"/>
              <a:t>What You Can Do</a:t>
            </a:r>
          </a:p>
          <a:p>
            <a:pPr marL="0" indent="0">
              <a:buNone/>
            </a:pPr>
            <a:r>
              <a:rPr lang="en-US" sz="2600" dirty="0"/>
              <a:t>	See Something, Say Something</a:t>
            </a:r>
          </a:p>
          <a:p>
            <a:pPr marL="0" indent="0">
              <a:buNone/>
            </a:pPr>
            <a:r>
              <a:rPr lang="en-US" sz="2600" dirty="0"/>
              <a:t>	Know your surroundings and you need to evacuate quickly, 	what is your route</a:t>
            </a:r>
          </a:p>
          <a:p>
            <a:r>
              <a:rPr lang="en-US" sz="2600" dirty="0"/>
              <a:t>Adhere to established hospital policies regarding safety and security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47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BEAB1-8008-3562-AEB9-1C4410078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3F89360-ABAF-868A-0511-EB36E1FBA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751" y="482600"/>
            <a:ext cx="10360501" cy="1219200"/>
          </a:xfrm>
        </p:spPr>
        <p:txBody>
          <a:bodyPr anchor="b">
            <a:normAutofit/>
          </a:bodyPr>
          <a:lstStyle/>
          <a:p>
            <a:r>
              <a:rPr lang="en-US" dirty="0"/>
              <a:t>Security Vulnerability Analysis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BFAE2D9-995F-B6E3-F712-2E36E6F4C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96087" y="3276601"/>
            <a:ext cx="3999826" cy="891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Anxiety vs Actual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84BA77-A6BF-B8C2-8BCC-CDFB9A4242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59" r="14546" b="-2"/>
          <a:stretch>
            <a:fillRect/>
          </a:stretch>
        </p:blipFill>
        <p:spPr>
          <a:xfrm>
            <a:off x="5677069" y="2436882"/>
            <a:ext cx="837863" cy="752562"/>
          </a:xfrm>
          <a:prstGeom prst="rect">
            <a:avLst/>
          </a:prstGeom>
          <a:noFill/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EC8568DD-52F6-8529-16C2-B26705BD8C38}"/>
              </a:ext>
            </a:extLst>
          </p:cNvPr>
          <p:cNvSpPr/>
          <p:nvPr/>
        </p:nvSpPr>
        <p:spPr>
          <a:xfrm>
            <a:off x="5257800" y="4038600"/>
            <a:ext cx="1676400" cy="1066800"/>
          </a:xfrm>
          <a:prstGeom prst="triangl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US" sz="2400">
              <a:solidFill>
                <a:prstClr val="white"/>
              </a:solidFill>
              <a:latin typeface="Cambri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5E0B18-0E47-B314-DECD-031336287F0E}"/>
              </a:ext>
            </a:extLst>
          </p:cNvPr>
          <p:cNvSpPr/>
          <p:nvPr/>
        </p:nvSpPr>
        <p:spPr>
          <a:xfrm>
            <a:off x="3390900" y="3974166"/>
            <a:ext cx="5410200" cy="87852"/>
          </a:xfrm>
          <a:prstGeom prst="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US" sz="2400">
              <a:solidFill>
                <a:prstClr val="white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30134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503C9-D72B-C8A1-C86B-7F668FDBC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B7DD9B3-F00D-3251-5B1A-1843C4544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751" y="482600"/>
            <a:ext cx="10360501" cy="1219200"/>
          </a:xfrm>
        </p:spPr>
        <p:txBody>
          <a:bodyPr/>
          <a:lstStyle/>
          <a:p>
            <a:r>
              <a:rPr lang="en-US" dirty="0"/>
              <a:t>Examples of Education and Exercise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1093B-AFB1-87CA-924A-D8BC018FC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81200"/>
            <a:ext cx="2911092" cy="3734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034CAA-427E-E61C-63FC-E0B28B547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981200"/>
            <a:ext cx="6225520" cy="37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 report for panic alarms and behavioral threats</a:t>
            </a:r>
          </a:p>
        </p:txBody>
      </p:sp>
      <p:graphicFrame>
        <p:nvGraphicFramePr>
          <p:cNvPr id="9" name="Content Placeholder 8" descr="Clustered column chart showing the values of 3 series for 4 categories. Vertical major axis gridlines are present for each of the 4 categories."/>
          <p:cNvGraphicFramePr>
            <a:graphicFrameLocks noGrp="1"/>
          </p:cNvGraphicFramePr>
          <p:nvPr>
            <p:ph idx="1"/>
          </p:nvPr>
        </p:nvGraphicFramePr>
        <p:xfrm>
          <a:off x="915989" y="1803400"/>
          <a:ext cx="10360025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018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Content Layout with Table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First bullet point here</a:t>
            </a:r>
          </a:p>
          <a:p>
            <a:r>
              <a:rPr lang="en-US" dirty="0"/>
              <a:t>Second bullet point here</a:t>
            </a:r>
          </a:p>
          <a:p>
            <a:r>
              <a:rPr lang="en-US" dirty="0"/>
              <a:t>Third bullet point here</a:t>
            </a: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2"/>
          </p:nvPr>
        </p:nvGraphicFramePr>
        <p:xfrm>
          <a:off x="6299202" y="1803400"/>
          <a:ext cx="4976811" cy="2540000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165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8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8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r>
                        <a:rPr lang="en-US" dirty="0"/>
                        <a:t>Class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</a:t>
                      </a:r>
                      <a:r>
                        <a:rPr lang="en-US" baseline="0" dirty="0"/>
                        <a:t> B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dirty="0"/>
                        <a:t>Class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dirty="0"/>
                        <a:t>Class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dirty="0"/>
                        <a:t>Class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308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Review/Approve March 26, 2025 Governing Board Meeting Minutes</a:t>
            </a:r>
          </a:p>
          <a:p>
            <a:r>
              <a:rPr lang="en-US"/>
              <a:t>Trustee Education - Stoughton Health’s Processes for Providing a Safe Work Environment</a:t>
            </a:r>
          </a:p>
          <a:p>
            <a:r>
              <a:rPr lang="en-US"/>
              <a:t>New Business – Strategic Planning Rollout Plan  </a:t>
            </a:r>
          </a:p>
          <a:p>
            <a:r>
              <a:rPr lang="en-US"/>
              <a:t>SSM Updates</a:t>
            </a:r>
          </a:p>
          <a:p>
            <a:r>
              <a:rPr lang="en-US"/>
              <a:t>Committee Updates</a:t>
            </a:r>
          </a:p>
          <a:p>
            <a:r>
              <a:rPr lang="en-US"/>
              <a:t>Chief of Staff Report</a:t>
            </a:r>
          </a:p>
          <a:p>
            <a:r>
              <a:rPr lang="en-US"/>
              <a:t>Administrative Team Updates</a:t>
            </a:r>
          </a:p>
          <a:p>
            <a:r>
              <a:rPr lang="en-US"/>
              <a:t>Open Discussion/Adjournment</a:t>
            </a:r>
          </a:p>
        </p:txBody>
      </p:sp>
    </p:spTree>
    <p:extLst>
      <p:ext uri="{BB962C8B-B14F-4D97-AF65-F5344CB8AC3E}">
        <p14:creationId xmlns:p14="http://schemas.microsoft.com/office/powerpoint/2010/main" val="28369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4EDB0-DF2C-AFFC-0DF8-48F0E88C2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Show graphic from Jason re graphic of locked doors and cells, cameras, panic alarms, badge swipe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AFE4E-08A8-5358-7231-2E2EC57EB0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F8E3E-77CC-8A8E-FB39-575874A129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8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72D29-F6D7-520B-D333-BA769680F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Patients with bad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D006A-EE44-8DAF-DCCF-43C6A62EA2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Show Banner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1F730-3FB7-37E4-14F4-A170AB7B93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Something from Jen White – PNP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8B2069-FAD0-DA50-8E94-A05BEF307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1" y="2438401"/>
            <a:ext cx="4481173" cy="162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0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8BF19-5DA6-3F84-1559-F65268D7D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CF6F0-9787-C108-78F6-FB44DB42B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6F30F-05AA-6041-D3DD-FF56D5C322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0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E147A8-1B28-9858-CE3C-82E3EE668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450F0E-212F-C8CE-BE7D-76C3A931B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E8E2A2-3E33-CF72-657C-0E40F35C1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3 to 1 person</a:t>
            </a:r>
          </a:p>
          <a:p>
            <a:r>
              <a:rPr lang="en-US" dirty="0"/>
              <a:t>MFP </a:t>
            </a:r>
            <a:r>
              <a:rPr lang="en-US" dirty="0" err="1"/>
              <a:t>excercise</a:t>
            </a:r>
            <a:endParaRPr lang="en-US" dirty="0"/>
          </a:p>
          <a:p>
            <a:r>
              <a:rPr lang="en-US" dirty="0"/>
              <a:t>Front entry/design</a:t>
            </a:r>
          </a:p>
          <a:p>
            <a:r>
              <a:rPr lang="en-US" dirty="0"/>
              <a:t>On/off stage</a:t>
            </a:r>
          </a:p>
          <a:p>
            <a:r>
              <a:rPr lang="en-US" dirty="0"/>
              <a:t>Vendor Registration</a:t>
            </a:r>
          </a:p>
          <a:p>
            <a:r>
              <a:rPr lang="en-US" dirty="0"/>
              <a:t>Design/landscaping</a:t>
            </a:r>
          </a:p>
          <a:p>
            <a:r>
              <a:rPr lang="en-US" dirty="0"/>
              <a:t>Ongoing active shooter planning events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26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470" y="3080402"/>
            <a:ext cx="9751060" cy="697197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6955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D127E-5176-42D3-698A-813BAEA1E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/>
              <a:t>SSM Health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C65692-319E-D4DB-4190-9097EA460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/>
              <a:t>Dawit Tesfasilassie | Matt Kinsella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DB8EF3-F16F-8F51-FEBF-16B648B96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7286"/>
            <a:ext cx="8101584" cy="3463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219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7BAD71-9C48-D048-3332-23C1216145E8}"/>
              </a:ext>
            </a:extLst>
          </p:cNvPr>
          <p:cNvSpPr/>
          <p:nvPr/>
        </p:nvSpPr>
        <p:spPr>
          <a:xfrm>
            <a:off x="9860973" y="5870864"/>
            <a:ext cx="2244436" cy="6650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34297A-0B09-5AE4-C322-21C70B335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654" y="-248930"/>
            <a:ext cx="9144000" cy="1143000"/>
          </a:xfrm>
        </p:spPr>
        <p:txBody>
          <a:bodyPr/>
          <a:lstStyle/>
          <a:p>
            <a:r>
              <a:rPr lang="en-US"/>
              <a:t>Strategic Planning Rollout Plan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24F641-65CB-1CAB-0378-A9BC30E66E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9028" b="51756"/>
          <a:stretch/>
        </p:blipFill>
        <p:spPr>
          <a:xfrm>
            <a:off x="167480" y="1339152"/>
            <a:ext cx="4514583" cy="19290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9F5F3B-10CA-E29E-0DB4-D270E6CD98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301" r="79028"/>
          <a:stretch/>
        </p:blipFill>
        <p:spPr>
          <a:xfrm>
            <a:off x="175947" y="3992341"/>
            <a:ext cx="4514583" cy="2107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EAE92D-2468-D8A0-AAB0-27406F2560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114" r="36061"/>
          <a:stretch/>
        </p:blipFill>
        <p:spPr>
          <a:xfrm>
            <a:off x="4628750" y="990601"/>
            <a:ext cx="7463503" cy="22775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B5AE41-A112-0D6D-F1C3-850F6C105F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8956"/>
          <a:stretch/>
        </p:blipFill>
        <p:spPr>
          <a:xfrm>
            <a:off x="4690529" y="3562369"/>
            <a:ext cx="7333990" cy="4383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9C02CF-CB7D-583C-7B08-96D3638A5C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2889" r="2229"/>
          <a:stretch/>
        </p:blipFill>
        <p:spPr>
          <a:xfrm>
            <a:off x="4682063" y="3999703"/>
            <a:ext cx="7333990" cy="210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9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558C5-F95C-7C8B-DCAB-802321FC5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/>
              <a:t>Executive Committee Updates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4004BD5F-9EC9-2ECC-D0C4-8A0EA1FD7C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9024383"/>
              </p:ext>
            </p:extLst>
          </p:nvPr>
        </p:nvGraphicFramePr>
        <p:xfrm>
          <a:off x="1653396" y="748342"/>
          <a:ext cx="9144000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90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19B31-A8EB-D2F4-176E-A52A0A67D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 anchor="b">
            <a:normAutofit/>
          </a:bodyPr>
          <a:lstStyle/>
          <a:p>
            <a:r>
              <a:rPr lang="en-US"/>
              <a:t>Approvals by Executive Committee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91BA6FA-E6B4-5129-BD75-77A5741DD7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2766123"/>
              </p:ext>
            </p:extLst>
          </p:nvPr>
        </p:nvGraphicFramePr>
        <p:xfrm>
          <a:off x="1524000" y="1714500"/>
          <a:ext cx="7964129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988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AFDD9-6C19-D109-845A-D949E7FB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Finance Committee Updates</a:t>
            </a:r>
          </a:p>
        </p:txBody>
      </p:sp>
      <p:graphicFrame>
        <p:nvGraphicFramePr>
          <p:cNvPr id="4" name="Text Placeholder 2">
            <a:extLst>
              <a:ext uri="{FF2B5EF4-FFF2-40B4-BE49-F238E27FC236}">
                <a16:creationId xmlns:a16="http://schemas.microsoft.com/office/drawing/2014/main" id="{F112E810-56FA-8D50-D2A1-E24B8618A3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140038"/>
              </p:ext>
            </p:extLst>
          </p:nvPr>
        </p:nvGraphicFramePr>
        <p:xfrm>
          <a:off x="1524000" y="808727"/>
          <a:ext cx="9144000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261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C01BF-FE67-93B2-E1DA-F5BC11DAD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/>
              <a:t>Review and Approval of March 26, 2025 Governing Board Meeting Minutes</a:t>
            </a:r>
          </a:p>
        </p:txBody>
      </p:sp>
      <p:pic>
        <p:nvPicPr>
          <p:cNvPr id="6" name="Picture Placeholder 5" descr="Contract with solid fill">
            <a:extLst>
              <a:ext uri="{FF2B5EF4-FFF2-40B4-BE49-F238E27FC236}">
                <a16:creationId xmlns:a16="http://schemas.microsoft.com/office/drawing/2014/main" id="{EB15F687-C9BE-5EB4-2DFF-228A6FD344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24299" y="1725416"/>
            <a:ext cx="4095237" cy="4095237"/>
          </a:xfr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4D94292-D2DF-F754-BF91-7999AC7513DD}"/>
              </a:ext>
            </a:extLst>
          </p:cNvPr>
          <p:cNvSpPr txBox="1">
            <a:spLocks/>
          </p:cNvSpPr>
          <p:nvPr/>
        </p:nvSpPr>
        <p:spPr>
          <a:xfrm>
            <a:off x="6155436" y="1998131"/>
            <a:ext cx="4495800" cy="4462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78BE21"/>
                </a:solidFill>
              </a:rPr>
              <a:t>Request Motion to Approve March 26, 2025 Governing Board Meeting Minutes.</a:t>
            </a:r>
          </a:p>
        </p:txBody>
      </p:sp>
    </p:spTree>
    <p:extLst>
      <p:ext uri="{BB962C8B-B14F-4D97-AF65-F5344CB8AC3E}">
        <p14:creationId xmlns:p14="http://schemas.microsoft.com/office/powerpoint/2010/main" val="1599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1CADF-6FBC-3D68-E7C9-B72A0D94C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15" y="457200"/>
            <a:ext cx="11169352" cy="1143000"/>
          </a:xfrm>
        </p:spPr>
        <p:txBody>
          <a:bodyPr>
            <a:normAutofit/>
          </a:bodyPr>
          <a:lstStyle/>
          <a:p>
            <a:r>
              <a:rPr lang="en-US"/>
              <a:t>Retirement of 2015 Bonds at Interest Reset Date &amp; </a:t>
            </a:r>
            <a:br>
              <a:rPr lang="en-US"/>
            </a:br>
            <a:r>
              <a:rPr lang="en-US"/>
              <a:t>Prepayment - 2018 &amp; 2023 Bonds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68BEBD-02A9-8A7B-BA11-4F5E58BFE9F5}"/>
              </a:ext>
            </a:extLst>
          </p:cNvPr>
          <p:cNvSpPr txBox="1"/>
          <p:nvPr/>
        </p:nvSpPr>
        <p:spPr>
          <a:xfrm>
            <a:off x="726393" y="1828800"/>
            <a:ext cx="11024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A72E2A-D211-FF74-8769-19307B4D0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51" y="1699491"/>
            <a:ext cx="11563616" cy="2658721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6954316-26F6-270A-ACE5-F078CEADC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15" y="4785644"/>
            <a:ext cx="11066803" cy="1391127"/>
          </a:xfrm>
        </p:spPr>
        <p:txBody>
          <a:bodyPr/>
          <a:lstStyle/>
          <a:p>
            <a:r>
              <a:rPr lang="en-US"/>
              <a:t>Effect on Days Cash on Hand = ~ 55 days</a:t>
            </a:r>
          </a:p>
          <a:p>
            <a:pPr marL="45720" indent="0">
              <a:buNone/>
            </a:pP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707C73-ADF4-0929-D20B-2E70D0BEB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245" y="4698007"/>
            <a:ext cx="6123640" cy="120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1F69EB-D40A-9635-3106-2466A05FE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Recommended Motions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93A1361-0B12-216E-A069-1023FC6B4339}"/>
              </a:ext>
            </a:extLst>
          </p:cNvPr>
          <p:cNvSpPr txBox="1">
            <a:spLocks/>
          </p:cNvSpPr>
          <p:nvPr/>
        </p:nvSpPr>
        <p:spPr>
          <a:xfrm>
            <a:off x="1523999" y="2175973"/>
            <a:ext cx="9362537" cy="2763496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4800" b="1">
                <a:solidFill>
                  <a:schemeClr val="accent2"/>
                </a:solidFill>
              </a:rPr>
              <a:t>Motion to Approve the Resolution As Presented in Packet to Retire 2015 Bonds at Interest Reset Date – September 1, 2015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4800" b="1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4800" b="1">
                <a:solidFill>
                  <a:schemeClr val="accent2"/>
                </a:solidFill>
              </a:rPr>
              <a:t>Motion to Approve the Resolution as Presented for Prepayment of 2018 &amp; 2023 Bonds at the amount allowed to be prepaid without penalty – prepayment date estimated to be June 17, 2025</a:t>
            </a:r>
          </a:p>
          <a:p>
            <a:endParaRPr lang="en-US" b="1">
              <a:solidFill>
                <a:srgbClr val="FF0000"/>
              </a:solidFill>
            </a:endParaRPr>
          </a:p>
          <a:p>
            <a:pPr marL="45720" indent="0">
              <a:buFont typeface="Arial" pitchFamily="34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5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898136"/>
            <a:ext cx="11125200" cy="1350259"/>
          </a:xfrm>
        </p:spPr>
        <p:txBody>
          <a:bodyPr>
            <a:normAutofit fontScale="90000"/>
          </a:bodyPr>
          <a:lstStyle/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Community Health Needs </a:t>
            </a:r>
            <a:br>
              <a:rPr lang="en-US"/>
            </a:br>
            <a:r>
              <a:rPr lang="en-US"/>
              <a:t>Implementation Strategy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1EFC08C-30EF-B8CE-C19E-69C4E9941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86" y="-442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F9AD4F9-8EF1-A88F-39A3-331A6EE18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86" y="1081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9F2EB0E-797F-AB64-B531-9CCEC81D8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766" y="6227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18E7B67-7D8B-C06D-BB9C-CAFB4AB777EE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6" r="18196"/>
          <a:stretch>
            <a:fillRect/>
          </a:stretch>
        </p:blipFill>
        <p:spPr>
          <a:xfrm>
            <a:off x="-952" y="699"/>
            <a:ext cx="4024313" cy="4745038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1E42B98F-D8FD-CA4C-DAB8-93E2012E81C8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0" b="21330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A2FA65B-7BB2-DA34-1E28-447D047A3ABD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8" b="60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579C5-A4AA-A381-33B5-741368E11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F3197-37D3-4046-D15D-28739094D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592" y="-438778"/>
            <a:ext cx="13285470" cy="1628300"/>
          </a:xfrm>
        </p:spPr>
        <p:txBody>
          <a:bodyPr/>
          <a:lstStyle/>
          <a:p>
            <a:r>
              <a:rPr lang="en-US" dirty="0"/>
              <a:t>Key priorities identified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E932A6-0518-20C1-C06F-840CC4022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1EADC8-8AF7-73FC-3994-A1CF26CC1A8F}"/>
              </a:ext>
            </a:extLst>
          </p:cNvPr>
          <p:cNvSpPr txBox="1"/>
          <p:nvPr/>
        </p:nvSpPr>
        <p:spPr>
          <a:xfrm>
            <a:off x="1112472" y="1624062"/>
            <a:ext cx="10922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6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Chronic Conditions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6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6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Injury &amp; Safety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6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6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Mental Health &amp; Substance Use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6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DBE6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Reproductive Justice</a:t>
            </a:r>
          </a:p>
        </p:txBody>
      </p:sp>
    </p:spTree>
    <p:extLst>
      <p:ext uri="{BB962C8B-B14F-4D97-AF65-F5344CB8AC3E}">
        <p14:creationId xmlns:p14="http://schemas.microsoft.com/office/powerpoint/2010/main" val="229711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EF232-72AD-DC69-53ED-5AEC39A5F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11FF4-BDAC-CC4D-A805-AAF68ADF6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84" y="346691"/>
            <a:ext cx="9769321" cy="669073"/>
          </a:xfrm>
        </p:spPr>
        <p:txBody>
          <a:bodyPr anchor="b">
            <a:normAutofit fontScale="90000"/>
          </a:bodyPr>
          <a:lstStyle/>
          <a:p>
            <a:r>
              <a:rPr lang="en-US"/>
              <a:t>Stoughton Health Implementation Plan Priorities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8FC9A8-4694-A4DE-537F-9503C865B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91" y="1403604"/>
            <a:ext cx="7489218" cy="4325669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C0A01C-3637-8878-5E28-BC38E94275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339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F803C-B655-6F81-6B93-038BC220A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Community Health Needs Assessment Implementation Strategy Review and Approval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B963BF-FF8E-C819-2BAA-B7406C23C6C9}"/>
              </a:ext>
            </a:extLst>
          </p:cNvPr>
          <p:cNvSpPr txBox="1">
            <a:spLocks/>
          </p:cNvSpPr>
          <p:nvPr/>
        </p:nvSpPr>
        <p:spPr>
          <a:xfrm>
            <a:off x="1524000" y="2293966"/>
            <a:ext cx="9270671" cy="1389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78BE21"/>
                </a:solidFill>
              </a:rPr>
              <a:t>Request Motion to Approve 2025 – 2027 Community Health Needs Assessment Implementation Strategy.</a:t>
            </a:r>
          </a:p>
        </p:txBody>
      </p:sp>
    </p:spTree>
    <p:extLst>
      <p:ext uri="{BB962C8B-B14F-4D97-AF65-F5344CB8AC3E}">
        <p14:creationId xmlns:p14="http://schemas.microsoft.com/office/powerpoint/2010/main" val="7445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40616-5D66-E251-A4D0-DEA203CB4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D191E-9D62-8B41-054A-A7644CAF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Governance Committee Updates</a:t>
            </a:r>
          </a:p>
        </p:txBody>
      </p:sp>
      <p:graphicFrame>
        <p:nvGraphicFramePr>
          <p:cNvPr id="4" name="Text Placeholder 2">
            <a:extLst>
              <a:ext uri="{FF2B5EF4-FFF2-40B4-BE49-F238E27FC236}">
                <a16:creationId xmlns:a16="http://schemas.microsoft.com/office/drawing/2014/main" id="{9DFC1DF9-3E02-DB1C-C61B-5BCD5B69DF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409242"/>
              </p:ext>
            </p:extLst>
          </p:nvPr>
        </p:nvGraphicFramePr>
        <p:xfrm>
          <a:off x="1584385" y="681487"/>
          <a:ext cx="9144000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804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D83DB-7F55-CDA9-4AA8-0526E87AD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F92D1-68E7-6334-C4E6-1376AFC91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Quality Management Committee Updates</a:t>
            </a:r>
          </a:p>
        </p:txBody>
      </p:sp>
      <p:graphicFrame>
        <p:nvGraphicFramePr>
          <p:cNvPr id="4" name="Text Placeholder 2">
            <a:extLst>
              <a:ext uri="{FF2B5EF4-FFF2-40B4-BE49-F238E27FC236}">
                <a16:creationId xmlns:a16="http://schemas.microsoft.com/office/drawing/2014/main" id="{6A6146A4-5F16-5E59-BBBE-E9AD7A6FD2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2345210"/>
              </p:ext>
            </p:extLst>
          </p:nvPr>
        </p:nvGraphicFramePr>
        <p:xfrm>
          <a:off x="1601638" y="761281"/>
          <a:ext cx="9144000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411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0017D-9A66-A937-30B8-5307FF1E1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216" y="228600"/>
            <a:ext cx="7362253" cy="1143000"/>
          </a:xfrm>
        </p:spPr>
        <p:txBody>
          <a:bodyPr>
            <a:normAutofit/>
          </a:bodyPr>
          <a:lstStyle/>
          <a:p>
            <a:r>
              <a:rPr lang="en-US"/>
              <a:t>Closed Quality Management Council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86B91D-26C7-56E2-CFA3-84A7612F1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7515" cy="6858000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CEBB3AF-4BDE-31B8-772A-DD94E63531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4783727"/>
              </p:ext>
            </p:extLst>
          </p:nvPr>
        </p:nvGraphicFramePr>
        <p:xfrm>
          <a:off x="4643456" y="1537447"/>
          <a:ext cx="7324423" cy="1891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7A8EF93-DB5A-59BD-F4F2-ED77687276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9759439"/>
              </p:ext>
            </p:extLst>
          </p:nvPr>
        </p:nvGraphicFramePr>
        <p:xfrm>
          <a:off x="4616690" y="3666565"/>
          <a:ext cx="7377953" cy="1891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324659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5D110-ACCF-95E0-9F45-729CFD04B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BDE7F-2F1A-D7A4-8E04-032DC3142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Audit Compliance/Risk Management Committee Updates</a:t>
            </a:r>
          </a:p>
        </p:txBody>
      </p:sp>
      <p:graphicFrame>
        <p:nvGraphicFramePr>
          <p:cNvPr id="4" name="Text Placeholder 2">
            <a:extLst>
              <a:ext uri="{FF2B5EF4-FFF2-40B4-BE49-F238E27FC236}">
                <a16:creationId xmlns:a16="http://schemas.microsoft.com/office/drawing/2014/main" id="{D7F0DCF5-B804-6EB6-4785-A8064A9829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8608620"/>
              </p:ext>
            </p:extLst>
          </p:nvPr>
        </p:nvGraphicFramePr>
        <p:xfrm>
          <a:off x="1524000" y="756967"/>
          <a:ext cx="9144000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48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AEC6F-62AC-A222-6841-758868907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A15186-E638-652D-AA63-A798E7887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088287"/>
            <a:ext cx="10515600" cy="2240280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Trustee Education</a:t>
            </a: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Stoughton Health’s Process for Creating a Safe Work Environment</a:t>
            </a:r>
          </a:p>
        </p:txBody>
      </p:sp>
      <p:pic>
        <p:nvPicPr>
          <p:cNvPr id="8" name="Picture 7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9CE28837-EBEF-3E92-E033-94C837007B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761" y="6060510"/>
            <a:ext cx="1912526" cy="36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5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668ED-47E3-B1D6-4020-9602FE659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/>
              <a:t>Final Selection of Auditor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FAF2A7-0E36-AEB6-DDD7-DDBFD69530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/>
        </p:blipFill>
        <p:spPr>
          <a:xfrm>
            <a:off x="1638300" y="1478862"/>
            <a:ext cx="4615434" cy="3286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550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B02F0-5458-5282-639F-24B99588B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CE434-0C16-B1A4-EDD4-11E005A0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Chief of Staff Report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82828-C012-4617-A51D-A0E2364C84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Dr. Aaron Schwaab</a:t>
            </a:r>
          </a:p>
        </p:txBody>
      </p:sp>
    </p:spTree>
    <p:extLst>
      <p:ext uri="{BB962C8B-B14F-4D97-AF65-F5344CB8AC3E}">
        <p14:creationId xmlns:p14="http://schemas.microsoft.com/office/powerpoint/2010/main" val="266892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68172-41EE-2A95-F440-9F0290065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800C3-7304-65B7-A05D-2A5B097E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 Year Appointments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EC4EA-7CD3-1555-B439-FFA4256A4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02920" indent="-457200">
              <a:buFont typeface="+mj-lt"/>
              <a:buAutoNum type="arabicPeriod"/>
            </a:pPr>
            <a:r>
              <a:rPr lang="en-US"/>
              <a:t>Philip </a:t>
            </a:r>
            <a:r>
              <a:rPr lang="en-US" err="1"/>
              <a:t>Budihardjo</a:t>
            </a:r>
            <a:r>
              <a:rPr lang="en-US"/>
              <a:t>, MD, Radiology, Madison Radiology, Courtesy</a:t>
            </a:r>
          </a:p>
          <a:p>
            <a:pPr marL="502920" indent="-457200">
              <a:buFont typeface="+mj-lt"/>
              <a:buAutoNum type="arabicPeriod"/>
            </a:pPr>
            <a:r>
              <a:rPr lang="en-US"/>
              <a:t>George Cherian, MD, Radiology, Madison Radiology, Courtesy</a:t>
            </a:r>
          </a:p>
          <a:p>
            <a:pPr marL="502920" indent="-457200">
              <a:buFont typeface="+mj-lt"/>
              <a:buAutoNum type="arabicPeriod"/>
            </a:pPr>
            <a:r>
              <a:rPr lang="en-US"/>
              <a:t>Benjamin Cooper, MD, Radiology, Madison Radiology, Courtesy</a:t>
            </a:r>
          </a:p>
          <a:p>
            <a:pPr marL="502920" indent="-457200">
              <a:buFont typeface="+mj-lt"/>
              <a:buAutoNum type="arabicPeriod"/>
            </a:pPr>
            <a:r>
              <a:rPr lang="en-US"/>
              <a:t>Jon Kralik, MD, Radiology, Madison Radiology, Courtesy</a:t>
            </a:r>
          </a:p>
          <a:p>
            <a:pPr marL="502920" indent="-457200">
              <a:buFont typeface="+mj-lt"/>
              <a:buAutoNum type="arabicPeriod"/>
            </a:pPr>
            <a:r>
              <a:rPr lang="en-US"/>
              <a:t>Peter </a:t>
            </a:r>
            <a:r>
              <a:rPr lang="en-US" err="1"/>
              <a:t>Marogil</a:t>
            </a:r>
            <a:r>
              <a:rPr lang="en-US"/>
              <a:t>, MD, </a:t>
            </a:r>
            <a:r>
              <a:rPr lang="en-US" err="1"/>
              <a:t>Cardioloy</a:t>
            </a:r>
            <a:r>
              <a:rPr lang="en-US"/>
              <a:t>, UW Health, Courtesy</a:t>
            </a:r>
          </a:p>
          <a:p>
            <a:pPr marL="502920" indent="-457200">
              <a:buFont typeface="+mj-lt"/>
              <a:buAutoNum type="arabicPeriod"/>
            </a:pPr>
            <a:r>
              <a:rPr lang="en-US"/>
              <a:t>Matthew Rodgers, MD, Sleep Medicine, Courtesy</a:t>
            </a:r>
          </a:p>
          <a:p>
            <a:pPr marL="502920" indent="-457200">
              <a:buFont typeface="+mj-lt"/>
              <a:buAutoNum type="arabicPeriod"/>
            </a:pPr>
            <a:r>
              <a:rPr lang="en-US"/>
              <a:t>Sally Horne, MD, Neurology, Beam Healthcare, Active</a:t>
            </a:r>
          </a:p>
          <a:p>
            <a:pPr marL="502920" indent="-457200">
              <a:buFont typeface="+mj-lt"/>
              <a:buAutoNum type="arabicPeriod"/>
            </a:pPr>
            <a:r>
              <a:rPr lang="en-US"/>
              <a:t>TJ Dyer, DDS, Dental, Center for Oral &amp; Maxillofacial Surgery, Courtesy</a:t>
            </a:r>
          </a:p>
          <a:p>
            <a:pPr marL="502920" indent="-457200">
              <a:buFont typeface="+mj-lt"/>
              <a:buAutoNum type="arabicPeriod"/>
            </a:pPr>
            <a:r>
              <a:rPr lang="en-US"/>
              <a:t>Terra Green, APNP, SWEA, AHP</a:t>
            </a:r>
          </a:p>
          <a:p>
            <a:endParaRPr lang="en-US"/>
          </a:p>
          <a:p>
            <a:pPr marL="45720" indent="0">
              <a:buNone/>
            </a:pPr>
            <a:r>
              <a:rPr lang="en-US"/>
              <a:t>Flagged Files: None at this time</a:t>
            </a:r>
          </a:p>
          <a:p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3A1F1D2-62A4-740F-411A-B82D4C7C87DF}"/>
              </a:ext>
            </a:extLst>
          </p:cNvPr>
          <p:cNvSpPr txBox="1">
            <a:spLocks/>
          </p:cNvSpPr>
          <p:nvPr/>
        </p:nvSpPr>
        <p:spPr>
          <a:xfrm>
            <a:off x="1331495" y="6144123"/>
            <a:ext cx="9319741" cy="813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617F">
                  <a:lumMod val="50000"/>
                </a:srgbClr>
              </a:buClr>
              <a:buSzPct val="100000"/>
              <a:buFont typeface="Arial" pitchFamily="34" charset="0"/>
              <a:buChar char="▪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8BE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Request Motion to Approve One Year Appointments.</a:t>
            </a:r>
          </a:p>
        </p:txBody>
      </p:sp>
    </p:spTree>
    <p:extLst>
      <p:ext uri="{BB962C8B-B14F-4D97-AF65-F5344CB8AC3E}">
        <p14:creationId xmlns:p14="http://schemas.microsoft.com/office/powerpoint/2010/main" val="13340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EE2D6-1D72-D2B2-1E68-2035E99C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Two-Year Reappointments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B0418-F874-48A9-D022-37956D745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592946"/>
            <a:ext cx="9144000" cy="4457700"/>
          </a:xfrm>
        </p:spPr>
        <p:txBody>
          <a:bodyPr>
            <a:normAutofit fontScale="25000" lnSpcReduction="20000"/>
          </a:bodyPr>
          <a:lstStyle/>
          <a:p>
            <a:pPr marL="238125" indent="-238125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5600"/>
              <a:t>Jacob Anderson, MD, Radiology, Courtesy, Madison Radiology*</a:t>
            </a:r>
          </a:p>
          <a:p>
            <a:pPr marL="238125" indent="-238125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5600"/>
              <a:t>Mehul Doshi, MD, Radiology, Courtesy, Madison Radiology*</a:t>
            </a:r>
          </a:p>
          <a:p>
            <a:pPr marL="238125" indent="-238125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5600"/>
              <a:t>Frederick Joachim, MD, Radiology, Courtesy, Madison Radiology*</a:t>
            </a:r>
          </a:p>
          <a:p>
            <a:pPr marL="238125" indent="-238125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5600"/>
              <a:t>Nicholas Kolanko, MD, Radiology, Courtesy, Madison Radiology*</a:t>
            </a:r>
          </a:p>
          <a:p>
            <a:pPr marL="238125" indent="-238125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5600"/>
              <a:t>Joshua Riebe, MD, Radiology, Courtesy, Madison Radiology*</a:t>
            </a:r>
          </a:p>
          <a:p>
            <a:pPr marL="238125" indent="-238125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5600"/>
              <a:t>Eric Monat, MD, Radiology, Courtesy, Madison Radiology*</a:t>
            </a:r>
          </a:p>
          <a:p>
            <a:pPr marL="238125" indent="-238125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5600"/>
              <a:t>Mary Woodman, PA-C, AHP, Emergency Medicine, SWEA*</a:t>
            </a:r>
          </a:p>
          <a:p>
            <a:pPr marL="238125" indent="-238125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5600"/>
              <a:t>Skylar Larsen, MD, Emergency Medicine, Active, SWEA*</a:t>
            </a:r>
          </a:p>
          <a:p>
            <a:pPr marL="238125" indent="-238125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5600"/>
              <a:t>Jennifer </a:t>
            </a:r>
            <a:r>
              <a:rPr lang="en-US" sz="5600" err="1"/>
              <a:t>Mirrielees</a:t>
            </a:r>
            <a:r>
              <a:rPr lang="en-US" sz="5600"/>
              <a:t>, MD, Emergency Medicine, Active, SWEA*</a:t>
            </a:r>
          </a:p>
          <a:p>
            <a:pPr marL="238125" indent="-238125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5600"/>
              <a:t>Jennifer Roth, APNP, Emergency Medicine, AHP, SWEA*</a:t>
            </a:r>
          </a:p>
          <a:p>
            <a:pPr marL="238125" indent="-238125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5600"/>
              <a:t>Matthew </a:t>
            </a:r>
            <a:r>
              <a:rPr lang="en-US" sz="5600" err="1"/>
              <a:t>Tattersal</a:t>
            </a:r>
            <a:r>
              <a:rPr lang="en-US" sz="5600"/>
              <a:t>, MD, Cardiology, UW Health*</a:t>
            </a:r>
          </a:p>
          <a:p>
            <a:pPr marL="238125" indent="-238125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5600"/>
              <a:t>Kerline Ductan, MD, Hospital Medicine, Beam Health, Active*</a:t>
            </a:r>
          </a:p>
          <a:p>
            <a:pPr marL="238125" indent="-238125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5600"/>
              <a:t>Christina Blake, APNP, ITP, AHP*</a:t>
            </a:r>
          </a:p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4DCE4F-3645-E293-E26F-FEF1CD92B298}"/>
              </a:ext>
            </a:extLst>
          </p:cNvPr>
          <p:cNvSpPr txBox="1">
            <a:spLocks/>
          </p:cNvSpPr>
          <p:nvPr/>
        </p:nvSpPr>
        <p:spPr>
          <a:xfrm>
            <a:off x="6714659" y="1548259"/>
            <a:ext cx="5331833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862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617F">
                  <a:lumMod val="50000"/>
                </a:srgbClr>
              </a:buClr>
              <a:buSzPct val="100000"/>
              <a:buFont typeface="+mj-lt"/>
              <a:buAutoNum type="arabicPeriod" startAt="14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Janice Hesler, APNP, ITP, AHP*</a:t>
            </a:r>
          </a:p>
          <a:p>
            <a:pPr marL="38862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617F">
                  <a:lumMod val="50000"/>
                </a:srgbClr>
              </a:buClr>
              <a:buSzPct val="100000"/>
              <a:buFont typeface="+mj-lt"/>
              <a:buAutoNum type="arabicPeriod" startAt="14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Ewa Alexander, MD, Sleep Medicine, SSM Health, Courtesy*</a:t>
            </a:r>
          </a:p>
          <a:p>
            <a:pPr marL="38862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617F">
                  <a:lumMod val="50000"/>
                </a:srgbClr>
              </a:buClr>
              <a:buSzPct val="100000"/>
              <a:buFont typeface="+mj-lt"/>
              <a:buAutoNum type="arabicPeriod" startAt="14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Tina DeGroot, APNP, Stoughton Health, AHP*</a:t>
            </a:r>
          </a:p>
          <a:p>
            <a:pPr marL="38862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617F">
                  <a:lumMod val="50000"/>
                </a:srgbClr>
              </a:buClr>
              <a:buSzPct val="100000"/>
              <a:buFont typeface="+mj-lt"/>
              <a:buAutoNum type="arabicPeriod" startAt="14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Karen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Pletta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MD, Pediatrics, UW Health, Courtesy*</a:t>
            </a:r>
          </a:p>
          <a:p>
            <a:pPr marL="38862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617F">
                  <a:lumMod val="50000"/>
                </a:srgbClr>
              </a:buClr>
              <a:buSzPct val="100000"/>
              <a:buFont typeface="+mj-lt"/>
              <a:buAutoNum type="arabicPeriod" startAt="14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Brad Wagner, CRNA, Anesthesia, Stoughton Health, AHP*</a:t>
            </a:r>
          </a:p>
          <a:p>
            <a:pPr marL="38862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617F">
                  <a:lumMod val="50000"/>
                </a:srgbClr>
              </a:buClr>
              <a:buSzPct val="100000"/>
              <a:buFont typeface="+mj-lt"/>
              <a:buAutoNum type="arabicPeriod" startAt="14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Cameron Weess, PA-C, Stoughton Health, AHP*</a:t>
            </a:r>
          </a:p>
          <a:p>
            <a:pPr marL="38862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617F">
                  <a:lumMod val="50000"/>
                </a:srgbClr>
              </a:buClr>
              <a:buSzPct val="100000"/>
              <a:buFont typeface="+mj-lt"/>
              <a:buAutoNum type="arabicPeriod" startAt="14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" marR="0" lvl="0" indent="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617F">
                  <a:lumMod val="50000"/>
                </a:srgbClr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Flagged Files: None at this time</a:t>
            </a:r>
          </a:p>
          <a:p>
            <a:pPr marL="27432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617F">
                  <a:lumMod val="50000"/>
                </a:srgbClr>
              </a:buClr>
              <a:buSzPct val="100000"/>
              <a:buFont typeface="Arial" pitchFamily="34" charset="0"/>
              <a:buChar char="▪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06D9503-6E75-7BA5-A6AF-5C2391E504F9}"/>
              </a:ext>
            </a:extLst>
          </p:cNvPr>
          <p:cNvSpPr txBox="1">
            <a:spLocks/>
          </p:cNvSpPr>
          <p:nvPr/>
        </p:nvSpPr>
        <p:spPr>
          <a:xfrm>
            <a:off x="1331495" y="6218338"/>
            <a:ext cx="9319741" cy="813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617F">
                  <a:lumMod val="50000"/>
                </a:srgbClr>
              </a:buClr>
              <a:buSzPct val="100000"/>
              <a:buFont typeface="Arial" pitchFamily="34" charset="0"/>
              <a:buChar char="▪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8BE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Request Motion to Approve Two-Year Reappointments.</a:t>
            </a:r>
          </a:p>
        </p:txBody>
      </p:sp>
    </p:spTree>
    <p:extLst>
      <p:ext uri="{BB962C8B-B14F-4D97-AF65-F5344CB8AC3E}">
        <p14:creationId xmlns:p14="http://schemas.microsoft.com/office/powerpoint/2010/main" val="337697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77433-CE7C-7F7B-5F17-8439378A3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79A21-0FD2-18AC-F554-C83CA8BC1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-124307"/>
            <a:ext cx="10515600" cy="2743200"/>
          </a:xfrm>
        </p:spPr>
        <p:txBody>
          <a:bodyPr/>
          <a:lstStyle/>
          <a:p>
            <a:r>
              <a:rPr lang="en-US"/>
              <a:t>CEO Summary Report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363D5-92E4-01C9-EB83-BE511E9215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5025" y="2650066"/>
            <a:ext cx="10515600" cy="914400"/>
          </a:xfrm>
        </p:spPr>
        <p:txBody>
          <a:bodyPr/>
          <a:lstStyle/>
          <a:p>
            <a:r>
              <a:rPr lang="en-US"/>
              <a:t>Chris Brabant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7A7F8-3380-78A1-6C58-7F5DCC402511}"/>
              </a:ext>
            </a:extLst>
          </p:cNvPr>
          <p:cNvSpPr txBox="1"/>
          <p:nvPr/>
        </p:nvSpPr>
        <p:spPr>
          <a:xfrm>
            <a:off x="2903622" y="4415461"/>
            <a:ext cx="6096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Service Line Expansion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Retreat Reminder</a:t>
            </a:r>
          </a:p>
        </p:txBody>
      </p:sp>
    </p:spTree>
    <p:extLst>
      <p:ext uri="{BB962C8B-B14F-4D97-AF65-F5344CB8AC3E}">
        <p14:creationId xmlns:p14="http://schemas.microsoft.com/office/powerpoint/2010/main" val="31635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F7601-2922-CF79-7413-415F41F03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Service Line Expansion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EC60AF4-D200-8508-8078-26F80C10F6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0350563"/>
              </p:ext>
            </p:extLst>
          </p:nvPr>
        </p:nvGraphicFramePr>
        <p:xfrm>
          <a:off x="546847" y="1066800"/>
          <a:ext cx="10494319" cy="5087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950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17923-B445-554D-0CEA-22ACEF9D8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066BD-6072-29F4-AC78-E59A9A214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2025 Governing Board Retreat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49C43-5B8E-3B93-FA3A-ED40EC58C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856" y="4836333"/>
            <a:ext cx="9144000" cy="4457700"/>
          </a:xfrm>
        </p:spPr>
        <p:txBody>
          <a:bodyPr>
            <a:normAutofit/>
          </a:bodyPr>
          <a:lstStyle/>
          <a:p>
            <a:r>
              <a:rPr lang="en-US" sz="2800"/>
              <a:t>Grand Geneva Resort, Lake Geneva</a:t>
            </a:r>
          </a:p>
          <a:p>
            <a:pPr lvl="1"/>
            <a:r>
              <a:rPr lang="en-US" sz="2400"/>
              <a:t>September 4-5, 2025</a:t>
            </a:r>
          </a:p>
          <a:p>
            <a:endParaRPr lang="en-US" sz="2800"/>
          </a:p>
        </p:txBody>
      </p:sp>
      <p:pic>
        <p:nvPicPr>
          <p:cNvPr id="1026" name="Picture 2" descr="Lake Geneva Resort | Activities | Grand Geneva Resort">
            <a:extLst>
              <a:ext uri="{FF2B5EF4-FFF2-40B4-BE49-F238E27FC236}">
                <a16:creationId xmlns:a16="http://schemas.microsoft.com/office/drawing/2014/main" id="{4C16AB02-9758-59E0-ECA2-8CA40623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541" y="1742922"/>
            <a:ext cx="6096000" cy="269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amie Orlikoff joins forces with iProtean, now part of Veralon to build  better boards">
            <a:extLst>
              <a:ext uri="{FF2B5EF4-FFF2-40B4-BE49-F238E27FC236}">
                <a16:creationId xmlns:a16="http://schemas.microsoft.com/office/drawing/2014/main" id="{08ECB13E-6213-8D74-F3BC-D5B89A34A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0" t="13735" r="26401" b="-725"/>
          <a:stretch/>
        </p:blipFill>
        <p:spPr bwMode="auto">
          <a:xfrm>
            <a:off x="8834353" y="1757822"/>
            <a:ext cx="2097303" cy="2697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D42923-BA9F-AAF2-B852-CE75EB858FC9}"/>
              </a:ext>
            </a:extLst>
          </p:cNvPr>
          <p:cNvSpPr/>
          <p:nvPr/>
        </p:nvSpPr>
        <p:spPr>
          <a:xfrm>
            <a:off x="9101003" y="1400145"/>
            <a:ext cx="168353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Guest Speaker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AC327-DF26-712F-EF02-6347740D3976}"/>
              </a:ext>
            </a:extLst>
          </p:cNvPr>
          <p:cNvSpPr txBox="1"/>
          <p:nvPr/>
        </p:nvSpPr>
        <p:spPr>
          <a:xfrm>
            <a:off x="8834351" y="4441672"/>
            <a:ext cx="2097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Jamie Orlikoff</a:t>
            </a:r>
          </a:p>
          <a:p>
            <a:pPr algn="ctr"/>
            <a:r>
              <a:rPr lang="en-US" sz="1400" b="1"/>
              <a:t>Orlikoff &amp; Associates </a:t>
            </a:r>
          </a:p>
        </p:txBody>
      </p:sp>
    </p:spTree>
    <p:extLst>
      <p:ext uri="{BB962C8B-B14F-4D97-AF65-F5344CB8AC3E}">
        <p14:creationId xmlns:p14="http://schemas.microsoft.com/office/powerpoint/2010/main" val="303223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4384B-CC36-39E3-6ED7-ADA4F0656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54D04-FAA1-050E-3019-3F56FC6B4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-124307"/>
            <a:ext cx="10515600" cy="2743200"/>
          </a:xfrm>
        </p:spPr>
        <p:txBody>
          <a:bodyPr/>
          <a:lstStyle/>
          <a:p>
            <a:r>
              <a:rPr lang="en-US"/>
              <a:t>CFO Summary Report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CE84B-4334-61DA-1AC4-2972D40032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5025" y="2650066"/>
            <a:ext cx="10515600" cy="914400"/>
          </a:xfrm>
        </p:spPr>
        <p:txBody>
          <a:bodyPr/>
          <a:lstStyle/>
          <a:p>
            <a:r>
              <a:rPr lang="en-US"/>
              <a:t>Michelle Abey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20B1F-3937-58CD-2DD4-A6A95948D50C}"/>
              </a:ext>
            </a:extLst>
          </p:cNvPr>
          <p:cNvSpPr txBox="1"/>
          <p:nvPr/>
        </p:nvSpPr>
        <p:spPr>
          <a:xfrm>
            <a:off x="2903622" y="3629400"/>
            <a:ext cx="609600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April 2025 Financials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May Gross Revenues Month-to-Date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Sale of Property for Highway 51 Project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Capital Request: Dean Rooftop HVAC Unit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Stoughton Health Outpatient Center (SHOC) Updates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IRS Form 990</a:t>
            </a:r>
          </a:p>
        </p:txBody>
      </p:sp>
    </p:spTree>
    <p:extLst>
      <p:ext uri="{BB962C8B-B14F-4D97-AF65-F5344CB8AC3E}">
        <p14:creationId xmlns:p14="http://schemas.microsoft.com/office/powerpoint/2010/main" val="313010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17C65-4801-A9BA-2430-5732A9D1A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8C0A2-D173-DE97-1468-91DD4CF8D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200"/>
            <a:ext cx="12192000" cy="1143000"/>
          </a:xfrm>
        </p:spPr>
        <p:txBody>
          <a:bodyPr/>
          <a:lstStyle/>
          <a:p>
            <a:pPr algn="ctr"/>
            <a:r>
              <a:rPr lang="en-US"/>
              <a:t>April 2025 Financials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0214F57-AB0E-03E8-0F96-EB4F6B45DA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3859592"/>
              </p:ext>
            </p:extLst>
          </p:nvPr>
        </p:nvGraphicFramePr>
        <p:xfrm>
          <a:off x="1327799" y="1600200"/>
          <a:ext cx="9144000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49D35FC-D0FA-CF26-74CB-24D30A906D07}"/>
              </a:ext>
            </a:extLst>
          </p:cNvPr>
          <p:cNvSpPr txBox="1">
            <a:spLocks/>
          </p:cNvSpPr>
          <p:nvPr/>
        </p:nvSpPr>
        <p:spPr>
          <a:xfrm>
            <a:off x="1090234" y="5996973"/>
            <a:ext cx="9381565" cy="541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78BE21"/>
                </a:solidFill>
              </a:rPr>
              <a:t>Request Motion to Approve April 2025 Financial Statements.</a:t>
            </a:r>
          </a:p>
        </p:txBody>
      </p:sp>
    </p:spTree>
    <p:extLst>
      <p:ext uri="{BB962C8B-B14F-4D97-AF65-F5344CB8AC3E}">
        <p14:creationId xmlns:p14="http://schemas.microsoft.com/office/powerpoint/2010/main" val="155552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5ECEE-6E7D-EE1E-B879-74D906197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2F052-C7A1-45AA-6296-C4CBE675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577" y="-72190"/>
            <a:ext cx="9144000" cy="1143000"/>
          </a:xfrm>
        </p:spPr>
        <p:txBody>
          <a:bodyPr anchor="b">
            <a:normAutofit/>
          </a:bodyPr>
          <a:lstStyle/>
          <a:p>
            <a:r>
              <a:rPr lang="en-US"/>
              <a:t>May Gross Revenues Month-To-Date 2025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2E9DDE3-5F82-2022-D912-9F88CF59F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221" y="1002067"/>
            <a:ext cx="10680834" cy="5062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693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Stoughton Health’s process on Creating A Safe Work Environment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BOD Presentation May 2025</a:t>
            </a:r>
          </a:p>
        </p:txBody>
      </p:sp>
    </p:spTree>
    <p:extLst>
      <p:ext uri="{BB962C8B-B14F-4D97-AF65-F5344CB8AC3E}">
        <p14:creationId xmlns:p14="http://schemas.microsoft.com/office/powerpoint/2010/main" val="108287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8F206-CFF4-3602-A279-87379B416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Sale of Property for Highway 51 Project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DEBC2-C0E7-12FD-0B25-586FE17BA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Project:  Reconstruction of US Hwy 51 from Roby Road &amp; Hwy 51 to the south side of County Hwy. B/AB &amp; US Hwy. 51 in the town of Dunn</a:t>
            </a:r>
          </a:p>
          <a:p>
            <a:r>
              <a:rPr lang="en-US" sz="2800" dirty="0"/>
              <a:t>SH Affected Property at Community Health &amp; Wellness Center – 3162 County Hwy. B</a:t>
            </a:r>
          </a:p>
          <a:p>
            <a:r>
              <a:rPr lang="en-US" sz="2800" dirty="0"/>
              <a:t>Construction Scheduled for 2026 &amp; 2027</a:t>
            </a:r>
          </a:p>
          <a:p>
            <a:r>
              <a:rPr lang="en-US" sz="2800" dirty="0"/>
              <a:t>Appraisal Done by WI DOT - $30,850</a:t>
            </a:r>
          </a:p>
          <a:p>
            <a:pPr marL="45720" indent="0">
              <a:buNone/>
            </a:pP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41C83B-8605-62A6-6B99-9F44C38D3537}"/>
              </a:ext>
            </a:extLst>
          </p:cNvPr>
          <p:cNvSpPr txBox="1">
            <a:spLocks/>
          </p:cNvSpPr>
          <p:nvPr/>
        </p:nvSpPr>
        <p:spPr>
          <a:xfrm>
            <a:off x="1436129" y="5358618"/>
            <a:ext cx="9319741" cy="813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78BE21"/>
                </a:solidFill>
              </a:rPr>
              <a:t>Request Motion to Approve Sale of Property for Highway 51 Project to the WI Department of Transportation for $30,850 and authorize the corporate officers to execute any needed documentation.</a:t>
            </a:r>
          </a:p>
        </p:txBody>
      </p:sp>
    </p:spTree>
    <p:extLst>
      <p:ext uri="{BB962C8B-B14F-4D97-AF65-F5344CB8AC3E}">
        <p14:creationId xmlns:p14="http://schemas.microsoft.com/office/powerpoint/2010/main" val="205820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9DC83-8A08-B18F-0251-A8F54CA67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4300"/>
            <a:ext cx="9144000" cy="1143000"/>
          </a:xfrm>
        </p:spPr>
        <p:txBody>
          <a:bodyPr/>
          <a:lstStyle/>
          <a:p>
            <a:r>
              <a:rPr lang="en-US"/>
              <a:t>Capital Request: Dean Rooftop HVAC Unit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AF39A-632D-3423-C91B-D94D2E2B6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558724"/>
            <a:ext cx="9144000" cy="4457700"/>
          </a:xfrm>
        </p:spPr>
        <p:txBody>
          <a:bodyPr>
            <a:noAutofit/>
          </a:bodyPr>
          <a:lstStyle/>
          <a:p>
            <a:r>
              <a:rPr lang="en-US" sz="2400" dirty="0"/>
              <a:t>One of the HVAC rooftop units serving Dean Clinic is original and has exceeded its life expectancy of 20 years. </a:t>
            </a:r>
          </a:p>
          <a:p>
            <a:r>
              <a:rPr lang="en-US" sz="2400" dirty="0"/>
              <a:t>By replacing this with a new Rooftop unit, energy costs will drop significantly due to being more energy efficient. </a:t>
            </a:r>
          </a:p>
          <a:p>
            <a:r>
              <a:rPr lang="en-US" sz="2400" dirty="0"/>
              <a:t>The anticipated lead-time on a roof top HVAC unit is 16-18 weeks.</a:t>
            </a:r>
          </a:p>
          <a:p>
            <a:r>
              <a:rPr lang="en-US" sz="2400" dirty="0"/>
              <a:t>The life expectancy for a rooftop unit with proper maintenance is 20 years.  This new RTU will follow the same weekly, monthly, and semi-annual preventative maintenance schedules as all other units to achieve the longest life expectancy.    </a:t>
            </a:r>
          </a:p>
          <a:p>
            <a:endParaRPr lang="en-US" sz="2400" dirty="0"/>
          </a:p>
          <a:p>
            <a:pPr lvl="3"/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37D2E06-FC79-8D49-B520-CBE32293E0C9}"/>
              </a:ext>
            </a:extLst>
          </p:cNvPr>
          <p:cNvSpPr txBox="1">
            <a:spLocks/>
          </p:cNvSpPr>
          <p:nvPr/>
        </p:nvSpPr>
        <p:spPr>
          <a:xfrm>
            <a:off x="1524000" y="5426753"/>
            <a:ext cx="9619129" cy="813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78BE21"/>
                </a:solidFill>
              </a:rPr>
              <a:t>Request motion to approve budgeted capital expenditure of $273,014 for the replacement of Dean’s South HVAC Rooftop Unit.</a:t>
            </a:r>
          </a:p>
        </p:txBody>
      </p:sp>
    </p:spTree>
    <p:extLst>
      <p:ext uri="{BB962C8B-B14F-4D97-AF65-F5344CB8AC3E}">
        <p14:creationId xmlns:p14="http://schemas.microsoft.com/office/powerpoint/2010/main" val="38575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58B87-FDBD-EF47-08AC-39EF2FF61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Stoughton Health Outpatient Center (SHOC)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1DF2D-43A8-CD2B-B970-D62AF5187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421202"/>
            <a:ext cx="9144000" cy="4457700"/>
          </a:xfrm>
        </p:spPr>
        <p:txBody>
          <a:bodyPr>
            <a:noAutofit/>
          </a:bodyPr>
          <a:lstStyle/>
          <a:p>
            <a:pPr marL="571500" indent="-571500">
              <a:lnSpc>
                <a:spcPts val="9799"/>
              </a:lnSpc>
              <a:spcBef>
                <a:spcPct val="0"/>
              </a:spcBef>
              <a:buClrTx/>
              <a:buSzTx/>
              <a:defRPr/>
            </a:pPr>
            <a:r>
              <a:rPr lang="en-US" sz="2400" dirty="0">
                <a:ea typeface="Now"/>
                <a:cs typeface="Now"/>
                <a:sym typeface="Now"/>
              </a:rPr>
              <a:t>All Services Moved in:</a:t>
            </a:r>
          </a:p>
          <a:p>
            <a:pPr marL="1147763" lvl="2" indent="-571500">
              <a:spcBef>
                <a:spcPct val="0"/>
              </a:spcBef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Now"/>
                <a:cs typeface="Now"/>
                <a:sym typeface="Now"/>
              </a:rPr>
              <a:t>Cardiac Rehab</a:t>
            </a:r>
          </a:p>
          <a:p>
            <a:pPr marL="1147763" lvl="2" indent="-571500">
              <a:spcBef>
                <a:spcPct val="0"/>
              </a:spcBef>
              <a:defRPr/>
            </a:pPr>
            <a:r>
              <a:rPr lang="en-US" sz="2400" dirty="0">
                <a:ea typeface="Now"/>
                <a:cs typeface="Now"/>
                <a:sym typeface="Now"/>
              </a:rPr>
              <a:t>Rehab Services – PT, OT, ST</a:t>
            </a:r>
          </a:p>
          <a:p>
            <a:pPr marL="1147763" lvl="2" indent="-571500">
              <a:spcBef>
                <a:spcPct val="0"/>
              </a:spcBef>
              <a:defRPr/>
            </a:pPr>
            <a:r>
              <a:rPr lang="en-US" sz="2400" dirty="0">
                <a:ea typeface="Now"/>
                <a:cs typeface="Now"/>
                <a:sym typeface="Now"/>
              </a:rPr>
              <a:t>Multi-Specialty Clinics – Cardiology, General Surgery, Orthopedics, Podiatry, Urology, Wound</a:t>
            </a:r>
          </a:p>
          <a:p>
            <a:pPr lvl="1">
              <a:spcBef>
                <a:spcPct val="0"/>
              </a:spcBef>
              <a:defRPr/>
            </a:pPr>
            <a:endParaRPr lang="en-US" sz="2400" dirty="0">
              <a:ea typeface="Now"/>
              <a:cs typeface="Now"/>
              <a:sym typeface="Now"/>
            </a:endParaRPr>
          </a:p>
          <a:p>
            <a:pPr marL="571500" lvl="1" indent="-571500">
              <a:spcBef>
                <a:spcPct val="0"/>
              </a:spcBef>
              <a:defRPr/>
            </a:pPr>
            <a:r>
              <a:rPr lang="en-US" sz="2400" dirty="0">
                <a:ea typeface="Now"/>
                <a:cs typeface="Now"/>
                <a:sym typeface="Now"/>
              </a:rPr>
              <a:t>Connector Tunnel Usage</a:t>
            </a:r>
          </a:p>
          <a:p>
            <a:pPr marL="857250" lvl="1" indent="-857250">
              <a:spcBef>
                <a:spcPct val="0"/>
              </a:spcBef>
              <a:defRPr/>
            </a:pPr>
            <a:endParaRPr lang="en-US" sz="2400" dirty="0">
              <a:ea typeface="Now"/>
              <a:cs typeface="Now"/>
              <a:sym typeface="Now"/>
            </a:endParaRPr>
          </a:p>
          <a:p>
            <a:pPr marL="571500" lvl="1" indent="-571500">
              <a:spcBef>
                <a:spcPct val="0"/>
              </a:spcBef>
              <a:defRPr/>
            </a:pPr>
            <a:r>
              <a:rPr lang="en-US" sz="2400" dirty="0">
                <a:ea typeface="Now"/>
                <a:cs typeface="Now"/>
                <a:sym typeface="Now"/>
              </a:rPr>
              <a:t>Kiosk Usage</a:t>
            </a:r>
          </a:p>
          <a:p>
            <a:pPr marL="571500" lvl="1" indent="-571500">
              <a:spcBef>
                <a:spcPct val="0"/>
              </a:spcBef>
              <a:defRPr/>
            </a:pPr>
            <a:endParaRPr lang="en-US" sz="2400" dirty="0">
              <a:ea typeface="Now"/>
              <a:cs typeface="Now"/>
              <a:sym typeface="Now"/>
            </a:endParaRPr>
          </a:p>
          <a:p>
            <a:pPr marL="571500" lvl="1" indent="-571500">
              <a:spcBef>
                <a:spcPct val="0"/>
              </a:spcBef>
              <a:defRPr/>
            </a:pPr>
            <a:r>
              <a:rPr lang="en-US" sz="2400" dirty="0">
                <a:ea typeface="Now"/>
                <a:cs typeface="Now"/>
                <a:sym typeface="Now"/>
              </a:rPr>
              <a:t>Budget Update</a:t>
            </a:r>
          </a:p>
        </p:txBody>
      </p:sp>
    </p:spTree>
    <p:extLst>
      <p:ext uri="{BB962C8B-B14F-4D97-AF65-F5344CB8AC3E}">
        <p14:creationId xmlns:p14="http://schemas.microsoft.com/office/powerpoint/2010/main" val="425098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DA55C-EDCB-9829-E1FE-13C46F9EE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FY2024 - IRS Form 990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76AB5-AC0B-DAB8-B17A-BA8843F54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8259" y="2228236"/>
            <a:ext cx="9144000" cy="4457700"/>
          </a:xfrm>
        </p:spPr>
        <p:txBody>
          <a:bodyPr>
            <a:normAutofit/>
          </a:bodyPr>
          <a:lstStyle/>
          <a:p>
            <a:r>
              <a:rPr lang="en-US" sz="3200" b="1"/>
              <a:t>Prepared by Eide Bailly </a:t>
            </a:r>
            <a:br>
              <a:rPr lang="en-US" sz="3200"/>
            </a:br>
            <a:br>
              <a:rPr lang="en-US" sz="3200"/>
            </a:br>
            <a:r>
              <a:rPr lang="en-US" sz="3200" b="1"/>
              <a:t>Best Practice:  </a:t>
            </a:r>
            <a:r>
              <a:rPr lang="en-US" sz="3200"/>
              <a:t>Board of Directors have an opportunity to review prior to filing</a:t>
            </a:r>
            <a:br>
              <a:rPr lang="en-US" sz="3200"/>
            </a:br>
            <a:br>
              <a:rPr lang="en-US" sz="3200"/>
            </a:br>
            <a:r>
              <a:rPr lang="en-US" sz="3200" b="1"/>
              <a:t>Return</a:t>
            </a:r>
            <a:r>
              <a:rPr lang="en-US" sz="3200"/>
              <a:t> </a:t>
            </a:r>
            <a:r>
              <a:rPr lang="en-US" sz="3200" b="1"/>
              <a:t>Due:  </a:t>
            </a:r>
            <a:r>
              <a:rPr lang="en-US" sz="3200"/>
              <a:t>August 15, 2025</a:t>
            </a:r>
          </a:p>
          <a:p>
            <a:pPr marL="45720" indent="0">
              <a:buNone/>
            </a:pPr>
            <a:endParaRPr lang="en-US">
              <a:solidFill>
                <a:prstClr val="black"/>
              </a:solidFill>
              <a:latin typeface="Meiryo"/>
            </a:endParaRPr>
          </a:p>
          <a:p>
            <a:pPr marL="45720" indent="0">
              <a:buNone/>
            </a:pPr>
            <a:r>
              <a:rPr lang="en-US">
                <a:solidFill>
                  <a:prstClr val="black"/>
                </a:solidFill>
                <a:latin typeface="Meiryo"/>
              </a:rPr>
              <a:t>Please get any questions or comments to Michelle by June 15, 2025.</a:t>
            </a:r>
          </a:p>
          <a:p>
            <a:pPr marL="45720" indent="0">
              <a:buNone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21EB1-8D77-3C54-B14B-994FBAC86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BC914-D5C9-B720-13AB-46202804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-124307"/>
            <a:ext cx="10515600" cy="2743200"/>
          </a:xfrm>
        </p:spPr>
        <p:txBody>
          <a:bodyPr/>
          <a:lstStyle/>
          <a:p>
            <a:r>
              <a:rPr lang="en-US"/>
              <a:t>CNO Summary Report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83B7B-BEC1-9388-E975-A789F8A915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5025" y="2650066"/>
            <a:ext cx="10515600" cy="914400"/>
          </a:xfrm>
        </p:spPr>
        <p:txBody>
          <a:bodyPr/>
          <a:lstStyle/>
          <a:p>
            <a:r>
              <a:rPr lang="en-US"/>
              <a:t>Amy Hermes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CBB97F-23B3-74EC-9256-2881AA025A34}"/>
              </a:ext>
            </a:extLst>
          </p:cNvPr>
          <p:cNvSpPr txBox="1"/>
          <p:nvPr/>
        </p:nvSpPr>
        <p:spPr>
          <a:xfrm>
            <a:off x="2903622" y="3661484"/>
            <a:ext cx="60960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Growth Update – Sterile Processing Department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MCE/MEC Meeting Minutes 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Annual Clinical Services Evaluation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Patient Safety Meeting Minutes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Infection Prevention Meeting Minutes</a:t>
            </a:r>
          </a:p>
        </p:txBody>
      </p:sp>
    </p:spTree>
    <p:extLst>
      <p:ext uri="{BB962C8B-B14F-4D97-AF65-F5344CB8AC3E}">
        <p14:creationId xmlns:p14="http://schemas.microsoft.com/office/powerpoint/2010/main" val="111784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59025-C85C-942A-2F11-E4527A6CD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78AB0-2E8C-85EF-4E6C-1E1804651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</p:spPr>
        <p:txBody>
          <a:bodyPr anchor="b">
            <a:normAutofit/>
          </a:bodyPr>
          <a:lstStyle/>
          <a:p>
            <a:r>
              <a:rPr lang="en-US"/>
              <a:t>Growth Update – Sterile Processing Department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3D7485-E507-912F-64DE-ADE5D4EC4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56" y="1492515"/>
            <a:ext cx="3974056" cy="490624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BFC5-36DF-2400-7256-913B2CF99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3688" y="1758614"/>
            <a:ext cx="5277256" cy="4462272"/>
          </a:xfrm>
        </p:spPr>
        <p:txBody>
          <a:bodyPr>
            <a:normAutofit/>
          </a:bodyPr>
          <a:lstStyle/>
          <a:p>
            <a:r>
              <a:rPr lang="en-US" sz="2400" dirty="0"/>
              <a:t>Final phase: Flooring will be as follows:</a:t>
            </a:r>
          </a:p>
          <a:p>
            <a:pPr lvl="1">
              <a:spcBef>
                <a:spcPts val="1800"/>
              </a:spcBef>
            </a:pPr>
            <a:r>
              <a:rPr lang="en-US" sz="2400" dirty="0"/>
              <a:t>Thursday 5/29 @ 3pm: Barrier Install &amp; Start Demo</a:t>
            </a:r>
          </a:p>
          <a:p>
            <a:pPr lvl="1">
              <a:spcBef>
                <a:spcPts val="1800"/>
              </a:spcBef>
            </a:pPr>
            <a:r>
              <a:rPr lang="en-US" sz="2400" dirty="0"/>
              <a:t>Friday 5/30: Flooring Install</a:t>
            </a:r>
          </a:p>
          <a:p>
            <a:pPr lvl="1">
              <a:spcBef>
                <a:spcPts val="1800"/>
              </a:spcBef>
            </a:pPr>
            <a:r>
              <a:rPr lang="en-US" sz="2400" dirty="0"/>
              <a:t>Saturday 5/31: Flooring Install</a:t>
            </a:r>
          </a:p>
          <a:p>
            <a:pPr lvl="1">
              <a:spcBef>
                <a:spcPts val="1800"/>
              </a:spcBef>
            </a:pPr>
            <a:r>
              <a:rPr lang="en-US" sz="2400" dirty="0"/>
              <a:t>Sunday 6/1: EVS Terminal Clean </a:t>
            </a:r>
          </a:p>
          <a:p>
            <a:pPr lvl="1">
              <a:spcBef>
                <a:spcPts val="1800"/>
              </a:spcBef>
            </a:pPr>
            <a:r>
              <a:rPr lang="en-US" sz="2400" dirty="0"/>
              <a:t>Monday 6/2 @ 5am: Remove Barriers/ move items back into the clean side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356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52142-ACE6-1D5F-0D93-FD3CC9357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7FA39-79FD-7BCD-8D9C-E4BEC462A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MCE Meeting Minutes – March/April 2025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82604-83A4-EF15-F551-CAD0B4607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Approved formulary additions and will take to MEC for final approval.</a:t>
            </a:r>
          </a:p>
          <a:p>
            <a:r>
              <a:rPr lang="en-US" sz="2400" dirty="0"/>
              <a:t>Loss of power RCA completed.  </a:t>
            </a:r>
          </a:p>
          <a:p>
            <a:pPr>
              <a:buClr>
                <a:srgbClr val="00617F">
                  <a:lumMod val="50000"/>
                </a:srgbClr>
              </a:buClr>
            </a:pPr>
            <a:r>
              <a:rPr lang="en-US" sz="2400" dirty="0"/>
              <a:t>Providers discussed the need for tap and go capabilities. </a:t>
            </a:r>
            <a:endParaRPr lang="en-US" sz="2400" dirty="0">
              <a:ea typeface="Calibri"/>
              <a:cs typeface="Calibri"/>
            </a:endParaRPr>
          </a:p>
          <a:p>
            <a:r>
              <a:rPr lang="en-US" sz="2400" dirty="0"/>
              <a:t>Traveler hired in for MRI,  so we expect to see increased exams.</a:t>
            </a:r>
            <a:endParaRPr lang="en-US" sz="2400" dirty="0">
              <a:ea typeface="Calibri"/>
              <a:cs typeface="Calibri"/>
            </a:endParaRPr>
          </a:p>
          <a:p>
            <a:r>
              <a:rPr lang="en-US" sz="2400" dirty="0"/>
              <a:t>Four deaths in March.  All were called in to </a:t>
            </a:r>
            <a:r>
              <a:rPr lang="en-US" sz="2400" dirty="0" err="1"/>
              <a:t>Statline</a:t>
            </a:r>
            <a:r>
              <a:rPr lang="en-US" sz="2400" dirty="0"/>
              <a:t>, as per policy and conditions of participation.  None of those patients were eligible as donors.</a:t>
            </a:r>
            <a:endParaRPr lang="en-US" sz="2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223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3224B-9B58-1C03-EB0E-98B0CA32E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 Meeting Minutes – May 2025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C724C-84A6-CCE0-1495-C91350E38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Dr. Lind was appointed to MCE.</a:t>
            </a:r>
          </a:p>
          <a:p>
            <a:r>
              <a:rPr lang="en-US"/>
              <a:t>Requested approval for formulary additions.  </a:t>
            </a:r>
          </a:p>
          <a:p>
            <a:r>
              <a:rPr lang="en-US"/>
              <a:t>Dr. Kaji in Cardiology is departing 8/1 - transitioning out as Zenith Group starts. </a:t>
            </a:r>
          </a:p>
        </p:txBody>
      </p:sp>
    </p:spTree>
    <p:extLst>
      <p:ext uri="{BB962C8B-B14F-4D97-AF65-F5344CB8AC3E}">
        <p14:creationId xmlns:p14="http://schemas.microsoft.com/office/powerpoint/2010/main" val="423205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F275C-A437-67DB-E26C-025C94AE6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3FE97-E7D3-9BDF-D5A8-050C4E97A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Annual Clinical Services Evaluation – 2024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A244D-CA00-269B-45AA-B65D1DFA1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CMS requirement to review clinical services contracts annually  </a:t>
            </a:r>
          </a:p>
          <a:p>
            <a:r>
              <a:rPr lang="en-US" sz="2400" dirty="0"/>
              <a:t>CNO &amp; Chief of Staff review findings</a:t>
            </a:r>
          </a:p>
          <a:p>
            <a:r>
              <a:rPr lang="en-US" sz="2400" dirty="0"/>
              <a:t>Full report included in packet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10F6AB-7512-3A52-4A5A-FAE71B1995C1}"/>
              </a:ext>
            </a:extLst>
          </p:cNvPr>
          <p:cNvSpPr txBox="1"/>
          <p:nvPr/>
        </p:nvSpPr>
        <p:spPr>
          <a:xfrm>
            <a:off x="456080" y="5641688"/>
            <a:ext cx="92879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8BE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Request Motion to Approve Annual Clinical Services Evaluation Report as presented in the Governing Board packet. </a:t>
            </a:r>
          </a:p>
        </p:txBody>
      </p:sp>
    </p:spTree>
    <p:extLst>
      <p:ext uri="{BB962C8B-B14F-4D97-AF65-F5344CB8AC3E}">
        <p14:creationId xmlns:p14="http://schemas.microsoft.com/office/powerpoint/2010/main" val="132126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620E7-EE59-BEBF-93B6-F6476A805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Safety Meeting Minutes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3A776-58E6-7D29-C638-21C8B80EE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Continuing to monitor controlled substance documentation discrepancies.</a:t>
            </a:r>
          </a:p>
          <a:p>
            <a:pPr>
              <a:buClr>
                <a:srgbClr val="003040"/>
              </a:buClr>
            </a:pPr>
            <a:r>
              <a:rPr lang="en-US" sz="2400" dirty="0"/>
              <a:t>1 event where the wrong medication was dispensed and administered to the patient (ropinirole was ordered and risperidone was given—this was the RCA we completed)</a:t>
            </a:r>
            <a:endParaRPr lang="en-US" sz="2400" dirty="0">
              <a:ea typeface="Calibri"/>
              <a:cs typeface="Calibri"/>
            </a:endParaRPr>
          </a:p>
          <a:p>
            <a:r>
              <a:rPr lang="en-US" sz="2400" dirty="0"/>
              <a:t>Barcode scanning continues to improve.  Raising goal to 98%. </a:t>
            </a:r>
            <a:endParaRPr lang="en-US" sz="2400" dirty="0">
              <a:ea typeface="Calibri"/>
              <a:cs typeface="Calibri"/>
            </a:endParaRPr>
          </a:p>
          <a:p>
            <a:pPr>
              <a:buClr>
                <a:srgbClr val="003040"/>
              </a:buClr>
            </a:pPr>
            <a:r>
              <a:rPr lang="en-US" sz="2400" dirty="0">
                <a:ea typeface="Calibri"/>
                <a:cs typeface="Calibri"/>
              </a:rPr>
              <a:t>Working with RWHC to set up non-violent crisis training. </a:t>
            </a:r>
          </a:p>
          <a:p>
            <a:endParaRPr lang="en-US" sz="2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672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01422-E515-C485-F3BB-7F8A56A0E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57492F-88F7-5B61-4722-2CAD0411C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751" y="482600"/>
            <a:ext cx="10360501" cy="584200"/>
          </a:xfrm>
        </p:spPr>
        <p:txBody>
          <a:bodyPr/>
          <a:lstStyle/>
          <a:p>
            <a:r>
              <a:rPr lang="en-US" dirty="0"/>
              <a:t>Our Process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F1FC3D-624E-0FE7-12F0-659C1B5B5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1" y="1059426"/>
            <a:ext cx="10360501" cy="44704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6400" b="1" dirty="0"/>
              <a:t>Daily: </a:t>
            </a:r>
          </a:p>
          <a:p>
            <a:pPr marL="0" indent="0">
              <a:buNone/>
            </a:pPr>
            <a:r>
              <a:rPr lang="en-US" sz="6400" dirty="0"/>
              <a:t>Safety Zone portal and 8:30 daily leadership huddles</a:t>
            </a:r>
          </a:p>
          <a:p>
            <a:pPr marL="0" indent="0">
              <a:buNone/>
            </a:pPr>
            <a:r>
              <a:rPr lang="en-US" sz="6400" dirty="0"/>
              <a:t>Code Strong</a:t>
            </a:r>
          </a:p>
          <a:p>
            <a:pPr marL="0" indent="0">
              <a:buNone/>
            </a:pPr>
            <a:r>
              <a:rPr lang="en-US" sz="6400" dirty="0"/>
              <a:t>Lockdown	</a:t>
            </a:r>
          </a:p>
          <a:p>
            <a:pPr marL="0" indent="0">
              <a:buNone/>
            </a:pPr>
            <a:r>
              <a:rPr lang="en-US" sz="6400" b="1" dirty="0"/>
              <a:t>Monthly:</a:t>
            </a:r>
          </a:p>
          <a:p>
            <a:pPr marL="0" indent="0">
              <a:buNone/>
            </a:pPr>
            <a:r>
              <a:rPr lang="en-US" sz="6400" dirty="0"/>
              <a:t>Emergency Management</a:t>
            </a:r>
          </a:p>
          <a:p>
            <a:pPr marL="274320" lvl="1" indent="0">
              <a:buNone/>
            </a:pPr>
            <a:r>
              <a:rPr lang="en-US" sz="5600" dirty="0"/>
              <a:t>Scheduled drills</a:t>
            </a:r>
          </a:p>
          <a:p>
            <a:pPr lvl="2"/>
            <a:r>
              <a:rPr lang="en-US" sz="4800" dirty="0"/>
              <a:t>Statewide or County Coordination</a:t>
            </a:r>
          </a:p>
          <a:p>
            <a:pPr lvl="2"/>
            <a:r>
              <a:rPr lang="en-US" sz="4800" dirty="0"/>
              <a:t>Ex. Mass casualty, active shooter drill, tornado drills</a:t>
            </a:r>
          </a:p>
          <a:p>
            <a:pPr marL="0" indent="0">
              <a:buNone/>
            </a:pPr>
            <a:r>
              <a:rPr lang="en-US" sz="6400" b="1" dirty="0"/>
              <a:t>Annually: </a:t>
            </a:r>
          </a:p>
          <a:p>
            <a:pPr marL="0" indent="0">
              <a:buNone/>
            </a:pPr>
            <a:r>
              <a:rPr lang="en-US" sz="6400" dirty="0"/>
              <a:t>Inservice Education</a:t>
            </a:r>
          </a:p>
          <a:p>
            <a:pPr marL="274320" lvl="1" indent="0">
              <a:buNone/>
            </a:pPr>
            <a:r>
              <a:rPr lang="en-US" sz="5600" dirty="0"/>
              <a:t>-Relias software screenshot</a:t>
            </a:r>
          </a:p>
          <a:p>
            <a:pPr marL="274320" lvl="1" indent="0">
              <a:buNone/>
            </a:pPr>
            <a:r>
              <a:rPr lang="en-US" sz="5600" dirty="0"/>
              <a:t>- Content created from University of Texas based on </a:t>
            </a:r>
            <a:r>
              <a:rPr lang="en-US" sz="5600" dirty="0" err="1"/>
              <a:t>requlations</a:t>
            </a:r>
            <a:r>
              <a:rPr lang="en-US" sz="5600" dirty="0"/>
              <a:t> like OSHA, </a:t>
            </a:r>
            <a:r>
              <a:rPr lang="en-US" sz="5600" dirty="0" err="1"/>
              <a:t>etc</a:t>
            </a:r>
            <a:r>
              <a:rPr lang="en-US" sz="5600" dirty="0"/>
              <a:t>…</a:t>
            </a:r>
          </a:p>
          <a:p>
            <a:pPr marL="0" indent="0">
              <a:buNone/>
            </a:pPr>
            <a:r>
              <a:rPr lang="en-US" sz="6400" dirty="0"/>
              <a:t>Security vulnerability Analysis</a:t>
            </a:r>
          </a:p>
          <a:p>
            <a:pPr lvl="1"/>
            <a:r>
              <a:rPr lang="en-US" sz="5600" dirty="0"/>
              <a:t>Required by DNV</a:t>
            </a:r>
          </a:p>
          <a:p>
            <a:pPr lvl="1"/>
            <a:r>
              <a:rPr lang="en-US" sz="5600" dirty="0"/>
              <a:t>Many different types</a:t>
            </a:r>
          </a:p>
          <a:p>
            <a:pPr lvl="2"/>
            <a:r>
              <a:rPr lang="en-US" sz="4800" dirty="0"/>
              <a:t>Hazard….</a:t>
            </a:r>
          </a:p>
          <a:p>
            <a:pPr marL="0" indent="0">
              <a:buNone/>
            </a:pPr>
            <a:r>
              <a:rPr lang="en-US" sz="6400" dirty="0"/>
              <a:t>Facility Planning</a:t>
            </a:r>
          </a:p>
          <a:p>
            <a:pPr lvl="1"/>
            <a:r>
              <a:rPr lang="en-US" sz="5600" dirty="0"/>
              <a:t>Example of actions:  Swipes, security cameras, locked cells, lock-down process</a:t>
            </a:r>
          </a:p>
          <a:p>
            <a:pPr lvl="1"/>
            <a:r>
              <a:rPr lang="en-US" sz="5600" dirty="0"/>
              <a:t>Future planning:  Metal detectors, main entry redo, security roles?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25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7158B-A43F-2C0F-4FF6-430C26439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73424-37AB-6018-E2C5-32D51A5E3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Infection Prevention Meeting Minutes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FB142-85EB-BE8A-DAFE-A4E1D17BD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Reviewed the use of </a:t>
            </a:r>
            <a:r>
              <a:rPr lang="en-US" sz="2400" dirty="0" err="1"/>
              <a:t>Nozin</a:t>
            </a:r>
            <a:r>
              <a:rPr lang="en-US" sz="2400" dirty="0"/>
              <a:t> for reduction in risk of infection for all surgical patients.</a:t>
            </a:r>
            <a:endParaRPr lang="en-US" sz="2400" dirty="0">
              <a:ea typeface="Calibri"/>
              <a:cs typeface="Calibri"/>
            </a:endParaRPr>
          </a:p>
          <a:p>
            <a:pPr>
              <a:buClr>
                <a:srgbClr val="003040"/>
              </a:buClr>
            </a:pPr>
            <a:r>
              <a:rPr lang="en-US" sz="2400" dirty="0">
                <a:ea typeface="Calibri"/>
                <a:cs typeface="Calibri"/>
              </a:rPr>
              <a:t>Continued surveillance of measle cases in the US.</a:t>
            </a:r>
          </a:p>
          <a:p>
            <a:pPr>
              <a:buClr>
                <a:srgbClr val="003040"/>
              </a:buClr>
            </a:pPr>
            <a:r>
              <a:rPr lang="en-US" sz="2400" dirty="0">
                <a:ea typeface="Calibri"/>
                <a:cs typeface="Calibri"/>
              </a:rPr>
              <a:t>Reported off on work being done for safer transportation of instruments from clinics and Urgent Care’s.</a:t>
            </a:r>
          </a:p>
          <a:p>
            <a:pPr>
              <a:buClr>
                <a:srgbClr val="003040"/>
              </a:buClr>
            </a:pPr>
            <a:endParaRPr lang="en-US" sz="2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571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F93DA-16A8-8730-38A4-E8CE85341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cap="all" baseline="0">
                <a:latin typeface="+mj-lt"/>
                <a:ea typeface="+mj-ea"/>
                <a:cs typeface="+mj-cs"/>
              </a:rPr>
              <a:t>Approval of Consent Agenda</a:t>
            </a:r>
          </a:p>
        </p:txBody>
      </p:sp>
      <p:pic>
        <p:nvPicPr>
          <p:cNvPr id="6" name="Picture 5" descr="Pen placed on top of a signature line">
            <a:extLst>
              <a:ext uri="{FF2B5EF4-FFF2-40B4-BE49-F238E27FC236}">
                <a16:creationId xmlns:a16="http://schemas.microsoft.com/office/drawing/2014/main" id="{BFE1D53F-1D9E-B800-6EA8-98033CACA3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46" r="-1" b="-1"/>
          <a:stretch>
            <a:fillRect/>
          </a:stretch>
        </p:blipFill>
        <p:spPr>
          <a:xfrm>
            <a:off x="20" y="10"/>
            <a:ext cx="8101564" cy="6857989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16EFC3-3D4F-476C-B9AC-F45C9F267BB8}"/>
              </a:ext>
            </a:extLst>
          </p:cNvPr>
          <p:cNvSpPr txBox="1"/>
          <p:nvPr/>
        </p:nvSpPr>
        <p:spPr>
          <a:xfrm>
            <a:off x="322729" y="5879813"/>
            <a:ext cx="810156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8BE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Request Motion to Approve Consent Agenda.</a:t>
            </a:r>
          </a:p>
        </p:txBody>
      </p:sp>
    </p:spTree>
    <p:extLst>
      <p:ext uri="{BB962C8B-B14F-4D97-AF65-F5344CB8AC3E}">
        <p14:creationId xmlns:p14="http://schemas.microsoft.com/office/powerpoint/2010/main" val="373789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449FF-5DAF-5F5F-7F70-5BBEFE91C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E521C-378A-6409-E508-BA850C967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-124307"/>
            <a:ext cx="10515600" cy="2743200"/>
          </a:xfrm>
        </p:spPr>
        <p:txBody>
          <a:bodyPr/>
          <a:lstStyle/>
          <a:p>
            <a:r>
              <a:rPr lang="en-US"/>
              <a:t>VP, HR, Campus Planning, Operational Support Services Summary Report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D2047-5900-D18F-4D8E-DC1485796F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5025" y="2650066"/>
            <a:ext cx="10515600" cy="914400"/>
          </a:xfrm>
        </p:spPr>
        <p:txBody>
          <a:bodyPr/>
          <a:lstStyle/>
          <a:p>
            <a:r>
              <a:rPr lang="en-US"/>
              <a:t>Chris Schmitz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09390E-EE32-09B5-7CDC-C86CBA57C54D}"/>
              </a:ext>
            </a:extLst>
          </p:cNvPr>
          <p:cNvSpPr txBox="1"/>
          <p:nvPr/>
        </p:nvSpPr>
        <p:spPr>
          <a:xfrm>
            <a:off x="3049759" y="3559516"/>
            <a:ext cx="6096000" cy="12311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200"/>
              </a:spcBef>
            </a:pPr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Annual Evaluation Report to Board</a:t>
            </a:r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  <a:p>
            <a:pPr marL="742950" lvl="1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Facility Updates</a:t>
            </a:r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953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C4CB3-796F-77BE-E9AD-EAD167887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Performance Evaluation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2839A-E32F-704D-F3F0-F0AD0E3B7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1" y="1673259"/>
            <a:ext cx="8581534" cy="543691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1600" dirty="0"/>
              <a:t>Staff Competency Assessment Measurement Period Results: A total of 404 evaluations were completed over this measurement period including both annual and introductory evaluations.</a:t>
            </a:r>
          </a:p>
          <a:p>
            <a:pPr marL="45720" indent="0">
              <a:buNone/>
            </a:pPr>
            <a:endParaRPr lang="en-US" sz="1600" dirty="0"/>
          </a:p>
          <a:p>
            <a:endParaRPr lang="en-US" sz="1600" dirty="0"/>
          </a:p>
          <a:p>
            <a:pPr marL="45720" indent="0">
              <a:buNone/>
            </a:pPr>
            <a:endParaRPr lang="en-US" sz="1600" dirty="0"/>
          </a:p>
          <a:p>
            <a:pPr marL="45720" indent="0">
              <a:buNone/>
            </a:pPr>
            <a:endParaRPr lang="en-US" sz="1600" dirty="0"/>
          </a:p>
          <a:p>
            <a:pPr marL="45720" indent="0">
              <a:buNone/>
            </a:pPr>
            <a:endParaRPr lang="en-US" sz="1600" dirty="0"/>
          </a:p>
          <a:p>
            <a:pPr marL="45720" indent="0">
              <a:buNone/>
            </a:pPr>
            <a:endParaRPr lang="en-US" sz="1600" dirty="0"/>
          </a:p>
          <a:p>
            <a:pPr marL="45720" indent="0">
              <a:buNone/>
            </a:pPr>
            <a:endParaRPr lang="en-US" sz="200" dirty="0"/>
          </a:p>
          <a:p>
            <a:pPr marL="45720" indent="0">
              <a:buNone/>
            </a:pPr>
            <a:r>
              <a:rPr lang="en-US" sz="1600" dirty="0"/>
              <a:t>Required Manager Follow Up Items with 9 employee annual evaluations. </a:t>
            </a:r>
          </a:p>
          <a:p>
            <a:pPr marL="45720" indent="0">
              <a:buNone/>
            </a:pPr>
            <a:r>
              <a:rPr lang="en-US" sz="1600" dirty="0"/>
              <a:t>No Action Items with introductory evaluations in this period. 402 of 404 or 99.5% of all performance evaluations, both annual and introductory, for the measurement period are complete as of April 30, 2025.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1911A2B-BB1C-AA8C-5F70-A8CC55243B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4847631"/>
              </p:ext>
            </p:extLst>
          </p:nvPr>
        </p:nvGraphicFramePr>
        <p:xfrm>
          <a:off x="1636903" y="2243578"/>
          <a:ext cx="8826849" cy="2941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76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A9693-EFB5-561B-B574-63C91B498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diagram of a performance improvement plan&#10;&#10;AI-generated content may be incorrect.">
            <a:extLst>
              <a:ext uri="{FF2B5EF4-FFF2-40B4-BE49-F238E27FC236}">
                <a16:creationId xmlns:a16="http://schemas.microsoft.com/office/drawing/2014/main" id="{22AD9575-6384-3672-E1DF-EC1704C7F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" y="-5323"/>
            <a:ext cx="8888505" cy="6868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B19A67-BFCE-4A10-DD95-3643196AA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724" y="1716945"/>
            <a:ext cx="2901670" cy="2877260"/>
          </a:xfrm>
        </p:spPr>
        <p:txBody>
          <a:bodyPr anchor="b">
            <a:normAutofit/>
          </a:bodyPr>
          <a:lstStyle/>
          <a:p>
            <a:r>
              <a:rPr lang="en-US" dirty="0"/>
              <a:t>Annual Performance Review Performance Improvement Plans</a:t>
            </a:r>
            <a:endParaRPr lang="en-US" dirty="0">
              <a:ea typeface="Calibri Light"/>
              <a:cs typeface="Calibri Light"/>
            </a:endParaRP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CA05E6A-8E47-BA5A-83FA-ACC76DB4B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724" y="4591761"/>
            <a:ext cx="2901670" cy="15804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Spring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14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A2FE2-E21E-04B9-8693-418BA7B7A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Updates</a:t>
            </a:r>
          </a:p>
        </p:txBody>
      </p:sp>
      <p:pic>
        <p:nvPicPr>
          <p:cNvPr id="8" name="Content Placeholder 7" descr="A map of parking lot&#10;&#10;AI-generated content may be incorrect.">
            <a:extLst>
              <a:ext uri="{FF2B5EF4-FFF2-40B4-BE49-F238E27FC236}">
                <a16:creationId xmlns:a16="http://schemas.microsoft.com/office/drawing/2014/main" id="{EBAA5069-57A8-EA0C-13FE-7649E688A3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20503" y="1585473"/>
            <a:ext cx="3761143" cy="4586727"/>
          </a:xfrm>
        </p:spPr>
      </p:pic>
      <p:pic>
        <p:nvPicPr>
          <p:cNvPr id="11" name="Content Placeholder 10" descr="A map of a city&#10;&#10;AI-generated content may be incorrect.">
            <a:extLst>
              <a:ext uri="{FF2B5EF4-FFF2-40B4-BE49-F238E27FC236}">
                <a16:creationId xmlns:a16="http://schemas.microsoft.com/office/drawing/2014/main" id="{4B723673-2092-5098-E126-CC5F9388FEF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3759" y="1589244"/>
            <a:ext cx="5821141" cy="4467126"/>
          </a:xfrm>
        </p:spPr>
      </p:pic>
    </p:spTree>
    <p:extLst>
      <p:ext uri="{BB962C8B-B14F-4D97-AF65-F5344CB8AC3E}">
        <p14:creationId xmlns:p14="http://schemas.microsoft.com/office/powerpoint/2010/main" val="28808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A7845-75D8-79E2-EF95-5F32DC0CC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1184C-B0AC-7FEC-A6A5-0BD1D53C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-124307"/>
            <a:ext cx="10515600" cy="2743200"/>
          </a:xfrm>
        </p:spPr>
        <p:txBody>
          <a:bodyPr/>
          <a:lstStyle/>
          <a:p>
            <a:r>
              <a:rPr lang="en-US"/>
              <a:t>Director, Engagement &amp; Experience Summary Report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EE603-5A49-5BFE-1DAB-9C8E82298A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5025" y="2650066"/>
            <a:ext cx="10515600" cy="914400"/>
          </a:xfrm>
        </p:spPr>
        <p:txBody>
          <a:bodyPr/>
          <a:lstStyle/>
          <a:p>
            <a:r>
              <a:rPr lang="en-US"/>
              <a:t>Andy Boryczka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CC4229-727D-3958-7237-55904BE386EB}"/>
              </a:ext>
            </a:extLst>
          </p:cNvPr>
          <p:cNvSpPr txBox="1"/>
          <p:nvPr/>
        </p:nvSpPr>
        <p:spPr>
          <a:xfrm>
            <a:off x="2903622" y="4415461"/>
            <a:ext cx="60960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Employee Recognition – DAISY and BEE Update​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Patient and Family Advisory Council​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2025 Employee Engagement Survey Results and Ongoing Support Timeline​</a:t>
            </a:r>
          </a:p>
        </p:txBody>
      </p:sp>
    </p:spTree>
    <p:extLst>
      <p:ext uri="{BB962C8B-B14F-4D97-AF65-F5344CB8AC3E}">
        <p14:creationId xmlns:p14="http://schemas.microsoft.com/office/powerpoint/2010/main" val="25911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44527-88AB-FF95-B74A-B50A05355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DAISY and Bee Awards Update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614EDB-7F48-C2AD-02D7-DD746CF6C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421" y="2294688"/>
            <a:ext cx="3211905" cy="341630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dirty="0"/>
              <a:t>By the Numbers: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113 – Total nominations as of 5/14/2025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40 - Nominations that went to Med Surg staff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6 – The most nominations for a single staff person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B5A74-39E8-483A-0101-DDD694CC4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C18C1E5-FB55-42F5-BD6D-9CC153FCDBE6}" type="slidenum">
              <a:rPr lang="en-US">
                <a:latin typeface="+mj-lt"/>
                <a:cs typeface="Arial"/>
                <a:sym typeface="Arial"/>
              </a:rPr>
              <a:pPr defTabSz="914377">
                <a:defRPr/>
              </a:pPr>
              <a:t>67</a:t>
            </a:fld>
            <a:endParaRPr lang="en-US">
              <a:latin typeface="+mj-lt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54CBBC-E12E-EAA1-403C-730843D6FE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96" t="33249" r="3267" b="18987"/>
          <a:stretch/>
        </p:blipFill>
        <p:spPr>
          <a:xfrm>
            <a:off x="4762893" y="2294688"/>
            <a:ext cx="6834434" cy="2801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591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1E894-17DC-E090-095C-49788170D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cap="all" baseline="0">
                <a:latin typeface="+mj-lt"/>
                <a:ea typeface="+mj-ea"/>
                <a:cs typeface="+mj-cs"/>
              </a:rPr>
              <a:t>Daisy and Bee Honorees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CA6A4B-2532-3767-BF02-1DCF7450F74C}"/>
              </a:ext>
            </a:extLst>
          </p:cNvPr>
          <p:cNvSpPr>
            <a:spLocks noGrp="1"/>
          </p:cNvSpPr>
          <p:nvPr/>
        </p:nvSpPr>
        <p:spPr>
          <a:xfrm>
            <a:off x="1524000" y="1938528"/>
            <a:ext cx="4495800" cy="4462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b="1" dirty="0">
                <a:solidFill>
                  <a:schemeClr val="tx1"/>
                </a:solidFill>
              </a:rPr>
              <a:t>Celebration</a:t>
            </a:r>
          </a:p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5/6/2025 or winners were honored</a:t>
            </a:r>
          </a:p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Bee Award Honoree: Alison Baillies, Radiology Technologist</a:t>
            </a:r>
          </a:p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altLang="en-US" sz="2400" dirty="0">
                <a:solidFill>
                  <a:schemeClr val="tx1"/>
                </a:solidFill>
              </a:rPr>
              <a:t>Daisy Award Honoree: Jessica Johnson, RN</a:t>
            </a:r>
          </a:p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altLang="en-US" sz="2400" dirty="0">
                <a:solidFill>
                  <a:schemeClr val="tx1"/>
                </a:solidFill>
              </a:rPr>
              <a:t>Winners were selected by the Customer Experience Team</a:t>
            </a:r>
          </a:p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080C59-38D0-D10C-C2C8-0975D1220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r="22526" b="1"/>
          <a:stretch>
            <a:fillRect/>
          </a:stretch>
        </p:blipFill>
        <p:spPr bwMode="auto">
          <a:xfrm>
            <a:off x="6172200" y="1714500"/>
            <a:ext cx="4495800" cy="446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84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F6BFE-C87E-47CA-24F1-6B1489C2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cap="all" baseline="0">
                <a:latin typeface="+mj-lt"/>
                <a:ea typeface="+mj-ea"/>
                <a:cs typeface="+mj-cs"/>
              </a:rPr>
              <a:t>Daisy and Bee Going Forward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EE97F1A-1685-2526-48A0-A4A10E5758F5}"/>
              </a:ext>
            </a:extLst>
          </p:cNvPr>
          <p:cNvSpPr>
            <a:spLocks noGrp="1"/>
          </p:cNvSpPr>
          <p:nvPr/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b="1" dirty="0">
                <a:solidFill>
                  <a:schemeClr val="tx1"/>
                </a:solidFill>
              </a:rPr>
              <a:t>Evaluation:</a:t>
            </a:r>
          </a:p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Surveyed nominees about their experience</a:t>
            </a:r>
          </a:p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Based on feedback from staff making minor changes</a:t>
            </a:r>
          </a:p>
          <a:p>
            <a:pPr marL="274320" lvl="1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Multiple nominees</a:t>
            </a:r>
          </a:p>
          <a:p>
            <a:pPr marL="274320" lvl="1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Moving to a free meal from the café v. $5 off at the gift shop</a:t>
            </a:r>
          </a:p>
        </p:txBody>
      </p:sp>
    </p:spTree>
    <p:extLst>
      <p:ext uri="{BB962C8B-B14F-4D97-AF65-F5344CB8AC3E}">
        <p14:creationId xmlns:p14="http://schemas.microsoft.com/office/powerpoint/2010/main" val="344408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D832E-AAB6-D8CC-6E08-D78414ED0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7CF3C9E-10B4-6213-A526-E0D9DEAB7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751" y="482600"/>
            <a:ext cx="10360501" cy="584200"/>
          </a:xfrm>
        </p:spPr>
        <p:txBody>
          <a:bodyPr/>
          <a:lstStyle/>
          <a:p>
            <a:r>
              <a:rPr lang="en-US" dirty="0"/>
              <a:t>Our Process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D616AF-33D3-EA23-57B9-4BE634E63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1" y="1059426"/>
            <a:ext cx="10360501" cy="44704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6400" b="1" dirty="0"/>
              <a:t>Daily: </a:t>
            </a:r>
          </a:p>
          <a:p>
            <a:pPr marL="0" indent="0">
              <a:buNone/>
            </a:pPr>
            <a:r>
              <a:rPr lang="en-US" sz="6400" dirty="0"/>
              <a:t>Safety Zone portal and 8:30 daily leadership huddles</a:t>
            </a:r>
          </a:p>
          <a:p>
            <a:pPr marL="0" indent="0">
              <a:buNone/>
            </a:pPr>
            <a:r>
              <a:rPr lang="en-US" sz="6400" b="1" dirty="0"/>
              <a:t>Monthly:</a:t>
            </a:r>
          </a:p>
          <a:p>
            <a:pPr marL="0" indent="0">
              <a:buNone/>
            </a:pPr>
            <a:r>
              <a:rPr lang="en-US" sz="6400" dirty="0"/>
              <a:t>Emergency Management</a:t>
            </a:r>
          </a:p>
          <a:p>
            <a:pPr marL="274320" lvl="1" indent="0">
              <a:buNone/>
            </a:pPr>
            <a:r>
              <a:rPr lang="en-US" sz="5600" dirty="0"/>
              <a:t>Scheduled drills</a:t>
            </a:r>
          </a:p>
          <a:p>
            <a:pPr lvl="2"/>
            <a:r>
              <a:rPr lang="en-US" sz="4800" dirty="0"/>
              <a:t>Statewide or County Coordination</a:t>
            </a:r>
          </a:p>
          <a:p>
            <a:pPr lvl="2"/>
            <a:r>
              <a:rPr lang="en-US" sz="4800" dirty="0"/>
              <a:t>Ex. Mass casualty, active shooter drill, tornado drills</a:t>
            </a:r>
          </a:p>
          <a:p>
            <a:pPr marL="0" indent="0">
              <a:buNone/>
            </a:pPr>
            <a:r>
              <a:rPr lang="en-US" sz="6400" b="1" dirty="0"/>
              <a:t>Annually: </a:t>
            </a:r>
          </a:p>
          <a:p>
            <a:pPr marL="0" indent="0">
              <a:buNone/>
            </a:pPr>
            <a:r>
              <a:rPr lang="en-US" sz="6400" dirty="0"/>
              <a:t>Inservice Education</a:t>
            </a:r>
          </a:p>
          <a:p>
            <a:pPr marL="274320" lvl="1" indent="0">
              <a:buNone/>
            </a:pPr>
            <a:r>
              <a:rPr lang="en-US" sz="5600" dirty="0"/>
              <a:t>-Relias software screenshot</a:t>
            </a:r>
          </a:p>
          <a:p>
            <a:pPr marL="274320" lvl="1" indent="0">
              <a:buNone/>
            </a:pPr>
            <a:r>
              <a:rPr lang="en-US" sz="5600" dirty="0"/>
              <a:t>- Content created from University of Texas based on </a:t>
            </a:r>
            <a:r>
              <a:rPr lang="en-US" sz="5600" dirty="0" err="1"/>
              <a:t>requlations</a:t>
            </a:r>
            <a:r>
              <a:rPr lang="en-US" sz="5600" dirty="0"/>
              <a:t> like OSHA, </a:t>
            </a:r>
            <a:r>
              <a:rPr lang="en-US" sz="5600" dirty="0" err="1"/>
              <a:t>etc</a:t>
            </a:r>
            <a:r>
              <a:rPr lang="en-US" sz="5600" dirty="0"/>
              <a:t>…</a:t>
            </a:r>
          </a:p>
          <a:p>
            <a:pPr marL="0" indent="0">
              <a:buNone/>
            </a:pPr>
            <a:r>
              <a:rPr lang="en-US" sz="6400" dirty="0"/>
              <a:t>Security vulnerability Analysis</a:t>
            </a:r>
          </a:p>
          <a:p>
            <a:pPr lvl="1"/>
            <a:r>
              <a:rPr lang="en-US" sz="5600" dirty="0"/>
              <a:t>Required by DNV</a:t>
            </a:r>
          </a:p>
          <a:p>
            <a:pPr lvl="1"/>
            <a:r>
              <a:rPr lang="en-US" sz="5600" dirty="0"/>
              <a:t>Many different types</a:t>
            </a:r>
          </a:p>
          <a:p>
            <a:pPr lvl="2"/>
            <a:r>
              <a:rPr lang="en-US" sz="4800" dirty="0"/>
              <a:t>Hazard….</a:t>
            </a:r>
          </a:p>
          <a:p>
            <a:pPr marL="0" indent="0">
              <a:buNone/>
            </a:pPr>
            <a:r>
              <a:rPr lang="en-US" sz="6400" dirty="0"/>
              <a:t>Facility Planning</a:t>
            </a:r>
          </a:p>
          <a:p>
            <a:pPr lvl="1"/>
            <a:r>
              <a:rPr lang="en-US" sz="5600" dirty="0"/>
              <a:t>Example of actions:  Swipes, security cameras, locked cells, lock-down process</a:t>
            </a:r>
          </a:p>
          <a:p>
            <a:pPr lvl="1"/>
            <a:r>
              <a:rPr lang="en-US" sz="5600" dirty="0"/>
              <a:t>Future planning:  Metal detectors, main entry redo, security roles?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3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2247D-C024-24CC-515C-956ED8831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cap="all" baseline="0">
                <a:latin typeface="+mj-lt"/>
                <a:ea typeface="+mj-ea"/>
                <a:cs typeface="+mj-cs"/>
              </a:rPr>
              <a:t>Patient &amp; Family Advisory Council (PFAC)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2EAA98F-0B95-04D5-AE40-925DDE448B5D}"/>
              </a:ext>
            </a:extLst>
          </p:cNvPr>
          <p:cNvSpPr txBox="1">
            <a:spLocks/>
          </p:cNvSpPr>
          <p:nvPr/>
        </p:nvSpPr>
        <p:spPr>
          <a:xfrm>
            <a:off x="1524000" y="1714499"/>
            <a:ext cx="4139381" cy="48731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342891" indent="-342891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b="1" dirty="0">
                <a:solidFill>
                  <a:schemeClr val="tx1"/>
                </a:solidFill>
              </a:rPr>
              <a:t>Giving perspective:</a:t>
            </a:r>
          </a:p>
          <a:p>
            <a:pPr marL="274320"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5 community members</a:t>
            </a:r>
          </a:p>
          <a:p>
            <a:pPr marL="274320"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Multiple staff:</a:t>
            </a:r>
          </a:p>
          <a:p>
            <a:pPr marL="274320" lvl="1"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Customer Experience Team members</a:t>
            </a:r>
          </a:p>
          <a:p>
            <a:pPr marL="274320" lvl="1"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Valets</a:t>
            </a:r>
          </a:p>
          <a:p>
            <a:pPr marL="274320" lvl="1"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Admin team</a:t>
            </a:r>
          </a:p>
          <a:p>
            <a:pPr marL="274320"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Giving input on things like: </a:t>
            </a:r>
          </a:p>
          <a:p>
            <a:pPr marL="274320" lvl="1"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Signage in the SHOC</a:t>
            </a:r>
          </a:p>
          <a:p>
            <a:pPr marL="274320" lvl="1"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altLang="en-US" sz="2400" dirty="0">
                <a:solidFill>
                  <a:schemeClr val="tx1"/>
                </a:solidFill>
              </a:rPr>
              <a:t>Discharge paperwork</a:t>
            </a:r>
          </a:p>
          <a:p>
            <a:pPr marL="274320"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endParaRPr lang="en-US" altLang="en-US" sz="2400" dirty="0">
              <a:solidFill>
                <a:schemeClr val="tx1"/>
              </a:solidFill>
            </a:endParaRPr>
          </a:p>
          <a:p>
            <a:pPr marL="274320"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altLang="en-US" sz="2400" dirty="0">
                <a:solidFill>
                  <a:schemeClr val="tx1"/>
                </a:solidFill>
              </a:rPr>
              <a:t>Recruitment is ongoing</a:t>
            </a:r>
          </a:p>
          <a:p>
            <a:pPr marL="274320"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F6E721E-8B9A-891A-D743-39766C096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3381" y="1714499"/>
            <a:ext cx="5891703" cy="379236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11216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61D04-98F0-C9B0-E565-CF5A845FF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cap="all" baseline="0">
                <a:latin typeface="+mj-lt"/>
                <a:ea typeface="+mj-ea"/>
                <a:cs typeface="+mj-cs"/>
              </a:rPr>
              <a:t>2025 Top Large Workplace Award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63D46ED-BB3A-63C2-8305-589B05028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7" r="19863"/>
          <a:stretch>
            <a:fillRect/>
          </a:stretch>
        </p:blipFill>
        <p:spPr bwMode="auto">
          <a:xfrm>
            <a:off x="1524000" y="1714500"/>
            <a:ext cx="4495800" cy="446227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0454295-5861-7943-DE89-84EE8F94B7F5}"/>
              </a:ext>
            </a:extLst>
          </p:cNvPr>
          <p:cNvSpPr>
            <a:spLocks noGrp="1"/>
          </p:cNvSpPr>
          <p:nvPr/>
        </p:nvSpPr>
        <p:spPr>
          <a:xfrm>
            <a:off x="6172202" y="1938528"/>
            <a:ext cx="4495800" cy="4462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b="1" dirty="0">
                <a:solidFill>
                  <a:schemeClr val="tx1"/>
                </a:solidFill>
              </a:rPr>
              <a:t>We’re Number 1!</a:t>
            </a:r>
          </a:p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Awarded Top Large Workplace in the Madison area</a:t>
            </a:r>
          </a:p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Thanked staff with a gift from our online store</a:t>
            </a:r>
          </a:p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endParaRPr lang="en-US" sz="2400" dirty="0">
              <a:solidFill>
                <a:schemeClr val="tx1"/>
              </a:solidFill>
            </a:endParaRPr>
          </a:p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6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91D1C-361C-F48E-F9B7-D65245450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cap="all" baseline="0">
                <a:latin typeface="+mj-lt"/>
                <a:ea typeface="+mj-ea"/>
                <a:cs typeface="+mj-cs"/>
              </a:rPr>
              <a:t>2025 Employee Engagement Survey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3832BE9-3919-AA5E-3B01-3CD2CB5C320F}"/>
              </a:ext>
            </a:extLst>
          </p:cNvPr>
          <p:cNvSpPr>
            <a:spLocks noGrp="1"/>
          </p:cNvSpPr>
          <p:nvPr/>
        </p:nvSpPr>
        <p:spPr>
          <a:xfrm>
            <a:off x="1524000" y="20320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b="1" dirty="0">
                <a:solidFill>
                  <a:schemeClr val="tx1"/>
                </a:solidFill>
              </a:rPr>
              <a:t>By the Numbers:</a:t>
            </a:r>
          </a:p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85% response rate</a:t>
            </a:r>
          </a:p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Workplace Experience Score dropped 3% to 81% (12% above benchmark)</a:t>
            </a:r>
          </a:p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All other themed areas performed extremely well (but did drop slightly from 2024)</a:t>
            </a:r>
          </a:p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4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35071-DD17-7C21-AF45-6A6DF8468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0ADC-42E4-FB2D-285C-4826E26EE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cap="all" baseline="0">
                <a:latin typeface="+mj-lt"/>
                <a:ea typeface="+mj-ea"/>
                <a:cs typeface="+mj-cs"/>
              </a:rPr>
              <a:t>2025 Employee Engagement Survey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B049D8-7CA5-F597-0CC5-4009C9E5188C}"/>
              </a:ext>
            </a:extLst>
          </p:cNvPr>
          <p:cNvSpPr txBox="1">
            <a:spLocks/>
          </p:cNvSpPr>
          <p:nvPr/>
        </p:nvSpPr>
        <p:spPr>
          <a:xfrm>
            <a:off x="6019801" y="2083520"/>
            <a:ext cx="4495800" cy="4462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891" indent="-342891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endParaRPr lang="en-US" sz="2400" b="1">
              <a:solidFill>
                <a:schemeClr val="tx1"/>
              </a:solidFill>
            </a:endParaRPr>
          </a:p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>
                <a:solidFill>
                  <a:schemeClr val="tx1"/>
                </a:solidFill>
              </a:rPr>
              <a:t>Areas staff identified as areas of opportunity: </a:t>
            </a:r>
          </a:p>
          <a:p>
            <a:pPr marL="674361" lvl="1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>
                <a:solidFill>
                  <a:schemeClr val="tx1"/>
                </a:solidFill>
              </a:rPr>
              <a:t>Feeling valued</a:t>
            </a:r>
          </a:p>
          <a:p>
            <a:pPr marL="674361" lvl="1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>
                <a:solidFill>
                  <a:schemeClr val="tx1"/>
                </a:solidFill>
              </a:rPr>
              <a:t>Staffing levels</a:t>
            </a:r>
          </a:p>
          <a:p>
            <a:pPr marL="674361" lvl="1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>
                <a:solidFill>
                  <a:schemeClr val="tx1"/>
                </a:solidFill>
              </a:rPr>
              <a:t>Communication</a:t>
            </a:r>
          </a:p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199D8-1FF2-119F-E241-919D96595278}"/>
              </a:ext>
            </a:extLst>
          </p:cNvPr>
          <p:cNvSpPr>
            <a:spLocks noGrp="1"/>
          </p:cNvSpPr>
          <p:nvPr/>
        </p:nvSpPr>
        <p:spPr>
          <a:xfrm>
            <a:off x="1524001" y="2083520"/>
            <a:ext cx="4495800" cy="4462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None/>
            </a:pPr>
            <a:r>
              <a:rPr lang="en-US" sz="2400" b="1" dirty="0">
                <a:solidFill>
                  <a:schemeClr val="tx1"/>
                </a:solidFill>
              </a:rPr>
              <a:t>Themes in Comments:</a:t>
            </a:r>
          </a:p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Areas staff commented positively about:</a:t>
            </a:r>
          </a:p>
          <a:p>
            <a:pPr marL="674361" lvl="1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Communication</a:t>
            </a:r>
          </a:p>
          <a:p>
            <a:pPr marL="674361" lvl="1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Connection to purpose</a:t>
            </a:r>
          </a:p>
          <a:p>
            <a:pPr marL="674361" lvl="1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Feeling valued</a:t>
            </a:r>
          </a:p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180AE-9F20-B8D1-4842-BF00156DA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cap="all" baseline="0">
                <a:latin typeface="+mj-lt"/>
                <a:ea typeface="+mj-ea"/>
                <a:cs typeface="+mj-cs"/>
              </a:rPr>
              <a:t>2025 Employee Engagement Survey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8BC907-D184-8F79-2EF2-2CA0EE22658B}"/>
              </a:ext>
            </a:extLst>
          </p:cNvPr>
          <p:cNvSpPr>
            <a:spLocks noGrp="1"/>
          </p:cNvSpPr>
          <p:nvPr/>
        </p:nvSpPr>
        <p:spPr>
          <a:xfrm>
            <a:off x="1524000" y="1883835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b="1" dirty="0">
                <a:solidFill>
                  <a:schemeClr val="tx1"/>
                </a:solidFill>
              </a:rPr>
              <a:t>The answer to all your questions is to ask more questions:</a:t>
            </a:r>
          </a:p>
          <a:p>
            <a:pPr marL="511175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There are no “good” or “bad” results</a:t>
            </a:r>
          </a:p>
          <a:p>
            <a:pPr marL="511175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Results and comments direct questions</a:t>
            </a:r>
          </a:p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endParaRPr lang="en-US" sz="2400" dirty="0">
              <a:solidFill>
                <a:schemeClr val="tx1"/>
              </a:solidFill>
            </a:endParaRPr>
          </a:p>
          <a:p>
            <a:pPr marL="274320" indent="-228600" defTabSz="914400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</a:pPr>
            <a:r>
              <a:rPr lang="en-US" sz="2400" dirty="0">
                <a:solidFill>
                  <a:schemeClr val="tx1"/>
                </a:solidFill>
              </a:rPr>
              <a:t>Leading productive discussions and creating action plans with frontline staff and their supervisors creates the change staff and SH wants to see.</a:t>
            </a:r>
          </a:p>
        </p:txBody>
      </p:sp>
    </p:spTree>
    <p:extLst>
      <p:ext uri="{BB962C8B-B14F-4D97-AF65-F5344CB8AC3E}">
        <p14:creationId xmlns:p14="http://schemas.microsoft.com/office/powerpoint/2010/main" val="417590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EA4F1ED-990C-E7D5-51F8-84C1C6CBE800}"/>
              </a:ext>
            </a:extLst>
          </p:cNvPr>
          <p:cNvCxnSpPr>
            <a:cxnSpLocks/>
          </p:cNvCxnSpPr>
          <p:nvPr/>
        </p:nvCxnSpPr>
        <p:spPr>
          <a:xfrm flipV="1">
            <a:off x="9497412" y="3576356"/>
            <a:ext cx="0" cy="69085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A03B941-0653-37C3-C9FB-5FE0F8C81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2025 Employee Engagement Survey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0A396-F5C3-CBC6-67DB-0600E85B2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2C18C1E5-FB55-42F5-BD6D-9CC153FCDBE6}" type="slidenum">
              <a:rPr lang="en-US">
                <a:solidFill>
                  <a:prstClr val="white"/>
                </a:solidFill>
                <a:latin typeface="Century Gothic" panose="020B0502020202020204"/>
                <a:cs typeface="Arial"/>
                <a:sym typeface="Arial"/>
              </a:rPr>
              <a:pPr defTabSz="457189"/>
              <a:t>75</a:t>
            </a:fld>
            <a:endParaRPr lang="en-US">
              <a:solidFill>
                <a:prstClr val="white"/>
              </a:solidFill>
              <a:latin typeface="Century Gothic" panose="020B0502020202020204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A9204F-992D-2C81-B014-487532D3EFD4}"/>
              </a:ext>
            </a:extLst>
          </p:cNvPr>
          <p:cNvSpPr txBox="1"/>
          <p:nvPr/>
        </p:nvSpPr>
        <p:spPr>
          <a:xfrm>
            <a:off x="314326" y="2930025"/>
            <a:ext cx="2933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March and April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Staff complete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Results received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ABD949-05FF-F311-1621-049A440F2D68}"/>
              </a:ext>
            </a:extLst>
          </p:cNvPr>
          <p:cNvSpPr txBox="1"/>
          <p:nvPr/>
        </p:nvSpPr>
        <p:spPr>
          <a:xfrm>
            <a:off x="2605576" y="4864651"/>
            <a:ext cx="2933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April and May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AC reviews scoring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Follow up meetings to discuss data and action plans begins</a:t>
            </a:r>
          </a:p>
          <a:p>
            <a:pPr marL="285750" indent="-285750">
              <a:buFontTx/>
              <a:buChar char="-"/>
            </a:pPr>
            <a:endParaRPr lang="en-US" sz="2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ADA3F7-A39F-0467-1419-396F4B8ADE9C}"/>
              </a:ext>
            </a:extLst>
          </p:cNvPr>
          <p:cNvSpPr txBox="1"/>
          <p:nvPr/>
        </p:nvSpPr>
        <p:spPr>
          <a:xfrm>
            <a:off x="4618963" y="2930025"/>
            <a:ext cx="2933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May and June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Meetings with teams begin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48A44F-76CF-6881-23F8-5F5CCFC4AE77}"/>
              </a:ext>
            </a:extLst>
          </p:cNvPr>
          <p:cNvSpPr txBox="1"/>
          <p:nvPr/>
        </p:nvSpPr>
        <p:spPr>
          <a:xfrm>
            <a:off x="6615274" y="4898159"/>
            <a:ext cx="2933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Ongoing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Quarterly rounding with Director of Engagement and Experience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9393AC-1E17-BE83-3666-FBB85395B69E}"/>
              </a:ext>
            </a:extLst>
          </p:cNvPr>
          <p:cNvCxnSpPr>
            <a:cxnSpLocks/>
          </p:cNvCxnSpPr>
          <p:nvPr/>
        </p:nvCxnSpPr>
        <p:spPr>
          <a:xfrm flipV="1">
            <a:off x="1435647" y="3854662"/>
            <a:ext cx="0" cy="413851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0D35EAD-A1D0-30B2-5AE6-7036DF7DBADB}"/>
              </a:ext>
            </a:extLst>
          </p:cNvPr>
          <p:cNvCxnSpPr>
            <a:cxnSpLocks/>
          </p:cNvCxnSpPr>
          <p:nvPr/>
        </p:nvCxnSpPr>
        <p:spPr>
          <a:xfrm flipV="1">
            <a:off x="7578944" y="4484307"/>
            <a:ext cx="0" cy="413851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25BBE2-8F92-1F5D-A0D6-66FA553879F0}"/>
              </a:ext>
            </a:extLst>
          </p:cNvPr>
          <p:cNvCxnSpPr>
            <a:cxnSpLocks/>
          </p:cNvCxnSpPr>
          <p:nvPr/>
        </p:nvCxnSpPr>
        <p:spPr>
          <a:xfrm flipV="1">
            <a:off x="5535660" y="3888824"/>
            <a:ext cx="0" cy="413851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8F9264-2A57-896C-09C2-9B512A1A1DBA}"/>
              </a:ext>
            </a:extLst>
          </p:cNvPr>
          <p:cNvCxnSpPr>
            <a:cxnSpLocks/>
          </p:cNvCxnSpPr>
          <p:nvPr/>
        </p:nvCxnSpPr>
        <p:spPr>
          <a:xfrm flipV="1">
            <a:off x="3500926" y="4484307"/>
            <a:ext cx="0" cy="413851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94C7AED-318D-731D-E1A1-71BDA285F09C}"/>
              </a:ext>
            </a:extLst>
          </p:cNvPr>
          <p:cNvSpPr/>
          <p:nvPr/>
        </p:nvSpPr>
        <p:spPr>
          <a:xfrm>
            <a:off x="314326" y="4095750"/>
            <a:ext cx="11649074" cy="56197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7A15D2-7CB3-99CA-06D1-4E523A94788E}"/>
              </a:ext>
            </a:extLst>
          </p:cNvPr>
          <p:cNvSpPr txBox="1"/>
          <p:nvPr/>
        </p:nvSpPr>
        <p:spPr>
          <a:xfrm>
            <a:off x="8333828" y="2930025"/>
            <a:ext cx="3165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September and October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Check-in survey </a:t>
            </a:r>
          </a:p>
        </p:txBody>
      </p:sp>
    </p:spTree>
    <p:extLst>
      <p:ext uri="{BB962C8B-B14F-4D97-AF65-F5344CB8AC3E}">
        <p14:creationId xmlns:p14="http://schemas.microsoft.com/office/powerpoint/2010/main" val="353315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E4BC0-BA8D-0D71-8FE6-333EC98FD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EDE0-23E9-F938-AA16-DA0E70170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2025 Employee Engagement Survey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36696-F934-5868-7783-65F1D0D22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2C18C1E5-FB55-42F5-BD6D-9CC153FCDBE6}" type="slidenum">
              <a:rPr lang="en-US">
                <a:solidFill>
                  <a:prstClr val="white"/>
                </a:solidFill>
                <a:latin typeface="Century Gothic" panose="020B0502020202020204"/>
                <a:cs typeface="Arial"/>
                <a:sym typeface="Arial"/>
              </a:rPr>
              <a:pPr defTabSz="457189"/>
              <a:t>76</a:t>
            </a:fld>
            <a:endParaRPr lang="en-US">
              <a:solidFill>
                <a:prstClr val="white"/>
              </a:solidFill>
              <a:latin typeface="Century Gothic" panose="020B0502020202020204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B32E9C-B2A3-CE1A-7BC0-83813A8B3C6A}"/>
              </a:ext>
            </a:extLst>
          </p:cNvPr>
          <p:cNvSpPr txBox="1"/>
          <p:nvPr/>
        </p:nvSpPr>
        <p:spPr>
          <a:xfrm>
            <a:off x="1279674" y="2541169"/>
            <a:ext cx="96326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Questions?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Homework:  </a:t>
            </a:r>
          </a:p>
          <a:p>
            <a:pPr algn="ctr"/>
            <a:r>
              <a:rPr lang="en-US" sz="3200" dirty="0"/>
              <a:t>Going forward, what information would be useful for me to provide you?</a:t>
            </a:r>
          </a:p>
        </p:txBody>
      </p:sp>
    </p:spTree>
    <p:extLst>
      <p:ext uri="{BB962C8B-B14F-4D97-AF65-F5344CB8AC3E}">
        <p14:creationId xmlns:p14="http://schemas.microsoft.com/office/powerpoint/2010/main" val="141535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7411D-C1E1-7928-B1D1-A62B28621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9EE91-9898-CDC3-057D-366DDB56C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-124307"/>
            <a:ext cx="10515600" cy="2743200"/>
          </a:xfrm>
        </p:spPr>
        <p:txBody>
          <a:bodyPr/>
          <a:lstStyle/>
          <a:p>
            <a:r>
              <a:rPr lang="en-US"/>
              <a:t>Foundation/Marketing/PR/Business Development Director Summary Report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653C8-26A3-3F9E-2829-5632B49932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5025" y="2650066"/>
            <a:ext cx="10515600" cy="914400"/>
          </a:xfrm>
        </p:spPr>
        <p:txBody>
          <a:bodyPr/>
          <a:lstStyle/>
          <a:p>
            <a:r>
              <a:rPr lang="en-US"/>
              <a:t>Laura Mays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6BDA46-5B6D-F668-C4B5-B4C669503102}"/>
              </a:ext>
            </a:extLst>
          </p:cNvPr>
          <p:cNvSpPr txBox="1"/>
          <p:nvPr/>
        </p:nvSpPr>
        <p:spPr>
          <a:xfrm>
            <a:off x="2903622" y="4415461"/>
            <a:ext cx="60960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PR/Marketing Report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Events/Education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Foundation – Fundraisers/Events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Foundation Dashboard</a:t>
            </a:r>
          </a:p>
          <a:p>
            <a:pPr marL="285750" indent="-285750" algn="ctr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Partners Updates </a:t>
            </a:r>
          </a:p>
        </p:txBody>
      </p:sp>
    </p:spTree>
    <p:extLst>
      <p:ext uri="{BB962C8B-B14F-4D97-AF65-F5344CB8AC3E}">
        <p14:creationId xmlns:p14="http://schemas.microsoft.com/office/powerpoint/2010/main" val="155619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8878D-CEA8-BE54-D924-88E031E51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PR/Marketing Report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E2A657-7801-9F1B-BCE9-9EE93237A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132" y="2050875"/>
            <a:ext cx="5793498" cy="38469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ED0A24-1546-51E1-9C92-8A4846C21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840" y="642030"/>
            <a:ext cx="4066828" cy="525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8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B78A5-6817-2FB6-C804-63F47FBC7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F7ACA-99C2-55DD-87AE-0E33F7991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Events/Education</a:t>
            </a:r>
          </a:p>
        </p:txBody>
      </p:sp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C01F9D9-48C7-9C7E-C0D4-353E34FA9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17" y="1736388"/>
            <a:ext cx="4943707" cy="2628917"/>
          </a:xfrm>
          <a:prstGeom prst="rect">
            <a:avLst/>
          </a:prstGeom>
        </p:spPr>
      </p:pic>
      <p:pic>
        <p:nvPicPr>
          <p:cNvPr id="5" name="Picture 4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EDFB999C-DFDE-A04C-127F-39DCD69B5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470" y="3929938"/>
            <a:ext cx="1932508" cy="2628917"/>
          </a:xfrm>
          <a:prstGeom prst="rect">
            <a:avLst/>
          </a:prstGeom>
        </p:spPr>
      </p:pic>
      <p:pic>
        <p:nvPicPr>
          <p:cNvPr id="6" name="Picture 5" descr="A poster of a person with a bandage on his leg&#10;&#10;AI-generated content may be incorrect.">
            <a:extLst>
              <a:ext uri="{FF2B5EF4-FFF2-40B4-BE49-F238E27FC236}">
                <a16:creationId xmlns:a16="http://schemas.microsoft.com/office/drawing/2014/main" id="{C18849A0-18D1-2717-26C5-B3CBB766C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664" y="595737"/>
            <a:ext cx="4056434" cy="522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1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70294-C9CA-E939-9313-66052294E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B53F483-43A8-4B00-6B86-D97899601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751" y="482600"/>
            <a:ext cx="10360501" cy="584200"/>
          </a:xfrm>
        </p:spPr>
        <p:txBody>
          <a:bodyPr/>
          <a:lstStyle/>
          <a:p>
            <a:r>
              <a:rPr lang="en-US" dirty="0"/>
              <a:t>Our Process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393D2F6-8C5B-7EE8-0ED8-3FBEE6458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1" y="1059426"/>
            <a:ext cx="10360501" cy="44704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6400" b="1" dirty="0"/>
              <a:t>Daily: </a:t>
            </a:r>
          </a:p>
          <a:p>
            <a:pPr marL="0" indent="0">
              <a:buNone/>
            </a:pPr>
            <a:r>
              <a:rPr lang="en-US" sz="6400" dirty="0"/>
              <a:t>Safety Zone portal and 8:30 daily leadership huddles</a:t>
            </a:r>
          </a:p>
          <a:p>
            <a:pPr marL="0" indent="0">
              <a:buNone/>
            </a:pPr>
            <a:r>
              <a:rPr lang="en-US" sz="6400" b="1" dirty="0"/>
              <a:t>Monthly:</a:t>
            </a:r>
          </a:p>
          <a:p>
            <a:pPr marL="0" indent="0">
              <a:buNone/>
            </a:pPr>
            <a:r>
              <a:rPr lang="en-US" sz="6400" dirty="0"/>
              <a:t>Emergency Management</a:t>
            </a:r>
          </a:p>
          <a:p>
            <a:pPr marL="274320" lvl="1" indent="0">
              <a:buNone/>
            </a:pPr>
            <a:r>
              <a:rPr lang="en-US" sz="5600" dirty="0"/>
              <a:t>Scheduled drills</a:t>
            </a:r>
          </a:p>
          <a:p>
            <a:pPr lvl="2"/>
            <a:r>
              <a:rPr lang="en-US" sz="4800" dirty="0"/>
              <a:t>Statewide or County Coordination</a:t>
            </a:r>
          </a:p>
          <a:p>
            <a:pPr lvl="2"/>
            <a:r>
              <a:rPr lang="en-US" sz="4800" dirty="0"/>
              <a:t>Ex. Mass casualty, active shooter drill, tornado drills</a:t>
            </a:r>
          </a:p>
          <a:p>
            <a:pPr marL="0" indent="0">
              <a:buNone/>
            </a:pPr>
            <a:r>
              <a:rPr lang="en-US" sz="6400" b="1" dirty="0"/>
              <a:t>Annually: </a:t>
            </a:r>
          </a:p>
          <a:p>
            <a:pPr marL="0" indent="0">
              <a:buNone/>
            </a:pPr>
            <a:r>
              <a:rPr lang="en-US" sz="6400" dirty="0"/>
              <a:t>Inservice Education</a:t>
            </a:r>
          </a:p>
          <a:p>
            <a:pPr marL="274320" lvl="1" indent="0">
              <a:buNone/>
            </a:pPr>
            <a:r>
              <a:rPr lang="en-US" sz="5600" dirty="0"/>
              <a:t>-Relias software screenshot</a:t>
            </a:r>
          </a:p>
          <a:p>
            <a:pPr marL="274320" lvl="1" indent="0">
              <a:buNone/>
            </a:pPr>
            <a:r>
              <a:rPr lang="en-US" sz="5600" dirty="0"/>
              <a:t>- Content created from University of Texas based on </a:t>
            </a:r>
            <a:r>
              <a:rPr lang="en-US" sz="5600" dirty="0" err="1"/>
              <a:t>requlations</a:t>
            </a:r>
            <a:r>
              <a:rPr lang="en-US" sz="5600" dirty="0"/>
              <a:t> like OSHA, </a:t>
            </a:r>
            <a:r>
              <a:rPr lang="en-US" sz="5600" dirty="0" err="1"/>
              <a:t>etc</a:t>
            </a:r>
            <a:r>
              <a:rPr lang="en-US" sz="5600" dirty="0"/>
              <a:t>…</a:t>
            </a:r>
          </a:p>
          <a:p>
            <a:pPr marL="0" indent="0">
              <a:buNone/>
            </a:pPr>
            <a:r>
              <a:rPr lang="en-US" sz="6400" dirty="0"/>
              <a:t>Security vulnerability Analysis</a:t>
            </a:r>
          </a:p>
          <a:p>
            <a:pPr lvl="1"/>
            <a:r>
              <a:rPr lang="en-US" sz="5600" dirty="0"/>
              <a:t>Required by DNV</a:t>
            </a:r>
          </a:p>
          <a:p>
            <a:pPr lvl="1"/>
            <a:r>
              <a:rPr lang="en-US" sz="5600" dirty="0"/>
              <a:t>Many different types</a:t>
            </a:r>
          </a:p>
          <a:p>
            <a:pPr lvl="2"/>
            <a:r>
              <a:rPr lang="en-US" sz="4800" dirty="0"/>
              <a:t>Hazard….</a:t>
            </a:r>
          </a:p>
          <a:p>
            <a:pPr marL="0" indent="0">
              <a:buNone/>
            </a:pPr>
            <a:r>
              <a:rPr lang="en-US" sz="6400" dirty="0"/>
              <a:t>Facility Planning</a:t>
            </a:r>
          </a:p>
          <a:p>
            <a:pPr lvl="1"/>
            <a:r>
              <a:rPr lang="en-US" sz="5600" dirty="0"/>
              <a:t>Example of actions:  Swipes, security cameras, locked cells, lock-down process</a:t>
            </a:r>
          </a:p>
          <a:p>
            <a:pPr lvl="1"/>
            <a:r>
              <a:rPr lang="en-US" sz="5600" dirty="0"/>
              <a:t>Future planning:  Metal detectors, main entry redo, security roles?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02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5D47D-3336-9747-65B5-B30AF25AE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028F9-A697-06AE-789E-68D413E91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Foundation – Fundraisers/Events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1B8452-1AFF-3B41-FBF3-867DEC4BD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047" y="1666705"/>
            <a:ext cx="10415604" cy="462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2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0C022-FE74-BBFF-F5A2-61B5C13C8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Foundation Dashboard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6E7ADCC-A477-782C-EF93-CA7DAD668E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4538647"/>
              </p:ext>
            </p:extLst>
          </p:nvPr>
        </p:nvGraphicFramePr>
        <p:xfrm>
          <a:off x="1602372" y="1753131"/>
          <a:ext cx="7772400" cy="4647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0049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26BE8-9435-40DA-44DD-A734D0260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Partners Updates</a:t>
            </a:r>
          </a:p>
        </p:txBody>
      </p:sp>
      <p:pic>
        <p:nvPicPr>
          <p:cNvPr id="4" name="Picture 3" descr="A group of cookies with colorful candy on them&#10;&#10;AI-generated content may be incorrect.">
            <a:extLst>
              <a:ext uri="{FF2B5EF4-FFF2-40B4-BE49-F238E27FC236}">
                <a16:creationId xmlns:a16="http://schemas.microsoft.com/office/drawing/2014/main" id="{C02F921E-F832-337B-336A-4B65378CD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544" y="1329844"/>
            <a:ext cx="3379968" cy="3430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hospital bed in a room&#10;&#10;AI-generated content may be incorrect.">
            <a:extLst>
              <a:ext uri="{FF2B5EF4-FFF2-40B4-BE49-F238E27FC236}">
                <a16:creationId xmlns:a16="http://schemas.microsoft.com/office/drawing/2014/main" id="{4F7711FE-B198-87D7-312B-3F1F27740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507" y="1714500"/>
            <a:ext cx="3724275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person holding a pot of flowers and a person standing in a hallway&#10;&#10;AI-generated content may be incorrect.">
            <a:extLst>
              <a:ext uri="{FF2B5EF4-FFF2-40B4-BE49-F238E27FC236}">
                <a16:creationId xmlns:a16="http://schemas.microsoft.com/office/drawing/2014/main" id="{239CFE3F-6C2C-15FD-5A76-7AB465174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933353" y="2725458"/>
            <a:ext cx="3929620" cy="3002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323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Open Discussion</a:t>
            </a:r>
          </a:p>
        </p:txBody>
      </p:sp>
      <p:pic>
        <p:nvPicPr>
          <p:cNvPr id="8" name="Picture 7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35602952-C98E-1B7D-7D77-F71AAD866A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761" y="6060510"/>
            <a:ext cx="1912526" cy="36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9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D5946-C14E-2CB3-748A-485DDF486F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Adjournment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25CBAE-6674-3554-AA47-E5922C4AA9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Thank you for attending</a:t>
            </a:r>
          </a:p>
        </p:txBody>
      </p:sp>
    </p:spTree>
    <p:extLst>
      <p:ext uri="{BB962C8B-B14F-4D97-AF65-F5344CB8AC3E}">
        <p14:creationId xmlns:p14="http://schemas.microsoft.com/office/powerpoint/2010/main" val="79856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1A832-366D-8642-07F4-204E519F6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BB6F2385-9CE6-EDCE-4AC5-6004D9B73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Process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612B5-2045-905E-4532-4D6A91383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Reviewed at…</a:t>
            </a:r>
          </a:p>
          <a:p>
            <a:endParaRPr lang="en-US" dirty="0"/>
          </a:p>
          <a:p>
            <a:r>
              <a:rPr lang="en-US" dirty="0"/>
              <a:t>How we define goals.</a:t>
            </a:r>
          </a:p>
          <a:p>
            <a:endParaRPr lang="en-US" dirty="0"/>
          </a:p>
          <a:p>
            <a:r>
              <a:rPr lang="en-US" dirty="0"/>
              <a:t>Bi-annual Safety Survey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7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ealth Fitness 16x9">
  <a:themeElements>
    <a:clrScheme name="Custom 2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00617F"/>
      </a:accent1>
      <a:accent2>
        <a:srgbClr val="78BE21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lth and fitness presentation (widescreen).potx" id="{ABFD658B-2256-413B-9244-0F977A0B2D12}" vid="{E4CB021D-C859-4C82-BDBB-2F2FACCF0D80}"/>
    </a:ext>
  </a:extLst>
</a:theme>
</file>

<file path=ppt/theme/theme2.xml><?xml version="1.0" encoding="utf-8"?>
<a:theme xmlns:a="http://schemas.openxmlformats.org/drawingml/2006/main" name="Red Radial 16x9">
  <a:themeElements>
    <a:clrScheme name="RedRadial_16x9">
      <a:dk1>
        <a:sysClr val="windowText" lastClr="000000"/>
      </a:dk1>
      <a:lt1>
        <a:sysClr val="window" lastClr="FFFFFF"/>
      </a:lt1>
      <a:dk2>
        <a:srgbClr val="960000"/>
      </a:dk2>
      <a:lt2>
        <a:srgbClr val="BCB49E"/>
      </a:lt2>
      <a:accent1>
        <a:srgbClr val="DDA859"/>
      </a:accent1>
      <a:accent2>
        <a:srgbClr val="968A68"/>
      </a:accent2>
      <a:accent3>
        <a:srgbClr val="D3432B"/>
      </a:accent3>
      <a:accent4>
        <a:srgbClr val="BD9B47"/>
      </a:accent4>
      <a:accent5>
        <a:srgbClr val="618F91"/>
      </a:accent5>
      <a:accent6>
        <a:srgbClr val="DD7323"/>
      </a:accent6>
      <a:hlink>
        <a:srgbClr val="DDA859"/>
      </a:hlink>
      <a:folHlink>
        <a:srgbClr val="968A68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xtreme Shadow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8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4895.potx" id="{50B211C3-0308-4A23-B662-EA2AE6F4DF70}" vid="{1581190B-70AB-4E5E-B6DA-D42AF0078983}"/>
    </a:ext>
  </a:extLst>
</a:theme>
</file>

<file path=ppt/theme/theme3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56DED369896842ACCD80F2A94774D0" ma:contentTypeVersion="16" ma:contentTypeDescription="Create a new document." ma:contentTypeScope="" ma:versionID="305c07c1a2cf2459729a788a392f0186">
  <xsd:schema xmlns:xsd="http://www.w3.org/2001/XMLSchema" xmlns:xs="http://www.w3.org/2001/XMLSchema" xmlns:p="http://schemas.microsoft.com/office/2006/metadata/properties" xmlns:ns3="7879d03c-f733-4b02-a714-42f5eaf6e8ac" xmlns:ns4="c162f04b-7b64-4f42-bedc-2d4964cc7711" targetNamespace="http://schemas.microsoft.com/office/2006/metadata/properties" ma:root="true" ma:fieldsID="036fb72d628f391d449ccbb518216939" ns3:_="" ns4:_="">
    <xsd:import namespace="7879d03c-f733-4b02-a714-42f5eaf6e8ac"/>
    <xsd:import namespace="c162f04b-7b64-4f42-bedc-2d4964cc771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9d03c-f733-4b02-a714-42f5eaf6e8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4" nillable="true" ma:displayName="_activity" ma:hidden="true" ma:internalName="_activity">
      <xsd:simpleType>
        <xsd:restriction base="dms:Note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62f04b-7b64-4f42-bedc-2d4964cc771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879d03c-f733-4b02-a714-42f5eaf6e8a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A67334-9788-47F4-8EC4-7F800AD2CD47}">
  <ds:schemaRefs>
    <ds:schemaRef ds:uri="7879d03c-f733-4b02-a714-42f5eaf6e8ac"/>
    <ds:schemaRef ds:uri="c162f04b-7b64-4f42-bedc-2d4964cc771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D3126B4-D68C-494A-B17B-8B2F9EB26729}">
  <ds:schemaRefs>
    <ds:schemaRef ds:uri="7879d03c-f733-4b02-a714-42f5eaf6e8ac"/>
    <ds:schemaRef ds:uri="c162f04b-7b64-4f42-bedc-2d4964cc771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1100F9C-E536-42D1-8E9F-3CD5988E93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</TotalTime>
  <Words>2928</Words>
  <Application>Microsoft Office PowerPoint</Application>
  <PresentationFormat>Widescreen</PresentationFormat>
  <Paragraphs>473</Paragraphs>
  <Slides>84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84</vt:i4>
      </vt:variant>
    </vt:vector>
  </HeadingPairs>
  <TitlesOfParts>
    <vt:vector size="95" baseType="lpstr">
      <vt:lpstr>Meiryo</vt:lpstr>
      <vt:lpstr>Arial</vt:lpstr>
      <vt:lpstr>Arimo</vt:lpstr>
      <vt:lpstr>Calibri</vt:lpstr>
      <vt:lpstr>Calibri Light</vt:lpstr>
      <vt:lpstr>Cambria</vt:lpstr>
      <vt:lpstr>Century Gothic</vt:lpstr>
      <vt:lpstr>Now</vt:lpstr>
      <vt:lpstr>Wingdings</vt:lpstr>
      <vt:lpstr>Health Fitness 16x9</vt:lpstr>
      <vt:lpstr>Red Radial 16x9</vt:lpstr>
      <vt:lpstr>Governing Board Meeting</vt:lpstr>
      <vt:lpstr>Agenda</vt:lpstr>
      <vt:lpstr>Review and Approval of March 26, 2025 Governing Board Meeting Minutes</vt:lpstr>
      <vt:lpstr>Trustee Education   Stoughton Health’s Process for Creating a Safe Work Environment</vt:lpstr>
      <vt:lpstr>Stoughton Health’s process on Creating A Safe Work Environment</vt:lpstr>
      <vt:lpstr>Our Process</vt:lpstr>
      <vt:lpstr>Our Process</vt:lpstr>
      <vt:lpstr>Our Process</vt:lpstr>
      <vt:lpstr>Our Process</vt:lpstr>
      <vt:lpstr>Daily</vt:lpstr>
      <vt:lpstr>SH’s PnP on Event Reporting</vt:lpstr>
      <vt:lpstr>Monthly</vt:lpstr>
      <vt:lpstr>SH’s PnP on Event Reporting</vt:lpstr>
      <vt:lpstr>Annually</vt:lpstr>
      <vt:lpstr>Security Vulnerability Analysis</vt:lpstr>
      <vt:lpstr>Security Vulnerability Analysis</vt:lpstr>
      <vt:lpstr>Examples of Education and Exercise</vt:lpstr>
      <vt:lpstr>Show report for panic alarms and behavioral threats</vt:lpstr>
      <vt:lpstr>Two Content Layout with Table</vt:lpstr>
      <vt:lpstr>Show graphic from Jason re graphic of locked doors and cells, cameras, panic alarms, badge swipe</vt:lpstr>
      <vt:lpstr>Patients with bad behavior</vt:lpstr>
      <vt:lpstr>Looking ahead</vt:lpstr>
      <vt:lpstr>Looking Ahead</vt:lpstr>
      <vt:lpstr>Questions?</vt:lpstr>
      <vt:lpstr>SSM Health Updates</vt:lpstr>
      <vt:lpstr>Strategic Planning Rollout Plan</vt:lpstr>
      <vt:lpstr>Executive Committee Updates</vt:lpstr>
      <vt:lpstr>Approvals by Executive Committee</vt:lpstr>
      <vt:lpstr>Finance Committee Updates</vt:lpstr>
      <vt:lpstr>Retirement of 2015 Bonds at Interest Reset Date &amp;  Prepayment - 2018 &amp; 2023 Bonds</vt:lpstr>
      <vt:lpstr>Recommended Motions</vt:lpstr>
      <vt:lpstr>           Community Health Needs  Implementation Strategy</vt:lpstr>
      <vt:lpstr>Key priorities identified </vt:lpstr>
      <vt:lpstr>Stoughton Health Implementation Plan Priorities</vt:lpstr>
      <vt:lpstr>Community Health Needs Assessment Implementation Strategy Review and Approval</vt:lpstr>
      <vt:lpstr>Governance Committee Updates</vt:lpstr>
      <vt:lpstr>Quality Management Committee Updates</vt:lpstr>
      <vt:lpstr>Closed Quality Management Council Projects</vt:lpstr>
      <vt:lpstr>Audit Compliance/Risk Management Committee Updates</vt:lpstr>
      <vt:lpstr>Final Selection of Auditor </vt:lpstr>
      <vt:lpstr>Chief of Staff Report</vt:lpstr>
      <vt:lpstr>One Year Appointments</vt:lpstr>
      <vt:lpstr>Two-Year Reappointments </vt:lpstr>
      <vt:lpstr>CEO Summary Report</vt:lpstr>
      <vt:lpstr>Service Line Expansion</vt:lpstr>
      <vt:lpstr>2025 Governing Board Retreat</vt:lpstr>
      <vt:lpstr>CFO Summary Report</vt:lpstr>
      <vt:lpstr>April 2025 Financials</vt:lpstr>
      <vt:lpstr>May Gross Revenues Month-To-Date 2025</vt:lpstr>
      <vt:lpstr>Sale of Property for Highway 51 Project </vt:lpstr>
      <vt:lpstr>Capital Request: Dean Rooftop HVAC Unit </vt:lpstr>
      <vt:lpstr>Stoughton Health Outpatient Center (SHOC) Updates</vt:lpstr>
      <vt:lpstr>FY2024 - IRS Form 990</vt:lpstr>
      <vt:lpstr>CNO Summary Report</vt:lpstr>
      <vt:lpstr>Growth Update – Sterile Processing Department</vt:lpstr>
      <vt:lpstr>MCE Meeting Minutes – March/April 2025 </vt:lpstr>
      <vt:lpstr>MEC Meeting Minutes – May 2025 </vt:lpstr>
      <vt:lpstr>Annual Clinical Services Evaluation – 2024 </vt:lpstr>
      <vt:lpstr>Patient Safety Meeting Minutes</vt:lpstr>
      <vt:lpstr>Infection Prevention Meeting Minutes</vt:lpstr>
      <vt:lpstr>Approval of Consent Agenda</vt:lpstr>
      <vt:lpstr>VP, HR, Campus Planning, Operational Support Services Summary Report</vt:lpstr>
      <vt:lpstr>Annual Performance Evaluation Summary</vt:lpstr>
      <vt:lpstr>Annual Performance Review Performance Improvement Plans</vt:lpstr>
      <vt:lpstr>Facility Updates</vt:lpstr>
      <vt:lpstr>Director, Engagement &amp; Experience Summary Report</vt:lpstr>
      <vt:lpstr>DAISY and Bee Awards Update</vt:lpstr>
      <vt:lpstr>Daisy and Bee Honorees</vt:lpstr>
      <vt:lpstr>Daisy and Bee Going Forward</vt:lpstr>
      <vt:lpstr>Patient &amp; Family Advisory Council (PFAC)</vt:lpstr>
      <vt:lpstr>2025 Top Large Workplace Award</vt:lpstr>
      <vt:lpstr>2025 Employee Engagement Survey</vt:lpstr>
      <vt:lpstr>2025 Employee Engagement Survey</vt:lpstr>
      <vt:lpstr>2025 Employee Engagement Survey </vt:lpstr>
      <vt:lpstr>2025 Employee Engagement Survey </vt:lpstr>
      <vt:lpstr>2025 Employee Engagement Survey </vt:lpstr>
      <vt:lpstr>Foundation/Marketing/PR/Business Development Director Summary Report</vt:lpstr>
      <vt:lpstr>PR/Marketing Report</vt:lpstr>
      <vt:lpstr>Events/Education</vt:lpstr>
      <vt:lpstr>Foundation – Fundraisers/Events</vt:lpstr>
      <vt:lpstr>Foundation Dashboard </vt:lpstr>
      <vt:lpstr>Partners Updates</vt:lpstr>
      <vt:lpstr>Open Discussion</vt:lpstr>
      <vt:lpstr>Adjournment</vt:lpstr>
    </vt:vector>
  </TitlesOfParts>
  <Company>Stoughton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Abey, Michelle</dc:creator>
  <cp:lastModifiedBy>Polster, Angela</cp:lastModifiedBy>
  <cp:revision>118</cp:revision>
  <dcterms:created xsi:type="dcterms:W3CDTF">2025-03-29T16:20:40Z</dcterms:created>
  <dcterms:modified xsi:type="dcterms:W3CDTF">2025-06-02T14:58:57Z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0x0101009C56DED369896842ACCD80F2A94774D0</vt:lpwstr>
  </property>
</Properties>
</file>