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handoutMasterIdLst>
    <p:handoutMasterId r:id="rId18"/>
  </p:handoutMasterIdLst>
  <p:sldIdLst>
    <p:sldId id="279" r:id="rId5"/>
    <p:sldId id="257" r:id="rId6"/>
    <p:sldId id="280" r:id="rId7"/>
    <p:sldId id="302" r:id="rId8"/>
    <p:sldId id="283" r:id="rId9"/>
    <p:sldId id="282" r:id="rId10"/>
    <p:sldId id="305" r:id="rId11"/>
    <p:sldId id="304" r:id="rId12"/>
    <p:sldId id="285" r:id="rId13"/>
    <p:sldId id="303" r:id="rId14"/>
    <p:sldId id="272" r:id="rId15"/>
    <p:sldId id="28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CF1AB2-1976-4502-BF36-3FF5EA218861}">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706" autoAdjust="0"/>
  </p:normalViewPr>
  <p:slideViewPr>
    <p:cSldViewPr snapToGrid="0">
      <p:cViewPr varScale="1">
        <p:scale>
          <a:sx n="82" d="100"/>
          <a:sy n="82" d="100"/>
        </p:scale>
        <p:origin x="720" y="72"/>
      </p:cViewPr>
      <p:guideLst>
        <p:guide pos="3840"/>
        <p:guide orient="horz" pos="2160"/>
      </p:guideLst>
    </p:cSldViewPr>
  </p:slideViewPr>
  <p:notesTextViewPr>
    <p:cViewPr>
      <p:scale>
        <a:sx n="1" d="1"/>
        <a:sy n="1" d="1"/>
      </p:scale>
      <p:origin x="0" y="0"/>
    </p:cViewPr>
  </p:notesTextViewPr>
  <p:notesViewPr>
    <p:cSldViewPr snapToGrid="0" showGuides="1">
      <p:cViewPr varScale="1">
        <p:scale>
          <a:sx n="87" d="100"/>
          <a:sy n="87" d="100"/>
        </p:scale>
        <p:origin x="309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5BE7FC1-413D-494B-B937-BB57BAA44A85}" type="doc">
      <dgm:prSet loTypeId="urn:microsoft.com/office/officeart/2005/8/layout/radial3" loCatId="cycle" qsTypeId="urn:microsoft.com/office/officeart/2005/8/quickstyle/simple4" qsCatId="simple" csTypeId="urn:microsoft.com/office/officeart/2005/8/colors/colorful2" csCatId="colorful" phldr="1"/>
      <dgm:spPr/>
      <dgm:t>
        <a:bodyPr/>
        <a:lstStyle/>
        <a:p>
          <a:endParaRPr lang="en-US"/>
        </a:p>
      </dgm:t>
    </dgm:pt>
    <dgm:pt modelId="{295D2A9A-5B48-4139-AF87-98AE9E93C4FE}">
      <dgm:prSet phldrT="[Text]"/>
      <dgm:spPr/>
      <dgm:t>
        <a:bodyPr/>
        <a:lstStyle/>
        <a:p>
          <a:r>
            <a:rPr lang="en-US" dirty="0"/>
            <a:t>Operating Income</a:t>
          </a:r>
        </a:p>
        <a:p>
          <a:r>
            <a:rPr lang="en-US" dirty="0"/>
            <a:t>$1,391,701</a:t>
          </a:r>
        </a:p>
      </dgm:t>
    </dgm:pt>
    <dgm:pt modelId="{65C0FEC0-BA1B-4915-8810-6B422C3459C8}" type="parTrans" cxnId="{8B86AA9F-3E74-4D66-B646-759BFB6938B8}">
      <dgm:prSet/>
      <dgm:spPr/>
      <dgm:t>
        <a:bodyPr/>
        <a:lstStyle/>
        <a:p>
          <a:endParaRPr lang="en-US"/>
        </a:p>
      </dgm:t>
    </dgm:pt>
    <dgm:pt modelId="{493CE76E-5A62-4973-8B92-1A04D6E80248}" type="sibTrans" cxnId="{8B86AA9F-3E74-4D66-B646-759BFB6938B8}">
      <dgm:prSet/>
      <dgm:spPr/>
      <dgm:t>
        <a:bodyPr/>
        <a:lstStyle/>
        <a:p>
          <a:endParaRPr lang="en-US"/>
        </a:p>
      </dgm:t>
    </dgm:pt>
    <dgm:pt modelId="{C7E7402D-7CF8-4275-BEB4-964AF40657C2}">
      <dgm:prSet phldrT="[Text]"/>
      <dgm:spPr/>
      <dgm:t>
        <a:bodyPr/>
        <a:lstStyle/>
        <a:p>
          <a:r>
            <a:rPr lang="en-US" dirty="0"/>
            <a:t>Balance Sheet Metrics</a:t>
          </a:r>
        </a:p>
      </dgm:t>
    </dgm:pt>
    <dgm:pt modelId="{6FC603BA-39B8-4AEB-9AAF-50059FD10B92}" type="parTrans" cxnId="{6EA3DE6D-CB0B-48B5-8480-EAA24543D921}">
      <dgm:prSet/>
      <dgm:spPr/>
      <dgm:t>
        <a:bodyPr/>
        <a:lstStyle/>
        <a:p>
          <a:endParaRPr lang="en-US"/>
        </a:p>
      </dgm:t>
    </dgm:pt>
    <dgm:pt modelId="{F4678A85-6C68-40F0-8C85-47181848E956}" type="sibTrans" cxnId="{6EA3DE6D-CB0B-48B5-8480-EAA24543D921}">
      <dgm:prSet/>
      <dgm:spPr/>
      <dgm:t>
        <a:bodyPr/>
        <a:lstStyle/>
        <a:p>
          <a:endParaRPr lang="en-US"/>
        </a:p>
      </dgm:t>
    </dgm:pt>
    <dgm:pt modelId="{00F128B7-93D8-4E0F-8373-EFEC3F348E86}">
      <dgm:prSet phldrT="[Text]"/>
      <dgm:spPr/>
      <dgm:t>
        <a:bodyPr/>
        <a:lstStyle/>
        <a:p>
          <a:r>
            <a:rPr lang="en-US" dirty="0"/>
            <a:t>Revenues</a:t>
          </a:r>
        </a:p>
      </dgm:t>
    </dgm:pt>
    <dgm:pt modelId="{9C932E65-2533-44BD-A24A-50A0D028BAB2}" type="parTrans" cxnId="{0BB794E7-F82E-4C2F-B14E-8EB4453FD92D}">
      <dgm:prSet/>
      <dgm:spPr/>
      <dgm:t>
        <a:bodyPr/>
        <a:lstStyle/>
        <a:p>
          <a:endParaRPr lang="en-US"/>
        </a:p>
      </dgm:t>
    </dgm:pt>
    <dgm:pt modelId="{D2E980C4-1B43-4FDF-BF5E-17FB47D1EC4C}" type="sibTrans" cxnId="{0BB794E7-F82E-4C2F-B14E-8EB4453FD92D}">
      <dgm:prSet/>
      <dgm:spPr/>
      <dgm:t>
        <a:bodyPr/>
        <a:lstStyle/>
        <a:p>
          <a:endParaRPr lang="en-US"/>
        </a:p>
      </dgm:t>
    </dgm:pt>
    <dgm:pt modelId="{F40ADFA6-0FF6-4A9E-9802-AAF74B2F1635}">
      <dgm:prSet phldrT="[Text]"/>
      <dgm:spPr/>
      <dgm:t>
        <a:bodyPr/>
        <a:lstStyle/>
        <a:p>
          <a:r>
            <a:rPr lang="en-US" dirty="0"/>
            <a:t>Expense Variances</a:t>
          </a:r>
        </a:p>
      </dgm:t>
    </dgm:pt>
    <dgm:pt modelId="{D661761F-7221-4C51-854B-F4D2205613A4}" type="parTrans" cxnId="{DF574A08-6F6F-4DB2-8543-B215E196021F}">
      <dgm:prSet/>
      <dgm:spPr/>
      <dgm:t>
        <a:bodyPr/>
        <a:lstStyle/>
        <a:p>
          <a:endParaRPr lang="en-US"/>
        </a:p>
      </dgm:t>
    </dgm:pt>
    <dgm:pt modelId="{E810A510-E4E4-4C08-B662-E060D4BD0F29}" type="sibTrans" cxnId="{DF574A08-6F6F-4DB2-8543-B215E196021F}">
      <dgm:prSet/>
      <dgm:spPr/>
      <dgm:t>
        <a:bodyPr/>
        <a:lstStyle/>
        <a:p>
          <a:endParaRPr lang="en-US"/>
        </a:p>
      </dgm:t>
    </dgm:pt>
    <dgm:pt modelId="{57FFAE67-A038-44CC-9733-33D3C063F2A8}" type="pres">
      <dgm:prSet presAssocID="{75BE7FC1-413D-494B-B937-BB57BAA44A85}" presName="composite" presStyleCnt="0">
        <dgm:presLayoutVars>
          <dgm:chMax val="1"/>
          <dgm:dir/>
          <dgm:resizeHandles val="exact"/>
        </dgm:presLayoutVars>
      </dgm:prSet>
      <dgm:spPr/>
    </dgm:pt>
    <dgm:pt modelId="{C1D4071A-C019-4895-B582-58F61C99581D}" type="pres">
      <dgm:prSet presAssocID="{75BE7FC1-413D-494B-B937-BB57BAA44A85}" presName="radial" presStyleCnt="0">
        <dgm:presLayoutVars>
          <dgm:animLvl val="ctr"/>
        </dgm:presLayoutVars>
      </dgm:prSet>
      <dgm:spPr/>
    </dgm:pt>
    <dgm:pt modelId="{4F7807DA-151E-48B8-B990-3FC0F3495D61}" type="pres">
      <dgm:prSet presAssocID="{295D2A9A-5B48-4139-AF87-98AE9E93C4FE}" presName="centerShape" presStyleLbl="vennNode1" presStyleIdx="0" presStyleCnt="4"/>
      <dgm:spPr/>
    </dgm:pt>
    <dgm:pt modelId="{CB121097-EDF3-4FD2-B16E-56A5FBD93A17}" type="pres">
      <dgm:prSet presAssocID="{C7E7402D-7CF8-4275-BEB4-964AF40657C2}" presName="node" presStyleLbl="vennNode1" presStyleIdx="1" presStyleCnt="4">
        <dgm:presLayoutVars>
          <dgm:bulletEnabled val="1"/>
        </dgm:presLayoutVars>
      </dgm:prSet>
      <dgm:spPr/>
    </dgm:pt>
    <dgm:pt modelId="{BB25733C-C3F1-40DD-A427-3A0F0F2552E1}" type="pres">
      <dgm:prSet presAssocID="{00F128B7-93D8-4E0F-8373-EFEC3F348E86}" presName="node" presStyleLbl="vennNode1" presStyleIdx="2" presStyleCnt="4">
        <dgm:presLayoutVars>
          <dgm:bulletEnabled val="1"/>
        </dgm:presLayoutVars>
      </dgm:prSet>
      <dgm:spPr/>
    </dgm:pt>
    <dgm:pt modelId="{95BCBF3A-59FB-4107-A4A8-B5FA4CABB792}" type="pres">
      <dgm:prSet presAssocID="{F40ADFA6-0FF6-4A9E-9802-AAF74B2F1635}" presName="node" presStyleLbl="vennNode1" presStyleIdx="3" presStyleCnt="4">
        <dgm:presLayoutVars>
          <dgm:bulletEnabled val="1"/>
        </dgm:presLayoutVars>
      </dgm:prSet>
      <dgm:spPr/>
    </dgm:pt>
  </dgm:ptLst>
  <dgm:cxnLst>
    <dgm:cxn modelId="{D8152808-2764-48F3-9F69-C954F6ACCE5F}" type="presOf" srcId="{75BE7FC1-413D-494B-B937-BB57BAA44A85}" destId="{57FFAE67-A038-44CC-9733-33D3C063F2A8}" srcOrd="0" destOrd="0" presId="urn:microsoft.com/office/officeart/2005/8/layout/radial3"/>
    <dgm:cxn modelId="{DF574A08-6F6F-4DB2-8543-B215E196021F}" srcId="{295D2A9A-5B48-4139-AF87-98AE9E93C4FE}" destId="{F40ADFA6-0FF6-4A9E-9802-AAF74B2F1635}" srcOrd="2" destOrd="0" parTransId="{D661761F-7221-4C51-854B-F4D2205613A4}" sibTransId="{E810A510-E4E4-4C08-B662-E060D4BD0F29}"/>
    <dgm:cxn modelId="{AB8D1823-2C1F-4105-B0C9-E1D335A6F271}" type="presOf" srcId="{295D2A9A-5B48-4139-AF87-98AE9E93C4FE}" destId="{4F7807DA-151E-48B8-B990-3FC0F3495D61}" srcOrd="0" destOrd="0" presId="urn:microsoft.com/office/officeart/2005/8/layout/radial3"/>
    <dgm:cxn modelId="{6EA3DE6D-CB0B-48B5-8480-EAA24543D921}" srcId="{295D2A9A-5B48-4139-AF87-98AE9E93C4FE}" destId="{C7E7402D-7CF8-4275-BEB4-964AF40657C2}" srcOrd="0" destOrd="0" parTransId="{6FC603BA-39B8-4AEB-9AAF-50059FD10B92}" sibTransId="{F4678A85-6C68-40F0-8C85-47181848E956}"/>
    <dgm:cxn modelId="{91D7AA72-09EB-42BD-9092-1EBDB7839F39}" type="presOf" srcId="{C7E7402D-7CF8-4275-BEB4-964AF40657C2}" destId="{CB121097-EDF3-4FD2-B16E-56A5FBD93A17}" srcOrd="0" destOrd="0" presId="urn:microsoft.com/office/officeart/2005/8/layout/radial3"/>
    <dgm:cxn modelId="{80481E54-3FBD-4AE2-9E4C-63233C76B2E6}" type="presOf" srcId="{F40ADFA6-0FF6-4A9E-9802-AAF74B2F1635}" destId="{95BCBF3A-59FB-4107-A4A8-B5FA4CABB792}" srcOrd="0" destOrd="0" presId="urn:microsoft.com/office/officeart/2005/8/layout/radial3"/>
    <dgm:cxn modelId="{CA90489F-97C0-4A68-B340-D50A3B97FB62}" type="presOf" srcId="{00F128B7-93D8-4E0F-8373-EFEC3F348E86}" destId="{BB25733C-C3F1-40DD-A427-3A0F0F2552E1}" srcOrd="0" destOrd="0" presId="urn:microsoft.com/office/officeart/2005/8/layout/radial3"/>
    <dgm:cxn modelId="{8B86AA9F-3E74-4D66-B646-759BFB6938B8}" srcId="{75BE7FC1-413D-494B-B937-BB57BAA44A85}" destId="{295D2A9A-5B48-4139-AF87-98AE9E93C4FE}" srcOrd="0" destOrd="0" parTransId="{65C0FEC0-BA1B-4915-8810-6B422C3459C8}" sibTransId="{493CE76E-5A62-4973-8B92-1A04D6E80248}"/>
    <dgm:cxn modelId="{0BB794E7-F82E-4C2F-B14E-8EB4453FD92D}" srcId="{295D2A9A-5B48-4139-AF87-98AE9E93C4FE}" destId="{00F128B7-93D8-4E0F-8373-EFEC3F348E86}" srcOrd="1" destOrd="0" parTransId="{9C932E65-2533-44BD-A24A-50A0D028BAB2}" sibTransId="{D2E980C4-1B43-4FDF-BF5E-17FB47D1EC4C}"/>
    <dgm:cxn modelId="{91C2871B-B565-4A03-8734-5C4039EAC790}" type="presParOf" srcId="{57FFAE67-A038-44CC-9733-33D3C063F2A8}" destId="{C1D4071A-C019-4895-B582-58F61C99581D}" srcOrd="0" destOrd="0" presId="urn:microsoft.com/office/officeart/2005/8/layout/radial3"/>
    <dgm:cxn modelId="{5C1651D7-F5F9-4342-98F6-9C5BF6781797}" type="presParOf" srcId="{C1D4071A-C019-4895-B582-58F61C99581D}" destId="{4F7807DA-151E-48B8-B990-3FC0F3495D61}" srcOrd="0" destOrd="0" presId="urn:microsoft.com/office/officeart/2005/8/layout/radial3"/>
    <dgm:cxn modelId="{94568D67-939A-42E4-AAF0-827FECA841EB}" type="presParOf" srcId="{C1D4071A-C019-4895-B582-58F61C99581D}" destId="{CB121097-EDF3-4FD2-B16E-56A5FBD93A17}" srcOrd="1" destOrd="0" presId="urn:microsoft.com/office/officeart/2005/8/layout/radial3"/>
    <dgm:cxn modelId="{43A0F710-8A17-424E-8A9C-7B04073D92BF}" type="presParOf" srcId="{C1D4071A-C019-4895-B582-58F61C99581D}" destId="{BB25733C-C3F1-40DD-A427-3A0F0F2552E1}" srcOrd="2" destOrd="0" presId="urn:microsoft.com/office/officeart/2005/8/layout/radial3"/>
    <dgm:cxn modelId="{8DC9C7B1-A6E9-4B4B-BCC6-5DDA42F7A825}" type="presParOf" srcId="{C1D4071A-C019-4895-B582-58F61C99581D}" destId="{95BCBF3A-59FB-4107-A4A8-B5FA4CABB792}" srcOrd="3"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A3039FB-E9B4-4181-B312-72C5A684E850}" type="doc">
      <dgm:prSet loTypeId="urn:microsoft.com/office/officeart/2005/8/layout/cycle5" loCatId="cycle" qsTypeId="urn:microsoft.com/office/officeart/2005/8/quickstyle/simple1" qsCatId="simple" csTypeId="urn:microsoft.com/office/officeart/2005/8/colors/colorful1" csCatId="colorful" phldr="1"/>
      <dgm:spPr/>
      <dgm:t>
        <a:bodyPr/>
        <a:lstStyle/>
        <a:p>
          <a:endParaRPr lang="en-US"/>
        </a:p>
      </dgm:t>
    </dgm:pt>
    <dgm:pt modelId="{3DEA44B7-88BE-4028-BB73-23F68B2272DF}">
      <dgm:prSet phldrT="[Text]"/>
      <dgm:spPr/>
      <dgm:t>
        <a:bodyPr/>
        <a:lstStyle/>
        <a:p>
          <a:r>
            <a:rPr lang="en-US" b="1" dirty="0"/>
            <a:t>Certifications &amp; Accreditations</a:t>
          </a:r>
        </a:p>
      </dgm:t>
    </dgm:pt>
    <dgm:pt modelId="{669D7A12-AFA7-49EB-BC04-2264D108FDB9}" type="parTrans" cxnId="{F2C81498-80BA-4731-9863-8BDC10D18587}">
      <dgm:prSet/>
      <dgm:spPr/>
      <dgm:t>
        <a:bodyPr/>
        <a:lstStyle/>
        <a:p>
          <a:endParaRPr lang="en-US"/>
        </a:p>
      </dgm:t>
    </dgm:pt>
    <dgm:pt modelId="{D3F66ADA-BD32-4892-9527-9118DE7CC79D}" type="sibTrans" cxnId="{F2C81498-80BA-4731-9863-8BDC10D18587}">
      <dgm:prSet/>
      <dgm:spPr/>
      <dgm:t>
        <a:bodyPr/>
        <a:lstStyle/>
        <a:p>
          <a:endParaRPr lang="en-US"/>
        </a:p>
      </dgm:t>
    </dgm:pt>
    <dgm:pt modelId="{5EBE4103-C243-4165-A450-BD9327FC2DA8}">
      <dgm:prSet phldrT="[Text]"/>
      <dgm:spPr/>
      <dgm:t>
        <a:bodyPr/>
        <a:lstStyle/>
        <a:p>
          <a:r>
            <a:rPr lang="en-US" b="1" dirty="0"/>
            <a:t>Grievances</a:t>
          </a:r>
        </a:p>
      </dgm:t>
    </dgm:pt>
    <dgm:pt modelId="{245759B3-9EE7-48B7-A0C8-BD1D25EC72D0}" type="parTrans" cxnId="{B7529BD1-F7CC-4305-99F7-1C17802EF4E5}">
      <dgm:prSet/>
      <dgm:spPr/>
      <dgm:t>
        <a:bodyPr/>
        <a:lstStyle/>
        <a:p>
          <a:endParaRPr lang="en-US"/>
        </a:p>
      </dgm:t>
    </dgm:pt>
    <dgm:pt modelId="{2B03E440-EFEC-4D27-BD9E-176C92AEB7BF}" type="sibTrans" cxnId="{B7529BD1-F7CC-4305-99F7-1C17802EF4E5}">
      <dgm:prSet/>
      <dgm:spPr/>
      <dgm:t>
        <a:bodyPr/>
        <a:lstStyle/>
        <a:p>
          <a:endParaRPr lang="en-US"/>
        </a:p>
      </dgm:t>
    </dgm:pt>
    <dgm:pt modelId="{13A2FDF4-6C53-4682-AB29-16845FF2D19E}">
      <dgm:prSet phldrT="[Text]"/>
      <dgm:spPr/>
      <dgm:t>
        <a:bodyPr/>
        <a:lstStyle/>
        <a:p>
          <a:r>
            <a:rPr lang="en-US" b="1" dirty="0"/>
            <a:t>QM Projects Completed Re: Compliance Risk</a:t>
          </a:r>
        </a:p>
      </dgm:t>
    </dgm:pt>
    <dgm:pt modelId="{31E6A1AE-F4AA-4008-B9A4-8BC2C7E92CDC}" type="parTrans" cxnId="{4B04C50D-EE19-4F9A-9F3B-634802FFC40D}">
      <dgm:prSet/>
      <dgm:spPr/>
      <dgm:t>
        <a:bodyPr/>
        <a:lstStyle/>
        <a:p>
          <a:endParaRPr lang="en-US"/>
        </a:p>
      </dgm:t>
    </dgm:pt>
    <dgm:pt modelId="{2390BBDB-F998-4E8F-830A-C2676D410760}" type="sibTrans" cxnId="{4B04C50D-EE19-4F9A-9F3B-634802FFC40D}">
      <dgm:prSet/>
      <dgm:spPr/>
      <dgm:t>
        <a:bodyPr/>
        <a:lstStyle/>
        <a:p>
          <a:endParaRPr lang="en-US"/>
        </a:p>
      </dgm:t>
    </dgm:pt>
    <dgm:pt modelId="{9A4FB9ED-FE83-4CF8-AC33-0A37DC434765}">
      <dgm:prSet phldrT="[Text]"/>
      <dgm:spPr/>
      <dgm:t>
        <a:bodyPr/>
        <a:lstStyle/>
        <a:p>
          <a:r>
            <a:rPr lang="en-US" b="1" dirty="0"/>
            <a:t>UHC Compliant</a:t>
          </a:r>
        </a:p>
      </dgm:t>
    </dgm:pt>
    <dgm:pt modelId="{4545856D-9A64-414B-AC56-870A9F7EA1F6}" type="parTrans" cxnId="{9918B42C-3270-4DAF-B0E6-99A80C6E12BC}">
      <dgm:prSet/>
      <dgm:spPr/>
      <dgm:t>
        <a:bodyPr/>
        <a:lstStyle/>
        <a:p>
          <a:endParaRPr lang="en-US"/>
        </a:p>
      </dgm:t>
    </dgm:pt>
    <dgm:pt modelId="{0DE1AABA-77CB-44B0-AE7E-8D4523AC87F8}" type="sibTrans" cxnId="{9918B42C-3270-4DAF-B0E6-99A80C6E12BC}">
      <dgm:prSet/>
      <dgm:spPr/>
      <dgm:t>
        <a:bodyPr/>
        <a:lstStyle/>
        <a:p>
          <a:endParaRPr lang="en-US"/>
        </a:p>
      </dgm:t>
    </dgm:pt>
    <dgm:pt modelId="{543B2908-45E3-4847-B6DA-CFE502EC4C4F}">
      <dgm:prSet phldrT="[Text]"/>
      <dgm:spPr/>
      <dgm:t>
        <a:bodyPr/>
        <a:lstStyle/>
        <a:p>
          <a:r>
            <a:rPr lang="en-US" b="1" dirty="0"/>
            <a:t>New Subpoenas</a:t>
          </a:r>
        </a:p>
      </dgm:t>
    </dgm:pt>
    <dgm:pt modelId="{D02905F8-6063-4575-9D07-3911E44B5EE6}" type="parTrans" cxnId="{D2D19EA4-9B16-4800-BFF9-05A023F6E1C8}">
      <dgm:prSet/>
      <dgm:spPr/>
      <dgm:t>
        <a:bodyPr/>
        <a:lstStyle/>
        <a:p>
          <a:endParaRPr lang="en-US"/>
        </a:p>
      </dgm:t>
    </dgm:pt>
    <dgm:pt modelId="{1CBFBD4D-72A7-4A9A-B435-7A1019803C10}" type="sibTrans" cxnId="{D2D19EA4-9B16-4800-BFF9-05A023F6E1C8}">
      <dgm:prSet/>
      <dgm:spPr/>
      <dgm:t>
        <a:bodyPr/>
        <a:lstStyle/>
        <a:p>
          <a:endParaRPr lang="en-US"/>
        </a:p>
      </dgm:t>
    </dgm:pt>
    <dgm:pt modelId="{0B35E7A9-57FF-42A5-989E-31FB7B9463E7}" type="pres">
      <dgm:prSet presAssocID="{1A3039FB-E9B4-4181-B312-72C5A684E850}" presName="cycle" presStyleCnt="0">
        <dgm:presLayoutVars>
          <dgm:dir/>
          <dgm:resizeHandles val="exact"/>
        </dgm:presLayoutVars>
      </dgm:prSet>
      <dgm:spPr/>
    </dgm:pt>
    <dgm:pt modelId="{D1836C8A-1B52-439C-887B-E3B416EC99ED}" type="pres">
      <dgm:prSet presAssocID="{3DEA44B7-88BE-4028-BB73-23F68B2272DF}" presName="node" presStyleLbl="node1" presStyleIdx="0" presStyleCnt="5">
        <dgm:presLayoutVars>
          <dgm:bulletEnabled val="1"/>
        </dgm:presLayoutVars>
      </dgm:prSet>
      <dgm:spPr/>
    </dgm:pt>
    <dgm:pt modelId="{E3242426-2C1C-42A2-A222-063D1A792036}" type="pres">
      <dgm:prSet presAssocID="{3DEA44B7-88BE-4028-BB73-23F68B2272DF}" presName="spNode" presStyleCnt="0"/>
      <dgm:spPr/>
    </dgm:pt>
    <dgm:pt modelId="{FD73B129-71FB-4ED5-9AF7-FEA04F9F1F42}" type="pres">
      <dgm:prSet presAssocID="{D3F66ADA-BD32-4892-9527-9118DE7CC79D}" presName="sibTrans" presStyleLbl="sibTrans1D1" presStyleIdx="0" presStyleCnt="5"/>
      <dgm:spPr/>
    </dgm:pt>
    <dgm:pt modelId="{C0E83BDB-813E-4AE6-85CF-6A68FA658BA6}" type="pres">
      <dgm:prSet presAssocID="{5EBE4103-C243-4165-A450-BD9327FC2DA8}" presName="node" presStyleLbl="node1" presStyleIdx="1" presStyleCnt="5">
        <dgm:presLayoutVars>
          <dgm:bulletEnabled val="1"/>
        </dgm:presLayoutVars>
      </dgm:prSet>
      <dgm:spPr/>
    </dgm:pt>
    <dgm:pt modelId="{30D7185C-A20C-4625-A275-984DF2E8B635}" type="pres">
      <dgm:prSet presAssocID="{5EBE4103-C243-4165-A450-BD9327FC2DA8}" presName="spNode" presStyleCnt="0"/>
      <dgm:spPr/>
    </dgm:pt>
    <dgm:pt modelId="{6C93AB97-1E93-41E8-9CAB-0E265ADFEA69}" type="pres">
      <dgm:prSet presAssocID="{2B03E440-EFEC-4D27-BD9E-176C92AEB7BF}" presName="sibTrans" presStyleLbl="sibTrans1D1" presStyleIdx="1" presStyleCnt="5"/>
      <dgm:spPr/>
    </dgm:pt>
    <dgm:pt modelId="{E6141384-A131-4F4B-9603-E24A619231BB}" type="pres">
      <dgm:prSet presAssocID="{13A2FDF4-6C53-4682-AB29-16845FF2D19E}" presName="node" presStyleLbl="node1" presStyleIdx="2" presStyleCnt="5">
        <dgm:presLayoutVars>
          <dgm:bulletEnabled val="1"/>
        </dgm:presLayoutVars>
      </dgm:prSet>
      <dgm:spPr/>
    </dgm:pt>
    <dgm:pt modelId="{8F71D154-C85F-4D56-B3D8-28BB4057EAB5}" type="pres">
      <dgm:prSet presAssocID="{13A2FDF4-6C53-4682-AB29-16845FF2D19E}" presName="spNode" presStyleCnt="0"/>
      <dgm:spPr/>
    </dgm:pt>
    <dgm:pt modelId="{F83CCD3A-4DA9-41F6-BF43-8C7551012046}" type="pres">
      <dgm:prSet presAssocID="{2390BBDB-F998-4E8F-830A-C2676D410760}" presName="sibTrans" presStyleLbl="sibTrans1D1" presStyleIdx="2" presStyleCnt="5"/>
      <dgm:spPr/>
    </dgm:pt>
    <dgm:pt modelId="{E5408FF5-55CF-48F5-9E5B-D4D9261E10BD}" type="pres">
      <dgm:prSet presAssocID="{9A4FB9ED-FE83-4CF8-AC33-0A37DC434765}" presName="node" presStyleLbl="node1" presStyleIdx="3" presStyleCnt="5">
        <dgm:presLayoutVars>
          <dgm:bulletEnabled val="1"/>
        </dgm:presLayoutVars>
      </dgm:prSet>
      <dgm:spPr/>
    </dgm:pt>
    <dgm:pt modelId="{8AC2687C-EAB4-4D18-82DD-84D6F238694D}" type="pres">
      <dgm:prSet presAssocID="{9A4FB9ED-FE83-4CF8-AC33-0A37DC434765}" presName="spNode" presStyleCnt="0"/>
      <dgm:spPr/>
    </dgm:pt>
    <dgm:pt modelId="{3AB9DBCF-446F-4AC3-8412-DFA5F3DFCDE8}" type="pres">
      <dgm:prSet presAssocID="{0DE1AABA-77CB-44B0-AE7E-8D4523AC87F8}" presName="sibTrans" presStyleLbl="sibTrans1D1" presStyleIdx="3" presStyleCnt="5"/>
      <dgm:spPr/>
    </dgm:pt>
    <dgm:pt modelId="{2A710E11-0678-42B1-8475-E78A2D83E6C4}" type="pres">
      <dgm:prSet presAssocID="{543B2908-45E3-4847-B6DA-CFE502EC4C4F}" presName="node" presStyleLbl="node1" presStyleIdx="4" presStyleCnt="5">
        <dgm:presLayoutVars>
          <dgm:bulletEnabled val="1"/>
        </dgm:presLayoutVars>
      </dgm:prSet>
      <dgm:spPr/>
    </dgm:pt>
    <dgm:pt modelId="{022ABE1B-2BF9-4F27-96DA-B698BC078282}" type="pres">
      <dgm:prSet presAssocID="{543B2908-45E3-4847-B6DA-CFE502EC4C4F}" presName="spNode" presStyleCnt="0"/>
      <dgm:spPr/>
    </dgm:pt>
    <dgm:pt modelId="{DFF3AC55-919C-4C51-B253-5AF56E439527}" type="pres">
      <dgm:prSet presAssocID="{1CBFBD4D-72A7-4A9A-B435-7A1019803C10}" presName="sibTrans" presStyleLbl="sibTrans1D1" presStyleIdx="4" presStyleCnt="5"/>
      <dgm:spPr/>
    </dgm:pt>
  </dgm:ptLst>
  <dgm:cxnLst>
    <dgm:cxn modelId="{2AEC5A02-32FB-4422-BA6E-544E0D842A66}" type="presOf" srcId="{5EBE4103-C243-4165-A450-BD9327FC2DA8}" destId="{C0E83BDB-813E-4AE6-85CF-6A68FA658BA6}" srcOrd="0" destOrd="0" presId="urn:microsoft.com/office/officeart/2005/8/layout/cycle5"/>
    <dgm:cxn modelId="{4B04C50D-EE19-4F9A-9F3B-634802FFC40D}" srcId="{1A3039FB-E9B4-4181-B312-72C5A684E850}" destId="{13A2FDF4-6C53-4682-AB29-16845FF2D19E}" srcOrd="2" destOrd="0" parTransId="{31E6A1AE-F4AA-4008-B9A4-8BC2C7E92CDC}" sibTransId="{2390BBDB-F998-4E8F-830A-C2676D410760}"/>
    <dgm:cxn modelId="{F381F70D-B532-46EC-A999-FF11D55A6061}" type="presOf" srcId="{2390BBDB-F998-4E8F-830A-C2676D410760}" destId="{F83CCD3A-4DA9-41F6-BF43-8C7551012046}" srcOrd="0" destOrd="0" presId="urn:microsoft.com/office/officeart/2005/8/layout/cycle5"/>
    <dgm:cxn modelId="{9918B42C-3270-4DAF-B0E6-99A80C6E12BC}" srcId="{1A3039FB-E9B4-4181-B312-72C5A684E850}" destId="{9A4FB9ED-FE83-4CF8-AC33-0A37DC434765}" srcOrd="3" destOrd="0" parTransId="{4545856D-9A64-414B-AC56-870A9F7EA1F6}" sibTransId="{0DE1AABA-77CB-44B0-AE7E-8D4523AC87F8}"/>
    <dgm:cxn modelId="{62D25434-06A4-4257-BBE1-0C5AAFEAFC02}" type="presOf" srcId="{2B03E440-EFEC-4D27-BD9E-176C92AEB7BF}" destId="{6C93AB97-1E93-41E8-9CAB-0E265ADFEA69}" srcOrd="0" destOrd="0" presId="urn:microsoft.com/office/officeart/2005/8/layout/cycle5"/>
    <dgm:cxn modelId="{D78FF75C-32C6-4D76-B1FD-78B96321ACA0}" type="presOf" srcId="{1A3039FB-E9B4-4181-B312-72C5A684E850}" destId="{0B35E7A9-57FF-42A5-989E-31FB7B9463E7}" srcOrd="0" destOrd="0" presId="urn:microsoft.com/office/officeart/2005/8/layout/cycle5"/>
    <dgm:cxn modelId="{7ACB425E-F462-4C58-A204-7FA447667BDE}" type="presOf" srcId="{D3F66ADA-BD32-4892-9527-9118DE7CC79D}" destId="{FD73B129-71FB-4ED5-9AF7-FEA04F9F1F42}" srcOrd="0" destOrd="0" presId="urn:microsoft.com/office/officeart/2005/8/layout/cycle5"/>
    <dgm:cxn modelId="{8D45C14E-2477-4843-BF73-DF1302B68B1F}" type="presOf" srcId="{13A2FDF4-6C53-4682-AB29-16845FF2D19E}" destId="{E6141384-A131-4F4B-9603-E24A619231BB}" srcOrd="0" destOrd="0" presId="urn:microsoft.com/office/officeart/2005/8/layout/cycle5"/>
    <dgm:cxn modelId="{DFD8477E-F6AB-44DE-9931-BBCFCA64348D}" type="presOf" srcId="{3DEA44B7-88BE-4028-BB73-23F68B2272DF}" destId="{D1836C8A-1B52-439C-887B-E3B416EC99ED}" srcOrd="0" destOrd="0" presId="urn:microsoft.com/office/officeart/2005/8/layout/cycle5"/>
    <dgm:cxn modelId="{F2C81498-80BA-4731-9863-8BDC10D18587}" srcId="{1A3039FB-E9B4-4181-B312-72C5A684E850}" destId="{3DEA44B7-88BE-4028-BB73-23F68B2272DF}" srcOrd="0" destOrd="0" parTransId="{669D7A12-AFA7-49EB-BC04-2264D108FDB9}" sibTransId="{D3F66ADA-BD32-4892-9527-9118DE7CC79D}"/>
    <dgm:cxn modelId="{D2D19EA4-9B16-4800-BFF9-05A023F6E1C8}" srcId="{1A3039FB-E9B4-4181-B312-72C5A684E850}" destId="{543B2908-45E3-4847-B6DA-CFE502EC4C4F}" srcOrd="4" destOrd="0" parTransId="{D02905F8-6063-4575-9D07-3911E44B5EE6}" sibTransId="{1CBFBD4D-72A7-4A9A-B435-7A1019803C10}"/>
    <dgm:cxn modelId="{AA8824A7-F1E2-4054-8FAC-4B1CF84B64BD}" type="presOf" srcId="{0DE1AABA-77CB-44B0-AE7E-8D4523AC87F8}" destId="{3AB9DBCF-446F-4AC3-8412-DFA5F3DFCDE8}" srcOrd="0" destOrd="0" presId="urn:microsoft.com/office/officeart/2005/8/layout/cycle5"/>
    <dgm:cxn modelId="{BD5B44B4-18E8-4069-9994-0902E42C6324}" type="presOf" srcId="{9A4FB9ED-FE83-4CF8-AC33-0A37DC434765}" destId="{E5408FF5-55CF-48F5-9E5B-D4D9261E10BD}" srcOrd="0" destOrd="0" presId="urn:microsoft.com/office/officeart/2005/8/layout/cycle5"/>
    <dgm:cxn modelId="{E7FD3DBB-701C-4496-B0F8-1F0198096EA8}" type="presOf" srcId="{543B2908-45E3-4847-B6DA-CFE502EC4C4F}" destId="{2A710E11-0678-42B1-8475-E78A2D83E6C4}" srcOrd="0" destOrd="0" presId="urn:microsoft.com/office/officeart/2005/8/layout/cycle5"/>
    <dgm:cxn modelId="{B7529BD1-F7CC-4305-99F7-1C17802EF4E5}" srcId="{1A3039FB-E9B4-4181-B312-72C5A684E850}" destId="{5EBE4103-C243-4165-A450-BD9327FC2DA8}" srcOrd="1" destOrd="0" parTransId="{245759B3-9EE7-48B7-A0C8-BD1D25EC72D0}" sibTransId="{2B03E440-EFEC-4D27-BD9E-176C92AEB7BF}"/>
    <dgm:cxn modelId="{1AC0BFEC-7E15-45D3-BCA0-622FCE3D4321}" type="presOf" srcId="{1CBFBD4D-72A7-4A9A-B435-7A1019803C10}" destId="{DFF3AC55-919C-4C51-B253-5AF56E439527}" srcOrd="0" destOrd="0" presId="urn:microsoft.com/office/officeart/2005/8/layout/cycle5"/>
    <dgm:cxn modelId="{9E04171F-471F-46EA-9BAA-A41CFB4FC659}" type="presParOf" srcId="{0B35E7A9-57FF-42A5-989E-31FB7B9463E7}" destId="{D1836C8A-1B52-439C-887B-E3B416EC99ED}" srcOrd="0" destOrd="0" presId="urn:microsoft.com/office/officeart/2005/8/layout/cycle5"/>
    <dgm:cxn modelId="{1B46465D-345C-4DE0-B071-3859D0F9C8AB}" type="presParOf" srcId="{0B35E7A9-57FF-42A5-989E-31FB7B9463E7}" destId="{E3242426-2C1C-42A2-A222-063D1A792036}" srcOrd="1" destOrd="0" presId="urn:microsoft.com/office/officeart/2005/8/layout/cycle5"/>
    <dgm:cxn modelId="{CCBB6D88-552A-4B00-8704-2CE3C3DD2F0B}" type="presParOf" srcId="{0B35E7A9-57FF-42A5-989E-31FB7B9463E7}" destId="{FD73B129-71FB-4ED5-9AF7-FEA04F9F1F42}" srcOrd="2" destOrd="0" presId="urn:microsoft.com/office/officeart/2005/8/layout/cycle5"/>
    <dgm:cxn modelId="{312E3882-814B-4BAD-8C1C-C1199F27983B}" type="presParOf" srcId="{0B35E7A9-57FF-42A5-989E-31FB7B9463E7}" destId="{C0E83BDB-813E-4AE6-85CF-6A68FA658BA6}" srcOrd="3" destOrd="0" presId="urn:microsoft.com/office/officeart/2005/8/layout/cycle5"/>
    <dgm:cxn modelId="{AB110681-F316-45FC-9F38-8C7180AE52E5}" type="presParOf" srcId="{0B35E7A9-57FF-42A5-989E-31FB7B9463E7}" destId="{30D7185C-A20C-4625-A275-984DF2E8B635}" srcOrd="4" destOrd="0" presId="urn:microsoft.com/office/officeart/2005/8/layout/cycle5"/>
    <dgm:cxn modelId="{4E4741E1-57D5-4FB7-BF39-25C9EC5E5557}" type="presParOf" srcId="{0B35E7A9-57FF-42A5-989E-31FB7B9463E7}" destId="{6C93AB97-1E93-41E8-9CAB-0E265ADFEA69}" srcOrd="5" destOrd="0" presId="urn:microsoft.com/office/officeart/2005/8/layout/cycle5"/>
    <dgm:cxn modelId="{842242FB-ABD0-4415-8049-30D9DFF18834}" type="presParOf" srcId="{0B35E7A9-57FF-42A5-989E-31FB7B9463E7}" destId="{E6141384-A131-4F4B-9603-E24A619231BB}" srcOrd="6" destOrd="0" presId="urn:microsoft.com/office/officeart/2005/8/layout/cycle5"/>
    <dgm:cxn modelId="{AF73FB2A-1304-47E0-889E-B1A2AE3BE6FF}" type="presParOf" srcId="{0B35E7A9-57FF-42A5-989E-31FB7B9463E7}" destId="{8F71D154-C85F-4D56-B3D8-28BB4057EAB5}" srcOrd="7" destOrd="0" presId="urn:microsoft.com/office/officeart/2005/8/layout/cycle5"/>
    <dgm:cxn modelId="{21133111-BEAE-4E2F-90A9-B2BBF1125447}" type="presParOf" srcId="{0B35E7A9-57FF-42A5-989E-31FB7B9463E7}" destId="{F83CCD3A-4DA9-41F6-BF43-8C7551012046}" srcOrd="8" destOrd="0" presId="urn:microsoft.com/office/officeart/2005/8/layout/cycle5"/>
    <dgm:cxn modelId="{966F2650-35C2-4BC3-97F0-20823E6FE5C1}" type="presParOf" srcId="{0B35E7A9-57FF-42A5-989E-31FB7B9463E7}" destId="{E5408FF5-55CF-48F5-9E5B-D4D9261E10BD}" srcOrd="9" destOrd="0" presId="urn:microsoft.com/office/officeart/2005/8/layout/cycle5"/>
    <dgm:cxn modelId="{4E922766-1B93-4BFC-B06A-C6201D4E2931}" type="presParOf" srcId="{0B35E7A9-57FF-42A5-989E-31FB7B9463E7}" destId="{8AC2687C-EAB4-4D18-82DD-84D6F238694D}" srcOrd="10" destOrd="0" presId="urn:microsoft.com/office/officeart/2005/8/layout/cycle5"/>
    <dgm:cxn modelId="{4F91F204-EB3C-4137-B172-BA151F563F1F}" type="presParOf" srcId="{0B35E7A9-57FF-42A5-989E-31FB7B9463E7}" destId="{3AB9DBCF-446F-4AC3-8412-DFA5F3DFCDE8}" srcOrd="11" destOrd="0" presId="urn:microsoft.com/office/officeart/2005/8/layout/cycle5"/>
    <dgm:cxn modelId="{DFE85D27-A7FF-4902-9304-704341AB3F0F}" type="presParOf" srcId="{0B35E7A9-57FF-42A5-989E-31FB7B9463E7}" destId="{2A710E11-0678-42B1-8475-E78A2D83E6C4}" srcOrd="12" destOrd="0" presId="urn:microsoft.com/office/officeart/2005/8/layout/cycle5"/>
    <dgm:cxn modelId="{A70296A8-136E-4EFD-99E7-6168B277A1F3}" type="presParOf" srcId="{0B35E7A9-57FF-42A5-989E-31FB7B9463E7}" destId="{022ABE1B-2BF9-4F27-96DA-B698BC078282}" srcOrd="13" destOrd="0" presId="urn:microsoft.com/office/officeart/2005/8/layout/cycle5"/>
    <dgm:cxn modelId="{F595B3D4-7D35-41EA-8F09-ABC70D7E0A4E}" type="presParOf" srcId="{0B35E7A9-57FF-42A5-989E-31FB7B9463E7}" destId="{DFF3AC55-919C-4C51-B253-5AF56E439527}" srcOrd="14"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7807DA-151E-48B8-B990-3FC0F3495D61}">
      <dsp:nvSpPr>
        <dsp:cNvPr id="0" name=""/>
        <dsp:cNvSpPr/>
      </dsp:nvSpPr>
      <dsp:spPr>
        <a:xfrm>
          <a:off x="3202911" y="1305121"/>
          <a:ext cx="2738177" cy="2738177"/>
        </a:xfrm>
        <a:prstGeom prst="ellipse">
          <a:avLst/>
        </a:prstGeom>
        <a:gradFill rotWithShape="0">
          <a:gsLst>
            <a:gs pos="0">
              <a:schemeClr val="accent2">
                <a:alpha val="50000"/>
                <a:hueOff val="0"/>
                <a:satOff val="0"/>
                <a:lumOff val="0"/>
                <a:alphaOff val="0"/>
                <a:satMod val="103000"/>
                <a:lumMod val="102000"/>
                <a:tint val="94000"/>
              </a:schemeClr>
            </a:gs>
            <a:gs pos="50000">
              <a:schemeClr val="accent2">
                <a:alpha val="50000"/>
                <a:hueOff val="0"/>
                <a:satOff val="0"/>
                <a:lumOff val="0"/>
                <a:alphaOff val="0"/>
                <a:satMod val="110000"/>
                <a:lumMod val="100000"/>
                <a:shade val="100000"/>
              </a:schemeClr>
            </a:gs>
            <a:gs pos="100000">
              <a:schemeClr val="accent2">
                <a:alpha val="5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kern="1200" dirty="0"/>
            <a:t>Operating Income</a:t>
          </a:r>
        </a:p>
        <a:p>
          <a:pPr marL="0" lvl="0" indent="0" algn="ctr" defTabSz="1422400">
            <a:lnSpc>
              <a:spcPct val="90000"/>
            </a:lnSpc>
            <a:spcBef>
              <a:spcPct val="0"/>
            </a:spcBef>
            <a:spcAft>
              <a:spcPct val="35000"/>
            </a:spcAft>
            <a:buNone/>
          </a:pPr>
          <a:r>
            <a:rPr lang="en-US" sz="3200" kern="1200" dirty="0"/>
            <a:t>$1,391,701</a:t>
          </a:r>
        </a:p>
      </dsp:txBody>
      <dsp:txXfrm>
        <a:off x="3603908" y="1706118"/>
        <a:ext cx="1936183" cy="1936183"/>
      </dsp:txXfrm>
    </dsp:sp>
    <dsp:sp modelId="{CB121097-EDF3-4FD2-B16E-56A5FBD93A17}">
      <dsp:nvSpPr>
        <dsp:cNvPr id="0" name=""/>
        <dsp:cNvSpPr/>
      </dsp:nvSpPr>
      <dsp:spPr>
        <a:xfrm>
          <a:off x="3887455" y="208225"/>
          <a:ext cx="1369088" cy="1369088"/>
        </a:xfrm>
        <a:prstGeom prst="ellipse">
          <a:avLst/>
        </a:prstGeom>
        <a:gradFill rotWithShape="0">
          <a:gsLst>
            <a:gs pos="0">
              <a:schemeClr val="accent2">
                <a:alpha val="50000"/>
                <a:hueOff val="1498294"/>
                <a:satOff val="-11703"/>
                <a:lumOff val="5425"/>
                <a:alphaOff val="0"/>
                <a:satMod val="103000"/>
                <a:lumMod val="102000"/>
                <a:tint val="94000"/>
              </a:schemeClr>
            </a:gs>
            <a:gs pos="50000">
              <a:schemeClr val="accent2">
                <a:alpha val="50000"/>
                <a:hueOff val="1498294"/>
                <a:satOff val="-11703"/>
                <a:lumOff val="5425"/>
                <a:alphaOff val="0"/>
                <a:satMod val="110000"/>
                <a:lumMod val="100000"/>
                <a:shade val="100000"/>
              </a:schemeClr>
            </a:gs>
            <a:gs pos="100000">
              <a:schemeClr val="accent2">
                <a:alpha val="50000"/>
                <a:hueOff val="1498294"/>
                <a:satOff val="-11703"/>
                <a:lumOff val="5425"/>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Balance Sheet Metrics</a:t>
          </a:r>
        </a:p>
      </dsp:txBody>
      <dsp:txXfrm>
        <a:off x="4087953" y="408723"/>
        <a:ext cx="968092" cy="968092"/>
      </dsp:txXfrm>
    </dsp:sp>
    <dsp:sp modelId="{BB25733C-C3F1-40DD-A427-3A0F0F2552E1}">
      <dsp:nvSpPr>
        <dsp:cNvPr id="0" name=""/>
        <dsp:cNvSpPr/>
      </dsp:nvSpPr>
      <dsp:spPr>
        <a:xfrm>
          <a:off x="5430228" y="2880385"/>
          <a:ext cx="1369088" cy="1369088"/>
        </a:xfrm>
        <a:prstGeom prst="ellipse">
          <a:avLst/>
        </a:prstGeom>
        <a:gradFill rotWithShape="0">
          <a:gsLst>
            <a:gs pos="0">
              <a:schemeClr val="accent2">
                <a:alpha val="50000"/>
                <a:hueOff val="2996587"/>
                <a:satOff val="-23405"/>
                <a:lumOff val="10849"/>
                <a:alphaOff val="0"/>
                <a:satMod val="103000"/>
                <a:lumMod val="102000"/>
                <a:tint val="94000"/>
              </a:schemeClr>
            </a:gs>
            <a:gs pos="50000">
              <a:schemeClr val="accent2">
                <a:alpha val="50000"/>
                <a:hueOff val="2996587"/>
                <a:satOff val="-23405"/>
                <a:lumOff val="10849"/>
                <a:alphaOff val="0"/>
                <a:satMod val="110000"/>
                <a:lumMod val="100000"/>
                <a:shade val="100000"/>
              </a:schemeClr>
            </a:gs>
            <a:gs pos="100000">
              <a:schemeClr val="accent2">
                <a:alpha val="50000"/>
                <a:hueOff val="2996587"/>
                <a:satOff val="-23405"/>
                <a:lumOff val="10849"/>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Revenues</a:t>
          </a:r>
        </a:p>
      </dsp:txBody>
      <dsp:txXfrm>
        <a:off x="5630726" y="3080883"/>
        <a:ext cx="968092" cy="968092"/>
      </dsp:txXfrm>
    </dsp:sp>
    <dsp:sp modelId="{95BCBF3A-59FB-4107-A4A8-B5FA4CABB792}">
      <dsp:nvSpPr>
        <dsp:cNvPr id="0" name=""/>
        <dsp:cNvSpPr/>
      </dsp:nvSpPr>
      <dsp:spPr>
        <a:xfrm>
          <a:off x="2344683" y="2880385"/>
          <a:ext cx="1369088" cy="1369088"/>
        </a:xfrm>
        <a:prstGeom prst="ellipse">
          <a:avLst/>
        </a:prstGeom>
        <a:gradFill rotWithShape="0">
          <a:gsLst>
            <a:gs pos="0">
              <a:schemeClr val="accent2">
                <a:alpha val="50000"/>
                <a:hueOff val="4494881"/>
                <a:satOff val="-35108"/>
                <a:lumOff val="16274"/>
                <a:alphaOff val="0"/>
                <a:satMod val="103000"/>
                <a:lumMod val="102000"/>
                <a:tint val="94000"/>
              </a:schemeClr>
            </a:gs>
            <a:gs pos="50000">
              <a:schemeClr val="accent2">
                <a:alpha val="50000"/>
                <a:hueOff val="4494881"/>
                <a:satOff val="-35108"/>
                <a:lumOff val="16274"/>
                <a:alphaOff val="0"/>
                <a:satMod val="110000"/>
                <a:lumMod val="100000"/>
                <a:shade val="100000"/>
              </a:schemeClr>
            </a:gs>
            <a:gs pos="100000">
              <a:schemeClr val="accent2">
                <a:alpha val="50000"/>
                <a:hueOff val="4494881"/>
                <a:satOff val="-35108"/>
                <a:lumOff val="16274"/>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Expense Variances</a:t>
          </a:r>
        </a:p>
      </dsp:txBody>
      <dsp:txXfrm>
        <a:off x="2545181" y="3080883"/>
        <a:ext cx="968092" cy="9680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836C8A-1B52-439C-887B-E3B416EC99ED}">
      <dsp:nvSpPr>
        <dsp:cNvPr id="0" name=""/>
        <dsp:cNvSpPr/>
      </dsp:nvSpPr>
      <dsp:spPr>
        <a:xfrm>
          <a:off x="3366402" y="1108"/>
          <a:ext cx="1465045" cy="95227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Certifications &amp; Accreditations</a:t>
          </a:r>
        </a:p>
      </dsp:txBody>
      <dsp:txXfrm>
        <a:off x="3412888" y="47594"/>
        <a:ext cx="1372073" cy="859307"/>
      </dsp:txXfrm>
    </dsp:sp>
    <dsp:sp modelId="{FD73B129-71FB-4ED5-9AF7-FEA04F9F1F42}">
      <dsp:nvSpPr>
        <dsp:cNvPr id="0" name=""/>
        <dsp:cNvSpPr/>
      </dsp:nvSpPr>
      <dsp:spPr>
        <a:xfrm>
          <a:off x="2194774" y="477247"/>
          <a:ext cx="3808301" cy="3808301"/>
        </a:xfrm>
        <a:custGeom>
          <a:avLst/>
          <a:gdLst/>
          <a:ahLst/>
          <a:cxnLst/>
          <a:rect l="0" t="0" r="0" b="0"/>
          <a:pathLst>
            <a:path>
              <a:moveTo>
                <a:pt x="2833330" y="242099"/>
              </a:moveTo>
              <a:arcTo wR="1904150" hR="1904150" stAng="17952458" swAng="1213090"/>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C0E83BDB-813E-4AE6-85CF-6A68FA658BA6}">
      <dsp:nvSpPr>
        <dsp:cNvPr id="0" name=""/>
        <dsp:cNvSpPr/>
      </dsp:nvSpPr>
      <dsp:spPr>
        <a:xfrm>
          <a:off x="5177357" y="1316843"/>
          <a:ext cx="1465045" cy="952279"/>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Grievances</a:t>
          </a:r>
        </a:p>
      </dsp:txBody>
      <dsp:txXfrm>
        <a:off x="5223843" y="1363329"/>
        <a:ext cx="1372073" cy="859307"/>
      </dsp:txXfrm>
    </dsp:sp>
    <dsp:sp modelId="{6C93AB97-1E93-41E8-9CAB-0E265ADFEA69}">
      <dsp:nvSpPr>
        <dsp:cNvPr id="0" name=""/>
        <dsp:cNvSpPr/>
      </dsp:nvSpPr>
      <dsp:spPr>
        <a:xfrm>
          <a:off x="2194774" y="477247"/>
          <a:ext cx="3808301" cy="3808301"/>
        </a:xfrm>
        <a:custGeom>
          <a:avLst/>
          <a:gdLst/>
          <a:ahLst/>
          <a:cxnLst/>
          <a:rect l="0" t="0" r="0" b="0"/>
          <a:pathLst>
            <a:path>
              <a:moveTo>
                <a:pt x="3803753" y="2035680"/>
              </a:moveTo>
              <a:arcTo wR="1904150" hR="1904150" stAng="21837652" swAng="1360926"/>
            </a:path>
          </a:pathLst>
        </a:custGeom>
        <a:noFill/>
        <a:ln w="6350" cap="flat" cmpd="sng" algn="ctr">
          <a:solidFill>
            <a:schemeClr val="accent3">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E6141384-A131-4F4B-9603-E24A619231BB}">
      <dsp:nvSpPr>
        <dsp:cNvPr id="0" name=""/>
        <dsp:cNvSpPr/>
      </dsp:nvSpPr>
      <dsp:spPr>
        <a:xfrm>
          <a:off x="4485634" y="3445749"/>
          <a:ext cx="1465045" cy="952279"/>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QM Projects Completed Re: Compliance Risk</a:t>
          </a:r>
        </a:p>
      </dsp:txBody>
      <dsp:txXfrm>
        <a:off x="4532120" y="3492235"/>
        <a:ext cx="1372073" cy="859307"/>
      </dsp:txXfrm>
    </dsp:sp>
    <dsp:sp modelId="{F83CCD3A-4DA9-41F6-BF43-8C7551012046}">
      <dsp:nvSpPr>
        <dsp:cNvPr id="0" name=""/>
        <dsp:cNvSpPr/>
      </dsp:nvSpPr>
      <dsp:spPr>
        <a:xfrm>
          <a:off x="2194774" y="477247"/>
          <a:ext cx="3808301" cy="3808301"/>
        </a:xfrm>
        <a:custGeom>
          <a:avLst/>
          <a:gdLst/>
          <a:ahLst/>
          <a:cxnLst/>
          <a:rect l="0" t="0" r="0" b="0"/>
          <a:pathLst>
            <a:path>
              <a:moveTo>
                <a:pt x="2138291" y="3793851"/>
              </a:moveTo>
              <a:arcTo wR="1904150" hR="1904150" stAng="4976212" swAng="847577"/>
            </a:path>
          </a:pathLst>
        </a:custGeom>
        <a:noFill/>
        <a:ln w="6350" cap="flat" cmpd="sng" algn="ctr">
          <a:solidFill>
            <a:schemeClr val="accent4">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E5408FF5-55CF-48F5-9E5B-D4D9261E10BD}">
      <dsp:nvSpPr>
        <dsp:cNvPr id="0" name=""/>
        <dsp:cNvSpPr/>
      </dsp:nvSpPr>
      <dsp:spPr>
        <a:xfrm>
          <a:off x="2247170" y="3445749"/>
          <a:ext cx="1465045" cy="95227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UHC Compliant</a:t>
          </a:r>
        </a:p>
      </dsp:txBody>
      <dsp:txXfrm>
        <a:off x="2293656" y="3492235"/>
        <a:ext cx="1372073" cy="859307"/>
      </dsp:txXfrm>
    </dsp:sp>
    <dsp:sp modelId="{3AB9DBCF-446F-4AC3-8412-DFA5F3DFCDE8}">
      <dsp:nvSpPr>
        <dsp:cNvPr id="0" name=""/>
        <dsp:cNvSpPr/>
      </dsp:nvSpPr>
      <dsp:spPr>
        <a:xfrm>
          <a:off x="2194774" y="477247"/>
          <a:ext cx="3808301" cy="3808301"/>
        </a:xfrm>
        <a:custGeom>
          <a:avLst/>
          <a:gdLst/>
          <a:ahLst/>
          <a:cxnLst/>
          <a:rect l="0" t="0" r="0" b="0"/>
          <a:pathLst>
            <a:path>
              <a:moveTo>
                <a:pt x="202186" y="2758028"/>
              </a:moveTo>
              <a:arcTo wR="1904150" hR="1904150" stAng="9201422" swAng="1360926"/>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2A710E11-0678-42B1-8475-E78A2D83E6C4}">
      <dsp:nvSpPr>
        <dsp:cNvPr id="0" name=""/>
        <dsp:cNvSpPr/>
      </dsp:nvSpPr>
      <dsp:spPr>
        <a:xfrm>
          <a:off x="1555447" y="1316843"/>
          <a:ext cx="1465045" cy="952279"/>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New Subpoenas</a:t>
          </a:r>
        </a:p>
      </dsp:txBody>
      <dsp:txXfrm>
        <a:off x="1601933" y="1363329"/>
        <a:ext cx="1372073" cy="859307"/>
      </dsp:txXfrm>
    </dsp:sp>
    <dsp:sp modelId="{DFF3AC55-919C-4C51-B253-5AF56E439527}">
      <dsp:nvSpPr>
        <dsp:cNvPr id="0" name=""/>
        <dsp:cNvSpPr/>
      </dsp:nvSpPr>
      <dsp:spPr>
        <a:xfrm>
          <a:off x="2194774" y="477247"/>
          <a:ext cx="3808301" cy="3808301"/>
        </a:xfrm>
        <a:custGeom>
          <a:avLst/>
          <a:gdLst/>
          <a:ahLst/>
          <a:cxnLst/>
          <a:rect l="0" t="0" r="0" b="0"/>
          <a:pathLst>
            <a:path>
              <a:moveTo>
                <a:pt x="457825" y="665629"/>
              </a:moveTo>
              <a:arcTo wR="1904150" hR="1904150" stAng="13234452" swAng="1213090"/>
            </a:path>
          </a:pathLst>
        </a:custGeom>
        <a:noFill/>
        <a:ln w="6350" cap="flat" cmpd="sng" algn="ctr">
          <a:solidFill>
            <a:schemeClr val="accent6">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A9BCE0C-CD74-4A59-802C-6D2F8C15331A}" type="datetimeFigureOut">
              <a:rPr lang="en-US" smtClean="0"/>
              <a:t>4/23/2025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798501B-77B5-4365-9881-C6E19A3C1E42}" type="slidenum">
              <a:rPr lang="en-US" smtClean="0"/>
              <a:t>‹#›</a:t>
            </a:fld>
            <a:endParaRPr lang="en-US"/>
          </a:p>
        </p:txBody>
      </p:sp>
    </p:spTree>
    <p:extLst>
      <p:ext uri="{BB962C8B-B14F-4D97-AF65-F5344CB8AC3E}">
        <p14:creationId xmlns:p14="http://schemas.microsoft.com/office/powerpoint/2010/main" val="28514561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4FDEA8-CBB8-46CC-9562-028963DBC55A}" type="datetimeFigureOut">
              <a:rPr lang="en-US" smtClean="0"/>
              <a:t>4/23/2025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8BD8E7-1312-41F3-99C4-6DA5AF891969}" type="slidenum">
              <a:rPr lang="en-US" smtClean="0"/>
              <a:t>‹#›</a:t>
            </a:fld>
            <a:endParaRPr lang="en-US"/>
          </a:p>
        </p:txBody>
      </p:sp>
    </p:spTree>
    <p:extLst>
      <p:ext uri="{BB962C8B-B14F-4D97-AF65-F5344CB8AC3E}">
        <p14:creationId xmlns:p14="http://schemas.microsoft.com/office/powerpoint/2010/main" val="28920842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lumMod val="75000"/>
          </a:schemeClr>
        </a:solidFill>
        <a:effectLst/>
      </p:bgPr>
    </p:bg>
    <p:spTree>
      <p:nvGrpSpPr>
        <p:cNvPr id="1" name=""/>
        <p:cNvGrpSpPr/>
        <p:nvPr/>
      </p:nvGrpSpPr>
      <p:grpSpPr>
        <a:xfrm>
          <a:off x="0" y="0"/>
          <a:ext cx="0" cy="0"/>
          <a:chOff x="0" y="0"/>
          <a:chExt cx="0" cy="0"/>
        </a:xfrm>
      </p:grpSpPr>
      <p:sp>
        <p:nvSpPr>
          <p:cNvPr id="7" name="Rectangle 6"/>
          <p:cNvSpPr/>
          <p:nvPr userDrawn="1"/>
        </p:nvSpPr>
        <p:spPr>
          <a:xfrm>
            <a:off x="304800" y="304800"/>
            <a:ext cx="11582400" cy="6248400"/>
          </a:xfrm>
          <a:prstGeom prst="rect">
            <a:avLst/>
          </a:prstGeom>
          <a:noFill/>
          <a:ln w="50800">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838200" y="1548245"/>
            <a:ext cx="10515600" cy="2240280"/>
          </a:xfrm>
        </p:spPr>
        <p:txBody>
          <a:bodyPr anchor="b">
            <a:normAutofit/>
          </a:bodyPr>
          <a:lstStyle>
            <a:lvl1pPr algn="ctr">
              <a:defRPr sz="4400">
                <a:solidFill>
                  <a:schemeClr val="bg1"/>
                </a:solidFill>
              </a:defRPr>
            </a:lvl1pPr>
          </a:lstStyle>
          <a:p>
            <a:r>
              <a:rPr lang="en-US"/>
              <a:t>Click to edit Master title style</a:t>
            </a:r>
          </a:p>
        </p:txBody>
      </p:sp>
      <p:sp>
        <p:nvSpPr>
          <p:cNvPr id="3" name="Subtitle 2"/>
          <p:cNvSpPr>
            <a:spLocks noGrp="1"/>
          </p:cNvSpPr>
          <p:nvPr>
            <p:ph type="subTitle" idx="1"/>
          </p:nvPr>
        </p:nvSpPr>
        <p:spPr>
          <a:xfrm>
            <a:off x="838200" y="3854659"/>
            <a:ext cx="10515600" cy="1143000"/>
          </a:xfrm>
        </p:spPr>
        <p:txBody>
          <a:bodyPr>
            <a:normAutofit/>
          </a:bodyPr>
          <a:lstStyle>
            <a:lvl1pPr marL="0" indent="0" algn="ctr">
              <a:buNone/>
              <a:defRPr sz="2000" cap="all" spc="5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4" name="Picture 3" descr="A black and white sign with white text&#10;&#10;AI-generated content may be incorrect.">
            <a:extLst>
              <a:ext uri="{FF2B5EF4-FFF2-40B4-BE49-F238E27FC236}">
                <a16:creationId xmlns:a16="http://schemas.microsoft.com/office/drawing/2014/main" id="{9577A05F-2AE1-2486-112F-203C1E418DA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90183" y="1482111"/>
            <a:ext cx="4611633" cy="880874"/>
          </a:xfrm>
          <a:prstGeom prst="rect">
            <a:avLst/>
          </a:prstGeom>
        </p:spPr>
      </p:pic>
    </p:spTree>
    <p:extLst>
      <p:ext uri="{BB962C8B-B14F-4D97-AF65-F5344CB8AC3E}">
        <p14:creationId xmlns:p14="http://schemas.microsoft.com/office/powerpoint/2010/main" val="79886275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8" name="Rectangle 7"/>
          <p:cNvSpPr/>
          <p:nvPr userDrawn="1"/>
        </p:nvSpPr>
        <p:spPr>
          <a:xfrm>
            <a:off x="8153400" y="0"/>
            <a:ext cx="403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32813" y="1683327"/>
            <a:ext cx="3125787" cy="2877260"/>
          </a:xfrm>
        </p:spPr>
        <p:txBody>
          <a:bodyPr anchor="b">
            <a:normAutofit/>
          </a:bodyPr>
          <a:lstStyle>
            <a:lvl1pPr>
              <a:defRPr sz="3000">
                <a:solidFill>
                  <a:schemeClr val="bg1"/>
                </a:solidFill>
              </a:defRPr>
            </a:lvl1pPr>
          </a:lstStyle>
          <a:p>
            <a:r>
              <a:rPr lang="en-US"/>
              <a:t>Click to edit Master title style</a:t>
            </a:r>
          </a:p>
        </p:txBody>
      </p:sp>
      <p:sp>
        <p:nvSpPr>
          <p:cNvPr id="6" name="Picture Placeholder 2" descr="An empty placeholder to add an image. Click on the placeholder and select the image that you wish to add"/>
          <p:cNvSpPr>
            <a:spLocks noGrp="1"/>
          </p:cNvSpPr>
          <p:nvPr>
            <p:ph type="pic" idx="1"/>
          </p:nvPr>
        </p:nvSpPr>
        <p:spPr>
          <a:xfrm>
            <a:off x="0" y="0"/>
            <a:ext cx="8101584" cy="6857999"/>
          </a:xfrm>
        </p:spPr>
        <p:txBody>
          <a:bodyPr tIns="45720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532813" y="4591761"/>
            <a:ext cx="3125787" cy="1580440"/>
          </a:xfrm>
        </p:spPr>
        <p:txBody>
          <a:bodyPr/>
          <a:lstStyle>
            <a:lvl1pPr marL="0" indent="0">
              <a:spcBef>
                <a:spcPts val="8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977249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lvl1pPr>
              <a:defRPr/>
            </a:lvl1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7CC0096-1860-4642-9CD2-0079EA5E7CD1}" type="datetimeFigureOut">
              <a:rPr lang="en-US" smtClean="0"/>
              <a:t>4/23/2025</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pic>
        <p:nvPicPr>
          <p:cNvPr id="7" name="Picture 6" descr="A close-up of a logo&#10;&#10;AI-generated content may be incorrect.">
            <a:extLst>
              <a:ext uri="{FF2B5EF4-FFF2-40B4-BE49-F238E27FC236}">
                <a16:creationId xmlns:a16="http://schemas.microsoft.com/office/drawing/2014/main" id="{951063E9-E6C0-B099-C443-FBCCD751739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00229" y="5951567"/>
            <a:ext cx="2297501" cy="610951"/>
          </a:xfrm>
          <a:prstGeom prst="rect">
            <a:avLst/>
          </a:prstGeom>
        </p:spPr>
      </p:pic>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457200"/>
            <a:ext cx="1943100" cy="57197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24000" y="457200"/>
            <a:ext cx="7048500" cy="5719762"/>
          </a:xfrm>
        </p:spPr>
        <p:txBody>
          <a:bodyPr vert="eaVert"/>
          <a:lstStyle>
            <a:lvl1pPr>
              <a:defRPr/>
            </a:lvl1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7CC0096-1860-4642-9CD2-0079EA5E7CD1}" type="datetimeFigureOut">
              <a:rPr lang="en-US" smtClean="0"/>
              <a:t>4/23/2025</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pic>
        <p:nvPicPr>
          <p:cNvPr id="7" name="Picture 6" descr="A close-up of a logo&#10;&#10;AI-generated content may be incorrect.">
            <a:extLst>
              <a:ext uri="{FF2B5EF4-FFF2-40B4-BE49-F238E27FC236}">
                <a16:creationId xmlns:a16="http://schemas.microsoft.com/office/drawing/2014/main" id="{1688D702-8914-29C3-CBEC-4D2714F2A61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00229" y="5951567"/>
            <a:ext cx="2297501" cy="610951"/>
          </a:xfrm>
          <a:prstGeom prst="rect">
            <a:avLst/>
          </a:prstGeom>
        </p:spPr>
      </p:pic>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ith Pictures">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0" y="4800600"/>
            <a:ext cx="12192000" cy="20574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33400" y="5084483"/>
            <a:ext cx="11125200" cy="914400"/>
          </a:xfrm>
        </p:spPr>
        <p:txBody>
          <a:bodyPr anchor="b">
            <a:normAutofit/>
          </a:bodyPr>
          <a:lstStyle>
            <a:lvl1pPr algn="ctr">
              <a:defRPr sz="4400" spc="-50" baseline="0">
                <a:solidFill>
                  <a:schemeClr val="bg1"/>
                </a:solidFill>
              </a:defRPr>
            </a:lvl1pPr>
          </a:lstStyle>
          <a:p>
            <a:r>
              <a:rPr lang="en-US"/>
              <a:t>Click to edit Master title style</a:t>
            </a:r>
            <a:endParaRPr lang="en-US" dirty="0"/>
          </a:p>
        </p:txBody>
      </p:sp>
      <p:sp>
        <p:nvSpPr>
          <p:cNvPr id="9" name="Picture Placeholder 2" descr="An empty placeholder to add an image. Click on the placeholder and select the image that you wish to add"/>
          <p:cNvSpPr>
            <a:spLocks noGrp="1"/>
          </p:cNvSpPr>
          <p:nvPr>
            <p:ph type="pic" idx="10"/>
          </p:nvPr>
        </p:nvSpPr>
        <p:spPr>
          <a:xfrm>
            <a:off x="1" y="1"/>
            <a:ext cx="4023360" cy="4745736"/>
          </a:xfrm>
        </p:spPr>
        <p:txBody>
          <a:bodyPr tIns="45720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13" name="Picture Placeholder 2" descr="An empty placeholder to add an image. Click on the placeholder and select the image that you wish to add"/>
          <p:cNvSpPr>
            <a:spLocks noGrp="1"/>
          </p:cNvSpPr>
          <p:nvPr>
            <p:ph type="pic" idx="11"/>
          </p:nvPr>
        </p:nvSpPr>
        <p:spPr>
          <a:xfrm>
            <a:off x="4084320" y="1"/>
            <a:ext cx="4023360" cy="4745736"/>
          </a:xfrm>
        </p:spPr>
        <p:txBody>
          <a:bodyPr tIns="45720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14" name="Picture Placeholder 2" descr="An empty placeholder to add an image. Click on the placeholder and select the image that you wish to add"/>
          <p:cNvSpPr>
            <a:spLocks noGrp="1"/>
          </p:cNvSpPr>
          <p:nvPr>
            <p:ph type="pic" idx="12"/>
          </p:nvPr>
        </p:nvSpPr>
        <p:spPr>
          <a:xfrm>
            <a:off x="8168640" y="1"/>
            <a:ext cx="4023360" cy="4745736"/>
          </a:xfrm>
        </p:spPr>
        <p:txBody>
          <a:bodyPr tIns="45720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3" name="Subtitle 2"/>
          <p:cNvSpPr>
            <a:spLocks noGrp="1"/>
          </p:cNvSpPr>
          <p:nvPr>
            <p:ph type="subTitle" idx="1"/>
          </p:nvPr>
        </p:nvSpPr>
        <p:spPr>
          <a:xfrm>
            <a:off x="533400" y="6043123"/>
            <a:ext cx="11125200" cy="571500"/>
          </a:xfrm>
        </p:spPr>
        <p:txBody>
          <a:bodyPr>
            <a:normAutofit/>
          </a:bodyPr>
          <a:lstStyle>
            <a:lvl1pPr marL="0" indent="0" algn="ctr">
              <a:spcBef>
                <a:spcPts val="0"/>
              </a:spcBef>
              <a:buNone/>
              <a:defRPr sz="2000" cap="all" spc="5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46374543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defRPr/>
            </a:lvl1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7CC0096-1860-4642-9CD2-0079EA5E7CD1}" type="datetimeFigureOut">
              <a:rPr lang="en-US" smtClean="0"/>
              <a:t>4/23/2025</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pic>
        <p:nvPicPr>
          <p:cNvPr id="8" name="Picture 7" descr="A close-up of a logo&#10;&#10;AI-generated content may be incorrect.">
            <a:extLst>
              <a:ext uri="{FF2B5EF4-FFF2-40B4-BE49-F238E27FC236}">
                <a16:creationId xmlns:a16="http://schemas.microsoft.com/office/drawing/2014/main" id="{F7A69BFF-5D9C-33C8-E3F8-E6C3AA31DF8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00229" y="5951567"/>
            <a:ext cx="2297501" cy="610951"/>
          </a:xfrm>
          <a:prstGeom prst="rect">
            <a:avLst/>
          </a:prstGeom>
        </p:spPr>
      </p:pic>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 Header">
    <p:bg>
      <p:bgPr>
        <a:solidFill>
          <a:schemeClr val="accent1">
            <a:lumMod val="75000"/>
          </a:schemeClr>
        </a:solidFill>
        <a:effectLst/>
      </p:bgPr>
    </p:bg>
    <p:spTree>
      <p:nvGrpSpPr>
        <p:cNvPr id="1" name=""/>
        <p:cNvGrpSpPr/>
        <p:nvPr/>
      </p:nvGrpSpPr>
      <p:grpSpPr>
        <a:xfrm>
          <a:off x="0" y="0"/>
          <a:ext cx="0" cy="0"/>
          <a:chOff x="0" y="0"/>
          <a:chExt cx="0" cy="0"/>
        </a:xfrm>
      </p:grpSpPr>
      <p:sp>
        <p:nvSpPr>
          <p:cNvPr id="7" name="Rectangle 6"/>
          <p:cNvSpPr/>
          <p:nvPr userDrawn="1"/>
        </p:nvSpPr>
        <p:spPr>
          <a:xfrm>
            <a:off x="304800" y="304800"/>
            <a:ext cx="11582400" cy="6248400"/>
          </a:xfrm>
          <a:prstGeom prst="rect">
            <a:avLst/>
          </a:prstGeom>
          <a:noFill/>
          <a:ln w="50800">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1850" y="2483427"/>
            <a:ext cx="10515600" cy="2743200"/>
          </a:xfrm>
        </p:spPr>
        <p:txBody>
          <a:bodyPr anchor="b">
            <a:normAutofit/>
          </a:bodyPr>
          <a:lstStyle>
            <a:lvl1pPr algn="ctr">
              <a:defRPr sz="4400" spc="-50" baseline="0">
                <a:solidFill>
                  <a:schemeClr val="bg1"/>
                </a:solidFill>
              </a:defRPr>
            </a:lvl1pPr>
          </a:lstStyle>
          <a:p>
            <a:r>
              <a:rPr lang="en-US"/>
              <a:t>Click to edit Master title style</a:t>
            </a:r>
          </a:p>
        </p:txBody>
      </p:sp>
      <p:sp>
        <p:nvSpPr>
          <p:cNvPr id="5" name="Text Placeholder 4"/>
          <p:cNvSpPr>
            <a:spLocks noGrp="1"/>
          </p:cNvSpPr>
          <p:nvPr>
            <p:ph type="body" sz="quarter" idx="10"/>
          </p:nvPr>
        </p:nvSpPr>
        <p:spPr>
          <a:xfrm>
            <a:off x="835025" y="5257800"/>
            <a:ext cx="10515600" cy="914400"/>
          </a:xfrm>
        </p:spPr>
        <p:txBody>
          <a:bodyPr>
            <a:normAutofit/>
          </a:bodyPr>
          <a:lstStyle>
            <a:lvl1pPr marL="0" indent="0" algn="ctr">
              <a:spcBef>
                <a:spcPts val="0"/>
              </a:spcBef>
              <a:buFontTx/>
              <a:buNone/>
              <a:defRPr sz="2000" cap="all" spc="50" baseline="0">
                <a:solidFill>
                  <a:schemeClr val="bg1"/>
                </a:solidFill>
              </a:defRPr>
            </a:lvl1pPr>
            <a:lvl2pPr marL="365760" indent="0" algn="ctr">
              <a:buNone/>
              <a:defRPr sz="2000" cap="all" spc="50" baseline="0">
                <a:solidFill>
                  <a:schemeClr val="bg1"/>
                </a:solidFill>
              </a:defRPr>
            </a:lvl2pPr>
            <a:lvl3pPr algn="ctr">
              <a:defRPr sz="2000" cap="all" spc="50" baseline="0">
                <a:solidFill>
                  <a:schemeClr val="bg1"/>
                </a:solidFill>
              </a:defRPr>
            </a:lvl3pPr>
            <a:lvl4pPr algn="ctr">
              <a:defRPr sz="2000" cap="all" spc="50" baseline="0">
                <a:solidFill>
                  <a:schemeClr val="bg1"/>
                </a:solidFill>
              </a:defRPr>
            </a:lvl4pPr>
            <a:lvl5pPr algn="ctr">
              <a:defRPr sz="2000" cap="all" spc="50" baseline="0">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350677804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24000" y="1714500"/>
            <a:ext cx="4495800" cy="4462272"/>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714500"/>
            <a:ext cx="4495800" cy="4462272"/>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7CC0096-1860-4642-9CD2-0079EA5E7CD1}" type="datetimeFigureOut">
              <a:rPr lang="en-US" smtClean="0"/>
              <a:t>4/23/2025</a:t>
            </a:fld>
            <a:endParaRPr lang="en-US"/>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a:p>
        </p:txBody>
      </p:sp>
      <p:pic>
        <p:nvPicPr>
          <p:cNvPr id="8" name="Picture 7" descr="A close-up of a logo&#10;&#10;AI-generated content may be incorrect.">
            <a:extLst>
              <a:ext uri="{FF2B5EF4-FFF2-40B4-BE49-F238E27FC236}">
                <a16:creationId xmlns:a16="http://schemas.microsoft.com/office/drawing/2014/main" id="{495438D2-CB76-133E-C3A4-31A744CBFF4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00229" y="5951567"/>
            <a:ext cx="2297501" cy="610951"/>
          </a:xfrm>
          <a:prstGeom prst="rect">
            <a:avLst/>
          </a:prstGeom>
        </p:spPr>
      </p:pic>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1527048" y="1733162"/>
            <a:ext cx="4498848" cy="685800"/>
          </a:xfrm>
        </p:spPr>
        <p:txBody>
          <a:bodyPr anchor="b">
            <a:normAutofit/>
          </a:bodyPr>
          <a:lstStyle>
            <a:lvl1pPr marL="0" indent="0">
              <a:spcBef>
                <a:spcPts val="0"/>
              </a:spcBef>
              <a:buNone/>
              <a:defRPr sz="1800" b="1"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7048" y="2481943"/>
            <a:ext cx="4498848" cy="3690257"/>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733162"/>
            <a:ext cx="4498848" cy="685800"/>
          </a:xfrm>
        </p:spPr>
        <p:txBody>
          <a:bodyPr anchor="b">
            <a:normAutofit/>
          </a:bodyPr>
          <a:lstStyle>
            <a:lvl1pPr marL="0" indent="0">
              <a:spcBef>
                <a:spcPts val="0"/>
              </a:spcBef>
              <a:buNone/>
              <a:defRPr sz="1800" b="1"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481943"/>
            <a:ext cx="4498848" cy="3690257"/>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37CC0096-1860-4642-9CD2-0079EA5E7CD1}" type="datetimeFigureOut">
              <a:rPr lang="en-US" smtClean="0"/>
              <a:t>4/23/2025</a:t>
            </a:fld>
            <a:endParaRPr lang="en-US"/>
          </a:p>
        </p:txBody>
      </p:sp>
      <p:sp>
        <p:nvSpPr>
          <p:cNvPr id="9" name="Slide Number Placeholder 8"/>
          <p:cNvSpPr>
            <a:spLocks noGrp="1"/>
          </p:cNvSpPr>
          <p:nvPr>
            <p:ph type="sldNum" sz="quarter" idx="12"/>
          </p:nvPr>
        </p:nvSpPr>
        <p:spPr/>
        <p:txBody>
          <a:bodyPr/>
          <a:lstStyle/>
          <a:p>
            <a:fld id="{E31375A4-56A4-47D6-9801-1991572033F7}" type="slidenum">
              <a:rPr lang="en-US" smtClean="0"/>
              <a:t>‹#›</a:t>
            </a:fld>
            <a:endParaRPr lang="en-US"/>
          </a:p>
        </p:txBody>
      </p:sp>
      <p:pic>
        <p:nvPicPr>
          <p:cNvPr id="10" name="Picture 9" descr="A close-up of a logo&#10;&#10;AI-generated content may be incorrect.">
            <a:extLst>
              <a:ext uri="{FF2B5EF4-FFF2-40B4-BE49-F238E27FC236}">
                <a16:creationId xmlns:a16="http://schemas.microsoft.com/office/drawing/2014/main" id="{D09F7A9C-1986-82E3-F9F4-3A330D5D638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00229" y="5951567"/>
            <a:ext cx="2297501" cy="610951"/>
          </a:xfrm>
          <a:prstGeom prst="rect">
            <a:avLst/>
          </a:prstGeom>
        </p:spPr>
      </p:pic>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37CC0096-1860-4642-9CD2-0079EA5E7CD1}" type="datetimeFigureOut">
              <a:rPr lang="en-US" smtClean="0"/>
              <a:t>4/23/2025</a:t>
            </a:fld>
            <a:endParaRPr lang="en-US"/>
          </a:p>
        </p:txBody>
      </p:sp>
      <p:sp>
        <p:nvSpPr>
          <p:cNvPr id="5" name="Slide Number Placeholder 4"/>
          <p:cNvSpPr>
            <a:spLocks noGrp="1"/>
          </p:cNvSpPr>
          <p:nvPr>
            <p:ph type="sldNum" sz="quarter" idx="12"/>
          </p:nvPr>
        </p:nvSpPr>
        <p:spPr/>
        <p:txBody>
          <a:bodyPr/>
          <a:lstStyle/>
          <a:p>
            <a:fld id="{E31375A4-56A4-47D6-9801-1991572033F7}" type="slidenum">
              <a:rPr lang="en-US" smtClean="0"/>
              <a:t>‹#›</a:t>
            </a:fld>
            <a:endParaRPr lang="en-US"/>
          </a:p>
        </p:txBody>
      </p:sp>
      <p:pic>
        <p:nvPicPr>
          <p:cNvPr id="6" name="Picture 5" descr="A close-up of a logo&#10;&#10;AI-generated content may be incorrect.">
            <a:extLst>
              <a:ext uri="{FF2B5EF4-FFF2-40B4-BE49-F238E27FC236}">
                <a16:creationId xmlns:a16="http://schemas.microsoft.com/office/drawing/2014/main" id="{790292BD-0041-EBBC-882D-5378E10D00D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00229" y="5951567"/>
            <a:ext cx="2297501" cy="610951"/>
          </a:xfrm>
          <a:prstGeom prst="rect">
            <a:avLst/>
          </a:prstGeom>
        </p:spPr>
      </p:pic>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pic>
        <p:nvPicPr>
          <p:cNvPr id="2" name="Picture 1" descr="A close-up of a logo&#10;&#10;AI-generated content may be incorrect.">
            <a:extLst>
              <a:ext uri="{FF2B5EF4-FFF2-40B4-BE49-F238E27FC236}">
                <a16:creationId xmlns:a16="http://schemas.microsoft.com/office/drawing/2014/main" id="{2DD43DB2-31AA-1830-F386-EA03E656EB2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00229" y="5951567"/>
            <a:ext cx="2297501" cy="610951"/>
          </a:xfrm>
          <a:prstGeom prst="rect">
            <a:avLst/>
          </a:prstGeom>
        </p:spPr>
      </p:pic>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51812" y="1672934"/>
            <a:ext cx="3506788" cy="2880360"/>
          </a:xfrm>
        </p:spPr>
        <p:txBody>
          <a:bodyPr anchor="b">
            <a:normAutofit/>
          </a:bodyPr>
          <a:lstStyle>
            <a:lvl1pPr>
              <a:defRPr sz="3000"/>
            </a:lvl1pPr>
          </a:lstStyle>
          <a:p>
            <a:r>
              <a:rPr lang="en-US"/>
              <a:t>Click to edit Master title style</a:t>
            </a:r>
            <a:endParaRPr lang="en-US" dirty="0"/>
          </a:p>
        </p:txBody>
      </p:sp>
      <p:sp>
        <p:nvSpPr>
          <p:cNvPr id="3" name="Content Placeholder 2"/>
          <p:cNvSpPr>
            <a:spLocks noGrp="1"/>
          </p:cNvSpPr>
          <p:nvPr>
            <p:ph idx="1"/>
          </p:nvPr>
        </p:nvSpPr>
        <p:spPr>
          <a:xfrm>
            <a:off x="530352" y="457200"/>
            <a:ext cx="7242111" cy="5715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151812" y="4590288"/>
            <a:ext cx="3514564" cy="1581912"/>
          </a:xfrm>
        </p:spPr>
        <p:txBody>
          <a:bodyPr/>
          <a:lstStyle>
            <a:lvl1pPr marL="0" indent="0">
              <a:spcBef>
                <a:spcPts val="8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7CC0096-1860-4642-9CD2-0079EA5E7CD1}" type="datetimeFigureOut">
              <a:rPr lang="en-US" smtClean="0"/>
              <a:t>4/23/2025</a:t>
            </a:fld>
            <a:endParaRPr lang="en-US"/>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a:p>
        </p:txBody>
      </p:sp>
      <p:pic>
        <p:nvPicPr>
          <p:cNvPr id="8" name="Picture 7" descr="A close-up of a logo&#10;&#10;AI-generated content may be incorrect.">
            <a:extLst>
              <a:ext uri="{FF2B5EF4-FFF2-40B4-BE49-F238E27FC236}">
                <a16:creationId xmlns:a16="http://schemas.microsoft.com/office/drawing/2014/main" id="{2D912FA5-D269-8F32-9B95-1F2597DA4CA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00229" y="5951567"/>
            <a:ext cx="2297501" cy="610951"/>
          </a:xfrm>
          <a:prstGeom prst="rect">
            <a:avLst/>
          </a:prstGeom>
        </p:spPr>
      </p:pic>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4000" y="457200"/>
            <a:ext cx="9144000" cy="11430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524000" y="1714500"/>
            <a:ext cx="9144000" cy="44577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userDrawn="1"/>
        </p:nvSpPr>
        <p:spPr>
          <a:xfrm>
            <a:off x="0" y="6583680"/>
            <a:ext cx="12192000" cy="27432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3"/>
          </p:nvPr>
        </p:nvSpPr>
        <p:spPr>
          <a:xfrm>
            <a:off x="1523999" y="6601556"/>
            <a:ext cx="6491381" cy="228600"/>
          </a:xfrm>
          <a:prstGeom prst="rect">
            <a:avLst/>
          </a:prstGeom>
        </p:spPr>
        <p:txBody>
          <a:bodyPr vert="horz" lIns="91440" tIns="45720" rIns="91440" bIns="45720" rtlCol="0" anchor="ctr"/>
          <a:lstStyle>
            <a:lvl1pPr algn="l">
              <a:defRPr sz="1100">
                <a:solidFill>
                  <a:schemeClr val="bg1"/>
                </a:solidFill>
              </a:defRPr>
            </a:lvl1pPr>
          </a:lstStyle>
          <a:p>
            <a:r>
              <a:rPr lang="en-US"/>
              <a:t>Add a footer</a:t>
            </a:r>
            <a:endParaRPr lang="en-US" dirty="0"/>
          </a:p>
        </p:txBody>
      </p:sp>
      <p:sp>
        <p:nvSpPr>
          <p:cNvPr id="4" name="Date Placeholder 3"/>
          <p:cNvSpPr>
            <a:spLocks noGrp="1"/>
          </p:cNvSpPr>
          <p:nvPr>
            <p:ph type="dt" sz="half" idx="2"/>
          </p:nvPr>
        </p:nvSpPr>
        <p:spPr>
          <a:xfrm>
            <a:off x="8187908" y="6601556"/>
            <a:ext cx="1534064" cy="228600"/>
          </a:xfrm>
          <a:prstGeom prst="rect">
            <a:avLst/>
          </a:prstGeom>
        </p:spPr>
        <p:txBody>
          <a:bodyPr vert="horz" lIns="91440" tIns="45720" rIns="91440" bIns="45720" rtlCol="0" anchor="ctr"/>
          <a:lstStyle>
            <a:lvl1pPr algn="r">
              <a:defRPr sz="1100">
                <a:solidFill>
                  <a:schemeClr val="bg1"/>
                </a:solidFill>
              </a:defRPr>
            </a:lvl1pPr>
          </a:lstStyle>
          <a:p>
            <a:fld id="{37CC0096-1860-4642-9CD2-0079EA5E7CD1}" type="datetimeFigureOut">
              <a:rPr lang="en-US" smtClean="0"/>
              <a:pPr/>
              <a:t>4/23/2025</a:t>
            </a:fld>
            <a:endParaRPr lang="en-US"/>
          </a:p>
        </p:txBody>
      </p:sp>
      <p:sp>
        <p:nvSpPr>
          <p:cNvPr id="6" name="Slide Number Placeholder 5"/>
          <p:cNvSpPr>
            <a:spLocks noGrp="1"/>
          </p:cNvSpPr>
          <p:nvPr>
            <p:ph type="sldNum" sz="quarter" idx="4"/>
          </p:nvPr>
        </p:nvSpPr>
        <p:spPr>
          <a:xfrm>
            <a:off x="9894499" y="6601556"/>
            <a:ext cx="773502" cy="228600"/>
          </a:xfrm>
          <a:prstGeom prst="rect">
            <a:avLst/>
          </a:prstGeom>
        </p:spPr>
        <p:txBody>
          <a:bodyPr vert="horz" lIns="91440" tIns="45720" rIns="91440" bIns="45720" rtlCol="0" anchor="ctr"/>
          <a:lstStyle>
            <a:lvl1pPr algn="r">
              <a:defRPr sz="1100">
                <a:solidFill>
                  <a:schemeClr val="bg1"/>
                </a:solidFill>
              </a:defRPr>
            </a:lvl1pPr>
          </a:lstStyle>
          <a:p>
            <a:fld id="{E31375A4-56A4-47D6-9801-1991572033F7}" type="slidenum">
              <a:rPr lang="en-US" smtClean="0"/>
              <a:pPr/>
              <a:t>‹#›</a:t>
            </a:fld>
            <a:endParaRPr lang="en-US"/>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400" kern="1200" cap="all" baseline="0">
          <a:solidFill>
            <a:schemeClr val="accent1">
              <a:lumMod val="75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Clr>
          <a:schemeClr val="accent1">
            <a:lumMod val="50000"/>
          </a:schemeClr>
        </a:buClr>
        <a:buSzPct val="10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800"/>
        </a:spcBef>
        <a:buClr>
          <a:schemeClr val="accent1">
            <a:lumMod val="50000"/>
          </a:schemeClr>
        </a:buClr>
        <a:buSzPct val="10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Clr>
          <a:schemeClr val="accent1">
            <a:lumMod val="50000"/>
          </a:schemeClr>
        </a:buClr>
        <a:buSzPct val="100000"/>
        <a:buFont typeface="Arial" pitchFamily="34" charset="0"/>
        <a:buChar char="▪"/>
        <a:defRPr sz="1600" kern="1200">
          <a:solidFill>
            <a:schemeClr val="tx1"/>
          </a:solidFill>
          <a:latin typeface="+mn-lt"/>
          <a:ea typeface="+mn-ea"/>
          <a:cs typeface="+mn-cs"/>
        </a:defRPr>
      </a:lvl3pPr>
      <a:lvl4pPr marL="118872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4pPr>
      <a:lvl5pPr marL="146304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5pPr>
      <a:lvl6pPr marL="169164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6pPr>
      <a:lvl7pPr marL="192024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7pPr>
      <a:lvl8pPr marL="214884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8pPr>
      <a:lvl9pPr marL="237744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4"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B24EB77-59AB-DE87-019D-712820B921FB}"/>
              </a:ext>
            </a:extLst>
          </p:cNvPr>
          <p:cNvSpPr>
            <a:spLocks noGrp="1"/>
          </p:cNvSpPr>
          <p:nvPr>
            <p:ph type="ctrTitle"/>
          </p:nvPr>
        </p:nvSpPr>
        <p:spPr/>
        <p:txBody>
          <a:bodyPr/>
          <a:lstStyle/>
          <a:p>
            <a:r>
              <a:rPr lang="en-US" dirty="0"/>
              <a:t>Executive Committee</a:t>
            </a:r>
          </a:p>
        </p:txBody>
      </p:sp>
      <p:sp>
        <p:nvSpPr>
          <p:cNvPr id="7" name="Subtitle 6">
            <a:extLst>
              <a:ext uri="{FF2B5EF4-FFF2-40B4-BE49-F238E27FC236}">
                <a16:creationId xmlns:a16="http://schemas.microsoft.com/office/drawing/2014/main" id="{B0F512DC-0CB6-D026-AFBC-AD4000663315}"/>
              </a:ext>
            </a:extLst>
          </p:cNvPr>
          <p:cNvSpPr>
            <a:spLocks noGrp="1"/>
          </p:cNvSpPr>
          <p:nvPr>
            <p:ph type="subTitle" idx="1"/>
          </p:nvPr>
        </p:nvSpPr>
        <p:spPr/>
        <p:txBody>
          <a:bodyPr/>
          <a:lstStyle/>
          <a:p>
            <a:r>
              <a:rPr lang="en-US" dirty="0"/>
              <a:t>April 23, 2025</a:t>
            </a:r>
          </a:p>
        </p:txBody>
      </p:sp>
      <p:pic>
        <p:nvPicPr>
          <p:cNvPr id="5" name="Picture 4" descr="A black and white sign with white text&#10;&#10;AI-generated content may be incorrect.">
            <a:extLst>
              <a:ext uri="{FF2B5EF4-FFF2-40B4-BE49-F238E27FC236}">
                <a16:creationId xmlns:a16="http://schemas.microsoft.com/office/drawing/2014/main" id="{0BB19308-E83E-4CDB-BDA5-70C628420B4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90183" y="1482111"/>
            <a:ext cx="4611633" cy="880874"/>
          </a:xfrm>
          <a:prstGeom prst="rect">
            <a:avLst/>
          </a:prstGeom>
        </p:spPr>
      </p:pic>
    </p:spTree>
    <p:extLst>
      <p:ext uri="{BB962C8B-B14F-4D97-AF65-F5344CB8AC3E}">
        <p14:creationId xmlns:p14="http://schemas.microsoft.com/office/powerpoint/2010/main" val="2120405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95C2B0-7D98-DEFD-68C5-FCF60A600BD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CA147C5-99AD-F524-0EEE-368D022C3DB6}"/>
              </a:ext>
            </a:extLst>
          </p:cNvPr>
          <p:cNvSpPr>
            <a:spLocks noGrp="1"/>
          </p:cNvSpPr>
          <p:nvPr>
            <p:ph type="title"/>
          </p:nvPr>
        </p:nvSpPr>
        <p:spPr/>
        <p:txBody>
          <a:bodyPr/>
          <a:lstStyle/>
          <a:p>
            <a:r>
              <a:rPr lang="en-US" dirty="0"/>
              <a:t>Service Line Updates</a:t>
            </a:r>
          </a:p>
        </p:txBody>
      </p:sp>
      <p:sp>
        <p:nvSpPr>
          <p:cNvPr id="4" name="Content Placeholder 3">
            <a:extLst>
              <a:ext uri="{FF2B5EF4-FFF2-40B4-BE49-F238E27FC236}">
                <a16:creationId xmlns:a16="http://schemas.microsoft.com/office/drawing/2014/main" id="{610D74DB-7C08-0176-F626-F18A143EFB03}"/>
              </a:ext>
            </a:extLst>
          </p:cNvPr>
          <p:cNvSpPr>
            <a:spLocks noGrp="1"/>
          </p:cNvSpPr>
          <p:nvPr>
            <p:ph sz="half" idx="1"/>
          </p:nvPr>
        </p:nvSpPr>
        <p:spPr>
          <a:xfrm>
            <a:off x="1524000" y="1714500"/>
            <a:ext cx="9621328" cy="4462272"/>
          </a:xfrm>
        </p:spPr>
        <p:txBody>
          <a:bodyPr/>
          <a:lstStyle/>
          <a:p>
            <a:r>
              <a:rPr lang="en-US" dirty="0"/>
              <a:t>Podiatry</a:t>
            </a:r>
          </a:p>
          <a:p>
            <a:pPr lvl="1"/>
            <a:r>
              <a:rPr lang="en-US" dirty="0"/>
              <a:t>March = 125 Podiatry Clinic Visits - ~10 patients per day in clinic – had budgeted to get there </a:t>
            </a:r>
            <a:r>
              <a:rPr lang="en-US"/>
              <a:t>in June </a:t>
            </a:r>
            <a:r>
              <a:rPr lang="en-US" dirty="0"/>
              <a:t>2025</a:t>
            </a:r>
          </a:p>
          <a:p>
            <a:pPr lvl="1"/>
            <a:r>
              <a:rPr lang="en-US" dirty="0"/>
              <a:t>12 Surgeries through March 31</a:t>
            </a:r>
            <a:r>
              <a:rPr lang="en-US" baseline="30000" dirty="0"/>
              <a:t>st</a:t>
            </a:r>
            <a:r>
              <a:rPr lang="en-US" dirty="0"/>
              <a:t> – 8 less than budget; April to date – 8 surgical cases</a:t>
            </a:r>
          </a:p>
          <a:p>
            <a:r>
              <a:rPr lang="en-US" dirty="0"/>
              <a:t>New Cardiology Provider Group – starting August 1, 2025</a:t>
            </a:r>
          </a:p>
          <a:p>
            <a:r>
              <a:rPr lang="en-US" dirty="0"/>
              <a:t>Spine &amp; Pain Management Program</a:t>
            </a:r>
          </a:p>
          <a:p>
            <a:endParaRPr lang="en-US" dirty="0"/>
          </a:p>
          <a:p>
            <a:endParaRPr lang="en-US" dirty="0"/>
          </a:p>
        </p:txBody>
      </p:sp>
    </p:spTree>
    <p:extLst>
      <p:ext uri="{BB962C8B-B14F-4D97-AF65-F5344CB8AC3E}">
        <p14:creationId xmlns:p14="http://schemas.microsoft.com/office/powerpoint/2010/main" val="2859065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Open Discussion</a:t>
            </a:r>
          </a:p>
        </p:txBody>
      </p:sp>
      <p:pic>
        <p:nvPicPr>
          <p:cNvPr id="8" name="Picture 7" descr="A black and white sign with white text&#10;&#10;AI-generated content may be incorrect.">
            <a:extLst>
              <a:ext uri="{FF2B5EF4-FFF2-40B4-BE49-F238E27FC236}">
                <a16:creationId xmlns:a16="http://schemas.microsoft.com/office/drawing/2014/main" id="{35602952-C98E-1B7D-7D77-F71AAD866AD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02761" y="6060510"/>
            <a:ext cx="1912526" cy="365314"/>
          </a:xfrm>
          <a:prstGeom prst="rect">
            <a:avLst/>
          </a:prstGeom>
        </p:spPr>
      </p:pic>
    </p:spTree>
    <p:extLst>
      <p:ext uri="{BB962C8B-B14F-4D97-AF65-F5344CB8AC3E}">
        <p14:creationId xmlns:p14="http://schemas.microsoft.com/office/powerpoint/2010/main" val="3396391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D5946-C14E-2CB3-748A-485DDF486F9C}"/>
              </a:ext>
            </a:extLst>
          </p:cNvPr>
          <p:cNvSpPr>
            <a:spLocks noGrp="1"/>
          </p:cNvSpPr>
          <p:nvPr>
            <p:ph type="ctrTitle"/>
          </p:nvPr>
        </p:nvSpPr>
        <p:spPr/>
        <p:txBody>
          <a:bodyPr/>
          <a:lstStyle/>
          <a:p>
            <a:r>
              <a:rPr lang="en-US" dirty="0"/>
              <a:t>Adjournment</a:t>
            </a:r>
          </a:p>
        </p:txBody>
      </p:sp>
      <p:sp>
        <p:nvSpPr>
          <p:cNvPr id="3" name="Subtitle 2">
            <a:extLst>
              <a:ext uri="{FF2B5EF4-FFF2-40B4-BE49-F238E27FC236}">
                <a16:creationId xmlns:a16="http://schemas.microsoft.com/office/drawing/2014/main" id="{AE25CBAE-6674-3554-AA47-E5922C4AA9DE}"/>
              </a:ext>
            </a:extLst>
          </p:cNvPr>
          <p:cNvSpPr>
            <a:spLocks noGrp="1"/>
          </p:cNvSpPr>
          <p:nvPr>
            <p:ph type="subTitle" idx="1"/>
          </p:nvPr>
        </p:nvSpPr>
        <p:spPr/>
        <p:txBody>
          <a:bodyPr/>
          <a:lstStyle/>
          <a:p>
            <a:r>
              <a:rPr lang="en-US" dirty="0"/>
              <a:t>Thank you for attending</a:t>
            </a:r>
          </a:p>
        </p:txBody>
      </p:sp>
    </p:spTree>
    <p:extLst>
      <p:ext uri="{BB962C8B-B14F-4D97-AF65-F5344CB8AC3E}">
        <p14:creationId xmlns:p14="http://schemas.microsoft.com/office/powerpoint/2010/main" val="798561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normAutofit/>
          </a:bodyPr>
          <a:lstStyle/>
          <a:p>
            <a:r>
              <a:rPr lang="en-US" dirty="0"/>
              <a:t>Review/Approve December 18, 2024 Executive Committee Meeting Minutes</a:t>
            </a:r>
          </a:p>
          <a:p>
            <a:r>
              <a:rPr lang="en-US" dirty="0"/>
              <a:t>Capital Requests: </a:t>
            </a:r>
          </a:p>
          <a:p>
            <a:pPr lvl="1"/>
            <a:r>
              <a:rPr lang="en-US" dirty="0"/>
              <a:t>Ultrasonic Washer for Robot, $110,740</a:t>
            </a:r>
          </a:p>
          <a:p>
            <a:pPr lvl="1"/>
            <a:r>
              <a:rPr lang="en-US" dirty="0"/>
              <a:t>Stryker Mako Robotic System, $920,000</a:t>
            </a:r>
          </a:p>
          <a:p>
            <a:r>
              <a:rPr lang="en-US" dirty="0"/>
              <a:t>March 2025 Financials – April Month-To-Date</a:t>
            </a:r>
          </a:p>
          <a:p>
            <a:r>
              <a:rPr lang="en-US" dirty="0"/>
              <a:t>Quarterly Corporate Compliance Committee Report</a:t>
            </a:r>
          </a:p>
          <a:p>
            <a:r>
              <a:rPr lang="en-US" dirty="0"/>
              <a:t>Service Line Updates </a:t>
            </a:r>
          </a:p>
          <a:p>
            <a:r>
              <a:rPr lang="en-US" dirty="0"/>
              <a:t>Open Discussion</a:t>
            </a:r>
          </a:p>
          <a:p>
            <a:r>
              <a:rPr lang="en-US" dirty="0"/>
              <a:t>Adjournment</a:t>
            </a:r>
          </a:p>
        </p:txBody>
      </p:sp>
    </p:spTree>
    <p:extLst>
      <p:ext uri="{BB962C8B-B14F-4D97-AF65-F5344CB8AC3E}">
        <p14:creationId xmlns:p14="http://schemas.microsoft.com/office/powerpoint/2010/main" val="2836970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C01BF-FE67-93B2-E1DA-F5BC11DAD812}"/>
              </a:ext>
            </a:extLst>
          </p:cNvPr>
          <p:cNvSpPr>
            <a:spLocks noGrp="1"/>
          </p:cNvSpPr>
          <p:nvPr>
            <p:ph type="title"/>
          </p:nvPr>
        </p:nvSpPr>
        <p:spPr>
          <a:xfrm>
            <a:off x="1524000" y="457200"/>
            <a:ext cx="9144000" cy="1143000"/>
          </a:xfrm>
        </p:spPr>
        <p:txBody>
          <a:bodyPr anchor="b">
            <a:normAutofit/>
          </a:bodyPr>
          <a:lstStyle/>
          <a:p>
            <a:r>
              <a:rPr lang="en-US" dirty="0"/>
              <a:t>Review and Approval of December 18, 2024 Executive Committee Meeting Minutes </a:t>
            </a:r>
          </a:p>
        </p:txBody>
      </p:sp>
      <p:pic>
        <p:nvPicPr>
          <p:cNvPr id="6" name="Picture Placeholder 5" descr="Contract with solid fill">
            <a:extLst>
              <a:ext uri="{FF2B5EF4-FFF2-40B4-BE49-F238E27FC236}">
                <a16:creationId xmlns:a16="http://schemas.microsoft.com/office/drawing/2014/main" id="{EB15F687-C9BE-5EB4-2DFF-228A6FD344E4}"/>
              </a:ext>
            </a:extLst>
          </p:cNvPr>
          <p:cNvPicPr>
            <a:picLocks noGrp="1" noChangeAspect="1"/>
          </p:cNvPicPr>
          <p:nvPr>
            <p:ph sz="half" idx="1"/>
          </p:nvPr>
        </p:nvPicPr>
        <p:blipFill>
          <a:blip r:embed="rId2">
            <a:extLst>
              <a:ext uri="{96DAC541-7B7A-43D3-8B79-37D633B846F1}">
                <asvg:svgBlip xmlns:asvg="http://schemas.microsoft.com/office/drawing/2016/SVG/main" r:embed="rId3"/>
              </a:ext>
            </a:extLst>
          </a:blip>
          <a:stretch>
            <a:fillRect/>
          </a:stretch>
        </p:blipFill>
        <p:spPr>
          <a:xfrm>
            <a:off x="1540764" y="1714500"/>
            <a:ext cx="4462272" cy="4462272"/>
          </a:xfrm>
        </p:spPr>
      </p:pic>
      <p:sp>
        <p:nvSpPr>
          <p:cNvPr id="3" name="Content Placeholder 3">
            <a:extLst>
              <a:ext uri="{FF2B5EF4-FFF2-40B4-BE49-F238E27FC236}">
                <a16:creationId xmlns:a16="http://schemas.microsoft.com/office/drawing/2014/main" id="{84D94292-D2DF-F754-BF91-7999AC7513DD}"/>
              </a:ext>
            </a:extLst>
          </p:cNvPr>
          <p:cNvSpPr txBox="1">
            <a:spLocks/>
          </p:cNvSpPr>
          <p:nvPr/>
        </p:nvSpPr>
        <p:spPr>
          <a:xfrm>
            <a:off x="6155436" y="1998131"/>
            <a:ext cx="4495800" cy="4462272"/>
          </a:xfrm>
          <a:prstGeom prst="rect">
            <a:avLst/>
          </a:prstGeom>
        </p:spPr>
        <p:txBody>
          <a:bodyPr vert="horz" lIns="91440" tIns="45720" rIns="91440" bIns="45720" rtlCol="0">
            <a:normAutofit/>
          </a:bodyPr>
          <a:lstStyle>
            <a:lvl1pPr marL="274320" indent="-228600" algn="l" defTabSz="914400" rtl="0" eaLnBrk="1" latinLnBrk="0" hangingPunct="1">
              <a:lnSpc>
                <a:spcPct val="90000"/>
              </a:lnSpc>
              <a:spcBef>
                <a:spcPts val="1800"/>
              </a:spcBef>
              <a:buClr>
                <a:schemeClr val="accent1">
                  <a:lumMod val="50000"/>
                </a:schemeClr>
              </a:buClr>
              <a:buSzPct val="10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800"/>
              </a:spcBef>
              <a:buClr>
                <a:schemeClr val="accent1">
                  <a:lumMod val="50000"/>
                </a:schemeClr>
              </a:buClr>
              <a:buSzPct val="10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Clr>
                <a:schemeClr val="accent1">
                  <a:lumMod val="50000"/>
                </a:schemeClr>
              </a:buClr>
              <a:buSzPct val="100000"/>
              <a:buFont typeface="Arial" pitchFamily="34" charset="0"/>
              <a:buChar char="▪"/>
              <a:defRPr sz="1600" kern="1200">
                <a:solidFill>
                  <a:schemeClr val="tx1"/>
                </a:solidFill>
                <a:latin typeface="+mn-lt"/>
                <a:ea typeface="+mn-ea"/>
                <a:cs typeface="+mn-cs"/>
              </a:defRPr>
            </a:lvl3pPr>
            <a:lvl4pPr marL="118872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4pPr>
            <a:lvl5pPr marL="146304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5pPr>
            <a:lvl6pPr marL="169164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6pPr>
            <a:lvl7pPr marL="192024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7pPr>
            <a:lvl8pPr marL="214884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8pPr>
            <a:lvl9pPr marL="237744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9pPr>
          </a:lstStyle>
          <a:p>
            <a:r>
              <a:rPr lang="en-US" sz="2400" b="1" dirty="0">
                <a:solidFill>
                  <a:srgbClr val="78BE21"/>
                </a:solidFill>
              </a:rPr>
              <a:t>Request Motion to Approve December 18, 2024 Executive Committee Meeting Minutes.</a:t>
            </a:r>
          </a:p>
        </p:txBody>
      </p:sp>
    </p:spTree>
    <p:extLst>
      <p:ext uri="{BB962C8B-B14F-4D97-AF65-F5344CB8AC3E}">
        <p14:creationId xmlns:p14="http://schemas.microsoft.com/office/powerpoint/2010/main" val="15999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C82517-AEFD-DA79-8A41-00CD587E95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C04C7C6-C951-C0C6-82FC-278EC944F6B6}"/>
              </a:ext>
            </a:extLst>
          </p:cNvPr>
          <p:cNvSpPr>
            <a:spLocks noGrp="1"/>
          </p:cNvSpPr>
          <p:nvPr>
            <p:ph type="title"/>
          </p:nvPr>
        </p:nvSpPr>
        <p:spPr>
          <a:xfrm>
            <a:off x="1209675" y="179377"/>
            <a:ext cx="9992264" cy="1143000"/>
          </a:xfrm>
        </p:spPr>
        <p:txBody>
          <a:bodyPr/>
          <a:lstStyle/>
          <a:p>
            <a:r>
              <a:rPr lang="en-US" dirty="0"/>
              <a:t>Capital Request: </a:t>
            </a:r>
            <a:r>
              <a:rPr lang="en-US" dirty="0" err="1"/>
              <a:t>Skytron</a:t>
            </a:r>
            <a:r>
              <a:rPr lang="en-US" dirty="0"/>
              <a:t> Flex Ultrasonic Washer Disinfector</a:t>
            </a:r>
          </a:p>
        </p:txBody>
      </p:sp>
      <p:sp>
        <p:nvSpPr>
          <p:cNvPr id="3" name="Content Placeholder 2">
            <a:extLst>
              <a:ext uri="{FF2B5EF4-FFF2-40B4-BE49-F238E27FC236}">
                <a16:creationId xmlns:a16="http://schemas.microsoft.com/office/drawing/2014/main" id="{67DBF60F-73FD-B9EB-D94A-146D0258FA58}"/>
              </a:ext>
            </a:extLst>
          </p:cNvPr>
          <p:cNvSpPr>
            <a:spLocks noGrp="1"/>
          </p:cNvSpPr>
          <p:nvPr>
            <p:ph sz="half" idx="1"/>
          </p:nvPr>
        </p:nvSpPr>
        <p:spPr>
          <a:xfrm>
            <a:off x="1209674" y="1604514"/>
            <a:ext cx="4886325" cy="4727534"/>
          </a:xfrm>
        </p:spPr>
        <p:txBody>
          <a:bodyPr>
            <a:normAutofit/>
          </a:bodyPr>
          <a:lstStyle/>
          <a:p>
            <a:r>
              <a:rPr lang="en-US" dirty="0"/>
              <a:t>With the upcoming implementation of robotics, the sterile processing department (SPD) will need to purchase a new ultrasonic washer disinfector that can effectively integrate with robotic systems for cleaning surgical instruments. </a:t>
            </a:r>
          </a:p>
          <a:p>
            <a:r>
              <a:rPr lang="en-US" dirty="0"/>
              <a:t>This surgical instrument washer-disinfector is versatile and can process large loads of cannulated, non-cannulated, and robotic instruments.</a:t>
            </a:r>
          </a:p>
          <a:p>
            <a:r>
              <a:rPr lang="en-US" dirty="0"/>
              <a:t>The need for an ultrasonic washer was carefully vetted with the SPD project team to confirm that there is adequate electrical and plumbing infrastructure to support the new equipment. </a:t>
            </a:r>
          </a:p>
          <a:p>
            <a:endParaRPr lang="en-US" dirty="0"/>
          </a:p>
          <a:p>
            <a:endParaRPr lang="en-US" dirty="0"/>
          </a:p>
        </p:txBody>
      </p:sp>
      <p:sp>
        <p:nvSpPr>
          <p:cNvPr id="5" name="Content Placeholder 3">
            <a:extLst>
              <a:ext uri="{FF2B5EF4-FFF2-40B4-BE49-F238E27FC236}">
                <a16:creationId xmlns:a16="http://schemas.microsoft.com/office/drawing/2014/main" id="{19AD900B-6D81-8F9A-4015-1AAB95D61F69}"/>
              </a:ext>
            </a:extLst>
          </p:cNvPr>
          <p:cNvSpPr txBox="1">
            <a:spLocks/>
          </p:cNvSpPr>
          <p:nvPr/>
        </p:nvSpPr>
        <p:spPr>
          <a:xfrm>
            <a:off x="6620773" y="4873925"/>
            <a:ext cx="5571227" cy="1570007"/>
          </a:xfrm>
          <a:prstGeom prst="rect">
            <a:avLst/>
          </a:prstGeom>
        </p:spPr>
        <p:txBody>
          <a:bodyPr vert="horz" lIns="91440" tIns="45720" rIns="91440" bIns="45720" rtlCol="0">
            <a:normAutofit/>
          </a:bodyPr>
          <a:lstStyle>
            <a:lvl1pPr marL="274320" indent="-228600" algn="l" defTabSz="914400" rtl="0" eaLnBrk="1" latinLnBrk="0" hangingPunct="1">
              <a:lnSpc>
                <a:spcPct val="90000"/>
              </a:lnSpc>
              <a:spcBef>
                <a:spcPts val="1800"/>
              </a:spcBef>
              <a:buClr>
                <a:schemeClr val="accent1">
                  <a:lumMod val="50000"/>
                </a:schemeClr>
              </a:buClr>
              <a:buSzPct val="10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800"/>
              </a:spcBef>
              <a:buClr>
                <a:schemeClr val="accent1">
                  <a:lumMod val="50000"/>
                </a:schemeClr>
              </a:buClr>
              <a:buSzPct val="10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Clr>
                <a:schemeClr val="accent1">
                  <a:lumMod val="50000"/>
                </a:schemeClr>
              </a:buClr>
              <a:buSzPct val="100000"/>
              <a:buFont typeface="Arial" pitchFamily="34" charset="0"/>
              <a:buChar char="▪"/>
              <a:defRPr sz="1600" kern="1200">
                <a:solidFill>
                  <a:schemeClr val="tx1"/>
                </a:solidFill>
                <a:latin typeface="+mn-lt"/>
                <a:ea typeface="+mn-ea"/>
                <a:cs typeface="+mn-cs"/>
              </a:defRPr>
            </a:lvl3pPr>
            <a:lvl4pPr marL="118872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4pPr>
            <a:lvl5pPr marL="146304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5pPr>
            <a:lvl6pPr marL="169164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6pPr>
            <a:lvl7pPr marL="192024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7pPr>
            <a:lvl8pPr marL="214884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8pPr>
            <a:lvl9pPr marL="237744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9pPr>
          </a:lstStyle>
          <a:p>
            <a:pPr marL="274320" marR="0" lvl="0" indent="-228600" algn="l" defTabSz="914400" rtl="0" eaLnBrk="1" fontAlgn="auto" latinLnBrk="0" hangingPunct="1">
              <a:lnSpc>
                <a:spcPct val="90000"/>
              </a:lnSpc>
              <a:spcBef>
                <a:spcPts val="1800"/>
              </a:spcBef>
              <a:spcAft>
                <a:spcPts val="0"/>
              </a:spcAft>
              <a:buClr>
                <a:srgbClr val="00617F">
                  <a:lumMod val="50000"/>
                </a:srgbClr>
              </a:buClr>
              <a:buSzPct val="100000"/>
              <a:buFont typeface="Arial" pitchFamily="34" charset="0"/>
              <a:buChar char="▪"/>
              <a:tabLst/>
              <a:defRPr/>
            </a:pPr>
            <a:r>
              <a:rPr kumimoji="0" lang="en-US" sz="2400" b="1" i="0" u="none" strike="noStrike" kern="1200" cap="none" spc="0" normalizeH="0" baseline="0" noProof="0" dirty="0">
                <a:ln>
                  <a:noFill/>
                </a:ln>
                <a:solidFill>
                  <a:srgbClr val="78BE21"/>
                </a:solidFill>
                <a:effectLst/>
                <a:uLnTx/>
                <a:uFillTx/>
                <a:latin typeface="Calibri"/>
                <a:ea typeface="+mn-ea"/>
                <a:cs typeface="+mn-cs"/>
              </a:rPr>
              <a:t>Request Motion to Approve on Behalf of the Governing Board </a:t>
            </a:r>
            <a:r>
              <a:rPr lang="en-US" sz="2400" b="1" dirty="0">
                <a:solidFill>
                  <a:srgbClr val="78BE21"/>
                </a:solidFill>
                <a:latin typeface="Calibri"/>
              </a:rPr>
              <a:t>FY2025 Capital for </a:t>
            </a:r>
            <a:r>
              <a:rPr kumimoji="0" lang="en-US" sz="2400" b="1" i="0" u="none" strike="noStrike" kern="1200" cap="none" spc="0" normalizeH="0" baseline="0" noProof="0" dirty="0">
                <a:ln>
                  <a:noFill/>
                </a:ln>
                <a:solidFill>
                  <a:srgbClr val="78BE21"/>
                </a:solidFill>
                <a:effectLst/>
                <a:uLnTx/>
                <a:uFillTx/>
                <a:latin typeface="Calibri"/>
                <a:ea typeface="+mn-ea"/>
                <a:cs typeface="+mn-cs"/>
              </a:rPr>
              <a:t>$110,740 for an Ultrasonic Washer.</a:t>
            </a:r>
          </a:p>
        </p:txBody>
      </p:sp>
      <p:pic>
        <p:nvPicPr>
          <p:cNvPr id="4" name="Picture 3">
            <a:extLst>
              <a:ext uri="{FF2B5EF4-FFF2-40B4-BE49-F238E27FC236}">
                <a16:creationId xmlns:a16="http://schemas.microsoft.com/office/drawing/2014/main" id="{C9916364-D0A6-3956-54FA-BAAC0DDDF5C0}"/>
              </a:ext>
            </a:extLst>
          </p:cNvPr>
          <p:cNvPicPr>
            <a:picLocks noChangeAspect="1"/>
          </p:cNvPicPr>
          <p:nvPr/>
        </p:nvPicPr>
        <p:blipFill>
          <a:blip r:embed="rId2"/>
          <a:stretch>
            <a:fillRect/>
          </a:stretch>
        </p:blipFill>
        <p:spPr>
          <a:xfrm>
            <a:off x="6698410" y="1604514"/>
            <a:ext cx="3618781" cy="310804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895093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1CADF-6FBC-3D68-E7C9-B72A0D94C603}"/>
              </a:ext>
            </a:extLst>
          </p:cNvPr>
          <p:cNvSpPr>
            <a:spLocks noGrp="1"/>
          </p:cNvSpPr>
          <p:nvPr>
            <p:ph type="title"/>
          </p:nvPr>
        </p:nvSpPr>
        <p:spPr>
          <a:xfrm>
            <a:off x="1135810" y="-442105"/>
            <a:ext cx="11780089" cy="1143000"/>
          </a:xfrm>
        </p:spPr>
        <p:txBody>
          <a:bodyPr/>
          <a:lstStyle/>
          <a:p>
            <a:r>
              <a:rPr lang="en-US" dirty="0"/>
              <a:t>Capital Request: Stryker Mako </a:t>
            </a:r>
            <a:r>
              <a:rPr lang="en-US" dirty="0" err="1"/>
              <a:t>SmartRobotics</a:t>
            </a:r>
            <a:r>
              <a:rPr lang="en-US" dirty="0"/>
              <a:t> Robot</a:t>
            </a:r>
          </a:p>
        </p:txBody>
      </p:sp>
      <p:sp>
        <p:nvSpPr>
          <p:cNvPr id="3" name="Content Placeholder 2">
            <a:extLst>
              <a:ext uri="{FF2B5EF4-FFF2-40B4-BE49-F238E27FC236}">
                <a16:creationId xmlns:a16="http://schemas.microsoft.com/office/drawing/2014/main" id="{94282F0F-72C6-488D-5987-FB5D26484B41}"/>
              </a:ext>
            </a:extLst>
          </p:cNvPr>
          <p:cNvSpPr>
            <a:spLocks noGrp="1"/>
          </p:cNvSpPr>
          <p:nvPr>
            <p:ph sz="half" idx="1"/>
          </p:nvPr>
        </p:nvSpPr>
        <p:spPr>
          <a:xfrm>
            <a:off x="1135811" y="923025"/>
            <a:ext cx="5230483" cy="5934975"/>
          </a:xfrm>
        </p:spPr>
        <p:txBody>
          <a:bodyPr>
            <a:normAutofit fontScale="92500" lnSpcReduction="10000"/>
          </a:bodyPr>
          <a:lstStyle/>
          <a:p>
            <a:r>
              <a:rPr lang="en-US" dirty="0"/>
              <a:t>The Stryker Mako </a:t>
            </a:r>
            <a:r>
              <a:rPr lang="en-US" dirty="0" err="1"/>
              <a:t>SmartRobotics</a:t>
            </a:r>
            <a:r>
              <a:rPr lang="en-US" dirty="0"/>
              <a:t> system is a robotic-arm assisted surgery platform used in joint replacement procedures allowing surgeons to create personalized surgical plans based on 3D CT scans and guide the robotic arm during surgery for precise implant placement</a:t>
            </a:r>
          </a:p>
          <a:p>
            <a:r>
              <a:rPr lang="en-US" dirty="0"/>
              <a:t>The Mako system is expected to evolve further, with future applications such as the shoulder surgery module coming in 2026. </a:t>
            </a:r>
          </a:p>
          <a:p>
            <a:r>
              <a:rPr lang="en-US" dirty="0"/>
              <a:t>Key benefits of the Mako system include:</a:t>
            </a:r>
          </a:p>
          <a:p>
            <a:pPr lvl="1"/>
            <a:r>
              <a:rPr lang="en-US" dirty="0"/>
              <a:t>Increased surgical precision and alignment accuracy.</a:t>
            </a:r>
          </a:p>
          <a:p>
            <a:pPr lvl="1"/>
            <a:r>
              <a:rPr lang="en-US" dirty="0"/>
              <a:t>Faster recovery times and reduced postoperative pain compared to traditional methods.</a:t>
            </a:r>
          </a:p>
          <a:p>
            <a:pPr lvl="1"/>
            <a:r>
              <a:rPr lang="en-US" dirty="0"/>
              <a:t>Minimally invasive procedures that reduce trauma to surrounding tissues.</a:t>
            </a:r>
          </a:p>
          <a:p>
            <a:pPr lvl="1"/>
            <a:r>
              <a:rPr lang="en-US" dirty="0"/>
              <a:t>Recruit orthopedic surgeons who are accustomed to using the advanced technology.</a:t>
            </a:r>
          </a:p>
          <a:p>
            <a:pPr lvl="1"/>
            <a:r>
              <a:rPr lang="en-US" dirty="0"/>
              <a:t>Attract individuals who view robotics as a cutting-edge advancement in healthcare.</a:t>
            </a:r>
          </a:p>
          <a:p>
            <a:endParaRPr lang="en-US" dirty="0"/>
          </a:p>
        </p:txBody>
      </p:sp>
      <p:sp>
        <p:nvSpPr>
          <p:cNvPr id="5" name="Content Placeholder 3">
            <a:extLst>
              <a:ext uri="{FF2B5EF4-FFF2-40B4-BE49-F238E27FC236}">
                <a16:creationId xmlns:a16="http://schemas.microsoft.com/office/drawing/2014/main" id="{B96FE5E0-1414-51CB-5BBE-C172A887FBBE}"/>
              </a:ext>
            </a:extLst>
          </p:cNvPr>
          <p:cNvSpPr txBox="1">
            <a:spLocks/>
          </p:cNvSpPr>
          <p:nvPr/>
        </p:nvSpPr>
        <p:spPr>
          <a:xfrm>
            <a:off x="6875226" y="4215623"/>
            <a:ext cx="4981756" cy="1802939"/>
          </a:xfrm>
          <a:prstGeom prst="rect">
            <a:avLst/>
          </a:prstGeom>
        </p:spPr>
        <p:txBody>
          <a:bodyPr vert="horz" lIns="91440" tIns="45720" rIns="91440" bIns="45720" rtlCol="0">
            <a:normAutofit/>
          </a:bodyPr>
          <a:lstStyle>
            <a:lvl1pPr marL="274320" indent="-228600" algn="l" defTabSz="914400" rtl="0" eaLnBrk="1" latinLnBrk="0" hangingPunct="1">
              <a:lnSpc>
                <a:spcPct val="90000"/>
              </a:lnSpc>
              <a:spcBef>
                <a:spcPts val="1800"/>
              </a:spcBef>
              <a:buClr>
                <a:schemeClr val="accent1">
                  <a:lumMod val="50000"/>
                </a:schemeClr>
              </a:buClr>
              <a:buSzPct val="10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800"/>
              </a:spcBef>
              <a:buClr>
                <a:schemeClr val="accent1">
                  <a:lumMod val="50000"/>
                </a:schemeClr>
              </a:buClr>
              <a:buSzPct val="10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Clr>
                <a:schemeClr val="accent1">
                  <a:lumMod val="50000"/>
                </a:schemeClr>
              </a:buClr>
              <a:buSzPct val="100000"/>
              <a:buFont typeface="Arial" pitchFamily="34" charset="0"/>
              <a:buChar char="▪"/>
              <a:defRPr sz="1600" kern="1200">
                <a:solidFill>
                  <a:schemeClr val="tx1"/>
                </a:solidFill>
                <a:latin typeface="+mn-lt"/>
                <a:ea typeface="+mn-ea"/>
                <a:cs typeface="+mn-cs"/>
              </a:defRPr>
            </a:lvl3pPr>
            <a:lvl4pPr marL="118872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4pPr>
            <a:lvl5pPr marL="146304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5pPr>
            <a:lvl6pPr marL="169164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6pPr>
            <a:lvl7pPr marL="192024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7pPr>
            <a:lvl8pPr marL="214884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8pPr>
            <a:lvl9pPr marL="237744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9pPr>
          </a:lstStyle>
          <a:p>
            <a:r>
              <a:rPr lang="en-US" sz="2400" b="1" dirty="0">
                <a:solidFill>
                  <a:srgbClr val="78BE21"/>
                </a:solidFill>
              </a:rPr>
              <a:t>Request Motion to Approve on Behalf of the Governing Board capital of $920,000 to purchase the Stryker Mako </a:t>
            </a:r>
            <a:r>
              <a:rPr lang="en-US" sz="2400" b="1" dirty="0" err="1">
                <a:solidFill>
                  <a:srgbClr val="78BE21"/>
                </a:solidFill>
              </a:rPr>
              <a:t>SmartRobotics</a:t>
            </a:r>
            <a:r>
              <a:rPr lang="en-US" sz="2400" b="1" dirty="0">
                <a:solidFill>
                  <a:srgbClr val="78BE21"/>
                </a:solidFill>
              </a:rPr>
              <a:t> Robot. </a:t>
            </a:r>
          </a:p>
        </p:txBody>
      </p:sp>
      <p:pic>
        <p:nvPicPr>
          <p:cNvPr id="4" name="Picture 3">
            <a:extLst>
              <a:ext uri="{FF2B5EF4-FFF2-40B4-BE49-F238E27FC236}">
                <a16:creationId xmlns:a16="http://schemas.microsoft.com/office/drawing/2014/main" id="{55FE3494-4755-0BA0-3B34-EB25A621D6AE}"/>
              </a:ext>
            </a:extLst>
          </p:cNvPr>
          <p:cNvPicPr>
            <a:picLocks noChangeAspect="1"/>
          </p:cNvPicPr>
          <p:nvPr/>
        </p:nvPicPr>
        <p:blipFill>
          <a:blip r:embed="rId2"/>
          <a:stretch>
            <a:fillRect/>
          </a:stretch>
        </p:blipFill>
        <p:spPr>
          <a:xfrm>
            <a:off x="6366294" y="1007242"/>
            <a:ext cx="5054181" cy="3029077"/>
          </a:xfrm>
          <a:prstGeom prst="rect">
            <a:avLst/>
          </a:prstGeom>
        </p:spPr>
      </p:pic>
    </p:spTree>
    <p:extLst>
      <p:ext uri="{BB962C8B-B14F-4D97-AF65-F5344CB8AC3E}">
        <p14:creationId xmlns:p14="http://schemas.microsoft.com/office/powerpoint/2010/main" val="22207930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417E9-0FE0-A7EC-99B6-B907B0E55242}"/>
              </a:ext>
            </a:extLst>
          </p:cNvPr>
          <p:cNvSpPr>
            <a:spLocks noGrp="1"/>
          </p:cNvSpPr>
          <p:nvPr>
            <p:ph type="title"/>
          </p:nvPr>
        </p:nvSpPr>
        <p:spPr>
          <a:xfrm>
            <a:off x="0" y="457200"/>
            <a:ext cx="12192000" cy="1143000"/>
          </a:xfrm>
        </p:spPr>
        <p:txBody>
          <a:bodyPr/>
          <a:lstStyle/>
          <a:p>
            <a:pPr algn="ctr"/>
            <a:r>
              <a:rPr lang="en-US" dirty="0"/>
              <a:t>March 2025 Financials</a:t>
            </a:r>
          </a:p>
        </p:txBody>
      </p:sp>
      <p:graphicFrame>
        <p:nvGraphicFramePr>
          <p:cNvPr id="4" name="Content Placeholder 3">
            <a:extLst>
              <a:ext uri="{FF2B5EF4-FFF2-40B4-BE49-F238E27FC236}">
                <a16:creationId xmlns:a16="http://schemas.microsoft.com/office/drawing/2014/main" id="{BE437510-2BED-09C0-349A-8E335DB2B456}"/>
              </a:ext>
            </a:extLst>
          </p:cNvPr>
          <p:cNvGraphicFramePr>
            <a:graphicFrameLocks noGrp="1"/>
          </p:cNvGraphicFramePr>
          <p:nvPr>
            <p:ph idx="1"/>
            <p:extLst>
              <p:ext uri="{D42A27DB-BD31-4B8C-83A1-F6EECF244321}">
                <p14:modId xmlns:p14="http://schemas.microsoft.com/office/powerpoint/2010/main" val="4118932201"/>
              </p:ext>
            </p:extLst>
          </p:nvPr>
        </p:nvGraphicFramePr>
        <p:xfrm>
          <a:off x="1327799" y="1600200"/>
          <a:ext cx="9144000" cy="44577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76267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844547-3528-864F-757B-587CD540C2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8BB01E-8F1E-0E24-E380-9B7CE657B3A9}"/>
              </a:ext>
            </a:extLst>
          </p:cNvPr>
          <p:cNvSpPr>
            <a:spLocks noGrp="1"/>
          </p:cNvSpPr>
          <p:nvPr>
            <p:ph type="title"/>
          </p:nvPr>
        </p:nvSpPr>
        <p:spPr/>
        <p:txBody>
          <a:bodyPr/>
          <a:lstStyle/>
          <a:p>
            <a:r>
              <a:rPr lang="en-US" dirty="0"/>
              <a:t>March 2025 Financials</a:t>
            </a:r>
          </a:p>
        </p:txBody>
      </p:sp>
      <p:sp>
        <p:nvSpPr>
          <p:cNvPr id="3" name="Content Placeholder 3">
            <a:extLst>
              <a:ext uri="{FF2B5EF4-FFF2-40B4-BE49-F238E27FC236}">
                <a16:creationId xmlns:a16="http://schemas.microsoft.com/office/drawing/2014/main" id="{962966B5-CCA4-426D-4627-FAA3D9C9D6F5}"/>
              </a:ext>
            </a:extLst>
          </p:cNvPr>
          <p:cNvSpPr txBox="1">
            <a:spLocks/>
          </p:cNvSpPr>
          <p:nvPr/>
        </p:nvSpPr>
        <p:spPr>
          <a:xfrm>
            <a:off x="571498" y="5567318"/>
            <a:ext cx="10794083" cy="621382"/>
          </a:xfrm>
          <a:prstGeom prst="rect">
            <a:avLst/>
          </a:prstGeom>
        </p:spPr>
        <p:txBody>
          <a:bodyPr>
            <a:normAutofit/>
          </a:bodyPr>
          <a:lstStyle>
            <a:lvl1pPr marL="274320" indent="-228600" algn="l" defTabSz="914400" rtl="0" eaLnBrk="1" latinLnBrk="0" hangingPunct="1">
              <a:lnSpc>
                <a:spcPct val="90000"/>
              </a:lnSpc>
              <a:spcBef>
                <a:spcPts val="1800"/>
              </a:spcBef>
              <a:buClr>
                <a:schemeClr val="accent1">
                  <a:lumMod val="50000"/>
                </a:schemeClr>
              </a:buClr>
              <a:buSzPct val="10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800"/>
              </a:spcBef>
              <a:buClr>
                <a:schemeClr val="accent1">
                  <a:lumMod val="50000"/>
                </a:schemeClr>
              </a:buClr>
              <a:buSzPct val="10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Clr>
                <a:schemeClr val="accent1">
                  <a:lumMod val="50000"/>
                </a:schemeClr>
              </a:buClr>
              <a:buSzPct val="100000"/>
              <a:buFont typeface="Arial" pitchFamily="34" charset="0"/>
              <a:buChar char="▪"/>
              <a:defRPr sz="1600" kern="1200">
                <a:solidFill>
                  <a:schemeClr val="tx1"/>
                </a:solidFill>
                <a:latin typeface="+mn-lt"/>
                <a:ea typeface="+mn-ea"/>
                <a:cs typeface="+mn-cs"/>
              </a:defRPr>
            </a:lvl3pPr>
            <a:lvl4pPr marL="118872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4pPr>
            <a:lvl5pPr marL="146304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5pPr>
            <a:lvl6pPr marL="169164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6pPr>
            <a:lvl7pPr marL="192024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7pPr>
            <a:lvl8pPr marL="214884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8pPr>
            <a:lvl9pPr marL="237744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9pPr>
          </a:lstStyle>
          <a:p>
            <a:pPr marL="45720" marR="0" lvl="0" indent="0" algn="l" defTabSz="914400" rtl="0" eaLnBrk="1" fontAlgn="auto" latinLnBrk="0" hangingPunct="1">
              <a:lnSpc>
                <a:spcPct val="90000"/>
              </a:lnSpc>
              <a:spcBef>
                <a:spcPts val="1800"/>
              </a:spcBef>
              <a:spcAft>
                <a:spcPts val="0"/>
              </a:spcAft>
              <a:buClr>
                <a:srgbClr val="00617F">
                  <a:lumMod val="50000"/>
                </a:srgbClr>
              </a:buClr>
              <a:buSzPct val="100000"/>
              <a:buNone/>
              <a:tabLst/>
              <a:defRPr/>
            </a:pPr>
            <a:r>
              <a:rPr kumimoji="0" lang="en-US" sz="2400" b="1" i="0" u="none" strike="noStrike" kern="1200" cap="none" spc="0" normalizeH="0" baseline="0" noProof="0" dirty="0">
                <a:ln>
                  <a:noFill/>
                </a:ln>
                <a:solidFill>
                  <a:srgbClr val="78BE21"/>
                </a:solidFill>
                <a:effectLst/>
                <a:uLnTx/>
                <a:uFillTx/>
                <a:latin typeface="Calibri"/>
                <a:ea typeface="+mn-ea"/>
                <a:cs typeface="+mn-cs"/>
              </a:rPr>
              <a:t>Request Motion to Approve March 2025 Financials.</a:t>
            </a:r>
          </a:p>
        </p:txBody>
      </p:sp>
      <p:pic>
        <p:nvPicPr>
          <p:cNvPr id="7" name="Content Placeholder 6">
            <a:extLst>
              <a:ext uri="{FF2B5EF4-FFF2-40B4-BE49-F238E27FC236}">
                <a16:creationId xmlns:a16="http://schemas.microsoft.com/office/drawing/2014/main" id="{1ED72DC0-5420-94BF-6BE0-16710AB3678F}"/>
              </a:ext>
            </a:extLst>
          </p:cNvPr>
          <p:cNvPicPr>
            <a:picLocks noGrp="1" noChangeAspect="1"/>
          </p:cNvPicPr>
          <p:nvPr>
            <p:ph idx="1"/>
          </p:nvPr>
        </p:nvPicPr>
        <p:blipFill>
          <a:blip r:embed="rId2"/>
          <a:stretch>
            <a:fillRect/>
          </a:stretch>
        </p:blipFill>
        <p:spPr>
          <a:xfrm>
            <a:off x="253433" y="1847194"/>
            <a:ext cx="11430215" cy="3163612"/>
          </a:xfrm>
          <a:prstGeom prst="rect">
            <a:avLst/>
          </a:prstGeom>
        </p:spPr>
      </p:pic>
    </p:spTree>
    <p:extLst>
      <p:ext uri="{BB962C8B-B14F-4D97-AF65-F5344CB8AC3E}">
        <p14:creationId xmlns:p14="http://schemas.microsoft.com/office/powerpoint/2010/main" val="1410176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45ECEE-6E7D-EE1E-B879-74D9061971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572F052-C7A1-45AA-6296-C4CBE675E037}"/>
              </a:ext>
            </a:extLst>
          </p:cNvPr>
          <p:cNvSpPr>
            <a:spLocks noGrp="1"/>
          </p:cNvSpPr>
          <p:nvPr>
            <p:ph type="title"/>
          </p:nvPr>
        </p:nvSpPr>
        <p:spPr>
          <a:xfrm>
            <a:off x="8532813" y="1683327"/>
            <a:ext cx="3125787" cy="2877260"/>
          </a:xfrm>
        </p:spPr>
        <p:txBody>
          <a:bodyPr anchor="b">
            <a:normAutofit/>
          </a:bodyPr>
          <a:lstStyle/>
          <a:p>
            <a:r>
              <a:rPr lang="en-US" dirty="0"/>
              <a:t>April Gross Revenues Month-To-Date 2025</a:t>
            </a:r>
          </a:p>
        </p:txBody>
      </p:sp>
      <p:sp>
        <p:nvSpPr>
          <p:cNvPr id="12" name="Text Placeholder 3">
            <a:extLst>
              <a:ext uri="{FF2B5EF4-FFF2-40B4-BE49-F238E27FC236}">
                <a16:creationId xmlns:a16="http://schemas.microsoft.com/office/drawing/2014/main" id="{13CF07AC-35C5-9D72-2995-CF52387DD7A4}"/>
              </a:ext>
            </a:extLst>
          </p:cNvPr>
          <p:cNvSpPr>
            <a:spLocks noGrp="1"/>
          </p:cNvSpPr>
          <p:nvPr>
            <p:ph type="body" sz="half" idx="2"/>
          </p:nvPr>
        </p:nvSpPr>
        <p:spPr>
          <a:xfrm>
            <a:off x="8532813" y="4591761"/>
            <a:ext cx="3125787" cy="1580440"/>
          </a:xfrm>
        </p:spPr>
        <p:txBody>
          <a:bodyPr/>
          <a:lstStyle/>
          <a:p>
            <a:endParaRPr lang="en-US"/>
          </a:p>
        </p:txBody>
      </p:sp>
      <p:pic>
        <p:nvPicPr>
          <p:cNvPr id="11" name="Picture Placeholder 10">
            <a:extLst>
              <a:ext uri="{FF2B5EF4-FFF2-40B4-BE49-F238E27FC236}">
                <a16:creationId xmlns:a16="http://schemas.microsoft.com/office/drawing/2014/main" id="{57F4405F-AEA6-63FF-81B4-E4F110B9EF82}"/>
              </a:ext>
            </a:extLst>
          </p:cNvPr>
          <p:cNvPicPr>
            <a:picLocks noGrp="1" noChangeAspect="1"/>
          </p:cNvPicPr>
          <p:nvPr>
            <p:ph type="pic" idx="1"/>
          </p:nvPr>
        </p:nvPicPr>
        <p:blipFill>
          <a:blip r:embed="rId2"/>
          <a:srcRect l="301" r="301"/>
          <a:stretch>
            <a:fillRect/>
          </a:stretch>
        </p:blipFill>
        <p:spPr>
          <a:prstGeom prst="rect">
            <a:avLst/>
          </a:prstGeom>
        </p:spPr>
      </p:pic>
    </p:spTree>
    <p:extLst>
      <p:ext uri="{BB962C8B-B14F-4D97-AF65-F5344CB8AC3E}">
        <p14:creationId xmlns:p14="http://schemas.microsoft.com/office/powerpoint/2010/main" val="1506937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1CADF-6FBC-3D68-E7C9-B72A0D94C603}"/>
              </a:ext>
            </a:extLst>
          </p:cNvPr>
          <p:cNvSpPr>
            <a:spLocks noGrp="1"/>
          </p:cNvSpPr>
          <p:nvPr>
            <p:ph type="title"/>
          </p:nvPr>
        </p:nvSpPr>
        <p:spPr/>
        <p:txBody>
          <a:bodyPr/>
          <a:lstStyle/>
          <a:p>
            <a:r>
              <a:rPr lang="en-US" dirty="0"/>
              <a:t>Quarterly Corporate Compliance Committee Report</a:t>
            </a:r>
          </a:p>
        </p:txBody>
      </p:sp>
      <p:graphicFrame>
        <p:nvGraphicFramePr>
          <p:cNvPr id="9" name="Content Placeholder 8">
            <a:extLst>
              <a:ext uri="{FF2B5EF4-FFF2-40B4-BE49-F238E27FC236}">
                <a16:creationId xmlns:a16="http://schemas.microsoft.com/office/drawing/2014/main" id="{DD6534C5-E7E2-F17D-5463-76D23DAB41A0}"/>
              </a:ext>
            </a:extLst>
          </p:cNvPr>
          <p:cNvGraphicFramePr>
            <a:graphicFrameLocks noGrp="1"/>
          </p:cNvGraphicFramePr>
          <p:nvPr>
            <p:ph sz="half" idx="1"/>
            <p:extLst>
              <p:ext uri="{D42A27DB-BD31-4B8C-83A1-F6EECF244321}">
                <p14:modId xmlns:p14="http://schemas.microsoft.com/office/powerpoint/2010/main" val="1005684732"/>
              </p:ext>
            </p:extLst>
          </p:nvPr>
        </p:nvGraphicFramePr>
        <p:xfrm>
          <a:off x="196338" y="1724013"/>
          <a:ext cx="8197850" cy="44624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Content Placeholder 3">
            <a:extLst>
              <a:ext uri="{FF2B5EF4-FFF2-40B4-BE49-F238E27FC236}">
                <a16:creationId xmlns:a16="http://schemas.microsoft.com/office/drawing/2014/main" id="{3826795F-08BE-0D26-CA6D-F7666FE4430C}"/>
              </a:ext>
            </a:extLst>
          </p:cNvPr>
          <p:cNvSpPr txBox="1">
            <a:spLocks/>
          </p:cNvSpPr>
          <p:nvPr/>
        </p:nvSpPr>
        <p:spPr>
          <a:xfrm>
            <a:off x="6857973" y="2636989"/>
            <a:ext cx="4981756" cy="1802939"/>
          </a:xfrm>
          <a:prstGeom prst="rect">
            <a:avLst/>
          </a:prstGeom>
        </p:spPr>
        <p:txBody>
          <a:bodyPr vert="horz" lIns="91440" tIns="45720" rIns="91440" bIns="45720" rtlCol="0">
            <a:normAutofit/>
          </a:bodyPr>
          <a:lstStyle>
            <a:lvl1pPr marL="274320" indent="-228600" algn="l" defTabSz="914400" rtl="0" eaLnBrk="1" latinLnBrk="0" hangingPunct="1">
              <a:lnSpc>
                <a:spcPct val="90000"/>
              </a:lnSpc>
              <a:spcBef>
                <a:spcPts val="1800"/>
              </a:spcBef>
              <a:buClr>
                <a:schemeClr val="accent1">
                  <a:lumMod val="50000"/>
                </a:schemeClr>
              </a:buClr>
              <a:buSzPct val="10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800"/>
              </a:spcBef>
              <a:buClr>
                <a:schemeClr val="accent1">
                  <a:lumMod val="50000"/>
                </a:schemeClr>
              </a:buClr>
              <a:buSzPct val="10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Clr>
                <a:schemeClr val="accent1">
                  <a:lumMod val="50000"/>
                </a:schemeClr>
              </a:buClr>
              <a:buSzPct val="100000"/>
              <a:buFont typeface="Arial" pitchFamily="34" charset="0"/>
              <a:buChar char="▪"/>
              <a:defRPr sz="1600" kern="1200">
                <a:solidFill>
                  <a:schemeClr val="tx1"/>
                </a:solidFill>
                <a:latin typeface="+mn-lt"/>
                <a:ea typeface="+mn-ea"/>
                <a:cs typeface="+mn-cs"/>
              </a:defRPr>
            </a:lvl3pPr>
            <a:lvl4pPr marL="118872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4pPr>
            <a:lvl5pPr marL="146304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5pPr>
            <a:lvl6pPr marL="169164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6pPr>
            <a:lvl7pPr marL="192024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7pPr>
            <a:lvl8pPr marL="214884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8pPr>
            <a:lvl9pPr marL="237744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9pPr>
          </a:lstStyle>
          <a:p>
            <a:r>
              <a:rPr lang="en-US" sz="2400" b="1" dirty="0">
                <a:solidFill>
                  <a:srgbClr val="78BE21"/>
                </a:solidFill>
              </a:rPr>
              <a:t>Request Motion to Approve the Quarterly Corporate Compliance Committee Report. </a:t>
            </a:r>
          </a:p>
        </p:txBody>
      </p:sp>
    </p:spTree>
    <p:extLst>
      <p:ext uri="{BB962C8B-B14F-4D97-AF65-F5344CB8AC3E}">
        <p14:creationId xmlns:p14="http://schemas.microsoft.com/office/powerpoint/2010/main" val="3416724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Health Fitness 16x9">
  <a:themeElements>
    <a:clrScheme name="Custom 2">
      <a:dk1>
        <a:sysClr val="windowText" lastClr="000000"/>
      </a:dk1>
      <a:lt1>
        <a:sysClr val="window" lastClr="FFFFFF"/>
      </a:lt1>
      <a:dk2>
        <a:srgbClr val="373545"/>
      </a:dk2>
      <a:lt2>
        <a:srgbClr val="CEDBE6"/>
      </a:lt2>
      <a:accent1>
        <a:srgbClr val="00617F"/>
      </a:accent1>
      <a:accent2>
        <a:srgbClr val="78BE21"/>
      </a:accent2>
      <a:accent3>
        <a:srgbClr val="75BDA7"/>
      </a:accent3>
      <a:accent4>
        <a:srgbClr val="7A8C8E"/>
      </a:accent4>
      <a:accent5>
        <a:srgbClr val="84ACB6"/>
      </a:accent5>
      <a:accent6>
        <a:srgbClr val="2683C6"/>
      </a:accent6>
      <a:hlink>
        <a:srgbClr val="6B9F25"/>
      </a:hlink>
      <a:folHlink>
        <a:srgbClr val="9F6715"/>
      </a:folHlink>
    </a:clrScheme>
    <a:fontScheme name="Calibri Light">
      <a:majorFont>
        <a:latin typeface="Calibri Light"/>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lth and fitness presentation (widescreen).potx" id="{ABFD658B-2256-413B-9244-0F977A0B2D12}" vid="{E4CB021D-C859-4C82-BDBB-2F2FACCF0D80}"/>
    </a:ext>
  </a:extLst>
</a:theme>
</file>

<file path=ppt/theme/theme2.xml><?xml version="1.0" encoding="utf-8"?>
<a:theme xmlns:a="http://schemas.openxmlformats.org/drawingml/2006/main" name="Office Theme">
  <a:themeElements>
    <a:clrScheme name="HealthFitness">
      <a:dk1>
        <a:srgbClr val="595959"/>
      </a:dk1>
      <a:lt1>
        <a:sysClr val="window" lastClr="FFFFFF"/>
      </a:lt1>
      <a:dk2>
        <a:srgbClr val="000000"/>
      </a:dk2>
      <a:lt2>
        <a:srgbClr val="DDDDDD"/>
      </a:lt2>
      <a:accent1>
        <a:srgbClr val="87A91B"/>
      </a:accent1>
      <a:accent2>
        <a:srgbClr val="FBCE11"/>
      </a:accent2>
      <a:accent3>
        <a:srgbClr val="446ED8"/>
      </a:accent3>
      <a:accent4>
        <a:srgbClr val="9D22E2"/>
      </a:accent4>
      <a:accent5>
        <a:srgbClr val="FE9E00"/>
      </a:accent5>
      <a:accent6>
        <a:srgbClr val="DF5327"/>
      </a:accent6>
      <a:hlink>
        <a:srgbClr val="446ED8"/>
      </a:hlink>
      <a:folHlink>
        <a:srgbClr val="828282"/>
      </a:folHlink>
    </a:clrScheme>
    <a:fontScheme name="Calibri Light">
      <a:majorFont>
        <a:latin typeface="Calibri Light"/>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HealthFitness">
      <a:dk1>
        <a:srgbClr val="595959"/>
      </a:dk1>
      <a:lt1>
        <a:sysClr val="window" lastClr="FFFFFF"/>
      </a:lt1>
      <a:dk2>
        <a:srgbClr val="000000"/>
      </a:dk2>
      <a:lt2>
        <a:srgbClr val="DDDDDD"/>
      </a:lt2>
      <a:accent1>
        <a:srgbClr val="87A91B"/>
      </a:accent1>
      <a:accent2>
        <a:srgbClr val="FBCE11"/>
      </a:accent2>
      <a:accent3>
        <a:srgbClr val="446ED8"/>
      </a:accent3>
      <a:accent4>
        <a:srgbClr val="9D22E2"/>
      </a:accent4>
      <a:accent5>
        <a:srgbClr val="FE9E00"/>
      </a:accent5>
      <a:accent6>
        <a:srgbClr val="DF5327"/>
      </a:accent6>
      <a:hlink>
        <a:srgbClr val="446ED8"/>
      </a:hlink>
      <a:folHlink>
        <a:srgbClr val="828282"/>
      </a:folHlink>
    </a:clrScheme>
    <a:fontScheme name="Calibri Light">
      <a:majorFont>
        <a:latin typeface="Calibri Light"/>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C56DED369896842ACCD80F2A94774D0" ma:contentTypeVersion="16" ma:contentTypeDescription="Create a new document." ma:contentTypeScope="" ma:versionID="305c07c1a2cf2459729a788a392f0186">
  <xsd:schema xmlns:xsd="http://www.w3.org/2001/XMLSchema" xmlns:xs="http://www.w3.org/2001/XMLSchema" xmlns:p="http://schemas.microsoft.com/office/2006/metadata/properties" xmlns:ns3="7879d03c-f733-4b02-a714-42f5eaf6e8ac" xmlns:ns4="c162f04b-7b64-4f42-bedc-2d4964cc7711" targetNamespace="http://schemas.microsoft.com/office/2006/metadata/properties" ma:root="true" ma:fieldsID="036fb72d628f391d449ccbb518216939" ns3:_="" ns4:_="">
    <xsd:import namespace="7879d03c-f733-4b02-a714-42f5eaf6e8ac"/>
    <xsd:import namespace="c162f04b-7b64-4f42-bedc-2d4964cc7711"/>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ObjectDetectorVersions" minOccurs="0"/>
                <xsd:element ref="ns3:MediaServiceAutoTags" minOccurs="0"/>
                <xsd:element ref="ns3:MediaLengthInSeconds" minOccurs="0"/>
                <xsd:element ref="ns3:_activity" minOccurs="0"/>
                <xsd:element ref="ns4:SharedWithUsers" minOccurs="0"/>
                <xsd:element ref="ns4:SharedWithDetails" minOccurs="0"/>
                <xsd:element ref="ns4:SharingHintHash" minOccurs="0"/>
                <xsd:element ref="ns3:MediaServiceSearchProperties" minOccurs="0"/>
                <xsd:element ref="ns3:MediaServiceSystemTags" minOccurs="0"/>
                <xsd:element ref="ns3:MediaServiceGenerationTime" minOccurs="0"/>
                <xsd:element ref="ns3:MediaServiceEventHashCode" minOccurs="0"/>
                <xsd:element ref="ns3:MediaServiceLoca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79d03c-f733-4b02-a714-42f5eaf6e8a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_activity" ma:index="14" nillable="true" ma:displayName="_activity" ma:hidden="true" ma:internalName="_activity">
      <xsd:simpleType>
        <xsd:restriction base="dms:Note"/>
      </xsd:simpleType>
    </xsd:element>
    <xsd:element name="MediaServiceSearchProperties" ma:index="18" nillable="true" ma:displayName="MediaServiceSearchProperties" ma:hidden="true" ma:internalName="MediaServiceSearchProperties" ma:readOnly="true">
      <xsd:simpleType>
        <xsd:restriction base="dms:Note"/>
      </xsd:simpleType>
    </xsd:element>
    <xsd:element name="MediaServiceSystemTags" ma:index="19" nillable="true" ma:displayName="MediaServiceSystemTags" ma:hidden="true" ma:internalName="MediaServiceSystemTags" ma:readOnly="true">
      <xsd:simpleType>
        <xsd:restriction base="dms:Note"/>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Location" ma:index="22" nillable="true" ma:displayName="Location" ma:indexed="true" ma:internalName="MediaServiceLocation" ma:readOnly="true">
      <xsd:simpleType>
        <xsd:restriction base="dms:Text"/>
      </xsd:simpleType>
    </xsd:element>
    <xsd:element name="MediaServiceOCR" ma:index="23"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162f04b-7b64-4f42-bedc-2d4964cc7711"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7879d03c-f733-4b02-a714-42f5eaf6e8ac"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EA67334-9788-47F4-8EC4-7F800AD2CD4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79d03c-f733-4b02-a714-42f5eaf6e8ac"/>
    <ds:schemaRef ds:uri="c162f04b-7b64-4f42-bedc-2d4964cc771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D3126B4-D68C-494A-B17B-8B2F9EB26729}">
  <ds:schemaRefs>
    <ds:schemaRef ds:uri="http://purl.org/dc/elements/1.1/"/>
    <ds:schemaRef ds:uri="c162f04b-7b64-4f42-bedc-2d4964cc7711"/>
    <ds:schemaRef ds:uri="http://schemas.microsoft.com/office/2006/documentManagement/types"/>
    <ds:schemaRef ds:uri="http://schemas.microsoft.com/office/infopath/2007/PartnerControls"/>
    <ds:schemaRef ds:uri="http://schemas.microsoft.com/office/2006/metadata/properties"/>
    <ds:schemaRef ds:uri="http://purl.org/dc/terms/"/>
    <ds:schemaRef ds:uri="http://www.w3.org/XML/1998/namespace"/>
    <ds:schemaRef ds:uri="http://schemas.openxmlformats.org/package/2006/metadata/core-properties"/>
    <ds:schemaRef ds:uri="7879d03c-f733-4b02-a714-42f5eaf6e8ac"/>
    <ds:schemaRef ds:uri="http://purl.org/dc/dcmitype/"/>
  </ds:schemaRefs>
</ds:datastoreItem>
</file>

<file path=customXml/itemProps3.xml><?xml version="1.0" encoding="utf-8"?>
<ds:datastoreItem xmlns:ds="http://schemas.openxmlformats.org/officeDocument/2006/customXml" ds:itemID="{A1100F9C-E536-42D1-8E9F-3CD5988E933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Health and fitness presentation (widescreen)</Template>
  <TotalTime>5967</TotalTime>
  <Words>468</Words>
  <Application>Microsoft Office PowerPoint</Application>
  <PresentationFormat>Widescreen</PresentationFormat>
  <Paragraphs>54</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Health Fitness 16x9</vt:lpstr>
      <vt:lpstr>Executive Committee</vt:lpstr>
      <vt:lpstr>Agenda</vt:lpstr>
      <vt:lpstr>Review and Approval of December 18, 2024 Executive Committee Meeting Minutes </vt:lpstr>
      <vt:lpstr>Capital Request: Skytron Flex Ultrasonic Washer Disinfector</vt:lpstr>
      <vt:lpstr>Capital Request: Stryker Mako SmartRobotics Robot</vt:lpstr>
      <vt:lpstr>March 2025 Financials</vt:lpstr>
      <vt:lpstr>March 2025 Financials</vt:lpstr>
      <vt:lpstr>April Gross Revenues Month-To-Date 2025</vt:lpstr>
      <vt:lpstr>Quarterly Corporate Compliance Committee Report</vt:lpstr>
      <vt:lpstr>Service Line Updates</vt:lpstr>
      <vt:lpstr>Open Discussion</vt:lpstr>
      <vt:lpstr>Adjournment</vt:lpstr>
    </vt:vector>
  </TitlesOfParts>
  <Company>Stoughton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Abey, Michelle</dc:creator>
  <cp:lastModifiedBy>Polster, Angela</cp:lastModifiedBy>
  <cp:revision>41</cp:revision>
  <dcterms:created xsi:type="dcterms:W3CDTF">2025-03-29T16:20:40Z</dcterms:created>
  <dcterms:modified xsi:type="dcterms:W3CDTF">2025-04-23T11:48:23Z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0x0101009C56DED369896842ACCD80F2A94774D0</vt:lpwstr>
  </property>
</Properties>
</file>