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0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356" r:id="rId85"/>
    <p:sldId id="357" r:id="rId86"/>
    <p:sldId id="358" r:id="rId87"/>
    <p:sldId id="359" r:id="rId88"/>
    <p:sldId id="360" r:id="rId89"/>
    <p:sldId id="361" r:id="rId90"/>
    <p:sldId id="362" r:id="rId91"/>
    <p:sldId id="363" r:id="rId92"/>
    <p:sldId id="364" r:id="rId93"/>
    <p:sldId id="365" r:id="rId94"/>
    <p:sldId id="366"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150"/>
        <c:axId val="276313600"/>
        <c:axId val="236165376"/>
      </c:barChart>
      <c:catAx>
        <c:axId val="276313600"/>
        <c:scaling>
          <c:orientation val="minMax"/>
        </c:scaling>
        <c:delete val="1"/>
        <c:axPos val="b"/>
        <c:numFmt formatCode="General" sourceLinked="0"/>
        <c:majorTickMark val="out"/>
        <c:minorTickMark val="none"/>
        <c:tickLblPos val="nextTo"/>
        <c:crossAx val="236165376"/>
        <c:crosses val="autoZero"/>
        <c:auto val="1"/>
        <c:lblAlgn val="ctr"/>
        <c:lblOffset val="100"/>
        <c:noMultiLvlLbl val="0"/>
      </c:catAx>
      <c:valAx>
        <c:axId val="236165376"/>
        <c:scaling>
          <c:orientation val="minMax"/>
        </c:scaling>
        <c:delete val="0"/>
        <c:axPos val="l"/>
        <c:majorGridlines/>
        <c:numFmt formatCode="General" sourceLinked="1"/>
        <c:majorTickMark val="out"/>
        <c:minorTickMark val="none"/>
        <c:tickLblPos val="nextTo"/>
        <c:crossAx val="276313600"/>
        <c:crosses val="autoZero"/>
        <c:crossBetween val="between"/>
      </c:valAx>
      <c:spPr>
        <a:noFill/>
        <a:ln w="25400">
          <a:noFill/>
        </a:ln>
      </c:spPr>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Pre-employment</a:t>
            </a:r>
            <a:r>
              <a:rPr lang="en-US" baseline="0"/>
              <a:t> Functional Screens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Strength</c:v>
                </c:pt>
              </c:strCache>
            </c:strRef>
          </c:tx>
          <c:spPr>
            <a:solidFill>
              <a:schemeClr val="accent1"/>
            </a:solidFill>
            <a:ln>
              <a:noFill/>
            </a:ln>
            <a:effectLst/>
          </c:spPr>
          <c:invertIfNegative val="0"/>
          <c:cat>
            <c:strRef>
              <c:f>Sheet1!$A$2:$A$6</c:f>
              <c:strCache>
                <c:ptCount val="5"/>
                <c:pt idx="0">
                  <c:v>Sedendary</c:v>
                </c:pt>
                <c:pt idx="1">
                  <c:v>Light</c:v>
                </c:pt>
                <c:pt idx="2">
                  <c:v>Medium</c:v>
                </c:pt>
                <c:pt idx="3">
                  <c:v>Heavy</c:v>
                </c:pt>
                <c:pt idx="4">
                  <c:v>Total</c:v>
                </c:pt>
              </c:strCache>
            </c:strRef>
          </c:cat>
          <c:val>
            <c:numRef>
              <c:f>Sheet1!$B$2:$B$6</c:f>
              <c:numCache>
                <c:formatCode>General</c:formatCode>
                <c:ptCount val="5"/>
                <c:pt idx="0">
                  <c:v>2</c:v>
                </c:pt>
                <c:pt idx="1">
                  <c:v>3</c:v>
                </c:pt>
                <c:pt idx="2">
                  <c:v>1</c:v>
                </c:pt>
                <c:pt idx="3">
                  <c:v>12</c:v>
                </c:pt>
                <c:pt idx="4">
                  <c:v>18</c:v>
                </c:pt>
              </c:numCache>
            </c:numRef>
          </c:val>
          <c:extLst>
            <c:ext xmlns:c16="http://schemas.microsoft.com/office/drawing/2014/chart" uri="{C3380CC4-5D6E-409C-BE32-E72D297353CC}">
              <c16:uniqueId val="{00000000-4D42-415E-8C64-BBC30D7A63F8}"/>
            </c:ext>
          </c:extLst>
        </c:ser>
        <c:dLbls>
          <c:showLegendKey val="0"/>
          <c:showVal val="0"/>
          <c:showCatName val="0"/>
          <c:showSerName val="0"/>
          <c:showPercent val="0"/>
          <c:showBubbleSize val="0"/>
        </c:dLbls>
        <c:gapWidth val="219"/>
        <c:overlap val="-27"/>
        <c:axId val="990272783"/>
        <c:axId val="990265103"/>
      </c:barChart>
      <c:catAx>
        <c:axId val="99027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265103"/>
        <c:crosses val="autoZero"/>
        <c:auto val="1"/>
        <c:lblAlgn val="ctr"/>
        <c:lblOffset val="100"/>
        <c:noMultiLvlLbl val="0"/>
      </c:catAx>
      <c:valAx>
        <c:axId val="990265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272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Gains Per Quarter</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 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Sheet1!$B$2:$B$5</c:f>
              <c:numCache>
                <c:formatCode>0%</c:formatCode>
                <c:ptCount val="4"/>
                <c:pt idx="0">
                  <c:v>0.2</c:v>
                </c:pt>
                <c:pt idx="1">
                  <c:v>0.03</c:v>
                </c:pt>
                <c:pt idx="2">
                  <c:v>0.11</c:v>
                </c:pt>
                <c:pt idx="3">
                  <c:v>0.09</c:v>
                </c:pt>
              </c:numCache>
            </c:numRef>
          </c:val>
          <c:extLst>
            <c:ext xmlns:c16="http://schemas.microsoft.com/office/drawing/2014/chart" uri="{C3380CC4-5D6E-409C-BE32-E72D297353CC}">
              <c16:uniqueId val="{00000000-1F4B-4B10-837E-291BD8AA78B4}"/>
            </c:ext>
          </c:extLst>
        </c:ser>
        <c:ser>
          <c:idx val="1"/>
          <c:order val="1"/>
          <c:tx>
            <c:strRef>
              <c:f>Sheet1!$C$1</c:f>
              <c:strCache>
                <c:ptCount val="1"/>
                <c:pt idx="0">
                  <c:v>FY 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Sheet1!$C$2:$C$5</c:f>
              <c:numCache>
                <c:formatCode>0%</c:formatCode>
                <c:ptCount val="4"/>
                <c:pt idx="0">
                  <c:v>0.28000000000000003</c:v>
                </c:pt>
                <c:pt idx="1">
                  <c:v>0.04</c:v>
                </c:pt>
                <c:pt idx="2">
                  <c:v>0.04</c:v>
                </c:pt>
                <c:pt idx="3">
                  <c:v>0.04</c:v>
                </c:pt>
              </c:numCache>
            </c:numRef>
          </c:val>
          <c:extLst>
            <c:ext xmlns:c16="http://schemas.microsoft.com/office/drawing/2014/chart" uri="{C3380CC4-5D6E-409C-BE32-E72D297353CC}">
              <c16:uniqueId val="{00000001-1F4B-4B10-837E-291BD8AA78B4}"/>
            </c:ext>
          </c:extLst>
        </c:ser>
        <c:ser>
          <c:idx val="2"/>
          <c:order val="2"/>
          <c:tx>
            <c:strRef>
              <c:f>Sheet1!$D$1</c:f>
              <c:strCache>
                <c:ptCount val="1"/>
                <c:pt idx="0">
                  <c:v>FY 2024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Sheet1!$D$2:$D$5</c:f>
              <c:numCache>
                <c:formatCode>0%</c:formatCode>
                <c:ptCount val="4"/>
                <c:pt idx="0">
                  <c:v>0.26</c:v>
                </c:pt>
                <c:pt idx="1">
                  <c:v>0.04</c:v>
                </c:pt>
                <c:pt idx="2">
                  <c:v>0.01</c:v>
                </c:pt>
                <c:pt idx="3">
                  <c:v>0.03</c:v>
                </c:pt>
              </c:numCache>
            </c:numRef>
          </c:val>
          <c:extLst>
            <c:ext xmlns:c16="http://schemas.microsoft.com/office/drawing/2014/chart" uri="{C3380CC4-5D6E-409C-BE32-E72D297353CC}">
              <c16:uniqueId val="{00000002-1F4B-4B10-837E-291BD8AA78B4}"/>
            </c:ext>
          </c:extLst>
        </c:ser>
        <c:ser>
          <c:idx val="3"/>
          <c:order val="3"/>
          <c:tx>
            <c:strRef>
              <c:f>Sheet1!$E$1</c:f>
              <c:strCache>
                <c:ptCount val="1"/>
                <c:pt idx="0">
                  <c:v>FY 2025</c:v>
                </c:pt>
              </c:strCache>
            </c:strRef>
          </c:tx>
          <c:spPr>
            <a:solidFill>
              <a:schemeClr val="accent4"/>
            </a:solidFill>
            <a:ln>
              <a:noFill/>
            </a:ln>
            <a:effectLst/>
          </c:spPr>
          <c:invertIfNegative val="0"/>
          <c:dLbls>
            <c:dLbl>
              <c:idx val="0"/>
              <c:layout>
                <c:manualLayout>
                  <c:x val="1.3607010674753445E-2"/>
                  <c:y val="6.61451098711938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AB-413B-B393-D304598CE489}"/>
                </c:ext>
              </c:extLst>
            </c:dLbl>
            <c:dLbl>
              <c:idx val="1"/>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7E93-4C75-BB81-579C6078326C}"/>
                </c:ext>
              </c:extLst>
            </c:dLbl>
            <c:dLbl>
              <c:idx val="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7E93-4C75-BB81-579C6078326C}"/>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Quarter 1</c:v>
                </c:pt>
                <c:pt idx="1">
                  <c:v>Quarter 2</c:v>
                </c:pt>
                <c:pt idx="2">
                  <c:v>Quarter 3</c:v>
                </c:pt>
                <c:pt idx="3">
                  <c:v>Quarter 4</c:v>
                </c:pt>
              </c:strCache>
            </c:strRef>
          </c:cat>
          <c:val>
            <c:numRef>
              <c:f>Sheet1!$E$2:$E$5</c:f>
              <c:numCache>
                <c:formatCode>0%</c:formatCode>
                <c:ptCount val="4"/>
                <c:pt idx="0">
                  <c:v>0.26</c:v>
                </c:pt>
                <c:pt idx="1">
                  <c:v>0.23</c:v>
                </c:pt>
                <c:pt idx="2">
                  <c:v>0.01</c:v>
                </c:pt>
              </c:numCache>
            </c:numRef>
          </c:val>
          <c:extLst>
            <c:ext xmlns:c16="http://schemas.microsoft.com/office/drawing/2014/chart" uri="{C3380CC4-5D6E-409C-BE32-E72D297353CC}">
              <c16:uniqueId val="{00000001-581A-410C-8049-B4CC68DC187D}"/>
            </c:ext>
          </c:extLst>
        </c:ser>
        <c:dLbls>
          <c:dLblPos val="outEnd"/>
          <c:showLegendKey val="0"/>
          <c:showVal val="1"/>
          <c:showCatName val="0"/>
          <c:showSerName val="0"/>
          <c:showPercent val="0"/>
          <c:showBubbleSize val="0"/>
        </c:dLbls>
        <c:gapWidth val="219"/>
        <c:overlap val="-27"/>
        <c:axId val="522162767"/>
        <c:axId val="522163247"/>
      </c:barChart>
      <c:catAx>
        <c:axId val="52216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2163247"/>
        <c:crosses val="autoZero"/>
        <c:auto val="1"/>
        <c:lblAlgn val="ctr"/>
        <c:lblOffset val="100"/>
        <c:noMultiLvlLbl val="0"/>
      </c:catAx>
      <c:valAx>
        <c:axId val="5221632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2216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Total</a:t>
            </a:r>
            <a:r>
              <a:rPr lang="en-US" sz="1600" baseline="0"/>
              <a:t> Per Fiscal Year</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FY 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formatCode="0%">
                  <c:v>0.44</c:v>
                </c:pt>
              </c:numCache>
            </c:numRef>
          </c:val>
          <c:extLst>
            <c:ext xmlns:c16="http://schemas.microsoft.com/office/drawing/2014/chart" uri="{C3380CC4-5D6E-409C-BE32-E72D297353CC}">
              <c16:uniqueId val="{00000000-BA81-4527-B378-1FACE9A15477}"/>
            </c:ext>
          </c:extLst>
        </c:ser>
        <c:ser>
          <c:idx val="1"/>
          <c:order val="1"/>
          <c:tx>
            <c:strRef>
              <c:f>Sheet1!$C$1</c:f>
              <c:strCache>
                <c:ptCount val="1"/>
                <c:pt idx="0">
                  <c:v>FY 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1">
                  <c:v>0.4</c:v>
                </c:pt>
              </c:numCache>
            </c:numRef>
          </c:val>
          <c:extLst>
            <c:ext xmlns:c16="http://schemas.microsoft.com/office/drawing/2014/chart" uri="{C3380CC4-5D6E-409C-BE32-E72D297353CC}">
              <c16:uniqueId val="{00000001-BA81-4527-B378-1FACE9A15477}"/>
            </c:ext>
          </c:extLst>
        </c:ser>
        <c:ser>
          <c:idx val="2"/>
          <c:order val="2"/>
          <c:tx>
            <c:strRef>
              <c:f>Sheet1!$D$1</c:f>
              <c:strCache>
                <c:ptCount val="1"/>
                <c:pt idx="0">
                  <c:v>FY 2024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General</c:formatCode>
                <c:ptCount val="4"/>
                <c:pt idx="2" formatCode="0%">
                  <c:v>0.35</c:v>
                </c:pt>
              </c:numCache>
            </c:numRef>
          </c:val>
          <c:extLst>
            <c:ext xmlns:c16="http://schemas.microsoft.com/office/drawing/2014/chart" uri="{C3380CC4-5D6E-409C-BE32-E72D297353CC}">
              <c16:uniqueId val="{00000002-BA81-4527-B378-1FACE9A15477}"/>
            </c:ext>
          </c:extLst>
        </c:ser>
        <c:ser>
          <c:idx val="3"/>
          <c:order val="3"/>
          <c:tx>
            <c:strRef>
              <c:f>Sheet1!$E$1</c:f>
              <c:strCache>
                <c:ptCount val="1"/>
                <c:pt idx="0">
                  <c:v>FY 2025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Sheet1!$E$2:$E$5</c:f>
              <c:numCache>
                <c:formatCode>General</c:formatCode>
                <c:ptCount val="4"/>
                <c:pt idx="3" formatCode="0%">
                  <c:v>0.51</c:v>
                </c:pt>
              </c:numCache>
            </c:numRef>
          </c:val>
          <c:extLst>
            <c:ext xmlns:c16="http://schemas.microsoft.com/office/drawing/2014/chart" uri="{C3380CC4-5D6E-409C-BE32-E72D297353CC}">
              <c16:uniqueId val="{00000003-BA81-4527-B378-1FACE9A15477}"/>
            </c:ext>
          </c:extLst>
        </c:ser>
        <c:dLbls>
          <c:showLegendKey val="0"/>
          <c:showVal val="1"/>
          <c:showCatName val="0"/>
          <c:showSerName val="0"/>
          <c:showPercent val="0"/>
          <c:showBubbleSize val="0"/>
        </c:dLbls>
        <c:gapWidth val="150"/>
        <c:axId val="522517903"/>
        <c:axId val="667191376"/>
      </c:barChart>
      <c:lineChart>
        <c:grouping val="standard"/>
        <c:varyColors val="0"/>
        <c:ser>
          <c:idx val="4"/>
          <c:order val="4"/>
          <c:tx>
            <c:strRef>
              <c:f>Sheet1!$F$1</c:f>
              <c:strCache>
                <c:ptCount val="1"/>
                <c:pt idx="0">
                  <c:v>Goal</c:v>
                </c:pt>
              </c:strCache>
            </c:strRef>
          </c:tx>
          <c:spPr>
            <a:ln w="28575" cap="rnd">
              <a:solidFill>
                <a:schemeClr val="accent5"/>
              </a:solidFill>
              <a:round/>
            </a:ln>
            <a:effectLst/>
          </c:spPr>
          <c:marker>
            <c:symbol val="none"/>
          </c:marker>
          <c:dLbls>
            <c:delete val="1"/>
          </c:dLbls>
          <c:cat>
            <c:numRef>
              <c:f>Sheet1!$A$2:$A$5</c:f>
              <c:numCache>
                <c:formatCode>General</c:formatCode>
                <c:ptCount val="4"/>
              </c:numCache>
            </c:numRef>
          </c:cat>
          <c:val>
            <c:numRef>
              <c:f>Sheet1!$F$2:$F$5</c:f>
              <c:numCache>
                <c:formatCode>0%</c:formatCode>
                <c:ptCount val="4"/>
                <c:pt idx="0">
                  <c:v>0.4</c:v>
                </c:pt>
                <c:pt idx="1">
                  <c:v>0.4</c:v>
                </c:pt>
                <c:pt idx="2">
                  <c:v>0.4</c:v>
                </c:pt>
                <c:pt idx="3">
                  <c:v>0.4</c:v>
                </c:pt>
              </c:numCache>
            </c:numRef>
          </c:val>
          <c:smooth val="0"/>
          <c:extLst>
            <c:ext xmlns:c16="http://schemas.microsoft.com/office/drawing/2014/chart" uri="{C3380CC4-5D6E-409C-BE32-E72D297353CC}">
              <c16:uniqueId val="{00000000-54ED-4F35-8539-3610FC075718}"/>
            </c:ext>
          </c:extLst>
        </c:ser>
        <c:dLbls>
          <c:showLegendKey val="0"/>
          <c:showVal val="1"/>
          <c:showCatName val="0"/>
          <c:showSerName val="0"/>
          <c:showPercent val="0"/>
          <c:showBubbleSize val="0"/>
        </c:dLbls>
        <c:marker val="1"/>
        <c:smooth val="0"/>
        <c:axId val="522517903"/>
        <c:axId val="667191376"/>
      </c:lineChart>
      <c:catAx>
        <c:axId val="5225179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7191376"/>
        <c:crosses val="autoZero"/>
        <c:auto val="1"/>
        <c:lblAlgn val="ctr"/>
        <c:lblOffset val="100"/>
        <c:noMultiLvlLbl val="0"/>
      </c:catAx>
      <c:valAx>
        <c:axId val="667191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2517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68483-87A4-4A84-ACC7-D43BC2033326}" type="doc">
      <dgm:prSet loTypeId="urn:microsoft.com/office/officeart/2011/layout/HexagonRadial" loCatId="cycle" qsTypeId="urn:microsoft.com/office/officeart/2005/8/quickstyle/3d2" qsCatId="3D" csTypeId="urn:microsoft.com/office/officeart/2005/8/colors/accent1_4" csCatId="accent1" phldr="1"/>
      <dgm:spPr/>
      <dgm:t>
        <a:bodyPr/>
        <a:lstStyle/>
        <a:p>
          <a:endParaRPr lang="en-US"/>
        </a:p>
      </dgm:t>
    </dgm:pt>
    <dgm:pt modelId="{52ABD1A5-49A4-4A08-8FF3-71872E61E09E}">
      <dgm:prSet phldrT="[Text]"/>
      <dgm:spPr/>
      <dgm:t>
        <a:bodyPr/>
        <a:lstStyle/>
        <a:p>
          <a:r>
            <a:rPr lang="en-US" dirty="0"/>
            <a:t>Successful New Employee Onboarding</a:t>
          </a:r>
        </a:p>
      </dgm:t>
    </dgm:pt>
    <dgm:pt modelId="{9A2E6727-3379-4C8E-9BB5-BAB34C48A55F}" type="parTrans" cxnId="{81A28A04-1BF1-4034-94AC-1C1345BCD7FA}">
      <dgm:prSet/>
      <dgm:spPr/>
      <dgm:t>
        <a:bodyPr/>
        <a:lstStyle/>
        <a:p>
          <a:endParaRPr lang="en-US"/>
        </a:p>
      </dgm:t>
    </dgm:pt>
    <dgm:pt modelId="{C75DA875-1935-4A76-B6F9-7C72471944A7}" type="sibTrans" cxnId="{81A28A04-1BF1-4034-94AC-1C1345BCD7FA}">
      <dgm:prSet/>
      <dgm:spPr/>
      <dgm:t>
        <a:bodyPr/>
        <a:lstStyle/>
        <a:p>
          <a:endParaRPr lang="en-US"/>
        </a:p>
      </dgm:t>
    </dgm:pt>
    <dgm:pt modelId="{6267EA8B-E3D8-4D86-A12F-8F0260B2B4E1}">
      <dgm:prSet phldrT="[Text]"/>
      <dgm:spPr/>
      <dgm:t>
        <a:bodyPr/>
        <a:lstStyle/>
        <a:p>
          <a:r>
            <a:rPr lang="en-US" dirty="0"/>
            <a:t>Checklist for pre-start date activities developed</a:t>
          </a:r>
        </a:p>
      </dgm:t>
    </dgm:pt>
    <dgm:pt modelId="{249882F1-C134-4FA3-A18D-659B1096A4A4}" type="parTrans" cxnId="{F9D26289-039F-4CC7-922F-834BE934F5D7}">
      <dgm:prSet/>
      <dgm:spPr/>
      <dgm:t>
        <a:bodyPr/>
        <a:lstStyle/>
        <a:p>
          <a:endParaRPr lang="en-US"/>
        </a:p>
      </dgm:t>
    </dgm:pt>
    <dgm:pt modelId="{F4C301AC-B77A-4FF0-9E6C-7A4246782F0C}" type="sibTrans" cxnId="{F9D26289-039F-4CC7-922F-834BE934F5D7}">
      <dgm:prSet/>
      <dgm:spPr/>
      <dgm:t>
        <a:bodyPr/>
        <a:lstStyle/>
        <a:p>
          <a:endParaRPr lang="en-US"/>
        </a:p>
      </dgm:t>
    </dgm:pt>
    <dgm:pt modelId="{42BE29CF-A26A-43BB-97A9-EACDF2875099}">
      <dgm:prSet phldrT="[Text]"/>
      <dgm:spPr/>
      <dgm:t>
        <a:bodyPr/>
        <a:lstStyle/>
        <a:p>
          <a:r>
            <a:rPr lang="en-US" dirty="0"/>
            <a:t>Manager checklist for first week developed</a:t>
          </a:r>
        </a:p>
      </dgm:t>
    </dgm:pt>
    <dgm:pt modelId="{3BCFF806-5B92-43BD-8255-2B121DEF2E87}" type="parTrans" cxnId="{B919B00A-9502-47B9-8549-4097A5BABE35}">
      <dgm:prSet/>
      <dgm:spPr/>
      <dgm:t>
        <a:bodyPr/>
        <a:lstStyle/>
        <a:p>
          <a:endParaRPr lang="en-US"/>
        </a:p>
      </dgm:t>
    </dgm:pt>
    <dgm:pt modelId="{B1B6E2DF-5A1A-422A-BD41-1C922B4303F3}" type="sibTrans" cxnId="{B919B00A-9502-47B9-8549-4097A5BABE35}">
      <dgm:prSet/>
      <dgm:spPr/>
      <dgm:t>
        <a:bodyPr/>
        <a:lstStyle/>
        <a:p>
          <a:endParaRPr lang="en-US"/>
        </a:p>
      </dgm:t>
    </dgm:pt>
    <dgm:pt modelId="{DAC016DF-B15D-41DE-8E60-DB588A3B6838}">
      <dgm:prSet phldrT="[Text]"/>
      <dgm:spPr/>
      <dgm:t>
        <a:bodyPr/>
        <a:lstStyle/>
        <a:p>
          <a:r>
            <a:rPr lang="en-US" dirty="0"/>
            <a:t>Binder created which contains hospital and department-specific information</a:t>
          </a:r>
        </a:p>
      </dgm:t>
    </dgm:pt>
    <dgm:pt modelId="{6B98D212-D447-4519-ABEF-F323ACA1E580}" type="parTrans" cxnId="{7DFAE0C8-DA66-4099-9F8F-C85C6E8B391C}">
      <dgm:prSet/>
      <dgm:spPr/>
      <dgm:t>
        <a:bodyPr/>
        <a:lstStyle/>
        <a:p>
          <a:endParaRPr lang="en-US"/>
        </a:p>
      </dgm:t>
    </dgm:pt>
    <dgm:pt modelId="{F372841E-F122-4EB6-94C5-FFCEB7AE3ED8}" type="sibTrans" cxnId="{7DFAE0C8-DA66-4099-9F8F-C85C6E8B391C}">
      <dgm:prSet/>
      <dgm:spPr/>
      <dgm:t>
        <a:bodyPr/>
        <a:lstStyle/>
        <a:p>
          <a:endParaRPr lang="en-US"/>
        </a:p>
      </dgm:t>
    </dgm:pt>
    <dgm:pt modelId="{9646802F-FB35-4A5E-B313-D3B0D99AF80E}">
      <dgm:prSet phldrT="[Text]"/>
      <dgm:spPr/>
      <dgm:t>
        <a:bodyPr/>
        <a:lstStyle/>
        <a:p>
          <a:r>
            <a:rPr lang="en-US" dirty="0"/>
            <a:t>Training checklist developed for first 4 weeks of employment</a:t>
          </a:r>
        </a:p>
      </dgm:t>
    </dgm:pt>
    <dgm:pt modelId="{5F98295F-1141-4034-991B-431B55A020B1}" type="parTrans" cxnId="{60425707-53FF-4A1C-A52E-43246E7373BE}">
      <dgm:prSet/>
      <dgm:spPr/>
      <dgm:t>
        <a:bodyPr/>
        <a:lstStyle/>
        <a:p>
          <a:endParaRPr lang="en-US"/>
        </a:p>
      </dgm:t>
    </dgm:pt>
    <dgm:pt modelId="{B30A5412-37EB-4BB5-95E2-982F055DC032}" type="sibTrans" cxnId="{60425707-53FF-4A1C-A52E-43246E7373BE}">
      <dgm:prSet/>
      <dgm:spPr/>
      <dgm:t>
        <a:bodyPr/>
        <a:lstStyle/>
        <a:p>
          <a:endParaRPr lang="en-US"/>
        </a:p>
      </dgm:t>
    </dgm:pt>
    <dgm:pt modelId="{120E04AC-87E4-45A8-B01C-E427C87B4B51}">
      <dgm:prSet phldrT="[Text]"/>
      <dgm:spPr/>
      <dgm:t>
        <a:bodyPr/>
        <a:lstStyle/>
        <a:p>
          <a:r>
            <a:rPr lang="en-US" dirty="0"/>
            <a:t>Preceptor training guide developed</a:t>
          </a:r>
        </a:p>
      </dgm:t>
    </dgm:pt>
    <dgm:pt modelId="{2457F4F3-350E-4283-8C66-815AB080436D}" type="parTrans" cxnId="{424E7567-AB83-4AC1-B297-C53273535A28}">
      <dgm:prSet/>
      <dgm:spPr/>
      <dgm:t>
        <a:bodyPr/>
        <a:lstStyle/>
        <a:p>
          <a:endParaRPr lang="en-US"/>
        </a:p>
      </dgm:t>
    </dgm:pt>
    <dgm:pt modelId="{D72D0845-FBF5-42D2-AD20-81C139FFA9E2}" type="sibTrans" cxnId="{424E7567-AB83-4AC1-B297-C53273535A28}">
      <dgm:prSet/>
      <dgm:spPr/>
      <dgm:t>
        <a:bodyPr/>
        <a:lstStyle/>
        <a:p>
          <a:endParaRPr lang="en-US"/>
        </a:p>
      </dgm:t>
    </dgm:pt>
    <dgm:pt modelId="{07C387FB-E5DE-4416-B4B6-8061D2FAB8CE}">
      <dgm:prSet phldrT="[Text]"/>
      <dgm:spPr/>
      <dgm:t>
        <a:bodyPr/>
        <a:lstStyle/>
        <a:p>
          <a:r>
            <a:rPr lang="en-US" dirty="0"/>
            <a:t>Weekly Touch base forms developed for preceptor and employee </a:t>
          </a:r>
        </a:p>
      </dgm:t>
    </dgm:pt>
    <dgm:pt modelId="{F431CF39-5B92-4987-9106-B60260E4E295}" type="parTrans" cxnId="{A6EFDB00-661B-4541-BB71-F7C1EBA70F5A}">
      <dgm:prSet/>
      <dgm:spPr/>
      <dgm:t>
        <a:bodyPr/>
        <a:lstStyle/>
        <a:p>
          <a:endParaRPr lang="en-US"/>
        </a:p>
      </dgm:t>
    </dgm:pt>
    <dgm:pt modelId="{B677C9F2-EB8E-4AB1-A20A-DD67DB450F2B}" type="sibTrans" cxnId="{A6EFDB00-661B-4541-BB71-F7C1EBA70F5A}">
      <dgm:prSet/>
      <dgm:spPr/>
      <dgm:t>
        <a:bodyPr/>
        <a:lstStyle/>
        <a:p>
          <a:endParaRPr lang="en-US"/>
        </a:p>
      </dgm:t>
    </dgm:pt>
    <dgm:pt modelId="{8A8817A5-8E16-4953-A6E4-FF0B95DEDA72}" type="pres">
      <dgm:prSet presAssocID="{4C668483-87A4-4A84-ACC7-D43BC2033326}" presName="Name0" presStyleCnt="0">
        <dgm:presLayoutVars>
          <dgm:chMax val="1"/>
          <dgm:chPref val="1"/>
          <dgm:dir/>
          <dgm:animOne val="branch"/>
          <dgm:animLvl val="lvl"/>
        </dgm:presLayoutVars>
      </dgm:prSet>
      <dgm:spPr/>
    </dgm:pt>
    <dgm:pt modelId="{329BB16A-28F3-440D-9C3B-2BE4A0B57F51}" type="pres">
      <dgm:prSet presAssocID="{52ABD1A5-49A4-4A08-8FF3-71872E61E09E}" presName="Parent" presStyleLbl="node0" presStyleIdx="0" presStyleCnt="1">
        <dgm:presLayoutVars>
          <dgm:chMax val="6"/>
          <dgm:chPref val="6"/>
        </dgm:presLayoutVars>
      </dgm:prSet>
      <dgm:spPr/>
    </dgm:pt>
    <dgm:pt modelId="{26EFB550-8620-488B-98E8-3EDACEA1F09D}" type="pres">
      <dgm:prSet presAssocID="{6267EA8B-E3D8-4D86-A12F-8F0260B2B4E1}" presName="Accent1" presStyleCnt="0"/>
      <dgm:spPr/>
    </dgm:pt>
    <dgm:pt modelId="{4F69D01B-368F-4BA6-B161-D1881DEBA7ED}" type="pres">
      <dgm:prSet presAssocID="{6267EA8B-E3D8-4D86-A12F-8F0260B2B4E1}" presName="Accent" presStyleLbl="bgShp" presStyleIdx="0" presStyleCnt="6"/>
      <dgm:spPr/>
    </dgm:pt>
    <dgm:pt modelId="{02ED9006-36E8-4EF2-A154-C43FEC995CC4}" type="pres">
      <dgm:prSet presAssocID="{6267EA8B-E3D8-4D86-A12F-8F0260B2B4E1}" presName="Child1" presStyleLbl="node1" presStyleIdx="0" presStyleCnt="6">
        <dgm:presLayoutVars>
          <dgm:chMax val="0"/>
          <dgm:chPref val="0"/>
          <dgm:bulletEnabled val="1"/>
        </dgm:presLayoutVars>
      </dgm:prSet>
      <dgm:spPr/>
    </dgm:pt>
    <dgm:pt modelId="{D308EA1B-E293-4A45-AAC2-7E2D9722F370}" type="pres">
      <dgm:prSet presAssocID="{42BE29CF-A26A-43BB-97A9-EACDF2875099}" presName="Accent2" presStyleCnt="0"/>
      <dgm:spPr/>
    </dgm:pt>
    <dgm:pt modelId="{12193764-2589-43B2-A3DF-E9E1DE221191}" type="pres">
      <dgm:prSet presAssocID="{42BE29CF-A26A-43BB-97A9-EACDF2875099}" presName="Accent" presStyleLbl="bgShp" presStyleIdx="1" presStyleCnt="6"/>
      <dgm:spPr/>
    </dgm:pt>
    <dgm:pt modelId="{A12D6391-9EBF-4902-9B89-7CC379025530}" type="pres">
      <dgm:prSet presAssocID="{42BE29CF-A26A-43BB-97A9-EACDF2875099}" presName="Child2" presStyleLbl="node1" presStyleIdx="1" presStyleCnt="6">
        <dgm:presLayoutVars>
          <dgm:chMax val="0"/>
          <dgm:chPref val="0"/>
          <dgm:bulletEnabled val="1"/>
        </dgm:presLayoutVars>
      </dgm:prSet>
      <dgm:spPr/>
    </dgm:pt>
    <dgm:pt modelId="{90D80038-051C-49E8-B0BD-5E1AF30F6A13}" type="pres">
      <dgm:prSet presAssocID="{DAC016DF-B15D-41DE-8E60-DB588A3B6838}" presName="Accent3" presStyleCnt="0"/>
      <dgm:spPr/>
    </dgm:pt>
    <dgm:pt modelId="{79F9C178-A833-46F5-81EC-4358492E144B}" type="pres">
      <dgm:prSet presAssocID="{DAC016DF-B15D-41DE-8E60-DB588A3B6838}" presName="Accent" presStyleLbl="bgShp" presStyleIdx="2" presStyleCnt="6"/>
      <dgm:spPr/>
    </dgm:pt>
    <dgm:pt modelId="{2823D49C-2F24-4258-9E85-CE4E7D97CD0A}" type="pres">
      <dgm:prSet presAssocID="{DAC016DF-B15D-41DE-8E60-DB588A3B6838}" presName="Child3" presStyleLbl="node1" presStyleIdx="2" presStyleCnt="6">
        <dgm:presLayoutVars>
          <dgm:chMax val="0"/>
          <dgm:chPref val="0"/>
          <dgm:bulletEnabled val="1"/>
        </dgm:presLayoutVars>
      </dgm:prSet>
      <dgm:spPr/>
    </dgm:pt>
    <dgm:pt modelId="{3CB14109-7749-4316-89A0-FC3E832E5089}" type="pres">
      <dgm:prSet presAssocID="{9646802F-FB35-4A5E-B313-D3B0D99AF80E}" presName="Accent4" presStyleCnt="0"/>
      <dgm:spPr/>
    </dgm:pt>
    <dgm:pt modelId="{25C1A093-B713-4992-976D-39271DBC3F27}" type="pres">
      <dgm:prSet presAssocID="{9646802F-FB35-4A5E-B313-D3B0D99AF80E}" presName="Accent" presStyleLbl="bgShp" presStyleIdx="3" presStyleCnt="6"/>
      <dgm:spPr/>
    </dgm:pt>
    <dgm:pt modelId="{0CCF8BDD-9FE3-4F57-AE1F-6E36C4C57AF1}" type="pres">
      <dgm:prSet presAssocID="{9646802F-FB35-4A5E-B313-D3B0D99AF80E}" presName="Child4" presStyleLbl="node1" presStyleIdx="3" presStyleCnt="6">
        <dgm:presLayoutVars>
          <dgm:chMax val="0"/>
          <dgm:chPref val="0"/>
          <dgm:bulletEnabled val="1"/>
        </dgm:presLayoutVars>
      </dgm:prSet>
      <dgm:spPr/>
    </dgm:pt>
    <dgm:pt modelId="{17EDBDDC-2786-49C2-A939-C689C4ADB1E5}" type="pres">
      <dgm:prSet presAssocID="{120E04AC-87E4-45A8-B01C-E427C87B4B51}" presName="Accent5" presStyleCnt="0"/>
      <dgm:spPr/>
    </dgm:pt>
    <dgm:pt modelId="{519A9BD8-703E-465C-ABEB-7D135A9B45D3}" type="pres">
      <dgm:prSet presAssocID="{120E04AC-87E4-45A8-B01C-E427C87B4B51}" presName="Accent" presStyleLbl="bgShp" presStyleIdx="4" presStyleCnt="6"/>
      <dgm:spPr/>
    </dgm:pt>
    <dgm:pt modelId="{0574145F-9A1C-4F0E-B78A-BA986DAF42DB}" type="pres">
      <dgm:prSet presAssocID="{120E04AC-87E4-45A8-B01C-E427C87B4B51}" presName="Child5" presStyleLbl="node1" presStyleIdx="4" presStyleCnt="6">
        <dgm:presLayoutVars>
          <dgm:chMax val="0"/>
          <dgm:chPref val="0"/>
          <dgm:bulletEnabled val="1"/>
        </dgm:presLayoutVars>
      </dgm:prSet>
      <dgm:spPr/>
    </dgm:pt>
    <dgm:pt modelId="{1327F311-264B-4092-BC72-1D52015E6123}" type="pres">
      <dgm:prSet presAssocID="{07C387FB-E5DE-4416-B4B6-8061D2FAB8CE}" presName="Accent6" presStyleCnt="0"/>
      <dgm:spPr/>
    </dgm:pt>
    <dgm:pt modelId="{B667EBFC-27DB-4299-A0E6-AADE31CF390A}" type="pres">
      <dgm:prSet presAssocID="{07C387FB-E5DE-4416-B4B6-8061D2FAB8CE}" presName="Accent" presStyleLbl="bgShp" presStyleIdx="5" presStyleCnt="6"/>
      <dgm:spPr/>
    </dgm:pt>
    <dgm:pt modelId="{C2E4061E-2F2A-4E04-8D06-D6E214F47AD5}" type="pres">
      <dgm:prSet presAssocID="{07C387FB-E5DE-4416-B4B6-8061D2FAB8CE}" presName="Child6" presStyleLbl="node1" presStyleIdx="5" presStyleCnt="6">
        <dgm:presLayoutVars>
          <dgm:chMax val="0"/>
          <dgm:chPref val="0"/>
          <dgm:bulletEnabled val="1"/>
        </dgm:presLayoutVars>
      </dgm:prSet>
      <dgm:spPr/>
    </dgm:pt>
  </dgm:ptLst>
  <dgm:cxnLst>
    <dgm:cxn modelId="{A6EFDB00-661B-4541-BB71-F7C1EBA70F5A}" srcId="{52ABD1A5-49A4-4A08-8FF3-71872E61E09E}" destId="{07C387FB-E5DE-4416-B4B6-8061D2FAB8CE}" srcOrd="5" destOrd="0" parTransId="{F431CF39-5B92-4987-9106-B60260E4E295}" sibTransId="{B677C9F2-EB8E-4AB1-A20A-DD67DB450F2B}"/>
    <dgm:cxn modelId="{81A28A04-1BF1-4034-94AC-1C1345BCD7FA}" srcId="{4C668483-87A4-4A84-ACC7-D43BC2033326}" destId="{52ABD1A5-49A4-4A08-8FF3-71872E61E09E}" srcOrd="0" destOrd="0" parTransId="{9A2E6727-3379-4C8E-9BB5-BAB34C48A55F}" sibTransId="{C75DA875-1935-4A76-B6F9-7C72471944A7}"/>
    <dgm:cxn modelId="{60425707-53FF-4A1C-A52E-43246E7373BE}" srcId="{52ABD1A5-49A4-4A08-8FF3-71872E61E09E}" destId="{9646802F-FB35-4A5E-B313-D3B0D99AF80E}" srcOrd="3" destOrd="0" parTransId="{5F98295F-1141-4034-991B-431B55A020B1}" sibTransId="{B30A5412-37EB-4BB5-95E2-982F055DC032}"/>
    <dgm:cxn modelId="{B919B00A-9502-47B9-8549-4097A5BABE35}" srcId="{52ABD1A5-49A4-4A08-8FF3-71872E61E09E}" destId="{42BE29CF-A26A-43BB-97A9-EACDF2875099}" srcOrd="1" destOrd="0" parTransId="{3BCFF806-5B92-43BD-8255-2B121DEF2E87}" sibTransId="{B1B6E2DF-5A1A-422A-BD41-1C922B4303F3}"/>
    <dgm:cxn modelId="{20274135-4EC1-4396-B507-88DE882D7D9A}" type="presOf" srcId="{07C387FB-E5DE-4416-B4B6-8061D2FAB8CE}" destId="{C2E4061E-2F2A-4E04-8D06-D6E214F47AD5}" srcOrd="0" destOrd="0" presId="urn:microsoft.com/office/officeart/2011/layout/HexagonRadial"/>
    <dgm:cxn modelId="{6E95C33A-D913-4952-AF6F-16F21F48AC3D}" type="presOf" srcId="{9646802F-FB35-4A5E-B313-D3B0D99AF80E}" destId="{0CCF8BDD-9FE3-4F57-AE1F-6E36C4C57AF1}" srcOrd="0" destOrd="0" presId="urn:microsoft.com/office/officeart/2011/layout/HexagonRadial"/>
    <dgm:cxn modelId="{68652360-25CC-4FB3-B84B-D60AD6B5F9FD}" type="presOf" srcId="{52ABD1A5-49A4-4A08-8FF3-71872E61E09E}" destId="{329BB16A-28F3-440D-9C3B-2BE4A0B57F51}" srcOrd="0" destOrd="0" presId="urn:microsoft.com/office/officeart/2011/layout/HexagonRadial"/>
    <dgm:cxn modelId="{424E7567-AB83-4AC1-B297-C53273535A28}" srcId="{52ABD1A5-49A4-4A08-8FF3-71872E61E09E}" destId="{120E04AC-87E4-45A8-B01C-E427C87B4B51}" srcOrd="4" destOrd="0" parTransId="{2457F4F3-350E-4283-8C66-815AB080436D}" sibTransId="{D72D0845-FBF5-42D2-AD20-81C139FFA9E2}"/>
    <dgm:cxn modelId="{7777FA80-8D72-4A8C-8C33-B256F57DF332}" type="presOf" srcId="{4C668483-87A4-4A84-ACC7-D43BC2033326}" destId="{8A8817A5-8E16-4953-A6E4-FF0B95DEDA72}" srcOrd="0" destOrd="0" presId="urn:microsoft.com/office/officeart/2011/layout/HexagonRadial"/>
    <dgm:cxn modelId="{F9D26289-039F-4CC7-922F-834BE934F5D7}" srcId="{52ABD1A5-49A4-4A08-8FF3-71872E61E09E}" destId="{6267EA8B-E3D8-4D86-A12F-8F0260B2B4E1}" srcOrd="0" destOrd="0" parTransId="{249882F1-C134-4FA3-A18D-659B1096A4A4}" sibTransId="{F4C301AC-B77A-4FF0-9E6C-7A4246782F0C}"/>
    <dgm:cxn modelId="{65658AB1-BE21-422B-B824-7FBD20A7C8B0}" type="presOf" srcId="{120E04AC-87E4-45A8-B01C-E427C87B4B51}" destId="{0574145F-9A1C-4F0E-B78A-BA986DAF42DB}" srcOrd="0" destOrd="0" presId="urn:microsoft.com/office/officeart/2011/layout/HexagonRadial"/>
    <dgm:cxn modelId="{B3EC10B2-40D2-4A93-95F2-67F7403AA0EF}" type="presOf" srcId="{DAC016DF-B15D-41DE-8E60-DB588A3B6838}" destId="{2823D49C-2F24-4258-9E85-CE4E7D97CD0A}" srcOrd="0" destOrd="0" presId="urn:microsoft.com/office/officeart/2011/layout/HexagonRadial"/>
    <dgm:cxn modelId="{7DFAE0C8-DA66-4099-9F8F-C85C6E8B391C}" srcId="{52ABD1A5-49A4-4A08-8FF3-71872E61E09E}" destId="{DAC016DF-B15D-41DE-8E60-DB588A3B6838}" srcOrd="2" destOrd="0" parTransId="{6B98D212-D447-4519-ABEF-F323ACA1E580}" sibTransId="{F372841E-F122-4EB6-94C5-FFCEB7AE3ED8}"/>
    <dgm:cxn modelId="{6FB4DECB-BABC-4E4F-9CD5-3CB9B5019EE9}" type="presOf" srcId="{6267EA8B-E3D8-4D86-A12F-8F0260B2B4E1}" destId="{02ED9006-36E8-4EF2-A154-C43FEC995CC4}" srcOrd="0" destOrd="0" presId="urn:microsoft.com/office/officeart/2011/layout/HexagonRadial"/>
    <dgm:cxn modelId="{D56C34E6-85BB-4FDA-8B3C-4E587FD1D3DC}" type="presOf" srcId="{42BE29CF-A26A-43BB-97A9-EACDF2875099}" destId="{A12D6391-9EBF-4902-9B89-7CC379025530}" srcOrd="0" destOrd="0" presId="urn:microsoft.com/office/officeart/2011/layout/HexagonRadial"/>
    <dgm:cxn modelId="{0922D254-C3C8-49A7-B091-4FBBB82BABF7}" type="presParOf" srcId="{8A8817A5-8E16-4953-A6E4-FF0B95DEDA72}" destId="{329BB16A-28F3-440D-9C3B-2BE4A0B57F51}" srcOrd="0" destOrd="0" presId="urn:microsoft.com/office/officeart/2011/layout/HexagonRadial"/>
    <dgm:cxn modelId="{0F448F8C-CFC3-4B2F-9BB4-642B57C3A248}" type="presParOf" srcId="{8A8817A5-8E16-4953-A6E4-FF0B95DEDA72}" destId="{26EFB550-8620-488B-98E8-3EDACEA1F09D}" srcOrd="1" destOrd="0" presId="urn:microsoft.com/office/officeart/2011/layout/HexagonRadial"/>
    <dgm:cxn modelId="{903E9195-5332-43DF-BCB0-60ABFA9A0B2C}" type="presParOf" srcId="{26EFB550-8620-488B-98E8-3EDACEA1F09D}" destId="{4F69D01B-368F-4BA6-B161-D1881DEBA7ED}" srcOrd="0" destOrd="0" presId="urn:microsoft.com/office/officeart/2011/layout/HexagonRadial"/>
    <dgm:cxn modelId="{01D2FC57-EA12-4C33-8D0D-200B14E23580}" type="presParOf" srcId="{8A8817A5-8E16-4953-A6E4-FF0B95DEDA72}" destId="{02ED9006-36E8-4EF2-A154-C43FEC995CC4}" srcOrd="2" destOrd="0" presId="urn:microsoft.com/office/officeart/2011/layout/HexagonRadial"/>
    <dgm:cxn modelId="{0B0112DC-7B62-4913-9A1B-29830340E1B5}" type="presParOf" srcId="{8A8817A5-8E16-4953-A6E4-FF0B95DEDA72}" destId="{D308EA1B-E293-4A45-AAC2-7E2D9722F370}" srcOrd="3" destOrd="0" presId="urn:microsoft.com/office/officeart/2011/layout/HexagonRadial"/>
    <dgm:cxn modelId="{1301AE03-E5EA-4738-833E-0E5DBE555158}" type="presParOf" srcId="{D308EA1B-E293-4A45-AAC2-7E2D9722F370}" destId="{12193764-2589-43B2-A3DF-E9E1DE221191}" srcOrd="0" destOrd="0" presId="urn:microsoft.com/office/officeart/2011/layout/HexagonRadial"/>
    <dgm:cxn modelId="{027E39B8-3B0B-4BA3-AF9B-4F1DD1BA12F4}" type="presParOf" srcId="{8A8817A5-8E16-4953-A6E4-FF0B95DEDA72}" destId="{A12D6391-9EBF-4902-9B89-7CC379025530}" srcOrd="4" destOrd="0" presId="urn:microsoft.com/office/officeart/2011/layout/HexagonRadial"/>
    <dgm:cxn modelId="{95EC9E03-CEB8-455D-9086-618042331148}" type="presParOf" srcId="{8A8817A5-8E16-4953-A6E4-FF0B95DEDA72}" destId="{90D80038-051C-49E8-B0BD-5E1AF30F6A13}" srcOrd="5" destOrd="0" presId="urn:microsoft.com/office/officeart/2011/layout/HexagonRadial"/>
    <dgm:cxn modelId="{DE5C494F-9F30-47A2-8D51-106DFC5EE8B8}" type="presParOf" srcId="{90D80038-051C-49E8-B0BD-5E1AF30F6A13}" destId="{79F9C178-A833-46F5-81EC-4358492E144B}" srcOrd="0" destOrd="0" presId="urn:microsoft.com/office/officeart/2011/layout/HexagonRadial"/>
    <dgm:cxn modelId="{AD28AE63-BFC6-4C21-86F8-0CC238C15575}" type="presParOf" srcId="{8A8817A5-8E16-4953-A6E4-FF0B95DEDA72}" destId="{2823D49C-2F24-4258-9E85-CE4E7D97CD0A}" srcOrd="6" destOrd="0" presId="urn:microsoft.com/office/officeart/2011/layout/HexagonRadial"/>
    <dgm:cxn modelId="{B9494F29-E28C-4B0D-9E3B-FE1B6C691163}" type="presParOf" srcId="{8A8817A5-8E16-4953-A6E4-FF0B95DEDA72}" destId="{3CB14109-7749-4316-89A0-FC3E832E5089}" srcOrd="7" destOrd="0" presId="urn:microsoft.com/office/officeart/2011/layout/HexagonRadial"/>
    <dgm:cxn modelId="{E02089D3-B568-42FE-B20E-606FD6B9A7AF}" type="presParOf" srcId="{3CB14109-7749-4316-89A0-FC3E832E5089}" destId="{25C1A093-B713-4992-976D-39271DBC3F27}" srcOrd="0" destOrd="0" presId="urn:microsoft.com/office/officeart/2011/layout/HexagonRadial"/>
    <dgm:cxn modelId="{3528318B-81EB-4430-BE88-DA59867DAECD}" type="presParOf" srcId="{8A8817A5-8E16-4953-A6E4-FF0B95DEDA72}" destId="{0CCF8BDD-9FE3-4F57-AE1F-6E36C4C57AF1}" srcOrd="8" destOrd="0" presId="urn:microsoft.com/office/officeart/2011/layout/HexagonRadial"/>
    <dgm:cxn modelId="{8757117F-8A80-409E-B962-08CFCFD228C1}" type="presParOf" srcId="{8A8817A5-8E16-4953-A6E4-FF0B95DEDA72}" destId="{17EDBDDC-2786-49C2-A939-C689C4ADB1E5}" srcOrd="9" destOrd="0" presId="urn:microsoft.com/office/officeart/2011/layout/HexagonRadial"/>
    <dgm:cxn modelId="{AF92515D-5A54-4845-940C-B9E85C99E17B}" type="presParOf" srcId="{17EDBDDC-2786-49C2-A939-C689C4ADB1E5}" destId="{519A9BD8-703E-465C-ABEB-7D135A9B45D3}" srcOrd="0" destOrd="0" presId="urn:microsoft.com/office/officeart/2011/layout/HexagonRadial"/>
    <dgm:cxn modelId="{1903587D-1025-41F3-AABF-495EEC19FCA9}" type="presParOf" srcId="{8A8817A5-8E16-4953-A6E4-FF0B95DEDA72}" destId="{0574145F-9A1C-4F0E-B78A-BA986DAF42DB}" srcOrd="10" destOrd="0" presId="urn:microsoft.com/office/officeart/2011/layout/HexagonRadial"/>
    <dgm:cxn modelId="{F0686388-41ED-429C-95E6-F5044AF84A4F}" type="presParOf" srcId="{8A8817A5-8E16-4953-A6E4-FF0B95DEDA72}" destId="{1327F311-264B-4092-BC72-1D52015E6123}" srcOrd="11" destOrd="0" presId="urn:microsoft.com/office/officeart/2011/layout/HexagonRadial"/>
    <dgm:cxn modelId="{70D5EF34-0999-410E-9753-20DCF8D801D2}" type="presParOf" srcId="{1327F311-264B-4092-BC72-1D52015E6123}" destId="{B667EBFC-27DB-4299-A0E6-AADE31CF390A}" srcOrd="0" destOrd="0" presId="urn:microsoft.com/office/officeart/2011/layout/HexagonRadial"/>
    <dgm:cxn modelId="{FD1C167B-A029-46C1-82B2-13092B2AC1C2}" type="presParOf" srcId="{8A8817A5-8E16-4953-A6E4-FF0B95DEDA72}" destId="{C2E4061E-2F2A-4E04-8D06-D6E214F47AD5}"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20FB1-8916-40F4-B108-EE70AD6FF8D6}"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54A5C509-5878-4CA6-83FD-DCC9A116AA09}">
      <dgm:prSet phldrT="[Text]"/>
      <dgm:spPr/>
      <dgm:t>
        <a:bodyPr/>
        <a:lstStyle/>
        <a:p>
          <a:r>
            <a:rPr lang="en-US"/>
            <a:t>92 </a:t>
          </a:r>
        </a:p>
      </dgm:t>
    </dgm:pt>
    <dgm:pt modelId="{72ED3EF4-AC29-4362-9917-C36FB109B94A}" type="parTrans" cxnId="{09D52268-9F10-4CD5-B3FC-1B6DAFF6CE15}">
      <dgm:prSet/>
      <dgm:spPr/>
      <dgm:t>
        <a:bodyPr/>
        <a:lstStyle/>
        <a:p>
          <a:endParaRPr lang="en-US"/>
        </a:p>
      </dgm:t>
    </dgm:pt>
    <dgm:pt modelId="{DA694FDE-B60E-4B06-B3BB-C58385ED8020}" type="sibTrans" cxnId="{09D52268-9F10-4CD5-B3FC-1B6DAFF6CE15}">
      <dgm:prSet/>
      <dgm:spPr/>
      <dgm:t>
        <a:bodyPr/>
        <a:lstStyle/>
        <a:p>
          <a:endParaRPr lang="en-US"/>
        </a:p>
      </dgm:t>
    </dgm:pt>
    <dgm:pt modelId="{31483E4A-4A08-47C3-9552-6DE2F24A8377}">
      <dgm:prSet/>
      <dgm:spPr/>
      <dgm:t>
        <a:bodyPr/>
        <a:lstStyle/>
        <a:p>
          <a:r>
            <a:rPr lang="en-US"/>
            <a:t>25</a:t>
          </a:r>
        </a:p>
      </dgm:t>
    </dgm:pt>
    <dgm:pt modelId="{15E02BD9-3E77-49F9-89B5-C169985161D8}" type="parTrans" cxnId="{79F5BEBC-E872-47E6-94BC-48C6D9574727}">
      <dgm:prSet/>
      <dgm:spPr/>
      <dgm:t>
        <a:bodyPr/>
        <a:lstStyle/>
        <a:p>
          <a:endParaRPr lang="en-US"/>
        </a:p>
      </dgm:t>
    </dgm:pt>
    <dgm:pt modelId="{B8F38DA9-AA8B-4DF7-B514-99EAE5937BCF}" type="sibTrans" cxnId="{79F5BEBC-E872-47E6-94BC-48C6D9574727}">
      <dgm:prSet/>
      <dgm:spPr/>
      <dgm:t>
        <a:bodyPr/>
        <a:lstStyle/>
        <a:p>
          <a:endParaRPr lang="en-US"/>
        </a:p>
      </dgm:t>
    </dgm:pt>
    <dgm:pt modelId="{75DF2BEA-3280-43D0-94C8-AE24818AD97B}">
      <dgm:prSet/>
      <dgm:spPr/>
      <dgm:t>
        <a:bodyPr/>
        <a:lstStyle/>
        <a:p>
          <a:r>
            <a:rPr lang="en-US"/>
            <a:t>52</a:t>
          </a:r>
        </a:p>
      </dgm:t>
    </dgm:pt>
    <dgm:pt modelId="{14F32FE4-8DBB-4027-B9C3-479F78E07E0E}" type="parTrans" cxnId="{E15D074D-1237-4576-A269-33933FEFE691}">
      <dgm:prSet/>
      <dgm:spPr/>
      <dgm:t>
        <a:bodyPr/>
        <a:lstStyle/>
        <a:p>
          <a:endParaRPr lang="en-US"/>
        </a:p>
      </dgm:t>
    </dgm:pt>
    <dgm:pt modelId="{17FBFEB3-21A7-4524-8F1D-8E0827EAAC1D}" type="sibTrans" cxnId="{E15D074D-1237-4576-A269-33933FEFE691}">
      <dgm:prSet/>
      <dgm:spPr/>
      <dgm:t>
        <a:bodyPr/>
        <a:lstStyle/>
        <a:p>
          <a:endParaRPr lang="en-US"/>
        </a:p>
      </dgm:t>
    </dgm:pt>
    <dgm:pt modelId="{9D6C8A36-40B5-4EAB-883E-098D9D2289AE}">
      <dgm:prSet/>
      <dgm:spPr/>
      <dgm:t>
        <a:bodyPr/>
        <a:lstStyle/>
        <a:p>
          <a:r>
            <a:rPr lang="en-US"/>
            <a:t>15</a:t>
          </a:r>
        </a:p>
      </dgm:t>
    </dgm:pt>
    <dgm:pt modelId="{C309CB7E-84AE-4742-8DC8-964EA849E8A7}" type="parTrans" cxnId="{31100BA9-3CDE-4755-871D-B6A49B4BCB5A}">
      <dgm:prSet/>
      <dgm:spPr/>
      <dgm:t>
        <a:bodyPr/>
        <a:lstStyle/>
        <a:p>
          <a:endParaRPr lang="en-US"/>
        </a:p>
      </dgm:t>
    </dgm:pt>
    <dgm:pt modelId="{2A2BF22B-398A-46A7-A912-F2CBC2556415}" type="sibTrans" cxnId="{31100BA9-3CDE-4755-871D-B6A49B4BCB5A}">
      <dgm:prSet/>
      <dgm:spPr/>
      <dgm:t>
        <a:bodyPr/>
        <a:lstStyle/>
        <a:p>
          <a:endParaRPr lang="en-US"/>
        </a:p>
      </dgm:t>
    </dgm:pt>
    <dgm:pt modelId="{D22F4B13-B5D2-4F19-9153-AB278C5D7955}">
      <dgm:prSet/>
      <dgm:spPr/>
      <dgm:t>
        <a:bodyPr/>
        <a:lstStyle/>
        <a:p>
          <a:r>
            <a:rPr lang="en-US"/>
            <a:t>3</a:t>
          </a:r>
        </a:p>
      </dgm:t>
    </dgm:pt>
    <dgm:pt modelId="{6F061446-945C-4895-876F-C867CE044B89}" type="parTrans" cxnId="{AE7CE700-EC00-409B-9B77-3AC1B1DC5790}">
      <dgm:prSet/>
      <dgm:spPr/>
      <dgm:t>
        <a:bodyPr/>
        <a:lstStyle/>
        <a:p>
          <a:endParaRPr lang="en-US"/>
        </a:p>
      </dgm:t>
    </dgm:pt>
    <dgm:pt modelId="{9EDEFFBA-C3A4-458E-92E6-2394B506C42C}" type="sibTrans" cxnId="{AE7CE700-EC00-409B-9B77-3AC1B1DC5790}">
      <dgm:prSet/>
      <dgm:spPr/>
      <dgm:t>
        <a:bodyPr/>
        <a:lstStyle/>
        <a:p>
          <a:endParaRPr lang="en-US"/>
        </a:p>
      </dgm:t>
    </dgm:pt>
    <dgm:pt modelId="{098D853A-1A66-47D6-9BF4-59156277743E}">
      <dgm:prSet/>
      <dgm:spPr/>
      <dgm:t>
        <a:bodyPr/>
        <a:lstStyle/>
        <a:p>
          <a:r>
            <a:rPr lang="en-US"/>
            <a:t>12</a:t>
          </a:r>
        </a:p>
      </dgm:t>
    </dgm:pt>
    <dgm:pt modelId="{AC20471C-B36C-4B13-AFD4-518729275F8D}" type="parTrans" cxnId="{15ED16CB-227C-43E1-83A3-51789BD151A9}">
      <dgm:prSet/>
      <dgm:spPr/>
      <dgm:t>
        <a:bodyPr/>
        <a:lstStyle/>
        <a:p>
          <a:endParaRPr lang="en-US"/>
        </a:p>
      </dgm:t>
    </dgm:pt>
    <dgm:pt modelId="{14193E64-626C-4793-A460-3364F4DBF40A}" type="sibTrans" cxnId="{15ED16CB-227C-43E1-83A3-51789BD151A9}">
      <dgm:prSet/>
      <dgm:spPr/>
      <dgm:t>
        <a:bodyPr/>
        <a:lstStyle/>
        <a:p>
          <a:endParaRPr lang="en-US"/>
        </a:p>
      </dgm:t>
    </dgm:pt>
    <dgm:pt modelId="{378B74B1-D708-4E9B-A9D9-A023BA8AF3AF}" type="pres">
      <dgm:prSet presAssocID="{7B820FB1-8916-40F4-B108-EE70AD6FF8D6}" presName="hierChild1" presStyleCnt="0">
        <dgm:presLayoutVars>
          <dgm:orgChart val="1"/>
          <dgm:chPref val="1"/>
          <dgm:dir/>
          <dgm:animOne val="branch"/>
          <dgm:animLvl val="lvl"/>
          <dgm:resizeHandles/>
        </dgm:presLayoutVars>
      </dgm:prSet>
      <dgm:spPr/>
    </dgm:pt>
    <dgm:pt modelId="{4631448C-7032-4B7F-AD4B-40C31C968F53}" type="pres">
      <dgm:prSet presAssocID="{54A5C509-5878-4CA6-83FD-DCC9A116AA09}" presName="hierRoot1" presStyleCnt="0">
        <dgm:presLayoutVars>
          <dgm:hierBranch val="init"/>
        </dgm:presLayoutVars>
      </dgm:prSet>
      <dgm:spPr/>
    </dgm:pt>
    <dgm:pt modelId="{09369A62-229F-4888-B1ED-372DBC8A7A4D}" type="pres">
      <dgm:prSet presAssocID="{54A5C509-5878-4CA6-83FD-DCC9A116AA09}" presName="rootComposite1" presStyleCnt="0"/>
      <dgm:spPr/>
    </dgm:pt>
    <dgm:pt modelId="{F600DFAD-D728-440C-AEFA-9B3555607566}" type="pres">
      <dgm:prSet presAssocID="{54A5C509-5878-4CA6-83FD-DCC9A116AA09}" presName="rootText1" presStyleLbl="node0" presStyleIdx="0" presStyleCnt="1" custLinFactNeighborY="-6924">
        <dgm:presLayoutVars>
          <dgm:chMax/>
          <dgm:chPref val="3"/>
        </dgm:presLayoutVars>
      </dgm:prSet>
      <dgm:spPr/>
    </dgm:pt>
    <dgm:pt modelId="{E8578C3E-BF54-498B-8528-0700783D9BE0}" type="pres">
      <dgm:prSet presAssocID="{54A5C509-5878-4CA6-83FD-DCC9A116AA09}" presName="titleText1" presStyleLbl="fgAcc0" presStyleIdx="0" presStyleCnt="1" custScaleX="181086" custScaleY="215965" custLinFactNeighborX="45112" custLinFactNeighborY="19108">
        <dgm:presLayoutVars>
          <dgm:chMax val="0"/>
          <dgm:chPref val="0"/>
        </dgm:presLayoutVars>
      </dgm:prSet>
      <dgm:spPr/>
    </dgm:pt>
    <dgm:pt modelId="{4A44CD24-DCD4-444C-A4A1-E62CE1A6F240}" type="pres">
      <dgm:prSet presAssocID="{54A5C509-5878-4CA6-83FD-DCC9A116AA09}" presName="rootConnector1" presStyleLbl="node1" presStyleIdx="0" presStyleCnt="5"/>
      <dgm:spPr/>
    </dgm:pt>
    <dgm:pt modelId="{3939E613-0056-4F1C-928E-D2A7BF1C4930}" type="pres">
      <dgm:prSet presAssocID="{54A5C509-5878-4CA6-83FD-DCC9A116AA09}" presName="hierChild2" presStyleCnt="0"/>
      <dgm:spPr/>
    </dgm:pt>
    <dgm:pt modelId="{5BBFAA0E-B038-432F-AF52-01032EE011AD}" type="pres">
      <dgm:prSet presAssocID="{14F32FE4-8DBB-4027-B9C3-479F78E07E0E}" presName="Name37" presStyleLbl="parChTrans1D2" presStyleIdx="0" presStyleCnt="3"/>
      <dgm:spPr/>
    </dgm:pt>
    <dgm:pt modelId="{4D5C1A90-45AD-47AA-9C50-ACBEFCE07F43}" type="pres">
      <dgm:prSet presAssocID="{75DF2BEA-3280-43D0-94C8-AE24818AD97B}" presName="hierRoot2" presStyleCnt="0">
        <dgm:presLayoutVars>
          <dgm:hierBranch val="init"/>
        </dgm:presLayoutVars>
      </dgm:prSet>
      <dgm:spPr/>
    </dgm:pt>
    <dgm:pt modelId="{5C38A95F-D198-49E8-AE6F-2EDE4C273109}" type="pres">
      <dgm:prSet presAssocID="{75DF2BEA-3280-43D0-94C8-AE24818AD97B}" presName="rootComposite" presStyleCnt="0"/>
      <dgm:spPr/>
    </dgm:pt>
    <dgm:pt modelId="{31C4BC8F-17A3-44D4-A2BF-D0DFE1E6BBB8}" type="pres">
      <dgm:prSet presAssocID="{75DF2BEA-3280-43D0-94C8-AE24818AD97B}" presName="rootText" presStyleLbl="node1" presStyleIdx="0" presStyleCnt="5">
        <dgm:presLayoutVars>
          <dgm:chMax/>
          <dgm:chPref val="3"/>
        </dgm:presLayoutVars>
      </dgm:prSet>
      <dgm:spPr/>
    </dgm:pt>
    <dgm:pt modelId="{CF5D258B-475F-41FF-BA67-89444781AB86}" type="pres">
      <dgm:prSet presAssocID="{75DF2BEA-3280-43D0-94C8-AE24818AD97B}" presName="titleText2" presStyleLbl="fgAcc1" presStyleIdx="0" presStyleCnt="5" custScaleX="154078" custScaleY="242876" custLinFactNeighborX="10380" custLinFactNeighborY="61319">
        <dgm:presLayoutVars>
          <dgm:chMax val="0"/>
          <dgm:chPref val="0"/>
        </dgm:presLayoutVars>
      </dgm:prSet>
      <dgm:spPr/>
    </dgm:pt>
    <dgm:pt modelId="{A95C9C5A-57C6-4561-99BE-71C623A9EDDA}" type="pres">
      <dgm:prSet presAssocID="{75DF2BEA-3280-43D0-94C8-AE24818AD97B}" presName="rootConnector" presStyleLbl="node2" presStyleIdx="0" presStyleCnt="0"/>
      <dgm:spPr/>
    </dgm:pt>
    <dgm:pt modelId="{520D457F-9486-4680-A554-C8FF8BA4FD0E}" type="pres">
      <dgm:prSet presAssocID="{75DF2BEA-3280-43D0-94C8-AE24818AD97B}" presName="hierChild4" presStyleCnt="0"/>
      <dgm:spPr/>
    </dgm:pt>
    <dgm:pt modelId="{CB2B0A88-362F-4251-AAEB-D0047622431F}" type="pres">
      <dgm:prSet presAssocID="{75DF2BEA-3280-43D0-94C8-AE24818AD97B}" presName="hierChild5" presStyleCnt="0"/>
      <dgm:spPr/>
    </dgm:pt>
    <dgm:pt modelId="{BCE9FCDF-FDA4-44D8-A1B2-B3A3B9DCEE7C}" type="pres">
      <dgm:prSet presAssocID="{15E02BD9-3E77-49F9-89B5-C169985161D8}" presName="Name37" presStyleLbl="parChTrans1D2" presStyleIdx="1" presStyleCnt="3"/>
      <dgm:spPr/>
    </dgm:pt>
    <dgm:pt modelId="{E012506F-1E09-4CA7-A56C-4BBDD50B1C97}" type="pres">
      <dgm:prSet presAssocID="{31483E4A-4A08-47C3-9552-6DE2F24A8377}" presName="hierRoot2" presStyleCnt="0">
        <dgm:presLayoutVars>
          <dgm:hierBranch val="init"/>
        </dgm:presLayoutVars>
      </dgm:prSet>
      <dgm:spPr/>
    </dgm:pt>
    <dgm:pt modelId="{5AB2932B-1263-4D9C-9639-4181CE867841}" type="pres">
      <dgm:prSet presAssocID="{31483E4A-4A08-47C3-9552-6DE2F24A8377}" presName="rootComposite" presStyleCnt="0"/>
      <dgm:spPr/>
    </dgm:pt>
    <dgm:pt modelId="{E9273B6C-14B8-4D49-9408-922A99B02DDF}" type="pres">
      <dgm:prSet presAssocID="{31483E4A-4A08-47C3-9552-6DE2F24A8377}" presName="rootText" presStyleLbl="node1" presStyleIdx="1" presStyleCnt="5">
        <dgm:presLayoutVars>
          <dgm:chMax/>
          <dgm:chPref val="3"/>
        </dgm:presLayoutVars>
      </dgm:prSet>
      <dgm:spPr/>
    </dgm:pt>
    <dgm:pt modelId="{1B3D9166-7F99-4079-AA46-7EA08B7E31DA}" type="pres">
      <dgm:prSet presAssocID="{31483E4A-4A08-47C3-9552-6DE2F24A8377}" presName="titleText2" presStyleLbl="fgAcc1" presStyleIdx="1" presStyleCnt="5" custScaleX="163790" custScaleY="237341" custLinFactNeighborX="21963" custLinFactNeighborY="65529">
        <dgm:presLayoutVars>
          <dgm:chMax val="0"/>
          <dgm:chPref val="0"/>
        </dgm:presLayoutVars>
      </dgm:prSet>
      <dgm:spPr/>
    </dgm:pt>
    <dgm:pt modelId="{289F68BB-2AC0-4E8A-ADA3-021156EE6EE8}" type="pres">
      <dgm:prSet presAssocID="{31483E4A-4A08-47C3-9552-6DE2F24A8377}" presName="rootConnector" presStyleLbl="node2" presStyleIdx="0" presStyleCnt="0"/>
      <dgm:spPr/>
    </dgm:pt>
    <dgm:pt modelId="{421D25EB-7F7C-45C3-A2C6-589834E779E9}" type="pres">
      <dgm:prSet presAssocID="{31483E4A-4A08-47C3-9552-6DE2F24A8377}" presName="hierChild4" presStyleCnt="0"/>
      <dgm:spPr/>
    </dgm:pt>
    <dgm:pt modelId="{B25D1B9B-F3FD-4579-8887-B8003C4FFBEA}" type="pres">
      <dgm:prSet presAssocID="{31483E4A-4A08-47C3-9552-6DE2F24A8377}" presName="hierChild5" presStyleCnt="0"/>
      <dgm:spPr/>
    </dgm:pt>
    <dgm:pt modelId="{106FBA48-18F4-4C3C-9B93-6F7EBBC34E92}" type="pres">
      <dgm:prSet presAssocID="{C309CB7E-84AE-4742-8DC8-964EA849E8A7}" presName="Name37" presStyleLbl="parChTrans1D2" presStyleIdx="2" presStyleCnt="3"/>
      <dgm:spPr/>
    </dgm:pt>
    <dgm:pt modelId="{C42A4639-7232-43D1-886F-3CB10E00D9E8}" type="pres">
      <dgm:prSet presAssocID="{9D6C8A36-40B5-4EAB-883E-098D9D2289AE}" presName="hierRoot2" presStyleCnt="0">
        <dgm:presLayoutVars>
          <dgm:hierBranch val="init"/>
        </dgm:presLayoutVars>
      </dgm:prSet>
      <dgm:spPr/>
    </dgm:pt>
    <dgm:pt modelId="{5ACD0F72-FC8A-490C-9416-E61288CA27E3}" type="pres">
      <dgm:prSet presAssocID="{9D6C8A36-40B5-4EAB-883E-098D9D2289AE}" presName="rootComposite" presStyleCnt="0"/>
      <dgm:spPr/>
    </dgm:pt>
    <dgm:pt modelId="{AB3DB3B9-611B-4C23-8A58-34E914743310}" type="pres">
      <dgm:prSet presAssocID="{9D6C8A36-40B5-4EAB-883E-098D9D2289AE}" presName="rootText" presStyleLbl="node1" presStyleIdx="2" presStyleCnt="5">
        <dgm:presLayoutVars>
          <dgm:chMax/>
          <dgm:chPref val="3"/>
        </dgm:presLayoutVars>
      </dgm:prSet>
      <dgm:spPr/>
    </dgm:pt>
    <dgm:pt modelId="{F3950D5F-6555-465C-BA74-51B6806704EC}" type="pres">
      <dgm:prSet presAssocID="{9D6C8A36-40B5-4EAB-883E-098D9D2289AE}" presName="titleText2" presStyleLbl="fgAcc1" presStyleIdx="2" presStyleCnt="5" custScaleX="175957" custScaleY="251278" custLinFactNeighborX="36504" custLinFactNeighborY="56054">
        <dgm:presLayoutVars>
          <dgm:chMax val="0"/>
          <dgm:chPref val="0"/>
        </dgm:presLayoutVars>
      </dgm:prSet>
      <dgm:spPr/>
    </dgm:pt>
    <dgm:pt modelId="{25121D33-7661-4EB7-B63D-6568A0EF8FC0}" type="pres">
      <dgm:prSet presAssocID="{9D6C8A36-40B5-4EAB-883E-098D9D2289AE}" presName="rootConnector" presStyleLbl="node2" presStyleIdx="0" presStyleCnt="0"/>
      <dgm:spPr/>
    </dgm:pt>
    <dgm:pt modelId="{01FA76C5-701D-4EFC-946A-E29DC320EF7A}" type="pres">
      <dgm:prSet presAssocID="{9D6C8A36-40B5-4EAB-883E-098D9D2289AE}" presName="hierChild4" presStyleCnt="0"/>
      <dgm:spPr/>
    </dgm:pt>
    <dgm:pt modelId="{44C2CBA4-B54B-40D2-9EB5-B295F77D38AC}" type="pres">
      <dgm:prSet presAssocID="{6F061446-945C-4895-876F-C867CE044B89}" presName="Name37" presStyleLbl="parChTrans1D3" presStyleIdx="0" presStyleCnt="2"/>
      <dgm:spPr/>
    </dgm:pt>
    <dgm:pt modelId="{EA2E1598-F5FC-4D91-9BF9-CACE90477368}" type="pres">
      <dgm:prSet presAssocID="{D22F4B13-B5D2-4F19-9153-AB278C5D7955}" presName="hierRoot2" presStyleCnt="0">
        <dgm:presLayoutVars>
          <dgm:hierBranch val="init"/>
        </dgm:presLayoutVars>
      </dgm:prSet>
      <dgm:spPr/>
    </dgm:pt>
    <dgm:pt modelId="{349EDFA5-561A-449F-917F-D5079A6CA47F}" type="pres">
      <dgm:prSet presAssocID="{D22F4B13-B5D2-4F19-9153-AB278C5D7955}" presName="rootComposite" presStyleCnt="0"/>
      <dgm:spPr/>
    </dgm:pt>
    <dgm:pt modelId="{1D3784AF-C074-48B9-A126-18ADC2BF4687}" type="pres">
      <dgm:prSet presAssocID="{D22F4B13-B5D2-4F19-9153-AB278C5D7955}" presName="rootText" presStyleLbl="node1" presStyleIdx="3" presStyleCnt="5" custLinFactNeighborY="44453">
        <dgm:presLayoutVars>
          <dgm:chMax/>
          <dgm:chPref val="3"/>
        </dgm:presLayoutVars>
      </dgm:prSet>
      <dgm:spPr/>
    </dgm:pt>
    <dgm:pt modelId="{25B2CC74-C909-4F8A-A498-70425A4DCF08}" type="pres">
      <dgm:prSet presAssocID="{D22F4B13-B5D2-4F19-9153-AB278C5D7955}" presName="titleText2" presStyleLbl="fgAcc1" presStyleIdx="3" presStyleCnt="5" custScaleX="104076" custScaleY="426725" custLinFactY="100000" custLinFactNeighborX="-1570" custLinFactNeighborY="180285">
        <dgm:presLayoutVars>
          <dgm:chMax val="0"/>
          <dgm:chPref val="0"/>
        </dgm:presLayoutVars>
      </dgm:prSet>
      <dgm:spPr/>
    </dgm:pt>
    <dgm:pt modelId="{A0D4F51D-CE39-45C5-BF6B-5A64065D9B8D}" type="pres">
      <dgm:prSet presAssocID="{D22F4B13-B5D2-4F19-9153-AB278C5D7955}" presName="rootConnector" presStyleLbl="node3" presStyleIdx="0" presStyleCnt="0"/>
      <dgm:spPr/>
    </dgm:pt>
    <dgm:pt modelId="{50913E8C-7F2D-40EE-87CB-A7F26D7141AD}" type="pres">
      <dgm:prSet presAssocID="{D22F4B13-B5D2-4F19-9153-AB278C5D7955}" presName="hierChild4" presStyleCnt="0"/>
      <dgm:spPr/>
    </dgm:pt>
    <dgm:pt modelId="{1B9221DD-6531-40CB-9FB1-6DE71FE1A9A1}" type="pres">
      <dgm:prSet presAssocID="{D22F4B13-B5D2-4F19-9153-AB278C5D7955}" presName="hierChild5" presStyleCnt="0"/>
      <dgm:spPr/>
    </dgm:pt>
    <dgm:pt modelId="{F01E8FCD-6592-4CB9-9928-FF33B8775350}" type="pres">
      <dgm:prSet presAssocID="{AC20471C-B36C-4B13-AFD4-518729275F8D}" presName="Name37" presStyleLbl="parChTrans1D3" presStyleIdx="1" presStyleCnt="2"/>
      <dgm:spPr/>
    </dgm:pt>
    <dgm:pt modelId="{64F8402D-0DD0-4E06-9991-4751DAD47CC0}" type="pres">
      <dgm:prSet presAssocID="{098D853A-1A66-47D6-9BF4-59156277743E}" presName="hierRoot2" presStyleCnt="0">
        <dgm:presLayoutVars>
          <dgm:hierBranch val="init"/>
        </dgm:presLayoutVars>
      </dgm:prSet>
      <dgm:spPr/>
    </dgm:pt>
    <dgm:pt modelId="{9F5D9CDD-20D8-49A1-B69A-375300946E10}" type="pres">
      <dgm:prSet presAssocID="{098D853A-1A66-47D6-9BF4-59156277743E}" presName="rootComposite" presStyleCnt="0"/>
      <dgm:spPr/>
    </dgm:pt>
    <dgm:pt modelId="{C709BFA3-5B23-4161-9DD4-3BBC1370D4AB}" type="pres">
      <dgm:prSet presAssocID="{098D853A-1A66-47D6-9BF4-59156277743E}" presName="rootText" presStyleLbl="node1" presStyleIdx="4" presStyleCnt="5" custLinFactNeighborY="44453">
        <dgm:presLayoutVars>
          <dgm:chMax/>
          <dgm:chPref val="3"/>
        </dgm:presLayoutVars>
      </dgm:prSet>
      <dgm:spPr/>
    </dgm:pt>
    <dgm:pt modelId="{BAB49C4B-EA42-4944-AD87-9FD9431B725A}" type="pres">
      <dgm:prSet presAssocID="{098D853A-1A66-47D6-9BF4-59156277743E}" presName="titleText2" presStyleLbl="fgAcc1" presStyleIdx="4" presStyleCnt="5" custScaleX="95375" custScaleY="502978" custLinFactY="131976" custLinFactNeighborX="3171" custLinFactNeighborY="200000">
        <dgm:presLayoutVars>
          <dgm:chMax val="0"/>
          <dgm:chPref val="0"/>
        </dgm:presLayoutVars>
      </dgm:prSet>
      <dgm:spPr/>
    </dgm:pt>
    <dgm:pt modelId="{C33C8783-9F29-4EE6-8174-5EA9D97DEE8B}" type="pres">
      <dgm:prSet presAssocID="{098D853A-1A66-47D6-9BF4-59156277743E}" presName="rootConnector" presStyleLbl="node3" presStyleIdx="0" presStyleCnt="0"/>
      <dgm:spPr/>
    </dgm:pt>
    <dgm:pt modelId="{4085BF9F-F99D-4C9B-B9B4-9E623D5B4AC0}" type="pres">
      <dgm:prSet presAssocID="{098D853A-1A66-47D6-9BF4-59156277743E}" presName="hierChild4" presStyleCnt="0"/>
      <dgm:spPr/>
    </dgm:pt>
    <dgm:pt modelId="{5489C65C-BFBE-43FB-81F5-6281C0E14491}" type="pres">
      <dgm:prSet presAssocID="{098D853A-1A66-47D6-9BF4-59156277743E}" presName="hierChild5" presStyleCnt="0"/>
      <dgm:spPr/>
    </dgm:pt>
    <dgm:pt modelId="{7621B586-D674-4270-8126-FD160419E1C8}" type="pres">
      <dgm:prSet presAssocID="{9D6C8A36-40B5-4EAB-883E-098D9D2289AE}" presName="hierChild5" presStyleCnt="0"/>
      <dgm:spPr/>
    </dgm:pt>
    <dgm:pt modelId="{1F097EE0-C883-4A41-A62D-CCF787F4B1CF}" type="pres">
      <dgm:prSet presAssocID="{54A5C509-5878-4CA6-83FD-DCC9A116AA09}" presName="hierChild3" presStyleCnt="0"/>
      <dgm:spPr/>
    </dgm:pt>
  </dgm:ptLst>
  <dgm:cxnLst>
    <dgm:cxn modelId="{AE7CE700-EC00-409B-9B77-3AC1B1DC5790}" srcId="{9D6C8A36-40B5-4EAB-883E-098D9D2289AE}" destId="{D22F4B13-B5D2-4F19-9153-AB278C5D7955}" srcOrd="0" destOrd="0" parTransId="{6F061446-945C-4895-876F-C867CE044B89}" sibTransId="{9EDEFFBA-C3A4-458E-92E6-2394B506C42C}"/>
    <dgm:cxn modelId="{E0072F14-5C27-480A-BD88-1C0F1E5261E3}" type="presOf" srcId="{31483E4A-4A08-47C3-9552-6DE2F24A8377}" destId="{E9273B6C-14B8-4D49-9408-922A99B02DDF}" srcOrd="0" destOrd="0" presId="urn:microsoft.com/office/officeart/2008/layout/NameandTitleOrganizationalChart"/>
    <dgm:cxn modelId="{8A515015-E86B-44DA-BA4C-9EF9F3AC1784}" type="presOf" srcId="{D22F4B13-B5D2-4F19-9153-AB278C5D7955}" destId="{A0D4F51D-CE39-45C5-BF6B-5A64065D9B8D}" srcOrd="1" destOrd="0" presId="urn:microsoft.com/office/officeart/2008/layout/NameandTitleOrganizationalChart"/>
    <dgm:cxn modelId="{64B51817-2EDD-4CB5-917C-AB0579D747C4}" type="presOf" srcId="{C309CB7E-84AE-4742-8DC8-964EA849E8A7}" destId="{106FBA48-18F4-4C3C-9B93-6F7EBBC34E92}" srcOrd="0" destOrd="0" presId="urn:microsoft.com/office/officeart/2008/layout/NameandTitleOrganizationalChart"/>
    <dgm:cxn modelId="{0CA2BC17-C109-42C7-998C-DEDDC1B13D46}" type="presOf" srcId="{75DF2BEA-3280-43D0-94C8-AE24818AD97B}" destId="{31C4BC8F-17A3-44D4-A2BF-D0DFE1E6BBB8}" srcOrd="0" destOrd="0" presId="urn:microsoft.com/office/officeart/2008/layout/NameandTitleOrganizationalChart"/>
    <dgm:cxn modelId="{52FE1139-3A76-4562-BE95-9F4C05D2D152}" type="presOf" srcId="{14F32FE4-8DBB-4027-B9C3-479F78E07E0E}" destId="{5BBFAA0E-B038-432F-AF52-01032EE011AD}" srcOrd="0" destOrd="0" presId="urn:microsoft.com/office/officeart/2008/layout/NameandTitleOrganizationalChart"/>
    <dgm:cxn modelId="{87CCD939-DDF5-4C48-BEA6-C975D6E8C990}" type="presOf" srcId="{17FBFEB3-21A7-4524-8F1D-8E0827EAAC1D}" destId="{CF5D258B-475F-41FF-BA67-89444781AB86}" srcOrd="0" destOrd="0" presId="urn:microsoft.com/office/officeart/2008/layout/NameandTitleOrganizationalChart"/>
    <dgm:cxn modelId="{E16D5460-1855-4579-9187-95EAB83F27D6}" type="presOf" srcId="{54A5C509-5878-4CA6-83FD-DCC9A116AA09}" destId="{4A44CD24-DCD4-444C-A4A1-E62CE1A6F240}" srcOrd="1" destOrd="0" presId="urn:microsoft.com/office/officeart/2008/layout/NameandTitleOrganizationalChart"/>
    <dgm:cxn modelId="{6E923A41-6813-4FEF-9469-9D1C0AB918CB}" type="presOf" srcId="{B8F38DA9-AA8B-4DF7-B514-99EAE5937BCF}" destId="{1B3D9166-7F99-4079-AA46-7EA08B7E31DA}" srcOrd="0" destOrd="0" presId="urn:microsoft.com/office/officeart/2008/layout/NameandTitleOrganizationalChart"/>
    <dgm:cxn modelId="{09D52268-9F10-4CD5-B3FC-1B6DAFF6CE15}" srcId="{7B820FB1-8916-40F4-B108-EE70AD6FF8D6}" destId="{54A5C509-5878-4CA6-83FD-DCC9A116AA09}" srcOrd="0" destOrd="0" parTransId="{72ED3EF4-AC29-4362-9917-C36FB109B94A}" sibTransId="{DA694FDE-B60E-4B06-B3BB-C58385ED8020}"/>
    <dgm:cxn modelId="{B8607049-131E-4ADD-97F1-9842FA47A689}" type="presOf" srcId="{31483E4A-4A08-47C3-9552-6DE2F24A8377}" destId="{289F68BB-2AC0-4E8A-ADA3-021156EE6EE8}" srcOrd="1" destOrd="0" presId="urn:microsoft.com/office/officeart/2008/layout/NameandTitleOrganizationalChart"/>
    <dgm:cxn modelId="{E15D074D-1237-4576-A269-33933FEFE691}" srcId="{54A5C509-5878-4CA6-83FD-DCC9A116AA09}" destId="{75DF2BEA-3280-43D0-94C8-AE24818AD97B}" srcOrd="0" destOrd="0" parTransId="{14F32FE4-8DBB-4027-B9C3-479F78E07E0E}" sibTransId="{17FBFEB3-21A7-4524-8F1D-8E0827EAAC1D}"/>
    <dgm:cxn modelId="{E62D946D-7126-4DC1-A669-B4884FBE5E75}" type="presOf" srcId="{098D853A-1A66-47D6-9BF4-59156277743E}" destId="{C33C8783-9F29-4EE6-8174-5EA9D97DEE8B}" srcOrd="1" destOrd="0" presId="urn:microsoft.com/office/officeart/2008/layout/NameandTitleOrganizationalChart"/>
    <dgm:cxn modelId="{3A30E954-FE70-41E5-AE22-810D5C0A8C8B}" type="presOf" srcId="{54A5C509-5878-4CA6-83FD-DCC9A116AA09}" destId="{F600DFAD-D728-440C-AEFA-9B3555607566}" srcOrd="0" destOrd="0" presId="urn:microsoft.com/office/officeart/2008/layout/NameandTitleOrganizationalChart"/>
    <dgm:cxn modelId="{B6C6E079-FE3E-4DDE-B872-19C09C246612}" type="presOf" srcId="{098D853A-1A66-47D6-9BF4-59156277743E}" destId="{C709BFA3-5B23-4161-9DD4-3BBC1370D4AB}" srcOrd="0" destOrd="0" presId="urn:microsoft.com/office/officeart/2008/layout/NameandTitleOrganizationalChart"/>
    <dgm:cxn modelId="{8FC6B79B-93BB-4FF6-BD2C-516DE099C5C1}" type="presOf" srcId="{15E02BD9-3E77-49F9-89B5-C169985161D8}" destId="{BCE9FCDF-FDA4-44D8-A1B2-B3A3B9DCEE7C}" srcOrd="0" destOrd="0" presId="urn:microsoft.com/office/officeart/2008/layout/NameandTitleOrganizationalChart"/>
    <dgm:cxn modelId="{CBEBF69D-CFD0-46A1-BBDA-A68B34A70D08}" type="presOf" srcId="{75DF2BEA-3280-43D0-94C8-AE24818AD97B}" destId="{A95C9C5A-57C6-4561-99BE-71C623A9EDDA}" srcOrd="1" destOrd="0" presId="urn:microsoft.com/office/officeart/2008/layout/NameandTitleOrganizationalChart"/>
    <dgm:cxn modelId="{E834EBA8-DDAF-4D24-90D0-DC616CF596B6}" type="presOf" srcId="{7B820FB1-8916-40F4-B108-EE70AD6FF8D6}" destId="{378B74B1-D708-4E9B-A9D9-A023BA8AF3AF}" srcOrd="0" destOrd="0" presId="urn:microsoft.com/office/officeart/2008/layout/NameandTitleOrganizationalChart"/>
    <dgm:cxn modelId="{31100BA9-3CDE-4755-871D-B6A49B4BCB5A}" srcId="{54A5C509-5878-4CA6-83FD-DCC9A116AA09}" destId="{9D6C8A36-40B5-4EAB-883E-098D9D2289AE}" srcOrd="2" destOrd="0" parTransId="{C309CB7E-84AE-4742-8DC8-964EA849E8A7}" sibTransId="{2A2BF22B-398A-46A7-A912-F2CBC2556415}"/>
    <dgm:cxn modelId="{DBB564AE-6106-4877-8001-38438DBE453F}" type="presOf" srcId="{9EDEFFBA-C3A4-458E-92E6-2394B506C42C}" destId="{25B2CC74-C909-4F8A-A498-70425A4DCF08}" srcOrd="0" destOrd="0" presId="urn:microsoft.com/office/officeart/2008/layout/NameandTitleOrganizationalChart"/>
    <dgm:cxn modelId="{79F5BEBC-E872-47E6-94BC-48C6D9574727}" srcId="{54A5C509-5878-4CA6-83FD-DCC9A116AA09}" destId="{31483E4A-4A08-47C3-9552-6DE2F24A8377}" srcOrd="1" destOrd="0" parTransId="{15E02BD9-3E77-49F9-89B5-C169985161D8}" sibTransId="{B8F38DA9-AA8B-4DF7-B514-99EAE5937BCF}"/>
    <dgm:cxn modelId="{0DDEEBC4-E2A7-419C-9759-6FE8A18AEEDF}" type="presOf" srcId="{6F061446-945C-4895-876F-C867CE044B89}" destId="{44C2CBA4-B54B-40D2-9EB5-B295F77D38AC}" srcOrd="0" destOrd="0" presId="urn:microsoft.com/office/officeart/2008/layout/NameandTitleOrganizationalChart"/>
    <dgm:cxn modelId="{15ED16CB-227C-43E1-83A3-51789BD151A9}" srcId="{9D6C8A36-40B5-4EAB-883E-098D9D2289AE}" destId="{098D853A-1A66-47D6-9BF4-59156277743E}" srcOrd="1" destOrd="0" parTransId="{AC20471C-B36C-4B13-AFD4-518729275F8D}" sibTransId="{14193E64-626C-4793-A460-3364F4DBF40A}"/>
    <dgm:cxn modelId="{89A67AD6-0114-4FF5-B5D2-C3438B795C98}" type="presOf" srcId="{2A2BF22B-398A-46A7-A912-F2CBC2556415}" destId="{F3950D5F-6555-465C-BA74-51B6806704EC}" srcOrd="0" destOrd="0" presId="urn:microsoft.com/office/officeart/2008/layout/NameandTitleOrganizationalChart"/>
    <dgm:cxn modelId="{F14C86DC-5FCE-4641-87BD-CE5F751922BE}" type="presOf" srcId="{DA694FDE-B60E-4B06-B3BB-C58385ED8020}" destId="{E8578C3E-BF54-498B-8528-0700783D9BE0}" srcOrd="0" destOrd="0" presId="urn:microsoft.com/office/officeart/2008/layout/NameandTitleOrganizationalChart"/>
    <dgm:cxn modelId="{ECB8C6DF-29AE-4FDC-97DF-4325E3456CB3}" type="presOf" srcId="{9D6C8A36-40B5-4EAB-883E-098D9D2289AE}" destId="{AB3DB3B9-611B-4C23-8A58-34E914743310}" srcOrd="0" destOrd="0" presId="urn:microsoft.com/office/officeart/2008/layout/NameandTitleOrganizationalChart"/>
    <dgm:cxn modelId="{A6B85CE0-E4AD-4086-B40D-9B5D8E29C3A2}" type="presOf" srcId="{D22F4B13-B5D2-4F19-9153-AB278C5D7955}" destId="{1D3784AF-C074-48B9-A126-18ADC2BF4687}" srcOrd="0" destOrd="0" presId="urn:microsoft.com/office/officeart/2008/layout/NameandTitleOrganizationalChart"/>
    <dgm:cxn modelId="{9BA19BE6-2374-4AA2-A25B-68C709C04F16}" type="presOf" srcId="{AC20471C-B36C-4B13-AFD4-518729275F8D}" destId="{F01E8FCD-6592-4CB9-9928-FF33B8775350}" srcOrd="0" destOrd="0" presId="urn:microsoft.com/office/officeart/2008/layout/NameandTitleOrganizationalChart"/>
    <dgm:cxn modelId="{1C7682EE-B028-4C3B-AA59-BC6B70C07BAC}" type="presOf" srcId="{14193E64-626C-4793-A460-3364F4DBF40A}" destId="{BAB49C4B-EA42-4944-AD87-9FD9431B725A}" srcOrd="0" destOrd="0" presId="urn:microsoft.com/office/officeart/2008/layout/NameandTitleOrganizationalChart"/>
    <dgm:cxn modelId="{AE60B3F8-56BF-4DB2-A114-8A43E4020FE4}" type="presOf" srcId="{9D6C8A36-40B5-4EAB-883E-098D9D2289AE}" destId="{25121D33-7661-4EB7-B63D-6568A0EF8FC0}" srcOrd="1" destOrd="0" presId="urn:microsoft.com/office/officeart/2008/layout/NameandTitleOrganizationalChart"/>
    <dgm:cxn modelId="{A93760CF-BD30-44CC-B819-B1CC5A018608}" type="presParOf" srcId="{378B74B1-D708-4E9B-A9D9-A023BA8AF3AF}" destId="{4631448C-7032-4B7F-AD4B-40C31C968F53}" srcOrd="0" destOrd="0" presId="urn:microsoft.com/office/officeart/2008/layout/NameandTitleOrganizationalChart"/>
    <dgm:cxn modelId="{6EACE63C-7A1D-4AFA-A26D-3EF36DCBCC1E}" type="presParOf" srcId="{4631448C-7032-4B7F-AD4B-40C31C968F53}" destId="{09369A62-229F-4888-B1ED-372DBC8A7A4D}" srcOrd="0" destOrd="0" presId="urn:microsoft.com/office/officeart/2008/layout/NameandTitleOrganizationalChart"/>
    <dgm:cxn modelId="{66D7A128-A7C2-4918-8B85-C739A65CAF04}" type="presParOf" srcId="{09369A62-229F-4888-B1ED-372DBC8A7A4D}" destId="{F600DFAD-D728-440C-AEFA-9B3555607566}" srcOrd="0" destOrd="0" presId="urn:microsoft.com/office/officeart/2008/layout/NameandTitleOrganizationalChart"/>
    <dgm:cxn modelId="{940BAB6B-6F5E-4A3F-9E20-298BE7A3E0E9}" type="presParOf" srcId="{09369A62-229F-4888-B1ED-372DBC8A7A4D}" destId="{E8578C3E-BF54-498B-8528-0700783D9BE0}" srcOrd="1" destOrd="0" presId="urn:microsoft.com/office/officeart/2008/layout/NameandTitleOrganizationalChart"/>
    <dgm:cxn modelId="{CAAF9384-65B7-47A4-9D30-B64F2A7EF8D2}" type="presParOf" srcId="{09369A62-229F-4888-B1ED-372DBC8A7A4D}" destId="{4A44CD24-DCD4-444C-A4A1-E62CE1A6F240}" srcOrd="2" destOrd="0" presId="urn:microsoft.com/office/officeart/2008/layout/NameandTitleOrganizationalChart"/>
    <dgm:cxn modelId="{E3A0F359-FD27-4299-BC66-7165BC0BF4F0}" type="presParOf" srcId="{4631448C-7032-4B7F-AD4B-40C31C968F53}" destId="{3939E613-0056-4F1C-928E-D2A7BF1C4930}" srcOrd="1" destOrd="0" presId="urn:microsoft.com/office/officeart/2008/layout/NameandTitleOrganizationalChart"/>
    <dgm:cxn modelId="{28969DD8-EB60-4829-9B62-C82C2CD645A1}" type="presParOf" srcId="{3939E613-0056-4F1C-928E-D2A7BF1C4930}" destId="{5BBFAA0E-B038-432F-AF52-01032EE011AD}" srcOrd="0" destOrd="0" presId="urn:microsoft.com/office/officeart/2008/layout/NameandTitleOrganizationalChart"/>
    <dgm:cxn modelId="{DD991591-25C4-49C1-B6AA-6E397725E2C9}" type="presParOf" srcId="{3939E613-0056-4F1C-928E-D2A7BF1C4930}" destId="{4D5C1A90-45AD-47AA-9C50-ACBEFCE07F43}" srcOrd="1" destOrd="0" presId="urn:microsoft.com/office/officeart/2008/layout/NameandTitleOrganizationalChart"/>
    <dgm:cxn modelId="{6A73F825-6A08-4251-9A2B-C2C6B096ED7A}" type="presParOf" srcId="{4D5C1A90-45AD-47AA-9C50-ACBEFCE07F43}" destId="{5C38A95F-D198-49E8-AE6F-2EDE4C273109}" srcOrd="0" destOrd="0" presId="urn:microsoft.com/office/officeart/2008/layout/NameandTitleOrganizationalChart"/>
    <dgm:cxn modelId="{B122DA13-B044-4BE7-A76E-F80B0568137B}" type="presParOf" srcId="{5C38A95F-D198-49E8-AE6F-2EDE4C273109}" destId="{31C4BC8F-17A3-44D4-A2BF-D0DFE1E6BBB8}" srcOrd="0" destOrd="0" presId="urn:microsoft.com/office/officeart/2008/layout/NameandTitleOrganizationalChart"/>
    <dgm:cxn modelId="{BE450CBE-F654-43A4-B9E0-6A8E804F70C8}" type="presParOf" srcId="{5C38A95F-D198-49E8-AE6F-2EDE4C273109}" destId="{CF5D258B-475F-41FF-BA67-89444781AB86}" srcOrd="1" destOrd="0" presId="urn:microsoft.com/office/officeart/2008/layout/NameandTitleOrganizationalChart"/>
    <dgm:cxn modelId="{50396C6C-D515-4068-A5CF-6D5D11ED8E1B}" type="presParOf" srcId="{5C38A95F-D198-49E8-AE6F-2EDE4C273109}" destId="{A95C9C5A-57C6-4561-99BE-71C623A9EDDA}" srcOrd="2" destOrd="0" presId="urn:microsoft.com/office/officeart/2008/layout/NameandTitleOrganizationalChart"/>
    <dgm:cxn modelId="{FE187215-49F1-4AEE-A0B8-18785485CCFD}" type="presParOf" srcId="{4D5C1A90-45AD-47AA-9C50-ACBEFCE07F43}" destId="{520D457F-9486-4680-A554-C8FF8BA4FD0E}" srcOrd="1" destOrd="0" presId="urn:microsoft.com/office/officeart/2008/layout/NameandTitleOrganizationalChart"/>
    <dgm:cxn modelId="{DE21B851-D73C-4E6C-AB33-9ADCF049EC92}" type="presParOf" srcId="{4D5C1A90-45AD-47AA-9C50-ACBEFCE07F43}" destId="{CB2B0A88-362F-4251-AAEB-D0047622431F}" srcOrd="2" destOrd="0" presId="urn:microsoft.com/office/officeart/2008/layout/NameandTitleOrganizationalChart"/>
    <dgm:cxn modelId="{B30AEFE4-AC0E-4B37-84EB-8A8C517927B1}" type="presParOf" srcId="{3939E613-0056-4F1C-928E-D2A7BF1C4930}" destId="{BCE9FCDF-FDA4-44D8-A1B2-B3A3B9DCEE7C}" srcOrd="2" destOrd="0" presId="urn:microsoft.com/office/officeart/2008/layout/NameandTitleOrganizationalChart"/>
    <dgm:cxn modelId="{EE2F9DD4-0EB7-4FB7-B863-DB31E9D80458}" type="presParOf" srcId="{3939E613-0056-4F1C-928E-D2A7BF1C4930}" destId="{E012506F-1E09-4CA7-A56C-4BBDD50B1C97}" srcOrd="3" destOrd="0" presId="urn:microsoft.com/office/officeart/2008/layout/NameandTitleOrganizationalChart"/>
    <dgm:cxn modelId="{B9326D11-F18C-4938-9B4F-C093548F91C2}" type="presParOf" srcId="{E012506F-1E09-4CA7-A56C-4BBDD50B1C97}" destId="{5AB2932B-1263-4D9C-9639-4181CE867841}" srcOrd="0" destOrd="0" presId="urn:microsoft.com/office/officeart/2008/layout/NameandTitleOrganizationalChart"/>
    <dgm:cxn modelId="{02566F1C-F5C8-43D0-8302-34FDF06CAE31}" type="presParOf" srcId="{5AB2932B-1263-4D9C-9639-4181CE867841}" destId="{E9273B6C-14B8-4D49-9408-922A99B02DDF}" srcOrd="0" destOrd="0" presId="urn:microsoft.com/office/officeart/2008/layout/NameandTitleOrganizationalChart"/>
    <dgm:cxn modelId="{C2657590-21ED-485E-A94C-86FAA8F2B349}" type="presParOf" srcId="{5AB2932B-1263-4D9C-9639-4181CE867841}" destId="{1B3D9166-7F99-4079-AA46-7EA08B7E31DA}" srcOrd="1" destOrd="0" presId="urn:microsoft.com/office/officeart/2008/layout/NameandTitleOrganizationalChart"/>
    <dgm:cxn modelId="{47118FBE-C0F2-4393-AE1A-065B8F2006C8}" type="presParOf" srcId="{5AB2932B-1263-4D9C-9639-4181CE867841}" destId="{289F68BB-2AC0-4E8A-ADA3-021156EE6EE8}" srcOrd="2" destOrd="0" presId="urn:microsoft.com/office/officeart/2008/layout/NameandTitleOrganizationalChart"/>
    <dgm:cxn modelId="{E722A3E8-325B-4D04-BE43-171C69D14CF5}" type="presParOf" srcId="{E012506F-1E09-4CA7-A56C-4BBDD50B1C97}" destId="{421D25EB-7F7C-45C3-A2C6-589834E779E9}" srcOrd="1" destOrd="0" presId="urn:microsoft.com/office/officeart/2008/layout/NameandTitleOrganizationalChart"/>
    <dgm:cxn modelId="{DCB5512E-CA42-4853-A329-474AB211ED1F}" type="presParOf" srcId="{E012506F-1E09-4CA7-A56C-4BBDD50B1C97}" destId="{B25D1B9B-F3FD-4579-8887-B8003C4FFBEA}" srcOrd="2" destOrd="0" presId="urn:microsoft.com/office/officeart/2008/layout/NameandTitleOrganizationalChart"/>
    <dgm:cxn modelId="{714145F8-424E-4196-A432-CF4D0E7413C9}" type="presParOf" srcId="{3939E613-0056-4F1C-928E-D2A7BF1C4930}" destId="{106FBA48-18F4-4C3C-9B93-6F7EBBC34E92}" srcOrd="4" destOrd="0" presId="urn:microsoft.com/office/officeart/2008/layout/NameandTitleOrganizationalChart"/>
    <dgm:cxn modelId="{09F932FF-0DF0-4F9B-A0E7-F2881334D176}" type="presParOf" srcId="{3939E613-0056-4F1C-928E-D2A7BF1C4930}" destId="{C42A4639-7232-43D1-886F-3CB10E00D9E8}" srcOrd="5" destOrd="0" presId="urn:microsoft.com/office/officeart/2008/layout/NameandTitleOrganizationalChart"/>
    <dgm:cxn modelId="{09177B80-66BE-4104-B774-E7EC01E97B9F}" type="presParOf" srcId="{C42A4639-7232-43D1-886F-3CB10E00D9E8}" destId="{5ACD0F72-FC8A-490C-9416-E61288CA27E3}" srcOrd="0" destOrd="0" presId="urn:microsoft.com/office/officeart/2008/layout/NameandTitleOrganizationalChart"/>
    <dgm:cxn modelId="{DA026DE9-E982-4306-8FD5-C336D58FA574}" type="presParOf" srcId="{5ACD0F72-FC8A-490C-9416-E61288CA27E3}" destId="{AB3DB3B9-611B-4C23-8A58-34E914743310}" srcOrd="0" destOrd="0" presId="urn:microsoft.com/office/officeart/2008/layout/NameandTitleOrganizationalChart"/>
    <dgm:cxn modelId="{A3568492-56E2-42E1-88DD-61512CE26DD2}" type="presParOf" srcId="{5ACD0F72-FC8A-490C-9416-E61288CA27E3}" destId="{F3950D5F-6555-465C-BA74-51B6806704EC}" srcOrd="1" destOrd="0" presId="urn:microsoft.com/office/officeart/2008/layout/NameandTitleOrganizationalChart"/>
    <dgm:cxn modelId="{A75BDF1D-A380-4057-B16A-CCF742C8BB80}" type="presParOf" srcId="{5ACD0F72-FC8A-490C-9416-E61288CA27E3}" destId="{25121D33-7661-4EB7-B63D-6568A0EF8FC0}" srcOrd="2" destOrd="0" presId="urn:microsoft.com/office/officeart/2008/layout/NameandTitleOrganizationalChart"/>
    <dgm:cxn modelId="{CE570705-D398-433C-BA2E-F4CD5655DD41}" type="presParOf" srcId="{C42A4639-7232-43D1-886F-3CB10E00D9E8}" destId="{01FA76C5-701D-4EFC-946A-E29DC320EF7A}" srcOrd="1" destOrd="0" presId="urn:microsoft.com/office/officeart/2008/layout/NameandTitleOrganizationalChart"/>
    <dgm:cxn modelId="{6CBD2D98-11C9-4FB1-91AE-408B69E6205E}" type="presParOf" srcId="{01FA76C5-701D-4EFC-946A-E29DC320EF7A}" destId="{44C2CBA4-B54B-40D2-9EB5-B295F77D38AC}" srcOrd="0" destOrd="0" presId="urn:microsoft.com/office/officeart/2008/layout/NameandTitleOrganizationalChart"/>
    <dgm:cxn modelId="{965F0427-51A2-4C6F-A8D7-AF4918182D0F}" type="presParOf" srcId="{01FA76C5-701D-4EFC-946A-E29DC320EF7A}" destId="{EA2E1598-F5FC-4D91-9BF9-CACE90477368}" srcOrd="1" destOrd="0" presId="urn:microsoft.com/office/officeart/2008/layout/NameandTitleOrganizationalChart"/>
    <dgm:cxn modelId="{50CE3BA5-B999-4706-B895-6D6CE17F57E1}" type="presParOf" srcId="{EA2E1598-F5FC-4D91-9BF9-CACE90477368}" destId="{349EDFA5-561A-449F-917F-D5079A6CA47F}" srcOrd="0" destOrd="0" presId="urn:microsoft.com/office/officeart/2008/layout/NameandTitleOrganizationalChart"/>
    <dgm:cxn modelId="{3A543511-5E66-45FD-9467-ED9C078A7320}" type="presParOf" srcId="{349EDFA5-561A-449F-917F-D5079A6CA47F}" destId="{1D3784AF-C074-48B9-A126-18ADC2BF4687}" srcOrd="0" destOrd="0" presId="urn:microsoft.com/office/officeart/2008/layout/NameandTitleOrganizationalChart"/>
    <dgm:cxn modelId="{A0EE5CA7-7357-4D69-A3B4-3F0D9DE83FA2}" type="presParOf" srcId="{349EDFA5-561A-449F-917F-D5079A6CA47F}" destId="{25B2CC74-C909-4F8A-A498-70425A4DCF08}" srcOrd="1" destOrd="0" presId="urn:microsoft.com/office/officeart/2008/layout/NameandTitleOrganizationalChart"/>
    <dgm:cxn modelId="{7796CFE0-2279-4BCB-BF42-BE8F66EE942D}" type="presParOf" srcId="{349EDFA5-561A-449F-917F-D5079A6CA47F}" destId="{A0D4F51D-CE39-45C5-BF6B-5A64065D9B8D}" srcOrd="2" destOrd="0" presId="urn:microsoft.com/office/officeart/2008/layout/NameandTitleOrganizationalChart"/>
    <dgm:cxn modelId="{917217EF-9D3A-4F59-91C7-9B202D1961F3}" type="presParOf" srcId="{EA2E1598-F5FC-4D91-9BF9-CACE90477368}" destId="{50913E8C-7F2D-40EE-87CB-A7F26D7141AD}" srcOrd="1" destOrd="0" presId="urn:microsoft.com/office/officeart/2008/layout/NameandTitleOrganizationalChart"/>
    <dgm:cxn modelId="{C8D9C758-640E-486D-8CEA-E522491D2657}" type="presParOf" srcId="{EA2E1598-F5FC-4D91-9BF9-CACE90477368}" destId="{1B9221DD-6531-40CB-9FB1-6DE71FE1A9A1}" srcOrd="2" destOrd="0" presId="urn:microsoft.com/office/officeart/2008/layout/NameandTitleOrganizationalChart"/>
    <dgm:cxn modelId="{A436BE48-1C78-4490-A90B-EB7DD378405D}" type="presParOf" srcId="{01FA76C5-701D-4EFC-946A-E29DC320EF7A}" destId="{F01E8FCD-6592-4CB9-9928-FF33B8775350}" srcOrd="2" destOrd="0" presId="urn:microsoft.com/office/officeart/2008/layout/NameandTitleOrganizationalChart"/>
    <dgm:cxn modelId="{C15BAA35-C714-4CEF-A384-A05B2D369CD2}" type="presParOf" srcId="{01FA76C5-701D-4EFC-946A-E29DC320EF7A}" destId="{64F8402D-0DD0-4E06-9991-4751DAD47CC0}" srcOrd="3" destOrd="0" presId="urn:microsoft.com/office/officeart/2008/layout/NameandTitleOrganizationalChart"/>
    <dgm:cxn modelId="{26DC17FC-2B9B-45BC-B66A-0B238E7A260F}" type="presParOf" srcId="{64F8402D-0DD0-4E06-9991-4751DAD47CC0}" destId="{9F5D9CDD-20D8-49A1-B69A-375300946E10}" srcOrd="0" destOrd="0" presId="urn:microsoft.com/office/officeart/2008/layout/NameandTitleOrganizationalChart"/>
    <dgm:cxn modelId="{0D45AB37-7518-46AE-8ABD-3A0F392DF638}" type="presParOf" srcId="{9F5D9CDD-20D8-49A1-B69A-375300946E10}" destId="{C709BFA3-5B23-4161-9DD4-3BBC1370D4AB}" srcOrd="0" destOrd="0" presId="urn:microsoft.com/office/officeart/2008/layout/NameandTitleOrganizationalChart"/>
    <dgm:cxn modelId="{B29C7830-4CD8-4F8F-B5D5-C7211345C742}" type="presParOf" srcId="{9F5D9CDD-20D8-49A1-B69A-375300946E10}" destId="{BAB49C4B-EA42-4944-AD87-9FD9431B725A}" srcOrd="1" destOrd="0" presId="urn:microsoft.com/office/officeart/2008/layout/NameandTitleOrganizationalChart"/>
    <dgm:cxn modelId="{C5A2D05F-D8CC-4B2A-B089-B3C48F2BF0D1}" type="presParOf" srcId="{9F5D9CDD-20D8-49A1-B69A-375300946E10}" destId="{C33C8783-9F29-4EE6-8174-5EA9D97DEE8B}" srcOrd="2" destOrd="0" presId="urn:microsoft.com/office/officeart/2008/layout/NameandTitleOrganizationalChart"/>
    <dgm:cxn modelId="{B0A28DA7-777B-4596-83A8-2DB45C40469F}" type="presParOf" srcId="{64F8402D-0DD0-4E06-9991-4751DAD47CC0}" destId="{4085BF9F-F99D-4C9B-B9B4-9E623D5B4AC0}" srcOrd="1" destOrd="0" presId="urn:microsoft.com/office/officeart/2008/layout/NameandTitleOrganizationalChart"/>
    <dgm:cxn modelId="{A3B6BBC4-6559-41B7-8846-A0E21C1DC008}" type="presParOf" srcId="{64F8402D-0DD0-4E06-9991-4751DAD47CC0}" destId="{5489C65C-BFBE-43FB-81F5-6281C0E14491}" srcOrd="2" destOrd="0" presId="urn:microsoft.com/office/officeart/2008/layout/NameandTitleOrganizationalChart"/>
    <dgm:cxn modelId="{FE93A974-3B25-45B8-91AC-B6AC7CFCB320}" type="presParOf" srcId="{C42A4639-7232-43D1-886F-3CB10E00D9E8}" destId="{7621B586-D674-4270-8126-FD160419E1C8}" srcOrd="2" destOrd="0" presId="urn:microsoft.com/office/officeart/2008/layout/NameandTitleOrganizationalChart"/>
    <dgm:cxn modelId="{293139C7-B22A-46D4-8944-1762D4B7C22D}" type="presParOf" srcId="{4631448C-7032-4B7F-AD4B-40C31C968F53}" destId="{1F097EE0-C883-4A41-A62D-CCF787F4B1C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BB16A-28F3-440D-9C3B-2BE4A0B57F51}">
      <dsp:nvSpPr>
        <dsp:cNvPr id="0" name=""/>
        <dsp:cNvSpPr/>
      </dsp:nvSpPr>
      <dsp:spPr>
        <a:xfrm>
          <a:off x="2952810" y="1748061"/>
          <a:ext cx="2221862" cy="1922001"/>
        </a:xfrm>
        <a:prstGeom prst="hexagon">
          <a:avLst>
            <a:gd name="adj" fmla="val 28570"/>
            <a:gd name="vf" fmla="val 115470"/>
          </a:avLst>
        </a:prstGeom>
        <a:gradFill rotWithShape="0">
          <a:gsLst>
            <a:gs pos="0">
              <a:schemeClr val="accent1">
                <a:shade val="60000"/>
                <a:hueOff val="0"/>
                <a:satOff val="0"/>
                <a:lumOff val="0"/>
                <a:alphaOff val="0"/>
                <a:shade val="15000"/>
                <a:satMod val="180000"/>
              </a:schemeClr>
            </a:gs>
            <a:gs pos="50000">
              <a:schemeClr val="accent1">
                <a:shade val="60000"/>
                <a:hueOff val="0"/>
                <a:satOff val="0"/>
                <a:lumOff val="0"/>
                <a:alphaOff val="0"/>
                <a:shade val="45000"/>
                <a:satMod val="170000"/>
              </a:schemeClr>
            </a:gs>
            <a:gs pos="70000">
              <a:schemeClr val="accent1">
                <a:shade val="60000"/>
                <a:hueOff val="0"/>
                <a:satOff val="0"/>
                <a:lumOff val="0"/>
                <a:alphaOff val="0"/>
                <a:tint val="99000"/>
                <a:shade val="65000"/>
                <a:satMod val="155000"/>
              </a:schemeClr>
            </a:gs>
            <a:gs pos="100000">
              <a:schemeClr val="accent1">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Successful New Employee Onboarding</a:t>
          </a:r>
        </a:p>
      </dsp:txBody>
      <dsp:txXfrm>
        <a:off x="3321004" y="2066564"/>
        <a:ext cx="1485474" cy="1284995"/>
      </dsp:txXfrm>
    </dsp:sp>
    <dsp:sp modelId="{12193764-2589-43B2-A3DF-E9E1DE221191}">
      <dsp:nvSpPr>
        <dsp:cNvPr id="0" name=""/>
        <dsp:cNvSpPr/>
      </dsp:nvSpPr>
      <dsp:spPr>
        <a:xfrm>
          <a:off x="4344123" y="828514"/>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2ED9006-36E8-4EF2-A154-C43FEC995CC4}">
      <dsp:nvSpPr>
        <dsp:cNvPr id="0" name=""/>
        <dsp:cNvSpPr/>
      </dsp:nvSpPr>
      <dsp:spPr>
        <a:xfrm>
          <a:off x="3157475" y="0"/>
          <a:ext cx="1820800" cy="1575206"/>
        </a:xfrm>
        <a:prstGeom prst="hexagon">
          <a:avLst>
            <a:gd name="adj" fmla="val 28570"/>
            <a:gd name="vf" fmla="val 115470"/>
          </a:avLst>
        </a:prstGeom>
        <a:gradFill rotWithShape="0">
          <a:gsLst>
            <a:gs pos="0">
              <a:schemeClr val="accent1">
                <a:shade val="50000"/>
                <a:hueOff val="0"/>
                <a:satOff val="0"/>
                <a:lumOff val="0"/>
                <a:alphaOff val="0"/>
                <a:shade val="15000"/>
                <a:satMod val="180000"/>
              </a:schemeClr>
            </a:gs>
            <a:gs pos="50000">
              <a:schemeClr val="accent1">
                <a:shade val="50000"/>
                <a:hueOff val="0"/>
                <a:satOff val="0"/>
                <a:lumOff val="0"/>
                <a:alphaOff val="0"/>
                <a:shade val="45000"/>
                <a:satMod val="170000"/>
              </a:schemeClr>
            </a:gs>
            <a:gs pos="70000">
              <a:schemeClr val="accent1">
                <a:shade val="50000"/>
                <a:hueOff val="0"/>
                <a:satOff val="0"/>
                <a:lumOff val="0"/>
                <a:alphaOff val="0"/>
                <a:tint val="99000"/>
                <a:shade val="65000"/>
                <a:satMod val="155000"/>
              </a:schemeClr>
            </a:gs>
            <a:gs pos="100000">
              <a:schemeClr val="accent1">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Checklist for pre-start date activities developed</a:t>
          </a:r>
        </a:p>
      </dsp:txBody>
      <dsp:txXfrm>
        <a:off x="3459220" y="261045"/>
        <a:ext cx="1217310" cy="1053116"/>
      </dsp:txXfrm>
    </dsp:sp>
    <dsp:sp modelId="{79F9C178-A833-46F5-81EC-4358492E144B}">
      <dsp:nvSpPr>
        <dsp:cNvPr id="0" name=""/>
        <dsp:cNvSpPr/>
      </dsp:nvSpPr>
      <dsp:spPr>
        <a:xfrm>
          <a:off x="5322487" y="2178846"/>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12D6391-9EBF-4902-9B89-7CC379025530}">
      <dsp:nvSpPr>
        <dsp:cNvPr id="0" name=""/>
        <dsp:cNvSpPr/>
      </dsp:nvSpPr>
      <dsp:spPr>
        <a:xfrm>
          <a:off x="4827361" y="968857"/>
          <a:ext cx="1820800" cy="1575206"/>
        </a:xfrm>
        <a:prstGeom prst="hexagon">
          <a:avLst>
            <a:gd name="adj" fmla="val 28570"/>
            <a:gd name="vf" fmla="val 115470"/>
          </a:avLst>
        </a:prstGeom>
        <a:gradFill rotWithShape="0">
          <a:gsLst>
            <a:gs pos="0">
              <a:schemeClr val="accent1">
                <a:shade val="50000"/>
                <a:hueOff val="42999"/>
                <a:satOff val="5806"/>
                <a:lumOff val="11495"/>
                <a:alphaOff val="0"/>
                <a:shade val="15000"/>
                <a:satMod val="180000"/>
              </a:schemeClr>
            </a:gs>
            <a:gs pos="50000">
              <a:schemeClr val="accent1">
                <a:shade val="50000"/>
                <a:hueOff val="42999"/>
                <a:satOff val="5806"/>
                <a:lumOff val="11495"/>
                <a:alphaOff val="0"/>
                <a:shade val="45000"/>
                <a:satMod val="170000"/>
              </a:schemeClr>
            </a:gs>
            <a:gs pos="70000">
              <a:schemeClr val="accent1">
                <a:shade val="50000"/>
                <a:hueOff val="42999"/>
                <a:satOff val="5806"/>
                <a:lumOff val="11495"/>
                <a:alphaOff val="0"/>
                <a:tint val="99000"/>
                <a:shade val="65000"/>
                <a:satMod val="155000"/>
              </a:schemeClr>
            </a:gs>
            <a:gs pos="100000">
              <a:schemeClr val="accent1">
                <a:shade val="50000"/>
                <a:hueOff val="42999"/>
                <a:satOff val="5806"/>
                <a:lumOff val="1149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Manager checklist for first week developed</a:t>
          </a:r>
        </a:p>
      </dsp:txBody>
      <dsp:txXfrm>
        <a:off x="5129106" y="1229902"/>
        <a:ext cx="1217310" cy="1053116"/>
      </dsp:txXfrm>
    </dsp:sp>
    <dsp:sp modelId="{25C1A093-B713-4992-976D-39271DBC3F27}">
      <dsp:nvSpPr>
        <dsp:cNvPr id="0" name=""/>
        <dsp:cNvSpPr/>
      </dsp:nvSpPr>
      <dsp:spPr>
        <a:xfrm>
          <a:off x="4642852" y="3703117"/>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823D49C-2F24-4258-9E85-CE4E7D97CD0A}">
      <dsp:nvSpPr>
        <dsp:cNvPr id="0" name=""/>
        <dsp:cNvSpPr/>
      </dsp:nvSpPr>
      <dsp:spPr>
        <a:xfrm>
          <a:off x="4827361" y="2873519"/>
          <a:ext cx="1820800" cy="1575206"/>
        </a:xfrm>
        <a:prstGeom prst="hexagon">
          <a:avLst>
            <a:gd name="adj" fmla="val 28570"/>
            <a:gd name="vf" fmla="val 115470"/>
          </a:avLst>
        </a:prstGeom>
        <a:gradFill rotWithShape="0">
          <a:gsLst>
            <a:gs pos="0">
              <a:schemeClr val="accent1">
                <a:shade val="50000"/>
                <a:hueOff val="85997"/>
                <a:satOff val="11612"/>
                <a:lumOff val="22991"/>
                <a:alphaOff val="0"/>
                <a:shade val="15000"/>
                <a:satMod val="180000"/>
              </a:schemeClr>
            </a:gs>
            <a:gs pos="50000">
              <a:schemeClr val="accent1">
                <a:shade val="50000"/>
                <a:hueOff val="85997"/>
                <a:satOff val="11612"/>
                <a:lumOff val="22991"/>
                <a:alphaOff val="0"/>
                <a:shade val="45000"/>
                <a:satMod val="170000"/>
              </a:schemeClr>
            </a:gs>
            <a:gs pos="70000">
              <a:schemeClr val="accent1">
                <a:shade val="50000"/>
                <a:hueOff val="85997"/>
                <a:satOff val="11612"/>
                <a:lumOff val="22991"/>
                <a:alphaOff val="0"/>
                <a:tint val="99000"/>
                <a:shade val="65000"/>
                <a:satMod val="155000"/>
              </a:schemeClr>
            </a:gs>
            <a:gs pos="100000">
              <a:schemeClr val="accent1">
                <a:shade val="50000"/>
                <a:hueOff val="85997"/>
                <a:satOff val="11612"/>
                <a:lumOff val="229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Binder created which contains hospital and department-specific information</a:t>
          </a:r>
        </a:p>
      </dsp:txBody>
      <dsp:txXfrm>
        <a:off x="5129106" y="3134564"/>
        <a:ext cx="1217310" cy="1053116"/>
      </dsp:txXfrm>
    </dsp:sp>
    <dsp:sp modelId="{519A9BD8-703E-465C-ABEB-7D135A9B45D3}">
      <dsp:nvSpPr>
        <dsp:cNvPr id="0" name=""/>
        <dsp:cNvSpPr/>
      </dsp:nvSpPr>
      <dsp:spPr>
        <a:xfrm>
          <a:off x="2956944" y="3861342"/>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CCF8BDD-9FE3-4F57-AE1F-6E36C4C57AF1}">
      <dsp:nvSpPr>
        <dsp:cNvPr id="0" name=""/>
        <dsp:cNvSpPr/>
      </dsp:nvSpPr>
      <dsp:spPr>
        <a:xfrm>
          <a:off x="3157475" y="3843460"/>
          <a:ext cx="1820800" cy="1575206"/>
        </a:xfrm>
        <a:prstGeom prst="hexagon">
          <a:avLst>
            <a:gd name="adj" fmla="val 28570"/>
            <a:gd name="vf" fmla="val 115470"/>
          </a:avLst>
        </a:prstGeom>
        <a:gradFill rotWithShape="0">
          <a:gsLst>
            <a:gs pos="0">
              <a:schemeClr val="accent1">
                <a:shade val="50000"/>
                <a:hueOff val="128996"/>
                <a:satOff val="17418"/>
                <a:lumOff val="34486"/>
                <a:alphaOff val="0"/>
                <a:shade val="15000"/>
                <a:satMod val="180000"/>
              </a:schemeClr>
            </a:gs>
            <a:gs pos="50000">
              <a:schemeClr val="accent1">
                <a:shade val="50000"/>
                <a:hueOff val="128996"/>
                <a:satOff val="17418"/>
                <a:lumOff val="34486"/>
                <a:alphaOff val="0"/>
                <a:shade val="45000"/>
                <a:satMod val="170000"/>
              </a:schemeClr>
            </a:gs>
            <a:gs pos="70000">
              <a:schemeClr val="accent1">
                <a:shade val="50000"/>
                <a:hueOff val="128996"/>
                <a:satOff val="17418"/>
                <a:lumOff val="34486"/>
                <a:alphaOff val="0"/>
                <a:tint val="99000"/>
                <a:shade val="65000"/>
                <a:satMod val="155000"/>
              </a:schemeClr>
            </a:gs>
            <a:gs pos="100000">
              <a:schemeClr val="accent1">
                <a:shade val="50000"/>
                <a:hueOff val="128996"/>
                <a:satOff val="17418"/>
                <a:lumOff val="3448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Training checklist developed for first 4 weeks of employment</a:t>
          </a:r>
        </a:p>
      </dsp:txBody>
      <dsp:txXfrm>
        <a:off x="3459220" y="4104505"/>
        <a:ext cx="1217310" cy="1053116"/>
      </dsp:txXfrm>
    </dsp:sp>
    <dsp:sp modelId="{B667EBFC-27DB-4299-A0E6-AADE31CF390A}">
      <dsp:nvSpPr>
        <dsp:cNvPr id="0" name=""/>
        <dsp:cNvSpPr/>
      </dsp:nvSpPr>
      <dsp:spPr>
        <a:xfrm>
          <a:off x="1962559" y="2511552"/>
          <a:ext cx="838302" cy="722308"/>
        </a:xfrm>
        <a:prstGeom prst="hexagon">
          <a:avLst>
            <a:gd name="adj" fmla="val 28900"/>
            <a:gd name="vf" fmla="val 115470"/>
          </a:avLst>
        </a:prstGeom>
        <a:gradFill rotWithShape="0">
          <a:gsLst>
            <a:gs pos="0">
              <a:schemeClr val="accent1">
                <a:tint val="55000"/>
                <a:hueOff val="0"/>
                <a:satOff val="0"/>
                <a:lumOff val="0"/>
                <a:alphaOff val="0"/>
                <a:shade val="15000"/>
                <a:satMod val="180000"/>
              </a:schemeClr>
            </a:gs>
            <a:gs pos="50000">
              <a:schemeClr val="accent1">
                <a:tint val="55000"/>
                <a:hueOff val="0"/>
                <a:satOff val="0"/>
                <a:lumOff val="0"/>
                <a:alphaOff val="0"/>
                <a:shade val="45000"/>
                <a:satMod val="170000"/>
              </a:schemeClr>
            </a:gs>
            <a:gs pos="70000">
              <a:schemeClr val="accent1">
                <a:tint val="55000"/>
                <a:hueOff val="0"/>
                <a:satOff val="0"/>
                <a:lumOff val="0"/>
                <a:alphaOff val="0"/>
                <a:tint val="99000"/>
                <a:shade val="65000"/>
                <a:satMod val="155000"/>
              </a:schemeClr>
            </a:gs>
            <a:gs pos="100000">
              <a:schemeClr val="accent1">
                <a:tint val="55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574145F-9A1C-4F0E-B78A-BA986DAF42DB}">
      <dsp:nvSpPr>
        <dsp:cNvPr id="0" name=""/>
        <dsp:cNvSpPr/>
      </dsp:nvSpPr>
      <dsp:spPr>
        <a:xfrm>
          <a:off x="1479837" y="2874602"/>
          <a:ext cx="1820800" cy="1575206"/>
        </a:xfrm>
        <a:prstGeom prst="hexagon">
          <a:avLst>
            <a:gd name="adj" fmla="val 28570"/>
            <a:gd name="vf" fmla="val 115470"/>
          </a:avLst>
        </a:prstGeom>
        <a:gradFill rotWithShape="0">
          <a:gsLst>
            <a:gs pos="0">
              <a:schemeClr val="accent1">
                <a:shade val="50000"/>
                <a:hueOff val="85997"/>
                <a:satOff val="11612"/>
                <a:lumOff val="22991"/>
                <a:alphaOff val="0"/>
                <a:shade val="15000"/>
                <a:satMod val="180000"/>
              </a:schemeClr>
            </a:gs>
            <a:gs pos="50000">
              <a:schemeClr val="accent1">
                <a:shade val="50000"/>
                <a:hueOff val="85997"/>
                <a:satOff val="11612"/>
                <a:lumOff val="22991"/>
                <a:alphaOff val="0"/>
                <a:shade val="45000"/>
                <a:satMod val="170000"/>
              </a:schemeClr>
            </a:gs>
            <a:gs pos="70000">
              <a:schemeClr val="accent1">
                <a:shade val="50000"/>
                <a:hueOff val="85997"/>
                <a:satOff val="11612"/>
                <a:lumOff val="22991"/>
                <a:alphaOff val="0"/>
                <a:tint val="99000"/>
                <a:shade val="65000"/>
                <a:satMod val="155000"/>
              </a:schemeClr>
            </a:gs>
            <a:gs pos="100000">
              <a:schemeClr val="accent1">
                <a:shade val="50000"/>
                <a:hueOff val="85997"/>
                <a:satOff val="11612"/>
                <a:lumOff val="229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Preceptor training guide developed</a:t>
          </a:r>
        </a:p>
      </dsp:txBody>
      <dsp:txXfrm>
        <a:off x="1781582" y="3135647"/>
        <a:ext cx="1217310" cy="1053116"/>
      </dsp:txXfrm>
    </dsp:sp>
    <dsp:sp modelId="{C2E4061E-2F2A-4E04-8D06-D6E214F47AD5}">
      <dsp:nvSpPr>
        <dsp:cNvPr id="0" name=""/>
        <dsp:cNvSpPr/>
      </dsp:nvSpPr>
      <dsp:spPr>
        <a:xfrm>
          <a:off x="1479837" y="966690"/>
          <a:ext cx="1820800" cy="1575206"/>
        </a:xfrm>
        <a:prstGeom prst="hexagon">
          <a:avLst>
            <a:gd name="adj" fmla="val 28570"/>
            <a:gd name="vf" fmla="val 115470"/>
          </a:avLst>
        </a:prstGeom>
        <a:gradFill rotWithShape="0">
          <a:gsLst>
            <a:gs pos="0">
              <a:schemeClr val="accent1">
                <a:shade val="50000"/>
                <a:hueOff val="42999"/>
                <a:satOff val="5806"/>
                <a:lumOff val="11495"/>
                <a:alphaOff val="0"/>
                <a:shade val="15000"/>
                <a:satMod val="180000"/>
              </a:schemeClr>
            </a:gs>
            <a:gs pos="50000">
              <a:schemeClr val="accent1">
                <a:shade val="50000"/>
                <a:hueOff val="42999"/>
                <a:satOff val="5806"/>
                <a:lumOff val="11495"/>
                <a:alphaOff val="0"/>
                <a:shade val="45000"/>
                <a:satMod val="170000"/>
              </a:schemeClr>
            </a:gs>
            <a:gs pos="70000">
              <a:schemeClr val="accent1">
                <a:shade val="50000"/>
                <a:hueOff val="42999"/>
                <a:satOff val="5806"/>
                <a:lumOff val="11495"/>
                <a:alphaOff val="0"/>
                <a:tint val="99000"/>
                <a:shade val="65000"/>
                <a:satMod val="155000"/>
              </a:schemeClr>
            </a:gs>
            <a:gs pos="100000">
              <a:schemeClr val="accent1">
                <a:shade val="50000"/>
                <a:hueOff val="42999"/>
                <a:satOff val="5806"/>
                <a:lumOff val="1149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Weekly Touch base forms developed for preceptor and employee </a:t>
          </a:r>
        </a:p>
      </dsp:txBody>
      <dsp:txXfrm>
        <a:off x="1781582" y="1227735"/>
        <a:ext cx="1217310" cy="1053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E8FCD-6592-4CB9-9928-FF33B8775350}">
      <dsp:nvSpPr>
        <dsp:cNvPr id="0" name=""/>
        <dsp:cNvSpPr/>
      </dsp:nvSpPr>
      <dsp:spPr>
        <a:xfrm>
          <a:off x="5185849" y="3082082"/>
          <a:ext cx="1014521" cy="846964"/>
        </a:xfrm>
        <a:custGeom>
          <a:avLst/>
          <a:gdLst/>
          <a:ahLst/>
          <a:cxnLst/>
          <a:rect l="0" t="0" r="0" b="0"/>
          <a:pathLst>
            <a:path>
              <a:moveTo>
                <a:pt x="0" y="0"/>
              </a:moveTo>
              <a:lnTo>
                <a:pt x="0" y="691896"/>
              </a:lnTo>
              <a:lnTo>
                <a:pt x="1014521" y="691896"/>
              </a:lnTo>
              <a:lnTo>
                <a:pt x="1014521" y="84696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C2CBA4-B54B-40D2-9EB5-B295F77D38AC}">
      <dsp:nvSpPr>
        <dsp:cNvPr id="0" name=""/>
        <dsp:cNvSpPr/>
      </dsp:nvSpPr>
      <dsp:spPr>
        <a:xfrm>
          <a:off x="4454757" y="3082082"/>
          <a:ext cx="731092" cy="846964"/>
        </a:xfrm>
        <a:custGeom>
          <a:avLst/>
          <a:gdLst/>
          <a:ahLst/>
          <a:cxnLst/>
          <a:rect l="0" t="0" r="0" b="0"/>
          <a:pathLst>
            <a:path>
              <a:moveTo>
                <a:pt x="731092" y="0"/>
              </a:moveTo>
              <a:lnTo>
                <a:pt x="731092" y="691896"/>
              </a:lnTo>
              <a:lnTo>
                <a:pt x="0" y="691896"/>
              </a:lnTo>
              <a:lnTo>
                <a:pt x="0" y="846964"/>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6FBA48-18F4-4C3C-9B93-6F7EBBC34E92}">
      <dsp:nvSpPr>
        <dsp:cNvPr id="0" name=""/>
        <dsp:cNvSpPr/>
      </dsp:nvSpPr>
      <dsp:spPr>
        <a:xfrm>
          <a:off x="3039677" y="1859063"/>
          <a:ext cx="2146171" cy="558440"/>
        </a:xfrm>
        <a:custGeom>
          <a:avLst/>
          <a:gdLst/>
          <a:ahLst/>
          <a:cxnLst/>
          <a:rect l="0" t="0" r="0" b="0"/>
          <a:pathLst>
            <a:path>
              <a:moveTo>
                <a:pt x="0" y="0"/>
              </a:moveTo>
              <a:lnTo>
                <a:pt x="0" y="403372"/>
              </a:lnTo>
              <a:lnTo>
                <a:pt x="2146171" y="403372"/>
              </a:lnTo>
              <a:lnTo>
                <a:pt x="2146171" y="55844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E9FCDF-FDA4-44D8-A1B2-B3A3B9DCEE7C}">
      <dsp:nvSpPr>
        <dsp:cNvPr id="0" name=""/>
        <dsp:cNvSpPr/>
      </dsp:nvSpPr>
      <dsp:spPr>
        <a:xfrm>
          <a:off x="2913302" y="1859063"/>
          <a:ext cx="126375" cy="558440"/>
        </a:xfrm>
        <a:custGeom>
          <a:avLst/>
          <a:gdLst/>
          <a:ahLst/>
          <a:cxnLst/>
          <a:rect l="0" t="0" r="0" b="0"/>
          <a:pathLst>
            <a:path>
              <a:moveTo>
                <a:pt x="126375" y="0"/>
              </a:moveTo>
              <a:lnTo>
                <a:pt x="126375" y="403372"/>
              </a:lnTo>
              <a:lnTo>
                <a:pt x="0" y="403372"/>
              </a:lnTo>
              <a:lnTo>
                <a:pt x="0" y="55844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FAA0E-B038-432F-AF52-01032EE011AD}">
      <dsp:nvSpPr>
        <dsp:cNvPr id="0" name=""/>
        <dsp:cNvSpPr/>
      </dsp:nvSpPr>
      <dsp:spPr>
        <a:xfrm>
          <a:off x="767130" y="1859063"/>
          <a:ext cx="2272547" cy="558440"/>
        </a:xfrm>
        <a:custGeom>
          <a:avLst/>
          <a:gdLst/>
          <a:ahLst/>
          <a:cxnLst/>
          <a:rect l="0" t="0" r="0" b="0"/>
          <a:pathLst>
            <a:path>
              <a:moveTo>
                <a:pt x="2272547" y="0"/>
              </a:moveTo>
              <a:lnTo>
                <a:pt x="2272547" y="403372"/>
              </a:lnTo>
              <a:lnTo>
                <a:pt x="0" y="403372"/>
              </a:lnTo>
              <a:lnTo>
                <a:pt x="0" y="55844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00DFAD-D728-440C-AEFA-9B3555607566}">
      <dsp:nvSpPr>
        <dsp:cNvPr id="0" name=""/>
        <dsp:cNvSpPr/>
      </dsp:nvSpPr>
      <dsp:spPr>
        <a:xfrm>
          <a:off x="2397889" y="1194484"/>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92 </a:t>
          </a:r>
        </a:p>
      </dsp:txBody>
      <dsp:txXfrm>
        <a:off x="2397889" y="1194484"/>
        <a:ext cx="1283576" cy="664578"/>
      </dsp:txXfrm>
    </dsp:sp>
    <dsp:sp modelId="{E8578C3E-BF54-498B-8528-0700783D9BE0}">
      <dsp:nvSpPr>
        <dsp:cNvPr id="0" name=""/>
        <dsp:cNvSpPr/>
      </dsp:nvSpPr>
      <dsp:spPr>
        <a:xfrm>
          <a:off x="2707386" y="1671277"/>
          <a:ext cx="2091939" cy="478419"/>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58420" bIns="14605" numCol="1" spcCol="1270" anchor="ctr" anchorCtr="0">
          <a:noAutofit/>
        </a:bodyPr>
        <a:lstStyle/>
        <a:p>
          <a:pPr marL="0" lvl="0" indent="0" algn="r" defTabSz="1022350">
            <a:lnSpc>
              <a:spcPct val="90000"/>
            </a:lnSpc>
            <a:spcBef>
              <a:spcPct val="0"/>
            </a:spcBef>
            <a:spcAft>
              <a:spcPct val="35000"/>
            </a:spcAft>
            <a:buNone/>
          </a:pPr>
          <a:endParaRPr lang="en-US" sz="2300" kern="1200"/>
        </a:p>
      </dsp:txBody>
      <dsp:txXfrm>
        <a:off x="2707386" y="1671277"/>
        <a:ext cx="2091939" cy="478419"/>
      </dsp:txXfrm>
    </dsp:sp>
    <dsp:sp modelId="{31C4BC8F-17A3-44D4-A2BF-D0DFE1E6BBB8}">
      <dsp:nvSpPr>
        <dsp:cNvPr id="0" name=""/>
        <dsp:cNvSpPr/>
      </dsp:nvSpPr>
      <dsp:spPr>
        <a:xfrm>
          <a:off x="125342" y="2417504"/>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52</a:t>
          </a:r>
        </a:p>
      </dsp:txBody>
      <dsp:txXfrm>
        <a:off x="125342" y="2417504"/>
        <a:ext cx="1283576" cy="664578"/>
      </dsp:txXfrm>
    </dsp:sp>
    <dsp:sp modelId="{CF5D258B-475F-41FF-BA67-89444781AB86}">
      <dsp:nvSpPr>
        <dsp:cNvPr id="0" name=""/>
        <dsp:cNvSpPr/>
      </dsp:nvSpPr>
      <dsp:spPr>
        <a:xfrm>
          <a:off x="189609" y="2911982"/>
          <a:ext cx="1779937" cy="538034"/>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marL="0" lvl="0" indent="0" algn="r" defTabSz="1111250">
            <a:lnSpc>
              <a:spcPct val="90000"/>
            </a:lnSpc>
            <a:spcBef>
              <a:spcPct val="0"/>
            </a:spcBef>
            <a:spcAft>
              <a:spcPct val="35000"/>
            </a:spcAft>
            <a:buNone/>
          </a:pPr>
          <a:endParaRPr lang="en-US" sz="2500" kern="1200"/>
        </a:p>
      </dsp:txBody>
      <dsp:txXfrm>
        <a:off x="189609" y="2911982"/>
        <a:ext cx="1779937" cy="538034"/>
      </dsp:txXfrm>
    </dsp:sp>
    <dsp:sp modelId="{E9273B6C-14B8-4D49-9408-922A99B02DDF}">
      <dsp:nvSpPr>
        <dsp:cNvPr id="0" name=""/>
        <dsp:cNvSpPr/>
      </dsp:nvSpPr>
      <dsp:spPr>
        <a:xfrm>
          <a:off x="2271514" y="2417504"/>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25</a:t>
          </a:r>
        </a:p>
      </dsp:txBody>
      <dsp:txXfrm>
        <a:off x="2271514" y="2417504"/>
        <a:ext cx="1283576" cy="664578"/>
      </dsp:txXfrm>
    </dsp:sp>
    <dsp:sp modelId="{1B3D9166-7F99-4079-AA46-7EA08B7E31DA}">
      <dsp:nvSpPr>
        <dsp:cNvPr id="0" name=""/>
        <dsp:cNvSpPr/>
      </dsp:nvSpPr>
      <dsp:spPr>
        <a:xfrm>
          <a:off x="2413493" y="2927439"/>
          <a:ext cx="1892132" cy="525772"/>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0" tIns="15875" rIns="63500" bIns="15875" numCol="1" spcCol="1270" anchor="ctr" anchorCtr="0">
          <a:noAutofit/>
        </a:bodyPr>
        <a:lstStyle/>
        <a:p>
          <a:pPr marL="0" lvl="0" indent="0" algn="r" defTabSz="1111250">
            <a:lnSpc>
              <a:spcPct val="90000"/>
            </a:lnSpc>
            <a:spcBef>
              <a:spcPct val="0"/>
            </a:spcBef>
            <a:spcAft>
              <a:spcPct val="35000"/>
            </a:spcAft>
            <a:buNone/>
          </a:pPr>
          <a:endParaRPr lang="en-US" sz="2500" kern="1200"/>
        </a:p>
      </dsp:txBody>
      <dsp:txXfrm>
        <a:off x="2413493" y="2927439"/>
        <a:ext cx="1892132" cy="525772"/>
      </dsp:txXfrm>
    </dsp:sp>
    <dsp:sp modelId="{AB3DB3B9-611B-4C23-8A58-34E914743310}">
      <dsp:nvSpPr>
        <dsp:cNvPr id="0" name=""/>
        <dsp:cNvSpPr/>
      </dsp:nvSpPr>
      <dsp:spPr>
        <a:xfrm>
          <a:off x="4544061" y="2417504"/>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15</a:t>
          </a:r>
        </a:p>
      </dsp:txBody>
      <dsp:txXfrm>
        <a:off x="4544061" y="2417504"/>
        <a:ext cx="1283576" cy="664578"/>
      </dsp:txXfrm>
    </dsp:sp>
    <dsp:sp modelId="{F3950D5F-6555-465C-BA74-51B6806704EC}">
      <dsp:nvSpPr>
        <dsp:cNvPr id="0" name=""/>
        <dsp:cNvSpPr/>
      </dsp:nvSpPr>
      <dsp:spPr>
        <a:xfrm>
          <a:off x="4783743" y="2891012"/>
          <a:ext cx="2032687" cy="556646"/>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marL="0" lvl="0" indent="0" algn="r" defTabSz="1200150">
            <a:lnSpc>
              <a:spcPct val="90000"/>
            </a:lnSpc>
            <a:spcBef>
              <a:spcPct val="0"/>
            </a:spcBef>
            <a:spcAft>
              <a:spcPct val="35000"/>
            </a:spcAft>
            <a:buNone/>
          </a:pPr>
          <a:endParaRPr lang="en-US" sz="2700" kern="1200"/>
        </a:p>
      </dsp:txBody>
      <dsp:txXfrm>
        <a:off x="4783743" y="2891012"/>
        <a:ext cx="2032687" cy="556646"/>
      </dsp:txXfrm>
    </dsp:sp>
    <dsp:sp modelId="{1D3784AF-C074-48B9-A126-18ADC2BF4687}">
      <dsp:nvSpPr>
        <dsp:cNvPr id="0" name=""/>
        <dsp:cNvSpPr/>
      </dsp:nvSpPr>
      <dsp:spPr>
        <a:xfrm>
          <a:off x="3812969" y="3929047"/>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3</a:t>
          </a:r>
        </a:p>
      </dsp:txBody>
      <dsp:txXfrm>
        <a:off x="3812969" y="3929047"/>
        <a:ext cx="1283576" cy="664578"/>
      </dsp:txXfrm>
    </dsp:sp>
    <dsp:sp modelId="{25B2CC74-C909-4F8A-A498-70425A4DCF08}">
      <dsp:nvSpPr>
        <dsp:cNvPr id="0" name=""/>
        <dsp:cNvSpPr/>
      </dsp:nvSpPr>
      <dsp:spPr>
        <a:xfrm>
          <a:off x="4028004" y="4409530"/>
          <a:ext cx="1202305" cy="9453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9380" tIns="29845" rIns="119380" bIns="29845" numCol="1" spcCol="1270" anchor="ctr" anchorCtr="0">
          <a:noAutofit/>
        </a:bodyPr>
        <a:lstStyle/>
        <a:p>
          <a:pPr marL="0" lvl="0" indent="0" algn="r" defTabSz="2089150">
            <a:lnSpc>
              <a:spcPct val="90000"/>
            </a:lnSpc>
            <a:spcBef>
              <a:spcPct val="0"/>
            </a:spcBef>
            <a:spcAft>
              <a:spcPct val="35000"/>
            </a:spcAft>
            <a:buNone/>
          </a:pPr>
          <a:endParaRPr lang="en-US" sz="4700" kern="1200"/>
        </a:p>
      </dsp:txBody>
      <dsp:txXfrm>
        <a:off x="4028004" y="4409530"/>
        <a:ext cx="1202305" cy="945308"/>
      </dsp:txXfrm>
    </dsp:sp>
    <dsp:sp modelId="{C709BFA3-5B23-4161-9DD4-3BBC1370D4AB}">
      <dsp:nvSpPr>
        <dsp:cNvPr id="0" name=""/>
        <dsp:cNvSpPr/>
      </dsp:nvSpPr>
      <dsp:spPr>
        <a:xfrm>
          <a:off x="5558583" y="3929047"/>
          <a:ext cx="1283576" cy="66457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93779" numCol="1" spcCol="1270" anchor="ctr" anchorCtr="0">
          <a:noAutofit/>
        </a:bodyPr>
        <a:lstStyle/>
        <a:p>
          <a:pPr marL="0" lvl="0" indent="0" algn="ctr" defTabSz="1333500">
            <a:lnSpc>
              <a:spcPct val="90000"/>
            </a:lnSpc>
            <a:spcBef>
              <a:spcPct val="0"/>
            </a:spcBef>
            <a:spcAft>
              <a:spcPct val="35000"/>
            </a:spcAft>
            <a:buNone/>
          </a:pPr>
          <a:r>
            <a:rPr lang="en-US" sz="3000" kern="1200"/>
            <a:t>12</a:t>
          </a:r>
        </a:p>
      </dsp:txBody>
      <dsp:txXfrm>
        <a:off x="5558583" y="3929047"/>
        <a:ext cx="1283576" cy="664578"/>
      </dsp:txXfrm>
    </dsp:sp>
    <dsp:sp modelId="{BAB49C4B-EA42-4944-AD87-9FD9431B725A}">
      <dsp:nvSpPr>
        <dsp:cNvPr id="0" name=""/>
        <dsp:cNvSpPr/>
      </dsp:nvSpPr>
      <dsp:spPr>
        <a:xfrm>
          <a:off x="5878645" y="4439579"/>
          <a:ext cx="1101789" cy="111422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0" tIns="34925" rIns="139700" bIns="34925" numCol="1" spcCol="1270" anchor="ctr" anchorCtr="0">
          <a:noAutofit/>
        </a:bodyPr>
        <a:lstStyle/>
        <a:p>
          <a:pPr marL="0" lvl="0" indent="0" algn="r" defTabSz="2444750">
            <a:lnSpc>
              <a:spcPct val="90000"/>
            </a:lnSpc>
            <a:spcBef>
              <a:spcPct val="0"/>
            </a:spcBef>
            <a:spcAft>
              <a:spcPct val="35000"/>
            </a:spcAft>
            <a:buNone/>
          </a:pPr>
          <a:endParaRPr lang="en-US" sz="5500" kern="1200"/>
        </a:p>
      </dsp:txBody>
      <dsp:txXfrm>
        <a:off x="5878645" y="4439579"/>
        <a:ext cx="1101789" cy="111422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0.47951</cdr:x>
      <cdr:y>0.09413</cdr:y>
    </cdr:from>
    <cdr:to>
      <cdr:x>0.49871</cdr:x>
      <cdr:y>0.29237</cdr:y>
    </cdr:to>
    <cdr:sp macro="" textlink="">
      <cdr:nvSpPr>
        <cdr:cNvPr id="2" name="Rectangle 1"/>
        <cdr:cNvSpPr/>
      </cdr:nvSpPr>
      <cdr:spPr>
        <a:xfrm xmlns:a="http://schemas.openxmlformats.org/drawingml/2006/main">
          <a:off x="4611442" y="438432"/>
          <a:ext cx="184730"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cdr:txBody>
    </cdr:sp>
  </cdr:relSizeAnchor>
  <cdr:relSizeAnchor xmlns:cdr="http://schemas.openxmlformats.org/drawingml/2006/chartDrawing">
    <cdr:from>
      <cdr:x>0</cdr:x>
      <cdr:y>0</cdr:y>
    </cdr:from>
    <cdr:to>
      <cdr:x>1</cdr:x>
      <cdr:y>1</cdr:y>
    </cdr:to>
    <cdr:pic>
      <cdr:nvPicPr>
        <cdr:cNvPr id="4" name="chart">
          <a:extLst xmlns:a="http://schemas.openxmlformats.org/drawingml/2006/main">
            <a:ext uri="{FF2B5EF4-FFF2-40B4-BE49-F238E27FC236}">
              <a16:creationId xmlns:a16="http://schemas.microsoft.com/office/drawing/2014/main" id="{D33434AF-DBF2-4B1B-6FB4-84C008F301A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5268491" cy="496260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F10FC65-A771-40F4-B705-0F5B8A72B859}" type="datetimeFigureOut">
              <a:rPr lang="en-US" smtClean="0"/>
              <a:t>5/19/2025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FF19CEE-32B6-4E8F-B819-A52D998B7FEE}" type="slidenum">
              <a:rPr lang="en-US" smtClean="0"/>
              <a:t>‹#›</a:t>
            </a:fld>
            <a:endParaRPr lang="en-US"/>
          </a:p>
        </p:txBody>
      </p:sp>
    </p:spTree>
    <p:extLst>
      <p:ext uri="{BB962C8B-B14F-4D97-AF65-F5344CB8AC3E}">
        <p14:creationId xmlns:p14="http://schemas.microsoft.com/office/powerpoint/2010/main" val="209556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1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A1215-04D2-42F0-A728-180E0040F4E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797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AA1215-04D2-42F0-A728-180E0040F4E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0852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95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85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38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07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16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2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45BA0-E646-42FA-A3B8-F899ED57A7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208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2B0AAA-664E-4DC8-818F-8104D0891DA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352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6"/>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8"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5A7342-4E71-4224-BC2B-227D7AC2E1D9}" type="datetimeFigureOut">
              <a:rPr lang="en-US" smtClean="0"/>
              <a:t>5/19/2025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F9974A-4B01-48C6-A780-FC21FA4C7C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3"/>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5"/>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A5A7342-4E71-4224-BC2B-227D7AC2E1D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A5A7342-4E71-4224-BC2B-227D7AC2E1D9}"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F9974A-4B01-48C6-A780-FC21FA4C7CA6}"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A5A7342-4E71-4224-BC2B-227D7AC2E1D9}"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72"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9"/>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70" y="1444299"/>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A5A7342-4E71-4224-BC2B-227D7AC2E1D9}"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5A7342-4E71-4224-BC2B-227D7AC2E1D9}"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F9974A-4B01-48C6-A780-FC21FA4C7CA6}"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7342-4E71-4224-BC2B-227D7AC2E1D9}"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F9974A-4B01-48C6-A780-FC21FA4C7C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0A5A7342-4E71-4224-BC2B-227D7AC2E1D9}"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F9974A-4B01-48C6-A780-FC21FA4C7CA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A5A7342-4E71-4224-BC2B-227D7AC2E1D9}" type="datetimeFigureOut">
              <a:rPr lang="en-US" smtClean="0"/>
              <a:t>5/19/2025</a:t>
            </a:fld>
            <a:endParaRPr lang="en-US"/>
          </a:p>
        </p:txBody>
      </p:sp>
      <p:sp>
        <p:nvSpPr>
          <p:cNvPr id="6" name="Footer Placeholder 5"/>
          <p:cNvSpPr>
            <a:spLocks noGrp="1"/>
          </p:cNvSpPr>
          <p:nvPr>
            <p:ph type="ftr" sz="quarter" idx="11"/>
          </p:nvPr>
        </p:nvSpPr>
        <p:spPr>
          <a:xfrm>
            <a:off x="5840100" y="6407949"/>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F9974A-4B01-48C6-A780-FC21FA4C7CA6}" type="slidenum">
              <a:rPr lang="en-US" smtClean="0"/>
              <a:t>‹#›</a:t>
            </a:fld>
            <a:endParaRPr lang="en-US"/>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33"/>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0A5A7342-4E71-4224-BC2B-227D7AC2E1D9}" type="datetimeFigureOut">
              <a:rPr lang="en-US" smtClean="0"/>
              <a:t>5/19/2025</a:t>
            </a:fld>
            <a:endParaRPr lang="en-US"/>
          </a:p>
        </p:txBody>
      </p:sp>
      <p:sp>
        <p:nvSpPr>
          <p:cNvPr id="22" name="Footer Placeholder 21"/>
          <p:cNvSpPr>
            <a:spLocks noGrp="1"/>
          </p:cNvSpPr>
          <p:nvPr>
            <p:ph type="ftr" sz="quarter" idx="3"/>
          </p:nvPr>
        </p:nvSpPr>
        <p:spPr>
          <a:xfrm>
            <a:off x="5840100" y="6407949"/>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9"/>
            <a:ext cx="487680" cy="365125"/>
          </a:xfrm>
          <a:prstGeom prst="rect">
            <a:avLst/>
          </a:prstGeom>
        </p:spPr>
        <p:txBody>
          <a:bodyPr vert="horz" anchor="b"/>
          <a:lstStyle>
            <a:lvl1pPr algn="r" eaLnBrk="1" latinLnBrk="0" hangingPunct="1">
              <a:defRPr kumimoji="0" sz="1000" b="0">
                <a:solidFill>
                  <a:schemeClr val="tx1"/>
                </a:solidFill>
              </a:defRPr>
            </a:lvl1pPr>
            <a:extLst/>
          </a:lstStyle>
          <a:p>
            <a:fld id="{A0F9974A-4B01-48C6-A780-FC21FA4C7C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png"/><Relationship Id="rId4" Type="http://schemas.microsoft.com/office/2007/relationships/hdphoto" Target="../media/hdphoto4.wdp"/></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8.png"/><Relationship Id="rId4" Type="http://schemas.microsoft.com/office/2007/relationships/hdphoto" Target="../media/hdphoto4.wdp"/></Relationships>
</file>

<file path=ppt/slides/_rels/slide10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5.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hyperlink" Target="https://en.wikipedia.org/wiki/File:Checkmark_green.svg" TargetMode="External"/><Relationship Id="rId5" Type="http://schemas.openxmlformats.org/officeDocument/2006/relationships/diagramData" Target="../diagrams/data1.xml"/><Relationship Id="rId10" Type="http://schemas.openxmlformats.org/officeDocument/2006/relationships/image" Target="../media/image18.png"/><Relationship Id="rId4" Type="http://schemas.microsoft.com/office/2007/relationships/hdphoto" Target="../media/hdphoto4.wdp"/><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4.wdp"/></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2.png"/><Relationship Id="rId4" Type="http://schemas.microsoft.com/office/2007/relationships/hdphoto" Target="../media/hdphoto4.wdp"/></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3.jpe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8.pn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4.wdp"/><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7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4.wdp"/><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42.png"/><Relationship Id="rId4" Type="http://schemas.microsoft.com/office/2007/relationships/hdphoto" Target="../media/hdphoto4.wdp"/></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3.wdp"/></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4.wdp"/></Relationships>
</file>

<file path=ppt/slides/_rels/slide9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4.wdp"/></Relationships>
</file>

<file path=ppt/slides/_rels/slide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5.wdp"/></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2.wdp"/></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Cardiology Clinic</a:t>
            </a:r>
          </a:p>
        </p:txBody>
      </p:sp>
      <p:sp>
        <p:nvSpPr>
          <p:cNvPr id="3" name="Subtitle 2"/>
          <p:cNvSpPr>
            <a:spLocks noGrp="1"/>
          </p:cNvSpPr>
          <p:nvPr>
            <p:ph type="subTitle" idx="1"/>
          </p:nvPr>
        </p:nvSpPr>
        <p:spPr/>
        <p:txBody>
          <a:bodyPr/>
          <a:lstStyle/>
          <a:p>
            <a:r>
              <a:rPr lang="en-US"/>
              <a:t>Cardiac HEAL Program</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a:solidFill>
                            <a:srgbClr val="820000"/>
                          </a:solidFill>
                        </a:rPr>
                        <a:t>1</a:t>
                      </a:r>
                      <a:r>
                        <a:rPr lang="en-US" sz="1400" b="1" baseline="30000">
                          <a:solidFill>
                            <a:srgbClr val="820000"/>
                          </a:solidFill>
                        </a:rPr>
                        <a:t>st</a:t>
                      </a:r>
                      <a:r>
                        <a:rPr lang="en-US" sz="1400" b="1" baseline="0">
                          <a:solidFill>
                            <a:srgbClr val="820000"/>
                          </a:solidFill>
                        </a:rPr>
                        <a:t> Presentation Date: September 5</a:t>
                      </a:r>
                      <a:r>
                        <a:rPr lang="en-US" sz="1400" b="1" baseline="30000">
                          <a:solidFill>
                            <a:srgbClr val="820000"/>
                          </a:solidFill>
                        </a:rPr>
                        <a:t>th</a:t>
                      </a:r>
                      <a:r>
                        <a:rPr lang="en-US" sz="1400" b="1" baseline="0">
                          <a:solidFill>
                            <a:srgbClr val="820000"/>
                          </a:solidFill>
                        </a:rPr>
                        <a:t>, 2024 </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a:solidFill>
                            <a:srgbClr val="820000"/>
                          </a:solidFill>
                        </a:rPr>
                        <a:t>Document</a:t>
                      </a:r>
                      <a:r>
                        <a:rPr lang="en-US" sz="1400" b="1" baseline="0">
                          <a:solidFill>
                            <a:srgbClr val="820000"/>
                          </a:solidFill>
                        </a:rPr>
                        <a:t> Last Presented: March 25</a:t>
                      </a:r>
                      <a:r>
                        <a:rPr lang="en-US" sz="1400" b="1" baseline="30000">
                          <a:solidFill>
                            <a:srgbClr val="820000"/>
                          </a:solidFill>
                        </a:rPr>
                        <a:t>th</a:t>
                      </a:r>
                      <a:r>
                        <a:rPr lang="en-US" sz="1400" b="1" baseline="0">
                          <a:solidFill>
                            <a:srgbClr val="820000"/>
                          </a:solidFill>
                        </a:rPr>
                        <a:t>, 2025</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7547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7363" y="1059343"/>
          <a:ext cx="10312401" cy="151792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59683">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818021">
                <a:tc>
                  <a:txBody>
                    <a:bodyPr/>
                    <a:lstStyle/>
                    <a:p>
                      <a:pPr>
                        <a:spcBef>
                          <a:spcPts val="0"/>
                        </a:spcBef>
                      </a:pPr>
                      <a:r>
                        <a:rPr lang="en-US" sz="1400" baseline="0" dirty="0"/>
                        <a:t>Yes. Epic completed the CRR15 build and went live on 2/13/25. We moved forward with testing it w/ Dr. Lively and there were no issues so the ticket was closed on 2/19/25. Cardiac Rehab staff then moved forward with implementing the CRR15 referral into our workflow. From 3/1/25-5/7/25, we had a total of 4 patients who had SSM providers move into our Phase 3/maintenance program. Our SSM providers were successful at placing the electronic CRR15 referral with no issues.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4" y="2577266"/>
          <a:ext cx="10312401" cy="220148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30961">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870524">
                <a:tc>
                  <a:txBody>
                    <a:bodyPr/>
                    <a:lstStyle/>
                    <a:p>
                      <a:pPr marL="342900" indent="-342900">
                        <a:spcBef>
                          <a:spcPts val="0"/>
                        </a:spcBef>
                        <a:buAutoNum type="arabicParenR"/>
                      </a:pPr>
                      <a:r>
                        <a:rPr lang="en-US" sz="1400" dirty="0"/>
                        <a:t>Working with Epic to make changes is a long process. If we would have any other projects that would require Epic to be a major contributor, would make sure to have a flexible timeline to have it completed. </a:t>
                      </a:r>
                    </a:p>
                    <a:p>
                      <a:pPr marL="342900" indent="-342900">
                        <a:spcBef>
                          <a:spcPts val="0"/>
                        </a:spcBef>
                        <a:buAutoNum type="arabicParenR"/>
                      </a:pPr>
                      <a:r>
                        <a:rPr lang="en-US" sz="1400" dirty="0"/>
                        <a:t>Comments from Dr. Lively: “Loving that I can do this electronically and it is easy” and the CR staff is finding that we are receiving these referrals quickly which helps prevent a delay in patients from starting the next step of the program. . </a:t>
                      </a:r>
                    </a:p>
                    <a:p>
                      <a:pPr marL="0" indent="0">
                        <a:spcBef>
                          <a:spcPts val="0"/>
                        </a:spcBef>
                        <a:buNone/>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4129304"/>
          <a:ext cx="10312401" cy="1394301"/>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2067">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76141">
                <a:tc>
                  <a:txBody>
                    <a:bodyPr/>
                    <a:lstStyle/>
                    <a:p>
                      <a:pPr marL="342900" indent="-342900">
                        <a:spcBef>
                          <a:spcPts val="0"/>
                        </a:spcBef>
                        <a:buAutoNum type="arabicParenR"/>
                      </a:pPr>
                      <a:r>
                        <a:rPr kumimoji="0" lang="en-US" sz="1400" b="0" i="0" kern="1200" baseline="0" dirty="0">
                          <a:solidFill>
                            <a:schemeClr val="dk1"/>
                          </a:solidFill>
                          <a:effectLst/>
                          <a:latin typeface="+mn-lt"/>
                          <a:ea typeface="+mn-ea"/>
                          <a:cs typeface="+mn-cs"/>
                        </a:rPr>
                        <a:t>Will look to ask the committee to close this project as we have successful had the electronic referral (CRR15) created and have implemented it with no issues. </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524337"/>
          <a:ext cx="10312401" cy="85677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3861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73126">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YES</a:t>
                      </a:r>
                    </a:p>
                    <a:p>
                      <a:pPr>
                        <a:spcBef>
                          <a:spcPts val="0"/>
                        </a:spcBef>
                      </a:pPr>
                      <a:r>
                        <a:rPr lang="en-US" sz="1400" baseline="0" dirty="0"/>
                        <a:t>Project still in progress, project to continue: </a:t>
                      </a:r>
                      <a:r>
                        <a:rPr lang="en-US" sz="1400" baseline="0" dirty="0">
                          <a:solidFill>
                            <a:srgbClr val="FF0000"/>
                          </a:solidFill>
                        </a:rPr>
                        <a:t>NO</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723237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Graphic 6" descr="Badge 1 with solid fill">
            <a:extLst>
              <a:ext uri="{FF2B5EF4-FFF2-40B4-BE49-F238E27FC236}">
                <a16:creationId xmlns:a16="http://schemas.microsoft.com/office/drawing/2014/main" id="{0A6CA356-B581-3598-437F-96C9AE9005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76648" y="2309648"/>
            <a:ext cx="2238703" cy="2238703"/>
          </a:xfrm>
          <a:prstGeom prst="rect">
            <a:avLst/>
          </a:prstGeom>
        </p:spPr>
      </p:pic>
      <p:sp>
        <p:nvSpPr>
          <p:cNvPr id="10" name="TextBox 9">
            <a:extLst>
              <a:ext uri="{FF2B5EF4-FFF2-40B4-BE49-F238E27FC236}">
                <a16:creationId xmlns:a16="http://schemas.microsoft.com/office/drawing/2014/main" id="{A14F246D-B91E-F705-3B7D-1DCD758FF8A4}"/>
              </a:ext>
            </a:extLst>
          </p:cNvPr>
          <p:cNvSpPr txBox="1"/>
          <p:nvPr/>
        </p:nvSpPr>
        <p:spPr>
          <a:xfrm>
            <a:off x="7215351" y="3105833"/>
            <a:ext cx="39177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Lucida Sans Unicode"/>
                <a:ea typeface="+mn-ea"/>
                <a:cs typeface="+mn-cs"/>
              </a:rPr>
              <a:t>Fully completed using new disciplinary process.</a:t>
            </a:r>
          </a:p>
        </p:txBody>
      </p:sp>
    </p:spTree>
    <p:extLst>
      <p:ext uri="{BB962C8B-B14F-4D97-AF65-F5344CB8AC3E}">
        <p14:creationId xmlns:p14="http://schemas.microsoft.com/office/powerpoint/2010/main" val="28238914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chemeClr val="tx1"/>
                          </a:solidFill>
                        </a:rPr>
                        <a:t>The new tools is completed by leader then submitted to HR electronically.  HR prints off form, secures necessary signatures, meets with employee and scans signed document into OnBase personnel file.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because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FF0000"/>
                          </a:solidFill>
                        </a:rPr>
                        <a:t>Some leaders are still resistant to use a standardized process for employee coaching.  There have been two examples since the last presentation to QM.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740395"/>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baseline="0" dirty="0">
                          <a:solidFill>
                            <a:srgbClr val="FF0000"/>
                          </a:solidFill>
                        </a:rPr>
                        <a:t>Measure leader sentiments on using new process</a:t>
                      </a:r>
                    </a:p>
                  </a:txBody>
                  <a:tcPr/>
                </a:tc>
                <a:tc>
                  <a:txBody>
                    <a:bodyPr/>
                    <a:lstStyle/>
                    <a:p>
                      <a:pPr>
                        <a:spcBef>
                          <a:spcPts val="0"/>
                        </a:spcBef>
                      </a:pPr>
                      <a:r>
                        <a:rPr lang="en-US" sz="1400" baseline="0" dirty="0">
                          <a:solidFill>
                            <a:srgbClr val="FF0000"/>
                          </a:solidFill>
                        </a:rPr>
                        <a:t>Chris</a:t>
                      </a:r>
                    </a:p>
                  </a:txBody>
                  <a:tcPr/>
                </a:tc>
                <a:tc>
                  <a:txBody>
                    <a:bodyPr/>
                    <a:lstStyle/>
                    <a:p>
                      <a:pPr>
                        <a:spcBef>
                          <a:spcPts val="0"/>
                        </a:spcBef>
                      </a:pPr>
                      <a:r>
                        <a:rPr lang="en-US" sz="1400" baseline="0" dirty="0">
                          <a:solidFill>
                            <a:srgbClr val="FF0000"/>
                          </a:solidFill>
                        </a:rPr>
                        <a:t>5/27/25</a:t>
                      </a:r>
                    </a:p>
                  </a:txBody>
                  <a:tcPr/>
                </a:tc>
                <a:extLst>
                  <a:ext uri="{0D108BD9-81ED-4DB2-BD59-A6C34878D82A}">
                    <a16:rowId xmlns:a16="http://schemas.microsoft.com/office/drawing/2014/main" val="2469417347"/>
                  </a:ext>
                </a:extLst>
              </a:tr>
              <a:tr h="187115">
                <a:tc>
                  <a:txBody>
                    <a:bodyPr/>
                    <a:lstStyle/>
                    <a:p>
                      <a:pPr>
                        <a:spcBef>
                          <a:spcPts val="0"/>
                        </a:spcBef>
                      </a:pPr>
                      <a:endParaRPr lang="en-US" sz="1400" baseline="0" dirty="0">
                        <a:solidFill>
                          <a:srgbClr val="FF0000"/>
                        </a:solidFill>
                      </a:endParaRPr>
                    </a:p>
                  </a:txBody>
                  <a:tcPr/>
                </a:tc>
                <a:tc>
                  <a:txBody>
                    <a:bodyPr/>
                    <a:lstStyle/>
                    <a:p>
                      <a:pPr>
                        <a:spcBef>
                          <a:spcPts val="0"/>
                        </a:spcBef>
                      </a:pPr>
                      <a:endParaRPr lang="en-US" sz="1400" baseline="0" dirty="0">
                        <a:solidFill>
                          <a:srgbClr val="FF0000"/>
                        </a:solidFill>
                      </a:endParaRPr>
                    </a:p>
                  </a:txBody>
                  <a:tcPr/>
                </a:tc>
                <a:tc>
                  <a:txBody>
                    <a:bodyPr/>
                    <a:lstStyle/>
                    <a:p>
                      <a:pPr>
                        <a:spcBef>
                          <a:spcPts val="0"/>
                        </a:spcBef>
                      </a:pPr>
                      <a:endParaRPr lang="en-US" sz="1400" baseline="0" dirty="0">
                        <a:solidFill>
                          <a:srgbClr val="FF0000"/>
                        </a:solidFill>
                      </a:endParaRP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aseline="0" dirty="0">
                          <a:solidFill>
                            <a:srgbClr val="FF0000"/>
                          </a:solidFill>
                        </a:rPr>
                        <a:t>YES </a:t>
                      </a:r>
                      <a:r>
                        <a:rPr lang="en-US" sz="1400" baseline="0" dirty="0"/>
                        <a:t>or </a:t>
                      </a:r>
                      <a:r>
                        <a:rPr lang="en-US" sz="1400" baseline="0" dirty="0">
                          <a:solidFill>
                            <a:schemeClr val="tx1"/>
                          </a:solidFill>
                        </a:rPr>
                        <a:t>NO</a:t>
                      </a:r>
                    </a:p>
                    <a:p>
                      <a:pPr>
                        <a:spcBef>
                          <a:spcPts val="0"/>
                        </a:spcBef>
                      </a:pPr>
                      <a:r>
                        <a:rPr lang="en-US" sz="1400" baseline="0" dirty="0"/>
                        <a:t>Project still in progress, project to continue: Enter </a:t>
                      </a:r>
                      <a:r>
                        <a:rPr lang="en-US" sz="1400" baseline="0" dirty="0">
                          <a:solidFill>
                            <a:schemeClr val="tx1"/>
                          </a:solidFill>
                        </a:rPr>
                        <a:t>YES </a:t>
                      </a:r>
                      <a:r>
                        <a:rPr lang="en-US" sz="1400" baseline="0" dirty="0"/>
                        <a:t>or </a:t>
                      </a:r>
                      <a:r>
                        <a:rPr lang="en-US" sz="1400" baseline="0" dirty="0">
                          <a:solidFill>
                            <a:srgbClr val="FF0000"/>
                          </a:solidFill>
                        </a:rPr>
                        <a:t>NO</a:t>
                      </a: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998240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Resources</a:t>
            </a:r>
          </a:p>
        </p:txBody>
      </p:sp>
      <p:sp>
        <p:nvSpPr>
          <p:cNvPr id="3" name="Subtitle 2"/>
          <p:cNvSpPr>
            <a:spLocks noGrp="1"/>
          </p:cNvSpPr>
          <p:nvPr>
            <p:ph type="subTitle" idx="1"/>
          </p:nvPr>
        </p:nvSpPr>
        <p:spPr/>
        <p:txBody>
          <a:bodyPr/>
          <a:lstStyle/>
          <a:p>
            <a:r>
              <a:rPr lang="en-US" dirty="0"/>
              <a:t>New Hire Scheduling in EPIC</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88900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5.27.2025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5.27.2025</a:t>
                      </a:r>
                    </a:p>
                    <a:p>
                      <a:pPr algn="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9702476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baseline="0" dirty="0">
                          <a:solidFill>
                            <a:srgbClr val="FF0000"/>
                          </a:solidFill>
                        </a:rPr>
                        <a:t>100% of new hires are scheduled by HR versus going through the Registration department.</a:t>
                      </a:r>
                    </a:p>
                    <a:p>
                      <a:pPr>
                        <a:spcBef>
                          <a:spcPts val="0"/>
                        </a:spcBef>
                      </a:pPr>
                      <a:r>
                        <a:rPr lang="en-US" sz="1400" dirty="0"/>
                        <a:t>Current KOM Status:  </a:t>
                      </a:r>
                      <a:r>
                        <a:rPr lang="en-US" sz="1400" baseline="0" dirty="0">
                          <a:solidFill>
                            <a:srgbClr val="FF0000"/>
                          </a:solidFill>
                        </a:rPr>
                        <a:t>All new hire are currently scheduled by Registration</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218385">
                <a:tc>
                  <a:txBody>
                    <a:bodyPr/>
                    <a:lstStyle/>
                    <a:p>
                      <a:r>
                        <a:rPr lang="en-US" sz="1400" dirty="0"/>
                        <a:t>Project Leader: </a:t>
                      </a:r>
                      <a:r>
                        <a:rPr lang="en-US" sz="1400" dirty="0">
                          <a:solidFill>
                            <a:srgbClr val="FF0000"/>
                          </a:solidFill>
                        </a:rPr>
                        <a:t>Jenifer Kenrick</a:t>
                      </a:r>
                    </a:p>
                    <a:p>
                      <a:r>
                        <a:rPr lang="en-US" sz="1400" dirty="0"/>
                        <a:t>Members:</a:t>
                      </a:r>
                      <a:r>
                        <a:rPr lang="en-US" sz="1400" baseline="0" dirty="0"/>
                        <a:t> </a:t>
                      </a:r>
                      <a:r>
                        <a:rPr lang="en-US" sz="1400" baseline="0" dirty="0">
                          <a:solidFill>
                            <a:srgbClr val="FF0000"/>
                          </a:solidFill>
                        </a:rPr>
                        <a:t>Tonya Stenback, Melissa Kitelinger and Chris Schmitz</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FF0000"/>
                          </a:solidFill>
                        </a:rPr>
                        <a:t>We strive to provide the best new hire onboarding experience possible.  At times, when scheduling a new hire, it can feel like a long phone call requiring many phone transfers.  </a:t>
                      </a:r>
                    </a:p>
                    <a:p>
                      <a:pPr>
                        <a:spcBef>
                          <a:spcPts val="0"/>
                        </a:spcBef>
                      </a:pPr>
                      <a:endParaRPr lang="en-US" sz="1400" baseline="0" dirty="0"/>
                    </a:p>
                    <a:p>
                      <a:pPr>
                        <a:spcBef>
                          <a:spcPts val="0"/>
                        </a:spcBef>
                      </a:pP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solidFill>
                            <a:srgbClr val="FF0000"/>
                          </a:solidFill>
                        </a:rPr>
                        <a:t>Sarah Watkins is open to training HR staff on how to register a new hire.  This would provide a more seamless new hire experience at one of the first interactions with Stoughton Health. HR is open to doing this task if it means a better new hire experience and increases hew hire retention.</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Hire Scheduling in EPIC</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79313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37795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baseline="0" dirty="0">
                          <a:solidFill>
                            <a:srgbClr val="FF0000"/>
                          </a:solidFill>
                        </a:rPr>
                        <a:t>Secure EPIC training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Streamline onboarding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Done by June 15th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baseline="0" dirty="0">
                          <a:solidFill>
                            <a:srgbClr val="FF0000"/>
                          </a:solidFill>
                        </a:rPr>
                        <a:t>Measure current turnaround times from start to finish of existing process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Streamline onboarding process</a:t>
                      </a:r>
                    </a:p>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baseline="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baseline="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baseline="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baseline="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baseline="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733787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Lucida Sans Unicode"/>
                <a:ea typeface="+mn-ea"/>
                <a:cs typeface="+mn-cs"/>
              </a:rPr>
              <a:t>Track Time of New Hire Call Now vs. post HR scheduling?</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8509D009-34A9-5A4A-F175-62B7B8361BCF}"/>
              </a:ext>
            </a:extLst>
          </p:cNvPr>
          <p:cNvPicPr>
            <a:picLocks noChangeAspect="1"/>
          </p:cNvPicPr>
          <p:nvPr/>
        </p:nvPicPr>
        <p:blipFill>
          <a:blip r:embed="rId5"/>
          <a:stretch>
            <a:fillRect/>
          </a:stretch>
        </p:blipFill>
        <p:spPr>
          <a:xfrm>
            <a:off x="4321367" y="2198263"/>
            <a:ext cx="2461473" cy="2461473"/>
          </a:xfrm>
          <a:prstGeom prst="rect">
            <a:avLst/>
          </a:prstGeom>
        </p:spPr>
      </p:pic>
    </p:spTree>
    <p:extLst>
      <p:ext uri="{BB962C8B-B14F-4D97-AF65-F5344CB8AC3E}">
        <p14:creationId xmlns:p14="http://schemas.microsoft.com/office/powerpoint/2010/main" val="12387896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Track times of current scheduling start to end to establish a benchmark.</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r>
                        <a:rPr lang="en-US" sz="1400" baseline="0" dirty="0">
                          <a:solidFill>
                            <a:srgbClr val="FF0000"/>
                          </a:solidFill>
                        </a:rPr>
                        <a:t>TBD</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2" y="3184488"/>
          <a:ext cx="10312401" cy="2327986"/>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baseline="0" dirty="0">
                          <a:solidFill>
                            <a:srgbClr val="FF0000"/>
                          </a:solidFill>
                        </a:rPr>
                        <a:t>Schedule EPIC training</a:t>
                      </a:r>
                    </a:p>
                  </a:txBody>
                  <a:tcPr/>
                </a:tc>
                <a:tc>
                  <a:txBody>
                    <a:bodyPr/>
                    <a:lstStyle/>
                    <a:p>
                      <a:pPr>
                        <a:spcBef>
                          <a:spcPts val="0"/>
                        </a:spcBef>
                      </a:pPr>
                      <a:r>
                        <a:rPr lang="en-US" sz="1400" dirty="0">
                          <a:solidFill>
                            <a:srgbClr val="FF0000"/>
                          </a:solidFill>
                        </a:rPr>
                        <a:t>Jenifer, Melissa and Tonya</a:t>
                      </a:r>
                    </a:p>
                  </a:txBody>
                  <a:tcPr/>
                </a:tc>
                <a:tc>
                  <a:txBody>
                    <a:bodyPr/>
                    <a:lstStyle/>
                    <a:p>
                      <a:pPr>
                        <a:spcBef>
                          <a:spcPts val="0"/>
                        </a:spcBef>
                      </a:pPr>
                      <a:r>
                        <a:rPr lang="en-US" sz="1400" baseline="0" dirty="0">
                          <a:solidFill>
                            <a:srgbClr val="FF0000"/>
                          </a:solidFill>
                        </a:rPr>
                        <a:t>June 15th</a:t>
                      </a:r>
                    </a:p>
                  </a:txBody>
                  <a:tcPr/>
                </a:tc>
                <a:extLst>
                  <a:ext uri="{0D108BD9-81ED-4DB2-BD59-A6C34878D82A}">
                    <a16:rowId xmlns:a16="http://schemas.microsoft.com/office/drawing/2014/main" val="2469417347"/>
                  </a:ext>
                </a:extLst>
              </a:tr>
              <a:tr h="187115">
                <a:tc>
                  <a:txBody>
                    <a:bodyPr/>
                    <a:lstStyle/>
                    <a:p>
                      <a:pPr>
                        <a:spcBef>
                          <a:spcPts val="0"/>
                        </a:spcBef>
                      </a:pPr>
                      <a:r>
                        <a:rPr lang="en-US" sz="1400" baseline="0" dirty="0">
                          <a:solidFill>
                            <a:srgbClr val="FF0000"/>
                          </a:solidFill>
                        </a:rPr>
                        <a:t>Initiate new hire HR scheduling into EPIC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Jenifer, Melissa and Tonya</a:t>
                      </a:r>
                    </a:p>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68840150"/>
                  </a:ext>
                </a:extLst>
              </a:tr>
              <a:tr h="187115">
                <a:tc>
                  <a:txBody>
                    <a:bodyPr/>
                    <a:lstStyle/>
                    <a:p>
                      <a:pPr>
                        <a:spcBef>
                          <a:spcPts val="0"/>
                        </a:spcBef>
                      </a:pPr>
                      <a:r>
                        <a:rPr lang="en-US" sz="1400" baseline="0" dirty="0">
                          <a:solidFill>
                            <a:srgbClr val="FF0000"/>
                          </a:solidFill>
                        </a:rPr>
                        <a:t>Track time spent with HR now scheduling for a 4-week period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Jenifer, Melissa and Tonya</a:t>
                      </a:r>
                    </a:p>
                    <a:p>
                      <a:pPr>
                        <a:spcBef>
                          <a:spcPts val="0"/>
                        </a:spcBef>
                      </a:pPr>
                      <a:endParaRPr lang="en-US" sz="1400" dirty="0"/>
                    </a:p>
                  </a:txBody>
                  <a:tcPr/>
                </a:tc>
                <a:tc>
                  <a:txBody>
                    <a:bodyPr/>
                    <a:lstStyle/>
                    <a:p>
                      <a:pPr>
                        <a:spcBef>
                          <a:spcPts val="0"/>
                        </a:spcBef>
                      </a:pPr>
                      <a:r>
                        <a:rPr lang="en-US" sz="1400" baseline="0" dirty="0">
                          <a:solidFill>
                            <a:srgbClr val="FF0000"/>
                          </a:solidFill>
                        </a:rPr>
                        <a:t>Implementation up to 8/1/2025</a:t>
                      </a:r>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56270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8227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14" y="2134550"/>
            <a:ext cx="10363200" cy="1829761"/>
          </a:xfrm>
        </p:spPr>
        <p:txBody>
          <a:bodyPr/>
          <a:lstStyle/>
          <a:p>
            <a:pPr algn="ctr"/>
            <a:r>
              <a:rPr lang="en-US" dirty="0"/>
              <a:t>Occupational Health</a:t>
            </a:r>
          </a:p>
        </p:txBody>
      </p:sp>
      <p:sp>
        <p:nvSpPr>
          <p:cNvPr id="3" name="Subtitle 2"/>
          <p:cNvSpPr>
            <a:spLocks noGrp="1"/>
          </p:cNvSpPr>
          <p:nvPr>
            <p:ph type="subTitle" idx="1"/>
          </p:nvPr>
        </p:nvSpPr>
        <p:spPr>
          <a:xfrm>
            <a:off x="956899" y="4014904"/>
            <a:ext cx="10363200" cy="1199704"/>
          </a:xfrm>
        </p:spPr>
        <p:txBody>
          <a:bodyPr/>
          <a:lstStyle/>
          <a:p>
            <a:pPr algn="ctr"/>
            <a:r>
              <a:rPr lang="en-US" dirty="0"/>
              <a:t>Health Promotion and Injury Prevention in the Workplace</a:t>
            </a:r>
          </a:p>
          <a:p>
            <a:endParaRPr lang="en-US" dirty="0"/>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641975" y="5900343"/>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12/3/2024</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chemeClr val="tx1"/>
                          </a:solidFill>
                        </a:rPr>
                        <a:t>Document</a:t>
                      </a:r>
                      <a:r>
                        <a:rPr lang="en-US" sz="1400" b="1" baseline="0" dirty="0">
                          <a:solidFill>
                            <a:schemeClr val="tx1"/>
                          </a:solidFill>
                        </a:rPr>
                        <a:t> Last Presented: </a:t>
                      </a:r>
                      <a:r>
                        <a:rPr lang="en-US" sz="1400" b="1" baseline="0" dirty="0">
                          <a:solidFill>
                            <a:srgbClr val="FF0000"/>
                          </a:solidFill>
                        </a:rPr>
                        <a:t>05/27/2025</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21741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84053"/>
            <a:ext cx="10972800" cy="1143000"/>
          </a:xfrm>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699722" y="998180"/>
          <a:ext cx="10120678" cy="3779520"/>
        </p:xfrm>
        <a:graphic>
          <a:graphicData uri="http://schemas.openxmlformats.org/drawingml/2006/table">
            <a:tbl>
              <a:tblPr firstRow="1" bandRow="1">
                <a:tableStyleId>{6E25E649-3F16-4E02-A733-19D2CDBF48F0}</a:tableStyleId>
              </a:tblPr>
              <a:tblGrid>
                <a:gridCol w="10120678">
                  <a:extLst>
                    <a:ext uri="{9D8B030D-6E8A-4147-A177-3AD203B41FA5}">
                      <a16:colId xmlns:a16="http://schemas.microsoft.com/office/drawing/2014/main" val="20000"/>
                    </a:ext>
                  </a:extLst>
                </a:gridCol>
              </a:tblGrid>
              <a:tr h="365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Goal(s): </a:t>
                      </a:r>
                      <a:r>
                        <a:rPr lang="en-US" sz="1000" b="0" dirty="0"/>
                        <a:t>What are you trying to accomplish? </a:t>
                      </a:r>
                      <a:r>
                        <a:rPr lang="en-US" sz="1000" dirty="0"/>
                        <a:t>Prevent</a:t>
                      </a:r>
                      <a:r>
                        <a:rPr lang="en-US" sz="1000" baseline="0" dirty="0"/>
                        <a:t> injuries, reduce burden of work compensation injuries, early return to work, reduce worker’s compensation cost, employee retention</a:t>
                      </a:r>
                      <a:endParaRPr lang="en-US" sz="1000" dirty="0"/>
                    </a:p>
                  </a:txBody>
                  <a:tcPr/>
                </a:tc>
                <a:extLst>
                  <a:ext uri="{0D108BD9-81ED-4DB2-BD59-A6C34878D82A}">
                    <a16:rowId xmlns:a16="http://schemas.microsoft.com/office/drawing/2014/main" val="10000"/>
                  </a:ext>
                </a:extLst>
              </a:tr>
              <a:tr h="2391011">
                <a:tc>
                  <a:txBody>
                    <a:bodyPr/>
                    <a:lstStyle/>
                    <a:p>
                      <a:pPr>
                        <a:spcBef>
                          <a:spcPts val="0"/>
                        </a:spcBef>
                      </a:pPr>
                      <a:r>
                        <a:rPr lang="en-US" sz="1000" dirty="0">
                          <a:solidFill>
                            <a:schemeClr val="tx1"/>
                          </a:solidFill>
                          <a:latin typeface="+mn-lt"/>
                        </a:rPr>
                        <a:t>KOM Target: This project will be a completion project to full implementation of return-to-work process, new and current employee functional screening by </a:t>
                      </a:r>
                      <a:r>
                        <a:rPr lang="en-US" sz="1000" b="0" i="0" dirty="0">
                          <a:solidFill>
                            <a:schemeClr val="tx1"/>
                          </a:solidFill>
                          <a:latin typeface="+mn-lt"/>
                        </a:rPr>
                        <a:t>December 2025. Indirect impact will include increased employee retention, increased employee engagement, and decreased worker compensation loss ratio. (6 steps to reach completion)</a:t>
                      </a:r>
                    </a:p>
                    <a:p>
                      <a:r>
                        <a:rPr kumimoji="0" lang="en-US" sz="900" kern="1200" dirty="0">
                          <a:solidFill>
                            <a:schemeClr val="dk1"/>
                          </a:solidFill>
                          <a:effectLst/>
                          <a:latin typeface="+mn-lt"/>
                          <a:ea typeface="+mn-ea"/>
                          <a:cs typeface="+mn-cs"/>
                        </a:rPr>
                        <a:t>Steps: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1) Develop functional screens for assessing physical ability to meet physical demands of the job.</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2) Implement functional screens for new employees.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3) Update job descriptions with new job strength charts.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4)Determine plan for completing physical screens on current employees: including what departments are priority for assessment, frequency for each department, and follow up if do not meet demands.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5) Consult legal for employees that do not pass functional screens for new employees, current employees, and employees returning to work after surgery, injury, or illness.</a:t>
                      </a:r>
                    </a:p>
                    <a:p>
                      <a:pPr marL="0" lvl="0" indent="0">
                        <a:buFont typeface="Arial" panose="020B0604020202020204" pitchFamily="34" charset="0"/>
                        <a:buNone/>
                      </a:pPr>
                      <a:r>
                        <a:rPr kumimoji="0" lang="en-US" sz="900" kern="1200" dirty="0">
                          <a:solidFill>
                            <a:schemeClr val="dk1"/>
                          </a:solidFill>
                          <a:effectLst/>
                          <a:latin typeface="+mn-lt"/>
                          <a:ea typeface="+mn-ea"/>
                          <a:cs typeface="+mn-cs"/>
                        </a:rPr>
                        <a:t>6)Complete functional screens on current employees.</a:t>
                      </a:r>
                    </a:p>
                    <a:p>
                      <a:pPr>
                        <a:spcBef>
                          <a:spcPts val="0"/>
                        </a:spcBef>
                      </a:pPr>
                      <a:endParaRPr lang="en-US" sz="900" dirty="0">
                        <a:solidFill>
                          <a:schemeClr val="tx1"/>
                        </a:solidFill>
                        <a:latin typeface="+mn-lt"/>
                      </a:endParaRPr>
                    </a:p>
                    <a:p>
                      <a:pPr>
                        <a:spcBef>
                          <a:spcPts val="0"/>
                        </a:spcBef>
                      </a:pPr>
                      <a:r>
                        <a:rPr lang="en-US" sz="900" dirty="0">
                          <a:solidFill>
                            <a:schemeClr val="tx1"/>
                          </a:solidFill>
                          <a:latin typeface="+mn-lt"/>
                        </a:rPr>
                        <a:t>Current KOM Status: </a:t>
                      </a:r>
                      <a:r>
                        <a:rPr lang="en-US" sz="900" b="1" dirty="0">
                          <a:solidFill>
                            <a:srgbClr val="FF0000"/>
                          </a:solidFill>
                          <a:latin typeface="+mn-lt"/>
                        </a:rPr>
                        <a:t>50% completed</a:t>
                      </a:r>
                    </a:p>
                    <a:p>
                      <a:pPr marL="228600" lvl="0" indent="-228600">
                        <a:buFont typeface="+mj-lt"/>
                        <a:buAutoNum type="arabicPeriod"/>
                      </a:pPr>
                      <a:r>
                        <a:rPr kumimoji="0" lang="en-US" sz="900" kern="1200" dirty="0">
                          <a:solidFill>
                            <a:schemeClr val="tx1"/>
                          </a:solidFill>
                          <a:effectLst/>
                          <a:latin typeface="+mn-lt"/>
                          <a:ea typeface="+mn-ea"/>
                          <a:cs typeface="+mn-cs"/>
                        </a:rPr>
                        <a:t>Develop functional screens for assessing physical ability to meet physical demands of the job. </a:t>
                      </a:r>
                      <a:r>
                        <a:rPr kumimoji="0" lang="en-US" sz="900" b="1" kern="1200" dirty="0">
                          <a:solidFill>
                            <a:schemeClr val="tx1"/>
                          </a:solidFill>
                          <a:effectLst/>
                          <a:latin typeface="+mn-lt"/>
                          <a:ea typeface="+mn-ea"/>
                          <a:cs typeface="+mn-cs"/>
                        </a:rPr>
                        <a:t>Completed</a:t>
                      </a:r>
                    </a:p>
                    <a:p>
                      <a:pPr marL="228600" lvl="0" indent="-228600">
                        <a:buFont typeface="+mj-lt"/>
                        <a:buAutoNum type="arabicPeriod"/>
                      </a:pPr>
                      <a:r>
                        <a:rPr kumimoji="0" lang="en-US" sz="900" kern="1200" dirty="0">
                          <a:solidFill>
                            <a:schemeClr val="tx1"/>
                          </a:solidFill>
                          <a:effectLst/>
                          <a:latin typeface="+mn-lt"/>
                          <a:ea typeface="+mn-ea"/>
                          <a:cs typeface="+mn-cs"/>
                        </a:rPr>
                        <a:t>Implement functional screens for new employees. </a:t>
                      </a:r>
                      <a:r>
                        <a:rPr kumimoji="0" lang="en-US" sz="900" b="1" kern="1200" dirty="0">
                          <a:solidFill>
                            <a:schemeClr val="tx1"/>
                          </a:solidFill>
                          <a:effectLst/>
                          <a:latin typeface="+mn-lt"/>
                          <a:ea typeface="+mn-ea"/>
                          <a:cs typeface="+mn-cs"/>
                        </a:rPr>
                        <a:t>Completed</a:t>
                      </a:r>
                    </a:p>
                    <a:p>
                      <a:pPr marL="228600" lvl="0" indent="-228600">
                        <a:buFont typeface="+mj-lt"/>
                        <a:buAutoNum type="arabicPeriod"/>
                      </a:pPr>
                      <a:r>
                        <a:rPr kumimoji="0" lang="en-US" sz="900" kern="1200" dirty="0">
                          <a:solidFill>
                            <a:schemeClr val="tx1"/>
                          </a:solidFill>
                          <a:effectLst/>
                          <a:latin typeface="+mn-lt"/>
                          <a:ea typeface="+mn-ea"/>
                          <a:cs typeface="+mn-cs"/>
                        </a:rPr>
                        <a:t>Update job descriptions with new job strength charts. </a:t>
                      </a:r>
                      <a:r>
                        <a:rPr kumimoji="0" lang="en-US" sz="900" b="1" kern="1200" dirty="0">
                          <a:solidFill>
                            <a:srgbClr val="FF0000"/>
                          </a:solidFill>
                          <a:effectLst/>
                          <a:latin typeface="+mn-lt"/>
                          <a:ea typeface="+mn-ea"/>
                          <a:cs typeface="+mn-cs"/>
                        </a:rPr>
                        <a:t>In progress</a:t>
                      </a:r>
                    </a:p>
                    <a:p>
                      <a:pPr marL="228600" lvl="0" indent="-228600">
                        <a:buFont typeface="+mj-lt"/>
                        <a:buAutoNum type="arabicPeriod"/>
                      </a:pPr>
                      <a:r>
                        <a:rPr kumimoji="0" lang="en-US" sz="900" kern="1200" dirty="0">
                          <a:solidFill>
                            <a:schemeClr val="tx1"/>
                          </a:solidFill>
                          <a:effectLst/>
                          <a:latin typeface="+mn-lt"/>
                          <a:ea typeface="+mn-ea"/>
                          <a:cs typeface="+mn-cs"/>
                        </a:rPr>
                        <a:t>Determine plan for completing physical screens on current employees: including what departments are priority for assessment, frequency for each department, and follow up if do not meet demands. </a:t>
                      </a:r>
                      <a:r>
                        <a:rPr kumimoji="0" lang="en-US" sz="900" b="1" kern="1200" dirty="0">
                          <a:solidFill>
                            <a:srgbClr val="FF0000"/>
                          </a:solidFill>
                          <a:effectLst/>
                          <a:latin typeface="+mn-lt"/>
                          <a:ea typeface="+mn-ea"/>
                          <a:cs typeface="+mn-cs"/>
                        </a:rPr>
                        <a:t>Not started</a:t>
                      </a:r>
                    </a:p>
                    <a:p>
                      <a:pPr marL="228600" lvl="0" indent="-228600">
                        <a:buFont typeface="+mj-lt"/>
                        <a:buAutoNum type="arabicPeriod"/>
                      </a:pPr>
                      <a:r>
                        <a:rPr kumimoji="0" lang="en-US" sz="900" kern="1200" dirty="0">
                          <a:solidFill>
                            <a:schemeClr val="tx1"/>
                          </a:solidFill>
                          <a:effectLst/>
                          <a:latin typeface="+mn-lt"/>
                          <a:ea typeface="+mn-ea"/>
                          <a:cs typeface="+mn-cs"/>
                        </a:rPr>
                        <a:t>Consult legal for employees that do not pass functional screens for new employees, current employees, and employees returning to work after surgery, injury, or illness. </a:t>
                      </a:r>
                      <a:r>
                        <a:rPr kumimoji="0" lang="en-US" sz="900" b="1" kern="1200" dirty="0">
                          <a:solidFill>
                            <a:srgbClr val="FF0000"/>
                          </a:solidFill>
                          <a:effectLst/>
                          <a:latin typeface="+mn-lt"/>
                          <a:ea typeface="+mn-ea"/>
                          <a:cs typeface="+mn-cs"/>
                        </a:rPr>
                        <a:t>Not started</a:t>
                      </a:r>
                      <a:endParaRPr kumimoji="0" lang="en-US" sz="900" kern="1200" dirty="0">
                        <a:solidFill>
                          <a:schemeClr val="tx1"/>
                        </a:solidFill>
                        <a:effectLst/>
                        <a:latin typeface="+mn-lt"/>
                        <a:ea typeface="+mn-ea"/>
                        <a:cs typeface="+mn-cs"/>
                      </a:endParaRPr>
                    </a:p>
                    <a:p>
                      <a:pPr marL="228600" lvl="0" indent="-228600">
                        <a:buFont typeface="+mj-lt"/>
                        <a:buAutoNum type="arabicPeriod"/>
                      </a:pPr>
                      <a:r>
                        <a:rPr kumimoji="0" lang="en-US" sz="900" kern="1200" dirty="0">
                          <a:solidFill>
                            <a:schemeClr val="tx1"/>
                          </a:solidFill>
                          <a:effectLst/>
                          <a:latin typeface="+mn-lt"/>
                          <a:ea typeface="+mn-ea"/>
                          <a:cs typeface="+mn-cs"/>
                        </a:rPr>
                        <a:t>Complete functional screens on current employees. </a:t>
                      </a:r>
                      <a:r>
                        <a:rPr kumimoji="0" lang="en-US" sz="900" b="1" kern="1200" dirty="0">
                          <a:solidFill>
                            <a:srgbClr val="FF0000"/>
                          </a:solidFill>
                          <a:effectLst/>
                          <a:latin typeface="+mn-lt"/>
                          <a:ea typeface="+mn-ea"/>
                          <a:cs typeface="+mn-cs"/>
                        </a:rPr>
                        <a:t>Not started</a:t>
                      </a:r>
                    </a:p>
                    <a:p>
                      <a:pPr>
                        <a:spcBef>
                          <a:spcPts val="0"/>
                        </a:spcBef>
                      </a:pPr>
                      <a:endParaRPr lang="en-US" sz="1200" dirty="0">
                        <a:solidFill>
                          <a:schemeClr val="tx1"/>
                        </a:solidFill>
                        <a:latin typeface="+mn-lt"/>
                      </a:endParaRPr>
                    </a:p>
                    <a:p>
                      <a:pPr>
                        <a:spcBef>
                          <a:spcPts val="0"/>
                        </a:spcBef>
                      </a:pPr>
                      <a:endParaRPr lang="en-US" sz="1200" dirty="0">
                        <a:solidFill>
                          <a:schemeClr val="tx1"/>
                        </a:solidFill>
                        <a:latin typeface="+mn-lt"/>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18162" y="5949426"/>
          <a:ext cx="10126540" cy="640080"/>
        </p:xfrm>
        <a:graphic>
          <a:graphicData uri="http://schemas.openxmlformats.org/drawingml/2006/table">
            <a:tbl>
              <a:tblPr firstRow="1" bandRow="1">
                <a:tableStyleId>{6E25E649-3F16-4E02-A733-19D2CDBF48F0}</a:tableStyleId>
              </a:tblPr>
              <a:tblGrid>
                <a:gridCol w="10126540">
                  <a:extLst>
                    <a:ext uri="{9D8B030D-6E8A-4147-A177-3AD203B41FA5}">
                      <a16:colId xmlns:a16="http://schemas.microsoft.com/office/drawing/2014/main" val="20000"/>
                    </a:ext>
                  </a:extLst>
                </a:gridCol>
              </a:tblGrid>
              <a:tr h="238631">
                <a:tc>
                  <a:txBody>
                    <a:bodyPr/>
                    <a:lstStyle/>
                    <a:p>
                      <a:r>
                        <a:rPr lang="en-US" sz="1000" dirty="0"/>
                        <a:t>Team:</a:t>
                      </a:r>
                    </a:p>
                  </a:txBody>
                  <a:tcPr/>
                </a:tc>
                <a:extLst>
                  <a:ext uri="{0D108BD9-81ED-4DB2-BD59-A6C34878D82A}">
                    <a16:rowId xmlns:a16="http://schemas.microsoft.com/office/drawing/2014/main" val="10000"/>
                  </a:ext>
                </a:extLst>
              </a:tr>
              <a:tr h="370840">
                <a:tc>
                  <a:txBody>
                    <a:bodyPr/>
                    <a:lstStyle/>
                    <a:p>
                      <a:r>
                        <a:rPr lang="en-US" sz="1000" dirty="0"/>
                        <a:t>Project Leader: Liz Touchett</a:t>
                      </a:r>
                    </a:p>
                    <a:p>
                      <a:r>
                        <a:rPr lang="en-US" sz="1000" dirty="0"/>
                        <a:t>Members:</a:t>
                      </a:r>
                      <a:r>
                        <a:rPr lang="en-US" sz="1000" baseline="0" dirty="0"/>
                        <a:t> Jen Mora</a:t>
                      </a:r>
                      <a:endParaRPr lang="en-US" sz="10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18161" y="4470565"/>
          <a:ext cx="5178341" cy="1478861"/>
        </p:xfrm>
        <a:graphic>
          <a:graphicData uri="http://schemas.openxmlformats.org/drawingml/2006/table">
            <a:tbl>
              <a:tblPr firstRow="1" bandRow="1">
                <a:tableStyleId>{6E25E649-3F16-4E02-A733-19D2CDBF48F0}</a:tableStyleId>
              </a:tblPr>
              <a:tblGrid>
                <a:gridCol w="5178341">
                  <a:extLst>
                    <a:ext uri="{9D8B030D-6E8A-4147-A177-3AD203B41FA5}">
                      <a16:colId xmlns:a16="http://schemas.microsoft.com/office/drawing/2014/main" val="20000"/>
                    </a:ext>
                  </a:extLst>
                </a:gridCol>
              </a:tblGrid>
              <a:tr h="327971">
                <a:tc>
                  <a:txBody>
                    <a:bodyPr/>
                    <a:lstStyle/>
                    <a:p>
                      <a:r>
                        <a:rPr lang="en-US" sz="900" dirty="0"/>
                        <a:t>Background: </a:t>
                      </a:r>
                      <a:r>
                        <a:rPr lang="en-US" sz="900" b="0" dirty="0"/>
                        <a:t>Explain what the original situation was.  Why was a change</a:t>
                      </a:r>
                      <a:r>
                        <a:rPr lang="en-US" sz="900" b="0" baseline="0" dirty="0"/>
                        <a:t> recommended?  (e.g. variation, poor outcome, etc.)</a:t>
                      </a:r>
                      <a:endParaRPr lang="en-US" sz="900" b="0" dirty="0"/>
                    </a:p>
                  </a:txBody>
                  <a:tcPr/>
                </a:tc>
                <a:extLst>
                  <a:ext uri="{0D108BD9-81ED-4DB2-BD59-A6C34878D82A}">
                    <a16:rowId xmlns:a16="http://schemas.microsoft.com/office/drawing/2014/main" val="10000"/>
                  </a:ext>
                </a:extLst>
              </a:tr>
              <a:tr h="11131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After attending Combined Sections Meeting through APTA (American Physical Therapy Association) in which an</a:t>
                      </a:r>
                      <a:r>
                        <a:rPr lang="en-US" sz="900" baseline="0" dirty="0">
                          <a:latin typeface="Arial" panose="020B0604020202020204" pitchFamily="34" charset="0"/>
                          <a:cs typeface="Arial" panose="020B0604020202020204" pitchFamily="34" charset="0"/>
                        </a:rPr>
                        <a:t> organization shared their injury prevention/worker’s comp process.  This started the conversation about preventing injuries with the goal of significantly and positively impacting the departments to reduce injuries.  This will be done by modifying behaviors through education, resources and activities.  A decrease in work injuries, reduced burden of worker comp cost, and early return to work support employee well-being to retain employees.</a:t>
                      </a: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896502" y="4463836"/>
          <a:ext cx="4948200" cy="1485589"/>
        </p:xfrm>
        <a:graphic>
          <a:graphicData uri="http://schemas.openxmlformats.org/drawingml/2006/table">
            <a:tbl>
              <a:tblPr firstRow="1" bandRow="1">
                <a:tableStyleId>{6E25E649-3F16-4E02-A733-19D2CDBF48F0}</a:tableStyleId>
              </a:tblPr>
              <a:tblGrid>
                <a:gridCol w="4948200">
                  <a:extLst>
                    <a:ext uri="{9D8B030D-6E8A-4147-A177-3AD203B41FA5}">
                      <a16:colId xmlns:a16="http://schemas.microsoft.com/office/drawing/2014/main" val="20000"/>
                    </a:ext>
                  </a:extLst>
                </a:gridCol>
              </a:tblGrid>
              <a:tr h="418008">
                <a:tc>
                  <a:txBody>
                    <a:bodyPr/>
                    <a:lstStyle/>
                    <a:p>
                      <a:r>
                        <a:rPr lang="en-US" sz="900" dirty="0"/>
                        <a:t>Driver: </a:t>
                      </a:r>
                      <a:r>
                        <a:rPr lang="en-US" sz="900" baseline="0" dirty="0"/>
                        <a:t> </a:t>
                      </a:r>
                      <a:r>
                        <a:rPr lang="en-US" sz="900" b="0" baseline="0" dirty="0"/>
                        <a:t>Explain why the project is critical to SH.  Why does it relate to the strategic plan?</a:t>
                      </a:r>
                    </a:p>
                  </a:txBody>
                  <a:tcPr/>
                </a:tc>
                <a:extLst>
                  <a:ext uri="{0D108BD9-81ED-4DB2-BD59-A6C34878D82A}">
                    <a16:rowId xmlns:a16="http://schemas.microsoft.com/office/drawing/2014/main" val="10000"/>
                  </a:ext>
                </a:extLst>
              </a:tr>
              <a:tr h="1067581">
                <a:tc>
                  <a:txBody>
                    <a:bodyPr/>
                    <a:lstStyle/>
                    <a:p>
                      <a:pPr eaLnBrk="1" fontAlgn="auto" hangingPunct="1">
                        <a:spcBef>
                          <a:spcPts val="0"/>
                        </a:spcBef>
                        <a:spcAft>
                          <a:spcPts val="0"/>
                        </a:spcAft>
                        <a:defRPr/>
                      </a:pPr>
                      <a:r>
                        <a:rPr lang="en-US" sz="900" dirty="0">
                          <a:latin typeface="Arial" panose="020B0604020202020204" pitchFamily="34" charset="0"/>
                          <a:cs typeface="Arial" panose="020B0604020202020204" pitchFamily="34" charset="0"/>
                        </a:rPr>
                        <a:t>Preventing injuries</a:t>
                      </a:r>
                      <a:r>
                        <a:rPr lang="en-US" sz="900" baseline="0" dirty="0">
                          <a:latin typeface="Arial" panose="020B0604020202020204" pitchFamily="34" charset="0"/>
                          <a:cs typeface="Arial" panose="020B0604020202020204" pitchFamily="34" charset="0"/>
                        </a:rPr>
                        <a:t> before they happen supports our overall employee well-being, shows our employees we care for them, and leads to retaining our workforce.  We provide safe, quality care to the community and to our employee community as well. When an injury does occur, quick access to first aid is pivotal to decreased days off and increased employee satisfaction.</a:t>
                      </a:r>
                      <a:endParaRPr lang="en-US" sz="9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8962422" y="318871"/>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50489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Injury Prevention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05576" y="425767"/>
            <a:ext cx="638929" cy="471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290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51350" y="1213469"/>
          <a:ext cx="10063943" cy="4663944"/>
        </p:xfrm>
        <a:graphic>
          <a:graphicData uri="http://schemas.openxmlformats.org/drawingml/2006/table">
            <a:tbl>
              <a:tblPr firstRow="1" bandRow="1">
                <a:tableStyleId>{6E25E649-3F16-4E02-A733-19D2CDBF48F0}</a:tableStyleId>
              </a:tblPr>
              <a:tblGrid>
                <a:gridCol w="3143287">
                  <a:extLst>
                    <a:ext uri="{9D8B030D-6E8A-4147-A177-3AD203B41FA5}">
                      <a16:colId xmlns:a16="http://schemas.microsoft.com/office/drawing/2014/main" val="20000"/>
                    </a:ext>
                  </a:extLst>
                </a:gridCol>
                <a:gridCol w="4400992">
                  <a:extLst>
                    <a:ext uri="{9D8B030D-6E8A-4147-A177-3AD203B41FA5}">
                      <a16:colId xmlns:a16="http://schemas.microsoft.com/office/drawing/2014/main" val="20001"/>
                    </a:ext>
                  </a:extLst>
                </a:gridCol>
                <a:gridCol w="2519664">
                  <a:extLst>
                    <a:ext uri="{9D8B030D-6E8A-4147-A177-3AD203B41FA5}">
                      <a16:colId xmlns:a16="http://schemas.microsoft.com/office/drawing/2014/main" val="20002"/>
                    </a:ext>
                  </a:extLst>
                </a:gridCol>
              </a:tblGrid>
              <a:tr h="32107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595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Evaluate new employees utilizing job strength functional screen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Evaluating to make sure new employees can fully meeting the physical demands of the job to reduce risk of injury in the workplace.  Feedback on whether screenings meet needs or not.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tx1"/>
                          </a:solidFill>
                          <a:latin typeface="Arial" panose="020B0604020202020204" pitchFamily="34" charset="0"/>
                          <a:cs typeface="Arial" panose="020B0604020202020204" pitchFamily="34" charset="0"/>
                        </a:rPr>
                        <a:t>December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451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Job categories and workflow beyond the physical job description – return to work, new hire, competencies, manager roles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Review workflows identified and compliance with ADA laws beyond the scope of the rehab QM project.</a:t>
                      </a:r>
                    </a:p>
                    <a:p>
                      <a:endParaRPr lang="en-US" sz="105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tx1"/>
                          </a:solidFill>
                          <a:latin typeface="Arial" panose="020B0604020202020204" pitchFamily="34" charset="0"/>
                          <a:cs typeface="Arial" panose="020B0604020202020204" pitchFamily="34" charset="0"/>
                        </a:rPr>
                        <a:t>January 2025</a:t>
                      </a:r>
                    </a:p>
                    <a:p>
                      <a:endParaRPr lang="en-US" sz="105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692834">
                <a:tc>
                  <a:txBody>
                    <a:bodyPr/>
                    <a:lstStyle/>
                    <a:p>
                      <a:r>
                        <a:rPr lang="en-US" sz="1050" dirty="0">
                          <a:solidFill>
                            <a:schemeClr val="tx1"/>
                          </a:solidFill>
                          <a:latin typeface="Arial" panose="020B0604020202020204" pitchFamily="34" charset="0"/>
                          <a:cs typeface="Arial" panose="020B0604020202020204" pitchFamily="34" charset="0"/>
                        </a:rPr>
                        <a:t>Develop frequency and process for evaluating current employees' ability to meet physical demands of their job</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Employees are evaluated prior to starting work, but do not get re-evaluated at this time.  With an aging workforce, we should be evaluating employees on a regular basis to ensure they are still physically able to meet job duties.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Start 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868162421"/>
                  </a:ext>
                </a:extLst>
              </a:tr>
              <a:tr h="691076">
                <a:tc>
                  <a:txBody>
                    <a:bodyPr/>
                    <a:lstStyle/>
                    <a:p>
                      <a:r>
                        <a:rPr lang="en-US" sz="1050" dirty="0">
                          <a:solidFill>
                            <a:schemeClr val="tx1"/>
                          </a:solidFill>
                          <a:latin typeface="Arial" panose="020B0604020202020204" pitchFamily="34" charset="0"/>
                          <a:cs typeface="Arial" panose="020B0604020202020204" pitchFamily="34" charset="0"/>
                        </a:rPr>
                        <a:t>Evaluate current employees based on above process.</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Arial" panose="020B0604020202020204" pitchFamily="34" charset="0"/>
                          <a:cs typeface="Arial" panose="020B0604020202020204" pitchFamily="34" charset="0"/>
                        </a:rPr>
                        <a:t>Evaluating current employees to determine their ability to physically meet demands of current role reduces risk of injury by identifying employees that may not be able to meet the physical demands and developing a process for strengthening or re-assignment of job roles.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TBD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53451038"/>
                  </a:ext>
                </a:extLst>
              </a:tr>
              <a:tr h="416756">
                <a:tc>
                  <a:txBody>
                    <a:bodyPr/>
                    <a:lstStyle/>
                    <a:p>
                      <a:r>
                        <a:rPr lang="en-US" sz="1050" dirty="0">
                          <a:solidFill>
                            <a:schemeClr val="tx1"/>
                          </a:solidFill>
                          <a:latin typeface="Arial" panose="020B0604020202020204" pitchFamily="34" charset="0"/>
                          <a:cs typeface="Arial" panose="020B0604020202020204" pitchFamily="34" charset="0"/>
                        </a:rPr>
                        <a:t>Update job descriptions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Work with HR to make sure job descriptions have the correct job category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Start April 2025</a:t>
                      </a:r>
                    </a:p>
                    <a:p>
                      <a:endParaRPr lang="en-US" sz="1050" b="0"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702572507"/>
                  </a:ext>
                </a:extLst>
              </a:tr>
              <a:tr h="1251412">
                <a:tc>
                  <a:txBody>
                    <a:bodyPr/>
                    <a:lstStyle/>
                    <a:p>
                      <a:r>
                        <a:rPr lang="en-US" sz="1050" dirty="0">
                          <a:solidFill>
                            <a:schemeClr val="tx1"/>
                          </a:solidFill>
                          <a:latin typeface="Arial" panose="020B0604020202020204" pitchFamily="34" charset="0"/>
                          <a:cs typeface="Arial" panose="020B0604020202020204" pitchFamily="34" charset="0"/>
                        </a:rPr>
                        <a:t>Meet with Forum to review job categories and discuss implementation of functional screens for current employees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50" dirty="0">
                          <a:solidFill>
                            <a:schemeClr val="tx1"/>
                          </a:solidFill>
                          <a:latin typeface="Arial" panose="020B0604020202020204" pitchFamily="34" charset="0"/>
                          <a:cs typeface="Arial" panose="020B0604020202020204" pitchFamily="34" charset="0"/>
                        </a:rPr>
                        <a:t>The managers know their employee’s job duties best, so they can verify the correct job strength category is determined.  Managers have reviewed all jobs and confirmed correct job strength.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50" b="0" baseline="0" dirty="0">
                          <a:solidFill>
                            <a:schemeClr val="tx1"/>
                          </a:solidFill>
                          <a:latin typeface="Arial" panose="020B0604020202020204" pitchFamily="34" charset="0"/>
                          <a:cs typeface="Arial" panose="020B0604020202020204" pitchFamily="34" charset="0"/>
                        </a:rPr>
                        <a:t>Completed 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6786045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400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406093" y="376529"/>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1">
            <a:extLst>
              <a:ext uri="{FF2B5EF4-FFF2-40B4-BE49-F238E27FC236}">
                <a16:creationId xmlns:a16="http://schemas.microsoft.com/office/drawing/2014/main" id="{FCF388B1-8482-4DDE-B0CA-4889946719D4}"/>
              </a:ext>
            </a:extLst>
          </p:cNvPr>
          <p:cNvSpPr txBox="1">
            <a:spLocks/>
          </p:cNvSpPr>
          <p:nvPr/>
        </p:nvSpPr>
        <p:spPr>
          <a:xfrm>
            <a:off x="448362" y="90337"/>
            <a:ext cx="109728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775F55"/>
                </a:solidFill>
                <a:effectLst>
                  <a:outerShdw blurRad="31750" dist="25400" dir="5400000" algn="tl" rotWithShape="0">
                    <a:srgbClr val="000000">
                      <a:alpha val="25000"/>
                    </a:srgbClr>
                  </a:outerShdw>
                </a:effectLst>
                <a:uLnTx/>
                <a:uFillTx/>
                <a:latin typeface="Lucida Sans Unicode"/>
                <a:ea typeface="+mj-ea"/>
                <a:cs typeface="+mj-cs"/>
              </a:rPr>
              <a:t>Measures:</a:t>
            </a:r>
          </a:p>
        </p:txBody>
      </p:sp>
      <p:pic>
        <p:nvPicPr>
          <p:cNvPr id="7" name="Content Placeholder 4">
            <a:extLst>
              <a:ext uri="{FF2B5EF4-FFF2-40B4-BE49-F238E27FC236}">
                <a16:creationId xmlns:a16="http://schemas.microsoft.com/office/drawing/2014/main" id="{D9C5396B-F69A-CE89-0471-0F26BF01A052}"/>
              </a:ext>
            </a:extLst>
          </p:cNvPr>
          <p:cNvPicPr>
            <a:picLocks noChangeAspect="1"/>
          </p:cNvPicPr>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a:prstGeom prst="rect">
            <a:avLst/>
          </a:prstGeom>
        </p:spPr>
      </p:pic>
      <p:sp>
        <p:nvSpPr>
          <p:cNvPr id="11" name="Rectangle 10">
            <a:extLst>
              <a:ext uri="{FF2B5EF4-FFF2-40B4-BE49-F238E27FC236}">
                <a16:creationId xmlns:a16="http://schemas.microsoft.com/office/drawing/2014/main" id="{971662B2-4546-B2F0-ACFC-B5FBFFEF171E}"/>
              </a:ext>
            </a:extLst>
          </p:cNvPr>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12" name="Picture 11">
            <a:extLst>
              <a:ext uri="{FF2B5EF4-FFF2-40B4-BE49-F238E27FC236}">
                <a16:creationId xmlns:a16="http://schemas.microsoft.com/office/drawing/2014/main" id="{38C4DC8D-D1E0-C919-7457-3D30B1BFA99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a16="http://schemas.microsoft.com/office/drawing/2014/main" id="{05985DD2-8333-9F86-EAFD-E61854B5CDFA}"/>
              </a:ext>
            </a:extLst>
          </p:cNvPr>
          <p:cNvSpPr txBox="1"/>
          <p:nvPr/>
        </p:nvSpPr>
        <p:spPr>
          <a:xfrm>
            <a:off x="688982" y="4062282"/>
            <a:ext cx="495170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18 pre-employment physicals, all passed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4 Return to Work Functional Screens completed, 3 passed, 1 limitations due to injury- March 1</a:t>
            </a:r>
            <a:r>
              <a:rPr kumimoji="0" lang="en-US" sz="1800" b="0" i="0" u="none" strike="noStrike" kern="1200" cap="none" spc="0" normalizeH="0" baseline="30000" noProof="0" dirty="0">
                <a:ln>
                  <a:noFill/>
                </a:ln>
                <a:solidFill>
                  <a:prstClr val="black"/>
                </a:solidFill>
                <a:effectLst/>
                <a:uLnTx/>
                <a:uFillTx/>
                <a:latin typeface="Lucida Sans Unicode"/>
                <a:ea typeface="+mn-ea"/>
                <a:cs typeface="+mn-cs"/>
              </a:rPr>
              <a:t>st-</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May 6</a:t>
            </a:r>
            <a:r>
              <a:rPr kumimoji="0" lang="en-US" sz="1800" b="0" i="0" u="none" strike="noStrike" kern="1200" cap="none" spc="0" normalizeH="0" baseline="30000" noProof="0" dirty="0">
                <a:ln>
                  <a:noFill/>
                </a:ln>
                <a:solidFill>
                  <a:prstClr val="black"/>
                </a:solidFill>
                <a:effectLst/>
                <a:uLnTx/>
                <a:uFillTx/>
                <a:latin typeface="Lucida Sans Unicode"/>
                <a:ea typeface="+mn-ea"/>
                <a:cs typeface="+mn-cs"/>
              </a:rPr>
              <a:t>th</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10" name="Picture 9">
            <a:extLst>
              <a:ext uri="{FF2B5EF4-FFF2-40B4-BE49-F238E27FC236}">
                <a16:creationId xmlns:a16="http://schemas.microsoft.com/office/drawing/2014/main" id="{9EE8948E-C30B-8E2D-ABAC-F9EB0EE26D8C}"/>
              </a:ext>
            </a:extLst>
          </p:cNvPr>
          <p:cNvPicPr>
            <a:picLocks noChangeAspect="1"/>
          </p:cNvPicPr>
          <p:nvPr/>
        </p:nvPicPr>
        <p:blipFill>
          <a:blip r:embed="rId5"/>
          <a:stretch>
            <a:fillRect/>
          </a:stretch>
        </p:blipFill>
        <p:spPr>
          <a:xfrm>
            <a:off x="6546905" y="3546771"/>
            <a:ext cx="4584589" cy="2755631"/>
          </a:xfrm>
          <a:prstGeom prst="rect">
            <a:avLst/>
          </a:prstGeom>
        </p:spPr>
      </p:pic>
      <p:graphicFrame>
        <p:nvGraphicFramePr>
          <p:cNvPr id="5" name="Chart 4">
            <a:extLst>
              <a:ext uri="{FF2B5EF4-FFF2-40B4-BE49-F238E27FC236}">
                <a16:creationId xmlns:a16="http://schemas.microsoft.com/office/drawing/2014/main" id="{7840FDB4-6BAD-6AF3-FB07-834D55E06C35}"/>
              </a:ext>
            </a:extLst>
          </p:cNvPr>
          <p:cNvGraphicFramePr/>
          <p:nvPr/>
        </p:nvGraphicFramePr>
        <p:xfrm>
          <a:off x="814458" y="1047610"/>
          <a:ext cx="5281542" cy="28965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1035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7074" y="1024159"/>
          <a:ext cx="10168156" cy="675640"/>
        </p:xfrm>
        <a:graphic>
          <a:graphicData uri="http://schemas.openxmlformats.org/drawingml/2006/table">
            <a:tbl>
              <a:tblPr firstRow="1" bandRow="1">
                <a:tableStyleId>{6E25E649-3F16-4E02-A733-19D2CDBF48F0}</a:tableStyleId>
              </a:tblPr>
              <a:tblGrid>
                <a:gridCol w="10168156">
                  <a:extLst>
                    <a:ext uri="{9D8B030D-6E8A-4147-A177-3AD203B41FA5}">
                      <a16:colId xmlns:a16="http://schemas.microsoft.com/office/drawing/2014/main" val="20000"/>
                    </a:ext>
                  </a:extLst>
                </a:gridCol>
              </a:tblGrid>
              <a:tr h="294687">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Finalize job categories– completed May 2025</a:t>
                      </a:r>
                      <a:endParaRPr lang="en-US"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3" y="1808864"/>
          <a:ext cx="10168156" cy="796934"/>
        </p:xfrm>
        <a:graphic>
          <a:graphicData uri="http://schemas.openxmlformats.org/drawingml/2006/table">
            <a:tbl>
              <a:tblPr firstRow="1" bandRow="1">
                <a:tableStyleId>{6E25E649-3F16-4E02-A733-19D2CDBF48F0}</a:tableStyleId>
              </a:tblPr>
              <a:tblGrid>
                <a:gridCol w="10168156">
                  <a:extLst>
                    <a:ext uri="{9D8B030D-6E8A-4147-A177-3AD203B41FA5}">
                      <a16:colId xmlns:a16="http://schemas.microsoft.com/office/drawing/2014/main" val="20000"/>
                    </a:ext>
                  </a:extLst>
                </a:gridCol>
              </a:tblGrid>
              <a:tr h="28370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492134">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Complexity of return-to-work process and needing to involve legal.</a:t>
                      </a:r>
                      <a:endParaRPr lang="en-US" sz="1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19501" y="2605798"/>
          <a:ext cx="10296525" cy="2144591"/>
        </p:xfrm>
        <a:graphic>
          <a:graphicData uri="http://schemas.openxmlformats.org/drawingml/2006/table">
            <a:tbl>
              <a:tblPr firstRow="1" bandRow="1">
                <a:tableStyleId>{6E25E649-3F16-4E02-A733-19D2CDBF48F0}</a:tableStyleId>
              </a:tblPr>
              <a:tblGrid>
                <a:gridCol w="10296525">
                  <a:extLst>
                    <a:ext uri="{9D8B030D-6E8A-4147-A177-3AD203B41FA5}">
                      <a16:colId xmlns:a16="http://schemas.microsoft.com/office/drawing/2014/main" val="20000"/>
                    </a:ext>
                  </a:extLst>
                </a:gridCol>
              </a:tblGrid>
              <a:tr h="55963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latin typeface="Arial" panose="020B0604020202020204" pitchFamily="34" charset="0"/>
                          <a:cs typeface="Arial" panose="020B0604020202020204" pitchFamily="34" charset="0"/>
                        </a:rPr>
                        <a:t>This project will impact all hospital staff, so it’s important to get all managers and administration support. HR will also need to assist with the changing of job descriptions. </a:t>
                      </a:r>
                    </a:p>
                    <a:p>
                      <a:pPr>
                        <a:spcBef>
                          <a:spcPts val="0"/>
                        </a:spcBef>
                      </a:pPr>
                      <a:endParaRPr lang="en-US" sz="1400" dirty="0">
                        <a:solidFill>
                          <a:schemeClr val="tx1"/>
                        </a:solidFill>
                        <a:latin typeface="Arial" panose="020B0604020202020204" pitchFamily="34" charset="0"/>
                        <a:cs typeface="Arial" panose="020B0604020202020204" pitchFamily="34" charset="0"/>
                      </a:endParaRP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Finalized job categories in May 2025.  </a:t>
                      </a: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Begin updating job descriptions May 2025 to be complete by June 30</a:t>
                      </a:r>
                      <a:r>
                        <a:rPr lang="en-US" sz="1400" baseline="30000" dirty="0">
                          <a:solidFill>
                            <a:srgbClr val="FF0000"/>
                          </a:solidFill>
                          <a:latin typeface="Arial" panose="020B0604020202020204" pitchFamily="34" charset="0"/>
                          <a:cs typeface="Arial" panose="020B0604020202020204" pitchFamily="34" charset="0"/>
                        </a:rPr>
                        <a:t>th</a:t>
                      </a:r>
                      <a:r>
                        <a:rPr lang="en-US" sz="1400" dirty="0">
                          <a:solidFill>
                            <a:srgbClr val="FF0000"/>
                          </a:solidFill>
                          <a:latin typeface="Arial" panose="020B0604020202020204" pitchFamily="34" charset="0"/>
                          <a:cs typeface="Arial" panose="020B0604020202020204" pitchFamily="34" charset="0"/>
                        </a:rPr>
                        <a:t>, 2025.  </a:t>
                      </a:r>
                    </a:p>
                    <a:p>
                      <a:pPr marL="342900" indent="-342900">
                        <a:spcBef>
                          <a:spcPts val="0"/>
                        </a:spcBef>
                        <a:buAutoNum type="arabicParenR"/>
                      </a:pPr>
                      <a:r>
                        <a:rPr lang="en-US" sz="1400" dirty="0">
                          <a:solidFill>
                            <a:srgbClr val="FF0000"/>
                          </a:solidFill>
                          <a:latin typeface="Arial" panose="020B0604020202020204" pitchFamily="34" charset="0"/>
                          <a:cs typeface="Arial" panose="020B0604020202020204" pitchFamily="34" charset="0"/>
                        </a:rPr>
                        <a:t>Determine cadence and implement functional screens of employees by fall 2025.</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4537029"/>
          <a:ext cx="10288953" cy="822960"/>
        </p:xfrm>
        <a:graphic>
          <a:graphicData uri="http://schemas.openxmlformats.org/drawingml/2006/table">
            <a:tbl>
              <a:tblPr firstRow="1" bandRow="1">
                <a:tableStyleId>{6E25E649-3F16-4E02-A733-19D2CDBF48F0}</a:tableStyleId>
              </a:tblPr>
              <a:tblGrid>
                <a:gridCol w="10288953">
                  <a:extLst>
                    <a:ext uri="{9D8B030D-6E8A-4147-A177-3AD203B41FA5}">
                      <a16:colId xmlns:a16="http://schemas.microsoft.com/office/drawing/2014/main" val="20000"/>
                    </a:ext>
                  </a:extLst>
                </a:gridCol>
              </a:tblGrid>
              <a:tr h="271431">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12294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Rehab Services</a:t>
            </a:r>
          </a:p>
        </p:txBody>
      </p:sp>
      <p:sp>
        <p:nvSpPr>
          <p:cNvPr id="3" name="Subtitle 2"/>
          <p:cNvSpPr>
            <a:spLocks noGrp="1"/>
          </p:cNvSpPr>
          <p:nvPr>
            <p:ph type="subTitle" idx="1"/>
          </p:nvPr>
        </p:nvSpPr>
        <p:spPr/>
        <p:txBody>
          <a:bodyPr/>
          <a:lstStyle/>
          <a:p>
            <a:r>
              <a:rPr lang="en-US" dirty="0"/>
              <a:t>Inpatient Workflow</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11/26/2024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03/25/2025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82805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5958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p>
                    <a:p>
                      <a:pPr marL="342900" indent="-342900">
                        <a:spcBef>
                          <a:spcPts val="0"/>
                        </a:spcBef>
                        <a:buAutoNum type="arabicPeriod"/>
                      </a:pPr>
                      <a:r>
                        <a:rPr kumimoji="0" lang="en-US" sz="1400" b="0" i="0" kern="1200" dirty="0">
                          <a:solidFill>
                            <a:schemeClr val="dk1"/>
                          </a:solidFill>
                          <a:effectLst/>
                          <a:latin typeface="+mn-lt"/>
                          <a:ea typeface="+mn-ea"/>
                          <a:cs typeface="+mn-cs"/>
                        </a:rPr>
                        <a:t>All inpatient and medical evaluations to be completed within 48 hours (about 2 days) of admissions. (Note that during the week staff’s true goal is to have the evaluation completed in 24 hours.)</a:t>
                      </a:r>
                    </a:p>
                    <a:p>
                      <a:pPr marL="342900" indent="-342900">
                        <a:spcBef>
                          <a:spcPts val="0"/>
                        </a:spcBef>
                        <a:buAutoNum type="arabicPeriod"/>
                      </a:pPr>
                      <a:r>
                        <a:rPr kumimoji="0" lang="en-US" sz="1400" b="0" i="0" kern="1200" dirty="0">
                          <a:solidFill>
                            <a:schemeClr val="dk1"/>
                          </a:solidFill>
                          <a:effectLst/>
                          <a:latin typeface="+mn-lt"/>
                          <a:ea typeface="+mn-ea"/>
                          <a:cs typeface="+mn-cs"/>
                        </a:rPr>
                        <a:t>Geri-psych evaluations to be completed within 72 hours (about 3 days)</a:t>
                      </a:r>
                    </a:p>
                    <a:p>
                      <a:pPr marL="342900" indent="-342900">
                        <a:spcBef>
                          <a:spcPts val="0"/>
                        </a:spcBef>
                        <a:buAutoNum type="arabicPeriod"/>
                      </a:pPr>
                      <a:r>
                        <a:rPr kumimoji="0" lang="en-US" sz="1400" b="0" i="1" kern="1200" dirty="0">
                          <a:solidFill>
                            <a:schemeClr val="dk1"/>
                          </a:solidFill>
                          <a:effectLst/>
                          <a:latin typeface="+mn-lt"/>
                          <a:ea typeface="+mn-ea"/>
                          <a:cs typeface="+mn-cs"/>
                        </a:rPr>
                        <a:t>Added</a:t>
                      </a:r>
                      <a:r>
                        <a:rPr kumimoji="0" lang="en-US" sz="1400" b="0" i="0" kern="1200" dirty="0">
                          <a:solidFill>
                            <a:schemeClr val="dk1"/>
                          </a:solidFill>
                          <a:effectLst/>
                          <a:latin typeface="+mn-lt"/>
                          <a:ea typeface="+mn-ea"/>
                          <a:cs typeface="+mn-cs"/>
                        </a:rPr>
                        <a:t>: </a:t>
                      </a:r>
                      <a:r>
                        <a:rPr kumimoji="0" lang="en-US" sz="1400" b="0" i="1" kern="1200" dirty="0">
                          <a:solidFill>
                            <a:schemeClr val="dk1"/>
                          </a:solidFill>
                          <a:effectLst/>
                          <a:latin typeface="+mn-lt"/>
                          <a:ea typeface="+mn-ea"/>
                          <a:cs typeface="+mn-cs"/>
                        </a:rPr>
                        <a:t>In-patient PT hours reflect 10% .9/.95 FTE on a weekly basis.</a:t>
                      </a:r>
                    </a:p>
                    <a:p>
                      <a:pPr marL="342900" indent="-342900">
                        <a:spcBef>
                          <a:spcPts val="0"/>
                        </a:spcBef>
                        <a:buAutoNum type="arabicPeriod"/>
                      </a:pPr>
                      <a:r>
                        <a:rPr kumimoji="0" lang="en-US" sz="1400" b="0" i="1" kern="1200" dirty="0">
                          <a:solidFill>
                            <a:schemeClr val="dk1"/>
                          </a:solidFill>
                          <a:effectLst/>
                          <a:latin typeface="+mn-lt"/>
                          <a:ea typeface="+mn-ea"/>
                          <a:cs typeface="+mn-cs"/>
                        </a:rPr>
                        <a:t>Added</a:t>
                      </a:r>
                      <a:r>
                        <a:rPr kumimoji="0" lang="en-US" sz="1400" b="0" i="0" kern="1200" dirty="0">
                          <a:solidFill>
                            <a:schemeClr val="dk1"/>
                          </a:solidFill>
                          <a:effectLst/>
                          <a:latin typeface="+mn-lt"/>
                          <a:ea typeface="+mn-ea"/>
                          <a:cs typeface="+mn-cs"/>
                        </a:rPr>
                        <a:t>: </a:t>
                      </a:r>
                      <a:r>
                        <a:rPr kumimoji="0" lang="en-US" sz="1400" b="0" i="1" kern="1200" dirty="0">
                          <a:solidFill>
                            <a:schemeClr val="dk1"/>
                          </a:solidFill>
                          <a:effectLst/>
                          <a:latin typeface="+mn-lt"/>
                          <a:ea typeface="+mn-ea"/>
                          <a:cs typeface="+mn-cs"/>
                        </a:rPr>
                        <a:t>In-patient OT hours reflect 10% .75 to .82 FTE on a weekly basis.</a:t>
                      </a:r>
                      <a:endParaRPr lang="en-US" sz="1400" i="0" dirty="0"/>
                    </a:p>
                    <a:p>
                      <a:pPr>
                        <a:spcBef>
                          <a:spcPts val="0"/>
                        </a:spcBef>
                      </a:pPr>
                      <a:r>
                        <a:rPr lang="en-US" sz="1400" dirty="0"/>
                        <a:t>Current KOM Status: We are tracking for the next month.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Melissa Monte</a:t>
                      </a:r>
                    </a:p>
                    <a:p>
                      <a:r>
                        <a:rPr lang="en-US" sz="1400" dirty="0"/>
                        <a:t>Members:</a:t>
                      </a:r>
                      <a:r>
                        <a:rPr lang="en-US" sz="1400" baseline="0" dirty="0"/>
                        <a:t> Skyler Debilzen, Emily Devine, Kathy Forbes, Emily Grosse, Diane Johnson</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600" y="3427939"/>
          <a:ext cx="5475594" cy="1558399"/>
        </p:xfrm>
        <a:graphic>
          <a:graphicData uri="http://schemas.openxmlformats.org/drawingml/2006/table">
            <a:tbl>
              <a:tblPr firstRow="1" bandRow="1">
                <a:tableStyleId>{6E25E649-3F16-4E02-A733-19D2CDBF48F0}</a:tableStyleId>
              </a:tblPr>
              <a:tblGrid>
                <a:gridCol w="5475594">
                  <a:extLst>
                    <a:ext uri="{9D8B030D-6E8A-4147-A177-3AD203B41FA5}">
                      <a16:colId xmlns:a16="http://schemas.microsoft.com/office/drawing/2014/main" val="20000"/>
                    </a:ext>
                  </a:extLst>
                </a:gridCol>
              </a:tblGrid>
              <a:tr h="798563">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759836">
                <a:tc>
                  <a:txBody>
                    <a:bodyPr/>
                    <a:lstStyle/>
                    <a:p>
                      <a:pPr>
                        <a:spcBef>
                          <a:spcPts val="0"/>
                        </a:spcBef>
                      </a:pPr>
                      <a:r>
                        <a:rPr lang="en-US" sz="1400" baseline="0" dirty="0"/>
                        <a:t>We currently do not have any written standards for inpatient evaluations.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12193" y="3429000"/>
          <a:ext cx="4836807" cy="1558400"/>
        </p:xfrm>
        <a:graphic>
          <a:graphicData uri="http://schemas.openxmlformats.org/drawingml/2006/table">
            <a:tbl>
              <a:tblPr firstRow="1" bandRow="1">
                <a:tableStyleId>{6E25E649-3F16-4E02-A733-19D2CDBF48F0}</a:tableStyleId>
              </a:tblPr>
              <a:tblGrid>
                <a:gridCol w="4836807">
                  <a:extLst>
                    <a:ext uri="{9D8B030D-6E8A-4147-A177-3AD203B41FA5}">
                      <a16:colId xmlns:a16="http://schemas.microsoft.com/office/drawing/2014/main" val="20000"/>
                    </a:ext>
                  </a:extLst>
                </a:gridCol>
              </a:tblGrid>
              <a:tr h="648415">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826880">
                <a:tc>
                  <a:txBody>
                    <a:bodyPr/>
                    <a:lstStyle/>
                    <a:p>
                      <a:pPr>
                        <a:spcBef>
                          <a:spcPts val="0"/>
                        </a:spcBef>
                      </a:pPr>
                      <a:r>
                        <a:rPr lang="en-US" sz="1400" dirty="0"/>
                        <a:t>As surgical services grow so must our therapy services to ensure quality care for our clients.</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Inpatient Workflow</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5128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594049" y="1272010"/>
          <a:ext cx="10377628" cy="4926397"/>
        </p:xfrm>
        <a:graphic>
          <a:graphicData uri="http://schemas.openxmlformats.org/drawingml/2006/table">
            <a:tbl>
              <a:tblPr firstRow="1" bandRow="1">
                <a:tableStyleId>{6E25E649-3F16-4E02-A733-19D2CDBF48F0}</a:tableStyleId>
              </a:tblPr>
              <a:tblGrid>
                <a:gridCol w="3256617">
                  <a:extLst>
                    <a:ext uri="{9D8B030D-6E8A-4147-A177-3AD203B41FA5}">
                      <a16:colId xmlns:a16="http://schemas.microsoft.com/office/drawing/2014/main" val="20000"/>
                    </a:ext>
                  </a:extLst>
                </a:gridCol>
                <a:gridCol w="3348602">
                  <a:extLst>
                    <a:ext uri="{9D8B030D-6E8A-4147-A177-3AD203B41FA5}">
                      <a16:colId xmlns:a16="http://schemas.microsoft.com/office/drawing/2014/main" val="20001"/>
                    </a:ext>
                  </a:extLst>
                </a:gridCol>
                <a:gridCol w="3772409">
                  <a:extLst>
                    <a:ext uri="{9D8B030D-6E8A-4147-A177-3AD203B41FA5}">
                      <a16:colId xmlns:a16="http://schemas.microsoft.com/office/drawing/2014/main" val="20002"/>
                    </a:ext>
                  </a:extLst>
                </a:gridCol>
              </a:tblGrid>
              <a:tr h="439349">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2130540">
                <a:tc>
                  <a:txBody>
                    <a:bodyPr/>
                    <a:lstStyle/>
                    <a:p>
                      <a:r>
                        <a:rPr lang="en-US" sz="1400" dirty="0">
                          <a:latin typeface="Arial" panose="020B0604020202020204" pitchFamily="34" charset="0"/>
                          <a:cs typeface="Arial" panose="020B0604020202020204" pitchFamily="34" charset="0"/>
                        </a:rPr>
                        <a:t>Our team has come up with an OT and PT schedule to monitor weekly FTE for inpatient. New key outcome measure set up to help assess progress toward goal. </a:t>
                      </a:r>
                    </a:p>
                    <a:p>
                      <a:endParaRPr lang="en-US" sz="1400" dirty="0">
                        <a:latin typeface="Arial" panose="020B0604020202020204" pitchFamily="34" charset="0"/>
                        <a:cs typeface="Arial" panose="020B0604020202020204" pitchFamily="34" charset="0"/>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Help determine staffing needs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April 2025-June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1624988">
                <a:tc>
                  <a:txBody>
                    <a:bodyPr/>
                    <a:lstStyle/>
                    <a:p>
                      <a:r>
                        <a:rPr lang="en-US" sz="1400" dirty="0">
                          <a:latin typeface="Arial" panose="020B0604020202020204" pitchFamily="34" charset="0"/>
                          <a:cs typeface="Arial" panose="020B0604020202020204" pitchFamily="34" charset="0"/>
                        </a:rPr>
                        <a:t>Updates have been made to the PT and OT inpatient binders to help train staff with new dot phrases created for documentation.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We have moved away from using flowsheets to make documentation more uniform between inpatient and outpatient care. </a:t>
                      </a:r>
                    </a:p>
                    <a:p>
                      <a:endParaRPr lang="en-US" sz="14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March 20</a:t>
                      </a:r>
                      <a:r>
                        <a:rPr lang="en-US" sz="1400" baseline="30000" dirty="0">
                          <a:latin typeface="Arial" panose="020B0604020202020204" pitchFamily="34" charset="0"/>
                          <a:cs typeface="Arial" panose="020B0604020202020204" pitchFamily="34" charset="0"/>
                        </a:rPr>
                        <a:t>th</a:t>
                      </a:r>
                      <a:endParaRPr lang="en-US" sz="1400" dirty="0">
                        <a:latin typeface="Arial" panose="020B0604020202020204" pitchFamily="34" charset="0"/>
                        <a:cs typeface="Arial" panose="020B0604020202020204" pitchFamily="34" charset="0"/>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13885">
                <a:tc>
                  <a:txBody>
                    <a:bodyPr/>
                    <a:lstStyle/>
                    <a:p>
                      <a:r>
                        <a:rPr lang="en-US" sz="1400" dirty="0">
                          <a:latin typeface="Arial" panose="020B0604020202020204" pitchFamily="34" charset="0"/>
                          <a:cs typeface="Arial" panose="020B0604020202020204" pitchFamily="34" charset="0"/>
                        </a:rPr>
                        <a:t>Lists were created for what can be done when there is high and low census.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Helps guide staff if they are needing help or have more time available.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latin typeface="Arial" panose="020B0604020202020204" pitchFamily="34" charset="0"/>
                          <a:cs typeface="Arial" panose="020B0604020202020204" pitchFamily="34" charset="0"/>
                        </a:rPr>
                        <a:t>April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35125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651E12BD-8C96-990F-0F63-A790414DF4DE}"/>
              </a:ext>
            </a:extLst>
          </p:cNvPr>
          <p:cNvSpPr txBox="1"/>
          <p:nvPr/>
        </p:nvSpPr>
        <p:spPr>
          <a:xfrm>
            <a:off x="1010654" y="1466547"/>
            <a:ext cx="10036792" cy="4626908"/>
          </a:xfrm>
          <a:prstGeom prst="rect">
            <a:avLst/>
          </a:prstGeom>
          <a:noFill/>
        </p:spPr>
        <p:txBody>
          <a:bodyPr wrap="square" rtlCol="0">
            <a:spAutoFit/>
          </a:bodyPr>
          <a:lstStyle/>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Surgeries</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Week 1: Monday 4 surgeries ; Tuesday 0 surgeries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Week 2: Monday 3 surgeries; Tuesday 3 surgeries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OT Schedule </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(.75 to .82 FTE)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Monday: Diane inpatient until 2:30 (6 hours)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Tuesday: Diane inpatient all day (8 hours)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Wednesday: Week 1 Kathy inpatient until 2:30; Week 2 Kathy inpatient all day (5-8 hours)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Thursday: Kathy inpatient until 2:30 Friday (6 hours) </a:t>
            </a: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Friday: Diane starts in outpatient and goes to inpatient by 10:00 (5 hours)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PT Schedule</a:t>
            </a: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 (.9 to .95 FTE)</a:t>
            </a: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Monday: 9-6 (9.5 hours)</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Tuesday: Week 1- 7:45-4:30 (8.25 hours); Week 2- 8:30 to 5:30/6:00 (9-9.5 hours)</a:t>
            </a: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Wednesday: 8-4:30 (8 hours)</a:t>
            </a: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Thursday: 8-2 (6 hours) </a:t>
            </a:r>
            <a:endPar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l" defTabSz="457200" rtl="0" eaLnBrk="1" fontAlgn="base" latinLnBrk="0" hangingPunct="1">
              <a:lnSpc>
                <a:spcPts val="1569"/>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Friday: 8-2 (6 hours)</a:t>
            </a:r>
            <a:endParaRPr kumimoji="0" lang="en-US" sz="1800" b="0" i="0" u="sng"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73055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73038"/>
            <a:ext cx="10972800" cy="1143000"/>
          </a:xfrm>
        </p:spPr>
        <p:txBody>
          <a:bodyPr>
            <a:normAutofit/>
          </a:bodyPr>
          <a:lstStyle/>
          <a:p>
            <a:r>
              <a:rPr lang="en-US"/>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980695"/>
          <a:ext cx="10312401" cy="1646533"/>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43028">
                <a:tc>
                  <a:txBody>
                    <a:bodyPr/>
                    <a:lstStyle/>
                    <a:p>
                      <a:r>
                        <a:rPr lang="en-US" sz="1200" dirty="0"/>
                        <a:t>Goal(s): </a:t>
                      </a:r>
                      <a:r>
                        <a:rPr lang="en-US" sz="1200" b="0" dirty="0"/>
                        <a:t>What are you trying to accomplish?</a:t>
                      </a:r>
                    </a:p>
                  </a:txBody>
                  <a:tcPr/>
                </a:tc>
                <a:extLst>
                  <a:ext uri="{0D108BD9-81ED-4DB2-BD59-A6C34878D82A}">
                    <a16:rowId xmlns:a16="http://schemas.microsoft.com/office/drawing/2014/main" val="10000"/>
                  </a:ext>
                </a:extLst>
              </a:tr>
              <a:tr h="1303505">
                <a:tc>
                  <a:txBody>
                    <a:bodyPr/>
                    <a:lstStyle/>
                    <a:p>
                      <a:pPr>
                        <a:spcBef>
                          <a:spcPts val="0"/>
                        </a:spcBef>
                      </a:pPr>
                      <a:r>
                        <a:rPr lang="en-US" sz="1200" dirty="0"/>
                        <a:t>KOM Target: </a:t>
                      </a:r>
                    </a:p>
                    <a:p>
                      <a:pPr marL="342900" indent="-342900">
                        <a:spcBef>
                          <a:spcPts val="0"/>
                        </a:spcBef>
                        <a:buAutoNum type="arabicPeriod"/>
                      </a:pPr>
                      <a:r>
                        <a:rPr lang="en-US" sz="1100" dirty="0"/>
                        <a:t>Creation and initiate Secondary Prevention Program (</a:t>
                      </a:r>
                      <a:r>
                        <a:rPr lang="en-US" sz="1100" b="1" dirty="0">
                          <a:solidFill>
                            <a:srgbClr val="00B050"/>
                          </a:solidFill>
                        </a:rPr>
                        <a:t>Complete</a:t>
                      </a:r>
                      <a:r>
                        <a:rPr lang="en-US" sz="1100" dirty="0"/>
                        <a:t> – November 2024)</a:t>
                      </a:r>
                    </a:p>
                    <a:p>
                      <a:pPr marL="342900" indent="-342900">
                        <a:spcBef>
                          <a:spcPts val="0"/>
                        </a:spcBef>
                        <a:buAutoNum type="arabicPeriod"/>
                      </a:pPr>
                      <a:r>
                        <a:rPr lang="en-US" sz="1100" dirty="0"/>
                        <a:t>Identify and Implement documentation template [Billing/Coding] (</a:t>
                      </a:r>
                      <a:r>
                        <a:rPr lang="en-US" sz="1100" b="1" dirty="0">
                          <a:solidFill>
                            <a:srgbClr val="00B050"/>
                          </a:solidFill>
                        </a:rPr>
                        <a:t>Complete</a:t>
                      </a:r>
                      <a:r>
                        <a:rPr lang="en-US" sz="1100" dirty="0"/>
                        <a:t> – October 2024)</a:t>
                      </a:r>
                    </a:p>
                    <a:p>
                      <a:pPr marL="342900" indent="-342900">
                        <a:spcBef>
                          <a:spcPts val="0"/>
                        </a:spcBef>
                        <a:buAutoNum type="arabicPeriod"/>
                      </a:pPr>
                      <a:r>
                        <a:rPr lang="en-US" sz="1100" dirty="0"/>
                        <a:t>Evaluate quality of life metrics for heart failure in pilot group via health-related quality of life tool (COOP). (</a:t>
                      </a:r>
                      <a:r>
                        <a:rPr lang="en-US" sz="1200" b="1" i="0" u="none" strike="noStrike" noProof="0" dirty="0">
                          <a:solidFill>
                            <a:srgbClr val="00B050"/>
                          </a:solidFill>
                          <a:latin typeface="Lucida Sans Unicode"/>
                        </a:rPr>
                        <a:t>complete</a:t>
                      </a:r>
                      <a:r>
                        <a:rPr lang="en-US" sz="1100" dirty="0"/>
                        <a:t>– April 2025)</a:t>
                      </a:r>
                    </a:p>
                    <a:p>
                      <a:pPr>
                        <a:spcBef>
                          <a:spcPts val="0"/>
                        </a:spcBef>
                      </a:pPr>
                      <a:r>
                        <a:rPr lang="en-US" sz="1200" dirty="0"/>
                        <a:t>Current KOM Status: KOM 1 &amp; 2 – </a:t>
                      </a:r>
                      <a:r>
                        <a:rPr lang="en-US" sz="1200" b="1" dirty="0">
                          <a:solidFill>
                            <a:srgbClr val="00B050"/>
                          </a:solidFill>
                        </a:rPr>
                        <a:t>complete</a:t>
                      </a:r>
                      <a:r>
                        <a:rPr lang="en-US" sz="1200" dirty="0"/>
                        <a:t>, KOM 3 – </a:t>
                      </a:r>
                      <a:r>
                        <a:rPr lang="en-US" sz="1200" b="1" i="0" u="none" strike="noStrike" noProof="0" dirty="0">
                          <a:solidFill>
                            <a:srgbClr val="00B050"/>
                          </a:solidFill>
                          <a:latin typeface="Lucida Sans Unicode"/>
                        </a:rPr>
                        <a:t>complete</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760402"/>
          <a:ext cx="10321926" cy="82296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76046">
                <a:tc>
                  <a:txBody>
                    <a:bodyPr/>
                    <a:lstStyle/>
                    <a:p>
                      <a:r>
                        <a:rPr lang="en-US" sz="1400"/>
                        <a:t>Team:</a:t>
                      </a:r>
                    </a:p>
                  </a:txBody>
                  <a:tcPr/>
                </a:tc>
                <a:extLst>
                  <a:ext uri="{0D108BD9-81ED-4DB2-BD59-A6C34878D82A}">
                    <a16:rowId xmlns:a16="http://schemas.microsoft.com/office/drawing/2014/main" val="10000"/>
                  </a:ext>
                </a:extLst>
              </a:tr>
              <a:tr h="414815">
                <a:tc>
                  <a:txBody>
                    <a:bodyPr/>
                    <a:lstStyle/>
                    <a:p>
                      <a:r>
                        <a:rPr lang="en-US" sz="1400"/>
                        <a:t>Project Leader: Jonathan Milton</a:t>
                      </a:r>
                    </a:p>
                    <a:p>
                      <a:r>
                        <a:rPr lang="en-US" sz="1400"/>
                        <a:t>Members:</a:t>
                      </a:r>
                      <a:r>
                        <a:rPr lang="en-US" sz="1400" baseline="0"/>
                        <a:t> Tina DeGroot, Nikki Rowin, Rhonda Tesmer, Victoria Valdez, Andrew Saul, Sarah Callan</a:t>
                      </a:r>
                      <a:endParaRPr lang="en-US" sz="140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65099"/>
          <a:ext cx="5358030" cy="3262899"/>
        </p:xfrm>
        <a:graphic>
          <a:graphicData uri="http://schemas.openxmlformats.org/drawingml/2006/table">
            <a:tbl>
              <a:tblPr firstRow="1" bandRow="1">
                <a:tableStyleId>{6E25E649-3F16-4E02-A733-19D2CDBF48F0}</a:tableStyleId>
              </a:tblPr>
              <a:tblGrid>
                <a:gridCol w="5358030">
                  <a:extLst>
                    <a:ext uri="{9D8B030D-6E8A-4147-A177-3AD203B41FA5}">
                      <a16:colId xmlns:a16="http://schemas.microsoft.com/office/drawing/2014/main" val="20000"/>
                    </a:ext>
                  </a:extLst>
                </a:gridCol>
              </a:tblGrid>
              <a:tr h="710899">
                <a:tc>
                  <a:txBody>
                    <a:bodyPr/>
                    <a:lstStyle/>
                    <a:p>
                      <a:r>
                        <a:rPr lang="en-US" sz="1400"/>
                        <a:t>Background: </a:t>
                      </a:r>
                      <a:r>
                        <a:rPr lang="en-US" sz="1400" b="0"/>
                        <a:t>Explain what the original situation was.  Why was a change</a:t>
                      </a:r>
                      <a:r>
                        <a:rPr lang="en-US" sz="1400" b="0" baseline="0"/>
                        <a:t> recommended?  (e.g. variation, poor outcome, etc.)</a:t>
                      </a:r>
                      <a:endParaRPr lang="en-US" sz="1400" b="0"/>
                    </a:p>
                  </a:txBody>
                  <a:tcPr/>
                </a:tc>
                <a:extLst>
                  <a:ext uri="{0D108BD9-81ED-4DB2-BD59-A6C34878D82A}">
                    <a16:rowId xmlns:a16="http://schemas.microsoft.com/office/drawing/2014/main" val="10000"/>
                  </a:ext>
                </a:extLst>
              </a:tr>
              <a:tr h="2531379">
                <a:tc>
                  <a:txBody>
                    <a:bodyPr/>
                    <a:lstStyle/>
                    <a:p>
                      <a:pPr marL="171450" indent="-171450">
                        <a:spcBef>
                          <a:spcPts val="0"/>
                        </a:spcBef>
                        <a:buFontTx/>
                        <a:buChar char="-"/>
                      </a:pPr>
                      <a:r>
                        <a:rPr lang="en-US" sz="1050"/>
                        <a:t>A </a:t>
                      </a:r>
                      <a:r>
                        <a:rPr lang="en-US" sz="1050" b="1"/>
                        <a:t>community needs assessment</a:t>
                      </a:r>
                      <a:r>
                        <a:rPr lang="en-US" sz="1050"/>
                        <a:t> identified chronic illness, with heart failure (HF) as a priority.</a:t>
                      </a:r>
                    </a:p>
                    <a:p>
                      <a:pPr marL="171450" indent="-171450">
                        <a:spcBef>
                          <a:spcPts val="0"/>
                        </a:spcBef>
                        <a:buFontTx/>
                        <a:buChar char="-"/>
                      </a:pPr>
                      <a:r>
                        <a:rPr lang="en-US" sz="1050"/>
                        <a:t>The Cardiology Clinic serves many patients </a:t>
                      </a:r>
                      <a:r>
                        <a:rPr lang="en-US" sz="1050" b="0"/>
                        <a:t>with</a:t>
                      </a:r>
                      <a:r>
                        <a:rPr lang="en-US" sz="1050" b="1"/>
                        <a:t> chronic conditions</a:t>
                      </a:r>
                      <a:r>
                        <a:rPr lang="en-US" sz="1050"/>
                        <a:t>, including HF.</a:t>
                      </a:r>
                    </a:p>
                    <a:p>
                      <a:pPr marL="171450" indent="-171450">
                        <a:spcBef>
                          <a:spcPts val="0"/>
                        </a:spcBef>
                        <a:buFontTx/>
                        <a:buChar char="-"/>
                      </a:pPr>
                      <a:r>
                        <a:rPr lang="en-US" sz="1050" b="1"/>
                        <a:t>Heart failure </a:t>
                      </a:r>
                      <a:r>
                        <a:rPr lang="en-US" sz="1050"/>
                        <a:t>was identified by the team as the priority chronic illness diagnosis.</a:t>
                      </a:r>
                    </a:p>
                    <a:p>
                      <a:pPr marL="171450" indent="-171450">
                        <a:spcBef>
                          <a:spcPts val="0"/>
                        </a:spcBef>
                        <a:buFontTx/>
                        <a:buChar char="-"/>
                      </a:pPr>
                      <a:r>
                        <a:rPr lang="en-US" sz="1050"/>
                        <a:t>A gap in current practice exists, as </a:t>
                      </a:r>
                      <a:r>
                        <a:rPr lang="en-US" sz="1050" b="1"/>
                        <a:t>not all HF patients qualify for secondary preventative services </a:t>
                      </a:r>
                      <a:r>
                        <a:rPr lang="en-US" sz="1050"/>
                        <a:t>like Cardiac Rehab due to LVEF and other factors.</a:t>
                      </a:r>
                    </a:p>
                    <a:p>
                      <a:pPr marL="171450" indent="-171450">
                        <a:spcBef>
                          <a:spcPts val="0"/>
                        </a:spcBef>
                        <a:buFontTx/>
                        <a:buChar char="-"/>
                      </a:pPr>
                      <a:r>
                        <a:rPr lang="en-US" sz="1050"/>
                        <a:t>An opportunity was identified to </a:t>
                      </a:r>
                      <a:r>
                        <a:rPr lang="en-US" sz="1050" b="1"/>
                        <a:t>create a secondary prevention program </a:t>
                      </a:r>
                      <a:r>
                        <a:rPr lang="en-US" sz="1050"/>
                        <a:t>focused on exercise, lifestyle modification, and patient-driven goals for change management.</a:t>
                      </a:r>
                    </a:p>
                    <a:p>
                      <a:pPr marL="171450" indent="-171450">
                        <a:spcBef>
                          <a:spcPts val="0"/>
                        </a:spcBef>
                        <a:buFontTx/>
                        <a:buChar char="-"/>
                      </a:pPr>
                      <a:r>
                        <a:rPr lang="en-US" sz="1050"/>
                        <a:t>The </a:t>
                      </a:r>
                      <a:r>
                        <a:rPr lang="en-US" sz="1050" b="1"/>
                        <a:t>Cardiac-HEAL program </a:t>
                      </a:r>
                      <a:r>
                        <a:rPr lang="en-US" sz="1050"/>
                        <a:t>aims to enhance cardiovascular health and quality of life for HF patients through evidence-based programming, exercise, advanced lifestyle modifications, and guideline-directed medical therapy (GDMT).</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10252" y="2465098"/>
          <a:ext cx="4948273" cy="3262900"/>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50984">
                <a:tc>
                  <a:txBody>
                    <a:bodyPr/>
                    <a:lstStyle/>
                    <a:p>
                      <a:r>
                        <a:rPr lang="en-US" sz="1400"/>
                        <a:t>Driver: </a:t>
                      </a:r>
                      <a:r>
                        <a:rPr lang="en-US" sz="1400" baseline="0"/>
                        <a:t> </a:t>
                      </a:r>
                      <a:r>
                        <a:rPr lang="en-US" sz="1400" b="0" baseline="0"/>
                        <a:t>Explain why the project is critical to SH.  Why does it relate to the strategic plan?</a:t>
                      </a:r>
                    </a:p>
                    <a:p>
                      <a:endParaRPr lang="en-US" sz="1400"/>
                    </a:p>
                  </a:txBody>
                  <a:tcPr/>
                </a:tc>
                <a:extLst>
                  <a:ext uri="{0D108BD9-81ED-4DB2-BD59-A6C34878D82A}">
                    <a16:rowId xmlns:a16="http://schemas.microsoft.com/office/drawing/2014/main" val="10000"/>
                  </a:ext>
                </a:extLst>
              </a:tr>
              <a:tr h="2511916">
                <a:tc>
                  <a:txBody>
                    <a:bodyPr/>
                    <a:lstStyle/>
                    <a:p>
                      <a:pPr marL="0" indent="0">
                        <a:spcBef>
                          <a:spcPts val="0"/>
                        </a:spcBef>
                        <a:buFont typeface="+mj-lt"/>
                        <a:buNone/>
                      </a:pPr>
                      <a:r>
                        <a:rPr lang="en-US" sz="1050"/>
                        <a:t>1. Cardiac HEAL program aligns with </a:t>
                      </a:r>
                      <a:r>
                        <a:rPr lang="en-US" sz="1050" b="1"/>
                        <a:t>Community Needs Assessment</a:t>
                      </a:r>
                    </a:p>
                    <a:p>
                      <a:pPr marL="0" indent="0">
                        <a:spcBef>
                          <a:spcPts val="0"/>
                        </a:spcBef>
                        <a:buFontTx/>
                        <a:buNone/>
                      </a:pPr>
                      <a:endParaRPr lang="en-US" sz="1050"/>
                    </a:p>
                    <a:p>
                      <a:pPr marL="0" indent="0">
                        <a:spcBef>
                          <a:spcPts val="0"/>
                        </a:spcBef>
                        <a:buFont typeface="+mj-lt"/>
                        <a:buNone/>
                      </a:pPr>
                      <a:r>
                        <a:rPr lang="en-US" sz="1050"/>
                        <a:t>2. Aim to improve patients Health Related Quality of Life (</a:t>
                      </a:r>
                      <a:r>
                        <a:rPr lang="en-US" sz="1050" err="1"/>
                        <a:t>HRQoL</a:t>
                      </a:r>
                      <a:r>
                        <a:rPr lang="en-US" sz="1050"/>
                        <a:t>) </a:t>
                      </a:r>
                      <a:r>
                        <a:rPr lang="en-US" sz="1050" b="1"/>
                        <a:t>Cardiac HEAL Program will focus on:</a:t>
                      </a:r>
                    </a:p>
                    <a:p>
                      <a:pPr marL="171450" indent="-171450">
                        <a:spcBef>
                          <a:spcPts val="0"/>
                        </a:spcBef>
                        <a:buFont typeface="Wingdings" panose="05000000000000000000" pitchFamily="2" charset="2"/>
                        <a:buChar char="Ø"/>
                      </a:pPr>
                      <a:r>
                        <a:rPr lang="en-US" sz="1050"/>
                        <a:t>Physical Fitness</a:t>
                      </a:r>
                    </a:p>
                    <a:p>
                      <a:pPr marL="171450" indent="-171450">
                        <a:spcBef>
                          <a:spcPts val="0"/>
                        </a:spcBef>
                        <a:buFont typeface="Wingdings" panose="05000000000000000000" pitchFamily="2" charset="2"/>
                        <a:buChar char="Ø"/>
                      </a:pPr>
                      <a:r>
                        <a:rPr lang="en-US" sz="1050"/>
                        <a:t>Overall Health</a:t>
                      </a:r>
                    </a:p>
                    <a:p>
                      <a:pPr marL="171450" indent="-171450">
                        <a:spcBef>
                          <a:spcPts val="0"/>
                        </a:spcBef>
                        <a:buFont typeface="Wingdings" panose="05000000000000000000" pitchFamily="2" charset="2"/>
                        <a:buChar char="Ø"/>
                      </a:pPr>
                      <a:r>
                        <a:rPr lang="en-US" sz="1050"/>
                        <a:t>Quality of Life</a:t>
                      </a:r>
                    </a:p>
                    <a:p>
                      <a:pPr marL="0" indent="0">
                        <a:spcBef>
                          <a:spcPts val="0"/>
                        </a:spcBef>
                        <a:buFontTx/>
                        <a:buNone/>
                      </a:pPr>
                      <a:endParaRPr lang="en-US" sz="1050"/>
                    </a:p>
                    <a:p>
                      <a:pPr marL="0" indent="0">
                        <a:spcBef>
                          <a:spcPts val="0"/>
                        </a:spcBef>
                        <a:buFontTx/>
                        <a:buNone/>
                      </a:pPr>
                      <a:r>
                        <a:rPr lang="en-US" sz="1050"/>
                        <a:t>3. </a:t>
                      </a:r>
                      <a:r>
                        <a:rPr lang="en-US" sz="1050" b="1"/>
                        <a:t>Potential for Cost Savings. </a:t>
                      </a:r>
                      <a:r>
                        <a:rPr lang="en-US" sz="1050"/>
                        <a:t>Literature suggests that secondary prevention programs can translate into cost savings by reducing readmission rates.</a:t>
                      </a:r>
                    </a:p>
                    <a:p>
                      <a:pPr marL="171450" indent="-171450">
                        <a:spcBef>
                          <a:spcPts val="0"/>
                        </a:spcBef>
                        <a:buFont typeface="Arial" panose="020B0604020202020204" pitchFamily="34" charset="0"/>
                        <a:buChar char="•"/>
                      </a:pPr>
                      <a:r>
                        <a:rPr lang="en-US" sz="1050"/>
                        <a:t>(cost on average is $15K – 25K per patient).  </a:t>
                      </a:r>
                    </a:p>
                    <a:p>
                      <a:pPr marL="171450" indent="-171450">
                        <a:spcBef>
                          <a:spcPts val="0"/>
                        </a:spcBef>
                        <a:buFont typeface="Arial" panose="020B0604020202020204" pitchFamily="34" charset="0"/>
                        <a:buChar char="•"/>
                      </a:pPr>
                      <a:endParaRPr lang="en-US" sz="1050"/>
                    </a:p>
                    <a:p>
                      <a:pPr marL="0" indent="0">
                        <a:spcBef>
                          <a:spcPts val="0"/>
                        </a:spcBef>
                        <a:buFont typeface="Arial" panose="020B0604020202020204" pitchFamily="34" charset="0"/>
                        <a:buNone/>
                      </a:pPr>
                      <a:r>
                        <a:rPr lang="en-US" sz="1050" b="0"/>
                        <a:t>4. </a:t>
                      </a:r>
                      <a:r>
                        <a:rPr lang="en-US" sz="1050" b="1"/>
                        <a:t>New Revenue stream</a:t>
                      </a:r>
                    </a:p>
                    <a:p>
                      <a:pPr marL="0" indent="0">
                        <a:spcBef>
                          <a:spcPts val="0"/>
                        </a:spcBef>
                        <a:buFont typeface="Arial" panose="020B0604020202020204" pitchFamily="34" charset="0"/>
                        <a:buNone/>
                      </a:pPr>
                      <a:r>
                        <a:rPr lang="en-US" sz="1050"/>
                        <a:t>Cardiac HEAL sessions allow for billable</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6756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Cardiac HEAL Program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48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We are currently tracking for all of our key outcome measures.</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233458"/>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Our team has come up with a schedule for both OT and PT based on past findings and we are tracking FTEs.  </a:t>
                      </a:r>
                    </a:p>
                    <a:p>
                      <a:pPr>
                        <a:spcBef>
                          <a:spcPts val="0"/>
                        </a:spcBef>
                      </a:pPr>
                      <a:r>
                        <a:rPr lang="en-US" sz="1400" dirty="0"/>
                        <a:t>Flowsheets have been eliminated to help with cross training between inpatient and outpatient. </a:t>
                      </a:r>
                    </a:p>
                    <a:p>
                      <a:pPr>
                        <a:spcBef>
                          <a:spcPts val="0"/>
                        </a:spcBef>
                      </a:pPr>
                      <a:r>
                        <a:rPr lang="en-US" sz="1400" dirty="0"/>
                        <a:t>Ongoing challenge - the variability of the caseload from day to day and week to week, but our team has come up with lists to assist with times of high and low census.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53720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400" dirty="0"/>
                        <a:t>Continue to tack over the next month FTEs and evaluations to help assess progress towards our key outcome measures. </a:t>
                      </a:r>
                    </a:p>
                    <a:p>
                      <a:pPr marL="0" indent="0">
                        <a:spcBef>
                          <a:spcPts val="0"/>
                        </a:spcBef>
                        <a:buFont typeface="Arial" panose="020B0604020202020204" pitchFamily="34" charset="0"/>
                        <a:buNone/>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4646" y="5022743"/>
          <a:ext cx="10304829" cy="889000"/>
        </p:xfrm>
        <a:graphic>
          <a:graphicData uri="http://schemas.openxmlformats.org/drawingml/2006/table">
            <a:tbl>
              <a:tblPr firstRow="1" bandRow="1">
                <a:tableStyleId>{6E25E649-3F16-4E02-A733-19D2CDBF48F0}</a:tableStyleId>
              </a:tblPr>
              <a:tblGrid>
                <a:gridCol w="10304829">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43189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Pharmacy</a:t>
            </a:r>
          </a:p>
        </p:txBody>
      </p:sp>
      <p:sp>
        <p:nvSpPr>
          <p:cNvPr id="3" name="Subtitle 2"/>
          <p:cNvSpPr>
            <a:spLocks noGrp="1"/>
          </p:cNvSpPr>
          <p:nvPr>
            <p:ph type="subTitle" idx="1"/>
          </p:nvPr>
        </p:nvSpPr>
        <p:spPr/>
        <p:txBody>
          <a:bodyPr/>
          <a:lstStyle/>
          <a:p>
            <a:r>
              <a:rPr lang="en-US" dirty="0"/>
              <a:t>Medication Ordering Workflow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May 27,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May 27,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20831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483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rgbClr val="00B050"/>
                          </a:solidFill>
                        </a:rPr>
                        <a:t>Develop medication ordering cards</a:t>
                      </a:r>
                      <a:r>
                        <a:rPr lang="en-US" sz="1400" dirty="0"/>
                        <a:t>, including PAR levels, for </a:t>
                      </a:r>
                      <a:r>
                        <a:rPr lang="en-US" sz="1400" dirty="0">
                          <a:solidFill>
                            <a:srgbClr val="00B050"/>
                          </a:solidFill>
                        </a:rPr>
                        <a:t>100% </a:t>
                      </a:r>
                      <a:r>
                        <a:rPr lang="en-US" sz="1400" dirty="0"/>
                        <a:t>of pharmacy-stocked medications, excluding IV medications (these are in the DuoStation with pre-determined PAR levels), with a completion date of </a:t>
                      </a:r>
                      <a:r>
                        <a:rPr lang="en-US" sz="1400" dirty="0">
                          <a:solidFill>
                            <a:srgbClr val="00B050"/>
                          </a:solidFill>
                        </a:rPr>
                        <a:t>December 2025</a:t>
                      </a:r>
                      <a:r>
                        <a:rPr lang="en-US" sz="1400" dirty="0"/>
                        <a:t>. </a:t>
                      </a:r>
                    </a:p>
                    <a:p>
                      <a:pPr>
                        <a:spcBef>
                          <a:spcPts val="0"/>
                        </a:spcBef>
                      </a:pPr>
                      <a:endParaRPr lang="en-US" sz="1100" dirty="0"/>
                    </a:p>
                    <a:p>
                      <a:pPr>
                        <a:spcBef>
                          <a:spcPts val="0"/>
                        </a:spcBef>
                      </a:pPr>
                      <a:r>
                        <a:rPr lang="en-US" sz="1400" dirty="0"/>
                        <a:t>Current KOM Status: </a:t>
                      </a:r>
                      <a:r>
                        <a:rPr lang="en-US" sz="1400" dirty="0">
                          <a:solidFill>
                            <a:srgbClr val="FF0000"/>
                          </a:solidFill>
                        </a:rPr>
                        <a:t>82/797 medications (10% completion)</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556521"/>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Paige Swatek, Ari Zimbric</a:t>
                      </a:r>
                    </a:p>
                    <a:p>
                      <a:r>
                        <a:rPr lang="en-US" sz="1400" dirty="0"/>
                        <a:t>Members:</a:t>
                      </a:r>
                      <a:r>
                        <a:rPr lang="en-US" sz="1400" baseline="0" dirty="0"/>
                        <a:t> Pauline Cass, Ryan Lund, Elizabeth Jacobson</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632312"/>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514154">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900792">
                <a:tc>
                  <a:txBody>
                    <a:bodyPr/>
                    <a:lstStyle/>
                    <a:p>
                      <a:pPr>
                        <a:spcBef>
                          <a:spcPts val="0"/>
                        </a:spcBef>
                      </a:pPr>
                      <a:r>
                        <a:rPr lang="en-US" sz="1200" dirty="0"/>
                        <a:t>With our medication wholesaler switch to Cardinal, the SSM contract stated we could no longer receive medication orders on Saturday. Our current medication ordering is a replenishment system and we order as medications are used. This is a manual process and sometimes means medication orders are missed when stock is low. This has become a larger issue now that we need to anticipate medication usage for the weekend. Establishing a minimum stock to have on hand (PAR level) will assist with ensuring we have enough medications for the weekends. </a:t>
                      </a:r>
                      <a:endParaRPr lang="en-US" sz="12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6365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28144">
                <a:tc>
                  <a:txBody>
                    <a:bodyPr/>
                    <a:lstStyle/>
                    <a:p>
                      <a:pPr>
                        <a:spcBef>
                          <a:spcPts val="0"/>
                        </a:spcBef>
                      </a:pPr>
                      <a:r>
                        <a:rPr lang="en-US" sz="1200" dirty="0"/>
                        <a:t>This project supports the </a:t>
                      </a:r>
                      <a:r>
                        <a:rPr lang="en-US" sz="1200" u="sng" dirty="0">
                          <a:solidFill>
                            <a:srgbClr val="FF0000"/>
                          </a:solidFill>
                        </a:rPr>
                        <a:t>Quality and Safety Pillar</a:t>
                      </a:r>
                      <a:r>
                        <a:rPr lang="en-US" sz="1200" dirty="0"/>
                        <a:t>, ensuring we have needed medications for patients in a timely manner. It also helps pharmacy continue to be fiscally responsible, supporting the </a:t>
                      </a:r>
                      <a:r>
                        <a:rPr lang="en-US" sz="1200" u="sng" dirty="0">
                          <a:solidFill>
                            <a:srgbClr val="FF0000"/>
                          </a:solidFill>
                        </a:rPr>
                        <a:t>Finance Pillar</a:t>
                      </a:r>
                      <a:r>
                        <a:rPr lang="en-US" sz="1200" dirty="0"/>
                        <a:t>. Our current wholesaler charges a “small order fee” for any order under $1000 and we would like to ensure our orders are over this amount most of the time to avoid the fee. Given the rising prices of medications, having a standardized, streamlined workflow will also help us order at the lowest contracted price. </a:t>
                      </a:r>
                    </a:p>
                    <a:p>
                      <a:pPr>
                        <a:spcBef>
                          <a:spcPts val="0"/>
                        </a:spcBef>
                      </a:pPr>
                      <a:endParaRPr lang="en-US" sz="11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Medication Ordering Workflow</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6288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5321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400" dirty="0">
                          <a:solidFill>
                            <a:srgbClr val="FF0000"/>
                          </a:solidFill>
                        </a:rPr>
                        <a:t>Created bins for medication cards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To have a centralized area for ordering information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US" sz="1400" dirty="0">
                          <a:solidFill>
                            <a:srgbClr val="FF0000"/>
                          </a:solidFill>
                        </a:rPr>
                        <a:t>Determined fast-moving medications in the pharmacy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These medications are ordered most often, creating more opportunity for error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April-May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400" dirty="0">
                          <a:solidFill>
                            <a:srgbClr val="FF0000"/>
                          </a:solidFill>
                        </a:rPr>
                        <a:t>Create medication cards, with PAR levels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To identify levels to reorder medications and provide a visual cue when medications have been ordered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rgbClr val="FF0000"/>
                          </a:solidFill>
                        </a:rPr>
                        <a:t>Beginning 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4073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56295261-7587-A24D-B0DC-8207FD72CBAB}"/>
              </a:ext>
            </a:extLst>
          </p:cNvPr>
          <p:cNvPicPr>
            <a:picLocks noChangeAspect="1"/>
          </p:cNvPicPr>
          <p:nvPr/>
        </p:nvPicPr>
        <p:blipFill>
          <a:blip r:embed="rId5"/>
          <a:stretch>
            <a:fillRect/>
          </a:stretch>
        </p:blipFill>
        <p:spPr>
          <a:xfrm>
            <a:off x="61992" y="1782786"/>
            <a:ext cx="6081761" cy="4160814"/>
          </a:xfrm>
          <a:prstGeom prst="rect">
            <a:avLst/>
          </a:prstGeom>
        </p:spPr>
      </p:pic>
      <p:sp>
        <p:nvSpPr>
          <p:cNvPr id="10" name="TextBox 9">
            <a:extLst>
              <a:ext uri="{FF2B5EF4-FFF2-40B4-BE49-F238E27FC236}">
                <a16:creationId xmlns:a16="http://schemas.microsoft.com/office/drawing/2014/main" id="{0FA08F0B-DCAC-DE60-A6EC-B20FD423FAED}"/>
              </a:ext>
            </a:extLst>
          </p:cNvPr>
          <p:cNvSpPr txBox="1"/>
          <p:nvPr/>
        </p:nvSpPr>
        <p:spPr>
          <a:xfrm>
            <a:off x="635479" y="1381130"/>
            <a:ext cx="3060867"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Current Medication Ordering Workflow: </a:t>
            </a:r>
          </a:p>
        </p:txBody>
      </p:sp>
      <p:pic>
        <p:nvPicPr>
          <p:cNvPr id="12" name="Picture 11">
            <a:extLst>
              <a:ext uri="{FF2B5EF4-FFF2-40B4-BE49-F238E27FC236}">
                <a16:creationId xmlns:a16="http://schemas.microsoft.com/office/drawing/2014/main" id="{214837C1-C8BE-4DB9-1A58-6AB06D2D415A}"/>
              </a:ext>
            </a:extLst>
          </p:cNvPr>
          <p:cNvPicPr>
            <a:picLocks noChangeAspect="1"/>
          </p:cNvPicPr>
          <p:nvPr/>
        </p:nvPicPr>
        <p:blipFill>
          <a:blip r:embed="rId6"/>
          <a:stretch>
            <a:fillRect/>
          </a:stretch>
        </p:blipFill>
        <p:spPr>
          <a:xfrm>
            <a:off x="5990793" y="1936390"/>
            <a:ext cx="6139214" cy="4330431"/>
          </a:xfrm>
          <a:prstGeom prst="rect">
            <a:avLst/>
          </a:prstGeom>
        </p:spPr>
      </p:pic>
      <p:sp>
        <p:nvSpPr>
          <p:cNvPr id="13" name="TextBox 12">
            <a:extLst>
              <a:ext uri="{FF2B5EF4-FFF2-40B4-BE49-F238E27FC236}">
                <a16:creationId xmlns:a16="http://schemas.microsoft.com/office/drawing/2014/main" id="{0ACD15E3-ACBC-9EF1-60AC-231C7D4CCC4B}"/>
              </a:ext>
            </a:extLst>
          </p:cNvPr>
          <p:cNvSpPr txBox="1"/>
          <p:nvPr/>
        </p:nvSpPr>
        <p:spPr>
          <a:xfrm>
            <a:off x="6139733" y="1396976"/>
            <a:ext cx="3060867"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Proposed Medication Ordering Workflow: </a:t>
            </a:r>
          </a:p>
        </p:txBody>
      </p:sp>
      <p:sp>
        <p:nvSpPr>
          <p:cNvPr id="14" name="Rectangle: Rounded Corners 13">
            <a:extLst>
              <a:ext uri="{FF2B5EF4-FFF2-40B4-BE49-F238E27FC236}">
                <a16:creationId xmlns:a16="http://schemas.microsoft.com/office/drawing/2014/main" id="{0EFB3F0C-A4DA-4F4D-FE3A-D1BF18B7C3EC}"/>
              </a:ext>
            </a:extLst>
          </p:cNvPr>
          <p:cNvSpPr/>
          <p:nvPr/>
        </p:nvSpPr>
        <p:spPr>
          <a:xfrm>
            <a:off x="776731" y="5635614"/>
            <a:ext cx="501419" cy="198894"/>
          </a:xfrm>
          <a:prstGeom prst="roundRect">
            <a:avLst/>
          </a:prstGeom>
          <a:solidFill>
            <a:srgbClr val="FF0000"/>
          </a:solid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5" name="TextBox 14">
            <a:extLst>
              <a:ext uri="{FF2B5EF4-FFF2-40B4-BE49-F238E27FC236}">
                <a16:creationId xmlns:a16="http://schemas.microsoft.com/office/drawing/2014/main" id="{C02B8010-11A4-4142-6D5B-81976D01CF92}"/>
              </a:ext>
            </a:extLst>
          </p:cNvPr>
          <p:cNvSpPr txBox="1"/>
          <p:nvPr/>
        </p:nvSpPr>
        <p:spPr>
          <a:xfrm>
            <a:off x="242500" y="5604012"/>
            <a:ext cx="60443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Note: </a:t>
            </a:r>
          </a:p>
        </p:txBody>
      </p:sp>
      <p:sp>
        <p:nvSpPr>
          <p:cNvPr id="16" name="TextBox 15">
            <a:extLst>
              <a:ext uri="{FF2B5EF4-FFF2-40B4-BE49-F238E27FC236}">
                <a16:creationId xmlns:a16="http://schemas.microsoft.com/office/drawing/2014/main" id="{3FBA09B5-E8DE-0197-31F2-E3E5A197881A}"/>
              </a:ext>
            </a:extLst>
          </p:cNvPr>
          <p:cNvSpPr txBox="1"/>
          <p:nvPr/>
        </p:nvSpPr>
        <p:spPr>
          <a:xfrm>
            <a:off x="1266823" y="5602637"/>
            <a:ext cx="223032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Lucida Sans Unicode"/>
                <a:ea typeface="+mn-ea"/>
                <a:cs typeface="+mn-cs"/>
              </a:rPr>
              <a:t>Indicates areas for potential workflow disruption</a:t>
            </a:r>
          </a:p>
        </p:txBody>
      </p:sp>
    </p:spTree>
    <p:extLst>
      <p:ext uri="{BB962C8B-B14F-4D97-AF65-F5344CB8AC3E}">
        <p14:creationId xmlns:p14="http://schemas.microsoft.com/office/powerpoint/2010/main" val="395586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No-new project</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529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because of this project?  Unexpected discoveries?  Problems or barriers?</a:t>
                      </a:r>
                    </a:p>
                  </a:txBody>
                  <a:tcPr/>
                </a:tc>
                <a:extLst>
                  <a:ext uri="{0D108BD9-81ED-4DB2-BD59-A6C34878D82A}">
                    <a16:rowId xmlns:a16="http://schemas.microsoft.com/office/drawing/2014/main" val="10000"/>
                  </a:ext>
                </a:extLst>
              </a:tr>
              <a:tr h="370840">
                <a:tc>
                  <a:txBody>
                    <a:bodyPr/>
                    <a:lstStyle/>
                    <a:p>
                      <a:pPr marL="285750" indent="-285750">
                        <a:spcBef>
                          <a:spcPts val="0"/>
                        </a:spcBef>
                        <a:buFont typeface="Wingdings" panose="05000000000000000000" pitchFamily="2" charset="2"/>
                        <a:buChar char="§"/>
                      </a:pPr>
                      <a:r>
                        <a:rPr lang="en-US" sz="1400" dirty="0"/>
                        <a:t>Many medications are not currently stored in bins—this means there is no place to put the cards. After discussion, the decision was made to order bins to store medications on our rolling shelves. (As a bonus, this will keep the medications from falling off shelves)</a:t>
                      </a:r>
                    </a:p>
                    <a:p>
                      <a:pPr marL="285750" indent="-285750">
                        <a:spcBef>
                          <a:spcPts val="0"/>
                        </a:spcBef>
                        <a:buFont typeface="Wingdings" panose="05000000000000000000" pitchFamily="2" charset="2"/>
                        <a:buChar char="§"/>
                      </a:pPr>
                      <a:r>
                        <a:rPr lang="en-US" sz="1400" dirty="0"/>
                        <a:t>This project initially focused on fast movers, but we determined it would be better to complete for the majority of medications.</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5600480"/>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3" name="Table 2">
            <a:extLst>
              <a:ext uri="{FF2B5EF4-FFF2-40B4-BE49-F238E27FC236}">
                <a16:creationId xmlns:a16="http://schemas.microsoft.com/office/drawing/2014/main" id="{966C1332-BFA4-0168-8301-688A552E93B6}"/>
              </a:ext>
            </a:extLst>
          </p:cNvPr>
          <p:cNvGraphicFramePr>
            <a:graphicFrameLocks noGrp="1"/>
          </p:cNvGraphicFramePr>
          <p:nvPr/>
        </p:nvGraphicFramePr>
        <p:xfrm>
          <a:off x="736598" y="3674397"/>
          <a:ext cx="10312401" cy="1806791"/>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solidFill>
                            <a:srgbClr val="C00000"/>
                          </a:solidFill>
                        </a:rPr>
                        <a:t>Action</a:t>
                      </a:r>
                      <a:r>
                        <a:rPr lang="en-US" sz="1400" dirty="0"/>
                        <a:t>:</a:t>
                      </a:r>
                    </a:p>
                  </a:txBody>
                  <a:tcPr/>
                </a:tc>
                <a:tc>
                  <a:txBody>
                    <a:bodyPr/>
                    <a:lstStyle/>
                    <a:p>
                      <a:pPr>
                        <a:spcBef>
                          <a:spcPts val="0"/>
                        </a:spcBef>
                      </a:pPr>
                      <a:r>
                        <a:rPr lang="en-US" sz="1400" dirty="0">
                          <a:solidFill>
                            <a:srgbClr val="C00000"/>
                          </a:solidFill>
                        </a:rPr>
                        <a:t>Assigned To:</a:t>
                      </a:r>
                    </a:p>
                  </a:txBody>
                  <a:tcPr/>
                </a:tc>
                <a:tc>
                  <a:txBody>
                    <a:bodyPr/>
                    <a:lstStyle/>
                    <a:p>
                      <a:pPr>
                        <a:spcBef>
                          <a:spcPts val="0"/>
                        </a:spcBef>
                      </a:pPr>
                      <a:r>
                        <a:rPr lang="en-US" sz="1400" dirty="0">
                          <a:solidFill>
                            <a:srgbClr val="C00000"/>
                          </a:solidFill>
                        </a:rPr>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Create master list of medications</a:t>
                      </a:r>
                    </a:p>
                  </a:txBody>
                  <a:tcPr/>
                </a:tc>
                <a:tc>
                  <a:txBody>
                    <a:bodyPr/>
                    <a:lstStyle/>
                    <a:p>
                      <a:pPr>
                        <a:spcBef>
                          <a:spcPts val="0"/>
                        </a:spcBef>
                      </a:pPr>
                      <a:r>
                        <a:rPr lang="en-US" sz="1400" dirty="0"/>
                        <a:t>Ari/Paige</a:t>
                      </a:r>
                    </a:p>
                  </a:txBody>
                  <a:tcPr/>
                </a:tc>
                <a:tc>
                  <a:txBody>
                    <a:bodyPr/>
                    <a:lstStyle/>
                    <a:p>
                      <a:pPr>
                        <a:spcBef>
                          <a:spcPts val="0"/>
                        </a:spcBef>
                      </a:pPr>
                      <a:r>
                        <a:rPr lang="en-US" sz="1400" dirty="0"/>
                        <a:t>ongoing</a:t>
                      </a:r>
                    </a:p>
                  </a:txBody>
                  <a:tcPr/>
                </a:tc>
                <a:extLst>
                  <a:ext uri="{0D108BD9-81ED-4DB2-BD59-A6C34878D82A}">
                    <a16:rowId xmlns:a16="http://schemas.microsoft.com/office/drawing/2014/main" val="2469417347"/>
                  </a:ext>
                </a:extLst>
              </a:tr>
              <a:tr h="187115">
                <a:tc>
                  <a:txBody>
                    <a:bodyPr/>
                    <a:lstStyle/>
                    <a:p>
                      <a:pPr>
                        <a:spcBef>
                          <a:spcPts val="0"/>
                        </a:spcBef>
                      </a:pPr>
                      <a:r>
                        <a:rPr lang="en-US" sz="1400" dirty="0"/>
                        <a:t>Research and order med bins</a:t>
                      </a:r>
                    </a:p>
                  </a:txBody>
                  <a:tcPr/>
                </a:tc>
                <a:tc>
                  <a:txBody>
                    <a:bodyPr/>
                    <a:lstStyle/>
                    <a:p>
                      <a:pPr>
                        <a:spcBef>
                          <a:spcPts val="0"/>
                        </a:spcBef>
                      </a:pPr>
                      <a:r>
                        <a:rPr lang="en-US" sz="1400" dirty="0"/>
                        <a:t>Ari/Paige/Elizabeth</a:t>
                      </a:r>
                    </a:p>
                  </a:txBody>
                  <a:tcPr/>
                </a:tc>
                <a:tc>
                  <a:txBody>
                    <a:bodyPr/>
                    <a:lstStyle/>
                    <a:p>
                      <a:pPr>
                        <a:spcBef>
                          <a:spcPts val="0"/>
                        </a:spcBef>
                      </a:pPr>
                      <a:r>
                        <a:rPr lang="en-US" sz="1400" dirty="0"/>
                        <a:t>June 30, 2025</a:t>
                      </a:r>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bl>
          </a:graphicData>
        </a:graphic>
      </p:graphicFrame>
    </p:spTree>
    <p:extLst>
      <p:ext uri="{BB962C8B-B14F-4D97-AF65-F5344CB8AC3E}">
        <p14:creationId xmlns:p14="http://schemas.microsoft.com/office/powerpoint/2010/main" val="375558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Pharmacy </a:t>
            </a:r>
          </a:p>
        </p:txBody>
      </p:sp>
      <p:sp>
        <p:nvSpPr>
          <p:cNvPr id="3" name="Subtitle 2"/>
          <p:cNvSpPr>
            <a:spLocks noGrp="1"/>
          </p:cNvSpPr>
          <p:nvPr>
            <p:ph type="subTitle" idx="1"/>
          </p:nvPr>
        </p:nvSpPr>
        <p:spPr/>
        <p:txBody>
          <a:bodyPr/>
          <a:lstStyle/>
          <a:p>
            <a:r>
              <a:rPr lang="en-US" dirty="0"/>
              <a:t>New Employee Onboarding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March 25,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May 27,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056756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483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100% Completion of New Employee Onboarding Program implementation by June, 2025</a:t>
                      </a:r>
                    </a:p>
                    <a:p>
                      <a:pPr>
                        <a:spcBef>
                          <a:spcPts val="0"/>
                        </a:spcBef>
                      </a:pPr>
                      <a:endParaRPr lang="en-US" sz="1400" dirty="0"/>
                    </a:p>
                    <a:p>
                      <a:pPr>
                        <a:spcBef>
                          <a:spcPts val="0"/>
                        </a:spcBef>
                      </a:pPr>
                      <a:r>
                        <a:rPr lang="en-US" sz="1400" dirty="0"/>
                        <a:t>Current KOM Status: 5/6 steps completed (</a:t>
                      </a:r>
                      <a:r>
                        <a:rPr lang="en-US" sz="1400" dirty="0">
                          <a:solidFill>
                            <a:srgbClr val="FF0000"/>
                          </a:solidFill>
                        </a:rPr>
                        <a:t>83% completion</a:t>
                      </a:r>
                      <a:r>
                        <a:rPr lang="en-US" sz="1400" dirty="0"/>
                        <a:t>)</a:t>
                      </a:r>
                    </a:p>
                    <a:p>
                      <a:pPr>
                        <a:spcBef>
                          <a:spcPts val="0"/>
                        </a:spcBef>
                      </a:pPr>
                      <a:endParaRPr lang="en-US" sz="1400" dirty="0"/>
                    </a:p>
                    <a:p>
                      <a:pPr>
                        <a:spcBef>
                          <a:spcPts val="0"/>
                        </a:spcBef>
                      </a:pPr>
                      <a:endParaRPr lang="en-US" sz="11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012055"/>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Pauline Cass</a:t>
                      </a:r>
                    </a:p>
                    <a:p>
                      <a:r>
                        <a:rPr lang="en-US" sz="1400" dirty="0"/>
                        <a:t>Members:</a:t>
                      </a:r>
                      <a:r>
                        <a:rPr lang="en-US" sz="1400" baseline="0" dirty="0"/>
                        <a:t> Tom Kostecki, Brianna Jacques, Elizabeth Jacobson, Ryan Lund, Paige Swatek, Ari Zimbric, Erin Roberts</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baseline="0" dirty="0"/>
                        <a:t>The SH goal for new employee turnover is less than 28.6%. Since June 2024, we have not met this goal as an organization, with turnover rates between 30.16% and 38.18%. Standardized, comprehensive department onboarding programs were recommended to help us reach this goal.</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031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New employee retention is integrally tied to proper onboarding and training. Having a standardized onboarding process can increase retention as well as satisfaction in the workplace. This supports our </a:t>
                      </a:r>
                      <a:r>
                        <a:rPr lang="en-US" sz="1400" u="sng" dirty="0">
                          <a:solidFill>
                            <a:srgbClr val="FF0000"/>
                          </a:solidFill>
                        </a:rPr>
                        <a:t>People Pillar </a:t>
                      </a:r>
                      <a:r>
                        <a:rPr lang="en-US" sz="1400" dirty="0"/>
                        <a:t>at Stoughton Health.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0663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52310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5344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871500">
                <a:tc>
                  <a:txBody>
                    <a:bodyPr/>
                    <a:lstStyle/>
                    <a:p>
                      <a:r>
                        <a:rPr lang="en-US" sz="1600" dirty="0">
                          <a:solidFill>
                            <a:srgbClr val="C00000"/>
                          </a:solidFill>
                        </a:rPr>
                        <a:t>Met with all new employees from the past year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gather suggestions for improvement to onboarding process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December 2024-January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10050">
                <a:tc>
                  <a:txBody>
                    <a:bodyPr/>
                    <a:lstStyle/>
                    <a:p>
                      <a:r>
                        <a:rPr lang="en-US" sz="1600" dirty="0">
                          <a:solidFill>
                            <a:srgbClr val="C00000"/>
                          </a:solidFill>
                        </a:rPr>
                        <a:t>Developed pre-employment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ensure readiness for new employees on Day 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10050">
                <a:tc>
                  <a:txBody>
                    <a:bodyPr/>
                    <a:lstStyle/>
                    <a:p>
                      <a:r>
                        <a:rPr lang="en-US" sz="1600" dirty="0">
                          <a:solidFill>
                            <a:srgbClr val="C00000"/>
                          </a:solidFill>
                        </a:rPr>
                        <a:t>Developed manager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ensure all administrative items are covered Week 1</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February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53442">
                <a:tc>
                  <a:txBody>
                    <a:bodyPr/>
                    <a:lstStyle/>
                    <a:p>
                      <a:r>
                        <a:rPr lang="en-US" sz="1600" dirty="0">
                          <a:solidFill>
                            <a:srgbClr val="C00000"/>
                          </a:solidFill>
                        </a:rPr>
                        <a:t>Developed weekly touch base checklist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To ensure standardized documentation for training</a:t>
                      </a:r>
                      <a:endParaRPr lang="en-US" sz="18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C00000"/>
                          </a:solidFill>
                        </a:rPr>
                        <a:t>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53442">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53442">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10132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Diagram 4">
            <a:extLst>
              <a:ext uri="{FF2B5EF4-FFF2-40B4-BE49-F238E27FC236}">
                <a16:creationId xmlns:a16="http://schemas.microsoft.com/office/drawing/2014/main" id="{CC2CC200-F03F-4791-AAC1-EF7E5E363F60}"/>
              </a:ext>
            </a:extLst>
          </p:cNvPr>
          <p:cNvGraphicFramePr/>
          <p:nvPr/>
        </p:nvGraphicFramePr>
        <p:xfrm>
          <a:off x="1945736" y="109012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3" name="Picture 12" descr="A green check mark on a black background&#10;&#10;Description automatically generated">
            <a:extLst>
              <a:ext uri="{FF2B5EF4-FFF2-40B4-BE49-F238E27FC236}">
                <a16:creationId xmlns:a16="http://schemas.microsoft.com/office/drawing/2014/main" id="{7F3025BA-507E-3344-966C-622103AF9484}"/>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847697" y="1233337"/>
            <a:ext cx="1348475" cy="1169059"/>
          </a:xfrm>
          <a:prstGeom prst="rect">
            <a:avLst/>
          </a:prstGeom>
        </p:spPr>
      </p:pic>
      <p:pic>
        <p:nvPicPr>
          <p:cNvPr id="15" name="Picture 14" descr="A green check mark on a black background&#10;&#10;Description automatically generated">
            <a:extLst>
              <a:ext uri="{FF2B5EF4-FFF2-40B4-BE49-F238E27FC236}">
                <a16:creationId xmlns:a16="http://schemas.microsoft.com/office/drawing/2014/main" id="{140B6D1F-BA04-206B-22E0-3275F72C6F26}"/>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358008" y="4228329"/>
            <a:ext cx="1348475" cy="1169059"/>
          </a:xfrm>
          <a:prstGeom prst="rect">
            <a:avLst/>
          </a:prstGeom>
        </p:spPr>
      </p:pic>
      <p:pic>
        <p:nvPicPr>
          <p:cNvPr id="17" name="Picture 16" descr="A green check mark on a black background&#10;&#10;Description automatically generated">
            <a:extLst>
              <a:ext uri="{FF2B5EF4-FFF2-40B4-BE49-F238E27FC236}">
                <a16:creationId xmlns:a16="http://schemas.microsoft.com/office/drawing/2014/main" id="{8356EBD1-02C2-817A-9830-83FB902182E5}"/>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652683" y="5339730"/>
            <a:ext cx="1348475" cy="1169059"/>
          </a:xfrm>
          <a:prstGeom prst="rect">
            <a:avLst/>
          </a:prstGeom>
        </p:spPr>
      </p:pic>
      <p:pic>
        <p:nvPicPr>
          <p:cNvPr id="4" name="Picture 3" descr="A green check mark on a black background&#10;&#10;Description automatically generated">
            <a:extLst>
              <a:ext uri="{FF2B5EF4-FFF2-40B4-BE49-F238E27FC236}">
                <a16:creationId xmlns:a16="http://schemas.microsoft.com/office/drawing/2014/main" id="{9DAA2C1B-696D-A0D2-D1D0-7D1A9AAEF103}"/>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7157954" y="2199294"/>
            <a:ext cx="1348475" cy="1169059"/>
          </a:xfrm>
          <a:prstGeom prst="rect">
            <a:avLst/>
          </a:prstGeom>
        </p:spPr>
      </p:pic>
      <p:pic>
        <p:nvPicPr>
          <p:cNvPr id="7" name="Picture 6" descr="A green check mark on a black background&#10;&#10;Description automatically generated">
            <a:extLst>
              <a:ext uri="{FF2B5EF4-FFF2-40B4-BE49-F238E27FC236}">
                <a16:creationId xmlns:a16="http://schemas.microsoft.com/office/drawing/2014/main" id="{FB037AE3-EB99-3923-9286-4785511536EC}"/>
              </a:ext>
            </a:extLst>
          </p:cNvPr>
          <p:cNvPicPr>
            <a:picLocks noChangeAspect="1"/>
          </p:cNvPicPr>
          <p:nvPr/>
        </p:nvPicPr>
        <p:blipFill>
          <a:blip r:embed="rId10">
            <a:alphaModFix amt="4900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078307" y="2277545"/>
            <a:ext cx="1348475" cy="1169059"/>
          </a:xfrm>
          <a:prstGeom prst="rect">
            <a:avLst/>
          </a:prstGeom>
        </p:spPr>
      </p:pic>
      <p:sp>
        <p:nvSpPr>
          <p:cNvPr id="8" name="Hexagon 7">
            <a:extLst>
              <a:ext uri="{FF2B5EF4-FFF2-40B4-BE49-F238E27FC236}">
                <a16:creationId xmlns:a16="http://schemas.microsoft.com/office/drawing/2014/main" id="{B9071F39-88C8-C03F-82A1-5ADB6C5F64FC}"/>
              </a:ext>
            </a:extLst>
          </p:cNvPr>
          <p:cNvSpPr/>
          <p:nvPr/>
        </p:nvSpPr>
        <p:spPr>
          <a:xfrm>
            <a:off x="9632069" y="4532207"/>
            <a:ext cx="2152071" cy="1976582"/>
          </a:xfrm>
          <a:prstGeom prst="hexagon">
            <a:avLst/>
          </a:prstGeom>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rtlCol="0" anchor="ctr">
            <a:normAutofit fontScale="775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prstClr val="white"/>
                  </a:solidFill>
                </a:ln>
                <a:solidFill>
                  <a:prstClr val="white"/>
                </a:solidFill>
                <a:effectLst/>
                <a:uLnTx/>
                <a:uFillTx/>
                <a:latin typeface="Lucida Sans Unicode"/>
                <a:ea typeface="+mn-ea"/>
                <a:cs typeface="+mn-cs"/>
              </a:rPr>
              <a:t>Binder reviewed with annual policy review or as needed for new pharmacy colleagues</a:t>
            </a:r>
          </a:p>
        </p:txBody>
      </p:sp>
    </p:spTree>
    <p:extLst>
      <p:ext uri="{BB962C8B-B14F-4D97-AF65-F5344CB8AC3E}">
        <p14:creationId xmlns:p14="http://schemas.microsoft.com/office/powerpoint/2010/main" val="403010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18836" y="1325868"/>
          <a:ext cx="10303164" cy="4584524"/>
        </p:xfrm>
        <a:graphic>
          <a:graphicData uri="http://schemas.openxmlformats.org/drawingml/2006/table">
            <a:tbl>
              <a:tblPr firstRow="1" bandRow="1">
                <a:tableStyleId>{6E25E649-3F16-4E02-A733-19D2CDBF48F0}</a:tableStyleId>
              </a:tblPr>
              <a:tblGrid>
                <a:gridCol w="3289083">
                  <a:extLst>
                    <a:ext uri="{9D8B030D-6E8A-4147-A177-3AD203B41FA5}">
                      <a16:colId xmlns:a16="http://schemas.microsoft.com/office/drawing/2014/main" val="20000"/>
                    </a:ext>
                  </a:extLst>
                </a:gridCol>
                <a:gridCol w="4580299">
                  <a:extLst>
                    <a:ext uri="{9D8B030D-6E8A-4147-A177-3AD203B41FA5}">
                      <a16:colId xmlns:a16="http://schemas.microsoft.com/office/drawing/2014/main" val="20001"/>
                    </a:ext>
                  </a:extLst>
                </a:gridCol>
                <a:gridCol w="2433782">
                  <a:extLst>
                    <a:ext uri="{9D8B030D-6E8A-4147-A177-3AD203B41FA5}">
                      <a16:colId xmlns:a16="http://schemas.microsoft.com/office/drawing/2014/main" val="20002"/>
                    </a:ext>
                  </a:extLst>
                </a:gridCol>
              </a:tblGrid>
              <a:tr h="334767">
                <a:tc>
                  <a:txBody>
                    <a:bodyPr/>
                    <a:lstStyle/>
                    <a:p>
                      <a:r>
                        <a:rPr lang="en-US"/>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251076">
                <a:tc>
                  <a:txBody>
                    <a:bodyPr/>
                    <a:lstStyle/>
                    <a:p>
                      <a:pPr algn="l" fontAlgn="ctr"/>
                      <a:r>
                        <a:rPr lang="en-US" sz="1400" b="1" i="0" u="none" strike="noStrike">
                          <a:solidFill>
                            <a:srgbClr val="000000"/>
                          </a:solidFill>
                          <a:effectLst/>
                          <a:latin typeface="Aptos Narrow" panose="020B0004020202020204" pitchFamily="34" charset="0"/>
                        </a:rPr>
                        <a:t>Gather project team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ensure the necessary stakeholders are involved in the project</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18459">
                <a:tc>
                  <a:txBody>
                    <a:bodyPr/>
                    <a:lstStyle/>
                    <a:p>
                      <a:pPr algn="l" fontAlgn="ctr"/>
                      <a:r>
                        <a:rPr lang="en-US" sz="1400" b="1" i="0" u="none" strike="noStrike">
                          <a:solidFill>
                            <a:srgbClr val="000000"/>
                          </a:solidFill>
                          <a:effectLst/>
                          <a:latin typeface="Aptos Narrow" panose="020B0004020202020204" pitchFamily="34" charset="0"/>
                        </a:rPr>
                        <a:t>Discuss opportunities and goals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align the team on the purpose and objectives of the program</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418459">
                <a:tc>
                  <a:txBody>
                    <a:bodyPr/>
                    <a:lstStyle/>
                    <a:p>
                      <a:pPr algn="l" fontAlgn="ctr"/>
                      <a:r>
                        <a:rPr lang="en-US" sz="1400" b="1" i="0" u="none" strike="noStrike">
                          <a:solidFill>
                            <a:srgbClr val="000000"/>
                          </a:solidFill>
                          <a:effectLst/>
                          <a:latin typeface="Aptos Narrow" panose="020B0004020202020204" pitchFamily="34" charset="0"/>
                        </a:rPr>
                        <a:t>Develop program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create a clear framework for the program's design and execution</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September 2024 - October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585843">
                <a:tc>
                  <a:txBody>
                    <a:bodyPr/>
                    <a:lstStyle/>
                    <a:p>
                      <a:pPr algn="l" fontAlgn="ctr"/>
                      <a:r>
                        <a:rPr lang="en-US" sz="1400" b="1" i="0" u="none" strike="noStrike">
                          <a:solidFill>
                            <a:srgbClr val="000000"/>
                          </a:solidFill>
                          <a:effectLst/>
                          <a:latin typeface="Aptos Narrow" panose="020B0004020202020204" pitchFamily="34" charset="0"/>
                        </a:rPr>
                        <a:t>Create / Analyze documentation template</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ensure the program is compliant with billing and coding standards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September 2024 - October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18459">
                <a:tc>
                  <a:txBody>
                    <a:bodyPr/>
                    <a:lstStyle/>
                    <a:p>
                      <a:pPr algn="l" fontAlgn="ctr"/>
                      <a:r>
                        <a:rPr lang="en-US" sz="1400" b="1" i="0" u="none" strike="noStrike">
                          <a:solidFill>
                            <a:srgbClr val="000000"/>
                          </a:solidFill>
                          <a:effectLst/>
                          <a:latin typeface="Aptos Narrow" panose="020B0004020202020204" pitchFamily="34" charset="0"/>
                        </a:rPr>
                        <a:t>Initiate pilot program</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start testing the program with a select group of patients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November 2024</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431800">
                <a:tc>
                  <a:txBody>
                    <a:bodyPr/>
                    <a:lstStyle/>
                    <a:p>
                      <a:pPr algn="l" fontAlgn="ctr"/>
                      <a:r>
                        <a:rPr lang="fr-FR" sz="1400" b="1" i="0" u="none" strike="noStrike">
                          <a:solidFill>
                            <a:srgbClr val="000000"/>
                          </a:solidFill>
                          <a:effectLst/>
                          <a:latin typeface="Aptos Narrow" panose="020B0004020202020204" pitchFamily="34" charset="0"/>
                        </a:rPr>
                        <a:t>Run Pilot </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provide evidence-based interventions for heart failure patients</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November 2024 - March 2025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34767">
                <a:tc>
                  <a:txBody>
                    <a:bodyPr/>
                    <a:lstStyle/>
                    <a:p>
                      <a:pPr algn="l" fontAlgn="ctr"/>
                      <a:r>
                        <a:rPr lang="en-US" sz="1400" b="1" i="0" u="none" strike="noStrike">
                          <a:solidFill>
                            <a:srgbClr val="000000"/>
                          </a:solidFill>
                          <a:effectLst/>
                          <a:latin typeface="Aptos Narrow" panose="020B0004020202020204" pitchFamily="34" charset="0"/>
                        </a:rPr>
                        <a:t>Collect and analyze data</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assess the program's impact and identify areas for improvement</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Apr-25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55600">
                <a:tc>
                  <a:txBody>
                    <a:bodyPr/>
                    <a:lstStyle/>
                    <a:p>
                      <a:pPr algn="l" fontAlgn="ctr"/>
                      <a:r>
                        <a:rPr lang="en-US" sz="1400" b="1" i="0" u="none" strike="noStrike">
                          <a:solidFill>
                            <a:srgbClr val="000000"/>
                          </a:solidFill>
                          <a:effectLst/>
                          <a:latin typeface="Aptos Narrow"/>
                        </a:rPr>
                        <a:t>Evaluate  outcomes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refine the program based on initial results and feedback</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May-25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34767">
                <a:tc>
                  <a:txBody>
                    <a:bodyPr/>
                    <a:lstStyle/>
                    <a:p>
                      <a:pPr algn="l" fontAlgn="ctr"/>
                      <a:r>
                        <a:rPr lang="en-US" sz="1400" b="1" i="0" u="none" strike="noStrike">
                          <a:solidFill>
                            <a:srgbClr val="000000"/>
                          </a:solidFill>
                          <a:effectLst/>
                          <a:latin typeface="Aptos Narrow" panose="020B0004020202020204" pitchFamily="34" charset="0"/>
                        </a:rPr>
                        <a:t>Discuss next steps</a:t>
                      </a: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To determine whether the program should be expanded or modified</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l" fontAlgn="ctr"/>
                      <a:r>
                        <a:rPr lang="en-US" sz="1200" b="0" i="0" u="none" strike="noStrike">
                          <a:solidFill>
                            <a:srgbClr val="000000"/>
                          </a:solidFill>
                          <a:effectLst/>
                          <a:latin typeface="Aptos Narrow"/>
                        </a:rPr>
                        <a:t>May-25</a:t>
                      </a: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34767">
                <a:tc>
                  <a:txBody>
                    <a:bodyPr/>
                    <a:lstStyle/>
                    <a:p>
                      <a:pPr algn="ctr" fontAlgn="ctr"/>
                      <a:endParaRPr lang="en-US" sz="1400" b="1" i="0" u="none" strike="noStrike">
                        <a:solidFill>
                          <a:srgbClr val="000000"/>
                        </a:solidFill>
                        <a:effectLst/>
                        <a:latin typeface="Aptos Narrow" panose="020B0004020202020204" pitchFamily="34" charset="0"/>
                      </a:endParaRP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34767">
                <a:tc>
                  <a:txBody>
                    <a:bodyPr/>
                    <a:lstStyle/>
                    <a:p>
                      <a:pPr algn="ctr" fontAlgn="ctr"/>
                      <a:endParaRPr lang="en-US" sz="1400" b="1" i="0" u="none" strike="noStrike">
                        <a:solidFill>
                          <a:srgbClr val="000000"/>
                        </a:solidFill>
                        <a:effectLst/>
                        <a:latin typeface="Aptos Narrow" panose="020B0004020202020204" pitchFamily="34" charset="0"/>
                      </a:endParaRPr>
                    </a:p>
                  </a:txBody>
                  <a:tcPr marL="7620" marR="7620" marT="7620" marB="0" anchor="ctr">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lgn="ctr" fontAlgn="ctr"/>
                      <a:endParaRPr lang="en-US" sz="1100" b="0" i="0" u="none" strike="noStrike">
                        <a:solidFill>
                          <a:srgbClr val="000000"/>
                        </a:solidFill>
                        <a:effectLst/>
                        <a:latin typeface="Aptos Narrow" panose="020B00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9130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Goals still in progress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28211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84680">
                <a:tc>
                  <a:txBody>
                    <a:bodyPr/>
                    <a:lstStyle/>
                    <a:p>
                      <a:r>
                        <a:rPr lang="en-US" sz="1400" dirty="0"/>
                        <a:t>Lessons Learned: </a:t>
                      </a:r>
                      <a:r>
                        <a:rPr lang="en-US" sz="1400" b="0" dirty="0"/>
                        <a:t>What did you learn because of this project?  Unexpected discoveries?  Problems or barriers?</a:t>
                      </a:r>
                    </a:p>
                  </a:txBody>
                  <a:tcPr/>
                </a:tc>
                <a:extLst>
                  <a:ext uri="{0D108BD9-81ED-4DB2-BD59-A6C34878D82A}">
                    <a16:rowId xmlns:a16="http://schemas.microsoft.com/office/drawing/2014/main" val="10000"/>
                  </a:ext>
                </a:extLst>
              </a:tr>
              <a:tr h="977312">
                <a:tc>
                  <a:txBody>
                    <a:bodyPr/>
                    <a:lstStyle/>
                    <a:p>
                      <a:pPr marL="285750" indent="-285750">
                        <a:spcBef>
                          <a:spcPts val="0"/>
                        </a:spcBef>
                        <a:buFont typeface="Wingdings" panose="05000000000000000000" pitchFamily="2" charset="2"/>
                        <a:buChar char="§"/>
                      </a:pPr>
                      <a:r>
                        <a:rPr lang="en-US" sz="1400" dirty="0"/>
                        <a:t>Staff wants more feedback during the onboarding process—this prompted the addition of daily preceptor touch bases and more formal weekly feedback sessions</a:t>
                      </a:r>
                    </a:p>
                    <a:p>
                      <a:pPr marL="285750" indent="-285750">
                        <a:spcBef>
                          <a:spcPts val="0"/>
                        </a:spcBef>
                        <a:buFont typeface="Wingdings" panose="05000000000000000000" pitchFamily="2" charset="2"/>
                        <a:buChar char="§"/>
                      </a:pPr>
                      <a:r>
                        <a:rPr lang="en-US" sz="1400" dirty="0"/>
                        <a:t>Information retention has been increased using a tell/show/do/review method</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568335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09D95D66-0C13-8641-51AC-ECED0E5FF578}"/>
              </a:ext>
            </a:extLst>
          </p:cNvPr>
          <p:cNvGraphicFramePr>
            <a:graphicFrameLocks noGrp="1"/>
          </p:cNvGraphicFramePr>
          <p:nvPr/>
        </p:nvGraphicFramePr>
        <p:xfrm>
          <a:off x="736598" y="3434982"/>
          <a:ext cx="10312401" cy="2111591"/>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07835">
                <a:tc gridSpan="3">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206">
                <a:tc>
                  <a:txBody>
                    <a:bodyPr/>
                    <a:lstStyle/>
                    <a:p>
                      <a:pPr>
                        <a:spcBef>
                          <a:spcPts val="0"/>
                        </a:spcBef>
                      </a:pPr>
                      <a:r>
                        <a:rPr lang="en-US" sz="1400" dirty="0">
                          <a:solidFill>
                            <a:srgbClr val="C00000"/>
                          </a:solidFill>
                        </a:rPr>
                        <a:t>Action</a:t>
                      </a:r>
                      <a:r>
                        <a:rPr lang="en-US" sz="1400" dirty="0"/>
                        <a:t>:</a:t>
                      </a:r>
                    </a:p>
                  </a:txBody>
                  <a:tcPr/>
                </a:tc>
                <a:tc>
                  <a:txBody>
                    <a:bodyPr/>
                    <a:lstStyle/>
                    <a:p>
                      <a:pPr>
                        <a:spcBef>
                          <a:spcPts val="0"/>
                        </a:spcBef>
                      </a:pPr>
                      <a:r>
                        <a:rPr lang="en-US" sz="1400" dirty="0">
                          <a:solidFill>
                            <a:srgbClr val="C00000"/>
                          </a:solidFill>
                        </a:rPr>
                        <a:t>Assigned To:</a:t>
                      </a:r>
                    </a:p>
                  </a:txBody>
                  <a:tcPr/>
                </a:tc>
                <a:tc>
                  <a:txBody>
                    <a:bodyPr/>
                    <a:lstStyle/>
                    <a:p>
                      <a:pPr>
                        <a:spcBef>
                          <a:spcPts val="0"/>
                        </a:spcBef>
                      </a:pPr>
                      <a:r>
                        <a:rPr lang="en-US" sz="1400" dirty="0">
                          <a:solidFill>
                            <a:srgbClr val="C00000"/>
                          </a:solidFill>
                        </a:rPr>
                        <a:t>Due Date:</a:t>
                      </a:r>
                    </a:p>
                  </a:txBody>
                  <a:tcPr/>
                </a:tc>
                <a:extLst>
                  <a:ext uri="{0D108BD9-81ED-4DB2-BD59-A6C34878D82A}">
                    <a16:rowId xmlns:a16="http://schemas.microsoft.com/office/drawing/2014/main" val="10001"/>
                  </a:ext>
                </a:extLst>
              </a:tr>
              <a:tr h="374231">
                <a:tc>
                  <a:txBody>
                    <a:bodyPr/>
                    <a:lstStyle/>
                    <a:p>
                      <a:pPr>
                        <a:spcBef>
                          <a:spcPts val="0"/>
                        </a:spcBef>
                      </a:pPr>
                      <a:r>
                        <a:rPr lang="en-US" sz="1400" dirty="0"/>
                        <a:t>Develop preceptor training guide</a:t>
                      </a:r>
                    </a:p>
                  </a:txBody>
                  <a:tcPr/>
                </a:tc>
                <a:tc>
                  <a:txBody>
                    <a:bodyPr/>
                    <a:lstStyle/>
                    <a:p>
                      <a:pPr>
                        <a:spcBef>
                          <a:spcPts val="0"/>
                        </a:spcBef>
                      </a:pPr>
                      <a:r>
                        <a:rPr lang="en-US" sz="1400" dirty="0"/>
                        <a:t>Pauline</a:t>
                      </a:r>
                    </a:p>
                  </a:txBody>
                  <a:tcPr/>
                </a:tc>
                <a:tc>
                  <a:txBody>
                    <a:bodyPr/>
                    <a:lstStyle/>
                    <a:p>
                      <a:pPr>
                        <a:spcBef>
                          <a:spcPts val="0"/>
                        </a:spcBef>
                      </a:pPr>
                      <a:r>
                        <a:rPr lang="en-US" sz="1400" dirty="0"/>
                        <a:t>June 30, 2025</a:t>
                      </a:r>
                    </a:p>
                  </a:txBody>
                  <a:tcPr/>
                </a:tc>
                <a:extLst>
                  <a:ext uri="{0D108BD9-81ED-4DB2-BD59-A6C34878D82A}">
                    <a16:rowId xmlns:a16="http://schemas.microsoft.com/office/drawing/2014/main" val="2469417347"/>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68840150"/>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3582915231"/>
                  </a:ext>
                </a:extLst>
              </a:tr>
              <a:tr h="187115">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spTree>
    <p:extLst>
      <p:ext uri="{BB962C8B-B14F-4D97-AF65-F5344CB8AC3E}">
        <p14:creationId xmlns:p14="http://schemas.microsoft.com/office/powerpoint/2010/main" val="2688044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Surgical Services</a:t>
            </a:r>
          </a:p>
        </p:txBody>
      </p:sp>
      <p:sp>
        <p:nvSpPr>
          <p:cNvPr id="3" name="Subtitle 2"/>
          <p:cNvSpPr>
            <a:spLocks noGrp="1"/>
          </p:cNvSpPr>
          <p:nvPr>
            <p:ph type="subTitle" idx="1"/>
          </p:nvPr>
        </p:nvSpPr>
        <p:spPr/>
        <p:txBody>
          <a:bodyPr/>
          <a:lstStyle/>
          <a:p>
            <a:r>
              <a:rPr lang="en-US" dirty="0"/>
              <a:t>Ambulatory Infusion Center (AIC)</a:t>
            </a:r>
          </a:p>
          <a:p>
            <a:r>
              <a:rPr lang="en-US" dirty="0"/>
              <a:t>Improving Workflow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753819"/>
          <a:ext cx="5635625" cy="1356288"/>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723181">
                <a:tc>
                  <a:txBody>
                    <a:bodyPr/>
                    <a:lstStyle/>
                    <a:p>
                      <a:pPr algn="r"/>
                      <a:r>
                        <a:rPr lang="en-US" sz="1400" b="1" baseline="0" dirty="0">
                          <a:solidFill>
                            <a:srgbClr val="820000"/>
                          </a:solidFill>
                        </a:rPr>
                        <a:t>Presentation Date: March 25,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33107">
                <a:tc>
                  <a:txBody>
                    <a:bodyPr/>
                    <a:lstStyle/>
                    <a:p>
                      <a:pPr algn="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558257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86992" y="1177339"/>
          <a:ext cx="10321926" cy="16764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68707">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112517">
                <a:tc>
                  <a:txBody>
                    <a:bodyPr/>
                    <a:lstStyle/>
                    <a:p>
                      <a:pPr>
                        <a:spcBef>
                          <a:spcPts val="0"/>
                        </a:spcBef>
                      </a:pPr>
                      <a:r>
                        <a:rPr lang="en-US" sz="1400" dirty="0"/>
                        <a:t>KOM Target: </a:t>
                      </a:r>
                      <a:r>
                        <a:rPr lang="en-US" sz="1400" dirty="0">
                          <a:solidFill>
                            <a:srgbClr val="FF0000"/>
                          </a:solidFill>
                        </a:rPr>
                        <a:t>Full implementation of improved AIC  workflow to decrease infusion denials.  (3 steps in the process to reach full implementation – analyze/develop/implement) </a:t>
                      </a:r>
                    </a:p>
                    <a:p>
                      <a:pPr>
                        <a:spcBef>
                          <a:spcPts val="0"/>
                        </a:spcBef>
                      </a:pPr>
                      <a:r>
                        <a:rPr lang="en-US" sz="1400" dirty="0"/>
                        <a:t>Current KOM Status: </a:t>
                      </a:r>
                      <a:r>
                        <a:rPr lang="en-US" sz="1400" dirty="0">
                          <a:solidFill>
                            <a:srgbClr val="FF0000"/>
                          </a:solidFill>
                        </a:rPr>
                        <a:t>1) analyze – in progress</a:t>
                      </a:r>
                    </a:p>
                    <a:p>
                      <a:pPr>
                        <a:spcBef>
                          <a:spcPts val="0"/>
                        </a:spcBef>
                      </a:pPr>
                      <a:endParaRPr lang="en-US" sz="1400" dirty="0">
                        <a:solidFill>
                          <a:srgbClr val="FF0000"/>
                        </a:solidFill>
                      </a:endParaRPr>
                    </a:p>
                    <a:p>
                      <a:pPr>
                        <a:spcBef>
                          <a:spcPts val="0"/>
                        </a:spcBef>
                      </a:pPr>
                      <a:endParaRPr lang="en-US" sz="1400" dirty="0">
                        <a:solidFill>
                          <a:srgbClr val="FF0000"/>
                        </a:solidFill>
                      </a:endParaRPr>
                    </a:p>
                    <a:p>
                      <a:pPr>
                        <a:spcBef>
                          <a:spcPts val="0"/>
                        </a:spcBef>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86992" y="4976759"/>
          <a:ext cx="10262008" cy="1533386"/>
        </p:xfrm>
        <a:graphic>
          <a:graphicData uri="http://schemas.openxmlformats.org/drawingml/2006/table">
            <a:tbl>
              <a:tblPr firstRow="1" bandRow="1">
                <a:tableStyleId>{6E25E649-3F16-4E02-A733-19D2CDBF48F0}</a:tableStyleId>
              </a:tblPr>
              <a:tblGrid>
                <a:gridCol w="10262008">
                  <a:extLst>
                    <a:ext uri="{9D8B030D-6E8A-4147-A177-3AD203B41FA5}">
                      <a16:colId xmlns:a16="http://schemas.microsoft.com/office/drawing/2014/main" val="20000"/>
                    </a:ext>
                  </a:extLst>
                </a:gridCol>
              </a:tblGrid>
              <a:tr h="567920">
                <a:tc>
                  <a:txBody>
                    <a:bodyPr/>
                    <a:lstStyle/>
                    <a:p>
                      <a:r>
                        <a:rPr lang="en-US" sz="1400" dirty="0"/>
                        <a:t>Team:</a:t>
                      </a:r>
                    </a:p>
                  </a:txBody>
                  <a:tcPr/>
                </a:tc>
                <a:extLst>
                  <a:ext uri="{0D108BD9-81ED-4DB2-BD59-A6C34878D82A}">
                    <a16:rowId xmlns:a16="http://schemas.microsoft.com/office/drawing/2014/main" val="10000"/>
                  </a:ext>
                </a:extLst>
              </a:tr>
              <a:tr h="965466">
                <a:tc>
                  <a:txBody>
                    <a:bodyPr/>
                    <a:lstStyle/>
                    <a:p>
                      <a:r>
                        <a:rPr lang="en-US" sz="1400" dirty="0"/>
                        <a:t>Project Leader: Sandra Bryan-Armstrong</a:t>
                      </a:r>
                    </a:p>
                    <a:p>
                      <a:r>
                        <a:rPr lang="en-US" sz="1400" dirty="0"/>
                        <a:t>Members:</a:t>
                      </a:r>
                      <a:r>
                        <a:rPr lang="en-US" sz="1400" baseline="0" dirty="0"/>
                        <a:t> Sarah Watkins, Jennifer </a:t>
                      </a:r>
                      <a:r>
                        <a:rPr lang="en-US" sz="1400" baseline="0" dirty="0" err="1"/>
                        <a:t>Bothum</a:t>
                      </a:r>
                      <a:r>
                        <a:rPr lang="en-US" sz="1400" baseline="0" dirty="0"/>
                        <a:t>, Pauline Cass, and Tom pharmacy, Ambulatory Surgery Team</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86992" y="2614471"/>
          <a:ext cx="4648282" cy="2315303"/>
        </p:xfrm>
        <a:graphic>
          <a:graphicData uri="http://schemas.openxmlformats.org/drawingml/2006/table">
            <a:tbl>
              <a:tblPr firstRow="1" bandRow="1">
                <a:tableStyleId>{6E25E649-3F16-4E02-A733-19D2CDBF48F0}</a:tableStyleId>
              </a:tblPr>
              <a:tblGrid>
                <a:gridCol w="4648282">
                  <a:extLst>
                    <a:ext uri="{9D8B030D-6E8A-4147-A177-3AD203B41FA5}">
                      <a16:colId xmlns:a16="http://schemas.microsoft.com/office/drawing/2014/main" val="20000"/>
                    </a:ext>
                  </a:extLst>
                </a:gridCol>
              </a:tblGrid>
              <a:tr h="72693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83783">
                <a:tc>
                  <a:txBody>
                    <a:bodyPr/>
                    <a:lstStyle/>
                    <a:p>
                      <a:pPr>
                        <a:spcBef>
                          <a:spcPts val="0"/>
                        </a:spcBef>
                      </a:pPr>
                      <a:r>
                        <a:rPr lang="en-US" sz="1400" b="0" baseline="0" dirty="0">
                          <a:solidFill>
                            <a:srgbClr val="FF0000"/>
                          </a:solidFill>
                        </a:rPr>
                        <a:t>Breakdown of communication and workflows within AIC, Prior-Auth, and pharmacy. Patients being scheduled prior to obtaining all approvals successfully. Leading to patient dissatisfaction, and potential delay in patient care.</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435274" y="2614471"/>
          <a:ext cx="5673644" cy="2743200"/>
        </p:xfrm>
        <a:graphic>
          <a:graphicData uri="http://schemas.openxmlformats.org/drawingml/2006/table">
            <a:tbl>
              <a:tblPr firstRow="1" bandRow="1">
                <a:tableStyleId>{6E25E649-3F16-4E02-A733-19D2CDBF48F0}</a:tableStyleId>
              </a:tblPr>
              <a:tblGrid>
                <a:gridCol w="5673644">
                  <a:extLst>
                    <a:ext uri="{9D8B030D-6E8A-4147-A177-3AD203B41FA5}">
                      <a16:colId xmlns:a16="http://schemas.microsoft.com/office/drawing/2014/main" val="20000"/>
                    </a:ext>
                  </a:extLst>
                </a:gridCol>
              </a:tblGrid>
              <a:tr h="65194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792856">
                <a:tc>
                  <a:txBody>
                    <a:bodyPr/>
                    <a:lstStyle/>
                    <a:p>
                      <a:pPr>
                        <a:spcBef>
                          <a:spcPts val="0"/>
                        </a:spcBef>
                      </a:pPr>
                      <a:r>
                        <a:rPr lang="en-US" sz="1400" dirty="0">
                          <a:solidFill>
                            <a:srgbClr val="FF0000"/>
                          </a:solidFill>
                        </a:rPr>
                        <a:t>A key target for prior authorization pharmacy and scheduling in an ambulatory care center is to minimize the time spent on the prior authorization process while maximizing successful approvals, ensuring timely access to necessary medications for patients while adhering to insurance guidelines; this can be achieved by streamlining workflows, utilizing technology, and proactively identifying medications that require prior authorization to avoid delays in patient care. </a:t>
                      </a:r>
                    </a:p>
                    <a:p>
                      <a:pPr>
                        <a:spcBef>
                          <a:spcPts val="0"/>
                        </a:spcBef>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67200" y="274638"/>
            <a:ext cx="50101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Sans Unicode"/>
                <a:ea typeface="+mn-ea"/>
                <a:cs typeface="+mn-cs"/>
              </a:rPr>
              <a:t>Ambulatory Infusion Center (AIC)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ucida Sans Unicode"/>
                <a:ea typeface="+mn-ea"/>
                <a:cs typeface="+mn-cs"/>
              </a:rPr>
              <a:t>Improving Workflow </a:t>
            </a:r>
            <a:endParaRPr kumimoji="0" lang="en-US" sz="2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258141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70944BA1-13B5-6CAC-490F-6591928A8E28}"/>
              </a:ext>
            </a:extLst>
          </p:cNvPr>
          <p:cNvSpPr txBox="1"/>
          <p:nvPr/>
        </p:nvSpPr>
        <p:spPr>
          <a:xfrm>
            <a:off x="1030637" y="1641422"/>
            <a:ext cx="6106332" cy="923330"/>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a:ln>
                <a:noFill/>
              </a:ln>
              <a:solidFill>
                <a:srgbClr val="FF0000"/>
              </a:solidFill>
              <a:effectLst/>
              <a:uLnTx/>
              <a:uFillTx/>
              <a:latin typeface="Lucida Sans Unicode"/>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US" sz="1800" b="0" i="0" u="none" strike="noStrike" kern="1200" cap="none" spc="0" normalizeH="0" baseline="0" noProof="0" dirty="0">
              <a:ln>
                <a:noFill/>
              </a:ln>
              <a:solidFill>
                <a:srgbClr val="FF0000"/>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D9DD0970-7517-FD7F-5EED-55446B087CBD}"/>
              </a:ext>
            </a:extLst>
          </p:cNvPr>
          <p:cNvPicPr>
            <a:picLocks noChangeAspect="1"/>
          </p:cNvPicPr>
          <p:nvPr/>
        </p:nvPicPr>
        <p:blipFill>
          <a:blip r:embed="rId5"/>
          <a:stretch>
            <a:fillRect/>
          </a:stretch>
        </p:blipFill>
        <p:spPr>
          <a:xfrm>
            <a:off x="552035" y="1450701"/>
            <a:ext cx="10942306" cy="4989113"/>
          </a:xfrm>
          <a:prstGeom prst="rect">
            <a:avLst/>
          </a:prstGeom>
        </p:spPr>
      </p:pic>
    </p:spTree>
    <p:extLst>
      <p:ext uri="{BB962C8B-B14F-4D97-AF65-F5344CB8AC3E}">
        <p14:creationId xmlns:p14="http://schemas.microsoft.com/office/powerpoint/2010/main" val="3551576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49811" y="1576037"/>
          <a:ext cx="9585271" cy="2103120"/>
        </p:xfrm>
        <a:graphic>
          <a:graphicData uri="http://schemas.openxmlformats.org/drawingml/2006/table">
            <a:tbl>
              <a:tblPr firstRow="1" bandRow="1">
                <a:tableStyleId>{6E25E649-3F16-4E02-A733-19D2CDBF48F0}</a:tableStyleId>
              </a:tblPr>
              <a:tblGrid>
                <a:gridCol w="3010174">
                  <a:extLst>
                    <a:ext uri="{9D8B030D-6E8A-4147-A177-3AD203B41FA5}">
                      <a16:colId xmlns:a16="http://schemas.microsoft.com/office/drawing/2014/main" val="20000"/>
                    </a:ext>
                  </a:extLst>
                </a:gridCol>
                <a:gridCol w="3091890">
                  <a:extLst>
                    <a:ext uri="{9D8B030D-6E8A-4147-A177-3AD203B41FA5}">
                      <a16:colId xmlns:a16="http://schemas.microsoft.com/office/drawing/2014/main" val="20001"/>
                    </a:ext>
                  </a:extLst>
                </a:gridCol>
                <a:gridCol w="3483207">
                  <a:extLst>
                    <a:ext uri="{9D8B030D-6E8A-4147-A177-3AD203B41FA5}">
                      <a16:colId xmlns:a16="http://schemas.microsoft.com/office/drawing/2014/main" val="20002"/>
                    </a:ext>
                  </a:extLst>
                </a:gridCol>
              </a:tblGrid>
              <a:tr h="30734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07345">
                <a:tc>
                  <a:txBody>
                    <a:bodyPr/>
                    <a:lstStyle/>
                    <a:p>
                      <a:r>
                        <a:rPr lang="en-US" sz="1200" dirty="0"/>
                        <a:t>Bev did a current state analysis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We were evaluating our night and weekend AIC patient discrepancies took time to document workflow.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February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07345">
                <a:tc>
                  <a:txBody>
                    <a:bodyPr/>
                    <a:lstStyle/>
                    <a:p>
                      <a:r>
                        <a:rPr lang="en-US" sz="1200" dirty="0"/>
                        <a:t>Jen and prior auth team meeting coming to standardize process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Ensure accuracy and make sure all our I’s are dotted and T’s are crossed.</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March</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07345">
                <a:tc>
                  <a:txBody>
                    <a:bodyPr/>
                    <a:lstStyle/>
                    <a:p>
                      <a:r>
                        <a:rPr lang="en-US" sz="1200" dirty="0">
                          <a:solidFill>
                            <a:srgbClr val="FF0000"/>
                          </a:solidFill>
                        </a:rPr>
                        <a:t>Tom in pharmacy to be looped in then we get to that point.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Pharmacy plays a role in infusions. Will support DS team when transitioning over care plan entry.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April/May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2204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7073" y="1227647"/>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In progress.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3" y="2062290"/>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marL="285750" indent="-285750">
                        <a:spcBef>
                          <a:spcPts val="0"/>
                        </a:spcBef>
                        <a:buFont typeface="Arial" panose="020B0604020202020204" pitchFamily="34" charset="0"/>
                        <a:buChar char="•"/>
                      </a:pPr>
                      <a:r>
                        <a:rPr lang="en-US" sz="1400" dirty="0">
                          <a:solidFill>
                            <a:srgbClr val="FF0000"/>
                          </a:solidFill>
                        </a:rPr>
                        <a:t>We know that better communication is needed with Surgical Services HUC and RNs of the importance of prior authorization and the cadence of scheduling.</a:t>
                      </a:r>
                    </a:p>
                    <a:p>
                      <a:pPr marL="285750" indent="-285750">
                        <a:spcBef>
                          <a:spcPts val="0"/>
                        </a:spcBef>
                        <a:buFont typeface="Arial" panose="020B0604020202020204" pitchFamily="34" charset="0"/>
                        <a:buChar char="•"/>
                      </a:pPr>
                      <a:r>
                        <a:rPr lang="en-US" sz="1400" dirty="0">
                          <a:solidFill>
                            <a:srgbClr val="FF0000"/>
                          </a:solidFill>
                        </a:rPr>
                        <a:t>Sometimes scheduling patients, the hours for AIC are 9:00 am – 5:00 pm.  Staff were scheduling to fit their schedule and not the needs of the patient.  We now have an RN to be here for those hours.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7"/>
          <a:ext cx="10312401" cy="1249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51421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655287">
                <a:tc>
                  <a:txBody>
                    <a:bodyPr/>
                    <a:lstStyle/>
                    <a:p>
                      <a:pPr marL="0" indent="0">
                        <a:spcBef>
                          <a:spcPts val="0"/>
                        </a:spcBef>
                        <a:buNone/>
                      </a:pPr>
                      <a:r>
                        <a:rPr lang="en-US" sz="1400" dirty="0">
                          <a:solidFill>
                            <a:srgbClr val="FF0000"/>
                          </a:solidFill>
                        </a:rPr>
                        <a:t>1) Pharmacy to transition ownership of entering treatment plan into EPIC to Day Surgery Nurses by August 2025.</a:t>
                      </a:r>
                    </a:p>
                    <a:p>
                      <a:pPr marL="0" indent="0">
                        <a:spcBef>
                          <a:spcPts val="0"/>
                        </a:spcBef>
                        <a:buNone/>
                      </a:pPr>
                      <a:r>
                        <a:rPr lang="en-US" sz="1400" dirty="0">
                          <a:solidFill>
                            <a:srgbClr val="FF0000"/>
                          </a:solidFill>
                        </a:rPr>
                        <a:t>2) Determine if scheduling will be transitioned to Registration or remain with AIC by August 2025.</a:t>
                      </a:r>
                    </a:p>
                    <a:p>
                      <a:pPr marL="342900" indent="-342900">
                        <a:spcBef>
                          <a:spcPts val="0"/>
                        </a:spcBef>
                        <a:buAutoNum type="arabicParenR"/>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0953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Surgical Services</a:t>
            </a:r>
          </a:p>
        </p:txBody>
      </p:sp>
      <p:sp>
        <p:nvSpPr>
          <p:cNvPr id="3" name="Subtitle 2"/>
          <p:cNvSpPr>
            <a:spLocks noGrp="1"/>
          </p:cNvSpPr>
          <p:nvPr>
            <p:ph type="subTitle" idx="1"/>
          </p:nvPr>
        </p:nvSpPr>
        <p:spPr/>
        <p:txBody>
          <a:bodyPr/>
          <a:lstStyle/>
          <a:p>
            <a:r>
              <a:rPr lang="en-US" dirty="0"/>
              <a:t>Stabilization of Staffing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779698"/>
          <a:ext cx="5829392" cy="988399"/>
        </p:xfrm>
        <a:graphic>
          <a:graphicData uri="http://schemas.openxmlformats.org/drawingml/2006/table">
            <a:tbl>
              <a:tblPr firstRow="1" bandRow="1">
                <a:tableStyleId>{5940675A-B579-460E-94D1-54222C63F5DA}</a:tableStyleId>
              </a:tblPr>
              <a:tblGrid>
                <a:gridCol w="5829392">
                  <a:extLst>
                    <a:ext uri="{9D8B030D-6E8A-4147-A177-3AD203B41FA5}">
                      <a16:colId xmlns:a16="http://schemas.microsoft.com/office/drawing/2014/main" val="20000"/>
                    </a:ext>
                  </a:extLst>
                </a:gridCol>
              </a:tblGrid>
              <a:tr h="470239">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3.26.24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0239">
                <a:tc>
                  <a:txBody>
                    <a:bodyPr/>
                    <a:lstStyle/>
                    <a:p>
                      <a:pPr algn="r"/>
                      <a:r>
                        <a:rPr lang="en-US" sz="1400" b="1" dirty="0">
                          <a:solidFill>
                            <a:srgbClr val="820000"/>
                          </a:solidFill>
                        </a:rPr>
                        <a:t>Document</a:t>
                      </a:r>
                      <a:r>
                        <a:rPr lang="en-US" sz="1400" b="1" baseline="0" dirty="0">
                          <a:solidFill>
                            <a:srgbClr val="820000"/>
                          </a:solidFill>
                        </a:rPr>
                        <a:t> Last Presented:  5.27.2025</a:t>
                      </a:r>
                    </a:p>
                    <a:p>
                      <a:pPr algn="r"/>
                      <a:endParaRPr lang="en-US" sz="1400" b="1" baseline="0"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398186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86992" y="1177338"/>
          <a:ext cx="10321926" cy="156675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8168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61951">
                <a:tc>
                  <a:txBody>
                    <a:bodyPr/>
                    <a:lstStyle/>
                    <a:p>
                      <a:pPr>
                        <a:spcBef>
                          <a:spcPts val="0"/>
                        </a:spcBef>
                      </a:pPr>
                      <a:r>
                        <a:rPr lang="en-US" sz="1400" dirty="0"/>
                        <a:t>KOM Target: 50% Reduction of agency use by July 1, 2024. 100% reduction of agency use by October 1, 2025.</a:t>
                      </a:r>
                    </a:p>
                    <a:p>
                      <a:pPr>
                        <a:spcBef>
                          <a:spcPts val="0"/>
                        </a:spcBef>
                      </a:pPr>
                      <a:endParaRPr lang="en-US" sz="1400" dirty="0"/>
                    </a:p>
                    <a:p>
                      <a:pPr>
                        <a:spcBef>
                          <a:spcPts val="0"/>
                        </a:spcBef>
                      </a:pPr>
                      <a:r>
                        <a:rPr lang="en-US" sz="1400" dirty="0"/>
                        <a:t>Current KOM Status: </a:t>
                      </a:r>
                      <a:r>
                        <a:rPr lang="en-US" sz="1400" dirty="0">
                          <a:solidFill>
                            <a:srgbClr val="FF0000"/>
                          </a:solidFill>
                        </a:rPr>
                        <a:t>Agency usage at the start of the project was 6.3 FTE. As of June 2025, we will be at 1.9 FTE, which reflects a 70% reduction (The only travel staff being used are Surg Techs)</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86992" y="4986338"/>
          <a:ext cx="10262008" cy="886597"/>
        </p:xfrm>
        <a:graphic>
          <a:graphicData uri="http://schemas.openxmlformats.org/drawingml/2006/table">
            <a:tbl>
              <a:tblPr firstRow="1" bandRow="1">
                <a:tableStyleId>{6E25E649-3F16-4E02-A733-19D2CDBF48F0}</a:tableStyleId>
              </a:tblPr>
              <a:tblGrid>
                <a:gridCol w="10262008">
                  <a:extLst>
                    <a:ext uri="{9D8B030D-6E8A-4147-A177-3AD203B41FA5}">
                      <a16:colId xmlns:a16="http://schemas.microsoft.com/office/drawing/2014/main" val="20000"/>
                    </a:ext>
                  </a:extLst>
                </a:gridCol>
              </a:tblGrid>
              <a:tr h="368437">
                <a:tc>
                  <a:txBody>
                    <a:bodyPr/>
                    <a:lstStyle/>
                    <a:p>
                      <a:r>
                        <a:rPr lang="en-US" sz="1400" dirty="0"/>
                        <a:t>Team:</a:t>
                      </a:r>
                    </a:p>
                  </a:txBody>
                  <a:tcPr/>
                </a:tc>
                <a:extLst>
                  <a:ext uri="{0D108BD9-81ED-4DB2-BD59-A6C34878D82A}">
                    <a16:rowId xmlns:a16="http://schemas.microsoft.com/office/drawing/2014/main" val="10000"/>
                  </a:ext>
                </a:extLst>
              </a:tr>
              <a:tr h="514802">
                <a:tc>
                  <a:txBody>
                    <a:bodyPr/>
                    <a:lstStyle/>
                    <a:p>
                      <a:r>
                        <a:rPr lang="en-US" sz="1400" dirty="0"/>
                        <a:t>Project Leader: Amy Hermes, Sandra Bryan-Armstrong</a:t>
                      </a:r>
                    </a:p>
                    <a:p>
                      <a:r>
                        <a:rPr lang="en-US" sz="1400" dirty="0"/>
                        <a:t>Members:</a:t>
                      </a:r>
                      <a:r>
                        <a:rPr lang="en-US" sz="1400" baseline="0" dirty="0"/>
                        <a:t> HR, Jane McGuire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86993" y="2769326"/>
          <a:ext cx="5392922" cy="2213526"/>
        </p:xfrm>
        <a:graphic>
          <a:graphicData uri="http://schemas.openxmlformats.org/drawingml/2006/table">
            <a:tbl>
              <a:tblPr firstRow="1" bandRow="1">
                <a:tableStyleId>{6E25E649-3F16-4E02-A733-19D2CDBF48F0}</a:tableStyleId>
              </a:tblPr>
              <a:tblGrid>
                <a:gridCol w="5392922">
                  <a:extLst>
                    <a:ext uri="{9D8B030D-6E8A-4147-A177-3AD203B41FA5}">
                      <a16:colId xmlns:a16="http://schemas.microsoft.com/office/drawing/2014/main" val="20000"/>
                    </a:ext>
                  </a:extLst>
                </a:gridCol>
              </a:tblGrid>
              <a:tr h="721262">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82006">
                <a:tc>
                  <a:txBody>
                    <a:bodyPr/>
                    <a:lstStyle/>
                    <a:p>
                      <a:pPr>
                        <a:spcBef>
                          <a:spcPts val="0"/>
                        </a:spcBef>
                      </a:pPr>
                      <a:r>
                        <a:rPr lang="en-US" sz="1200" dirty="0"/>
                        <a:t>Wisconsin annual personnel survey early submissions reported registered nurse (RN) vacancy rates in the double digits for the first time since 2005. The frontline technical positions of certified nursing assistant (CNA), surgical tech, respiratory therapist and licensed practical nurse (LPN) round out the top five vacancy rates in the 2021 early surveys with digit vacancy rates in 2021 for seven of the 17 professions tracked in WHA’s annual workforce reports.</a:t>
                      </a:r>
                      <a:endParaRPr lang="en-US" sz="12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79915" y="2769326"/>
          <a:ext cx="4869085" cy="2203268"/>
        </p:xfrm>
        <a:graphic>
          <a:graphicData uri="http://schemas.openxmlformats.org/drawingml/2006/table">
            <a:tbl>
              <a:tblPr firstRow="1" bandRow="1">
                <a:tableStyleId>{6E25E649-3F16-4E02-A733-19D2CDBF48F0}</a:tableStyleId>
              </a:tblPr>
              <a:tblGrid>
                <a:gridCol w="4869085">
                  <a:extLst>
                    <a:ext uri="{9D8B030D-6E8A-4147-A177-3AD203B41FA5}">
                      <a16:colId xmlns:a16="http://schemas.microsoft.com/office/drawing/2014/main" val="20000"/>
                    </a:ext>
                  </a:extLst>
                </a:gridCol>
              </a:tblGrid>
              <a:tr h="72077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71748">
                <a:tc>
                  <a:txBody>
                    <a:bodyPr/>
                    <a:lstStyle/>
                    <a:p>
                      <a:pPr>
                        <a:spcBef>
                          <a:spcPts val="0"/>
                        </a:spcBef>
                      </a:pPr>
                      <a:r>
                        <a:rPr lang="en-US" sz="1400" dirty="0"/>
                        <a:t>While the use of agency has allowed for surgeries to continue as normal, financially this cannot be sustained. Continuity is important for both the safety of our patients, but also in establishing and sustaining “our team” which is important of the culture of the surgical services department.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Stabilization of Staffing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32150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827690" y="1028399"/>
          <a:ext cx="9987603" cy="4282505"/>
        </p:xfrm>
        <a:graphic>
          <a:graphicData uri="http://schemas.openxmlformats.org/drawingml/2006/table">
            <a:tbl>
              <a:tblPr firstRow="1" bandRow="1">
                <a:tableStyleId>{6E25E649-3F16-4E02-A733-19D2CDBF48F0}</a:tableStyleId>
              </a:tblPr>
              <a:tblGrid>
                <a:gridCol w="3143132">
                  <a:extLst>
                    <a:ext uri="{9D8B030D-6E8A-4147-A177-3AD203B41FA5}">
                      <a16:colId xmlns:a16="http://schemas.microsoft.com/office/drawing/2014/main" val="20000"/>
                    </a:ext>
                  </a:extLst>
                </a:gridCol>
                <a:gridCol w="3361156">
                  <a:extLst>
                    <a:ext uri="{9D8B030D-6E8A-4147-A177-3AD203B41FA5}">
                      <a16:colId xmlns:a16="http://schemas.microsoft.com/office/drawing/2014/main" val="20001"/>
                    </a:ext>
                  </a:extLst>
                </a:gridCol>
                <a:gridCol w="3483315">
                  <a:extLst>
                    <a:ext uri="{9D8B030D-6E8A-4147-A177-3AD203B41FA5}">
                      <a16:colId xmlns:a16="http://schemas.microsoft.com/office/drawing/2014/main" val="20002"/>
                    </a:ext>
                  </a:extLst>
                </a:gridCol>
              </a:tblGrid>
              <a:tr h="32504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9221">
                <a:tc>
                  <a:txBody>
                    <a:bodyPr/>
                    <a:lstStyle/>
                    <a:p>
                      <a:r>
                        <a:rPr lang="en-US" sz="1000" dirty="0">
                          <a:solidFill>
                            <a:srgbClr val="FF0000"/>
                          </a:solidFill>
                        </a:rPr>
                        <a:t>ST student started December 16</a:t>
                      </a:r>
                      <a:r>
                        <a:rPr lang="en-US" sz="1000" baseline="30000" dirty="0">
                          <a:solidFill>
                            <a:srgbClr val="FF0000"/>
                          </a:solidFill>
                        </a:rPr>
                        <a:t>th</a:t>
                      </a:r>
                      <a:r>
                        <a:rPr lang="en-US" sz="1000" dirty="0">
                          <a:solidFill>
                            <a:srgbClr val="FF0000"/>
                          </a:solidFill>
                        </a:rPr>
                        <a:t> as 0.8 needing hands on involvement to complete her certification. Part of our “grow your own” program. </a:t>
                      </a:r>
                    </a:p>
                    <a:p>
                      <a:endParaRPr lang="en-US" sz="10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Lack of applications has made us focus harder on trying to “grow our own” 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She has completed all 125 required cases and is fully certified. </a:t>
                      </a:r>
                    </a:p>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975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An additional surgical tech student applied for a PRN position in SPD and was hired. </a:t>
                      </a:r>
                      <a:endParaRPr lang="en-US" sz="10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Lack of applications has made us focus harder on trying to “grow our own” ST. </a:t>
                      </a:r>
                    </a:p>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This student is set to graduate in May 2026 and plans to transition into the tech role after graduation. </a:t>
                      </a:r>
                    </a:p>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274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FF0000"/>
                          </a:solidFill>
                        </a:rPr>
                        <a:t>Recruitment of STs continues to be challenging, we have had 2 applications since 9.28.24. One wanted more money, and one was not qualified.</a:t>
                      </a:r>
                    </a:p>
                    <a:p>
                      <a:endParaRPr lang="en-US" sz="10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Unclear as to why there is so few STs. We are looking to try to hire more sterile processing techs and OR assistants that may then return to school for ST.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rgbClr val="FF0000"/>
                          </a:solidFill>
                        </a:rPr>
                        <a:t>Ongoing recruitment of sterile processing techs and OR assistants.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274752">
                <a:tc>
                  <a:txBody>
                    <a:bodyPr/>
                    <a:lstStyle/>
                    <a:p>
                      <a:endParaRPr lang="en-US" sz="10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258933">
                <a:tc>
                  <a:txBody>
                    <a:bodyPr/>
                    <a:lstStyle/>
                    <a:p>
                      <a:endParaRPr lang="en-US" sz="1000" b="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000" dirty="0">
                          <a:solidFill>
                            <a:schemeClr val="tx1"/>
                          </a:solidFill>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25047">
                <a:tc>
                  <a:txBody>
                    <a:bodyPr/>
                    <a:lstStyle/>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sz="10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0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943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7C8BCA90-CC4A-CCE3-16BC-AA997B75B412}"/>
              </a:ext>
            </a:extLst>
          </p:cNvPr>
          <p:cNvPicPr>
            <a:picLocks noChangeAspect="1"/>
          </p:cNvPicPr>
          <p:nvPr/>
        </p:nvPicPr>
        <p:blipFill>
          <a:blip r:embed="rId5"/>
          <a:stretch>
            <a:fillRect/>
          </a:stretch>
        </p:blipFill>
        <p:spPr>
          <a:xfrm>
            <a:off x="1712409" y="1545340"/>
            <a:ext cx="8288841" cy="4904928"/>
          </a:xfrm>
          <a:prstGeom prst="rect">
            <a:avLst/>
          </a:prstGeom>
        </p:spPr>
      </p:pic>
    </p:spTree>
    <p:extLst>
      <p:ext uri="{BB962C8B-B14F-4D97-AF65-F5344CB8AC3E}">
        <p14:creationId xmlns:p14="http://schemas.microsoft.com/office/powerpoint/2010/main" val="6730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23D6A63A-A468-65FC-8C8D-8D8A0BDF3AE4}"/>
              </a:ext>
            </a:extLst>
          </p:cNvPr>
          <p:cNvGraphicFramePr>
            <a:graphicFrameLocks noGrp="1"/>
          </p:cNvGraphicFramePr>
          <p:nvPr/>
        </p:nvGraphicFramePr>
        <p:xfrm>
          <a:off x="727763" y="1526130"/>
          <a:ext cx="3227405" cy="5003001"/>
        </p:xfrm>
        <a:graphic>
          <a:graphicData uri="http://schemas.openxmlformats.org/drawingml/2006/table">
            <a:tbl>
              <a:tblPr firstRow="1" bandRow="1">
                <a:tableStyleId>{5C22544A-7EE6-4342-B048-85BDC9FD1C3A}</a:tableStyleId>
              </a:tblPr>
              <a:tblGrid>
                <a:gridCol w="3227405">
                  <a:extLst>
                    <a:ext uri="{9D8B030D-6E8A-4147-A177-3AD203B41FA5}">
                      <a16:colId xmlns:a16="http://schemas.microsoft.com/office/drawing/2014/main" val="1405964510"/>
                    </a:ext>
                  </a:extLst>
                </a:gridCol>
              </a:tblGrid>
              <a:tr h="783747">
                <a:tc>
                  <a:txBody>
                    <a:bodyPr/>
                    <a:lstStyle/>
                    <a:p>
                      <a:r>
                        <a:rPr lang="en-US" dirty="0"/>
                        <a:t>Pilot Patient Facts</a:t>
                      </a:r>
                    </a:p>
                  </a:txBody>
                  <a:tcPr/>
                </a:tc>
                <a:extLst>
                  <a:ext uri="{0D108BD9-81ED-4DB2-BD59-A6C34878D82A}">
                    <a16:rowId xmlns:a16="http://schemas.microsoft.com/office/drawing/2014/main" val="3330762594"/>
                  </a:ext>
                </a:extLst>
              </a:tr>
              <a:tr h="783747">
                <a:tc>
                  <a:txBody>
                    <a:bodyPr/>
                    <a:lstStyle/>
                    <a:p>
                      <a:r>
                        <a:rPr lang="en-US" dirty="0"/>
                        <a:t>Ejection Fraction </a:t>
                      </a:r>
                    </a:p>
                    <a:p>
                      <a:pPr lvl="0">
                        <a:buNone/>
                      </a:pPr>
                      <a:r>
                        <a:rPr lang="en-US" dirty="0"/>
                        <a:t>45%-60%</a:t>
                      </a:r>
                    </a:p>
                  </a:txBody>
                  <a:tcPr/>
                </a:tc>
                <a:extLst>
                  <a:ext uri="{0D108BD9-81ED-4DB2-BD59-A6C34878D82A}">
                    <a16:rowId xmlns:a16="http://schemas.microsoft.com/office/drawing/2014/main" val="1922365558"/>
                  </a:ext>
                </a:extLst>
              </a:tr>
              <a:tr h="783747">
                <a:tc>
                  <a:txBody>
                    <a:bodyPr/>
                    <a:lstStyle/>
                    <a:p>
                      <a:r>
                        <a:rPr lang="en-US" dirty="0"/>
                        <a:t>Age 55-83</a:t>
                      </a:r>
                    </a:p>
                  </a:txBody>
                  <a:tcPr/>
                </a:tc>
                <a:extLst>
                  <a:ext uri="{0D108BD9-81ED-4DB2-BD59-A6C34878D82A}">
                    <a16:rowId xmlns:a16="http://schemas.microsoft.com/office/drawing/2014/main" val="2546837432"/>
                  </a:ext>
                </a:extLst>
              </a:tr>
              <a:tr h="1154993">
                <a:tc>
                  <a:txBody>
                    <a:bodyPr/>
                    <a:lstStyle/>
                    <a:p>
                      <a:pPr lvl="0">
                        <a:buNone/>
                      </a:pPr>
                      <a:r>
                        <a:rPr lang="en-US" dirty="0"/>
                        <a:t>100% of pilot patients under 70 demonstrated an improved or sustained coop in all categories</a:t>
                      </a:r>
                    </a:p>
                  </a:txBody>
                  <a:tcPr/>
                </a:tc>
                <a:extLst>
                  <a:ext uri="{0D108BD9-81ED-4DB2-BD59-A6C34878D82A}">
                    <a16:rowId xmlns:a16="http://schemas.microsoft.com/office/drawing/2014/main" val="712125115"/>
                  </a:ext>
                </a:extLst>
              </a:tr>
              <a:tr h="783747">
                <a:tc>
                  <a:txBody>
                    <a:bodyPr/>
                    <a:lstStyle/>
                    <a:p>
                      <a:r>
                        <a:rPr lang="en-US" dirty="0"/>
                        <a:t>Of those subset of pilot patients, varied in number of sessions between 4 &amp; 11</a:t>
                      </a:r>
                    </a:p>
                  </a:txBody>
                  <a:tcPr/>
                </a:tc>
                <a:extLst>
                  <a:ext uri="{0D108BD9-81ED-4DB2-BD59-A6C34878D82A}">
                    <a16:rowId xmlns:a16="http://schemas.microsoft.com/office/drawing/2014/main" val="1878711613"/>
                  </a:ext>
                </a:extLst>
              </a:tr>
            </a:tbl>
          </a:graphicData>
        </a:graphic>
      </p:graphicFrame>
      <p:pic>
        <p:nvPicPr>
          <p:cNvPr id="7" name="Picture 6" descr="A graph with numbers and symbols&#10;&#10;AI-generated content may be incorrect.">
            <a:extLst>
              <a:ext uri="{FF2B5EF4-FFF2-40B4-BE49-F238E27FC236}">
                <a16:creationId xmlns:a16="http://schemas.microsoft.com/office/drawing/2014/main" id="{A8C5BE6B-699C-04F7-9B85-0F6E625703F0}"/>
              </a:ext>
            </a:extLst>
          </p:cNvPr>
          <p:cNvPicPr>
            <a:picLocks noChangeAspect="1"/>
          </p:cNvPicPr>
          <p:nvPr/>
        </p:nvPicPr>
        <p:blipFill>
          <a:blip r:embed="rId5"/>
          <a:stretch>
            <a:fillRect/>
          </a:stretch>
        </p:blipFill>
        <p:spPr>
          <a:xfrm>
            <a:off x="4980994" y="1525278"/>
            <a:ext cx="5937793" cy="2729494"/>
          </a:xfrm>
          <a:prstGeom prst="rect">
            <a:avLst/>
          </a:prstGeom>
        </p:spPr>
      </p:pic>
      <p:pic>
        <p:nvPicPr>
          <p:cNvPr id="12" name="Picture 11" descr="A graph with numbers and dots&#10;&#10;AI-generated content may be incorrect.">
            <a:extLst>
              <a:ext uri="{FF2B5EF4-FFF2-40B4-BE49-F238E27FC236}">
                <a16:creationId xmlns:a16="http://schemas.microsoft.com/office/drawing/2014/main" id="{353F649C-2C13-6615-75D3-D198749D1A47}"/>
              </a:ext>
            </a:extLst>
          </p:cNvPr>
          <p:cNvPicPr>
            <a:picLocks noChangeAspect="1"/>
          </p:cNvPicPr>
          <p:nvPr/>
        </p:nvPicPr>
        <p:blipFill>
          <a:blip r:embed="rId6"/>
          <a:stretch>
            <a:fillRect/>
          </a:stretch>
        </p:blipFill>
        <p:spPr>
          <a:xfrm>
            <a:off x="4460487" y="4381151"/>
            <a:ext cx="7006683" cy="2138014"/>
          </a:xfrm>
          <a:prstGeom prst="rect">
            <a:avLst/>
          </a:prstGeom>
        </p:spPr>
      </p:pic>
    </p:spTree>
    <p:extLst>
      <p:ext uri="{BB962C8B-B14F-4D97-AF65-F5344CB8AC3E}">
        <p14:creationId xmlns:p14="http://schemas.microsoft.com/office/powerpoint/2010/main" val="2911539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2"/>
          <a:ext cx="10312401" cy="8726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1549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415499">
                <a:tc>
                  <a:txBody>
                    <a:bodyPr/>
                    <a:lstStyle/>
                    <a:p>
                      <a:pPr marL="171450" indent="-171450">
                        <a:spcBef>
                          <a:spcPts val="0"/>
                        </a:spcBef>
                        <a:buFont typeface="Arial" panose="020B0604020202020204" pitchFamily="34" charset="0"/>
                        <a:buChar char="•"/>
                      </a:pPr>
                      <a:r>
                        <a:rPr lang="en-US" sz="1200" dirty="0">
                          <a:solidFill>
                            <a:schemeClr val="tx1"/>
                          </a:solidFill>
                        </a:rPr>
                        <a:t>Agency usage at the start of the project was 6.3 FTE. As of June 2025, we have made a 70% reduction. The only travelers currently needed/being used are STs.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5" y="2031893"/>
          <a:ext cx="10321926" cy="1407142"/>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29476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102342">
                <a:tc>
                  <a:txBody>
                    <a:bodyPr/>
                    <a:lstStyle/>
                    <a:p>
                      <a:pPr marL="285750" indent="-285750">
                        <a:spcBef>
                          <a:spcPts val="0"/>
                        </a:spcBef>
                        <a:buFont typeface="Arial" panose="020B0604020202020204" pitchFamily="34" charset="0"/>
                        <a:buChar char="•"/>
                      </a:pPr>
                      <a:r>
                        <a:rPr lang="en-US" sz="1200" dirty="0">
                          <a:solidFill>
                            <a:schemeClr val="tx1"/>
                          </a:solidFill>
                        </a:rPr>
                        <a:t>Surgical techs continue to be difficult to hire. To address this, we’ve hired RNs with surgical tech experience, which is more cost-effective than utilizing surgical tech travelers. We’ve also hired a surgical tech for the weekender on-call position, which is considered PRN as it only involves call hours, and an OR RN for the same role. These positions are not counted as full-time equivalents (FTEs). Additionally, we have posted PRN positions for First Assist Surgical Techs, OR RN circulators, and SPD techs. Being creative with staffing has been crucial to stabilizing the team, and cross-training staff has further supported team stability.</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8" y="3451119"/>
          <a:ext cx="10302877" cy="2103120"/>
        </p:xfrm>
        <a:graphic>
          <a:graphicData uri="http://schemas.openxmlformats.org/drawingml/2006/table">
            <a:tbl>
              <a:tblPr firstRow="1" bandRow="1">
                <a:tableStyleId>{6E25E649-3F16-4E02-A733-19D2CDBF48F0}</a:tableStyleId>
              </a:tblPr>
              <a:tblGrid>
                <a:gridCol w="10302877">
                  <a:extLst>
                    <a:ext uri="{9D8B030D-6E8A-4147-A177-3AD203B41FA5}">
                      <a16:colId xmlns:a16="http://schemas.microsoft.com/office/drawing/2014/main" val="20000"/>
                    </a:ext>
                  </a:extLst>
                </a:gridCol>
              </a:tblGrid>
              <a:tr h="439118">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343183">
                <a:tc>
                  <a:txBody>
                    <a:bodyPr/>
                    <a:lstStyle/>
                    <a:p>
                      <a:pPr marL="285750" indent="-285750">
                        <a:spcBef>
                          <a:spcPts val="0"/>
                        </a:spcBef>
                        <a:buFont typeface="Arial" panose="020B0604020202020204" pitchFamily="34" charset="0"/>
                        <a:buChar char="•"/>
                      </a:pPr>
                      <a:r>
                        <a:rPr lang="en-US" sz="1400" dirty="0">
                          <a:solidFill>
                            <a:schemeClr val="tx1"/>
                          </a:solidFill>
                        </a:rPr>
                        <a:t>Continue  “grow our own STs” with OR assists and sterile processing techs - ongoing</a:t>
                      </a:r>
                    </a:p>
                    <a:p>
                      <a:pPr marL="285750" indent="-285750">
                        <a:spcBef>
                          <a:spcPts val="0"/>
                        </a:spcBef>
                        <a:buFont typeface="Arial" panose="020B0604020202020204" pitchFamily="34" charset="0"/>
                        <a:buChar char="•"/>
                      </a:pPr>
                      <a:r>
                        <a:rPr lang="en-US" sz="1400" dirty="0">
                          <a:solidFill>
                            <a:schemeClr val="tx1"/>
                          </a:solidFill>
                        </a:rPr>
                        <a:t>Continue to work with Black Hawk Tech taking SPD and ST students. – ongoing </a:t>
                      </a:r>
                    </a:p>
                    <a:p>
                      <a:pPr marL="285750" indent="-285750">
                        <a:spcBef>
                          <a:spcPts val="0"/>
                        </a:spcBef>
                        <a:buFont typeface="Arial" panose="020B0604020202020204" pitchFamily="34" charset="0"/>
                        <a:buChar char="•"/>
                      </a:pPr>
                      <a:r>
                        <a:rPr lang="en-US" sz="1400" dirty="0">
                          <a:solidFill>
                            <a:schemeClr val="tx1"/>
                          </a:solidFill>
                        </a:rPr>
                        <a:t>Although we have continued to need to use travelers, have been negotiating to reduce rates of pay. Will continue to work to reduce costs of traveler. – ongoing </a:t>
                      </a:r>
                    </a:p>
                    <a:p>
                      <a:pPr marL="0" indent="0">
                        <a:spcBef>
                          <a:spcPts val="0"/>
                        </a:spcBef>
                        <a:buFont typeface="Arial" panose="020B0604020202020204" pitchFamily="34" charset="0"/>
                        <a:buNone/>
                      </a:pPr>
                      <a:endParaRPr lang="en-US" sz="1400" dirty="0">
                        <a:solidFill>
                          <a:schemeClr val="tx1"/>
                        </a:solidFill>
                      </a:endParaRP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234152"/>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59431">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 </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87178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Environmental Services</a:t>
            </a:r>
          </a:p>
        </p:txBody>
      </p:sp>
      <p:sp>
        <p:nvSpPr>
          <p:cNvPr id="3" name="Subtitle 2"/>
          <p:cNvSpPr>
            <a:spLocks noGrp="1"/>
          </p:cNvSpPr>
          <p:nvPr>
            <p:ph type="subTitle" idx="1"/>
          </p:nvPr>
        </p:nvSpPr>
        <p:spPr/>
        <p:txBody>
          <a:bodyPr/>
          <a:lstStyle/>
          <a:p>
            <a:r>
              <a:rPr lang="en-US" dirty="0"/>
              <a:t>Hazardous Waste Accumulation Area Inspection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baseline="0" dirty="0">
                          <a:solidFill>
                            <a:srgbClr val="820000"/>
                          </a:solidFill>
                        </a:rPr>
                        <a:t>Presentation Date: March 25,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December 3, 2024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948991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Full implementation of a Hazardous Waste Accumulation Inspection program. (4 steps to reach full implementation)</a:t>
                      </a:r>
                    </a:p>
                    <a:p>
                      <a:pPr>
                        <a:spcBef>
                          <a:spcPts val="0"/>
                        </a:spcBef>
                      </a:pPr>
                      <a:r>
                        <a:rPr lang="en-US" sz="1400" dirty="0"/>
                        <a:t>Current KOM Status: 50% (2 of 4 steps have been completed)</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4503993"/>
          <a:ext cx="10321926" cy="102386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Environmental Services (EVS) and Environment of Care (EOC) </a:t>
                      </a:r>
                    </a:p>
                  </a:txBody>
                  <a:tcPr/>
                </a:tc>
                <a:extLst>
                  <a:ext uri="{0D108BD9-81ED-4DB2-BD59-A6C34878D82A}">
                    <a16:rowId xmlns:a16="http://schemas.microsoft.com/office/drawing/2014/main" val="10000"/>
                  </a:ext>
                </a:extLst>
              </a:tr>
              <a:tr h="653021">
                <a:tc>
                  <a:txBody>
                    <a:bodyPr/>
                    <a:lstStyle/>
                    <a:p>
                      <a:r>
                        <a:rPr lang="en-US" sz="1400" dirty="0"/>
                        <a:t>Project Leader: Angie Rowin </a:t>
                      </a:r>
                      <a:r>
                        <a:rPr lang="en-US" sz="1400" dirty="0" err="1"/>
                        <a:t>Tippit</a:t>
                      </a:r>
                      <a:endParaRPr lang="en-US" sz="1400" dirty="0"/>
                    </a:p>
                    <a:p>
                      <a:r>
                        <a:rPr lang="en-US" sz="1400" dirty="0"/>
                        <a:t>Members:</a:t>
                      </a:r>
                      <a:r>
                        <a:rPr lang="en-US" sz="1400" baseline="0" dirty="0"/>
                        <a:t> Pauline Cass, Emily Syring and Jason Schoville. As well as key members of the EOC Committee.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46124" y="2217925"/>
          <a:ext cx="5186029" cy="2286068"/>
        </p:xfrm>
        <a:graphic>
          <a:graphicData uri="http://schemas.openxmlformats.org/drawingml/2006/table">
            <a:tbl>
              <a:tblPr firstRow="1" bandRow="1">
                <a:tableStyleId>{6E25E649-3F16-4E02-A733-19D2CDBF48F0}</a:tableStyleId>
              </a:tblPr>
              <a:tblGrid>
                <a:gridCol w="5186029">
                  <a:extLst>
                    <a:ext uri="{9D8B030D-6E8A-4147-A177-3AD203B41FA5}">
                      <a16:colId xmlns:a16="http://schemas.microsoft.com/office/drawing/2014/main" val="20000"/>
                    </a:ext>
                  </a:extLst>
                </a:gridCol>
              </a:tblGrid>
              <a:tr h="551699">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54548">
                <a:tc>
                  <a:txBody>
                    <a:bodyPr/>
                    <a:lstStyle/>
                    <a:p>
                      <a:pPr>
                        <a:spcBef>
                          <a:spcPts val="0"/>
                        </a:spcBef>
                      </a:pPr>
                      <a:r>
                        <a:rPr lang="en-US" sz="1400" dirty="0"/>
                        <a:t>During DNV survey it was documented and cited that no weekly documented inspection for a small quantity generator of the central accumulation area. Weekly inspection is a must looking for leaking and for deterioration of containers caused by corrosion or other factors.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5932153" y="2217926"/>
          <a:ext cx="5116847" cy="2295671"/>
        </p:xfrm>
        <a:graphic>
          <a:graphicData uri="http://schemas.openxmlformats.org/drawingml/2006/table">
            <a:tbl>
              <a:tblPr firstRow="1" bandRow="1">
                <a:tableStyleId>{6E25E649-3F16-4E02-A733-19D2CDBF48F0}</a:tableStyleId>
              </a:tblPr>
              <a:tblGrid>
                <a:gridCol w="5116847">
                  <a:extLst>
                    <a:ext uri="{9D8B030D-6E8A-4147-A177-3AD203B41FA5}">
                      <a16:colId xmlns:a16="http://schemas.microsoft.com/office/drawing/2014/main" val="20000"/>
                    </a:ext>
                  </a:extLst>
                </a:gridCol>
              </a:tblGrid>
              <a:tr h="721916">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64151">
                <a:tc>
                  <a:txBody>
                    <a:bodyPr/>
                    <a:lstStyle/>
                    <a:p>
                      <a:pPr>
                        <a:spcBef>
                          <a:spcPts val="0"/>
                        </a:spcBef>
                      </a:pPr>
                      <a:r>
                        <a:rPr lang="en-US" sz="1400" dirty="0"/>
                        <a:t>This project supports full compliance with the NIAHO standards and conditions of participation of our accreditation program and CMS. As well as our quality and safety pillars.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87556" y="743774"/>
            <a:ext cx="5048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Hazardous Waste Accumulation Area Inspection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276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4399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100" dirty="0"/>
                        <a:t>Create a document for weekly inspections of hazardous accumulation area. Document must include identification, description, date, including looking for leaking containers, deterioration, corrosion or other factors.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To be in full compliance with NIAHO standards and Conditions of Participation. A method for monitoring frequency, measures of effectiveness and evidence of compliance.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October 8th, 9th, and 10th.  The Hazardous Waste Accumulation Area Inspection Log was created and implemented with first and second inspection occurred on 10/9/2024 and 10/10/2024. </a:t>
                      </a:r>
                      <a:r>
                        <a:rPr lang="en-US" sz="1100" b="0" dirty="0"/>
                        <a:t>Completed</a:t>
                      </a:r>
                      <a:r>
                        <a:rPr lang="en-US" sz="1100" b="1" dirty="0"/>
                        <a: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Weekly scheduling of inspections of hazardous accumulation site scheduled on Outlook for both manager and coordinator.</a:t>
                      </a:r>
                    </a:p>
                    <a:p>
                      <a:r>
                        <a:rPr lang="en-US" sz="1100" dirty="0"/>
                        <a:t>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Ongoing scheduling was created in Outlook for weekly calendar tasks/reminders to complete inspection/monitoring.</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10/30/2024 </a:t>
                      </a:r>
                      <a:r>
                        <a:rPr lang="en-US" sz="1100" b="0" dirty="0"/>
                        <a:t>Completed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100" dirty="0"/>
                        <a:t>Education was provided to manager and coordinator.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t>Required within 60 calendar days of survey end date.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10/10/2024 </a:t>
                      </a:r>
                      <a:r>
                        <a:rPr lang="en-US" sz="1100" b="0" dirty="0"/>
                        <a:t>Completed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US" sz="1100" dirty="0"/>
                        <a:t>Hazardous Material and Medical Waste Management Plan was updated to include the Hazardous Waste Accumulation Area Inspection Log.</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Required within 60 calendar days of survey end date.  </a:t>
                      </a:r>
                    </a:p>
                    <a:p>
                      <a:endParaRPr lang="en-US" sz="11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t>10/31/2024 </a:t>
                      </a:r>
                      <a:r>
                        <a:rPr lang="en-US" sz="1100" b="0" dirty="0"/>
                        <a:t>Completed  </a:t>
                      </a:r>
                    </a:p>
                    <a:p>
                      <a:r>
                        <a:rPr lang="en-US" sz="1100" b="0" dirty="0">
                          <a:solidFill>
                            <a:schemeClr val="tx1"/>
                          </a:solidFill>
                        </a:rPr>
                        <a:t>Revised on 03/12/2025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US" sz="1100" dirty="0">
                          <a:solidFill>
                            <a:srgbClr val="FF0000"/>
                          </a:solidFill>
                        </a:rPr>
                        <a:t>Standing agenda item for Environment of Care Committee meetings to be review HWAAI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Meetings occur Every other month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Placed on agenda for April, June and August.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US" sz="1100" dirty="0">
                          <a:solidFill>
                            <a:srgbClr val="FF0000"/>
                          </a:solidFill>
                        </a:rPr>
                        <a:t>Audit findings will be completed for 3 consecutive Environment of Care Committee meetings.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rgbClr val="FF0000"/>
                          </a:solidFill>
                        </a:rPr>
                        <a:t>To demonstrate compliance/conformity to sustain compliance.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First report April 2025 – completed </a:t>
                      </a:r>
                    </a:p>
                    <a:p>
                      <a:r>
                        <a:rPr lang="en-US" sz="1100" dirty="0">
                          <a:solidFill>
                            <a:srgbClr val="FF0000"/>
                          </a:solidFill>
                        </a:rPr>
                        <a:t>Second report June 2025</a:t>
                      </a:r>
                    </a:p>
                    <a:p>
                      <a:r>
                        <a:rPr lang="en-US" sz="1100" dirty="0">
                          <a:solidFill>
                            <a:srgbClr val="FF0000"/>
                          </a:solidFill>
                        </a:rPr>
                        <a:t>Third Report August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510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3B036515-F463-4714-118F-74BF6C36D1E9}"/>
              </a:ext>
            </a:extLst>
          </p:cNvPr>
          <p:cNvGraphicFramePr>
            <a:graphicFrameLocks noGrp="1"/>
          </p:cNvGraphicFramePr>
          <p:nvPr/>
        </p:nvGraphicFramePr>
        <p:xfrm>
          <a:off x="2032000" y="1343719"/>
          <a:ext cx="8128000" cy="4399280"/>
        </p:xfrm>
        <a:graphic>
          <a:graphicData uri="http://schemas.openxmlformats.org/drawingml/2006/table">
            <a:tbl>
              <a:tblPr firstRow="1" bandRow="1">
                <a:tableStyleId>{5C22544A-7EE6-4342-B048-85BDC9FD1C3A}</a:tableStyleId>
              </a:tblPr>
              <a:tblGrid>
                <a:gridCol w="4069862">
                  <a:extLst>
                    <a:ext uri="{9D8B030D-6E8A-4147-A177-3AD203B41FA5}">
                      <a16:colId xmlns:a16="http://schemas.microsoft.com/office/drawing/2014/main" val="3640647300"/>
                    </a:ext>
                  </a:extLst>
                </a:gridCol>
                <a:gridCol w="4058138">
                  <a:extLst>
                    <a:ext uri="{9D8B030D-6E8A-4147-A177-3AD203B41FA5}">
                      <a16:colId xmlns:a16="http://schemas.microsoft.com/office/drawing/2014/main" val="1333147925"/>
                    </a:ext>
                  </a:extLst>
                </a:gridCol>
              </a:tblGrid>
              <a:tr h="370840">
                <a:tc>
                  <a:txBody>
                    <a:bodyPr/>
                    <a:lstStyle/>
                    <a:p>
                      <a:r>
                        <a:rPr lang="en-US" dirty="0"/>
                        <a:t>Action Steps: </a:t>
                      </a:r>
                    </a:p>
                  </a:txBody>
                  <a:tcPr/>
                </a:tc>
                <a:tc>
                  <a:txBody>
                    <a:bodyPr/>
                    <a:lstStyle/>
                    <a:p>
                      <a:r>
                        <a:rPr lang="en-US" dirty="0"/>
                        <a:t>Completion:</a:t>
                      </a:r>
                    </a:p>
                  </a:txBody>
                  <a:tcPr/>
                </a:tc>
                <a:extLst>
                  <a:ext uri="{0D108BD9-81ED-4DB2-BD59-A6C34878D82A}">
                    <a16:rowId xmlns:a16="http://schemas.microsoft.com/office/drawing/2014/main" val="6829630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Hazardous Waste Accumulation Log </a:t>
                      </a:r>
                      <a:endParaRPr lang="en-US" dirty="0"/>
                    </a:p>
                    <a:p>
                      <a:endParaRPr lang="en-US" dirty="0"/>
                    </a:p>
                  </a:txBody>
                  <a:tcPr/>
                </a:tc>
                <a:tc>
                  <a:txBody>
                    <a:bodyPr/>
                    <a:lstStyle/>
                    <a:p>
                      <a:r>
                        <a:rPr lang="en-US" b="1" dirty="0">
                          <a:solidFill>
                            <a:srgbClr val="00B050"/>
                          </a:solidFill>
                        </a:rPr>
                        <a:t>Completed:</a:t>
                      </a:r>
                      <a:r>
                        <a:rPr lang="en-US" dirty="0"/>
                        <a:t> </a:t>
                      </a:r>
                    </a:p>
                    <a:p>
                      <a:r>
                        <a:rPr lang="en-US" dirty="0"/>
                        <a:t>October 8, 2024 </a:t>
                      </a:r>
                    </a:p>
                  </a:txBody>
                  <a:tcPr/>
                </a:tc>
                <a:extLst>
                  <a:ext uri="{0D108BD9-81ED-4DB2-BD59-A6C34878D82A}">
                    <a16:rowId xmlns:a16="http://schemas.microsoft.com/office/drawing/2014/main" val="3180328937"/>
                  </a:ext>
                </a:extLst>
              </a:tr>
              <a:tr h="370840">
                <a:tc>
                  <a:txBody>
                    <a:bodyPr/>
                    <a:lstStyle/>
                    <a:p>
                      <a:r>
                        <a:rPr lang="en-US" dirty="0"/>
                        <a:t>Two times a week inspections</a:t>
                      </a:r>
                    </a:p>
                  </a:txBody>
                  <a:tcPr/>
                </a:tc>
                <a:tc>
                  <a:txBody>
                    <a:bodyPr/>
                    <a:lstStyle/>
                    <a:p>
                      <a:r>
                        <a:rPr lang="en-US" b="1" dirty="0">
                          <a:solidFill>
                            <a:srgbClr val="00B050"/>
                          </a:solidFill>
                        </a:rPr>
                        <a:t>Completed:</a:t>
                      </a:r>
                      <a:r>
                        <a:rPr lang="en-US" b="1" dirty="0"/>
                        <a:t> </a:t>
                      </a:r>
                    </a:p>
                    <a:p>
                      <a:r>
                        <a:rPr lang="en-US" b="0" dirty="0"/>
                        <a:t>W</a:t>
                      </a:r>
                      <a:r>
                        <a:rPr lang="en-US" dirty="0"/>
                        <a:t>eekly inspections started October 8, 2024. </a:t>
                      </a:r>
                    </a:p>
                  </a:txBody>
                  <a:tcPr/>
                </a:tc>
                <a:extLst>
                  <a:ext uri="{0D108BD9-81ED-4DB2-BD59-A6C34878D82A}">
                    <a16:rowId xmlns:a16="http://schemas.microsoft.com/office/drawing/2014/main" val="1214335249"/>
                  </a:ext>
                </a:extLst>
              </a:tr>
              <a:tr h="370840">
                <a:tc>
                  <a:txBody>
                    <a:bodyPr/>
                    <a:lstStyle/>
                    <a:p>
                      <a:r>
                        <a:rPr lang="en-US" dirty="0"/>
                        <a:t>Hazardous Materials Education</a:t>
                      </a:r>
                    </a:p>
                  </a:txBody>
                  <a:tcPr/>
                </a:tc>
                <a:tc>
                  <a:txBody>
                    <a:bodyPr/>
                    <a:lstStyle/>
                    <a:p>
                      <a:r>
                        <a:rPr lang="en-US" b="1" dirty="0">
                          <a:solidFill>
                            <a:srgbClr val="FF0000"/>
                          </a:solidFill>
                        </a:rPr>
                        <a:t>In progress:</a:t>
                      </a:r>
                      <a:r>
                        <a:rPr lang="en-US" b="1" dirty="0"/>
                        <a:t>  </a:t>
                      </a:r>
                    </a:p>
                    <a:p>
                      <a:r>
                        <a:rPr lang="en-US" dirty="0"/>
                        <a:t>to be completed by end of June.</a:t>
                      </a:r>
                    </a:p>
                  </a:txBody>
                  <a:tcPr/>
                </a:tc>
                <a:extLst>
                  <a:ext uri="{0D108BD9-81ED-4DB2-BD59-A6C34878D82A}">
                    <a16:rowId xmlns:a16="http://schemas.microsoft.com/office/drawing/2014/main" val="327260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Hazardous Waste Accumulation Log audit findings a standing </a:t>
                      </a:r>
                      <a:r>
                        <a:rPr lang="en-US" dirty="0"/>
                        <a:t>EOC meeting agenda item.</a:t>
                      </a:r>
                    </a:p>
                  </a:txBody>
                  <a:tcPr/>
                </a:tc>
                <a:tc>
                  <a:txBody>
                    <a:bodyPr/>
                    <a:lstStyle/>
                    <a:p>
                      <a:r>
                        <a:rPr lang="en-US" b="1" dirty="0">
                          <a:solidFill>
                            <a:srgbClr val="FF0000"/>
                          </a:solidFill>
                        </a:rPr>
                        <a:t>In progress: </a:t>
                      </a:r>
                    </a:p>
                    <a:p>
                      <a:r>
                        <a:rPr lang="en-US" dirty="0"/>
                        <a:t>April 2025 agenda - </a:t>
                      </a:r>
                      <a:r>
                        <a:rPr lang="en-US" b="1" dirty="0"/>
                        <a:t>Completed</a:t>
                      </a:r>
                    </a:p>
                    <a:p>
                      <a:r>
                        <a:rPr lang="en-US" dirty="0"/>
                        <a:t>June 2025 agenda</a:t>
                      </a:r>
                    </a:p>
                    <a:p>
                      <a:r>
                        <a:rPr lang="en-US" dirty="0"/>
                        <a:t>August 2025 agenda </a:t>
                      </a:r>
                    </a:p>
                  </a:txBody>
                  <a:tcPr/>
                </a:tc>
                <a:extLst>
                  <a:ext uri="{0D108BD9-81ED-4DB2-BD59-A6C34878D82A}">
                    <a16:rowId xmlns:a16="http://schemas.microsoft.com/office/drawing/2014/main" val="3559797921"/>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3592865"/>
                  </a:ext>
                </a:extLst>
              </a:tr>
            </a:tbl>
          </a:graphicData>
        </a:graphic>
      </p:graphicFrame>
    </p:spTree>
    <p:extLst>
      <p:ext uri="{BB962C8B-B14F-4D97-AF65-F5344CB8AC3E}">
        <p14:creationId xmlns:p14="http://schemas.microsoft.com/office/powerpoint/2010/main" val="1899113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No: In progress</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916323"/>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191319">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994861">
                <a:tc>
                  <a:txBody>
                    <a:bodyPr/>
                    <a:lstStyle/>
                    <a:p>
                      <a:pPr>
                        <a:spcBef>
                          <a:spcPts val="0"/>
                        </a:spcBef>
                      </a:pPr>
                      <a:r>
                        <a:rPr lang="en-US" sz="1400" dirty="0"/>
                        <a:t>Switching from a very small generator (VSG) to a small generator in 2024 changes the compliance in some areas of collection with Hazardous Materials and Medical Waste Management. </a:t>
                      </a:r>
                    </a:p>
                    <a:p>
                      <a:pPr>
                        <a:spcBef>
                          <a:spcPts val="0"/>
                        </a:spcBef>
                      </a:pPr>
                      <a:endParaRPr lang="en-US" sz="1400" dirty="0"/>
                    </a:p>
                    <a:p>
                      <a:pPr>
                        <a:spcBef>
                          <a:spcPts val="0"/>
                        </a:spcBef>
                      </a:pPr>
                      <a:r>
                        <a:rPr lang="en-US" sz="1400" dirty="0">
                          <a:solidFill>
                            <a:schemeClr val="tx1"/>
                          </a:solidFill>
                        </a:rPr>
                        <a:t>In 2025, we moved back to VSG as we did not accumulate over 220 lbs. each month. However, we will continue this best practice of monitoring at collection site.</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2" y="3429000"/>
          <a:ext cx="10312401" cy="181374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5311">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295582">
                <a:tc>
                  <a:txBody>
                    <a:bodyPr/>
                    <a:lstStyle/>
                    <a:p>
                      <a:pPr marL="285750" indent="-285750">
                        <a:spcBef>
                          <a:spcPts val="0"/>
                        </a:spcBef>
                        <a:buFont typeface="Arial" panose="020B0604020202020204" pitchFamily="34" charset="0"/>
                        <a:buChar char="•"/>
                      </a:pPr>
                      <a:r>
                        <a:rPr lang="en-US" sz="1400" dirty="0">
                          <a:solidFill>
                            <a:srgbClr val="C00000"/>
                          </a:solidFill>
                        </a:rPr>
                        <a:t>Hazardous Waste Awareness training for selected EVS staff – June 30, 2025</a:t>
                      </a:r>
                    </a:p>
                    <a:p>
                      <a:pPr marL="285750" indent="-285750">
                        <a:spcBef>
                          <a:spcPts val="0"/>
                        </a:spcBef>
                        <a:buFont typeface="Arial" panose="020B0604020202020204" pitchFamily="34" charset="0"/>
                        <a:buChar char="•"/>
                      </a:pPr>
                      <a:r>
                        <a:rPr lang="en-US" sz="1400" dirty="0">
                          <a:solidFill>
                            <a:srgbClr val="C00000"/>
                          </a:solidFill>
                        </a:rPr>
                        <a:t>Continue weekly inspections – On going.</a:t>
                      </a:r>
                    </a:p>
                    <a:p>
                      <a:pPr marL="285750" indent="-285750">
                        <a:spcBef>
                          <a:spcPts val="0"/>
                        </a:spcBef>
                        <a:buFont typeface="Arial" panose="020B0604020202020204" pitchFamily="34" charset="0"/>
                        <a:buChar char="•"/>
                      </a:pPr>
                      <a:r>
                        <a:rPr lang="en-US" sz="1400" dirty="0">
                          <a:solidFill>
                            <a:srgbClr val="C00000"/>
                          </a:solidFill>
                        </a:rPr>
                        <a:t>Report audit finding results at 3 consecutive EOC meetings to ensure compliance with the DNV NIAHO standards and conditions of participation of our accreditation program and CMS planning. – August 2025</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3" y="4892040"/>
          <a:ext cx="10312401" cy="11728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4875">
                <a:tc>
                  <a:txBody>
                    <a:bodyPr/>
                    <a:lstStyle/>
                    <a:p>
                      <a:r>
                        <a:rPr lang="en-US" sz="1400" dirty="0"/>
                        <a:t>Project Leader is Recommending</a:t>
                      </a:r>
                      <a:r>
                        <a:rPr lang="en-US" sz="1400" baseline="0" dirty="0"/>
                        <a:t> the Following</a:t>
                      </a:r>
                      <a:r>
                        <a:rPr lang="en-US" sz="1400" dirty="0"/>
                        <a:t>: To continue process of improving, monitoring and managing of waste. </a:t>
                      </a:r>
                      <a:endParaRPr lang="en-US" sz="1400" b="0" dirty="0"/>
                    </a:p>
                  </a:txBody>
                  <a:tcPr/>
                </a:tc>
                <a:extLst>
                  <a:ext uri="{0D108BD9-81ED-4DB2-BD59-A6C34878D82A}">
                    <a16:rowId xmlns:a16="http://schemas.microsoft.com/office/drawing/2014/main" val="10000"/>
                  </a:ext>
                </a:extLst>
              </a:tr>
              <a:tr h="654739">
                <a:tc>
                  <a:txBody>
                    <a:bodyPr/>
                    <a:lstStyle/>
                    <a:p>
                      <a:pPr>
                        <a:spcBef>
                          <a:spcPts val="0"/>
                        </a:spcBef>
                      </a:pPr>
                      <a:r>
                        <a:rPr lang="en-US" sz="1400" dirty="0"/>
                        <a:t>QM</a:t>
                      </a:r>
                      <a:r>
                        <a:rPr lang="en-US" sz="1400" baseline="0" dirty="0"/>
                        <a:t> Council approval for completion of project?: Enter YES or </a:t>
                      </a:r>
                      <a:r>
                        <a:rPr lang="en-US" sz="1400" b="1" baseline="0" dirty="0">
                          <a:solidFill>
                            <a:srgbClr val="C00000"/>
                          </a:solidFill>
                        </a:rPr>
                        <a:t>NO</a:t>
                      </a:r>
                    </a:p>
                    <a:p>
                      <a:pPr>
                        <a:spcBef>
                          <a:spcPts val="0"/>
                        </a:spcBef>
                      </a:pPr>
                      <a:r>
                        <a:rPr lang="en-US" sz="1400" baseline="0" dirty="0"/>
                        <a:t>Project still in progress, project to continue: Enter </a:t>
                      </a:r>
                      <a:r>
                        <a:rPr lang="en-US" sz="1400" b="1" baseline="0" dirty="0">
                          <a:solidFill>
                            <a:srgbClr val="C00000"/>
                          </a:solidFill>
                        </a:rPr>
                        <a:t>YES</a:t>
                      </a:r>
                      <a:r>
                        <a:rPr lang="en-US" sz="1400" baseline="0" dirty="0"/>
                        <a:t> or NO  (till September 23, 2025)</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2698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2676" y="2667486"/>
            <a:ext cx="8439324" cy="1829761"/>
          </a:xfrm>
        </p:spPr>
        <p:txBody>
          <a:bodyPr>
            <a:normAutofit fontScale="90000"/>
          </a:bodyPr>
          <a:lstStyle/>
          <a:p>
            <a:pPr algn="l"/>
            <a:r>
              <a:rPr lang="en-US" sz="4000" dirty="0"/>
              <a:t>	</a:t>
            </a:r>
            <a:r>
              <a:rPr lang="en-US" sz="5300" dirty="0"/>
              <a:t>Environmental Services </a:t>
            </a:r>
            <a:br>
              <a:rPr lang="en-US" sz="4000" dirty="0"/>
            </a:br>
            <a:r>
              <a:rPr lang="en-US" sz="4000" dirty="0"/>
              <a:t>		   </a:t>
            </a:r>
            <a:r>
              <a:rPr lang="en-US" sz="3600"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3rd Presentation Date March 25, 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0" baseline="0" dirty="0">
                          <a:solidFill>
                            <a:schemeClr val="tx1"/>
                          </a:solidFill>
                        </a:rPr>
                        <a:t>Document last presented: December 3, 2024</a:t>
                      </a:r>
                      <a:endParaRPr lang="en-US" sz="1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315809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4"/>
          <a:ext cx="10312401" cy="150097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1729">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049243">
                <a:tc>
                  <a:txBody>
                    <a:bodyPr/>
                    <a:lstStyle/>
                    <a:p>
                      <a:pPr>
                        <a:spcBef>
                          <a:spcPts val="0"/>
                        </a:spcBef>
                      </a:pPr>
                      <a:r>
                        <a:rPr lang="en-US" sz="1400" dirty="0"/>
                        <a:t>KOM Target: </a:t>
                      </a:r>
                      <a:r>
                        <a:rPr lang="en-US" sz="1400" strike="noStrike" dirty="0">
                          <a:solidFill>
                            <a:srgbClr val="C00000"/>
                          </a:solidFill>
                        </a:rPr>
                        <a:t>Implement updated/improved new employee onboarding by August 1, 2025  (4 Phases to reach full implementation)</a:t>
                      </a:r>
                      <a:endParaRPr lang="en-US" sz="1400" strike="sngStrike" dirty="0">
                        <a:solidFill>
                          <a:srgbClr val="C00000"/>
                        </a:solidFill>
                      </a:endParaRPr>
                    </a:p>
                    <a:p>
                      <a:pPr>
                        <a:spcBef>
                          <a:spcPts val="0"/>
                        </a:spcBef>
                      </a:pPr>
                      <a:r>
                        <a:rPr lang="en-US" sz="1400" dirty="0"/>
                        <a:t>Current KOM Status: </a:t>
                      </a:r>
                      <a:r>
                        <a:rPr lang="en-US" sz="1400" dirty="0">
                          <a:solidFill>
                            <a:schemeClr val="tx1"/>
                          </a:solidFill>
                        </a:rPr>
                        <a:t>Phase one: Review/Revise current check-off list, completed</a:t>
                      </a:r>
                      <a:r>
                        <a:rPr lang="en-US" sz="1400" dirty="0">
                          <a:solidFill>
                            <a:srgbClr val="C00000"/>
                          </a:solidFill>
                        </a:rPr>
                        <a:t>. Phase two: Planning, completed.   Phase three: Education, in progress and Phase four, implementation, not started. </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821840" y="4917019"/>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Angela Rowin Tippit and </a:t>
                      </a:r>
                      <a:r>
                        <a:rPr lang="en-US" sz="1400" baseline="0" dirty="0"/>
                        <a:t>Emily Kirby</a:t>
                      </a:r>
                    </a:p>
                    <a:p>
                      <a:r>
                        <a:rPr lang="en-US" sz="1400" baseline="0" dirty="0"/>
                        <a:t>Members: Some EVS staff.</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634144"/>
          <a:ext cx="5364201" cy="2272553"/>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21548">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41033">
                <a:tc>
                  <a:txBody>
                    <a:bodyPr/>
                    <a:lstStyle/>
                    <a:p>
                      <a:pPr>
                        <a:spcBef>
                          <a:spcPts val="0"/>
                        </a:spcBef>
                      </a:pPr>
                      <a:r>
                        <a:rPr lang="en-US" sz="1400" baseline="0" dirty="0">
                          <a:solidFill>
                            <a:schemeClr val="tx1"/>
                          </a:solidFill>
                        </a:rPr>
                        <a:t>All departments were challenged to evaluate our onboarding processes. The hospital-wide turnover for new employees in February 2025 was 12.25. </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091275" y="2638626"/>
          <a:ext cx="4948273" cy="2278393"/>
        </p:xfrm>
        <a:graphic>
          <a:graphicData uri="http://schemas.openxmlformats.org/drawingml/2006/table">
            <a:tbl>
              <a:tblPr firstRow="1" bandRow="1">
                <a:tableStyleId>{6E25E649-3F16-4E02-A733-19D2CDBF48F0}</a:tableStyleId>
              </a:tblPr>
              <a:tblGrid>
                <a:gridCol w="4948273">
                  <a:extLst>
                    <a:ext uri="{9D8B030D-6E8A-4147-A177-3AD203B41FA5}">
                      <a16:colId xmlns:a16="http://schemas.microsoft.com/office/drawing/2014/main" val="20000"/>
                    </a:ext>
                  </a:extLst>
                </a:gridCol>
              </a:tblGrid>
              <a:tr h="721198">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4687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a:solidFill>
                            <a:schemeClr val="tx1"/>
                          </a:solidFill>
                        </a:rPr>
                        <a:t>Onboarding plays an important role in retaining new hires. A formal onboarding process helps promote success of new staff. The key to new hire satisfaction is a well-planned orientation, a positive/supportive environment, assigning a mentor, proper training, and proper tools/materials.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4A79D279-6045-8F7A-AEDA-FC621DE4622C}"/>
              </a:ext>
            </a:extLst>
          </p:cNvPr>
          <p:cNvSpPr txBox="1"/>
          <p:nvPr/>
        </p:nvSpPr>
        <p:spPr>
          <a:xfrm>
            <a:off x="4112004" y="605274"/>
            <a:ext cx="609879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Onboarding New Employees</a:t>
            </a:r>
          </a:p>
        </p:txBody>
      </p:sp>
    </p:spTree>
    <p:extLst>
      <p:ext uri="{BB962C8B-B14F-4D97-AF65-F5344CB8AC3E}">
        <p14:creationId xmlns:p14="http://schemas.microsoft.com/office/powerpoint/2010/main" val="1829729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00064" y="1272010"/>
          <a:ext cx="10339700" cy="2748280"/>
        </p:xfrm>
        <a:graphic>
          <a:graphicData uri="http://schemas.openxmlformats.org/drawingml/2006/table">
            <a:tbl>
              <a:tblPr firstRow="1" bandRow="1">
                <a:tableStyleId>{6E25E649-3F16-4E02-A733-19D2CDBF48F0}</a:tableStyleId>
              </a:tblPr>
              <a:tblGrid>
                <a:gridCol w="33256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t>Review EVS New Hire checklist and job description.</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Checklist needs revision and improvement to improve the new hires experience.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September 2024 completed. Revisions were made in November/December. However, revision are ongoing as we go the process. </a:t>
                      </a:r>
                      <a:endParaRPr lang="en-US" sz="1200" dirty="0">
                        <a:solidFill>
                          <a:srgbClr val="C0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855800720"/>
                  </a:ext>
                </a:extLst>
              </a:tr>
              <a:tr h="370840">
                <a:tc>
                  <a:txBody>
                    <a:bodyPr/>
                    <a:lstStyle/>
                    <a:p>
                      <a:r>
                        <a:rPr lang="en-US" sz="1200" dirty="0">
                          <a:solidFill>
                            <a:srgbClr val="FF0000"/>
                          </a:solidFill>
                        </a:rPr>
                        <a:t>Team meetings to discuss continued planning of education and implementation.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Team building, staff acceptance, input, and to  garner staff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September 2024 to August of 2025.</a:t>
                      </a:r>
                    </a:p>
                    <a:p>
                      <a:endParaRPr lang="en-US" sz="12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32759959"/>
                  </a:ext>
                </a:extLst>
              </a:tr>
              <a:tr h="370840">
                <a:tc>
                  <a:txBody>
                    <a:bodyPr/>
                    <a:lstStyle/>
                    <a:p>
                      <a:r>
                        <a:rPr lang="en-US" sz="1200" dirty="0"/>
                        <a:t>Present project at next staff meeting and review checklist. </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Staff engagement.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December 2024</a:t>
                      </a:r>
                    </a:p>
                    <a:p>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t>Competencies have been added to onboarding checklist</a:t>
                      </a:r>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By observing all new staff education has been completed in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March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00160239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16008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normAutofit/>
          </a:bodyPr>
          <a:lstStyle/>
          <a:p>
            <a:r>
              <a:rPr lang="en-US" sz="3600"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Connector 4">
            <a:extLst>
              <a:ext uri="{FF2B5EF4-FFF2-40B4-BE49-F238E27FC236}">
                <a16:creationId xmlns:a16="http://schemas.microsoft.com/office/drawing/2014/main" id="{DD2C6D21-E413-E0CF-69D0-BE981A4540DB}"/>
              </a:ext>
            </a:extLst>
          </p:cNvPr>
          <p:cNvCxnSpPr>
            <a:cxnSpLocks/>
          </p:cNvCxnSpPr>
          <p:nvPr/>
        </p:nvCxnSpPr>
        <p:spPr>
          <a:xfrm>
            <a:off x="1413164" y="3429000"/>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8609307B-4D4B-B3C9-59BF-41FAB8D63D81}"/>
              </a:ext>
            </a:extLst>
          </p:cNvPr>
          <p:cNvCxnSpPr>
            <a:cxnSpLocks/>
          </p:cNvCxnSpPr>
          <p:nvPr/>
        </p:nvCxnSpPr>
        <p:spPr>
          <a:xfrm>
            <a:off x="895927" y="3509818"/>
            <a:ext cx="0"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421B2C7B-E2AE-5D96-7AC0-820905B52190}"/>
              </a:ext>
            </a:extLst>
          </p:cNvPr>
          <p:cNvGraphicFramePr>
            <a:graphicFrameLocks noGrp="1"/>
          </p:cNvGraphicFramePr>
          <p:nvPr/>
        </p:nvGraphicFramePr>
        <p:xfrm>
          <a:off x="1224897" y="1522563"/>
          <a:ext cx="9742206" cy="3143440"/>
        </p:xfrm>
        <a:graphic>
          <a:graphicData uri="http://schemas.openxmlformats.org/drawingml/2006/table">
            <a:tbl>
              <a:tblPr firstRow="1" bandRow="1">
                <a:tableStyleId>{5C22544A-7EE6-4342-B048-85BDC9FD1C3A}</a:tableStyleId>
              </a:tblPr>
              <a:tblGrid>
                <a:gridCol w="4871103">
                  <a:extLst>
                    <a:ext uri="{9D8B030D-6E8A-4147-A177-3AD203B41FA5}">
                      <a16:colId xmlns:a16="http://schemas.microsoft.com/office/drawing/2014/main" val="1418896205"/>
                    </a:ext>
                  </a:extLst>
                </a:gridCol>
                <a:gridCol w="4871103">
                  <a:extLst>
                    <a:ext uri="{9D8B030D-6E8A-4147-A177-3AD203B41FA5}">
                      <a16:colId xmlns:a16="http://schemas.microsoft.com/office/drawing/2014/main" val="903532615"/>
                    </a:ext>
                  </a:extLst>
                </a:gridCol>
              </a:tblGrid>
              <a:tr h="628688">
                <a:tc>
                  <a:txBody>
                    <a:bodyPr/>
                    <a:lstStyle/>
                    <a:p>
                      <a:r>
                        <a:rPr lang="en-US" sz="1600" dirty="0"/>
                        <a:t>Action steps</a:t>
                      </a:r>
                    </a:p>
                  </a:txBody>
                  <a:tcPr/>
                </a:tc>
                <a:tc>
                  <a:txBody>
                    <a:bodyPr/>
                    <a:lstStyle/>
                    <a:p>
                      <a:r>
                        <a:rPr lang="en-US" sz="1600" dirty="0"/>
                        <a:t>Completion </a:t>
                      </a:r>
                    </a:p>
                  </a:txBody>
                  <a:tcPr/>
                </a:tc>
                <a:extLst>
                  <a:ext uri="{0D108BD9-81ED-4DB2-BD59-A6C34878D82A}">
                    <a16:rowId xmlns:a16="http://schemas.microsoft.com/office/drawing/2014/main" val="4017277913"/>
                  </a:ext>
                </a:extLst>
              </a:tr>
              <a:tr h="628688">
                <a:tc>
                  <a:txBody>
                    <a:bodyPr/>
                    <a:lstStyle/>
                    <a:p>
                      <a:r>
                        <a:rPr lang="en-US" sz="1600" dirty="0">
                          <a:solidFill>
                            <a:srgbClr val="00B050"/>
                          </a:solidFill>
                        </a:rPr>
                        <a:t>Review/Revise</a:t>
                      </a:r>
                    </a:p>
                  </a:txBody>
                  <a:tcPr/>
                </a:tc>
                <a:tc>
                  <a:txBody>
                    <a:bodyPr/>
                    <a:lstStyle/>
                    <a:p>
                      <a:r>
                        <a:rPr lang="en-US" sz="1600" dirty="0">
                          <a:solidFill>
                            <a:srgbClr val="00B050"/>
                          </a:solidFill>
                        </a:rPr>
                        <a:t>Completed: December 2024</a:t>
                      </a:r>
                    </a:p>
                  </a:txBody>
                  <a:tcPr/>
                </a:tc>
                <a:extLst>
                  <a:ext uri="{0D108BD9-81ED-4DB2-BD59-A6C34878D82A}">
                    <a16:rowId xmlns:a16="http://schemas.microsoft.com/office/drawing/2014/main" val="1518950884"/>
                  </a:ext>
                </a:extLst>
              </a:tr>
              <a:tr h="628688">
                <a:tc>
                  <a:txBody>
                    <a:bodyPr/>
                    <a:lstStyle/>
                    <a:p>
                      <a:r>
                        <a:rPr lang="en-US" sz="1600" dirty="0">
                          <a:solidFill>
                            <a:srgbClr val="C00000"/>
                          </a:solidFill>
                        </a:rPr>
                        <a:t>Planning</a:t>
                      </a:r>
                    </a:p>
                  </a:txBody>
                  <a:tcPr/>
                </a:tc>
                <a:tc>
                  <a:txBody>
                    <a:bodyPr/>
                    <a:lstStyle/>
                    <a:p>
                      <a:r>
                        <a:rPr lang="en-US" sz="1600" dirty="0">
                          <a:solidFill>
                            <a:srgbClr val="00B050"/>
                          </a:solidFill>
                        </a:rPr>
                        <a:t>Completed</a:t>
                      </a:r>
                    </a:p>
                  </a:txBody>
                  <a:tcPr/>
                </a:tc>
                <a:extLst>
                  <a:ext uri="{0D108BD9-81ED-4DB2-BD59-A6C34878D82A}">
                    <a16:rowId xmlns:a16="http://schemas.microsoft.com/office/drawing/2014/main" val="168844335"/>
                  </a:ext>
                </a:extLst>
              </a:tr>
              <a:tr h="628688">
                <a:tc>
                  <a:txBody>
                    <a:bodyPr/>
                    <a:lstStyle/>
                    <a:p>
                      <a:r>
                        <a:rPr lang="en-US" sz="1600" dirty="0">
                          <a:solidFill>
                            <a:srgbClr val="C00000"/>
                          </a:solidFill>
                        </a:rPr>
                        <a:t>Education</a:t>
                      </a:r>
                    </a:p>
                  </a:txBody>
                  <a:tcPr/>
                </a:tc>
                <a:tc>
                  <a:txBody>
                    <a:bodyPr/>
                    <a:lstStyle/>
                    <a:p>
                      <a:r>
                        <a:rPr lang="en-US" sz="1600" dirty="0">
                          <a:solidFill>
                            <a:srgbClr val="C00000"/>
                          </a:solidFill>
                        </a:rPr>
                        <a:t>In Progress</a:t>
                      </a:r>
                    </a:p>
                  </a:txBody>
                  <a:tcPr/>
                </a:tc>
                <a:extLst>
                  <a:ext uri="{0D108BD9-81ED-4DB2-BD59-A6C34878D82A}">
                    <a16:rowId xmlns:a16="http://schemas.microsoft.com/office/drawing/2014/main" val="3709465908"/>
                  </a:ext>
                </a:extLst>
              </a:tr>
              <a:tr h="628688">
                <a:tc>
                  <a:txBody>
                    <a:bodyPr/>
                    <a:lstStyle/>
                    <a:p>
                      <a:r>
                        <a:rPr lang="en-US" sz="1600" dirty="0">
                          <a:solidFill>
                            <a:srgbClr val="C00000"/>
                          </a:solidFill>
                        </a:rPr>
                        <a:t>Implementation </a:t>
                      </a:r>
                    </a:p>
                  </a:txBody>
                  <a:tcPr/>
                </a:tc>
                <a:tc>
                  <a:txBody>
                    <a:bodyPr/>
                    <a:lstStyle/>
                    <a:p>
                      <a:r>
                        <a:rPr lang="en-US" sz="1600" dirty="0">
                          <a:solidFill>
                            <a:srgbClr val="C00000"/>
                          </a:solidFill>
                        </a:rPr>
                        <a:t>Not started</a:t>
                      </a:r>
                    </a:p>
                  </a:txBody>
                  <a:tcPr/>
                </a:tc>
                <a:extLst>
                  <a:ext uri="{0D108BD9-81ED-4DB2-BD59-A6C34878D82A}">
                    <a16:rowId xmlns:a16="http://schemas.microsoft.com/office/drawing/2014/main" val="378107271"/>
                  </a:ext>
                </a:extLst>
              </a:tr>
            </a:tbl>
          </a:graphicData>
        </a:graphic>
      </p:graphicFrame>
    </p:spTree>
    <p:extLst>
      <p:ext uri="{BB962C8B-B14F-4D97-AF65-F5344CB8AC3E}">
        <p14:creationId xmlns:p14="http://schemas.microsoft.com/office/powerpoint/2010/main" val="3339676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4678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23394">
                <a:tc>
                  <a:txBody>
                    <a:bodyPr/>
                    <a:lstStyle/>
                    <a:p>
                      <a:r>
                        <a:rPr lang="en-US" sz="1400" dirty="0"/>
                        <a:t>Results: </a:t>
                      </a:r>
                      <a:r>
                        <a:rPr lang="en-US" sz="1400" b="0" dirty="0"/>
                        <a:t>Did you</a:t>
                      </a:r>
                      <a:r>
                        <a:rPr lang="en-US" sz="1400" b="0" baseline="0" dirty="0"/>
                        <a:t> accomplish your goals</a:t>
                      </a:r>
                      <a:r>
                        <a:rPr lang="en-US" sz="1400" b="0" dirty="0"/>
                        <a:t>? </a:t>
                      </a:r>
                    </a:p>
                  </a:txBody>
                  <a:tcPr/>
                </a:tc>
                <a:extLst>
                  <a:ext uri="{0D108BD9-81ED-4DB2-BD59-A6C34878D82A}">
                    <a16:rowId xmlns:a16="http://schemas.microsoft.com/office/drawing/2014/main" val="10000"/>
                  </a:ext>
                </a:extLst>
              </a:tr>
              <a:tr h="423394">
                <a:tc>
                  <a:txBody>
                    <a:bodyPr/>
                    <a:lstStyle/>
                    <a:p>
                      <a:pPr>
                        <a:spcBef>
                          <a:spcPts val="0"/>
                        </a:spcBef>
                      </a:pPr>
                      <a:r>
                        <a:rPr lang="en-US" sz="1400" dirty="0"/>
                        <a:t>Completed QI initiative with supporting our patients with Heart Failure</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892336"/>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376">
                <a:tc>
                  <a:txBody>
                    <a:bodyPr/>
                    <a:lstStyle/>
                    <a:p>
                      <a:r>
                        <a:rPr lang="en-US" sz="1400" dirty="0"/>
                        <a:t>Lessons Learned: </a:t>
                      </a:r>
                      <a:r>
                        <a:rPr lang="en-US" sz="1400" b="0" dirty="0"/>
                        <a:t>What did you learn as a result of this project?  Unexpected discoveries?  Problems or barriers?</a:t>
                      </a:r>
                      <a:endParaRPr lang="en-US" dirty="0"/>
                    </a:p>
                  </a:txBody>
                  <a:tcPr/>
                </a:tc>
                <a:extLst>
                  <a:ext uri="{0D108BD9-81ED-4DB2-BD59-A6C34878D82A}">
                    <a16:rowId xmlns:a16="http://schemas.microsoft.com/office/drawing/2014/main" val="10000"/>
                  </a:ext>
                </a:extLst>
              </a:tr>
              <a:tr h="1067613">
                <a:tc>
                  <a:txBody>
                    <a:bodyPr/>
                    <a:lstStyle/>
                    <a:p>
                      <a:pPr lvl="0">
                        <a:spcBef>
                          <a:spcPts val="0"/>
                        </a:spcBef>
                        <a:buNone/>
                      </a:pPr>
                      <a:r>
                        <a:rPr lang="en-US" sz="1400" dirty="0"/>
                        <a:t>Early Initial thoughts:</a:t>
                      </a:r>
                      <a:endParaRPr lang="en-US" dirty="0"/>
                    </a:p>
                    <a:p>
                      <a:pPr marL="285750" lvl="0" indent="-285750">
                        <a:spcBef>
                          <a:spcPts val="0"/>
                        </a:spcBef>
                        <a:buFont typeface="Calibri"/>
                        <a:buChar char="-"/>
                      </a:pPr>
                      <a:r>
                        <a:rPr lang="en-US" sz="1400" dirty="0"/>
                        <a:t>Identified need for new </a:t>
                      </a:r>
                      <a:r>
                        <a:rPr lang="en-US" sz="1400" dirty="0" err="1"/>
                        <a:t>HRQoL</a:t>
                      </a:r>
                      <a:r>
                        <a:rPr lang="en-US" sz="1400" dirty="0"/>
                        <a:t> tool (consider replacing COOP)</a:t>
                      </a:r>
                      <a:endParaRPr lang="en-US" dirty="0"/>
                    </a:p>
                    <a:p>
                      <a:pPr marL="285750" lvl="0" indent="-285750">
                        <a:spcBef>
                          <a:spcPts val="0"/>
                        </a:spcBef>
                        <a:buFont typeface="Calibri"/>
                        <a:buChar char="-"/>
                      </a:pPr>
                      <a:r>
                        <a:rPr lang="en-US" sz="1400" dirty="0"/>
                        <a:t>Expand age group to Adult &amp; Older Adult (not limited to only the older adult)</a:t>
                      </a:r>
                      <a:endParaRPr lang="en-US" dirty="0"/>
                    </a:p>
                    <a:p>
                      <a:pPr marL="285750" lvl="0" indent="-285750">
                        <a:spcBef>
                          <a:spcPts val="0"/>
                        </a:spcBef>
                        <a:buFont typeface="Calibri"/>
                        <a:buChar char="-"/>
                      </a:pPr>
                      <a:r>
                        <a:rPr lang="en-US" sz="1400" dirty="0"/>
                        <a:t>Identified need for probably more structured 4 session program, 40 min (meets current matrix)</a:t>
                      </a:r>
                      <a:endParaRPr lang="en-US" dirty="0"/>
                    </a:p>
                    <a:p>
                      <a:pPr marL="285750" lvl="0" indent="-285750">
                        <a:spcBef>
                          <a:spcPts val="0"/>
                        </a:spcBef>
                        <a:buFont typeface="Calibri"/>
                        <a:buChar char="-"/>
                      </a:pPr>
                      <a:r>
                        <a:rPr lang="en-US" sz="1400" dirty="0"/>
                        <a:t>Following program --&gt; Transition and offer Group Medical Visits (GMVs)</a:t>
                      </a:r>
                      <a:endParaRPr lang="en-US" dirty="0"/>
                    </a:p>
                    <a:p>
                      <a:pPr lvl="0">
                        <a:spcBef>
                          <a:spcPts val="0"/>
                        </a:spcBef>
                        <a:buNone/>
                      </a:pPr>
                      <a:endParaRPr lang="en-US" sz="1400"/>
                    </a:p>
                    <a:p>
                      <a:pPr lvl="0">
                        <a:spcBef>
                          <a:spcPts val="0"/>
                        </a:spcBef>
                        <a:buNone/>
                      </a:pPr>
                      <a:endParaRPr lang="en-US" sz="1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8"/>
          <a:ext cx="10312401" cy="18897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1094">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104522">
                <a:tc>
                  <a:txBody>
                    <a:bodyPr/>
                    <a:lstStyle/>
                    <a:p>
                      <a:pPr lvl="0">
                        <a:spcBef>
                          <a:spcPts val="0"/>
                        </a:spcBef>
                        <a:buNone/>
                      </a:pPr>
                      <a:r>
                        <a:rPr lang="en-US" sz="1400" dirty="0"/>
                        <a:t>-Group Medical Visit Training – Grant Funded</a:t>
                      </a:r>
                      <a:endParaRPr lang="en-US" dirty="0"/>
                    </a:p>
                    <a:p>
                      <a:pPr marL="0" lvl="0" indent="0">
                        <a:spcBef>
                          <a:spcPts val="0"/>
                        </a:spcBef>
                        <a:buNone/>
                      </a:pPr>
                      <a:r>
                        <a:rPr lang="en-US" sz="1400" dirty="0"/>
                        <a:t>-Financial Analysis – ongoing auditing as needed</a:t>
                      </a:r>
                    </a:p>
                    <a:p>
                      <a:pPr marL="0" lvl="0" indent="0">
                        <a:spcBef>
                          <a:spcPts val="0"/>
                        </a:spcBef>
                        <a:buNone/>
                      </a:pPr>
                      <a:r>
                        <a:rPr lang="en-US" sz="1400" dirty="0"/>
                        <a:t>-Investigate National benchmarking opportunities for Rural Health HF programs</a:t>
                      </a:r>
                    </a:p>
                    <a:p>
                      <a:pPr marL="0" lvl="0" indent="0">
                        <a:spcBef>
                          <a:spcPts val="0"/>
                        </a:spcBef>
                        <a:buNone/>
                      </a:pPr>
                      <a:r>
                        <a:rPr lang="en-US" sz="1400" dirty="0"/>
                        <a:t>-Utilize Certified Wellness Practitioner within the context of supporting GMVs</a:t>
                      </a:r>
                    </a:p>
                    <a:p>
                      <a:pPr lvl="0">
                        <a:spcBef>
                          <a:spcPts val="0"/>
                        </a:spcBef>
                        <a:buNone/>
                      </a:pPr>
                      <a:endParaRPr lang="en-US" sz="1400"/>
                    </a:p>
                    <a:p>
                      <a:pPr>
                        <a:spcBef>
                          <a:spcPts val="0"/>
                        </a:spcBef>
                      </a:pPr>
                      <a:endParaRPr lang="en-US" sz="140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a:t>
                      </a:r>
                      <a:r>
                        <a:rPr lang="en-US" sz="1400" b="1" baseline="0" dirty="0">
                          <a:solidFill>
                            <a:srgbClr val="000099"/>
                          </a:solidFill>
                        </a:rPr>
                        <a:t>YES </a:t>
                      </a:r>
                      <a:r>
                        <a:rPr lang="en-US" sz="1400" baseline="0" dirty="0"/>
                        <a:t>or </a:t>
                      </a:r>
                      <a:r>
                        <a:rPr lang="en-US" sz="1400" b="0" baseline="0" dirty="0">
                          <a:solidFill>
                            <a:schemeClr val="tx1"/>
                          </a:solidFill>
                        </a:rPr>
                        <a:t>NO</a:t>
                      </a:r>
                    </a:p>
                    <a:p>
                      <a:pPr>
                        <a:spcBef>
                          <a:spcPts val="0"/>
                        </a:spcBef>
                      </a:pPr>
                      <a:r>
                        <a:rPr lang="en-US" sz="1400" baseline="0" dirty="0"/>
                        <a:t>Project still in progress, project to continue: Enter </a:t>
                      </a:r>
                      <a:r>
                        <a:rPr lang="en-US" sz="1400" b="0" baseline="0" dirty="0">
                          <a:solidFill>
                            <a:schemeClr val="tx1"/>
                          </a:solidFill>
                        </a:rPr>
                        <a:t>YES</a:t>
                      </a:r>
                      <a:r>
                        <a:rPr lang="en-US" sz="1400" b="1" baseline="0" dirty="0">
                          <a:solidFill>
                            <a:srgbClr val="000099"/>
                          </a:solidFill>
                        </a:rPr>
                        <a:t> </a:t>
                      </a:r>
                      <a:r>
                        <a:rPr lang="en-US" sz="1400" baseline="0" dirty="0"/>
                        <a:t>or </a:t>
                      </a:r>
                      <a:r>
                        <a:rPr lang="en-US" sz="1400" b="1" baseline="0" dirty="0">
                          <a:solidFill>
                            <a:srgbClr val="000099"/>
                          </a:solidFill>
                        </a:rPr>
                        <a:t>NO</a:t>
                      </a:r>
                      <a:endParaRPr lang="en-US" sz="1400" b="1" dirty="0">
                        <a:solidFill>
                          <a:srgbClr val="000099"/>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87153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29673" y="1139125"/>
          <a:ext cx="10319327" cy="697424"/>
        </p:xfrm>
        <a:graphic>
          <a:graphicData uri="http://schemas.openxmlformats.org/drawingml/2006/table">
            <a:tbl>
              <a:tblPr firstRow="1" bandRow="1">
                <a:tableStyleId>{6E25E649-3F16-4E02-A733-19D2CDBF48F0}</a:tableStyleId>
              </a:tblPr>
              <a:tblGrid>
                <a:gridCol w="10319327">
                  <a:extLst>
                    <a:ext uri="{9D8B030D-6E8A-4147-A177-3AD203B41FA5}">
                      <a16:colId xmlns:a16="http://schemas.microsoft.com/office/drawing/2014/main" val="20000"/>
                    </a:ext>
                  </a:extLst>
                </a:gridCol>
              </a:tblGrid>
              <a:tr h="364648">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32776">
                <a:tc>
                  <a:txBody>
                    <a:bodyPr/>
                    <a:lstStyle/>
                    <a:p>
                      <a:pPr>
                        <a:spcBef>
                          <a:spcPts val="0"/>
                        </a:spcBef>
                      </a:pPr>
                      <a:r>
                        <a:rPr lang="en-US" sz="1200" dirty="0"/>
                        <a:t>No</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875295"/>
          <a:ext cx="10312401" cy="21640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2217">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t>It is a work in progress…beginning stages. </a:t>
                      </a:r>
                    </a:p>
                    <a:p>
                      <a:pPr>
                        <a:spcBef>
                          <a:spcPts val="0"/>
                        </a:spcBef>
                      </a:pPr>
                      <a:r>
                        <a:rPr lang="en-US" sz="1200" dirty="0"/>
                        <a:t>We agree the new employee checklist for new hires is the first step to review/revise/improve. Manager/Coordinator have drafted a reviewed/revised </a:t>
                      </a:r>
                      <a:r>
                        <a:rPr lang="en-US" sz="1200"/>
                        <a:t>form and found </a:t>
                      </a:r>
                      <a:r>
                        <a:rPr lang="en-US" sz="1200" dirty="0"/>
                        <a:t>that this is a continued work in progress. </a:t>
                      </a:r>
                    </a:p>
                    <a:p>
                      <a:pPr>
                        <a:spcBef>
                          <a:spcPts val="0"/>
                        </a:spcBef>
                      </a:pPr>
                      <a:r>
                        <a:rPr lang="en-US" sz="1200" dirty="0">
                          <a:solidFill>
                            <a:schemeClr val="tx1"/>
                          </a:solidFill>
                        </a:rPr>
                        <a:t>It is a difficult time with recruiting, staffing, increased work loads but are willing to take on the added work to make this successful. </a:t>
                      </a:r>
                    </a:p>
                    <a:p>
                      <a:pPr>
                        <a:spcBef>
                          <a:spcPts val="0"/>
                        </a:spcBef>
                      </a:pPr>
                      <a:r>
                        <a:rPr lang="en-US" sz="1200" dirty="0">
                          <a:solidFill>
                            <a:schemeClr val="tx1"/>
                          </a:solidFill>
                        </a:rPr>
                        <a:t>The challenges of completing an improved checklist. Did we capture everything? We continue to make and add improvement changes.  </a:t>
                      </a:r>
                    </a:p>
                    <a:p>
                      <a:pPr>
                        <a:spcBef>
                          <a:spcPts val="0"/>
                        </a:spcBef>
                      </a:pPr>
                      <a:r>
                        <a:rPr lang="en-US" sz="1400" dirty="0"/>
                        <a:t>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313348"/>
          <a:ext cx="10321926" cy="392972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617717">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6560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FF0000"/>
                          </a:solidFill>
                        </a:rPr>
                        <a:t>Bring department checklist final draft to seek input from staff at next EVS team meeting in June.</a:t>
                      </a:r>
                    </a:p>
                    <a:p>
                      <a:pPr marL="171450" indent="-171450">
                        <a:spcBef>
                          <a:spcPts val="0"/>
                        </a:spcBef>
                        <a:buFont typeface="Arial" panose="020B0604020202020204" pitchFamily="34" charset="0"/>
                        <a:buChar char="•"/>
                      </a:pPr>
                      <a:r>
                        <a:rPr lang="en-US" sz="1200" baseline="0" dirty="0">
                          <a:solidFill>
                            <a:srgbClr val="FF0000"/>
                          </a:solidFill>
                        </a:rPr>
                        <a:t>Review/Revise all job descriptions by July 1</a:t>
                      </a:r>
                      <a:r>
                        <a:rPr lang="en-US" sz="1200" baseline="30000" dirty="0">
                          <a:solidFill>
                            <a:srgbClr val="FF0000"/>
                          </a:solidFill>
                        </a:rPr>
                        <a:t>st</a:t>
                      </a:r>
                      <a:r>
                        <a:rPr lang="en-US" sz="1200" baseline="0" dirty="0">
                          <a:solidFill>
                            <a:srgbClr val="FF0000"/>
                          </a:solidFill>
                        </a:rPr>
                        <a:t> .</a:t>
                      </a:r>
                    </a:p>
                    <a:p>
                      <a:pPr marL="171450" indent="-171450">
                        <a:spcBef>
                          <a:spcPts val="0"/>
                        </a:spcBef>
                        <a:buFont typeface="Arial" panose="020B0604020202020204" pitchFamily="34" charset="0"/>
                        <a:buChar char="•"/>
                      </a:pPr>
                      <a:r>
                        <a:rPr lang="en-US" sz="1200" baseline="0" dirty="0">
                          <a:solidFill>
                            <a:srgbClr val="FF0000"/>
                          </a:solidFill>
                        </a:rPr>
                        <a:t>Together as a team what is everyone's role to ensure a positive onboarding experience is achieved with new staff. i.e.; education, mentors, break buddies, positive communication, etc. with a new employee (TBD). </a:t>
                      </a:r>
                      <a:endParaRPr lang="en-US" sz="1400" dirty="0">
                        <a:solidFill>
                          <a:srgbClr val="FF0000"/>
                        </a:solidFill>
                      </a:endParaRPr>
                    </a:p>
                  </a:txBody>
                  <a:tcPr/>
                </a:tc>
                <a:extLst>
                  <a:ext uri="{0D108BD9-81ED-4DB2-BD59-A6C34878D82A}">
                    <a16:rowId xmlns:a16="http://schemas.microsoft.com/office/drawing/2014/main" val="10001"/>
                  </a:ext>
                </a:extLst>
              </a:tr>
              <a:tr h="1656002">
                <a:tc>
                  <a:txBody>
                    <a:bodyPr/>
                    <a:lstStyle/>
                    <a:p>
                      <a:pPr>
                        <a:spcBef>
                          <a:spcPts val="0"/>
                        </a:spcBef>
                      </a:pPr>
                      <a:endParaRPr lang="en-US" sz="1400" dirty="0"/>
                    </a:p>
                  </a:txBody>
                  <a:tcPr/>
                </a:tc>
                <a:extLst>
                  <a:ext uri="{0D108BD9-81ED-4DB2-BD59-A6C34878D82A}">
                    <a16:rowId xmlns:a16="http://schemas.microsoft.com/office/drawing/2014/main" val="1007863330"/>
                  </a:ext>
                </a:extLst>
              </a:tr>
            </a:tbl>
          </a:graphicData>
        </a:graphic>
      </p:graphicFrame>
      <p:graphicFrame>
        <p:nvGraphicFramePr>
          <p:cNvPr id="14" name="Table 13"/>
          <p:cNvGraphicFramePr>
            <a:graphicFrameLocks noGrp="1"/>
          </p:cNvGraphicFramePr>
          <p:nvPr/>
        </p:nvGraphicFramePr>
        <p:xfrm>
          <a:off x="736599" y="4879649"/>
          <a:ext cx="10312401" cy="97963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61472">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C00000"/>
                          </a:solidFill>
                        </a:rPr>
                        <a:t>No</a:t>
                      </a:r>
                    </a:p>
                    <a:p>
                      <a:pPr>
                        <a:spcBef>
                          <a:spcPts val="0"/>
                        </a:spcBef>
                      </a:pPr>
                      <a:r>
                        <a:rPr lang="en-US" sz="1400" baseline="0" dirty="0"/>
                        <a:t>Project still in progress, project to continue: </a:t>
                      </a:r>
                      <a:r>
                        <a:rPr lang="en-US" sz="1400" baseline="0" dirty="0">
                          <a:solidFill>
                            <a:srgbClr val="C00000"/>
                          </a:solidFill>
                        </a:rPr>
                        <a:t>Yes</a:t>
                      </a:r>
                      <a:endParaRPr lang="en-US" sz="1400" dirty="0">
                        <a:solidFill>
                          <a:srgbClr val="C0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99407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3230"/>
            <a:ext cx="10363200" cy="1829761"/>
          </a:xfrm>
        </p:spPr>
        <p:txBody>
          <a:bodyPr/>
          <a:lstStyle/>
          <a:p>
            <a:r>
              <a:rPr lang="en-US" dirty="0"/>
              <a:t>Food and Nutrition Services </a:t>
            </a:r>
          </a:p>
        </p:txBody>
      </p:sp>
      <p:sp>
        <p:nvSpPr>
          <p:cNvPr id="3" name="Subtitle 2"/>
          <p:cNvSpPr>
            <a:spLocks noGrp="1"/>
          </p:cNvSpPr>
          <p:nvPr>
            <p:ph type="subTitle" idx="1"/>
          </p:nvPr>
        </p:nvSpPr>
        <p:spPr>
          <a:xfrm>
            <a:off x="914400" y="4336869"/>
            <a:ext cx="10363200" cy="474442"/>
          </a:xfrm>
        </p:spPr>
        <p:txBody>
          <a:bodyPr>
            <a:normAutofit fontScale="92500" lnSpcReduction="10000"/>
          </a:bodyPr>
          <a:lstStyle/>
          <a:p>
            <a:r>
              <a:rPr lang="en-US" sz="2800" dirty="0"/>
              <a:t>Hot Meals for Patients for Dinner </a:t>
            </a:r>
            <a:endParaRPr lang="en-US" sz="2800" dirty="0">
              <a:solidFill>
                <a:srgbClr val="FF0000"/>
              </a:solidFill>
            </a:endParaRP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838092"/>
          <a:ext cx="5635625" cy="998806"/>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480646">
                <a:tc>
                  <a:txBody>
                    <a:bodyPr/>
                    <a:lstStyle/>
                    <a:p>
                      <a:pPr algn="r"/>
                      <a:r>
                        <a:rPr lang="en-US" sz="1400" b="1" dirty="0">
                          <a:solidFill>
                            <a:srgbClr val="FFC000"/>
                          </a:solidFill>
                        </a:rPr>
                        <a:t>1</a:t>
                      </a:r>
                      <a:r>
                        <a:rPr lang="en-US" sz="1400" b="1" baseline="30000" dirty="0">
                          <a:solidFill>
                            <a:srgbClr val="FFC000"/>
                          </a:solidFill>
                        </a:rPr>
                        <a:t>st</a:t>
                      </a:r>
                      <a:r>
                        <a:rPr lang="en-US" sz="1400" b="1" baseline="0" dirty="0">
                          <a:solidFill>
                            <a:srgbClr val="FFC000"/>
                          </a:solidFill>
                        </a:rPr>
                        <a:t> Presentation Date:  3/28/23 </a:t>
                      </a:r>
                      <a:endParaRPr lang="en-US" sz="1400" b="1" dirty="0">
                        <a:solidFill>
                          <a:srgbClr val="FFC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0646">
                <a:tc>
                  <a:txBody>
                    <a:bodyPr/>
                    <a:lstStyle/>
                    <a:p>
                      <a:pPr algn="r"/>
                      <a:r>
                        <a:rPr lang="en-US" sz="1400" b="1" dirty="0">
                          <a:solidFill>
                            <a:srgbClr val="FFC000"/>
                          </a:solidFill>
                        </a:rPr>
                        <a:t>Document</a:t>
                      </a:r>
                      <a:r>
                        <a:rPr lang="en-US" sz="1400" b="1" baseline="0" dirty="0">
                          <a:solidFill>
                            <a:srgbClr val="FFC000"/>
                          </a:solidFill>
                        </a:rPr>
                        <a:t> Revised on:</a:t>
                      </a:r>
                    </a:p>
                    <a:p>
                      <a:pPr algn="r"/>
                      <a:r>
                        <a:rPr lang="en-US" sz="1400" b="1" dirty="0">
                          <a:solidFill>
                            <a:srgbClr val="FFC000"/>
                          </a:solidFill>
                        </a:rPr>
                        <a:t>05/07/2025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75553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3"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a:t>
                      </a:r>
                      <a:r>
                        <a:rPr lang="en-US" sz="1400" strike="noStrike" baseline="0" dirty="0">
                          <a:solidFill>
                            <a:schemeClr val="tx1"/>
                          </a:solidFill>
                        </a:rPr>
                        <a:t>Trial p</a:t>
                      </a:r>
                      <a:r>
                        <a:rPr lang="en-US" sz="1400" baseline="0" dirty="0">
                          <a:solidFill>
                            <a:schemeClr val="tx1"/>
                          </a:solidFill>
                        </a:rPr>
                        <a:t>roviding one hot entrée with sides by June 2023.  Intent is to maintain steady Press </a:t>
                      </a:r>
                      <a:r>
                        <a:rPr lang="en-US" sz="1400" baseline="0" dirty="0" err="1">
                          <a:solidFill>
                            <a:schemeClr val="tx1"/>
                          </a:solidFill>
                        </a:rPr>
                        <a:t>Ganey</a:t>
                      </a:r>
                      <a:r>
                        <a:rPr lang="en-US" sz="1400" baseline="0" dirty="0">
                          <a:solidFill>
                            <a:schemeClr val="tx1"/>
                          </a:solidFill>
                        </a:rPr>
                        <a:t> food satisfaction scores by offering hot dinner options.  Current trending reports great variability of overall food satisfaction ranging from 6</a:t>
                      </a:r>
                      <a:r>
                        <a:rPr lang="en-US" sz="1400" baseline="30000" dirty="0">
                          <a:solidFill>
                            <a:schemeClr val="tx1"/>
                          </a:solidFill>
                        </a:rPr>
                        <a:t>th</a:t>
                      </a:r>
                      <a:r>
                        <a:rPr lang="en-US" sz="1400" baseline="0" dirty="0">
                          <a:solidFill>
                            <a:schemeClr val="tx1"/>
                          </a:solidFill>
                        </a:rPr>
                        <a:t> – 90</a:t>
                      </a:r>
                      <a:r>
                        <a:rPr lang="en-US" sz="1400" baseline="30000" dirty="0">
                          <a:solidFill>
                            <a:schemeClr val="tx1"/>
                          </a:solidFill>
                        </a:rPr>
                        <a:t>th</a:t>
                      </a:r>
                      <a:r>
                        <a:rPr lang="en-US" sz="1400" baseline="0" dirty="0">
                          <a:solidFill>
                            <a:schemeClr val="tx1"/>
                          </a:solidFill>
                        </a:rPr>
                        <a:t> percentile.  </a:t>
                      </a:r>
                      <a:r>
                        <a:rPr lang="en-US" sz="1400" baseline="0" dirty="0">
                          <a:solidFill>
                            <a:srgbClr val="FF0000"/>
                          </a:solidFill>
                        </a:rPr>
                        <a:t>Target Percentile: 90th or greater. </a:t>
                      </a:r>
                      <a:endParaRPr lang="en-US" sz="1400" dirty="0">
                        <a:solidFill>
                          <a:srgbClr val="FF0000"/>
                        </a:solidFill>
                      </a:endParaRPr>
                    </a:p>
                    <a:p>
                      <a:pPr>
                        <a:spcBef>
                          <a:spcPts val="0"/>
                        </a:spcBef>
                      </a:pPr>
                      <a:r>
                        <a:rPr lang="en-US" sz="1400" dirty="0">
                          <a:solidFill>
                            <a:schemeClr val="tx1"/>
                          </a:solidFill>
                        </a:rPr>
                        <a:t>Current KOM Status: </a:t>
                      </a:r>
                      <a:r>
                        <a:rPr lang="en-US" sz="1400" b="0" dirty="0">
                          <a:solidFill>
                            <a:schemeClr val="tx1"/>
                          </a:solidFill>
                        </a:rPr>
                        <a:t>Med Surg: </a:t>
                      </a:r>
                      <a:r>
                        <a:rPr kumimoji="0" lang="en-US" sz="1400" b="0" i="0" kern="1200" dirty="0">
                          <a:solidFill>
                            <a:srgbClr val="FF0000"/>
                          </a:solidFill>
                          <a:effectLst/>
                          <a:latin typeface="+mn-lt"/>
                          <a:ea typeface="+mn-ea"/>
                          <a:cs typeface="+mn-cs"/>
                        </a:rPr>
                        <a:t>76</a:t>
                      </a:r>
                      <a:r>
                        <a:rPr kumimoji="0" lang="en-US" sz="1400" b="0" i="0" kern="1200" baseline="30000" dirty="0">
                          <a:solidFill>
                            <a:srgbClr val="FF0000"/>
                          </a:solidFill>
                          <a:effectLst/>
                          <a:latin typeface="+mn-lt"/>
                          <a:ea typeface="+mn-ea"/>
                          <a:cs typeface="+mn-cs"/>
                        </a:rPr>
                        <a:t>th</a:t>
                      </a:r>
                      <a:r>
                        <a:rPr kumimoji="0" lang="en-US" sz="1400" b="0" i="0" kern="1200" dirty="0">
                          <a:solidFill>
                            <a:srgbClr val="FF0000"/>
                          </a:solidFill>
                          <a:effectLst/>
                          <a:latin typeface="+mn-lt"/>
                          <a:ea typeface="+mn-ea"/>
                          <a:cs typeface="+mn-cs"/>
                        </a:rPr>
                        <a:t> </a:t>
                      </a:r>
                      <a:r>
                        <a:rPr kumimoji="0" lang="en-US" sz="1400" b="0" i="0" kern="1200" baseline="0" dirty="0">
                          <a:solidFill>
                            <a:srgbClr val="FF0000"/>
                          </a:solidFill>
                          <a:effectLst/>
                          <a:latin typeface="+mn-lt"/>
                          <a:ea typeface="+mn-ea"/>
                          <a:cs typeface="+mn-cs"/>
                        </a:rPr>
                        <a:t>percentile </a:t>
                      </a:r>
                      <a:r>
                        <a:rPr kumimoji="0" lang="en-US" sz="1400" b="0" i="0" kern="1200" baseline="0" dirty="0">
                          <a:solidFill>
                            <a:schemeClr val="tx1"/>
                          </a:solidFill>
                          <a:effectLst/>
                          <a:latin typeface="+mn-lt"/>
                          <a:ea typeface="+mn-ea"/>
                          <a:cs typeface="+mn-cs"/>
                        </a:rPr>
                        <a:t>for quality of meals this past quarter, </a:t>
                      </a:r>
                      <a:r>
                        <a:rPr kumimoji="0" lang="en-US" sz="1400" b="0" i="0" kern="1200" dirty="0">
                          <a:solidFill>
                            <a:srgbClr val="FF0000"/>
                          </a:solidFill>
                          <a:effectLst/>
                          <a:latin typeface="+mn-lt"/>
                          <a:ea typeface="+mn-ea"/>
                          <a:cs typeface="+mn-cs"/>
                        </a:rPr>
                        <a:t>67</a:t>
                      </a:r>
                      <a:r>
                        <a:rPr kumimoji="0" lang="en-US" sz="1400" b="0" i="0" kern="1200" baseline="30000" dirty="0">
                          <a:solidFill>
                            <a:srgbClr val="FF0000"/>
                          </a:solidFill>
                          <a:effectLst/>
                          <a:latin typeface="+mn-lt"/>
                          <a:ea typeface="+mn-ea"/>
                          <a:cs typeface="+mn-cs"/>
                        </a:rPr>
                        <a:t>th</a:t>
                      </a:r>
                      <a:r>
                        <a:rPr kumimoji="0" lang="en-US" sz="1400" b="0" i="0" kern="1200" dirty="0">
                          <a:solidFill>
                            <a:schemeClr val="tx1"/>
                          </a:solidFill>
                          <a:effectLst/>
                          <a:latin typeface="+mn-lt"/>
                          <a:ea typeface="+mn-ea"/>
                          <a:cs typeface="+mn-cs"/>
                        </a:rPr>
                        <a:t> </a:t>
                      </a:r>
                      <a:r>
                        <a:rPr kumimoji="0" lang="en-US" sz="1400" b="0" i="0" kern="1200" baseline="0" dirty="0">
                          <a:solidFill>
                            <a:schemeClr val="tx1"/>
                          </a:solidFill>
                          <a:effectLst/>
                          <a:latin typeface="+mn-lt"/>
                          <a:ea typeface="+mn-ea"/>
                          <a:cs typeface="+mn-cs"/>
                        </a:rPr>
                        <a:t>percentile for last quarter. Geri-Psych</a:t>
                      </a:r>
                      <a:r>
                        <a:rPr kumimoji="0" lang="en-US" sz="1400" b="0" i="0" kern="1200" baseline="0" dirty="0">
                          <a:solidFill>
                            <a:srgbClr val="FF0000"/>
                          </a:solidFill>
                          <a:effectLst/>
                          <a:latin typeface="+mn-lt"/>
                          <a:ea typeface="+mn-ea"/>
                          <a:cs typeface="+mn-cs"/>
                        </a:rPr>
                        <a:t> 97</a:t>
                      </a:r>
                      <a:r>
                        <a:rPr kumimoji="0" lang="en-US" sz="1400" b="0" i="0" kern="1200" baseline="30000" dirty="0">
                          <a:solidFill>
                            <a:srgbClr val="FF0000"/>
                          </a:solidFill>
                          <a:effectLst/>
                          <a:latin typeface="+mn-lt"/>
                          <a:ea typeface="+mn-ea"/>
                          <a:cs typeface="+mn-cs"/>
                        </a:rPr>
                        <a:t>th</a:t>
                      </a:r>
                      <a:r>
                        <a:rPr kumimoji="0" lang="en-US" sz="1400" b="0" i="0" kern="1200" baseline="0" dirty="0">
                          <a:solidFill>
                            <a:srgbClr val="FF0000"/>
                          </a:solidFill>
                          <a:effectLst/>
                          <a:latin typeface="+mn-lt"/>
                          <a:ea typeface="+mn-ea"/>
                          <a:cs typeface="+mn-cs"/>
                        </a:rPr>
                        <a:t> percentile </a:t>
                      </a:r>
                      <a:r>
                        <a:rPr kumimoji="0" lang="en-US" sz="1400" b="0" i="0" kern="1200" baseline="0" dirty="0">
                          <a:solidFill>
                            <a:schemeClr val="tx1"/>
                          </a:solidFill>
                          <a:effectLst/>
                          <a:latin typeface="+mn-lt"/>
                          <a:ea typeface="+mn-ea"/>
                          <a:cs typeface="+mn-cs"/>
                        </a:rPr>
                        <a:t>for Quality of meals for two quarters, </a:t>
                      </a:r>
                      <a:r>
                        <a:rPr kumimoji="0" lang="en-US" sz="1400" b="0" i="0" kern="1200" dirty="0">
                          <a:solidFill>
                            <a:srgbClr val="FF0000"/>
                          </a:solidFill>
                          <a:effectLst/>
                          <a:latin typeface="+mn-lt"/>
                          <a:ea typeface="+mn-ea"/>
                          <a:cs typeface="+mn-cs"/>
                        </a:rPr>
                        <a:t>99</a:t>
                      </a:r>
                      <a:r>
                        <a:rPr kumimoji="0" lang="en-US" sz="1400" b="0" i="0" kern="1200" baseline="30000" dirty="0">
                          <a:solidFill>
                            <a:srgbClr val="FF0000"/>
                          </a:solidFill>
                          <a:effectLst/>
                          <a:latin typeface="+mn-lt"/>
                          <a:ea typeface="+mn-ea"/>
                          <a:cs typeface="+mn-cs"/>
                        </a:rPr>
                        <a:t>th</a:t>
                      </a:r>
                      <a:r>
                        <a:rPr kumimoji="0" lang="en-US" sz="1400" b="0" i="0" kern="1200" dirty="0">
                          <a:solidFill>
                            <a:srgbClr val="FF0000"/>
                          </a:solidFill>
                          <a:effectLst/>
                          <a:latin typeface="+mn-lt"/>
                          <a:ea typeface="+mn-ea"/>
                          <a:cs typeface="+mn-cs"/>
                        </a:rPr>
                        <a:t> </a:t>
                      </a:r>
                      <a:r>
                        <a:rPr kumimoji="0" lang="en-US" sz="1400" b="0" i="0" kern="1200" dirty="0">
                          <a:solidFill>
                            <a:schemeClr val="tx1"/>
                          </a:solidFill>
                          <a:effectLst/>
                          <a:latin typeface="+mn-lt"/>
                          <a:ea typeface="+mn-ea"/>
                          <a:cs typeface="+mn-cs"/>
                        </a:rPr>
                        <a:t>for this past quarter. </a:t>
                      </a:r>
                      <a:br>
                        <a:rPr lang="en-US" sz="1400" dirty="0"/>
                      </a:b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221664"/>
          <a:ext cx="10321926" cy="1223389"/>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491869">
                <a:tc>
                  <a:txBody>
                    <a:bodyPr/>
                    <a:lstStyle/>
                    <a:p>
                      <a:r>
                        <a:rPr lang="en-US" sz="1400" dirty="0"/>
                        <a:t>Team:</a:t>
                      </a:r>
                    </a:p>
                  </a:txBody>
                  <a:tcPr/>
                </a:tc>
                <a:extLst>
                  <a:ext uri="{0D108BD9-81ED-4DB2-BD59-A6C34878D82A}">
                    <a16:rowId xmlns:a16="http://schemas.microsoft.com/office/drawing/2014/main" val="10000"/>
                  </a:ext>
                </a:extLst>
              </a:tr>
              <a:tr h="687267">
                <a:tc>
                  <a:txBody>
                    <a:bodyPr/>
                    <a:lstStyle/>
                    <a:p>
                      <a:r>
                        <a:rPr lang="en-US" sz="1400" dirty="0"/>
                        <a:t>Project Leader:  Dan Arndt</a:t>
                      </a:r>
                      <a:r>
                        <a:rPr lang="en-US" sz="1400" baseline="0" dirty="0"/>
                        <a:t> &amp; Autumn Kumlien</a:t>
                      </a:r>
                      <a:endParaRPr lang="en-US" sz="1400" dirty="0">
                        <a:solidFill>
                          <a:srgbClr val="FF0000"/>
                        </a:solidFill>
                      </a:endParaRPr>
                    </a:p>
                    <a:p>
                      <a:r>
                        <a:rPr lang="en-US" sz="1400" dirty="0"/>
                        <a:t>Members: </a:t>
                      </a:r>
                      <a:r>
                        <a:rPr lang="en-US" sz="1400" baseline="0" dirty="0">
                          <a:solidFill>
                            <a:schemeClr val="tx1"/>
                          </a:solidFill>
                        </a:rPr>
                        <a:t>Ricky Quesada, Roxanne Lehman, Melanie Jess, Dianne Kelly, Shelby Thorson, Cindy Blanchar, Natalee Gerber &amp; Kevin Propp</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600" y="2938584"/>
          <a:ext cx="5464176" cy="2283080"/>
        </p:xfrm>
        <a:graphic>
          <a:graphicData uri="http://schemas.openxmlformats.org/drawingml/2006/table">
            <a:tbl>
              <a:tblPr firstRow="1" bandRow="1">
                <a:tableStyleId>{6E25E649-3F16-4E02-A733-19D2CDBF48F0}</a:tableStyleId>
              </a:tblPr>
              <a:tblGrid>
                <a:gridCol w="5464176">
                  <a:extLst>
                    <a:ext uri="{9D8B030D-6E8A-4147-A177-3AD203B41FA5}">
                      <a16:colId xmlns:a16="http://schemas.microsoft.com/office/drawing/2014/main" val="20000"/>
                    </a:ext>
                  </a:extLst>
                </a:gridCol>
              </a:tblGrid>
              <a:tr h="75555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527525">
                <a:tc>
                  <a:txBody>
                    <a:bodyPr/>
                    <a:lstStyle/>
                    <a:p>
                      <a:pPr>
                        <a:spcBef>
                          <a:spcPts val="0"/>
                        </a:spcBef>
                      </a:pPr>
                      <a:r>
                        <a:rPr lang="en-US" sz="1400" dirty="0">
                          <a:solidFill>
                            <a:schemeClr val="tx1"/>
                          </a:solidFill>
                        </a:rPr>
                        <a:t>We originally</a:t>
                      </a:r>
                      <a:r>
                        <a:rPr lang="en-US" sz="1400" baseline="0" dirty="0">
                          <a:solidFill>
                            <a:schemeClr val="tx1"/>
                          </a:solidFill>
                        </a:rPr>
                        <a:t> orchestrated a thoughtful menu with a diverse number of menu items. Since COVID and the staffing shortage we have had to pair down our offerings.  Those patients with a history of receiving hot menu options perpetuate score quality low, based on expectations or previous experiences. </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938585"/>
          <a:ext cx="4848224" cy="2289533"/>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2506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558013">
                <a:tc>
                  <a:txBody>
                    <a:bodyPr/>
                    <a:lstStyle/>
                    <a:p>
                      <a:pPr>
                        <a:spcBef>
                          <a:spcPts val="0"/>
                        </a:spcBef>
                      </a:pPr>
                      <a:r>
                        <a:rPr lang="en-US" sz="1400" baseline="0" dirty="0">
                          <a:solidFill>
                            <a:schemeClr val="tx1"/>
                          </a:solidFill>
                        </a:rPr>
                        <a:t>Research on providing a great employee experience tells us that p</a:t>
                      </a:r>
                      <a:r>
                        <a:rPr lang="en-US" sz="1400" dirty="0">
                          <a:solidFill>
                            <a:schemeClr val="tx1"/>
                          </a:solidFill>
                        </a:rPr>
                        <a:t>atients judge us by 3 things</a:t>
                      </a:r>
                      <a:r>
                        <a:rPr lang="en-US" sz="1400" baseline="0" dirty="0">
                          <a:solidFill>
                            <a:schemeClr val="tx1"/>
                          </a:solidFill>
                        </a:rPr>
                        <a:t> Floor, Food and Service. If one of these is out of place or not up to the patient’s standards, then our Press </a:t>
                      </a:r>
                      <a:r>
                        <a:rPr lang="en-US" sz="1400" baseline="0" dirty="0" err="1">
                          <a:solidFill>
                            <a:schemeClr val="tx1"/>
                          </a:solidFill>
                        </a:rPr>
                        <a:t>Ganey</a:t>
                      </a:r>
                      <a:r>
                        <a:rPr lang="en-US" sz="1400" baseline="0" dirty="0">
                          <a:solidFill>
                            <a:schemeClr val="tx1"/>
                          </a:solidFill>
                        </a:rPr>
                        <a:t> scores will reflect</a:t>
                      </a:r>
                      <a:r>
                        <a:rPr lang="en-US" sz="1400" strike="sngStrike" baseline="0" dirty="0">
                          <a:solidFill>
                            <a:schemeClr val="tx1"/>
                          </a:solidFill>
                        </a:rPr>
                        <a:t> </a:t>
                      </a:r>
                      <a:r>
                        <a:rPr lang="en-US" sz="1400" strike="noStrike" baseline="0" dirty="0">
                          <a:solidFill>
                            <a:schemeClr val="tx1"/>
                          </a:solidFill>
                        </a:rPr>
                        <a:t>negative</a:t>
                      </a:r>
                      <a:r>
                        <a:rPr lang="en-US" sz="1400" baseline="0" dirty="0">
                          <a:solidFill>
                            <a:schemeClr val="tx1"/>
                          </a:solidFill>
                        </a:rPr>
                        <a:t> patient satisfaction.</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586546" y="757699"/>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Hot Meals for Patients for Dinner </a:t>
            </a:r>
            <a:endParaRPr kumimoji="0" lang="en-US" sz="1400" b="0" i="0" u="none" strike="noStrike" kern="1200" cap="none" spc="0" normalizeH="0" baseline="0" noProof="0" dirty="0">
              <a:ln>
                <a:noFill/>
              </a:ln>
              <a:solidFill>
                <a:srgbClr val="FF0000"/>
              </a:solidFill>
              <a:effectLst/>
              <a:uLnTx/>
              <a:uFillTx/>
              <a:latin typeface="Lucida Sans Unicode"/>
              <a:ea typeface="+mn-ea"/>
              <a:cs typeface="+mn-cs"/>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00759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609600" y="1213469"/>
          <a:ext cx="10439401" cy="5285374"/>
        </p:xfrm>
        <a:graphic>
          <a:graphicData uri="http://schemas.openxmlformats.org/drawingml/2006/table">
            <a:tbl>
              <a:tblPr firstRow="1" bandRow="1">
                <a:tableStyleId>{6E25E649-3F16-4E02-A733-19D2CDBF48F0}</a:tableStyleId>
              </a:tblPr>
              <a:tblGrid>
                <a:gridCol w="3338939">
                  <a:extLst>
                    <a:ext uri="{9D8B030D-6E8A-4147-A177-3AD203B41FA5}">
                      <a16:colId xmlns:a16="http://schemas.microsoft.com/office/drawing/2014/main" val="20000"/>
                    </a:ext>
                  </a:extLst>
                </a:gridCol>
                <a:gridCol w="3265296">
                  <a:extLst>
                    <a:ext uri="{9D8B030D-6E8A-4147-A177-3AD203B41FA5}">
                      <a16:colId xmlns:a16="http://schemas.microsoft.com/office/drawing/2014/main" val="20001"/>
                    </a:ext>
                  </a:extLst>
                </a:gridCol>
                <a:gridCol w="3835166">
                  <a:extLst>
                    <a:ext uri="{9D8B030D-6E8A-4147-A177-3AD203B41FA5}">
                      <a16:colId xmlns:a16="http://schemas.microsoft.com/office/drawing/2014/main" val="20002"/>
                    </a:ext>
                  </a:extLst>
                </a:gridCol>
              </a:tblGrid>
              <a:tr h="294518">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017427">
                <a:tc>
                  <a:txBody>
                    <a:bodyPr/>
                    <a:lstStyle/>
                    <a:p>
                      <a:r>
                        <a:rPr lang="en-US" sz="1400" dirty="0">
                          <a:solidFill>
                            <a:schemeClr val="tx1"/>
                          </a:solidFill>
                        </a:rPr>
                        <a:t>Eliminating hot food offerings as</a:t>
                      </a:r>
                      <a:r>
                        <a:rPr lang="en-US" sz="1400" baseline="0" dirty="0">
                          <a:solidFill>
                            <a:schemeClr val="tx1"/>
                          </a:solidFill>
                        </a:rPr>
                        <a:t> a dinner choice implemented to accommodate for lack of staff so needed to shorten the menu and make trays disposable. </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COVID-19</a:t>
                      </a:r>
                      <a:r>
                        <a:rPr lang="en-US" sz="1400" baseline="0" dirty="0">
                          <a:solidFill>
                            <a:schemeClr val="tx1"/>
                          </a:solidFill>
                        </a:rPr>
                        <a:t> and lack food service workers in the greater Dane county area.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June 2021.</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2585">
                <a:tc>
                  <a:txBody>
                    <a:bodyPr/>
                    <a:lstStyle/>
                    <a:p>
                      <a:r>
                        <a:rPr lang="en-US" sz="1400" dirty="0">
                          <a:solidFill>
                            <a:schemeClr val="tx1"/>
                          </a:solidFill>
                        </a:rPr>
                        <a:t>Patients commented on</a:t>
                      </a:r>
                      <a:r>
                        <a:rPr lang="en-US" sz="1400" baseline="0" dirty="0">
                          <a:solidFill>
                            <a:schemeClr val="tx1"/>
                          </a:solidFill>
                        </a:rPr>
                        <a:t> food selection using </a:t>
                      </a:r>
                      <a:r>
                        <a:rPr lang="en-US" sz="1400" dirty="0">
                          <a:solidFill>
                            <a:schemeClr val="tx1"/>
                          </a:solidFill>
                        </a:rPr>
                        <a:t>Press</a:t>
                      </a:r>
                      <a:r>
                        <a:rPr lang="en-US" sz="1400" baseline="0" dirty="0">
                          <a:solidFill>
                            <a:schemeClr val="tx1"/>
                          </a:solidFill>
                        </a:rPr>
                        <a:t> </a:t>
                      </a:r>
                      <a:r>
                        <a:rPr lang="en-US" sz="1400" baseline="0" dirty="0" err="1">
                          <a:solidFill>
                            <a:schemeClr val="tx1"/>
                          </a:solidFill>
                        </a:rPr>
                        <a:t>Ganey</a:t>
                      </a:r>
                      <a:r>
                        <a:rPr lang="en-US" sz="1400" baseline="0" dirty="0">
                          <a:solidFill>
                            <a:schemeClr val="tx1"/>
                          </a:solidFill>
                        </a:rPr>
                        <a:t> Scores.</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We</a:t>
                      </a:r>
                      <a:r>
                        <a:rPr lang="en-US" sz="1400" baseline="0" dirty="0">
                          <a:solidFill>
                            <a:schemeClr val="tx1"/>
                          </a:solidFill>
                        </a:rPr>
                        <a:t> have a regular base of patients that remember what we used to offer.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Pre-COVID.</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42585">
                <a:tc>
                  <a:txBody>
                    <a:bodyPr/>
                    <a:lstStyle/>
                    <a:p>
                      <a:r>
                        <a:rPr lang="en-US" sz="1400" dirty="0">
                          <a:solidFill>
                            <a:schemeClr val="tx1"/>
                          </a:solidFill>
                        </a:rPr>
                        <a:t>Meat</a:t>
                      </a:r>
                      <a:r>
                        <a:rPr lang="en-US" sz="1400" baseline="0" dirty="0">
                          <a:solidFill>
                            <a:schemeClr val="tx1"/>
                          </a:solidFill>
                        </a:rPr>
                        <a:t> Lasagna or Vegetarian Lasagna with Green Beans and a Dinner roll was trialed.</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accommodate the need and or request</a:t>
                      </a:r>
                      <a:r>
                        <a:rPr lang="en-US" sz="1400" baseline="0" dirty="0">
                          <a:solidFill>
                            <a:schemeClr val="tx1"/>
                          </a:solidFill>
                        </a:rPr>
                        <a:t> for hot meals from patients within our staffing capabilities.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April</a:t>
                      </a:r>
                      <a:r>
                        <a:rPr lang="en-US" sz="1400" baseline="0" dirty="0">
                          <a:solidFill>
                            <a:schemeClr val="tx1"/>
                          </a:solidFill>
                        </a:rPr>
                        <a:t> 2023</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62798702"/>
                  </a:ext>
                </a:extLst>
              </a:tr>
              <a:tr h="552193">
                <a:tc>
                  <a:txBody>
                    <a:bodyPr/>
                    <a:lstStyle/>
                    <a:p>
                      <a:r>
                        <a:rPr lang="en-US" sz="1400" dirty="0">
                          <a:solidFill>
                            <a:schemeClr val="tx1"/>
                          </a:solidFill>
                        </a:rPr>
                        <a:t>Hot Bar</a:t>
                      </a:r>
                      <a:r>
                        <a:rPr lang="en-US" sz="1400" baseline="0" dirty="0">
                          <a:solidFill>
                            <a:schemeClr val="tx1"/>
                          </a:solidFill>
                        </a:rPr>
                        <a:t> is now being offered for lunch and or dinner Monday-Friday. </a:t>
                      </a:r>
                      <a:endParaRPr lang="en-US" sz="14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a:t>
                      </a:r>
                      <a:r>
                        <a:rPr lang="en-US" sz="1400" baseline="0" dirty="0">
                          <a:solidFill>
                            <a:schemeClr val="tx1"/>
                          </a:solidFill>
                        </a:rPr>
                        <a:t> offer a hot food option for patients for the dinner hour.</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June 2023-Present</a:t>
                      </a:r>
                      <a:r>
                        <a:rPr lang="en-US" sz="1400" baseline="0" dirty="0">
                          <a:solidFill>
                            <a:schemeClr val="tx1"/>
                          </a:solidFill>
                        </a:rPr>
                        <a:t> </a:t>
                      </a:r>
                      <a:endParaRPr lang="en-US" sz="14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15298550"/>
                  </a:ext>
                </a:extLst>
              </a:tr>
              <a:tr h="831741">
                <a:tc>
                  <a:txBody>
                    <a:bodyPr/>
                    <a:lstStyle/>
                    <a:p>
                      <a:r>
                        <a:rPr lang="en-US" sz="1400" dirty="0">
                          <a:solidFill>
                            <a:schemeClr val="tx1"/>
                          </a:solidFill>
                        </a:rPr>
                        <a:t>Presented a Prep Cook requisition to Administrative Council.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Utilize Prep cook to help prepare diet friendly options for specialized diets.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2023-Present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5185293"/>
                  </a:ext>
                </a:extLst>
              </a:tr>
              <a:tr h="831741">
                <a:tc>
                  <a:txBody>
                    <a:bodyPr/>
                    <a:lstStyle/>
                    <a:p>
                      <a:r>
                        <a:rPr lang="en-US" sz="1400" dirty="0">
                          <a:solidFill>
                            <a:schemeClr val="tx1"/>
                          </a:solidFill>
                        </a:rPr>
                        <a:t>Started offering Grilled Cheese/Grilled Ham and Cheese during the dinner hour as a hot sandwich option.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Patients were requesting hot sandwich option.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2023-Present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304008430"/>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31574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a:xfrm>
            <a:off x="609600" y="2451"/>
            <a:ext cx="10972800" cy="810367"/>
          </a:xfrm>
        </p:spPr>
        <p:txBody>
          <a:bodyPr>
            <a:normAutofit/>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3">
            <a:clrChange>
              <a:clrFrom>
                <a:srgbClr val="F2F2F2"/>
              </a:clrFrom>
              <a:clrTo>
                <a:srgbClr val="F2F2F2">
                  <a:alpha val="0"/>
                </a:srgbClr>
              </a:clrTo>
            </a:clrChange>
          </a:blip>
          <a:srcRect l="3420" t="14626" r="39893" b="10032"/>
          <a:stretch/>
        </p:blipFill>
        <p:spPr>
          <a:xfrm>
            <a:off x="10811413" y="-4069"/>
            <a:ext cx="1371600" cy="1367780"/>
          </a:xfrm>
          <a:prstGeom prst="rect">
            <a:avLst/>
          </a:prstGeom>
        </p:spPr>
      </p:pic>
      <p:graphicFrame>
        <p:nvGraphicFramePr>
          <p:cNvPr id="12" name="Table 11"/>
          <p:cNvGraphicFramePr>
            <a:graphicFrameLocks noGrp="1"/>
          </p:cNvGraphicFramePr>
          <p:nvPr/>
        </p:nvGraphicFramePr>
        <p:xfrm>
          <a:off x="609600" y="689910"/>
          <a:ext cx="10439401" cy="6155665"/>
        </p:xfrm>
        <a:graphic>
          <a:graphicData uri="http://schemas.openxmlformats.org/drawingml/2006/table">
            <a:tbl>
              <a:tblPr firstRow="1" bandRow="1">
                <a:tableStyleId>{6E25E649-3F16-4E02-A733-19D2CDBF48F0}</a:tableStyleId>
              </a:tblPr>
              <a:tblGrid>
                <a:gridCol w="3338939">
                  <a:extLst>
                    <a:ext uri="{9D8B030D-6E8A-4147-A177-3AD203B41FA5}">
                      <a16:colId xmlns:a16="http://schemas.microsoft.com/office/drawing/2014/main" val="20000"/>
                    </a:ext>
                  </a:extLst>
                </a:gridCol>
                <a:gridCol w="3265296">
                  <a:extLst>
                    <a:ext uri="{9D8B030D-6E8A-4147-A177-3AD203B41FA5}">
                      <a16:colId xmlns:a16="http://schemas.microsoft.com/office/drawing/2014/main" val="20001"/>
                    </a:ext>
                  </a:extLst>
                </a:gridCol>
                <a:gridCol w="3835166">
                  <a:extLst>
                    <a:ext uri="{9D8B030D-6E8A-4147-A177-3AD203B41FA5}">
                      <a16:colId xmlns:a16="http://schemas.microsoft.com/office/drawing/2014/main" val="20002"/>
                    </a:ext>
                  </a:extLst>
                </a:gridCol>
              </a:tblGrid>
              <a:tr h="324512">
                <a:tc>
                  <a:txBody>
                    <a:bodyPr/>
                    <a:lstStyle/>
                    <a:p>
                      <a:r>
                        <a:rPr lang="en-US" sz="1600"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14532">
                <a:tc>
                  <a:txBody>
                    <a:bodyPr/>
                    <a:lstStyle/>
                    <a:p>
                      <a:r>
                        <a:rPr lang="en-US" sz="1400" dirty="0">
                          <a:solidFill>
                            <a:schemeClr val="tx1"/>
                          </a:solidFill>
                        </a:rPr>
                        <a:t>FNS hired Kevin Propp, Assistant Chef &amp; Baker, with previous experience working for Stoughton Health in the FNS department.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This took some duties &amp; responsibilities off our patient cook, which freed her up to prepare more patient menu items.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November 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708025">
                <a:tc>
                  <a:txBody>
                    <a:bodyPr/>
                    <a:lstStyle/>
                    <a:p>
                      <a:r>
                        <a:rPr lang="en-US" sz="1400" dirty="0">
                          <a:solidFill>
                            <a:schemeClr val="tx1"/>
                          </a:solidFill>
                        </a:rPr>
                        <a:t>Trialing “new” diet friendly menu items.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Patient Cook now has more time to devote to the patient menu with hiring of Assistant Chef.</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December 2023</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531002">
                <a:tc>
                  <a:txBody>
                    <a:bodyPr/>
                    <a:lstStyle/>
                    <a:p>
                      <a:r>
                        <a:rPr lang="en-US" sz="1400" dirty="0">
                          <a:solidFill>
                            <a:schemeClr val="tx1"/>
                          </a:solidFill>
                        </a:rPr>
                        <a:t>Rough draft of “new” patient menu completed.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begin to offer patients more diet friendly meal options.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January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262798702"/>
                  </a:ext>
                </a:extLst>
              </a:tr>
              <a:tr h="535811">
                <a:tc>
                  <a:txBody>
                    <a:bodyPr/>
                    <a:lstStyle/>
                    <a:p>
                      <a:r>
                        <a:rPr lang="en-US" sz="1400" dirty="0">
                          <a:solidFill>
                            <a:schemeClr val="tx1"/>
                          </a:solidFill>
                        </a:rPr>
                        <a:t>Training for cooking of new patient menu items.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each staff member can deliver a constantly good product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May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415298550"/>
                  </a:ext>
                </a:extLst>
              </a:tr>
              <a:tr h="708025">
                <a:tc>
                  <a:txBody>
                    <a:bodyPr/>
                    <a:lstStyle/>
                    <a:p>
                      <a:r>
                        <a:rPr lang="en-US" sz="1400" dirty="0">
                          <a:solidFill>
                            <a:schemeClr val="tx1"/>
                          </a:solidFill>
                        </a:rPr>
                        <a:t>New Menu items will need to be tested for using the IDDS testing model.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patients who have IDDS specific diets could order the new items per diet.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July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5185293"/>
                  </a:ext>
                </a:extLst>
              </a:tr>
              <a:tr h="708025">
                <a:tc>
                  <a:txBody>
                    <a:bodyPr/>
                    <a:lstStyle/>
                    <a:p>
                      <a:r>
                        <a:rPr lang="en-US" sz="1400" dirty="0">
                          <a:solidFill>
                            <a:schemeClr val="tx1"/>
                          </a:solidFill>
                        </a:rPr>
                        <a:t>All new items have been tested and categorized according to IDDS.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So, patients who have IDDS specific diets could order the new items per diet.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August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304008430"/>
                  </a:ext>
                </a:extLst>
              </a:tr>
              <a:tr h="807066">
                <a:tc>
                  <a:txBody>
                    <a:bodyPr/>
                    <a:lstStyle/>
                    <a:p>
                      <a:r>
                        <a:rPr lang="en-US" sz="1400" dirty="0">
                          <a:solidFill>
                            <a:schemeClr val="tx1"/>
                          </a:solidFill>
                        </a:rPr>
                        <a:t>Implemented New Menu and brought back the use of China.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give patients more options and create a more formal dining experience.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October 20,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853583447"/>
                  </a:ext>
                </a:extLst>
              </a:tr>
              <a:tr h="807066">
                <a:tc>
                  <a:txBody>
                    <a:bodyPr/>
                    <a:lstStyle/>
                    <a:p>
                      <a:r>
                        <a:rPr lang="en-US" sz="1400" dirty="0">
                          <a:solidFill>
                            <a:schemeClr val="tx1"/>
                          </a:solidFill>
                        </a:rPr>
                        <a:t>Implemented a stand along survey that Guest Services rounds a few days a week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To get real time feedback and to see how the Press Ganey comments compare to this feedback.</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tx1"/>
                          </a:solidFill>
                        </a:rPr>
                        <a:t>November 1,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917163063"/>
                  </a:ext>
                </a:extLst>
              </a:tr>
            </a:tbl>
          </a:graphicData>
        </a:graphic>
      </p:graphicFrame>
      <p:sp>
        <p:nvSpPr>
          <p:cNvPr id="15" name="Rectangle 14"/>
          <p:cNvSpPr/>
          <p:nvPr/>
        </p:nvSpPr>
        <p:spPr>
          <a:xfrm>
            <a:off x="9596478" y="124026"/>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84678" y="346682"/>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007323" y="132648"/>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4941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256388" y="695330"/>
            <a:ext cx="4474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Press </a:t>
            </a:r>
            <a:r>
              <a:rPr kumimoji="0" lang="en-US" sz="1400" b="0" i="0" u="none" strike="noStrike" kern="1200" cap="none" spc="0" normalizeH="0" baseline="0" noProof="0" dirty="0" err="1">
                <a:ln>
                  <a:noFill/>
                </a:ln>
                <a:solidFill>
                  <a:prstClr val="black"/>
                </a:solidFill>
                <a:effectLst/>
                <a:uLnTx/>
                <a:uFillTx/>
                <a:latin typeface="Lucida Sans Unicode"/>
                <a:ea typeface="+mn-ea"/>
                <a:cs typeface="+mn-cs"/>
              </a:rPr>
              <a:t>Ganey</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(Med-Surg.)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Lucida Sans Unicode"/>
                <a:ea typeface="+mn-ea"/>
                <a:cs typeface="+mn-cs"/>
              </a:rPr>
              <a:t> </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29655BA2-B51C-60B4-3EF8-33ED3B3A58AE}"/>
              </a:ext>
            </a:extLst>
          </p:cNvPr>
          <p:cNvPicPr>
            <a:picLocks noChangeAspect="1"/>
          </p:cNvPicPr>
          <p:nvPr/>
        </p:nvPicPr>
        <p:blipFill>
          <a:blip r:embed="rId6"/>
          <a:stretch>
            <a:fillRect/>
          </a:stretch>
        </p:blipFill>
        <p:spPr>
          <a:xfrm>
            <a:off x="261936" y="1218550"/>
            <a:ext cx="11118368" cy="3123321"/>
          </a:xfrm>
          <a:prstGeom prst="rect">
            <a:avLst/>
          </a:prstGeom>
        </p:spPr>
      </p:pic>
      <p:pic>
        <p:nvPicPr>
          <p:cNvPr id="7" name="Picture 6">
            <a:extLst>
              <a:ext uri="{FF2B5EF4-FFF2-40B4-BE49-F238E27FC236}">
                <a16:creationId xmlns:a16="http://schemas.microsoft.com/office/drawing/2014/main" id="{9C937C4D-B019-B810-4FB9-19D9EB659A4F}"/>
              </a:ext>
            </a:extLst>
          </p:cNvPr>
          <p:cNvPicPr>
            <a:picLocks noChangeAspect="1"/>
          </p:cNvPicPr>
          <p:nvPr/>
        </p:nvPicPr>
        <p:blipFill>
          <a:blip r:embed="rId7"/>
          <a:stretch>
            <a:fillRect/>
          </a:stretch>
        </p:blipFill>
        <p:spPr>
          <a:xfrm>
            <a:off x="261937" y="4909202"/>
            <a:ext cx="11668125" cy="1162050"/>
          </a:xfrm>
          <a:prstGeom prst="rect">
            <a:avLst/>
          </a:prstGeom>
        </p:spPr>
      </p:pic>
      <p:sp>
        <p:nvSpPr>
          <p:cNvPr id="11" name="TextBox 10">
            <a:extLst>
              <a:ext uri="{FF2B5EF4-FFF2-40B4-BE49-F238E27FC236}">
                <a16:creationId xmlns:a16="http://schemas.microsoft.com/office/drawing/2014/main" id="{407E23D8-DA10-B6F8-3675-973B344E0FA7}"/>
              </a:ext>
            </a:extLst>
          </p:cNvPr>
          <p:cNvSpPr txBox="1"/>
          <p:nvPr/>
        </p:nvSpPr>
        <p:spPr>
          <a:xfrm>
            <a:off x="3856383" y="4539870"/>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1545455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091056" y="695330"/>
            <a:ext cx="4474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Press </a:t>
            </a:r>
            <a:r>
              <a:rPr kumimoji="0" lang="en-US" sz="1400" b="0" i="0" u="none" strike="noStrike" kern="1200" cap="none" spc="0" normalizeH="0" baseline="0" noProof="0" dirty="0" err="1">
                <a:ln>
                  <a:noFill/>
                </a:ln>
                <a:solidFill>
                  <a:prstClr val="black"/>
                </a:solidFill>
                <a:effectLst/>
                <a:uLnTx/>
                <a:uFillTx/>
                <a:latin typeface="Lucida Sans Unicode"/>
                <a:ea typeface="+mn-ea"/>
                <a:cs typeface="+mn-cs"/>
              </a:rPr>
              <a:t>Ganey</a:t>
            </a:r>
            <a:endParaRPr kumimoji="0" lang="en-US" sz="14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Geri-Psych</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F8AC2834-860F-2B74-F604-3FA1FE5B160A}"/>
              </a:ext>
            </a:extLst>
          </p:cNvPr>
          <p:cNvPicPr>
            <a:picLocks noChangeAspect="1"/>
          </p:cNvPicPr>
          <p:nvPr/>
        </p:nvPicPr>
        <p:blipFill>
          <a:blip r:embed="rId6"/>
          <a:stretch>
            <a:fillRect/>
          </a:stretch>
        </p:blipFill>
        <p:spPr>
          <a:xfrm>
            <a:off x="1004267" y="1529494"/>
            <a:ext cx="10382250" cy="2105025"/>
          </a:xfrm>
          <a:prstGeom prst="rect">
            <a:avLst/>
          </a:prstGeom>
        </p:spPr>
      </p:pic>
      <p:pic>
        <p:nvPicPr>
          <p:cNvPr id="5" name="Picture 4">
            <a:extLst>
              <a:ext uri="{FF2B5EF4-FFF2-40B4-BE49-F238E27FC236}">
                <a16:creationId xmlns:a16="http://schemas.microsoft.com/office/drawing/2014/main" id="{C076F332-5CBF-E81B-7385-BBFEC9F4F3B4}"/>
              </a:ext>
            </a:extLst>
          </p:cNvPr>
          <p:cNvPicPr>
            <a:picLocks noChangeAspect="1"/>
          </p:cNvPicPr>
          <p:nvPr/>
        </p:nvPicPr>
        <p:blipFill>
          <a:blip r:embed="rId7"/>
          <a:stretch>
            <a:fillRect/>
          </a:stretch>
        </p:blipFill>
        <p:spPr>
          <a:xfrm>
            <a:off x="819873" y="4611134"/>
            <a:ext cx="10751038" cy="1114425"/>
          </a:xfrm>
          <a:prstGeom prst="rect">
            <a:avLst/>
          </a:prstGeom>
        </p:spPr>
      </p:pic>
      <p:sp>
        <p:nvSpPr>
          <p:cNvPr id="10" name="TextBox 9">
            <a:extLst>
              <a:ext uri="{FF2B5EF4-FFF2-40B4-BE49-F238E27FC236}">
                <a16:creationId xmlns:a16="http://schemas.microsoft.com/office/drawing/2014/main" id="{15D43FE9-3543-C46A-8D51-98B745EEFDE4}"/>
              </a:ext>
            </a:extLst>
          </p:cNvPr>
          <p:cNvSpPr txBox="1"/>
          <p:nvPr/>
        </p:nvSpPr>
        <p:spPr>
          <a:xfrm>
            <a:off x="3916017" y="3985591"/>
            <a:ext cx="32920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3810014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96158" y="266743"/>
            <a:ext cx="4235937" cy="753330"/>
          </a:xfrm>
        </p:spPr>
        <p:txBody>
          <a:bodyPr>
            <a:normAutofit/>
          </a:bodyPr>
          <a:lstStyle/>
          <a:p>
            <a:r>
              <a:rPr lang="en-US" dirty="0"/>
              <a:t>Geri-Psych.</a:t>
            </a:r>
          </a:p>
        </p:txBody>
      </p:sp>
      <p:sp>
        <p:nvSpPr>
          <p:cNvPr id="5" name="Title 2"/>
          <p:cNvSpPr txBox="1">
            <a:spLocks/>
          </p:cNvSpPr>
          <p:nvPr/>
        </p:nvSpPr>
        <p:spPr>
          <a:xfrm>
            <a:off x="973013" y="411327"/>
            <a:ext cx="4235937" cy="75333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a:ln>
                  <a:noFill/>
                </a:ln>
                <a:solidFill>
                  <a:srgbClr val="775F55"/>
                </a:solidFill>
                <a:effectLst>
                  <a:outerShdw blurRad="31750" dist="25400" dir="5400000" algn="tl" rotWithShape="0">
                    <a:srgbClr val="000000">
                      <a:alpha val="25000"/>
                    </a:srgbClr>
                  </a:outerShdw>
                </a:effectLst>
                <a:uLnTx/>
                <a:uFillTx/>
                <a:latin typeface="Lucida Sans Unicode"/>
                <a:ea typeface="+mj-ea"/>
                <a:cs typeface="+mj-cs"/>
              </a:rPr>
              <a:t>Med-Surg.</a:t>
            </a:r>
          </a:p>
        </p:txBody>
      </p:sp>
      <p:pic>
        <p:nvPicPr>
          <p:cNvPr id="7" name="Picture 6">
            <a:extLst>
              <a:ext uri="{FF2B5EF4-FFF2-40B4-BE49-F238E27FC236}">
                <a16:creationId xmlns:a16="http://schemas.microsoft.com/office/drawing/2014/main" id="{46EB6DAC-4FCE-6025-B0CD-AF9B31492973}"/>
              </a:ext>
            </a:extLst>
          </p:cNvPr>
          <p:cNvPicPr>
            <a:picLocks noChangeAspect="1"/>
          </p:cNvPicPr>
          <p:nvPr/>
        </p:nvPicPr>
        <p:blipFill>
          <a:blip r:embed="rId3"/>
          <a:stretch>
            <a:fillRect/>
          </a:stretch>
        </p:blipFill>
        <p:spPr>
          <a:xfrm>
            <a:off x="610385" y="1164657"/>
            <a:ext cx="4158099" cy="2333917"/>
          </a:xfrm>
          <a:prstGeom prst="rect">
            <a:avLst/>
          </a:prstGeom>
        </p:spPr>
      </p:pic>
      <p:pic>
        <p:nvPicPr>
          <p:cNvPr id="11" name="Picture 10">
            <a:extLst>
              <a:ext uri="{FF2B5EF4-FFF2-40B4-BE49-F238E27FC236}">
                <a16:creationId xmlns:a16="http://schemas.microsoft.com/office/drawing/2014/main" id="{6ED42AA2-B5C8-8A6B-8239-9482567A3253}"/>
              </a:ext>
            </a:extLst>
          </p:cNvPr>
          <p:cNvPicPr>
            <a:picLocks noChangeAspect="1"/>
          </p:cNvPicPr>
          <p:nvPr/>
        </p:nvPicPr>
        <p:blipFill>
          <a:blip r:embed="rId4"/>
          <a:stretch>
            <a:fillRect/>
          </a:stretch>
        </p:blipFill>
        <p:spPr>
          <a:xfrm>
            <a:off x="6748957" y="1164657"/>
            <a:ext cx="4120641" cy="2333917"/>
          </a:xfrm>
          <a:prstGeom prst="rect">
            <a:avLst/>
          </a:prstGeom>
        </p:spPr>
      </p:pic>
      <p:pic>
        <p:nvPicPr>
          <p:cNvPr id="4" name="Picture 3">
            <a:extLst>
              <a:ext uri="{FF2B5EF4-FFF2-40B4-BE49-F238E27FC236}">
                <a16:creationId xmlns:a16="http://schemas.microsoft.com/office/drawing/2014/main" id="{9C09646A-F801-8A36-0E73-F4C061000730}"/>
              </a:ext>
            </a:extLst>
          </p:cNvPr>
          <p:cNvPicPr>
            <a:picLocks noChangeAspect="1"/>
          </p:cNvPicPr>
          <p:nvPr/>
        </p:nvPicPr>
        <p:blipFill>
          <a:blip r:embed="rId5"/>
          <a:stretch>
            <a:fillRect/>
          </a:stretch>
        </p:blipFill>
        <p:spPr>
          <a:xfrm>
            <a:off x="610385" y="3958739"/>
            <a:ext cx="4469088" cy="2781707"/>
          </a:xfrm>
          <a:prstGeom prst="rect">
            <a:avLst/>
          </a:prstGeom>
        </p:spPr>
      </p:pic>
      <p:pic>
        <p:nvPicPr>
          <p:cNvPr id="8" name="Picture 7">
            <a:extLst>
              <a:ext uri="{FF2B5EF4-FFF2-40B4-BE49-F238E27FC236}">
                <a16:creationId xmlns:a16="http://schemas.microsoft.com/office/drawing/2014/main" id="{8342D3FE-3A6D-4614-2162-54D0ADAA38CE}"/>
              </a:ext>
            </a:extLst>
          </p:cNvPr>
          <p:cNvPicPr>
            <a:picLocks noChangeAspect="1"/>
          </p:cNvPicPr>
          <p:nvPr/>
        </p:nvPicPr>
        <p:blipFill>
          <a:blip r:embed="rId6"/>
          <a:stretch>
            <a:fillRect/>
          </a:stretch>
        </p:blipFill>
        <p:spPr>
          <a:xfrm>
            <a:off x="6832155" y="3958739"/>
            <a:ext cx="4235937" cy="2826206"/>
          </a:xfrm>
          <a:prstGeom prst="rect">
            <a:avLst/>
          </a:prstGeom>
        </p:spPr>
      </p:pic>
      <p:sp>
        <p:nvSpPr>
          <p:cNvPr id="10" name="TextBox 9">
            <a:extLst>
              <a:ext uri="{FF2B5EF4-FFF2-40B4-BE49-F238E27FC236}">
                <a16:creationId xmlns:a16="http://schemas.microsoft.com/office/drawing/2014/main" id="{BF0B3C21-E9A1-3F61-5E25-8B434C203CA4}"/>
              </a:ext>
            </a:extLst>
          </p:cNvPr>
          <p:cNvSpPr txBox="1"/>
          <p:nvPr/>
        </p:nvSpPr>
        <p:spPr>
          <a:xfrm>
            <a:off x="1470991" y="3444823"/>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
        <p:nvSpPr>
          <p:cNvPr id="13" name="TextBox 12">
            <a:extLst>
              <a:ext uri="{FF2B5EF4-FFF2-40B4-BE49-F238E27FC236}">
                <a16:creationId xmlns:a16="http://schemas.microsoft.com/office/drawing/2014/main" id="{37B74092-76D2-02A9-549D-F7CE9F1B98F5}"/>
              </a:ext>
            </a:extLst>
          </p:cNvPr>
          <p:cNvSpPr txBox="1"/>
          <p:nvPr/>
        </p:nvSpPr>
        <p:spPr>
          <a:xfrm>
            <a:off x="7669696" y="3491698"/>
            <a:ext cx="610262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Most Recent below..</a:t>
            </a:r>
          </a:p>
        </p:txBody>
      </p:sp>
    </p:spTree>
    <p:extLst>
      <p:ext uri="{BB962C8B-B14F-4D97-AF65-F5344CB8AC3E}">
        <p14:creationId xmlns:p14="http://schemas.microsoft.com/office/powerpoint/2010/main" val="3543822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ECE113-F82D-431D-69FA-5A86228E8091}"/>
              </a:ext>
            </a:extLst>
          </p:cNvPr>
          <p:cNvPicPr>
            <a:picLocks noChangeAspect="1"/>
          </p:cNvPicPr>
          <p:nvPr/>
        </p:nvPicPr>
        <p:blipFill>
          <a:blip r:embed="rId2"/>
          <a:stretch>
            <a:fillRect/>
          </a:stretch>
        </p:blipFill>
        <p:spPr>
          <a:xfrm>
            <a:off x="113756" y="283265"/>
            <a:ext cx="4418218" cy="5809422"/>
          </a:xfrm>
          <a:prstGeom prst="rect">
            <a:avLst/>
          </a:prstGeom>
        </p:spPr>
      </p:pic>
      <p:pic>
        <p:nvPicPr>
          <p:cNvPr id="9" name="Picture 8">
            <a:extLst>
              <a:ext uri="{FF2B5EF4-FFF2-40B4-BE49-F238E27FC236}">
                <a16:creationId xmlns:a16="http://schemas.microsoft.com/office/drawing/2014/main" id="{8A53BDC2-D366-4FE5-15A1-5A8646522EF8}"/>
              </a:ext>
            </a:extLst>
          </p:cNvPr>
          <p:cNvPicPr>
            <a:picLocks noChangeAspect="1"/>
          </p:cNvPicPr>
          <p:nvPr/>
        </p:nvPicPr>
        <p:blipFill>
          <a:blip r:embed="rId3"/>
          <a:stretch>
            <a:fillRect/>
          </a:stretch>
        </p:blipFill>
        <p:spPr>
          <a:xfrm>
            <a:off x="4418560" y="405019"/>
            <a:ext cx="4303107" cy="5565913"/>
          </a:xfrm>
          <a:prstGeom prst="rect">
            <a:avLst/>
          </a:prstGeom>
        </p:spPr>
      </p:pic>
      <p:pic>
        <p:nvPicPr>
          <p:cNvPr id="13" name="Picture 12">
            <a:extLst>
              <a:ext uri="{FF2B5EF4-FFF2-40B4-BE49-F238E27FC236}">
                <a16:creationId xmlns:a16="http://schemas.microsoft.com/office/drawing/2014/main" id="{DD1D24E7-A451-FBBC-E9DF-E9D98D55A712}"/>
              </a:ext>
            </a:extLst>
          </p:cNvPr>
          <p:cNvPicPr>
            <a:picLocks noChangeAspect="1"/>
          </p:cNvPicPr>
          <p:nvPr/>
        </p:nvPicPr>
        <p:blipFill>
          <a:blip r:embed="rId4"/>
          <a:stretch>
            <a:fillRect/>
          </a:stretch>
        </p:blipFill>
        <p:spPr>
          <a:xfrm>
            <a:off x="8796891" y="2723322"/>
            <a:ext cx="3281353" cy="2685636"/>
          </a:xfrm>
          <a:prstGeom prst="rect">
            <a:avLst/>
          </a:prstGeom>
        </p:spPr>
      </p:pic>
    </p:spTree>
    <p:extLst>
      <p:ext uri="{BB962C8B-B14F-4D97-AF65-F5344CB8AC3E}">
        <p14:creationId xmlns:p14="http://schemas.microsoft.com/office/powerpoint/2010/main" val="2681229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287339" y="-30113"/>
            <a:ext cx="10972800" cy="1143000"/>
          </a:xfrm>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797475" y="-28129"/>
            <a:ext cx="1371600" cy="1407381"/>
          </a:xfrm>
          <a:prstGeom prst="rect">
            <a:avLst/>
          </a:prstGeom>
        </p:spPr>
      </p:pic>
      <p:sp>
        <p:nvSpPr>
          <p:cNvPr id="10" name="Rectangle 9"/>
          <p:cNvSpPr/>
          <p:nvPr/>
        </p:nvSpPr>
        <p:spPr>
          <a:xfrm>
            <a:off x="9372085" y="150011"/>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925909"/>
          <a:ext cx="10312401" cy="135164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4701">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896944">
                <a:tc>
                  <a:txBody>
                    <a:bodyPr/>
                    <a:lstStyle/>
                    <a:p>
                      <a:pPr>
                        <a:spcBef>
                          <a:spcPts val="0"/>
                        </a:spcBef>
                      </a:pPr>
                      <a:r>
                        <a:rPr lang="en-US" sz="1400" dirty="0">
                          <a:solidFill>
                            <a:schemeClr val="tx1"/>
                          </a:solidFill>
                        </a:rPr>
                        <a:t>1.</a:t>
                      </a:r>
                      <a:r>
                        <a:rPr lang="en-US" sz="1400" baseline="0" dirty="0">
                          <a:solidFill>
                            <a:schemeClr val="tx1"/>
                          </a:solidFill>
                        </a:rPr>
                        <a:t> Med Surg is continuously improving as shown in previous slides. Geri-Psych remains above the 90</a:t>
                      </a:r>
                      <a:r>
                        <a:rPr lang="en-US" sz="1400" baseline="30000" dirty="0">
                          <a:solidFill>
                            <a:schemeClr val="tx1"/>
                          </a:solidFill>
                        </a:rPr>
                        <a:t>th</a:t>
                      </a:r>
                      <a:r>
                        <a:rPr lang="en-US" sz="1400" baseline="0" dirty="0">
                          <a:solidFill>
                            <a:schemeClr val="tx1"/>
                          </a:solidFill>
                        </a:rPr>
                        <a:t> percentile for the </a:t>
                      </a:r>
                      <a:r>
                        <a:rPr lang="en-US" sz="1400" baseline="0" dirty="0">
                          <a:solidFill>
                            <a:srgbClr val="FF0000"/>
                          </a:solidFill>
                        </a:rPr>
                        <a:t>third</a:t>
                      </a:r>
                      <a:r>
                        <a:rPr lang="en-US" sz="1400" baseline="0" dirty="0">
                          <a:solidFill>
                            <a:schemeClr val="tx1"/>
                          </a:solidFill>
                        </a:rPr>
                        <a:t> quarter in a row.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1" y="1935046"/>
          <a:ext cx="10312401" cy="187211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50572">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421543">
                <a:tc>
                  <a:txBody>
                    <a:bodyPr/>
                    <a:lstStyle/>
                    <a:p>
                      <a:pPr>
                        <a:spcBef>
                          <a:spcPts val="0"/>
                        </a:spcBef>
                      </a:pPr>
                      <a:r>
                        <a:rPr lang="en-US" sz="1400" dirty="0">
                          <a:solidFill>
                            <a:schemeClr val="tx1"/>
                          </a:solidFill>
                        </a:rPr>
                        <a:t>So</a:t>
                      </a:r>
                      <a:r>
                        <a:rPr lang="en-US" sz="1400" baseline="0" dirty="0">
                          <a:solidFill>
                            <a:schemeClr val="tx1"/>
                          </a:solidFill>
                        </a:rPr>
                        <a:t> far, we have discovered that there are a few patients who like this offering, but many still get sandwiches. We did also discover that this offering caused anxiety over the need for increased cooking skills by P.M FNS staff. When making one hot entrée special for dinner it is very hard to accommodate our top three restrictive diets ordered (cardiac, diabetic, low sodium). After researching this more, we discovered that our Food Service distributors do not make diet friendly options that are of our quality. We have found the need for a prep cook, to help create diet friendly menu options.</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1" y="3823855"/>
          <a:ext cx="10312402" cy="2072640"/>
        </p:xfrm>
        <a:graphic>
          <a:graphicData uri="http://schemas.openxmlformats.org/drawingml/2006/table">
            <a:tbl>
              <a:tblPr firstRow="1" bandRow="1">
                <a:tableStyleId>{6E25E649-3F16-4E02-A733-19D2CDBF48F0}</a:tableStyleId>
              </a:tblPr>
              <a:tblGrid>
                <a:gridCol w="10312402">
                  <a:extLst>
                    <a:ext uri="{9D8B030D-6E8A-4147-A177-3AD203B41FA5}">
                      <a16:colId xmlns:a16="http://schemas.microsoft.com/office/drawing/2014/main" val="20000"/>
                    </a:ext>
                  </a:extLst>
                </a:gridCol>
              </a:tblGrid>
              <a:tr h="453753">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1521407">
                <a:tc>
                  <a:txBody>
                    <a:bodyPr/>
                    <a:lstStyle/>
                    <a:p>
                      <a:pPr marL="342900" indent="-342900">
                        <a:spcBef>
                          <a:spcPts val="0"/>
                        </a:spcBef>
                        <a:buAutoNum type="arabicPeriod"/>
                      </a:pPr>
                      <a:r>
                        <a:rPr lang="en-US" sz="1200" baseline="0" dirty="0">
                          <a:solidFill>
                            <a:schemeClr val="tx1"/>
                          </a:solidFill>
                        </a:rPr>
                        <a:t>Continue to Train staff on how to cook “new” menu items.</a:t>
                      </a:r>
                    </a:p>
                    <a:p>
                      <a:pPr marL="342900" indent="-342900">
                        <a:spcBef>
                          <a:spcPts val="0"/>
                        </a:spcBef>
                        <a:buAutoNum type="arabicPeriod"/>
                      </a:pPr>
                      <a:r>
                        <a:rPr lang="en-US" sz="1200" baseline="0" dirty="0">
                          <a:solidFill>
                            <a:schemeClr val="tx1"/>
                          </a:solidFill>
                        </a:rPr>
                        <a:t>Test new menu items to help classify IDDS. </a:t>
                      </a:r>
                    </a:p>
                    <a:p>
                      <a:pPr marL="342900" indent="-342900">
                        <a:spcBef>
                          <a:spcPts val="0"/>
                        </a:spcBef>
                        <a:buAutoNum type="arabicPeriod"/>
                      </a:pPr>
                      <a:r>
                        <a:rPr lang="en-US" sz="1200" baseline="0" dirty="0">
                          <a:solidFill>
                            <a:schemeClr val="tx1"/>
                          </a:solidFill>
                        </a:rPr>
                        <a:t>Print updated menus </a:t>
                      </a:r>
                    </a:p>
                    <a:p>
                      <a:pPr marL="342900" indent="-342900">
                        <a:spcBef>
                          <a:spcPts val="0"/>
                        </a:spcBef>
                        <a:buAutoNum type="arabicPeriod"/>
                      </a:pPr>
                      <a:r>
                        <a:rPr lang="en-US" sz="1200" baseline="0" dirty="0">
                          <a:solidFill>
                            <a:schemeClr val="tx1"/>
                          </a:solidFill>
                        </a:rPr>
                        <a:t>Once staffing is back to normal will implement new menu. For now, new menu is offered Monday-Friday and its word of mouth.</a:t>
                      </a:r>
                    </a:p>
                    <a:p>
                      <a:pPr marL="342900" indent="-342900">
                        <a:spcBef>
                          <a:spcPts val="0"/>
                        </a:spcBef>
                        <a:buAutoNum type="arabicPeriod"/>
                      </a:pPr>
                      <a:r>
                        <a:rPr lang="en-US" sz="1200" baseline="0" dirty="0">
                          <a:solidFill>
                            <a:schemeClr val="tx1"/>
                          </a:solidFill>
                        </a:rPr>
                        <a:t>New Menu is now implemented, now we will be tracking and trending for the next 6 months to see if our implementation has made a difference. </a:t>
                      </a:r>
                    </a:p>
                    <a:p>
                      <a:pPr marL="342900" indent="-342900">
                        <a:spcBef>
                          <a:spcPts val="0"/>
                        </a:spcBef>
                        <a:buAutoNum type="arabicPeriod"/>
                      </a:pPr>
                      <a:r>
                        <a:rPr lang="en-US" sz="1200" baseline="0" dirty="0">
                          <a:solidFill>
                            <a:srgbClr val="FF0000"/>
                          </a:solidFill>
                        </a:rPr>
                        <a:t>Compare Press Ganey Survey results within house survey results.</a:t>
                      </a:r>
                    </a:p>
                    <a:p>
                      <a:pPr marL="0" indent="0">
                        <a:spcBef>
                          <a:spcPts val="0"/>
                        </a:spcBef>
                        <a:buNone/>
                      </a:pPr>
                      <a:endParaRPr lang="en-US" sz="12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1" y="5799015"/>
          <a:ext cx="10312401" cy="93784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6638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571461">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771765" y="272240"/>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8440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Cardiac Rehabilitation</a:t>
            </a:r>
          </a:p>
        </p:txBody>
      </p:sp>
      <p:sp>
        <p:nvSpPr>
          <p:cNvPr id="3" name="Subtitle 2"/>
          <p:cNvSpPr>
            <a:spLocks noGrp="1"/>
          </p:cNvSpPr>
          <p:nvPr>
            <p:ph type="subTitle" idx="1"/>
          </p:nvPr>
        </p:nvSpPr>
        <p:spPr/>
        <p:txBody>
          <a:bodyPr/>
          <a:lstStyle/>
          <a:p>
            <a:r>
              <a:rPr lang="en-US" dirty="0"/>
              <a:t>Electronic Phase 3 exercise referral</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11/28/23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Presented:7/3/24</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8068257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Food and Nutrition Services </a:t>
            </a:r>
          </a:p>
        </p:txBody>
      </p:sp>
      <p:sp>
        <p:nvSpPr>
          <p:cNvPr id="3" name="Subtitle 2"/>
          <p:cNvSpPr>
            <a:spLocks noGrp="1"/>
          </p:cNvSpPr>
          <p:nvPr>
            <p:ph type="subTitle" idx="1"/>
          </p:nvPr>
        </p:nvSpPr>
        <p:spPr>
          <a:xfrm>
            <a:off x="914400" y="3627207"/>
            <a:ext cx="10363200" cy="1199704"/>
          </a:xfrm>
        </p:spPr>
        <p:txBody>
          <a:bodyPr/>
          <a:lstStyle/>
          <a:p>
            <a:r>
              <a:rPr lang="en-US" dirty="0"/>
              <a:t>Patient Meal Ordering Software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3-13-25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a:t>
                      </a:r>
                      <a:r>
                        <a:rPr lang="en-US" sz="1400" b="1" baseline="0">
                          <a:solidFill>
                            <a:srgbClr val="820000"/>
                          </a:solidFill>
                        </a:rPr>
                        <a:t>: 05/27/2025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574117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rgbClr val="FF0000"/>
                          </a:solidFill>
                        </a:rPr>
                        <a:t>New software program is researched, picked, approved, and 100% implemented by May of Fiscal Year 2026 (5 phases to reach full implementation)</a:t>
                      </a:r>
                    </a:p>
                    <a:p>
                      <a:pPr>
                        <a:spcBef>
                          <a:spcPts val="0"/>
                        </a:spcBef>
                      </a:pPr>
                      <a:r>
                        <a:rPr lang="en-US" sz="1400" dirty="0"/>
                        <a:t>Current KOM Status: </a:t>
                      </a:r>
                      <a:r>
                        <a:rPr lang="en-US" sz="1400" dirty="0">
                          <a:solidFill>
                            <a:srgbClr val="FF0000"/>
                          </a:solidFill>
                        </a:rPr>
                        <a:t>Phase 1: Research Phase, just getting started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784436"/>
          <a:ext cx="10321926" cy="1742441"/>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876222">
                <a:tc>
                  <a:txBody>
                    <a:bodyPr/>
                    <a:lstStyle/>
                    <a:p>
                      <a:r>
                        <a:rPr lang="en-US" sz="1400" dirty="0"/>
                        <a:t>Team: Kevin Propp, Roxanne Lehman, Melanie Jess, Shelby Thorson, Ricky Quesada, Victoria Camiou.</a:t>
                      </a:r>
                    </a:p>
                  </a:txBody>
                  <a:tcPr/>
                </a:tc>
                <a:extLst>
                  <a:ext uri="{0D108BD9-81ED-4DB2-BD59-A6C34878D82A}">
                    <a16:rowId xmlns:a16="http://schemas.microsoft.com/office/drawing/2014/main" val="10000"/>
                  </a:ext>
                </a:extLst>
              </a:tr>
              <a:tr h="866219">
                <a:tc>
                  <a:txBody>
                    <a:bodyPr/>
                    <a:lstStyle/>
                    <a:p>
                      <a:r>
                        <a:rPr lang="en-US" sz="1400" dirty="0"/>
                        <a:t>Project Leader: Autumn Kumlien and Dan Arndt</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4395" y="2461432"/>
          <a:ext cx="5421631" cy="2316480"/>
        </p:xfrm>
        <a:graphic>
          <a:graphicData uri="http://schemas.openxmlformats.org/drawingml/2006/table">
            <a:tbl>
              <a:tblPr firstRow="1" bandRow="1">
                <a:tableStyleId>{6E25E649-3F16-4E02-A733-19D2CDBF48F0}</a:tableStyleId>
              </a:tblPr>
              <a:tblGrid>
                <a:gridCol w="5421631">
                  <a:extLst>
                    <a:ext uri="{9D8B030D-6E8A-4147-A177-3AD203B41FA5}">
                      <a16:colId xmlns:a16="http://schemas.microsoft.com/office/drawing/2014/main" val="20000"/>
                    </a:ext>
                  </a:extLst>
                </a:gridCol>
              </a:tblGrid>
              <a:tr h="68200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77678">
                <a:tc>
                  <a:txBody>
                    <a:bodyPr/>
                    <a:lstStyle/>
                    <a:p>
                      <a:pPr>
                        <a:spcBef>
                          <a:spcPts val="0"/>
                        </a:spcBef>
                      </a:pPr>
                      <a:r>
                        <a:rPr lang="en-US" sz="1400" baseline="0" dirty="0">
                          <a:solidFill>
                            <a:schemeClr val="tx1"/>
                          </a:solidFill>
                        </a:rPr>
                        <a:t>In November 2024 Horizon our current system gave us a notice that our system was going to be reaching its “end of life” with service updates.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146026" y="2471900"/>
          <a:ext cx="4848224" cy="231648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This system is very critical to Stoughton Health because it interfaces with Epic to ensure patients will be on the correct diet and the food they receive  corresponds with there diet</a:t>
                      </a:r>
                      <a:r>
                        <a:rPr lang="en-US" sz="1400" dirty="0">
                          <a:solidFill>
                            <a:srgbClr val="FF0000"/>
                          </a:solidFill>
                        </a:rPr>
                        <a:t>.</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cida Sans Unicode"/>
                <a:ea typeface="+mn-ea"/>
                <a:cs typeface="+mn-cs"/>
              </a:rPr>
              <a:t>Patient Meal Ordering Software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135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484632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0727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681897">
                <a:tc>
                  <a:txBody>
                    <a:bodyPr/>
                    <a:lstStyle/>
                    <a:p>
                      <a:r>
                        <a:rPr lang="en-US" sz="1200" dirty="0"/>
                        <a:t>FNS Operations Manager, FNS Nutrition Coordinator and VP HR/Facility Operations met and determined new patient ordering software is needed.</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Received notification that Horizon is reaching end of life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December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07275">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07275">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909254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E400BA5B-8E24-C639-6F79-970DB2C55C54}"/>
              </a:ext>
            </a:extLst>
          </p:cNvPr>
          <p:cNvPicPr>
            <a:picLocks noChangeAspect="1"/>
          </p:cNvPicPr>
          <p:nvPr/>
        </p:nvPicPr>
        <p:blipFill>
          <a:blip r:embed="rId5"/>
          <a:stretch>
            <a:fillRect/>
          </a:stretch>
        </p:blipFill>
        <p:spPr>
          <a:xfrm>
            <a:off x="865462" y="1748778"/>
            <a:ext cx="3057952" cy="2514951"/>
          </a:xfrm>
          <a:prstGeom prst="rect">
            <a:avLst/>
          </a:prstGeom>
        </p:spPr>
      </p:pic>
      <p:graphicFrame>
        <p:nvGraphicFramePr>
          <p:cNvPr id="11" name="Table 10">
            <a:extLst>
              <a:ext uri="{FF2B5EF4-FFF2-40B4-BE49-F238E27FC236}">
                <a16:creationId xmlns:a16="http://schemas.microsoft.com/office/drawing/2014/main" id="{159B22E8-CD38-35C6-565D-5BC0ECF5459D}"/>
              </a:ext>
            </a:extLst>
          </p:cNvPr>
          <p:cNvGraphicFramePr>
            <a:graphicFrameLocks noGrp="1"/>
          </p:cNvGraphicFramePr>
          <p:nvPr/>
        </p:nvGraphicFramePr>
        <p:xfrm>
          <a:off x="4273063" y="2575716"/>
          <a:ext cx="5627076" cy="3032760"/>
        </p:xfrm>
        <a:graphic>
          <a:graphicData uri="http://schemas.openxmlformats.org/drawingml/2006/table">
            <a:tbl>
              <a:tblPr firstRow="1" bandRow="1">
                <a:tableStyleId>{5C22544A-7EE6-4342-B048-85BDC9FD1C3A}</a:tableStyleId>
              </a:tblPr>
              <a:tblGrid>
                <a:gridCol w="1257360">
                  <a:extLst>
                    <a:ext uri="{9D8B030D-6E8A-4147-A177-3AD203B41FA5}">
                      <a16:colId xmlns:a16="http://schemas.microsoft.com/office/drawing/2014/main" val="1900937442"/>
                    </a:ext>
                  </a:extLst>
                </a:gridCol>
                <a:gridCol w="1676481">
                  <a:extLst>
                    <a:ext uri="{9D8B030D-6E8A-4147-A177-3AD203B41FA5}">
                      <a16:colId xmlns:a16="http://schemas.microsoft.com/office/drawing/2014/main" val="2441322419"/>
                    </a:ext>
                  </a:extLst>
                </a:gridCol>
                <a:gridCol w="2693235">
                  <a:extLst>
                    <a:ext uri="{9D8B030D-6E8A-4147-A177-3AD203B41FA5}">
                      <a16:colId xmlns:a16="http://schemas.microsoft.com/office/drawing/2014/main" val="2237287081"/>
                    </a:ext>
                  </a:extLst>
                </a:gridCol>
              </a:tblGrid>
              <a:tr h="370840">
                <a:tc gridSpan="3">
                  <a:txBody>
                    <a:bodyPr/>
                    <a:lstStyle/>
                    <a:p>
                      <a:endParaRPr lang="en-US" dirty="0">
                        <a:solidFill>
                          <a:schemeClr val="tx1"/>
                        </a:solidFill>
                      </a:endParaRPr>
                    </a:p>
                  </a:txBody>
                  <a:tcPr/>
                </a:tc>
                <a:tc hMerge="1">
                  <a:txBody>
                    <a:bodyPr/>
                    <a:lstStyle/>
                    <a:p>
                      <a:endParaRPr lang="en-US" dirty="0">
                        <a:solidFill>
                          <a:schemeClr val="tx1"/>
                        </a:solidFill>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45955894"/>
                  </a:ext>
                </a:extLst>
              </a:tr>
              <a:tr h="370840">
                <a:tc>
                  <a:txBody>
                    <a:bodyPr/>
                    <a:lstStyle/>
                    <a:p>
                      <a:r>
                        <a:rPr lang="en-US" dirty="0">
                          <a:solidFill>
                            <a:schemeClr val="tx1"/>
                          </a:solidFill>
                        </a:rPr>
                        <a:t>Phase 1</a:t>
                      </a:r>
                    </a:p>
                  </a:txBody>
                  <a:tcPr/>
                </a:tc>
                <a:tc>
                  <a:txBody>
                    <a:bodyPr/>
                    <a:lstStyle/>
                    <a:p>
                      <a:r>
                        <a:rPr lang="en-US" dirty="0">
                          <a:solidFill>
                            <a:schemeClr val="tx1"/>
                          </a:solidFill>
                        </a:rPr>
                        <a:t>Research</a:t>
                      </a:r>
                    </a:p>
                  </a:txBody>
                  <a:tcPr/>
                </a:tc>
                <a:tc>
                  <a:txBody>
                    <a:bodyPr/>
                    <a:lstStyle/>
                    <a:p>
                      <a:r>
                        <a:rPr lang="en-US" dirty="0">
                          <a:solidFill>
                            <a:schemeClr val="tx1"/>
                          </a:solidFill>
                        </a:rPr>
                        <a:t>In Progress</a:t>
                      </a:r>
                    </a:p>
                  </a:txBody>
                  <a:tcPr/>
                </a:tc>
                <a:extLst>
                  <a:ext uri="{0D108BD9-81ED-4DB2-BD59-A6C34878D82A}">
                    <a16:rowId xmlns:a16="http://schemas.microsoft.com/office/drawing/2014/main" val="2535627233"/>
                  </a:ext>
                </a:extLst>
              </a:tr>
              <a:tr h="370840">
                <a:tc>
                  <a:txBody>
                    <a:bodyPr/>
                    <a:lstStyle/>
                    <a:p>
                      <a:r>
                        <a:rPr lang="en-US" dirty="0"/>
                        <a:t>Phase 2 </a:t>
                      </a:r>
                    </a:p>
                  </a:txBody>
                  <a:tcPr/>
                </a:tc>
                <a:tc>
                  <a:txBody>
                    <a:bodyPr/>
                    <a:lstStyle/>
                    <a:p>
                      <a:r>
                        <a:rPr lang="en-US" dirty="0"/>
                        <a:t>Approval and Purchase</a:t>
                      </a:r>
                    </a:p>
                  </a:txBody>
                  <a:tcPr/>
                </a:tc>
                <a:tc>
                  <a:txBody>
                    <a:bodyPr/>
                    <a:lstStyle/>
                    <a:p>
                      <a:endParaRPr lang="en-US" dirty="0"/>
                    </a:p>
                  </a:txBody>
                  <a:tcPr/>
                </a:tc>
                <a:extLst>
                  <a:ext uri="{0D108BD9-81ED-4DB2-BD59-A6C34878D82A}">
                    <a16:rowId xmlns:a16="http://schemas.microsoft.com/office/drawing/2014/main" val="2043626484"/>
                  </a:ext>
                </a:extLst>
              </a:tr>
              <a:tr h="370840">
                <a:tc>
                  <a:txBody>
                    <a:bodyPr/>
                    <a:lstStyle/>
                    <a:p>
                      <a:r>
                        <a:rPr lang="en-US" dirty="0"/>
                        <a:t>Phase 3</a:t>
                      </a:r>
                    </a:p>
                  </a:txBody>
                  <a:tcPr/>
                </a:tc>
                <a:tc>
                  <a:txBody>
                    <a:bodyPr/>
                    <a:lstStyle/>
                    <a:p>
                      <a:r>
                        <a:rPr lang="en-US" dirty="0"/>
                        <a:t>Interface completion</a:t>
                      </a:r>
                    </a:p>
                  </a:txBody>
                  <a:tcPr/>
                </a:tc>
                <a:tc>
                  <a:txBody>
                    <a:bodyPr/>
                    <a:lstStyle/>
                    <a:p>
                      <a:endParaRPr lang="en-US" dirty="0"/>
                    </a:p>
                  </a:txBody>
                  <a:tcPr/>
                </a:tc>
                <a:extLst>
                  <a:ext uri="{0D108BD9-81ED-4DB2-BD59-A6C34878D82A}">
                    <a16:rowId xmlns:a16="http://schemas.microsoft.com/office/drawing/2014/main" val="711255945"/>
                  </a:ext>
                </a:extLst>
              </a:tr>
              <a:tr h="370840">
                <a:tc>
                  <a:txBody>
                    <a:bodyPr/>
                    <a:lstStyle/>
                    <a:p>
                      <a:r>
                        <a:rPr lang="en-US" dirty="0"/>
                        <a:t>Phase 4</a:t>
                      </a:r>
                    </a:p>
                  </a:txBody>
                  <a:tcPr/>
                </a:tc>
                <a:tc>
                  <a:txBody>
                    <a:bodyPr/>
                    <a:lstStyle/>
                    <a:p>
                      <a:r>
                        <a:rPr lang="en-US" dirty="0"/>
                        <a:t>Education</a:t>
                      </a:r>
                    </a:p>
                  </a:txBody>
                  <a:tcPr/>
                </a:tc>
                <a:tc>
                  <a:txBody>
                    <a:bodyPr/>
                    <a:lstStyle/>
                    <a:p>
                      <a:endParaRPr lang="en-US" dirty="0"/>
                    </a:p>
                  </a:txBody>
                  <a:tcPr/>
                </a:tc>
                <a:extLst>
                  <a:ext uri="{0D108BD9-81ED-4DB2-BD59-A6C34878D82A}">
                    <a16:rowId xmlns:a16="http://schemas.microsoft.com/office/drawing/2014/main" val="3534346208"/>
                  </a:ext>
                </a:extLst>
              </a:tr>
              <a:tr h="370840">
                <a:tc>
                  <a:txBody>
                    <a:bodyPr/>
                    <a:lstStyle/>
                    <a:p>
                      <a:r>
                        <a:rPr lang="en-US" dirty="0"/>
                        <a:t>Phase 5 </a:t>
                      </a:r>
                    </a:p>
                  </a:txBody>
                  <a:tcPr/>
                </a:tc>
                <a:tc>
                  <a:txBody>
                    <a:bodyPr/>
                    <a:lstStyle/>
                    <a:p>
                      <a:r>
                        <a:rPr lang="en-US" dirty="0"/>
                        <a:t>Go-Live  (May 2026)</a:t>
                      </a:r>
                    </a:p>
                  </a:txBody>
                  <a:tcPr/>
                </a:tc>
                <a:tc>
                  <a:txBody>
                    <a:bodyPr/>
                    <a:lstStyle/>
                    <a:p>
                      <a:endParaRPr lang="en-US" dirty="0"/>
                    </a:p>
                  </a:txBody>
                  <a:tcPr/>
                </a:tc>
                <a:extLst>
                  <a:ext uri="{0D108BD9-81ED-4DB2-BD59-A6C34878D82A}">
                    <a16:rowId xmlns:a16="http://schemas.microsoft.com/office/drawing/2014/main" val="252160936"/>
                  </a:ext>
                </a:extLst>
              </a:tr>
            </a:tbl>
          </a:graphicData>
        </a:graphic>
      </p:graphicFrame>
    </p:spTree>
    <p:extLst>
      <p:ext uri="{BB962C8B-B14F-4D97-AF65-F5344CB8AC3E}">
        <p14:creationId xmlns:p14="http://schemas.microsoft.com/office/powerpoint/2010/main" val="2421452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7416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8" y="2920893"/>
          <a:ext cx="10312401" cy="2981172"/>
        </p:xfrm>
        <a:graphic>
          <a:graphicData uri="http://schemas.openxmlformats.org/drawingml/2006/table">
            <a:tbl>
              <a:tblPr firstRow="1" bandRow="1">
                <a:tableStyleId>{6E25E649-3F16-4E02-A733-19D2CDBF48F0}</a:tableStyleId>
              </a:tblPr>
              <a:tblGrid>
                <a:gridCol w="4170241">
                  <a:extLst>
                    <a:ext uri="{9D8B030D-6E8A-4147-A177-3AD203B41FA5}">
                      <a16:colId xmlns:a16="http://schemas.microsoft.com/office/drawing/2014/main" val="20000"/>
                    </a:ext>
                  </a:extLst>
                </a:gridCol>
                <a:gridCol w="2704693">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330500">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41">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10001"/>
                  </a:ext>
                </a:extLst>
              </a:tr>
              <a:tr h="785379">
                <a:tc>
                  <a:txBody>
                    <a:bodyPr/>
                    <a:lstStyle/>
                    <a:p>
                      <a:pPr>
                        <a:spcBef>
                          <a:spcPts val="0"/>
                        </a:spcBef>
                      </a:pPr>
                      <a:r>
                        <a:rPr lang="en-US" sz="1400" dirty="0"/>
                        <a:t>Kickoff meeting to introduce project, determine key stakeholder and begin researching platform options.</a:t>
                      </a:r>
                    </a:p>
                  </a:txBody>
                  <a:tcPr/>
                </a:tc>
                <a:tc>
                  <a:txBody>
                    <a:bodyPr/>
                    <a:lstStyle/>
                    <a:p>
                      <a:pPr>
                        <a:spcBef>
                          <a:spcPts val="0"/>
                        </a:spcBef>
                      </a:pPr>
                      <a:r>
                        <a:rPr lang="en-US" sz="1400" dirty="0"/>
                        <a:t>Dan</a:t>
                      </a:r>
                    </a:p>
                  </a:txBody>
                  <a:tcPr/>
                </a:tc>
                <a:tc>
                  <a:txBody>
                    <a:bodyPr/>
                    <a:lstStyle/>
                    <a:p>
                      <a:pPr>
                        <a:spcBef>
                          <a:spcPts val="0"/>
                        </a:spcBef>
                      </a:pPr>
                      <a:r>
                        <a:rPr lang="en-US" sz="1400" dirty="0"/>
                        <a:t>May 2025</a:t>
                      </a:r>
                    </a:p>
                  </a:txBody>
                  <a:tcPr/>
                </a:tc>
                <a:extLst>
                  <a:ext uri="{0D108BD9-81ED-4DB2-BD59-A6C34878D82A}">
                    <a16:rowId xmlns:a16="http://schemas.microsoft.com/office/drawing/2014/main" val="2469417347"/>
                  </a:ext>
                </a:extLst>
              </a:tr>
              <a:tr h="556310">
                <a:tc>
                  <a:txBody>
                    <a:bodyPr/>
                    <a:lstStyle/>
                    <a:p>
                      <a:pPr>
                        <a:spcBef>
                          <a:spcPts val="0"/>
                        </a:spcBef>
                      </a:pPr>
                      <a:r>
                        <a:rPr lang="en-US" sz="1400" dirty="0"/>
                        <a:t>Determine/finalize what platform to purchase. </a:t>
                      </a:r>
                    </a:p>
                  </a:txBody>
                  <a:tcPr/>
                </a:tc>
                <a:tc>
                  <a:txBody>
                    <a:bodyPr/>
                    <a:lstStyle/>
                    <a:p>
                      <a:pPr>
                        <a:spcBef>
                          <a:spcPts val="0"/>
                        </a:spcBef>
                      </a:pPr>
                      <a:r>
                        <a:rPr lang="en-US" sz="1400" dirty="0"/>
                        <a:t>Dan</a:t>
                      </a:r>
                    </a:p>
                  </a:txBody>
                  <a:tcPr/>
                </a:tc>
                <a:tc>
                  <a:txBody>
                    <a:bodyPr/>
                    <a:lstStyle/>
                    <a:p>
                      <a:pPr>
                        <a:spcBef>
                          <a:spcPts val="0"/>
                        </a:spcBef>
                      </a:pPr>
                      <a:r>
                        <a:rPr lang="en-US" sz="1400" dirty="0"/>
                        <a:t>July 2025</a:t>
                      </a:r>
                    </a:p>
                  </a:txBody>
                  <a:tcPr/>
                </a:tc>
                <a:extLst>
                  <a:ext uri="{0D108BD9-81ED-4DB2-BD59-A6C34878D82A}">
                    <a16:rowId xmlns:a16="http://schemas.microsoft.com/office/drawing/2014/main" val="1068840150"/>
                  </a:ext>
                </a:extLst>
              </a:tr>
              <a:tr h="556310">
                <a:tc>
                  <a:txBody>
                    <a:bodyPr/>
                    <a:lstStyle/>
                    <a:p>
                      <a:pPr>
                        <a:spcBef>
                          <a:spcPts val="0"/>
                        </a:spcBef>
                      </a:pPr>
                      <a:r>
                        <a:rPr lang="en-US" sz="1400" dirty="0">
                          <a:solidFill>
                            <a:srgbClr val="FF0000"/>
                          </a:solidFill>
                        </a:rPr>
                        <a:t>Gather in put from RWHC hospitals about systems preferred. </a:t>
                      </a:r>
                    </a:p>
                  </a:txBody>
                  <a:tcPr/>
                </a:tc>
                <a:tc>
                  <a:txBody>
                    <a:bodyPr/>
                    <a:lstStyle/>
                    <a:p>
                      <a:pPr>
                        <a:spcBef>
                          <a:spcPts val="0"/>
                        </a:spcBef>
                      </a:pPr>
                      <a:r>
                        <a:rPr lang="en-US" sz="1400" dirty="0">
                          <a:solidFill>
                            <a:srgbClr val="FF0000"/>
                          </a:solidFill>
                        </a:rPr>
                        <a:t>Dan/Ricky/Autumn</a:t>
                      </a:r>
                    </a:p>
                  </a:txBody>
                  <a:tcPr/>
                </a:tc>
                <a:tc>
                  <a:txBody>
                    <a:bodyPr/>
                    <a:lstStyle/>
                    <a:p>
                      <a:pPr>
                        <a:spcBef>
                          <a:spcPts val="0"/>
                        </a:spcBef>
                      </a:pPr>
                      <a:r>
                        <a:rPr lang="en-US" sz="1400" dirty="0">
                          <a:solidFill>
                            <a:srgbClr val="FF0000"/>
                          </a:solidFill>
                        </a:rPr>
                        <a:t>May 2025 </a:t>
                      </a:r>
                    </a:p>
                  </a:txBody>
                  <a:tcPr/>
                </a:tc>
                <a:extLst>
                  <a:ext uri="{0D108BD9-81ED-4DB2-BD59-A6C34878D82A}">
                    <a16:rowId xmlns:a16="http://schemas.microsoft.com/office/drawing/2014/main" val="3582915231"/>
                  </a:ext>
                </a:extLst>
              </a:tr>
              <a:tr h="425432">
                <a:tc>
                  <a:txBody>
                    <a:bodyPr/>
                    <a:lstStyle/>
                    <a:p>
                      <a:pPr>
                        <a:spcBef>
                          <a:spcPts val="0"/>
                        </a:spcBef>
                      </a:pPr>
                      <a:r>
                        <a:rPr lang="en-US" sz="1400" dirty="0">
                          <a:solidFill>
                            <a:srgbClr val="FF0000"/>
                          </a:solidFill>
                        </a:rPr>
                        <a:t>Schedule demo’s for top two software's. </a:t>
                      </a:r>
                    </a:p>
                  </a:txBody>
                  <a:tcPr/>
                </a:tc>
                <a:tc>
                  <a:txBody>
                    <a:bodyPr/>
                    <a:lstStyle/>
                    <a:p>
                      <a:pPr>
                        <a:spcBef>
                          <a:spcPts val="0"/>
                        </a:spcBef>
                      </a:pPr>
                      <a:r>
                        <a:rPr lang="en-US" sz="1400" dirty="0">
                          <a:solidFill>
                            <a:srgbClr val="FF0000"/>
                          </a:solidFill>
                        </a:rPr>
                        <a:t>Dan/Ricky/Autumn</a:t>
                      </a:r>
                    </a:p>
                  </a:txBody>
                  <a:tcPr/>
                </a:tc>
                <a:tc>
                  <a:txBody>
                    <a:bodyPr/>
                    <a:lstStyle/>
                    <a:p>
                      <a:pPr>
                        <a:spcBef>
                          <a:spcPts val="0"/>
                        </a:spcBef>
                      </a:pPr>
                      <a:r>
                        <a:rPr lang="en-US" sz="1400" dirty="0">
                          <a:solidFill>
                            <a:srgbClr val="FF0000"/>
                          </a:solidFill>
                        </a:rPr>
                        <a:t>May 2025</a:t>
                      </a:r>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36598" y="59027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28457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81913"/>
            <a:ext cx="10363200" cy="1847088"/>
          </a:xfrm>
        </p:spPr>
        <p:txBody>
          <a:bodyPr/>
          <a:lstStyle/>
          <a:p>
            <a:r>
              <a:rPr lang="en-US" dirty="0"/>
              <a:t> Orthopedic Team </a:t>
            </a:r>
          </a:p>
        </p:txBody>
      </p:sp>
      <p:sp>
        <p:nvSpPr>
          <p:cNvPr id="3" name="Subtitle 2"/>
          <p:cNvSpPr>
            <a:spLocks noGrp="1"/>
          </p:cNvSpPr>
          <p:nvPr>
            <p:ph type="subTitle" idx="1"/>
          </p:nvPr>
        </p:nvSpPr>
        <p:spPr>
          <a:xfrm>
            <a:off x="577971" y="3429000"/>
            <a:ext cx="10912414" cy="1495916"/>
          </a:xfrm>
        </p:spPr>
        <p:txBody>
          <a:bodyPr>
            <a:normAutofit fontScale="92500" lnSpcReduction="10000"/>
          </a:bodyPr>
          <a:lstStyle/>
          <a:p>
            <a:pPr algn="ctr"/>
            <a:r>
              <a:rPr lang="en-US" dirty="0"/>
              <a:t>Total Hip Arthroplasty/Total Knee Arthroplasty Patient Reported Outcome-Based Performance Measures (THA/TKA PRO-PM Program)</a:t>
            </a:r>
          </a:p>
          <a:p>
            <a:pPr algn="ctr"/>
            <a:endParaRPr lang="en-US" sz="1900" b="1" u="sng" dirty="0"/>
          </a:p>
          <a:p>
            <a:pPr algn="ctr"/>
            <a:r>
              <a:rPr lang="en-US" sz="1900" b="1" dirty="0"/>
              <a:t>                                                                  Co Leads:  Clark Collins, PA-C &amp; Kristin Brickl, RN.   </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4818888" y="5978496"/>
          <a:ext cx="6542851" cy="741680"/>
        </p:xfrm>
        <a:graphic>
          <a:graphicData uri="http://schemas.openxmlformats.org/drawingml/2006/table">
            <a:tbl>
              <a:tblPr firstRow="1" bandRow="1">
                <a:tableStyleId>{5940675A-B579-460E-94D1-54222C63F5DA}</a:tableStyleId>
              </a:tblPr>
              <a:tblGrid>
                <a:gridCol w="6542851">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Program 1</a:t>
                      </a:r>
                      <a:r>
                        <a:rPr lang="en-US" sz="1400" b="1" baseline="30000" dirty="0">
                          <a:solidFill>
                            <a:srgbClr val="820000"/>
                          </a:solidFill>
                        </a:rPr>
                        <a:t>st</a:t>
                      </a:r>
                      <a:r>
                        <a:rPr lang="en-US" sz="1400" b="1" dirty="0">
                          <a:solidFill>
                            <a:srgbClr val="820000"/>
                          </a:solidFill>
                        </a:rPr>
                        <a:t> Presented: May 27</a:t>
                      </a:r>
                      <a:r>
                        <a:rPr lang="en-US" sz="1400" b="1" baseline="30000" dirty="0">
                          <a:solidFill>
                            <a:srgbClr val="820000"/>
                          </a:solidFill>
                        </a:rPr>
                        <a:t>th</a:t>
                      </a:r>
                      <a:r>
                        <a:rPr lang="en-US" sz="1400" b="1" baseline="0" dirty="0">
                          <a:solidFill>
                            <a:srgbClr val="820000"/>
                          </a:solidFill>
                        </a:rPr>
                        <a:t>, 2025 :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March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3792608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27075" y="1191895"/>
          <a:ext cx="10321926" cy="126492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kern="1200" dirty="0">
                          <a:solidFill>
                            <a:schemeClr val="bg1"/>
                          </a:solidFill>
                          <a:effectLst/>
                          <a:latin typeface="+mn-lt"/>
                          <a:ea typeface="+mn-ea"/>
                          <a:cs typeface="+mn-cs"/>
                        </a:rPr>
                        <a:t>Goal:  To enhance and prioritize patient-centered care and improve treatment outcomes by collecting and utilizing patient reported self assessment data to inform clinical decision–making,  drive quality improvement and public reporting for our initial total hip &amp; total knee arthroscopy cases.   </a:t>
                      </a:r>
                      <a:endParaRPr lang="en-US" sz="1200" b="0" dirty="0"/>
                    </a:p>
                  </a:txBody>
                  <a:tcPr/>
                </a:tc>
                <a:extLst>
                  <a:ext uri="{0D108BD9-81ED-4DB2-BD59-A6C34878D82A}">
                    <a16:rowId xmlns:a16="http://schemas.microsoft.com/office/drawing/2014/main" val="10000"/>
                  </a:ext>
                </a:extLst>
              </a:tr>
              <a:tr h="370840">
                <a:tc>
                  <a:txBody>
                    <a:bodyPr/>
                    <a:lstStyle/>
                    <a:p>
                      <a:pPr>
                        <a:spcBef>
                          <a:spcPts val="0"/>
                        </a:spcBef>
                      </a:pPr>
                      <a:r>
                        <a:rPr lang="en-US" sz="1200" b="1" dirty="0"/>
                        <a:t>KOM Target:   </a:t>
                      </a:r>
                      <a:r>
                        <a:rPr kumimoji="0" lang="en-US" sz="1200" kern="1200" dirty="0">
                          <a:solidFill>
                            <a:schemeClr val="dk1"/>
                          </a:solidFill>
                          <a:effectLst/>
                          <a:latin typeface="+mn-lt"/>
                          <a:ea typeface="+mn-ea"/>
                          <a:cs typeface="+mn-cs"/>
                        </a:rPr>
                        <a:t>1.</a:t>
                      </a:r>
                      <a:r>
                        <a:rPr kumimoji="0" lang="en-US" sz="1100" kern="1200" dirty="0">
                          <a:solidFill>
                            <a:schemeClr val="dk1"/>
                          </a:solidFill>
                          <a:effectLst/>
                          <a:latin typeface="+mn-lt"/>
                          <a:ea typeface="+mn-ea"/>
                          <a:cs typeface="+mn-cs"/>
                        </a:rPr>
                        <a:t>To achieve a 90% THA &amp; TKA PRO-PM program pt completion rate among eligible hip and knee surgery patients within three months 8.1.2025 of implementation (5.1.2025) with the Oberd  Registry. </a:t>
                      </a:r>
                    </a:p>
                    <a:p>
                      <a:pPr>
                        <a:spcBef>
                          <a:spcPts val="0"/>
                        </a:spcBef>
                      </a:pPr>
                      <a:r>
                        <a:rPr lang="en-US" sz="1200" b="1" dirty="0"/>
                        <a:t>Current KOM Status:   </a:t>
                      </a:r>
                      <a:r>
                        <a:rPr lang="en-US" sz="1200" b="0" dirty="0"/>
                        <a:t>Soft launch </a:t>
                      </a:r>
                      <a:r>
                        <a:rPr lang="en-US" sz="1200" dirty="0"/>
                        <a:t>Implementation of the Oberd  tool workflows &amp; education of staff and pts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10414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200" dirty="0"/>
                        <a:t>Team:</a:t>
                      </a:r>
                    </a:p>
                  </a:txBody>
                  <a:tcPr/>
                </a:tc>
                <a:extLst>
                  <a:ext uri="{0D108BD9-81ED-4DB2-BD59-A6C34878D82A}">
                    <a16:rowId xmlns:a16="http://schemas.microsoft.com/office/drawing/2014/main" val="10000"/>
                  </a:ext>
                </a:extLst>
              </a:tr>
              <a:tr h="370840">
                <a:tc>
                  <a:txBody>
                    <a:bodyPr/>
                    <a:lstStyle/>
                    <a:p>
                      <a:r>
                        <a:rPr lang="en-US" sz="1200" b="1" dirty="0"/>
                        <a:t>Project Leaders:  </a:t>
                      </a:r>
                      <a:r>
                        <a:rPr lang="en-US" sz="1200" dirty="0"/>
                        <a:t>Clark Collins, PA, Kristin Brickl, RN &amp; JoDeen Hettenbach</a:t>
                      </a:r>
                    </a:p>
                    <a:p>
                      <a:r>
                        <a:rPr lang="en-US" sz="1200" b="1" dirty="0"/>
                        <a:t>Members:</a:t>
                      </a:r>
                      <a:r>
                        <a:rPr lang="en-US" sz="1200" b="1" baseline="0" dirty="0"/>
                        <a:t> </a:t>
                      </a:r>
                      <a:r>
                        <a:rPr kumimoji="0" lang="en-US" sz="1200" kern="1200" dirty="0">
                          <a:solidFill>
                            <a:schemeClr val="dk1"/>
                          </a:solidFill>
                          <a:effectLst/>
                          <a:latin typeface="+mn-lt"/>
                          <a:ea typeface="+mn-ea"/>
                          <a:cs typeface="+mn-cs"/>
                        </a:rPr>
                        <a:t>Orthopedic Providers, Clinical Team, JoDeen Hettenbach, QM reporting lead, Marketing &amp; Oberd  Registry Lead </a:t>
                      </a:r>
                    </a:p>
                    <a:p>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6"/>
          <a:ext cx="5364201" cy="1935199"/>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44296">
                <a:tc>
                  <a:txBody>
                    <a:bodyPr/>
                    <a:lstStyle/>
                    <a:p>
                      <a:r>
                        <a:rPr lang="en-US" sz="1200" dirty="0"/>
                        <a:t>Background:</a:t>
                      </a:r>
                      <a:endParaRPr lang="en-US" sz="1400" b="0" dirty="0"/>
                    </a:p>
                  </a:txBody>
                  <a:tcPr/>
                </a:tc>
                <a:extLst>
                  <a:ext uri="{0D108BD9-81ED-4DB2-BD59-A6C34878D82A}">
                    <a16:rowId xmlns:a16="http://schemas.microsoft.com/office/drawing/2014/main" val="10000"/>
                  </a:ext>
                </a:extLst>
              </a:tr>
              <a:tr h="1590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Implementation of a </a:t>
                      </a:r>
                      <a:r>
                        <a:rPr lang="en-US" sz="1200" dirty="0"/>
                        <a:t>THA &amp; TKA PRO-PM Program offers advantages to the practice for enhanced clinical decision makings from the pts perspective, ability to track patients progress over time and facilitates shared decision-making empowering patients to participate in their care. These valid measures from the program may also be used to support payer contracts and marketing reputations.  </a:t>
                      </a: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185928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651826">
                <a:tc>
                  <a:txBody>
                    <a:bodyPr/>
                    <a:lstStyle/>
                    <a:p>
                      <a:r>
                        <a:rPr lang="en-US" sz="1200" dirty="0"/>
                        <a:t>Driver: </a:t>
                      </a:r>
                      <a:r>
                        <a:rPr lang="en-US" sz="1200" baseline="0" dirty="0"/>
                        <a:t> </a:t>
                      </a:r>
                      <a:r>
                        <a:rPr lang="en-US" sz="12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155511">
                <a:tc>
                  <a:txBody>
                    <a:bodyPr/>
                    <a:lstStyle/>
                    <a:p>
                      <a:pPr>
                        <a:spcBef>
                          <a:spcPts val="0"/>
                        </a:spcBef>
                      </a:pPr>
                      <a:r>
                        <a:rPr lang="en-US" sz="1200" dirty="0"/>
                        <a:t>Patient reported outcome measure programs enhance quality improvement initiatives that are patient centered for shared decision making and enhanced patient experience.  The THA &amp; TKA PRO –PM program will support the Orthopedic groups practice efficiency and public reporting for improved payer contracting and marketing reputation for referral growth.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THA &amp; TKA PRO-PM Program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64900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9539" y="1362973"/>
          <a:ext cx="12182461" cy="4274557"/>
        </p:xfrm>
        <a:graphic>
          <a:graphicData uri="http://schemas.openxmlformats.org/drawingml/2006/table">
            <a:tbl>
              <a:tblPr firstRow="1" bandRow="1">
                <a:tableStyleId>{6E25E649-3F16-4E02-A733-19D2CDBF48F0}</a:tableStyleId>
              </a:tblPr>
              <a:tblGrid>
                <a:gridCol w="4510730">
                  <a:extLst>
                    <a:ext uri="{9D8B030D-6E8A-4147-A177-3AD203B41FA5}">
                      <a16:colId xmlns:a16="http://schemas.microsoft.com/office/drawing/2014/main" val="20000"/>
                    </a:ext>
                  </a:extLst>
                </a:gridCol>
                <a:gridCol w="6418025">
                  <a:extLst>
                    <a:ext uri="{9D8B030D-6E8A-4147-A177-3AD203B41FA5}">
                      <a16:colId xmlns:a16="http://schemas.microsoft.com/office/drawing/2014/main" val="20001"/>
                    </a:ext>
                  </a:extLst>
                </a:gridCol>
                <a:gridCol w="1253706">
                  <a:extLst>
                    <a:ext uri="{9D8B030D-6E8A-4147-A177-3AD203B41FA5}">
                      <a16:colId xmlns:a16="http://schemas.microsoft.com/office/drawing/2014/main" val="20002"/>
                    </a:ext>
                  </a:extLst>
                </a:gridCol>
              </a:tblGrid>
              <a:tr h="35864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48306">
                <a:tc>
                  <a:txBody>
                    <a:bodyPr/>
                    <a:lstStyle/>
                    <a:p>
                      <a:r>
                        <a:rPr kumimoji="0" lang="en-US" sz="1200" kern="1200" dirty="0">
                          <a:solidFill>
                            <a:schemeClr val="dk1"/>
                          </a:solidFill>
                          <a:effectLst/>
                          <a:latin typeface="+mn-lt"/>
                          <a:ea typeface="+mn-ea"/>
                          <a:cs typeface="+mn-cs"/>
                        </a:rPr>
                        <a:t>Vendor Assessment Selection, compliance and Contract Completion  </a:t>
                      </a:r>
                      <a:endParaRPr lang="en-US" sz="1200" dirty="0">
                        <a:latin typeface="+mn-lt"/>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mn-lt"/>
                        </a:rPr>
                        <a:t>Fiscal stewardship, HIPAA Compliance, Reporting support and IT compatibility.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latin typeface="+mn-lt"/>
                        </a:rPr>
                        <a:t>Fall, 2024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48306">
                <a:tc>
                  <a:txBody>
                    <a:bodyPr/>
                    <a:lstStyle/>
                    <a:p>
                      <a:r>
                        <a:rPr kumimoji="0" lang="en-US" sz="1200" kern="1200" dirty="0">
                          <a:solidFill>
                            <a:schemeClr val="dk1"/>
                          </a:solidFill>
                          <a:effectLst/>
                          <a:latin typeface="+mn-lt"/>
                          <a:ea typeface="+mn-ea"/>
                          <a:cs typeface="+mn-cs"/>
                        </a:rPr>
                        <a:t>Training and Education Training on Oberd  Registry</a:t>
                      </a:r>
                      <a:endParaRPr lang="en-US" sz="1200" dirty="0">
                        <a:latin typeface="+mn-lt"/>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kern="100" dirty="0">
                          <a:effectLst/>
                          <a:latin typeface="+mn-lt"/>
                          <a:ea typeface="Times New Roman" panose="02020603050405020304" pitchFamily="18" charset="0"/>
                          <a:cs typeface="Lucida Sans Unicode" panose="020B0602030504020204" pitchFamily="34" charset="0"/>
                        </a:rPr>
                        <a:t>1.  Provide initial overview  to all ortho staff members on administration, data entry, and interpretation.   Begin workflow draft &amp; pilot with team.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latin typeface="+mn-lt"/>
                        </a:rPr>
                        <a:t>Feb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627629">
                <a:tc>
                  <a:txBody>
                    <a:bodyPr/>
                    <a:lstStyle/>
                    <a:p>
                      <a:pPr marL="0" marR="0">
                        <a:spcBef>
                          <a:spcPts val="0"/>
                        </a:spcBef>
                        <a:spcAft>
                          <a:spcPts val="0"/>
                        </a:spcAft>
                      </a:pPr>
                      <a:r>
                        <a:rPr lang="en-US" sz="1200" dirty="0"/>
                        <a:t>Submit THA/TKA PRO-PM for a QM program approval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THA/TKA PRO-PM programs is an important program for improving patient centered care, enhanced clinical shared decision making and public reporting quality metrics.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100" dirty="0">
                          <a:solidFill>
                            <a:schemeClr val="tx1"/>
                          </a:solidFill>
                        </a:rPr>
                        <a:t>March 20</a:t>
                      </a:r>
                      <a:r>
                        <a:rPr lang="en-US" sz="1100" baseline="30000" dirty="0">
                          <a:solidFill>
                            <a:schemeClr val="tx1"/>
                          </a:solidFill>
                        </a:rPr>
                        <a:t>th</a:t>
                      </a:r>
                      <a:r>
                        <a:rPr lang="en-US" sz="1100" dirty="0">
                          <a:solidFill>
                            <a:schemeClr val="tx1"/>
                          </a:solidFill>
                        </a:rPr>
                        <a:t>, 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1165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kern="1200" dirty="0">
                          <a:solidFill>
                            <a:schemeClr val="dk1"/>
                          </a:solidFill>
                          <a:effectLst/>
                          <a:latin typeface="+mn-lt"/>
                          <a:ea typeface="+mn-ea"/>
                          <a:cs typeface="+mn-cs"/>
                        </a:rPr>
                        <a:t>Draft and Pilot Workflow – </a:t>
                      </a:r>
                      <a:endParaRPr lang="en-US" sz="11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Vetting workflow with IPAD tools with pts and staff to insure ease of use, workable and sustainable.  Consideration of both staff and pt burden to administer the tool.  Meet with Oberd monthly for optimization review and reporting templates (4.2) (5.2) (5.7)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5.7.2025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268984">
                <a:tc>
                  <a:txBody>
                    <a:bodyPr/>
                    <a:lstStyle/>
                    <a:p>
                      <a:pPr marL="0" marR="0">
                        <a:spcBef>
                          <a:spcPts val="0"/>
                        </a:spcBef>
                        <a:spcAft>
                          <a:spcPts val="0"/>
                        </a:spcAft>
                      </a:pPr>
                      <a:r>
                        <a:rPr lang="en-US" sz="1200" dirty="0"/>
                        <a:t>Oberd Tool Templates Updates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Updated communication protocols within Oberd’s Tools for both email and text communications.  Edited templates for enhanced personalization from OrthoTeam adding Dr Raval photo and call to action in communications.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5.7.2025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268984">
                <a:tc>
                  <a:txBody>
                    <a:bodyPr/>
                    <a:lstStyle/>
                    <a:p>
                      <a:pPr marL="0" marR="0">
                        <a:spcBef>
                          <a:spcPts val="0"/>
                        </a:spcBef>
                        <a:spcAft>
                          <a:spcPts val="0"/>
                        </a:spcAft>
                      </a:pPr>
                      <a:r>
                        <a:rPr lang="en-US" sz="1200" dirty="0"/>
                        <a:t>Oberd IPAD Usage by Pt during clinic visit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Initiated with Clark and vendor Lead Kaitlyn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5.8.2025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268984">
                <a:tc>
                  <a:txBody>
                    <a:bodyPr/>
                    <a:lstStyle/>
                    <a:p>
                      <a:r>
                        <a:rPr lang="en-US" sz="1200" dirty="0"/>
                        <a:t>Oberd Reporting options vs hard data dump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t>Working with Vendor on options within Tableau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t>5.7.2025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6592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24777-3DC1-FCBF-6D71-ACC10A34E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DA4DD-64AF-440E-97E7-FE5B6C5F17BB}"/>
              </a:ext>
            </a:extLst>
          </p:cNvPr>
          <p:cNvSpPr>
            <a:spLocks noGrp="1"/>
          </p:cNvSpPr>
          <p:nvPr>
            <p:ph type="title"/>
          </p:nvPr>
        </p:nvSpPr>
        <p:spPr/>
        <p:txBody>
          <a:bodyPr/>
          <a:lstStyle/>
          <a:p>
            <a:r>
              <a:rPr lang="en-US"/>
              <a:t>Changes:</a:t>
            </a:r>
          </a:p>
        </p:txBody>
      </p:sp>
      <p:pic>
        <p:nvPicPr>
          <p:cNvPr id="6" name="Content Placeholder 4">
            <a:extLst>
              <a:ext uri="{FF2B5EF4-FFF2-40B4-BE49-F238E27FC236}">
                <a16:creationId xmlns:a16="http://schemas.microsoft.com/office/drawing/2014/main" id="{7B12E6A2-0526-4E05-28FB-696DC5E6AB92}"/>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a:extLst>
              <a:ext uri="{FF2B5EF4-FFF2-40B4-BE49-F238E27FC236}">
                <a16:creationId xmlns:a16="http://schemas.microsoft.com/office/drawing/2014/main" id="{D9DA69CD-1B36-633D-595F-F642662EF6E1}"/>
              </a:ext>
            </a:extLst>
          </p:cNvPr>
          <p:cNvGraphicFramePr>
            <a:graphicFrameLocks noGrp="1"/>
          </p:cNvGraphicFramePr>
          <p:nvPr/>
        </p:nvGraphicFramePr>
        <p:xfrm>
          <a:off x="9539" y="1362973"/>
          <a:ext cx="12182461" cy="3867395"/>
        </p:xfrm>
        <a:graphic>
          <a:graphicData uri="http://schemas.openxmlformats.org/drawingml/2006/table">
            <a:tbl>
              <a:tblPr firstRow="1" bandRow="1">
                <a:tableStyleId>{6E25E649-3F16-4E02-A733-19D2CDBF48F0}</a:tableStyleId>
              </a:tblPr>
              <a:tblGrid>
                <a:gridCol w="4510730">
                  <a:extLst>
                    <a:ext uri="{9D8B030D-6E8A-4147-A177-3AD203B41FA5}">
                      <a16:colId xmlns:a16="http://schemas.microsoft.com/office/drawing/2014/main" val="20000"/>
                    </a:ext>
                  </a:extLst>
                </a:gridCol>
                <a:gridCol w="6418025">
                  <a:extLst>
                    <a:ext uri="{9D8B030D-6E8A-4147-A177-3AD203B41FA5}">
                      <a16:colId xmlns:a16="http://schemas.microsoft.com/office/drawing/2014/main" val="20001"/>
                    </a:ext>
                  </a:extLst>
                </a:gridCol>
                <a:gridCol w="1253706">
                  <a:extLst>
                    <a:ext uri="{9D8B030D-6E8A-4147-A177-3AD203B41FA5}">
                      <a16:colId xmlns:a16="http://schemas.microsoft.com/office/drawing/2014/main" val="20002"/>
                    </a:ext>
                  </a:extLst>
                </a:gridCol>
              </a:tblGrid>
              <a:tr h="35864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48306">
                <a:tc>
                  <a:txBody>
                    <a:bodyPr/>
                    <a:lstStyle/>
                    <a:p>
                      <a:pPr>
                        <a:spcBef>
                          <a:spcPts val="0"/>
                        </a:spcBef>
                      </a:pPr>
                      <a:r>
                        <a:rPr lang="en-US" sz="1200" dirty="0"/>
                        <a:t>Monthly review of Data for process improvement and sharing with key stakeholders at ortho mtg </a:t>
                      </a:r>
                    </a:p>
                  </a:txBody>
                  <a:tcPr>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Clark and Kristin &gt; 46 pt enrolled 40 pts completed -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solidFill>
                            <a:schemeClr val="tx1"/>
                          </a:solidFill>
                        </a:rPr>
                        <a:t>4.12.25</a:t>
                      </a:r>
                    </a:p>
                  </a:txBody>
                  <a:tcPr>
                    <a:lnL w="12700" cap="flat" cmpd="sng" algn="ctr">
                      <a:solidFill>
                        <a:schemeClr val="accent1">
                          <a:lumMod val="50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1"/>
                  </a:ext>
                </a:extLst>
              </a:tr>
              <a:tr h="448306">
                <a:tc>
                  <a:txBody>
                    <a:bodyPr/>
                    <a:lstStyle/>
                    <a:p>
                      <a:r>
                        <a:rPr lang="en-US" sz="1200" kern="100" dirty="0">
                          <a:effectLst/>
                          <a:latin typeface="+mn-lt"/>
                          <a:ea typeface="Times New Roman" panose="02020603050405020304" pitchFamily="18" charset="0"/>
                          <a:cs typeface="Lucida Sans Unicode" panose="020B0602030504020204" pitchFamily="34" charset="0"/>
                        </a:rPr>
                        <a:t>Provide comprehensive training to all Ortho staff members  &amp; key stakeholders on administration, workflow, data entry, and interpretation and reporting of the THA/TKA PRO – PM program. </a:t>
                      </a:r>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Clark and Kristin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4.12.25</a:t>
                      </a:r>
                    </a:p>
                  </a:txBody>
                  <a:tcPr>
                    <a:lnL w="12700" cap="flat" cmpd="sng" algn="ctr">
                      <a:solidFill>
                        <a:schemeClr val="accent1">
                          <a:lumMod val="50000"/>
                        </a:schemeClr>
                      </a:solidFill>
                      <a:prstDash val="solid"/>
                      <a:round/>
                      <a:headEnd type="none" w="med" len="med"/>
                      <a:tailEnd type="none" w="med" len="med"/>
                    </a:lnL>
                    <a:solidFill>
                      <a:schemeClr val="bg1"/>
                    </a:solidFill>
                  </a:tcPr>
                </a:tc>
                <a:extLst>
                  <a:ext uri="{0D108BD9-81ED-4DB2-BD59-A6C34878D82A}">
                    <a16:rowId xmlns:a16="http://schemas.microsoft.com/office/drawing/2014/main" val="10002"/>
                  </a:ext>
                </a:extLst>
              </a:tr>
              <a:tr h="627629">
                <a:tc>
                  <a:txBody>
                    <a:bodyPr/>
                    <a:lstStyle/>
                    <a:p>
                      <a:pPr>
                        <a:spcBef>
                          <a:spcPts val="0"/>
                        </a:spcBef>
                      </a:pPr>
                      <a:r>
                        <a:rPr lang="en-US" sz="1200" kern="100" dirty="0">
                          <a:effectLst/>
                          <a:latin typeface="+mn-lt"/>
                          <a:ea typeface="Times New Roman" panose="02020603050405020304" pitchFamily="18" charset="0"/>
                          <a:cs typeface="Lucida Sans Unicode" panose="020B0602030504020204" pitchFamily="34" charset="0"/>
                        </a:rPr>
                        <a:t>Draft and Distribute workflow, pt educational materials for patients explaining the purpose and benefits of PROMs</a:t>
                      </a:r>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Kristin &amp; JoDeen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4.2.25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575555">
                <a:tc>
                  <a:txBody>
                    <a:bodyPr/>
                    <a:lstStyle/>
                    <a:p>
                      <a:pPr>
                        <a:spcBef>
                          <a:spcPts val="0"/>
                        </a:spcBef>
                      </a:pPr>
                      <a:r>
                        <a:rPr lang="en-US" sz="1200" kern="100" dirty="0">
                          <a:effectLst/>
                          <a:latin typeface="+mn-lt"/>
                          <a:ea typeface="Times New Roman" panose="02020603050405020304" pitchFamily="18" charset="0"/>
                          <a:cs typeface="Lucida Sans Unicode" panose="020B0602030504020204" pitchFamily="34" charset="0"/>
                        </a:rPr>
                        <a:t> Oberd Monthly Optimization mtg – Starts April 2</a:t>
                      </a:r>
                      <a:r>
                        <a:rPr lang="en-US" sz="1200" kern="100" baseline="30000" dirty="0">
                          <a:effectLst/>
                          <a:latin typeface="+mn-lt"/>
                          <a:ea typeface="Times New Roman" panose="02020603050405020304" pitchFamily="18" charset="0"/>
                          <a:cs typeface="Lucida Sans Unicode" panose="020B0602030504020204" pitchFamily="34" charset="0"/>
                        </a:rPr>
                        <a:t>nd </a:t>
                      </a:r>
                      <a:r>
                        <a:rPr lang="en-US" sz="1200" kern="100" dirty="0">
                          <a:effectLst/>
                          <a:latin typeface="+mn-lt"/>
                          <a:ea typeface="Times New Roman" panose="02020603050405020304" pitchFamily="18" charset="0"/>
                          <a:cs typeface="Lucida Sans Unicode" panose="020B0602030504020204" pitchFamily="34" charset="0"/>
                        </a:rPr>
                        <a:t> </a:t>
                      </a:r>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Clark, Kristin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4.2.25</a:t>
                      </a:r>
                    </a:p>
                  </a:txBody>
                  <a:tcPr>
                    <a:lnL w="12700" cap="flat" cmpd="sng" algn="ctr">
                      <a:solidFill>
                        <a:schemeClr val="accent1">
                          <a:lumMod val="50000"/>
                        </a:schemeClr>
                      </a:solidFill>
                      <a:prstDash val="solid"/>
                      <a:round/>
                      <a:headEnd type="none" w="med" len="med"/>
                      <a:tailEnd type="none" w="med" len="med"/>
                    </a:lnL>
                    <a:noFill/>
                  </a:tcPr>
                </a:tc>
                <a:extLst>
                  <a:ext uri="{0D108BD9-81ED-4DB2-BD59-A6C34878D82A}">
                    <a16:rowId xmlns:a16="http://schemas.microsoft.com/office/drawing/2014/main" val="10005"/>
                  </a:ext>
                </a:extLst>
              </a:tr>
              <a:tr h="268984">
                <a:tc>
                  <a:txBody>
                    <a:bodyPr/>
                    <a:lstStyle/>
                    <a:p>
                      <a:pPr>
                        <a:spcBef>
                          <a:spcPts val="0"/>
                        </a:spcBef>
                      </a:pPr>
                      <a:r>
                        <a:rPr lang="en-US" sz="1200" dirty="0"/>
                        <a:t>Monthly review of Data for process improvement and sharing with key stakeholders at ortho mtg </a:t>
                      </a:r>
                    </a:p>
                  </a:txBody>
                  <a:tcPr>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a:t>Clark and Kristin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a:spcBef>
                          <a:spcPts val="0"/>
                        </a:spcBef>
                      </a:pPr>
                      <a:r>
                        <a:rPr lang="en-US" sz="1200" dirty="0"/>
                        <a:t>4.12.25</a:t>
                      </a:r>
                    </a:p>
                  </a:txBody>
                  <a:tcPr>
                    <a:lnL w="12700" cap="flat" cmpd="sng" algn="ctr">
                      <a:solidFill>
                        <a:schemeClr val="accent1">
                          <a:lumMod val="50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6"/>
                  </a:ext>
                </a:extLst>
              </a:tr>
              <a:tr h="0">
                <a:tc>
                  <a:txBody>
                    <a:bodyPr/>
                    <a:lstStyle/>
                    <a:p>
                      <a:pPr marL="0" marR="0">
                        <a:spcBef>
                          <a:spcPts val="0"/>
                        </a:spcBef>
                        <a:spcAft>
                          <a:spcPts val="0"/>
                        </a:spcAft>
                      </a:pPr>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268984">
                <a:tc>
                  <a:txBody>
                    <a:bodyPr/>
                    <a:lstStyle/>
                    <a:p>
                      <a:endParaRPr lang="en-US" sz="1200"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200"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a:extLst>
              <a:ext uri="{FF2B5EF4-FFF2-40B4-BE49-F238E27FC236}">
                <a16:creationId xmlns:a16="http://schemas.microsoft.com/office/drawing/2014/main" id="{972D8FA3-FE2A-4B08-3351-4E7967981171}"/>
              </a:ext>
            </a:extLst>
          </p:cNvPr>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a:extLst>
              <a:ext uri="{FF2B5EF4-FFF2-40B4-BE49-F238E27FC236}">
                <a16:creationId xmlns:a16="http://schemas.microsoft.com/office/drawing/2014/main" id="{85BBEE90-7ADD-0457-C6A2-D7E086100EDB}"/>
              </a:ext>
            </a:extLst>
          </p:cNvPr>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a:ln>
                  <a:noFill/>
                </a:ln>
                <a:solidFill>
                  <a:prstClr val="black"/>
                </a:solidFill>
                <a:effectLst/>
                <a:uLnTx/>
                <a:uFillTx/>
                <a:latin typeface="Lucida Sans Unicode"/>
                <a:ea typeface="+mn-ea"/>
                <a:cs typeface="+mn-cs"/>
              </a:rPr>
              <a:t>.  </a:t>
            </a:r>
          </a:p>
        </p:txBody>
      </p:sp>
      <p:pic>
        <p:nvPicPr>
          <p:cNvPr id="3" name="Picture 2">
            <a:extLst>
              <a:ext uri="{FF2B5EF4-FFF2-40B4-BE49-F238E27FC236}">
                <a16:creationId xmlns:a16="http://schemas.microsoft.com/office/drawing/2014/main" id="{20E72B77-0772-5E3A-ADBD-2294414DCB6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751096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Page Under Construction Stock Photos ...">
            <a:extLst>
              <a:ext uri="{FF2B5EF4-FFF2-40B4-BE49-F238E27FC236}">
                <a16:creationId xmlns:a16="http://schemas.microsoft.com/office/drawing/2014/main" id="{518D50E2-4EBC-C029-5B1A-3C269F6EC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8065" y="1545340"/>
            <a:ext cx="5486399" cy="2926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0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21691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80%</a:t>
                      </a:r>
                      <a:r>
                        <a:rPr lang="en-US" sz="1400" baseline="0" dirty="0"/>
                        <a:t> of Phase 3 exercise referrals to be placed electronically vs a paper referral</a:t>
                      </a:r>
                    </a:p>
                    <a:p>
                      <a:pPr>
                        <a:spcBef>
                          <a:spcPts val="0"/>
                        </a:spcBef>
                      </a:pPr>
                      <a:endParaRPr lang="en-US" sz="1400" baseline="0" dirty="0"/>
                    </a:p>
                    <a:p>
                      <a:pPr>
                        <a:spcBef>
                          <a:spcPts val="0"/>
                        </a:spcBef>
                      </a:pPr>
                      <a:r>
                        <a:rPr lang="en-US" sz="1400" dirty="0"/>
                        <a:t>Current KOM Status: </a:t>
                      </a:r>
                      <a:r>
                        <a:rPr lang="en-US" sz="1400" dirty="0">
                          <a:solidFill>
                            <a:srgbClr val="FF0000"/>
                          </a:solidFill>
                        </a:rPr>
                        <a:t>100% completed. The CRR15 order was created and went live on 2/13/25. Testing was done for about 1 week and the ticket was closed on 2/19/25. Starting using at CR on 3/1/25 through 5/7/25. We have had 4 patients who have SSM provider where the CRR15 referral was placed. 100% of these referrals were placed successfully. </a:t>
                      </a:r>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36599" y="5912136"/>
          <a:ext cx="10312400" cy="822960"/>
        </p:xfrm>
        <a:graphic>
          <a:graphicData uri="http://schemas.openxmlformats.org/drawingml/2006/table">
            <a:tbl>
              <a:tblPr firstRow="1" bandRow="1">
                <a:tableStyleId>{6E25E649-3F16-4E02-A733-19D2CDBF48F0}</a:tableStyleId>
              </a:tblPr>
              <a:tblGrid>
                <a:gridCol w="10312400">
                  <a:extLst>
                    <a:ext uri="{9D8B030D-6E8A-4147-A177-3AD203B41FA5}">
                      <a16:colId xmlns:a16="http://schemas.microsoft.com/office/drawing/2014/main" val="20000"/>
                    </a:ext>
                  </a:extLst>
                </a:gridCol>
              </a:tblGrid>
              <a:tr h="242342">
                <a:tc>
                  <a:txBody>
                    <a:bodyPr/>
                    <a:lstStyle/>
                    <a:p>
                      <a:r>
                        <a:rPr lang="en-US" sz="1400" dirty="0"/>
                        <a:t>Team: Cardiac Rehab</a:t>
                      </a:r>
                      <a:r>
                        <a:rPr lang="en-US" sz="1400" baseline="0" dirty="0"/>
                        <a:t> staff</a:t>
                      </a:r>
                      <a:endParaRPr lang="en-US" sz="1400" dirty="0"/>
                    </a:p>
                  </a:txBody>
                  <a:tcPr/>
                </a:tc>
                <a:extLst>
                  <a:ext uri="{0D108BD9-81ED-4DB2-BD59-A6C34878D82A}">
                    <a16:rowId xmlns:a16="http://schemas.microsoft.com/office/drawing/2014/main" val="10000"/>
                  </a:ext>
                </a:extLst>
              </a:tr>
              <a:tr h="411982">
                <a:tc>
                  <a:txBody>
                    <a:bodyPr/>
                    <a:lstStyle/>
                    <a:p>
                      <a:r>
                        <a:rPr lang="en-US" sz="1400" dirty="0"/>
                        <a:t>Project </a:t>
                      </a:r>
                      <a:r>
                        <a:rPr lang="en-US" sz="1400" dirty="0" err="1"/>
                        <a:t>Leader:Cardiac</a:t>
                      </a:r>
                      <a:r>
                        <a:rPr lang="en-US" sz="1400" dirty="0"/>
                        <a:t> Rehab</a:t>
                      </a:r>
                      <a:r>
                        <a:rPr lang="en-US" sz="1400" baseline="0" dirty="0"/>
                        <a:t> team</a:t>
                      </a:r>
                      <a:endParaRPr lang="en-US" sz="1400" dirty="0"/>
                    </a:p>
                    <a:p>
                      <a:r>
                        <a:rPr lang="en-US" sz="1400" dirty="0"/>
                        <a:t>Members:</a:t>
                      </a:r>
                      <a:r>
                        <a:rPr lang="en-US" sz="1400" baseline="0" dirty="0"/>
                        <a:t> Melissa </a:t>
                      </a:r>
                      <a:r>
                        <a:rPr lang="en-US" sz="1400" baseline="0" dirty="0" err="1"/>
                        <a:t>Trumm</a:t>
                      </a:r>
                      <a:r>
                        <a:rPr lang="en-US" sz="1400" baseline="0" dirty="0"/>
                        <a:t>, Melanie </a:t>
                      </a:r>
                      <a:r>
                        <a:rPr lang="en-US" sz="1400" baseline="0" dirty="0" err="1"/>
                        <a:t>Pavolonis</a:t>
                      </a:r>
                      <a:r>
                        <a:rPr lang="en-US" sz="1400" baseline="0" dirty="0"/>
                        <a:t>, </a:t>
                      </a:r>
                      <a:r>
                        <a:rPr lang="en-US" sz="1400" baseline="0" dirty="0" err="1"/>
                        <a:t>Madie</a:t>
                      </a:r>
                      <a:r>
                        <a:rPr lang="en-US" sz="1400" baseline="0" dirty="0"/>
                        <a:t> </a:t>
                      </a:r>
                      <a:r>
                        <a:rPr lang="en-US" sz="1400" baseline="0" dirty="0" err="1"/>
                        <a:t>Mehlhoff</a:t>
                      </a:r>
                      <a:r>
                        <a:rPr lang="en-US" sz="1400" baseline="0" dirty="0"/>
                        <a:t> and Cathy Grabowski</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844658" y="3097160"/>
          <a:ext cx="5246617" cy="2743200"/>
        </p:xfrm>
        <a:graphic>
          <a:graphicData uri="http://schemas.openxmlformats.org/drawingml/2006/table">
            <a:tbl>
              <a:tblPr firstRow="1" bandRow="1">
                <a:tableStyleId>{6E25E649-3F16-4E02-A733-19D2CDBF48F0}</a:tableStyleId>
              </a:tblPr>
              <a:tblGrid>
                <a:gridCol w="5246617">
                  <a:extLst>
                    <a:ext uri="{9D8B030D-6E8A-4147-A177-3AD203B41FA5}">
                      <a16:colId xmlns:a16="http://schemas.microsoft.com/office/drawing/2014/main" val="20000"/>
                    </a:ext>
                  </a:extLst>
                </a:gridCol>
              </a:tblGrid>
              <a:tr h="700057">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925156">
                <a:tc>
                  <a:txBody>
                    <a:bodyPr/>
                    <a:lstStyle/>
                    <a:p>
                      <a:pPr marL="0" indent="0">
                        <a:spcBef>
                          <a:spcPts val="0"/>
                        </a:spcBef>
                        <a:buNone/>
                      </a:pPr>
                      <a:r>
                        <a:rPr lang="en-US" sz="1400" baseline="0" dirty="0"/>
                        <a:t>All of our other referral were placed electronically except for the phase 3 exercise referral which was paper. We would to make it consistent with all of our referrals from SSM providers to be placed electronically </a:t>
                      </a:r>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baseline="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3"/>
          <a:ext cx="4848224" cy="316992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679272">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2264239">
                <a:tc>
                  <a:txBody>
                    <a:bodyPr/>
                    <a:lstStyle/>
                    <a:p>
                      <a:pPr>
                        <a:spcBef>
                          <a:spcPts val="0"/>
                        </a:spcBef>
                      </a:pPr>
                      <a:r>
                        <a:rPr lang="en-US" sz="1400" dirty="0"/>
                        <a:t>Eliminate paper referral to be scanned into EPIC</a:t>
                      </a:r>
                    </a:p>
                    <a:p>
                      <a:pPr>
                        <a:spcBef>
                          <a:spcPts val="0"/>
                        </a:spcBef>
                      </a:pPr>
                      <a:r>
                        <a:rPr lang="en-US" sz="1400" baseline="0" dirty="0"/>
                        <a:t>Decrease wait times for a patient to start the phase 3 exercise program. </a:t>
                      </a:r>
                    </a:p>
                    <a:p>
                      <a:pPr>
                        <a:spcBef>
                          <a:spcPts val="0"/>
                        </a:spcBef>
                      </a:pPr>
                      <a:r>
                        <a:rPr lang="en-US" sz="1400" dirty="0"/>
                        <a:t>Prevent from paper referral getting misplaced or lost “in transit” via fax </a:t>
                      </a:r>
                    </a:p>
                    <a:p>
                      <a:pPr>
                        <a:spcBef>
                          <a:spcPts val="0"/>
                        </a:spcBef>
                      </a:pPr>
                      <a:r>
                        <a:rPr lang="en-US" sz="1400" dirty="0"/>
                        <a:t>Make it easier</a:t>
                      </a:r>
                      <a:r>
                        <a:rPr lang="en-US" sz="1400" baseline="0" dirty="0"/>
                        <a:t> for our SSM providers to place a referral for exercise for their patients</a:t>
                      </a: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Electronic Phase 3 exercise referral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971290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a:xfrm>
            <a:off x="260350" y="139700"/>
            <a:ext cx="10972800" cy="1143000"/>
          </a:xfrm>
        </p:spPr>
        <p:txBody>
          <a:bodyPr/>
          <a:lstStyle/>
          <a:p>
            <a:r>
              <a:rPr lang="en-US"/>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3">
            <a:clrChange>
              <a:clrFrom>
                <a:srgbClr val="F2F2F2"/>
              </a:clrFrom>
              <a:clrTo>
                <a:srgbClr val="F2F2F2">
                  <a:alpha val="0"/>
                </a:srgbClr>
              </a:clrTo>
            </a:clrChange>
          </a:blip>
          <a:srcRect l="40085" t="14500" r="4898" b="10697"/>
          <a:stretch/>
        </p:blipFill>
        <p:spPr>
          <a:xfrm>
            <a:off x="10779129" y="1588"/>
            <a:ext cx="1371600" cy="1407381"/>
          </a:xfrm>
          <a:prstGeom prst="rect">
            <a:avLst/>
          </a:prstGeom>
        </p:spPr>
      </p:pic>
      <p:sp>
        <p:nvSpPr>
          <p:cNvPr id="10" name="Rectangle 9"/>
          <p:cNvSpPr/>
          <p:nvPr/>
        </p:nvSpPr>
        <p:spPr>
          <a:xfrm>
            <a:off x="9349906" y="342357"/>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360225" y="1047643"/>
          <a:ext cx="10658295" cy="741680"/>
        </p:xfrm>
        <a:graphic>
          <a:graphicData uri="http://schemas.openxmlformats.org/drawingml/2006/table">
            <a:tbl>
              <a:tblPr firstRow="1" bandRow="1">
                <a:tableStyleId>{6E25E649-3F16-4E02-A733-19D2CDBF48F0}</a:tableStyleId>
              </a:tblPr>
              <a:tblGrid>
                <a:gridCol w="10658295">
                  <a:extLst>
                    <a:ext uri="{9D8B030D-6E8A-4147-A177-3AD203B41FA5}">
                      <a16:colId xmlns:a16="http://schemas.microsoft.com/office/drawing/2014/main" val="20000"/>
                    </a:ext>
                  </a:extLst>
                </a:gridCol>
              </a:tblGrid>
              <a:tr h="370840">
                <a:tc>
                  <a:txBody>
                    <a:bodyPr/>
                    <a:lstStyle/>
                    <a:p>
                      <a:r>
                        <a:rPr lang="en-US" sz="1400"/>
                        <a:t>Results: </a:t>
                      </a:r>
                      <a:r>
                        <a:rPr lang="en-US" sz="1400" b="0"/>
                        <a:t>Did you</a:t>
                      </a:r>
                      <a:r>
                        <a:rPr lang="en-US" sz="1400" b="0" baseline="0"/>
                        <a:t> accomplish your goals</a:t>
                      </a:r>
                      <a:r>
                        <a:rPr lang="en-US" sz="1400" b="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In progress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354010" y="1779163"/>
          <a:ext cx="10644325" cy="822960"/>
        </p:xfrm>
        <a:graphic>
          <a:graphicData uri="http://schemas.openxmlformats.org/drawingml/2006/table">
            <a:tbl>
              <a:tblPr firstRow="1" bandRow="1">
                <a:tableStyleId>{6E25E649-3F16-4E02-A733-19D2CDBF48F0}</a:tableStyleId>
              </a:tblPr>
              <a:tblGrid>
                <a:gridCol w="10644325">
                  <a:extLst>
                    <a:ext uri="{9D8B030D-6E8A-4147-A177-3AD203B41FA5}">
                      <a16:colId xmlns:a16="http://schemas.microsoft.com/office/drawing/2014/main" val="20000"/>
                    </a:ext>
                  </a:extLst>
                </a:gridCol>
              </a:tblGrid>
              <a:tr h="255929">
                <a:tc>
                  <a:txBody>
                    <a:bodyPr/>
                    <a:lstStyle/>
                    <a:p>
                      <a:r>
                        <a:rPr lang="en-US" sz="1400"/>
                        <a:t>Lessons Learned: </a:t>
                      </a:r>
                      <a:r>
                        <a:rPr lang="en-US" sz="1400" b="0"/>
                        <a:t>What did you learn because of this project?  Unexpected discoveries?  Problems or barriers?</a:t>
                      </a:r>
                    </a:p>
                  </a:txBody>
                  <a:tcPr/>
                </a:tc>
                <a:extLst>
                  <a:ext uri="{0D108BD9-81ED-4DB2-BD59-A6C34878D82A}">
                    <a16:rowId xmlns:a16="http://schemas.microsoft.com/office/drawing/2014/main" val="10000"/>
                  </a:ext>
                </a:extLst>
              </a:tr>
              <a:tr h="357600">
                <a:tc>
                  <a:txBody>
                    <a:bodyPr/>
                    <a:lstStyle/>
                    <a:p>
                      <a:pPr>
                        <a:spcBef>
                          <a:spcPts val="0"/>
                        </a:spcBef>
                      </a:pPr>
                      <a:r>
                        <a:rPr lang="en-US" sz="1400" dirty="0"/>
                        <a:t>Working mtgs with vendor support Kaitlyn very helpful.  We are a manual contract with is nuanced.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360225" y="2423161"/>
          <a:ext cx="10638110" cy="2801889"/>
        </p:xfrm>
        <a:graphic>
          <a:graphicData uri="http://schemas.openxmlformats.org/drawingml/2006/table">
            <a:tbl>
              <a:tblPr firstRow="1" bandRow="1">
                <a:tableStyleId>{6E25E649-3F16-4E02-A733-19D2CDBF48F0}</a:tableStyleId>
              </a:tblPr>
              <a:tblGrid>
                <a:gridCol w="8485790">
                  <a:extLst>
                    <a:ext uri="{9D8B030D-6E8A-4147-A177-3AD203B41FA5}">
                      <a16:colId xmlns:a16="http://schemas.microsoft.com/office/drawing/2014/main" val="20000"/>
                    </a:ext>
                  </a:extLst>
                </a:gridCol>
                <a:gridCol w="1194097">
                  <a:extLst>
                    <a:ext uri="{9D8B030D-6E8A-4147-A177-3AD203B41FA5}">
                      <a16:colId xmlns:a16="http://schemas.microsoft.com/office/drawing/2014/main" val="554899062"/>
                    </a:ext>
                  </a:extLst>
                </a:gridCol>
                <a:gridCol w="958223">
                  <a:extLst>
                    <a:ext uri="{9D8B030D-6E8A-4147-A177-3AD203B41FA5}">
                      <a16:colId xmlns:a16="http://schemas.microsoft.com/office/drawing/2014/main" val="2580323455"/>
                    </a:ext>
                  </a:extLst>
                </a:gridCol>
              </a:tblGrid>
              <a:tr h="331734">
                <a:tc gridSpan="3">
                  <a:txBody>
                    <a:bodyPr/>
                    <a:lstStyle/>
                    <a:p>
                      <a:r>
                        <a:rPr lang="en-US" sz="1400"/>
                        <a:t>Next Steps: </a:t>
                      </a:r>
                      <a:r>
                        <a:rPr lang="en-US" sz="1400" b="0"/>
                        <a:t>What actions are you going to take </a:t>
                      </a:r>
                      <a:r>
                        <a:rPr lang="en-US" sz="1400" b="1" u="sng"/>
                        <a:t>in the next 60 days </a:t>
                      </a:r>
                      <a:r>
                        <a:rPr lang="en-US" sz="1400" b="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8073">
                <a:tc>
                  <a:txBody>
                    <a:bodyPr/>
                    <a:lstStyle/>
                    <a:p>
                      <a:pPr>
                        <a:spcBef>
                          <a:spcPts val="0"/>
                        </a:spcBef>
                      </a:pPr>
                      <a:r>
                        <a:rPr lang="en-US" sz="1100" b="1" dirty="0"/>
                        <a:t>Action:</a:t>
                      </a:r>
                    </a:p>
                  </a:txBody>
                  <a:tcPr/>
                </a:tc>
                <a:tc>
                  <a:txBody>
                    <a:bodyPr/>
                    <a:lstStyle/>
                    <a:p>
                      <a:pPr>
                        <a:spcBef>
                          <a:spcPts val="0"/>
                        </a:spcBef>
                      </a:pPr>
                      <a:r>
                        <a:rPr lang="en-US" sz="1100" b="1"/>
                        <a:t>Assigned To:</a:t>
                      </a:r>
                    </a:p>
                  </a:txBody>
                  <a:tcPr/>
                </a:tc>
                <a:tc>
                  <a:txBody>
                    <a:bodyPr/>
                    <a:lstStyle/>
                    <a:p>
                      <a:pPr>
                        <a:spcBef>
                          <a:spcPts val="0"/>
                        </a:spcBef>
                      </a:pPr>
                      <a:r>
                        <a:rPr lang="en-US" sz="1100" b="1" dirty="0"/>
                        <a:t>Due Date:</a:t>
                      </a:r>
                    </a:p>
                  </a:txBody>
                  <a:tcPr/>
                </a:tc>
                <a:extLst>
                  <a:ext uri="{0D108BD9-81ED-4DB2-BD59-A6C34878D82A}">
                    <a16:rowId xmlns:a16="http://schemas.microsoft.com/office/drawing/2014/main" val="10001"/>
                  </a:ext>
                </a:extLst>
              </a:tr>
              <a:tr h="278643">
                <a:tc>
                  <a:txBody>
                    <a:bodyPr/>
                    <a:lstStyle/>
                    <a:p>
                      <a:pPr>
                        <a:spcBef>
                          <a:spcPts val="0"/>
                        </a:spcBef>
                      </a:pPr>
                      <a:r>
                        <a:rPr lang="en-US" sz="1200" dirty="0"/>
                        <a:t>Monthly review of Data for process improvement and sharing with key stakeholders at ortho mtg </a:t>
                      </a:r>
                    </a:p>
                  </a:txBody>
                  <a:tcPr/>
                </a:tc>
                <a:tc>
                  <a:txBody>
                    <a:bodyPr/>
                    <a:lstStyle/>
                    <a:p>
                      <a:pPr>
                        <a:spcBef>
                          <a:spcPts val="0"/>
                        </a:spcBef>
                      </a:pPr>
                      <a:r>
                        <a:rPr lang="en-US" sz="1200" dirty="0"/>
                        <a:t>Clark and Kristin </a:t>
                      </a:r>
                    </a:p>
                  </a:txBody>
                  <a:tcPr/>
                </a:tc>
                <a:tc>
                  <a:txBody>
                    <a:bodyPr/>
                    <a:lstStyle/>
                    <a:p>
                      <a:pPr>
                        <a:spcBef>
                          <a:spcPts val="0"/>
                        </a:spcBef>
                      </a:pPr>
                      <a:r>
                        <a:rPr lang="en-US" sz="1100" dirty="0"/>
                        <a:t>Monthly Staff mtg </a:t>
                      </a:r>
                    </a:p>
                  </a:txBody>
                  <a:tcPr/>
                </a:tc>
                <a:extLst>
                  <a:ext uri="{0D108BD9-81ED-4DB2-BD59-A6C34878D82A}">
                    <a16:rowId xmlns:a16="http://schemas.microsoft.com/office/drawing/2014/main" val="2469417347"/>
                  </a:ext>
                </a:extLst>
              </a:tr>
              <a:tr h="304519">
                <a:tc>
                  <a:txBody>
                    <a:bodyPr/>
                    <a:lstStyle/>
                    <a:p>
                      <a:r>
                        <a:rPr lang="en-US" sz="1200" dirty="0"/>
                        <a:t>IPAD Office Completion Option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Clark and Kristin </a:t>
                      </a:r>
                    </a:p>
                    <a:p>
                      <a:pPr>
                        <a:spcBef>
                          <a:spcPts val="0"/>
                        </a:spcBef>
                      </a:pPr>
                      <a:endParaRPr lang="en-US" sz="1200" dirty="0"/>
                    </a:p>
                  </a:txBody>
                  <a:tcPr/>
                </a:tc>
                <a:tc>
                  <a:txBody>
                    <a:bodyPr/>
                    <a:lstStyle/>
                    <a:p>
                      <a:pPr>
                        <a:spcBef>
                          <a:spcPts val="0"/>
                        </a:spcBef>
                      </a:pPr>
                      <a:r>
                        <a:rPr lang="en-US" sz="1200" dirty="0"/>
                        <a:t>June 5</a:t>
                      </a:r>
                    </a:p>
                  </a:txBody>
                  <a:tcPr/>
                </a:tc>
                <a:extLst>
                  <a:ext uri="{0D108BD9-81ED-4DB2-BD59-A6C34878D82A}">
                    <a16:rowId xmlns:a16="http://schemas.microsoft.com/office/drawing/2014/main" val="1068840150"/>
                  </a:ext>
                </a:extLst>
              </a:tr>
              <a:tr h="497602">
                <a:tc>
                  <a:txBody>
                    <a:bodyPr/>
                    <a:lstStyle/>
                    <a:p>
                      <a:pPr>
                        <a:spcBef>
                          <a:spcPts val="0"/>
                        </a:spcBef>
                      </a:pPr>
                      <a:r>
                        <a:rPr lang="en-US" sz="1200" kern="100" dirty="0">
                          <a:effectLst/>
                          <a:latin typeface="+mn-lt"/>
                          <a:ea typeface="Times New Roman" panose="02020603050405020304" pitchFamily="18" charset="0"/>
                          <a:cs typeface="Lucida Sans Unicode" panose="020B0602030504020204" pitchFamily="34" charset="0"/>
                        </a:rPr>
                        <a:t>Draft and Distribute workflow, pt educational materials for patients explaining the purpose and benefits of PROMs</a:t>
                      </a:r>
                      <a:endParaRPr lang="en-US" sz="1200" dirty="0"/>
                    </a:p>
                  </a:txBody>
                  <a:tcPr/>
                </a:tc>
                <a:tc>
                  <a:txBody>
                    <a:bodyPr/>
                    <a:lstStyle/>
                    <a:p>
                      <a:pPr>
                        <a:spcBef>
                          <a:spcPts val="0"/>
                        </a:spcBef>
                      </a:pPr>
                      <a:r>
                        <a:rPr lang="en-US" sz="1200" dirty="0"/>
                        <a:t>Clark and Kristin  </a:t>
                      </a:r>
                    </a:p>
                  </a:txBody>
                  <a:tcPr/>
                </a:tc>
                <a:tc>
                  <a:txBody>
                    <a:bodyPr/>
                    <a:lstStyle/>
                    <a:p>
                      <a:pPr>
                        <a:spcBef>
                          <a:spcPts val="0"/>
                        </a:spcBef>
                      </a:pPr>
                      <a:r>
                        <a:rPr lang="en-US" sz="1200" dirty="0"/>
                        <a:t>June 5 </a:t>
                      </a:r>
                    </a:p>
                  </a:txBody>
                  <a:tcPr/>
                </a:tc>
                <a:extLst>
                  <a:ext uri="{0D108BD9-81ED-4DB2-BD59-A6C34878D82A}">
                    <a16:rowId xmlns:a16="http://schemas.microsoft.com/office/drawing/2014/main" val="3582915231"/>
                  </a:ext>
                </a:extLst>
              </a:tr>
              <a:tr h="314213">
                <a:tc>
                  <a:txBody>
                    <a:bodyPr/>
                    <a:lstStyle/>
                    <a:p>
                      <a:pPr>
                        <a:spcBef>
                          <a:spcPts val="0"/>
                        </a:spcBef>
                      </a:pPr>
                      <a:r>
                        <a:rPr lang="en-US" sz="1200" kern="100" dirty="0">
                          <a:effectLst/>
                          <a:latin typeface="+mn-lt"/>
                          <a:ea typeface="Times New Roman" panose="02020603050405020304" pitchFamily="18" charset="0"/>
                          <a:cs typeface="Lucida Sans Unicode" panose="020B0602030504020204" pitchFamily="34" charset="0"/>
                        </a:rPr>
                        <a:t> Oberd Mid Month Optimization mtg – </a:t>
                      </a:r>
                      <a:endParaRPr lang="en-US" sz="1200" dirty="0"/>
                    </a:p>
                  </a:txBody>
                  <a:tcPr/>
                </a:tc>
                <a:tc>
                  <a:txBody>
                    <a:bodyPr/>
                    <a:lstStyle/>
                    <a:p>
                      <a:pPr>
                        <a:spcBef>
                          <a:spcPts val="0"/>
                        </a:spcBef>
                      </a:pPr>
                      <a:r>
                        <a:rPr lang="en-US" sz="1200" dirty="0"/>
                        <a:t>Clark and Kristin  </a:t>
                      </a:r>
                    </a:p>
                  </a:txBody>
                  <a:tcPr/>
                </a:tc>
                <a:tc>
                  <a:txBody>
                    <a:bodyPr/>
                    <a:lstStyle/>
                    <a:p>
                      <a:pPr>
                        <a:spcBef>
                          <a:spcPts val="0"/>
                        </a:spcBef>
                      </a:pPr>
                      <a:endParaRPr lang="en-US" sz="12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325437" y="5135182"/>
          <a:ext cx="10710999" cy="822960"/>
        </p:xfrm>
        <a:graphic>
          <a:graphicData uri="http://schemas.openxmlformats.org/drawingml/2006/table">
            <a:tbl>
              <a:tblPr firstRow="1" bandRow="1">
                <a:tableStyleId>{6E25E649-3F16-4E02-A733-19D2CDBF48F0}</a:tableStyleId>
              </a:tblPr>
              <a:tblGrid>
                <a:gridCol w="10710999">
                  <a:extLst>
                    <a:ext uri="{9D8B030D-6E8A-4147-A177-3AD203B41FA5}">
                      <a16:colId xmlns:a16="http://schemas.microsoft.com/office/drawing/2014/main" val="20000"/>
                    </a:ext>
                  </a:extLst>
                </a:gridCol>
              </a:tblGrid>
              <a:tr h="295207">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46473">
                <a:tc>
                  <a:txBody>
                    <a:bodyPr/>
                    <a:lstStyle/>
                    <a:p>
                      <a:pPr>
                        <a:spcBef>
                          <a:spcPts val="0"/>
                        </a:spcBef>
                      </a:pPr>
                      <a:r>
                        <a:rPr lang="en-US" sz="1400" dirty="0"/>
                        <a:t>QM</a:t>
                      </a:r>
                      <a:r>
                        <a:rPr lang="en-US" sz="1400" baseline="0" dirty="0"/>
                        <a:t> Council approval for completion of project?: Enter YES or </a:t>
                      </a:r>
                      <a:r>
                        <a:rPr lang="en-US" sz="1400" b="1" baseline="0" dirty="0">
                          <a:highlight>
                            <a:srgbClr val="FFFF00"/>
                          </a:highlight>
                        </a:rPr>
                        <a:t>NO</a:t>
                      </a:r>
                    </a:p>
                    <a:p>
                      <a:pPr>
                        <a:spcBef>
                          <a:spcPts val="0"/>
                        </a:spcBef>
                      </a:pPr>
                      <a:r>
                        <a:rPr lang="en-US" sz="1400" baseline="0" dirty="0"/>
                        <a:t>Project still in progress, project to continue: Enter </a:t>
                      </a:r>
                      <a:r>
                        <a:rPr lang="en-US" sz="1400" b="1" baseline="0" dirty="0">
                          <a:highlight>
                            <a:srgbClr val="00FF00"/>
                          </a:highlight>
                        </a:rPr>
                        <a:t>YES </a:t>
                      </a:r>
                      <a:r>
                        <a:rPr lang="en-US" sz="1400" b="0" baseline="0" dirty="0"/>
                        <a:t>or NO</a:t>
                      </a:r>
                      <a:endParaRPr lang="en-US" sz="1400" b="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 b="4557"/>
          <a:stretch/>
        </p:blipFill>
        <p:spPr>
          <a:xfrm>
            <a:off x="8763678" y="439266"/>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464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8539" y="1752605"/>
            <a:ext cx="10363200" cy="1829761"/>
          </a:xfrm>
        </p:spPr>
        <p:txBody>
          <a:bodyPr/>
          <a:lstStyle/>
          <a:p>
            <a:r>
              <a:rPr lang="en-US" dirty="0"/>
              <a:t>Material Services</a:t>
            </a:r>
          </a:p>
        </p:txBody>
      </p:sp>
      <p:sp>
        <p:nvSpPr>
          <p:cNvPr id="3" name="Subtitle 2"/>
          <p:cNvSpPr>
            <a:spLocks noGrp="1"/>
          </p:cNvSpPr>
          <p:nvPr>
            <p:ph type="subTitle" idx="1"/>
          </p:nvPr>
        </p:nvSpPr>
        <p:spPr/>
        <p:txBody>
          <a:bodyPr/>
          <a:lstStyle/>
          <a:p>
            <a:r>
              <a:rPr lang="en-US" dirty="0"/>
              <a:t>Improvement for ordering department supplies</a:t>
            </a:r>
          </a:p>
        </p:txBody>
      </p:sp>
      <p:pic>
        <p:nvPicPr>
          <p:cNvPr id="1028" name="Picture 4"/>
          <p:cNvPicPr>
            <a:picLocks noChangeAspect="1" noChangeArrowheads="1"/>
          </p:cNvPicPr>
          <p:nvPr/>
        </p:nvPicPr>
        <p:blipFill>
          <a:blip r:embed="rId3"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6105378"/>
          <a:ext cx="5635625" cy="67564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243958">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March 25, 2025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May 27, 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0803496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646633">
                <a:tc>
                  <a:txBody>
                    <a:bodyPr/>
                    <a:lstStyle/>
                    <a:p>
                      <a:r>
                        <a:rPr lang="en-US" sz="1400" dirty="0"/>
                        <a:t>Goal(s): </a:t>
                      </a:r>
                    </a:p>
                    <a:p>
                      <a:pPr marL="285750" indent="-285750">
                        <a:buFontTx/>
                        <a:buChar char="-"/>
                      </a:pPr>
                      <a:r>
                        <a:rPr lang="en-US" sz="1400" dirty="0"/>
                        <a:t>Improve department ordering process. </a:t>
                      </a:r>
                    </a:p>
                    <a:p>
                      <a:pPr marL="285750" indent="-285750">
                        <a:buFontTx/>
                        <a:buChar char="-"/>
                      </a:pPr>
                      <a:endParaRPr lang="en-US" sz="1400" dirty="0"/>
                    </a:p>
                  </a:txBody>
                  <a:tcPr/>
                </a:tc>
                <a:extLst>
                  <a:ext uri="{0D108BD9-81ED-4DB2-BD59-A6C34878D82A}">
                    <a16:rowId xmlns:a16="http://schemas.microsoft.com/office/drawing/2014/main" val="10000"/>
                  </a:ext>
                </a:extLst>
              </a:tr>
              <a:tr h="835234">
                <a:tc>
                  <a:txBody>
                    <a:bodyPr/>
                    <a:lstStyle/>
                    <a:p>
                      <a:pPr>
                        <a:spcBef>
                          <a:spcPts val="0"/>
                        </a:spcBef>
                      </a:pPr>
                      <a:r>
                        <a:rPr lang="en-US" sz="1400" dirty="0"/>
                        <a:t>KOM Target: To review and improve the ordering processes in all identified department areas by completing 4 main steps. </a:t>
                      </a:r>
                    </a:p>
                    <a:p>
                      <a:pPr>
                        <a:spcBef>
                          <a:spcPts val="0"/>
                        </a:spcBef>
                      </a:pPr>
                      <a:r>
                        <a:rPr lang="en-US" sz="1400" dirty="0"/>
                        <a:t>Current KOM Status: </a:t>
                      </a:r>
                      <a:r>
                        <a:rPr lang="en-US" sz="1400" dirty="0">
                          <a:solidFill>
                            <a:srgbClr val="FF0000"/>
                          </a:solidFill>
                        </a:rPr>
                        <a:t>32%  </a:t>
                      </a:r>
                      <a:r>
                        <a:rPr lang="en-US" sz="1400"/>
                        <a:t>Completed</a:t>
                      </a:r>
                      <a:r>
                        <a:rPr lang="en-US" sz="1400">
                          <a:solidFill>
                            <a:srgbClr val="FF0000"/>
                          </a:solidFill>
                        </a:rPr>
                        <a:t> 6 </a:t>
                      </a:r>
                      <a:r>
                        <a:rPr lang="en-US" sz="1400" dirty="0"/>
                        <a:t>of </a:t>
                      </a:r>
                      <a:r>
                        <a:rPr lang="en-US" sz="1400" dirty="0">
                          <a:solidFill>
                            <a:srgbClr val="FF0000"/>
                          </a:solidFill>
                        </a:rPr>
                        <a:t>19 </a:t>
                      </a:r>
                      <a:r>
                        <a:rPr lang="en-US" sz="1400" dirty="0"/>
                        <a:t>currently identified ordering areas/department.  </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226908"/>
          <a:ext cx="10312401" cy="105308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39285">
                <a:tc>
                  <a:txBody>
                    <a:bodyPr/>
                    <a:lstStyle/>
                    <a:p>
                      <a:r>
                        <a:rPr lang="en-US" sz="1400" dirty="0"/>
                        <a:t>Team:</a:t>
                      </a:r>
                    </a:p>
                  </a:txBody>
                  <a:tcPr/>
                </a:tc>
                <a:extLst>
                  <a:ext uri="{0D108BD9-81ED-4DB2-BD59-A6C34878D82A}">
                    <a16:rowId xmlns:a16="http://schemas.microsoft.com/office/drawing/2014/main" val="10000"/>
                  </a:ext>
                </a:extLst>
              </a:tr>
              <a:tr h="613797">
                <a:tc>
                  <a:txBody>
                    <a:bodyPr/>
                    <a:lstStyle/>
                    <a:p>
                      <a:r>
                        <a:rPr lang="en-US" sz="1400" dirty="0"/>
                        <a:t>Project Leader: Dacia Brunner</a:t>
                      </a:r>
                    </a:p>
                    <a:p>
                      <a:r>
                        <a:rPr lang="en-US" sz="1400" dirty="0"/>
                        <a:t>Members:</a:t>
                      </a:r>
                      <a:r>
                        <a:rPr lang="en-US" sz="1400" baseline="0" dirty="0"/>
                        <a:t> Nancee Linnerud and </a:t>
                      </a:r>
                      <a:r>
                        <a:rPr lang="en-US" sz="1400" baseline="0" dirty="0">
                          <a:solidFill>
                            <a:srgbClr val="FF0000"/>
                          </a:solidFill>
                        </a:rPr>
                        <a:t>Roberta Sarow</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28600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74331">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2952">
                <a:tc>
                  <a:txBody>
                    <a:bodyPr/>
                    <a:lstStyle/>
                    <a:p>
                      <a:pPr>
                        <a:spcBef>
                          <a:spcPts val="0"/>
                        </a:spcBef>
                      </a:pPr>
                      <a:r>
                        <a:rPr lang="en-US" sz="1200" dirty="0"/>
                        <a:t>The ordering templates in MV, which each department uses, are outdated with items which are no longer used and don’t always include current needed items. Departments do not currently have par levels set, this creates issues with too much or not enough department stock.  Storeroom items are not all labeled with Multiview item numbers, creating confusion when ordering. High use items should be made stock and stored in Material Services. Not all items have product id #’s, creating extra work manual work to order.</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355644" y="2792095"/>
          <a:ext cx="4222045" cy="2316480"/>
        </p:xfrm>
        <a:graphic>
          <a:graphicData uri="http://schemas.openxmlformats.org/drawingml/2006/table">
            <a:tbl>
              <a:tblPr firstRow="1" bandRow="1">
                <a:tableStyleId>{6E25E649-3F16-4E02-A733-19D2CDBF48F0}</a:tableStyleId>
              </a:tblPr>
              <a:tblGrid>
                <a:gridCol w="4222045">
                  <a:extLst>
                    <a:ext uri="{9D8B030D-6E8A-4147-A177-3AD203B41FA5}">
                      <a16:colId xmlns:a16="http://schemas.microsoft.com/office/drawing/2014/main" val="20000"/>
                    </a:ext>
                  </a:extLst>
                </a:gridCol>
              </a:tblGrid>
              <a:tr h="68351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80955">
                <a:tc>
                  <a:txBody>
                    <a:bodyPr/>
                    <a:lstStyle/>
                    <a:p>
                      <a:pPr>
                        <a:spcBef>
                          <a:spcPts val="0"/>
                        </a:spcBef>
                      </a:pPr>
                      <a:r>
                        <a:rPr lang="en-US" sz="1400" dirty="0"/>
                        <a:t>This project supports the Finance pillar by creating more efficient ordering processes, so departments spend less time ordering.</a:t>
                      </a:r>
                    </a:p>
                    <a:p>
                      <a:pPr>
                        <a:spcBef>
                          <a:spcPts val="0"/>
                        </a:spcBef>
                      </a:pPr>
                      <a:endParaRPr lang="en-US" sz="1400" dirty="0"/>
                    </a:p>
                    <a:p>
                      <a:pPr>
                        <a:spcBef>
                          <a:spcPts val="0"/>
                        </a:spcBef>
                      </a:pPr>
                      <a:r>
                        <a:rPr lang="en-US" sz="1400" dirty="0"/>
                        <a:t>Reduce the need for emergency or overnight deliveries.</a:t>
                      </a:r>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35801" y="746799"/>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Improvement for ordering department supplies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93040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14102" y="1213469"/>
          <a:ext cx="10742791" cy="4778540"/>
        </p:xfrm>
        <a:graphic>
          <a:graphicData uri="http://schemas.openxmlformats.org/drawingml/2006/table">
            <a:tbl>
              <a:tblPr firstRow="1" bandRow="1">
                <a:tableStyleId>{6E25E649-3F16-4E02-A733-19D2CDBF48F0}</a:tableStyleId>
              </a:tblPr>
              <a:tblGrid>
                <a:gridCol w="3275368">
                  <a:extLst>
                    <a:ext uri="{9D8B030D-6E8A-4147-A177-3AD203B41FA5}">
                      <a16:colId xmlns:a16="http://schemas.microsoft.com/office/drawing/2014/main" val="20000"/>
                    </a:ext>
                  </a:extLst>
                </a:gridCol>
                <a:gridCol w="5150229">
                  <a:extLst>
                    <a:ext uri="{9D8B030D-6E8A-4147-A177-3AD203B41FA5}">
                      <a16:colId xmlns:a16="http://schemas.microsoft.com/office/drawing/2014/main" val="20001"/>
                    </a:ext>
                  </a:extLst>
                </a:gridCol>
                <a:gridCol w="2317194">
                  <a:extLst>
                    <a:ext uri="{9D8B030D-6E8A-4147-A177-3AD203B41FA5}">
                      <a16:colId xmlns:a16="http://schemas.microsoft.com/office/drawing/2014/main" val="20002"/>
                    </a:ext>
                  </a:extLst>
                </a:gridCol>
              </a:tblGrid>
              <a:tr h="440965">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64718">
                <a:tc>
                  <a:txBody>
                    <a:bodyPr/>
                    <a:lstStyle/>
                    <a:p>
                      <a:r>
                        <a:rPr lang="en-US" sz="1200" dirty="0">
                          <a:solidFill>
                            <a:srgbClr val="FF0000"/>
                          </a:solidFill>
                        </a:rPr>
                        <a:t>Ortho Stoughton  - Updated MV ordering templates, printed labels for storeroom.</a:t>
                      </a:r>
                    </a:p>
                  </a:txBody>
                  <a:tcPr>
                    <a:lnR w="12700" cap="flat" cmpd="sng" algn="ctr">
                      <a:solidFill>
                        <a:schemeClr val="accent1">
                          <a:lumMod val="50000"/>
                        </a:schemeClr>
                      </a:solidFill>
                      <a:prstDash val="solid"/>
                      <a:round/>
                      <a:headEnd type="none" w="med" len="med"/>
                      <a:tailEnd type="none" w="med" len="med"/>
                    </a:lnR>
                  </a:tcPr>
                </a:tc>
                <a:tc>
                  <a:txBody>
                    <a:bodyPr/>
                    <a:lstStyle/>
                    <a:p>
                      <a:r>
                        <a:rPr kumimoji="0" lang="en-US" sz="1200" kern="1200" dirty="0">
                          <a:solidFill>
                            <a:srgbClr val="FF0000"/>
                          </a:solidFill>
                          <a:latin typeface="+mn-lt"/>
                          <a:ea typeface="+mn-ea"/>
                          <a:cs typeface="+mn-cs"/>
                        </a:rPr>
                        <a:t>This Department was moving to the new SHOC location, and we wanted ensure they were set up in their new storeroom right from the start.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March-April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825209">
                <a:tc>
                  <a:txBody>
                    <a:bodyPr/>
                    <a:lstStyle/>
                    <a:p>
                      <a:pPr marL="0" algn="l" rtl="0" eaLnBrk="1" latinLnBrk="0" hangingPunct="1"/>
                      <a:r>
                        <a:rPr kumimoji="0" lang="en-US" sz="1200" kern="1200" dirty="0">
                          <a:solidFill>
                            <a:srgbClr val="FF0000"/>
                          </a:solidFill>
                          <a:latin typeface="+mn-lt"/>
                          <a:ea typeface="+mn-ea"/>
                          <a:cs typeface="+mn-cs"/>
                        </a:rPr>
                        <a:t>General Surgery - completed all four improvement steps</a:t>
                      </a:r>
                    </a:p>
                  </a:txBody>
                  <a:tcPr>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Also changing locations, so we focused on that department the past few months.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March-April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905760">
                <a:tc>
                  <a:txBody>
                    <a:bodyPr/>
                    <a:lstStyle/>
                    <a:p>
                      <a:r>
                        <a:rPr lang="en-US" dirty="0">
                          <a:solidFill>
                            <a:srgbClr val="FF0000"/>
                          </a:solidFill>
                        </a:rPr>
                        <a:t> </a:t>
                      </a:r>
                      <a:r>
                        <a:rPr kumimoji="0" lang="en-US" sz="1200" kern="1200" dirty="0">
                          <a:solidFill>
                            <a:srgbClr val="FF0000"/>
                          </a:solidFill>
                          <a:latin typeface="+mn-lt"/>
                          <a:ea typeface="+mn-ea"/>
                          <a:cs typeface="+mn-cs"/>
                        </a:rPr>
                        <a:t>Urology - completed all four improvement steps</a:t>
                      </a:r>
                    </a:p>
                  </a:txBody>
                  <a:tcPr>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They were moving to SHOC location and had previously been coming down materials storeroom to shop for supplies, which created extra inefficiencies for both department staff and for Material Services team.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March-April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905760">
                <a:tc>
                  <a:txBody>
                    <a:bodyPr/>
                    <a:lstStyle/>
                    <a:p>
                      <a:pPr marL="0" algn="l" rtl="0" eaLnBrk="1" latinLnBrk="0" hangingPunct="1"/>
                      <a:r>
                        <a:rPr kumimoji="0" lang="en-US" sz="1200" kern="1200" dirty="0">
                          <a:solidFill>
                            <a:srgbClr val="FF0000"/>
                          </a:solidFill>
                          <a:latin typeface="+mn-lt"/>
                          <a:ea typeface="+mn-ea"/>
                          <a:cs typeface="+mn-cs"/>
                        </a:rPr>
                        <a:t>RT – Set the department up with a MV ordering license and login so they could place orders thru Multiview electronically</a:t>
                      </a:r>
                    </a:p>
                  </a:txBody>
                  <a:tcPr>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Before this change, staff was coming down to storeroom to shop and pull items from shelves themselves.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r>
                        <a:rPr kumimoji="0" lang="en-US" sz="1200" kern="1200" dirty="0">
                          <a:solidFill>
                            <a:srgbClr val="FF0000"/>
                          </a:solidFill>
                          <a:latin typeface="+mn-lt"/>
                          <a:ea typeface="+mn-ea"/>
                          <a:cs typeface="+mn-cs"/>
                        </a:rPr>
                        <a:t>April-May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736128">
                <a:tc>
                  <a:txBody>
                    <a:bodyPr/>
                    <a:lstStyle/>
                    <a:p>
                      <a:pPr marL="0" algn="l" rtl="0" eaLnBrk="1" latinLnBrk="0" hangingPunct="1"/>
                      <a:endParaRPr kumimoji="0" lang="en-US" sz="1200" kern="1200" dirty="0">
                        <a:solidFill>
                          <a:srgbClr val="FF0000"/>
                        </a:solidFill>
                        <a:latin typeface="+mn-lt"/>
                        <a:ea typeface="+mn-ea"/>
                        <a:cs typeface="+mn-cs"/>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algn="l" rtl="0" eaLnBrk="1" latinLnBrk="0" hangingPunct="1"/>
                      <a:endParaRPr kumimoji="0" lang="en-US" sz="1200" kern="1200" dirty="0">
                        <a:solidFill>
                          <a:srgbClr val="FF0000"/>
                        </a:solidFill>
                        <a:latin typeface="+mn-lt"/>
                        <a:ea typeface="+mn-ea"/>
                        <a:cs typeface="+mn-cs"/>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13168496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695195"/>
            <a:ext cx="610552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212974" y="531765"/>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189642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3">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5" name="Table 4">
            <a:extLst>
              <a:ext uri="{FF2B5EF4-FFF2-40B4-BE49-F238E27FC236}">
                <a16:creationId xmlns:a16="http://schemas.microsoft.com/office/drawing/2014/main" id="{5AFEE216-9F2D-B5FB-DAEF-AFD8041FE0DC}"/>
              </a:ext>
            </a:extLst>
          </p:cNvPr>
          <p:cNvGraphicFramePr>
            <a:graphicFrameLocks noGrp="1"/>
          </p:cNvGraphicFramePr>
          <p:nvPr/>
        </p:nvGraphicFramePr>
        <p:xfrm>
          <a:off x="4006850" y="1396977"/>
          <a:ext cx="4178300" cy="5234659"/>
        </p:xfrm>
        <a:graphic>
          <a:graphicData uri="http://schemas.openxmlformats.org/drawingml/2006/table">
            <a:tbl>
              <a:tblPr>
                <a:tableStyleId>{5C22544A-7EE6-4342-B048-85BDC9FD1C3A}</a:tableStyleId>
              </a:tblPr>
              <a:tblGrid>
                <a:gridCol w="1344157">
                  <a:extLst>
                    <a:ext uri="{9D8B030D-6E8A-4147-A177-3AD203B41FA5}">
                      <a16:colId xmlns:a16="http://schemas.microsoft.com/office/drawing/2014/main" val="681526916"/>
                    </a:ext>
                  </a:extLst>
                </a:gridCol>
                <a:gridCol w="713291">
                  <a:extLst>
                    <a:ext uri="{9D8B030D-6E8A-4147-A177-3AD203B41FA5}">
                      <a16:colId xmlns:a16="http://schemas.microsoft.com/office/drawing/2014/main" val="2681301002"/>
                    </a:ext>
                  </a:extLst>
                </a:gridCol>
                <a:gridCol w="608675">
                  <a:extLst>
                    <a:ext uri="{9D8B030D-6E8A-4147-A177-3AD203B41FA5}">
                      <a16:colId xmlns:a16="http://schemas.microsoft.com/office/drawing/2014/main" val="1033257592"/>
                    </a:ext>
                  </a:extLst>
                </a:gridCol>
                <a:gridCol w="789375">
                  <a:extLst>
                    <a:ext uri="{9D8B030D-6E8A-4147-A177-3AD203B41FA5}">
                      <a16:colId xmlns:a16="http://schemas.microsoft.com/office/drawing/2014/main" val="6689022"/>
                    </a:ext>
                  </a:extLst>
                </a:gridCol>
                <a:gridCol w="722802">
                  <a:extLst>
                    <a:ext uri="{9D8B030D-6E8A-4147-A177-3AD203B41FA5}">
                      <a16:colId xmlns:a16="http://schemas.microsoft.com/office/drawing/2014/main" val="2953356417"/>
                    </a:ext>
                  </a:extLst>
                </a:gridCol>
              </a:tblGrid>
              <a:tr h="623160">
                <a:tc>
                  <a:txBody>
                    <a:bodyPr/>
                    <a:lstStyle/>
                    <a:p>
                      <a:pPr algn="ctr" fontAlgn="b"/>
                      <a:r>
                        <a:rPr lang="en-US" sz="1100" u="sng" strike="noStrike" dirty="0">
                          <a:effectLst/>
                        </a:rPr>
                        <a:t>Ordering AREA</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a:effectLst/>
                        </a:rPr>
                        <a:t>Template Updated</a:t>
                      </a:r>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dirty="0">
                          <a:effectLst/>
                        </a:rPr>
                        <a:t>Correct items Stocked</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dirty="0">
                          <a:effectLst/>
                        </a:rPr>
                        <a:t>Storeroom Labeled</a:t>
                      </a:r>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sng" strike="noStrike">
                          <a:effectLst/>
                        </a:rPr>
                        <a:t>Electronic Ordering </a:t>
                      </a:r>
                      <a:endParaRPr lang="en-US" sz="1100" b="0" i="0" u="sng"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33710301"/>
                  </a:ext>
                </a:extLst>
              </a:tr>
              <a:tr h="186948">
                <a:tc>
                  <a:txBody>
                    <a:bodyPr/>
                    <a:lstStyle/>
                    <a:p>
                      <a:pPr algn="ctr" fontAlgn="b"/>
                      <a:endParaRPr lang="en-US" sz="1100" b="0" i="0" u="sng"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sng"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986050915"/>
                  </a:ext>
                </a:extLst>
              </a:tr>
              <a:tr h="237941">
                <a:tc>
                  <a:txBody>
                    <a:bodyPr/>
                    <a:lstStyle/>
                    <a:p>
                      <a:pPr algn="l" fontAlgn="b"/>
                      <a:r>
                        <a:rPr lang="en-US" sz="1100" u="none" strike="noStrike">
                          <a:effectLst/>
                        </a:rPr>
                        <a:t>EVS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29520480"/>
                  </a:ext>
                </a:extLst>
              </a:tr>
              <a:tr h="201019">
                <a:tc>
                  <a:txBody>
                    <a:bodyPr/>
                    <a:lstStyle/>
                    <a:p>
                      <a:pPr algn="l" fontAlgn="b"/>
                      <a:r>
                        <a:rPr lang="en-US" sz="1100" u="none" strike="noStrike">
                          <a:effectLst/>
                        </a:rPr>
                        <a:t>OR/Sterile Supply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1021036988"/>
                  </a:ext>
                </a:extLst>
              </a:tr>
              <a:tr h="201019">
                <a:tc>
                  <a:txBody>
                    <a:bodyPr/>
                    <a:lstStyle/>
                    <a:p>
                      <a:pPr algn="l" fontAlgn="b"/>
                      <a:r>
                        <a:rPr lang="en-US" sz="1100" u="none" strike="noStrike" dirty="0">
                          <a:effectLst/>
                        </a:rPr>
                        <a:t>Day Surgery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u="none" strike="noStrike">
                          <a:effectLst/>
                        </a:rPr>
                        <a:t>X</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128424203"/>
                  </a:ext>
                </a:extLst>
              </a:tr>
              <a:tr h="201019">
                <a:tc>
                  <a:txBody>
                    <a:bodyPr/>
                    <a:lstStyle/>
                    <a:p>
                      <a:pPr algn="l" fontAlgn="b"/>
                      <a:r>
                        <a:rPr lang="en-US" sz="1100" u="none" strike="noStrike" dirty="0">
                          <a:effectLst/>
                        </a:rPr>
                        <a:t>Anesthesia</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Aptos Narrow" panose="020B0004020202020204" pitchFamily="34" charset="0"/>
                        </a:rPr>
                        <a:t>X</a:t>
                      </a: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3074698650"/>
                  </a:ext>
                </a:extLst>
              </a:tr>
              <a:tr h="363845">
                <a:tc>
                  <a:txBody>
                    <a:bodyPr/>
                    <a:lstStyle/>
                    <a:p>
                      <a:pPr algn="l" fontAlgn="b"/>
                      <a:r>
                        <a:rPr lang="en-US" sz="1100" u="none" strike="noStrike">
                          <a:effectLst/>
                        </a:rPr>
                        <a:t>Urgent Care locations</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165888573"/>
                  </a:ext>
                </a:extLst>
              </a:tr>
              <a:tr h="201019">
                <a:tc>
                  <a:txBody>
                    <a:bodyPr/>
                    <a:lstStyle/>
                    <a:p>
                      <a:pPr algn="l" fontAlgn="b"/>
                      <a:r>
                        <a:rPr lang="en-US" sz="1100" u="none" strike="noStrike" dirty="0">
                          <a:effectLst/>
                        </a:rPr>
                        <a:t>PT/OT/Cardiac Rehab</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1512849621"/>
                  </a:ext>
                </a:extLst>
              </a:tr>
              <a:tr h="201019">
                <a:tc>
                  <a:txBody>
                    <a:bodyPr/>
                    <a:lstStyle/>
                    <a:p>
                      <a:pPr algn="l" fontAlgn="b"/>
                      <a:r>
                        <a:rPr lang="en-US" sz="1100" u="none" strike="noStrike">
                          <a:effectLst/>
                        </a:rPr>
                        <a:t>Urology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1384777924"/>
                  </a:ext>
                </a:extLst>
              </a:tr>
              <a:tr h="201019">
                <a:tc>
                  <a:txBody>
                    <a:bodyPr/>
                    <a:lstStyle/>
                    <a:p>
                      <a:pPr algn="l" fontAlgn="b"/>
                      <a:r>
                        <a:rPr lang="en-US" sz="1100" u="none" strike="noStrike" dirty="0">
                          <a:effectLst/>
                        </a:rPr>
                        <a:t>General Surgery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244722670"/>
                  </a:ext>
                </a:extLst>
              </a:tr>
              <a:tr h="201019">
                <a:tc>
                  <a:txBody>
                    <a:bodyPr/>
                    <a:lstStyle/>
                    <a:p>
                      <a:pPr algn="l" fontAlgn="b"/>
                      <a:r>
                        <a:rPr lang="en-US" sz="1100" u="none" strike="noStrike">
                          <a:effectLst/>
                        </a:rPr>
                        <a:t>Foot Clinic</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 </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442032091"/>
                  </a:ext>
                </a:extLst>
              </a:tr>
              <a:tr h="201019">
                <a:tc>
                  <a:txBody>
                    <a:bodyPr/>
                    <a:lstStyle/>
                    <a:p>
                      <a:pPr algn="l" fontAlgn="b"/>
                      <a:r>
                        <a:rPr lang="en-US" sz="1100" u="none" strike="noStrike" dirty="0">
                          <a:effectLst/>
                        </a:rPr>
                        <a:t>Ortho Stoughton</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2044179100"/>
                  </a:ext>
                </a:extLst>
              </a:tr>
              <a:tr h="201019">
                <a:tc>
                  <a:txBody>
                    <a:bodyPr/>
                    <a:lstStyle/>
                    <a:p>
                      <a:pPr algn="l" fontAlgn="b"/>
                      <a:r>
                        <a:rPr lang="en-US" sz="1100" u="none" strike="noStrike">
                          <a:effectLst/>
                        </a:rPr>
                        <a:t>Lab/Sleep Lab</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43355979"/>
                  </a:ext>
                </a:extLst>
              </a:tr>
              <a:tr h="201019">
                <a:tc>
                  <a:txBody>
                    <a:bodyPr/>
                    <a:lstStyle/>
                    <a:p>
                      <a:pPr algn="l" fontAlgn="b"/>
                      <a:r>
                        <a:rPr lang="en-US" sz="1100" u="none" strike="noStrike">
                          <a:effectLst/>
                        </a:rPr>
                        <a:t>Geri Psych</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65856621"/>
                  </a:ext>
                </a:extLst>
              </a:tr>
              <a:tr h="266939">
                <a:tc>
                  <a:txBody>
                    <a:bodyPr/>
                    <a:lstStyle/>
                    <a:p>
                      <a:pPr algn="l" fontAlgn="b"/>
                      <a:r>
                        <a:rPr lang="en-US" sz="1100" u="none" strike="noStrike">
                          <a:effectLst/>
                        </a:rPr>
                        <a:t>Podiatry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24710511"/>
                  </a:ext>
                </a:extLst>
              </a:tr>
              <a:tr h="201019">
                <a:tc>
                  <a:txBody>
                    <a:bodyPr/>
                    <a:lstStyle/>
                    <a:p>
                      <a:pPr algn="l" fontAlgn="b"/>
                      <a:r>
                        <a:rPr lang="en-US" sz="1100" u="none" strike="noStrike">
                          <a:effectLst/>
                        </a:rPr>
                        <a:t>Wound</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42699657"/>
                  </a:ext>
                </a:extLst>
              </a:tr>
              <a:tr h="363845">
                <a:tc>
                  <a:txBody>
                    <a:bodyPr/>
                    <a:lstStyle/>
                    <a:p>
                      <a:pPr algn="l" fontAlgn="ctr"/>
                      <a:r>
                        <a:rPr lang="en-US" sz="1100" u="none" strike="noStrike">
                          <a:effectLst/>
                        </a:rPr>
                        <a:t>Respiratory Therapy</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3617007980"/>
                  </a:ext>
                </a:extLst>
              </a:tr>
              <a:tr h="201019">
                <a:tc>
                  <a:txBody>
                    <a:bodyPr/>
                    <a:lstStyle/>
                    <a:p>
                      <a:pPr algn="l" fontAlgn="b"/>
                      <a:r>
                        <a:rPr lang="en-US" sz="1100" u="none" strike="noStrike">
                          <a:effectLst/>
                        </a:rPr>
                        <a:t>Imaging/Scanning</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34011912"/>
                  </a:ext>
                </a:extLst>
              </a:tr>
              <a:tr h="201019">
                <a:tc>
                  <a:txBody>
                    <a:bodyPr/>
                    <a:lstStyle/>
                    <a:p>
                      <a:pPr algn="l" fontAlgn="b"/>
                      <a:r>
                        <a:rPr lang="en-US" sz="1100" u="none" strike="noStrike">
                          <a:effectLst/>
                        </a:rPr>
                        <a:t>Pharmacy</a:t>
                      </a:r>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67138416"/>
                  </a:ext>
                </a:extLst>
              </a:tr>
              <a:tr h="233929">
                <a:tc>
                  <a:txBody>
                    <a:bodyPr/>
                    <a:lstStyle/>
                    <a:p>
                      <a:pPr algn="l" fontAlgn="b"/>
                      <a:r>
                        <a:rPr lang="en-US" sz="1100" u="none" strike="noStrike" dirty="0">
                          <a:effectLst/>
                        </a:rPr>
                        <a:t>Cardiology</a:t>
                      </a:r>
                      <a:endParaRPr lang="en-US"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769669463"/>
                  </a:ext>
                </a:extLst>
              </a:tr>
              <a:tr h="201019">
                <a:tc>
                  <a:txBody>
                    <a:bodyPr/>
                    <a:lstStyle/>
                    <a:p>
                      <a:pPr algn="l" fontAlgn="b"/>
                      <a:r>
                        <a:rPr kumimoji="0" lang="en-US" sz="1100" u="none" strike="noStrike" kern="1200" dirty="0">
                          <a:solidFill>
                            <a:schemeClr val="dk1"/>
                          </a:solidFill>
                          <a:effectLst/>
                          <a:latin typeface="+mn-lt"/>
                          <a:ea typeface="+mn-ea"/>
                          <a:cs typeface="+mn-cs"/>
                        </a:rPr>
                        <a:t>Ortho</a:t>
                      </a:r>
                      <a:r>
                        <a:rPr lang="en-US" sz="1100" b="0" i="0" u="none" strike="noStrike" dirty="0">
                          <a:solidFill>
                            <a:srgbClr val="000000"/>
                          </a:solidFill>
                          <a:effectLst/>
                          <a:latin typeface="Aptos Narrow" panose="020B0004020202020204" pitchFamily="34" charset="0"/>
                        </a:rPr>
                        <a:t> </a:t>
                      </a:r>
                      <a:r>
                        <a:rPr kumimoji="0" lang="en-US" sz="1100" u="none" strike="noStrike" kern="1200" dirty="0">
                          <a:solidFill>
                            <a:schemeClr val="dk1"/>
                          </a:solidFill>
                          <a:effectLst/>
                          <a:latin typeface="+mn-lt"/>
                          <a:ea typeface="+mn-ea"/>
                          <a:cs typeface="+mn-cs"/>
                        </a:rPr>
                        <a:t>Madison</a:t>
                      </a:r>
                    </a:p>
                  </a:txBody>
                  <a:tcPr marL="9525" marR="9525" marT="9525" marB="0" anchor="b"/>
                </a:tc>
                <a:tc>
                  <a:txBody>
                    <a:bodyPr/>
                    <a:lstStyle/>
                    <a:p>
                      <a:pPr algn="ctr" fontAlgn="b"/>
                      <a:endParaRPr lang="en-US" sz="11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ctr" fontAlgn="b"/>
                      <a:endParaRPr lang="en-US" sz="1100" b="0" i="0" u="none" strike="noStrike" dirty="0">
                        <a:solidFill>
                          <a:srgbClr val="FF0000"/>
                        </a:solidFill>
                        <a:effectLst/>
                        <a:latin typeface="Aptos Narrow" panose="020B0004020202020204" pitchFamily="34" charset="0"/>
                      </a:endParaRPr>
                    </a:p>
                  </a:txBody>
                  <a:tcPr marL="9525" marR="9525" marT="9525" marB="0" anchor="b"/>
                </a:tc>
                <a:tc>
                  <a:txBody>
                    <a:bodyPr/>
                    <a:lstStyle/>
                    <a:p>
                      <a:pPr algn="ctr" fontAlgn="b"/>
                      <a:r>
                        <a:rPr lang="en-US" sz="1100" b="0" i="0" u="none" strike="noStrike" dirty="0">
                          <a:solidFill>
                            <a:srgbClr val="FF0000"/>
                          </a:solidFill>
                          <a:effectLst/>
                          <a:latin typeface="Aptos Narrow" panose="020B0004020202020204" pitchFamily="34" charset="0"/>
                        </a:rPr>
                        <a:t>X</a:t>
                      </a:r>
                    </a:p>
                  </a:txBody>
                  <a:tcPr marL="9525" marR="9525" marT="9525" marB="0" anchor="b"/>
                </a:tc>
                <a:extLst>
                  <a:ext uri="{0D108BD9-81ED-4DB2-BD59-A6C34878D82A}">
                    <a16:rowId xmlns:a16="http://schemas.microsoft.com/office/drawing/2014/main" val="1920165154"/>
                  </a:ext>
                </a:extLst>
              </a:tr>
            </a:tbl>
          </a:graphicData>
        </a:graphic>
      </p:graphicFrame>
      <p:pic>
        <p:nvPicPr>
          <p:cNvPr id="7" name="Picture 6" descr="A metal shelf with blue bins and boxes&#10;&#10;AI-generated content may be incorrect.">
            <a:extLst>
              <a:ext uri="{FF2B5EF4-FFF2-40B4-BE49-F238E27FC236}">
                <a16:creationId xmlns:a16="http://schemas.microsoft.com/office/drawing/2014/main" id="{DC9DFBA9-B221-039D-97F3-146F5F61B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344074" y="2051256"/>
            <a:ext cx="4940157" cy="3599904"/>
          </a:xfrm>
          <a:prstGeom prst="rect">
            <a:avLst/>
          </a:prstGeom>
        </p:spPr>
      </p:pic>
      <p:pic>
        <p:nvPicPr>
          <p:cNvPr id="1026" name="Picture 2">
            <a:extLst>
              <a:ext uri="{FF2B5EF4-FFF2-40B4-BE49-F238E27FC236}">
                <a16:creationId xmlns:a16="http://schemas.microsoft.com/office/drawing/2014/main" id="{CFDFF0A6-CA4E-0AFF-1294-CE2C970DD1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8384" y="1466547"/>
            <a:ext cx="3597630" cy="269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F9674442-308B-CB16-E5C2-B1D7F5E648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3676" y="4234340"/>
            <a:ext cx="3402338" cy="255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265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059343"/>
          <a:ext cx="10312401" cy="14310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03338">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1027682">
                <a:tc>
                  <a:txBody>
                    <a:bodyPr/>
                    <a:lstStyle/>
                    <a:p>
                      <a:pPr>
                        <a:spcBef>
                          <a:spcPts val="0"/>
                        </a:spcBef>
                      </a:pPr>
                      <a:r>
                        <a:rPr lang="en-US" sz="1400" dirty="0">
                          <a:solidFill>
                            <a:srgbClr val="FF0000"/>
                          </a:solidFill>
                        </a:rPr>
                        <a:t>We have now completed 6 of 19 departments. </a:t>
                      </a:r>
                      <a:r>
                        <a:rPr lang="en-US" sz="1400" dirty="0"/>
                        <a:t>1 – Templates are updated.  2-Correct Items are being Stocked and item numbers set up for all items a department needs to order.  3-Storerooms are labeled. 4 – Ordering is being done electronically.  </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16004" y="2201611"/>
          <a:ext cx="10312401" cy="2009985"/>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4191">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685794">
                <a:tc>
                  <a:txBody>
                    <a:bodyPr/>
                    <a:lstStyle/>
                    <a:p>
                      <a:pPr>
                        <a:spcBef>
                          <a:spcPts val="0"/>
                        </a:spcBef>
                      </a:pPr>
                      <a:r>
                        <a:rPr lang="en-US" sz="1400" dirty="0"/>
                        <a:t>Updating the ordering templates creates less confusion when individuals are placing orders. It also ensures correct items are stocked in materials storeroom when usage determines that is most efficient.  Labeling stockrooms with Item numbers and Par levels is key to time savings and accuracy when placing supply orders in Multiview.  Taking a laptop to place orders directly into Multiview while in the stockrooms creates one less step.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29000"/>
          <a:ext cx="10312401" cy="3022832"/>
        </p:xfrm>
        <a:graphic>
          <a:graphicData uri="http://schemas.openxmlformats.org/drawingml/2006/table">
            <a:tbl>
              <a:tblPr firstRow="1" bandRow="1">
                <a:tableStyleId>{6E25E649-3F16-4E02-A733-19D2CDBF48F0}</a:tableStyleId>
              </a:tblPr>
              <a:tblGrid>
                <a:gridCol w="6984941">
                  <a:extLst>
                    <a:ext uri="{9D8B030D-6E8A-4147-A177-3AD203B41FA5}">
                      <a16:colId xmlns:a16="http://schemas.microsoft.com/office/drawing/2014/main" val="20000"/>
                    </a:ext>
                  </a:extLst>
                </a:gridCol>
                <a:gridCol w="2329132">
                  <a:extLst>
                    <a:ext uri="{9D8B030D-6E8A-4147-A177-3AD203B41FA5}">
                      <a16:colId xmlns:a16="http://schemas.microsoft.com/office/drawing/2014/main" val="226735173"/>
                    </a:ext>
                  </a:extLst>
                </a:gridCol>
                <a:gridCol w="998328">
                  <a:extLst>
                    <a:ext uri="{9D8B030D-6E8A-4147-A177-3AD203B41FA5}">
                      <a16:colId xmlns:a16="http://schemas.microsoft.com/office/drawing/2014/main" val="2318812354"/>
                    </a:ext>
                  </a:extLst>
                </a:gridCol>
              </a:tblGrid>
              <a:tr h="439832">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a:spcBef>
                          <a:spcPts val="0"/>
                        </a:spcBef>
                      </a:pPr>
                      <a:r>
                        <a:rPr lang="en-US" sz="1400" dirty="0"/>
                        <a:t>Action:</a:t>
                      </a:r>
                    </a:p>
                  </a:txBody>
                  <a:tcPr/>
                </a:tc>
                <a:tc>
                  <a:txBody>
                    <a:bodyPr/>
                    <a:lstStyle/>
                    <a:p>
                      <a:pPr>
                        <a:spcBef>
                          <a:spcPts val="0"/>
                        </a:spcBef>
                      </a:pPr>
                      <a:r>
                        <a:rPr lang="en-US" sz="1400" dirty="0"/>
                        <a:t>Assigned To:</a:t>
                      </a:r>
                    </a:p>
                  </a:txBody>
                  <a:tcPr/>
                </a:tc>
                <a:tc>
                  <a:txBody>
                    <a:bodyPr/>
                    <a:lstStyle/>
                    <a:p>
                      <a:pPr>
                        <a:spcBef>
                          <a:spcPts val="0"/>
                        </a:spcBef>
                      </a:pPr>
                      <a:r>
                        <a:rPr lang="en-US" sz="1400" dirty="0"/>
                        <a:t>Due Date:</a:t>
                      </a:r>
                    </a:p>
                  </a:txBody>
                  <a:tcPr/>
                </a:tc>
                <a:extLst>
                  <a:ext uri="{0D108BD9-81ED-4DB2-BD59-A6C34878D82A}">
                    <a16:rowId xmlns:a16="http://schemas.microsoft.com/office/drawing/2014/main" val="2468825001"/>
                  </a:ext>
                </a:extLst>
              </a:tr>
              <a:tr h="209464">
                <a:tc>
                  <a:txBody>
                    <a:bodyPr/>
                    <a:lstStyle/>
                    <a:p>
                      <a:pPr>
                        <a:spcBef>
                          <a:spcPts val="0"/>
                        </a:spcBef>
                      </a:pPr>
                      <a:r>
                        <a:rPr lang="en-US" sz="1400" dirty="0">
                          <a:solidFill>
                            <a:srgbClr val="FF0000"/>
                          </a:solidFill>
                        </a:rPr>
                        <a:t>Finish labeling Anesthesia and OR storerooms</a:t>
                      </a:r>
                    </a:p>
                  </a:txBody>
                  <a:tcPr/>
                </a:tc>
                <a:tc>
                  <a:txBody>
                    <a:bodyPr/>
                    <a:lstStyle/>
                    <a:p>
                      <a:pPr>
                        <a:spcBef>
                          <a:spcPts val="0"/>
                        </a:spcBef>
                      </a:pPr>
                      <a:r>
                        <a:rPr lang="en-US" sz="1400" dirty="0">
                          <a:solidFill>
                            <a:srgbClr val="FF0000"/>
                          </a:solidFill>
                        </a:rPr>
                        <a:t>Nancee/Roberta/Dacia</a:t>
                      </a:r>
                    </a:p>
                  </a:txBody>
                  <a:tcPr/>
                </a:tc>
                <a:tc>
                  <a:txBody>
                    <a:bodyPr/>
                    <a:lstStyle/>
                    <a:p>
                      <a:pPr>
                        <a:spcBef>
                          <a:spcPts val="0"/>
                        </a:spcBef>
                      </a:pPr>
                      <a:r>
                        <a:rPr lang="en-US" sz="1400" dirty="0">
                          <a:solidFill>
                            <a:srgbClr val="FF0000"/>
                          </a:solidFill>
                        </a:rPr>
                        <a:t>07/2025</a:t>
                      </a:r>
                    </a:p>
                  </a:txBody>
                  <a:tcPr/>
                </a:tc>
                <a:extLst>
                  <a:ext uri="{0D108BD9-81ED-4DB2-BD59-A6C34878D82A}">
                    <a16:rowId xmlns:a16="http://schemas.microsoft.com/office/drawing/2014/main" val="4019723914"/>
                  </a:ext>
                </a:extLst>
              </a:tr>
              <a:tr h="0">
                <a:tc>
                  <a:txBody>
                    <a:bodyPr/>
                    <a:lstStyle/>
                    <a:p>
                      <a:pPr>
                        <a:spcBef>
                          <a:spcPts val="0"/>
                        </a:spcBef>
                      </a:pPr>
                      <a:r>
                        <a:rPr lang="en-US" sz="1400" dirty="0">
                          <a:solidFill>
                            <a:srgbClr val="FF0000"/>
                          </a:solidFill>
                        </a:rPr>
                        <a:t>Finish labeling PT/OT/Cardiac Rehab at SHOC and </a:t>
                      </a:r>
                      <a:r>
                        <a:rPr lang="en-US" sz="1400">
                          <a:solidFill>
                            <a:srgbClr val="FF0000"/>
                          </a:solidFill>
                        </a:rPr>
                        <a:t>then Oregon PT</a:t>
                      </a:r>
                      <a:endParaRPr lang="en-US" sz="1400" dirty="0">
                        <a:solidFill>
                          <a:srgbClr val="FF0000"/>
                        </a:solidFill>
                      </a:endParaRPr>
                    </a:p>
                  </a:txBody>
                  <a:tcPr/>
                </a:tc>
                <a:tc>
                  <a:txBody>
                    <a:bodyPr/>
                    <a:lstStyle/>
                    <a:p>
                      <a:pPr>
                        <a:spcBef>
                          <a:spcPts val="0"/>
                        </a:spcBef>
                      </a:pPr>
                      <a:r>
                        <a:rPr lang="en-US" sz="1400" dirty="0">
                          <a:solidFill>
                            <a:srgbClr val="FF0000"/>
                          </a:solidFill>
                        </a:rPr>
                        <a:t>Nancee/Roberta/Dacia</a:t>
                      </a:r>
                    </a:p>
                  </a:txBody>
                  <a:tcPr/>
                </a:tc>
                <a:tc>
                  <a:txBody>
                    <a:bodyPr/>
                    <a:lstStyle/>
                    <a:p>
                      <a:pPr>
                        <a:spcBef>
                          <a:spcPts val="0"/>
                        </a:spcBef>
                      </a:pPr>
                      <a:r>
                        <a:rPr lang="en-US" sz="1400" dirty="0">
                          <a:solidFill>
                            <a:srgbClr val="FF0000"/>
                          </a:solidFill>
                        </a:rPr>
                        <a:t>07/2025</a:t>
                      </a:r>
                    </a:p>
                    <a:p>
                      <a:pPr>
                        <a:spcBef>
                          <a:spcPts val="0"/>
                        </a:spcBef>
                      </a:pPr>
                      <a:endParaRPr lang="en-US" sz="1400" dirty="0">
                        <a:solidFill>
                          <a:srgbClr val="FF0000"/>
                        </a:solidFill>
                      </a:endParaRPr>
                    </a:p>
                  </a:txBody>
                  <a:tcPr/>
                </a:tc>
                <a:extLst>
                  <a:ext uri="{0D108BD9-81ED-4DB2-BD59-A6C34878D82A}">
                    <a16:rowId xmlns:a16="http://schemas.microsoft.com/office/drawing/2014/main" val="2687841499"/>
                  </a:ext>
                </a:extLst>
              </a:tr>
              <a:tr h="439832">
                <a:tc>
                  <a:txBody>
                    <a:bodyPr/>
                    <a:lstStyle/>
                    <a:p>
                      <a:pPr>
                        <a:spcBef>
                          <a:spcPts val="0"/>
                        </a:spcBef>
                      </a:pPr>
                      <a:r>
                        <a:rPr lang="en-US" sz="1400" dirty="0">
                          <a:solidFill>
                            <a:srgbClr val="FF0000"/>
                          </a:solidFill>
                        </a:rPr>
                        <a:t>Finish validating Ortho STO stocked items and implement Ortho Mad</a:t>
                      </a:r>
                    </a:p>
                  </a:txBody>
                  <a:tcPr/>
                </a:tc>
                <a:tc>
                  <a:txBody>
                    <a:bodyPr/>
                    <a:lstStyle/>
                    <a:p>
                      <a:pPr>
                        <a:spcBef>
                          <a:spcPts val="0"/>
                        </a:spcBef>
                      </a:pPr>
                      <a:r>
                        <a:rPr lang="en-US" sz="1400" dirty="0">
                          <a:solidFill>
                            <a:srgbClr val="FF0000"/>
                          </a:solidFill>
                        </a:rPr>
                        <a:t>Nancee/Roberta/Dacia</a:t>
                      </a:r>
                    </a:p>
                  </a:txBody>
                  <a:tcPr/>
                </a:tc>
                <a:tc>
                  <a:txBody>
                    <a:bodyPr/>
                    <a:lstStyle/>
                    <a:p>
                      <a:pPr>
                        <a:spcBef>
                          <a:spcPts val="0"/>
                        </a:spcBef>
                      </a:pPr>
                      <a:r>
                        <a:rPr lang="en-US" sz="1400" dirty="0">
                          <a:solidFill>
                            <a:srgbClr val="FF0000"/>
                          </a:solidFill>
                        </a:rPr>
                        <a:t>07/2025</a:t>
                      </a:r>
                    </a:p>
                  </a:txBody>
                  <a:tcPr/>
                </a:tc>
                <a:extLst>
                  <a:ext uri="{0D108BD9-81ED-4DB2-BD59-A6C34878D82A}">
                    <a16:rowId xmlns:a16="http://schemas.microsoft.com/office/drawing/2014/main" val="3682662377"/>
                  </a:ext>
                </a:extLst>
              </a:tr>
              <a:tr h="802048">
                <a:tc>
                  <a:txBody>
                    <a:bodyPr/>
                    <a:lstStyle/>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524337"/>
          <a:ext cx="10312401" cy="8229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45904">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418036">
                <a:tc>
                  <a:txBody>
                    <a:bodyPr/>
                    <a:lstStyle/>
                    <a:p>
                      <a:pPr>
                        <a:spcBef>
                          <a:spcPts val="0"/>
                        </a:spcBef>
                      </a:pPr>
                      <a:r>
                        <a:rPr lang="en-US" sz="1400" dirty="0"/>
                        <a:t>QM</a:t>
                      </a:r>
                      <a:r>
                        <a:rPr lang="en-US" sz="1400" baseline="0" dirty="0"/>
                        <a:t> Council approval for completion of project? NO</a:t>
                      </a:r>
                    </a:p>
                    <a:p>
                      <a:pPr>
                        <a:spcBef>
                          <a:spcPts val="0"/>
                        </a:spcBef>
                      </a:pPr>
                      <a:r>
                        <a:rPr lang="en-US" sz="1400" baseline="0" dirty="0"/>
                        <a:t>Project still in progress, project to continue: YES</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7598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a:t>
            </a:r>
          </a:p>
        </p:txBody>
      </p:sp>
      <p:sp>
        <p:nvSpPr>
          <p:cNvPr id="3" name="Subtitle 2"/>
          <p:cNvSpPr>
            <a:spLocks noGrp="1"/>
          </p:cNvSpPr>
          <p:nvPr>
            <p:ph type="subTitle" idx="1"/>
          </p:nvPr>
        </p:nvSpPr>
        <p:spPr/>
        <p:txBody>
          <a:bodyPr/>
          <a:lstStyle/>
          <a:p>
            <a:r>
              <a:rPr lang="en-US" dirty="0">
                <a:solidFill>
                  <a:schemeClr val="tx1"/>
                </a:solidFill>
              </a:rPr>
              <a:t>Cash Spreadsheet Overhaul</a:t>
            </a:r>
          </a:p>
          <a:p>
            <a:endParaRPr lang="en-US" dirty="0">
              <a:solidFill>
                <a:srgbClr val="FF0000"/>
              </a:solidFill>
            </a:endParaRP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chemeClr val="tx1"/>
                          </a:solidFill>
                        </a:rPr>
                        <a:t>1</a:t>
                      </a:r>
                      <a:r>
                        <a:rPr lang="en-US" sz="1400" b="1" baseline="30000" dirty="0">
                          <a:solidFill>
                            <a:schemeClr val="tx1"/>
                          </a:solidFill>
                        </a:rPr>
                        <a:t>st</a:t>
                      </a:r>
                      <a:r>
                        <a:rPr lang="en-US" sz="1400" b="1" baseline="0" dirty="0">
                          <a:solidFill>
                            <a:schemeClr val="tx1"/>
                          </a:solidFill>
                        </a:rPr>
                        <a:t> Presentation Date: 09/24/2024 </a:t>
                      </a:r>
                      <a:endParaRPr lang="en-US" sz="14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5/27/2025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16044569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86414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3506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KOM Target: </a:t>
                      </a:r>
                      <a:r>
                        <a:rPr kumimoji="0" lang="en-US" sz="1400" kern="1200" dirty="0">
                          <a:solidFill>
                            <a:schemeClr val="tx1"/>
                          </a:solidFill>
                          <a:latin typeface="+mn-lt"/>
                          <a:ea typeface="+mn-ea"/>
                          <a:cs typeface="+mn-cs"/>
                        </a:rPr>
                        <a:t>Improve cash reconciliation file functionality with formulas and increase daily reporting received to reduce daily reconciliation questions. </a:t>
                      </a:r>
                    </a:p>
                    <a:p>
                      <a:pPr>
                        <a:spcBef>
                          <a:spcPts val="0"/>
                        </a:spcBef>
                      </a:pPr>
                      <a:r>
                        <a:rPr lang="en-US" sz="1400" dirty="0">
                          <a:solidFill>
                            <a:schemeClr val="tx1"/>
                          </a:solidFill>
                        </a:rPr>
                        <a:t>Current KOM Status: 60%  </a:t>
                      </a:r>
                    </a:p>
                    <a:p>
                      <a:pPr>
                        <a:spcBef>
                          <a:spcPts val="0"/>
                        </a:spcBef>
                      </a:pPr>
                      <a:r>
                        <a:rPr lang="en-US" sz="1400" dirty="0">
                          <a:solidFill>
                            <a:srgbClr val="FF0000"/>
                          </a:solidFill>
                        </a:rPr>
                        <a:t>Target Completion: June 30</a:t>
                      </a:r>
                      <a:r>
                        <a:rPr lang="en-US" sz="1400" baseline="30000" dirty="0">
                          <a:solidFill>
                            <a:srgbClr val="FF0000"/>
                          </a:solidFill>
                        </a:rPr>
                        <a:t>th</a:t>
                      </a:r>
                      <a:r>
                        <a:rPr lang="en-US" sz="1400" dirty="0">
                          <a:solidFill>
                            <a:srgbClr val="FF0000"/>
                          </a:solidFill>
                        </a:rPr>
                        <a:t>, 2025</a:t>
                      </a:r>
                    </a:p>
                    <a:p>
                      <a:pPr>
                        <a:spcBef>
                          <a:spcPts val="0"/>
                        </a:spcBef>
                      </a:pPr>
                      <a:endParaRPr lang="en-US" sz="1400" dirty="0"/>
                    </a:p>
                  </a:txBody>
                  <a:tcPr/>
                </a:tc>
                <a:extLst>
                  <a:ext uri="{0D108BD9-81ED-4DB2-BD59-A6C34878D82A}">
                    <a16:rowId xmlns:a16="http://schemas.microsoft.com/office/drawing/2014/main" val="10001"/>
                  </a:ext>
                </a:extLst>
              </a:tr>
              <a:tr h="370840">
                <a:tc>
                  <a:txBody>
                    <a:bodyPr/>
                    <a:lstStyle/>
                    <a:p>
                      <a:pPr>
                        <a:spcBef>
                          <a:spcPts val="0"/>
                        </a:spcBef>
                      </a:pPr>
                      <a:endParaRPr lang="en-US" sz="1400" dirty="0"/>
                    </a:p>
                  </a:txBody>
                  <a:tcPr/>
                </a:tc>
                <a:extLst>
                  <a:ext uri="{0D108BD9-81ED-4DB2-BD59-A6C34878D82A}">
                    <a16:rowId xmlns:a16="http://schemas.microsoft.com/office/drawing/2014/main" val="1746977758"/>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 </a:t>
                      </a:r>
                      <a:r>
                        <a:rPr lang="en-US" sz="1400" dirty="0">
                          <a:solidFill>
                            <a:schemeClr val="tx1"/>
                          </a:solidFill>
                        </a:rPr>
                        <a:t>Danielle Kapanke &amp; Kendra Saul</a:t>
                      </a:r>
                    </a:p>
                    <a:p>
                      <a:r>
                        <a:rPr lang="en-US" sz="1400" dirty="0">
                          <a:solidFill>
                            <a:schemeClr val="tx1"/>
                          </a:solidFill>
                        </a:rPr>
                        <a:t>Members:</a:t>
                      </a:r>
                      <a:r>
                        <a:rPr lang="en-US" sz="1400" baseline="0" dirty="0">
                          <a:solidFill>
                            <a:schemeClr val="tx1"/>
                          </a:solidFill>
                        </a:rPr>
                        <a:t> Accounting and PFS teams.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460626"/>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The current cash posting spreadsheet is based off the  spreadsheet used to post to SAP. Formulas have not always been updated, and items have not always been added in a user-friendly way – both on the PFS (inputs) side but also on the Accounting side. Improvements will also help training/usage for new staff.</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482056"/>
          <a:ext cx="4848224" cy="2316480"/>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370840">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Daily cash posting and monthly accounting reconciliations can be time consuming and streamlining and overhauling the current spreadsheet will help to increase our efficiency and accuracy. This will free up time to work on other projects – and increased accuracy will help find and fix issues prior to impacting external customers. </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Cash Spreadsheet Overhaul</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00742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1" cy="5381812"/>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3">
                  <a:extLst>
                    <a:ext uri="{9D8B030D-6E8A-4147-A177-3AD203B41FA5}">
                      <a16:colId xmlns:a16="http://schemas.microsoft.com/office/drawing/2014/main" val="20002"/>
                    </a:ext>
                  </a:extLst>
                </a:gridCol>
              </a:tblGrid>
              <a:tr h="421987">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936465">
                <a:tc>
                  <a:txBody>
                    <a:bodyPr/>
                    <a:lstStyle/>
                    <a:p>
                      <a:r>
                        <a:rPr lang="en-US" sz="1600" dirty="0">
                          <a:solidFill>
                            <a:schemeClr val="tx1"/>
                          </a:solidFill>
                        </a:rPr>
                        <a:t>Start experimenting with formula improvements for items identified in meeting.</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See what capabilities Excel has to streamline this process.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April-June 2025</a:t>
                      </a:r>
                    </a:p>
                    <a:p>
                      <a:endParaRPr lang="en-US" sz="1600" dirty="0">
                        <a:solidFill>
                          <a:schemeClr val="tx1"/>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57962739"/>
                  </a:ext>
                </a:extLst>
              </a:tr>
              <a:tr h="421987">
                <a:tc>
                  <a:txBody>
                    <a:bodyPr/>
                    <a:lstStyle/>
                    <a:p>
                      <a:r>
                        <a:rPr lang="en-US" sz="1600" dirty="0">
                          <a:solidFill>
                            <a:schemeClr val="tx1"/>
                          </a:solidFill>
                        </a:rPr>
                        <a:t>Identify additional reports to reduce investigation time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chemeClr val="tx1"/>
                          </a:solidFill>
                        </a:rPr>
                        <a:t>Work with PFS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kumimoji="0" lang="en-US" sz="1600" kern="1200" dirty="0">
                          <a:solidFill>
                            <a:schemeClr val="tx1"/>
                          </a:solidFill>
                          <a:latin typeface="+mn-lt"/>
                          <a:ea typeface="+mn-ea"/>
                          <a:cs typeface="+mn-cs"/>
                        </a:rPr>
                        <a:t>April-June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477800514"/>
                  </a:ext>
                </a:extLst>
              </a:tr>
              <a:tr h="421987">
                <a:tc>
                  <a:txBody>
                    <a:bodyPr/>
                    <a:lstStyle/>
                    <a:p>
                      <a:r>
                        <a:rPr lang="en-US" sz="1600" dirty="0">
                          <a:solidFill>
                            <a:srgbClr val="FF0000"/>
                          </a:solidFill>
                        </a:rPr>
                        <a:t>First draft of new spreadsheet is complete – entering PFS testing phase with dual entry in new and old sheets.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Reviewing what is working and looking for improvements on PFS side.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Currently – Mid May</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341848860"/>
                  </a:ext>
                </a:extLst>
              </a:tr>
              <a:tr h="421987">
                <a:tc>
                  <a:txBody>
                    <a:bodyPr/>
                    <a:lstStyle/>
                    <a:p>
                      <a:r>
                        <a:rPr lang="en-US" sz="1600" dirty="0">
                          <a:solidFill>
                            <a:srgbClr val="FF0000"/>
                          </a:solidFill>
                        </a:rPr>
                        <a:t>Review PFS spreadsheets for Accounting entry tests.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Make sure that new PFS sheets within the new file are matching old cash spreadsheet functionality.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Mid-End of May </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3471968686"/>
                  </a:ext>
                </a:extLst>
              </a:tr>
              <a:tr h="421987">
                <a:tc>
                  <a:txBody>
                    <a:bodyPr/>
                    <a:lstStyle/>
                    <a:p>
                      <a:r>
                        <a:rPr lang="en-US" sz="1600" dirty="0">
                          <a:solidFill>
                            <a:srgbClr val="FF0000"/>
                          </a:solidFill>
                        </a:rPr>
                        <a:t>Fully transition to new spreadsheet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600" dirty="0">
                          <a:solidFill>
                            <a:srgbClr val="FF0000"/>
                          </a:solidFill>
                        </a:rPr>
                        <a:t>Will continue to trouble shoot new items as they arise, but target to be completely using the new cash spreadsheet by June.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solidFill>
                            <a:srgbClr val="FF0000"/>
                          </a:solidFill>
                        </a:rPr>
                        <a:t>June 1st</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2615310794"/>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204589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EFDA9532-68C8-BDC6-14BB-BE6D9A37D8A5}"/>
              </a:ext>
            </a:extLst>
          </p:cNvPr>
          <p:cNvPicPr>
            <a:picLocks noChangeAspect="1"/>
          </p:cNvPicPr>
          <p:nvPr/>
        </p:nvPicPr>
        <p:blipFill>
          <a:blip r:embed="rId5"/>
          <a:stretch>
            <a:fillRect/>
          </a:stretch>
        </p:blipFill>
        <p:spPr>
          <a:xfrm>
            <a:off x="939175" y="1133111"/>
            <a:ext cx="4000294" cy="1447691"/>
          </a:xfrm>
          <a:prstGeom prst="rect">
            <a:avLst/>
          </a:prstGeom>
        </p:spPr>
      </p:pic>
      <p:pic>
        <p:nvPicPr>
          <p:cNvPr id="10" name="Picture 9">
            <a:extLst>
              <a:ext uri="{FF2B5EF4-FFF2-40B4-BE49-F238E27FC236}">
                <a16:creationId xmlns:a16="http://schemas.microsoft.com/office/drawing/2014/main" id="{EA09B59D-7A88-20BE-473D-E7CC0FF5D835}"/>
              </a:ext>
            </a:extLst>
          </p:cNvPr>
          <p:cNvPicPr>
            <a:picLocks noChangeAspect="1"/>
          </p:cNvPicPr>
          <p:nvPr/>
        </p:nvPicPr>
        <p:blipFill>
          <a:blip r:embed="rId6"/>
          <a:stretch>
            <a:fillRect/>
          </a:stretch>
        </p:blipFill>
        <p:spPr>
          <a:xfrm>
            <a:off x="8617390" y="2520886"/>
            <a:ext cx="2876951" cy="1066949"/>
          </a:xfrm>
          <a:prstGeom prst="rect">
            <a:avLst/>
          </a:prstGeom>
        </p:spPr>
      </p:pic>
      <p:pic>
        <p:nvPicPr>
          <p:cNvPr id="12" name="Picture 11">
            <a:extLst>
              <a:ext uri="{FF2B5EF4-FFF2-40B4-BE49-F238E27FC236}">
                <a16:creationId xmlns:a16="http://schemas.microsoft.com/office/drawing/2014/main" id="{3B2F993A-B876-FC4B-5AD4-6AED6BCEDBBC}"/>
              </a:ext>
            </a:extLst>
          </p:cNvPr>
          <p:cNvPicPr>
            <a:picLocks noChangeAspect="1"/>
          </p:cNvPicPr>
          <p:nvPr/>
        </p:nvPicPr>
        <p:blipFill>
          <a:blip r:embed="rId7"/>
          <a:srcRect l="10553"/>
          <a:stretch/>
        </p:blipFill>
        <p:spPr>
          <a:xfrm>
            <a:off x="241419" y="3857018"/>
            <a:ext cx="8626641" cy="1040483"/>
          </a:xfrm>
          <a:prstGeom prst="rect">
            <a:avLst/>
          </a:prstGeom>
        </p:spPr>
      </p:pic>
      <p:pic>
        <p:nvPicPr>
          <p:cNvPr id="14" name="Picture 13">
            <a:extLst>
              <a:ext uri="{FF2B5EF4-FFF2-40B4-BE49-F238E27FC236}">
                <a16:creationId xmlns:a16="http://schemas.microsoft.com/office/drawing/2014/main" id="{2DC1AC3A-198A-C5BB-27DD-F817760B7FDB}"/>
              </a:ext>
            </a:extLst>
          </p:cNvPr>
          <p:cNvPicPr>
            <a:picLocks noChangeAspect="1"/>
          </p:cNvPicPr>
          <p:nvPr/>
        </p:nvPicPr>
        <p:blipFill>
          <a:blip r:embed="rId8"/>
          <a:stretch>
            <a:fillRect/>
          </a:stretch>
        </p:blipFill>
        <p:spPr>
          <a:xfrm>
            <a:off x="8094845" y="5103091"/>
            <a:ext cx="3786034" cy="1062009"/>
          </a:xfrm>
          <a:prstGeom prst="rect">
            <a:avLst/>
          </a:prstGeom>
        </p:spPr>
      </p:pic>
      <p:sp>
        <p:nvSpPr>
          <p:cNvPr id="15" name="TextBox 14">
            <a:extLst>
              <a:ext uri="{FF2B5EF4-FFF2-40B4-BE49-F238E27FC236}">
                <a16:creationId xmlns:a16="http://schemas.microsoft.com/office/drawing/2014/main" id="{0F923CEA-05B5-F15D-885C-35729085F6F9}"/>
              </a:ext>
            </a:extLst>
          </p:cNvPr>
          <p:cNvSpPr txBox="1"/>
          <p:nvPr/>
        </p:nvSpPr>
        <p:spPr>
          <a:xfrm>
            <a:off x="5152313" y="1648953"/>
            <a:ext cx="575986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New spreadsheet uses drop downs with frequent selections to simplify entry. </a:t>
            </a:r>
          </a:p>
        </p:txBody>
      </p:sp>
      <p:sp>
        <p:nvSpPr>
          <p:cNvPr id="16" name="TextBox 15">
            <a:extLst>
              <a:ext uri="{FF2B5EF4-FFF2-40B4-BE49-F238E27FC236}">
                <a16:creationId xmlns:a16="http://schemas.microsoft.com/office/drawing/2014/main" id="{656928D7-F4D4-1B84-D8D6-A736986DFD22}"/>
              </a:ext>
            </a:extLst>
          </p:cNvPr>
          <p:cNvSpPr txBox="1"/>
          <p:nvPr/>
        </p:nvSpPr>
        <p:spPr>
          <a:xfrm>
            <a:off x="3216067" y="2791160"/>
            <a:ext cx="5269907"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Spreadsheet is broken into different tabs for the different banks/accounts that are being tracked with both PFS and Accounting checks on each one</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a:t>
            </a:r>
          </a:p>
        </p:txBody>
      </p:sp>
      <p:sp>
        <p:nvSpPr>
          <p:cNvPr id="17" name="TextBox 16">
            <a:extLst>
              <a:ext uri="{FF2B5EF4-FFF2-40B4-BE49-F238E27FC236}">
                <a16:creationId xmlns:a16="http://schemas.microsoft.com/office/drawing/2014/main" id="{6983EFF0-9817-B396-DD3F-A2930DD58A17}"/>
              </a:ext>
            </a:extLst>
          </p:cNvPr>
          <p:cNvSpPr txBox="1"/>
          <p:nvPr/>
        </p:nvSpPr>
        <p:spPr>
          <a:xfrm>
            <a:off x="8975932" y="3961760"/>
            <a:ext cx="307078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Testing reports for PFS to run and look for errors prior to submitting to accounting.</a:t>
            </a:r>
          </a:p>
        </p:txBody>
      </p:sp>
      <p:sp>
        <p:nvSpPr>
          <p:cNvPr id="18" name="TextBox 17">
            <a:extLst>
              <a:ext uri="{FF2B5EF4-FFF2-40B4-BE49-F238E27FC236}">
                <a16:creationId xmlns:a16="http://schemas.microsoft.com/office/drawing/2014/main" id="{97523CEA-670C-CC46-FA03-EBF55D8FA93D}"/>
              </a:ext>
            </a:extLst>
          </p:cNvPr>
          <p:cNvSpPr txBox="1"/>
          <p:nvPr/>
        </p:nvSpPr>
        <p:spPr>
          <a:xfrm>
            <a:off x="3216067" y="5317616"/>
            <a:ext cx="575986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Thumbs up from Kendra after her second day of using the spreadsheet alongside the old one.</a:t>
            </a:r>
          </a:p>
        </p:txBody>
      </p:sp>
      <p:pic>
        <p:nvPicPr>
          <p:cNvPr id="20" name="Picture 19">
            <a:extLst>
              <a:ext uri="{FF2B5EF4-FFF2-40B4-BE49-F238E27FC236}">
                <a16:creationId xmlns:a16="http://schemas.microsoft.com/office/drawing/2014/main" id="{12D23A25-170E-DDDC-D926-3122F22227D8}"/>
              </a:ext>
            </a:extLst>
          </p:cNvPr>
          <p:cNvPicPr>
            <a:picLocks noChangeAspect="1"/>
          </p:cNvPicPr>
          <p:nvPr/>
        </p:nvPicPr>
        <p:blipFill>
          <a:blip r:embed="rId9"/>
          <a:stretch>
            <a:fillRect/>
          </a:stretch>
        </p:blipFill>
        <p:spPr>
          <a:xfrm>
            <a:off x="7300120" y="5959601"/>
            <a:ext cx="554299" cy="518538"/>
          </a:xfrm>
          <a:prstGeom prst="rect">
            <a:avLst/>
          </a:prstGeom>
        </p:spPr>
      </p:pic>
      <p:cxnSp>
        <p:nvCxnSpPr>
          <p:cNvPr id="22" name="Straight Arrow Connector 21">
            <a:extLst>
              <a:ext uri="{FF2B5EF4-FFF2-40B4-BE49-F238E27FC236}">
                <a16:creationId xmlns:a16="http://schemas.microsoft.com/office/drawing/2014/main" id="{746AB401-8247-793B-1982-77DAC5107739}"/>
              </a:ext>
            </a:extLst>
          </p:cNvPr>
          <p:cNvCxnSpPr/>
          <p:nvPr/>
        </p:nvCxnSpPr>
        <p:spPr>
          <a:xfrm flipH="1">
            <a:off x="6178609" y="4042161"/>
            <a:ext cx="2797323" cy="46147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5B725C3-06EC-168D-0103-0F157E08CD80}"/>
              </a:ext>
            </a:extLst>
          </p:cNvPr>
          <p:cNvCxnSpPr>
            <a:cxnSpLocks/>
          </p:cNvCxnSpPr>
          <p:nvPr/>
        </p:nvCxnSpPr>
        <p:spPr>
          <a:xfrm>
            <a:off x="7234396" y="5634095"/>
            <a:ext cx="860449" cy="26829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152ECD-62F1-516D-5515-70B2D501F69E}"/>
              </a:ext>
            </a:extLst>
          </p:cNvPr>
          <p:cNvCxnSpPr/>
          <p:nvPr/>
        </p:nvCxnSpPr>
        <p:spPr>
          <a:xfrm>
            <a:off x="8345987" y="3054360"/>
            <a:ext cx="1054387" cy="16740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17008A-00DA-B2A5-58A5-FD26692CF1AC}"/>
              </a:ext>
            </a:extLst>
          </p:cNvPr>
          <p:cNvCxnSpPr>
            <a:stCxn id="15" idx="1"/>
          </p:cNvCxnSpPr>
          <p:nvPr/>
        </p:nvCxnSpPr>
        <p:spPr>
          <a:xfrm flipH="1">
            <a:off x="1974079" y="1941341"/>
            <a:ext cx="3178234" cy="12521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55009" y="1264269"/>
          <a:ext cx="10293992" cy="4307339"/>
        </p:xfrm>
        <a:graphic>
          <a:graphicData uri="http://schemas.openxmlformats.org/drawingml/2006/table">
            <a:tbl>
              <a:tblPr firstRow="1" bandRow="1">
                <a:tableStyleId>{6E25E649-3F16-4E02-A733-19D2CDBF48F0}</a:tableStyleId>
              </a:tblPr>
              <a:tblGrid>
                <a:gridCol w="3279911">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25229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1576815">
                <a:tc>
                  <a:txBody>
                    <a:bodyPr/>
                    <a:lstStyle/>
                    <a:p>
                      <a:r>
                        <a:rPr lang="en-US" sz="1400" dirty="0"/>
                        <a:t>Figure out if we session numbers vs unlimited, expiration</a:t>
                      </a:r>
                      <a:r>
                        <a:rPr lang="en-US" sz="1400" baseline="0" dirty="0"/>
                        <a:t> date/needing a new referral yearly or can it be ongoing and change comment ; if not, place ticket to create a new phase 3 referral order</a:t>
                      </a:r>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To better represent</a:t>
                      </a:r>
                      <a:r>
                        <a:rPr lang="en-US" sz="1400" baseline="0" dirty="0"/>
                        <a:t> the purpose of the phase 3 exercise program</a:t>
                      </a:r>
                      <a:endParaRPr lang="en-US" sz="14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solidFill>
                            <a:schemeClr val="accent2">
                              <a:lumMod val="50000"/>
                            </a:schemeClr>
                          </a:solidFill>
                        </a:rPr>
                        <a:t>7/3/24-</a:t>
                      </a:r>
                      <a:r>
                        <a:rPr lang="en-US" sz="1400" baseline="0" dirty="0">
                          <a:solidFill>
                            <a:schemeClr val="accent2">
                              <a:lumMod val="50000"/>
                            </a:schemeClr>
                          </a:solidFill>
                        </a:rPr>
                        <a:t> message sent to Nikki for update; response from Nikki is “</a:t>
                      </a:r>
                      <a:r>
                        <a:rPr kumimoji="0" lang="en-US" sz="1400" b="0" i="0" kern="1200" dirty="0">
                          <a:solidFill>
                            <a:schemeClr val="bg2">
                              <a:lumMod val="25000"/>
                            </a:schemeClr>
                          </a:solidFill>
                          <a:effectLst/>
                          <a:latin typeface="+mn-lt"/>
                          <a:ea typeface="+mn-ea"/>
                          <a:cs typeface="+mn-cs"/>
                        </a:rPr>
                        <a:t>I see an update on the ticket just now stating, “We do not have an ETA as of yet. We will assign an analyst to this as soon as resources allows.”</a:t>
                      </a:r>
                    </a:p>
                    <a:p>
                      <a:r>
                        <a:rPr kumimoji="0" lang="en-US" sz="1400" b="0" i="0" kern="1200" dirty="0">
                          <a:solidFill>
                            <a:srgbClr val="FF0000"/>
                          </a:solidFill>
                          <a:effectLst/>
                          <a:latin typeface="+mn-lt"/>
                          <a:ea typeface="+mn-ea"/>
                          <a:cs typeface="+mn-cs"/>
                        </a:rPr>
                        <a:t>2/13/25-CRR15 referral was created and went live. Tested with Dr. Lively and closed the ticket on 2/19/25</a:t>
                      </a:r>
                      <a:endParaRPr lang="en-US" sz="14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91088">
                <a:tc>
                  <a:txBody>
                    <a:bodyPr/>
                    <a:lstStyle/>
                    <a:p>
                      <a:r>
                        <a:rPr lang="en-US" sz="1400" dirty="0"/>
                        <a:t>Create smart phrase in EPIC</a:t>
                      </a:r>
                      <a:r>
                        <a:rPr lang="en-US" sz="1400" baseline="0" dirty="0"/>
                        <a:t> to send to SSM providers to ask for phase 3 referral</a:t>
                      </a:r>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To</a:t>
                      </a:r>
                      <a:r>
                        <a:rPr lang="en-US" sz="1400" baseline="0" dirty="0"/>
                        <a:t> make it easy for our SSM providers to place Phase 3 referral</a:t>
                      </a:r>
                      <a:endParaRPr lang="en-US" sz="14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dirty="0"/>
                        <a:t>Jan 1,</a:t>
                      </a:r>
                      <a:r>
                        <a:rPr lang="en-US" sz="1400" baseline="0" dirty="0"/>
                        <a:t> 2024-</a:t>
                      </a:r>
                      <a:r>
                        <a:rPr lang="en-US" sz="1400" baseline="0" dirty="0">
                          <a:solidFill>
                            <a:srgbClr val="0070C0"/>
                          </a:solidFill>
                        </a:rPr>
                        <a:t>Completed</a:t>
                      </a:r>
                      <a:endParaRPr lang="en-US" sz="1400" dirty="0">
                        <a:solidFill>
                          <a:srgbClr val="0070C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198379">
                <a:tc>
                  <a:txBody>
                    <a:bodyPr/>
                    <a:lstStyle/>
                    <a:p>
                      <a:r>
                        <a:rPr lang="en-US" sz="1400" dirty="0"/>
                        <a:t>Test</a:t>
                      </a:r>
                      <a:r>
                        <a:rPr lang="en-US" sz="1400" baseline="0" dirty="0"/>
                        <a:t> the current EPIC Phase 3 referral on a incoming phase 3 patient of Dr. </a:t>
                      </a:r>
                      <a:r>
                        <a:rPr lang="en-US" sz="1400" baseline="0" dirty="0" err="1"/>
                        <a:t>Lively’s</a:t>
                      </a:r>
                      <a:endParaRPr lang="en-US" sz="1400"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dirty="0"/>
                        <a:t>To see if Dr. Lively can place referral easily</a:t>
                      </a:r>
                      <a:r>
                        <a:rPr lang="en-US" sz="1400" baseline="0" dirty="0"/>
                        <a:t> and if she can change expiration date and # of sessions if need; also will this referral drop into our workque</a:t>
                      </a:r>
                      <a:endParaRPr lang="en-US" sz="14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baseline="0" dirty="0">
                          <a:solidFill>
                            <a:srgbClr val="FF0000"/>
                          </a:solidFill>
                        </a:rPr>
                        <a:t>2/13/25- CRR15 referral completed and went live. Dr. Lively was able to successful place a CRR15 order and the ticket was closed on 2/19/25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9868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40738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96675">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1010705">
                <a:tc>
                  <a:txBody>
                    <a:bodyPr/>
                    <a:lstStyle/>
                    <a:p>
                      <a:pPr>
                        <a:spcBef>
                          <a:spcPts val="0"/>
                        </a:spcBef>
                      </a:pPr>
                      <a:r>
                        <a:rPr lang="en-US" sz="1400" dirty="0">
                          <a:solidFill>
                            <a:srgbClr val="FF0000"/>
                          </a:solidFill>
                        </a:rPr>
                        <a:t>Not completely yet.  The current spreadsheet is a work in progress.  We have made changes, and the new file is in the testing phase.  We are working out kinks as we dual enter in the file with the PFS team.  The next step will be testing the accounting side on the PFS spreadsheets and working through any issues.  Hoping to fully transition to the new spreadsheet by the end of May.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27070" y="2448960"/>
          <a:ext cx="10312401" cy="14630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88913">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693392">
                <a:tc>
                  <a:txBody>
                    <a:bodyPr/>
                    <a:lstStyle/>
                    <a:p>
                      <a:pPr marL="285750" indent="-285750">
                        <a:spcBef>
                          <a:spcPts val="0"/>
                        </a:spcBef>
                        <a:buFont typeface="Arial" panose="020B0604020202020204" pitchFamily="34" charset="0"/>
                        <a:buChar char="•"/>
                      </a:pPr>
                      <a:r>
                        <a:rPr lang="en-US" sz="1400" dirty="0">
                          <a:solidFill>
                            <a:srgbClr val="FF0000"/>
                          </a:solidFill>
                        </a:rPr>
                        <a:t>Time to move forward with changes we have already identified as necessary and prepared.  Due to the nature of a cash reconciliation, things will </a:t>
                      </a:r>
                      <a:r>
                        <a:rPr lang="en-US" sz="1400">
                          <a:solidFill>
                            <a:srgbClr val="FF0000"/>
                          </a:solidFill>
                        </a:rPr>
                        <a:t>always change, </a:t>
                      </a:r>
                      <a:r>
                        <a:rPr lang="en-US" sz="1400" dirty="0">
                          <a:solidFill>
                            <a:srgbClr val="FF0000"/>
                          </a:solidFill>
                        </a:rPr>
                        <a:t>and we can continue developing and engineering features in excel, but we need to advance and test all the changes that have been made.  Then, we can start benefiting from the efficiencies they will create.</a:t>
                      </a:r>
                    </a:p>
                    <a:p>
                      <a:pPr marL="285750" indent="-285750">
                        <a:spcBef>
                          <a:spcPts val="0"/>
                        </a:spcBef>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1" y="3773837"/>
          <a:ext cx="10312401" cy="249451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71550">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988175">
                <a:tc>
                  <a:txBody>
                    <a:bodyPr/>
                    <a:lstStyle/>
                    <a:p>
                      <a:pPr marL="285750" indent="-285750">
                        <a:spcBef>
                          <a:spcPts val="0"/>
                        </a:spcBef>
                        <a:buFont typeface="Arial" panose="020B0604020202020204" pitchFamily="34" charset="0"/>
                        <a:buChar char="•"/>
                      </a:pPr>
                      <a:r>
                        <a:rPr lang="en-US" sz="1400" dirty="0">
                          <a:solidFill>
                            <a:srgbClr val="FF0000"/>
                          </a:solidFill>
                        </a:rPr>
                        <a:t>Continue Dual entry with PFS for the next couple of weeks</a:t>
                      </a:r>
                    </a:p>
                    <a:p>
                      <a:pPr marL="285750" indent="-285750">
                        <a:spcBef>
                          <a:spcPts val="0"/>
                        </a:spcBef>
                        <a:buFont typeface="Arial" panose="020B0604020202020204" pitchFamily="34" charset="0"/>
                        <a:buChar char="•"/>
                      </a:pPr>
                      <a:r>
                        <a:rPr lang="en-US" sz="1400" dirty="0">
                          <a:solidFill>
                            <a:srgbClr val="FF0000"/>
                          </a:solidFill>
                        </a:rPr>
                        <a:t>After close is complete start testing of PFS spreadsheets by accounting</a:t>
                      </a:r>
                    </a:p>
                    <a:p>
                      <a:pPr marL="285750" indent="-285750">
                        <a:spcBef>
                          <a:spcPts val="0"/>
                        </a:spcBef>
                        <a:buFont typeface="Arial" panose="020B0604020202020204" pitchFamily="34" charset="0"/>
                        <a:buChar char="•"/>
                      </a:pPr>
                      <a:r>
                        <a:rPr lang="en-US" sz="1400" dirty="0">
                          <a:solidFill>
                            <a:srgbClr val="FF0000"/>
                          </a:solidFill>
                        </a:rPr>
                        <a:t>Continue to troubleshoot existing issues and testing functionality – this will be ongoing for a while</a:t>
                      </a:r>
                    </a:p>
                    <a:p>
                      <a:pPr marL="285750" indent="-285750">
                        <a:spcBef>
                          <a:spcPts val="0"/>
                        </a:spcBef>
                        <a:buFont typeface="Arial" panose="020B0604020202020204" pitchFamily="34" charset="0"/>
                        <a:buChar char="•"/>
                      </a:pPr>
                      <a:r>
                        <a:rPr lang="en-US" sz="1400" dirty="0">
                          <a:solidFill>
                            <a:srgbClr val="FF0000"/>
                          </a:solidFill>
                        </a:rPr>
                        <a:t>Targeting full implementation of new spreadsheet </a:t>
                      </a:r>
                      <a:r>
                        <a:rPr lang="en-US" sz="1400">
                          <a:solidFill>
                            <a:srgbClr val="FF0000"/>
                          </a:solidFill>
                        </a:rPr>
                        <a:t>by June 2025</a:t>
                      </a:r>
                      <a:endParaRPr lang="en-US" sz="1400" dirty="0">
                        <a:solidFill>
                          <a:srgbClr val="FF0000"/>
                        </a:solidFill>
                      </a:endParaRPr>
                    </a:p>
                  </a:txBody>
                  <a:tcPr/>
                </a:tc>
                <a:extLst>
                  <a:ext uri="{0D108BD9-81ED-4DB2-BD59-A6C34878D82A}">
                    <a16:rowId xmlns:a16="http://schemas.microsoft.com/office/drawing/2014/main" val="10001"/>
                  </a:ext>
                </a:extLst>
              </a:tr>
              <a:tr h="988175">
                <a:tc>
                  <a:txBody>
                    <a:bodyPr/>
                    <a:lstStyle/>
                    <a:p>
                      <a:pPr marL="285750" indent="-285750">
                        <a:spcBef>
                          <a:spcPts val="0"/>
                        </a:spcBef>
                        <a:buFont typeface="Arial" panose="020B0604020202020204" pitchFamily="34" charset="0"/>
                        <a:buChar char="•"/>
                      </a:pPr>
                      <a:endParaRPr lang="en-US" sz="1400" dirty="0">
                        <a:solidFill>
                          <a:srgbClr val="FF0000"/>
                        </a:solidFill>
                      </a:endParaRPr>
                    </a:p>
                  </a:txBody>
                  <a:tcPr/>
                </a:tc>
                <a:extLst>
                  <a:ext uri="{0D108BD9-81ED-4DB2-BD59-A6C34878D82A}">
                    <a16:rowId xmlns:a16="http://schemas.microsoft.com/office/drawing/2014/main" val="3985793489"/>
                  </a:ext>
                </a:extLst>
              </a:tr>
            </a:tbl>
          </a:graphicData>
        </a:graphic>
      </p:graphicFrame>
      <p:graphicFrame>
        <p:nvGraphicFramePr>
          <p:cNvPr id="14" name="Table 13"/>
          <p:cNvGraphicFramePr>
            <a:graphicFrameLocks noGrp="1"/>
          </p:cNvGraphicFramePr>
          <p:nvPr/>
        </p:nvGraphicFramePr>
        <p:xfrm>
          <a:off x="727070" y="5252142"/>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No</a:t>
                      </a:r>
                    </a:p>
                    <a:p>
                      <a:pPr>
                        <a:spcBef>
                          <a:spcPts val="0"/>
                        </a:spcBef>
                      </a:pPr>
                      <a:r>
                        <a:rPr lang="en-US" sz="1400" baseline="0" dirty="0"/>
                        <a:t>Project still in progress, project to continue: </a:t>
                      </a:r>
                      <a:r>
                        <a:rPr lang="en-US" sz="1400" baseline="0" dirty="0">
                          <a:solidFill>
                            <a:srgbClr val="FF0000"/>
                          </a:solidFill>
                        </a:rPr>
                        <a:t>Yes</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80681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Accounting</a:t>
            </a:r>
          </a:p>
        </p:txBody>
      </p:sp>
      <p:sp>
        <p:nvSpPr>
          <p:cNvPr id="3" name="Subtitle 2"/>
          <p:cNvSpPr>
            <a:spLocks noGrp="1"/>
          </p:cNvSpPr>
          <p:nvPr>
            <p:ph type="subTitle" idx="1"/>
          </p:nvPr>
        </p:nvSpPr>
        <p:spPr/>
        <p:txBody>
          <a:bodyPr/>
          <a:lstStyle/>
          <a:p>
            <a:r>
              <a:rPr lang="en-US" dirty="0"/>
              <a:t>Upgrade Multiview and Convert QuickBooks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a:t>
                      </a:r>
                      <a:r>
                        <a:rPr lang="en-US" sz="1400" b="1" baseline="0" dirty="0">
                          <a:solidFill>
                            <a:schemeClr val="tx1"/>
                          </a:solidFill>
                        </a:rPr>
                        <a:t>1/23/2024</a:t>
                      </a:r>
                      <a:r>
                        <a:rPr lang="en-US" sz="1400" b="1" baseline="0" dirty="0">
                          <a:solidFill>
                            <a:srgbClr val="820000"/>
                          </a:solidFill>
                        </a:rPr>
                        <a:t>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a:t>
                      </a:r>
                      <a:r>
                        <a:rPr lang="en-US" sz="1400" b="1" baseline="0" dirty="0">
                          <a:solidFill>
                            <a:srgbClr val="FF0000"/>
                          </a:solidFill>
                        </a:rPr>
                        <a:t>5/27/2025</a:t>
                      </a:r>
                      <a:endParaRPr lang="en-US" sz="1400" b="1" dirty="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813214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6"/>
          <a:ext cx="10312401" cy="2124742"/>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48557">
                <a:tc>
                  <a:txBody>
                    <a:bodyPr/>
                    <a:lstStyle/>
                    <a:p>
                      <a:r>
                        <a:rPr lang="en-US" sz="1300" dirty="0"/>
                        <a:t>Goal(s):</a:t>
                      </a:r>
                      <a:endParaRPr lang="en-US" sz="1300" b="0" dirty="0"/>
                    </a:p>
                  </a:txBody>
                  <a:tcPr/>
                </a:tc>
                <a:extLst>
                  <a:ext uri="{0D108BD9-81ED-4DB2-BD59-A6C34878D82A}">
                    <a16:rowId xmlns:a16="http://schemas.microsoft.com/office/drawing/2014/main" val="10000"/>
                  </a:ext>
                </a:extLst>
              </a:tr>
              <a:tr h="1676185">
                <a:tc>
                  <a:txBody>
                    <a:bodyPr/>
                    <a:lstStyle/>
                    <a:p>
                      <a:pPr>
                        <a:spcBef>
                          <a:spcPts val="0"/>
                        </a:spcBef>
                      </a:pPr>
                      <a:r>
                        <a:rPr lang="en-US" sz="1300" dirty="0"/>
                        <a:t>KOM Target:  </a:t>
                      </a:r>
                      <a:r>
                        <a:rPr lang="en-US" sz="1300" dirty="0">
                          <a:solidFill>
                            <a:schemeClr val="tx1"/>
                          </a:solidFill>
                        </a:rPr>
                        <a:t>Upgrade Multiview to V23 by April 30, 2025.  </a:t>
                      </a:r>
                    </a:p>
                    <a:p>
                      <a:pPr>
                        <a:spcBef>
                          <a:spcPts val="0"/>
                        </a:spcBef>
                      </a:pPr>
                      <a:endParaRPr lang="en-US" sz="1300" dirty="0">
                        <a:solidFill>
                          <a:schemeClr val="tx1"/>
                        </a:solidFill>
                      </a:endParaRPr>
                    </a:p>
                    <a:p>
                      <a:pPr>
                        <a:spcBef>
                          <a:spcPts val="0"/>
                        </a:spcBef>
                      </a:pPr>
                      <a:r>
                        <a:rPr lang="en-US" sz="1300" dirty="0">
                          <a:solidFill>
                            <a:schemeClr val="tx1"/>
                          </a:solidFill>
                        </a:rPr>
                        <a:t>After the upgrade to V23, reassess the need to convert Quick Books to Multiview. </a:t>
                      </a:r>
                    </a:p>
                    <a:p>
                      <a:pPr>
                        <a:spcBef>
                          <a:spcPts val="0"/>
                        </a:spcBef>
                      </a:pPr>
                      <a:endParaRPr lang="en-US" sz="1300" dirty="0"/>
                    </a:p>
                    <a:p>
                      <a:pPr>
                        <a:spcBef>
                          <a:spcPts val="0"/>
                        </a:spcBef>
                      </a:pPr>
                      <a:r>
                        <a:rPr lang="en-US" sz="1300" dirty="0"/>
                        <a:t>Current KOM Status:</a:t>
                      </a:r>
                      <a:r>
                        <a:rPr lang="en-US" sz="1300" dirty="0">
                          <a:solidFill>
                            <a:schemeClr val="tx1"/>
                          </a:solidFill>
                        </a:rPr>
                        <a:t>  </a:t>
                      </a:r>
                      <a:r>
                        <a:rPr lang="en-US" sz="1300" dirty="0">
                          <a:solidFill>
                            <a:srgbClr val="FF0000"/>
                          </a:solidFill>
                        </a:rPr>
                        <a:t>We successfully upgraded to V23 on April 15, 2025.</a:t>
                      </a:r>
                    </a:p>
                    <a:p>
                      <a:pPr>
                        <a:spcBef>
                          <a:spcPts val="0"/>
                        </a:spcBef>
                      </a:pPr>
                      <a:endParaRPr lang="en-US" sz="1300" dirty="0">
                        <a:solidFill>
                          <a:srgbClr val="FF0000"/>
                        </a:solidFill>
                      </a:endParaRPr>
                    </a:p>
                    <a:p>
                      <a:pPr>
                        <a:spcBef>
                          <a:spcPts val="0"/>
                        </a:spcBef>
                      </a:pPr>
                      <a:r>
                        <a:rPr lang="en-US" sz="1300" dirty="0">
                          <a:solidFill>
                            <a:srgbClr val="FF0000"/>
                          </a:solidFill>
                        </a:rPr>
                        <a:t>We have reassessed the need to convert Quick Books to Multiview and have decided not to make the conversion at this time.</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167966" y="5229079"/>
          <a:ext cx="3863654" cy="967630"/>
        </p:xfrm>
        <a:graphic>
          <a:graphicData uri="http://schemas.openxmlformats.org/drawingml/2006/table">
            <a:tbl>
              <a:tblPr firstRow="1" bandRow="1">
                <a:tableStyleId>{6E25E649-3F16-4E02-A733-19D2CDBF48F0}</a:tableStyleId>
              </a:tblPr>
              <a:tblGrid>
                <a:gridCol w="3863654">
                  <a:extLst>
                    <a:ext uri="{9D8B030D-6E8A-4147-A177-3AD203B41FA5}">
                      <a16:colId xmlns:a16="http://schemas.microsoft.com/office/drawing/2014/main" val="20000"/>
                    </a:ext>
                  </a:extLst>
                </a:gridCol>
              </a:tblGrid>
              <a:tr h="306966">
                <a:tc>
                  <a:txBody>
                    <a:bodyPr/>
                    <a:lstStyle/>
                    <a:p>
                      <a:r>
                        <a:rPr lang="en-US" sz="1300" dirty="0"/>
                        <a:t>Team:</a:t>
                      </a:r>
                    </a:p>
                  </a:txBody>
                  <a:tcPr/>
                </a:tc>
                <a:extLst>
                  <a:ext uri="{0D108BD9-81ED-4DB2-BD59-A6C34878D82A}">
                    <a16:rowId xmlns:a16="http://schemas.microsoft.com/office/drawing/2014/main" val="10000"/>
                  </a:ext>
                </a:extLst>
              </a:tr>
              <a:tr h="660664">
                <a:tc>
                  <a:txBody>
                    <a:bodyPr/>
                    <a:lstStyle/>
                    <a:p>
                      <a:r>
                        <a:rPr lang="en-US" sz="1300" dirty="0"/>
                        <a:t>Project </a:t>
                      </a:r>
                      <a:r>
                        <a:rPr lang="en-US" sz="1300" dirty="0">
                          <a:solidFill>
                            <a:schemeClr val="tx1"/>
                          </a:solidFill>
                        </a:rPr>
                        <a:t>Leader: Brian Swain</a:t>
                      </a:r>
                    </a:p>
                    <a:p>
                      <a:r>
                        <a:rPr lang="en-US" sz="1300" dirty="0">
                          <a:solidFill>
                            <a:schemeClr val="tx1"/>
                          </a:solidFill>
                        </a:rPr>
                        <a:t>Members:</a:t>
                      </a:r>
                      <a:r>
                        <a:rPr lang="en-US" sz="1300" baseline="0" dirty="0">
                          <a:solidFill>
                            <a:schemeClr val="tx1"/>
                          </a:solidFill>
                        </a:rPr>
                        <a:t> Accounting Team</a:t>
                      </a:r>
                      <a:endParaRPr lang="en-US" sz="13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36599" y="3438269"/>
          <a:ext cx="6363401" cy="2758440"/>
        </p:xfrm>
        <a:graphic>
          <a:graphicData uri="http://schemas.openxmlformats.org/drawingml/2006/table">
            <a:tbl>
              <a:tblPr firstRow="1" bandRow="1">
                <a:tableStyleId>{6E25E649-3F16-4E02-A733-19D2CDBF48F0}</a:tableStyleId>
              </a:tblPr>
              <a:tblGrid>
                <a:gridCol w="6363401">
                  <a:extLst>
                    <a:ext uri="{9D8B030D-6E8A-4147-A177-3AD203B41FA5}">
                      <a16:colId xmlns:a16="http://schemas.microsoft.com/office/drawing/2014/main" val="20000"/>
                    </a:ext>
                  </a:extLst>
                </a:gridCol>
              </a:tblGrid>
              <a:tr h="276569">
                <a:tc>
                  <a:txBody>
                    <a:bodyPr/>
                    <a:lstStyle/>
                    <a:p>
                      <a:r>
                        <a:rPr lang="en-US" sz="1300" dirty="0"/>
                        <a:t>Background:</a:t>
                      </a:r>
                      <a:endParaRPr lang="en-US" sz="1300" b="0" dirty="0"/>
                    </a:p>
                  </a:txBody>
                  <a:tcPr/>
                </a:tc>
                <a:extLst>
                  <a:ext uri="{0D108BD9-81ED-4DB2-BD59-A6C34878D82A}">
                    <a16:rowId xmlns:a16="http://schemas.microsoft.com/office/drawing/2014/main" val="10000"/>
                  </a:ext>
                </a:extLst>
              </a:tr>
              <a:tr h="370840">
                <a:tc>
                  <a:txBody>
                    <a:bodyPr/>
                    <a:lstStyle/>
                    <a:p>
                      <a:pPr>
                        <a:spcBef>
                          <a:spcPts val="0"/>
                        </a:spcBef>
                      </a:pPr>
                      <a:r>
                        <a:rPr lang="en-US" sz="1300" baseline="0" dirty="0">
                          <a:solidFill>
                            <a:schemeClr val="tx1"/>
                          </a:solidFill>
                        </a:rPr>
                        <a:t>Since this project was started, Multiview released a new version of their software (V23). Unlike prior version releases, the change from V22 (our current version) to V23 is significant and changes the software to a web-based interface. Prior version releases have had minimal changes and impact to the way we use the software. Since this one is such a big change, MV is requiring us to upgrade our test environment and perform testing in that environment before upgrading our production environment. </a:t>
                      </a:r>
                    </a:p>
                    <a:p>
                      <a:pPr>
                        <a:spcBef>
                          <a:spcPts val="0"/>
                        </a:spcBef>
                      </a:pPr>
                      <a:endParaRPr lang="en-US" sz="1300" baseline="0" dirty="0">
                        <a:solidFill>
                          <a:schemeClr val="tx1"/>
                        </a:solidFill>
                      </a:endParaRPr>
                    </a:p>
                    <a:p>
                      <a:pPr>
                        <a:spcBef>
                          <a:spcPts val="0"/>
                        </a:spcBef>
                      </a:pPr>
                      <a:r>
                        <a:rPr lang="en-US" sz="1300" baseline="0" dirty="0">
                          <a:solidFill>
                            <a:schemeClr val="tx1"/>
                          </a:solidFill>
                        </a:rPr>
                        <a:t>It is important that we ensure the system is working correctly before we upgrade to the new version in our production environment so we can continue to process transactions. We also need to become familiar with the software so we can be more efficient when we start using it.</a:t>
                      </a:r>
                      <a:endParaRPr lang="en-US" sz="13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7150586" y="3438269"/>
          <a:ext cx="3881034" cy="1726415"/>
        </p:xfrm>
        <a:graphic>
          <a:graphicData uri="http://schemas.openxmlformats.org/drawingml/2006/table">
            <a:tbl>
              <a:tblPr firstRow="1" bandRow="1">
                <a:tableStyleId>{6E25E649-3F16-4E02-A733-19D2CDBF48F0}</a:tableStyleId>
              </a:tblPr>
              <a:tblGrid>
                <a:gridCol w="3881034">
                  <a:extLst>
                    <a:ext uri="{9D8B030D-6E8A-4147-A177-3AD203B41FA5}">
                      <a16:colId xmlns:a16="http://schemas.microsoft.com/office/drawing/2014/main" val="20000"/>
                    </a:ext>
                  </a:extLst>
                </a:gridCol>
              </a:tblGrid>
              <a:tr h="274188">
                <a:tc>
                  <a:txBody>
                    <a:bodyPr/>
                    <a:lstStyle/>
                    <a:p>
                      <a:r>
                        <a:rPr lang="en-US" sz="1300" dirty="0"/>
                        <a:t>Driver:</a:t>
                      </a:r>
                      <a:endParaRPr lang="en-US" sz="1300" b="0" baseline="0" dirty="0"/>
                    </a:p>
                  </a:txBody>
                  <a:tcPr/>
                </a:tc>
                <a:extLst>
                  <a:ext uri="{0D108BD9-81ED-4DB2-BD59-A6C34878D82A}">
                    <a16:rowId xmlns:a16="http://schemas.microsoft.com/office/drawing/2014/main" val="10000"/>
                  </a:ext>
                </a:extLst>
              </a:tr>
              <a:tr h="1436855">
                <a:tc>
                  <a:txBody>
                    <a:bodyPr/>
                    <a:lstStyle/>
                    <a:p>
                      <a:pPr>
                        <a:spcBef>
                          <a:spcPts val="0"/>
                        </a:spcBef>
                      </a:pPr>
                      <a:r>
                        <a:rPr lang="en-US" sz="1300" dirty="0">
                          <a:solidFill>
                            <a:schemeClr val="tx1"/>
                          </a:solidFill>
                        </a:rPr>
                        <a:t>We need to upgrade to the new version so we can take advantage of enhancements to the software. This needs to be completed before we can continue with the assessment of whether to convert QuickBooks financials to Multiview Financials.  </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Upgrade MV and Convert QuickBooks</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15849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2" y="1211730"/>
          <a:ext cx="10312400" cy="5075729"/>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5962">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896129">
                <a:tc>
                  <a:txBody>
                    <a:bodyPr/>
                    <a:lstStyle/>
                    <a:p>
                      <a:r>
                        <a:rPr lang="en-US" sz="1300" dirty="0">
                          <a:solidFill>
                            <a:schemeClr val="tx1"/>
                          </a:solidFill>
                        </a:rPr>
                        <a:t>Schedule the conversion to V23 and troubleshoot any issues.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To complete the upgrade and resolve any issues as soon as possible.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chemeClr val="tx1"/>
                          </a:solidFill>
                        </a:rPr>
                        <a:t>April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627971238"/>
                  </a:ext>
                </a:extLst>
              </a:tr>
              <a:tr h="896129">
                <a:tc>
                  <a:txBody>
                    <a:bodyPr/>
                    <a:lstStyle/>
                    <a:p>
                      <a:r>
                        <a:rPr lang="en-US" sz="1300" dirty="0">
                          <a:solidFill>
                            <a:srgbClr val="FF0000"/>
                          </a:solidFill>
                        </a:rPr>
                        <a:t>Provide support for end users and fix any issues after conversion.</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To ensure end users are able to perform the tasks in MV that they need to in order to complete their necessary job functions.  </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April 2025 and forward</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952814">
                <a:tc>
                  <a:txBody>
                    <a:bodyPr/>
                    <a:lstStyle/>
                    <a:p>
                      <a:pPr marL="0" indent="0">
                        <a:buFontTx/>
                        <a:buNone/>
                      </a:pPr>
                      <a:r>
                        <a:rPr lang="en-US" sz="1300" dirty="0">
                          <a:solidFill>
                            <a:srgbClr val="FF0000"/>
                          </a:solidFill>
                        </a:rPr>
                        <a:t>Learn more about TechSoup, a website that offers discounts on subscriptions to non-profit organizations.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To determine if we can obtain a QuickBooks license for less than what we’re currently paying which is one of the reasons we were considering converting Quick Books to Multiview.</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April – 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617330011"/>
                  </a:ext>
                </a:extLst>
              </a:tr>
              <a:tr h="728484">
                <a:tc>
                  <a:txBody>
                    <a:bodyPr/>
                    <a:lstStyle/>
                    <a:p>
                      <a:r>
                        <a:rPr lang="en-US" sz="1300" dirty="0">
                          <a:solidFill>
                            <a:srgbClr val="FF0000"/>
                          </a:solidFill>
                        </a:rPr>
                        <a:t>Sign up for TechSoup</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To obtain a license for $80 per year per entity instead of $65 per month ($780 per year)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300" dirty="0">
                          <a:solidFill>
                            <a:srgbClr val="FF0000"/>
                          </a:solidFill>
                        </a:rPr>
                        <a:t>April – May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096985">
                <a:tc>
                  <a:txBody>
                    <a:bodyPr/>
                    <a:lstStyle/>
                    <a:p>
                      <a:endParaRPr lang="en-US" sz="1300" dirty="0">
                        <a:solidFill>
                          <a:schemeClr val="tx1"/>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300" dirty="0">
                        <a:solidFill>
                          <a:schemeClr val="tx1"/>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3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25027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D526EFD3-521A-EF47-5ED8-D9CA784E6BF1}"/>
              </a:ext>
            </a:extLst>
          </p:cNvPr>
          <p:cNvSpPr txBox="1"/>
          <p:nvPr/>
        </p:nvSpPr>
        <p:spPr>
          <a:xfrm>
            <a:off x="338023" y="1381130"/>
            <a:ext cx="410576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Upgrade Multiview to Version 23:</a:t>
            </a:r>
          </a:p>
        </p:txBody>
      </p:sp>
      <p:pic>
        <p:nvPicPr>
          <p:cNvPr id="7" name="Picture 6">
            <a:extLst>
              <a:ext uri="{FF2B5EF4-FFF2-40B4-BE49-F238E27FC236}">
                <a16:creationId xmlns:a16="http://schemas.microsoft.com/office/drawing/2014/main" id="{BCAFBAAD-D6B3-CDEE-F3A4-9F9F7DC4F702}"/>
              </a:ext>
            </a:extLst>
          </p:cNvPr>
          <p:cNvPicPr>
            <a:picLocks noChangeAspect="1"/>
          </p:cNvPicPr>
          <p:nvPr/>
        </p:nvPicPr>
        <p:blipFill>
          <a:blip r:embed="rId5"/>
          <a:stretch>
            <a:fillRect/>
          </a:stretch>
        </p:blipFill>
        <p:spPr>
          <a:xfrm>
            <a:off x="3773949" y="1215565"/>
            <a:ext cx="1339668" cy="1334288"/>
          </a:xfrm>
          <a:prstGeom prst="rect">
            <a:avLst/>
          </a:prstGeom>
        </p:spPr>
      </p:pic>
      <p:sp>
        <p:nvSpPr>
          <p:cNvPr id="8" name="TextBox 7">
            <a:extLst>
              <a:ext uri="{FF2B5EF4-FFF2-40B4-BE49-F238E27FC236}">
                <a16:creationId xmlns:a16="http://schemas.microsoft.com/office/drawing/2014/main" id="{A1945637-D32B-0860-DDB5-B896DDDBB40E}"/>
              </a:ext>
            </a:extLst>
          </p:cNvPr>
          <p:cNvSpPr txBox="1"/>
          <p:nvPr/>
        </p:nvSpPr>
        <p:spPr>
          <a:xfrm>
            <a:off x="393535" y="2951063"/>
            <a:ext cx="388103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Assess need to convert Quick Books to Multiview for the Foundation, MRI JV and Gift Shop:</a:t>
            </a:r>
          </a:p>
        </p:txBody>
      </p:sp>
      <p:sp>
        <p:nvSpPr>
          <p:cNvPr id="12" name="TextBox 11">
            <a:extLst>
              <a:ext uri="{FF2B5EF4-FFF2-40B4-BE49-F238E27FC236}">
                <a16:creationId xmlns:a16="http://schemas.microsoft.com/office/drawing/2014/main" id="{525702BE-BF03-18C5-2818-22B8F7F03034}"/>
              </a:ext>
            </a:extLst>
          </p:cNvPr>
          <p:cNvSpPr txBox="1"/>
          <p:nvPr/>
        </p:nvSpPr>
        <p:spPr>
          <a:xfrm>
            <a:off x="5357485" y="1608515"/>
            <a:ext cx="655371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We upgraded on April 15. As expected, there were a few issues to fix and some support provided to end users, but it was very minimal and now we are up and running.</a:t>
            </a:r>
          </a:p>
        </p:txBody>
      </p:sp>
      <p:sp>
        <p:nvSpPr>
          <p:cNvPr id="13" name="TextBox 12">
            <a:extLst>
              <a:ext uri="{FF2B5EF4-FFF2-40B4-BE49-F238E27FC236}">
                <a16:creationId xmlns:a16="http://schemas.microsoft.com/office/drawing/2014/main" id="{9494C096-52AA-4C0A-C58B-3471FA752271}"/>
              </a:ext>
            </a:extLst>
          </p:cNvPr>
          <p:cNvSpPr txBox="1"/>
          <p:nvPr/>
        </p:nvSpPr>
        <p:spPr>
          <a:xfrm>
            <a:off x="4572048" y="2818372"/>
            <a:ext cx="5897057"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We have decided not to convert Quick Books to Multiview for the three entities for the following reasons: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Lucida Sans Unicode"/>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One of the main drivers was cost. We have found a different way to realize cost savings, through TechSoup.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Initially, we thought that </a:t>
            </a:r>
            <a:r>
              <a:rPr kumimoji="0" lang="en-US" sz="1600" b="0" i="0" u="none" strike="noStrike" kern="1200" cap="none" spc="0" normalizeH="0" baseline="0" noProof="0" dirty="0" err="1">
                <a:ln>
                  <a:noFill/>
                </a:ln>
                <a:solidFill>
                  <a:srgbClr val="FF0000"/>
                </a:solidFill>
                <a:effectLst/>
                <a:uLnTx/>
                <a:uFillTx/>
                <a:latin typeface="Lucida Sans Unicode"/>
                <a:ea typeface="+mn-ea"/>
                <a:cs typeface="+mn-cs"/>
              </a:rPr>
              <a:t>Multivew</a:t>
            </a:r>
            <a:r>
              <a:rPr kumimoji="0" lang="en-US" sz="1600" b="0" i="0" u="none" strike="noStrike" kern="1200" cap="none" spc="0" normalizeH="0" baseline="0" noProof="0" dirty="0">
                <a:ln>
                  <a:noFill/>
                </a:ln>
                <a:solidFill>
                  <a:srgbClr val="FF0000"/>
                </a:solidFill>
                <a:effectLst/>
                <a:uLnTx/>
                <a:uFillTx/>
                <a:latin typeface="Lucida Sans Unicode"/>
                <a:ea typeface="+mn-ea"/>
                <a:cs typeface="+mn-cs"/>
              </a:rPr>
              <a:t> would end up being more efficient. After learning what it would take to convert and maintain the entities in Multiview, we now feel that it will not be more efficient and will likely add additional workload for the accounting team.  This would especially be true during the initial setup and conversion of each entity. We don’t believe this would be the best use of the Team’s time considering we already have a system that meets our current needs.</a:t>
            </a:r>
          </a:p>
        </p:txBody>
      </p:sp>
      <p:pic>
        <p:nvPicPr>
          <p:cNvPr id="14" name="Picture 13">
            <a:extLst>
              <a:ext uri="{FF2B5EF4-FFF2-40B4-BE49-F238E27FC236}">
                <a16:creationId xmlns:a16="http://schemas.microsoft.com/office/drawing/2014/main" id="{BB31657F-4198-A287-30F8-B6BA4466B35A}"/>
              </a:ext>
            </a:extLst>
          </p:cNvPr>
          <p:cNvPicPr>
            <a:picLocks noChangeAspect="1"/>
          </p:cNvPicPr>
          <p:nvPr/>
        </p:nvPicPr>
        <p:blipFill>
          <a:blip r:embed="rId5"/>
          <a:stretch>
            <a:fillRect/>
          </a:stretch>
        </p:blipFill>
        <p:spPr>
          <a:xfrm>
            <a:off x="2360120" y="3516126"/>
            <a:ext cx="1339668" cy="1334288"/>
          </a:xfrm>
          <a:prstGeom prst="rect">
            <a:avLst/>
          </a:prstGeom>
        </p:spPr>
      </p:pic>
    </p:spTree>
    <p:extLst>
      <p:ext uri="{BB962C8B-B14F-4D97-AF65-F5344CB8AC3E}">
        <p14:creationId xmlns:p14="http://schemas.microsoft.com/office/powerpoint/2010/main" val="3202475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110236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Results:</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rgbClr val="FF0000"/>
                          </a:solidFill>
                        </a:rPr>
                        <a:t>We have successfully converted to Version 23.</a:t>
                      </a:r>
                    </a:p>
                    <a:p>
                      <a:pPr>
                        <a:spcBef>
                          <a:spcPts val="0"/>
                        </a:spcBef>
                      </a:pPr>
                      <a:endParaRPr lang="en-US" sz="1400" dirty="0">
                        <a:solidFill>
                          <a:srgbClr val="FF0000"/>
                        </a:solidFill>
                      </a:endParaRPr>
                    </a:p>
                    <a:p>
                      <a:pPr>
                        <a:spcBef>
                          <a:spcPts val="0"/>
                        </a:spcBef>
                      </a:pPr>
                      <a:r>
                        <a:rPr lang="en-US" sz="1400" dirty="0">
                          <a:solidFill>
                            <a:srgbClr val="FF0000"/>
                          </a:solidFill>
                        </a:rPr>
                        <a:t>We have decided not to convert Quick Books to Multiview for the Foundation, MRI JV and Gift Shop.</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7" y="2316911"/>
          <a:ext cx="10312401" cy="170699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2366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1383334">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There are some changes in the way security is setup in Version 23 which requires a change to our internal process. The changes are good, as they enhance security, but will require a different workflow for 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V23 takes some time to get used to. The change from a forms-based interface to a web-based interface is a different look and feel.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srgbClr val="FF0000"/>
                          </a:solidFill>
                        </a:rPr>
                        <a:t>Setting up new entities in Multiview is a complicated process. It would either require a consulting project with Multiview or a lot of extra time for the Accounting Team to try and set them up ourselves. </a:t>
                      </a:r>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36597" y="4063818"/>
          <a:ext cx="10312401" cy="1351124"/>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2642">
                <a:tc>
                  <a:txBody>
                    <a:bodyPr/>
                    <a:lstStyle/>
                    <a:p>
                      <a:r>
                        <a:rPr lang="en-US" sz="1400" dirty="0"/>
                        <a:t>Next Steps: </a:t>
                      </a:r>
                      <a:r>
                        <a:rPr lang="en-US" sz="1400" b="0" dirty="0"/>
                        <a:t>What actions are you going to take based on your findings</a:t>
                      </a:r>
                      <a:r>
                        <a:rPr lang="en-US" sz="1400" b="0" baseline="0" dirty="0"/>
                        <a:t>?  (e.g. roll out to additional units; modify and make additional improvements; abandon the effort; change course?)</a:t>
                      </a:r>
                      <a:endParaRPr lang="en-US" sz="1400" b="0" dirty="0"/>
                    </a:p>
                  </a:txBody>
                  <a:tcPr/>
                </a:tc>
                <a:extLst>
                  <a:ext uri="{0D108BD9-81ED-4DB2-BD59-A6C34878D82A}">
                    <a16:rowId xmlns:a16="http://schemas.microsoft.com/office/drawing/2014/main" val="10000"/>
                  </a:ext>
                </a:extLst>
              </a:tr>
              <a:tr h="832964">
                <a:tc>
                  <a:txBody>
                    <a:bodyPr/>
                    <a:lstStyle/>
                    <a:p>
                      <a:pPr marL="285750" indent="-285750">
                        <a:spcBef>
                          <a:spcPts val="0"/>
                        </a:spcBef>
                        <a:buFontTx/>
                        <a:buChar char="-"/>
                      </a:pPr>
                      <a:r>
                        <a:rPr lang="en-US" sz="1400" dirty="0">
                          <a:solidFill>
                            <a:srgbClr val="FF0000"/>
                          </a:solidFill>
                        </a:rPr>
                        <a:t>Continue to help users as they use V23</a:t>
                      </a:r>
                    </a:p>
                    <a:p>
                      <a:pPr marL="285750" indent="-285750">
                        <a:spcBef>
                          <a:spcPts val="0"/>
                        </a:spcBef>
                        <a:buFontTx/>
                        <a:buChar char="-"/>
                      </a:pPr>
                      <a:r>
                        <a:rPr lang="en-US" sz="1400" dirty="0">
                          <a:solidFill>
                            <a:srgbClr val="FF0000"/>
                          </a:solidFill>
                        </a:rPr>
                        <a:t>Troubleshoot any processes that need further addressing in V23</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36597" y="5702879"/>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a:t>
                      </a:r>
                      <a:r>
                        <a:rPr lang="en-US" sz="1400" baseline="0" dirty="0">
                          <a:solidFill>
                            <a:srgbClr val="FF0000"/>
                          </a:solidFill>
                        </a:rPr>
                        <a:t>Yes</a:t>
                      </a:r>
                    </a:p>
                    <a:p>
                      <a:pPr>
                        <a:spcBef>
                          <a:spcPts val="0"/>
                        </a:spcBef>
                      </a:pPr>
                      <a:r>
                        <a:rPr lang="en-US" sz="1400" baseline="0" dirty="0">
                          <a:solidFill>
                            <a:schemeClr val="tx1"/>
                          </a:solidFill>
                        </a:rPr>
                        <a:t>Project still in progress, project to continue: </a:t>
                      </a:r>
                      <a:r>
                        <a:rPr lang="en-US" sz="1400" baseline="0" dirty="0">
                          <a:solidFill>
                            <a:srgbClr val="FF0000"/>
                          </a:solidFill>
                        </a:rPr>
                        <a:t>No</a:t>
                      </a:r>
                      <a:endParaRPr lang="en-US" sz="1400" dirty="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595232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PR/Marketing</a:t>
            </a:r>
          </a:p>
        </p:txBody>
      </p:sp>
      <p:sp>
        <p:nvSpPr>
          <p:cNvPr id="3" name="Subtitle 2"/>
          <p:cNvSpPr>
            <a:spLocks noGrp="1"/>
          </p:cNvSpPr>
          <p:nvPr>
            <p:ph type="subTitle" idx="1"/>
          </p:nvPr>
        </p:nvSpPr>
        <p:spPr/>
        <p:txBody>
          <a:bodyPr/>
          <a:lstStyle/>
          <a:p>
            <a:r>
              <a:rPr lang="en-US" dirty="0"/>
              <a:t>Onboarding New Employees</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03/25/2025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05/27/2025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42069357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t>KOM Target: </a:t>
                      </a:r>
                      <a:r>
                        <a:rPr lang="en-US" sz="1400" dirty="0">
                          <a:solidFill>
                            <a:schemeClr val="tx1"/>
                          </a:solidFill>
                        </a:rPr>
                        <a:t>Implement updated/improved new employee onboarding by 9/30/2025.  (4 steps to reach full implementation)</a:t>
                      </a:r>
                    </a:p>
                    <a:p>
                      <a:pPr>
                        <a:spcBef>
                          <a:spcPts val="0"/>
                        </a:spcBef>
                      </a:pPr>
                      <a:r>
                        <a:rPr lang="en-US" sz="1400" dirty="0"/>
                        <a:t>Current KOM Status: </a:t>
                      </a:r>
                      <a:r>
                        <a:rPr lang="en-US" sz="1400" dirty="0">
                          <a:solidFill>
                            <a:srgbClr val="FF0000"/>
                          </a:solidFill>
                        </a:rPr>
                        <a:t>Step 1: Initiation, completed. Step 2: Planning, in progress. </a:t>
                      </a: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 PR/Marketing </a:t>
                      </a:r>
                    </a:p>
                  </a:txBody>
                  <a:tcPr/>
                </a:tc>
                <a:extLst>
                  <a:ext uri="{0D108BD9-81ED-4DB2-BD59-A6C34878D82A}">
                    <a16:rowId xmlns:a16="http://schemas.microsoft.com/office/drawing/2014/main" val="10000"/>
                  </a:ext>
                </a:extLst>
              </a:tr>
              <a:tr h="370840">
                <a:tc>
                  <a:txBody>
                    <a:bodyPr/>
                    <a:lstStyle/>
                    <a:p>
                      <a:r>
                        <a:rPr lang="en-US" sz="1400" dirty="0"/>
                        <a:t>Project Leader: Kate Stanard</a:t>
                      </a:r>
                    </a:p>
                    <a:p>
                      <a:r>
                        <a:rPr lang="en-US" sz="1400" dirty="0"/>
                        <a:t>Members:</a:t>
                      </a:r>
                      <a:r>
                        <a:rPr lang="en-US" sz="1400" baseline="0" dirty="0"/>
                        <a:t> Laura Mays, Linda Schaefer, Kelly Perna </a:t>
                      </a:r>
                      <a:endParaRPr lang="en-US" sz="1400" dirty="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8926" cy="2170497"/>
        </p:xfrm>
        <a:graphic>
          <a:graphicData uri="http://schemas.openxmlformats.org/drawingml/2006/table">
            <a:tbl>
              <a:tblPr firstRow="1" bandRow="1">
                <a:tableStyleId>{6E25E649-3F16-4E02-A733-19D2CDBF48F0}</a:tableStyleId>
              </a:tblPr>
              <a:tblGrid>
                <a:gridCol w="5368926">
                  <a:extLst>
                    <a:ext uri="{9D8B030D-6E8A-4147-A177-3AD203B41FA5}">
                      <a16:colId xmlns:a16="http://schemas.microsoft.com/office/drawing/2014/main" val="20000"/>
                    </a:ext>
                  </a:extLst>
                </a:gridCol>
              </a:tblGrid>
              <a:tr h="664143">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8977">
                <a:tc>
                  <a:txBody>
                    <a:bodyPr/>
                    <a:lstStyle/>
                    <a:p>
                      <a:pPr>
                        <a:spcBef>
                          <a:spcPts val="0"/>
                        </a:spcBef>
                      </a:pPr>
                      <a:r>
                        <a:rPr lang="en-US" sz="1300" dirty="0">
                          <a:solidFill>
                            <a:schemeClr val="tx1"/>
                          </a:solidFill>
                        </a:rPr>
                        <a:t>The PR/Marketing department used a generalized onboarding checklist that was not tailored to the PR/marketing team or the Community Health &amp; Wellness Center (CHWC). Developing a more customized process was recommended to better align with specific department needs and administration’s initiative to improve onboarding across all departments.</a:t>
                      </a:r>
                      <a:endParaRPr lang="en-US" sz="1300" baseline="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77843"/>
          <a:ext cx="4848224" cy="2195809"/>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500467">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64289">
                <a:tc>
                  <a:txBody>
                    <a:bodyPr/>
                    <a:lstStyle/>
                    <a:p>
                      <a:pPr>
                        <a:spcBef>
                          <a:spcPts val="0"/>
                        </a:spcBef>
                      </a:pPr>
                      <a:r>
                        <a:rPr lang="en-US" sz="1300" dirty="0">
                          <a:solidFill>
                            <a:schemeClr val="tx1"/>
                          </a:solidFill>
                        </a:rPr>
                        <a:t>A strong onboarding process sets employees up for long-term success. Tailoring it to the PR/Marketing department enhances engagement, productivity, and collaboration. This initiative aligns with the strategic plan by building a knowledgeable workforce and improving overall efficiency.</a:t>
                      </a: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126549" y="710260"/>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New Employee Onboarding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820274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36601" y="1213468"/>
          <a:ext cx="10312400" cy="6436360"/>
        </p:xfrm>
        <a:graphic>
          <a:graphicData uri="http://schemas.openxmlformats.org/drawingml/2006/table">
            <a:tbl>
              <a:tblPr firstRow="1" bandRow="1">
                <a:tableStyleId>{6E25E649-3F16-4E02-A733-19D2CDBF48F0}</a:tableStyleId>
              </a:tblPr>
              <a:tblGrid>
                <a:gridCol w="3314106">
                  <a:extLst>
                    <a:ext uri="{9D8B030D-6E8A-4147-A177-3AD203B41FA5}">
                      <a16:colId xmlns:a16="http://schemas.microsoft.com/office/drawing/2014/main" val="20000"/>
                    </a:ext>
                  </a:extLst>
                </a:gridCol>
                <a:gridCol w="3282532">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sz="1200" dirty="0">
                          <a:solidFill>
                            <a:schemeClr val="tx1"/>
                          </a:solidFill>
                        </a:rPr>
                        <a:t>Set initial meeting with PR Director.</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Develop goals and interventions to meet project needs.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February 17,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400084">
                <a:tc>
                  <a:txBody>
                    <a:bodyPr/>
                    <a:lstStyle/>
                    <a:p>
                      <a:r>
                        <a:rPr lang="en-US" sz="1200" dirty="0">
                          <a:solidFill>
                            <a:schemeClr val="tx1"/>
                          </a:solidFill>
                        </a:rPr>
                        <a:t>Review current onboarding checklist/process for the PR/Marketing department.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Reviewing the current process helped identify gaps and ensure a more tailored, effective onboarding approach.</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chemeClr val="tx1"/>
                          </a:solidFill>
                        </a:rPr>
                        <a:t>March 5,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US" sz="1200" dirty="0">
                          <a:solidFill>
                            <a:srgbClr val="FF0000"/>
                          </a:solidFill>
                        </a:rPr>
                        <a:t>Met with police officer to determine plan in case of an emergency.</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To ensure all CHWC is informed on what to do if there is an emergency, and to document the plan in the binder to go over with new employees.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April 16,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Review/gather additional marketing-specific policies to add to checklist</a:t>
                      </a:r>
                    </a:p>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To ensure new team members are aligned with department standards, brand guidelines, and compliance requirements from the start, promoting consistency and reducing onboarding errors.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200" dirty="0">
                          <a:solidFill>
                            <a:srgbClr val="FF0000"/>
                          </a:solidFill>
                        </a:rPr>
                        <a:t>April 16,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Have PR team review job descriptions </a:t>
                      </a:r>
                    </a:p>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Job descriptions will be added to the onboarding checklist/binder.</a:t>
                      </a:r>
                    </a:p>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April 30, 2025</a:t>
                      </a:r>
                    </a:p>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endParaRPr lang="en-US"/>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9"/>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0"/>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281285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Table 9">
            <a:extLst>
              <a:ext uri="{FF2B5EF4-FFF2-40B4-BE49-F238E27FC236}">
                <a16:creationId xmlns:a16="http://schemas.microsoft.com/office/drawing/2014/main" id="{67C4C490-3520-5604-17FD-FC13FB401FD1}"/>
              </a:ext>
            </a:extLst>
          </p:cNvPr>
          <p:cNvGraphicFramePr>
            <a:graphicFrameLocks noGrp="1"/>
          </p:cNvGraphicFramePr>
          <p:nvPr/>
        </p:nvGraphicFramePr>
        <p:xfrm>
          <a:off x="903480" y="1870302"/>
          <a:ext cx="10385040" cy="3117395"/>
        </p:xfrm>
        <a:graphic>
          <a:graphicData uri="http://schemas.openxmlformats.org/drawingml/2006/table">
            <a:tbl>
              <a:tblPr firstRow="1" bandRow="1">
                <a:tableStyleId>{5C22544A-7EE6-4342-B048-85BDC9FD1C3A}</a:tableStyleId>
              </a:tblPr>
              <a:tblGrid>
                <a:gridCol w="5192520">
                  <a:extLst>
                    <a:ext uri="{9D8B030D-6E8A-4147-A177-3AD203B41FA5}">
                      <a16:colId xmlns:a16="http://schemas.microsoft.com/office/drawing/2014/main" val="3028084597"/>
                    </a:ext>
                  </a:extLst>
                </a:gridCol>
                <a:gridCol w="5192520">
                  <a:extLst>
                    <a:ext uri="{9D8B030D-6E8A-4147-A177-3AD203B41FA5}">
                      <a16:colId xmlns:a16="http://schemas.microsoft.com/office/drawing/2014/main" val="2688736640"/>
                    </a:ext>
                  </a:extLst>
                </a:gridCol>
              </a:tblGrid>
              <a:tr h="623479">
                <a:tc>
                  <a:txBody>
                    <a:bodyPr/>
                    <a:lstStyle/>
                    <a:p>
                      <a:r>
                        <a:rPr lang="en-US" dirty="0"/>
                        <a:t>Action Item</a:t>
                      </a:r>
                    </a:p>
                  </a:txBody>
                  <a:tcPr/>
                </a:tc>
                <a:tc>
                  <a:txBody>
                    <a:bodyPr/>
                    <a:lstStyle/>
                    <a:p>
                      <a:r>
                        <a:rPr lang="en-US" dirty="0"/>
                        <a:t>Completion </a:t>
                      </a:r>
                    </a:p>
                  </a:txBody>
                  <a:tcPr/>
                </a:tc>
                <a:extLst>
                  <a:ext uri="{0D108BD9-81ED-4DB2-BD59-A6C34878D82A}">
                    <a16:rowId xmlns:a16="http://schemas.microsoft.com/office/drawing/2014/main" val="1880612199"/>
                  </a:ext>
                </a:extLst>
              </a:tr>
              <a:tr h="623479">
                <a:tc>
                  <a:txBody>
                    <a:bodyPr/>
                    <a:lstStyle/>
                    <a:p>
                      <a:r>
                        <a:rPr lang="en-US" dirty="0">
                          <a:solidFill>
                            <a:schemeClr val="tx1"/>
                          </a:solidFill>
                        </a:rPr>
                        <a:t>Initiation </a:t>
                      </a:r>
                    </a:p>
                  </a:txBody>
                  <a:tcPr/>
                </a:tc>
                <a:tc>
                  <a:txBody>
                    <a:bodyPr/>
                    <a:lstStyle/>
                    <a:p>
                      <a:r>
                        <a:rPr lang="en-US" dirty="0">
                          <a:solidFill>
                            <a:schemeClr val="tx1"/>
                          </a:solidFill>
                        </a:rPr>
                        <a:t>Completed</a:t>
                      </a:r>
                    </a:p>
                  </a:txBody>
                  <a:tcPr/>
                </a:tc>
                <a:extLst>
                  <a:ext uri="{0D108BD9-81ED-4DB2-BD59-A6C34878D82A}">
                    <a16:rowId xmlns:a16="http://schemas.microsoft.com/office/drawing/2014/main" val="2685838108"/>
                  </a:ext>
                </a:extLst>
              </a:tr>
              <a:tr h="623479">
                <a:tc>
                  <a:txBody>
                    <a:bodyPr/>
                    <a:lstStyle/>
                    <a:p>
                      <a:r>
                        <a:rPr lang="en-US" dirty="0">
                          <a:solidFill>
                            <a:schemeClr val="tx1"/>
                          </a:solidFill>
                        </a:rPr>
                        <a:t>Planning </a:t>
                      </a:r>
                    </a:p>
                  </a:txBody>
                  <a:tcPr/>
                </a:tc>
                <a:tc>
                  <a:txBody>
                    <a:bodyPr/>
                    <a:lstStyle/>
                    <a:p>
                      <a:r>
                        <a:rPr lang="en-US" dirty="0">
                          <a:solidFill>
                            <a:srgbClr val="FF0000"/>
                          </a:solidFill>
                        </a:rPr>
                        <a:t>In progress</a:t>
                      </a:r>
                    </a:p>
                  </a:txBody>
                  <a:tcPr/>
                </a:tc>
                <a:extLst>
                  <a:ext uri="{0D108BD9-81ED-4DB2-BD59-A6C34878D82A}">
                    <a16:rowId xmlns:a16="http://schemas.microsoft.com/office/drawing/2014/main" val="2966019097"/>
                  </a:ext>
                </a:extLst>
              </a:tr>
              <a:tr h="623479">
                <a:tc>
                  <a:txBody>
                    <a:bodyPr/>
                    <a:lstStyle/>
                    <a:p>
                      <a:r>
                        <a:rPr lang="en-US" dirty="0">
                          <a:solidFill>
                            <a:schemeClr val="tx1"/>
                          </a:solidFill>
                        </a:rPr>
                        <a:t>Execution</a:t>
                      </a:r>
                    </a:p>
                  </a:txBody>
                  <a:tcPr/>
                </a:tc>
                <a:tc>
                  <a:txBody>
                    <a:bodyPr/>
                    <a:lstStyle/>
                    <a:p>
                      <a:endParaRPr lang="en-US" dirty="0"/>
                    </a:p>
                  </a:txBody>
                  <a:tcPr/>
                </a:tc>
                <a:extLst>
                  <a:ext uri="{0D108BD9-81ED-4DB2-BD59-A6C34878D82A}">
                    <a16:rowId xmlns:a16="http://schemas.microsoft.com/office/drawing/2014/main" val="402510619"/>
                  </a:ext>
                </a:extLst>
              </a:tr>
              <a:tr h="623479">
                <a:tc>
                  <a:txBody>
                    <a:bodyPr/>
                    <a:lstStyle/>
                    <a:p>
                      <a:r>
                        <a:rPr lang="en-US" dirty="0">
                          <a:solidFill>
                            <a:schemeClr val="tx1"/>
                          </a:solidFill>
                        </a:rPr>
                        <a:t>Closure </a:t>
                      </a:r>
                    </a:p>
                  </a:txBody>
                  <a:tcPr/>
                </a:tc>
                <a:tc>
                  <a:txBody>
                    <a:bodyPr/>
                    <a:lstStyle/>
                    <a:p>
                      <a:endParaRPr lang="en-US" dirty="0"/>
                    </a:p>
                  </a:txBody>
                  <a:tcPr/>
                </a:tc>
                <a:extLst>
                  <a:ext uri="{0D108BD9-81ED-4DB2-BD59-A6C34878D82A}">
                    <a16:rowId xmlns:a16="http://schemas.microsoft.com/office/drawing/2014/main" val="2479713027"/>
                  </a:ext>
                </a:extLst>
              </a:tr>
            </a:tbl>
          </a:graphicData>
        </a:graphic>
      </p:graphicFrame>
    </p:spTree>
    <p:extLst>
      <p:ext uri="{BB962C8B-B14F-4D97-AF65-F5344CB8AC3E}">
        <p14:creationId xmlns:p14="http://schemas.microsoft.com/office/powerpoint/2010/main" val="160049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09600" y="259895"/>
            <a:ext cx="10972800" cy="1143000"/>
          </a:xfrm>
        </p:spPr>
        <p:txBody>
          <a:bodyPr/>
          <a:lstStyle/>
          <a:p>
            <a:r>
              <a:rPr lang="en-US" dirty="0"/>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graphicFrame>
        <p:nvGraphicFramePr>
          <p:cNvPr id="4" name="Chart 3"/>
          <p:cNvGraphicFramePr/>
          <p:nvPr/>
        </p:nvGraphicFramePr>
        <p:xfrm>
          <a:off x="6390968" y="1690325"/>
          <a:ext cx="5268491" cy="496260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3CA4D41C-7034-FE30-5584-CD115DB80311}"/>
              </a:ext>
            </a:extLst>
          </p:cNvPr>
          <p:cNvSpPr txBox="1"/>
          <p:nvPr/>
        </p:nvSpPr>
        <p:spPr>
          <a:xfrm>
            <a:off x="6344167" y="1385651"/>
            <a:ext cx="175014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0000"/>
                </a:solidFill>
                <a:effectLst/>
                <a:uLnTx/>
                <a:uFillTx/>
                <a:latin typeface="Lucida Sans Unicode"/>
                <a:ea typeface="+mn-ea"/>
                <a:cs typeface="+mn-cs"/>
              </a:rPr>
              <a:t>Completed CRR 15 order</a:t>
            </a:r>
          </a:p>
        </p:txBody>
      </p:sp>
      <p:sp>
        <p:nvSpPr>
          <p:cNvPr id="7" name="TextBox 6">
            <a:extLst>
              <a:ext uri="{FF2B5EF4-FFF2-40B4-BE49-F238E27FC236}">
                <a16:creationId xmlns:a16="http://schemas.microsoft.com/office/drawing/2014/main" id="{FCFF8B0F-3BE2-D648-4CFE-5287EAEB7446}"/>
              </a:ext>
            </a:extLst>
          </p:cNvPr>
          <p:cNvSpPr txBox="1"/>
          <p:nvPr/>
        </p:nvSpPr>
        <p:spPr>
          <a:xfrm>
            <a:off x="827509" y="2153265"/>
            <a:ext cx="5268491" cy="36625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Dear Dr.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Your patient, *** , has completed our Phase 2 Cardiac/Pulmonary Rehab program or they are a current participant in the Phase 3/Maintenance exercise program at the Cardiac/Pulmonary rehab program at Stoughton Health.  Your patient would like to continue exercising in our Phase 3/Maintenance exercise program for *** (enter year).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The Phase 3/Maintenance exercise program is an independent exercise program where patients who have either completed our phase 2 cardiac/pulmonary rehab program or patients/community members with one or more cardiac risk factors can come to exercise 2-3 days/week for 45-60 min. These patients can self-monitor their own heart rates, blood pressures, exercise intensity levels and overall progression of exercise when involved in this program. Staff is available for questions, concerns or if health related issues come up.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If you would like your patient to continue in this program, please submit an order for CRR15,  select Phase 3/Maintenance and select Stoughton Hospital as the location of service. Also use a diagnosis of *** or ***.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Please contact us if you have any questions/concerns or if you feel this patient is no longer appropriate for this program.  Thank you for the opportunity to participate in the care of your patient.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Sincerely,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Lucida Sans Unicode"/>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Exercise Physiologist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Stoughton Cardiac Rehab and Wellness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Phone: (608) 873-2314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Lucida Sans Unicode"/>
                <a:ea typeface="+mn-ea"/>
                <a:cs typeface="+mn-cs"/>
              </a:rPr>
              <a:t>Fax: (608) 877-3489 </a:t>
            </a:r>
          </a:p>
        </p:txBody>
      </p:sp>
      <p:sp>
        <p:nvSpPr>
          <p:cNvPr id="10" name="TextBox 9">
            <a:extLst>
              <a:ext uri="{FF2B5EF4-FFF2-40B4-BE49-F238E27FC236}">
                <a16:creationId xmlns:a16="http://schemas.microsoft.com/office/drawing/2014/main" id="{6DD9D2F9-49BC-1212-3F62-C00765B47556}"/>
              </a:ext>
            </a:extLst>
          </p:cNvPr>
          <p:cNvSpPr txBox="1"/>
          <p:nvPr/>
        </p:nvSpPr>
        <p:spPr>
          <a:xfrm>
            <a:off x="919121" y="1631872"/>
            <a:ext cx="1936955"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srgbClr val="FF0000"/>
                </a:solidFill>
                <a:effectLst/>
                <a:uLnTx/>
                <a:uFillTx/>
                <a:latin typeface="Lucida Sans Unicode"/>
                <a:ea typeface="+mn-ea"/>
                <a:cs typeface="+mn-cs"/>
              </a:rPr>
              <a:t>Smartphrase</a:t>
            </a:r>
            <a:r>
              <a:rPr kumimoji="0" lang="en-US" sz="1100" b="0" i="0" u="none" strike="noStrike" kern="1200" cap="none" spc="0" normalizeH="0" baseline="0" noProof="0" dirty="0">
                <a:ln>
                  <a:noFill/>
                </a:ln>
                <a:solidFill>
                  <a:srgbClr val="FF0000"/>
                </a:solidFill>
                <a:effectLst/>
                <a:uLnTx/>
                <a:uFillTx/>
                <a:latin typeface="Lucida Sans Unicode"/>
                <a:ea typeface="+mn-ea"/>
                <a:cs typeface="+mn-cs"/>
              </a:rPr>
              <a:t> sent to PCP to place CCR15 order</a:t>
            </a:r>
          </a:p>
        </p:txBody>
      </p:sp>
    </p:spTree>
    <p:extLst>
      <p:ext uri="{BB962C8B-B14F-4D97-AF65-F5344CB8AC3E}">
        <p14:creationId xmlns:p14="http://schemas.microsoft.com/office/powerpoint/2010/main" val="15962142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dirty="0"/>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903045" y="-25549"/>
            <a:ext cx="1238156" cy="1270456"/>
          </a:xfrm>
          <a:prstGeom prst="rect">
            <a:avLst/>
          </a:prstGeom>
        </p:spPr>
      </p:pic>
      <p:sp>
        <p:nvSpPr>
          <p:cNvPr id="10" name="Rectangle 9"/>
          <p:cNvSpPr/>
          <p:nvPr/>
        </p:nvSpPr>
        <p:spPr>
          <a:xfrm>
            <a:off x="9477655" y="188357"/>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042587"/>
          <a:ext cx="10312401" cy="678489"/>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07649">
                <a:tc>
                  <a:txBody>
                    <a:bodyPr/>
                    <a:lstStyle/>
                    <a:p>
                      <a:r>
                        <a:rPr lang="en-US" sz="1400" dirty="0"/>
                        <a:t>Results: </a:t>
                      </a:r>
                      <a:r>
                        <a:rPr lang="en-US" sz="1400" b="0" dirty="0"/>
                        <a:t>Did you</a:t>
                      </a:r>
                      <a:r>
                        <a:rPr lang="en-US" sz="1400" b="0" baseline="0" dirty="0"/>
                        <a:t> accomplish your goals</a:t>
                      </a:r>
                      <a:r>
                        <a:rPr lang="en-US" sz="1400" b="0" dirty="0"/>
                        <a:t>?</a:t>
                      </a:r>
                    </a:p>
                  </a:txBody>
                  <a:tcPr/>
                </a:tc>
                <a:extLst>
                  <a:ext uri="{0D108BD9-81ED-4DB2-BD59-A6C34878D82A}">
                    <a16:rowId xmlns:a16="http://schemas.microsoft.com/office/drawing/2014/main" val="10000"/>
                  </a:ext>
                </a:extLst>
              </a:tr>
              <a:tr h="370840">
                <a:tc>
                  <a:txBody>
                    <a:bodyPr/>
                    <a:lstStyle/>
                    <a:p>
                      <a:pPr>
                        <a:spcBef>
                          <a:spcPts val="0"/>
                        </a:spcBef>
                      </a:pPr>
                      <a:r>
                        <a:rPr lang="en-US" sz="1400" dirty="0">
                          <a:solidFill>
                            <a:schemeClr val="tx1"/>
                          </a:solidFill>
                        </a:rPr>
                        <a:t>Ongoing.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1760434"/>
          <a:ext cx="10312401" cy="1950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73465">
                <a:tc>
                  <a:txBody>
                    <a:bodyPr/>
                    <a:lstStyle/>
                    <a:p>
                      <a:r>
                        <a:rPr lang="en-US" sz="1400" dirty="0"/>
                        <a:t>Lessons Learned: </a:t>
                      </a:r>
                      <a:r>
                        <a:rPr lang="en-US" sz="1400" b="0" dirty="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200" dirty="0">
                          <a:solidFill>
                            <a:srgbClr val="FF0000"/>
                          </a:solidFill>
                        </a:rPr>
                        <a:t>We learned that the marketing department needs a tailored onboarding process due to our off-site location and unique needs that differ from other departments</a:t>
                      </a:r>
                      <a:r>
                        <a:rPr lang="en-US" sz="1200">
                          <a:solidFill>
                            <a:srgbClr val="FF0000"/>
                          </a:solidFill>
                        </a:rPr>
                        <a:t>. After </a:t>
                      </a:r>
                      <a:r>
                        <a:rPr lang="en-US" sz="1200" dirty="0">
                          <a:solidFill>
                            <a:srgbClr val="FF0000"/>
                          </a:solidFill>
                        </a:rPr>
                        <a:t>meeting with the officer, we learned how important it is to have a clear emergency plan in place, including where to meet and what our best options are in different situations. Since we are a small department and don’t experience many changes, it’s especially important to make sure this information is shared with new coworkers during onboarding.</a:t>
                      </a:r>
                    </a:p>
                    <a:p>
                      <a:pPr>
                        <a:spcBef>
                          <a:spcPts val="0"/>
                        </a:spcBef>
                      </a:pPr>
                      <a:endParaRPr lang="en-US" sz="1200" dirty="0">
                        <a:solidFill>
                          <a:srgbClr val="FF0000"/>
                        </a:solidFill>
                      </a:endParaRP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243521"/>
          <a:ext cx="10312401" cy="4523145"/>
        </p:xfrm>
        <a:graphic>
          <a:graphicData uri="http://schemas.openxmlformats.org/drawingml/2006/table">
            <a:tbl>
              <a:tblPr firstRow="1" bandRow="1">
                <a:tableStyleId>{6E25E649-3F16-4E02-A733-19D2CDBF48F0}</a:tableStyleId>
              </a:tblPr>
              <a:tblGrid>
                <a:gridCol w="3437467">
                  <a:extLst>
                    <a:ext uri="{9D8B030D-6E8A-4147-A177-3AD203B41FA5}">
                      <a16:colId xmlns:a16="http://schemas.microsoft.com/office/drawing/2014/main" val="20000"/>
                    </a:ext>
                  </a:extLst>
                </a:gridCol>
                <a:gridCol w="3437467">
                  <a:extLst>
                    <a:ext uri="{9D8B030D-6E8A-4147-A177-3AD203B41FA5}">
                      <a16:colId xmlns:a16="http://schemas.microsoft.com/office/drawing/2014/main" val="554899062"/>
                    </a:ext>
                  </a:extLst>
                </a:gridCol>
                <a:gridCol w="3437467">
                  <a:extLst>
                    <a:ext uri="{9D8B030D-6E8A-4147-A177-3AD203B41FA5}">
                      <a16:colId xmlns:a16="http://schemas.microsoft.com/office/drawing/2014/main" val="2580323455"/>
                    </a:ext>
                  </a:extLst>
                </a:gridCol>
              </a:tblGrid>
              <a:tr h="259968">
                <a:tc gridSpan="3">
                  <a:txBody>
                    <a:bodyPr/>
                    <a:lstStyle/>
                    <a:p>
                      <a:r>
                        <a:rPr lang="en-US" sz="1400" dirty="0"/>
                        <a:t>Next Steps: </a:t>
                      </a:r>
                      <a:r>
                        <a:rPr lang="en-US" sz="1400" b="0" dirty="0"/>
                        <a:t>What actions are you going to take </a:t>
                      </a:r>
                      <a:r>
                        <a:rPr lang="en-US" sz="1400" b="1" u="sng" dirty="0"/>
                        <a:t>in the next 60 days </a:t>
                      </a:r>
                      <a:r>
                        <a:rPr lang="en-US" sz="1400" b="0" dirty="0"/>
                        <a:t>? </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3563">
                <a:tc>
                  <a:txBody>
                    <a:bodyPr/>
                    <a:lstStyle/>
                    <a:p>
                      <a:pPr>
                        <a:spcBef>
                          <a:spcPts val="0"/>
                        </a:spcBef>
                      </a:pPr>
                      <a:r>
                        <a:rPr lang="en-US" sz="1200" dirty="0"/>
                        <a:t>Action: </a:t>
                      </a:r>
                      <a:r>
                        <a:rPr lang="en-US" sz="1200" dirty="0">
                          <a:solidFill>
                            <a:srgbClr val="FF0000"/>
                          </a:solidFill>
                        </a:rPr>
                        <a:t>Begin making changes to the general checklist (alter it to PR/Marketing).</a:t>
                      </a:r>
                    </a:p>
                  </a:txBody>
                  <a:tcPr/>
                </a:tc>
                <a:tc>
                  <a:txBody>
                    <a:bodyPr/>
                    <a:lstStyle/>
                    <a:p>
                      <a:pPr>
                        <a:spcBef>
                          <a:spcPts val="0"/>
                        </a:spcBef>
                      </a:pPr>
                      <a:r>
                        <a:rPr lang="en-US" sz="1400" dirty="0"/>
                        <a:t>Assigned To: </a:t>
                      </a:r>
                      <a:r>
                        <a:rPr lang="en-US" sz="1400" dirty="0">
                          <a:solidFill>
                            <a:srgbClr val="FF0000"/>
                          </a:solidFill>
                        </a:rPr>
                        <a:t>Kate</a:t>
                      </a:r>
                    </a:p>
                  </a:txBody>
                  <a:tcPr/>
                </a:tc>
                <a:tc>
                  <a:txBody>
                    <a:bodyPr/>
                    <a:lstStyle/>
                    <a:p>
                      <a:pPr>
                        <a:spcBef>
                          <a:spcPts val="0"/>
                        </a:spcBef>
                      </a:pPr>
                      <a:r>
                        <a:rPr lang="en-US" sz="1400" dirty="0"/>
                        <a:t>Due Date: </a:t>
                      </a:r>
                      <a:r>
                        <a:rPr lang="en-US" sz="1400" dirty="0">
                          <a:solidFill>
                            <a:srgbClr val="FF0000"/>
                          </a:solidFill>
                        </a:rPr>
                        <a:t>5/20/2025</a:t>
                      </a:r>
                    </a:p>
                  </a:txBody>
                  <a:tcPr/>
                </a:tc>
                <a:extLst>
                  <a:ext uri="{0D108BD9-81ED-4DB2-BD59-A6C34878D82A}">
                    <a16:rowId xmlns:a16="http://schemas.microsoft.com/office/drawing/2014/main" val="10001"/>
                  </a:ext>
                </a:extLst>
              </a:tr>
              <a:tr h="203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Develop plan for new employees first week in department, mentor, welcome potluck, tour of building, go over panic button, </a:t>
                      </a:r>
                      <a:r>
                        <a:rPr lang="en-US" sz="1200" dirty="0" err="1">
                          <a:solidFill>
                            <a:srgbClr val="FF0000"/>
                          </a:solidFill>
                        </a:rPr>
                        <a:t>etc</a:t>
                      </a:r>
                      <a:r>
                        <a:rPr lang="en-US" sz="1200" dirty="0">
                          <a:solidFill>
                            <a:srgbClr val="FF0000"/>
                          </a:solidFill>
                        </a:rPr>
                        <a:t> </a:t>
                      </a:r>
                    </a:p>
                    <a:p>
                      <a:pPr>
                        <a:spcBef>
                          <a:spcPts val="0"/>
                        </a:spcBef>
                      </a:pPr>
                      <a:endParaRPr lang="en-US" sz="1200" dirty="0">
                        <a:solidFill>
                          <a:srgbClr val="FF0000"/>
                        </a:solidFill>
                      </a:endParaRP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dirty="0">
                          <a:solidFill>
                            <a:srgbClr val="FF0000"/>
                          </a:solidFill>
                        </a:rPr>
                        <a:t>6/2/2025</a:t>
                      </a:r>
                    </a:p>
                  </a:txBody>
                  <a:tcPr/>
                </a:tc>
                <a:extLst>
                  <a:ext uri="{0D108BD9-81ED-4DB2-BD59-A6C34878D82A}">
                    <a16:rowId xmlns:a16="http://schemas.microsoft.com/office/drawing/2014/main" val="2469417347"/>
                  </a:ext>
                </a:extLst>
              </a:tr>
              <a:tr h="253021">
                <a:tc>
                  <a:txBody>
                    <a:bodyPr/>
                    <a:lstStyle/>
                    <a:p>
                      <a:pPr>
                        <a:spcBef>
                          <a:spcPts val="0"/>
                        </a:spcBef>
                      </a:pPr>
                      <a:r>
                        <a:rPr lang="en-US" sz="1200" dirty="0">
                          <a:solidFill>
                            <a:srgbClr val="FF0000"/>
                          </a:solidFill>
                        </a:rPr>
                        <a:t>Create an online folder with all new onboarding items for PR and a binder to have out at CHWC. </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dirty="0">
                          <a:solidFill>
                            <a:srgbClr val="FF0000"/>
                          </a:solidFill>
                        </a:rPr>
                        <a:t>6/10/2025</a:t>
                      </a:r>
                    </a:p>
                  </a:txBody>
                  <a:tcPr/>
                </a:tc>
                <a:extLst>
                  <a:ext uri="{0D108BD9-81ED-4DB2-BD59-A6C34878D82A}">
                    <a16:rowId xmlns:a16="http://schemas.microsoft.com/office/drawing/2014/main" val="1068840150"/>
                  </a:ext>
                </a:extLst>
              </a:tr>
              <a:tr h="587843">
                <a:tc>
                  <a:txBody>
                    <a:bodyPr/>
                    <a:lstStyle/>
                    <a:p>
                      <a:pPr>
                        <a:spcBef>
                          <a:spcPts val="0"/>
                        </a:spcBef>
                      </a:pPr>
                      <a:r>
                        <a:rPr lang="en-US" sz="1200" dirty="0">
                          <a:solidFill>
                            <a:srgbClr val="FF0000"/>
                          </a:solidFill>
                        </a:rPr>
                        <a:t>Meet with PR team to determine next steps, how often we would like to review this, etc.</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dirty="0">
                          <a:solidFill>
                            <a:srgbClr val="FF0000"/>
                          </a:solidFill>
                        </a:rPr>
                        <a:t>6/17/2025</a:t>
                      </a:r>
                    </a:p>
                  </a:txBody>
                  <a:tcPr/>
                </a:tc>
                <a:extLst>
                  <a:ext uri="{0D108BD9-81ED-4DB2-BD59-A6C34878D82A}">
                    <a16:rowId xmlns:a16="http://schemas.microsoft.com/office/drawing/2014/main" val="3582915231"/>
                  </a:ext>
                </a:extLst>
              </a:tr>
              <a:tr h="765382">
                <a:tc>
                  <a:txBody>
                    <a:bodyPr/>
                    <a:lstStyle/>
                    <a:p>
                      <a:pPr>
                        <a:spcBef>
                          <a:spcPts val="0"/>
                        </a:spcBef>
                      </a:pPr>
                      <a:r>
                        <a:rPr lang="en-US" sz="1200" dirty="0">
                          <a:solidFill>
                            <a:srgbClr val="FF0000"/>
                          </a:solidFill>
                        </a:rPr>
                        <a:t>Develop plan for new employees first week in department, mentor, welcome potluck, tour of building, go over panic button, </a:t>
                      </a:r>
                      <a:r>
                        <a:rPr lang="en-US" sz="1200" dirty="0" err="1">
                          <a:solidFill>
                            <a:srgbClr val="FF0000"/>
                          </a:solidFill>
                        </a:rPr>
                        <a:t>etc</a:t>
                      </a:r>
                      <a:r>
                        <a:rPr lang="en-US" sz="1200" dirty="0">
                          <a:solidFill>
                            <a:srgbClr val="FF0000"/>
                          </a:solidFill>
                        </a:rPr>
                        <a:t> </a:t>
                      </a:r>
                    </a:p>
                  </a:txBody>
                  <a:tcPr/>
                </a:tc>
                <a:tc>
                  <a:txBody>
                    <a:bodyPr/>
                    <a:lstStyle/>
                    <a:p>
                      <a:pPr>
                        <a:spcBef>
                          <a:spcPts val="0"/>
                        </a:spcBef>
                      </a:pPr>
                      <a:r>
                        <a:rPr lang="en-US" sz="1400" dirty="0">
                          <a:solidFill>
                            <a:srgbClr val="FF0000"/>
                          </a:solidFill>
                        </a:rPr>
                        <a:t>Kate</a:t>
                      </a:r>
                    </a:p>
                  </a:txBody>
                  <a:tcPr/>
                </a:tc>
                <a:tc>
                  <a:txBody>
                    <a:bodyPr/>
                    <a:lstStyle/>
                    <a:p>
                      <a:pPr>
                        <a:spcBef>
                          <a:spcPts val="0"/>
                        </a:spcBef>
                      </a:pPr>
                      <a:r>
                        <a:rPr lang="en-US" sz="1400">
                          <a:solidFill>
                            <a:srgbClr val="FF0000"/>
                          </a:solidFill>
                        </a:rPr>
                        <a:t>5/15/2025</a:t>
                      </a:r>
                      <a:endParaRPr lang="en-US" sz="1400" dirty="0">
                        <a:solidFill>
                          <a:srgbClr val="FF0000"/>
                        </a:solidFill>
                      </a:endParaRPr>
                    </a:p>
                  </a:txBody>
                  <a:tcPr/>
                </a:tc>
                <a:extLst>
                  <a:ext uri="{0D108BD9-81ED-4DB2-BD59-A6C34878D82A}">
                    <a16:rowId xmlns:a16="http://schemas.microsoft.com/office/drawing/2014/main" val="2484029857"/>
                  </a:ext>
                </a:extLst>
              </a:tr>
              <a:tr h="631044">
                <a:tc>
                  <a:txBody>
                    <a:bodyPr/>
                    <a:lstStyle/>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txBody>
                  <a:tcPr/>
                </a:tc>
                <a:tc>
                  <a:txBody>
                    <a:bodyPr/>
                    <a:lstStyle/>
                    <a:p>
                      <a:pPr>
                        <a:spcBef>
                          <a:spcPts val="0"/>
                        </a:spcBef>
                      </a:pPr>
                      <a:endParaRPr lang="en-US" sz="1400" dirty="0"/>
                    </a:p>
                  </a:txBody>
                  <a:tcPr/>
                </a:tc>
                <a:tc>
                  <a:txBody>
                    <a:bodyPr/>
                    <a:lstStyle/>
                    <a:p>
                      <a:pPr>
                        <a:spcBef>
                          <a:spcPts val="0"/>
                        </a:spcBef>
                      </a:pPr>
                      <a:endParaRPr lang="en-US" sz="1400" dirty="0"/>
                    </a:p>
                  </a:txBody>
                  <a:tcPr/>
                </a:tc>
                <a:extLst>
                  <a:ext uri="{0D108BD9-81ED-4DB2-BD59-A6C34878D82A}">
                    <a16:rowId xmlns:a16="http://schemas.microsoft.com/office/drawing/2014/main" val="4615283"/>
                  </a:ext>
                </a:extLst>
              </a:tr>
            </a:tbl>
          </a:graphicData>
        </a:graphic>
      </p:graphicFrame>
      <p:graphicFrame>
        <p:nvGraphicFramePr>
          <p:cNvPr id="14" name="Table 13"/>
          <p:cNvGraphicFramePr>
            <a:graphicFrameLocks noGrp="1"/>
          </p:cNvGraphicFramePr>
          <p:nvPr/>
        </p:nvGraphicFramePr>
        <p:xfrm>
          <a:off x="727073" y="5902797"/>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dirty="0"/>
                        <a:t>Project Leader is Recommending</a:t>
                      </a:r>
                      <a:r>
                        <a:rPr lang="en-US" sz="1400" baseline="0" dirty="0"/>
                        <a:t> the Following</a:t>
                      </a:r>
                      <a:r>
                        <a:rPr lang="en-US" sz="1400" dirty="0"/>
                        <a:t>:</a:t>
                      </a:r>
                      <a:endParaRPr lang="en-US" sz="1400" b="0" dirty="0"/>
                    </a:p>
                  </a:txBody>
                  <a:tcPr/>
                </a:tc>
                <a:extLst>
                  <a:ext uri="{0D108BD9-81ED-4DB2-BD59-A6C34878D82A}">
                    <a16:rowId xmlns:a16="http://schemas.microsoft.com/office/drawing/2014/main" val="10000"/>
                  </a:ext>
                </a:extLst>
              </a:tr>
              <a:tr h="370840">
                <a:tc>
                  <a:txBody>
                    <a:bodyPr/>
                    <a:lstStyle/>
                    <a:p>
                      <a:pPr>
                        <a:spcBef>
                          <a:spcPts val="0"/>
                        </a:spcBef>
                      </a:pPr>
                      <a:r>
                        <a:rPr lang="en-US" sz="1400" dirty="0"/>
                        <a:t>QM</a:t>
                      </a:r>
                      <a:r>
                        <a:rPr lang="en-US" sz="1400" baseline="0" dirty="0"/>
                        <a:t> Council approval for completion of project?: Enter YES or </a:t>
                      </a:r>
                      <a:r>
                        <a:rPr lang="en-US" sz="1400" baseline="0" dirty="0">
                          <a:solidFill>
                            <a:srgbClr val="FF0000"/>
                          </a:solidFill>
                        </a:rPr>
                        <a:t>NO</a:t>
                      </a:r>
                    </a:p>
                    <a:p>
                      <a:pPr>
                        <a:spcBef>
                          <a:spcPts val="0"/>
                        </a:spcBef>
                      </a:pPr>
                      <a:r>
                        <a:rPr lang="en-US" sz="1400" baseline="0" dirty="0"/>
                        <a:t>Project still in progress, project to continue: Enter </a:t>
                      </a:r>
                      <a:r>
                        <a:rPr lang="en-US" sz="1400" baseline="0" dirty="0">
                          <a:solidFill>
                            <a:srgbClr val="FF0000"/>
                          </a:solidFill>
                        </a:rPr>
                        <a:t>YES</a:t>
                      </a:r>
                      <a:r>
                        <a:rPr lang="en-US" sz="1400" baseline="0" dirty="0"/>
                        <a:t> or NO</a:t>
                      </a:r>
                      <a:endParaRPr lang="en-US" sz="1400" dirty="0"/>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26490" y="22817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154852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Foundation</a:t>
            </a:r>
          </a:p>
        </p:txBody>
      </p:sp>
      <p:sp>
        <p:nvSpPr>
          <p:cNvPr id="3" name="Subtitle 2"/>
          <p:cNvSpPr>
            <a:spLocks noGrp="1"/>
          </p:cNvSpPr>
          <p:nvPr>
            <p:ph type="subTitle" idx="1"/>
          </p:nvPr>
        </p:nvSpPr>
        <p:spPr/>
        <p:txBody>
          <a:bodyPr/>
          <a:lstStyle/>
          <a:p>
            <a:r>
              <a:rPr lang="en-US"/>
              <a:t>Employee Giving</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a:solidFill>
                            <a:srgbClr val="820000"/>
                          </a:solidFill>
                        </a:rPr>
                        <a:t>1</a:t>
                      </a:r>
                      <a:r>
                        <a:rPr lang="en-US" sz="1400" b="1" baseline="30000">
                          <a:solidFill>
                            <a:srgbClr val="820000"/>
                          </a:solidFill>
                        </a:rPr>
                        <a:t>st</a:t>
                      </a:r>
                      <a:r>
                        <a:rPr lang="en-US" sz="1400" b="1" baseline="0">
                          <a:solidFill>
                            <a:srgbClr val="820000"/>
                          </a:solidFill>
                        </a:rPr>
                        <a:t> Presentation Date: 9/24/2024 </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a:solidFill>
                            <a:srgbClr val="820000"/>
                          </a:solidFill>
                        </a:rPr>
                        <a:t>Document</a:t>
                      </a:r>
                      <a:r>
                        <a:rPr lang="en-US" sz="1400" b="1" baseline="0">
                          <a:solidFill>
                            <a:srgbClr val="820000"/>
                          </a:solidFill>
                        </a:rPr>
                        <a:t> Last Presented: 3/25/2025</a:t>
                      </a:r>
                      <a:endParaRPr lang="en-US" sz="1400" b="1">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25824763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74244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Goal(s): </a:t>
                      </a:r>
                      <a:r>
                        <a:rPr lang="en-US" sz="1400" b="0"/>
                        <a:t>What are you trying to accomplish?</a:t>
                      </a:r>
                    </a:p>
                  </a:txBody>
                  <a:tcPr/>
                </a:tc>
                <a:extLst>
                  <a:ext uri="{0D108BD9-81ED-4DB2-BD59-A6C34878D82A}">
                    <a16:rowId xmlns:a16="http://schemas.microsoft.com/office/drawing/2014/main" val="10000"/>
                  </a:ext>
                </a:extLst>
              </a:tr>
              <a:tr h="370840">
                <a:tc>
                  <a:txBody>
                    <a:bodyPr/>
                    <a:lstStyle/>
                    <a:p>
                      <a:pPr>
                        <a:spcBef>
                          <a:spcPts val="0"/>
                        </a:spcBef>
                      </a:pPr>
                      <a:r>
                        <a:rPr lang="en-US" sz="1400"/>
                        <a:t>KOM Target: </a:t>
                      </a:r>
                      <a:r>
                        <a:rPr lang="en-US" sz="1400">
                          <a:solidFill>
                            <a:schemeClr val="tx1"/>
                          </a:solidFill>
                        </a:rPr>
                        <a:t>Have 40% of employees give to the Stoughton Hospital Foundation. 155 employees out of 386 employees (number of employees on 10/1/2024)</a:t>
                      </a:r>
                    </a:p>
                    <a:p>
                      <a:pPr>
                        <a:spcBef>
                          <a:spcPts val="0"/>
                        </a:spcBef>
                      </a:pPr>
                      <a:endParaRPr lang="en-US" sz="1400">
                        <a:solidFill>
                          <a:schemeClr val="tx1"/>
                        </a:solidFill>
                      </a:endParaRPr>
                    </a:p>
                    <a:p>
                      <a:pPr>
                        <a:spcBef>
                          <a:spcPts val="0"/>
                        </a:spcBef>
                      </a:pPr>
                      <a:r>
                        <a:rPr lang="en-US" sz="1400"/>
                        <a:t>Current KOM Status: % of Employees giving</a:t>
                      </a:r>
                    </a:p>
                    <a:p>
                      <a:pPr>
                        <a:spcBef>
                          <a:spcPts val="0"/>
                        </a:spcBef>
                      </a:pPr>
                      <a:r>
                        <a:rPr lang="en-US" sz="1400">
                          <a:solidFill>
                            <a:schemeClr val="tx1"/>
                          </a:solidFill>
                        </a:rPr>
                        <a:t>FY24 final: 35%, 134/383 employees</a:t>
                      </a:r>
                    </a:p>
                    <a:p>
                      <a:pPr>
                        <a:spcBef>
                          <a:spcPts val="0"/>
                        </a:spcBef>
                      </a:pPr>
                      <a:r>
                        <a:rPr lang="en-US" sz="1400">
                          <a:solidFill>
                            <a:srgbClr val="FF0000"/>
                          </a:solidFill>
                        </a:rPr>
                        <a:t>FY25 current: 51%, 195/386 employees (as of 5/6/2025)</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5243785"/>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a:t>Team:</a:t>
                      </a:r>
                    </a:p>
                  </a:txBody>
                  <a:tcPr/>
                </a:tc>
                <a:extLst>
                  <a:ext uri="{0D108BD9-81ED-4DB2-BD59-A6C34878D82A}">
                    <a16:rowId xmlns:a16="http://schemas.microsoft.com/office/drawing/2014/main" val="10000"/>
                  </a:ext>
                </a:extLst>
              </a:tr>
              <a:tr h="370840">
                <a:tc>
                  <a:txBody>
                    <a:bodyPr/>
                    <a:lstStyle/>
                    <a:p>
                      <a:r>
                        <a:rPr lang="en-US" sz="1400"/>
                        <a:t>Project Leader: Taylor Simonson</a:t>
                      </a:r>
                    </a:p>
                    <a:p>
                      <a:r>
                        <a:rPr lang="en-US" sz="1400"/>
                        <a:t>Members:</a:t>
                      </a:r>
                      <a:r>
                        <a:rPr lang="en-US" sz="1400" baseline="0"/>
                        <a:t> Laura Mays and Taylor Simonson</a:t>
                      </a:r>
                      <a:endParaRPr lang="en-US" sz="1400"/>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3049542"/>
          <a:ext cx="5364201" cy="2103120"/>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370840">
                <a:tc>
                  <a:txBody>
                    <a:bodyPr/>
                    <a:lstStyle/>
                    <a:p>
                      <a:r>
                        <a:rPr lang="en-US" sz="1400"/>
                        <a:t>Background: </a:t>
                      </a:r>
                      <a:r>
                        <a:rPr lang="en-US" sz="1400" b="0"/>
                        <a:t>Explain what the original situation was.  Why was a change</a:t>
                      </a:r>
                      <a:r>
                        <a:rPr lang="en-US" sz="1400" b="0" baseline="0"/>
                        <a:t> recommended?  (e.g. variation, poor outcome, etc.)</a:t>
                      </a:r>
                      <a:endParaRPr lang="en-US" sz="1400" b="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rPr>
                        <a:t>Stoughton Hospital Foundation Strategic Plan has a goal that states to increase employee total participation rate to at least 40%. </a:t>
                      </a:r>
                      <a:r>
                        <a:rPr lang="en-US" sz="1400" baseline="0">
                          <a:solidFill>
                            <a:schemeClr val="tx1"/>
                          </a:solidFill>
                        </a:rPr>
                        <a:t>With constant changes of the number of employees and use the number of employees from the first day of the fiscal year, it is growing increasingly harder to reach the goal of at least 40%. </a:t>
                      </a:r>
                      <a:endParaRPr lang="en-US" sz="140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300439" y="3049542"/>
          <a:ext cx="4748561" cy="1676400"/>
        </p:xfrm>
        <a:graphic>
          <a:graphicData uri="http://schemas.openxmlformats.org/drawingml/2006/table">
            <a:tbl>
              <a:tblPr firstRow="1" bandRow="1">
                <a:tableStyleId>{6E25E649-3F16-4E02-A733-19D2CDBF48F0}</a:tableStyleId>
              </a:tblPr>
              <a:tblGrid>
                <a:gridCol w="4748561">
                  <a:extLst>
                    <a:ext uri="{9D8B030D-6E8A-4147-A177-3AD203B41FA5}">
                      <a16:colId xmlns:a16="http://schemas.microsoft.com/office/drawing/2014/main" val="20000"/>
                    </a:ext>
                  </a:extLst>
                </a:gridCol>
              </a:tblGrid>
              <a:tr h="370840">
                <a:tc>
                  <a:txBody>
                    <a:bodyPr/>
                    <a:lstStyle/>
                    <a:p>
                      <a:r>
                        <a:rPr lang="en-US" sz="1400"/>
                        <a:t>Driver: </a:t>
                      </a:r>
                      <a:r>
                        <a:rPr lang="en-US" sz="1400" baseline="0"/>
                        <a:t> </a:t>
                      </a:r>
                      <a:r>
                        <a:rPr lang="en-US" sz="1400" b="0" baseline="0"/>
                        <a:t>Explain why the project is critical to SH.  Why does it relate to the strategic plan?</a:t>
                      </a:r>
                    </a:p>
                    <a:p>
                      <a:endParaRPr lang="en-US" sz="1400"/>
                    </a:p>
                  </a:txBody>
                  <a:tcPr/>
                </a:tc>
                <a:extLst>
                  <a:ext uri="{0D108BD9-81ED-4DB2-BD59-A6C34878D82A}">
                    <a16:rowId xmlns:a16="http://schemas.microsoft.com/office/drawing/2014/main" val="10000"/>
                  </a:ext>
                </a:extLst>
              </a:tr>
              <a:tr h="370840">
                <a:tc>
                  <a:txBody>
                    <a:bodyPr/>
                    <a:lstStyle/>
                    <a:p>
                      <a:pPr>
                        <a:spcBef>
                          <a:spcPts val="0"/>
                        </a:spcBef>
                      </a:pPr>
                      <a:r>
                        <a:rPr lang="en-US" sz="1400">
                          <a:solidFill>
                            <a:schemeClr val="tx1"/>
                          </a:solidFill>
                        </a:rPr>
                        <a:t>Financial  - greater % of employees giving back helps when writing for grants or asking for money. </a:t>
                      </a:r>
                    </a:p>
                    <a:p>
                      <a:pPr>
                        <a:spcBef>
                          <a:spcPts val="0"/>
                        </a:spcBef>
                      </a:pPr>
                      <a:endParaRPr lang="en-US" sz="1400">
                        <a:solidFill>
                          <a:schemeClr val="tx1"/>
                        </a:solidFill>
                      </a:endParaRPr>
                    </a:p>
                    <a:p>
                      <a:pPr>
                        <a:spcBef>
                          <a:spcPts val="0"/>
                        </a:spcBef>
                      </a:pPr>
                      <a:endParaRPr lang="en-US" sz="1400">
                        <a:solidFill>
                          <a:schemeClr val="tx1"/>
                        </a:solidFill>
                      </a:endParaRPr>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Employee Giving </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7711268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764593" y="1272010"/>
          <a:ext cx="10312400" cy="4844784"/>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24608">
                <a:tc>
                  <a:txBody>
                    <a:bodyPr/>
                    <a:lstStyle/>
                    <a:p>
                      <a:r>
                        <a:rPr lang="en-US" sz="140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453562">
                <a:tc>
                  <a:txBody>
                    <a:bodyPr/>
                    <a:lstStyle/>
                    <a:p>
                      <a:r>
                        <a:rPr lang="en-US" sz="1400">
                          <a:solidFill>
                            <a:schemeClr val="tx1"/>
                          </a:solidFill>
                        </a:rPr>
                        <a:t>Added ask in new employee orientation</a:t>
                      </a: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Post COVID-19</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640323">
                <a:tc>
                  <a:txBody>
                    <a:bodyPr/>
                    <a:lstStyle/>
                    <a:p>
                      <a:r>
                        <a:rPr lang="en-US" sz="1400">
                          <a:solidFill>
                            <a:schemeClr val="tx1"/>
                          </a:solidFill>
                        </a:rPr>
                        <a:t>Created EWC (employees who care)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To give an incentive to employees who choose to donate through payroll deduction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October 2022</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1200606">
                <a:tc>
                  <a:txBody>
                    <a:bodyPr/>
                    <a:lstStyle/>
                    <a:p>
                      <a:r>
                        <a:rPr lang="en-US" sz="1400">
                          <a:solidFill>
                            <a:schemeClr val="tx1"/>
                          </a:solidFill>
                        </a:rPr>
                        <a:t>Jump or Join at the Benefits Fair </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To increase the number of employees enrolled in payroll deduction.</a:t>
                      </a:r>
                    </a:p>
                    <a:p>
                      <a:pPr marL="285750" indent="-285750">
                        <a:buFont typeface="Arial" panose="020B0604020202020204" pitchFamily="34" charset="0"/>
                        <a:buChar char="•"/>
                      </a:pPr>
                      <a:r>
                        <a:rPr lang="en-US" sz="1400">
                          <a:solidFill>
                            <a:schemeClr val="tx1"/>
                          </a:solidFill>
                        </a:rPr>
                        <a:t>9 employees increased giving</a:t>
                      </a:r>
                    </a:p>
                    <a:p>
                      <a:pPr marL="285750" indent="-285750">
                        <a:buFont typeface="Arial" panose="020B0604020202020204" pitchFamily="34" charset="0"/>
                        <a:buChar char="•"/>
                      </a:pPr>
                      <a:r>
                        <a:rPr lang="en-US" sz="1400">
                          <a:solidFill>
                            <a:schemeClr val="tx1"/>
                          </a:solidFill>
                        </a:rPr>
                        <a:t>9 employees started payroll deduction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November 13,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r h="640323">
                <a:tc>
                  <a:txBody>
                    <a:bodyPr/>
                    <a:lstStyle/>
                    <a:p>
                      <a:r>
                        <a:rPr lang="en-US" sz="1400" b="0">
                          <a:solidFill>
                            <a:schemeClr val="tx1"/>
                          </a:solidFill>
                        </a:rPr>
                        <a:t>Researched # of Per Diam Employees</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b="0">
                          <a:solidFill>
                            <a:schemeClr val="tx1"/>
                          </a:solidFill>
                        </a:rPr>
                        <a:t>Explore if makes a difference and follow up from previous presentation</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b="0">
                          <a:solidFill>
                            <a:schemeClr val="tx1"/>
                          </a:solidFill>
                        </a:rPr>
                        <a:t>November 13, 2024</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4"/>
                  </a:ext>
                </a:extLst>
              </a:tr>
              <a:tr h="453562">
                <a:tc>
                  <a:txBody>
                    <a:bodyPr/>
                    <a:lstStyle/>
                    <a:p>
                      <a:r>
                        <a:rPr lang="en-US" sz="1400">
                          <a:solidFill>
                            <a:schemeClr val="tx1"/>
                          </a:solidFill>
                        </a:rPr>
                        <a:t>Held a Hospital Department Basket Raffle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Create additional ways for employees to donate</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sz="1400">
                          <a:solidFill>
                            <a:schemeClr val="tx1"/>
                          </a:solidFill>
                        </a:rPr>
                        <a:t>March 5-14, 2025</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5"/>
                  </a:ext>
                </a:extLst>
              </a:tr>
              <a:tr h="324608">
                <a:tc>
                  <a:txBody>
                    <a:bodyPr/>
                    <a:lstStyle/>
                    <a:p>
                      <a:endParaRPr lang="en-US" sz="14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6"/>
                  </a:ext>
                </a:extLst>
              </a:tr>
              <a:tr h="324608">
                <a:tc>
                  <a:txBody>
                    <a:bodyPr/>
                    <a:lstStyle/>
                    <a:p>
                      <a:endParaRPr lang="en-US" sz="140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sz="140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71825" y="777228"/>
            <a:ext cx="610552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List the changes that have been made leading to improvements.</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393537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2">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0" name="Chart 9">
            <a:extLst>
              <a:ext uri="{FF2B5EF4-FFF2-40B4-BE49-F238E27FC236}">
                <a16:creationId xmlns:a16="http://schemas.microsoft.com/office/drawing/2014/main" id="{C8717611-7306-A43B-8478-4ECBBE9FCAAE}"/>
              </a:ext>
            </a:extLst>
          </p:cNvPr>
          <p:cNvGraphicFramePr/>
          <p:nvPr/>
        </p:nvGraphicFramePr>
        <p:xfrm>
          <a:off x="885392" y="1446451"/>
          <a:ext cx="4666712" cy="38400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5AD76A85-F348-8B9F-AE4E-CA68A5F8DB80}"/>
              </a:ext>
            </a:extLst>
          </p:cNvPr>
          <p:cNvGraphicFramePr/>
          <p:nvPr/>
        </p:nvGraphicFramePr>
        <p:xfrm>
          <a:off x="6430434" y="1466547"/>
          <a:ext cx="4876174" cy="3401640"/>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3B862C-7C1E-2B99-1FC7-D0AD00F8C1B5}"/>
              </a:ext>
            </a:extLst>
          </p:cNvPr>
          <p:cNvSpPr/>
          <p:nvPr/>
        </p:nvSpPr>
        <p:spPr>
          <a:xfrm>
            <a:off x="6711519" y="5147951"/>
            <a:ext cx="4456590" cy="1169167"/>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9" name="Rectangle 18">
            <a:extLst>
              <a:ext uri="{FF2B5EF4-FFF2-40B4-BE49-F238E27FC236}">
                <a16:creationId xmlns:a16="http://schemas.microsoft.com/office/drawing/2014/main" id="{0ABC28F2-3EAF-A61D-C1A5-0086C66285FD}"/>
              </a:ext>
            </a:extLst>
          </p:cNvPr>
          <p:cNvSpPr/>
          <p:nvPr/>
        </p:nvSpPr>
        <p:spPr>
          <a:xfrm>
            <a:off x="6847788" y="5289855"/>
            <a:ext cx="665019" cy="618836"/>
          </a:xfrm>
          <a:prstGeom prst="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0" name="Rectangle 19">
            <a:extLst>
              <a:ext uri="{FF2B5EF4-FFF2-40B4-BE49-F238E27FC236}">
                <a16:creationId xmlns:a16="http://schemas.microsoft.com/office/drawing/2014/main" id="{B701122B-469D-93AA-49F0-C886C926F4F8}"/>
              </a:ext>
            </a:extLst>
          </p:cNvPr>
          <p:cNvSpPr/>
          <p:nvPr/>
        </p:nvSpPr>
        <p:spPr>
          <a:xfrm>
            <a:off x="8032352" y="5289855"/>
            <a:ext cx="665019" cy="618836"/>
          </a:xfrm>
          <a:prstGeom prst="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1" name="Rectangle 20">
            <a:extLst>
              <a:ext uri="{FF2B5EF4-FFF2-40B4-BE49-F238E27FC236}">
                <a16:creationId xmlns:a16="http://schemas.microsoft.com/office/drawing/2014/main" id="{FDDB546C-483B-ABB1-0F76-67EF1919A59A}"/>
              </a:ext>
            </a:extLst>
          </p:cNvPr>
          <p:cNvSpPr/>
          <p:nvPr/>
        </p:nvSpPr>
        <p:spPr>
          <a:xfrm>
            <a:off x="9216915" y="5289855"/>
            <a:ext cx="665019" cy="618836"/>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2" name="TextBox 21">
            <a:extLst>
              <a:ext uri="{FF2B5EF4-FFF2-40B4-BE49-F238E27FC236}">
                <a16:creationId xmlns:a16="http://schemas.microsoft.com/office/drawing/2014/main" id="{40983BB7-C808-CF9C-785A-76497BC5B524}"/>
              </a:ext>
            </a:extLst>
          </p:cNvPr>
          <p:cNvSpPr txBox="1"/>
          <p:nvPr/>
        </p:nvSpPr>
        <p:spPr>
          <a:xfrm>
            <a:off x="6847788" y="5998264"/>
            <a:ext cx="4320321"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968C8C">
                    <a:lumMod val="50000"/>
                  </a:srgbClr>
                </a:solidFill>
                <a:effectLst/>
                <a:uLnTx/>
                <a:uFillTx/>
                <a:latin typeface="Lucida Sans Unicode"/>
                <a:ea typeface="+mn-ea"/>
                <a:cs typeface="+mn-cs"/>
              </a:rPr>
              <a:t>FY 2022                 FY 2023                 FY 2024                FY 2025</a:t>
            </a:r>
          </a:p>
        </p:txBody>
      </p:sp>
      <p:sp>
        <p:nvSpPr>
          <p:cNvPr id="23" name="TextBox 22">
            <a:extLst>
              <a:ext uri="{FF2B5EF4-FFF2-40B4-BE49-F238E27FC236}">
                <a16:creationId xmlns:a16="http://schemas.microsoft.com/office/drawing/2014/main" id="{7216D1E0-0B7B-3B98-857B-877BC4A575C7}"/>
              </a:ext>
            </a:extLst>
          </p:cNvPr>
          <p:cNvSpPr txBox="1"/>
          <p:nvPr/>
        </p:nvSpPr>
        <p:spPr>
          <a:xfrm>
            <a:off x="6880949" y="533148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147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337</a:t>
            </a:r>
          </a:p>
        </p:txBody>
      </p:sp>
      <p:sp>
        <p:nvSpPr>
          <p:cNvPr id="24" name="TextBox 23">
            <a:extLst>
              <a:ext uri="{FF2B5EF4-FFF2-40B4-BE49-F238E27FC236}">
                <a16:creationId xmlns:a16="http://schemas.microsoft.com/office/drawing/2014/main" id="{93DFE9F9-0A6A-2F75-3AC7-92339C98F06D}"/>
              </a:ext>
            </a:extLst>
          </p:cNvPr>
          <p:cNvSpPr txBox="1"/>
          <p:nvPr/>
        </p:nvSpPr>
        <p:spPr>
          <a:xfrm>
            <a:off x="8059101" y="533148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144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358</a:t>
            </a:r>
          </a:p>
        </p:txBody>
      </p:sp>
      <p:sp>
        <p:nvSpPr>
          <p:cNvPr id="25" name="TextBox 24">
            <a:extLst>
              <a:ext uri="{FF2B5EF4-FFF2-40B4-BE49-F238E27FC236}">
                <a16:creationId xmlns:a16="http://schemas.microsoft.com/office/drawing/2014/main" id="{13575F0C-51FB-2C5E-DC1B-3F2D3AF1C2F8}"/>
              </a:ext>
            </a:extLst>
          </p:cNvPr>
          <p:cNvSpPr txBox="1"/>
          <p:nvPr/>
        </p:nvSpPr>
        <p:spPr>
          <a:xfrm>
            <a:off x="9250076" y="5337329"/>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134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968C8C">
                    <a:lumMod val="50000"/>
                  </a:srgbClr>
                </a:solidFill>
                <a:effectLst/>
                <a:uLnTx/>
                <a:uFillTx/>
                <a:latin typeface="Lucida Sans Unicode"/>
                <a:ea typeface="+mn-ea"/>
                <a:cs typeface="+mn-cs"/>
              </a:rPr>
              <a:t>383</a:t>
            </a:r>
          </a:p>
        </p:txBody>
      </p:sp>
      <p:sp>
        <p:nvSpPr>
          <p:cNvPr id="4" name="Rectangle 3">
            <a:extLst>
              <a:ext uri="{FF2B5EF4-FFF2-40B4-BE49-F238E27FC236}">
                <a16:creationId xmlns:a16="http://schemas.microsoft.com/office/drawing/2014/main" id="{B2D26692-3B90-2C8D-9287-3D80421F5E11}"/>
              </a:ext>
            </a:extLst>
          </p:cNvPr>
          <p:cNvSpPr/>
          <p:nvPr/>
        </p:nvSpPr>
        <p:spPr>
          <a:xfrm>
            <a:off x="10363618" y="5291336"/>
            <a:ext cx="665019" cy="618836"/>
          </a:xfrm>
          <a:prstGeom prst="rect">
            <a:avLst/>
          </a:prstGeom>
          <a:solidFill>
            <a:schemeClr val="bg1"/>
          </a:solid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TextBox 4">
            <a:extLst>
              <a:ext uri="{FF2B5EF4-FFF2-40B4-BE49-F238E27FC236}">
                <a16:creationId xmlns:a16="http://schemas.microsoft.com/office/drawing/2014/main" id="{8C7E2064-5C8C-7831-E2F7-E021CB261C3D}"/>
              </a:ext>
            </a:extLst>
          </p:cNvPr>
          <p:cNvSpPr txBox="1"/>
          <p:nvPr/>
        </p:nvSpPr>
        <p:spPr>
          <a:xfrm>
            <a:off x="10396779" y="5338810"/>
            <a:ext cx="598695"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0000"/>
                </a:solidFill>
                <a:effectLst/>
                <a:uLnTx/>
                <a:uFillTx/>
                <a:latin typeface="Lucida Sans Unicode"/>
                <a:ea typeface="+mn-ea"/>
                <a:cs typeface="+mn-cs"/>
              </a:rPr>
              <a:t>195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0000"/>
                </a:solidFill>
                <a:effectLst/>
                <a:uLnTx/>
                <a:uFillTx/>
                <a:latin typeface="Lucida Sans Unicode"/>
                <a:ea typeface="+mn-ea"/>
                <a:cs typeface="+mn-cs"/>
              </a:rPr>
              <a:t>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0000"/>
                </a:solidFill>
                <a:effectLst/>
                <a:uLnTx/>
                <a:uFillTx/>
                <a:latin typeface="Lucida Sans Unicode"/>
                <a:ea typeface="+mn-ea"/>
                <a:cs typeface="+mn-cs"/>
              </a:rPr>
              <a:t>386</a:t>
            </a:r>
          </a:p>
        </p:txBody>
      </p:sp>
      <p:sp>
        <p:nvSpPr>
          <p:cNvPr id="7" name="TextBox 6">
            <a:extLst>
              <a:ext uri="{FF2B5EF4-FFF2-40B4-BE49-F238E27FC236}">
                <a16:creationId xmlns:a16="http://schemas.microsoft.com/office/drawing/2014/main" id="{1A52E01E-E544-1F58-8F69-F22EDE6824B8}"/>
              </a:ext>
            </a:extLst>
          </p:cNvPr>
          <p:cNvSpPr txBox="1"/>
          <p:nvPr/>
        </p:nvSpPr>
        <p:spPr>
          <a:xfrm>
            <a:off x="3314700" y="5672831"/>
            <a:ext cx="23314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Sans Unicode"/>
                <a:ea typeface="+mn-ea"/>
                <a:cs typeface="+mn-cs"/>
              </a:rPr>
              <a:t>As of 3/13/2024</a:t>
            </a:r>
          </a:p>
        </p:txBody>
      </p:sp>
    </p:spTree>
    <p:extLst>
      <p:ext uri="{BB962C8B-B14F-4D97-AF65-F5344CB8AC3E}">
        <p14:creationId xmlns:p14="http://schemas.microsoft.com/office/powerpoint/2010/main" val="9857714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6127B21B-0E1F-9954-9487-10EF81259103}"/>
              </a:ext>
            </a:extLst>
          </p:cNvPr>
          <p:cNvGraphicFramePr/>
          <p:nvPr/>
        </p:nvGraphicFramePr>
        <p:xfrm>
          <a:off x="5048628" y="731520"/>
          <a:ext cx="7013501" cy="6058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D6903133-F32C-F7FD-B5D2-9BAF28C4EA20}"/>
              </a:ext>
            </a:extLst>
          </p:cNvPr>
          <p:cNvSpPr>
            <a:spLocks noGrp="1"/>
          </p:cNvSpPr>
          <p:nvPr>
            <p:ph type="title"/>
          </p:nvPr>
        </p:nvSpPr>
        <p:spPr>
          <a:xfrm>
            <a:off x="635479" y="253976"/>
            <a:ext cx="10972800" cy="1143000"/>
          </a:xfrm>
        </p:spPr>
        <p:txBody>
          <a:bodyPr/>
          <a:lstStyle/>
          <a:p>
            <a:r>
              <a:rPr lang="en-US"/>
              <a:t>Measures:</a:t>
            </a:r>
          </a:p>
        </p:txBody>
      </p:sp>
      <p:pic>
        <p:nvPicPr>
          <p:cNvPr id="6" name="Content Placeholder 4">
            <a:extLst>
              <a:ext uri="{FF2B5EF4-FFF2-40B4-BE49-F238E27FC236}">
                <a16:creationId xmlns:a16="http://schemas.microsoft.com/office/drawing/2014/main" id="{1718D8C5-645C-11E2-E329-5962ABAF0365}"/>
              </a:ext>
            </a:extLst>
          </p:cNvPr>
          <p:cNvPicPr>
            <a:picLocks noGrp="1" noChangeAspect="1"/>
          </p:cNvPicPr>
          <p:nvPr>
            <p:ph idx="1"/>
          </p:nvPr>
        </p:nvPicPr>
        <p:blipFill rotWithShape="1">
          <a:blip r:embed="rId7">
            <a:clrChange>
              <a:clrFrom>
                <a:srgbClr val="F2F2F2"/>
              </a:clrFrom>
              <a:clrTo>
                <a:srgbClr val="F2F2F2">
                  <a:alpha val="0"/>
                </a:srgbClr>
              </a:clrTo>
            </a:clrChange>
          </a:blip>
          <a:srcRect l="4883" t="19887" r="39625" b="7085"/>
          <a:stretch/>
        </p:blipFill>
        <p:spPr>
          <a:xfrm>
            <a:off x="10796683" y="9530"/>
            <a:ext cx="1395317" cy="1371600"/>
          </a:xfrm>
        </p:spPr>
      </p:pic>
      <p:sp>
        <p:nvSpPr>
          <p:cNvPr id="8" name="TextBox 7"/>
          <p:cNvSpPr txBox="1"/>
          <p:nvPr/>
        </p:nvSpPr>
        <p:spPr>
          <a:xfrm>
            <a:off x="3314700" y="605778"/>
            <a:ext cx="447480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Lucida Sans Unicode"/>
                <a:ea typeface="+mn-ea"/>
                <a:cs typeface="+mn-cs"/>
              </a:rPr>
              <a:t>Include graphs of your measurement, results of surveys, etc. Include benchmarks or comparative data when available.</a:t>
            </a:r>
          </a:p>
        </p:txBody>
      </p:sp>
      <p:sp>
        <p:nvSpPr>
          <p:cNvPr id="9" name="Rectangle 8"/>
          <p:cNvSpPr/>
          <p:nvPr/>
        </p:nvSpPr>
        <p:spPr>
          <a:xfrm>
            <a:off x="8634343" y="402340"/>
            <a:ext cx="2177198"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STUDY</a:t>
            </a:r>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8032246" y="471911"/>
            <a:ext cx="627482"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AC8B9D5C-5719-8AD0-A6E2-CBF1836BE717}"/>
              </a:ext>
            </a:extLst>
          </p:cNvPr>
          <p:cNvSpPr txBox="1"/>
          <p:nvPr/>
        </p:nvSpPr>
        <p:spPr>
          <a:xfrm>
            <a:off x="326811" y="2079847"/>
            <a:ext cx="44367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ucida Sans Unicode"/>
                <a:ea typeface="+mn-ea"/>
                <a:cs typeface="+mn-cs"/>
              </a:rPr>
              <a:t>Results of Per Diem Employees (FY24)</a:t>
            </a:r>
          </a:p>
        </p:txBody>
      </p:sp>
      <p:sp>
        <p:nvSpPr>
          <p:cNvPr id="26" name="Rectangle 25">
            <a:extLst>
              <a:ext uri="{FF2B5EF4-FFF2-40B4-BE49-F238E27FC236}">
                <a16:creationId xmlns:a16="http://schemas.microsoft.com/office/drawing/2014/main" id="{40622A87-C2DC-086A-C70B-C265EB9536FD}"/>
              </a:ext>
            </a:extLst>
          </p:cNvPr>
          <p:cNvSpPr/>
          <p:nvPr/>
        </p:nvSpPr>
        <p:spPr>
          <a:xfrm>
            <a:off x="950122" y="2773075"/>
            <a:ext cx="665019" cy="861774"/>
          </a:xfrm>
          <a:prstGeom prst="rect">
            <a:avLst/>
          </a:prstGeom>
          <a:solidFill>
            <a:schemeClr val="bg1"/>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7" name="Rectangle 26">
            <a:extLst>
              <a:ext uri="{FF2B5EF4-FFF2-40B4-BE49-F238E27FC236}">
                <a16:creationId xmlns:a16="http://schemas.microsoft.com/office/drawing/2014/main" id="{3D7CBA6B-AE22-58DC-45D6-23357F9AAE97}"/>
              </a:ext>
            </a:extLst>
          </p:cNvPr>
          <p:cNvSpPr/>
          <p:nvPr/>
        </p:nvSpPr>
        <p:spPr>
          <a:xfrm>
            <a:off x="2258976" y="2773074"/>
            <a:ext cx="665019" cy="861773"/>
          </a:xfrm>
          <a:prstGeom prst="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8" name="Rectangle 27">
            <a:extLst>
              <a:ext uri="{FF2B5EF4-FFF2-40B4-BE49-F238E27FC236}">
                <a16:creationId xmlns:a16="http://schemas.microsoft.com/office/drawing/2014/main" id="{7B928C64-35EB-9B4F-5E01-E0740C6C3662}"/>
              </a:ext>
            </a:extLst>
          </p:cNvPr>
          <p:cNvSpPr/>
          <p:nvPr/>
        </p:nvSpPr>
        <p:spPr>
          <a:xfrm>
            <a:off x="3541197" y="2773075"/>
            <a:ext cx="665019" cy="861772"/>
          </a:xfrm>
          <a:prstGeom prst="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9" name="TextBox 28">
            <a:extLst>
              <a:ext uri="{FF2B5EF4-FFF2-40B4-BE49-F238E27FC236}">
                <a16:creationId xmlns:a16="http://schemas.microsoft.com/office/drawing/2014/main" id="{CDD10978-AFB1-BDF9-8F8F-6100C808C5A9}"/>
              </a:ext>
            </a:extLst>
          </p:cNvPr>
          <p:cNvSpPr txBox="1"/>
          <p:nvPr/>
        </p:nvSpPr>
        <p:spPr>
          <a:xfrm>
            <a:off x="571869" y="3804853"/>
            <a:ext cx="428872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968C8C">
                    <a:lumMod val="50000"/>
                  </a:srgbClr>
                </a:solidFill>
                <a:effectLst/>
                <a:uLnTx/>
                <a:uFillTx/>
                <a:latin typeface="Lucida Sans Unicode"/>
                <a:ea typeface="+mn-ea"/>
                <a:cs typeface="+mn-cs"/>
              </a:rPr>
              <a:t>All Employees      Per Diem    Without Per Diem </a:t>
            </a:r>
          </a:p>
        </p:txBody>
      </p:sp>
      <p:sp>
        <p:nvSpPr>
          <p:cNvPr id="30" name="TextBox 29">
            <a:extLst>
              <a:ext uri="{FF2B5EF4-FFF2-40B4-BE49-F238E27FC236}">
                <a16:creationId xmlns:a16="http://schemas.microsoft.com/office/drawing/2014/main" id="{1558D300-1A13-9A63-EE40-39720AACDACD}"/>
              </a:ext>
            </a:extLst>
          </p:cNvPr>
          <p:cNvSpPr txBox="1"/>
          <p:nvPr/>
        </p:nvSpPr>
        <p:spPr>
          <a:xfrm>
            <a:off x="983283" y="2814709"/>
            <a:ext cx="5986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134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383</a:t>
            </a:r>
          </a:p>
        </p:txBody>
      </p:sp>
      <p:sp>
        <p:nvSpPr>
          <p:cNvPr id="31" name="TextBox 30">
            <a:extLst>
              <a:ext uri="{FF2B5EF4-FFF2-40B4-BE49-F238E27FC236}">
                <a16:creationId xmlns:a16="http://schemas.microsoft.com/office/drawing/2014/main" id="{91F29148-54E7-E0BE-2373-F019DF9C4377}"/>
              </a:ext>
            </a:extLst>
          </p:cNvPr>
          <p:cNvSpPr txBox="1"/>
          <p:nvPr/>
        </p:nvSpPr>
        <p:spPr>
          <a:xfrm>
            <a:off x="2285725" y="2814709"/>
            <a:ext cx="598695"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24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84</a:t>
            </a:r>
          </a:p>
        </p:txBody>
      </p:sp>
      <p:sp>
        <p:nvSpPr>
          <p:cNvPr id="32" name="TextBox 31">
            <a:extLst>
              <a:ext uri="{FF2B5EF4-FFF2-40B4-BE49-F238E27FC236}">
                <a16:creationId xmlns:a16="http://schemas.microsoft.com/office/drawing/2014/main" id="{FC299773-D441-2B38-0CF8-F1AADA8DFC57}"/>
              </a:ext>
            </a:extLst>
          </p:cNvPr>
          <p:cNvSpPr txBox="1"/>
          <p:nvPr/>
        </p:nvSpPr>
        <p:spPr>
          <a:xfrm>
            <a:off x="3574358" y="2820549"/>
            <a:ext cx="59869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110 of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968C8C">
                    <a:lumMod val="50000"/>
                  </a:srgbClr>
                </a:solidFill>
                <a:effectLst/>
                <a:uLnTx/>
                <a:uFillTx/>
                <a:latin typeface="Lucida Sans Unicode"/>
                <a:ea typeface="+mn-ea"/>
                <a:cs typeface="+mn-cs"/>
              </a:rPr>
              <a:t>299</a:t>
            </a:r>
          </a:p>
        </p:txBody>
      </p:sp>
      <p:sp>
        <p:nvSpPr>
          <p:cNvPr id="35" name="TextBox 34">
            <a:extLst>
              <a:ext uri="{FF2B5EF4-FFF2-40B4-BE49-F238E27FC236}">
                <a16:creationId xmlns:a16="http://schemas.microsoft.com/office/drawing/2014/main" id="{426BB885-71FC-B4DB-B3BC-CC9313D33CAB}"/>
              </a:ext>
            </a:extLst>
          </p:cNvPr>
          <p:cNvSpPr txBox="1"/>
          <p:nvPr/>
        </p:nvSpPr>
        <p:spPr>
          <a:xfrm>
            <a:off x="972523" y="4184028"/>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94B6D2">
                    <a:lumMod val="75000"/>
                  </a:srgbClr>
                </a:solidFill>
                <a:effectLst/>
                <a:uLnTx/>
                <a:uFillTx/>
                <a:latin typeface="Lucida Sans Unicode"/>
                <a:ea typeface="+mn-ea"/>
                <a:cs typeface="+mn-cs"/>
              </a:rPr>
              <a:t>35%</a:t>
            </a:r>
          </a:p>
        </p:txBody>
      </p:sp>
      <p:sp>
        <p:nvSpPr>
          <p:cNvPr id="36" name="TextBox 35">
            <a:extLst>
              <a:ext uri="{FF2B5EF4-FFF2-40B4-BE49-F238E27FC236}">
                <a16:creationId xmlns:a16="http://schemas.microsoft.com/office/drawing/2014/main" id="{04054A63-642B-BC72-3EEB-5831294D024C}"/>
              </a:ext>
            </a:extLst>
          </p:cNvPr>
          <p:cNvSpPr txBox="1"/>
          <p:nvPr/>
        </p:nvSpPr>
        <p:spPr>
          <a:xfrm>
            <a:off x="2329382" y="4184028"/>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DD8047"/>
                </a:solidFill>
                <a:effectLst/>
                <a:uLnTx/>
                <a:uFillTx/>
                <a:latin typeface="Lucida Sans Unicode"/>
                <a:ea typeface="+mn-ea"/>
                <a:cs typeface="+mn-cs"/>
              </a:rPr>
              <a:t>28%</a:t>
            </a:r>
          </a:p>
        </p:txBody>
      </p:sp>
      <p:sp>
        <p:nvSpPr>
          <p:cNvPr id="37" name="TextBox 36">
            <a:extLst>
              <a:ext uri="{FF2B5EF4-FFF2-40B4-BE49-F238E27FC236}">
                <a16:creationId xmlns:a16="http://schemas.microsoft.com/office/drawing/2014/main" id="{2AE0A883-613E-B834-242D-D7FACB29D3AE}"/>
              </a:ext>
            </a:extLst>
          </p:cNvPr>
          <p:cNvSpPr txBox="1"/>
          <p:nvPr/>
        </p:nvSpPr>
        <p:spPr>
          <a:xfrm>
            <a:off x="3574358" y="4184028"/>
            <a:ext cx="7279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A5AB81">
                    <a:lumMod val="75000"/>
                  </a:srgbClr>
                </a:solidFill>
                <a:effectLst/>
                <a:uLnTx/>
                <a:uFillTx/>
                <a:latin typeface="Lucida Sans Unicode"/>
                <a:ea typeface="+mn-ea"/>
                <a:cs typeface="+mn-cs"/>
              </a:rPr>
              <a:t>27%</a:t>
            </a:r>
          </a:p>
        </p:txBody>
      </p:sp>
      <p:cxnSp>
        <p:nvCxnSpPr>
          <p:cNvPr id="5" name="Straight Connector 4">
            <a:extLst>
              <a:ext uri="{FF2B5EF4-FFF2-40B4-BE49-F238E27FC236}">
                <a16:creationId xmlns:a16="http://schemas.microsoft.com/office/drawing/2014/main" id="{877E6054-5826-C51C-B0BE-71C90135A32F}"/>
              </a:ext>
            </a:extLst>
          </p:cNvPr>
          <p:cNvCxnSpPr>
            <a:cxnSpLocks/>
          </p:cNvCxnSpPr>
          <p:nvPr/>
        </p:nvCxnSpPr>
        <p:spPr>
          <a:xfrm>
            <a:off x="4901710" y="1543654"/>
            <a:ext cx="9423" cy="4182386"/>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473E669-60AD-D6F4-9641-2B2A8AFC57FD}"/>
              </a:ext>
            </a:extLst>
          </p:cNvPr>
          <p:cNvSpPr txBox="1"/>
          <p:nvPr/>
        </p:nvSpPr>
        <p:spPr>
          <a:xfrm>
            <a:off x="5893973" y="1419385"/>
            <a:ext cx="44367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Lucida Sans Unicode"/>
                <a:ea typeface="+mn-ea"/>
                <a:cs typeface="+mn-cs"/>
              </a:rPr>
              <a:t>Results from Basket Raffle Fundraiser</a:t>
            </a:r>
          </a:p>
        </p:txBody>
      </p:sp>
      <p:sp>
        <p:nvSpPr>
          <p:cNvPr id="17" name="TextBox 16">
            <a:extLst>
              <a:ext uri="{FF2B5EF4-FFF2-40B4-BE49-F238E27FC236}">
                <a16:creationId xmlns:a16="http://schemas.microsoft.com/office/drawing/2014/main" id="{D6630644-9CD2-2E3C-7209-60C4AA3E48E8}"/>
              </a:ext>
            </a:extLst>
          </p:cNvPr>
          <p:cNvSpPr txBox="1"/>
          <p:nvPr/>
        </p:nvSpPr>
        <p:spPr>
          <a:xfrm>
            <a:off x="7789509" y="2443609"/>
            <a:ext cx="202492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 donated to the basket raffle (BR)</a:t>
            </a:r>
          </a:p>
        </p:txBody>
      </p:sp>
      <p:sp>
        <p:nvSpPr>
          <p:cNvPr id="18" name="TextBox 17">
            <a:extLst>
              <a:ext uri="{FF2B5EF4-FFF2-40B4-BE49-F238E27FC236}">
                <a16:creationId xmlns:a16="http://schemas.microsoft.com/office/drawing/2014/main" id="{B5A8A89F-0244-3645-6F7A-9291A8FAAA39}"/>
              </a:ext>
            </a:extLst>
          </p:cNvPr>
          <p:cNvSpPr txBox="1"/>
          <p:nvPr/>
        </p:nvSpPr>
        <p:spPr>
          <a:xfrm>
            <a:off x="5245129" y="3722363"/>
            <a:ext cx="167541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 also donated in FY24</a:t>
            </a:r>
          </a:p>
        </p:txBody>
      </p:sp>
      <p:sp>
        <p:nvSpPr>
          <p:cNvPr id="19" name="TextBox 18">
            <a:extLst>
              <a:ext uri="{FF2B5EF4-FFF2-40B4-BE49-F238E27FC236}">
                <a16:creationId xmlns:a16="http://schemas.microsoft.com/office/drawing/2014/main" id="{B66C977D-ED9C-3E31-C487-892964770209}"/>
              </a:ext>
            </a:extLst>
          </p:cNvPr>
          <p:cNvSpPr txBox="1"/>
          <p:nvPr/>
        </p:nvSpPr>
        <p:spPr>
          <a:xfrm>
            <a:off x="7503237" y="3727908"/>
            <a:ext cx="17454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who’s first donation was BR </a:t>
            </a:r>
          </a:p>
        </p:txBody>
      </p:sp>
      <p:sp>
        <p:nvSpPr>
          <p:cNvPr id="20" name="TextBox 19">
            <a:extLst>
              <a:ext uri="{FF2B5EF4-FFF2-40B4-BE49-F238E27FC236}">
                <a16:creationId xmlns:a16="http://schemas.microsoft.com/office/drawing/2014/main" id="{8B70FD25-2F08-6912-7A91-F1E80DD1452B}"/>
              </a:ext>
            </a:extLst>
          </p:cNvPr>
          <p:cNvSpPr txBox="1"/>
          <p:nvPr/>
        </p:nvSpPr>
        <p:spPr>
          <a:xfrm>
            <a:off x="10962941" y="5218208"/>
            <a:ext cx="116412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 have donated to SH, but not in FY24</a:t>
            </a:r>
          </a:p>
        </p:txBody>
      </p:sp>
      <p:sp>
        <p:nvSpPr>
          <p:cNvPr id="21" name="TextBox 20">
            <a:extLst>
              <a:ext uri="{FF2B5EF4-FFF2-40B4-BE49-F238E27FC236}">
                <a16:creationId xmlns:a16="http://schemas.microsoft.com/office/drawing/2014/main" id="{9745EC7C-605A-6787-150C-E96BAF15DFDC}"/>
              </a:ext>
            </a:extLst>
          </p:cNvPr>
          <p:cNvSpPr txBox="1"/>
          <p:nvPr/>
        </p:nvSpPr>
        <p:spPr>
          <a:xfrm>
            <a:off x="9096039" y="5200627"/>
            <a:ext cx="116412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 donated in FY25 for the first time</a:t>
            </a:r>
          </a:p>
        </p:txBody>
      </p:sp>
      <p:sp>
        <p:nvSpPr>
          <p:cNvPr id="22" name="TextBox 21">
            <a:extLst>
              <a:ext uri="{FF2B5EF4-FFF2-40B4-BE49-F238E27FC236}">
                <a16:creationId xmlns:a16="http://schemas.microsoft.com/office/drawing/2014/main" id="{24A84A1A-4F44-E021-9BBF-02F21D254FD2}"/>
              </a:ext>
            </a:extLst>
          </p:cNvPr>
          <p:cNvSpPr txBox="1"/>
          <p:nvPr/>
        </p:nvSpPr>
        <p:spPr>
          <a:xfrm>
            <a:off x="9823550" y="3676483"/>
            <a:ext cx="19759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Lucida Sans Unicode"/>
                <a:ea typeface="+mn-ea"/>
                <a:cs typeface="+mn-cs"/>
              </a:rPr>
              <a:t>Employees who have already donated in FY25</a:t>
            </a:r>
          </a:p>
        </p:txBody>
      </p:sp>
    </p:spTree>
    <p:extLst>
      <p:ext uri="{BB962C8B-B14F-4D97-AF65-F5344CB8AC3E}">
        <p14:creationId xmlns:p14="http://schemas.microsoft.com/office/powerpoint/2010/main" val="2475579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984B-CAB8-A676-9D67-B0392D12D08E}"/>
              </a:ext>
            </a:extLst>
          </p:cNvPr>
          <p:cNvSpPr>
            <a:spLocks noGrp="1"/>
          </p:cNvSpPr>
          <p:nvPr>
            <p:ph type="title"/>
          </p:nvPr>
        </p:nvSpPr>
        <p:spPr/>
        <p:txBody>
          <a:bodyPr/>
          <a:lstStyle/>
          <a:p>
            <a:r>
              <a:rPr lang="en-US"/>
              <a:t>Findings:</a:t>
            </a:r>
          </a:p>
        </p:txBody>
      </p:sp>
      <p:pic>
        <p:nvPicPr>
          <p:cNvPr id="6" name="Picture 5">
            <a:extLst>
              <a:ext uri="{FF2B5EF4-FFF2-40B4-BE49-F238E27FC236}">
                <a16:creationId xmlns:a16="http://schemas.microsoft.com/office/drawing/2014/main" id="{58889A3A-3225-146D-0DEA-283A2C220B53}"/>
              </a:ext>
            </a:extLst>
          </p:cNvPr>
          <p:cNvPicPr>
            <a:picLocks noChangeAspect="1"/>
          </p:cNvPicPr>
          <p:nvPr/>
        </p:nvPicPr>
        <p:blipFill rotWithShape="1">
          <a:blip r:embed="rId2">
            <a:clrChange>
              <a:clrFrom>
                <a:srgbClr val="F2F2F2"/>
              </a:clrFrom>
              <a:clrTo>
                <a:srgbClr val="F2F2F2">
                  <a:alpha val="0"/>
                </a:srgbClr>
              </a:clrTo>
            </a:clrChange>
          </a:blip>
          <a:srcRect l="40085" t="14500" r="4898" b="10697"/>
          <a:stretch/>
        </p:blipFill>
        <p:spPr>
          <a:xfrm>
            <a:off x="10810879" y="9525"/>
            <a:ext cx="1371600" cy="1407381"/>
          </a:xfrm>
          <a:prstGeom prst="rect">
            <a:avLst/>
          </a:prstGeom>
        </p:spPr>
      </p:pic>
      <p:sp>
        <p:nvSpPr>
          <p:cNvPr id="10" name="Rectangle 9"/>
          <p:cNvSpPr/>
          <p:nvPr/>
        </p:nvSpPr>
        <p:spPr>
          <a:xfrm>
            <a:off x="9413406" y="445544"/>
            <a:ext cx="1425390"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ACT</a:t>
            </a:r>
          </a:p>
        </p:txBody>
      </p:sp>
      <p:graphicFrame>
        <p:nvGraphicFramePr>
          <p:cNvPr id="11" name="Table 10"/>
          <p:cNvGraphicFramePr>
            <a:graphicFrameLocks noGrp="1"/>
          </p:cNvGraphicFramePr>
          <p:nvPr/>
        </p:nvGraphicFramePr>
        <p:xfrm>
          <a:off x="736599" y="11746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Results: </a:t>
                      </a:r>
                      <a:r>
                        <a:rPr lang="en-US" sz="1400" b="0"/>
                        <a:t>Did you</a:t>
                      </a:r>
                      <a:r>
                        <a:rPr lang="en-US" sz="1400" b="0" baseline="0"/>
                        <a:t> accomplish your goals</a:t>
                      </a:r>
                      <a:r>
                        <a:rPr lang="en-US" sz="1400" b="0"/>
                        <a:t>?</a:t>
                      </a:r>
                    </a:p>
                  </a:txBody>
                  <a:tcPr/>
                </a:tc>
                <a:extLst>
                  <a:ext uri="{0D108BD9-81ED-4DB2-BD59-A6C34878D82A}">
                    <a16:rowId xmlns:a16="http://schemas.microsoft.com/office/drawing/2014/main" val="10000"/>
                  </a:ext>
                </a:extLst>
              </a:tr>
              <a:tr h="370840">
                <a:tc>
                  <a:txBody>
                    <a:bodyPr/>
                    <a:lstStyle/>
                    <a:p>
                      <a:pPr>
                        <a:spcBef>
                          <a:spcPts val="0"/>
                        </a:spcBef>
                      </a:pPr>
                      <a:r>
                        <a:rPr lang="en-US" sz="1400">
                          <a:solidFill>
                            <a:srgbClr val="FF0000"/>
                          </a:solidFill>
                        </a:rPr>
                        <a:t>Yes. We found that by adding in new competitive ways for employees to donate to the Foundation, increases the amount of employees donating. </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36599" y="2031893"/>
          <a:ext cx="10312401" cy="131572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Lessons Learned: </a:t>
                      </a:r>
                      <a:r>
                        <a:rPr lang="en-US" sz="1400" b="0"/>
                        <a:t>What did you learn as a result of this project?  Unexpected discoveries?  Problems or barriers?</a:t>
                      </a:r>
                    </a:p>
                  </a:txBody>
                  <a:tcPr/>
                </a:tc>
                <a:extLst>
                  <a:ext uri="{0D108BD9-81ED-4DB2-BD59-A6C34878D82A}">
                    <a16:rowId xmlns:a16="http://schemas.microsoft.com/office/drawing/2014/main" val="10000"/>
                  </a:ext>
                </a:extLst>
              </a:tr>
              <a:tr h="370840">
                <a:tc>
                  <a:txBody>
                    <a:bodyPr/>
                    <a:lstStyle/>
                    <a:p>
                      <a:pPr>
                        <a:spcBef>
                          <a:spcPts val="0"/>
                        </a:spcBef>
                      </a:pPr>
                      <a:r>
                        <a:rPr lang="en-US" sz="1400">
                          <a:solidFill>
                            <a:schemeClr val="tx1"/>
                          </a:solidFill>
                        </a:rPr>
                        <a:t>People are looking for new opportunities. It is good to do a rotation to make things new and exciting, like adding in competitions. </a:t>
                      </a:r>
                    </a:p>
                    <a:p>
                      <a:pPr>
                        <a:spcBef>
                          <a:spcPts val="0"/>
                        </a:spcBef>
                      </a:pPr>
                      <a:endParaRPr lang="en-US" sz="1400"/>
                    </a:p>
                    <a:p>
                      <a:pPr>
                        <a:spcBef>
                          <a:spcPts val="0"/>
                        </a:spcBef>
                      </a:pPr>
                      <a:endParaRPr lang="en-US" sz="1400"/>
                    </a:p>
                  </a:txBody>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727074" y="3451119"/>
          <a:ext cx="10312401" cy="1466798"/>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481889">
                <a:tc>
                  <a:txBody>
                    <a:bodyPr/>
                    <a:lstStyle/>
                    <a:p>
                      <a:r>
                        <a:rPr lang="en-US" sz="1400"/>
                        <a:t>Next Steps: </a:t>
                      </a:r>
                      <a:r>
                        <a:rPr lang="en-US" sz="1400" b="0"/>
                        <a:t>What actions are you going to take based on your findings</a:t>
                      </a:r>
                      <a:r>
                        <a:rPr lang="en-US" sz="1400" b="0" baseline="0"/>
                        <a:t>?  (e.g. roll out to additional units; modify and make additional improvements; abandon the effort; change course?)</a:t>
                      </a:r>
                      <a:endParaRPr lang="en-US" sz="1400" b="0"/>
                    </a:p>
                  </a:txBody>
                  <a:tcPr/>
                </a:tc>
                <a:extLst>
                  <a:ext uri="{0D108BD9-81ED-4DB2-BD59-A6C34878D82A}">
                    <a16:rowId xmlns:a16="http://schemas.microsoft.com/office/drawing/2014/main" val="10000"/>
                  </a:ext>
                </a:extLst>
              </a:tr>
              <a:tr h="948638">
                <a:tc>
                  <a:txBody>
                    <a:bodyPr/>
                    <a:lstStyle/>
                    <a:p>
                      <a:pPr marL="285750" indent="-285750">
                        <a:spcBef>
                          <a:spcPts val="0"/>
                        </a:spcBef>
                        <a:buFont typeface="Arial" panose="020B0604020202020204" pitchFamily="34" charset="0"/>
                        <a:buChar char="•"/>
                      </a:pPr>
                      <a:r>
                        <a:rPr lang="en-US" sz="1400">
                          <a:solidFill>
                            <a:schemeClr val="tx1"/>
                          </a:solidFill>
                        </a:rPr>
                        <a:t>Buddy Program – an employee currently giving recurring payroll, helps get another to join, and gets an incentive.</a:t>
                      </a:r>
                    </a:p>
                    <a:p>
                      <a:pPr marL="285750" indent="-285750">
                        <a:spcBef>
                          <a:spcPts val="0"/>
                        </a:spcBef>
                        <a:buFont typeface="Arial" panose="020B0604020202020204" pitchFamily="34" charset="0"/>
                        <a:buChar char="•"/>
                      </a:pPr>
                      <a:r>
                        <a:rPr lang="en-US" sz="1400">
                          <a:solidFill>
                            <a:schemeClr val="tx1"/>
                          </a:solidFill>
                        </a:rPr>
                        <a:t>Explore competition options for departments</a:t>
                      </a:r>
                    </a:p>
                    <a:p>
                      <a:pPr marL="285750" indent="-285750">
                        <a:spcBef>
                          <a:spcPts val="0"/>
                        </a:spcBef>
                        <a:buFont typeface="Arial" panose="020B0604020202020204" pitchFamily="34" charset="0"/>
                        <a:buChar char="•"/>
                      </a:pPr>
                      <a:r>
                        <a:rPr lang="en-US" sz="1400">
                          <a:solidFill>
                            <a:srgbClr val="FF0000"/>
                          </a:solidFill>
                        </a:rPr>
                        <a:t>Foundation Board will review new ideas during Strategic planning process</a:t>
                      </a:r>
                    </a:p>
                  </a:txBody>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727074" y="5022743"/>
          <a:ext cx="10312401" cy="8890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370840">
                <a:tc>
                  <a:txBody>
                    <a:bodyPr/>
                    <a:lstStyle/>
                    <a:p>
                      <a:r>
                        <a:rPr lang="en-US" sz="1400"/>
                        <a:t>Project Leader is Recommending</a:t>
                      </a:r>
                      <a:r>
                        <a:rPr lang="en-US" sz="1400" baseline="0"/>
                        <a:t> the Following</a:t>
                      </a:r>
                      <a:r>
                        <a:rPr lang="en-US" sz="1400"/>
                        <a:t>:</a:t>
                      </a:r>
                      <a:endParaRPr lang="en-US" sz="1400" b="0"/>
                    </a:p>
                  </a:txBody>
                  <a:tcPr/>
                </a:tc>
                <a:extLst>
                  <a:ext uri="{0D108BD9-81ED-4DB2-BD59-A6C34878D82A}">
                    <a16:rowId xmlns:a16="http://schemas.microsoft.com/office/drawing/2014/main" val="10000"/>
                  </a:ext>
                </a:extLst>
              </a:tr>
              <a:tr h="370840">
                <a:tc>
                  <a:txBody>
                    <a:bodyPr/>
                    <a:lstStyle/>
                    <a:p>
                      <a:pPr>
                        <a:spcBef>
                          <a:spcPts val="0"/>
                        </a:spcBef>
                      </a:pPr>
                      <a:r>
                        <a:rPr lang="en-US" sz="1400"/>
                        <a:t>QM</a:t>
                      </a:r>
                      <a:r>
                        <a:rPr lang="en-US" sz="1400" baseline="0"/>
                        <a:t> Council approval for completion of project?: </a:t>
                      </a:r>
                      <a:r>
                        <a:rPr lang="en-US" sz="1400" baseline="0">
                          <a:solidFill>
                            <a:srgbClr val="FF0000"/>
                          </a:solidFill>
                        </a:rPr>
                        <a:t>YES</a:t>
                      </a:r>
                    </a:p>
                    <a:p>
                      <a:pPr>
                        <a:spcBef>
                          <a:spcPts val="0"/>
                        </a:spcBef>
                      </a:pPr>
                      <a:r>
                        <a:rPr lang="en-US" sz="1400" baseline="0"/>
                        <a:t>Project still in progress, project to continue: </a:t>
                      </a:r>
                      <a:r>
                        <a:rPr lang="en-US" sz="1400" baseline="0">
                          <a:solidFill>
                            <a:srgbClr val="FF0000"/>
                          </a:solidFill>
                        </a:rPr>
                        <a:t>NO</a:t>
                      </a:r>
                      <a:endParaRPr lang="en-US" sz="1400">
                        <a:solidFill>
                          <a:srgbClr val="FF0000"/>
                        </a:solidFill>
                      </a:endParaRPr>
                    </a:p>
                  </a:txBody>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1" b="4557"/>
          <a:stretch/>
        </p:blipFill>
        <p:spPr>
          <a:xfrm>
            <a:off x="8835116" y="510703"/>
            <a:ext cx="586916"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1480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Resources</a:t>
            </a:r>
          </a:p>
        </p:txBody>
      </p:sp>
      <p:sp>
        <p:nvSpPr>
          <p:cNvPr id="3" name="Subtitle 2"/>
          <p:cNvSpPr>
            <a:spLocks noGrp="1"/>
          </p:cNvSpPr>
          <p:nvPr>
            <p:ph type="subTitle" idx="1"/>
          </p:nvPr>
        </p:nvSpPr>
        <p:spPr/>
        <p:txBody>
          <a:bodyPr/>
          <a:lstStyle/>
          <a:p>
            <a:r>
              <a:rPr lang="en-US" dirty="0"/>
              <a:t>UKG Centralized Coaching and Discipline</a:t>
            </a:r>
          </a:p>
        </p:txBody>
      </p:sp>
      <p:pic>
        <p:nvPicPr>
          <p:cNvPr id="1028" name="Picture 4"/>
          <p:cNvPicPr>
            <a:picLocks noChangeAspect="1" noChangeArrowheads="1"/>
          </p:cNvPicPr>
          <p:nvPr/>
        </p:nvPicPr>
        <p:blipFill>
          <a:blip r:embed="rId2" cstate="hqprint">
            <a:biLevel thresh="75000"/>
            <a:extLst>
              <a:ext uri="{28A0092B-C50C-407E-A947-70E740481C1C}">
                <a14:useLocalDpi xmlns:a14="http://schemas.microsoft.com/office/drawing/2010/main" val="0"/>
              </a:ext>
            </a:extLst>
          </a:blip>
          <a:srcRect/>
          <a:stretch>
            <a:fillRect/>
          </a:stretch>
        </p:blipFill>
        <p:spPr bwMode="auto">
          <a:xfrm>
            <a:off x="247651" y="5686431"/>
            <a:ext cx="3714751" cy="66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5726114" y="5978496"/>
          <a:ext cx="5635625" cy="741680"/>
        </p:xfrm>
        <a:graphic>
          <a:graphicData uri="http://schemas.openxmlformats.org/drawingml/2006/table">
            <a:tbl>
              <a:tblPr firstRow="1" bandRow="1">
                <a:tableStyleId>{5940675A-B579-460E-94D1-54222C63F5DA}</a:tableStyleId>
              </a:tblPr>
              <a:tblGrid>
                <a:gridCol w="5635625">
                  <a:extLst>
                    <a:ext uri="{9D8B030D-6E8A-4147-A177-3AD203B41FA5}">
                      <a16:colId xmlns:a16="http://schemas.microsoft.com/office/drawing/2014/main" val="20000"/>
                    </a:ext>
                  </a:extLst>
                </a:gridCol>
              </a:tblGrid>
              <a:tr h="370840">
                <a:tc>
                  <a:txBody>
                    <a:bodyPr/>
                    <a:lstStyle/>
                    <a:p>
                      <a:pPr algn="r"/>
                      <a:r>
                        <a:rPr lang="en-US" sz="1400" b="1" dirty="0">
                          <a:solidFill>
                            <a:srgbClr val="820000"/>
                          </a:solidFill>
                        </a:rPr>
                        <a:t>1</a:t>
                      </a:r>
                      <a:r>
                        <a:rPr lang="en-US" sz="1400" b="1" baseline="30000" dirty="0">
                          <a:solidFill>
                            <a:srgbClr val="820000"/>
                          </a:solidFill>
                        </a:rPr>
                        <a:t>st</a:t>
                      </a:r>
                      <a:r>
                        <a:rPr lang="en-US" sz="1400" b="1" baseline="0" dirty="0">
                          <a:solidFill>
                            <a:srgbClr val="820000"/>
                          </a:solidFill>
                        </a:rPr>
                        <a:t> Presentation Date: 5/28/24 </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400" b="1" dirty="0">
                          <a:solidFill>
                            <a:srgbClr val="820000"/>
                          </a:solidFill>
                        </a:rPr>
                        <a:t>Document</a:t>
                      </a:r>
                      <a:r>
                        <a:rPr lang="en-US" sz="1400" b="1" baseline="0" dirty="0">
                          <a:solidFill>
                            <a:srgbClr val="820000"/>
                          </a:solidFill>
                        </a:rPr>
                        <a:t> Last Presented: 3/25/25</a:t>
                      </a:r>
                      <a:endParaRPr lang="en-US" sz="1400" b="1" dirty="0">
                        <a:solidFill>
                          <a:srgbClr val="82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6" name="Picture 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Lst>
          </a:blip>
          <a:srcRect l="10541" t="15493" r="7056" b="12283"/>
          <a:stretch/>
        </p:blipFill>
        <p:spPr>
          <a:xfrm>
            <a:off x="8957845" y="405187"/>
            <a:ext cx="2319755" cy="2262299"/>
          </a:xfrm>
          <a:prstGeom prst="rect">
            <a:avLst/>
          </a:prstGeom>
          <a:scene3d>
            <a:camera prst="obliqueTopLeft"/>
            <a:lightRig rig="threePt" dir="t"/>
          </a:scene3d>
        </p:spPr>
      </p:pic>
    </p:spTree>
    <p:extLst>
      <p:ext uri="{BB962C8B-B14F-4D97-AF65-F5344CB8AC3E}">
        <p14:creationId xmlns:p14="http://schemas.microsoft.com/office/powerpoint/2010/main" val="605515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Quality Story: </a:t>
            </a:r>
          </a:p>
        </p:txBody>
      </p:sp>
      <p:pic>
        <p:nvPicPr>
          <p:cNvPr id="2050" name="Picture 2"/>
          <p:cNvPicPr>
            <a:picLocks noGrp="1" noChangeAspect="1" noChangeArrowheads="1"/>
          </p:cNvPicPr>
          <p:nvPr>
            <p:ph idx="1"/>
          </p:nvPr>
        </p:nvPicPr>
        <p:blipFill rotWithShape="1">
          <a:blip r:embed="rId2" cstate="print">
            <a:clrChange>
              <a:clrFrom>
                <a:srgbClr val="F2F2F2"/>
              </a:clrFrom>
              <a:clrTo>
                <a:srgbClr val="F2F2F2">
                  <a:alpha val="0"/>
                </a:srgbClr>
              </a:clrTo>
            </a:clrChange>
            <a:extLst>
              <a:ext uri="{28A0092B-C50C-407E-A947-70E740481C1C}">
                <a14:useLocalDpi xmlns:a14="http://schemas.microsoft.com/office/drawing/2010/main" val="0"/>
              </a:ext>
            </a:extLst>
          </a:blip>
          <a:srcRect l="42969" t="13554" b="8327"/>
          <a:stretch/>
        </p:blipFill>
        <p:spPr bwMode="auto">
          <a:xfrm>
            <a:off x="10820400" y="0"/>
            <a:ext cx="1371600" cy="139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nvGraphicFramePr>
        <p:xfrm>
          <a:off x="736599" y="1191895"/>
          <a:ext cx="10312401" cy="1676400"/>
        </p:xfrm>
        <a:graphic>
          <a:graphicData uri="http://schemas.openxmlformats.org/drawingml/2006/table">
            <a:tbl>
              <a:tblPr firstRow="1" bandRow="1">
                <a:tableStyleId>{6E25E649-3F16-4E02-A733-19D2CDBF48F0}</a:tableStyleId>
              </a:tblPr>
              <a:tblGrid>
                <a:gridCol w="10312401">
                  <a:extLst>
                    <a:ext uri="{9D8B030D-6E8A-4147-A177-3AD203B41FA5}">
                      <a16:colId xmlns:a16="http://schemas.microsoft.com/office/drawing/2014/main" val="20000"/>
                    </a:ext>
                  </a:extLst>
                </a:gridCol>
              </a:tblGrid>
              <a:tr h="296614">
                <a:tc>
                  <a:txBody>
                    <a:bodyPr/>
                    <a:lstStyle/>
                    <a:p>
                      <a:r>
                        <a:rPr lang="en-US" sz="1400" dirty="0"/>
                        <a:t>Goal(s): </a:t>
                      </a:r>
                      <a:r>
                        <a:rPr lang="en-US" sz="1400" b="0" dirty="0"/>
                        <a:t>What are you trying to accomplish?</a:t>
                      </a:r>
                    </a:p>
                  </a:txBody>
                  <a:tcPr/>
                </a:tc>
                <a:extLst>
                  <a:ext uri="{0D108BD9-81ED-4DB2-BD59-A6C34878D82A}">
                    <a16:rowId xmlns:a16="http://schemas.microsoft.com/office/drawing/2014/main" val="10000"/>
                  </a:ext>
                </a:extLst>
              </a:tr>
              <a:tr h="1212463">
                <a:tc>
                  <a:txBody>
                    <a:bodyPr/>
                    <a:lstStyle/>
                    <a:p>
                      <a:pPr>
                        <a:spcBef>
                          <a:spcPts val="0"/>
                        </a:spcBef>
                      </a:pPr>
                      <a:r>
                        <a:rPr lang="en-US" sz="1400" dirty="0"/>
                        <a:t>KOM Target: </a:t>
                      </a:r>
                      <a:r>
                        <a:rPr lang="en-US" sz="1400" dirty="0">
                          <a:solidFill>
                            <a:schemeClr val="tx1"/>
                          </a:solidFill>
                        </a:rPr>
                        <a:t>100%</a:t>
                      </a:r>
                      <a:r>
                        <a:rPr lang="en-US" sz="1400" baseline="0" dirty="0">
                          <a:solidFill>
                            <a:schemeClr val="tx1"/>
                          </a:solidFill>
                        </a:rPr>
                        <a:t> employee coaching or discipline using UKG platform.</a:t>
                      </a:r>
                      <a:endParaRPr lang="en-US" sz="1400" dirty="0">
                        <a:solidFill>
                          <a:schemeClr val="tx1"/>
                        </a:solidFill>
                      </a:endParaRPr>
                    </a:p>
                    <a:p>
                      <a:pPr>
                        <a:spcBef>
                          <a:spcPts val="0"/>
                        </a:spcBef>
                      </a:pPr>
                      <a:r>
                        <a:rPr lang="en-US" sz="1400" dirty="0"/>
                        <a:t>Current KOM Status:  </a:t>
                      </a:r>
                      <a:r>
                        <a:rPr lang="en-US" sz="1400" dirty="0">
                          <a:solidFill>
                            <a:schemeClr val="tx1"/>
                          </a:solidFill>
                        </a:rPr>
                        <a:t>Original UKG solution 100% completed with Forum meeting on 07/18/24.  There is a need to pivot to another tool for ease functionality of intended process.  </a:t>
                      </a:r>
                      <a:r>
                        <a:rPr lang="en-US" sz="1400" dirty="0">
                          <a:solidFill>
                            <a:srgbClr val="FF0000"/>
                          </a:solidFill>
                        </a:rPr>
                        <a:t>Current status on OnBase solution 100% completed.</a:t>
                      </a:r>
                      <a:endParaRPr lang="en-US" sz="1400" baseline="0" dirty="0">
                        <a:solidFill>
                          <a:srgbClr val="FF0000"/>
                        </a:solidFill>
                      </a:endParaRPr>
                    </a:p>
                    <a:p>
                      <a:pPr>
                        <a:spcBef>
                          <a:spcPts val="0"/>
                        </a:spcBef>
                      </a:pPr>
                      <a:endParaRPr lang="en-US" sz="1400" dirty="0"/>
                    </a:p>
                    <a:p>
                      <a:pPr>
                        <a:spcBef>
                          <a:spcPts val="0"/>
                        </a:spcBef>
                      </a:pPr>
                      <a:endParaRPr lang="en-US" sz="1400" dirty="0"/>
                    </a:p>
                    <a:p>
                      <a:pPr>
                        <a:spcBef>
                          <a:spcPts val="0"/>
                        </a:spcBef>
                      </a:pPr>
                      <a:endParaRPr lang="en-US" sz="1400" dirty="0"/>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727074" y="4986338"/>
          <a:ext cx="10321926" cy="889000"/>
        </p:xfrm>
        <a:graphic>
          <a:graphicData uri="http://schemas.openxmlformats.org/drawingml/2006/table">
            <a:tbl>
              <a:tblPr firstRow="1" bandRow="1">
                <a:tableStyleId>{6E25E649-3F16-4E02-A733-19D2CDBF48F0}</a:tableStyleId>
              </a:tblPr>
              <a:tblGrid>
                <a:gridCol w="10321926">
                  <a:extLst>
                    <a:ext uri="{9D8B030D-6E8A-4147-A177-3AD203B41FA5}">
                      <a16:colId xmlns:a16="http://schemas.microsoft.com/office/drawing/2014/main" val="20000"/>
                    </a:ext>
                  </a:extLst>
                </a:gridCol>
              </a:tblGrid>
              <a:tr h="370840">
                <a:tc>
                  <a:txBody>
                    <a:bodyPr/>
                    <a:lstStyle/>
                    <a:p>
                      <a:r>
                        <a:rPr lang="en-US" sz="1400" dirty="0"/>
                        <a:t>Team:</a:t>
                      </a:r>
                    </a:p>
                  </a:txBody>
                  <a:tcPr/>
                </a:tc>
                <a:extLst>
                  <a:ext uri="{0D108BD9-81ED-4DB2-BD59-A6C34878D82A}">
                    <a16:rowId xmlns:a16="http://schemas.microsoft.com/office/drawing/2014/main" val="10000"/>
                  </a:ext>
                </a:extLst>
              </a:tr>
              <a:tr h="370840">
                <a:tc>
                  <a:txBody>
                    <a:bodyPr/>
                    <a:lstStyle/>
                    <a:p>
                      <a:r>
                        <a:rPr lang="en-US" sz="1400" dirty="0"/>
                        <a:t>Project Leader:</a:t>
                      </a:r>
                      <a:r>
                        <a:rPr lang="en-US" sz="1400" baseline="0" dirty="0"/>
                        <a:t> </a:t>
                      </a:r>
                      <a:r>
                        <a:rPr lang="en-US" sz="1400" baseline="0" dirty="0">
                          <a:solidFill>
                            <a:schemeClr val="tx1"/>
                          </a:solidFill>
                        </a:rPr>
                        <a:t>Chris Schmitz</a:t>
                      </a:r>
                      <a:endParaRPr lang="en-US" sz="1400" dirty="0">
                        <a:solidFill>
                          <a:schemeClr val="tx1"/>
                        </a:solidFill>
                      </a:endParaRPr>
                    </a:p>
                    <a:p>
                      <a:r>
                        <a:rPr lang="en-US" sz="1400" dirty="0">
                          <a:solidFill>
                            <a:schemeClr val="tx1"/>
                          </a:solidFill>
                        </a:rPr>
                        <a:t>Members:</a:t>
                      </a:r>
                      <a:r>
                        <a:rPr lang="en-US" sz="1400" baseline="0" dirty="0">
                          <a:solidFill>
                            <a:schemeClr val="tx1"/>
                          </a:solidFill>
                        </a:rPr>
                        <a:t> Tonya Stenback, Melissa Kitelinger and Jenifer Kenrick</a:t>
                      </a:r>
                      <a:endParaRPr lang="en-US" sz="1400"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727074" y="2792095"/>
          <a:ext cx="5364201" cy="2169865"/>
        </p:xfrm>
        <a:graphic>
          <a:graphicData uri="http://schemas.openxmlformats.org/drawingml/2006/table">
            <a:tbl>
              <a:tblPr firstRow="1" bandRow="1">
                <a:tableStyleId>{6E25E649-3F16-4E02-A733-19D2CDBF48F0}</a:tableStyleId>
              </a:tblPr>
              <a:tblGrid>
                <a:gridCol w="5364201">
                  <a:extLst>
                    <a:ext uri="{9D8B030D-6E8A-4147-A177-3AD203B41FA5}">
                      <a16:colId xmlns:a16="http://schemas.microsoft.com/office/drawing/2014/main" val="20000"/>
                    </a:ext>
                  </a:extLst>
                </a:gridCol>
              </a:tblGrid>
              <a:tr h="664775">
                <a:tc>
                  <a:txBody>
                    <a:bodyPr/>
                    <a:lstStyle/>
                    <a:p>
                      <a:r>
                        <a:rPr lang="en-US" sz="1400" dirty="0"/>
                        <a:t>Background: </a:t>
                      </a:r>
                      <a:r>
                        <a:rPr lang="en-US" sz="1400" b="0" dirty="0"/>
                        <a:t>Explain what the original situation was.  Why was a change</a:t>
                      </a:r>
                      <a:r>
                        <a:rPr lang="en-US" sz="1400" b="0" baseline="0" dirty="0"/>
                        <a:t> recommended?  (e.g. variation, poor outcome, etc.)</a:t>
                      </a:r>
                      <a:endParaRPr lang="en-US" sz="1400" b="0" dirty="0"/>
                    </a:p>
                  </a:txBody>
                  <a:tcPr/>
                </a:tc>
                <a:extLst>
                  <a:ext uri="{0D108BD9-81ED-4DB2-BD59-A6C34878D82A}">
                    <a16:rowId xmlns:a16="http://schemas.microsoft.com/office/drawing/2014/main" val="10000"/>
                  </a:ext>
                </a:extLst>
              </a:tr>
              <a:tr h="14383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Stoughton Health has no centralize process for assuring employee coaching over discipline decision making.  Stoughton Health</a:t>
                      </a:r>
                      <a:r>
                        <a:rPr lang="en-US" sz="1400" baseline="0" dirty="0">
                          <a:solidFill>
                            <a:schemeClr val="tx1"/>
                          </a:solidFill>
                        </a:rPr>
                        <a:t> has made great progress accepting new UKG performance evaluation tool. The goal is to centralize our processes to assure greater consistency when disciplining employees.</a:t>
                      </a:r>
                      <a:endParaRPr lang="en-US" sz="1400" baseline="0" dirty="0"/>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nvGraphicFramePr>
        <p:xfrm>
          <a:off x="6200776" y="2792095"/>
          <a:ext cx="4848224" cy="2180982"/>
        </p:xfrm>
        <a:graphic>
          <a:graphicData uri="http://schemas.openxmlformats.org/drawingml/2006/table">
            <a:tbl>
              <a:tblPr firstRow="1" bandRow="1">
                <a:tableStyleId>{6E25E649-3F16-4E02-A733-19D2CDBF48F0}</a:tableStyleId>
              </a:tblPr>
              <a:tblGrid>
                <a:gridCol w="4848224">
                  <a:extLst>
                    <a:ext uri="{9D8B030D-6E8A-4147-A177-3AD203B41FA5}">
                      <a16:colId xmlns:a16="http://schemas.microsoft.com/office/drawing/2014/main" val="20000"/>
                    </a:ext>
                  </a:extLst>
                </a:gridCol>
              </a:tblGrid>
              <a:tr h="720403">
                <a:tc>
                  <a:txBody>
                    <a:bodyPr/>
                    <a:lstStyle/>
                    <a:p>
                      <a:r>
                        <a:rPr lang="en-US" sz="1400" dirty="0"/>
                        <a:t>Driver: </a:t>
                      </a:r>
                      <a:r>
                        <a:rPr lang="en-US" sz="1400" baseline="0" dirty="0"/>
                        <a:t> </a:t>
                      </a:r>
                      <a:r>
                        <a:rPr lang="en-US" sz="1400" b="0" baseline="0" dirty="0"/>
                        <a:t>Explain why the project is critical to SH.  Why does it relate to the strategic plan?</a:t>
                      </a:r>
                    </a:p>
                    <a:p>
                      <a:endParaRPr lang="en-US" sz="1400" dirty="0"/>
                    </a:p>
                  </a:txBody>
                  <a:tcPr/>
                </a:tc>
                <a:extLst>
                  <a:ext uri="{0D108BD9-81ED-4DB2-BD59-A6C34878D82A}">
                    <a16:rowId xmlns:a16="http://schemas.microsoft.com/office/drawing/2014/main" val="10000"/>
                  </a:ext>
                </a:extLst>
              </a:tr>
              <a:tr h="1449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Inconsistency in how we deal with employee performance creates issues around fairness and a  liability for the organization.  SH strives to be a transparent and employee friendly organization.  </a:t>
                      </a:r>
                      <a:endParaRPr lang="en-US" sz="14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9015176" y="496090"/>
            <a:ext cx="1733167"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PLAN</a:t>
            </a:r>
          </a:p>
        </p:txBody>
      </p:sp>
      <p:sp>
        <p:nvSpPr>
          <p:cNvPr id="14" name="TextBox 13"/>
          <p:cNvSpPr txBox="1"/>
          <p:nvPr/>
        </p:nvSpPr>
        <p:spPr>
          <a:xfrm>
            <a:off x="4229099" y="777228"/>
            <a:ext cx="50482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UKG Centralized Coaching and Discipline</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039" r="7783"/>
          <a:stretch/>
        </p:blipFill>
        <p:spPr>
          <a:xfrm>
            <a:off x="8432619" y="578010"/>
            <a:ext cx="638929"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1955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30C2-6C50-B16F-0030-835EDA27EDE0}"/>
              </a:ext>
            </a:extLst>
          </p:cNvPr>
          <p:cNvSpPr>
            <a:spLocks noGrp="1"/>
          </p:cNvSpPr>
          <p:nvPr>
            <p:ph type="title"/>
          </p:nvPr>
        </p:nvSpPr>
        <p:spPr/>
        <p:txBody>
          <a:bodyPr/>
          <a:lstStyle/>
          <a:p>
            <a:r>
              <a:rPr lang="en-US" dirty="0"/>
              <a:t>Changes:</a:t>
            </a:r>
          </a:p>
        </p:txBody>
      </p:sp>
      <p:pic>
        <p:nvPicPr>
          <p:cNvPr id="6" name="Content Placeholder 4">
            <a:extLst>
              <a:ext uri="{FF2B5EF4-FFF2-40B4-BE49-F238E27FC236}">
                <a16:creationId xmlns:a16="http://schemas.microsoft.com/office/drawing/2014/main" id="{2A31C64B-68D8-1C24-E1C0-9F965DF0EDE9}"/>
              </a:ext>
            </a:extLst>
          </p:cNvPr>
          <p:cNvPicPr>
            <a:picLocks noChangeAspect="1"/>
          </p:cNvPicPr>
          <p:nvPr/>
        </p:nvPicPr>
        <p:blipFill rotWithShape="1">
          <a:blip r:embed="rId2">
            <a:clrChange>
              <a:clrFrom>
                <a:srgbClr val="F2F2F2"/>
              </a:clrFrom>
              <a:clrTo>
                <a:srgbClr val="F2F2F2">
                  <a:alpha val="0"/>
                </a:srgbClr>
              </a:clrTo>
            </a:clrChange>
          </a:blip>
          <a:srcRect l="3420" t="14626" r="39893" b="10032"/>
          <a:stretch/>
        </p:blipFill>
        <p:spPr>
          <a:xfrm>
            <a:off x="10815293" y="9524"/>
            <a:ext cx="1371600" cy="1367780"/>
          </a:xfrm>
          <a:prstGeom prst="rect">
            <a:avLst/>
          </a:prstGeom>
        </p:spPr>
      </p:pic>
      <p:graphicFrame>
        <p:nvGraphicFramePr>
          <p:cNvPr id="12" name="Table 11"/>
          <p:cNvGraphicFramePr>
            <a:graphicFrameLocks noGrp="1"/>
          </p:cNvGraphicFramePr>
          <p:nvPr/>
        </p:nvGraphicFramePr>
        <p:xfrm>
          <a:off x="846960" y="3429000"/>
          <a:ext cx="10312400" cy="2301240"/>
        </p:xfrm>
        <a:graphic>
          <a:graphicData uri="http://schemas.openxmlformats.org/drawingml/2006/table">
            <a:tbl>
              <a:tblPr firstRow="1" bandRow="1">
                <a:tableStyleId>{6E25E649-3F16-4E02-A733-19D2CDBF48F0}</a:tableStyleId>
              </a:tblPr>
              <a:tblGrid>
                <a:gridCol w="3298319">
                  <a:extLst>
                    <a:ext uri="{9D8B030D-6E8A-4147-A177-3AD203B41FA5}">
                      <a16:colId xmlns:a16="http://schemas.microsoft.com/office/drawing/2014/main" val="20000"/>
                    </a:ext>
                  </a:extLst>
                </a:gridCol>
                <a:gridCol w="3298319">
                  <a:extLst>
                    <a:ext uri="{9D8B030D-6E8A-4147-A177-3AD203B41FA5}">
                      <a16:colId xmlns:a16="http://schemas.microsoft.com/office/drawing/2014/main" val="20001"/>
                    </a:ext>
                  </a:extLst>
                </a:gridCol>
                <a:gridCol w="3715762">
                  <a:extLst>
                    <a:ext uri="{9D8B030D-6E8A-4147-A177-3AD203B41FA5}">
                      <a16:colId xmlns:a16="http://schemas.microsoft.com/office/drawing/2014/main" val="20002"/>
                    </a:ext>
                  </a:extLst>
                </a:gridCol>
              </a:tblGrid>
              <a:tr h="370840">
                <a:tc>
                  <a:txBody>
                    <a:bodyPr/>
                    <a:lstStyle/>
                    <a:p>
                      <a:r>
                        <a:rPr lang="en-US" dirty="0"/>
                        <a:t>What?</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dirty="0"/>
                        <a:t>Why?</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dirty="0"/>
                        <a:t>When?</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baseline="0" dirty="0">
                          <a:solidFill>
                            <a:srgbClr val="FF0000"/>
                          </a:solidFill>
                        </a:rPr>
                        <a:t>New tool available for use</a:t>
                      </a:r>
                    </a:p>
                  </a:txBody>
                  <a:tcPr>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To centralize, streamline and create greater consistency with our processes.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r>
                        <a:rPr lang="en-US" baseline="0" dirty="0">
                          <a:solidFill>
                            <a:srgbClr val="FF0000"/>
                          </a:solidFill>
                        </a:rPr>
                        <a:t>Available now.  All new coaching and discipline of any kind is communicated using this tool.</a:t>
                      </a: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endParaRPr lang="en-US" baseline="0" dirty="0">
                        <a:solidFill>
                          <a:srgbClr val="FF0000"/>
                        </a:solidFill>
                      </a:endParaRPr>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baseline="0" dirty="0">
                        <a:solidFill>
                          <a:srgbClr val="FF0000"/>
                        </a:solidFill>
                      </a:endParaRPr>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endParaRPr lang="en-US" dirty="0"/>
                    </a:p>
                  </a:txBody>
                  <a:tcPr>
                    <a:lnR w="12700" cap="flat" cmpd="sng" algn="ctr">
                      <a:solidFill>
                        <a:schemeClr val="accent1">
                          <a:lumMod val="50000"/>
                        </a:schemeClr>
                      </a:solidFill>
                      <a:prstDash val="solid"/>
                      <a:round/>
                      <a:headEnd type="none" w="med" len="med"/>
                      <a:tailEnd type="none" w="med" len="med"/>
                    </a:lnR>
                  </a:tcPr>
                </a:tc>
                <a:tc>
                  <a:txBody>
                    <a:bodyPr/>
                    <a:lstStyle/>
                    <a:p>
                      <a:endParaRPr lang="en-US"/>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tcPr>
                </a:tc>
                <a:tc>
                  <a:txBody>
                    <a:bodyPr/>
                    <a:lstStyle/>
                    <a:p>
                      <a:endParaRPr lang="en-US" dirty="0"/>
                    </a:p>
                  </a:txBody>
                  <a:tcPr>
                    <a:lnL w="12700" cap="flat" cmpd="sng" algn="ctr">
                      <a:solidFill>
                        <a:schemeClr val="accent1">
                          <a:lumMod val="50000"/>
                        </a:schemeClr>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5" name="Rectangle 14"/>
          <p:cNvSpPr/>
          <p:nvPr/>
        </p:nvSpPr>
        <p:spPr>
          <a:xfrm>
            <a:off x="9633155" y="515617"/>
            <a:ext cx="1125629" cy="83099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31550" cmpd="sng">
                  <a:gradFill>
                    <a:gsLst>
                      <a:gs pos="70000">
                        <a:srgbClr val="968C8C">
                          <a:shade val="50000"/>
                          <a:satMod val="190000"/>
                        </a:srgbClr>
                      </a:gs>
                      <a:gs pos="0">
                        <a:srgbClr val="968C8C">
                          <a:tint val="77000"/>
                          <a:satMod val="180000"/>
                        </a:srgbClr>
                      </a:gs>
                    </a:gsLst>
                    <a:lin ang="5400000"/>
                  </a:gradFill>
                  <a:prstDash val="solid"/>
                </a:ln>
                <a:solidFill>
                  <a:srgbClr val="968C8C">
                    <a:tint val="15000"/>
                    <a:satMod val="200000"/>
                  </a:srgbClr>
                </a:solidFill>
                <a:effectLst>
                  <a:outerShdw blurRad="50800" dist="40000" dir="5400000" algn="tl" rotWithShape="0">
                    <a:srgbClr val="000000">
                      <a:shade val="5000"/>
                      <a:satMod val="120000"/>
                      <a:alpha val="33000"/>
                    </a:srgbClr>
                  </a:outerShdw>
                </a:effectLst>
                <a:uLnTx/>
                <a:uFillTx/>
                <a:latin typeface="Lucida Sans Unicode"/>
                <a:ea typeface="+mn-ea"/>
                <a:cs typeface="+mn-cs"/>
              </a:rPr>
              <a:t>DO</a:t>
            </a:r>
          </a:p>
        </p:txBody>
      </p:sp>
      <p:sp>
        <p:nvSpPr>
          <p:cNvPr id="16" name="TextBox 15"/>
          <p:cNvSpPr txBox="1"/>
          <p:nvPr/>
        </p:nvSpPr>
        <p:spPr>
          <a:xfrm>
            <a:off x="3163339" y="515617"/>
            <a:ext cx="580881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List the changes that have been made leading to improvements that occurred </a:t>
            </a:r>
            <a:r>
              <a:rPr kumimoji="0" lang="en-US" sz="1400" b="1" i="0" u="sng" strike="noStrike" kern="1200" cap="none" spc="0" normalizeH="0" baseline="0" noProof="0" dirty="0">
                <a:ln>
                  <a:noFill/>
                </a:ln>
                <a:solidFill>
                  <a:prstClr val="black"/>
                </a:solidFill>
                <a:effectLst/>
                <a:uLnTx/>
                <a:uFillTx/>
                <a:latin typeface="Lucida Sans Unicode"/>
                <a:ea typeface="+mn-ea"/>
                <a:cs typeface="+mn-cs"/>
              </a:rPr>
              <a:t>in the last 60 days</a:t>
            </a:r>
            <a:r>
              <a:rPr kumimoji="0" lang="en-US" sz="1400" b="0" i="0" u="none" strike="noStrike" kern="1200" cap="none" spc="0" normalizeH="0" baseline="0" noProof="0" dirty="0">
                <a:ln>
                  <a:noFill/>
                </a:ln>
                <a:solidFill>
                  <a:prstClr val="black"/>
                </a:solidFill>
                <a:effectLst/>
                <a:uLnTx/>
                <a:uFillTx/>
                <a:latin typeface="Lucida Sans Unicode"/>
                <a:ea typeface="+mn-ea"/>
                <a:cs typeface="+mn-cs"/>
              </a:rPr>
              <a:t>.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028662" y="590223"/>
            <a:ext cx="647115" cy="548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A8EB9D8-3CA0-B26D-A15D-0C0FCA9D5955}"/>
              </a:ext>
            </a:extLst>
          </p:cNvPr>
          <p:cNvPicPr>
            <a:picLocks noChangeAspect="1"/>
          </p:cNvPicPr>
          <p:nvPr/>
        </p:nvPicPr>
        <p:blipFill>
          <a:blip r:embed="rId5"/>
          <a:stretch>
            <a:fillRect/>
          </a:stretch>
        </p:blipFill>
        <p:spPr>
          <a:xfrm>
            <a:off x="846960" y="1682752"/>
            <a:ext cx="3106156" cy="1300130"/>
          </a:xfrm>
          <a:prstGeom prst="rect">
            <a:avLst/>
          </a:prstGeom>
        </p:spPr>
      </p:pic>
      <p:pic>
        <p:nvPicPr>
          <p:cNvPr id="8" name="Picture 7">
            <a:extLst>
              <a:ext uri="{FF2B5EF4-FFF2-40B4-BE49-F238E27FC236}">
                <a16:creationId xmlns:a16="http://schemas.microsoft.com/office/drawing/2014/main" id="{DB23977C-77E6-CCC7-BC4F-A96EE5326EAB}"/>
              </a:ext>
            </a:extLst>
          </p:cNvPr>
          <p:cNvPicPr>
            <a:picLocks noChangeAspect="1"/>
          </p:cNvPicPr>
          <p:nvPr/>
        </p:nvPicPr>
        <p:blipFill>
          <a:blip r:embed="rId6"/>
          <a:stretch>
            <a:fillRect/>
          </a:stretch>
        </p:blipFill>
        <p:spPr>
          <a:xfrm>
            <a:off x="4223778" y="1367341"/>
            <a:ext cx="2496325" cy="1942965"/>
          </a:xfrm>
          <a:prstGeom prst="rect">
            <a:avLst/>
          </a:prstGeom>
        </p:spPr>
      </p:pic>
      <p:sp>
        <p:nvSpPr>
          <p:cNvPr id="9" name="Oval 8">
            <a:extLst>
              <a:ext uri="{FF2B5EF4-FFF2-40B4-BE49-F238E27FC236}">
                <a16:creationId xmlns:a16="http://schemas.microsoft.com/office/drawing/2014/main" id="{AAE391E1-3B5E-DA2B-F976-DEA305DB2BC5}"/>
              </a:ext>
            </a:extLst>
          </p:cNvPr>
          <p:cNvSpPr/>
          <p:nvPr/>
        </p:nvSpPr>
        <p:spPr>
          <a:xfrm>
            <a:off x="4576270" y="2986039"/>
            <a:ext cx="1631731" cy="4234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pic>
        <p:nvPicPr>
          <p:cNvPr id="11" name="Picture 10">
            <a:extLst>
              <a:ext uri="{FF2B5EF4-FFF2-40B4-BE49-F238E27FC236}">
                <a16:creationId xmlns:a16="http://schemas.microsoft.com/office/drawing/2014/main" id="{21035392-FC03-DBA7-1ABD-377A90529B7D}"/>
              </a:ext>
            </a:extLst>
          </p:cNvPr>
          <p:cNvPicPr>
            <a:picLocks noChangeAspect="1"/>
          </p:cNvPicPr>
          <p:nvPr/>
        </p:nvPicPr>
        <p:blipFill>
          <a:blip r:embed="rId7"/>
          <a:stretch>
            <a:fillRect/>
          </a:stretch>
        </p:blipFill>
        <p:spPr>
          <a:xfrm>
            <a:off x="7869915" y="1253736"/>
            <a:ext cx="3289445" cy="2070702"/>
          </a:xfrm>
          <a:prstGeom prst="rect">
            <a:avLst/>
          </a:prstGeom>
        </p:spPr>
      </p:pic>
      <p:sp>
        <p:nvSpPr>
          <p:cNvPr id="13" name="Arrow: Right 12">
            <a:extLst>
              <a:ext uri="{FF2B5EF4-FFF2-40B4-BE49-F238E27FC236}">
                <a16:creationId xmlns:a16="http://schemas.microsoft.com/office/drawing/2014/main" id="{68166F90-8AEE-F27D-13A3-AC9CD30F89A0}"/>
              </a:ext>
            </a:extLst>
          </p:cNvPr>
          <p:cNvSpPr/>
          <p:nvPr/>
        </p:nvSpPr>
        <p:spPr>
          <a:xfrm>
            <a:off x="6858000" y="2066925"/>
            <a:ext cx="885825" cy="847725"/>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826158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643</TotalTime>
  <Words>15139</Words>
  <Application>Microsoft Office PowerPoint</Application>
  <PresentationFormat>Widescreen</PresentationFormat>
  <Paragraphs>1495</Paragraphs>
  <Slides>106</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106</vt:i4>
      </vt:variant>
    </vt:vector>
  </HeadingPairs>
  <TitlesOfParts>
    <vt:vector size="117" baseType="lpstr">
      <vt:lpstr>Aptos</vt:lpstr>
      <vt:lpstr>Aptos Narrow</vt:lpstr>
      <vt:lpstr>Arial</vt:lpstr>
      <vt:lpstr>Calibri</vt:lpstr>
      <vt:lpstr>Lucida Sans Unicode</vt:lpstr>
      <vt:lpstr>Segoe UI</vt:lpstr>
      <vt:lpstr>Verdana</vt:lpstr>
      <vt:lpstr>Wingdings</vt:lpstr>
      <vt:lpstr>Wingdings 2</vt:lpstr>
      <vt:lpstr>Wingdings 3</vt:lpstr>
      <vt:lpstr>Concourse</vt:lpstr>
      <vt:lpstr>Cardiology Clinic</vt:lpstr>
      <vt:lpstr>Quality Story: </vt:lpstr>
      <vt:lpstr>Changes:</vt:lpstr>
      <vt:lpstr>Measures:</vt:lpstr>
      <vt:lpstr>Findings:</vt:lpstr>
      <vt:lpstr>Cardiac Rehabilitation</vt:lpstr>
      <vt:lpstr>Quality Story: </vt:lpstr>
      <vt:lpstr>Changes:</vt:lpstr>
      <vt:lpstr>Measures:</vt:lpstr>
      <vt:lpstr>Findings:</vt:lpstr>
      <vt:lpstr>Occupational Health</vt:lpstr>
      <vt:lpstr>Quality Story: </vt:lpstr>
      <vt:lpstr>Changes:</vt:lpstr>
      <vt:lpstr>PowerPoint Presentation</vt:lpstr>
      <vt:lpstr>Findings:</vt:lpstr>
      <vt:lpstr>Rehab Services</vt:lpstr>
      <vt:lpstr>Quality Story: </vt:lpstr>
      <vt:lpstr>Changes:</vt:lpstr>
      <vt:lpstr>Measures:</vt:lpstr>
      <vt:lpstr>Findings:</vt:lpstr>
      <vt:lpstr>Pharmacy</vt:lpstr>
      <vt:lpstr>Quality Story: </vt:lpstr>
      <vt:lpstr>Changes:</vt:lpstr>
      <vt:lpstr>Measures:</vt:lpstr>
      <vt:lpstr>Findings:</vt:lpstr>
      <vt:lpstr>Pharmacy </vt:lpstr>
      <vt:lpstr>Quality Story: </vt:lpstr>
      <vt:lpstr>Changes:</vt:lpstr>
      <vt:lpstr>Measures:</vt:lpstr>
      <vt:lpstr>Findings:</vt:lpstr>
      <vt:lpstr>Surgical Services</vt:lpstr>
      <vt:lpstr>Quality Story: </vt:lpstr>
      <vt:lpstr>Measures:</vt:lpstr>
      <vt:lpstr>Changes:</vt:lpstr>
      <vt:lpstr>Findings:</vt:lpstr>
      <vt:lpstr>Surgical Services</vt:lpstr>
      <vt:lpstr>Quality Story: </vt:lpstr>
      <vt:lpstr>Changes:</vt:lpstr>
      <vt:lpstr>Measures:</vt:lpstr>
      <vt:lpstr>Findings:</vt:lpstr>
      <vt:lpstr>Environmental Services</vt:lpstr>
      <vt:lpstr>Quality Story: </vt:lpstr>
      <vt:lpstr>Changes:</vt:lpstr>
      <vt:lpstr>Measures:</vt:lpstr>
      <vt:lpstr>Findings:</vt:lpstr>
      <vt:lpstr> Environmental Services       Onboarding New Employees</vt:lpstr>
      <vt:lpstr>Quality Story: </vt:lpstr>
      <vt:lpstr>Changes:</vt:lpstr>
      <vt:lpstr>Measures:</vt:lpstr>
      <vt:lpstr>Findings:</vt:lpstr>
      <vt:lpstr>Food and Nutrition Services </vt:lpstr>
      <vt:lpstr>Quality Story: </vt:lpstr>
      <vt:lpstr>Changes:</vt:lpstr>
      <vt:lpstr>Changes:</vt:lpstr>
      <vt:lpstr>Measures:</vt:lpstr>
      <vt:lpstr>Measures:</vt:lpstr>
      <vt:lpstr>Geri-Psych.</vt:lpstr>
      <vt:lpstr>PowerPoint Presentation</vt:lpstr>
      <vt:lpstr>Findings:</vt:lpstr>
      <vt:lpstr>Food and Nutrition Services </vt:lpstr>
      <vt:lpstr>Quality Story: </vt:lpstr>
      <vt:lpstr>Changes:</vt:lpstr>
      <vt:lpstr>Measures:</vt:lpstr>
      <vt:lpstr>Findings:</vt:lpstr>
      <vt:lpstr> Orthopedic Team </vt:lpstr>
      <vt:lpstr>Quality Story: </vt:lpstr>
      <vt:lpstr>Changes:</vt:lpstr>
      <vt:lpstr>Changes:</vt:lpstr>
      <vt:lpstr>Measures:</vt:lpstr>
      <vt:lpstr>Findings:</vt:lpstr>
      <vt:lpstr>Material Services</vt:lpstr>
      <vt:lpstr>Quality Story: </vt:lpstr>
      <vt:lpstr>Changes:</vt:lpstr>
      <vt:lpstr>Measures:</vt:lpstr>
      <vt:lpstr>Findings:</vt:lpstr>
      <vt:lpstr>Accounting</vt:lpstr>
      <vt:lpstr>Quality Story: </vt:lpstr>
      <vt:lpstr>Changes:</vt:lpstr>
      <vt:lpstr>Measures:</vt:lpstr>
      <vt:lpstr>Findings:</vt:lpstr>
      <vt:lpstr>Accounting</vt:lpstr>
      <vt:lpstr>Quality Story: </vt:lpstr>
      <vt:lpstr>Changes:</vt:lpstr>
      <vt:lpstr>Measures:</vt:lpstr>
      <vt:lpstr>Findings:</vt:lpstr>
      <vt:lpstr>PR/Marketing</vt:lpstr>
      <vt:lpstr>Quality Story: </vt:lpstr>
      <vt:lpstr>Changes:</vt:lpstr>
      <vt:lpstr>Measures:</vt:lpstr>
      <vt:lpstr>Findings:</vt:lpstr>
      <vt:lpstr>Foundation</vt:lpstr>
      <vt:lpstr>Quality Story: </vt:lpstr>
      <vt:lpstr>Changes:</vt:lpstr>
      <vt:lpstr>Measures:</vt:lpstr>
      <vt:lpstr>Measures:</vt:lpstr>
      <vt:lpstr>Findings:</vt:lpstr>
      <vt:lpstr>Human Resources</vt:lpstr>
      <vt:lpstr>Quality Story: </vt:lpstr>
      <vt:lpstr>Changes:</vt:lpstr>
      <vt:lpstr>Measures:</vt:lpstr>
      <vt:lpstr>Findings:</vt:lpstr>
      <vt:lpstr>Human Resources</vt:lpstr>
      <vt:lpstr>Quality Story: </vt:lpstr>
      <vt:lpstr>Changes:</vt:lpstr>
      <vt:lpstr>Measures:</vt:lpstr>
      <vt:lpstr>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marincic</dc:creator>
  <cp:lastModifiedBy>White, Jennifer</cp:lastModifiedBy>
  <cp:revision>37</cp:revision>
  <cp:lastPrinted>2022-11-17T14:49:16Z</cp:lastPrinted>
  <dcterms:created xsi:type="dcterms:W3CDTF">2022-11-17T03:25:39Z</dcterms:created>
  <dcterms:modified xsi:type="dcterms:W3CDTF">2025-05-19T20:47:37Z</dcterms:modified>
</cp:coreProperties>
</file>