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4"/>
    <p:sldMasterId id="2147483660" r:id="rId5"/>
  </p:sldMasterIdLst>
  <p:notesMasterIdLst>
    <p:notesMasterId r:id="rId97"/>
  </p:notesMasterIdLst>
  <p:sldIdLst>
    <p:sldId id="809" r:id="rId6"/>
    <p:sldId id="810" r:id="rId7"/>
    <p:sldId id="811" r:id="rId8"/>
    <p:sldId id="813" r:id="rId9"/>
    <p:sldId id="814" r:id="rId10"/>
    <p:sldId id="291" r:id="rId11"/>
    <p:sldId id="292" r:id="rId12"/>
    <p:sldId id="285" r:id="rId13"/>
    <p:sldId id="278" r:id="rId14"/>
    <p:sldId id="260" r:id="rId15"/>
    <p:sldId id="269" r:id="rId16"/>
    <p:sldId id="280" r:id="rId17"/>
    <p:sldId id="274" r:id="rId18"/>
    <p:sldId id="275" r:id="rId19"/>
    <p:sldId id="916" r:id="rId20"/>
    <p:sldId id="276" r:id="rId21"/>
    <p:sldId id="286" r:id="rId22"/>
    <p:sldId id="890" r:id="rId23"/>
    <p:sldId id="889" r:id="rId24"/>
    <p:sldId id="817" r:id="rId25"/>
    <p:sldId id="819" r:id="rId26"/>
    <p:sldId id="821" r:id="rId27"/>
    <p:sldId id="822" r:id="rId28"/>
    <p:sldId id="823" r:id="rId29"/>
    <p:sldId id="905" r:id="rId30"/>
    <p:sldId id="825" r:id="rId31"/>
    <p:sldId id="906" r:id="rId32"/>
    <p:sldId id="827" r:id="rId33"/>
    <p:sldId id="907" r:id="rId34"/>
    <p:sldId id="826" r:id="rId35"/>
    <p:sldId id="908" r:id="rId36"/>
    <p:sldId id="895" r:id="rId37"/>
    <p:sldId id="913" r:id="rId38"/>
    <p:sldId id="912" r:id="rId39"/>
    <p:sldId id="909" r:id="rId40"/>
    <p:sldId id="829" r:id="rId41"/>
    <p:sldId id="914" r:id="rId42"/>
    <p:sldId id="910" r:id="rId43"/>
    <p:sldId id="830" r:id="rId44"/>
    <p:sldId id="831" r:id="rId45"/>
    <p:sldId id="832" r:id="rId46"/>
    <p:sldId id="833" r:id="rId47"/>
    <p:sldId id="835" r:id="rId48"/>
    <p:sldId id="836" r:id="rId49"/>
    <p:sldId id="837" r:id="rId50"/>
    <p:sldId id="784" r:id="rId51"/>
    <p:sldId id="793" r:id="rId52"/>
    <p:sldId id="794" r:id="rId53"/>
    <p:sldId id="840" r:id="rId54"/>
    <p:sldId id="841" r:id="rId55"/>
    <p:sldId id="843" r:id="rId56"/>
    <p:sldId id="915" r:id="rId57"/>
    <p:sldId id="900" r:id="rId58"/>
    <p:sldId id="902" r:id="rId59"/>
    <p:sldId id="845" r:id="rId60"/>
    <p:sldId id="846" r:id="rId61"/>
    <p:sldId id="892" r:id="rId62"/>
    <p:sldId id="848" r:id="rId63"/>
    <p:sldId id="849" r:id="rId64"/>
    <p:sldId id="850" r:id="rId65"/>
    <p:sldId id="851" r:id="rId66"/>
    <p:sldId id="852" r:id="rId67"/>
    <p:sldId id="853" r:id="rId68"/>
    <p:sldId id="854" r:id="rId69"/>
    <p:sldId id="855" r:id="rId70"/>
    <p:sldId id="856" r:id="rId71"/>
    <p:sldId id="858" r:id="rId72"/>
    <p:sldId id="859" r:id="rId73"/>
    <p:sldId id="860" r:id="rId74"/>
    <p:sldId id="868" r:id="rId75"/>
    <p:sldId id="869" r:id="rId76"/>
    <p:sldId id="870" r:id="rId77"/>
    <p:sldId id="872" r:id="rId78"/>
    <p:sldId id="897" r:id="rId79"/>
    <p:sldId id="873" r:id="rId80"/>
    <p:sldId id="911" r:id="rId81"/>
    <p:sldId id="874" r:id="rId82"/>
    <p:sldId id="875" r:id="rId83"/>
    <p:sldId id="325" r:id="rId84"/>
    <p:sldId id="861" r:id="rId85"/>
    <p:sldId id="862" r:id="rId86"/>
    <p:sldId id="863" r:id="rId87"/>
    <p:sldId id="864" r:id="rId88"/>
    <p:sldId id="865" r:id="rId89"/>
    <p:sldId id="866" r:id="rId90"/>
    <p:sldId id="867" r:id="rId91"/>
    <p:sldId id="888" r:id="rId92"/>
    <p:sldId id="894" r:id="rId93"/>
    <p:sldId id="887" r:id="rId94"/>
    <p:sldId id="879" r:id="rId95"/>
    <p:sldId id="877" r:id="rId96"/>
  </p:sldIdLst>
  <p:sldSz cx="9144000" cy="5143500" type="screen16x9"/>
  <p:notesSz cx="6858000" cy="9144000"/>
  <p:embeddedFontLst>
    <p:embeddedFont>
      <p:font typeface="Abadi" panose="020B0604020104020204" pitchFamily="34" charset="0"/>
      <p:regular r:id="rId98"/>
    </p:embeddedFont>
    <p:embeddedFont>
      <p:font typeface="Avenir Next LT Pro" panose="020B0504020202020204" pitchFamily="34" charset="0"/>
      <p:regular r:id="rId99"/>
      <p:bold r:id="rId100"/>
      <p:italic r:id="rId101"/>
      <p:boldItalic r:id="rId102"/>
    </p:embeddedFont>
    <p:embeddedFont>
      <p:font typeface="Avenir Next LT Pro Light" panose="020B0304020202020204" pitchFamily="34" charset="0"/>
      <p:regular r:id="rId103"/>
      <p:italic r:id="rId104"/>
    </p:embeddedFont>
    <p:embeddedFont>
      <p:font typeface="Candara" panose="020E0502030303020204" pitchFamily="34" charset="0"/>
      <p:regular r:id="rId105"/>
      <p:bold r:id="rId106"/>
      <p:italic r:id="rId107"/>
      <p:boldItalic r:id="rId108"/>
    </p:embeddedFont>
    <p:embeddedFont>
      <p:font typeface="Garamond" panose="02020404030301010803" pitchFamily="18" charset="0"/>
      <p:regular r:id="rId109"/>
      <p:bold r:id="rId110"/>
      <p:italic r:id="rId111"/>
    </p:embeddedFont>
    <p:embeddedFont>
      <p:font typeface="IBM Plex Sans" panose="020B0503050203000203" pitchFamily="34" charset="0"/>
      <p:regular r:id="rId112"/>
      <p:bold r:id="rId113"/>
      <p:italic r:id="rId114"/>
      <p:boldItalic r:id="rId115"/>
    </p:embeddedFont>
    <p:embeddedFont>
      <p:font typeface="IBM Plex Sans Light" panose="020B0403050203000203" pitchFamily="34" charset="0"/>
      <p:regular r:id="rId116"/>
      <p:bold r:id="rId117"/>
      <p:italic r:id="rId118"/>
      <p:boldItalic r:id="rId119"/>
    </p:embeddedFont>
    <p:embeddedFont>
      <p:font typeface="Merriweather" panose="00000500000000000000" pitchFamily="2" charset="0"/>
      <p:regular r:id="rId120"/>
      <p:bold r:id="rId121"/>
      <p:italic r:id="rId122"/>
      <p:boldItalic r:id="rId123"/>
    </p:embeddedFont>
    <p:embeddedFont>
      <p:font typeface="Roboto" panose="02000000000000000000" pitchFamily="2" charset="0"/>
      <p:regular r:id="rId124"/>
      <p:bold r:id="rId125"/>
      <p:italic r:id="rId126"/>
      <p:boldItalic r:id="rId127"/>
    </p:embeddedFont>
    <p:embeddedFont>
      <p:font typeface="Sitka Subheading" panose="02000505000000020004" pitchFamily="2" charset="0"/>
      <p:regular r:id="rId128"/>
      <p:bold r:id="rId129"/>
      <p:italic r:id="rId130"/>
      <p:boldItalic r:id="rId131"/>
    </p:embeddedFont>
    <p:embeddedFont>
      <p:font typeface="Trebuchet MS" panose="020B0603020202020204" pitchFamily="34" charset="0"/>
      <p:regular r:id="rId132"/>
      <p:bold r:id="rId133"/>
      <p:italic r:id="rId134"/>
      <p:boldItalic r:id="rId1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026ED8-DCC9-DC49-0D94-87367C7D1897}" v="369" dt="2024-11-25T03:18:34.896"/>
    <p1510:client id="{459800EB-DDEA-F93D-1BA5-70D4878210B1}" v="12" dt="2024-11-25T02:38:52.497"/>
    <p1510:client id="{71ED7301-A2AD-4747-8944-17C18252CD66}" v="48" dt="2024-11-25T02:55:26.457"/>
    <p1510:client id="{8B866D67-20CC-D2CE-DC09-667D8CCEBDB4}" v="1" dt="2024-11-26T15:35:29.449"/>
    <p1510:client id="{C4003E00-5CC7-09AD-F271-319C2BAB18EC}" v="17" dt="2024-11-25T14:22:42.324"/>
    <p1510:client id="{E2853B86-7602-C4BC-EAA9-2504F443C099}" v="43" dt="2024-11-25T01:02:57.387"/>
    <p1510:client id="{E9B863CB-0717-A0D9-AFC5-90736C74AC1C}" v="18" dt="2024-11-25T00:15:33.653"/>
    <p1510:client id="{F883013D-932F-62CB-8DE6-2513FF672D59}" v="268" dt="2024-11-25T11:51:15.856"/>
  </p1510:revLst>
</p1510:revInfo>
</file>

<file path=ppt/tableStyles.xml><?xml version="1.0" encoding="utf-8"?>
<a:tblStyleLst xmlns:a="http://schemas.openxmlformats.org/drawingml/2006/main" def="{083DE01E-45EE-4B1A-B4AA-23BBC71A313A}">
  <a:tblStyle styleId="{083DE01E-45EE-4B1A-B4AA-23BBC71A313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044576A-F971-4820-8222-A4C219A6C28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20.fntdata"/><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font" Target="fonts/font10.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5.fntdata"/><Relationship Id="rId123" Type="http://schemas.openxmlformats.org/officeDocument/2006/relationships/font" Target="fonts/font26.fntdata"/><Relationship Id="rId128" Type="http://schemas.openxmlformats.org/officeDocument/2006/relationships/font" Target="fonts/font31.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16.fntdata"/><Relationship Id="rId118" Type="http://schemas.openxmlformats.org/officeDocument/2006/relationships/font" Target="fonts/font21.fntdata"/><Relationship Id="rId134" Type="http://schemas.openxmlformats.org/officeDocument/2006/relationships/font" Target="fonts/font37.fntdata"/><Relationship Id="rId139"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6.fntdata"/><Relationship Id="rId108" Type="http://schemas.openxmlformats.org/officeDocument/2006/relationships/font" Target="fonts/font11.fntdata"/><Relationship Id="rId124" Type="http://schemas.openxmlformats.org/officeDocument/2006/relationships/font" Target="fonts/font27.fntdata"/><Relationship Id="rId129" Type="http://schemas.openxmlformats.org/officeDocument/2006/relationships/font" Target="fonts/font32.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17.fntdata"/><Relationship Id="rId119" Type="http://schemas.openxmlformats.org/officeDocument/2006/relationships/font" Target="fonts/font22.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33.fntdata"/><Relationship Id="rId135" Type="http://schemas.openxmlformats.org/officeDocument/2006/relationships/font" Target="fonts/font38.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2.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notesMaster" Target="notesMasters/notesMaster1.xml"/><Relationship Id="rId104" Type="http://schemas.openxmlformats.org/officeDocument/2006/relationships/font" Target="fonts/font7.fntdata"/><Relationship Id="rId120" Type="http://schemas.openxmlformats.org/officeDocument/2006/relationships/font" Target="fonts/font23.fntdata"/><Relationship Id="rId125" Type="http://schemas.openxmlformats.org/officeDocument/2006/relationships/font" Target="fonts/font28.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13.fntdata"/><Relationship Id="rId115" Type="http://schemas.openxmlformats.org/officeDocument/2006/relationships/font" Target="fonts/font18.fntdata"/><Relationship Id="rId131" Type="http://schemas.openxmlformats.org/officeDocument/2006/relationships/font" Target="fonts/font34.fntdata"/><Relationship Id="rId136"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3.fntdata"/><Relationship Id="rId105" Type="http://schemas.openxmlformats.org/officeDocument/2006/relationships/font" Target="fonts/font8.fntdata"/><Relationship Id="rId126" Type="http://schemas.openxmlformats.org/officeDocument/2006/relationships/font" Target="fonts/font2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font" Target="fonts/font1.fntdata"/><Relationship Id="rId121" Type="http://schemas.openxmlformats.org/officeDocument/2006/relationships/font" Target="fonts/font24.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font" Target="fonts/font19.fntdata"/><Relationship Id="rId13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font" Target="fonts/font14.fntdata"/><Relationship Id="rId132" Type="http://schemas.openxmlformats.org/officeDocument/2006/relationships/font" Target="fonts/font35.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9.fntdata"/><Relationship Id="rId127" Type="http://schemas.openxmlformats.org/officeDocument/2006/relationships/font" Target="fonts/font30.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font" Target="fonts/font2.fntdata"/><Relationship Id="rId101" Type="http://schemas.openxmlformats.org/officeDocument/2006/relationships/font" Target="fonts/font4.fntdata"/><Relationship Id="rId122" Type="http://schemas.openxmlformats.org/officeDocument/2006/relationships/font" Target="fonts/font25.fntdata"/><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font" Target="fonts/font15.fntdata"/><Relationship Id="rId133" Type="http://schemas.openxmlformats.org/officeDocument/2006/relationships/font" Target="fonts/font36.fntdata"/></Relationships>
</file>

<file path=ppt/diagrams/_rels/data1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ata11.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ata1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ata1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ata14.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ata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ata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rawing14.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rawing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06BE96-050B-4525-8B2C-DCF4AC7C27A0}" type="doc">
      <dgm:prSet loTypeId="urn:microsoft.com/office/officeart/2005/8/layout/list1" loCatId="list" qsTypeId="urn:microsoft.com/office/officeart/2005/8/quickstyle/simple2" qsCatId="simple" csTypeId="urn:microsoft.com/office/officeart/2005/8/colors/colorful1" csCatId="colorful" phldr="1"/>
      <dgm:spPr/>
      <dgm:t>
        <a:bodyPr/>
        <a:lstStyle/>
        <a:p>
          <a:endParaRPr lang="en-US"/>
        </a:p>
      </dgm:t>
    </dgm:pt>
    <dgm:pt modelId="{D8CFB40F-7E81-4C3D-9AC3-8494E261EE12}">
      <dgm:prSet phldrT="[Text]"/>
      <dgm:spPr/>
      <dgm:t>
        <a:bodyPr/>
        <a:lstStyle/>
        <a:p>
          <a:r>
            <a:rPr lang="en-US" b="1"/>
            <a:t>Call to Order</a:t>
          </a:r>
        </a:p>
      </dgm:t>
    </dgm:pt>
    <dgm:pt modelId="{ADF9D7B8-3A31-4603-AA78-2D7FBAB190A7}" type="parTrans" cxnId="{9E538759-A864-4A42-8FDF-40D4B322017F}">
      <dgm:prSet/>
      <dgm:spPr/>
      <dgm:t>
        <a:bodyPr/>
        <a:lstStyle/>
        <a:p>
          <a:endParaRPr lang="en-US"/>
        </a:p>
      </dgm:t>
    </dgm:pt>
    <dgm:pt modelId="{F8C415B7-9C40-4163-8DFC-265DF1E0B012}" type="sibTrans" cxnId="{9E538759-A864-4A42-8FDF-40D4B322017F}">
      <dgm:prSet/>
      <dgm:spPr/>
      <dgm:t>
        <a:bodyPr/>
        <a:lstStyle/>
        <a:p>
          <a:endParaRPr lang="en-US"/>
        </a:p>
      </dgm:t>
    </dgm:pt>
    <dgm:pt modelId="{8EE7DC4A-5567-4168-BA4D-7F668DDA082F}">
      <dgm:prSet phldrT="[Text]"/>
      <dgm:spPr/>
      <dgm:t>
        <a:bodyPr/>
        <a:lstStyle/>
        <a:p>
          <a:r>
            <a:rPr lang="en-US" b="1"/>
            <a:t>New/Old Business</a:t>
          </a:r>
        </a:p>
      </dgm:t>
    </dgm:pt>
    <dgm:pt modelId="{C6792902-8276-4FA7-9CC9-04BE60B9602D}" type="parTrans" cxnId="{E5571843-3F1D-45CC-A203-88C9559F1340}">
      <dgm:prSet/>
      <dgm:spPr/>
      <dgm:t>
        <a:bodyPr/>
        <a:lstStyle/>
        <a:p>
          <a:endParaRPr lang="en-US"/>
        </a:p>
      </dgm:t>
    </dgm:pt>
    <dgm:pt modelId="{726754DC-AA90-401F-8D3D-7799C948F7A1}" type="sibTrans" cxnId="{E5571843-3F1D-45CC-A203-88C9559F1340}">
      <dgm:prSet/>
      <dgm:spPr/>
      <dgm:t>
        <a:bodyPr/>
        <a:lstStyle/>
        <a:p>
          <a:endParaRPr lang="en-US"/>
        </a:p>
      </dgm:t>
    </dgm:pt>
    <dgm:pt modelId="{460447A3-9F02-42AA-A45C-D45893D7E2A6}">
      <dgm:prSet phldrT="[Text]"/>
      <dgm:spPr/>
      <dgm:t>
        <a:bodyPr/>
        <a:lstStyle/>
        <a:p>
          <a:r>
            <a:rPr lang="en-US" b="1"/>
            <a:t>Adjournment</a:t>
          </a:r>
        </a:p>
      </dgm:t>
    </dgm:pt>
    <dgm:pt modelId="{4B83EB73-F3B5-4944-BE6C-4712D5B2D9FC}" type="parTrans" cxnId="{50B721C9-3839-4B99-8B91-6AF2D9BF5441}">
      <dgm:prSet/>
      <dgm:spPr/>
      <dgm:t>
        <a:bodyPr/>
        <a:lstStyle/>
        <a:p>
          <a:endParaRPr lang="en-US"/>
        </a:p>
      </dgm:t>
    </dgm:pt>
    <dgm:pt modelId="{BA376192-B9ED-4975-97FE-B5F69B395050}" type="sibTrans" cxnId="{50B721C9-3839-4B99-8B91-6AF2D9BF5441}">
      <dgm:prSet/>
      <dgm:spPr/>
      <dgm:t>
        <a:bodyPr/>
        <a:lstStyle/>
        <a:p>
          <a:endParaRPr lang="en-US"/>
        </a:p>
      </dgm:t>
    </dgm:pt>
    <dgm:pt modelId="{70A792F9-9433-43E4-B0B4-CA5EA66E9A17}">
      <dgm:prSet phldrT="[Text]"/>
      <dgm:spPr/>
      <dgm:t>
        <a:bodyPr/>
        <a:lstStyle/>
        <a:p>
          <a:r>
            <a:rPr lang="en-US" b="1"/>
            <a:t>SSM Updates</a:t>
          </a:r>
        </a:p>
      </dgm:t>
    </dgm:pt>
    <dgm:pt modelId="{F4C5A05E-816D-49D6-9FB9-C97AAC531184}" type="parTrans" cxnId="{5152F77B-8E99-468A-9037-86FE30BA59E1}">
      <dgm:prSet/>
      <dgm:spPr/>
      <dgm:t>
        <a:bodyPr/>
        <a:lstStyle/>
        <a:p>
          <a:endParaRPr lang="en-US"/>
        </a:p>
      </dgm:t>
    </dgm:pt>
    <dgm:pt modelId="{76E4D054-8BE9-4C41-A2DD-9FAF874D2FAC}" type="sibTrans" cxnId="{5152F77B-8E99-468A-9037-86FE30BA59E1}">
      <dgm:prSet/>
      <dgm:spPr/>
      <dgm:t>
        <a:bodyPr/>
        <a:lstStyle/>
        <a:p>
          <a:endParaRPr lang="en-US"/>
        </a:p>
      </dgm:t>
    </dgm:pt>
    <dgm:pt modelId="{5ACC5501-95AD-4231-9065-02CAA95B8C51}">
      <dgm:prSet phldrT="[Text]"/>
      <dgm:spPr/>
      <dgm:t>
        <a:bodyPr/>
        <a:lstStyle/>
        <a:p>
          <a:r>
            <a:rPr lang="en-US" b="1"/>
            <a:t>Committee Updates</a:t>
          </a:r>
        </a:p>
      </dgm:t>
    </dgm:pt>
    <dgm:pt modelId="{C02BAED0-034C-4664-81FF-686E0F51A9ED}" type="parTrans" cxnId="{3CDD4827-9619-4D30-8BDA-B62AF6293467}">
      <dgm:prSet/>
      <dgm:spPr/>
      <dgm:t>
        <a:bodyPr/>
        <a:lstStyle/>
        <a:p>
          <a:endParaRPr lang="en-US"/>
        </a:p>
      </dgm:t>
    </dgm:pt>
    <dgm:pt modelId="{0B613371-894E-41E9-AC06-79B8D8DE2061}" type="sibTrans" cxnId="{3CDD4827-9619-4D30-8BDA-B62AF6293467}">
      <dgm:prSet/>
      <dgm:spPr/>
      <dgm:t>
        <a:bodyPr/>
        <a:lstStyle/>
        <a:p>
          <a:endParaRPr lang="en-US"/>
        </a:p>
      </dgm:t>
    </dgm:pt>
    <dgm:pt modelId="{2FAF06D4-F72F-4862-9D3E-41E711AAC73C}">
      <dgm:prSet phldrT="[Text]"/>
      <dgm:spPr/>
      <dgm:t>
        <a:bodyPr/>
        <a:lstStyle/>
        <a:p>
          <a:r>
            <a:rPr lang="en-US" b="1"/>
            <a:t>Administration Team Updates</a:t>
          </a:r>
        </a:p>
      </dgm:t>
    </dgm:pt>
    <dgm:pt modelId="{E2D44354-1820-46B9-86FF-112D73EE13FB}" type="parTrans" cxnId="{C9EF44DE-5080-494F-B077-60449A3F176D}">
      <dgm:prSet/>
      <dgm:spPr/>
      <dgm:t>
        <a:bodyPr/>
        <a:lstStyle/>
        <a:p>
          <a:endParaRPr lang="en-US"/>
        </a:p>
      </dgm:t>
    </dgm:pt>
    <dgm:pt modelId="{23B37CDB-9BF2-4EF1-87CA-3E437F0D2BF1}" type="sibTrans" cxnId="{C9EF44DE-5080-494F-B077-60449A3F176D}">
      <dgm:prSet/>
      <dgm:spPr/>
      <dgm:t>
        <a:bodyPr/>
        <a:lstStyle/>
        <a:p>
          <a:endParaRPr lang="en-US"/>
        </a:p>
      </dgm:t>
    </dgm:pt>
    <dgm:pt modelId="{1FD6A949-401C-4029-AEBD-303F5444844E}">
      <dgm:prSet phldrT="[Text]"/>
      <dgm:spPr/>
      <dgm:t>
        <a:bodyPr/>
        <a:lstStyle/>
        <a:p>
          <a:r>
            <a:rPr lang="en-US" b="1"/>
            <a:t>Chief of Staff Report</a:t>
          </a:r>
        </a:p>
      </dgm:t>
    </dgm:pt>
    <dgm:pt modelId="{A120AB15-F05D-41D5-8179-C6DA200F658E}" type="parTrans" cxnId="{D78CAD7B-78DC-4094-8CAB-B07B3FC5B58A}">
      <dgm:prSet/>
      <dgm:spPr/>
      <dgm:t>
        <a:bodyPr/>
        <a:lstStyle/>
        <a:p>
          <a:endParaRPr lang="en-US"/>
        </a:p>
      </dgm:t>
    </dgm:pt>
    <dgm:pt modelId="{3D0AB4B6-E631-4403-99D8-BA940A0AF4A2}" type="sibTrans" cxnId="{D78CAD7B-78DC-4094-8CAB-B07B3FC5B58A}">
      <dgm:prSet/>
      <dgm:spPr/>
      <dgm:t>
        <a:bodyPr/>
        <a:lstStyle/>
        <a:p>
          <a:endParaRPr lang="en-US"/>
        </a:p>
      </dgm:t>
    </dgm:pt>
    <dgm:pt modelId="{EB55F294-38E7-4CBF-A7E4-A60EB54DF4D9}" type="pres">
      <dgm:prSet presAssocID="{0A06BE96-050B-4525-8B2C-DCF4AC7C27A0}" presName="linear" presStyleCnt="0">
        <dgm:presLayoutVars>
          <dgm:dir/>
          <dgm:animLvl val="lvl"/>
          <dgm:resizeHandles val="exact"/>
        </dgm:presLayoutVars>
      </dgm:prSet>
      <dgm:spPr/>
    </dgm:pt>
    <dgm:pt modelId="{B14D153E-F755-4E58-9FF1-A9DA7CF6A108}" type="pres">
      <dgm:prSet presAssocID="{D8CFB40F-7E81-4C3D-9AC3-8494E261EE12}" presName="parentLin" presStyleCnt="0"/>
      <dgm:spPr/>
    </dgm:pt>
    <dgm:pt modelId="{4E7326CF-D6D0-49AF-A9DB-615E9858103D}" type="pres">
      <dgm:prSet presAssocID="{D8CFB40F-7E81-4C3D-9AC3-8494E261EE12}" presName="parentLeftMargin" presStyleLbl="node1" presStyleIdx="0" presStyleCnt="7"/>
      <dgm:spPr/>
    </dgm:pt>
    <dgm:pt modelId="{12CCFD40-D20A-4177-937D-DC7D44DA65FC}" type="pres">
      <dgm:prSet presAssocID="{D8CFB40F-7E81-4C3D-9AC3-8494E261EE12}" presName="parentText" presStyleLbl="node1" presStyleIdx="0" presStyleCnt="7">
        <dgm:presLayoutVars>
          <dgm:chMax val="0"/>
          <dgm:bulletEnabled val="1"/>
        </dgm:presLayoutVars>
      </dgm:prSet>
      <dgm:spPr/>
    </dgm:pt>
    <dgm:pt modelId="{DA813669-7165-4FAD-AC4D-237E369F4ABF}" type="pres">
      <dgm:prSet presAssocID="{D8CFB40F-7E81-4C3D-9AC3-8494E261EE12}" presName="negativeSpace" presStyleCnt="0"/>
      <dgm:spPr/>
    </dgm:pt>
    <dgm:pt modelId="{8D61FCA8-48F1-4660-954D-0E6C8C2CDEB1}" type="pres">
      <dgm:prSet presAssocID="{D8CFB40F-7E81-4C3D-9AC3-8494E261EE12}" presName="childText" presStyleLbl="conFgAcc1" presStyleIdx="0" presStyleCnt="7">
        <dgm:presLayoutVars>
          <dgm:bulletEnabled val="1"/>
        </dgm:presLayoutVars>
      </dgm:prSet>
      <dgm:spPr/>
    </dgm:pt>
    <dgm:pt modelId="{DFEA3307-DB54-48BA-BD5C-B4B6418A6667}" type="pres">
      <dgm:prSet presAssocID="{F8C415B7-9C40-4163-8DFC-265DF1E0B012}" presName="spaceBetweenRectangles" presStyleCnt="0"/>
      <dgm:spPr/>
    </dgm:pt>
    <dgm:pt modelId="{B5EAA937-F67B-4E6E-869B-BA6AB1890F56}" type="pres">
      <dgm:prSet presAssocID="{8EE7DC4A-5567-4168-BA4D-7F668DDA082F}" presName="parentLin" presStyleCnt="0"/>
      <dgm:spPr/>
    </dgm:pt>
    <dgm:pt modelId="{DF64E274-DDF0-45B8-99E3-C4FD2DFF6A3F}" type="pres">
      <dgm:prSet presAssocID="{8EE7DC4A-5567-4168-BA4D-7F668DDA082F}" presName="parentLeftMargin" presStyleLbl="node1" presStyleIdx="0" presStyleCnt="7"/>
      <dgm:spPr/>
    </dgm:pt>
    <dgm:pt modelId="{5B07D5A0-7D8E-43B7-BA13-4423244E8961}" type="pres">
      <dgm:prSet presAssocID="{8EE7DC4A-5567-4168-BA4D-7F668DDA082F}" presName="parentText" presStyleLbl="node1" presStyleIdx="1" presStyleCnt="7">
        <dgm:presLayoutVars>
          <dgm:chMax val="0"/>
          <dgm:bulletEnabled val="1"/>
        </dgm:presLayoutVars>
      </dgm:prSet>
      <dgm:spPr/>
    </dgm:pt>
    <dgm:pt modelId="{59A862D5-6D23-4E84-95AC-91EEBCFCA555}" type="pres">
      <dgm:prSet presAssocID="{8EE7DC4A-5567-4168-BA4D-7F668DDA082F}" presName="negativeSpace" presStyleCnt="0"/>
      <dgm:spPr/>
    </dgm:pt>
    <dgm:pt modelId="{4856DA40-0A7B-44D1-ACD8-D67D3BCE9300}" type="pres">
      <dgm:prSet presAssocID="{8EE7DC4A-5567-4168-BA4D-7F668DDA082F}" presName="childText" presStyleLbl="conFgAcc1" presStyleIdx="1" presStyleCnt="7">
        <dgm:presLayoutVars>
          <dgm:bulletEnabled val="1"/>
        </dgm:presLayoutVars>
      </dgm:prSet>
      <dgm:spPr/>
    </dgm:pt>
    <dgm:pt modelId="{DFA15BF2-5293-46E1-944B-A8717ABCB20F}" type="pres">
      <dgm:prSet presAssocID="{726754DC-AA90-401F-8D3D-7799C948F7A1}" presName="spaceBetweenRectangles" presStyleCnt="0"/>
      <dgm:spPr/>
    </dgm:pt>
    <dgm:pt modelId="{843FD5E4-B8C6-42C6-AF73-D4422CA2A59D}" type="pres">
      <dgm:prSet presAssocID="{70A792F9-9433-43E4-B0B4-CA5EA66E9A17}" presName="parentLin" presStyleCnt="0"/>
      <dgm:spPr/>
    </dgm:pt>
    <dgm:pt modelId="{14B1C927-962F-47F2-BBEF-A2BD93D182EB}" type="pres">
      <dgm:prSet presAssocID="{70A792F9-9433-43E4-B0B4-CA5EA66E9A17}" presName="parentLeftMargin" presStyleLbl="node1" presStyleIdx="1" presStyleCnt="7"/>
      <dgm:spPr/>
    </dgm:pt>
    <dgm:pt modelId="{1B82729F-1553-4DFC-9694-BF7D977D73DE}" type="pres">
      <dgm:prSet presAssocID="{70A792F9-9433-43E4-B0B4-CA5EA66E9A17}" presName="parentText" presStyleLbl="node1" presStyleIdx="2" presStyleCnt="7">
        <dgm:presLayoutVars>
          <dgm:chMax val="0"/>
          <dgm:bulletEnabled val="1"/>
        </dgm:presLayoutVars>
      </dgm:prSet>
      <dgm:spPr/>
    </dgm:pt>
    <dgm:pt modelId="{3511062D-CF52-4B32-A585-00B8850EB54B}" type="pres">
      <dgm:prSet presAssocID="{70A792F9-9433-43E4-B0B4-CA5EA66E9A17}" presName="negativeSpace" presStyleCnt="0"/>
      <dgm:spPr/>
    </dgm:pt>
    <dgm:pt modelId="{F09B487C-C0D8-429B-BB44-1BDC40EE96FF}" type="pres">
      <dgm:prSet presAssocID="{70A792F9-9433-43E4-B0B4-CA5EA66E9A17}" presName="childText" presStyleLbl="conFgAcc1" presStyleIdx="2" presStyleCnt="7">
        <dgm:presLayoutVars>
          <dgm:bulletEnabled val="1"/>
        </dgm:presLayoutVars>
      </dgm:prSet>
      <dgm:spPr/>
    </dgm:pt>
    <dgm:pt modelId="{8C2B4020-60B7-4CD9-9E2E-F5B02CB91F05}" type="pres">
      <dgm:prSet presAssocID="{76E4D054-8BE9-4C41-A2DD-9FAF874D2FAC}" presName="spaceBetweenRectangles" presStyleCnt="0"/>
      <dgm:spPr/>
    </dgm:pt>
    <dgm:pt modelId="{12A168F1-6F23-4648-A3F8-4882ED606CE1}" type="pres">
      <dgm:prSet presAssocID="{5ACC5501-95AD-4231-9065-02CAA95B8C51}" presName="parentLin" presStyleCnt="0"/>
      <dgm:spPr/>
    </dgm:pt>
    <dgm:pt modelId="{C1218CD6-C288-4D2E-BA13-940AF943262C}" type="pres">
      <dgm:prSet presAssocID="{5ACC5501-95AD-4231-9065-02CAA95B8C51}" presName="parentLeftMargin" presStyleLbl="node1" presStyleIdx="2" presStyleCnt="7"/>
      <dgm:spPr/>
    </dgm:pt>
    <dgm:pt modelId="{9CFEB9F5-2F51-484C-99B8-774E77E742CA}" type="pres">
      <dgm:prSet presAssocID="{5ACC5501-95AD-4231-9065-02CAA95B8C51}" presName="parentText" presStyleLbl="node1" presStyleIdx="3" presStyleCnt="7">
        <dgm:presLayoutVars>
          <dgm:chMax val="0"/>
          <dgm:bulletEnabled val="1"/>
        </dgm:presLayoutVars>
      </dgm:prSet>
      <dgm:spPr/>
    </dgm:pt>
    <dgm:pt modelId="{3297D791-CA10-4D89-8FA1-AB5E85FC0531}" type="pres">
      <dgm:prSet presAssocID="{5ACC5501-95AD-4231-9065-02CAA95B8C51}" presName="negativeSpace" presStyleCnt="0"/>
      <dgm:spPr/>
    </dgm:pt>
    <dgm:pt modelId="{1C022A1F-0D1F-4504-92B8-4AFA00137EC0}" type="pres">
      <dgm:prSet presAssocID="{5ACC5501-95AD-4231-9065-02CAA95B8C51}" presName="childText" presStyleLbl="conFgAcc1" presStyleIdx="3" presStyleCnt="7">
        <dgm:presLayoutVars>
          <dgm:bulletEnabled val="1"/>
        </dgm:presLayoutVars>
      </dgm:prSet>
      <dgm:spPr/>
    </dgm:pt>
    <dgm:pt modelId="{B13955F3-FE1F-4F0F-B790-5AC6A9F6AAE4}" type="pres">
      <dgm:prSet presAssocID="{0B613371-894E-41E9-AC06-79B8D8DE2061}" presName="spaceBetweenRectangles" presStyleCnt="0"/>
      <dgm:spPr/>
    </dgm:pt>
    <dgm:pt modelId="{9F09B6AD-A52E-4A87-A373-F0FC5D17D3A0}" type="pres">
      <dgm:prSet presAssocID="{2FAF06D4-F72F-4862-9D3E-41E711AAC73C}" presName="parentLin" presStyleCnt="0"/>
      <dgm:spPr/>
    </dgm:pt>
    <dgm:pt modelId="{8327002F-4D86-4818-A74B-5C0277F5BB47}" type="pres">
      <dgm:prSet presAssocID="{2FAF06D4-F72F-4862-9D3E-41E711AAC73C}" presName="parentLeftMargin" presStyleLbl="node1" presStyleIdx="3" presStyleCnt="7"/>
      <dgm:spPr/>
    </dgm:pt>
    <dgm:pt modelId="{42A6A90B-D5F8-4782-AD29-A800E6D2C697}" type="pres">
      <dgm:prSet presAssocID="{2FAF06D4-F72F-4862-9D3E-41E711AAC73C}" presName="parentText" presStyleLbl="node1" presStyleIdx="4" presStyleCnt="7">
        <dgm:presLayoutVars>
          <dgm:chMax val="0"/>
          <dgm:bulletEnabled val="1"/>
        </dgm:presLayoutVars>
      </dgm:prSet>
      <dgm:spPr/>
    </dgm:pt>
    <dgm:pt modelId="{ACE3AC48-02E3-4EA0-8DC6-1E37626990DB}" type="pres">
      <dgm:prSet presAssocID="{2FAF06D4-F72F-4862-9D3E-41E711AAC73C}" presName="negativeSpace" presStyleCnt="0"/>
      <dgm:spPr/>
    </dgm:pt>
    <dgm:pt modelId="{4BFFEA7A-5692-4DA5-8D27-E02C18D6E916}" type="pres">
      <dgm:prSet presAssocID="{2FAF06D4-F72F-4862-9D3E-41E711AAC73C}" presName="childText" presStyleLbl="conFgAcc1" presStyleIdx="4" presStyleCnt="7">
        <dgm:presLayoutVars>
          <dgm:bulletEnabled val="1"/>
        </dgm:presLayoutVars>
      </dgm:prSet>
      <dgm:spPr/>
    </dgm:pt>
    <dgm:pt modelId="{1ECA736A-42B2-41D2-8902-41E2C2CD22FB}" type="pres">
      <dgm:prSet presAssocID="{23B37CDB-9BF2-4EF1-87CA-3E437F0D2BF1}" presName="spaceBetweenRectangles" presStyleCnt="0"/>
      <dgm:spPr/>
    </dgm:pt>
    <dgm:pt modelId="{C10CC621-04E8-4CED-AA1A-778FE8D499A5}" type="pres">
      <dgm:prSet presAssocID="{1FD6A949-401C-4029-AEBD-303F5444844E}" presName="parentLin" presStyleCnt="0"/>
      <dgm:spPr/>
    </dgm:pt>
    <dgm:pt modelId="{DF94A59D-4DA1-428F-A2CE-75C43F6750AA}" type="pres">
      <dgm:prSet presAssocID="{1FD6A949-401C-4029-AEBD-303F5444844E}" presName="parentLeftMargin" presStyleLbl="node1" presStyleIdx="4" presStyleCnt="7"/>
      <dgm:spPr/>
    </dgm:pt>
    <dgm:pt modelId="{078F2555-96F1-4352-9AF1-C6008635C989}" type="pres">
      <dgm:prSet presAssocID="{1FD6A949-401C-4029-AEBD-303F5444844E}" presName="parentText" presStyleLbl="node1" presStyleIdx="5" presStyleCnt="7">
        <dgm:presLayoutVars>
          <dgm:chMax val="0"/>
          <dgm:bulletEnabled val="1"/>
        </dgm:presLayoutVars>
      </dgm:prSet>
      <dgm:spPr/>
    </dgm:pt>
    <dgm:pt modelId="{45DB7551-8A33-4B53-BC8B-E8B858DE8384}" type="pres">
      <dgm:prSet presAssocID="{1FD6A949-401C-4029-AEBD-303F5444844E}" presName="negativeSpace" presStyleCnt="0"/>
      <dgm:spPr/>
    </dgm:pt>
    <dgm:pt modelId="{038BC605-3895-4CDF-B32D-426487A2B0F0}" type="pres">
      <dgm:prSet presAssocID="{1FD6A949-401C-4029-AEBD-303F5444844E}" presName="childText" presStyleLbl="conFgAcc1" presStyleIdx="5" presStyleCnt="7">
        <dgm:presLayoutVars>
          <dgm:bulletEnabled val="1"/>
        </dgm:presLayoutVars>
      </dgm:prSet>
      <dgm:spPr/>
    </dgm:pt>
    <dgm:pt modelId="{78174B7C-4455-46C0-AC62-13E45EC630F3}" type="pres">
      <dgm:prSet presAssocID="{3D0AB4B6-E631-4403-99D8-BA940A0AF4A2}" presName="spaceBetweenRectangles" presStyleCnt="0"/>
      <dgm:spPr/>
    </dgm:pt>
    <dgm:pt modelId="{F1DCC8F3-A35D-4C13-91C1-2195FCCECE92}" type="pres">
      <dgm:prSet presAssocID="{460447A3-9F02-42AA-A45C-D45893D7E2A6}" presName="parentLin" presStyleCnt="0"/>
      <dgm:spPr/>
    </dgm:pt>
    <dgm:pt modelId="{8FB7FBB3-17EE-4B31-9D7F-886532FE1E4A}" type="pres">
      <dgm:prSet presAssocID="{460447A3-9F02-42AA-A45C-D45893D7E2A6}" presName="parentLeftMargin" presStyleLbl="node1" presStyleIdx="5" presStyleCnt="7"/>
      <dgm:spPr/>
    </dgm:pt>
    <dgm:pt modelId="{01F9805E-C58B-4914-AA97-9554DABAFE5A}" type="pres">
      <dgm:prSet presAssocID="{460447A3-9F02-42AA-A45C-D45893D7E2A6}" presName="parentText" presStyleLbl="node1" presStyleIdx="6" presStyleCnt="7">
        <dgm:presLayoutVars>
          <dgm:chMax val="0"/>
          <dgm:bulletEnabled val="1"/>
        </dgm:presLayoutVars>
      </dgm:prSet>
      <dgm:spPr/>
    </dgm:pt>
    <dgm:pt modelId="{EF31CE02-DCDE-440A-811F-53EC524C90A7}" type="pres">
      <dgm:prSet presAssocID="{460447A3-9F02-42AA-A45C-D45893D7E2A6}" presName="negativeSpace" presStyleCnt="0"/>
      <dgm:spPr/>
    </dgm:pt>
    <dgm:pt modelId="{566595E8-A3C1-4191-BF66-50A3D7F9AF49}" type="pres">
      <dgm:prSet presAssocID="{460447A3-9F02-42AA-A45C-D45893D7E2A6}" presName="childText" presStyleLbl="conFgAcc1" presStyleIdx="6" presStyleCnt="7">
        <dgm:presLayoutVars>
          <dgm:bulletEnabled val="1"/>
        </dgm:presLayoutVars>
      </dgm:prSet>
      <dgm:spPr/>
    </dgm:pt>
  </dgm:ptLst>
  <dgm:cxnLst>
    <dgm:cxn modelId="{9667BF02-9725-4ECA-8B39-D2A999C36D82}" type="presOf" srcId="{70A792F9-9433-43E4-B0B4-CA5EA66E9A17}" destId="{1B82729F-1553-4DFC-9694-BF7D977D73DE}" srcOrd="1" destOrd="0" presId="urn:microsoft.com/office/officeart/2005/8/layout/list1"/>
    <dgm:cxn modelId="{3CDD4827-9619-4D30-8BDA-B62AF6293467}" srcId="{0A06BE96-050B-4525-8B2C-DCF4AC7C27A0}" destId="{5ACC5501-95AD-4231-9065-02CAA95B8C51}" srcOrd="3" destOrd="0" parTransId="{C02BAED0-034C-4664-81FF-686E0F51A9ED}" sibTransId="{0B613371-894E-41E9-AC06-79B8D8DE2061}"/>
    <dgm:cxn modelId="{189FD73F-F9C4-42D5-B1A6-0530CEB4B745}" type="presOf" srcId="{0A06BE96-050B-4525-8B2C-DCF4AC7C27A0}" destId="{EB55F294-38E7-4CBF-A7E4-A60EB54DF4D9}" srcOrd="0" destOrd="0" presId="urn:microsoft.com/office/officeart/2005/8/layout/list1"/>
    <dgm:cxn modelId="{E5571843-3F1D-45CC-A203-88C9559F1340}" srcId="{0A06BE96-050B-4525-8B2C-DCF4AC7C27A0}" destId="{8EE7DC4A-5567-4168-BA4D-7F668DDA082F}" srcOrd="1" destOrd="0" parTransId="{C6792902-8276-4FA7-9CC9-04BE60B9602D}" sibTransId="{726754DC-AA90-401F-8D3D-7799C948F7A1}"/>
    <dgm:cxn modelId="{6A67AD64-0ADC-4442-9D9B-8EBC91AAB5A1}" type="presOf" srcId="{D8CFB40F-7E81-4C3D-9AC3-8494E261EE12}" destId="{4E7326CF-D6D0-49AF-A9DB-615E9858103D}" srcOrd="0" destOrd="0" presId="urn:microsoft.com/office/officeart/2005/8/layout/list1"/>
    <dgm:cxn modelId="{2142BB48-75D8-413C-AE34-3D033A45013A}" type="presOf" srcId="{8EE7DC4A-5567-4168-BA4D-7F668DDA082F}" destId="{5B07D5A0-7D8E-43B7-BA13-4423244E8961}" srcOrd="1" destOrd="0" presId="urn:microsoft.com/office/officeart/2005/8/layout/list1"/>
    <dgm:cxn modelId="{154CB74D-7CB2-42F5-939F-A1120982D910}" type="presOf" srcId="{70A792F9-9433-43E4-B0B4-CA5EA66E9A17}" destId="{14B1C927-962F-47F2-BBEF-A2BD93D182EB}" srcOrd="0" destOrd="0" presId="urn:microsoft.com/office/officeart/2005/8/layout/list1"/>
    <dgm:cxn modelId="{A758F957-123B-4C78-8AE4-CFA60F629D63}" type="presOf" srcId="{8EE7DC4A-5567-4168-BA4D-7F668DDA082F}" destId="{DF64E274-DDF0-45B8-99E3-C4FD2DFF6A3F}" srcOrd="0" destOrd="0" presId="urn:microsoft.com/office/officeart/2005/8/layout/list1"/>
    <dgm:cxn modelId="{9E538759-A864-4A42-8FDF-40D4B322017F}" srcId="{0A06BE96-050B-4525-8B2C-DCF4AC7C27A0}" destId="{D8CFB40F-7E81-4C3D-9AC3-8494E261EE12}" srcOrd="0" destOrd="0" parTransId="{ADF9D7B8-3A31-4603-AA78-2D7FBAB190A7}" sibTransId="{F8C415B7-9C40-4163-8DFC-265DF1E0B012}"/>
    <dgm:cxn modelId="{D78CAD7B-78DC-4094-8CAB-B07B3FC5B58A}" srcId="{0A06BE96-050B-4525-8B2C-DCF4AC7C27A0}" destId="{1FD6A949-401C-4029-AEBD-303F5444844E}" srcOrd="5" destOrd="0" parTransId="{A120AB15-F05D-41D5-8179-C6DA200F658E}" sibTransId="{3D0AB4B6-E631-4403-99D8-BA940A0AF4A2}"/>
    <dgm:cxn modelId="{5152F77B-8E99-468A-9037-86FE30BA59E1}" srcId="{0A06BE96-050B-4525-8B2C-DCF4AC7C27A0}" destId="{70A792F9-9433-43E4-B0B4-CA5EA66E9A17}" srcOrd="2" destOrd="0" parTransId="{F4C5A05E-816D-49D6-9FB9-C97AAC531184}" sibTransId="{76E4D054-8BE9-4C41-A2DD-9FAF874D2FAC}"/>
    <dgm:cxn modelId="{D251B280-96F0-4421-A29B-6C0D93CE48F0}" type="presOf" srcId="{1FD6A949-401C-4029-AEBD-303F5444844E}" destId="{078F2555-96F1-4352-9AF1-C6008635C989}" srcOrd="1" destOrd="0" presId="urn:microsoft.com/office/officeart/2005/8/layout/list1"/>
    <dgm:cxn modelId="{75988F8C-16FE-49DA-8EE0-A7D66CB5A0F3}" type="presOf" srcId="{5ACC5501-95AD-4231-9065-02CAA95B8C51}" destId="{C1218CD6-C288-4D2E-BA13-940AF943262C}" srcOrd="0" destOrd="0" presId="urn:microsoft.com/office/officeart/2005/8/layout/list1"/>
    <dgm:cxn modelId="{5A58C492-C639-4780-A8E1-E0E9DF9FEF85}" type="presOf" srcId="{5ACC5501-95AD-4231-9065-02CAA95B8C51}" destId="{9CFEB9F5-2F51-484C-99B8-774E77E742CA}" srcOrd="1" destOrd="0" presId="urn:microsoft.com/office/officeart/2005/8/layout/list1"/>
    <dgm:cxn modelId="{AF6C6895-3195-4963-B71E-6A0EC2569804}" type="presOf" srcId="{2FAF06D4-F72F-4862-9D3E-41E711AAC73C}" destId="{8327002F-4D86-4818-A74B-5C0277F5BB47}" srcOrd="0" destOrd="0" presId="urn:microsoft.com/office/officeart/2005/8/layout/list1"/>
    <dgm:cxn modelId="{C578EE99-1C2D-48B9-AAB9-8D6282F939AF}" type="presOf" srcId="{2FAF06D4-F72F-4862-9D3E-41E711AAC73C}" destId="{42A6A90B-D5F8-4782-AD29-A800E6D2C697}" srcOrd="1" destOrd="0" presId="urn:microsoft.com/office/officeart/2005/8/layout/list1"/>
    <dgm:cxn modelId="{DC3AF3C8-01BF-48DA-9894-E8036D23B5A2}" type="presOf" srcId="{D8CFB40F-7E81-4C3D-9AC3-8494E261EE12}" destId="{12CCFD40-D20A-4177-937D-DC7D44DA65FC}" srcOrd="1" destOrd="0" presId="urn:microsoft.com/office/officeart/2005/8/layout/list1"/>
    <dgm:cxn modelId="{50B721C9-3839-4B99-8B91-6AF2D9BF5441}" srcId="{0A06BE96-050B-4525-8B2C-DCF4AC7C27A0}" destId="{460447A3-9F02-42AA-A45C-D45893D7E2A6}" srcOrd="6" destOrd="0" parTransId="{4B83EB73-F3B5-4944-BE6C-4712D5B2D9FC}" sibTransId="{BA376192-B9ED-4975-97FE-B5F69B395050}"/>
    <dgm:cxn modelId="{A4E8DED0-5CEB-4203-8811-149C7054C6BA}" type="presOf" srcId="{1FD6A949-401C-4029-AEBD-303F5444844E}" destId="{DF94A59D-4DA1-428F-A2CE-75C43F6750AA}" srcOrd="0" destOrd="0" presId="urn:microsoft.com/office/officeart/2005/8/layout/list1"/>
    <dgm:cxn modelId="{BE9825DD-2465-4FE2-8BEC-BB16363D2020}" type="presOf" srcId="{460447A3-9F02-42AA-A45C-D45893D7E2A6}" destId="{8FB7FBB3-17EE-4B31-9D7F-886532FE1E4A}" srcOrd="0" destOrd="0" presId="urn:microsoft.com/office/officeart/2005/8/layout/list1"/>
    <dgm:cxn modelId="{C9EF44DE-5080-494F-B077-60449A3F176D}" srcId="{0A06BE96-050B-4525-8B2C-DCF4AC7C27A0}" destId="{2FAF06D4-F72F-4862-9D3E-41E711AAC73C}" srcOrd="4" destOrd="0" parTransId="{E2D44354-1820-46B9-86FF-112D73EE13FB}" sibTransId="{23B37CDB-9BF2-4EF1-87CA-3E437F0D2BF1}"/>
    <dgm:cxn modelId="{D4538BEF-02A0-4AAC-9347-D1C4AF9B8379}" type="presOf" srcId="{460447A3-9F02-42AA-A45C-D45893D7E2A6}" destId="{01F9805E-C58B-4914-AA97-9554DABAFE5A}" srcOrd="1" destOrd="0" presId="urn:microsoft.com/office/officeart/2005/8/layout/list1"/>
    <dgm:cxn modelId="{2F102F72-BD05-4DF1-A691-4B89A10F0763}" type="presParOf" srcId="{EB55F294-38E7-4CBF-A7E4-A60EB54DF4D9}" destId="{B14D153E-F755-4E58-9FF1-A9DA7CF6A108}" srcOrd="0" destOrd="0" presId="urn:microsoft.com/office/officeart/2005/8/layout/list1"/>
    <dgm:cxn modelId="{DD4F17AA-13A0-40FD-9899-40A07F59280F}" type="presParOf" srcId="{B14D153E-F755-4E58-9FF1-A9DA7CF6A108}" destId="{4E7326CF-D6D0-49AF-A9DB-615E9858103D}" srcOrd="0" destOrd="0" presId="urn:microsoft.com/office/officeart/2005/8/layout/list1"/>
    <dgm:cxn modelId="{1A982F54-386A-43FA-8493-3BFD1E55AD2F}" type="presParOf" srcId="{B14D153E-F755-4E58-9FF1-A9DA7CF6A108}" destId="{12CCFD40-D20A-4177-937D-DC7D44DA65FC}" srcOrd="1" destOrd="0" presId="urn:microsoft.com/office/officeart/2005/8/layout/list1"/>
    <dgm:cxn modelId="{D2AB0064-2298-4C40-830C-552CD71B7E69}" type="presParOf" srcId="{EB55F294-38E7-4CBF-A7E4-A60EB54DF4D9}" destId="{DA813669-7165-4FAD-AC4D-237E369F4ABF}" srcOrd="1" destOrd="0" presId="urn:microsoft.com/office/officeart/2005/8/layout/list1"/>
    <dgm:cxn modelId="{0C95A229-91CF-406D-9A83-EDE3BA009BCB}" type="presParOf" srcId="{EB55F294-38E7-4CBF-A7E4-A60EB54DF4D9}" destId="{8D61FCA8-48F1-4660-954D-0E6C8C2CDEB1}" srcOrd="2" destOrd="0" presId="urn:microsoft.com/office/officeart/2005/8/layout/list1"/>
    <dgm:cxn modelId="{26271498-EF23-4A4D-B5AB-D537BC6FB3E1}" type="presParOf" srcId="{EB55F294-38E7-4CBF-A7E4-A60EB54DF4D9}" destId="{DFEA3307-DB54-48BA-BD5C-B4B6418A6667}" srcOrd="3" destOrd="0" presId="urn:microsoft.com/office/officeart/2005/8/layout/list1"/>
    <dgm:cxn modelId="{A74AB3B8-5DFB-4219-B24A-7847D05C2FAA}" type="presParOf" srcId="{EB55F294-38E7-4CBF-A7E4-A60EB54DF4D9}" destId="{B5EAA937-F67B-4E6E-869B-BA6AB1890F56}" srcOrd="4" destOrd="0" presId="urn:microsoft.com/office/officeart/2005/8/layout/list1"/>
    <dgm:cxn modelId="{915360CE-4602-470E-A7C1-845F84DC2464}" type="presParOf" srcId="{B5EAA937-F67B-4E6E-869B-BA6AB1890F56}" destId="{DF64E274-DDF0-45B8-99E3-C4FD2DFF6A3F}" srcOrd="0" destOrd="0" presId="urn:microsoft.com/office/officeart/2005/8/layout/list1"/>
    <dgm:cxn modelId="{C3D147DD-6A4F-493D-8C15-20E91A009171}" type="presParOf" srcId="{B5EAA937-F67B-4E6E-869B-BA6AB1890F56}" destId="{5B07D5A0-7D8E-43B7-BA13-4423244E8961}" srcOrd="1" destOrd="0" presId="urn:microsoft.com/office/officeart/2005/8/layout/list1"/>
    <dgm:cxn modelId="{3F01EA42-6543-4C5F-B1C8-95C02F40B83A}" type="presParOf" srcId="{EB55F294-38E7-4CBF-A7E4-A60EB54DF4D9}" destId="{59A862D5-6D23-4E84-95AC-91EEBCFCA555}" srcOrd="5" destOrd="0" presId="urn:microsoft.com/office/officeart/2005/8/layout/list1"/>
    <dgm:cxn modelId="{2CDB2C58-4A5C-43AE-89B5-1EA7FCA38CFB}" type="presParOf" srcId="{EB55F294-38E7-4CBF-A7E4-A60EB54DF4D9}" destId="{4856DA40-0A7B-44D1-ACD8-D67D3BCE9300}" srcOrd="6" destOrd="0" presId="urn:microsoft.com/office/officeart/2005/8/layout/list1"/>
    <dgm:cxn modelId="{EAFAC18B-E2F5-4A38-8357-09788C078602}" type="presParOf" srcId="{EB55F294-38E7-4CBF-A7E4-A60EB54DF4D9}" destId="{DFA15BF2-5293-46E1-944B-A8717ABCB20F}" srcOrd="7" destOrd="0" presId="urn:microsoft.com/office/officeart/2005/8/layout/list1"/>
    <dgm:cxn modelId="{CBEC5C21-D4A3-4E41-8638-4B39B065C5AC}" type="presParOf" srcId="{EB55F294-38E7-4CBF-A7E4-A60EB54DF4D9}" destId="{843FD5E4-B8C6-42C6-AF73-D4422CA2A59D}" srcOrd="8" destOrd="0" presId="urn:microsoft.com/office/officeart/2005/8/layout/list1"/>
    <dgm:cxn modelId="{727D7A94-D7A9-41B1-9284-405DA175BFDE}" type="presParOf" srcId="{843FD5E4-B8C6-42C6-AF73-D4422CA2A59D}" destId="{14B1C927-962F-47F2-BBEF-A2BD93D182EB}" srcOrd="0" destOrd="0" presId="urn:microsoft.com/office/officeart/2005/8/layout/list1"/>
    <dgm:cxn modelId="{3967726D-C971-488E-A4D4-DD979D07FF94}" type="presParOf" srcId="{843FD5E4-B8C6-42C6-AF73-D4422CA2A59D}" destId="{1B82729F-1553-4DFC-9694-BF7D977D73DE}" srcOrd="1" destOrd="0" presId="urn:microsoft.com/office/officeart/2005/8/layout/list1"/>
    <dgm:cxn modelId="{38D192E6-880F-4A1C-B6C1-C3B0B004FEE4}" type="presParOf" srcId="{EB55F294-38E7-4CBF-A7E4-A60EB54DF4D9}" destId="{3511062D-CF52-4B32-A585-00B8850EB54B}" srcOrd="9" destOrd="0" presId="urn:microsoft.com/office/officeart/2005/8/layout/list1"/>
    <dgm:cxn modelId="{F7AC1D22-3966-4814-98C1-9B0063955F00}" type="presParOf" srcId="{EB55F294-38E7-4CBF-A7E4-A60EB54DF4D9}" destId="{F09B487C-C0D8-429B-BB44-1BDC40EE96FF}" srcOrd="10" destOrd="0" presId="urn:microsoft.com/office/officeart/2005/8/layout/list1"/>
    <dgm:cxn modelId="{6C0649A9-BA02-4EB6-B406-A7A52DA01968}" type="presParOf" srcId="{EB55F294-38E7-4CBF-A7E4-A60EB54DF4D9}" destId="{8C2B4020-60B7-4CD9-9E2E-F5B02CB91F05}" srcOrd="11" destOrd="0" presId="urn:microsoft.com/office/officeart/2005/8/layout/list1"/>
    <dgm:cxn modelId="{0DA6874A-0DCC-4AE9-A288-13287A9186E4}" type="presParOf" srcId="{EB55F294-38E7-4CBF-A7E4-A60EB54DF4D9}" destId="{12A168F1-6F23-4648-A3F8-4882ED606CE1}" srcOrd="12" destOrd="0" presId="urn:microsoft.com/office/officeart/2005/8/layout/list1"/>
    <dgm:cxn modelId="{CAFC91E5-5E71-4B5F-9CB7-3825A5D744AC}" type="presParOf" srcId="{12A168F1-6F23-4648-A3F8-4882ED606CE1}" destId="{C1218CD6-C288-4D2E-BA13-940AF943262C}" srcOrd="0" destOrd="0" presId="urn:microsoft.com/office/officeart/2005/8/layout/list1"/>
    <dgm:cxn modelId="{5ECCAA89-C4AB-46B4-9EE9-18D2FE9D5DB9}" type="presParOf" srcId="{12A168F1-6F23-4648-A3F8-4882ED606CE1}" destId="{9CFEB9F5-2F51-484C-99B8-774E77E742CA}" srcOrd="1" destOrd="0" presId="urn:microsoft.com/office/officeart/2005/8/layout/list1"/>
    <dgm:cxn modelId="{58308BA1-31CD-4E6A-995A-DF0A51F693C0}" type="presParOf" srcId="{EB55F294-38E7-4CBF-A7E4-A60EB54DF4D9}" destId="{3297D791-CA10-4D89-8FA1-AB5E85FC0531}" srcOrd="13" destOrd="0" presId="urn:microsoft.com/office/officeart/2005/8/layout/list1"/>
    <dgm:cxn modelId="{6A42CF35-7442-483C-8F8A-61A2C7283934}" type="presParOf" srcId="{EB55F294-38E7-4CBF-A7E4-A60EB54DF4D9}" destId="{1C022A1F-0D1F-4504-92B8-4AFA00137EC0}" srcOrd="14" destOrd="0" presId="urn:microsoft.com/office/officeart/2005/8/layout/list1"/>
    <dgm:cxn modelId="{083898A6-E8F4-4EB9-B83F-007D3CAFB55F}" type="presParOf" srcId="{EB55F294-38E7-4CBF-A7E4-A60EB54DF4D9}" destId="{B13955F3-FE1F-4F0F-B790-5AC6A9F6AAE4}" srcOrd="15" destOrd="0" presId="urn:microsoft.com/office/officeart/2005/8/layout/list1"/>
    <dgm:cxn modelId="{82B0AB7C-1157-48D9-A09A-A258EF38D12A}" type="presParOf" srcId="{EB55F294-38E7-4CBF-A7E4-A60EB54DF4D9}" destId="{9F09B6AD-A52E-4A87-A373-F0FC5D17D3A0}" srcOrd="16" destOrd="0" presId="urn:microsoft.com/office/officeart/2005/8/layout/list1"/>
    <dgm:cxn modelId="{FA1096DC-701E-4545-8630-7C9DEBA95EC4}" type="presParOf" srcId="{9F09B6AD-A52E-4A87-A373-F0FC5D17D3A0}" destId="{8327002F-4D86-4818-A74B-5C0277F5BB47}" srcOrd="0" destOrd="0" presId="urn:microsoft.com/office/officeart/2005/8/layout/list1"/>
    <dgm:cxn modelId="{3577E7BF-CB68-46C1-8D0F-C91A2917637F}" type="presParOf" srcId="{9F09B6AD-A52E-4A87-A373-F0FC5D17D3A0}" destId="{42A6A90B-D5F8-4782-AD29-A800E6D2C697}" srcOrd="1" destOrd="0" presId="urn:microsoft.com/office/officeart/2005/8/layout/list1"/>
    <dgm:cxn modelId="{B980209C-6147-4CE5-A482-A0F6E1429AD0}" type="presParOf" srcId="{EB55F294-38E7-4CBF-A7E4-A60EB54DF4D9}" destId="{ACE3AC48-02E3-4EA0-8DC6-1E37626990DB}" srcOrd="17" destOrd="0" presId="urn:microsoft.com/office/officeart/2005/8/layout/list1"/>
    <dgm:cxn modelId="{4C340468-A875-4577-B10D-A6A072205247}" type="presParOf" srcId="{EB55F294-38E7-4CBF-A7E4-A60EB54DF4D9}" destId="{4BFFEA7A-5692-4DA5-8D27-E02C18D6E916}" srcOrd="18" destOrd="0" presId="urn:microsoft.com/office/officeart/2005/8/layout/list1"/>
    <dgm:cxn modelId="{7C65707C-DE19-4F31-B37C-F7D33FD51399}" type="presParOf" srcId="{EB55F294-38E7-4CBF-A7E4-A60EB54DF4D9}" destId="{1ECA736A-42B2-41D2-8902-41E2C2CD22FB}" srcOrd="19" destOrd="0" presId="urn:microsoft.com/office/officeart/2005/8/layout/list1"/>
    <dgm:cxn modelId="{D4FCB720-71EA-4A8D-A3D5-A65A7E1021C2}" type="presParOf" srcId="{EB55F294-38E7-4CBF-A7E4-A60EB54DF4D9}" destId="{C10CC621-04E8-4CED-AA1A-778FE8D499A5}" srcOrd="20" destOrd="0" presId="urn:microsoft.com/office/officeart/2005/8/layout/list1"/>
    <dgm:cxn modelId="{94EF2828-1C12-40EE-A99E-A4194CF3B2D8}" type="presParOf" srcId="{C10CC621-04E8-4CED-AA1A-778FE8D499A5}" destId="{DF94A59D-4DA1-428F-A2CE-75C43F6750AA}" srcOrd="0" destOrd="0" presId="urn:microsoft.com/office/officeart/2005/8/layout/list1"/>
    <dgm:cxn modelId="{95F8BA44-1995-4543-B850-6D7AA36DCEB6}" type="presParOf" srcId="{C10CC621-04E8-4CED-AA1A-778FE8D499A5}" destId="{078F2555-96F1-4352-9AF1-C6008635C989}" srcOrd="1" destOrd="0" presId="urn:microsoft.com/office/officeart/2005/8/layout/list1"/>
    <dgm:cxn modelId="{71A134FF-5247-4C0E-BE66-B3C4EB0D706A}" type="presParOf" srcId="{EB55F294-38E7-4CBF-A7E4-A60EB54DF4D9}" destId="{45DB7551-8A33-4B53-BC8B-E8B858DE8384}" srcOrd="21" destOrd="0" presId="urn:microsoft.com/office/officeart/2005/8/layout/list1"/>
    <dgm:cxn modelId="{EA0588A7-85F9-4893-8889-35C01C59D922}" type="presParOf" srcId="{EB55F294-38E7-4CBF-A7E4-A60EB54DF4D9}" destId="{038BC605-3895-4CDF-B32D-426487A2B0F0}" srcOrd="22" destOrd="0" presId="urn:microsoft.com/office/officeart/2005/8/layout/list1"/>
    <dgm:cxn modelId="{780B57C7-2138-44CB-895B-00BE2F46E04B}" type="presParOf" srcId="{EB55F294-38E7-4CBF-A7E4-A60EB54DF4D9}" destId="{78174B7C-4455-46C0-AC62-13E45EC630F3}" srcOrd="23" destOrd="0" presId="urn:microsoft.com/office/officeart/2005/8/layout/list1"/>
    <dgm:cxn modelId="{A92D1AE5-7081-4528-A713-B3197669AF2F}" type="presParOf" srcId="{EB55F294-38E7-4CBF-A7E4-A60EB54DF4D9}" destId="{F1DCC8F3-A35D-4C13-91C1-2195FCCECE92}" srcOrd="24" destOrd="0" presId="urn:microsoft.com/office/officeart/2005/8/layout/list1"/>
    <dgm:cxn modelId="{97CBA8A7-BBEA-4186-A159-2256D8DAC1F8}" type="presParOf" srcId="{F1DCC8F3-A35D-4C13-91C1-2195FCCECE92}" destId="{8FB7FBB3-17EE-4B31-9D7F-886532FE1E4A}" srcOrd="0" destOrd="0" presId="urn:microsoft.com/office/officeart/2005/8/layout/list1"/>
    <dgm:cxn modelId="{AB40F93E-5F1C-47A1-9933-0DD519EAB689}" type="presParOf" srcId="{F1DCC8F3-A35D-4C13-91C1-2195FCCECE92}" destId="{01F9805E-C58B-4914-AA97-9554DABAFE5A}" srcOrd="1" destOrd="0" presId="urn:microsoft.com/office/officeart/2005/8/layout/list1"/>
    <dgm:cxn modelId="{AA8905E8-3FCF-4A66-87B9-3B903D3340B5}" type="presParOf" srcId="{EB55F294-38E7-4CBF-A7E4-A60EB54DF4D9}" destId="{EF31CE02-DCDE-440A-811F-53EC524C90A7}" srcOrd="25" destOrd="0" presId="urn:microsoft.com/office/officeart/2005/8/layout/list1"/>
    <dgm:cxn modelId="{74269482-FE60-42CE-BB8D-7FFBDD7762E9}" type="presParOf" srcId="{EB55F294-38E7-4CBF-A7E4-A60EB54DF4D9}" destId="{566595E8-A3C1-4191-BF66-50A3D7F9AF49}"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9A8329-3D80-4FA1-8D60-73608B52B3B4}"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701A73A7-13D4-46F4-9087-0DF4E7A1EB94}">
      <dgm:prSet/>
      <dgm:spPr/>
      <dgm:t>
        <a:bodyPr/>
        <a:lstStyle/>
        <a:p>
          <a:pPr>
            <a:lnSpc>
              <a:spcPct val="100000"/>
            </a:lnSpc>
          </a:pPr>
          <a:r>
            <a:rPr lang="en-US" dirty="0"/>
            <a:t>Overview of Friday, November 22, 2024 Finance Committee Meeting</a:t>
          </a:r>
        </a:p>
      </dgm:t>
    </dgm:pt>
    <dgm:pt modelId="{25006ABD-EBD5-4427-9811-07F4D8FC82D9}" type="parTrans" cxnId="{9986BE06-3528-4227-AF11-D6F4E67C02FC}">
      <dgm:prSet/>
      <dgm:spPr/>
      <dgm:t>
        <a:bodyPr/>
        <a:lstStyle/>
        <a:p>
          <a:endParaRPr lang="en-US"/>
        </a:p>
      </dgm:t>
    </dgm:pt>
    <dgm:pt modelId="{594781B1-79CD-428D-A00C-7F02E9E7BEC4}" type="sibTrans" cxnId="{9986BE06-3528-4227-AF11-D6F4E67C02FC}">
      <dgm:prSet/>
      <dgm:spPr/>
      <dgm:t>
        <a:bodyPr/>
        <a:lstStyle/>
        <a:p>
          <a:endParaRPr lang="en-US"/>
        </a:p>
      </dgm:t>
    </dgm:pt>
    <dgm:pt modelId="{879A9D19-8261-41E5-BBA6-8FE6BE21B7B9}">
      <dgm:prSet/>
      <dgm:spPr/>
      <dgm:t>
        <a:bodyPr/>
        <a:lstStyle/>
        <a:p>
          <a:pPr>
            <a:lnSpc>
              <a:spcPct val="100000"/>
            </a:lnSpc>
          </a:pPr>
          <a:r>
            <a:rPr lang="en-US" dirty="0"/>
            <a:t>October 2024 Financials</a:t>
          </a:r>
        </a:p>
      </dgm:t>
    </dgm:pt>
    <dgm:pt modelId="{B0E3952E-D230-4C41-AEB6-6C857516B153}" type="parTrans" cxnId="{EBFA9E7C-73FE-4DE8-B9A2-BF71A421CD63}">
      <dgm:prSet/>
      <dgm:spPr/>
      <dgm:t>
        <a:bodyPr/>
        <a:lstStyle/>
        <a:p>
          <a:endParaRPr lang="en-US"/>
        </a:p>
      </dgm:t>
    </dgm:pt>
    <dgm:pt modelId="{18659D1B-FD01-4D89-8EDE-264500BF911D}" type="sibTrans" cxnId="{EBFA9E7C-73FE-4DE8-B9A2-BF71A421CD63}">
      <dgm:prSet/>
      <dgm:spPr/>
      <dgm:t>
        <a:bodyPr/>
        <a:lstStyle/>
        <a:p>
          <a:endParaRPr lang="en-US"/>
        </a:p>
      </dgm:t>
    </dgm:pt>
    <dgm:pt modelId="{F01B6024-7A81-488F-A7EF-BD1E09283E1A}">
      <dgm:prSet/>
      <dgm:spPr/>
      <dgm:t>
        <a:bodyPr/>
        <a:lstStyle/>
        <a:p>
          <a:pPr rtl="0">
            <a:lnSpc>
              <a:spcPct val="100000"/>
            </a:lnSpc>
          </a:pPr>
          <a:r>
            <a:rPr lang="en-US" dirty="0"/>
            <a:t>Financial Assistance Policy</a:t>
          </a:r>
          <a:r>
            <a:rPr lang="en-US" dirty="0">
              <a:latin typeface="Arial"/>
            </a:rPr>
            <a:t> (</a:t>
          </a:r>
          <a:r>
            <a:rPr lang="en-US" dirty="0"/>
            <a:t>FAP)</a:t>
          </a:r>
          <a:r>
            <a:rPr lang="en-US" dirty="0">
              <a:latin typeface="Arial"/>
            </a:rPr>
            <a:t> / </a:t>
          </a:r>
          <a:r>
            <a:rPr lang="en-US" dirty="0"/>
            <a:t>EMTALA Policies</a:t>
          </a:r>
        </a:p>
      </dgm:t>
    </dgm:pt>
    <dgm:pt modelId="{46FE9FF4-1B49-4458-B10C-A7B6051DDD1E}" type="parTrans" cxnId="{834D99D3-8C4A-4DA1-8E06-91F59299FA32}">
      <dgm:prSet/>
      <dgm:spPr/>
      <dgm:t>
        <a:bodyPr/>
        <a:lstStyle/>
        <a:p>
          <a:endParaRPr lang="en-US"/>
        </a:p>
      </dgm:t>
    </dgm:pt>
    <dgm:pt modelId="{7DD8BF0A-358A-4A0D-8C5F-2C5F1EA225AF}" type="sibTrans" cxnId="{834D99D3-8C4A-4DA1-8E06-91F59299FA32}">
      <dgm:prSet/>
      <dgm:spPr/>
      <dgm:t>
        <a:bodyPr/>
        <a:lstStyle/>
        <a:p>
          <a:endParaRPr lang="en-US"/>
        </a:p>
      </dgm:t>
    </dgm:pt>
    <dgm:pt modelId="{4B11FE62-26AA-4B9F-90DD-737A37B36003}">
      <dgm:prSet/>
      <dgm:spPr/>
      <dgm:t>
        <a:bodyPr/>
        <a:lstStyle/>
        <a:p>
          <a:pPr>
            <a:lnSpc>
              <a:spcPct val="100000"/>
            </a:lnSpc>
          </a:pPr>
          <a:r>
            <a:rPr lang="en-US" dirty="0"/>
            <a:t>Investment Review: ZCM Advisory Group </a:t>
          </a:r>
        </a:p>
      </dgm:t>
    </dgm:pt>
    <dgm:pt modelId="{A05D1C08-F445-42C1-B5B6-FD9D22DF1E7D}" type="parTrans" cxnId="{39AF23A5-05E6-4E2A-A090-CF98951E0E80}">
      <dgm:prSet/>
      <dgm:spPr/>
      <dgm:t>
        <a:bodyPr/>
        <a:lstStyle/>
        <a:p>
          <a:endParaRPr lang="en-US"/>
        </a:p>
      </dgm:t>
    </dgm:pt>
    <dgm:pt modelId="{22C3978E-A314-4E9E-B28E-01D3D94690C1}" type="sibTrans" cxnId="{39AF23A5-05E6-4E2A-A090-CF98951E0E80}">
      <dgm:prSet/>
      <dgm:spPr/>
      <dgm:t>
        <a:bodyPr/>
        <a:lstStyle/>
        <a:p>
          <a:endParaRPr lang="en-US"/>
        </a:p>
      </dgm:t>
    </dgm:pt>
    <dgm:pt modelId="{57A71FBD-1D11-4E8D-8AEF-1D5BC991D5B2}">
      <dgm:prSet/>
      <dgm:spPr/>
      <dgm:t>
        <a:bodyPr/>
        <a:lstStyle/>
        <a:p>
          <a:pPr>
            <a:lnSpc>
              <a:spcPct val="100000"/>
            </a:lnSpc>
          </a:pPr>
          <a:r>
            <a:rPr lang="en-US" dirty="0"/>
            <a:t>November </a:t>
          </a:r>
          <a:r>
            <a:rPr lang="en-US" dirty="0">
              <a:latin typeface="Arial"/>
            </a:rPr>
            <a:t>Month-to-Date</a:t>
          </a:r>
          <a:r>
            <a:rPr lang="en-US" dirty="0"/>
            <a:t> Financials</a:t>
          </a:r>
        </a:p>
      </dgm:t>
    </dgm:pt>
    <dgm:pt modelId="{B1116770-043A-4CAF-AA91-3DF245B89299}" type="parTrans" cxnId="{CEFB15F6-DD62-47D0-B631-231A0A2893BB}">
      <dgm:prSet/>
      <dgm:spPr/>
      <dgm:t>
        <a:bodyPr/>
        <a:lstStyle/>
        <a:p>
          <a:endParaRPr lang="en-US"/>
        </a:p>
      </dgm:t>
    </dgm:pt>
    <dgm:pt modelId="{50233FB0-9821-4F2D-8A95-5CCBA70EF193}" type="sibTrans" cxnId="{CEFB15F6-DD62-47D0-B631-231A0A2893BB}">
      <dgm:prSet/>
      <dgm:spPr/>
      <dgm:t>
        <a:bodyPr/>
        <a:lstStyle/>
        <a:p>
          <a:endParaRPr lang="en-US"/>
        </a:p>
      </dgm:t>
    </dgm:pt>
    <dgm:pt modelId="{E9E197EE-ED0E-41E8-B31E-17B820D6F317}">
      <dgm:prSet/>
      <dgm:spPr/>
      <dgm:t>
        <a:bodyPr/>
        <a:lstStyle/>
        <a:p>
          <a:pPr>
            <a:lnSpc>
              <a:spcPct val="100000"/>
            </a:lnSpc>
          </a:pPr>
          <a:r>
            <a:rPr lang="en-US" dirty="0"/>
            <a:t>Community Health Needs Assessment (CHNA)</a:t>
          </a:r>
        </a:p>
      </dgm:t>
    </dgm:pt>
    <dgm:pt modelId="{B95A9704-D065-4B36-8C5E-167F9A3B7F85}" type="parTrans" cxnId="{5292F85F-5F42-4A52-80C2-393A099357AD}">
      <dgm:prSet/>
      <dgm:spPr/>
      <dgm:t>
        <a:bodyPr/>
        <a:lstStyle/>
        <a:p>
          <a:endParaRPr lang="en-US"/>
        </a:p>
      </dgm:t>
    </dgm:pt>
    <dgm:pt modelId="{90C528FA-9748-43BD-AFFE-2390E2B77E98}" type="sibTrans" cxnId="{5292F85F-5F42-4A52-80C2-393A099357AD}">
      <dgm:prSet/>
      <dgm:spPr/>
      <dgm:t>
        <a:bodyPr/>
        <a:lstStyle/>
        <a:p>
          <a:endParaRPr lang="en-US"/>
        </a:p>
      </dgm:t>
    </dgm:pt>
    <dgm:pt modelId="{910AE159-4E83-42CD-89BE-F0CA71FEA605}">
      <dgm:prSet/>
      <dgm:spPr/>
      <dgm:t>
        <a:bodyPr/>
        <a:lstStyle/>
        <a:p>
          <a:pPr>
            <a:lnSpc>
              <a:spcPct val="100000"/>
            </a:lnSpc>
          </a:pPr>
          <a:r>
            <a:rPr lang="en-US" dirty="0"/>
            <a:t>Capital Request: Infusion Pump Replacement</a:t>
          </a:r>
        </a:p>
      </dgm:t>
    </dgm:pt>
    <dgm:pt modelId="{ABF5C5F5-0678-44B8-B7A1-4B4D4E571A56}" type="parTrans" cxnId="{ABC516BB-5E56-4B7F-8BB8-274708D96AC9}">
      <dgm:prSet/>
      <dgm:spPr/>
      <dgm:t>
        <a:bodyPr/>
        <a:lstStyle/>
        <a:p>
          <a:endParaRPr lang="en-US"/>
        </a:p>
      </dgm:t>
    </dgm:pt>
    <dgm:pt modelId="{CBDE8BEF-E88C-49BA-8AE8-76262BF835A9}" type="sibTrans" cxnId="{ABC516BB-5E56-4B7F-8BB8-274708D96AC9}">
      <dgm:prSet/>
      <dgm:spPr/>
      <dgm:t>
        <a:bodyPr/>
        <a:lstStyle/>
        <a:p>
          <a:endParaRPr lang="en-US"/>
        </a:p>
      </dgm:t>
    </dgm:pt>
    <dgm:pt modelId="{B14C0F16-B056-42D9-9AD7-C1101F80619C}" type="pres">
      <dgm:prSet presAssocID="{F99A8329-3D80-4FA1-8D60-73608B52B3B4}" presName="root" presStyleCnt="0">
        <dgm:presLayoutVars>
          <dgm:dir/>
          <dgm:resizeHandles val="exact"/>
        </dgm:presLayoutVars>
      </dgm:prSet>
      <dgm:spPr/>
    </dgm:pt>
    <dgm:pt modelId="{0C1D2DBD-E2E1-477F-A567-C8F3F7E67FD4}" type="pres">
      <dgm:prSet presAssocID="{701A73A7-13D4-46F4-9087-0DF4E7A1EB94}" presName="compNode" presStyleCnt="0"/>
      <dgm:spPr/>
    </dgm:pt>
    <dgm:pt modelId="{E16B8FEB-3F89-4489-AD91-770CAC7C6B7B}" type="pres">
      <dgm:prSet presAssocID="{701A73A7-13D4-46F4-9087-0DF4E7A1EB94}" presName="bgRect" presStyleLbl="bgShp" presStyleIdx="0" presStyleCnt="7"/>
      <dgm:spPr/>
    </dgm:pt>
    <dgm:pt modelId="{876B29CC-5699-40A0-9F3B-99951E57D938}" type="pres">
      <dgm:prSet presAssocID="{701A73A7-13D4-46F4-9087-0DF4E7A1EB9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CB8978AD-1C76-4D89-B0C4-25B4E584DF9F}" type="pres">
      <dgm:prSet presAssocID="{701A73A7-13D4-46F4-9087-0DF4E7A1EB94}" presName="spaceRect" presStyleCnt="0"/>
      <dgm:spPr/>
    </dgm:pt>
    <dgm:pt modelId="{CDAEE363-35ED-4FEB-8E38-2331A8C55322}" type="pres">
      <dgm:prSet presAssocID="{701A73A7-13D4-46F4-9087-0DF4E7A1EB94}" presName="parTx" presStyleLbl="revTx" presStyleIdx="0" presStyleCnt="7">
        <dgm:presLayoutVars>
          <dgm:chMax val="0"/>
          <dgm:chPref val="0"/>
        </dgm:presLayoutVars>
      </dgm:prSet>
      <dgm:spPr/>
    </dgm:pt>
    <dgm:pt modelId="{CD6139CE-9794-4D48-A485-AE12F5A4290D}" type="pres">
      <dgm:prSet presAssocID="{594781B1-79CD-428D-A00C-7F02E9E7BEC4}" presName="sibTrans" presStyleCnt="0"/>
      <dgm:spPr/>
    </dgm:pt>
    <dgm:pt modelId="{85C6F3F5-E85D-48F1-896B-F3C613C9E132}" type="pres">
      <dgm:prSet presAssocID="{879A9D19-8261-41E5-BBA6-8FE6BE21B7B9}" presName="compNode" presStyleCnt="0"/>
      <dgm:spPr/>
    </dgm:pt>
    <dgm:pt modelId="{D0D4DA56-43C9-41B8-B14C-4DD701FAB6C8}" type="pres">
      <dgm:prSet presAssocID="{879A9D19-8261-41E5-BBA6-8FE6BE21B7B9}" presName="bgRect" presStyleLbl="bgShp" presStyleIdx="1" presStyleCnt="7"/>
      <dgm:spPr/>
    </dgm:pt>
    <dgm:pt modelId="{14CE1978-70FB-417F-9ADF-1AF6A29D5280}" type="pres">
      <dgm:prSet presAssocID="{879A9D19-8261-41E5-BBA6-8FE6BE21B7B9}"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ey outline"/>
        </a:ext>
      </dgm:extLst>
    </dgm:pt>
    <dgm:pt modelId="{F72BC841-D5D9-4AFF-A864-25D9B5A15E2C}" type="pres">
      <dgm:prSet presAssocID="{879A9D19-8261-41E5-BBA6-8FE6BE21B7B9}" presName="spaceRect" presStyleCnt="0"/>
      <dgm:spPr/>
    </dgm:pt>
    <dgm:pt modelId="{D49D93E0-6260-4B1A-A346-C4E3E1813DBE}" type="pres">
      <dgm:prSet presAssocID="{879A9D19-8261-41E5-BBA6-8FE6BE21B7B9}" presName="parTx" presStyleLbl="revTx" presStyleIdx="1" presStyleCnt="7">
        <dgm:presLayoutVars>
          <dgm:chMax val="0"/>
          <dgm:chPref val="0"/>
        </dgm:presLayoutVars>
      </dgm:prSet>
      <dgm:spPr/>
    </dgm:pt>
    <dgm:pt modelId="{EF0FF403-51A4-443B-881C-65C3F4441AA6}" type="pres">
      <dgm:prSet presAssocID="{18659D1B-FD01-4D89-8EDE-264500BF911D}" presName="sibTrans" presStyleCnt="0"/>
      <dgm:spPr/>
    </dgm:pt>
    <dgm:pt modelId="{8C3879B3-D037-4C01-90A2-FB9806F65594}" type="pres">
      <dgm:prSet presAssocID="{57A71FBD-1D11-4E8D-8AEF-1D5BC991D5B2}" presName="compNode" presStyleCnt="0"/>
      <dgm:spPr/>
    </dgm:pt>
    <dgm:pt modelId="{378697B7-7F33-4CEA-95D4-1F0860A429A6}" type="pres">
      <dgm:prSet presAssocID="{57A71FBD-1D11-4E8D-8AEF-1D5BC991D5B2}" presName="bgRect" presStyleLbl="bgShp" presStyleIdx="2" presStyleCnt="7"/>
      <dgm:spPr/>
    </dgm:pt>
    <dgm:pt modelId="{56F0B4E9-CFA9-43A8-9818-4C95B88574D4}" type="pres">
      <dgm:prSet presAssocID="{57A71FBD-1D11-4E8D-8AEF-1D5BC991D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oney outline"/>
        </a:ext>
      </dgm:extLst>
    </dgm:pt>
    <dgm:pt modelId="{1DFB8CCF-0829-4180-8496-2579534A91EF}" type="pres">
      <dgm:prSet presAssocID="{57A71FBD-1D11-4E8D-8AEF-1D5BC991D5B2}" presName="spaceRect" presStyleCnt="0"/>
      <dgm:spPr/>
    </dgm:pt>
    <dgm:pt modelId="{B27F859A-8C0E-480C-8670-47508CE2550D}" type="pres">
      <dgm:prSet presAssocID="{57A71FBD-1D11-4E8D-8AEF-1D5BC991D5B2}" presName="parTx" presStyleLbl="revTx" presStyleIdx="2" presStyleCnt="7">
        <dgm:presLayoutVars>
          <dgm:chMax val="0"/>
          <dgm:chPref val="0"/>
        </dgm:presLayoutVars>
      </dgm:prSet>
      <dgm:spPr/>
    </dgm:pt>
    <dgm:pt modelId="{86972F05-EA91-4250-9D98-24FC1B555C4B}" type="pres">
      <dgm:prSet presAssocID="{50233FB0-9821-4F2D-8A95-5CCBA70EF193}" presName="sibTrans" presStyleCnt="0"/>
      <dgm:spPr/>
    </dgm:pt>
    <dgm:pt modelId="{941B3063-2325-4667-A739-8B2F9C6DF5C3}" type="pres">
      <dgm:prSet presAssocID="{F01B6024-7A81-488F-A7EF-BD1E09283E1A}" presName="compNode" presStyleCnt="0"/>
      <dgm:spPr/>
    </dgm:pt>
    <dgm:pt modelId="{252814B9-F55B-495E-B947-7691588683D0}" type="pres">
      <dgm:prSet presAssocID="{F01B6024-7A81-488F-A7EF-BD1E09283E1A}" presName="bgRect" presStyleLbl="bgShp" presStyleIdx="3" presStyleCnt="7"/>
      <dgm:spPr/>
    </dgm:pt>
    <dgm:pt modelId="{678A03AC-EDFA-43BD-95A9-B928354D92B1}" type="pres">
      <dgm:prSet presAssocID="{F01B6024-7A81-488F-A7EF-BD1E09283E1A}"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BA1050E8-3E07-4487-AA17-D5A4120555D9}" type="pres">
      <dgm:prSet presAssocID="{F01B6024-7A81-488F-A7EF-BD1E09283E1A}" presName="spaceRect" presStyleCnt="0"/>
      <dgm:spPr/>
    </dgm:pt>
    <dgm:pt modelId="{FC05FF43-DCE9-4F09-B9EB-FB491C86DA5F}" type="pres">
      <dgm:prSet presAssocID="{F01B6024-7A81-488F-A7EF-BD1E09283E1A}" presName="parTx" presStyleLbl="revTx" presStyleIdx="3" presStyleCnt="7">
        <dgm:presLayoutVars>
          <dgm:chMax val="0"/>
          <dgm:chPref val="0"/>
        </dgm:presLayoutVars>
      </dgm:prSet>
      <dgm:spPr/>
    </dgm:pt>
    <dgm:pt modelId="{8DCF87A5-30B8-475E-B36F-D1AC72166153}" type="pres">
      <dgm:prSet presAssocID="{7DD8BF0A-358A-4A0D-8C5F-2C5F1EA225AF}" presName="sibTrans" presStyleCnt="0"/>
      <dgm:spPr/>
    </dgm:pt>
    <dgm:pt modelId="{7C23661D-DEEE-4C79-AFED-F9CEB1BD4BAA}" type="pres">
      <dgm:prSet presAssocID="{E9E197EE-ED0E-41E8-B31E-17B820D6F317}" presName="compNode" presStyleCnt="0"/>
      <dgm:spPr/>
    </dgm:pt>
    <dgm:pt modelId="{B8883295-34CF-4D77-B8ED-3F25F6A43AD8}" type="pres">
      <dgm:prSet presAssocID="{E9E197EE-ED0E-41E8-B31E-17B820D6F317}" presName="bgRect" presStyleLbl="bgShp" presStyleIdx="4" presStyleCnt="7"/>
      <dgm:spPr/>
    </dgm:pt>
    <dgm:pt modelId="{AD73348E-1BAD-4BFF-9837-73093507E23C}" type="pres">
      <dgm:prSet presAssocID="{E9E197EE-ED0E-41E8-B31E-17B820D6F317}"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ighborhood with solid fill"/>
        </a:ext>
      </dgm:extLst>
    </dgm:pt>
    <dgm:pt modelId="{C8B81C69-EBFB-4805-80E2-DB36B80C9542}" type="pres">
      <dgm:prSet presAssocID="{E9E197EE-ED0E-41E8-B31E-17B820D6F317}" presName="spaceRect" presStyleCnt="0"/>
      <dgm:spPr/>
    </dgm:pt>
    <dgm:pt modelId="{19090FB7-9BB1-4DF2-ADF9-B4D7502ABE99}" type="pres">
      <dgm:prSet presAssocID="{E9E197EE-ED0E-41E8-B31E-17B820D6F317}" presName="parTx" presStyleLbl="revTx" presStyleIdx="4" presStyleCnt="7">
        <dgm:presLayoutVars>
          <dgm:chMax val="0"/>
          <dgm:chPref val="0"/>
        </dgm:presLayoutVars>
      </dgm:prSet>
      <dgm:spPr/>
    </dgm:pt>
    <dgm:pt modelId="{F30C70A0-E636-47CD-946E-5B49CFD1759D}" type="pres">
      <dgm:prSet presAssocID="{90C528FA-9748-43BD-AFFE-2390E2B77E98}" presName="sibTrans" presStyleCnt="0"/>
      <dgm:spPr/>
    </dgm:pt>
    <dgm:pt modelId="{B1518223-40AE-4E0A-9F43-807FE977EC83}" type="pres">
      <dgm:prSet presAssocID="{910AE159-4E83-42CD-89BE-F0CA71FEA605}" presName="compNode" presStyleCnt="0"/>
      <dgm:spPr/>
    </dgm:pt>
    <dgm:pt modelId="{C4C11395-D329-47AD-9A27-AC9BBD706265}" type="pres">
      <dgm:prSet presAssocID="{910AE159-4E83-42CD-89BE-F0CA71FEA605}" presName="bgRect" presStyleLbl="bgShp" presStyleIdx="5" presStyleCnt="7"/>
      <dgm:spPr/>
    </dgm:pt>
    <dgm:pt modelId="{3B868F07-8F68-4DFB-AE9E-FE8F548BDB09}" type="pres">
      <dgm:prSet presAssocID="{910AE159-4E83-42CD-89BE-F0CA71FEA60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ins outline"/>
        </a:ext>
      </dgm:extLst>
    </dgm:pt>
    <dgm:pt modelId="{C6FEC369-164E-4160-80BE-EF57E9165243}" type="pres">
      <dgm:prSet presAssocID="{910AE159-4E83-42CD-89BE-F0CA71FEA605}" presName="spaceRect" presStyleCnt="0"/>
      <dgm:spPr/>
    </dgm:pt>
    <dgm:pt modelId="{6CFCED74-0089-447E-8C76-5751E3D56B50}" type="pres">
      <dgm:prSet presAssocID="{910AE159-4E83-42CD-89BE-F0CA71FEA605}" presName="parTx" presStyleLbl="revTx" presStyleIdx="5" presStyleCnt="7">
        <dgm:presLayoutVars>
          <dgm:chMax val="0"/>
          <dgm:chPref val="0"/>
        </dgm:presLayoutVars>
      </dgm:prSet>
      <dgm:spPr/>
    </dgm:pt>
    <dgm:pt modelId="{24A09B65-0086-4FBE-8CAE-A9EF3EC7D7A0}" type="pres">
      <dgm:prSet presAssocID="{CBDE8BEF-E88C-49BA-8AE8-76262BF835A9}" presName="sibTrans" presStyleCnt="0"/>
      <dgm:spPr/>
    </dgm:pt>
    <dgm:pt modelId="{2C9BBD9F-E82A-4522-96FF-99E0543AE09E}" type="pres">
      <dgm:prSet presAssocID="{4B11FE62-26AA-4B9F-90DD-737A37B36003}" presName="compNode" presStyleCnt="0"/>
      <dgm:spPr/>
    </dgm:pt>
    <dgm:pt modelId="{3F62587A-19D5-46CB-BE40-BD492D9BB247}" type="pres">
      <dgm:prSet presAssocID="{4B11FE62-26AA-4B9F-90DD-737A37B36003}" presName="bgRect" presStyleLbl="bgShp" presStyleIdx="6" presStyleCnt="7"/>
      <dgm:spPr/>
    </dgm:pt>
    <dgm:pt modelId="{5394E447-B3A1-4016-9CFE-2BC30F4F6A28}" type="pres">
      <dgm:prSet presAssocID="{4B11FE62-26AA-4B9F-90DD-737A37B36003}"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Bank with solid fill"/>
        </a:ext>
      </dgm:extLst>
    </dgm:pt>
    <dgm:pt modelId="{4D054BD0-BA3C-4808-AA8F-5481E2CEC1E3}" type="pres">
      <dgm:prSet presAssocID="{4B11FE62-26AA-4B9F-90DD-737A37B36003}" presName="spaceRect" presStyleCnt="0"/>
      <dgm:spPr/>
    </dgm:pt>
    <dgm:pt modelId="{C3C1AC0D-85AF-4E48-AB98-242FBEC3A78B}" type="pres">
      <dgm:prSet presAssocID="{4B11FE62-26AA-4B9F-90DD-737A37B36003}" presName="parTx" presStyleLbl="revTx" presStyleIdx="6" presStyleCnt="7">
        <dgm:presLayoutVars>
          <dgm:chMax val="0"/>
          <dgm:chPref val="0"/>
        </dgm:presLayoutVars>
      </dgm:prSet>
      <dgm:spPr/>
    </dgm:pt>
  </dgm:ptLst>
  <dgm:cxnLst>
    <dgm:cxn modelId="{9986BE06-3528-4227-AF11-D6F4E67C02FC}" srcId="{F99A8329-3D80-4FA1-8D60-73608B52B3B4}" destId="{701A73A7-13D4-46F4-9087-0DF4E7A1EB94}" srcOrd="0" destOrd="0" parTransId="{25006ABD-EBD5-4427-9811-07F4D8FC82D9}" sibTransId="{594781B1-79CD-428D-A00C-7F02E9E7BEC4}"/>
    <dgm:cxn modelId="{2308E73B-BBF8-4C7A-BE45-E330FD4FCFFA}" type="presOf" srcId="{57A71FBD-1D11-4E8D-8AEF-1D5BC991D5B2}" destId="{B27F859A-8C0E-480C-8670-47508CE2550D}" srcOrd="0" destOrd="0" presId="urn:microsoft.com/office/officeart/2018/2/layout/IconVerticalSolidList"/>
    <dgm:cxn modelId="{5292F85F-5F42-4A52-80C2-393A099357AD}" srcId="{F99A8329-3D80-4FA1-8D60-73608B52B3B4}" destId="{E9E197EE-ED0E-41E8-B31E-17B820D6F317}" srcOrd="4" destOrd="0" parTransId="{B95A9704-D065-4B36-8C5E-167F9A3B7F85}" sibTransId="{90C528FA-9748-43BD-AFFE-2390E2B77E98}"/>
    <dgm:cxn modelId="{569FE247-2859-4B7B-8648-72DD48A44653}" type="presOf" srcId="{F99A8329-3D80-4FA1-8D60-73608B52B3B4}" destId="{B14C0F16-B056-42D9-9AD7-C1101F80619C}" srcOrd="0" destOrd="0" presId="urn:microsoft.com/office/officeart/2018/2/layout/IconVerticalSolidList"/>
    <dgm:cxn modelId="{CA4BC74E-A3D5-47A5-9E58-96E771BB7C83}" type="presOf" srcId="{E9E197EE-ED0E-41E8-B31E-17B820D6F317}" destId="{19090FB7-9BB1-4DF2-ADF9-B4D7502ABE99}" srcOrd="0" destOrd="0" presId="urn:microsoft.com/office/officeart/2018/2/layout/IconVerticalSolidList"/>
    <dgm:cxn modelId="{EBFA9E7C-73FE-4DE8-B9A2-BF71A421CD63}" srcId="{F99A8329-3D80-4FA1-8D60-73608B52B3B4}" destId="{879A9D19-8261-41E5-BBA6-8FE6BE21B7B9}" srcOrd="1" destOrd="0" parTransId="{B0E3952E-D230-4C41-AEB6-6C857516B153}" sibTransId="{18659D1B-FD01-4D89-8EDE-264500BF911D}"/>
    <dgm:cxn modelId="{01F85E80-AB65-4390-994C-4770D58DDFAB}" type="presOf" srcId="{879A9D19-8261-41E5-BBA6-8FE6BE21B7B9}" destId="{D49D93E0-6260-4B1A-A346-C4E3E1813DBE}" srcOrd="0" destOrd="0" presId="urn:microsoft.com/office/officeart/2018/2/layout/IconVerticalSolidList"/>
    <dgm:cxn modelId="{4BEB668D-A353-4B1B-8DEB-FD139E5D442C}" type="presOf" srcId="{F01B6024-7A81-488F-A7EF-BD1E09283E1A}" destId="{FC05FF43-DCE9-4F09-B9EB-FB491C86DA5F}" srcOrd="0" destOrd="0" presId="urn:microsoft.com/office/officeart/2018/2/layout/IconVerticalSolidList"/>
    <dgm:cxn modelId="{39AF23A5-05E6-4E2A-A090-CF98951E0E80}" srcId="{F99A8329-3D80-4FA1-8D60-73608B52B3B4}" destId="{4B11FE62-26AA-4B9F-90DD-737A37B36003}" srcOrd="6" destOrd="0" parTransId="{A05D1C08-F445-42C1-B5B6-FD9D22DF1E7D}" sibTransId="{22C3978E-A314-4E9E-B28E-01D3D94690C1}"/>
    <dgm:cxn modelId="{ABC516BB-5E56-4B7F-8BB8-274708D96AC9}" srcId="{F99A8329-3D80-4FA1-8D60-73608B52B3B4}" destId="{910AE159-4E83-42CD-89BE-F0CA71FEA605}" srcOrd="5" destOrd="0" parTransId="{ABF5C5F5-0678-44B8-B7A1-4B4D4E571A56}" sibTransId="{CBDE8BEF-E88C-49BA-8AE8-76262BF835A9}"/>
    <dgm:cxn modelId="{B11F3CC9-9F14-410B-A9FE-B372595D9ED0}" type="presOf" srcId="{4B11FE62-26AA-4B9F-90DD-737A37B36003}" destId="{C3C1AC0D-85AF-4E48-AB98-242FBEC3A78B}" srcOrd="0" destOrd="0" presId="urn:microsoft.com/office/officeart/2018/2/layout/IconVerticalSolidList"/>
    <dgm:cxn modelId="{834D99D3-8C4A-4DA1-8E06-91F59299FA32}" srcId="{F99A8329-3D80-4FA1-8D60-73608B52B3B4}" destId="{F01B6024-7A81-488F-A7EF-BD1E09283E1A}" srcOrd="3" destOrd="0" parTransId="{46FE9FF4-1B49-4458-B10C-A7B6051DDD1E}" sibTransId="{7DD8BF0A-358A-4A0D-8C5F-2C5F1EA225AF}"/>
    <dgm:cxn modelId="{5C7A87E6-92E8-4C05-9264-7A0E441F6DCA}" type="presOf" srcId="{701A73A7-13D4-46F4-9087-0DF4E7A1EB94}" destId="{CDAEE363-35ED-4FEB-8E38-2331A8C55322}" srcOrd="0" destOrd="0" presId="urn:microsoft.com/office/officeart/2018/2/layout/IconVerticalSolidList"/>
    <dgm:cxn modelId="{CA2382E7-12AB-489C-9D72-05EB73372BD8}" type="presOf" srcId="{910AE159-4E83-42CD-89BE-F0CA71FEA605}" destId="{6CFCED74-0089-447E-8C76-5751E3D56B50}" srcOrd="0" destOrd="0" presId="urn:microsoft.com/office/officeart/2018/2/layout/IconVerticalSolidList"/>
    <dgm:cxn modelId="{CEFB15F6-DD62-47D0-B631-231A0A2893BB}" srcId="{F99A8329-3D80-4FA1-8D60-73608B52B3B4}" destId="{57A71FBD-1D11-4E8D-8AEF-1D5BC991D5B2}" srcOrd="2" destOrd="0" parTransId="{B1116770-043A-4CAF-AA91-3DF245B89299}" sibTransId="{50233FB0-9821-4F2D-8A95-5CCBA70EF193}"/>
    <dgm:cxn modelId="{33992A11-3C8F-40ED-9DBE-604144869E15}" type="presParOf" srcId="{B14C0F16-B056-42D9-9AD7-C1101F80619C}" destId="{0C1D2DBD-E2E1-477F-A567-C8F3F7E67FD4}" srcOrd="0" destOrd="0" presId="urn:microsoft.com/office/officeart/2018/2/layout/IconVerticalSolidList"/>
    <dgm:cxn modelId="{CDC8A4B6-7CD4-4D93-8F20-D3D0012F919E}" type="presParOf" srcId="{0C1D2DBD-E2E1-477F-A567-C8F3F7E67FD4}" destId="{E16B8FEB-3F89-4489-AD91-770CAC7C6B7B}" srcOrd="0" destOrd="0" presId="urn:microsoft.com/office/officeart/2018/2/layout/IconVerticalSolidList"/>
    <dgm:cxn modelId="{C570259F-058B-4192-B137-311509FFC875}" type="presParOf" srcId="{0C1D2DBD-E2E1-477F-A567-C8F3F7E67FD4}" destId="{876B29CC-5699-40A0-9F3B-99951E57D938}" srcOrd="1" destOrd="0" presId="urn:microsoft.com/office/officeart/2018/2/layout/IconVerticalSolidList"/>
    <dgm:cxn modelId="{82574154-0870-4714-B2E5-6F966DEB28B3}" type="presParOf" srcId="{0C1D2DBD-E2E1-477F-A567-C8F3F7E67FD4}" destId="{CB8978AD-1C76-4D89-B0C4-25B4E584DF9F}" srcOrd="2" destOrd="0" presId="urn:microsoft.com/office/officeart/2018/2/layout/IconVerticalSolidList"/>
    <dgm:cxn modelId="{9255213C-C5D2-4ADF-BF10-AFC2AFF6ADD6}" type="presParOf" srcId="{0C1D2DBD-E2E1-477F-A567-C8F3F7E67FD4}" destId="{CDAEE363-35ED-4FEB-8E38-2331A8C55322}" srcOrd="3" destOrd="0" presId="urn:microsoft.com/office/officeart/2018/2/layout/IconVerticalSolidList"/>
    <dgm:cxn modelId="{B6DADD07-B74B-423D-8EB8-BF07453C5CF9}" type="presParOf" srcId="{B14C0F16-B056-42D9-9AD7-C1101F80619C}" destId="{CD6139CE-9794-4D48-A485-AE12F5A4290D}" srcOrd="1" destOrd="0" presId="urn:microsoft.com/office/officeart/2018/2/layout/IconVerticalSolidList"/>
    <dgm:cxn modelId="{EDFF4FA3-B877-4EB4-AAAC-5D5AB6723826}" type="presParOf" srcId="{B14C0F16-B056-42D9-9AD7-C1101F80619C}" destId="{85C6F3F5-E85D-48F1-896B-F3C613C9E132}" srcOrd="2" destOrd="0" presId="urn:microsoft.com/office/officeart/2018/2/layout/IconVerticalSolidList"/>
    <dgm:cxn modelId="{A4DFEBD1-E174-4FDE-B16D-42E7930534DA}" type="presParOf" srcId="{85C6F3F5-E85D-48F1-896B-F3C613C9E132}" destId="{D0D4DA56-43C9-41B8-B14C-4DD701FAB6C8}" srcOrd="0" destOrd="0" presId="urn:microsoft.com/office/officeart/2018/2/layout/IconVerticalSolidList"/>
    <dgm:cxn modelId="{335E5E81-6069-4FD9-A435-4A10DA58E6AB}" type="presParOf" srcId="{85C6F3F5-E85D-48F1-896B-F3C613C9E132}" destId="{14CE1978-70FB-417F-9ADF-1AF6A29D5280}" srcOrd="1" destOrd="0" presId="urn:microsoft.com/office/officeart/2018/2/layout/IconVerticalSolidList"/>
    <dgm:cxn modelId="{2BE3F752-7117-49ED-9F4E-06AE2D565B2A}" type="presParOf" srcId="{85C6F3F5-E85D-48F1-896B-F3C613C9E132}" destId="{F72BC841-D5D9-4AFF-A864-25D9B5A15E2C}" srcOrd="2" destOrd="0" presId="urn:microsoft.com/office/officeart/2018/2/layout/IconVerticalSolidList"/>
    <dgm:cxn modelId="{CBBA20B1-22DE-4AB3-B7A5-2622047DB85F}" type="presParOf" srcId="{85C6F3F5-E85D-48F1-896B-F3C613C9E132}" destId="{D49D93E0-6260-4B1A-A346-C4E3E1813DBE}" srcOrd="3" destOrd="0" presId="urn:microsoft.com/office/officeart/2018/2/layout/IconVerticalSolidList"/>
    <dgm:cxn modelId="{C3E445DB-7742-4F52-AE91-644D394F8DF3}" type="presParOf" srcId="{B14C0F16-B056-42D9-9AD7-C1101F80619C}" destId="{EF0FF403-51A4-443B-881C-65C3F4441AA6}" srcOrd="3" destOrd="0" presId="urn:microsoft.com/office/officeart/2018/2/layout/IconVerticalSolidList"/>
    <dgm:cxn modelId="{F92B7C12-7621-42F6-A5E5-978B4A63E185}" type="presParOf" srcId="{B14C0F16-B056-42D9-9AD7-C1101F80619C}" destId="{8C3879B3-D037-4C01-90A2-FB9806F65594}" srcOrd="4" destOrd="0" presId="urn:microsoft.com/office/officeart/2018/2/layout/IconVerticalSolidList"/>
    <dgm:cxn modelId="{1AD24CFB-63B2-41D8-B7BF-92F856097DB8}" type="presParOf" srcId="{8C3879B3-D037-4C01-90A2-FB9806F65594}" destId="{378697B7-7F33-4CEA-95D4-1F0860A429A6}" srcOrd="0" destOrd="0" presId="urn:microsoft.com/office/officeart/2018/2/layout/IconVerticalSolidList"/>
    <dgm:cxn modelId="{77A5F76B-6AB2-4314-A17C-B3BAA3A35040}" type="presParOf" srcId="{8C3879B3-D037-4C01-90A2-FB9806F65594}" destId="{56F0B4E9-CFA9-43A8-9818-4C95B88574D4}" srcOrd="1" destOrd="0" presId="urn:microsoft.com/office/officeart/2018/2/layout/IconVerticalSolidList"/>
    <dgm:cxn modelId="{C36E89B7-18F3-450B-AB77-40690673520E}" type="presParOf" srcId="{8C3879B3-D037-4C01-90A2-FB9806F65594}" destId="{1DFB8CCF-0829-4180-8496-2579534A91EF}" srcOrd="2" destOrd="0" presId="urn:microsoft.com/office/officeart/2018/2/layout/IconVerticalSolidList"/>
    <dgm:cxn modelId="{16277E4C-CE3A-4750-A1A1-29FAD98C4522}" type="presParOf" srcId="{8C3879B3-D037-4C01-90A2-FB9806F65594}" destId="{B27F859A-8C0E-480C-8670-47508CE2550D}" srcOrd="3" destOrd="0" presId="urn:microsoft.com/office/officeart/2018/2/layout/IconVerticalSolidList"/>
    <dgm:cxn modelId="{894E18C1-1218-470C-9FFE-A9F4C9129969}" type="presParOf" srcId="{B14C0F16-B056-42D9-9AD7-C1101F80619C}" destId="{86972F05-EA91-4250-9D98-24FC1B555C4B}" srcOrd="5" destOrd="0" presId="urn:microsoft.com/office/officeart/2018/2/layout/IconVerticalSolidList"/>
    <dgm:cxn modelId="{BE94E3BF-4592-4922-8766-37748A0D87C0}" type="presParOf" srcId="{B14C0F16-B056-42D9-9AD7-C1101F80619C}" destId="{941B3063-2325-4667-A739-8B2F9C6DF5C3}" srcOrd="6" destOrd="0" presId="urn:microsoft.com/office/officeart/2018/2/layout/IconVerticalSolidList"/>
    <dgm:cxn modelId="{F63AC891-7AE6-4A40-917D-990335AD0149}" type="presParOf" srcId="{941B3063-2325-4667-A739-8B2F9C6DF5C3}" destId="{252814B9-F55B-495E-B947-7691588683D0}" srcOrd="0" destOrd="0" presId="urn:microsoft.com/office/officeart/2018/2/layout/IconVerticalSolidList"/>
    <dgm:cxn modelId="{4FF80745-9D93-43E5-9D1A-DDFFB5F83C5F}" type="presParOf" srcId="{941B3063-2325-4667-A739-8B2F9C6DF5C3}" destId="{678A03AC-EDFA-43BD-95A9-B928354D92B1}" srcOrd="1" destOrd="0" presId="urn:microsoft.com/office/officeart/2018/2/layout/IconVerticalSolidList"/>
    <dgm:cxn modelId="{882468AB-32E8-4AE1-A833-EE5FBFF10280}" type="presParOf" srcId="{941B3063-2325-4667-A739-8B2F9C6DF5C3}" destId="{BA1050E8-3E07-4487-AA17-D5A4120555D9}" srcOrd="2" destOrd="0" presId="urn:microsoft.com/office/officeart/2018/2/layout/IconVerticalSolidList"/>
    <dgm:cxn modelId="{F8309FE7-5A0F-499E-91FE-D1E312631EBE}" type="presParOf" srcId="{941B3063-2325-4667-A739-8B2F9C6DF5C3}" destId="{FC05FF43-DCE9-4F09-B9EB-FB491C86DA5F}" srcOrd="3" destOrd="0" presId="urn:microsoft.com/office/officeart/2018/2/layout/IconVerticalSolidList"/>
    <dgm:cxn modelId="{A7A70B15-5093-4834-ABD5-5030A46D94D1}" type="presParOf" srcId="{B14C0F16-B056-42D9-9AD7-C1101F80619C}" destId="{8DCF87A5-30B8-475E-B36F-D1AC72166153}" srcOrd="7" destOrd="0" presId="urn:microsoft.com/office/officeart/2018/2/layout/IconVerticalSolidList"/>
    <dgm:cxn modelId="{78497CA6-084D-46DB-BEBB-D4D47969296F}" type="presParOf" srcId="{B14C0F16-B056-42D9-9AD7-C1101F80619C}" destId="{7C23661D-DEEE-4C79-AFED-F9CEB1BD4BAA}" srcOrd="8" destOrd="0" presId="urn:microsoft.com/office/officeart/2018/2/layout/IconVerticalSolidList"/>
    <dgm:cxn modelId="{81FAC5EC-D595-4438-AD17-8B1DD7E31D78}" type="presParOf" srcId="{7C23661D-DEEE-4C79-AFED-F9CEB1BD4BAA}" destId="{B8883295-34CF-4D77-B8ED-3F25F6A43AD8}" srcOrd="0" destOrd="0" presId="urn:microsoft.com/office/officeart/2018/2/layout/IconVerticalSolidList"/>
    <dgm:cxn modelId="{5979F298-54DD-4707-B3A8-1F0AE3168AD4}" type="presParOf" srcId="{7C23661D-DEEE-4C79-AFED-F9CEB1BD4BAA}" destId="{AD73348E-1BAD-4BFF-9837-73093507E23C}" srcOrd="1" destOrd="0" presId="urn:microsoft.com/office/officeart/2018/2/layout/IconVerticalSolidList"/>
    <dgm:cxn modelId="{C2791720-3726-46E2-B319-C27430F6295A}" type="presParOf" srcId="{7C23661D-DEEE-4C79-AFED-F9CEB1BD4BAA}" destId="{C8B81C69-EBFB-4805-80E2-DB36B80C9542}" srcOrd="2" destOrd="0" presId="urn:microsoft.com/office/officeart/2018/2/layout/IconVerticalSolidList"/>
    <dgm:cxn modelId="{D45F2861-7579-4ED0-B66B-EE94202F2898}" type="presParOf" srcId="{7C23661D-DEEE-4C79-AFED-F9CEB1BD4BAA}" destId="{19090FB7-9BB1-4DF2-ADF9-B4D7502ABE99}" srcOrd="3" destOrd="0" presId="urn:microsoft.com/office/officeart/2018/2/layout/IconVerticalSolidList"/>
    <dgm:cxn modelId="{0B0B706F-D430-4FED-B5E7-4689B9370730}" type="presParOf" srcId="{B14C0F16-B056-42D9-9AD7-C1101F80619C}" destId="{F30C70A0-E636-47CD-946E-5B49CFD1759D}" srcOrd="9" destOrd="0" presId="urn:microsoft.com/office/officeart/2018/2/layout/IconVerticalSolidList"/>
    <dgm:cxn modelId="{CA763D22-C767-4063-905D-C34134BB84A0}" type="presParOf" srcId="{B14C0F16-B056-42D9-9AD7-C1101F80619C}" destId="{B1518223-40AE-4E0A-9F43-807FE977EC83}" srcOrd="10" destOrd="0" presId="urn:microsoft.com/office/officeart/2018/2/layout/IconVerticalSolidList"/>
    <dgm:cxn modelId="{A56F2788-6E89-4292-BA86-67BB8AA15AFA}" type="presParOf" srcId="{B1518223-40AE-4E0A-9F43-807FE977EC83}" destId="{C4C11395-D329-47AD-9A27-AC9BBD706265}" srcOrd="0" destOrd="0" presId="urn:microsoft.com/office/officeart/2018/2/layout/IconVerticalSolidList"/>
    <dgm:cxn modelId="{7F12DA40-9F61-4E7C-8175-6C196C647BBD}" type="presParOf" srcId="{B1518223-40AE-4E0A-9F43-807FE977EC83}" destId="{3B868F07-8F68-4DFB-AE9E-FE8F548BDB09}" srcOrd="1" destOrd="0" presId="urn:microsoft.com/office/officeart/2018/2/layout/IconVerticalSolidList"/>
    <dgm:cxn modelId="{BF54B0D6-5721-463B-80AA-3DA490224418}" type="presParOf" srcId="{B1518223-40AE-4E0A-9F43-807FE977EC83}" destId="{C6FEC369-164E-4160-80BE-EF57E9165243}" srcOrd="2" destOrd="0" presId="urn:microsoft.com/office/officeart/2018/2/layout/IconVerticalSolidList"/>
    <dgm:cxn modelId="{3B0E8DBF-A5CD-4AD1-BD25-51C684FB6AF9}" type="presParOf" srcId="{B1518223-40AE-4E0A-9F43-807FE977EC83}" destId="{6CFCED74-0089-447E-8C76-5751E3D56B50}" srcOrd="3" destOrd="0" presId="urn:microsoft.com/office/officeart/2018/2/layout/IconVerticalSolidList"/>
    <dgm:cxn modelId="{9BC52B9B-C9C3-4F63-8C64-D2078DD7D607}" type="presParOf" srcId="{B14C0F16-B056-42D9-9AD7-C1101F80619C}" destId="{24A09B65-0086-4FBE-8CAE-A9EF3EC7D7A0}" srcOrd="11" destOrd="0" presId="urn:microsoft.com/office/officeart/2018/2/layout/IconVerticalSolidList"/>
    <dgm:cxn modelId="{39E4F4CD-302E-4B40-9DC8-8ECE212EC49D}" type="presParOf" srcId="{B14C0F16-B056-42D9-9AD7-C1101F80619C}" destId="{2C9BBD9F-E82A-4522-96FF-99E0543AE09E}" srcOrd="12" destOrd="0" presId="urn:microsoft.com/office/officeart/2018/2/layout/IconVerticalSolidList"/>
    <dgm:cxn modelId="{B797930D-2AE3-40DE-9F7E-A3FEFD3EEF51}" type="presParOf" srcId="{2C9BBD9F-E82A-4522-96FF-99E0543AE09E}" destId="{3F62587A-19D5-46CB-BE40-BD492D9BB247}" srcOrd="0" destOrd="0" presId="urn:microsoft.com/office/officeart/2018/2/layout/IconVerticalSolidList"/>
    <dgm:cxn modelId="{760C15C7-23BB-4500-8AB0-5E3ABC700153}" type="presParOf" srcId="{2C9BBD9F-E82A-4522-96FF-99E0543AE09E}" destId="{5394E447-B3A1-4016-9CFE-2BC30F4F6A28}" srcOrd="1" destOrd="0" presId="urn:microsoft.com/office/officeart/2018/2/layout/IconVerticalSolidList"/>
    <dgm:cxn modelId="{3B157C41-89F2-4CD3-9E8B-7B132BCDF96A}" type="presParOf" srcId="{2C9BBD9F-E82A-4522-96FF-99E0543AE09E}" destId="{4D054BD0-BA3C-4808-AA8F-5481E2CEC1E3}" srcOrd="2" destOrd="0" presId="urn:microsoft.com/office/officeart/2018/2/layout/IconVerticalSolidList"/>
    <dgm:cxn modelId="{7BAD345F-3D44-493E-B1E3-41D6103BF2A6}" type="presParOf" srcId="{2C9BBD9F-E82A-4522-96FF-99E0543AE09E}" destId="{C3C1AC0D-85AF-4E48-AB98-242FBEC3A7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99A8329-3D80-4FA1-8D60-73608B52B3B4}"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701A73A7-13D4-46F4-9087-0DF4E7A1EB94}">
      <dgm:prSet/>
      <dgm:spPr/>
      <dgm:t>
        <a:bodyPr/>
        <a:lstStyle/>
        <a:p>
          <a:pPr>
            <a:lnSpc>
              <a:spcPct val="100000"/>
            </a:lnSpc>
          </a:pPr>
          <a:r>
            <a:rPr lang="en-US" dirty="0"/>
            <a:t>Overview of Friday, November 22, 2024 Finance Committee Meeting</a:t>
          </a:r>
        </a:p>
      </dgm:t>
    </dgm:pt>
    <dgm:pt modelId="{25006ABD-EBD5-4427-9811-07F4D8FC82D9}" type="parTrans" cxnId="{9986BE06-3528-4227-AF11-D6F4E67C02FC}">
      <dgm:prSet/>
      <dgm:spPr/>
      <dgm:t>
        <a:bodyPr/>
        <a:lstStyle/>
        <a:p>
          <a:endParaRPr lang="en-US"/>
        </a:p>
      </dgm:t>
    </dgm:pt>
    <dgm:pt modelId="{594781B1-79CD-428D-A00C-7F02E9E7BEC4}" type="sibTrans" cxnId="{9986BE06-3528-4227-AF11-D6F4E67C02FC}">
      <dgm:prSet/>
      <dgm:spPr/>
      <dgm:t>
        <a:bodyPr/>
        <a:lstStyle/>
        <a:p>
          <a:endParaRPr lang="en-US"/>
        </a:p>
      </dgm:t>
    </dgm:pt>
    <dgm:pt modelId="{879A9D19-8261-41E5-BBA6-8FE6BE21B7B9}">
      <dgm:prSet/>
      <dgm:spPr/>
      <dgm:t>
        <a:bodyPr/>
        <a:lstStyle/>
        <a:p>
          <a:pPr>
            <a:lnSpc>
              <a:spcPct val="100000"/>
            </a:lnSpc>
          </a:pPr>
          <a:r>
            <a:rPr lang="en-US" dirty="0"/>
            <a:t>October 2024 Financials</a:t>
          </a:r>
        </a:p>
      </dgm:t>
    </dgm:pt>
    <dgm:pt modelId="{B0E3952E-D230-4C41-AEB6-6C857516B153}" type="parTrans" cxnId="{EBFA9E7C-73FE-4DE8-B9A2-BF71A421CD63}">
      <dgm:prSet/>
      <dgm:spPr/>
      <dgm:t>
        <a:bodyPr/>
        <a:lstStyle/>
        <a:p>
          <a:endParaRPr lang="en-US"/>
        </a:p>
      </dgm:t>
    </dgm:pt>
    <dgm:pt modelId="{18659D1B-FD01-4D89-8EDE-264500BF911D}" type="sibTrans" cxnId="{EBFA9E7C-73FE-4DE8-B9A2-BF71A421CD63}">
      <dgm:prSet/>
      <dgm:spPr/>
      <dgm:t>
        <a:bodyPr/>
        <a:lstStyle/>
        <a:p>
          <a:endParaRPr lang="en-US"/>
        </a:p>
      </dgm:t>
    </dgm:pt>
    <dgm:pt modelId="{F01B6024-7A81-488F-A7EF-BD1E09283E1A}">
      <dgm:prSet/>
      <dgm:spPr/>
      <dgm:t>
        <a:bodyPr/>
        <a:lstStyle/>
        <a:p>
          <a:pPr rtl="0">
            <a:lnSpc>
              <a:spcPct val="100000"/>
            </a:lnSpc>
          </a:pPr>
          <a:r>
            <a:rPr lang="en-US" dirty="0"/>
            <a:t>Financial Assistance Policy</a:t>
          </a:r>
          <a:r>
            <a:rPr lang="en-US" dirty="0">
              <a:latin typeface="Arial"/>
            </a:rPr>
            <a:t> (</a:t>
          </a:r>
          <a:r>
            <a:rPr lang="en-US" dirty="0"/>
            <a:t>FAP)</a:t>
          </a:r>
          <a:r>
            <a:rPr lang="en-US" dirty="0">
              <a:latin typeface="Arial"/>
            </a:rPr>
            <a:t> / </a:t>
          </a:r>
          <a:r>
            <a:rPr lang="en-US" dirty="0"/>
            <a:t>EMTALA Policies</a:t>
          </a:r>
        </a:p>
      </dgm:t>
    </dgm:pt>
    <dgm:pt modelId="{46FE9FF4-1B49-4458-B10C-A7B6051DDD1E}" type="parTrans" cxnId="{834D99D3-8C4A-4DA1-8E06-91F59299FA32}">
      <dgm:prSet/>
      <dgm:spPr/>
      <dgm:t>
        <a:bodyPr/>
        <a:lstStyle/>
        <a:p>
          <a:endParaRPr lang="en-US"/>
        </a:p>
      </dgm:t>
    </dgm:pt>
    <dgm:pt modelId="{7DD8BF0A-358A-4A0D-8C5F-2C5F1EA225AF}" type="sibTrans" cxnId="{834D99D3-8C4A-4DA1-8E06-91F59299FA32}">
      <dgm:prSet/>
      <dgm:spPr/>
      <dgm:t>
        <a:bodyPr/>
        <a:lstStyle/>
        <a:p>
          <a:endParaRPr lang="en-US"/>
        </a:p>
      </dgm:t>
    </dgm:pt>
    <dgm:pt modelId="{4B11FE62-26AA-4B9F-90DD-737A37B36003}">
      <dgm:prSet/>
      <dgm:spPr/>
      <dgm:t>
        <a:bodyPr/>
        <a:lstStyle/>
        <a:p>
          <a:pPr>
            <a:lnSpc>
              <a:spcPct val="100000"/>
            </a:lnSpc>
          </a:pPr>
          <a:r>
            <a:rPr lang="en-US" dirty="0"/>
            <a:t>Investment Review: ZCM Advisory Group </a:t>
          </a:r>
        </a:p>
      </dgm:t>
    </dgm:pt>
    <dgm:pt modelId="{A05D1C08-F445-42C1-B5B6-FD9D22DF1E7D}" type="parTrans" cxnId="{39AF23A5-05E6-4E2A-A090-CF98951E0E80}">
      <dgm:prSet/>
      <dgm:spPr/>
      <dgm:t>
        <a:bodyPr/>
        <a:lstStyle/>
        <a:p>
          <a:endParaRPr lang="en-US"/>
        </a:p>
      </dgm:t>
    </dgm:pt>
    <dgm:pt modelId="{22C3978E-A314-4E9E-B28E-01D3D94690C1}" type="sibTrans" cxnId="{39AF23A5-05E6-4E2A-A090-CF98951E0E80}">
      <dgm:prSet/>
      <dgm:spPr/>
      <dgm:t>
        <a:bodyPr/>
        <a:lstStyle/>
        <a:p>
          <a:endParaRPr lang="en-US"/>
        </a:p>
      </dgm:t>
    </dgm:pt>
    <dgm:pt modelId="{57A71FBD-1D11-4E8D-8AEF-1D5BC991D5B2}">
      <dgm:prSet/>
      <dgm:spPr/>
      <dgm:t>
        <a:bodyPr/>
        <a:lstStyle/>
        <a:p>
          <a:pPr>
            <a:lnSpc>
              <a:spcPct val="100000"/>
            </a:lnSpc>
          </a:pPr>
          <a:r>
            <a:rPr lang="en-US" dirty="0"/>
            <a:t>November </a:t>
          </a:r>
          <a:r>
            <a:rPr lang="en-US" dirty="0">
              <a:latin typeface="Arial"/>
            </a:rPr>
            <a:t>Month-to-Date</a:t>
          </a:r>
          <a:r>
            <a:rPr lang="en-US" dirty="0"/>
            <a:t> Financials</a:t>
          </a:r>
        </a:p>
      </dgm:t>
    </dgm:pt>
    <dgm:pt modelId="{B1116770-043A-4CAF-AA91-3DF245B89299}" type="parTrans" cxnId="{CEFB15F6-DD62-47D0-B631-231A0A2893BB}">
      <dgm:prSet/>
      <dgm:spPr/>
      <dgm:t>
        <a:bodyPr/>
        <a:lstStyle/>
        <a:p>
          <a:endParaRPr lang="en-US"/>
        </a:p>
      </dgm:t>
    </dgm:pt>
    <dgm:pt modelId="{50233FB0-9821-4F2D-8A95-5CCBA70EF193}" type="sibTrans" cxnId="{CEFB15F6-DD62-47D0-B631-231A0A2893BB}">
      <dgm:prSet/>
      <dgm:spPr/>
      <dgm:t>
        <a:bodyPr/>
        <a:lstStyle/>
        <a:p>
          <a:endParaRPr lang="en-US"/>
        </a:p>
      </dgm:t>
    </dgm:pt>
    <dgm:pt modelId="{E9E197EE-ED0E-41E8-B31E-17B820D6F317}">
      <dgm:prSet/>
      <dgm:spPr/>
      <dgm:t>
        <a:bodyPr/>
        <a:lstStyle/>
        <a:p>
          <a:pPr>
            <a:lnSpc>
              <a:spcPct val="100000"/>
            </a:lnSpc>
          </a:pPr>
          <a:r>
            <a:rPr lang="en-US" dirty="0"/>
            <a:t>Community Health Needs Assessment (CHNA)</a:t>
          </a:r>
        </a:p>
      </dgm:t>
    </dgm:pt>
    <dgm:pt modelId="{B95A9704-D065-4B36-8C5E-167F9A3B7F85}" type="parTrans" cxnId="{5292F85F-5F42-4A52-80C2-393A099357AD}">
      <dgm:prSet/>
      <dgm:spPr/>
      <dgm:t>
        <a:bodyPr/>
        <a:lstStyle/>
        <a:p>
          <a:endParaRPr lang="en-US"/>
        </a:p>
      </dgm:t>
    </dgm:pt>
    <dgm:pt modelId="{90C528FA-9748-43BD-AFFE-2390E2B77E98}" type="sibTrans" cxnId="{5292F85F-5F42-4A52-80C2-393A099357AD}">
      <dgm:prSet/>
      <dgm:spPr/>
      <dgm:t>
        <a:bodyPr/>
        <a:lstStyle/>
        <a:p>
          <a:endParaRPr lang="en-US"/>
        </a:p>
      </dgm:t>
    </dgm:pt>
    <dgm:pt modelId="{910AE159-4E83-42CD-89BE-F0CA71FEA605}">
      <dgm:prSet/>
      <dgm:spPr/>
      <dgm:t>
        <a:bodyPr/>
        <a:lstStyle/>
        <a:p>
          <a:pPr>
            <a:lnSpc>
              <a:spcPct val="100000"/>
            </a:lnSpc>
          </a:pPr>
          <a:r>
            <a:rPr lang="en-US" dirty="0"/>
            <a:t>Capital Request: Infusion Pump Replacement</a:t>
          </a:r>
        </a:p>
      </dgm:t>
    </dgm:pt>
    <dgm:pt modelId="{ABF5C5F5-0678-44B8-B7A1-4B4D4E571A56}" type="parTrans" cxnId="{ABC516BB-5E56-4B7F-8BB8-274708D96AC9}">
      <dgm:prSet/>
      <dgm:spPr/>
      <dgm:t>
        <a:bodyPr/>
        <a:lstStyle/>
        <a:p>
          <a:endParaRPr lang="en-US"/>
        </a:p>
      </dgm:t>
    </dgm:pt>
    <dgm:pt modelId="{CBDE8BEF-E88C-49BA-8AE8-76262BF835A9}" type="sibTrans" cxnId="{ABC516BB-5E56-4B7F-8BB8-274708D96AC9}">
      <dgm:prSet/>
      <dgm:spPr/>
      <dgm:t>
        <a:bodyPr/>
        <a:lstStyle/>
        <a:p>
          <a:endParaRPr lang="en-US"/>
        </a:p>
      </dgm:t>
    </dgm:pt>
    <dgm:pt modelId="{B14C0F16-B056-42D9-9AD7-C1101F80619C}" type="pres">
      <dgm:prSet presAssocID="{F99A8329-3D80-4FA1-8D60-73608B52B3B4}" presName="root" presStyleCnt="0">
        <dgm:presLayoutVars>
          <dgm:dir/>
          <dgm:resizeHandles val="exact"/>
        </dgm:presLayoutVars>
      </dgm:prSet>
      <dgm:spPr/>
    </dgm:pt>
    <dgm:pt modelId="{0C1D2DBD-E2E1-477F-A567-C8F3F7E67FD4}" type="pres">
      <dgm:prSet presAssocID="{701A73A7-13D4-46F4-9087-0DF4E7A1EB94}" presName="compNode" presStyleCnt="0"/>
      <dgm:spPr/>
    </dgm:pt>
    <dgm:pt modelId="{E16B8FEB-3F89-4489-AD91-770CAC7C6B7B}" type="pres">
      <dgm:prSet presAssocID="{701A73A7-13D4-46F4-9087-0DF4E7A1EB94}" presName="bgRect" presStyleLbl="bgShp" presStyleIdx="0" presStyleCnt="7"/>
      <dgm:spPr/>
    </dgm:pt>
    <dgm:pt modelId="{876B29CC-5699-40A0-9F3B-99951E57D938}" type="pres">
      <dgm:prSet presAssocID="{701A73A7-13D4-46F4-9087-0DF4E7A1EB9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CB8978AD-1C76-4D89-B0C4-25B4E584DF9F}" type="pres">
      <dgm:prSet presAssocID="{701A73A7-13D4-46F4-9087-0DF4E7A1EB94}" presName="spaceRect" presStyleCnt="0"/>
      <dgm:spPr/>
    </dgm:pt>
    <dgm:pt modelId="{CDAEE363-35ED-4FEB-8E38-2331A8C55322}" type="pres">
      <dgm:prSet presAssocID="{701A73A7-13D4-46F4-9087-0DF4E7A1EB94}" presName="parTx" presStyleLbl="revTx" presStyleIdx="0" presStyleCnt="7">
        <dgm:presLayoutVars>
          <dgm:chMax val="0"/>
          <dgm:chPref val="0"/>
        </dgm:presLayoutVars>
      </dgm:prSet>
      <dgm:spPr/>
    </dgm:pt>
    <dgm:pt modelId="{CD6139CE-9794-4D48-A485-AE12F5A4290D}" type="pres">
      <dgm:prSet presAssocID="{594781B1-79CD-428D-A00C-7F02E9E7BEC4}" presName="sibTrans" presStyleCnt="0"/>
      <dgm:spPr/>
    </dgm:pt>
    <dgm:pt modelId="{85C6F3F5-E85D-48F1-896B-F3C613C9E132}" type="pres">
      <dgm:prSet presAssocID="{879A9D19-8261-41E5-BBA6-8FE6BE21B7B9}" presName="compNode" presStyleCnt="0"/>
      <dgm:spPr/>
    </dgm:pt>
    <dgm:pt modelId="{D0D4DA56-43C9-41B8-B14C-4DD701FAB6C8}" type="pres">
      <dgm:prSet presAssocID="{879A9D19-8261-41E5-BBA6-8FE6BE21B7B9}" presName="bgRect" presStyleLbl="bgShp" presStyleIdx="1" presStyleCnt="7"/>
      <dgm:spPr/>
    </dgm:pt>
    <dgm:pt modelId="{14CE1978-70FB-417F-9ADF-1AF6A29D5280}" type="pres">
      <dgm:prSet presAssocID="{879A9D19-8261-41E5-BBA6-8FE6BE21B7B9}"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ey outline"/>
        </a:ext>
      </dgm:extLst>
    </dgm:pt>
    <dgm:pt modelId="{F72BC841-D5D9-4AFF-A864-25D9B5A15E2C}" type="pres">
      <dgm:prSet presAssocID="{879A9D19-8261-41E5-BBA6-8FE6BE21B7B9}" presName="spaceRect" presStyleCnt="0"/>
      <dgm:spPr/>
    </dgm:pt>
    <dgm:pt modelId="{D49D93E0-6260-4B1A-A346-C4E3E1813DBE}" type="pres">
      <dgm:prSet presAssocID="{879A9D19-8261-41E5-BBA6-8FE6BE21B7B9}" presName="parTx" presStyleLbl="revTx" presStyleIdx="1" presStyleCnt="7">
        <dgm:presLayoutVars>
          <dgm:chMax val="0"/>
          <dgm:chPref val="0"/>
        </dgm:presLayoutVars>
      </dgm:prSet>
      <dgm:spPr/>
    </dgm:pt>
    <dgm:pt modelId="{EF0FF403-51A4-443B-881C-65C3F4441AA6}" type="pres">
      <dgm:prSet presAssocID="{18659D1B-FD01-4D89-8EDE-264500BF911D}" presName="sibTrans" presStyleCnt="0"/>
      <dgm:spPr/>
    </dgm:pt>
    <dgm:pt modelId="{8C3879B3-D037-4C01-90A2-FB9806F65594}" type="pres">
      <dgm:prSet presAssocID="{57A71FBD-1D11-4E8D-8AEF-1D5BC991D5B2}" presName="compNode" presStyleCnt="0"/>
      <dgm:spPr/>
    </dgm:pt>
    <dgm:pt modelId="{378697B7-7F33-4CEA-95D4-1F0860A429A6}" type="pres">
      <dgm:prSet presAssocID="{57A71FBD-1D11-4E8D-8AEF-1D5BC991D5B2}" presName="bgRect" presStyleLbl="bgShp" presStyleIdx="2" presStyleCnt="7"/>
      <dgm:spPr/>
    </dgm:pt>
    <dgm:pt modelId="{56F0B4E9-CFA9-43A8-9818-4C95B88574D4}" type="pres">
      <dgm:prSet presAssocID="{57A71FBD-1D11-4E8D-8AEF-1D5BC991D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oney outline"/>
        </a:ext>
      </dgm:extLst>
    </dgm:pt>
    <dgm:pt modelId="{1DFB8CCF-0829-4180-8496-2579534A91EF}" type="pres">
      <dgm:prSet presAssocID="{57A71FBD-1D11-4E8D-8AEF-1D5BC991D5B2}" presName="spaceRect" presStyleCnt="0"/>
      <dgm:spPr/>
    </dgm:pt>
    <dgm:pt modelId="{B27F859A-8C0E-480C-8670-47508CE2550D}" type="pres">
      <dgm:prSet presAssocID="{57A71FBD-1D11-4E8D-8AEF-1D5BC991D5B2}" presName="parTx" presStyleLbl="revTx" presStyleIdx="2" presStyleCnt="7">
        <dgm:presLayoutVars>
          <dgm:chMax val="0"/>
          <dgm:chPref val="0"/>
        </dgm:presLayoutVars>
      </dgm:prSet>
      <dgm:spPr/>
    </dgm:pt>
    <dgm:pt modelId="{86972F05-EA91-4250-9D98-24FC1B555C4B}" type="pres">
      <dgm:prSet presAssocID="{50233FB0-9821-4F2D-8A95-5CCBA70EF193}" presName="sibTrans" presStyleCnt="0"/>
      <dgm:spPr/>
    </dgm:pt>
    <dgm:pt modelId="{941B3063-2325-4667-A739-8B2F9C6DF5C3}" type="pres">
      <dgm:prSet presAssocID="{F01B6024-7A81-488F-A7EF-BD1E09283E1A}" presName="compNode" presStyleCnt="0"/>
      <dgm:spPr/>
    </dgm:pt>
    <dgm:pt modelId="{252814B9-F55B-495E-B947-7691588683D0}" type="pres">
      <dgm:prSet presAssocID="{F01B6024-7A81-488F-A7EF-BD1E09283E1A}" presName="bgRect" presStyleLbl="bgShp" presStyleIdx="3" presStyleCnt="7"/>
      <dgm:spPr/>
    </dgm:pt>
    <dgm:pt modelId="{678A03AC-EDFA-43BD-95A9-B928354D92B1}" type="pres">
      <dgm:prSet presAssocID="{F01B6024-7A81-488F-A7EF-BD1E09283E1A}"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BA1050E8-3E07-4487-AA17-D5A4120555D9}" type="pres">
      <dgm:prSet presAssocID="{F01B6024-7A81-488F-A7EF-BD1E09283E1A}" presName="spaceRect" presStyleCnt="0"/>
      <dgm:spPr/>
    </dgm:pt>
    <dgm:pt modelId="{FC05FF43-DCE9-4F09-B9EB-FB491C86DA5F}" type="pres">
      <dgm:prSet presAssocID="{F01B6024-7A81-488F-A7EF-BD1E09283E1A}" presName="parTx" presStyleLbl="revTx" presStyleIdx="3" presStyleCnt="7">
        <dgm:presLayoutVars>
          <dgm:chMax val="0"/>
          <dgm:chPref val="0"/>
        </dgm:presLayoutVars>
      </dgm:prSet>
      <dgm:spPr/>
    </dgm:pt>
    <dgm:pt modelId="{8DCF87A5-30B8-475E-B36F-D1AC72166153}" type="pres">
      <dgm:prSet presAssocID="{7DD8BF0A-358A-4A0D-8C5F-2C5F1EA225AF}" presName="sibTrans" presStyleCnt="0"/>
      <dgm:spPr/>
    </dgm:pt>
    <dgm:pt modelId="{7C23661D-DEEE-4C79-AFED-F9CEB1BD4BAA}" type="pres">
      <dgm:prSet presAssocID="{E9E197EE-ED0E-41E8-B31E-17B820D6F317}" presName="compNode" presStyleCnt="0"/>
      <dgm:spPr/>
    </dgm:pt>
    <dgm:pt modelId="{B8883295-34CF-4D77-B8ED-3F25F6A43AD8}" type="pres">
      <dgm:prSet presAssocID="{E9E197EE-ED0E-41E8-B31E-17B820D6F317}" presName="bgRect" presStyleLbl="bgShp" presStyleIdx="4" presStyleCnt="7"/>
      <dgm:spPr/>
    </dgm:pt>
    <dgm:pt modelId="{AD73348E-1BAD-4BFF-9837-73093507E23C}" type="pres">
      <dgm:prSet presAssocID="{E9E197EE-ED0E-41E8-B31E-17B820D6F317}"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ighborhood with solid fill"/>
        </a:ext>
      </dgm:extLst>
    </dgm:pt>
    <dgm:pt modelId="{C8B81C69-EBFB-4805-80E2-DB36B80C9542}" type="pres">
      <dgm:prSet presAssocID="{E9E197EE-ED0E-41E8-B31E-17B820D6F317}" presName="spaceRect" presStyleCnt="0"/>
      <dgm:spPr/>
    </dgm:pt>
    <dgm:pt modelId="{19090FB7-9BB1-4DF2-ADF9-B4D7502ABE99}" type="pres">
      <dgm:prSet presAssocID="{E9E197EE-ED0E-41E8-B31E-17B820D6F317}" presName="parTx" presStyleLbl="revTx" presStyleIdx="4" presStyleCnt="7">
        <dgm:presLayoutVars>
          <dgm:chMax val="0"/>
          <dgm:chPref val="0"/>
        </dgm:presLayoutVars>
      </dgm:prSet>
      <dgm:spPr/>
    </dgm:pt>
    <dgm:pt modelId="{F30C70A0-E636-47CD-946E-5B49CFD1759D}" type="pres">
      <dgm:prSet presAssocID="{90C528FA-9748-43BD-AFFE-2390E2B77E98}" presName="sibTrans" presStyleCnt="0"/>
      <dgm:spPr/>
    </dgm:pt>
    <dgm:pt modelId="{B1518223-40AE-4E0A-9F43-807FE977EC83}" type="pres">
      <dgm:prSet presAssocID="{910AE159-4E83-42CD-89BE-F0CA71FEA605}" presName="compNode" presStyleCnt="0"/>
      <dgm:spPr/>
    </dgm:pt>
    <dgm:pt modelId="{C4C11395-D329-47AD-9A27-AC9BBD706265}" type="pres">
      <dgm:prSet presAssocID="{910AE159-4E83-42CD-89BE-F0CA71FEA605}" presName="bgRect" presStyleLbl="bgShp" presStyleIdx="5" presStyleCnt="7"/>
      <dgm:spPr/>
    </dgm:pt>
    <dgm:pt modelId="{3B868F07-8F68-4DFB-AE9E-FE8F548BDB09}" type="pres">
      <dgm:prSet presAssocID="{910AE159-4E83-42CD-89BE-F0CA71FEA60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ins outline"/>
        </a:ext>
      </dgm:extLst>
    </dgm:pt>
    <dgm:pt modelId="{C6FEC369-164E-4160-80BE-EF57E9165243}" type="pres">
      <dgm:prSet presAssocID="{910AE159-4E83-42CD-89BE-F0CA71FEA605}" presName="spaceRect" presStyleCnt="0"/>
      <dgm:spPr/>
    </dgm:pt>
    <dgm:pt modelId="{6CFCED74-0089-447E-8C76-5751E3D56B50}" type="pres">
      <dgm:prSet presAssocID="{910AE159-4E83-42CD-89BE-F0CA71FEA605}" presName="parTx" presStyleLbl="revTx" presStyleIdx="5" presStyleCnt="7">
        <dgm:presLayoutVars>
          <dgm:chMax val="0"/>
          <dgm:chPref val="0"/>
        </dgm:presLayoutVars>
      </dgm:prSet>
      <dgm:spPr/>
    </dgm:pt>
    <dgm:pt modelId="{24A09B65-0086-4FBE-8CAE-A9EF3EC7D7A0}" type="pres">
      <dgm:prSet presAssocID="{CBDE8BEF-E88C-49BA-8AE8-76262BF835A9}" presName="sibTrans" presStyleCnt="0"/>
      <dgm:spPr/>
    </dgm:pt>
    <dgm:pt modelId="{2C9BBD9F-E82A-4522-96FF-99E0543AE09E}" type="pres">
      <dgm:prSet presAssocID="{4B11FE62-26AA-4B9F-90DD-737A37B36003}" presName="compNode" presStyleCnt="0"/>
      <dgm:spPr/>
    </dgm:pt>
    <dgm:pt modelId="{3F62587A-19D5-46CB-BE40-BD492D9BB247}" type="pres">
      <dgm:prSet presAssocID="{4B11FE62-26AA-4B9F-90DD-737A37B36003}" presName="bgRect" presStyleLbl="bgShp" presStyleIdx="6" presStyleCnt="7"/>
      <dgm:spPr/>
    </dgm:pt>
    <dgm:pt modelId="{5394E447-B3A1-4016-9CFE-2BC30F4F6A28}" type="pres">
      <dgm:prSet presAssocID="{4B11FE62-26AA-4B9F-90DD-737A37B36003}"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Bank with solid fill"/>
        </a:ext>
      </dgm:extLst>
    </dgm:pt>
    <dgm:pt modelId="{4D054BD0-BA3C-4808-AA8F-5481E2CEC1E3}" type="pres">
      <dgm:prSet presAssocID="{4B11FE62-26AA-4B9F-90DD-737A37B36003}" presName="spaceRect" presStyleCnt="0"/>
      <dgm:spPr/>
    </dgm:pt>
    <dgm:pt modelId="{C3C1AC0D-85AF-4E48-AB98-242FBEC3A78B}" type="pres">
      <dgm:prSet presAssocID="{4B11FE62-26AA-4B9F-90DD-737A37B36003}" presName="parTx" presStyleLbl="revTx" presStyleIdx="6" presStyleCnt="7">
        <dgm:presLayoutVars>
          <dgm:chMax val="0"/>
          <dgm:chPref val="0"/>
        </dgm:presLayoutVars>
      </dgm:prSet>
      <dgm:spPr/>
    </dgm:pt>
  </dgm:ptLst>
  <dgm:cxnLst>
    <dgm:cxn modelId="{9986BE06-3528-4227-AF11-D6F4E67C02FC}" srcId="{F99A8329-3D80-4FA1-8D60-73608B52B3B4}" destId="{701A73A7-13D4-46F4-9087-0DF4E7A1EB94}" srcOrd="0" destOrd="0" parTransId="{25006ABD-EBD5-4427-9811-07F4D8FC82D9}" sibTransId="{594781B1-79CD-428D-A00C-7F02E9E7BEC4}"/>
    <dgm:cxn modelId="{2308E73B-BBF8-4C7A-BE45-E330FD4FCFFA}" type="presOf" srcId="{57A71FBD-1D11-4E8D-8AEF-1D5BC991D5B2}" destId="{B27F859A-8C0E-480C-8670-47508CE2550D}" srcOrd="0" destOrd="0" presId="urn:microsoft.com/office/officeart/2018/2/layout/IconVerticalSolidList"/>
    <dgm:cxn modelId="{5292F85F-5F42-4A52-80C2-393A099357AD}" srcId="{F99A8329-3D80-4FA1-8D60-73608B52B3B4}" destId="{E9E197EE-ED0E-41E8-B31E-17B820D6F317}" srcOrd="4" destOrd="0" parTransId="{B95A9704-D065-4B36-8C5E-167F9A3B7F85}" sibTransId="{90C528FA-9748-43BD-AFFE-2390E2B77E98}"/>
    <dgm:cxn modelId="{569FE247-2859-4B7B-8648-72DD48A44653}" type="presOf" srcId="{F99A8329-3D80-4FA1-8D60-73608B52B3B4}" destId="{B14C0F16-B056-42D9-9AD7-C1101F80619C}" srcOrd="0" destOrd="0" presId="urn:microsoft.com/office/officeart/2018/2/layout/IconVerticalSolidList"/>
    <dgm:cxn modelId="{CA4BC74E-A3D5-47A5-9E58-96E771BB7C83}" type="presOf" srcId="{E9E197EE-ED0E-41E8-B31E-17B820D6F317}" destId="{19090FB7-9BB1-4DF2-ADF9-B4D7502ABE99}" srcOrd="0" destOrd="0" presId="urn:microsoft.com/office/officeart/2018/2/layout/IconVerticalSolidList"/>
    <dgm:cxn modelId="{EBFA9E7C-73FE-4DE8-B9A2-BF71A421CD63}" srcId="{F99A8329-3D80-4FA1-8D60-73608B52B3B4}" destId="{879A9D19-8261-41E5-BBA6-8FE6BE21B7B9}" srcOrd="1" destOrd="0" parTransId="{B0E3952E-D230-4C41-AEB6-6C857516B153}" sibTransId="{18659D1B-FD01-4D89-8EDE-264500BF911D}"/>
    <dgm:cxn modelId="{01F85E80-AB65-4390-994C-4770D58DDFAB}" type="presOf" srcId="{879A9D19-8261-41E5-BBA6-8FE6BE21B7B9}" destId="{D49D93E0-6260-4B1A-A346-C4E3E1813DBE}" srcOrd="0" destOrd="0" presId="urn:microsoft.com/office/officeart/2018/2/layout/IconVerticalSolidList"/>
    <dgm:cxn modelId="{4BEB668D-A353-4B1B-8DEB-FD139E5D442C}" type="presOf" srcId="{F01B6024-7A81-488F-A7EF-BD1E09283E1A}" destId="{FC05FF43-DCE9-4F09-B9EB-FB491C86DA5F}" srcOrd="0" destOrd="0" presId="urn:microsoft.com/office/officeart/2018/2/layout/IconVerticalSolidList"/>
    <dgm:cxn modelId="{39AF23A5-05E6-4E2A-A090-CF98951E0E80}" srcId="{F99A8329-3D80-4FA1-8D60-73608B52B3B4}" destId="{4B11FE62-26AA-4B9F-90DD-737A37B36003}" srcOrd="6" destOrd="0" parTransId="{A05D1C08-F445-42C1-B5B6-FD9D22DF1E7D}" sibTransId="{22C3978E-A314-4E9E-B28E-01D3D94690C1}"/>
    <dgm:cxn modelId="{ABC516BB-5E56-4B7F-8BB8-274708D96AC9}" srcId="{F99A8329-3D80-4FA1-8D60-73608B52B3B4}" destId="{910AE159-4E83-42CD-89BE-F0CA71FEA605}" srcOrd="5" destOrd="0" parTransId="{ABF5C5F5-0678-44B8-B7A1-4B4D4E571A56}" sibTransId="{CBDE8BEF-E88C-49BA-8AE8-76262BF835A9}"/>
    <dgm:cxn modelId="{B11F3CC9-9F14-410B-A9FE-B372595D9ED0}" type="presOf" srcId="{4B11FE62-26AA-4B9F-90DD-737A37B36003}" destId="{C3C1AC0D-85AF-4E48-AB98-242FBEC3A78B}" srcOrd="0" destOrd="0" presId="urn:microsoft.com/office/officeart/2018/2/layout/IconVerticalSolidList"/>
    <dgm:cxn modelId="{834D99D3-8C4A-4DA1-8E06-91F59299FA32}" srcId="{F99A8329-3D80-4FA1-8D60-73608B52B3B4}" destId="{F01B6024-7A81-488F-A7EF-BD1E09283E1A}" srcOrd="3" destOrd="0" parTransId="{46FE9FF4-1B49-4458-B10C-A7B6051DDD1E}" sibTransId="{7DD8BF0A-358A-4A0D-8C5F-2C5F1EA225AF}"/>
    <dgm:cxn modelId="{5C7A87E6-92E8-4C05-9264-7A0E441F6DCA}" type="presOf" srcId="{701A73A7-13D4-46F4-9087-0DF4E7A1EB94}" destId="{CDAEE363-35ED-4FEB-8E38-2331A8C55322}" srcOrd="0" destOrd="0" presId="urn:microsoft.com/office/officeart/2018/2/layout/IconVerticalSolidList"/>
    <dgm:cxn modelId="{CA2382E7-12AB-489C-9D72-05EB73372BD8}" type="presOf" srcId="{910AE159-4E83-42CD-89BE-F0CA71FEA605}" destId="{6CFCED74-0089-447E-8C76-5751E3D56B50}" srcOrd="0" destOrd="0" presId="urn:microsoft.com/office/officeart/2018/2/layout/IconVerticalSolidList"/>
    <dgm:cxn modelId="{CEFB15F6-DD62-47D0-B631-231A0A2893BB}" srcId="{F99A8329-3D80-4FA1-8D60-73608B52B3B4}" destId="{57A71FBD-1D11-4E8D-8AEF-1D5BC991D5B2}" srcOrd="2" destOrd="0" parTransId="{B1116770-043A-4CAF-AA91-3DF245B89299}" sibTransId="{50233FB0-9821-4F2D-8A95-5CCBA70EF193}"/>
    <dgm:cxn modelId="{33992A11-3C8F-40ED-9DBE-604144869E15}" type="presParOf" srcId="{B14C0F16-B056-42D9-9AD7-C1101F80619C}" destId="{0C1D2DBD-E2E1-477F-A567-C8F3F7E67FD4}" srcOrd="0" destOrd="0" presId="urn:microsoft.com/office/officeart/2018/2/layout/IconVerticalSolidList"/>
    <dgm:cxn modelId="{CDC8A4B6-7CD4-4D93-8F20-D3D0012F919E}" type="presParOf" srcId="{0C1D2DBD-E2E1-477F-A567-C8F3F7E67FD4}" destId="{E16B8FEB-3F89-4489-AD91-770CAC7C6B7B}" srcOrd="0" destOrd="0" presId="urn:microsoft.com/office/officeart/2018/2/layout/IconVerticalSolidList"/>
    <dgm:cxn modelId="{C570259F-058B-4192-B137-311509FFC875}" type="presParOf" srcId="{0C1D2DBD-E2E1-477F-A567-C8F3F7E67FD4}" destId="{876B29CC-5699-40A0-9F3B-99951E57D938}" srcOrd="1" destOrd="0" presId="urn:microsoft.com/office/officeart/2018/2/layout/IconVerticalSolidList"/>
    <dgm:cxn modelId="{82574154-0870-4714-B2E5-6F966DEB28B3}" type="presParOf" srcId="{0C1D2DBD-E2E1-477F-A567-C8F3F7E67FD4}" destId="{CB8978AD-1C76-4D89-B0C4-25B4E584DF9F}" srcOrd="2" destOrd="0" presId="urn:microsoft.com/office/officeart/2018/2/layout/IconVerticalSolidList"/>
    <dgm:cxn modelId="{9255213C-C5D2-4ADF-BF10-AFC2AFF6ADD6}" type="presParOf" srcId="{0C1D2DBD-E2E1-477F-A567-C8F3F7E67FD4}" destId="{CDAEE363-35ED-4FEB-8E38-2331A8C55322}" srcOrd="3" destOrd="0" presId="urn:microsoft.com/office/officeart/2018/2/layout/IconVerticalSolidList"/>
    <dgm:cxn modelId="{B6DADD07-B74B-423D-8EB8-BF07453C5CF9}" type="presParOf" srcId="{B14C0F16-B056-42D9-9AD7-C1101F80619C}" destId="{CD6139CE-9794-4D48-A485-AE12F5A4290D}" srcOrd="1" destOrd="0" presId="urn:microsoft.com/office/officeart/2018/2/layout/IconVerticalSolidList"/>
    <dgm:cxn modelId="{EDFF4FA3-B877-4EB4-AAAC-5D5AB6723826}" type="presParOf" srcId="{B14C0F16-B056-42D9-9AD7-C1101F80619C}" destId="{85C6F3F5-E85D-48F1-896B-F3C613C9E132}" srcOrd="2" destOrd="0" presId="urn:microsoft.com/office/officeart/2018/2/layout/IconVerticalSolidList"/>
    <dgm:cxn modelId="{A4DFEBD1-E174-4FDE-B16D-42E7930534DA}" type="presParOf" srcId="{85C6F3F5-E85D-48F1-896B-F3C613C9E132}" destId="{D0D4DA56-43C9-41B8-B14C-4DD701FAB6C8}" srcOrd="0" destOrd="0" presId="urn:microsoft.com/office/officeart/2018/2/layout/IconVerticalSolidList"/>
    <dgm:cxn modelId="{335E5E81-6069-4FD9-A435-4A10DA58E6AB}" type="presParOf" srcId="{85C6F3F5-E85D-48F1-896B-F3C613C9E132}" destId="{14CE1978-70FB-417F-9ADF-1AF6A29D5280}" srcOrd="1" destOrd="0" presId="urn:microsoft.com/office/officeart/2018/2/layout/IconVerticalSolidList"/>
    <dgm:cxn modelId="{2BE3F752-7117-49ED-9F4E-06AE2D565B2A}" type="presParOf" srcId="{85C6F3F5-E85D-48F1-896B-F3C613C9E132}" destId="{F72BC841-D5D9-4AFF-A864-25D9B5A15E2C}" srcOrd="2" destOrd="0" presId="urn:microsoft.com/office/officeart/2018/2/layout/IconVerticalSolidList"/>
    <dgm:cxn modelId="{CBBA20B1-22DE-4AB3-B7A5-2622047DB85F}" type="presParOf" srcId="{85C6F3F5-E85D-48F1-896B-F3C613C9E132}" destId="{D49D93E0-6260-4B1A-A346-C4E3E1813DBE}" srcOrd="3" destOrd="0" presId="urn:microsoft.com/office/officeart/2018/2/layout/IconVerticalSolidList"/>
    <dgm:cxn modelId="{C3E445DB-7742-4F52-AE91-644D394F8DF3}" type="presParOf" srcId="{B14C0F16-B056-42D9-9AD7-C1101F80619C}" destId="{EF0FF403-51A4-443B-881C-65C3F4441AA6}" srcOrd="3" destOrd="0" presId="urn:microsoft.com/office/officeart/2018/2/layout/IconVerticalSolidList"/>
    <dgm:cxn modelId="{F92B7C12-7621-42F6-A5E5-978B4A63E185}" type="presParOf" srcId="{B14C0F16-B056-42D9-9AD7-C1101F80619C}" destId="{8C3879B3-D037-4C01-90A2-FB9806F65594}" srcOrd="4" destOrd="0" presId="urn:microsoft.com/office/officeart/2018/2/layout/IconVerticalSolidList"/>
    <dgm:cxn modelId="{1AD24CFB-63B2-41D8-B7BF-92F856097DB8}" type="presParOf" srcId="{8C3879B3-D037-4C01-90A2-FB9806F65594}" destId="{378697B7-7F33-4CEA-95D4-1F0860A429A6}" srcOrd="0" destOrd="0" presId="urn:microsoft.com/office/officeart/2018/2/layout/IconVerticalSolidList"/>
    <dgm:cxn modelId="{77A5F76B-6AB2-4314-A17C-B3BAA3A35040}" type="presParOf" srcId="{8C3879B3-D037-4C01-90A2-FB9806F65594}" destId="{56F0B4E9-CFA9-43A8-9818-4C95B88574D4}" srcOrd="1" destOrd="0" presId="urn:microsoft.com/office/officeart/2018/2/layout/IconVerticalSolidList"/>
    <dgm:cxn modelId="{C36E89B7-18F3-450B-AB77-40690673520E}" type="presParOf" srcId="{8C3879B3-D037-4C01-90A2-FB9806F65594}" destId="{1DFB8CCF-0829-4180-8496-2579534A91EF}" srcOrd="2" destOrd="0" presId="urn:microsoft.com/office/officeart/2018/2/layout/IconVerticalSolidList"/>
    <dgm:cxn modelId="{16277E4C-CE3A-4750-A1A1-29FAD98C4522}" type="presParOf" srcId="{8C3879B3-D037-4C01-90A2-FB9806F65594}" destId="{B27F859A-8C0E-480C-8670-47508CE2550D}" srcOrd="3" destOrd="0" presId="urn:microsoft.com/office/officeart/2018/2/layout/IconVerticalSolidList"/>
    <dgm:cxn modelId="{894E18C1-1218-470C-9FFE-A9F4C9129969}" type="presParOf" srcId="{B14C0F16-B056-42D9-9AD7-C1101F80619C}" destId="{86972F05-EA91-4250-9D98-24FC1B555C4B}" srcOrd="5" destOrd="0" presId="urn:microsoft.com/office/officeart/2018/2/layout/IconVerticalSolidList"/>
    <dgm:cxn modelId="{BE94E3BF-4592-4922-8766-37748A0D87C0}" type="presParOf" srcId="{B14C0F16-B056-42D9-9AD7-C1101F80619C}" destId="{941B3063-2325-4667-A739-8B2F9C6DF5C3}" srcOrd="6" destOrd="0" presId="urn:microsoft.com/office/officeart/2018/2/layout/IconVerticalSolidList"/>
    <dgm:cxn modelId="{F63AC891-7AE6-4A40-917D-990335AD0149}" type="presParOf" srcId="{941B3063-2325-4667-A739-8B2F9C6DF5C3}" destId="{252814B9-F55B-495E-B947-7691588683D0}" srcOrd="0" destOrd="0" presId="urn:microsoft.com/office/officeart/2018/2/layout/IconVerticalSolidList"/>
    <dgm:cxn modelId="{4FF80745-9D93-43E5-9D1A-DDFFB5F83C5F}" type="presParOf" srcId="{941B3063-2325-4667-A739-8B2F9C6DF5C3}" destId="{678A03AC-EDFA-43BD-95A9-B928354D92B1}" srcOrd="1" destOrd="0" presId="urn:microsoft.com/office/officeart/2018/2/layout/IconVerticalSolidList"/>
    <dgm:cxn modelId="{882468AB-32E8-4AE1-A833-EE5FBFF10280}" type="presParOf" srcId="{941B3063-2325-4667-A739-8B2F9C6DF5C3}" destId="{BA1050E8-3E07-4487-AA17-D5A4120555D9}" srcOrd="2" destOrd="0" presId="urn:microsoft.com/office/officeart/2018/2/layout/IconVerticalSolidList"/>
    <dgm:cxn modelId="{F8309FE7-5A0F-499E-91FE-D1E312631EBE}" type="presParOf" srcId="{941B3063-2325-4667-A739-8B2F9C6DF5C3}" destId="{FC05FF43-DCE9-4F09-B9EB-FB491C86DA5F}" srcOrd="3" destOrd="0" presId="urn:microsoft.com/office/officeart/2018/2/layout/IconVerticalSolidList"/>
    <dgm:cxn modelId="{A7A70B15-5093-4834-ABD5-5030A46D94D1}" type="presParOf" srcId="{B14C0F16-B056-42D9-9AD7-C1101F80619C}" destId="{8DCF87A5-30B8-475E-B36F-D1AC72166153}" srcOrd="7" destOrd="0" presId="urn:microsoft.com/office/officeart/2018/2/layout/IconVerticalSolidList"/>
    <dgm:cxn modelId="{78497CA6-084D-46DB-BEBB-D4D47969296F}" type="presParOf" srcId="{B14C0F16-B056-42D9-9AD7-C1101F80619C}" destId="{7C23661D-DEEE-4C79-AFED-F9CEB1BD4BAA}" srcOrd="8" destOrd="0" presId="urn:microsoft.com/office/officeart/2018/2/layout/IconVerticalSolidList"/>
    <dgm:cxn modelId="{81FAC5EC-D595-4438-AD17-8B1DD7E31D78}" type="presParOf" srcId="{7C23661D-DEEE-4C79-AFED-F9CEB1BD4BAA}" destId="{B8883295-34CF-4D77-B8ED-3F25F6A43AD8}" srcOrd="0" destOrd="0" presId="urn:microsoft.com/office/officeart/2018/2/layout/IconVerticalSolidList"/>
    <dgm:cxn modelId="{5979F298-54DD-4707-B3A8-1F0AE3168AD4}" type="presParOf" srcId="{7C23661D-DEEE-4C79-AFED-F9CEB1BD4BAA}" destId="{AD73348E-1BAD-4BFF-9837-73093507E23C}" srcOrd="1" destOrd="0" presId="urn:microsoft.com/office/officeart/2018/2/layout/IconVerticalSolidList"/>
    <dgm:cxn modelId="{C2791720-3726-46E2-B319-C27430F6295A}" type="presParOf" srcId="{7C23661D-DEEE-4C79-AFED-F9CEB1BD4BAA}" destId="{C8B81C69-EBFB-4805-80E2-DB36B80C9542}" srcOrd="2" destOrd="0" presId="urn:microsoft.com/office/officeart/2018/2/layout/IconVerticalSolidList"/>
    <dgm:cxn modelId="{D45F2861-7579-4ED0-B66B-EE94202F2898}" type="presParOf" srcId="{7C23661D-DEEE-4C79-AFED-F9CEB1BD4BAA}" destId="{19090FB7-9BB1-4DF2-ADF9-B4D7502ABE99}" srcOrd="3" destOrd="0" presId="urn:microsoft.com/office/officeart/2018/2/layout/IconVerticalSolidList"/>
    <dgm:cxn modelId="{0B0B706F-D430-4FED-B5E7-4689B9370730}" type="presParOf" srcId="{B14C0F16-B056-42D9-9AD7-C1101F80619C}" destId="{F30C70A0-E636-47CD-946E-5B49CFD1759D}" srcOrd="9" destOrd="0" presId="urn:microsoft.com/office/officeart/2018/2/layout/IconVerticalSolidList"/>
    <dgm:cxn modelId="{CA763D22-C767-4063-905D-C34134BB84A0}" type="presParOf" srcId="{B14C0F16-B056-42D9-9AD7-C1101F80619C}" destId="{B1518223-40AE-4E0A-9F43-807FE977EC83}" srcOrd="10" destOrd="0" presId="urn:microsoft.com/office/officeart/2018/2/layout/IconVerticalSolidList"/>
    <dgm:cxn modelId="{A56F2788-6E89-4292-BA86-67BB8AA15AFA}" type="presParOf" srcId="{B1518223-40AE-4E0A-9F43-807FE977EC83}" destId="{C4C11395-D329-47AD-9A27-AC9BBD706265}" srcOrd="0" destOrd="0" presId="urn:microsoft.com/office/officeart/2018/2/layout/IconVerticalSolidList"/>
    <dgm:cxn modelId="{7F12DA40-9F61-4E7C-8175-6C196C647BBD}" type="presParOf" srcId="{B1518223-40AE-4E0A-9F43-807FE977EC83}" destId="{3B868F07-8F68-4DFB-AE9E-FE8F548BDB09}" srcOrd="1" destOrd="0" presId="urn:microsoft.com/office/officeart/2018/2/layout/IconVerticalSolidList"/>
    <dgm:cxn modelId="{BF54B0D6-5721-463B-80AA-3DA490224418}" type="presParOf" srcId="{B1518223-40AE-4E0A-9F43-807FE977EC83}" destId="{C6FEC369-164E-4160-80BE-EF57E9165243}" srcOrd="2" destOrd="0" presId="urn:microsoft.com/office/officeart/2018/2/layout/IconVerticalSolidList"/>
    <dgm:cxn modelId="{3B0E8DBF-A5CD-4AD1-BD25-51C684FB6AF9}" type="presParOf" srcId="{B1518223-40AE-4E0A-9F43-807FE977EC83}" destId="{6CFCED74-0089-447E-8C76-5751E3D56B50}" srcOrd="3" destOrd="0" presId="urn:microsoft.com/office/officeart/2018/2/layout/IconVerticalSolidList"/>
    <dgm:cxn modelId="{9BC52B9B-C9C3-4F63-8C64-D2078DD7D607}" type="presParOf" srcId="{B14C0F16-B056-42D9-9AD7-C1101F80619C}" destId="{24A09B65-0086-4FBE-8CAE-A9EF3EC7D7A0}" srcOrd="11" destOrd="0" presId="urn:microsoft.com/office/officeart/2018/2/layout/IconVerticalSolidList"/>
    <dgm:cxn modelId="{39E4F4CD-302E-4B40-9DC8-8ECE212EC49D}" type="presParOf" srcId="{B14C0F16-B056-42D9-9AD7-C1101F80619C}" destId="{2C9BBD9F-E82A-4522-96FF-99E0543AE09E}" srcOrd="12" destOrd="0" presId="urn:microsoft.com/office/officeart/2018/2/layout/IconVerticalSolidList"/>
    <dgm:cxn modelId="{B797930D-2AE3-40DE-9F7E-A3FEFD3EEF51}" type="presParOf" srcId="{2C9BBD9F-E82A-4522-96FF-99E0543AE09E}" destId="{3F62587A-19D5-46CB-BE40-BD492D9BB247}" srcOrd="0" destOrd="0" presId="urn:microsoft.com/office/officeart/2018/2/layout/IconVerticalSolidList"/>
    <dgm:cxn modelId="{760C15C7-23BB-4500-8AB0-5E3ABC700153}" type="presParOf" srcId="{2C9BBD9F-E82A-4522-96FF-99E0543AE09E}" destId="{5394E447-B3A1-4016-9CFE-2BC30F4F6A28}" srcOrd="1" destOrd="0" presId="urn:microsoft.com/office/officeart/2018/2/layout/IconVerticalSolidList"/>
    <dgm:cxn modelId="{3B157C41-89F2-4CD3-9E8B-7B132BCDF96A}" type="presParOf" srcId="{2C9BBD9F-E82A-4522-96FF-99E0543AE09E}" destId="{4D054BD0-BA3C-4808-AA8F-5481E2CEC1E3}" srcOrd="2" destOrd="0" presId="urn:microsoft.com/office/officeart/2018/2/layout/IconVerticalSolidList"/>
    <dgm:cxn modelId="{7BAD345F-3D44-493E-B1E3-41D6103BF2A6}" type="presParOf" srcId="{2C9BBD9F-E82A-4522-96FF-99E0543AE09E}" destId="{C3C1AC0D-85AF-4E48-AB98-242FBEC3A7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99A8329-3D80-4FA1-8D60-73608B52B3B4}"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701A73A7-13D4-46F4-9087-0DF4E7A1EB94}">
      <dgm:prSet/>
      <dgm:spPr/>
      <dgm:t>
        <a:bodyPr/>
        <a:lstStyle/>
        <a:p>
          <a:pPr>
            <a:lnSpc>
              <a:spcPct val="100000"/>
            </a:lnSpc>
          </a:pPr>
          <a:r>
            <a:rPr lang="en-US" dirty="0"/>
            <a:t>Overview of Friday, November 22, 2024 Finance Committee Meeting</a:t>
          </a:r>
        </a:p>
      </dgm:t>
    </dgm:pt>
    <dgm:pt modelId="{25006ABD-EBD5-4427-9811-07F4D8FC82D9}" type="parTrans" cxnId="{9986BE06-3528-4227-AF11-D6F4E67C02FC}">
      <dgm:prSet/>
      <dgm:spPr/>
      <dgm:t>
        <a:bodyPr/>
        <a:lstStyle/>
        <a:p>
          <a:endParaRPr lang="en-US"/>
        </a:p>
      </dgm:t>
    </dgm:pt>
    <dgm:pt modelId="{594781B1-79CD-428D-A00C-7F02E9E7BEC4}" type="sibTrans" cxnId="{9986BE06-3528-4227-AF11-D6F4E67C02FC}">
      <dgm:prSet/>
      <dgm:spPr/>
      <dgm:t>
        <a:bodyPr/>
        <a:lstStyle/>
        <a:p>
          <a:endParaRPr lang="en-US"/>
        </a:p>
      </dgm:t>
    </dgm:pt>
    <dgm:pt modelId="{879A9D19-8261-41E5-BBA6-8FE6BE21B7B9}">
      <dgm:prSet/>
      <dgm:spPr/>
      <dgm:t>
        <a:bodyPr/>
        <a:lstStyle/>
        <a:p>
          <a:pPr>
            <a:lnSpc>
              <a:spcPct val="100000"/>
            </a:lnSpc>
          </a:pPr>
          <a:r>
            <a:rPr lang="en-US" dirty="0"/>
            <a:t>October 2024 Financials</a:t>
          </a:r>
        </a:p>
      </dgm:t>
    </dgm:pt>
    <dgm:pt modelId="{B0E3952E-D230-4C41-AEB6-6C857516B153}" type="parTrans" cxnId="{EBFA9E7C-73FE-4DE8-B9A2-BF71A421CD63}">
      <dgm:prSet/>
      <dgm:spPr/>
      <dgm:t>
        <a:bodyPr/>
        <a:lstStyle/>
        <a:p>
          <a:endParaRPr lang="en-US"/>
        </a:p>
      </dgm:t>
    </dgm:pt>
    <dgm:pt modelId="{18659D1B-FD01-4D89-8EDE-264500BF911D}" type="sibTrans" cxnId="{EBFA9E7C-73FE-4DE8-B9A2-BF71A421CD63}">
      <dgm:prSet/>
      <dgm:spPr/>
      <dgm:t>
        <a:bodyPr/>
        <a:lstStyle/>
        <a:p>
          <a:endParaRPr lang="en-US"/>
        </a:p>
      </dgm:t>
    </dgm:pt>
    <dgm:pt modelId="{F01B6024-7A81-488F-A7EF-BD1E09283E1A}">
      <dgm:prSet/>
      <dgm:spPr/>
      <dgm:t>
        <a:bodyPr/>
        <a:lstStyle/>
        <a:p>
          <a:pPr rtl="0">
            <a:lnSpc>
              <a:spcPct val="100000"/>
            </a:lnSpc>
          </a:pPr>
          <a:r>
            <a:rPr lang="en-US" dirty="0"/>
            <a:t>Financial Assistance Policy</a:t>
          </a:r>
          <a:r>
            <a:rPr lang="en-US" dirty="0">
              <a:latin typeface="Arial"/>
            </a:rPr>
            <a:t> (</a:t>
          </a:r>
          <a:r>
            <a:rPr lang="en-US" dirty="0"/>
            <a:t>FAP)</a:t>
          </a:r>
          <a:r>
            <a:rPr lang="en-US" dirty="0">
              <a:latin typeface="Arial"/>
            </a:rPr>
            <a:t> / </a:t>
          </a:r>
          <a:r>
            <a:rPr lang="en-US" dirty="0"/>
            <a:t>EMTALA Policies</a:t>
          </a:r>
        </a:p>
      </dgm:t>
    </dgm:pt>
    <dgm:pt modelId="{46FE9FF4-1B49-4458-B10C-A7B6051DDD1E}" type="parTrans" cxnId="{834D99D3-8C4A-4DA1-8E06-91F59299FA32}">
      <dgm:prSet/>
      <dgm:spPr/>
      <dgm:t>
        <a:bodyPr/>
        <a:lstStyle/>
        <a:p>
          <a:endParaRPr lang="en-US"/>
        </a:p>
      </dgm:t>
    </dgm:pt>
    <dgm:pt modelId="{7DD8BF0A-358A-4A0D-8C5F-2C5F1EA225AF}" type="sibTrans" cxnId="{834D99D3-8C4A-4DA1-8E06-91F59299FA32}">
      <dgm:prSet/>
      <dgm:spPr/>
      <dgm:t>
        <a:bodyPr/>
        <a:lstStyle/>
        <a:p>
          <a:endParaRPr lang="en-US"/>
        </a:p>
      </dgm:t>
    </dgm:pt>
    <dgm:pt modelId="{4B11FE62-26AA-4B9F-90DD-737A37B36003}">
      <dgm:prSet/>
      <dgm:spPr/>
      <dgm:t>
        <a:bodyPr/>
        <a:lstStyle/>
        <a:p>
          <a:pPr>
            <a:lnSpc>
              <a:spcPct val="100000"/>
            </a:lnSpc>
          </a:pPr>
          <a:r>
            <a:rPr lang="en-US" dirty="0"/>
            <a:t>Investment Review: ZCM Advisory Group </a:t>
          </a:r>
        </a:p>
      </dgm:t>
    </dgm:pt>
    <dgm:pt modelId="{A05D1C08-F445-42C1-B5B6-FD9D22DF1E7D}" type="parTrans" cxnId="{39AF23A5-05E6-4E2A-A090-CF98951E0E80}">
      <dgm:prSet/>
      <dgm:spPr/>
      <dgm:t>
        <a:bodyPr/>
        <a:lstStyle/>
        <a:p>
          <a:endParaRPr lang="en-US"/>
        </a:p>
      </dgm:t>
    </dgm:pt>
    <dgm:pt modelId="{22C3978E-A314-4E9E-B28E-01D3D94690C1}" type="sibTrans" cxnId="{39AF23A5-05E6-4E2A-A090-CF98951E0E80}">
      <dgm:prSet/>
      <dgm:spPr/>
      <dgm:t>
        <a:bodyPr/>
        <a:lstStyle/>
        <a:p>
          <a:endParaRPr lang="en-US"/>
        </a:p>
      </dgm:t>
    </dgm:pt>
    <dgm:pt modelId="{57A71FBD-1D11-4E8D-8AEF-1D5BC991D5B2}">
      <dgm:prSet/>
      <dgm:spPr/>
      <dgm:t>
        <a:bodyPr/>
        <a:lstStyle/>
        <a:p>
          <a:pPr>
            <a:lnSpc>
              <a:spcPct val="100000"/>
            </a:lnSpc>
          </a:pPr>
          <a:r>
            <a:rPr lang="en-US" dirty="0"/>
            <a:t>November </a:t>
          </a:r>
          <a:r>
            <a:rPr lang="en-US" dirty="0">
              <a:latin typeface="Arial"/>
            </a:rPr>
            <a:t>Month-to-Date</a:t>
          </a:r>
          <a:r>
            <a:rPr lang="en-US" dirty="0"/>
            <a:t> Financials</a:t>
          </a:r>
        </a:p>
      </dgm:t>
    </dgm:pt>
    <dgm:pt modelId="{B1116770-043A-4CAF-AA91-3DF245B89299}" type="parTrans" cxnId="{CEFB15F6-DD62-47D0-B631-231A0A2893BB}">
      <dgm:prSet/>
      <dgm:spPr/>
      <dgm:t>
        <a:bodyPr/>
        <a:lstStyle/>
        <a:p>
          <a:endParaRPr lang="en-US"/>
        </a:p>
      </dgm:t>
    </dgm:pt>
    <dgm:pt modelId="{50233FB0-9821-4F2D-8A95-5CCBA70EF193}" type="sibTrans" cxnId="{CEFB15F6-DD62-47D0-B631-231A0A2893BB}">
      <dgm:prSet/>
      <dgm:spPr/>
      <dgm:t>
        <a:bodyPr/>
        <a:lstStyle/>
        <a:p>
          <a:endParaRPr lang="en-US"/>
        </a:p>
      </dgm:t>
    </dgm:pt>
    <dgm:pt modelId="{E9E197EE-ED0E-41E8-B31E-17B820D6F317}">
      <dgm:prSet/>
      <dgm:spPr/>
      <dgm:t>
        <a:bodyPr/>
        <a:lstStyle/>
        <a:p>
          <a:pPr>
            <a:lnSpc>
              <a:spcPct val="100000"/>
            </a:lnSpc>
          </a:pPr>
          <a:r>
            <a:rPr lang="en-US" dirty="0"/>
            <a:t>Community Health Needs Assessment (CHNA)</a:t>
          </a:r>
        </a:p>
      </dgm:t>
    </dgm:pt>
    <dgm:pt modelId="{B95A9704-D065-4B36-8C5E-167F9A3B7F85}" type="parTrans" cxnId="{5292F85F-5F42-4A52-80C2-393A099357AD}">
      <dgm:prSet/>
      <dgm:spPr/>
      <dgm:t>
        <a:bodyPr/>
        <a:lstStyle/>
        <a:p>
          <a:endParaRPr lang="en-US"/>
        </a:p>
      </dgm:t>
    </dgm:pt>
    <dgm:pt modelId="{90C528FA-9748-43BD-AFFE-2390E2B77E98}" type="sibTrans" cxnId="{5292F85F-5F42-4A52-80C2-393A099357AD}">
      <dgm:prSet/>
      <dgm:spPr/>
      <dgm:t>
        <a:bodyPr/>
        <a:lstStyle/>
        <a:p>
          <a:endParaRPr lang="en-US"/>
        </a:p>
      </dgm:t>
    </dgm:pt>
    <dgm:pt modelId="{910AE159-4E83-42CD-89BE-F0CA71FEA605}">
      <dgm:prSet/>
      <dgm:spPr/>
      <dgm:t>
        <a:bodyPr/>
        <a:lstStyle/>
        <a:p>
          <a:pPr>
            <a:lnSpc>
              <a:spcPct val="100000"/>
            </a:lnSpc>
          </a:pPr>
          <a:r>
            <a:rPr lang="en-US" dirty="0"/>
            <a:t>Capital Request: Infusion Pump Replacement</a:t>
          </a:r>
        </a:p>
      </dgm:t>
    </dgm:pt>
    <dgm:pt modelId="{ABF5C5F5-0678-44B8-B7A1-4B4D4E571A56}" type="parTrans" cxnId="{ABC516BB-5E56-4B7F-8BB8-274708D96AC9}">
      <dgm:prSet/>
      <dgm:spPr/>
      <dgm:t>
        <a:bodyPr/>
        <a:lstStyle/>
        <a:p>
          <a:endParaRPr lang="en-US"/>
        </a:p>
      </dgm:t>
    </dgm:pt>
    <dgm:pt modelId="{CBDE8BEF-E88C-49BA-8AE8-76262BF835A9}" type="sibTrans" cxnId="{ABC516BB-5E56-4B7F-8BB8-274708D96AC9}">
      <dgm:prSet/>
      <dgm:spPr/>
      <dgm:t>
        <a:bodyPr/>
        <a:lstStyle/>
        <a:p>
          <a:endParaRPr lang="en-US"/>
        </a:p>
      </dgm:t>
    </dgm:pt>
    <dgm:pt modelId="{B14C0F16-B056-42D9-9AD7-C1101F80619C}" type="pres">
      <dgm:prSet presAssocID="{F99A8329-3D80-4FA1-8D60-73608B52B3B4}" presName="root" presStyleCnt="0">
        <dgm:presLayoutVars>
          <dgm:dir/>
          <dgm:resizeHandles val="exact"/>
        </dgm:presLayoutVars>
      </dgm:prSet>
      <dgm:spPr/>
    </dgm:pt>
    <dgm:pt modelId="{0C1D2DBD-E2E1-477F-A567-C8F3F7E67FD4}" type="pres">
      <dgm:prSet presAssocID="{701A73A7-13D4-46F4-9087-0DF4E7A1EB94}" presName="compNode" presStyleCnt="0"/>
      <dgm:spPr/>
    </dgm:pt>
    <dgm:pt modelId="{E16B8FEB-3F89-4489-AD91-770CAC7C6B7B}" type="pres">
      <dgm:prSet presAssocID="{701A73A7-13D4-46F4-9087-0DF4E7A1EB94}" presName="bgRect" presStyleLbl="bgShp" presStyleIdx="0" presStyleCnt="7"/>
      <dgm:spPr/>
    </dgm:pt>
    <dgm:pt modelId="{876B29CC-5699-40A0-9F3B-99951E57D938}" type="pres">
      <dgm:prSet presAssocID="{701A73A7-13D4-46F4-9087-0DF4E7A1EB9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CB8978AD-1C76-4D89-B0C4-25B4E584DF9F}" type="pres">
      <dgm:prSet presAssocID="{701A73A7-13D4-46F4-9087-0DF4E7A1EB94}" presName="spaceRect" presStyleCnt="0"/>
      <dgm:spPr/>
    </dgm:pt>
    <dgm:pt modelId="{CDAEE363-35ED-4FEB-8E38-2331A8C55322}" type="pres">
      <dgm:prSet presAssocID="{701A73A7-13D4-46F4-9087-0DF4E7A1EB94}" presName="parTx" presStyleLbl="revTx" presStyleIdx="0" presStyleCnt="7">
        <dgm:presLayoutVars>
          <dgm:chMax val="0"/>
          <dgm:chPref val="0"/>
        </dgm:presLayoutVars>
      </dgm:prSet>
      <dgm:spPr/>
    </dgm:pt>
    <dgm:pt modelId="{CD6139CE-9794-4D48-A485-AE12F5A4290D}" type="pres">
      <dgm:prSet presAssocID="{594781B1-79CD-428D-A00C-7F02E9E7BEC4}" presName="sibTrans" presStyleCnt="0"/>
      <dgm:spPr/>
    </dgm:pt>
    <dgm:pt modelId="{85C6F3F5-E85D-48F1-896B-F3C613C9E132}" type="pres">
      <dgm:prSet presAssocID="{879A9D19-8261-41E5-BBA6-8FE6BE21B7B9}" presName="compNode" presStyleCnt="0"/>
      <dgm:spPr/>
    </dgm:pt>
    <dgm:pt modelId="{D0D4DA56-43C9-41B8-B14C-4DD701FAB6C8}" type="pres">
      <dgm:prSet presAssocID="{879A9D19-8261-41E5-BBA6-8FE6BE21B7B9}" presName="bgRect" presStyleLbl="bgShp" presStyleIdx="1" presStyleCnt="7"/>
      <dgm:spPr/>
    </dgm:pt>
    <dgm:pt modelId="{14CE1978-70FB-417F-9ADF-1AF6A29D5280}" type="pres">
      <dgm:prSet presAssocID="{879A9D19-8261-41E5-BBA6-8FE6BE21B7B9}"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ey outline"/>
        </a:ext>
      </dgm:extLst>
    </dgm:pt>
    <dgm:pt modelId="{F72BC841-D5D9-4AFF-A864-25D9B5A15E2C}" type="pres">
      <dgm:prSet presAssocID="{879A9D19-8261-41E5-BBA6-8FE6BE21B7B9}" presName="spaceRect" presStyleCnt="0"/>
      <dgm:spPr/>
    </dgm:pt>
    <dgm:pt modelId="{D49D93E0-6260-4B1A-A346-C4E3E1813DBE}" type="pres">
      <dgm:prSet presAssocID="{879A9D19-8261-41E5-BBA6-8FE6BE21B7B9}" presName="parTx" presStyleLbl="revTx" presStyleIdx="1" presStyleCnt="7">
        <dgm:presLayoutVars>
          <dgm:chMax val="0"/>
          <dgm:chPref val="0"/>
        </dgm:presLayoutVars>
      </dgm:prSet>
      <dgm:spPr/>
    </dgm:pt>
    <dgm:pt modelId="{EF0FF403-51A4-443B-881C-65C3F4441AA6}" type="pres">
      <dgm:prSet presAssocID="{18659D1B-FD01-4D89-8EDE-264500BF911D}" presName="sibTrans" presStyleCnt="0"/>
      <dgm:spPr/>
    </dgm:pt>
    <dgm:pt modelId="{8C3879B3-D037-4C01-90A2-FB9806F65594}" type="pres">
      <dgm:prSet presAssocID="{57A71FBD-1D11-4E8D-8AEF-1D5BC991D5B2}" presName="compNode" presStyleCnt="0"/>
      <dgm:spPr/>
    </dgm:pt>
    <dgm:pt modelId="{378697B7-7F33-4CEA-95D4-1F0860A429A6}" type="pres">
      <dgm:prSet presAssocID="{57A71FBD-1D11-4E8D-8AEF-1D5BC991D5B2}" presName="bgRect" presStyleLbl="bgShp" presStyleIdx="2" presStyleCnt="7"/>
      <dgm:spPr/>
    </dgm:pt>
    <dgm:pt modelId="{56F0B4E9-CFA9-43A8-9818-4C95B88574D4}" type="pres">
      <dgm:prSet presAssocID="{57A71FBD-1D11-4E8D-8AEF-1D5BC991D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oney outline"/>
        </a:ext>
      </dgm:extLst>
    </dgm:pt>
    <dgm:pt modelId="{1DFB8CCF-0829-4180-8496-2579534A91EF}" type="pres">
      <dgm:prSet presAssocID="{57A71FBD-1D11-4E8D-8AEF-1D5BC991D5B2}" presName="spaceRect" presStyleCnt="0"/>
      <dgm:spPr/>
    </dgm:pt>
    <dgm:pt modelId="{B27F859A-8C0E-480C-8670-47508CE2550D}" type="pres">
      <dgm:prSet presAssocID="{57A71FBD-1D11-4E8D-8AEF-1D5BC991D5B2}" presName="parTx" presStyleLbl="revTx" presStyleIdx="2" presStyleCnt="7">
        <dgm:presLayoutVars>
          <dgm:chMax val="0"/>
          <dgm:chPref val="0"/>
        </dgm:presLayoutVars>
      </dgm:prSet>
      <dgm:spPr/>
    </dgm:pt>
    <dgm:pt modelId="{86972F05-EA91-4250-9D98-24FC1B555C4B}" type="pres">
      <dgm:prSet presAssocID="{50233FB0-9821-4F2D-8A95-5CCBA70EF193}" presName="sibTrans" presStyleCnt="0"/>
      <dgm:spPr/>
    </dgm:pt>
    <dgm:pt modelId="{941B3063-2325-4667-A739-8B2F9C6DF5C3}" type="pres">
      <dgm:prSet presAssocID="{F01B6024-7A81-488F-A7EF-BD1E09283E1A}" presName="compNode" presStyleCnt="0"/>
      <dgm:spPr/>
    </dgm:pt>
    <dgm:pt modelId="{252814B9-F55B-495E-B947-7691588683D0}" type="pres">
      <dgm:prSet presAssocID="{F01B6024-7A81-488F-A7EF-BD1E09283E1A}" presName="bgRect" presStyleLbl="bgShp" presStyleIdx="3" presStyleCnt="7"/>
      <dgm:spPr/>
    </dgm:pt>
    <dgm:pt modelId="{678A03AC-EDFA-43BD-95A9-B928354D92B1}" type="pres">
      <dgm:prSet presAssocID="{F01B6024-7A81-488F-A7EF-BD1E09283E1A}"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BA1050E8-3E07-4487-AA17-D5A4120555D9}" type="pres">
      <dgm:prSet presAssocID="{F01B6024-7A81-488F-A7EF-BD1E09283E1A}" presName="spaceRect" presStyleCnt="0"/>
      <dgm:spPr/>
    </dgm:pt>
    <dgm:pt modelId="{FC05FF43-DCE9-4F09-B9EB-FB491C86DA5F}" type="pres">
      <dgm:prSet presAssocID="{F01B6024-7A81-488F-A7EF-BD1E09283E1A}" presName="parTx" presStyleLbl="revTx" presStyleIdx="3" presStyleCnt="7">
        <dgm:presLayoutVars>
          <dgm:chMax val="0"/>
          <dgm:chPref val="0"/>
        </dgm:presLayoutVars>
      </dgm:prSet>
      <dgm:spPr/>
    </dgm:pt>
    <dgm:pt modelId="{8DCF87A5-30B8-475E-B36F-D1AC72166153}" type="pres">
      <dgm:prSet presAssocID="{7DD8BF0A-358A-4A0D-8C5F-2C5F1EA225AF}" presName="sibTrans" presStyleCnt="0"/>
      <dgm:spPr/>
    </dgm:pt>
    <dgm:pt modelId="{7C23661D-DEEE-4C79-AFED-F9CEB1BD4BAA}" type="pres">
      <dgm:prSet presAssocID="{E9E197EE-ED0E-41E8-B31E-17B820D6F317}" presName="compNode" presStyleCnt="0"/>
      <dgm:spPr/>
    </dgm:pt>
    <dgm:pt modelId="{B8883295-34CF-4D77-B8ED-3F25F6A43AD8}" type="pres">
      <dgm:prSet presAssocID="{E9E197EE-ED0E-41E8-B31E-17B820D6F317}" presName="bgRect" presStyleLbl="bgShp" presStyleIdx="4" presStyleCnt="7"/>
      <dgm:spPr/>
    </dgm:pt>
    <dgm:pt modelId="{AD73348E-1BAD-4BFF-9837-73093507E23C}" type="pres">
      <dgm:prSet presAssocID="{E9E197EE-ED0E-41E8-B31E-17B820D6F317}"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ighborhood with solid fill"/>
        </a:ext>
      </dgm:extLst>
    </dgm:pt>
    <dgm:pt modelId="{C8B81C69-EBFB-4805-80E2-DB36B80C9542}" type="pres">
      <dgm:prSet presAssocID="{E9E197EE-ED0E-41E8-B31E-17B820D6F317}" presName="spaceRect" presStyleCnt="0"/>
      <dgm:spPr/>
    </dgm:pt>
    <dgm:pt modelId="{19090FB7-9BB1-4DF2-ADF9-B4D7502ABE99}" type="pres">
      <dgm:prSet presAssocID="{E9E197EE-ED0E-41E8-B31E-17B820D6F317}" presName="parTx" presStyleLbl="revTx" presStyleIdx="4" presStyleCnt="7">
        <dgm:presLayoutVars>
          <dgm:chMax val="0"/>
          <dgm:chPref val="0"/>
        </dgm:presLayoutVars>
      </dgm:prSet>
      <dgm:spPr/>
    </dgm:pt>
    <dgm:pt modelId="{F30C70A0-E636-47CD-946E-5B49CFD1759D}" type="pres">
      <dgm:prSet presAssocID="{90C528FA-9748-43BD-AFFE-2390E2B77E98}" presName="sibTrans" presStyleCnt="0"/>
      <dgm:spPr/>
    </dgm:pt>
    <dgm:pt modelId="{B1518223-40AE-4E0A-9F43-807FE977EC83}" type="pres">
      <dgm:prSet presAssocID="{910AE159-4E83-42CD-89BE-F0CA71FEA605}" presName="compNode" presStyleCnt="0"/>
      <dgm:spPr/>
    </dgm:pt>
    <dgm:pt modelId="{C4C11395-D329-47AD-9A27-AC9BBD706265}" type="pres">
      <dgm:prSet presAssocID="{910AE159-4E83-42CD-89BE-F0CA71FEA605}" presName="bgRect" presStyleLbl="bgShp" presStyleIdx="5" presStyleCnt="7"/>
      <dgm:spPr/>
    </dgm:pt>
    <dgm:pt modelId="{3B868F07-8F68-4DFB-AE9E-FE8F548BDB09}" type="pres">
      <dgm:prSet presAssocID="{910AE159-4E83-42CD-89BE-F0CA71FEA60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ins outline"/>
        </a:ext>
      </dgm:extLst>
    </dgm:pt>
    <dgm:pt modelId="{C6FEC369-164E-4160-80BE-EF57E9165243}" type="pres">
      <dgm:prSet presAssocID="{910AE159-4E83-42CD-89BE-F0CA71FEA605}" presName="spaceRect" presStyleCnt="0"/>
      <dgm:spPr/>
    </dgm:pt>
    <dgm:pt modelId="{6CFCED74-0089-447E-8C76-5751E3D56B50}" type="pres">
      <dgm:prSet presAssocID="{910AE159-4E83-42CD-89BE-F0CA71FEA605}" presName="parTx" presStyleLbl="revTx" presStyleIdx="5" presStyleCnt="7">
        <dgm:presLayoutVars>
          <dgm:chMax val="0"/>
          <dgm:chPref val="0"/>
        </dgm:presLayoutVars>
      </dgm:prSet>
      <dgm:spPr/>
    </dgm:pt>
    <dgm:pt modelId="{24A09B65-0086-4FBE-8CAE-A9EF3EC7D7A0}" type="pres">
      <dgm:prSet presAssocID="{CBDE8BEF-E88C-49BA-8AE8-76262BF835A9}" presName="sibTrans" presStyleCnt="0"/>
      <dgm:spPr/>
    </dgm:pt>
    <dgm:pt modelId="{2C9BBD9F-E82A-4522-96FF-99E0543AE09E}" type="pres">
      <dgm:prSet presAssocID="{4B11FE62-26AA-4B9F-90DD-737A37B36003}" presName="compNode" presStyleCnt="0"/>
      <dgm:spPr/>
    </dgm:pt>
    <dgm:pt modelId="{3F62587A-19D5-46CB-BE40-BD492D9BB247}" type="pres">
      <dgm:prSet presAssocID="{4B11FE62-26AA-4B9F-90DD-737A37B36003}" presName="bgRect" presStyleLbl="bgShp" presStyleIdx="6" presStyleCnt="7"/>
      <dgm:spPr/>
    </dgm:pt>
    <dgm:pt modelId="{5394E447-B3A1-4016-9CFE-2BC30F4F6A28}" type="pres">
      <dgm:prSet presAssocID="{4B11FE62-26AA-4B9F-90DD-737A37B36003}"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Bank with solid fill"/>
        </a:ext>
      </dgm:extLst>
    </dgm:pt>
    <dgm:pt modelId="{4D054BD0-BA3C-4808-AA8F-5481E2CEC1E3}" type="pres">
      <dgm:prSet presAssocID="{4B11FE62-26AA-4B9F-90DD-737A37B36003}" presName="spaceRect" presStyleCnt="0"/>
      <dgm:spPr/>
    </dgm:pt>
    <dgm:pt modelId="{C3C1AC0D-85AF-4E48-AB98-242FBEC3A78B}" type="pres">
      <dgm:prSet presAssocID="{4B11FE62-26AA-4B9F-90DD-737A37B36003}" presName="parTx" presStyleLbl="revTx" presStyleIdx="6" presStyleCnt="7">
        <dgm:presLayoutVars>
          <dgm:chMax val="0"/>
          <dgm:chPref val="0"/>
        </dgm:presLayoutVars>
      </dgm:prSet>
      <dgm:spPr/>
    </dgm:pt>
  </dgm:ptLst>
  <dgm:cxnLst>
    <dgm:cxn modelId="{9986BE06-3528-4227-AF11-D6F4E67C02FC}" srcId="{F99A8329-3D80-4FA1-8D60-73608B52B3B4}" destId="{701A73A7-13D4-46F4-9087-0DF4E7A1EB94}" srcOrd="0" destOrd="0" parTransId="{25006ABD-EBD5-4427-9811-07F4D8FC82D9}" sibTransId="{594781B1-79CD-428D-A00C-7F02E9E7BEC4}"/>
    <dgm:cxn modelId="{2308E73B-BBF8-4C7A-BE45-E330FD4FCFFA}" type="presOf" srcId="{57A71FBD-1D11-4E8D-8AEF-1D5BC991D5B2}" destId="{B27F859A-8C0E-480C-8670-47508CE2550D}" srcOrd="0" destOrd="0" presId="urn:microsoft.com/office/officeart/2018/2/layout/IconVerticalSolidList"/>
    <dgm:cxn modelId="{5292F85F-5F42-4A52-80C2-393A099357AD}" srcId="{F99A8329-3D80-4FA1-8D60-73608B52B3B4}" destId="{E9E197EE-ED0E-41E8-B31E-17B820D6F317}" srcOrd="4" destOrd="0" parTransId="{B95A9704-D065-4B36-8C5E-167F9A3B7F85}" sibTransId="{90C528FA-9748-43BD-AFFE-2390E2B77E98}"/>
    <dgm:cxn modelId="{569FE247-2859-4B7B-8648-72DD48A44653}" type="presOf" srcId="{F99A8329-3D80-4FA1-8D60-73608B52B3B4}" destId="{B14C0F16-B056-42D9-9AD7-C1101F80619C}" srcOrd="0" destOrd="0" presId="urn:microsoft.com/office/officeart/2018/2/layout/IconVerticalSolidList"/>
    <dgm:cxn modelId="{CA4BC74E-A3D5-47A5-9E58-96E771BB7C83}" type="presOf" srcId="{E9E197EE-ED0E-41E8-B31E-17B820D6F317}" destId="{19090FB7-9BB1-4DF2-ADF9-B4D7502ABE99}" srcOrd="0" destOrd="0" presId="urn:microsoft.com/office/officeart/2018/2/layout/IconVerticalSolidList"/>
    <dgm:cxn modelId="{EBFA9E7C-73FE-4DE8-B9A2-BF71A421CD63}" srcId="{F99A8329-3D80-4FA1-8D60-73608B52B3B4}" destId="{879A9D19-8261-41E5-BBA6-8FE6BE21B7B9}" srcOrd="1" destOrd="0" parTransId="{B0E3952E-D230-4C41-AEB6-6C857516B153}" sibTransId="{18659D1B-FD01-4D89-8EDE-264500BF911D}"/>
    <dgm:cxn modelId="{01F85E80-AB65-4390-994C-4770D58DDFAB}" type="presOf" srcId="{879A9D19-8261-41E5-BBA6-8FE6BE21B7B9}" destId="{D49D93E0-6260-4B1A-A346-C4E3E1813DBE}" srcOrd="0" destOrd="0" presId="urn:microsoft.com/office/officeart/2018/2/layout/IconVerticalSolidList"/>
    <dgm:cxn modelId="{4BEB668D-A353-4B1B-8DEB-FD139E5D442C}" type="presOf" srcId="{F01B6024-7A81-488F-A7EF-BD1E09283E1A}" destId="{FC05FF43-DCE9-4F09-B9EB-FB491C86DA5F}" srcOrd="0" destOrd="0" presId="urn:microsoft.com/office/officeart/2018/2/layout/IconVerticalSolidList"/>
    <dgm:cxn modelId="{39AF23A5-05E6-4E2A-A090-CF98951E0E80}" srcId="{F99A8329-3D80-4FA1-8D60-73608B52B3B4}" destId="{4B11FE62-26AA-4B9F-90DD-737A37B36003}" srcOrd="6" destOrd="0" parTransId="{A05D1C08-F445-42C1-B5B6-FD9D22DF1E7D}" sibTransId="{22C3978E-A314-4E9E-B28E-01D3D94690C1}"/>
    <dgm:cxn modelId="{ABC516BB-5E56-4B7F-8BB8-274708D96AC9}" srcId="{F99A8329-3D80-4FA1-8D60-73608B52B3B4}" destId="{910AE159-4E83-42CD-89BE-F0CA71FEA605}" srcOrd="5" destOrd="0" parTransId="{ABF5C5F5-0678-44B8-B7A1-4B4D4E571A56}" sibTransId="{CBDE8BEF-E88C-49BA-8AE8-76262BF835A9}"/>
    <dgm:cxn modelId="{B11F3CC9-9F14-410B-A9FE-B372595D9ED0}" type="presOf" srcId="{4B11FE62-26AA-4B9F-90DD-737A37B36003}" destId="{C3C1AC0D-85AF-4E48-AB98-242FBEC3A78B}" srcOrd="0" destOrd="0" presId="urn:microsoft.com/office/officeart/2018/2/layout/IconVerticalSolidList"/>
    <dgm:cxn modelId="{834D99D3-8C4A-4DA1-8E06-91F59299FA32}" srcId="{F99A8329-3D80-4FA1-8D60-73608B52B3B4}" destId="{F01B6024-7A81-488F-A7EF-BD1E09283E1A}" srcOrd="3" destOrd="0" parTransId="{46FE9FF4-1B49-4458-B10C-A7B6051DDD1E}" sibTransId="{7DD8BF0A-358A-4A0D-8C5F-2C5F1EA225AF}"/>
    <dgm:cxn modelId="{5C7A87E6-92E8-4C05-9264-7A0E441F6DCA}" type="presOf" srcId="{701A73A7-13D4-46F4-9087-0DF4E7A1EB94}" destId="{CDAEE363-35ED-4FEB-8E38-2331A8C55322}" srcOrd="0" destOrd="0" presId="urn:microsoft.com/office/officeart/2018/2/layout/IconVerticalSolidList"/>
    <dgm:cxn modelId="{CA2382E7-12AB-489C-9D72-05EB73372BD8}" type="presOf" srcId="{910AE159-4E83-42CD-89BE-F0CA71FEA605}" destId="{6CFCED74-0089-447E-8C76-5751E3D56B50}" srcOrd="0" destOrd="0" presId="urn:microsoft.com/office/officeart/2018/2/layout/IconVerticalSolidList"/>
    <dgm:cxn modelId="{CEFB15F6-DD62-47D0-B631-231A0A2893BB}" srcId="{F99A8329-3D80-4FA1-8D60-73608B52B3B4}" destId="{57A71FBD-1D11-4E8D-8AEF-1D5BC991D5B2}" srcOrd="2" destOrd="0" parTransId="{B1116770-043A-4CAF-AA91-3DF245B89299}" sibTransId="{50233FB0-9821-4F2D-8A95-5CCBA70EF193}"/>
    <dgm:cxn modelId="{33992A11-3C8F-40ED-9DBE-604144869E15}" type="presParOf" srcId="{B14C0F16-B056-42D9-9AD7-C1101F80619C}" destId="{0C1D2DBD-E2E1-477F-A567-C8F3F7E67FD4}" srcOrd="0" destOrd="0" presId="urn:microsoft.com/office/officeart/2018/2/layout/IconVerticalSolidList"/>
    <dgm:cxn modelId="{CDC8A4B6-7CD4-4D93-8F20-D3D0012F919E}" type="presParOf" srcId="{0C1D2DBD-E2E1-477F-A567-C8F3F7E67FD4}" destId="{E16B8FEB-3F89-4489-AD91-770CAC7C6B7B}" srcOrd="0" destOrd="0" presId="urn:microsoft.com/office/officeart/2018/2/layout/IconVerticalSolidList"/>
    <dgm:cxn modelId="{C570259F-058B-4192-B137-311509FFC875}" type="presParOf" srcId="{0C1D2DBD-E2E1-477F-A567-C8F3F7E67FD4}" destId="{876B29CC-5699-40A0-9F3B-99951E57D938}" srcOrd="1" destOrd="0" presId="urn:microsoft.com/office/officeart/2018/2/layout/IconVerticalSolidList"/>
    <dgm:cxn modelId="{82574154-0870-4714-B2E5-6F966DEB28B3}" type="presParOf" srcId="{0C1D2DBD-E2E1-477F-A567-C8F3F7E67FD4}" destId="{CB8978AD-1C76-4D89-B0C4-25B4E584DF9F}" srcOrd="2" destOrd="0" presId="urn:microsoft.com/office/officeart/2018/2/layout/IconVerticalSolidList"/>
    <dgm:cxn modelId="{9255213C-C5D2-4ADF-BF10-AFC2AFF6ADD6}" type="presParOf" srcId="{0C1D2DBD-E2E1-477F-A567-C8F3F7E67FD4}" destId="{CDAEE363-35ED-4FEB-8E38-2331A8C55322}" srcOrd="3" destOrd="0" presId="urn:microsoft.com/office/officeart/2018/2/layout/IconVerticalSolidList"/>
    <dgm:cxn modelId="{B6DADD07-B74B-423D-8EB8-BF07453C5CF9}" type="presParOf" srcId="{B14C0F16-B056-42D9-9AD7-C1101F80619C}" destId="{CD6139CE-9794-4D48-A485-AE12F5A4290D}" srcOrd="1" destOrd="0" presId="urn:microsoft.com/office/officeart/2018/2/layout/IconVerticalSolidList"/>
    <dgm:cxn modelId="{EDFF4FA3-B877-4EB4-AAAC-5D5AB6723826}" type="presParOf" srcId="{B14C0F16-B056-42D9-9AD7-C1101F80619C}" destId="{85C6F3F5-E85D-48F1-896B-F3C613C9E132}" srcOrd="2" destOrd="0" presId="urn:microsoft.com/office/officeart/2018/2/layout/IconVerticalSolidList"/>
    <dgm:cxn modelId="{A4DFEBD1-E174-4FDE-B16D-42E7930534DA}" type="presParOf" srcId="{85C6F3F5-E85D-48F1-896B-F3C613C9E132}" destId="{D0D4DA56-43C9-41B8-B14C-4DD701FAB6C8}" srcOrd="0" destOrd="0" presId="urn:microsoft.com/office/officeart/2018/2/layout/IconVerticalSolidList"/>
    <dgm:cxn modelId="{335E5E81-6069-4FD9-A435-4A10DA58E6AB}" type="presParOf" srcId="{85C6F3F5-E85D-48F1-896B-F3C613C9E132}" destId="{14CE1978-70FB-417F-9ADF-1AF6A29D5280}" srcOrd="1" destOrd="0" presId="urn:microsoft.com/office/officeart/2018/2/layout/IconVerticalSolidList"/>
    <dgm:cxn modelId="{2BE3F752-7117-49ED-9F4E-06AE2D565B2A}" type="presParOf" srcId="{85C6F3F5-E85D-48F1-896B-F3C613C9E132}" destId="{F72BC841-D5D9-4AFF-A864-25D9B5A15E2C}" srcOrd="2" destOrd="0" presId="urn:microsoft.com/office/officeart/2018/2/layout/IconVerticalSolidList"/>
    <dgm:cxn modelId="{CBBA20B1-22DE-4AB3-B7A5-2622047DB85F}" type="presParOf" srcId="{85C6F3F5-E85D-48F1-896B-F3C613C9E132}" destId="{D49D93E0-6260-4B1A-A346-C4E3E1813DBE}" srcOrd="3" destOrd="0" presId="urn:microsoft.com/office/officeart/2018/2/layout/IconVerticalSolidList"/>
    <dgm:cxn modelId="{C3E445DB-7742-4F52-AE91-644D394F8DF3}" type="presParOf" srcId="{B14C0F16-B056-42D9-9AD7-C1101F80619C}" destId="{EF0FF403-51A4-443B-881C-65C3F4441AA6}" srcOrd="3" destOrd="0" presId="urn:microsoft.com/office/officeart/2018/2/layout/IconVerticalSolidList"/>
    <dgm:cxn modelId="{F92B7C12-7621-42F6-A5E5-978B4A63E185}" type="presParOf" srcId="{B14C0F16-B056-42D9-9AD7-C1101F80619C}" destId="{8C3879B3-D037-4C01-90A2-FB9806F65594}" srcOrd="4" destOrd="0" presId="urn:microsoft.com/office/officeart/2018/2/layout/IconVerticalSolidList"/>
    <dgm:cxn modelId="{1AD24CFB-63B2-41D8-B7BF-92F856097DB8}" type="presParOf" srcId="{8C3879B3-D037-4C01-90A2-FB9806F65594}" destId="{378697B7-7F33-4CEA-95D4-1F0860A429A6}" srcOrd="0" destOrd="0" presId="urn:microsoft.com/office/officeart/2018/2/layout/IconVerticalSolidList"/>
    <dgm:cxn modelId="{77A5F76B-6AB2-4314-A17C-B3BAA3A35040}" type="presParOf" srcId="{8C3879B3-D037-4C01-90A2-FB9806F65594}" destId="{56F0B4E9-CFA9-43A8-9818-4C95B88574D4}" srcOrd="1" destOrd="0" presId="urn:microsoft.com/office/officeart/2018/2/layout/IconVerticalSolidList"/>
    <dgm:cxn modelId="{C36E89B7-18F3-450B-AB77-40690673520E}" type="presParOf" srcId="{8C3879B3-D037-4C01-90A2-FB9806F65594}" destId="{1DFB8CCF-0829-4180-8496-2579534A91EF}" srcOrd="2" destOrd="0" presId="urn:microsoft.com/office/officeart/2018/2/layout/IconVerticalSolidList"/>
    <dgm:cxn modelId="{16277E4C-CE3A-4750-A1A1-29FAD98C4522}" type="presParOf" srcId="{8C3879B3-D037-4C01-90A2-FB9806F65594}" destId="{B27F859A-8C0E-480C-8670-47508CE2550D}" srcOrd="3" destOrd="0" presId="urn:microsoft.com/office/officeart/2018/2/layout/IconVerticalSolidList"/>
    <dgm:cxn modelId="{894E18C1-1218-470C-9FFE-A9F4C9129969}" type="presParOf" srcId="{B14C0F16-B056-42D9-9AD7-C1101F80619C}" destId="{86972F05-EA91-4250-9D98-24FC1B555C4B}" srcOrd="5" destOrd="0" presId="urn:microsoft.com/office/officeart/2018/2/layout/IconVerticalSolidList"/>
    <dgm:cxn modelId="{BE94E3BF-4592-4922-8766-37748A0D87C0}" type="presParOf" srcId="{B14C0F16-B056-42D9-9AD7-C1101F80619C}" destId="{941B3063-2325-4667-A739-8B2F9C6DF5C3}" srcOrd="6" destOrd="0" presId="urn:microsoft.com/office/officeart/2018/2/layout/IconVerticalSolidList"/>
    <dgm:cxn modelId="{F63AC891-7AE6-4A40-917D-990335AD0149}" type="presParOf" srcId="{941B3063-2325-4667-A739-8B2F9C6DF5C3}" destId="{252814B9-F55B-495E-B947-7691588683D0}" srcOrd="0" destOrd="0" presId="urn:microsoft.com/office/officeart/2018/2/layout/IconVerticalSolidList"/>
    <dgm:cxn modelId="{4FF80745-9D93-43E5-9D1A-DDFFB5F83C5F}" type="presParOf" srcId="{941B3063-2325-4667-A739-8B2F9C6DF5C3}" destId="{678A03AC-EDFA-43BD-95A9-B928354D92B1}" srcOrd="1" destOrd="0" presId="urn:microsoft.com/office/officeart/2018/2/layout/IconVerticalSolidList"/>
    <dgm:cxn modelId="{882468AB-32E8-4AE1-A833-EE5FBFF10280}" type="presParOf" srcId="{941B3063-2325-4667-A739-8B2F9C6DF5C3}" destId="{BA1050E8-3E07-4487-AA17-D5A4120555D9}" srcOrd="2" destOrd="0" presId="urn:microsoft.com/office/officeart/2018/2/layout/IconVerticalSolidList"/>
    <dgm:cxn modelId="{F8309FE7-5A0F-499E-91FE-D1E312631EBE}" type="presParOf" srcId="{941B3063-2325-4667-A739-8B2F9C6DF5C3}" destId="{FC05FF43-DCE9-4F09-B9EB-FB491C86DA5F}" srcOrd="3" destOrd="0" presId="urn:microsoft.com/office/officeart/2018/2/layout/IconVerticalSolidList"/>
    <dgm:cxn modelId="{A7A70B15-5093-4834-ABD5-5030A46D94D1}" type="presParOf" srcId="{B14C0F16-B056-42D9-9AD7-C1101F80619C}" destId="{8DCF87A5-30B8-475E-B36F-D1AC72166153}" srcOrd="7" destOrd="0" presId="urn:microsoft.com/office/officeart/2018/2/layout/IconVerticalSolidList"/>
    <dgm:cxn modelId="{78497CA6-084D-46DB-BEBB-D4D47969296F}" type="presParOf" srcId="{B14C0F16-B056-42D9-9AD7-C1101F80619C}" destId="{7C23661D-DEEE-4C79-AFED-F9CEB1BD4BAA}" srcOrd="8" destOrd="0" presId="urn:microsoft.com/office/officeart/2018/2/layout/IconVerticalSolidList"/>
    <dgm:cxn modelId="{81FAC5EC-D595-4438-AD17-8B1DD7E31D78}" type="presParOf" srcId="{7C23661D-DEEE-4C79-AFED-F9CEB1BD4BAA}" destId="{B8883295-34CF-4D77-B8ED-3F25F6A43AD8}" srcOrd="0" destOrd="0" presId="urn:microsoft.com/office/officeart/2018/2/layout/IconVerticalSolidList"/>
    <dgm:cxn modelId="{5979F298-54DD-4707-B3A8-1F0AE3168AD4}" type="presParOf" srcId="{7C23661D-DEEE-4C79-AFED-F9CEB1BD4BAA}" destId="{AD73348E-1BAD-4BFF-9837-73093507E23C}" srcOrd="1" destOrd="0" presId="urn:microsoft.com/office/officeart/2018/2/layout/IconVerticalSolidList"/>
    <dgm:cxn modelId="{C2791720-3726-46E2-B319-C27430F6295A}" type="presParOf" srcId="{7C23661D-DEEE-4C79-AFED-F9CEB1BD4BAA}" destId="{C8B81C69-EBFB-4805-80E2-DB36B80C9542}" srcOrd="2" destOrd="0" presId="urn:microsoft.com/office/officeart/2018/2/layout/IconVerticalSolidList"/>
    <dgm:cxn modelId="{D45F2861-7579-4ED0-B66B-EE94202F2898}" type="presParOf" srcId="{7C23661D-DEEE-4C79-AFED-F9CEB1BD4BAA}" destId="{19090FB7-9BB1-4DF2-ADF9-B4D7502ABE99}" srcOrd="3" destOrd="0" presId="urn:microsoft.com/office/officeart/2018/2/layout/IconVerticalSolidList"/>
    <dgm:cxn modelId="{0B0B706F-D430-4FED-B5E7-4689B9370730}" type="presParOf" srcId="{B14C0F16-B056-42D9-9AD7-C1101F80619C}" destId="{F30C70A0-E636-47CD-946E-5B49CFD1759D}" srcOrd="9" destOrd="0" presId="urn:microsoft.com/office/officeart/2018/2/layout/IconVerticalSolidList"/>
    <dgm:cxn modelId="{CA763D22-C767-4063-905D-C34134BB84A0}" type="presParOf" srcId="{B14C0F16-B056-42D9-9AD7-C1101F80619C}" destId="{B1518223-40AE-4E0A-9F43-807FE977EC83}" srcOrd="10" destOrd="0" presId="urn:microsoft.com/office/officeart/2018/2/layout/IconVerticalSolidList"/>
    <dgm:cxn modelId="{A56F2788-6E89-4292-BA86-67BB8AA15AFA}" type="presParOf" srcId="{B1518223-40AE-4E0A-9F43-807FE977EC83}" destId="{C4C11395-D329-47AD-9A27-AC9BBD706265}" srcOrd="0" destOrd="0" presId="urn:microsoft.com/office/officeart/2018/2/layout/IconVerticalSolidList"/>
    <dgm:cxn modelId="{7F12DA40-9F61-4E7C-8175-6C196C647BBD}" type="presParOf" srcId="{B1518223-40AE-4E0A-9F43-807FE977EC83}" destId="{3B868F07-8F68-4DFB-AE9E-FE8F548BDB09}" srcOrd="1" destOrd="0" presId="urn:microsoft.com/office/officeart/2018/2/layout/IconVerticalSolidList"/>
    <dgm:cxn modelId="{BF54B0D6-5721-463B-80AA-3DA490224418}" type="presParOf" srcId="{B1518223-40AE-4E0A-9F43-807FE977EC83}" destId="{C6FEC369-164E-4160-80BE-EF57E9165243}" srcOrd="2" destOrd="0" presId="urn:microsoft.com/office/officeart/2018/2/layout/IconVerticalSolidList"/>
    <dgm:cxn modelId="{3B0E8DBF-A5CD-4AD1-BD25-51C684FB6AF9}" type="presParOf" srcId="{B1518223-40AE-4E0A-9F43-807FE977EC83}" destId="{6CFCED74-0089-447E-8C76-5751E3D56B50}" srcOrd="3" destOrd="0" presId="urn:microsoft.com/office/officeart/2018/2/layout/IconVerticalSolidList"/>
    <dgm:cxn modelId="{9BC52B9B-C9C3-4F63-8C64-D2078DD7D607}" type="presParOf" srcId="{B14C0F16-B056-42D9-9AD7-C1101F80619C}" destId="{24A09B65-0086-4FBE-8CAE-A9EF3EC7D7A0}" srcOrd="11" destOrd="0" presId="urn:microsoft.com/office/officeart/2018/2/layout/IconVerticalSolidList"/>
    <dgm:cxn modelId="{39E4F4CD-302E-4B40-9DC8-8ECE212EC49D}" type="presParOf" srcId="{B14C0F16-B056-42D9-9AD7-C1101F80619C}" destId="{2C9BBD9F-E82A-4522-96FF-99E0543AE09E}" srcOrd="12" destOrd="0" presId="urn:microsoft.com/office/officeart/2018/2/layout/IconVerticalSolidList"/>
    <dgm:cxn modelId="{B797930D-2AE3-40DE-9F7E-A3FEFD3EEF51}" type="presParOf" srcId="{2C9BBD9F-E82A-4522-96FF-99E0543AE09E}" destId="{3F62587A-19D5-46CB-BE40-BD492D9BB247}" srcOrd="0" destOrd="0" presId="urn:microsoft.com/office/officeart/2018/2/layout/IconVerticalSolidList"/>
    <dgm:cxn modelId="{760C15C7-23BB-4500-8AB0-5E3ABC700153}" type="presParOf" srcId="{2C9BBD9F-E82A-4522-96FF-99E0543AE09E}" destId="{5394E447-B3A1-4016-9CFE-2BC30F4F6A28}" srcOrd="1" destOrd="0" presId="urn:microsoft.com/office/officeart/2018/2/layout/IconVerticalSolidList"/>
    <dgm:cxn modelId="{3B157C41-89F2-4CD3-9E8B-7B132BCDF96A}" type="presParOf" srcId="{2C9BBD9F-E82A-4522-96FF-99E0543AE09E}" destId="{4D054BD0-BA3C-4808-AA8F-5481E2CEC1E3}" srcOrd="2" destOrd="0" presId="urn:microsoft.com/office/officeart/2018/2/layout/IconVerticalSolidList"/>
    <dgm:cxn modelId="{7BAD345F-3D44-493E-B1E3-41D6103BF2A6}" type="presParOf" srcId="{2C9BBD9F-E82A-4522-96FF-99E0543AE09E}" destId="{C3C1AC0D-85AF-4E48-AB98-242FBEC3A7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9A8329-3D80-4FA1-8D60-73608B52B3B4}"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701A73A7-13D4-46F4-9087-0DF4E7A1EB94}">
      <dgm:prSet/>
      <dgm:spPr/>
      <dgm:t>
        <a:bodyPr/>
        <a:lstStyle/>
        <a:p>
          <a:pPr>
            <a:lnSpc>
              <a:spcPct val="100000"/>
            </a:lnSpc>
          </a:pPr>
          <a:r>
            <a:rPr lang="en-US" dirty="0"/>
            <a:t>Overview of Friday, November 22, 2024 Finance Committee Meeting</a:t>
          </a:r>
        </a:p>
      </dgm:t>
    </dgm:pt>
    <dgm:pt modelId="{25006ABD-EBD5-4427-9811-07F4D8FC82D9}" type="parTrans" cxnId="{9986BE06-3528-4227-AF11-D6F4E67C02FC}">
      <dgm:prSet/>
      <dgm:spPr/>
      <dgm:t>
        <a:bodyPr/>
        <a:lstStyle/>
        <a:p>
          <a:endParaRPr lang="en-US"/>
        </a:p>
      </dgm:t>
    </dgm:pt>
    <dgm:pt modelId="{594781B1-79CD-428D-A00C-7F02E9E7BEC4}" type="sibTrans" cxnId="{9986BE06-3528-4227-AF11-D6F4E67C02FC}">
      <dgm:prSet/>
      <dgm:spPr/>
      <dgm:t>
        <a:bodyPr/>
        <a:lstStyle/>
        <a:p>
          <a:endParaRPr lang="en-US"/>
        </a:p>
      </dgm:t>
    </dgm:pt>
    <dgm:pt modelId="{879A9D19-8261-41E5-BBA6-8FE6BE21B7B9}">
      <dgm:prSet/>
      <dgm:spPr/>
      <dgm:t>
        <a:bodyPr/>
        <a:lstStyle/>
        <a:p>
          <a:pPr>
            <a:lnSpc>
              <a:spcPct val="100000"/>
            </a:lnSpc>
          </a:pPr>
          <a:r>
            <a:rPr lang="en-US" dirty="0"/>
            <a:t>October 2024 Financials</a:t>
          </a:r>
        </a:p>
      </dgm:t>
    </dgm:pt>
    <dgm:pt modelId="{B0E3952E-D230-4C41-AEB6-6C857516B153}" type="parTrans" cxnId="{EBFA9E7C-73FE-4DE8-B9A2-BF71A421CD63}">
      <dgm:prSet/>
      <dgm:spPr/>
      <dgm:t>
        <a:bodyPr/>
        <a:lstStyle/>
        <a:p>
          <a:endParaRPr lang="en-US"/>
        </a:p>
      </dgm:t>
    </dgm:pt>
    <dgm:pt modelId="{18659D1B-FD01-4D89-8EDE-264500BF911D}" type="sibTrans" cxnId="{EBFA9E7C-73FE-4DE8-B9A2-BF71A421CD63}">
      <dgm:prSet/>
      <dgm:spPr/>
      <dgm:t>
        <a:bodyPr/>
        <a:lstStyle/>
        <a:p>
          <a:endParaRPr lang="en-US"/>
        </a:p>
      </dgm:t>
    </dgm:pt>
    <dgm:pt modelId="{F01B6024-7A81-488F-A7EF-BD1E09283E1A}">
      <dgm:prSet/>
      <dgm:spPr/>
      <dgm:t>
        <a:bodyPr/>
        <a:lstStyle/>
        <a:p>
          <a:pPr rtl="0">
            <a:lnSpc>
              <a:spcPct val="100000"/>
            </a:lnSpc>
          </a:pPr>
          <a:r>
            <a:rPr lang="en-US" dirty="0"/>
            <a:t>Financial Assistance Policy</a:t>
          </a:r>
          <a:r>
            <a:rPr lang="en-US" dirty="0">
              <a:latin typeface="Arial"/>
            </a:rPr>
            <a:t> (</a:t>
          </a:r>
          <a:r>
            <a:rPr lang="en-US" dirty="0"/>
            <a:t>FAP)</a:t>
          </a:r>
          <a:r>
            <a:rPr lang="en-US" dirty="0">
              <a:latin typeface="Arial"/>
            </a:rPr>
            <a:t> / </a:t>
          </a:r>
          <a:r>
            <a:rPr lang="en-US" dirty="0"/>
            <a:t>EMTALA Policies</a:t>
          </a:r>
        </a:p>
      </dgm:t>
    </dgm:pt>
    <dgm:pt modelId="{46FE9FF4-1B49-4458-B10C-A7B6051DDD1E}" type="parTrans" cxnId="{834D99D3-8C4A-4DA1-8E06-91F59299FA32}">
      <dgm:prSet/>
      <dgm:spPr/>
      <dgm:t>
        <a:bodyPr/>
        <a:lstStyle/>
        <a:p>
          <a:endParaRPr lang="en-US"/>
        </a:p>
      </dgm:t>
    </dgm:pt>
    <dgm:pt modelId="{7DD8BF0A-358A-4A0D-8C5F-2C5F1EA225AF}" type="sibTrans" cxnId="{834D99D3-8C4A-4DA1-8E06-91F59299FA32}">
      <dgm:prSet/>
      <dgm:spPr/>
      <dgm:t>
        <a:bodyPr/>
        <a:lstStyle/>
        <a:p>
          <a:endParaRPr lang="en-US"/>
        </a:p>
      </dgm:t>
    </dgm:pt>
    <dgm:pt modelId="{4B11FE62-26AA-4B9F-90DD-737A37B36003}">
      <dgm:prSet/>
      <dgm:spPr/>
      <dgm:t>
        <a:bodyPr/>
        <a:lstStyle/>
        <a:p>
          <a:pPr>
            <a:lnSpc>
              <a:spcPct val="100000"/>
            </a:lnSpc>
          </a:pPr>
          <a:r>
            <a:rPr lang="en-US" dirty="0"/>
            <a:t>Investment Review: ZCM Advisory Group </a:t>
          </a:r>
        </a:p>
      </dgm:t>
    </dgm:pt>
    <dgm:pt modelId="{A05D1C08-F445-42C1-B5B6-FD9D22DF1E7D}" type="parTrans" cxnId="{39AF23A5-05E6-4E2A-A090-CF98951E0E80}">
      <dgm:prSet/>
      <dgm:spPr/>
      <dgm:t>
        <a:bodyPr/>
        <a:lstStyle/>
        <a:p>
          <a:endParaRPr lang="en-US"/>
        </a:p>
      </dgm:t>
    </dgm:pt>
    <dgm:pt modelId="{22C3978E-A314-4E9E-B28E-01D3D94690C1}" type="sibTrans" cxnId="{39AF23A5-05E6-4E2A-A090-CF98951E0E80}">
      <dgm:prSet/>
      <dgm:spPr/>
      <dgm:t>
        <a:bodyPr/>
        <a:lstStyle/>
        <a:p>
          <a:endParaRPr lang="en-US"/>
        </a:p>
      </dgm:t>
    </dgm:pt>
    <dgm:pt modelId="{57A71FBD-1D11-4E8D-8AEF-1D5BC991D5B2}">
      <dgm:prSet/>
      <dgm:spPr/>
      <dgm:t>
        <a:bodyPr/>
        <a:lstStyle/>
        <a:p>
          <a:pPr>
            <a:lnSpc>
              <a:spcPct val="100000"/>
            </a:lnSpc>
          </a:pPr>
          <a:r>
            <a:rPr lang="en-US" dirty="0"/>
            <a:t>November </a:t>
          </a:r>
          <a:r>
            <a:rPr lang="en-US" dirty="0">
              <a:latin typeface="Arial"/>
            </a:rPr>
            <a:t>Month-to-Date</a:t>
          </a:r>
          <a:r>
            <a:rPr lang="en-US" dirty="0"/>
            <a:t> Financials</a:t>
          </a:r>
        </a:p>
      </dgm:t>
    </dgm:pt>
    <dgm:pt modelId="{B1116770-043A-4CAF-AA91-3DF245B89299}" type="parTrans" cxnId="{CEFB15F6-DD62-47D0-B631-231A0A2893BB}">
      <dgm:prSet/>
      <dgm:spPr/>
      <dgm:t>
        <a:bodyPr/>
        <a:lstStyle/>
        <a:p>
          <a:endParaRPr lang="en-US"/>
        </a:p>
      </dgm:t>
    </dgm:pt>
    <dgm:pt modelId="{50233FB0-9821-4F2D-8A95-5CCBA70EF193}" type="sibTrans" cxnId="{CEFB15F6-DD62-47D0-B631-231A0A2893BB}">
      <dgm:prSet/>
      <dgm:spPr/>
      <dgm:t>
        <a:bodyPr/>
        <a:lstStyle/>
        <a:p>
          <a:endParaRPr lang="en-US"/>
        </a:p>
      </dgm:t>
    </dgm:pt>
    <dgm:pt modelId="{E9E197EE-ED0E-41E8-B31E-17B820D6F317}">
      <dgm:prSet/>
      <dgm:spPr/>
      <dgm:t>
        <a:bodyPr/>
        <a:lstStyle/>
        <a:p>
          <a:pPr>
            <a:lnSpc>
              <a:spcPct val="100000"/>
            </a:lnSpc>
          </a:pPr>
          <a:r>
            <a:rPr lang="en-US" dirty="0"/>
            <a:t>Community Health Needs Assessment (CHNA)</a:t>
          </a:r>
        </a:p>
      </dgm:t>
    </dgm:pt>
    <dgm:pt modelId="{B95A9704-D065-4B36-8C5E-167F9A3B7F85}" type="parTrans" cxnId="{5292F85F-5F42-4A52-80C2-393A099357AD}">
      <dgm:prSet/>
      <dgm:spPr/>
      <dgm:t>
        <a:bodyPr/>
        <a:lstStyle/>
        <a:p>
          <a:endParaRPr lang="en-US"/>
        </a:p>
      </dgm:t>
    </dgm:pt>
    <dgm:pt modelId="{90C528FA-9748-43BD-AFFE-2390E2B77E98}" type="sibTrans" cxnId="{5292F85F-5F42-4A52-80C2-393A099357AD}">
      <dgm:prSet/>
      <dgm:spPr/>
      <dgm:t>
        <a:bodyPr/>
        <a:lstStyle/>
        <a:p>
          <a:endParaRPr lang="en-US"/>
        </a:p>
      </dgm:t>
    </dgm:pt>
    <dgm:pt modelId="{910AE159-4E83-42CD-89BE-F0CA71FEA605}">
      <dgm:prSet/>
      <dgm:spPr/>
      <dgm:t>
        <a:bodyPr/>
        <a:lstStyle/>
        <a:p>
          <a:pPr>
            <a:lnSpc>
              <a:spcPct val="100000"/>
            </a:lnSpc>
          </a:pPr>
          <a:r>
            <a:rPr lang="en-US" dirty="0"/>
            <a:t>Capital Request: Infusion Pump Replacement</a:t>
          </a:r>
        </a:p>
      </dgm:t>
    </dgm:pt>
    <dgm:pt modelId="{ABF5C5F5-0678-44B8-B7A1-4B4D4E571A56}" type="parTrans" cxnId="{ABC516BB-5E56-4B7F-8BB8-274708D96AC9}">
      <dgm:prSet/>
      <dgm:spPr/>
      <dgm:t>
        <a:bodyPr/>
        <a:lstStyle/>
        <a:p>
          <a:endParaRPr lang="en-US"/>
        </a:p>
      </dgm:t>
    </dgm:pt>
    <dgm:pt modelId="{CBDE8BEF-E88C-49BA-8AE8-76262BF835A9}" type="sibTrans" cxnId="{ABC516BB-5E56-4B7F-8BB8-274708D96AC9}">
      <dgm:prSet/>
      <dgm:spPr/>
      <dgm:t>
        <a:bodyPr/>
        <a:lstStyle/>
        <a:p>
          <a:endParaRPr lang="en-US"/>
        </a:p>
      </dgm:t>
    </dgm:pt>
    <dgm:pt modelId="{B14C0F16-B056-42D9-9AD7-C1101F80619C}" type="pres">
      <dgm:prSet presAssocID="{F99A8329-3D80-4FA1-8D60-73608B52B3B4}" presName="root" presStyleCnt="0">
        <dgm:presLayoutVars>
          <dgm:dir/>
          <dgm:resizeHandles val="exact"/>
        </dgm:presLayoutVars>
      </dgm:prSet>
      <dgm:spPr/>
    </dgm:pt>
    <dgm:pt modelId="{0C1D2DBD-E2E1-477F-A567-C8F3F7E67FD4}" type="pres">
      <dgm:prSet presAssocID="{701A73A7-13D4-46F4-9087-0DF4E7A1EB94}" presName="compNode" presStyleCnt="0"/>
      <dgm:spPr/>
    </dgm:pt>
    <dgm:pt modelId="{E16B8FEB-3F89-4489-AD91-770CAC7C6B7B}" type="pres">
      <dgm:prSet presAssocID="{701A73A7-13D4-46F4-9087-0DF4E7A1EB94}" presName="bgRect" presStyleLbl="bgShp" presStyleIdx="0" presStyleCnt="7"/>
      <dgm:spPr/>
    </dgm:pt>
    <dgm:pt modelId="{876B29CC-5699-40A0-9F3B-99951E57D938}" type="pres">
      <dgm:prSet presAssocID="{701A73A7-13D4-46F4-9087-0DF4E7A1EB9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CB8978AD-1C76-4D89-B0C4-25B4E584DF9F}" type="pres">
      <dgm:prSet presAssocID="{701A73A7-13D4-46F4-9087-0DF4E7A1EB94}" presName="spaceRect" presStyleCnt="0"/>
      <dgm:spPr/>
    </dgm:pt>
    <dgm:pt modelId="{CDAEE363-35ED-4FEB-8E38-2331A8C55322}" type="pres">
      <dgm:prSet presAssocID="{701A73A7-13D4-46F4-9087-0DF4E7A1EB94}" presName="parTx" presStyleLbl="revTx" presStyleIdx="0" presStyleCnt="7">
        <dgm:presLayoutVars>
          <dgm:chMax val="0"/>
          <dgm:chPref val="0"/>
        </dgm:presLayoutVars>
      </dgm:prSet>
      <dgm:spPr/>
    </dgm:pt>
    <dgm:pt modelId="{CD6139CE-9794-4D48-A485-AE12F5A4290D}" type="pres">
      <dgm:prSet presAssocID="{594781B1-79CD-428D-A00C-7F02E9E7BEC4}" presName="sibTrans" presStyleCnt="0"/>
      <dgm:spPr/>
    </dgm:pt>
    <dgm:pt modelId="{85C6F3F5-E85D-48F1-896B-F3C613C9E132}" type="pres">
      <dgm:prSet presAssocID="{879A9D19-8261-41E5-BBA6-8FE6BE21B7B9}" presName="compNode" presStyleCnt="0"/>
      <dgm:spPr/>
    </dgm:pt>
    <dgm:pt modelId="{D0D4DA56-43C9-41B8-B14C-4DD701FAB6C8}" type="pres">
      <dgm:prSet presAssocID="{879A9D19-8261-41E5-BBA6-8FE6BE21B7B9}" presName="bgRect" presStyleLbl="bgShp" presStyleIdx="1" presStyleCnt="7"/>
      <dgm:spPr/>
    </dgm:pt>
    <dgm:pt modelId="{14CE1978-70FB-417F-9ADF-1AF6A29D5280}" type="pres">
      <dgm:prSet presAssocID="{879A9D19-8261-41E5-BBA6-8FE6BE21B7B9}"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ey outline"/>
        </a:ext>
      </dgm:extLst>
    </dgm:pt>
    <dgm:pt modelId="{F72BC841-D5D9-4AFF-A864-25D9B5A15E2C}" type="pres">
      <dgm:prSet presAssocID="{879A9D19-8261-41E5-BBA6-8FE6BE21B7B9}" presName="spaceRect" presStyleCnt="0"/>
      <dgm:spPr/>
    </dgm:pt>
    <dgm:pt modelId="{D49D93E0-6260-4B1A-A346-C4E3E1813DBE}" type="pres">
      <dgm:prSet presAssocID="{879A9D19-8261-41E5-BBA6-8FE6BE21B7B9}" presName="parTx" presStyleLbl="revTx" presStyleIdx="1" presStyleCnt="7">
        <dgm:presLayoutVars>
          <dgm:chMax val="0"/>
          <dgm:chPref val="0"/>
        </dgm:presLayoutVars>
      </dgm:prSet>
      <dgm:spPr/>
    </dgm:pt>
    <dgm:pt modelId="{EF0FF403-51A4-443B-881C-65C3F4441AA6}" type="pres">
      <dgm:prSet presAssocID="{18659D1B-FD01-4D89-8EDE-264500BF911D}" presName="sibTrans" presStyleCnt="0"/>
      <dgm:spPr/>
    </dgm:pt>
    <dgm:pt modelId="{8C3879B3-D037-4C01-90A2-FB9806F65594}" type="pres">
      <dgm:prSet presAssocID="{57A71FBD-1D11-4E8D-8AEF-1D5BC991D5B2}" presName="compNode" presStyleCnt="0"/>
      <dgm:spPr/>
    </dgm:pt>
    <dgm:pt modelId="{378697B7-7F33-4CEA-95D4-1F0860A429A6}" type="pres">
      <dgm:prSet presAssocID="{57A71FBD-1D11-4E8D-8AEF-1D5BC991D5B2}" presName="bgRect" presStyleLbl="bgShp" presStyleIdx="2" presStyleCnt="7"/>
      <dgm:spPr/>
    </dgm:pt>
    <dgm:pt modelId="{56F0B4E9-CFA9-43A8-9818-4C95B88574D4}" type="pres">
      <dgm:prSet presAssocID="{57A71FBD-1D11-4E8D-8AEF-1D5BC991D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oney outline"/>
        </a:ext>
      </dgm:extLst>
    </dgm:pt>
    <dgm:pt modelId="{1DFB8CCF-0829-4180-8496-2579534A91EF}" type="pres">
      <dgm:prSet presAssocID="{57A71FBD-1D11-4E8D-8AEF-1D5BC991D5B2}" presName="spaceRect" presStyleCnt="0"/>
      <dgm:spPr/>
    </dgm:pt>
    <dgm:pt modelId="{B27F859A-8C0E-480C-8670-47508CE2550D}" type="pres">
      <dgm:prSet presAssocID="{57A71FBD-1D11-4E8D-8AEF-1D5BC991D5B2}" presName="parTx" presStyleLbl="revTx" presStyleIdx="2" presStyleCnt="7">
        <dgm:presLayoutVars>
          <dgm:chMax val="0"/>
          <dgm:chPref val="0"/>
        </dgm:presLayoutVars>
      </dgm:prSet>
      <dgm:spPr/>
    </dgm:pt>
    <dgm:pt modelId="{86972F05-EA91-4250-9D98-24FC1B555C4B}" type="pres">
      <dgm:prSet presAssocID="{50233FB0-9821-4F2D-8A95-5CCBA70EF193}" presName="sibTrans" presStyleCnt="0"/>
      <dgm:spPr/>
    </dgm:pt>
    <dgm:pt modelId="{941B3063-2325-4667-A739-8B2F9C6DF5C3}" type="pres">
      <dgm:prSet presAssocID="{F01B6024-7A81-488F-A7EF-BD1E09283E1A}" presName="compNode" presStyleCnt="0"/>
      <dgm:spPr/>
    </dgm:pt>
    <dgm:pt modelId="{252814B9-F55B-495E-B947-7691588683D0}" type="pres">
      <dgm:prSet presAssocID="{F01B6024-7A81-488F-A7EF-BD1E09283E1A}" presName="bgRect" presStyleLbl="bgShp" presStyleIdx="3" presStyleCnt="7"/>
      <dgm:spPr/>
    </dgm:pt>
    <dgm:pt modelId="{678A03AC-EDFA-43BD-95A9-B928354D92B1}" type="pres">
      <dgm:prSet presAssocID="{F01B6024-7A81-488F-A7EF-BD1E09283E1A}"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BA1050E8-3E07-4487-AA17-D5A4120555D9}" type="pres">
      <dgm:prSet presAssocID="{F01B6024-7A81-488F-A7EF-BD1E09283E1A}" presName="spaceRect" presStyleCnt="0"/>
      <dgm:spPr/>
    </dgm:pt>
    <dgm:pt modelId="{FC05FF43-DCE9-4F09-B9EB-FB491C86DA5F}" type="pres">
      <dgm:prSet presAssocID="{F01B6024-7A81-488F-A7EF-BD1E09283E1A}" presName="parTx" presStyleLbl="revTx" presStyleIdx="3" presStyleCnt="7">
        <dgm:presLayoutVars>
          <dgm:chMax val="0"/>
          <dgm:chPref val="0"/>
        </dgm:presLayoutVars>
      </dgm:prSet>
      <dgm:spPr/>
    </dgm:pt>
    <dgm:pt modelId="{8DCF87A5-30B8-475E-B36F-D1AC72166153}" type="pres">
      <dgm:prSet presAssocID="{7DD8BF0A-358A-4A0D-8C5F-2C5F1EA225AF}" presName="sibTrans" presStyleCnt="0"/>
      <dgm:spPr/>
    </dgm:pt>
    <dgm:pt modelId="{7C23661D-DEEE-4C79-AFED-F9CEB1BD4BAA}" type="pres">
      <dgm:prSet presAssocID="{E9E197EE-ED0E-41E8-B31E-17B820D6F317}" presName="compNode" presStyleCnt="0"/>
      <dgm:spPr/>
    </dgm:pt>
    <dgm:pt modelId="{B8883295-34CF-4D77-B8ED-3F25F6A43AD8}" type="pres">
      <dgm:prSet presAssocID="{E9E197EE-ED0E-41E8-B31E-17B820D6F317}" presName="bgRect" presStyleLbl="bgShp" presStyleIdx="4" presStyleCnt="7"/>
      <dgm:spPr/>
    </dgm:pt>
    <dgm:pt modelId="{AD73348E-1BAD-4BFF-9837-73093507E23C}" type="pres">
      <dgm:prSet presAssocID="{E9E197EE-ED0E-41E8-B31E-17B820D6F317}"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ighborhood with solid fill"/>
        </a:ext>
      </dgm:extLst>
    </dgm:pt>
    <dgm:pt modelId="{C8B81C69-EBFB-4805-80E2-DB36B80C9542}" type="pres">
      <dgm:prSet presAssocID="{E9E197EE-ED0E-41E8-B31E-17B820D6F317}" presName="spaceRect" presStyleCnt="0"/>
      <dgm:spPr/>
    </dgm:pt>
    <dgm:pt modelId="{19090FB7-9BB1-4DF2-ADF9-B4D7502ABE99}" type="pres">
      <dgm:prSet presAssocID="{E9E197EE-ED0E-41E8-B31E-17B820D6F317}" presName="parTx" presStyleLbl="revTx" presStyleIdx="4" presStyleCnt="7">
        <dgm:presLayoutVars>
          <dgm:chMax val="0"/>
          <dgm:chPref val="0"/>
        </dgm:presLayoutVars>
      </dgm:prSet>
      <dgm:spPr/>
    </dgm:pt>
    <dgm:pt modelId="{F30C70A0-E636-47CD-946E-5B49CFD1759D}" type="pres">
      <dgm:prSet presAssocID="{90C528FA-9748-43BD-AFFE-2390E2B77E98}" presName="sibTrans" presStyleCnt="0"/>
      <dgm:spPr/>
    </dgm:pt>
    <dgm:pt modelId="{B1518223-40AE-4E0A-9F43-807FE977EC83}" type="pres">
      <dgm:prSet presAssocID="{910AE159-4E83-42CD-89BE-F0CA71FEA605}" presName="compNode" presStyleCnt="0"/>
      <dgm:spPr/>
    </dgm:pt>
    <dgm:pt modelId="{C4C11395-D329-47AD-9A27-AC9BBD706265}" type="pres">
      <dgm:prSet presAssocID="{910AE159-4E83-42CD-89BE-F0CA71FEA605}" presName="bgRect" presStyleLbl="bgShp" presStyleIdx="5" presStyleCnt="7"/>
      <dgm:spPr/>
    </dgm:pt>
    <dgm:pt modelId="{3B868F07-8F68-4DFB-AE9E-FE8F548BDB09}" type="pres">
      <dgm:prSet presAssocID="{910AE159-4E83-42CD-89BE-F0CA71FEA60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ins outline"/>
        </a:ext>
      </dgm:extLst>
    </dgm:pt>
    <dgm:pt modelId="{C6FEC369-164E-4160-80BE-EF57E9165243}" type="pres">
      <dgm:prSet presAssocID="{910AE159-4E83-42CD-89BE-F0CA71FEA605}" presName="spaceRect" presStyleCnt="0"/>
      <dgm:spPr/>
    </dgm:pt>
    <dgm:pt modelId="{6CFCED74-0089-447E-8C76-5751E3D56B50}" type="pres">
      <dgm:prSet presAssocID="{910AE159-4E83-42CD-89BE-F0CA71FEA605}" presName="parTx" presStyleLbl="revTx" presStyleIdx="5" presStyleCnt="7">
        <dgm:presLayoutVars>
          <dgm:chMax val="0"/>
          <dgm:chPref val="0"/>
        </dgm:presLayoutVars>
      </dgm:prSet>
      <dgm:spPr/>
    </dgm:pt>
    <dgm:pt modelId="{24A09B65-0086-4FBE-8CAE-A9EF3EC7D7A0}" type="pres">
      <dgm:prSet presAssocID="{CBDE8BEF-E88C-49BA-8AE8-76262BF835A9}" presName="sibTrans" presStyleCnt="0"/>
      <dgm:spPr/>
    </dgm:pt>
    <dgm:pt modelId="{2C9BBD9F-E82A-4522-96FF-99E0543AE09E}" type="pres">
      <dgm:prSet presAssocID="{4B11FE62-26AA-4B9F-90DD-737A37B36003}" presName="compNode" presStyleCnt="0"/>
      <dgm:spPr/>
    </dgm:pt>
    <dgm:pt modelId="{3F62587A-19D5-46CB-BE40-BD492D9BB247}" type="pres">
      <dgm:prSet presAssocID="{4B11FE62-26AA-4B9F-90DD-737A37B36003}" presName="bgRect" presStyleLbl="bgShp" presStyleIdx="6" presStyleCnt="7"/>
      <dgm:spPr/>
    </dgm:pt>
    <dgm:pt modelId="{5394E447-B3A1-4016-9CFE-2BC30F4F6A28}" type="pres">
      <dgm:prSet presAssocID="{4B11FE62-26AA-4B9F-90DD-737A37B36003}"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Bank with solid fill"/>
        </a:ext>
      </dgm:extLst>
    </dgm:pt>
    <dgm:pt modelId="{4D054BD0-BA3C-4808-AA8F-5481E2CEC1E3}" type="pres">
      <dgm:prSet presAssocID="{4B11FE62-26AA-4B9F-90DD-737A37B36003}" presName="spaceRect" presStyleCnt="0"/>
      <dgm:spPr/>
    </dgm:pt>
    <dgm:pt modelId="{C3C1AC0D-85AF-4E48-AB98-242FBEC3A78B}" type="pres">
      <dgm:prSet presAssocID="{4B11FE62-26AA-4B9F-90DD-737A37B36003}" presName="parTx" presStyleLbl="revTx" presStyleIdx="6" presStyleCnt="7">
        <dgm:presLayoutVars>
          <dgm:chMax val="0"/>
          <dgm:chPref val="0"/>
        </dgm:presLayoutVars>
      </dgm:prSet>
      <dgm:spPr/>
    </dgm:pt>
  </dgm:ptLst>
  <dgm:cxnLst>
    <dgm:cxn modelId="{9986BE06-3528-4227-AF11-D6F4E67C02FC}" srcId="{F99A8329-3D80-4FA1-8D60-73608B52B3B4}" destId="{701A73A7-13D4-46F4-9087-0DF4E7A1EB94}" srcOrd="0" destOrd="0" parTransId="{25006ABD-EBD5-4427-9811-07F4D8FC82D9}" sibTransId="{594781B1-79CD-428D-A00C-7F02E9E7BEC4}"/>
    <dgm:cxn modelId="{2308E73B-BBF8-4C7A-BE45-E330FD4FCFFA}" type="presOf" srcId="{57A71FBD-1D11-4E8D-8AEF-1D5BC991D5B2}" destId="{B27F859A-8C0E-480C-8670-47508CE2550D}" srcOrd="0" destOrd="0" presId="urn:microsoft.com/office/officeart/2018/2/layout/IconVerticalSolidList"/>
    <dgm:cxn modelId="{5292F85F-5F42-4A52-80C2-393A099357AD}" srcId="{F99A8329-3D80-4FA1-8D60-73608B52B3B4}" destId="{E9E197EE-ED0E-41E8-B31E-17B820D6F317}" srcOrd="4" destOrd="0" parTransId="{B95A9704-D065-4B36-8C5E-167F9A3B7F85}" sibTransId="{90C528FA-9748-43BD-AFFE-2390E2B77E98}"/>
    <dgm:cxn modelId="{569FE247-2859-4B7B-8648-72DD48A44653}" type="presOf" srcId="{F99A8329-3D80-4FA1-8D60-73608B52B3B4}" destId="{B14C0F16-B056-42D9-9AD7-C1101F80619C}" srcOrd="0" destOrd="0" presId="urn:microsoft.com/office/officeart/2018/2/layout/IconVerticalSolidList"/>
    <dgm:cxn modelId="{CA4BC74E-A3D5-47A5-9E58-96E771BB7C83}" type="presOf" srcId="{E9E197EE-ED0E-41E8-B31E-17B820D6F317}" destId="{19090FB7-9BB1-4DF2-ADF9-B4D7502ABE99}" srcOrd="0" destOrd="0" presId="urn:microsoft.com/office/officeart/2018/2/layout/IconVerticalSolidList"/>
    <dgm:cxn modelId="{EBFA9E7C-73FE-4DE8-B9A2-BF71A421CD63}" srcId="{F99A8329-3D80-4FA1-8D60-73608B52B3B4}" destId="{879A9D19-8261-41E5-BBA6-8FE6BE21B7B9}" srcOrd="1" destOrd="0" parTransId="{B0E3952E-D230-4C41-AEB6-6C857516B153}" sibTransId="{18659D1B-FD01-4D89-8EDE-264500BF911D}"/>
    <dgm:cxn modelId="{01F85E80-AB65-4390-994C-4770D58DDFAB}" type="presOf" srcId="{879A9D19-8261-41E5-BBA6-8FE6BE21B7B9}" destId="{D49D93E0-6260-4B1A-A346-C4E3E1813DBE}" srcOrd="0" destOrd="0" presId="urn:microsoft.com/office/officeart/2018/2/layout/IconVerticalSolidList"/>
    <dgm:cxn modelId="{4BEB668D-A353-4B1B-8DEB-FD139E5D442C}" type="presOf" srcId="{F01B6024-7A81-488F-A7EF-BD1E09283E1A}" destId="{FC05FF43-DCE9-4F09-B9EB-FB491C86DA5F}" srcOrd="0" destOrd="0" presId="urn:microsoft.com/office/officeart/2018/2/layout/IconVerticalSolidList"/>
    <dgm:cxn modelId="{39AF23A5-05E6-4E2A-A090-CF98951E0E80}" srcId="{F99A8329-3D80-4FA1-8D60-73608B52B3B4}" destId="{4B11FE62-26AA-4B9F-90DD-737A37B36003}" srcOrd="6" destOrd="0" parTransId="{A05D1C08-F445-42C1-B5B6-FD9D22DF1E7D}" sibTransId="{22C3978E-A314-4E9E-B28E-01D3D94690C1}"/>
    <dgm:cxn modelId="{ABC516BB-5E56-4B7F-8BB8-274708D96AC9}" srcId="{F99A8329-3D80-4FA1-8D60-73608B52B3B4}" destId="{910AE159-4E83-42CD-89BE-F0CA71FEA605}" srcOrd="5" destOrd="0" parTransId="{ABF5C5F5-0678-44B8-B7A1-4B4D4E571A56}" sibTransId="{CBDE8BEF-E88C-49BA-8AE8-76262BF835A9}"/>
    <dgm:cxn modelId="{B11F3CC9-9F14-410B-A9FE-B372595D9ED0}" type="presOf" srcId="{4B11FE62-26AA-4B9F-90DD-737A37B36003}" destId="{C3C1AC0D-85AF-4E48-AB98-242FBEC3A78B}" srcOrd="0" destOrd="0" presId="urn:microsoft.com/office/officeart/2018/2/layout/IconVerticalSolidList"/>
    <dgm:cxn modelId="{834D99D3-8C4A-4DA1-8E06-91F59299FA32}" srcId="{F99A8329-3D80-4FA1-8D60-73608B52B3B4}" destId="{F01B6024-7A81-488F-A7EF-BD1E09283E1A}" srcOrd="3" destOrd="0" parTransId="{46FE9FF4-1B49-4458-B10C-A7B6051DDD1E}" sibTransId="{7DD8BF0A-358A-4A0D-8C5F-2C5F1EA225AF}"/>
    <dgm:cxn modelId="{5C7A87E6-92E8-4C05-9264-7A0E441F6DCA}" type="presOf" srcId="{701A73A7-13D4-46F4-9087-0DF4E7A1EB94}" destId="{CDAEE363-35ED-4FEB-8E38-2331A8C55322}" srcOrd="0" destOrd="0" presId="urn:microsoft.com/office/officeart/2018/2/layout/IconVerticalSolidList"/>
    <dgm:cxn modelId="{CA2382E7-12AB-489C-9D72-05EB73372BD8}" type="presOf" srcId="{910AE159-4E83-42CD-89BE-F0CA71FEA605}" destId="{6CFCED74-0089-447E-8C76-5751E3D56B50}" srcOrd="0" destOrd="0" presId="urn:microsoft.com/office/officeart/2018/2/layout/IconVerticalSolidList"/>
    <dgm:cxn modelId="{CEFB15F6-DD62-47D0-B631-231A0A2893BB}" srcId="{F99A8329-3D80-4FA1-8D60-73608B52B3B4}" destId="{57A71FBD-1D11-4E8D-8AEF-1D5BC991D5B2}" srcOrd="2" destOrd="0" parTransId="{B1116770-043A-4CAF-AA91-3DF245B89299}" sibTransId="{50233FB0-9821-4F2D-8A95-5CCBA70EF193}"/>
    <dgm:cxn modelId="{33992A11-3C8F-40ED-9DBE-604144869E15}" type="presParOf" srcId="{B14C0F16-B056-42D9-9AD7-C1101F80619C}" destId="{0C1D2DBD-E2E1-477F-A567-C8F3F7E67FD4}" srcOrd="0" destOrd="0" presId="urn:microsoft.com/office/officeart/2018/2/layout/IconVerticalSolidList"/>
    <dgm:cxn modelId="{CDC8A4B6-7CD4-4D93-8F20-D3D0012F919E}" type="presParOf" srcId="{0C1D2DBD-E2E1-477F-A567-C8F3F7E67FD4}" destId="{E16B8FEB-3F89-4489-AD91-770CAC7C6B7B}" srcOrd="0" destOrd="0" presId="urn:microsoft.com/office/officeart/2018/2/layout/IconVerticalSolidList"/>
    <dgm:cxn modelId="{C570259F-058B-4192-B137-311509FFC875}" type="presParOf" srcId="{0C1D2DBD-E2E1-477F-A567-C8F3F7E67FD4}" destId="{876B29CC-5699-40A0-9F3B-99951E57D938}" srcOrd="1" destOrd="0" presId="urn:microsoft.com/office/officeart/2018/2/layout/IconVerticalSolidList"/>
    <dgm:cxn modelId="{82574154-0870-4714-B2E5-6F966DEB28B3}" type="presParOf" srcId="{0C1D2DBD-E2E1-477F-A567-C8F3F7E67FD4}" destId="{CB8978AD-1C76-4D89-B0C4-25B4E584DF9F}" srcOrd="2" destOrd="0" presId="urn:microsoft.com/office/officeart/2018/2/layout/IconVerticalSolidList"/>
    <dgm:cxn modelId="{9255213C-C5D2-4ADF-BF10-AFC2AFF6ADD6}" type="presParOf" srcId="{0C1D2DBD-E2E1-477F-A567-C8F3F7E67FD4}" destId="{CDAEE363-35ED-4FEB-8E38-2331A8C55322}" srcOrd="3" destOrd="0" presId="urn:microsoft.com/office/officeart/2018/2/layout/IconVerticalSolidList"/>
    <dgm:cxn modelId="{B6DADD07-B74B-423D-8EB8-BF07453C5CF9}" type="presParOf" srcId="{B14C0F16-B056-42D9-9AD7-C1101F80619C}" destId="{CD6139CE-9794-4D48-A485-AE12F5A4290D}" srcOrd="1" destOrd="0" presId="urn:microsoft.com/office/officeart/2018/2/layout/IconVerticalSolidList"/>
    <dgm:cxn modelId="{EDFF4FA3-B877-4EB4-AAAC-5D5AB6723826}" type="presParOf" srcId="{B14C0F16-B056-42D9-9AD7-C1101F80619C}" destId="{85C6F3F5-E85D-48F1-896B-F3C613C9E132}" srcOrd="2" destOrd="0" presId="urn:microsoft.com/office/officeart/2018/2/layout/IconVerticalSolidList"/>
    <dgm:cxn modelId="{A4DFEBD1-E174-4FDE-B16D-42E7930534DA}" type="presParOf" srcId="{85C6F3F5-E85D-48F1-896B-F3C613C9E132}" destId="{D0D4DA56-43C9-41B8-B14C-4DD701FAB6C8}" srcOrd="0" destOrd="0" presId="urn:microsoft.com/office/officeart/2018/2/layout/IconVerticalSolidList"/>
    <dgm:cxn modelId="{335E5E81-6069-4FD9-A435-4A10DA58E6AB}" type="presParOf" srcId="{85C6F3F5-E85D-48F1-896B-F3C613C9E132}" destId="{14CE1978-70FB-417F-9ADF-1AF6A29D5280}" srcOrd="1" destOrd="0" presId="urn:microsoft.com/office/officeart/2018/2/layout/IconVerticalSolidList"/>
    <dgm:cxn modelId="{2BE3F752-7117-49ED-9F4E-06AE2D565B2A}" type="presParOf" srcId="{85C6F3F5-E85D-48F1-896B-F3C613C9E132}" destId="{F72BC841-D5D9-4AFF-A864-25D9B5A15E2C}" srcOrd="2" destOrd="0" presId="urn:microsoft.com/office/officeart/2018/2/layout/IconVerticalSolidList"/>
    <dgm:cxn modelId="{CBBA20B1-22DE-4AB3-B7A5-2622047DB85F}" type="presParOf" srcId="{85C6F3F5-E85D-48F1-896B-F3C613C9E132}" destId="{D49D93E0-6260-4B1A-A346-C4E3E1813DBE}" srcOrd="3" destOrd="0" presId="urn:microsoft.com/office/officeart/2018/2/layout/IconVerticalSolidList"/>
    <dgm:cxn modelId="{C3E445DB-7742-4F52-AE91-644D394F8DF3}" type="presParOf" srcId="{B14C0F16-B056-42D9-9AD7-C1101F80619C}" destId="{EF0FF403-51A4-443B-881C-65C3F4441AA6}" srcOrd="3" destOrd="0" presId="urn:microsoft.com/office/officeart/2018/2/layout/IconVerticalSolidList"/>
    <dgm:cxn modelId="{F92B7C12-7621-42F6-A5E5-978B4A63E185}" type="presParOf" srcId="{B14C0F16-B056-42D9-9AD7-C1101F80619C}" destId="{8C3879B3-D037-4C01-90A2-FB9806F65594}" srcOrd="4" destOrd="0" presId="urn:microsoft.com/office/officeart/2018/2/layout/IconVerticalSolidList"/>
    <dgm:cxn modelId="{1AD24CFB-63B2-41D8-B7BF-92F856097DB8}" type="presParOf" srcId="{8C3879B3-D037-4C01-90A2-FB9806F65594}" destId="{378697B7-7F33-4CEA-95D4-1F0860A429A6}" srcOrd="0" destOrd="0" presId="urn:microsoft.com/office/officeart/2018/2/layout/IconVerticalSolidList"/>
    <dgm:cxn modelId="{77A5F76B-6AB2-4314-A17C-B3BAA3A35040}" type="presParOf" srcId="{8C3879B3-D037-4C01-90A2-FB9806F65594}" destId="{56F0B4E9-CFA9-43A8-9818-4C95B88574D4}" srcOrd="1" destOrd="0" presId="urn:microsoft.com/office/officeart/2018/2/layout/IconVerticalSolidList"/>
    <dgm:cxn modelId="{C36E89B7-18F3-450B-AB77-40690673520E}" type="presParOf" srcId="{8C3879B3-D037-4C01-90A2-FB9806F65594}" destId="{1DFB8CCF-0829-4180-8496-2579534A91EF}" srcOrd="2" destOrd="0" presId="urn:microsoft.com/office/officeart/2018/2/layout/IconVerticalSolidList"/>
    <dgm:cxn modelId="{16277E4C-CE3A-4750-A1A1-29FAD98C4522}" type="presParOf" srcId="{8C3879B3-D037-4C01-90A2-FB9806F65594}" destId="{B27F859A-8C0E-480C-8670-47508CE2550D}" srcOrd="3" destOrd="0" presId="urn:microsoft.com/office/officeart/2018/2/layout/IconVerticalSolidList"/>
    <dgm:cxn modelId="{894E18C1-1218-470C-9FFE-A9F4C9129969}" type="presParOf" srcId="{B14C0F16-B056-42D9-9AD7-C1101F80619C}" destId="{86972F05-EA91-4250-9D98-24FC1B555C4B}" srcOrd="5" destOrd="0" presId="urn:microsoft.com/office/officeart/2018/2/layout/IconVerticalSolidList"/>
    <dgm:cxn modelId="{BE94E3BF-4592-4922-8766-37748A0D87C0}" type="presParOf" srcId="{B14C0F16-B056-42D9-9AD7-C1101F80619C}" destId="{941B3063-2325-4667-A739-8B2F9C6DF5C3}" srcOrd="6" destOrd="0" presId="urn:microsoft.com/office/officeart/2018/2/layout/IconVerticalSolidList"/>
    <dgm:cxn modelId="{F63AC891-7AE6-4A40-917D-990335AD0149}" type="presParOf" srcId="{941B3063-2325-4667-A739-8B2F9C6DF5C3}" destId="{252814B9-F55B-495E-B947-7691588683D0}" srcOrd="0" destOrd="0" presId="urn:microsoft.com/office/officeart/2018/2/layout/IconVerticalSolidList"/>
    <dgm:cxn modelId="{4FF80745-9D93-43E5-9D1A-DDFFB5F83C5F}" type="presParOf" srcId="{941B3063-2325-4667-A739-8B2F9C6DF5C3}" destId="{678A03AC-EDFA-43BD-95A9-B928354D92B1}" srcOrd="1" destOrd="0" presId="urn:microsoft.com/office/officeart/2018/2/layout/IconVerticalSolidList"/>
    <dgm:cxn modelId="{882468AB-32E8-4AE1-A833-EE5FBFF10280}" type="presParOf" srcId="{941B3063-2325-4667-A739-8B2F9C6DF5C3}" destId="{BA1050E8-3E07-4487-AA17-D5A4120555D9}" srcOrd="2" destOrd="0" presId="urn:microsoft.com/office/officeart/2018/2/layout/IconVerticalSolidList"/>
    <dgm:cxn modelId="{F8309FE7-5A0F-499E-91FE-D1E312631EBE}" type="presParOf" srcId="{941B3063-2325-4667-A739-8B2F9C6DF5C3}" destId="{FC05FF43-DCE9-4F09-B9EB-FB491C86DA5F}" srcOrd="3" destOrd="0" presId="urn:microsoft.com/office/officeart/2018/2/layout/IconVerticalSolidList"/>
    <dgm:cxn modelId="{A7A70B15-5093-4834-ABD5-5030A46D94D1}" type="presParOf" srcId="{B14C0F16-B056-42D9-9AD7-C1101F80619C}" destId="{8DCF87A5-30B8-475E-B36F-D1AC72166153}" srcOrd="7" destOrd="0" presId="urn:microsoft.com/office/officeart/2018/2/layout/IconVerticalSolidList"/>
    <dgm:cxn modelId="{78497CA6-084D-46DB-BEBB-D4D47969296F}" type="presParOf" srcId="{B14C0F16-B056-42D9-9AD7-C1101F80619C}" destId="{7C23661D-DEEE-4C79-AFED-F9CEB1BD4BAA}" srcOrd="8" destOrd="0" presId="urn:microsoft.com/office/officeart/2018/2/layout/IconVerticalSolidList"/>
    <dgm:cxn modelId="{81FAC5EC-D595-4438-AD17-8B1DD7E31D78}" type="presParOf" srcId="{7C23661D-DEEE-4C79-AFED-F9CEB1BD4BAA}" destId="{B8883295-34CF-4D77-B8ED-3F25F6A43AD8}" srcOrd="0" destOrd="0" presId="urn:microsoft.com/office/officeart/2018/2/layout/IconVerticalSolidList"/>
    <dgm:cxn modelId="{5979F298-54DD-4707-B3A8-1F0AE3168AD4}" type="presParOf" srcId="{7C23661D-DEEE-4C79-AFED-F9CEB1BD4BAA}" destId="{AD73348E-1BAD-4BFF-9837-73093507E23C}" srcOrd="1" destOrd="0" presId="urn:microsoft.com/office/officeart/2018/2/layout/IconVerticalSolidList"/>
    <dgm:cxn modelId="{C2791720-3726-46E2-B319-C27430F6295A}" type="presParOf" srcId="{7C23661D-DEEE-4C79-AFED-F9CEB1BD4BAA}" destId="{C8B81C69-EBFB-4805-80E2-DB36B80C9542}" srcOrd="2" destOrd="0" presId="urn:microsoft.com/office/officeart/2018/2/layout/IconVerticalSolidList"/>
    <dgm:cxn modelId="{D45F2861-7579-4ED0-B66B-EE94202F2898}" type="presParOf" srcId="{7C23661D-DEEE-4C79-AFED-F9CEB1BD4BAA}" destId="{19090FB7-9BB1-4DF2-ADF9-B4D7502ABE99}" srcOrd="3" destOrd="0" presId="urn:microsoft.com/office/officeart/2018/2/layout/IconVerticalSolidList"/>
    <dgm:cxn modelId="{0B0B706F-D430-4FED-B5E7-4689B9370730}" type="presParOf" srcId="{B14C0F16-B056-42D9-9AD7-C1101F80619C}" destId="{F30C70A0-E636-47CD-946E-5B49CFD1759D}" srcOrd="9" destOrd="0" presId="urn:microsoft.com/office/officeart/2018/2/layout/IconVerticalSolidList"/>
    <dgm:cxn modelId="{CA763D22-C767-4063-905D-C34134BB84A0}" type="presParOf" srcId="{B14C0F16-B056-42D9-9AD7-C1101F80619C}" destId="{B1518223-40AE-4E0A-9F43-807FE977EC83}" srcOrd="10" destOrd="0" presId="urn:microsoft.com/office/officeart/2018/2/layout/IconVerticalSolidList"/>
    <dgm:cxn modelId="{A56F2788-6E89-4292-BA86-67BB8AA15AFA}" type="presParOf" srcId="{B1518223-40AE-4E0A-9F43-807FE977EC83}" destId="{C4C11395-D329-47AD-9A27-AC9BBD706265}" srcOrd="0" destOrd="0" presId="urn:microsoft.com/office/officeart/2018/2/layout/IconVerticalSolidList"/>
    <dgm:cxn modelId="{7F12DA40-9F61-4E7C-8175-6C196C647BBD}" type="presParOf" srcId="{B1518223-40AE-4E0A-9F43-807FE977EC83}" destId="{3B868F07-8F68-4DFB-AE9E-FE8F548BDB09}" srcOrd="1" destOrd="0" presId="urn:microsoft.com/office/officeart/2018/2/layout/IconVerticalSolidList"/>
    <dgm:cxn modelId="{BF54B0D6-5721-463B-80AA-3DA490224418}" type="presParOf" srcId="{B1518223-40AE-4E0A-9F43-807FE977EC83}" destId="{C6FEC369-164E-4160-80BE-EF57E9165243}" srcOrd="2" destOrd="0" presId="urn:microsoft.com/office/officeart/2018/2/layout/IconVerticalSolidList"/>
    <dgm:cxn modelId="{3B0E8DBF-A5CD-4AD1-BD25-51C684FB6AF9}" type="presParOf" srcId="{B1518223-40AE-4E0A-9F43-807FE977EC83}" destId="{6CFCED74-0089-447E-8C76-5751E3D56B50}" srcOrd="3" destOrd="0" presId="urn:microsoft.com/office/officeart/2018/2/layout/IconVerticalSolidList"/>
    <dgm:cxn modelId="{9BC52B9B-C9C3-4F63-8C64-D2078DD7D607}" type="presParOf" srcId="{B14C0F16-B056-42D9-9AD7-C1101F80619C}" destId="{24A09B65-0086-4FBE-8CAE-A9EF3EC7D7A0}" srcOrd="11" destOrd="0" presId="urn:microsoft.com/office/officeart/2018/2/layout/IconVerticalSolidList"/>
    <dgm:cxn modelId="{39E4F4CD-302E-4B40-9DC8-8ECE212EC49D}" type="presParOf" srcId="{B14C0F16-B056-42D9-9AD7-C1101F80619C}" destId="{2C9BBD9F-E82A-4522-96FF-99E0543AE09E}" srcOrd="12" destOrd="0" presId="urn:microsoft.com/office/officeart/2018/2/layout/IconVerticalSolidList"/>
    <dgm:cxn modelId="{B797930D-2AE3-40DE-9F7E-A3FEFD3EEF51}" type="presParOf" srcId="{2C9BBD9F-E82A-4522-96FF-99E0543AE09E}" destId="{3F62587A-19D5-46CB-BE40-BD492D9BB247}" srcOrd="0" destOrd="0" presId="urn:microsoft.com/office/officeart/2018/2/layout/IconVerticalSolidList"/>
    <dgm:cxn modelId="{760C15C7-23BB-4500-8AB0-5E3ABC700153}" type="presParOf" srcId="{2C9BBD9F-E82A-4522-96FF-99E0543AE09E}" destId="{5394E447-B3A1-4016-9CFE-2BC30F4F6A28}" srcOrd="1" destOrd="0" presId="urn:microsoft.com/office/officeart/2018/2/layout/IconVerticalSolidList"/>
    <dgm:cxn modelId="{3B157C41-89F2-4CD3-9E8B-7B132BCDF96A}" type="presParOf" srcId="{2C9BBD9F-E82A-4522-96FF-99E0543AE09E}" destId="{4D054BD0-BA3C-4808-AA8F-5481E2CEC1E3}" srcOrd="2" destOrd="0" presId="urn:microsoft.com/office/officeart/2018/2/layout/IconVerticalSolidList"/>
    <dgm:cxn modelId="{7BAD345F-3D44-493E-B1E3-41D6103BF2A6}" type="presParOf" srcId="{2C9BBD9F-E82A-4522-96FF-99E0543AE09E}" destId="{C3C1AC0D-85AF-4E48-AB98-242FBEC3A7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9A8329-3D80-4FA1-8D60-73608B52B3B4}"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701A73A7-13D4-46F4-9087-0DF4E7A1EB94}">
      <dgm:prSet/>
      <dgm:spPr/>
      <dgm:t>
        <a:bodyPr/>
        <a:lstStyle/>
        <a:p>
          <a:pPr>
            <a:lnSpc>
              <a:spcPct val="100000"/>
            </a:lnSpc>
          </a:pPr>
          <a:r>
            <a:rPr lang="en-US"/>
            <a:t>Upcoming Meeting: January 9, 2025</a:t>
          </a:r>
        </a:p>
      </dgm:t>
    </dgm:pt>
    <dgm:pt modelId="{25006ABD-EBD5-4427-9811-07F4D8FC82D9}" type="parTrans" cxnId="{9986BE06-3528-4227-AF11-D6F4E67C02FC}">
      <dgm:prSet/>
      <dgm:spPr/>
      <dgm:t>
        <a:bodyPr/>
        <a:lstStyle/>
        <a:p>
          <a:endParaRPr lang="en-US"/>
        </a:p>
      </dgm:t>
    </dgm:pt>
    <dgm:pt modelId="{594781B1-79CD-428D-A00C-7F02E9E7BEC4}" type="sibTrans" cxnId="{9986BE06-3528-4227-AF11-D6F4E67C02FC}">
      <dgm:prSet/>
      <dgm:spPr/>
      <dgm:t>
        <a:bodyPr/>
        <a:lstStyle/>
        <a:p>
          <a:endParaRPr lang="en-US"/>
        </a:p>
      </dgm:t>
    </dgm:pt>
    <dgm:pt modelId="{B14C0F16-B056-42D9-9AD7-C1101F80619C}" type="pres">
      <dgm:prSet presAssocID="{F99A8329-3D80-4FA1-8D60-73608B52B3B4}" presName="root" presStyleCnt="0">
        <dgm:presLayoutVars>
          <dgm:dir/>
          <dgm:resizeHandles val="exact"/>
        </dgm:presLayoutVars>
      </dgm:prSet>
      <dgm:spPr/>
    </dgm:pt>
    <dgm:pt modelId="{0C1D2DBD-E2E1-477F-A567-C8F3F7E67FD4}" type="pres">
      <dgm:prSet presAssocID="{701A73A7-13D4-46F4-9087-0DF4E7A1EB94}" presName="compNode" presStyleCnt="0"/>
      <dgm:spPr/>
    </dgm:pt>
    <dgm:pt modelId="{E16B8FEB-3F89-4489-AD91-770CAC7C6B7B}" type="pres">
      <dgm:prSet presAssocID="{701A73A7-13D4-46F4-9087-0DF4E7A1EB94}" presName="bgRect" presStyleLbl="bgShp" presStyleIdx="0" presStyleCnt="1"/>
      <dgm:spPr/>
    </dgm:pt>
    <dgm:pt modelId="{876B29CC-5699-40A0-9F3B-99951E57D938}" type="pres">
      <dgm:prSet presAssocID="{701A73A7-13D4-46F4-9087-0DF4E7A1EB94}"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CB8978AD-1C76-4D89-B0C4-25B4E584DF9F}" type="pres">
      <dgm:prSet presAssocID="{701A73A7-13D4-46F4-9087-0DF4E7A1EB94}" presName="spaceRect" presStyleCnt="0"/>
      <dgm:spPr/>
    </dgm:pt>
    <dgm:pt modelId="{CDAEE363-35ED-4FEB-8E38-2331A8C55322}" type="pres">
      <dgm:prSet presAssocID="{701A73A7-13D4-46F4-9087-0DF4E7A1EB94}" presName="parTx" presStyleLbl="revTx" presStyleIdx="0" presStyleCnt="1">
        <dgm:presLayoutVars>
          <dgm:chMax val="0"/>
          <dgm:chPref val="0"/>
        </dgm:presLayoutVars>
      </dgm:prSet>
      <dgm:spPr/>
    </dgm:pt>
  </dgm:ptLst>
  <dgm:cxnLst>
    <dgm:cxn modelId="{9986BE06-3528-4227-AF11-D6F4E67C02FC}" srcId="{F99A8329-3D80-4FA1-8D60-73608B52B3B4}" destId="{701A73A7-13D4-46F4-9087-0DF4E7A1EB94}" srcOrd="0" destOrd="0" parTransId="{25006ABD-EBD5-4427-9811-07F4D8FC82D9}" sibTransId="{594781B1-79CD-428D-A00C-7F02E9E7BEC4}"/>
    <dgm:cxn modelId="{569FE247-2859-4B7B-8648-72DD48A44653}" type="presOf" srcId="{F99A8329-3D80-4FA1-8D60-73608B52B3B4}" destId="{B14C0F16-B056-42D9-9AD7-C1101F80619C}" srcOrd="0" destOrd="0" presId="urn:microsoft.com/office/officeart/2018/2/layout/IconVerticalSolidList"/>
    <dgm:cxn modelId="{5C7A87E6-92E8-4C05-9264-7A0E441F6DCA}" type="presOf" srcId="{701A73A7-13D4-46F4-9087-0DF4E7A1EB94}" destId="{CDAEE363-35ED-4FEB-8E38-2331A8C55322}" srcOrd="0" destOrd="0" presId="urn:microsoft.com/office/officeart/2018/2/layout/IconVerticalSolidList"/>
    <dgm:cxn modelId="{33992A11-3C8F-40ED-9DBE-604144869E15}" type="presParOf" srcId="{B14C0F16-B056-42D9-9AD7-C1101F80619C}" destId="{0C1D2DBD-E2E1-477F-A567-C8F3F7E67FD4}" srcOrd="0" destOrd="0" presId="urn:microsoft.com/office/officeart/2018/2/layout/IconVerticalSolidList"/>
    <dgm:cxn modelId="{CDC8A4B6-7CD4-4D93-8F20-D3D0012F919E}" type="presParOf" srcId="{0C1D2DBD-E2E1-477F-A567-C8F3F7E67FD4}" destId="{E16B8FEB-3F89-4489-AD91-770CAC7C6B7B}" srcOrd="0" destOrd="0" presId="urn:microsoft.com/office/officeart/2018/2/layout/IconVerticalSolidList"/>
    <dgm:cxn modelId="{C570259F-058B-4192-B137-311509FFC875}" type="presParOf" srcId="{0C1D2DBD-E2E1-477F-A567-C8F3F7E67FD4}" destId="{876B29CC-5699-40A0-9F3B-99951E57D938}" srcOrd="1" destOrd="0" presId="urn:microsoft.com/office/officeart/2018/2/layout/IconVerticalSolidList"/>
    <dgm:cxn modelId="{82574154-0870-4714-B2E5-6F966DEB28B3}" type="presParOf" srcId="{0C1D2DBD-E2E1-477F-A567-C8F3F7E67FD4}" destId="{CB8978AD-1C76-4D89-B0C4-25B4E584DF9F}" srcOrd="2" destOrd="0" presId="urn:microsoft.com/office/officeart/2018/2/layout/IconVerticalSolidList"/>
    <dgm:cxn modelId="{9255213C-C5D2-4ADF-BF10-AFC2AFF6ADD6}" type="presParOf" srcId="{0C1D2DBD-E2E1-477F-A567-C8F3F7E67FD4}" destId="{CDAEE363-35ED-4FEB-8E38-2331A8C5532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9A8329-3D80-4FA1-8D60-73608B52B3B4}"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F01B6024-7A81-488F-A7EF-BD1E09283E1A}">
      <dgm:prSet/>
      <dgm:spPr/>
      <dgm:t>
        <a:bodyPr/>
        <a:lstStyle/>
        <a:p>
          <a:pPr>
            <a:lnSpc>
              <a:spcPct val="100000"/>
            </a:lnSpc>
          </a:pPr>
          <a:r>
            <a:rPr lang="en-US"/>
            <a:t>Review QM Council Meeting Minutes – September 2024</a:t>
          </a:r>
        </a:p>
      </dgm:t>
    </dgm:pt>
    <dgm:pt modelId="{46FE9FF4-1B49-4458-B10C-A7B6051DDD1E}" type="parTrans" cxnId="{834D99D3-8C4A-4DA1-8E06-91F59299FA32}">
      <dgm:prSet/>
      <dgm:spPr/>
      <dgm:t>
        <a:bodyPr/>
        <a:lstStyle/>
        <a:p>
          <a:endParaRPr lang="en-US"/>
        </a:p>
      </dgm:t>
    </dgm:pt>
    <dgm:pt modelId="{7DD8BF0A-358A-4A0D-8C5F-2C5F1EA225AF}" type="sibTrans" cxnId="{834D99D3-8C4A-4DA1-8E06-91F59299FA32}">
      <dgm:prSet/>
      <dgm:spPr/>
      <dgm:t>
        <a:bodyPr/>
        <a:lstStyle/>
        <a:p>
          <a:endParaRPr lang="en-US"/>
        </a:p>
      </dgm:t>
    </dgm:pt>
    <dgm:pt modelId="{870BCE68-38BF-47FA-9330-13B3B6C86DB3}">
      <dgm:prSet/>
      <dgm:spPr/>
      <dgm:t>
        <a:bodyPr/>
        <a:lstStyle/>
        <a:p>
          <a:pPr>
            <a:lnSpc>
              <a:spcPct val="100000"/>
            </a:lnSpc>
          </a:pPr>
          <a:r>
            <a:rPr lang="en-US"/>
            <a:t>Review QM Council Dashboards – September 2024</a:t>
          </a:r>
        </a:p>
      </dgm:t>
    </dgm:pt>
    <dgm:pt modelId="{205FDB93-CC9A-41BB-B190-381A0D137736}" type="parTrans" cxnId="{BB10768C-C70A-477C-9634-56B63A3C6BAB}">
      <dgm:prSet/>
      <dgm:spPr/>
      <dgm:t>
        <a:bodyPr/>
        <a:lstStyle/>
        <a:p>
          <a:endParaRPr lang="en-US"/>
        </a:p>
      </dgm:t>
    </dgm:pt>
    <dgm:pt modelId="{4692C199-5A58-4CB0-AB32-2C001DA6B81B}" type="sibTrans" cxnId="{BB10768C-C70A-477C-9634-56B63A3C6BAB}">
      <dgm:prSet/>
      <dgm:spPr/>
      <dgm:t>
        <a:bodyPr/>
        <a:lstStyle/>
        <a:p>
          <a:endParaRPr lang="en-US"/>
        </a:p>
      </dgm:t>
    </dgm:pt>
    <dgm:pt modelId="{B8F4D4FE-A4D9-4980-9E74-FB6593799F94}">
      <dgm:prSet/>
      <dgm:spPr/>
      <dgm:t>
        <a:bodyPr/>
        <a:lstStyle/>
        <a:p>
          <a:pPr>
            <a:lnSpc>
              <a:spcPct val="100000"/>
            </a:lnSpc>
          </a:pPr>
          <a:r>
            <a:rPr lang="en-US"/>
            <a:t>Upcoming Meeting: December 3, 2024</a:t>
          </a:r>
        </a:p>
      </dgm:t>
    </dgm:pt>
    <dgm:pt modelId="{1EE83898-551F-4774-A40A-67F2A498597D}" type="parTrans" cxnId="{7A90F9E8-A88F-4572-9F90-0110D69ACD66}">
      <dgm:prSet/>
      <dgm:spPr/>
      <dgm:t>
        <a:bodyPr/>
        <a:lstStyle/>
        <a:p>
          <a:endParaRPr lang="en-US"/>
        </a:p>
      </dgm:t>
    </dgm:pt>
    <dgm:pt modelId="{A41DB752-A1FE-4B43-87A9-18AB6D6B7F66}" type="sibTrans" cxnId="{7A90F9E8-A88F-4572-9F90-0110D69ACD66}">
      <dgm:prSet/>
      <dgm:spPr/>
      <dgm:t>
        <a:bodyPr/>
        <a:lstStyle/>
        <a:p>
          <a:endParaRPr lang="en-US"/>
        </a:p>
      </dgm:t>
    </dgm:pt>
    <dgm:pt modelId="{B14C0F16-B056-42D9-9AD7-C1101F80619C}" type="pres">
      <dgm:prSet presAssocID="{F99A8329-3D80-4FA1-8D60-73608B52B3B4}" presName="root" presStyleCnt="0">
        <dgm:presLayoutVars>
          <dgm:dir/>
          <dgm:resizeHandles val="exact"/>
        </dgm:presLayoutVars>
      </dgm:prSet>
      <dgm:spPr/>
    </dgm:pt>
    <dgm:pt modelId="{941B3063-2325-4667-A739-8B2F9C6DF5C3}" type="pres">
      <dgm:prSet presAssocID="{F01B6024-7A81-488F-A7EF-BD1E09283E1A}" presName="compNode" presStyleCnt="0"/>
      <dgm:spPr/>
    </dgm:pt>
    <dgm:pt modelId="{252814B9-F55B-495E-B947-7691588683D0}" type="pres">
      <dgm:prSet presAssocID="{F01B6024-7A81-488F-A7EF-BD1E09283E1A}" presName="bgRect" presStyleLbl="bgShp" presStyleIdx="0" presStyleCnt="3"/>
      <dgm:spPr/>
    </dgm:pt>
    <dgm:pt modelId="{678A03AC-EDFA-43BD-95A9-B928354D92B1}" type="pres">
      <dgm:prSet presAssocID="{F01B6024-7A81-488F-A7EF-BD1E09283E1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BA1050E8-3E07-4487-AA17-D5A4120555D9}" type="pres">
      <dgm:prSet presAssocID="{F01B6024-7A81-488F-A7EF-BD1E09283E1A}" presName="spaceRect" presStyleCnt="0"/>
      <dgm:spPr/>
    </dgm:pt>
    <dgm:pt modelId="{FC05FF43-DCE9-4F09-B9EB-FB491C86DA5F}" type="pres">
      <dgm:prSet presAssocID="{F01B6024-7A81-488F-A7EF-BD1E09283E1A}" presName="parTx" presStyleLbl="revTx" presStyleIdx="0" presStyleCnt="3">
        <dgm:presLayoutVars>
          <dgm:chMax val="0"/>
          <dgm:chPref val="0"/>
        </dgm:presLayoutVars>
      </dgm:prSet>
      <dgm:spPr/>
    </dgm:pt>
    <dgm:pt modelId="{8DCF87A5-30B8-475E-B36F-D1AC72166153}" type="pres">
      <dgm:prSet presAssocID="{7DD8BF0A-358A-4A0D-8C5F-2C5F1EA225AF}" presName="sibTrans" presStyleCnt="0"/>
      <dgm:spPr/>
    </dgm:pt>
    <dgm:pt modelId="{216D2486-EEE7-4B43-B918-572ED10B3FF9}" type="pres">
      <dgm:prSet presAssocID="{870BCE68-38BF-47FA-9330-13B3B6C86DB3}" presName="compNode" presStyleCnt="0"/>
      <dgm:spPr/>
    </dgm:pt>
    <dgm:pt modelId="{C9C28594-4F8B-4718-A1F8-53F284B82C2A}" type="pres">
      <dgm:prSet presAssocID="{870BCE68-38BF-47FA-9330-13B3B6C86DB3}" presName="bgRect" presStyleLbl="bgShp" presStyleIdx="1" presStyleCnt="3"/>
      <dgm:spPr/>
    </dgm:pt>
    <dgm:pt modelId="{19B5F49C-85A2-4B90-AA64-1239F9CF9521}" type="pres">
      <dgm:prSet presAssocID="{870BCE68-38BF-47FA-9330-13B3B6C86DB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AB42A58A-9076-4DD4-A808-8DB943A18A21}" type="pres">
      <dgm:prSet presAssocID="{870BCE68-38BF-47FA-9330-13B3B6C86DB3}" presName="spaceRect" presStyleCnt="0"/>
      <dgm:spPr/>
    </dgm:pt>
    <dgm:pt modelId="{1EF8A26B-0566-4C6C-A3D6-B55B283C371C}" type="pres">
      <dgm:prSet presAssocID="{870BCE68-38BF-47FA-9330-13B3B6C86DB3}" presName="parTx" presStyleLbl="revTx" presStyleIdx="1" presStyleCnt="3">
        <dgm:presLayoutVars>
          <dgm:chMax val="0"/>
          <dgm:chPref val="0"/>
        </dgm:presLayoutVars>
      </dgm:prSet>
      <dgm:spPr/>
    </dgm:pt>
    <dgm:pt modelId="{9F84C9BD-B678-48E3-8A7E-D618EB64C6E5}" type="pres">
      <dgm:prSet presAssocID="{4692C199-5A58-4CB0-AB32-2C001DA6B81B}" presName="sibTrans" presStyleCnt="0"/>
      <dgm:spPr/>
    </dgm:pt>
    <dgm:pt modelId="{987E32ED-F762-426D-AF07-2469C34B8D5F}" type="pres">
      <dgm:prSet presAssocID="{B8F4D4FE-A4D9-4980-9E74-FB6593799F94}" presName="compNode" presStyleCnt="0"/>
      <dgm:spPr/>
    </dgm:pt>
    <dgm:pt modelId="{773E94CF-C56B-46CA-A367-EEF8AD6F3790}" type="pres">
      <dgm:prSet presAssocID="{B8F4D4FE-A4D9-4980-9E74-FB6593799F94}" presName="bgRect" presStyleLbl="bgShp" presStyleIdx="2" presStyleCnt="3"/>
      <dgm:spPr/>
    </dgm:pt>
    <dgm:pt modelId="{9432E1F2-53B1-4A9F-B979-80CDB5ED8DB4}" type="pres">
      <dgm:prSet presAssocID="{B8F4D4FE-A4D9-4980-9E74-FB6593799F9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59601E64-42D5-4F42-9583-013BEF86AB98}" type="pres">
      <dgm:prSet presAssocID="{B8F4D4FE-A4D9-4980-9E74-FB6593799F94}" presName="spaceRect" presStyleCnt="0"/>
      <dgm:spPr/>
    </dgm:pt>
    <dgm:pt modelId="{22A59564-781E-4D93-AA98-7E8EA111FF36}" type="pres">
      <dgm:prSet presAssocID="{B8F4D4FE-A4D9-4980-9E74-FB6593799F94}" presName="parTx" presStyleLbl="revTx" presStyleIdx="2" presStyleCnt="3">
        <dgm:presLayoutVars>
          <dgm:chMax val="0"/>
          <dgm:chPref val="0"/>
        </dgm:presLayoutVars>
      </dgm:prSet>
      <dgm:spPr/>
    </dgm:pt>
  </dgm:ptLst>
  <dgm:cxnLst>
    <dgm:cxn modelId="{2E332034-4BD1-479A-B5C5-9F77880026A3}" type="presOf" srcId="{870BCE68-38BF-47FA-9330-13B3B6C86DB3}" destId="{1EF8A26B-0566-4C6C-A3D6-B55B283C371C}" srcOrd="0" destOrd="0" presId="urn:microsoft.com/office/officeart/2018/2/layout/IconVerticalSolidList"/>
    <dgm:cxn modelId="{569FE247-2859-4B7B-8648-72DD48A44653}" type="presOf" srcId="{F99A8329-3D80-4FA1-8D60-73608B52B3B4}" destId="{B14C0F16-B056-42D9-9AD7-C1101F80619C}" srcOrd="0" destOrd="0" presId="urn:microsoft.com/office/officeart/2018/2/layout/IconVerticalSolidList"/>
    <dgm:cxn modelId="{BB10768C-C70A-477C-9634-56B63A3C6BAB}" srcId="{F99A8329-3D80-4FA1-8D60-73608B52B3B4}" destId="{870BCE68-38BF-47FA-9330-13B3B6C86DB3}" srcOrd="1" destOrd="0" parTransId="{205FDB93-CC9A-41BB-B190-381A0D137736}" sibTransId="{4692C199-5A58-4CB0-AB32-2C001DA6B81B}"/>
    <dgm:cxn modelId="{4BEB668D-A353-4B1B-8DEB-FD139E5D442C}" type="presOf" srcId="{F01B6024-7A81-488F-A7EF-BD1E09283E1A}" destId="{FC05FF43-DCE9-4F09-B9EB-FB491C86DA5F}" srcOrd="0" destOrd="0" presId="urn:microsoft.com/office/officeart/2018/2/layout/IconVerticalSolidList"/>
    <dgm:cxn modelId="{CA4098B1-D523-4649-967A-6638498CB27A}" type="presOf" srcId="{B8F4D4FE-A4D9-4980-9E74-FB6593799F94}" destId="{22A59564-781E-4D93-AA98-7E8EA111FF36}" srcOrd="0" destOrd="0" presId="urn:microsoft.com/office/officeart/2018/2/layout/IconVerticalSolidList"/>
    <dgm:cxn modelId="{834D99D3-8C4A-4DA1-8E06-91F59299FA32}" srcId="{F99A8329-3D80-4FA1-8D60-73608B52B3B4}" destId="{F01B6024-7A81-488F-A7EF-BD1E09283E1A}" srcOrd="0" destOrd="0" parTransId="{46FE9FF4-1B49-4458-B10C-A7B6051DDD1E}" sibTransId="{7DD8BF0A-358A-4A0D-8C5F-2C5F1EA225AF}"/>
    <dgm:cxn modelId="{7A90F9E8-A88F-4572-9F90-0110D69ACD66}" srcId="{F99A8329-3D80-4FA1-8D60-73608B52B3B4}" destId="{B8F4D4FE-A4D9-4980-9E74-FB6593799F94}" srcOrd="2" destOrd="0" parTransId="{1EE83898-551F-4774-A40A-67F2A498597D}" sibTransId="{A41DB752-A1FE-4B43-87A9-18AB6D6B7F66}"/>
    <dgm:cxn modelId="{BE94E3BF-4592-4922-8766-37748A0D87C0}" type="presParOf" srcId="{B14C0F16-B056-42D9-9AD7-C1101F80619C}" destId="{941B3063-2325-4667-A739-8B2F9C6DF5C3}" srcOrd="0" destOrd="0" presId="urn:microsoft.com/office/officeart/2018/2/layout/IconVerticalSolidList"/>
    <dgm:cxn modelId="{F63AC891-7AE6-4A40-917D-990335AD0149}" type="presParOf" srcId="{941B3063-2325-4667-A739-8B2F9C6DF5C3}" destId="{252814B9-F55B-495E-B947-7691588683D0}" srcOrd="0" destOrd="0" presId="urn:microsoft.com/office/officeart/2018/2/layout/IconVerticalSolidList"/>
    <dgm:cxn modelId="{4FF80745-9D93-43E5-9D1A-DDFFB5F83C5F}" type="presParOf" srcId="{941B3063-2325-4667-A739-8B2F9C6DF5C3}" destId="{678A03AC-EDFA-43BD-95A9-B928354D92B1}" srcOrd="1" destOrd="0" presId="urn:microsoft.com/office/officeart/2018/2/layout/IconVerticalSolidList"/>
    <dgm:cxn modelId="{882468AB-32E8-4AE1-A833-EE5FBFF10280}" type="presParOf" srcId="{941B3063-2325-4667-A739-8B2F9C6DF5C3}" destId="{BA1050E8-3E07-4487-AA17-D5A4120555D9}" srcOrd="2" destOrd="0" presId="urn:microsoft.com/office/officeart/2018/2/layout/IconVerticalSolidList"/>
    <dgm:cxn modelId="{F8309FE7-5A0F-499E-91FE-D1E312631EBE}" type="presParOf" srcId="{941B3063-2325-4667-A739-8B2F9C6DF5C3}" destId="{FC05FF43-DCE9-4F09-B9EB-FB491C86DA5F}" srcOrd="3" destOrd="0" presId="urn:microsoft.com/office/officeart/2018/2/layout/IconVerticalSolidList"/>
    <dgm:cxn modelId="{A7A70B15-5093-4834-ABD5-5030A46D94D1}" type="presParOf" srcId="{B14C0F16-B056-42D9-9AD7-C1101F80619C}" destId="{8DCF87A5-30B8-475E-B36F-D1AC72166153}" srcOrd="1" destOrd="0" presId="urn:microsoft.com/office/officeart/2018/2/layout/IconVerticalSolidList"/>
    <dgm:cxn modelId="{C3FFD00D-A0CE-492D-B7F8-B9784BE84F67}" type="presParOf" srcId="{B14C0F16-B056-42D9-9AD7-C1101F80619C}" destId="{216D2486-EEE7-4B43-B918-572ED10B3FF9}" srcOrd="2" destOrd="0" presId="urn:microsoft.com/office/officeart/2018/2/layout/IconVerticalSolidList"/>
    <dgm:cxn modelId="{4B41F230-8BE2-4BEC-BB04-F5743C0D3E61}" type="presParOf" srcId="{216D2486-EEE7-4B43-B918-572ED10B3FF9}" destId="{C9C28594-4F8B-4718-A1F8-53F284B82C2A}" srcOrd="0" destOrd="0" presId="urn:microsoft.com/office/officeart/2018/2/layout/IconVerticalSolidList"/>
    <dgm:cxn modelId="{66777537-08FB-4205-ABFE-A4F00FB65FD0}" type="presParOf" srcId="{216D2486-EEE7-4B43-B918-572ED10B3FF9}" destId="{19B5F49C-85A2-4B90-AA64-1239F9CF9521}" srcOrd="1" destOrd="0" presId="urn:microsoft.com/office/officeart/2018/2/layout/IconVerticalSolidList"/>
    <dgm:cxn modelId="{24045563-C30C-4D8E-9A74-74803022C205}" type="presParOf" srcId="{216D2486-EEE7-4B43-B918-572ED10B3FF9}" destId="{AB42A58A-9076-4DD4-A808-8DB943A18A21}" srcOrd="2" destOrd="0" presId="urn:microsoft.com/office/officeart/2018/2/layout/IconVerticalSolidList"/>
    <dgm:cxn modelId="{324860F3-3A96-4B60-B7EA-446BA04FD63A}" type="presParOf" srcId="{216D2486-EEE7-4B43-B918-572ED10B3FF9}" destId="{1EF8A26B-0566-4C6C-A3D6-B55B283C371C}" srcOrd="3" destOrd="0" presId="urn:microsoft.com/office/officeart/2018/2/layout/IconVerticalSolidList"/>
    <dgm:cxn modelId="{6D65E100-A904-498A-933F-7DE6C5E0038C}" type="presParOf" srcId="{B14C0F16-B056-42D9-9AD7-C1101F80619C}" destId="{9F84C9BD-B678-48E3-8A7E-D618EB64C6E5}" srcOrd="3" destOrd="0" presId="urn:microsoft.com/office/officeart/2018/2/layout/IconVerticalSolidList"/>
    <dgm:cxn modelId="{BD9EC668-058A-4C10-A8F1-6776776DA1CE}" type="presParOf" srcId="{B14C0F16-B056-42D9-9AD7-C1101F80619C}" destId="{987E32ED-F762-426D-AF07-2469C34B8D5F}" srcOrd="4" destOrd="0" presId="urn:microsoft.com/office/officeart/2018/2/layout/IconVerticalSolidList"/>
    <dgm:cxn modelId="{CD96C75A-9D9F-4B0E-8F5D-7AA1CC38E094}" type="presParOf" srcId="{987E32ED-F762-426D-AF07-2469C34B8D5F}" destId="{773E94CF-C56B-46CA-A367-EEF8AD6F3790}" srcOrd="0" destOrd="0" presId="urn:microsoft.com/office/officeart/2018/2/layout/IconVerticalSolidList"/>
    <dgm:cxn modelId="{2267FE25-1111-4F58-AF63-42FB1641523A}" type="presParOf" srcId="{987E32ED-F762-426D-AF07-2469C34B8D5F}" destId="{9432E1F2-53B1-4A9F-B979-80CDB5ED8DB4}" srcOrd="1" destOrd="0" presId="urn:microsoft.com/office/officeart/2018/2/layout/IconVerticalSolidList"/>
    <dgm:cxn modelId="{A22D9753-1BB7-4DAF-9D0F-D0C5AB081C80}" type="presParOf" srcId="{987E32ED-F762-426D-AF07-2469C34B8D5F}" destId="{59601E64-42D5-4F42-9583-013BEF86AB98}" srcOrd="2" destOrd="0" presId="urn:microsoft.com/office/officeart/2018/2/layout/IconVerticalSolidList"/>
    <dgm:cxn modelId="{291E2FC3-6038-417F-B567-1A154508B125}" type="presParOf" srcId="{987E32ED-F762-426D-AF07-2469C34B8D5F}" destId="{22A59564-781E-4D93-AA98-7E8EA111FF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99A8329-3D80-4FA1-8D60-73608B52B3B4}"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701A73A7-13D4-46F4-9087-0DF4E7A1EB94}">
      <dgm:prSet/>
      <dgm:spPr/>
      <dgm:t>
        <a:bodyPr/>
        <a:lstStyle/>
        <a:p>
          <a:pPr>
            <a:lnSpc>
              <a:spcPct val="100000"/>
            </a:lnSpc>
          </a:pPr>
          <a:r>
            <a:rPr lang="en-US"/>
            <a:t>Overview of Friday, November 22, 2024 Audit Committee Meeting</a:t>
          </a:r>
        </a:p>
      </dgm:t>
    </dgm:pt>
    <dgm:pt modelId="{25006ABD-EBD5-4427-9811-07F4D8FC82D9}" type="parTrans" cxnId="{9986BE06-3528-4227-AF11-D6F4E67C02FC}">
      <dgm:prSet/>
      <dgm:spPr/>
      <dgm:t>
        <a:bodyPr/>
        <a:lstStyle/>
        <a:p>
          <a:endParaRPr lang="en-US"/>
        </a:p>
      </dgm:t>
    </dgm:pt>
    <dgm:pt modelId="{594781B1-79CD-428D-A00C-7F02E9E7BEC4}" type="sibTrans" cxnId="{9986BE06-3528-4227-AF11-D6F4E67C02FC}">
      <dgm:prSet/>
      <dgm:spPr/>
      <dgm:t>
        <a:bodyPr/>
        <a:lstStyle/>
        <a:p>
          <a:endParaRPr lang="en-US"/>
        </a:p>
      </dgm:t>
    </dgm:pt>
    <dgm:pt modelId="{879A9D19-8261-41E5-BBA6-8FE6BE21B7B9}">
      <dgm:prSet/>
      <dgm:spPr/>
      <dgm:t>
        <a:bodyPr/>
        <a:lstStyle/>
        <a:p>
          <a:pPr>
            <a:lnSpc>
              <a:spcPct val="100000"/>
            </a:lnSpc>
          </a:pPr>
          <a:r>
            <a:rPr lang="en-US"/>
            <a:t>Stoughton Hospital Association FY2024 Audit Review and Acceptance  </a:t>
          </a:r>
        </a:p>
      </dgm:t>
    </dgm:pt>
    <dgm:pt modelId="{B0E3952E-D230-4C41-AEB6-6C857516B153}" type="parTrans" cxnId="{EBFA9E7C-73FE-4DE8-B9A2-BF71A421CD63}">
      <dgm:prSet/>
      <dgm:spPr/>
      <dgm:t>
        <a:bodyPr/>
        <a:lstStyle/>
        <a:p>
          <a:endParaRPr lang="en-US"/>
        </a:p>
      </dgm:t>
    </dgm:pt>
    <dgm:pt modelId="{18659D1B-FD01-4D89-8EDE-264500BF911D}" type="sibTrans" cxnId="{EBFA9E7C-73FE-4DE8-B9A2-BF71A421CD63}">
      <dgm:prSet/>
      <dgm:spPr/>
      <dgm:t>
        <a:bodyPr/>
        <a:lstStyle/>
        <a:p>
          <a:endParaRPr lang="en-US"/>
        </a:p>
      </dgm:t>
    </dgm:pt>
    <dgm:pt modelId="{B14C0F16-B056-42D9-9AD7-C1101F80619C}" type="pres">
      <dgm:prSet presAssocID="{F99A8329-3D80-4FA1-8D60-73608B52B3B4}" presName="root" presStyleCnt="0">
        <dgm:presLayoutVars>
          <dgm:dir/>
          <dgm:resizeHandles val="exact"/>
        </dgm:presLayoutVars>
      </dgm:prSet>
      <dgm:spPr/>
    </dgm:pt>
    <dgm:pt modelId="{0C1D2DBD-E2E1-477F-A567-C8F3F7E67FD4}" type="pres">
      <dgm:prSet presAssocID="{701A73A7-13D4-46F4-9087-0DF4E7A1EB94}" presName="compNode" presStyleCnt="0"/>
      <dgm:spPr/>
    </dgm:pt>
    <dgm:pt modelId="{E16B8FEB-3F89-4489-AD91-770CAC7C6B7B}" type="pres">
      <dgm:prSet presAssocID="{701A73A7-13D4-46F4-9087-0DF4E7A1EB94}" presName="bgRect" presStyleLbl="bgShp" presStyleIdx="0" presStyleCnt="2"/>
      <dgm:spPr/>
    </dgm:pt>
    <dgm:pt modelId="{876B29CC-5699-40A0-9F3B-99951E57D938}" type="pres">
      <dgm:prSet presAssocID="{701A73A7-13D4-46F4-9087-0DF4E7A1EB9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CB8978AD-1C76-4D89-B0C4-25B4E584DF9F}" type="pres">
      <dgm:prSet presAssocID="{701A73A7-13D4-46F4-9087-0DF4E7A1EB94}" presName="spaceRect" presStyleCnt="0"/>
      <dgm:spPr/>
    </dgm:pt>
    <dgm:pt modelId="{CDAEE363-35ED-4FEB-8E38-2331A8C55322}" type="pres">
      <dgm:prSet presAssocID="{701A73A7-13D4-46F4-9087-0DF4E7A1EB94}" presName="parTx" presStyleLbl="revTx" presStyleIdx="0" presStyleCnt="2">
        <dgm:presLayoutVars>
          <dgm:chMax val="0"/>
          <dgm:chPref val="0"/>
        </dgm:presLayoutVars>
      </dgm:prSet>
      <dgm:spPr/>
    </dgm:pt>
    <dgm:pt modelId="{CD6139CE-9794-4D48-A485-AE12F5A4290D}" type="pres">
      <dgm:prSet presAssocID="{594781B1-79CD-428D-A00C-7F02E9E7BEC4}" presName="sibTrans" presStyleCnt="0"/>
      <dgm:spPr/>
    </dgm:pt>
    <dgm:pt modelId="{85C6F3F5-E85D-48F1-896B-F3C613C9E132}" type="pres">
      <dgm:prSet presAssocID="{879A9D19-8261-41E5-BBA6-8FE6BE21B7B9}" presName="compNode" presStyleCnt="0"/>
      <dgm:spPr/>
    </dgm:pt>
    <dgm:pt modelId="{D0D4DA56-43C9-41B8-B14C-4DD701FAB6C8}" type="pres">
      <dgm:prSet presAssocID="{879A9D19-8261-41E5-BBA6-8FE6BE21B7B9}" presName="bgRect" presStyleLbl="bgShp" presStyleIdx="1" presStyleCnt="2"/>
      <dgm:spPr/>
    </dgm:pt>
    <dgm:pt modelId="{14CE1978-70FB-417F-9ADF-1AF6A29D5280}" type="pres">
      <dgm:prSet presAssocID="{879A9D19-8261-41E5-BBA6-8FE6BE21B7B9}"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ey outline"/>
        </a:ext>
      </dgm:extLst>
    </dgm:pt>
    <dgm:pt modelId="{F72BC841-D5D9-4AFF-A864-25D9B5A15E2C}" type="pres">
      <dgm:prSet presAssocID="{879A9D19-8261-41E5-BBA6-8FE6BE21B7B9}" presName="spaceRect" presStyleCnt="0"/>
      <dgm:spPr/>
    </dgm:pt>
    <dgm:pt modelId="{D49D93E0-6260-4B1A-A346-C4E3E1813DBE}" type="pres">
      <dgm:prSet presAssocID="{879A9D19-8261-41E5-BBA6-8FE6BE21B7B9}" presName="parTx" presStyleLbl="revTx" presStyleIdx="1" presStyleCnt="2">
        <dgm:presLayoutVars>
          <dgm:chMax val="0"/>
          <dgm:chPref val="0"/>
        </dgm:presLayoutVars>
      </dgm:prSet>
      <dgm:spPr/>
    </dgm:pt>
  </dgm:ptLst>
  <dgm:cxnLst>
    <dgm:cxn modelId="{9986BE06-3528-4227-AF11-D6F4E67C02FC}" srcId="{F99A8329-3D80-4FA1-8D60-73608B52B3B4}" destId="{701A73A7-13D4-46F4-9087-0DF4E7A1EB94}" srcOrd="0" destOrd="0" parTransId="{25006ABD-EBD5-4427-9811-07F4D8FC82D9}" sibTransId="{594781B1-79CD-428D-A00C-7F02E9E7BEC4}"/>
    <dgm:cxn modelId="{569FE247-2859-4B7B-8648-72DD48A44653}" type="presOf" srcId="{F99A8329-3D80-4FA1-8D60-73608B52B3B4}" destId="{B14C0F16-B056-42D9-9AD7-C1101F80619C}" srcOrd="0" destOrd="0" presId="urn:microsoft.com/office/officeart/2018/2/layout/IconVerticalSolidList"/>
    <dgm:cxn modelId="{EBFA9E7C-73FE-4DE8-B9A2-BF71A421CD63}" srcId="{F99A8329-3D80-4FA1-8D60-73608B52B3B4}" destId="{879A9D19-8261-41E5-BBA6-8FE6BE21B7B9}" srcOrd="1" destOrd="0" parTransId="{B0E3952E-D230-4C41-AEB6-6C857516B153}" sibTransId="{18659D1B-FD01-4D89-8EDE-264500BF911D}"/>
    <dgm:cxn modelId="{01F85E80-AB65-4390-994C-4770D58DDFAB}" type="presOf" srcId="{879A9D19-8261-41E5-BBA6-8FE6BE21B7B9}" destId="{D49D93E0-6260-4B1A-A346-C4E3E1813DBE}" srcOrd="0" destOrd="0" presId="urn:microsoft.com/office/officeart/2018/2/layout/IconVerticalSolidList"/>
    <dgm:cxn modelId="{5C7A87E6-92E8-4C05-9264-7A0E441F6DCA}" type="presOf" srcId="{701A73A7-13D4-46F4-9087-0DF4E7A1EB94}" destId="{CDAEE363-35ED-4FEB-8E38-2331A8C55322}" srcOrd="0" destOrd="0" presId="urn:microsoft.com/office/officeart/2018/2/layout/IconVerticalSolidList"/>
    <dgm:cxn modelId="{33992A11-3C8F-40ED-9DBE-604144869E15}" type="presParOf" srcId="{B14C0F16-B056-42D9-9AD7-C1101F80619C}" destId="{0C1D2DBD-E2E1-477F-A567-C8F3F7E67FD4}" srcOrd="0" destOrd="0" presId="urn:microsoft.com/office/officeart/2018/2/layout/IconVerticalSolidList"/>
    <dgm:cxn modelId="{CDC8A4B6-7CD4-4D93-8F20-D3D0012F919E}" type="presParOf" srcId="{0C1D2DBD-E2E1-477F-A567-C8F3F7E67FD4}" destId="{E16B8FEB-3F89-4489-AD91-770CAC7C6B7B}" srcOrd="0" destOrd="0" presId="urn:microsoft.com/office/officeart/2018/2/layout/IconVerticalSolidList"/>
    <dgm:cxn modelId="{C570259F-058B-4192-B137-311509FFC875}" type="presParOf" srcId="{0C1D2DBD-E2E1-477F-A567-C8F3F7E67FD4}" destId="{876B29CC-5699-40A0-9F3B-99951E57D938}" srcOrd="1" destOrd="0" presId="urn:microsoft.com/office/officeart/2018/2/layout/IconVerticalSolidList"/>
    <dgm:cxn modelId="{82574154-0870-4714-B2E5-6F966DEB28B3}" type="presParOf" srcId="{0C1D2DBD-E2E1-477F-A567-C8F3F7E67FD4}" destId="{CB8978AD-1C76-4D89-B0C4-25B4E584DF9F}" srcOrd="2" destOrd="0" presId="urn:microsoft.com/office/officeart/2018/2/layout/IconVerticalSolidList"/>
    <dgm:cxn modelId="{9255213C-C5D2-4ADF-BF10-AFC2AFF6ADD6}" type="presParOf" srcId="{0C1D2DBD-E2E1-477F-A567-C8F3F7E67FD4}" destId="{CDAEE363-35ED-4FEB-8E38-2331A8C55322}" srcOrd="3" destOrd="0" presId="urn:microsoft.com/office/officeart/2018/2/layout/IconVerticalSolidList"/>
    <dgm:cxn modelId="{B6DADD07-B74B-423D-8EB8-BF07453C5CF9}" type="presParOf" srcId="{B14C0F16-B056-42D9-9AD7-C1101F80619C}" destId="{CD6139CE-9794-4D48-A485-AE12F5A4290D}" srcOrd="1" destOrd="0" presId="urn:microsoft.com/office/officeart/2018/2/layout/IconVerticalSolidList"/>
    <dgm:cxn modelId="{EDFF4FA3-B877-4EB4-AAAC-5D5AB6723826}" type="presParOf" srcId="{B14C0F16-B056-42D9-9AD7-C1101F80619C}" destId="{85C6F3F5-E85D-48F1-896B-F3C613C9E132}" srcOrd="2" destOrd="0" presId="urn:microsoft.com/office/officeart/2018/2/layout/IconVerticalSolidList"/>
    <dgm:cxn modelId="{A4DFEBD1-E174-4FDE-B16D-42E7930534DA}" type="presParOf" srcId="{85C6F3F5-E85D-48F1-896B-F3C613C9E132}" destId="{D0D4DA56-43C9-41B8-B14C-4DD701FAB6C8}" srcOrd="0" destOrd="0" presId="urn:microsoft.com/office/officeart/2018/2/layout/IconVerticalSolidList"/>
    <dgm:cxn modelId="{335E5E81-6069-4FD9-A435-4A10DA58E6AB}" type="presParOf" srcId="{85C6F3F5-E85D-48F1-896B-F3C613C9E132}" destId="{14CE1978-70FB-417F-9ADF-1AF6A29D5280}" srcOrd="1" destOrd="0" presId="urn:microsoft.com/office/officeart/2018/2/layout/IconVerticalSolidList"/>
    <dgm:cxn modelId="{2BE3F752-7117-49ED-9F4E-06AE2D565B2A}" type="presParOf" srcId="{85C6F3F5-E85D-48F1-896B-F3C613C9E132}" destId="{F72BC841-D5D9-4AFF-A864-25D9B5A15E2C}" srcOrd="2" destOrd="0" presId="urn:microsoft.com/office/officeart/2018/2/layout/IconVerticalSolidList"/>
    <dgm:cxn modelId="{CBBA20B1-22DE-4AB3-B7A5-2622047DB85F}" type="presParOf" srcId="{85C6F3F5-E85D-48F1-896B-F3C613C9E132}" destId="{D49D93E0-6260-4B1A-A346-C4E3E1813DB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CBF3BF6-B340-4FC6-8520-A5CD5869236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A637ECDB-7F3C-40DA-A1FE-AA8DF5538119}">
      <dgm:prSet phldrT="[Text]" phldr="0"/>
      <dgm:spPr/>
      <dgm:t>
        <a:bodyPr/>
        <a:lstStyle/>
        <a:p>
          <a:pPr rtl="0"/>
          <a:r>
            <a:rPr lang="en-US">
              <a:latin typeface="Arial"/>
            </a:rPr>
            <a:t>2 Requests to Amend PHI</a:t>
          </a:r>
          <a:endParaRPr lang="en-US"/>
        </a:p>
      </dgm:t>
    </dgm:pt>
    <dgm:pt modelId="{6E349878-EDE9-452D-83F6-073A17067755}" type="parTrans" cxnId="{54464060-A134-4439-8FC3-C17152E5CC66}">
      <dgm:prSet/>
      <dgm:spPr/>
      <dgm:t>
        <a:bodyPr/>
        <a:lstStyle/>
        <a:p>
          <a:endParaRPr lang="en-US"/>
        </a:p>
      </dgm:t>
    </dgm:pt>
    <dgm:pt modelId="{313578EB-F82E-4483-AF88-5198605DCBFF}" type="sibTrans" cxnId="{54464060-A134-4439-8FC3-C17152E5CC66}">
      <dgm:prSet/>
      <dgm:spPr/>
      <dgm:t>
        <a:bodyPr/>
        <a:lstStyle/>
        <a:p>
          <a:endParaRPr lang="en-US"/>
        </a:p>
      </dgm:t>
    </dgm:pt>
    <dgm:pt modelId="{07ED7688-478C-4EB0-9FD8-78ADC0511508}">
      <dgm:prSet phldrT="[Text]" phldr="0"/>
      <dgm:spPr/>
      <dgm:t>
        <a:bodyPr/>
        <a:lstStyle/>
        <a:p>
          <a:pPr rtl="0"/>
          <a:r>
            <a:rPr lang="en-US">
              <a:latin typeface="Arial"/>
            </a:rPr>
            <a:t>4 HIPAA Breaches</a:t>
          </a:r>
          <a:endParaRPr lang="en-US"/>
        </a:p>
      </dgm:t>
    </dgm:pt>
    <dgm:pt modelId="{3B73F134-DAE5-4F4B-BB00-1D6DBFDCEA2B}" type="parTrans" cxnId="{7DBBF966-A195-4224-84A9-A1FDCD11A239}">
      <dgm:prSet/>
      <dgm:spPr/>
      <dgm:t>
        <a:bodyPr/>
        <a:lstStyle/>
        <a:p>
          <a:endParaRPr lang="en-US"/>
        </a:p>
      </dgm:t>
    </dgm:pt>
    <dgm:pt modelId="{D41B6A91-1905-4126-83E0-9DBBB5D25D15}" type="sibTrans" cxnId="{7DBBF966-A195-4224-84A9-A1FDCD11A239}">
      <dgm:prSet/>
      <dgm:spPr/>
      <dgm:t>
        <a:bodyPr/>
        <a:lstStyle/>
        <a:p>
          <a:endParaRPr lang="en-US"/>
        </a:p>
      </dgm:t>
    </dgm:pt>
    <dgm:pt modelId="{A2A605B1-7517-4449-9E69-92D5072C2724}">
      <dgm:prSet phldrT="[Text]" phldr="0"/>
      <dgm:spPr/>
      <dgm:t>
        <a:bodyPr/>
        <a:lstStyle/>
        <a:p>
          <a:pPr rtl="0"/>
          <a:r>
            <a:rPr lang="en-US">
              <a:latin typeface="Arial"/>
            </a:rPr>
            <a:t>Annual Risk Assessment Completed</a:t>
          </a:r>
          <a:endParaRPr lang="en-US"/>
        </a:p>
      </dgm:t>
    </dgm:pt>
    <dgm:pt modelId="{88AD9268-3434-42BE-BEC0-30F4E04E240D}" type="parTrans" cxnId="{EC698ED3-E258-4B55-ABA7-055C35933CD1}">
      <dgm:prSet/>
      <dgm:spPr/>
      <dgm:t>
        <a:bodyPr/>
        <a:lstStyle/>
        <a:p>
          <a:endParaRPr lang="en-US"/>
        </a:p>
      </dgm:t>
    </dgm:pt>
    <dgm:pt modelId="{A560A43B-B769-487D-A9AB-B37B707598E9}" type="sibTrans" cxnId="{EC698ED3-E258-4B55-ABA7-055C35933CD1}">
      <dgm:prSet/>
      <dgm:spPr/>
      <dgm:t>
        <a:bodyPr/>
        <a:lstStyle/>
        <a:p>
          <a:endParaRPr lang="en-US"/>
        </a:p>
      </dgm:t>
    </dgm:pt>
    <dgm:pt modelId="{B85C95AA-D475-4AD6-84CC-74EEBB94E668}">
      <dgm:prSet phldrT="[Text]" phldr="0"/>
      <dgm:spPr/>
      <dgm:t>
        <a:bodyPr/>
        <a:lstStyle/>
        <a:p>
          <a:pPr rtl="0"/>
          <a:r>
            <a:rPr lang="en-US">
              <a:latin typeface="Arial"/>
            </a:rPr>
            <a:t>DSPS Complaint</a:t>
          </a:r>
          <a:endParaRPr lang="en-US"/>
        </a:p>
      </dgm:t>
    </dgm:pt>
    <dgm:pt modelId="{48398636-0A43-41A5-8065-CCAE94A08DC3}" type="parTrans" cxnId="{71B893C5-246D-46B1-93F0-73CD5E512645}">
      <dgm:prSet/>
      <dgm:spPr/>
      <dgm:t>
        <a:bodyPr/>
        <a:lstStyle/>
        <a:p>
          <a:endParaRPr lang="en-US"/>
        </a:p>
      </dgm:t>
    </dgm:pt>
    <dgm:pt modelId="{1415E895-3B38-4C07-90B4-4EDAC49E9F2C}" type="sibTrans" cxnId="{71B893C5-246D-46B1-93F0-73CD5E512645}">
      <dgm:prSet/>
      <dgm:spPr/>
      <dgm:t>
        <a:bodyPr/>
        <a:lstStyle/>
        <a:p>
          <a:endParaRPr lang="en-US"/>
        </a:p>
      </dgm:t>
    </dgm:pt>
    <dgm:pt modelId="{EF304452-28D8-4A87-80E8-56017CFD739B}">
      <dgm:prSet phldrT="[Text]" phldr="0"/>
      <dgm:spPr/>
      <dgm:t>
        <a:bodyPr/>
        <a:lstStyle/>
        <a:p>
          <a:pPr rtl="0"/>
          <a:r>
            <a:rPr lang="en-US">
              <a:latin typeface="Arial"/>
            </a:rPr>
            <a:t>Grievances Resolved To Date</a:t>
          </a:r>
          <a:endParaRPr lang="en-US"/>
        </a:p>
      </dgm:t>
    </dgm:pt>
    <dgm:pt modelId="{B36C0ACC-69FF-474C-872E-192F2C87150C}" type="parTrans" cxnId="{D44EED47-EEC5-48FB-B1FA-97356955681E}">
      <dgm:prSet/>
      <dgm:spPr/>
      <dgm:t>
        <a:bodyPr/>
        <a:lstStyle/>
        <a:p>
          <a:endParaRPr lang="en-US"/>
        </a:p>
      </dgm:t>
    </dgm:pt>
    <dgm:pt modelId="{51EA7564-F151-45EB-A5B6-CAC877C47ABF}" type="sibTrans" cxnId="{D44EED47-EEC5-48FB-B1FA-97356955681E}">
      <dgm:prSet/>
      <dgm:spPr/>
      <dgm:t>
        <a:bodyPr/>
        <a:lstStyle/>
        <a:p>
          <a:endParaRPr lang="en-US"/>
        </a:p>
      </dgm:t>
    </dgm:pt>
    <dgm:pt modelId="{B74ED22F-D154-406F-A366-A657F2CC12FA}" type="pres">
      <dgm:prSet presAssocID="{4CBF3BF6-B340-4FC6-8520-A5CD58692360}" presName="cycle" presStyleCnt="0">
        <dgm:presLayoutVars>
          <dgm:dir/>
          <dgm:resizeHandles val="exact"/>
        </dgm:presLayoutVars>
      </dgm:prSet>
      <dgm:spPr/>
    </dgm:pt>
    <dgm:pt modelId="{CE4D3B0E-037F-41B5-85B4-D4FF17239C7E}" type="pres">
      <dgm:prSet presAssocID="{A637ECDB-7F3C-40DA-A1FE-AA8DF5538119}" presName="node" presStyleLbl="node1" presStyleIdx="0" presStyleCnt="5">
        <dgm:presLayoutVars>
          <dgm:bulletEnabled val="1"/>
        </dgm:presLayoutVars>
      </dgm:prSet>
      <dgm:spPr/>
    </dgm:pt>
    <dgm:pt modelId="{C53140AC-B119-4B80-AFE8-C8AF620F2287}" type="pres">
      <dgm:prSet presAssocID="{A637ECDB-7F3C-40DA-A1FE-AA8DF5538119}" presName="spNode" presStyleCnt="0"/>
      <dgm:spPr/>
    </dgm:pt>
    <dgm:pt modelId="{0F5F40FA-9D46-4EC7-86EA-6BB1791719BB}" type="pres">
      <dgm:prSet presAssocID="{313578EB-F82E-4483-AF88-5198605DCBFF}" presName="sibTrans" presStyleLbl="sibTrans1D1" presStyleIdx="0" presStyleCnt="5"/>
      <dgm:spPr/>
    </dgm:pt>
    <dgm:pt modelId="{AF677A00-5A13-46FC-B79A-6C27F4082E76}" type="pres">
      <dgm:prSet presAssocID="{07ED7688-478C-4EB0-9FD8-78ADC0511508}" presName="node" presStyleLbl="node1" presStyleIdx="1" presStyleCnt="5">
        <dgm:presLayoutVars>
          <dgm:bulletEnabled val="1"/>
        </dgm:presLayoutVars>
      </dgm:prSet>
      <dgm:spPr/>
    </dgm:pt>
    <dgm:pt modelId="{9F3F6E52-EEDD-4CF6-84D5-EB84DBC623B2}" type="pres">
      <dgm:prSet presAssocID="{07ED7688-478C-4EB0-9FD8-78ADC0511508}" presName="spNode" presStyleCnt="0"/>
      <dgm:spPr/>
    </dgm:pt>
    <dgm:pt modelId="{87DE20D2-CE66-4622-A181-0079CFA1D455}" type="pres">
      <dgm:prSet presAssocID="{D41B6A91-1905-4126-83E0-9DBBB5D25D15}" presName="sibTrans" presStyleLbl="sibTrans1D1" presStyleIdx="1" presStyleCnt="5"/>
      <dgm:spPr/>
    </dgm:pt>
    <dgm:pt modelId="{56F875CB-9585-4B2F-BFDA-0E5360271A4A}" type="pres">
      <dgm:prSet presAssocID="{A2A605B1-7517-4449-9E69-92D5072C2724}" presName="node" presStyleLbl="node1" presStyleIdx="2" presStyleCnt="5">
        <dgm:presLayoutVars>
          <dgm:bulletEnabled val="1"/>
        </dgm:presLayoutVars>
      </dgm:prSet>
      <dgm:spPr/>
    </dgm:pt>
    <dgm:pt modelId="{4F2F5B61-83FD-4B2A-89B4-2F891CBA4212}" type="pres">
      <dgm:prSet presAssocID="{A2A605B1-7517-4449-9E69-92D5072C2724}" presName="spNode" presStyleCnt="0"/>
      <dgm:spPr/>
    </dgm:pt>
    <dgm:pt modelId="{1E20BDBF-AF48-4FAE-A411-D16359720C2C}" type="pres">
      <dgm:prSet presAssocID="{A560A43B-B769-487D-A9AB-B37B707598E9}" presName="sibTrans" presStyleLbl="sibTrans1D1" presStyleIdx="2" presStyleCnt="5"/>
      <dgm:spPr/>
    </dgm:pt>
    <dgm:pt modelId="{70F19A97-B8A9-4E54-9279-E3B8E83DCD6A}" type="pres">
      <dgm:prSet presAssocID="{B85C95AA-D475-4AD6-84CC-74EEBB94E668}" presName="node" presStyleLbl="node1" presStyleIdx="3" presStyleCnt="5">
        <dgm:presLayoutVars>
          <dgm:bulletEnabled val="1"/>
        </dgm:presLayoutVars>
      </dgm:prSet>
      <dgm:spPr/>
    </dgm:pt>
    <dgm:pt modelId="{43768630-84FC-499E-9E23-D56D244D74A8}" type="pres">
      <dgm:prSet presAssocID="{B85C95AA-D475-4AD6-84CC-74EEBB94E668}" presName="spNode" presStyleCnt="0"/>
      <dgm:spPr/>
    </dgm:pt>
    <dgm:pt modelId="{7320EE9C-C0EE-4C6C-A5A4-ED89785F349F}" type="pres">
      <dgm:prSet presAssocID="{1415E895-3B38-4C07-90B4-4EDAC49E9F2C}" presName="sibTrans" presStyleLbl="sibTrans1D1" presStyleIdx="3" presStyleCnt="5"/>
      <dgm:spPr/>
    </dgm:pt>
    <dgm:pt modelId="{4939C36C-EC9F-4E35-A920-2FBA023405E1}" type="pres">
      <dgm:prSet presAssocID="{EF304452-28D8-4A87-80E8-56017CFD739B}" presName="node" presStyleLbl="node1" presStyleIdx="4" presStyleCnt="5">
        <dgm:presLayoutVars>
          <dgm:bulletEnabled val="1"/>
        </dgm:presLayoutVars>
      </dgm:prSet>
      <dgm:spPr/>
    </dgm:pt>
    <dgm:pt modelId="{D4D4B131-FCAE-49C2-9318-8E2F3515C17F}" type="pres">
      <dgm:prSet presAssocID="{EF304452-28D8-4A87-80E8-56017CFD739B}" presName="spNode" presStyleCnt="0"/>
      <dgm:spPr/>
    </dgm:pt>
    <dgm:pt modelId="{24B6F0E2-B355-4BB1-9BA7-4ABE383D00A4}" type="pres">
      <dgm:prSet presAssocID="{51EA7564-F151-45EB-A5B6-CAC877C47ABF}" presName="sibTrans" presStyleLbl="sibTrans1D1" presStyleIdx="4" presStyleCnt="5"/>
      <dgm:spPr/>
    </dgm:pt>
  </dgm:ptLst>
  <dgm:cxnLst>
    <dgm:cxn modelId="{17F0A811-93CD-4277-A942-F7383C6CF3C6}" type="presOf" srcId="{A560A43B-B769-487D-A9AB-B37B707598E9}" destId="{1E20BDBF-AF48-4FAE-A411-D16359720C2C}" srcOrd="0" destOrd="0" presId="urn:microsoft.com/office/officeart/2005/8/layout/cycle6"/>
    <dgm:cxn modelId="{47AF6125-771D-4837-BA9F-DC83A8FBA339}" type="presOf" srcId="{313578EB-F82E-4483-AF88-5198605DCBFF}" destId="{0F5F40FA-9D46-4EC7-86EA-6BB1791719BB}" srcOrd="0" destOrd="0" presId="urn:microsoft.com/office/officeart/2005/8/layout/cycle6"/>
    <dgm:cxn modelId="{69F66E31-C069-494D-81CB-DFD282B5E255}" type="presOf" srcId="{51EA7564-F151-45EB-A5B6-CAC877C47ABF}" destId="{24B6F0E2-B355-4BB1-9BA7-4ABE383D00A4}" srcOrd="0" destOrd="0" presId="urn:microsoft.com/office/officeart/2005/8/layout/cycle6"/>
    <dgm:cxn modelId="{A0186337-F83C-49F6-B351-0487B7E4EA80}" type="presOf" srcId="{D41B6A91-1905-4126-83E0-9DBBB5D25D15}" destId="{87DE20D2-CE66-4622-A181-0079CFA1D455}" srcOrd="0" destOrd="0" presId="urn:microsoft.com/office/officeart/2005/8/layout/cycle6"/>
    <dgm:cxn modelId="{54464060-A134-4439-8FC3-C17152E5CC66}" srcId="{4CBF3BF6-B340-4FC6-8520-A5CD58692360}" destId="{A637ECDB-7F3C-40DA-A1FE-AA8DF5538119}" srcOrd="0" destOrd="0" parTransId="{6E349878-EDE9-452D-83F6-073A17067755}" sibTransId="{313578EB-F82E-4483-AF88-5198605DCBFF}"/>
    <dgm:cxn modelId="{7DBBF966-A195-4224-84A9-A1FDCD11A239}" srcId="{4CBF3BF6-B340-4FC6-8520-A5CD58692360}" destId="{07ED7688-478C-4EB0-9FD8-78ADC0511508}" srcOrd="1" destOrd="0" parTransId="{3B73F134-DAE5-4F4B-BB00-1D6DBFDCEA2B}" sibTransId="{D41B6A91-1905-4126-83E0-9DBBB5D25D15}"/>
    <dgm:cxn modelId="{D44EED47-EEC5-48FB-B1FA-97356955681E}" srcId="{4CBF3BF6-B340-4FC6-8520-A5CD58692360}" destId="{EF304452-28D8-4A87-80E8-56017CFD739B}" srcOrd="4" destOrd="0" parTransId="{B36C0ACC-69FF-474C-872E-192F2C87150C}" sibTransId="{51EA7564-F151-45EB-A5B6-CAC877C47ABF}"/>
    <dgm:cxn modelId="{5D4EDB4C-53F2-42CC-9BE3-077B1F7CD9F5}" type="presOf" srcId="{A2A605B1-7517-4449-9E69-92D5072C2724}" destId="{56F875CB-9585-4B2F-BFDA-0E5360271A4A}" srcOrd="0" destOrd="0" presId="urn:microsoft.com/office/officeart/2005/8/layout/cycle6"/>
    <dgm:cxn modelId="{2B69FA8A-15DD-4856-A443-15D6486DE725}" type="presOf" srcId="{07ED7688-478C-4EB0-9FD8-78ADC0511508}" destId="{AF677A00-5A13-46FC-B79A-6C27F4082E76}" srcOrd="0" destOrd="0" presId="urn:microsoft.com/office/officeart/2005/8/layout/cycle6"/>
    <dgm:cxn modelId="{CCBEB99A-10D1-4C0A-B8FC-42F1036EDC00}" type="presOf" srcId="{B85C95AA-D475-4AD6-84CC-74EEBB94E668}" destId="{70F19A97-B8A9-4E54-9279-E3B8E83DCD6A}" srcOrd="0" destOrd="0" presId="urn:microsoft.com/office/officeart/2005/8/layout/cycle6"/>
    <dgm:cxn modelId="{20F58B9B-97CA-401D-8C26-89CC00FB24A4}" type="presOf" srcId="{1415E895-3B38-4C07-90B4-4EDAC49E9F2C}" destId="{7320EE9C-C0EE-4C6C-A5A4-ED89785F349F}" srcOrd="0" destOrd="0" presId="urn:microsoft.com/office/officeart/2005/8/layout/cycle6"/>
    <dgm:cxn modelId="{82B830BC-0180-4822-8C0F-A6CCFDB24BEB}" type="presOf" srcId="{4CBF3BF6-B340-4FC6-8520-A5CD58692360}" destId="{B74ED22F-D154-406F-A366-A657F2CC12FA}" srcOrd="0" destOrd="0" presId="urn:microsoft.com/office/officeart/2005/8/layout/cycle6"/>
    <dgm:cxn modelId="{71B893C5-246D-46B1-93F0-73CD5E512645}" srcId="{4CBF3BF6-B340-4FC6-8520-A5CD58692360}" destId="{B85C95AA-D475-4AD6-84CC-74EEBB94E668}" srcOrd="3" destOrd="0" parTransId="{48398636-0A43-41A5-8065-CCAE94A08DC3}" sibTransId="{1415E895-3B38-4C07-90B4-4EDAC49E9F2C}"/>
    <dgm:cxn modelId="{EC698ED3-E258-4B55-ABA7-055C35933CD1}" srcId="{4CBF3BF6-B340-4FC6-8520-A5CD58692360}" destId="{A2A605B1-7517-4449-9E69-92D5072C2724}" srcOrd="2" destOrd="0" parTransId="{88AD9268-3434-42BE-BEC0-30F4E04E240D}" sibTransId="{A560A43B-B769-487D-A9AB-B37B707598E9}"/>
    <dgm:cxn modelId="{70C85DDA-FA7B-4E06-BCE3-74CF2FAD309A}" type="presOf" srcId="{EF304452-28D8-4A87-80E8-56017CFD739B}" destId="{4939C36C-EC9F-4E35-A920-2FBA023405E1}" srcOrd="0" destOrd="0" presId="urn:microsoft.com/office/officeart/2005/8/layout/cycle6"/>
    <dgm:cxn modelId="{ABE72FE5-EBA8-41B3-9A02-B7368CC8BE65}" type="presOf" srcId="{A637ECDB-7F3C-40DA-A1FE-AA8DF5538119}" destId="{CE4D3B0E-037F-41B5-85B4-D4FF17239C7E}" srcOrd="0" destOrd="0" presId="urn:microsoft.com/office/officeart/2005/8/layout/cycle6"/>
    <dgm:cxn modelId="{007E7B8C-ADA6-4A92-993C-A2EE4815A446}" type="presParOf" srcId="{B74ED22F-D154-406F-A366-A657F2CC12FA}" destId="{CE4D3B0E-037F-41B5-85B4-D4FF17239C7E}" srcOrd="0" destOrd="0" presId="urn:microsoft.com/office/officeart/2005/8/layout/cycle6"/>
    <dgm:cxn modelId="{8A2B0FE0-EF38-4003-88C7-0202115BD195}" type="presParOf" srcId="{B74ED22F-D154-406F-A366-A657F2CC12FA}" destId="{C53140AC-B119-4B80-AFE8-C8AF620F2287}" srcOrd="1" destOrd="0" presId="urn:microsoft.com/office/officeart/2005/8/layout/cycle6"/>
    <dgm:cxn modelId="{510C6C9A-7D23-4BEC-A683-BFF8701F08B0}" type="presParOf" srcId="{B74ED22F-D154-406F-A366-A657F2CC12FA}" destId="{0F5F40FA-9D46-4EC7-86EA-6BB1791719BB}" srcOrd="2" destOrd="0" presId="urn:microsoft.com/office/officeart/2005/8/layout/cycle6"/>
    <dgm:cxn modelId="{35DE39BC-545E-41E4-AF65-950B00C91690}" type="presParOf" srcId="{B74ED22F-D154-406F-A366-A657F2CC12FA}" destId="{AF677A00-5A13-46FC-B79A-6C27F4082E76}" srcOrd="3" destOrd="0" presId="urn:microsoft.com/office/officeart/2005/8/layout/cycle6"/>
    <dgm:cxn modelId="{C0B86146-BA5E-48C8-8A9F-D458369A1ED7}" type="presParOf" srcId="{B74ED22F-D154-406F-A366-A657F2CC12FA}" destId="{9F3F6E52-EEDD-4CF6-84D5-EB84DBC623B2}" srcOrd="4" destOrd="0" presId="urn:microsoft.com/office/officeart/2005/8/layout/cycle6"/>
    <dgm:cxn modelId="{11FD3C5C-C0D9-44EB-A34B-C6FDB89EE00B}" type="presParOf" srcId="{B74ED22F-D154-406F-A366-A657F2CC12FA}" destId="{87DE20D2-CE66-4622-A181-0079CFA1D455}" srcOrd="5" destOrd="0" presId="urn:microsoft.com/office/officeart/2005/8/layout/cycle6"/>
    <dgm:cxn modelId="{6667A3D6-B62E-4DD5-8411-D8988500ACD3}" type="presParOf" srcId="{B74ED22F-D154-406F-A366-A657F2CC12FA}" destId="{56F875CB-9585-4B2F-BFDA-0E5360271A4A}" srcOrd="6" destOrd="0" presId="urn:microsoft.com/office/officeart/2005/8/layout/cycle6"/>
    <dgm:cxn modelId="{640F8466-8A9F-4C1F-A4F3-2EF740A40A44}" type="presParOf" srcId="{B74ED22F-D154-406F-A366-A657F2CC12FA}" destId="{4F2F5B61-83FD-4B2A-89B4-2F891CBA4212}" srcOrd="7" destOrd="0" presId="urn:microsoft.com/office/officeart/2005/8/layout/cycle6"/>
    <dgm:cxn modelId="{FCDE3E31-8712-4A05-A96E-75FF9E4D723C}" type="presParOf" srcId="{B74ED22F-D154-406F-A366-A657F2CC12FA}" destId="{1E20BDBF-AF48-4FAE-A411-D16359720C2C}" srcOrd="8" destOrd="0" presId="urn:microsoft.com/office/officeart/2005/8/layout/cycle6"/>
    <dgm:cxn modelId="{0C69B798-DC52-4196-AB5E-A29651FF45D2}" type="presParOf" srcId="{B74ED22F-D154-406F-A366-A657F2CC12FA}" destId="{70F19A97-B8A9-4E54-9279-E3B8E83DCD6A}" srcOrd="9" destOrd="0" presId="urn:microsoft.com/office/officeart/2005/8/layout/cycle6"/>
    <dgm:cxn modelId="{6C75F71D-3612-4398-8C3B-555C75D876DF}" type="presParOf" srcId="{B74ED22F-D154-406F-A366-A657F2CC12FA}" destId="{43768630-84FC-499E-9E23-D56D244D74A8}" srcOrd="10" destOrd="0" presId="urn:microsoft.com/office/officeart/2005/8/layout/cycle6"/>
    <dgm:cxn modelId="{3EEC542B-7474-43B5-907A-E55913D01CA6}" type="presParOf" srcId="{B74ED22F-D154-406F-A366-A657F2CC12FA}" destId="{7320EE9C-C0EE-4C6C-A5A4-ED89785F349F}" srcOrd="11" destOrd="0" presId="urn:microsoft.com/office/officeart/2005/8/layout/cycle6"/>
    <dgm:cxn modelId="{F12656B8-F2F0-4A2E-9D1C-11CC70316337}" type="presParOf" srcId="{B74ED22F-D154-406F-A366-A657F2CC12FA}" destId="{4939C36C-EC9F-4E35-A920-2FBA023405E1}" srcOrd="12" destOrd="0" presId="urn:microsoft.com/office/officeart/2005/8/layout/cycle6"/>
    <dgm:cxn modelId="{56D09627-4D12-469B-A860-4E84CDA21C1B}" type="presParOf" srcId="{B74ED22F-D154-406F-A366-A657F2CC12FA}" destId="{D4D4B131-FCAE-49C2-9318-8E2F3515C17F}" srcOrd="13" destOrd="0" presId="urn:microsoft.com/office/officeart/2005/8/layout/cycle6"/>
    <dgm:cxn modelId="{C65250CE-52B9-4BB8-9ACB-D59D1C545E99}" type="presParOf" srcId="{B74ED22F-D154-406F-A366-A657F2CC12FA}" destId="{24B6F0E2-B355-4BB1-9BA7-4ABE383D00A4}"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97BE5A-3D68-4E4A-9BD2-A48D1DB9B84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F6ACF98-36DE-4DC1-A5D8-7859DAD5E15D}">
      <dgm:prSet/>
      <dgm:spPr/>
      <dgm:t>
        <a:bodyPr/>
        <a:lstStyle/>
        <a:p>
          <a:r>
            <a:rPr lang="en-US"/>
            <a:t>Priority #2: Chronic Disease Management</a:t>
          </a:r>
        </a:p>
      </dgm:t>
    </dgm:pt>
    <dgm:pt modelId="{BE7065BD-9718-4A8B-9E14-38767026DDA9}" type="parTrans" cxnId="{377B75F2-6F5D-4990-95D0-77FA7D1F063C}">
      <dgm:prSet/>
      <dgm:spPr/>
      <dgm:t>
        <a:bodyPr/>
        <a:lstStyle/>
        <a:p>
          <a:endParaRPr lang="en-US"/>
        </a:p>
      </dgm:t>
    </dgm:pt>
    <dgm:pt modelId="{D43106CF-6FA2-4BE3-BCF9-CFBF4D8626A7}" type="sibTrans" cxnId="{377B75F2-6F5D-4990-95D0-77FA7D1F063C}">
      <dgm:prSet/>
      <dgm:spPr/>
      <dgm:t>
        <a:bodyPr/>
        <a:lstStyle/>
        <a:p>
          <a:endParaRPr lang="en-US"/>
        </a:p>
      </dgm:t>
    </dgm:pt>
    <dgm:pt modelId="{D8463779-73DA-4825-8D2F-D95A825D515F}">
      <dgm:prSet/>
      <dgm:spPr/>
      <dgm:t>
        <a:bodyPr/>
        <a:lstStyle/>
        <a:p>
          <a:r>
            <a:rPr lang="en-US"/>
            <a:t>26.5% adults in Dane County are limited in any activity because of physically, mental or emotional problems</a:t>
          </a:r>
        </a:p>
      </dgm:t>
    </dgm:pt>
    <dgm:pt modelId="{B39CDBD7-08D0-49F4-8915-FCD9854B1F46}" type="parTrans" cxnId="{6EBE7AA3-F023-4390-8FCF-4D294F03690C}">
      <dgm:prSet/>
      <dgm:spPr/>
      <dgm:t>
        <a:bodyPr/>
        <a:lstStyle/>
        <a:p>
          <a:endParaRPr lang="en-US"/>
        </a:p>
      </dgm:t>
    </dgm:pt>
    <dgm:pt modelId="{1AAB2149-955C-4200-820A-21E78EBB12D8}" type="sibTrans" cxnId="{6EBE7AA3-F023-4390-8FCF-4D294F03690C}">
      <dgm:prSet/>
      <dgm:spPr/>
      <dgm:t>
        <a:bodyPr/>
        <a:lstStyle/>
        <a:p>
          <a:endParaRPr lang="en-US"/>
        </a:p>
      </dgm:t>
    </dgm:pt>
    <dgm:pt modelId="{7CB5E0DA-17D7-DA47-8977-BB177B5EFECC}">
      <dgm:prSet/>
      <dgm:spPr/>
      <dgm:t>
        <a:bodyPr/>
        <a:lstStyle/>
        <a:p>
          <a:r>
            <a:rPr lang="en-US"/>
            <a:t>WI annually spends ~3.9billion – 4.1billion in healthcare and loss productivity costs in Diabetes &amp; heart disease alone </a:t>
          </a:r>
        </a:p>
      </dgm:t>
    </dgm:pt>
    <dgm:pt modelId="{3D3F9408-A4E7-5047-AA74-B1300E12534F}" type="parTrans" cxnId="{D87DE2A8-083E-8E42-B2D3-4CA660E50C65}">
      <dgm:prSet/>
      <dgm:spPr/>
      <dgm:t>
        <a:bodyPr/>
        <a:lstStyle/>
        <a:p>
          <a:endParaRPr lang="en-US"/>
        </a:p>
      </dgm:t>
    </dgm:pt>
    <dgm:pt modelId="{94422DD9-8F44-1E4D-9287-D7EDEAA6CC3D}" type="sibTrans" cxnId="{D87DE2A8-083E-8E42-B2D3-4CA660E50C65}">
      <dgm:prSet/>
      <dgm:spPr/>
      <dgm:t>
        <a:bodyPr/>
        <a:lstStyle/>
        <a:p>
          <a:endParaRPr lang="en-US"/>
        </a:p>
      </dgm:t>
    </dgm:pt>
    <dgm:pt modelId="{58E9947B-B7E4-954E-8A61-AFE49A39D4FF}">
      <dgm:prSet/>
      <dgm:spPr/>
      <dgm:t>
        <a:bodyPr/>
        <a:lstStyle/>
        <a:p>
          <a:r>
            <a:rPr lang="en-US"/>
            <a:t>Action Plan: Educational offerings for Cardiac Health</a:t>
          </a:r>
        </a:p>
      </dgm:t>
    </dgm:pt>
    <dgm:pt modelId="{0BDCBFF3-A563-4344-8364-F2A063370051}" type="parTrans" cxnId="{0F40C631-696D-2642-8A15-17C9C129C1F8}">
      <dgm:prSet/>
      <dgm:spPr/>
      <dgm:t>
        <a:bodyPr/>
        <a:lstStyle/>
        <a:p>
          <a:endParaRPr lang="en-US"/>
        </a:p>
      </dgm:t>
    </dgm:pt>
    <dgm:pt modelId="{6EBDAC36-304A-B04D-BAFD-E88EEBC3C716}" type="sibTrans" cxnId="{0F40C631-696D-2642-8A15-17C9C129C1F8}">
      <dgm:prSet/>
      <dgm:spPr/>
      <dgm:t>
        <a:bodyPr/>
        <a:lstStyle/>
        <a:p>
          <a:endParaRPr lang="en-US"/>
        </a:p>
      </dgm:t>
    </dgm:pt>
    <dgm:pt modelId="{EEEE0B83-0855-E746-93FB-1F9E18FC3005}" type="pres">
      <dgm:prSet presAssocID="{4E97BE5A-3D68-4E4A-9BD2-A48D1DB9B847}" presName="linear" presStyleCnt="0">
        <dgm:presLayoutVars>
          <dgm:animLvl val="lvl"/>
          <dgm:resizeHandles val="exact"/>
        </dgm:presLayoutVars>
      </dgm:prSet>
      <dgm:spPr/>
    </dgm:pt>
    <dgm:pt modelId="{FBD71DE8-5995-0846-97F8-27E071BD3AA2}" type="pres">
      <dgm:prSet presAssocID="{7F6ACF98-36DE-4DC1-A5D8-7859DAD5E15D}" presName="parentText" presStyleLbl="node1" presStyleIdx="0" presStyleCnt="4">
        <dgm:presLayoutVars>
          <dgm:chMax val="0"/>
          <dgm:bulletEnabled val="1"/>
        </dgm:presLayoutVars>
      </dgm:prSet>
      <dgm:spPr/>
    </dgm:pt>
    <dgm:pt modelId="{AC714608-30EF-C949-9E3D-587CCBF0EF5D}" type="pres">
      <dgm:prSet presAssocID="{D43106CF-6FA2-4BE3-BCF9-CFBF4D8626A7}" presName="spacer" presStyleCnt="0"/>
      <dgm:spPr/>
    </dgm:pt>
    <dgm:pt modelId="{794D5198-BDA4-8A49-A1F5-F6547B10BAD7}" type="pres">
      <dgm:prSet presAssocID="{7CB5E0DA-17D7-DA47-8977-BB177B5EFECC}" presName="parentText" presStyleLbl="node1" presStyleIdx="1" presStyleCnt="4">
        <dgm:presLayoutVars>
          <dgm:chMax val="0"/>
          <dgm:bulletEnabled val="1"/>
        </dgm:presLayoutVars>
      </dgm:prSet>
      <dgm:spPr/>
    </dgm:pt>
    <dgm:pt modelId="{F256DBA0-63D8-1941-A499-C6B8DCD283FB}" type="pres">
      <dgm:prSet presAssocID="{94422DD9-8F44-1E4D-9287-D7EDEAA6CC3D}" presName="spacer" presStyleCnt="0"/>
      <dgm:spPr/>
    </dgm:pt>
    <dgm:pt modelId="{AA1AD4C2-8087-A74B-94AD-551C2E579082}" type="pres">
      <dgm:prSet presAssocID="{D8463779-73DA-4825-8D2F-D95A825D515F}" presName="parentText" presStyleLbl="node1" presStyleIdx="2" presStyleCnt="4">
        <dgm:presLayoutVars>
          <dgm:chMax val="0"/>
          <dgm:bulletEnabled val="1"/>
        </dgm:presLayoutVars>
      </dgm:prSet>
      <dgm:spPr/>
    </dgm:pt>
    <dgm:pt modelId="{E79BF884-BFDF-C348-BC90-4B9091CCD1CA}" type="pres">
      <dgm:prSet presAssocID="{1AAB2149-955C-4200-820A-21E78EBB12D8}" presName="spacer" presStyleCnt="0"/>
      <dgm:spPr/>
    </dgm:pt>
    <dgm:pt modelId="{3EA21737-3B21-D44B-A5EB-6D8B7D748148}" type="pres">
      <dgm:prSet presAssocID="{58E9947B-B7E4-954E-8A61-AFE49A39D4FF}" presName="parentText" presStyleLbl="node1" presStyleIdx="3" presStyleCnt="4">
        <dgm:presLayoutVars>
          <dgm:chMax val="0"/>
          <dgm:bulletEnabled val="1"/>
        </dgm:presLayoutVars>
      </dgm:prSet>
      <dgm:spPr/>
    </dgm:pt>
  </dgm:ptLst>
  <dgm:cxnLst>
    <dgm:cxn modelId="{0F40C631-696D-2642-8A15-17C9C129C1F8}" srcId="{4E97BE5A-3D68-4E4A-9BD2-A48D1DB9B847}" destId="{58E9947B-B7E4-954E-8A61-AFE49A39D4FF}" srcOrd="3" destOrd="0" parTransId="{0BDCBFF3-A563-4344-8364-F2A063370051}" sibTransId="{6EBDAC36-304A-B04D-BAFD-E88EEBC3C716}"/>
    <dgm:cxn modelId="{E3DBED6B-80E1-7B4C-AB2A-A7F658FC43E9}" type="presOf" srcId="{58E9947B-B7E4-954E-8A61-AFE49A39D4FF}" destId="{3EA21737-3B21-D44B-A5EB-6D8B7D748148}" srcOrd="0" destOrd="0" presId="urn:microsoft.com/office/officeart/2005/8/layout/vList2"/>
    <dgm:cxn modelId="{DDD46380-2F3A-5C4D-9887-768920F7DF03}" type="presOf" srcId="{7F6ACF98-36DE-4DC1-A5D8-7859DAD5E15D}" destId="{FBD71DE8-5995-0846-97F8-27E071BD3AA2}" srcOrd="0" destOrd="0" presId="urn:microsoft.com/office/officeart/2005/8/layout/vList2"/>
    <dgm:cxn modelId="{6D7C2695-EF34-F44B-8C23-7EB70FBD0CDA}" type="presOf" srcId="{7CB5E0DA-17D7-DA47-8977-BB177B5EFECC}" destId="{794D5198-BDA4-8A49-A1F5-F6547B10BAD7}" srcOrd="0" destOrd="0" presId="urn:microsoft.com/office/officeart/2005/8/layout/vList2"/>
    <dgm:cxn modelId="{6EBE7AA3-F023-4390-8FCF-4D294F03690C}" srcId="{4E97BE5A-3D68-4E4A-9BD2-A48D1DB9B847}" destId="{D8463779-73DA-4825-8D2F-D95A825D515F}" srcOrd="2" destOrd="0" parTransId="{B39CDBD7-08D0-49F4-8915-FCD9854B1F46}" sibTransId="{1AAB2149-955C-4200-820A-21E78EBB12D8}"/>
    <dgm:cxn modelId="{D87DE2A8-083E-8E42-B2D3-4CA660E50C65}" srcId="{4E97BE5A-3D68-4E4A-9BD2-A48D1DB9B847}" destId="{7CB5E0DA-17D7-DA47-8977-BB177B5EFECC}" srcOrd="1" destOrd="0" parTransId="{3D3F9408-A4E7-5047-AA74-B1300E12534F}" sibTransId="{94422DD9-8F44-1E4D-9287-D7EDEAA6CC3D}"/>
    <dgm:cxn modelId="{CA7FCBB2-AAD2-694D-9ABC-E5058B68E586}" type="presOf" srcId="{D8463779-73DA-4825-8D2F-D95A825D515F}" destId="{AA1AD4C2-8087-A74B-94AD-551C2E579082}" srcOrd="0" destOrd="0" presId="urn:microsoft.com/office/officeart/2005/8/layout/vList2"/>
    <dgm:cxn modelId="{E61471BE-3C59-3041-8646-05DF4F6F8856}" type="presOf" srcId="{4E97BE5A-3D68-4E4A-9BD2-A48D1DB9B847}" destId="{EEEE0B83-0855-E746-93FB-1F9E18FC3005}" srcOrd="0" destOrd="0" presId="urn:microsoft.com/office/officeart/2005/8/layout/vList2"/>
    <dgm:cxn modelId="{377B75F2-6F5D-4990-95D0-77FA7D1F063C}" srcId="{4E97BE5A-3D68-4E4A-9BD2-A48D1DB9B847}" destId="{7F6ACF98-36DE-4DC1-A5D8-7859DAD5E15D}" srcOrd="0" destOrd="0" parTransId="{BE7065BD-9718-4A8B-9E14-38767026DDA9}" sibTransId="{D43106CF-6FA2-4BE3-BCF9-CFBF4D8626A7}"/>
    <dgm:cxn modelId="{C92AFDC8-EDC7-154A-89E5-F06C41663AD8}" type="presParOf" srcId="{EEEE0B83-0855-E746-93FB-1F9E18FC3005}" destId="{FBD71DE8-5995-0846-97F8-27E071BD3AA2}" srcOrd="0" destOrd="0" presId="urn:microsoft.com/office/officeart/2005/8/layout/vList2"/>
    <dgm:cxn modelId="{765E6ED9-4906-C443-ABCA-B7799EFB557C}" type="presParOf" srcId="{EEEE0B83-0855-E746-93FB-1F9E18FC3005}" destId="{AC714608-30EF-C949-9E3D-587CCBF0EF5D}" srcOrd="1" destOrd="0" presId="urn:microsoft.com/office/officeart/2005/8/layout/vList2"/>
    <dgm:cxn modelId="{CE6DBFA6-F9CE-C74E-AE6F-6640B92986A5}" type="presParOf" srcId="{EEEE0B83-0855-E746-93FB-1F9E18FC3005}" destId="{794D5198-BDA4-8A49-A1F5-F6547B10BAD7}" srcOrd="2" destOrd="0" presId="urn:microsoft.com/office/officeart/2005/8/layout/vList2"/>
    <dgm:cxn modelId="{400E043E-BD05-2C43-944B-9236DA9907FB}" type="presParOf" srcId="{EEEE0B83-0855-E746-93FB-1F9E18FC3005}" destId="{F256DBA0-63D8-1941-A499-C6B8DCD283FB}" srcOrd="3" destOrd="0" presId="urn:microsoft.com/office/officeart/2005/8/layout/vList2"/>
    <dgm:cxn modelId="{18400587-BC46-F943-83BF-EAAD42D426D8}" type="presParOf" srcId="{EEEE0B83-0855-E746-93FB-1F9E18FC3005}" destId="{AA1AD4C2-8087-A74B-94AD-551C2E579082}" srcOrd="4" destOrd="0" presId="urn:microsoft.com/office/officeart/2005/8/layout/vList2"/>
    <dgm:cxn modelId="{DF739DA8-7978-6D49-8E39-F67A61D1745E}" type="presParOf" srcId="{EEEE0B83-0855-E746-93FB-1F9E18FC3005}" destId="{E79BF884-BFDF-C348-BC90-4B9091CCD1CA}" srcOrd="5" destOrd="0" presId="urn:microsoft.com/office/officeart/2005/8/layout/vList2"/>
    <dgm:cxn modelId="{D01EF38F-9B29-5B40-89AA-1AEED65C3295}" type="presParOf" srcId="{EEEE0B83-0855-E746-93FB-1F9E18FC3005}" destId="{3EA21737-3B21-D44B-A5EB-6D8B7D74814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3A1811-C037-4B88-80C1-E46B71648B6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F1BC07C-7F05-47A8-9B37-14FE4DA28F4A}">
      <dgm:prSet custT="1"/>
      <dgm:spPr/>
      <dgm:t>
        <a:bodyPr/>
        <a:lstStyle/>
        <a:p>
          <a:pPr>
            <a:lnSpc>
              <a:spcPct val="100000"/>
            </a:lnSpc>
          </a:pPr>
          <a:r>
            <a:rPr lang="en-US" sz="1400" b="1"/>
            <a:t>Heart failure (HF) </a:t>
          </a:r>
          <a:r>
            <a:rPr lang="en-US" sz="1400"/>
            <a:t>is:</a:t>
          </a:r>
        </a:p>
        <a:p>
          <a:pPr>
            <a:lnSpc>
              <a:spcPct val="100000"/>
            </a:lnSpc>
          </a:pPr>
          <a:r>
            <a:rPr lang="en-US" sz="1400"/>
            <a:t>- Chronic and progressive</a:t>
          </a:r>
        </a:p>
        <a:p>
          <a:pPr>
            <a:lnSpc>
              <a:spcPct val="100000"/>
            </a:lnSpc>
          </a:pPr>
          <a:r>
            <a:rPr lang="en-US" sz="1400"/>
            <a:t>- Ejection Fraction (EF) | ECHO</a:t>
          </a:r>
        </a:p>
        <a:p>
          <a:pPr>
            <a:lnSpc>
              <a:spcPct val="100000"/>
            </a:lnSpc>
          </a:pPr>
          <a:r>
            <a:rPr lang="en-US" sz="1400"/>
            <a:t>- </a:t>
          </a:r>
          <a:r>
            <a:rPr lang="en-US" sz="1400">
              <a:latin typeface="Sitka Subheading"/>
            </a:rPr>
            <a:t>Covalve</a:t>
          </a:r>
          <a:r>
            <a:rPr lang="en-US" sz="1400"/>
            <a:t> disease, heart attacks, high BP</a:t>
          </a:r>
          <a:r>
            <a:rPr lang="en-US" sz="1400">
              <a:latin typeface="Sitka Subheading"/>
            </a:rPr>
            <a:t> </a:t>
          </a:r>
          <a:endParaRPr lang="en-US" sz="1400"/>
        </a:p>
      </dgm:t>
    </dgm:pt>
    <dgm:pt modelId="{71D56790-42F1-4AA7-8423-B581D81BA142}" type="parTrans" cxnId="{4C954C54-1FC0-459B-BE65-D2FE48DE3333}">
      <dgm:prSet/>
      <dgm:spPr/>
      <dgm:t>
        <a:bodyPr/>
        <a:lstStyle/>
        <a:p>
          <a:endParaRPr lang="en-US" sz="1800"/>
        </a:p>
      </dgm:t>
    </dgm:pt>
    <dgm:pt modelId="{8735A9CF-D462-45CC-953C-CF1CB1C8AE5F}" type="sibTrans" cxnId="{4C954C54-1FC0-459B-BE65-D2FE48DE3333}">
      <dgm:prSet/>
      <dgm:spPr/>
      <dgm:t>
        <a:bodyPr/>
        <a:lstStyle/>
        <a:p>
          <a:endParaRPr lang="en-US" sz="1800"/>
        </a:p>
      </dgm:t>
    </dgm:pt>
    <dgm:pt modelId="{B2E95AE3-BD0C-4B1B-9234-B59F80A8DD48}">
      <dgm:prSet custT="1"/>
      <dgm:spPr/>
      <dgm:t>
        <a:bodyPr/>
        <a:lstStyle/>
        <a:p>
          <a:pPr>
            <a:lnSpc>
              <a:spcPct val="100000"/>
            </a:lnSpc>
          </a:pPr>
          <a:r>
            <a:rPr lang="en-US" sz="1400" b="0"/>
            <a:t>The</a:t>
          </a:r>
          <a:r>
            <a:rPr lang="en-US" sz="1400" b="1"/>
            <a:t> management of HF:</a:t>
          </a:r>
        </a:p>
        <a:p>
          <a:pPr>
            <a:lnSpc>
              <a:spcPct val="100000"/>
            </a:lnSpc>
          </a:pPr>
          <a:r>
            <a:rPr lang="en-US" sz="1400" b="0"/>
            <a:t>- Lifestyle modifications</a:t>
          </a:r>
        </a:p>
        <a:p>
          <a:pPr>
            <a:lnSpc>
              <a:spcPct val="100000"/>
            </a:lnSpc>
          </a:pPr>
          <a:r>
            <a:rPr lang="en-US" sz="1400" b="0"/>
            <a:t>- Pharmacology – 4 pillars for management</a:t>
          </a:r>
        </a:p>
      </dgm:t>
    </dgm:pt>
    <dgm:pt modelId="{39A956F4-58A1-4C94-8DB8-1617A9212E6E}" type="parTrans" cxnId="{A8492832-394F-40C5-AE49-148E5E87B544}">
      <dgm:prSet/>
      <dgm:spPr/>
      <dgm:t>
        <a:bodyPr/>
        <a:lstStyle/>
        <a:p>
          <a:endParaRPr lang="en-US" sz="1800"/>
        </a:p>
      </dgm:t>
    </dgm:pt>
    <dgm:pt modelId="{9892CBA1-F81E-47EE-91DD-78A9965B6725}" type="sibTrans" cxnId="{A8492832-394F-40C5-AE49-148E5E87B544}">
      <dgm:prSet/>
      <dgm:spPr/>
      <dgm:t>
        <a:bodyPr/>
        <a:lstStyle/>
        <a:p>
          <a:endParaRPr lang="en-US" sz="1800"/>
        </a:p>
      </dgm:t>
    </dgm:pt>
    <dgm:pt modelId="{FAB8CA1D-812F-4DCC-AE5B-8E1727B31F68}">
      <dgm:prSet custT="1"/>
      <dgm:spPr/>
      <dgm:t>
        <a:bodyPr/>
        <a:lstStyle/>
        <a:p>
          <a:pPr>
            <a:lnSpc>
              <a:spcPct val="100000"/>
            </a:lnSpc>
          </a:pPr>
          <a:r>
            <a:rPr lang="en-US" sz="1400"/>
            <a:t>Role of </a:t>
          </a:r>
          <a:r>
            <a:rPr lang="en-US" sz="1400" b="1"/>
            <a:t>cardiac rehabilitation (CR):</a:t>
          </a:r>
        </a:p>
        <a:p>
          <a:pPr>
            <a:lnSpc>
              <a:spcPct val="100000"/>
            </a:lnSpc>
          </a:pPr>
          <a:r>
            <a:rPr lang="en-US" sz="1400" b="0"/>
            <a:t>- Strengthen the </a:t>
          </a:r>
          <a:r>
            <a:rPr lang="en-US" sz="1400" b="1"/>
            <a:t>heart</a:t>
          </a:r>
          <a:r>
            <a:rPr lang="en-US" sz="1400" b="0"/>
            <a:t> and improve overall health</a:t>
          </a:r>
        </a:p>
        <a:p>
          <a:pPr>
            <a:lnSpc>
              <a:spcPct val="100000"/>
            </a:lnSpc>
          </a:pPr>
          <a:r>
            <a:rPr lang="en-US" sz="1400" b="0"/>
            <a:t>- </a:t>
          </a:r>
          <a:r>
            <a:rPr lang="en-US" sz="1400" b="1"/>
            <a:t>Secondary</a:t>
          </a:r>
          <a:r>
            <a:rPr lang="en-US" sz="1400" b="0"/>
            <a:t> vs. Primary prevention</a:t>
          </a:r>
        </a:p>
      </dgm:t>
    </dgm:pt>
    <dgm:pt modelId="{BE446B27-96EA-482E-8A16-F72CEF86A8FD}" type="parTrans" cxnId="{3B9FE8AD-768E-475B-AA8D-8BB47135A008}">
      <dgm:prSet/>
      <dgm:spPr/>
      <dgm:t>
        <a:bodyPr/>
        <a:lstStyle/>
        <a:p>
          <a:endParaRPr lang="en-US" sz="1800"/>
        </a:p>
      </dgm:t>
    </dgm:pt>
    <dgm:pt modelId="{B1C1DF41-D9A2-4462-BAB4-87AC5FFEB47D}" type="sibTrans" cxnId="{3B9FE8AD-768E-475B-AA8D-8BB47135A008}">
      <dgm:prSet/>
      <dgm:spPr/>
      <dgm:t>
        <a:bodyPr/>
        <a:lstStyle/>
        <a:p>
          <a:endParaRPr lang="en-US" sz="1800"/>
        </a:p>
      </dgm:t>
    </dgm:pt>
    <dgm:pt modelId="{E3998020-68F5-45B1-B345-DABE24028BE4}">
      <dgm:prSet custT="1"/>
      <dgm:spPr/>
      <dgm:t>
        <a:bodyPr/>
        <a:lstStyle/>
        <a:p>
          <a:pPr>
            <a:lnSpc>
              <a:spcPct val="100000"/>
            </a:lnSpc>
          </a:pPr>
          <a:r>
            <a:rPr lang="en-US" sz="1400" b="1"/>
            <a:t>Gap:</a:t>
          </a:r>
          <a:endParaRPr lang="en-US" sz="1400"/>
        </a:p>
        <a:p>
          <a:pPr>
            <a:lnSpc>
              <a:spcPct val="100000"/>
            </a:lnSpc>
          </a:pPr>
          <a:r>
            <a:rPr lang="en-US" sz="1400"/>
            <a:t>- CMS </a:t>
          </a:r>
          <a:r>
            <a:rPr lang="en-US" sz="1400" b="1"/>
            <a:t>no coverage </a:t>
          </a:r>
          <a:r>
            <a:rPr lang="en-US" sz="1400"/>
            <a:t>for EF &gt;35%</a:t>
          </a:r>
        </a:p>
        <a:p>
          <a:pPr>
            <a:lnSpc>
              <a:spcPct val="100000"/>
            </a:lnSpc>
          </a:pPr>
          <a:r>
            <a:rPr lang="en-US" sz="1400"/>
            <a:t>- Reduced access in </a:t>
          </a:r>
          <a:r>
            <a:rPr lang="en-US" sz="1400" b="1"/>
            <a:t>rural areas</a:t>
          </a:r>
          <a:endParaRPr lang="en-US" sz="1400"/>
        </a:p>
      </dgm:t>
    </dgm:pt>
    <dgm:pt modelId="{3B8196F3-3EF0-46B8-88D4-4E83CDA34B6C}" type="parTrans" cxnId="{0986A102-CDA9-4EE5-AAD9-9AA8026FD082}">
      <dgm:prSet/>
      <dgm:spPr/>
      <dgm:t>
        <a:bodyPr/>
        <a:lstStyle/>
        <a:p>
          <a:endParaRPr lang="en-US" sz="1800"/>
        </a:p>
      </dgm:t>
    </dgm:pt>
    <dgm:pt modelId="{EB7722E0-16E3-45AB-822A-3DDF6314FC02}" type="sibTrans" cxnId="{0986A102-CDA9-4EE5-AAD9-9AA8026FD082}">
      <dgm:prSet/>
      <dgm:spPr/>
      <dgm:t>
        <a:bodyPr/>
        <a:lstStyle/>
        <a:p>
          <a:endParaRPr lang="en-US" sz="1800"/>
        </a:p>
      </dgm:t>
    </dgm:pt>
    <dgm:pt modelId="{673C8D9E-D62E-42DD-9F3D-808AB0BD3A1A}" type="pres">
      <dgm:prSet presAssocID="{0B3A1811-C037-4B88-80C1-E46B71648B62}" presName="root" presStyleCnt="0">
        <dgm:presLayoutVars>
          <dgm:dir/>
          <dgm:resizeHandles val="exact"/>
        </dgm:presLayoutVars>
      </dgm:prSet>
      <dgm:spPr/>
    </dgm:pt>
    <dgm:pt modelId="{638E79EB-B80A-4A6D-B114-924AEB652FDC}" type="pres">
      <dgm:prSet presAssocID="{0F1BC07C-7F05-47A8-9B37-14FE4DA28F4A}" presName="compNode" presStyleCnt="0"/>
      <dgm:spPr/>
    </dgm:pt>
    <dgm:pt modelId="{848ECCF4-F4FB-4194-9B94-4F18BB934DA1}" type="pres">
      <dgm:prSet presAssocID="{0F1BC07C-7F05-47A8-9B37-14FE4DA28F4A}" presName="bgRect" presStyleLbl="bgShp" presStyleIdx="0" presStyleCnt="4"/>
      <dgm:spPr/>
    </dgm:pt>
    <dgm:pt modelId="{FA52D7E5-9E04-4B07-8C41-8E583A0FAD8E}" type="pres">
      <dgm:prSet presAssocID="{0F1BC07C-7F05-47A8-9B37-14FE4DA28F4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Organ"/>
        </a:ext>
      </dgm:extLst>
    </dgm:pt>
    <dgm:pt modelId="{D5CED8CE-7E1B-4009-A482-038B6188E1FA}" type="pres">
      <dgm:prSet presAssocID="{0F1BC07C-7F05-47A8-9B37-14FE4DA28F4A}" presName="spaceRect" presStyleCnt="0"/>
      <dgm:spPr/>
    </dgm:pt>
    <dgm:pt modelId="{A34139A3-D4F4-4F53-B131-0D7949253792}" type="pres">
      <dgm:prSet presAssocID="{0F1BC07C-7F05-47A8-9B37-14FE4DA28F4A}" presName="parTx" presStyleLbl="revTx" presStyleIdx="0" presStyleCnt="4">
        <dgm:presLayoutVars>
          <dgm:chMax val="0"/>
          <dgm:chPref val="0"/>
        </dgm:presLayoutVars>
      </dgm:prSet>
      <dgm:spPr/>
    </dgm:pt>
    <dgm:pt modelId="{63F41FAE-4502-4835-8D72-C80C1581EAD9}" type="pres">
      <dgm:prSet presAssocID="{8735A9CF-D462-45CC-953C-CF1CB1C8AE5F}" presName="sibTrans" presStyleCnt="0"/>
      <dgm:spPr/>
    </dgm:pt>
    <dgm:pt modelId="{7A84D441-22BB-45EE-86A1-EC8A63EA9491}" type="pres">
      <dgm:prSet presAssocID="{B2E95AE3-BD0C-4B1B-9234-B59F80A8DD48}" presName="compNode" presStyleCnt="0"/>
      <dgm:spPr/>
    </dgm:pt>
    <dgm:pt modelId="{9F73B928-E3E4-4ADC-B2BE-4F1CC4F40AB1}" type="pres">
      <dgm:prSet presAssocID="{B2E95AE3-BD0C-4B1B-9234-B59F80A8DD48}" presName="bgRect" presStyleLbl="bgShp" presStyleIdx="1" presStyleCnt="4" custLinFactNeighborX="-3808" custLinFactNeighborY="-3047"/>
      <dgm:spPr/>
    </dgm:pt>
    <dgm:pt modelId="{1BE0AE41-1184-4102-8335-EC216234C6B3}" type="pres">
      <dgm:prSet presAssocID="{B2E95AE3-BD0C-4B1B-9234-B59F80A8DD4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9B59EEF7-14BB-4865-B03D-0BECCE3214DD}" type="pres">
      <dgm:prSet presAssocID="{B2E95AE3-BD0C-4B1B-9234-B59F80A8DD48}" presName="spaceRect" presStyleCnt="0"/>
      <dgm:spPr/>
    </dgm:pt>
    <dgm:pt modelId="{490078B2-0332-4920-8B5E-C62C65D0C18B}" type="pres">
      <dgm:prSet presAssocID="{B2E95AE3-BD0C-4B1B-9234-B59F80A8DD48}" presName="parTx" presStyleLbl="revTx" presStyleIdx="1" presStyleCnt="4">
        <dgm:presLayoutVars>
          <dgm:chMax val="0"/>
          <dgm:chPref val="0"/>
        </dgm:presLayoutVars>
      </dgm:prSet>
      <dgm:spPr/>
    </dgm:pt>
    <dgm:pt modelId="{3AB71F7E-4C30-4907-B6EB-19B4943F2302}" type="pres">
      <dgm:prSet presAssocID="{9892CBA1-F81E-47EE-91DD-78A9965B6725}" presName="sibTrans" presStyleCnt="0"/>
      <dgm:spPr/>
    </dgm:pt>
    <dgm:pt modelId="{AFECAEFF-60C0-4C56-B1E0-4DB425014E7E}" type="pres">
      <dgm:prSet presAssocID="{FAB8CA1D-812F-4DCC-AE5B-8E1727B31F68}" presName="compNode" presStyleCnt="0"/>
      <dgm:spPr/>
    </dgm:pt>
    <dgm:pt modelId="{56C3EF49-A920-4DC4-B28A-0D7251993D28}" type="pres">
      <dgm:prSet presAssocID="{FAB8CA1D-812F-4DCC-AE5B-8E1727B31F68}" presName="bgRect" presStyleLbl="bgShp" presStyleIdx="2" presStyleCnt="4"/>
      <dgm:spPr/>
    </dgm:pt>
    <dgm:pt modelId="{216E4FD3-4E19-4061-8623-4A9B3C88FF1D}" type="pres">
      <dgm:prSet presAssocID="{FAB8CA1D-812F-4DCC-AE5B-8E1727B31F6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with Pulse"/>
        </a:ext>
      </dgm:extLst>
    </dgm:pt>
    <dgm:pt modelId="{2A83FFC9-D4C8-46E7-BBEA-DDC9B18C090A}" type="pres">
      <dgm:prSet presAssocID="{FAB8CA1D-812F-4DCC-AE5B-8E1727B31F68}" presName="spaceRect" presStyleCnt="0"/>
      <dgm:spPr/>
    </dgm:pt>
    <dgm:pt modelId="{E0A9BC3C-F91F-430C-829F-5D03D05D20B0}" type="pres">
      <dgm:prSet presAssocID="{FAB8CA1D-812F-4DCC-AE5B-8E1727B31F68}" presName="parTx" presStyleLbl="revTx" presStyleIdx="2" presStyleCnt="4">
        <dgm:presLayoutVars>
          <dgm:chMax val="0"/>
          <dgm:chPref val="0"/>
        </dgm:presLayoutVars>
      </dgm:prSet>
      <dgm:spPr/>
    </dgm:pt>
    <dgm:pt modelId="{0FDC3D21-8F54-4CF0-B2F7-0FCC81E68FEB}" type="pres">
      <dgm:prSet presAssocID="{B1C1DF41-D9A2-4462-BAB4-87AC5FFEB47D}" presName="sibTrans" presStyleCnt="0"/>
      <dgm:spPr/>
    </dgm:pt>
    <dgm:pt modelId="{BF3CAFBB-8154-49E2-B2D4-1993D351457F}" type="pres">
      <dgm:prSet presAssocID="{E3998020-68F5-45B1-B345-DABE24028BE4}" presName="compNode" presStyleCnt="0"/>
      <dgm:spPr/>
    </dgm:pt>
    <dgm:pt modelId="{CCDD9408-AFF9-4D10-B701-4027DFD1AA97}" type="pres">
      <dgm:prSet presAssocID="{E3998020-68F5-45B1-B345-DABE24028BE4}" presName="bgRect" presStyleLbl="bgShp" presStyleIdx="3" presStyleCnt="4"/>
      <dgm:spPr/>
    </dgm:pt>
    <dgm:pt modelId="{95498CDF-8198-4BF6-941B-3DE25728F1D4}" type="pres">
      <dgm:prSet presAssocID="{E3998020-68F5-45B1-B345-DABE24028BE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spital"/>
        </a:ext>
      </dgm:extLst>
    </dgm:pt>
    <dgm:pt modelId="{4BE6A6FE-BD20-4B18-A819-9E6B2A0562C5}" type="pres">
      <dgm:prSet presAssocID="{E3998020-68F5-45B1-B345-DABE24028BE4}" presName="spaceRect" presStyleCnt="0"/>
      <dgm:spPr/>
    </dgm:pt>
    <dgm:pt modelId="{3DFFBAF6-6A89-4C3A-B8C5-D2D1A9484D5C}" type="pres">
      <dgm:prSet presAssocID="{E3998020-68F5-45B1-B345-DABE24028BE4}" presName="parTx" presStyleLbl="revTx" presStyleIdx="3" presStyleCnt="4">
        <dgm:presLayoutVars>
          <dgm:chMax val="0"/>
          <dgm:chPref val="0"/>
        </dgm:presLayoutVars>
      </dgm:prSet>
      <dgm:spPr/>
    </dgm:pt>
  </dgm:ptLst>
  <dgm:cxnLst>
    <dgm:cxn modelId="{0986A102-CDA9-4EE5-AAD9-9AA8026FD082}" srcId="{0B3A1811-C037-4B88-80C1-E46B71648B62}" destId="{E3998020-68F5-45B1-B345-DABE24028BE4}" srcOrd="3" destOrd="0" parTransId="{3B8196F3-3EF0-46B8-88D4-4E83CDA34B6C}" sibTransId="{EB7722E0-16E3-45AB-822A-3DDF6314FC02}"/>
    <dgm:cxn modelId="{A8492832-394F-40C5-AE49-148E5E87B544}" srcId="{0B3A1811-C037-4B88-80C1-E46B71648B62}" destId="{B2E95AE3-BD0C-4B1B-9234-B59F80A8DD48}" srcOrd="1" destOrd="0" parTransId="{39A956F4-58A1-4C94-8DB8-1617A9212E6E}" sibTransId="{9892CBA1-F81E-47EE-91DD-78A9965B6725}"/>
    <dgm:cxn modelId="{4C954C54-1FC0-459B-BE65-D2FE48DE3333}" srcId="{0B3A1811-C037-4B88-80C1-E46B71648B62}" destId="{0F1BC07C-7F05-47A8-9B37-14FE4DA28F4A}" srcOrd="0" destOrd="0" parTransId="{71D56790-42F1-4AA7-8423-B581D81BA142}" sibTransId="{8735A9CF-D462-45CC-953C-CF1CB1C8AE5F}"/>
    <dgm:cxn modelId="{260FB387-22B7-4DED-B537-7D0DFFE927BC}" type="presOf" srcId="{0B3A1811-C037-4B88-80C1-E46B71648B62}" destId="{673C8D9E-D62E-42DD-9F3D-808AB0BD3A1A}" srcOrd="0" destOrd="0" presId="urn:microsoft.com/office/officeart/2018/2/layout/IconVerticalSolidList"/>
    <dgm:cxn modelId="{3B9FE8AD-768E-475B-AA8D-8BB47135A008}" srcId="{0B3A1811-C037-4B88-80C1-E46B71648B62}" destId="{FAB8CA1D-812F-4DCC-AE5B-8E1727B31F68}" srcOrd="2" destOrd="0" parTransId="{BE446B27-96EA-482E-8A16-F72CEF86A8FD}" sibTransId="{B1C1DF41-D9A2-4462-BAB4-87AC5FFEB47D}"/>
    <dgm:cxn modelId="{5CD7E6AE-D6F3-4FC8-9582-C1F465A44868}" type="presOf" srcId="{E3998020-68F5-45B1-B345-DABE24028BE4}" destId="{3DFFBAF6-6A89-4C3A-B8C5-D2D1A9484D5C}" srcOrd="0" destOrd="0" presId="urn:microsoft.com/office/officeart/2018/2/layout/IconVerticalSolidList"/>
    <dgm:cxn modelId="{B23E6EB8-62D1-4A35-9D5A-EF9DB6B812B5}" type="presOf" srcId="{FAB8CA1D-812F-4DCC-AE5B-8E1727B31F68}" destId="{E0A9BC3C-F91F-430C-829F-5D03D05D20B0}" srcOrd="0" destOrd="0" presId="urn:microsoft.com/office/officeart/2018/2/layout/IconVerticalSolidList"/>
    <dgm:cxn modelId="{5914F0C6-95BC-4F38-9AAF-386C6786AD8C}" type="presOf" srcId="{0F1BC07C-7F05-47A8-9B37-14FE4DA28F4A}" destId="{A34139A3-D4F4-4F53-B131-0D7949253792}" srcOrd="0" destOrd="0" presId="urn:microsoft.com/office/officeart/2018/2/layout/IconVerticalSolidList"/>
    <dgm:cxn modelId="{954CF7F2-C66D-4432-8B2E-707CC5B8EDCA}" type="presOf" srcId="{B2E95AE3-BD0C-4B1B-9234-B59F80A8DD48}" destId="{490078B2-0332-4920-8B5E-C62C65D0C18B}" srcOrd="0" destOrd="0" presId="urn:microsoft.com/office/officeart/2018/2/layout/IconVerticalSolidList"/>
    <dgm:cxn modelId="{2F62DBAD-BD8B-4BAF-A1EC-56940103E70B}" type="presParOf" srcId="{673C8D9E-D62E-42DD-9F3D-808AB0BD3A1A}" destId="{638E79EB-B80A-4A6D-B114-924AEB652FDC}" srcOrd="0" destOrd="0" presId="urn:microsoft.com/office/officeart/2018/2/layout/IconVerticalSolidList"/>
    <dgm:cxn modelId="{46BA4666-7006-4FC1-8F65-039DC4AD17E2}" type="presParOf" srcId="{638E79EB-B80A-4A6D-B114-924AEB652FDC}" destId="{848ECCF4-F4FB-4194-9B94-4F18BB934DA1}" srcOrd="0" destOrd="0" presId="urn:microsoft.com/office/officeart/2018/2/layout/IconVerticalSolidList"/>
    <dgm:cxn modelId="{56659F64-A11C-444C-A4E4-19996730D068}" type="presParOf" srcId="{638E79EB-B80A-4A6D-B114-924AEB652FDC}" destId="{FA52D7E5-9E04-4B07-8C41-8E583A0FAD8E}" srcOrd="1" destOrd="0" presId="urn:microsoft.com/office/officeart/2018/2/layout/IconVerticalSolidList"/>
    <dgm:cxn modelId="{B1336473-63C5-459B-997F-01F1F988F211}" type="presParOf" srcId="{638E79EB-B80A-4A6D-B114-924AEB652FDC}" destId="{D5CED8CE-7E1B-4009-A482-038B6188E1FA}" srcOrd="2" destOrd="0" presId="urn:microsoft.com/office/officeart/2018/2/layout/IconVerticalSolidList"/>
    <dgm:cxn modelId="{63068A08-5FBE-47A5-8EB5-3A4511BD242B}" type="presParOf" srcId="{638E79EB-B80A-4A6D-B114-924AEB652FDC}" destId="{A34139A3-D4F4-4F53-B131-0D7949253792}" srcOrd="3" destOrd="0" presId="urn:microsoft.com/office/officeart/2018/2/layout/IconVerticalSolidList"/>
    <dgm:cxn modelId="{7A1DF957-A851-4FA8-892D-6729D3D36854}" type="presParOf" srcId="{673C8D9E-D62E-42DD-9F3D-808AB0BD3A1A}" destId="{63F41FAE-4502-4835-8D72-C80C1581EAD9}" srcOrd="1" destOrd="0" presId="urn:microsoft.com/office/officeart/2018/2/layout/IconVerticalSolidList"/>
    <dgm:cxn modelId="{2881A488-E19D-461D-88F6-240AF15088AB}" type="presParOf" srcId="{673C8D9E-D62E-42DD-9F3D-808AB0BD3A1A}" destId="{7A84D441-22BB-45EE-86A1-EC8A63EA9491}" srcOrd="2" destOrd="0" presId="urn:microsoft.com/office/officeart/2018/2/layout/IconVerticalSolidList"/>
    <dgm:cxn modelId="{BE45B8D7-2207-4288-AA31-E8676C40F8E1}" type="presParOf" srcId="{7A84D441-22BB-45EE-86A1-EC8A63EA9491}" destId="{9F73B928-E3E4-4ADC-B2BE-4F1CC4F40AB1}" srcOrd="0" destOrd="0" presId="urn:microsoft.com/office/officeart/2018/2/layout/IconVerticalSolidList"/>
    <dgm:cxn modelId="{883482F7-E527-49CB-ADFB-10850DF357B1}" type="presParOf" srcId="{7A84D441-22BB-45EE-86A1-EC8A63EA9491}" destId="{1BE0AE41-1184-4102-8335-EC216234C6B3}" srcOrd="1" destOrd="0" presId="urn:microsoft.com/office/officeart/2018/2/layout/IconVerticalSolidList"/>
    <dgm:cxn modelId="{A4456A45-13FD-43A4-B977-E88E73EF044F}" type="presParOf" srcId="{7A84D441-22BB-45EE-86A1-EC8A63EA9491}" destId="{9B59EEF7-14BB-4865-B03D-0BECCE3214DD}" srcOrd="2" destOrd="0" presId="urn:microsoft.com/office/officeart/2018/2/layout/IconVerticalSolidList"/>
    <dgm:cxn modelId="{2CC41F2F-1AE9-4D40-B226-27A3183D9672}" type="presParOf" srcId="{7A84D441-22BB-45EE-86A1-EC8A63EA9491}" destId="{490078B2-0332-4920-8B5E-C62C65D0C18B}" srcOrd="3" destOrd="0" presId="urn:microsoft.com/office/officeart/2018/2/layout/IconVerticalSolidList"/>
    <dgm:cxn modelId="{2E9E4B49-0AFB-4B58-A976-027CF83C532A}" type="presParOf" srcId="{673C8D9E-D62E-42DD-9F3D-808AB0BD3A1A}" destId="{3AB71F7E-4C30-4907-B6EB-19B4943F2302}" srcOrd="3" destOrd="0" presId="urn:microsoft.com/office/officeart/2018/2/layout/IconVerticalSolidList"/>
    <dgm:cxn modelId="{EA3651F6-0F71-4ED5-96B8-F8D611486758}" type="presParOf" srcId="{673C8D9E-D62E-42DD-9F3D-808AB0BD3A1A}" destId="{AFECAEFF-60C0-4C56-B1E0-4DB425014E7E}" srcOrd="4" destOrd="0" presId="urn:microsoft.com/office/officeart/2018/2/layout/IconVerticalSolidList"/>
    <dgm:cxn modelId="{45659372-A2BC-42D7-8248-829BA7AF487A}" type="presParOf" srcId="{AFECAEFF-60C0-4C56-B1E0-4DB425014E7E}" destId="{56C3EF49-A920-4DC4-B28A-0D7251993D28}" srcOrd="0" destOrd="0" presId="urn:microsoft.com/office/officeart/2018/2/layout/IconVerticalSolidList"/>
    <dgm:cxn modelId="{1FC0FA82-04D0-44CD-95DD-312FDE60FE45}" type="presParOf" srcId="{AFECAEFF-60C0-4C56-B1E0-4DB425014E7E}" destId="{216E4FD3-4E19-4061-8623-4A9B3C88FF1D}" srcOrd="1" destOrd="0" presId="urn:microsoft.com/office/officeart/2018/2/layout/IconVerticalSolidList"/>
    <dgm:cxn modelId="{D550A31E-FCC8-4750-9B41-35B29A3A956A}" type="presParOf" srcId="{AFECAEFF-60C0-4C56-B1E0-4DB425014E7E}" destId="{2A83FFC9-D4C8-46E7-BBEA-DDC9B18C090A}" srcOrd="2" destOrd="0" presId="urn:microsoft.com/office/officeart/2018/2/layout/IconVerticalSolidList"/>
    <dgm:cxn modelId="{9335D7D1-6B4A-46F5-9893-2A88C8E5AB5B}" type="presParOf" srcId="{AFECAEFF-60C0-4C56-B1E0-4DB425014E7E}" destId="{E0A9BC3C-F91F-430C-829F-5D03D05D20B0}" srcOrd="3" destOrd="0" presId="urn:microsoft.com/office/officeart/2018/2/layout/IconVerticalSolidList"/>
    <dgm:cxn modelId="{052DC184-BE35-4B2A-93EA-8FC17A22F096}" type="presParOf" srcId="{673C8D9E-D62E-42DD-9F3D-808AB0BD3A1A}" destId="{0FDC3D21-8F54-4CF0-B2F7-0FCC81E68FEB}" srcOrd="5" destOrd="0" presId="urn:microsoft.com/office/officeart/2018/2/layout/IconVerticalSolidList"/>
    <dgm:cxn modelId="{333D1B1E-8941-484C-9A50-662D0C923680}" type="presParOf" srcId="{673C8D9E-D62E-42DD-9F3D-808AB0BD3A1A}" destId="{BF3CAFBB-8154-49E2-B2D4-1993D351457F}" srcOrd="6" destOrd="0" presId="urn:microsoft.com/office/officeart/2018/2/layout/IconVerticalSolidList"/>
    <dgm:cxn modelId="{62392656-AB11-4350-813A-30B3694DBBCA}" type="presParOf" srcId="{BF3CAFBB-8154-49E2-B2D4-1993D351457F}" destId="{CCDD9408-AFF9-4D10-B701-4027DFD1AA97}" srcOrd="0" destOrd="0" presId="urn:microsoft.com/office/officeart/2018/2/layout/IconVerticalSolidList"/>
    <dgm:cxn modelId="{E18A6B3A-6966-4636-AC97-2E171F4C75A0}" type="presParOf" srcId="{BF3CAFBB-8154-49E2-B2D4-1993D351457F}" destId="{95498CDF-8198-4BF6-941B-3DE25728F1D4}" srcOrd="1" destOrd="0" presId="urn:microsoft.com/office/officeart/2018/2/layout/IconVerticalSolidList"/>
    <dgm:cxn modelId="{B9E6E474-4144-4739-8865-FF763BC94828}" type="presParOf" srcId="{BF3CAFBB-8154-49E2-B2D4-1993D351457F}" destId="{4BE6A6FE-BD20-4B18-A819-9E6B2A0562C5}" srcOrd="2" destOrd="0" presId="urn:microsoft.com/office/officeart/2018/2/layout/IconVerticalSolidList"/>
    <dgm:cxn modelId="{173DE5D3-B079-4EC4-B284-0393EC9D966B}" type="presParOf" srcId="{BF3CAFBB-8154-49E2-B2D4-1993D351457F}" destId="{3DFFBAF6-6A89-4C3A-B8C5-D2D1A9484D5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0743B-E1D4-495F-84A6-22136433C9D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8B3F90B5-ABEF-4640-886F-809D66DCB6DA}">
      <dgm:prSet/>
      <dgm:spPr/>
      <dgm:t>
        <a:bodyPr/>
        <a:lstStyle/>
        <a:p>
          <a:r>
            <a:rPr lang="en-US"/>
            <a:t>QI project exemption status approved by Edgewood College IRB</a:t>
          </a:r>
        </a:p>
      </dgm:t>
    </dgm:pt>
    <dgm:pt modelId="{3F799D2C-3A63-4675-A5F2-EB562D15785E}" type="parTrans" cxnId="{AA5A2957-104A-4287-AF56-DF55AAD3C7A3}">
      <dgm:prSet/>
      <dgm:spPr/>
      <dgm:t>
        <a:bodyPr/>
        <a:lstStyle/>
        <a:p>
          <a:endParaRPr lang="en-US"/>
        </a:p>
      </dgm:t>
    </dgm:pt>
    <dgm:pt modelId="{18901967-A901-4626-A25E-0E3EDC7BA80C}" type="sibTrans" cxnId="{AA5A2957-104A-4287-AF56-DF55AAD3C7A3}">
      <dgm:prSet/>
      <dgm:spPr/>
      <dgm:t>
        <a:bodyPr/>
        <a:lstStyle/>
        <a:p>
          <a:endParaRPr lang="en-US"/>
        </a:p>
      </dgm:t>
    </dgm:pt>
    <dgm:pt modelId="{4F492477-C98F-43C5-8DB5-3B7A5EBBD7F6}">
      <dgm:prSet/>
      <dgm:spPr/>
      <dgm:t>
        <a:bodyPr/>
        <a:lstStyle/>
        <a:p>
          <a:r>
            <a:rPr lang="en-US"/>
            <a:t>Quality Improvement &amp; Risk Management oversight</a:t>
          </a:r>
        </a:p>
      </dgm:t>
    </dgm:pt>
    <dgm:pt modelId="{973E3E78-B795-4BC8-AB1A-CE7BF3625E1B}" type="parTrans" cxnId="{10A73627-DC45-4364-9D1C-39A82CE6A75E}">
      <dgm:prSet/>
      <dgm:spPr/>
      <dgm:t>
        <a:bodyPr/>
        <a:lstStyle/>
        <a:p>
          <a:endParaRPr lang="en-US"/>
        </a:p>
      </dgm:t>
    </dgm:pt>
    <dgm:pt modelId="{39F4A257-F15D-4480-8DC0-E3D65C5D3E72}" type="sibTrans" cxnId="{10A73627-DC45-4364-9D1C-39A82CE6A75E}">
      <dgm:prSet/>
      <dgm:spPr/>
      <dgm:t>
        <a:bodyPr/>
        <a:lstStyle/>
        <a:p>
          <a:endParaRPr lang="en-US"/>
        </a:p>
      </dgm:t>
    </dgm:pt>
    <dgm:pt modelId="{4E7D8D27-A86F-124B-91BC-75DEC9201CA9}">
      <dgm:prSet/>
      <dgm:spPr/>
      <dgm:t>
        <a:bodyPr/>
        <a:lstStyle/>
        <a:p>
          <a:r>
            <a:rPr lang="en-US"/>
            <a:t>Stoughton Health Administrative Council Approval</a:t>
          </a:r>
        </a:p>
      </dgm:t>
    </dgm:pt>
    <dgm:pt modelId="{D5D8357D-AF1D-AC41-BF9E-5C27F3F79217}" type="parTrans" cxnId="{82931BF4-2E87-A446-87FC-501004ABC393}">
      <dgm:prSet/>
      <dgm:spPr/>
      <dgm:t>
        <a:bodyPr/>
        <a:lstStyle/>
        <a:p>
          <a:endParaRPr lang="en-US"/>
        </a:p>
      </dgm:t>
    </dgm:pt>
    <dgm:pt modelId="{70668B6A-EB19-AE4D-BF65-1FE003982471}" type="sibTrans" cxnId="{82931BF4-2E87-A446-87FC-501004ABC393}">
      <dgm:prSet/>
      <dgm:spPr/>
      <dgm:t>
        <a:bodyPr/>
        <a:lstStyle/>
        <a:p>
          <a:endParaRPr lang="en-US"/>
        </a:p>
      </dgm:t>
    </dgm:pt>
    <dgm:pt modelId="{1A6C09AB-0929-41C8-9DAF-07EDD316B659}">
      <dgm:prSet/>
      <dgm:spPr/>
      <dgm:t>
        <a:bodyPr/>
        <a:lstStyle/>
        <a:p>
          <a:r>
            <a:rPr lang="en-US"/>
            <a:t>Interprofessional Team</a:t>
          </a:r>
        </a:p>
      </dgm:t>
    </dgm:pt>
    <dgm:pt modelId="{6A395AA6-B29E-4C0B-93D0-211080C64BA1}" type="sibTrans" cxnId="{E88FE775-91BF-4570-88A9-3D6097DBD336}">
      <dgm:prSet/>
      <dgm:spPr/>
      <dgm:t>
        <a:bodyPr/>
        <a:lstStyle/>
        <a:p>
          <a:endParaRPr lang="en-US"/>
        </a:p>
      </dgm:t>
    </dgm:pt>
    <dgm:pt modelId="{2EF8A6F6-809C-40CB-9A63-1B063AB10634}" type="parTrans" cxnId="{E88FE775-91BF-4570-88A9-3D6097DBD336}">
      <dgm:prSet/>
      <dgm:spPr/>
      <dgm:t>
        <a:bodyPr/>
        <a:lstStyle/>
        <a:p>
          <a:endParaRPr lang="en-US"/>
        </a:p>
      </dgm:t>
    </dgm:pt>
    <dgm:pt modelId="{07BED325-E16D-5C48-8C68-64766AB02D3A}" type="pres">
      <dgm:prSet presAssocID="{D9F0743B-E1D4-495F-84A6-22136433C9D4}" presName="vert0" presStyleCnt="0">
        <dgm:presLayoutVars>
          <dgm:dir/>
          <dgm:animOne val="branch"/>
          <dgm:animLvl val="lvl"/>
        </dgm:presLayoutVars>
      </dgm:prSet>
      <dgm:spPr/>
    </dgm:pt>
    <dgm:pt modelId="{B19F61C1-9DE0-6744-8B21-D3A2CF91957C}" type="pres">
      <dgm:prSet presAssocID="{8B3F90B5-ABEF-4640-886F-809D66DCB6DA}" presName="thickLine" presStyleLbl="alignNode1" presStyleIdx="0" presStyleCnt="4"/>
      <dgm:spPr/>
    </dgm:pt>
    <dgm:pt modelId="{A85E9A1A-A610-EF43-B01B-7A30F5B01758}" type="pres">
      <dgm:prSet presAssocID="{8B3F90B5-ABEF-4640-886F-809D66DCB6DA}" presName="horz1" presStyleCnt="0"/>
      <dgm:spPr/>
    </dgm:pt>
    <dgm:pt modelId="{E508657D-B484-114F-9D8F-0308C3AAA554}" type="pres">
      <dgm:prSet presAssocID="{8B3F90B5-ABEF-4640-886F-809D66DCB6DA}" presName="tx1" presStyleLbl="revTx" presStyleIdx="0" presStyleCnt="4"/>
      <dgm:spPr/>
    </dgm:pt>
    <dgm:pt modelId="{D580B94A-C2B0-5B4B-84AE-39252B924AFC}" type="pres">
      <dgm:prSet presAssocID="{8B3F90B5-ABEF-4640-886F-809D66DCB6DA}" presName="vert1" presStyleCnt="0"/>
      <dgm:spPr/>
    </dgm:pt>
    <dgm:pt modelId="{D682F094-9B5F-034B-A0E6-F656795E1F07}" type="pres">
      <dgm:prSet presAssocID="{1A6C09AB-0929-41C8-9DAF-07EDD316B659}" presName="thickLine" presStyleLbl="alignNode1" presStyleIdx="1" presStyleCnt="4"/>
      <dgm:spPr/>
    </dgm:pt>
    <dgm:pt modelId="{64F1437F-8E2F-B245-B8D3-01BD16BC9502}" type="pres">
      <dgm:prSet presAssocID="{1A6C09AB-0929-41C8-9DAF-07EDD316B659}" presName="horz1" presStyleCnt="0"/>
      <dgm:spPr/>
    </dgm:pt>
    <dgm:pt modelId="{D0E9A990-4115-4A42-864E-7C029448F9E2}" type="pres">
      <dgm:prSet presAssocID="{1A6C09AB-0929-41C8-9DAF-07EDD316B659}" presName="tx1" presStyleLbl="revTx" presStyleIdx="1" presStyleCnt="4"/>
      <dgm:spPr/>
    </dgm:pt>
    <dgm:pt modelId="{642F8290-78F7-3944-AFA1-837FE4DA3FF0}" type="pres">
      <dgm:prSet presAssocID="{1A6C09AB-0929-41C8-9DAF-07EDD316B659}" presName="vert1" presStyleCnt="0"/>
      <dgm:spPr/>
    </dgm:pt>
    <dgm:pt modelId="{A7BE9CAE-3598-1D4F-B12B-9F0372ECD9CE}" type="pres">
      <dgm:prSet presAssocID="{4F492477-C98F-43C5-8DB5-3B7A5EBBD7F6}" presName="thickLine" presStyleLbl="alignNode1" presStyleIdx="2" presStyleCnt="4"/>
      <dgm:spPr/>
    </dgm:pt>
    <dgm:pt modelId="{B944D437-EA5D-0E41-86D5-959561193F65}" type="pres">
      <dgm:prSet presAssocID="{4F492477-C98F-43C5-8DB5-3B7A5EBBD7F6}" presName="horz1" presStyleCnt="0"/>
      <dgm:spPr/>
    </dgm:pt>
    <dgm:pt modelId="{D26087C0-8979-0644-8633-1A8D13C9C496}" type="pres">
      <dgm:prSet presAssocID="{4F492477-C98F-43C5-8DB5-3B7A5EBBD7F6}" presName="tx1" presStyleLbl="revTx" presStyleIdx="2" presStyleCnt="4"/>
      <dgm:spPr/>
    </dgm:pt>
    <dgm:pt modelId="{5AE62911-3D80-B948-B15C-5CFAF3006E9D}" type="pres">
      <dgm:prSet presAssocID="{4F492477-C98F-43C5-8DB5-3B7A5EBBD7F6}" presName="vert1" presStyleCnt="0"/>
      <dgm:spPr/>
    </dgm:pt>
    <dgm:pt modelId="{CCA436EE-5A2A-4943-B9BF-907EBB28FC11}" type="pres">
      <dgm:prSet presAssocID="{4E7D8D27-A86F-124B-91BC-75DEC9201CA9}" presName="thickLine" presStyleLbl="alignNode1" presStyleIdx="3" presStyleCnt="4"/>
      <dgm:spPr/>
    </dgm:pt>
    <dgm:pt modelId="{3FE7E334-1159-1741-8627-BBDDBC6E7CA0}" type="pres">
      <dgm:prSet presAssocID="{4E7D8D27-A86F-124B-91BC-75DEC9201CA9}" presName="horz1" presStyleCnt="0"/>
      <dgm:spPr/>
    </dgm:pt>
    <dgm:pt modelId="{29E75E76-B204-1344-A177-FBCD6D0F8735}" type="pres">
      <dgm:prSet presAssocID="{4E7D8D27-A86F-124B-91BC-75DEC9201CA9}" presName="tx1" presStyleLbl="revTx" presStyleIdx="3" presStyleCnt="4"/>
      <dgm:spPr/>
    </dgm:pt>
    <dgm:pt modelId="{A7188719-4224-294E-A73E-B433975E2B99}" type="pres">
      <dgm:prSet presAssocID="{4E7D8D27-A86F-124B-91BC-75DEC9201CA9}" presName="vert1" presStyleCnt="0"/>
      <dgm:spPr/>
    </dgm:pt>
  </dgm:ptLst>
  <dgm:cxnLst>
    <dgm:cxn modelId="{114BE108-6A11-834A-A23B-F938D8197635}" type="presOf" srcId="{D9F0743B-E1D4-495F-84A6-22136433C9D4}" destId="{07BED325-E16D-5C48-8C68-64766AB02D3A}" srcOrd="0" destOrd="0" presId="urn:microsoft.com/office/officeart/2008/layout/LinedList"/>
    <dgm:cxn modelId="{BFEF0B10-C688-7B4C-9000-0E92C5ADEE46}" type="presOf" srcId="{4F492477-C98F-43C5-8DB5-3B7A5EBBD7F6}" destId="{D26087C0-8979-0644-8633-1A8D13C9C496}" srcOrd="0" destOrd="0" presId="urn:microsoft.com/office/officeart/2008/layout/LinedList"/>
    <dgm:cxn modelId="{3239CE24-7628-164C-80F6-09D889AA90E0}" type="presOf" srcId="{1A6C09AB-0929-41C8-9DAF-07EDD316B659}" destId="{D0E9A990-4115-4A42-864E-7C029448F9E2}" srcOrd="0" destOrd="0" presId="urn:microsoft.com/office/officeart/2008/layout/LinedList"/>
    <dgm:cxn modelId="{10A73627-DC45-4364-9D1C-39A82CE6A75E}" srcId="{D9F0743B-E1D4-495F-84A6-22136433C9D4}" destId="{4F492477-C98F-43C5-8DB5-3B7A5EBBD7F6}" srcOrd="2" destOrd="0" parTransId="{973E3E78-B795-4BC8-AB1A-CE7BF3625E1B}" sibTransId="{39F4A257-F15D-4480-8DC0-E3D65C5D3E72}"/>
    <dgm:cxn modelId="{3681E84D-3E4C-FE44-88E4-4C659B2B729A}" type="presOf" srcId="{4E7D8D27-A86F-124B-91BC-75DEC9201CA9}" destId="{29E75E76-B204-1344-A177-FBCD6D0F8735}" srcOrd="0" destOrd="0" presId="urn:microsoft.com/office/officeart/2008/layout/LinedList"/>
    <dgm:cxn modelId="{E88FE775-91BF-4570-88A9-3D6097DBD336}" srcId="{D9F0743B-E1D4-495F-84A6-22136433C9D4}" destId="{1A6C09AB-0929-41C8-9DAF-07EDD316B659}" srcOrd="1" destOrd="0" parTransId="{2EF8A6F6-809C-40CB-9A63-1B063AB10634}" sibTransId="{6A395AA6-B29E-4C0B-93D0-211080C64BA1}"/>
    <dgm:cxn modelId="{AA5A2957-104A-4287-AF56-DF55AAD3C7A3}" srcId="{D9F0743B-E1D4-495F-84A6-22136433C9D4}" destId="{8B3F90B5-ABEF-4640-886F-809D66DCB6DA}" srcOrd="0" destOrd="0" parTransId="{3F799D2C-3A63-4675-A5F2-EB562D15785E}" sibTransId="{18901967-A901-4626-A25E-0E3EDC7BA80C}"/>
    <dgm:cxn modelId="{923515A4-69B6-8246-89BA-15FEF30D6484}" type="presOf" srcId="{8B3F90B5-ABEF-4640-886F-809D66DCB6DA}" destId="{E508657D-B484-114F-9D8F-0308C3AAA554}" srcOrd="0" destOrd="0" presId="urn:microsoft.com/office/officeart/2008/layout/LinedList"/>
    <dgm:cxn modelId="{82931BF4-2E87-A446-87FC-501004ABC393}" srcId="{D9F0743B-E1D4-495F-84A6-22136433C9D4}" destId="{4E7D8D27-A86F-124B-91BC-75DEC9201CA9}" srcOrd="3" destOrd="0" parTransId="{D5D8357D-AF1D-AC41-BF9E-5C27F3F79217}" sibTransId="{70668B6A-EB19-AE4D-BF65-1FE003982471}"/>
    <dgm:cxn modelId="{C1E7B420-3C8C-584E-8701-7DF1FB1D33A7}" type="presParOf" srcId="{07BED325-E16D-5C48-8C68-64766AB02D3A}" destId="{B19F61C1-9DE0-6744-8B21-D3A2CF91957C}" srcOrd="0" destOrd="0" presId="urn:microsoft.com/office/officeart/2008/layout/LinedList"/>
    <dgm:cxn modelId="{78A79DF0-1DD2-F643-8C0D-94E5DDBE981D}" type="presParOf" srcId="{07BED325-E16D-5C48-8C68-64766AB02D3A}" destId="{A85E9A1A-A610-EF43-B01B-7A30F5B01758}" srcOrd="1" destOrd="0" presId="urn:microsoft.com/office/officeart/2008/layout/LinedList"/>
    <dgm:cxn modelId="{4C2C982F-1C77-0A4D-98D0-0BA9C6C12050}" type="presParOf" srcId="{A85E9A1A-A610-EF43-B01B-7A30F5B01758}" destId="{E508657D-B484-114F-9D8F-0308C3AAA554}" srcOrd="0" destOrd="0" presId="urn:microsoft.com/office/officeart/2008/layout/LinedList"/>
    <dgm:cxn modelId="{0F0B5AD1-9B07-2B46-8945-29D8A2F2D6FC}" type="presParOf" srcId="{A85E9A1A-A610-EF43-B01B-7A30F5B01758}" destId="{D580B94A-C2B0-5B4B-84AE-39252B924AFC}" srcOrd="1" destOrd="0" presId="urn:microsoft.com/office/officeart/2008/layout/LinedList"/>
    <dgm:cxn modelId="{D123E327-48C4-2641-9D22-78D71EBD377B}" type="presParOf" srcId="{07BED325-E16D-5C48-8C68-64766AB02D3A}" destId="{D682F094-9B5F-034B-A0E6-F656795E1F07}" srcOrd="2" destOrd="0" presId="urn:microsoft.com/office/officeart/2008/layout/LinedList"/>
    <dgm:cxn modelId="{592FE41F-5140-6642-ABCF-4E8BA2B7CEB2}" type="presParOf" srcId="{07BED325-E16D-5C48-8C68-64766AB02D3A}" destId="{64F1437F-8E2F-B245-B8D3-01BD16BC9502}" srcOrd="3" destOrd="0" presId="urn:microsoft.com/office/officeart/2008/layout/LinedList"/>
    <dgm:cxn modelId="{64B4AA27-6A9A-4746-A23C-69523698F8BA}" type="presParOf" srcId="{64F1437F-8E2F-B245-B8D3-01BD16BC9502}" destId="{D0E9A990-4115-4A42-864E-7C029448F9E2}" srcOrd="0" destOrd="0" presId="urn:microsoft.com/office/officeart/2008/layout/LinedList"/>
    <dgm:cxn modelId="{C4B2E3A1-3A2E-3A4F-B27D-D6E53004CE2C}" type="presParOf" srcId="{64F1437F-8E2F-B245-B8D3-01BD16BC9502}" destId="{642F8290-78F7-3944-AFA1-837FE4DA3FF0}" srcOrd="1" destOrd="0" presId="urn:microsoft.com/office/officeart/2008/layout/LinedList"/>
    <dgm:cxn modelId="{E93417D9-611A-0A49-97C7-E6F3F2A66C83}" type="presParOf" srcId="{07BED325-E16D-5C48-8C68-64766AB02D3A}" destId="{A7BE9CAE-3598-1D4F-B12B-9F0372ECD9CE}" srcOrd="4" destOrd="0" presId="urn:microsoft.com/office/officeart/2008/layout/LinedList"/>
    <dgm:cxn modelId="{FC4BC725-D050-E14A-BF81-CA451D103BE0}" type="presParOf" srcId="{07BED325-E16D-5C48-8C68-64766AB02D3A}" destId="{B944D437-EA5D-0E41-86D5-959561193F65}" srcOrd="5" destOrd="0" presId="urn:microsoft.com/office/officeart/2008/layout/LinedList"/>
    <dgm:cxn modelId="{44D9ABFD-EAF1-994F-9977-7B440C3A9933}" type="presParOf" srcId="{B944D437-EA5D-0E41-86D5-959561193F65}" destId="{D26087C0-8979-0644-8633-1A8D13C9C496}" srcOrd="0" destOrd="0" presId="urn:microsoft.com/office/officeart/2008/layout/LinedList"/>
    <dgm:cxn modelId="{F344A0ED-29A0-034D-B36C-E2D9390403C9}" type="presParOf" srcId="{B944D437-EA5D-0E41-86D5-959561193F65}" destId="{5AE62911-3D80-B948-B15C-5CFAF3006E9D}" srcOrd="1" destOrd="0" presId="urn:microsoft.com/office/officeart/2008/layout/LinedList"/>
    <dgm:cxn modelId="{5521BD1D-8484-224A-96EC-53D142ED8A64}" type="presParOf" srcId="{07BED325-E16D-5C48-8C68-64766AB02D3A}" destId="{CCA436EE-5A2A-4943-B9BF-907EBB28FC11}" srcOrd="6" destOrd="0" presId="urn:microsoft.com/office/officeart/2008/layout/LinedList"/>
    <dgm:cxn modelId="{160F259B-FDAD-6540-B645-9EB77A486781}" type="presParOf" srcId="{07BED325-E16D-5C48-8C68-64766AB02D3A}" destId="{3FE7E334-1159-1741-8627-BBDDBC6E7CA0}" srcOrd="7" destOrd="0" presId="urn:microsoft.com/office/officeart/2008/layout/LinedList"/>
    <dgm:cxn modelId="{451948DF-F3AC-FE47-9DF9-D2B6AB219EE1}" type="presParOf" srcId="{3FE7E334-1159-1741-8627-BBDDBC6E7CA0}" destId="{29E75E76-B204-1344-A177-FBCD6D0F8735}" srcOrd="0" destOrd="0" presId="urn:microsoft.com/office/officeart/2008/layout/LinedList"/>
    <dgm:cxn modelId="{0802D9F8-1EA3-D04B-889F-B9C71C664779}" type="presParOf" srcId="{3FE7E334-1159-1741-8627-BBDDBC6E7CA0}" destId="{A7188719-4224-294E-A73E-B433975E2B9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9A8329-3D80-4FA1-8D60-73608B52B3B4}" type="doc">
      <dgm:prSet loTypeId="urn:microsoft.com/office/officeart/2018/2/layout/IconVerticalSolidList" loCatId="icon" qsTypeId="urn:microsoft.com/office/officeart/2005/8/quickstyle/simple4" qsCatId="simple" csTypeId="urn:microsoft.com/office/officeart/2005/8/colors/colorful1" csCatId="colorful" phldr="1"/>
      <dgm:spPr/>
      <dgm:t>
        <a:bodyPr/>
        <a:lstStyle/>
        <a:p>
          <a:endParaRPr lang="en-US"/>
        </a:p>
      </dgm:t>
    </dgm:pt>
    <dgm:pt modelId="{701A73A7-13D4-46F4-9087-0DF4E7A1EB94}">
      <dgm:prSet/>
      <dgm:spPr/>
      <dgm:t>
        <a:bodyPr/>
        <a:lstStyle/>
        <a:p>
          <a:pPr>
            <a:lnSpc>
              <a:spcPct val="100000"/>
            </a:lnSpc>
          </a:pPr>
          <a:r>
            <a:rPr lang="en-US" b="0" baseline="0"/>
            <a:t>No October Meeting</a:t>
          </a:r>
          <a:endParaRPr lang="en-US"/>
        </a:p>
      </dgm:t>
    </dgm:pt>
    <dgm:pt modelId="{25006ABD-EBD5-4427-9811-07F4D8FC82D9}" type="parTrans" cxnId="{9986BE06-3528-4227-AF11-D6F4E67C02FC}">
      <dgm:prSet/>
      <dgm:spPr/>
      <dgm:t>
        <a:bodyPr/>
        <a:lstStyle/>
        <a:p>
          <a:endParaRPr lang="en-US"/>
        </a:p>
      </dgm:t>
    </dgm:pt>
    <dgm:pt modelId="{594781B1-79CD-428D-A00C-7F02E9E7BEC4}" type="sibTrans" cxnId="{9986BE06-3528-4227-AF11-D6F4E67C02FC}">
      <dgm:prSet/>
      <dgm:spPr/>
      <dgm:t>
        <a:bodyPr/>
        <a:lstStyle/>
        <a:p>
          <a:endParaRPr lang="en-US"/>
        </a:p>
      </dgm:t>
    </dgm:pt>
    <dgm:pt modelId="{B14C0F16-B056-42D9-9AD7-C1101F80619C}" type="pres">
      <dgm:prSet presAssocID="{F99A8329-3D80-4FA1-8D60-73608B52B3B4}" presName="root" presStyleCnt="0">
        <dgm:presLayoutVars>
          <dgm:dir/>
          <dgm:resizeHandles val="exact"/>
        </dgm:presLayoutVars>
      </dgm:prSet>
      <dgm:spPr/>
    </dgm:pt>
    <dgm:pt modelId="{0C1D2DBD-E2E1-477F-A567-C8F3F7E67FD4}" type="pres">
      <dgm:prSet presAssocID="{701A73A7-13D4-46F4-9087-0DF4E7A1EB94}" presName="compNode" presStyleCnt="0"/>
      <dgm:spPr/>
    </dgm:pt>
    <dgm:pt modelId="{E16B8FEB-3F89-4489-AD91-770CAC7C6B7B}" type="pres">
      <dgm:prSet presAssocID="{701A73A7-13D4-46F4-9087-0DF4E7A1EB94}" presName="bgRect" presStyleLbl="bgShp" presStyleIdx="0" presStyleCnt="1"/>
      <dgm:spPr/>
    </dgm:pt>
    <dgm:pt modelId="{876B29CC-5699-40A0-9F3B-99951E57D938}" type="pres">
      <dgm:prSet presAssocID="{701A73A7-13D4-46F4-9087-0DF4E7A1EB94}"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CB8978AD-1C76-4D89-B0C4-25B4E584DF9F}" type="pres">
      <dgm:prSet presAssocID="{701A73A7-13D4-46F4-9087-0DF4E7A1EB94}" presName="spaceRect" presStyleCnt="0"/>
      <dgm:spPr/>
    </dgm:pt>
    <dgm:pt modelId="{CDAEE363-35ED-4FEB-8E38-2331A8C55322}" type="pres">
      <dgm:prSet presAssocID="{701A73A7-13D4-46F4-9087-0DF4E7A1EB94}" presName="parTx" presStyleLbl="revTx" presStyleIdx="0" presStyleCnt="1">
        <dgm:presLayoutVars>
          <dgm:chMax val="0"/>
          <dgm:chPref val="0"/>
        </dgm:presLayoutVars>
      </dgm:prSet>
      <dgm:spPr/>
    </dgm:pt>
  </dgm:ptLst>
  <dgm:cxnLst>
    <dgm:cxn modelId="{9986BE06-3528-4227-AF11-D6F4E67C02FC}" srcId="{F99A8329-3D80-4FA1-8D60-73608B52B3B4}" destId="{701A73A7-13D4-46F4-9087-0DF4E7A1EB94}" srcOrd="0" destOrd="0" parTransId="{25006ABD-EBD5-4427-9811-07F4D8FC82D9}" sibTransId="{594781B1-79CD-428D-A00C-7F02E9E7BEC4}"/>
    <dgm:cxn modelId="{569FE247-2859-4B7B-8648-72DD48A44653}" type="presOf" srcId="{F99A8329-3D80-4FA1-8D60-73608B52B3B4}" destId="{B14C0F16-B056-42D9-9AD7-C1101F80619C}" srcOrd="0" destOrd="0" presId="urn:microsoft.com/office/officeart/2018/2/layout/IconVerticalSolidList"/>
    <dgm:cxn modelId="{5C7A87E6-92E8-4C05-9264-7A0E441F6DCA}" type="presOf" srcId="{701A73A7-13D4-46F4-9087-0DF4E7A1EB94}" destId="{CDAEE363-35ED-4FEB-8E38-2331A8C55322}" srcOrd="0" destOrd="0" presId="urn:microsoft.com/office/officeart/2018/2/layout/IconVerticalSolidList"/>
    <dgm:cxn modelId="{33992A11-3C8F-40ED-9DBE-604144869E15}" type="presParOf" srcId="{B14C0F16-B056-42D9-9AD7-C1101F80619C}" destId="{0C1D2DBD-E2E1-477F-A567-C8F3F7E67FD4}" srcOrd="0" destOrd="0" presId="urn:microsoft.com/office/officeart/2018/2/layout/IconVerticalSolidList"/>
    <dgm:cxn modelId="{CDC8A4B6-7CD4-4D93-8F20-D3D0012F919E}" type="presParOf" srcId="{0C1D2DBD-E2E1-477F-A567-C8F3F7E67FD4}" destId="{E16B8FEB-3F89-4489-AD91-770CAC7C6B7B}" srcOrd="0" destOrd="0" presId="urn:microsoft.com/office/officeart/2018/2/layout/IconVerticalSolidList"/>
    <dgm:cxn modelId="{C570259F-058B-4192-B137-311509FFC875}" type="presParOf" srcId="{0C1D2DBD-E2E1-477F-A567-C8F3F7E67FD4}" destId="{876B29CC-5699-40A0-9F3B-99951E57D938}" srcOrd="1" destOrd="0" presId="urn:microsoft.com/office/officeart/2018/2/layout/IconVerticalSolidList"/>
    <dgm:cxn modelId="{82574154-0870-4714-B2E5-6F966DEB28B3}" type="presParOf" srcId="{0C1D2DBD-E2E1-477F-A567-C8F3F7E67FD4}" destId="{CB8978AD-1C76-4D89-B0C4-25B4E584DF9F}" srcOrd="2" destOrd="0" presId="urn:microsoft.com/office/officeart/2018/2/layout/IconVerticalSolidList"/>
    <dgm:cxn modelId="{9255213C-C5D2-4ADF-BF10-AFC2AFF6ADD6}" type="presParOf" srcId="{0C1D2DBD-E2E1-477F-A567-C8F3F7E67FD4}" destId="{CDAEE363-35ED-4FEB-8E38-2331A8C5532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9A8329-3D80-4FA1-8D60-73608B52B3B4}"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701A73A7-13D4-46F4-9087-0DF4E7A1EB94}">
      <dgm:prSet/>
      <dgm:spPr/>
      <dgm:t>
        <a:bodyPr/>
        <a:lstStyle/>
        <a:p>
          <a:pPr>
            <a:lnSpc>
              <a:spcPct val="100000"/>
            </a:lnSpc>
          </a:pPr>
          <a:r>
            <a:rPr lang="en-US" dirty="0"/>
            <a:t>Overview of Friday, November 22, 2024 Finance Committee Meeting</a:t>
          </a:r>
        </a:p>
      </dgm:t>
    </dgm:pt>
    <dgm:pt modelId="{25006ABD-EBD5-4427-9811-07F4D8FC82D9}" type="parTrans" cxnId="{9986BE06-3528-4227-AF11-D6F4E67C02FC}">
      <dgm:prSet/>
      <dgm:spPr/>
      <dgm:t>
        <a:bodyPr/>
        <a:lstStyle/>
        <a:p>
          <a:endParaRPr lang="en-US"/>
        </a:p>
      </dgm:t>
    </dgm:pt>
    <dgm:pt modelId="{594781B1-79CD-428D-A00C-7F02E9E7BEC4}" type="sibTrans" cxnId="{9986BE06-3528-4227-AF11-D6F4E67C02FC}">
      <dgm:prSet/>
      <dgm:spPr/>
      <dgm:t>
        <a:bodyPr/>
        <a:lstStyle/>
        <a:p>
          <a:endParaRPr lang="en-US"/>
        </a:p>
      </dgm:t>
    </dgm:pt>
    <dgm:pt modelId="{879A9D19-8261-41E5-BBA6-8FE6BE21B7B9}">
      <dgm:prSet/>
      <dgm:spPr/>
      <dgm:t>
        <a:bodyPr/>
        <a:lstStyle/>
        <a:p>
          <a:pPr>
            <a:lnSpc>
              <a:spcPct val="100000"/>
            </a:lnSpc>
          </a:pPr>
          <a:r>
            <a:rPr lang="en-US" dirty="0"/>
            <a:t>October 2024 Financials</a:t>
          </a:r>
        </a:p>
      </dgm:t>
    </dgm:pt>
    <dgm:pt modelId="{B0E3952E-D230-4C41-AEB6-6C857516B153}" type="parTrans" cxnId="{EBFA9E7C-73FE-4DE8-B9A2-BF71A421CD63}">
      <dgm:prSet/>
      <dgm:spPr/>
      <dgm:t>
        <a:bodyPr/>
        <a:lstStyle/>
        <a:p>
          <a:endParaRPr lang="en-US"/>
        </a:p>
      </dgm:t>
    </dgm:pt>
    <dgm:pt modelId="{18659D1B-FD01-4D89-8EDE-264500BF911D}" type="sibTrans" cxnId="{EBFA9E7C-73FE-4DE8-B9A2-BF71A421CD63}">
      <dgm:prSet/>
      <dgm:spPr/>
      <dgm:t>
        <a:bodyPr/>
        <a:lstStyle/>
        <a:p>
          <a:endParaRPr lang="en-US"/>
        </a:p>
      </dgm:t>
    </dgm:pt>
    <dgm:pt modelId="{F01B6024-7A81-488F-A7EF-BD1E09283E1A}">
      <dgm:prSet/>
      <dgm:spPr/>
      <dgm:t>
        <a:bodyPr/>
        <a:lstStyle/>
        <a:p>
          <a:pPr rtl="0">
            <a:lnSpc>
              <a:spcPct val="100000"/>
            </a:lnSpc>
          </a:pPr>
          <a:r>
            <a:rPr lang="en-US" dirty="0"/>
            <a:t>Financial Assistance Policy</a:t>
          </a:r>
          <a:r>
            <a:rPr lang="en-US" dirty="0">
              <a:latin typeface="Arial"/>
            </a:rPr>
            <a:t> (</a:t>
          </a:r>
          <a:r>
            <a:rPr lang="en-US" dirty="0"/>
            <a:t>FAP)</a:t>
          </a:r>
          <a:r>
            <a:rPr lang="en-US" dirty="0">
              <a:latin typeface="Arial"/>
            </a:rPr>
            <a:t> / </a:t>
          </a:r>
          <a:r>
            <a:rPr lang="en-US" dirty="0"/>
            <a:t>EMTALA Policies</a:t>
          </a:r>
        </a:p>
      </dgm:t>
    </dgm:pt>
    <dgm:pt modelId="{46FE9FF4-1B49-4458-B10C-A7B6051DDD1E}" type="parTrans" cxnId="{834D99D3-8C4A-4DA1-8E06-91F59299FA32}">
      <dgm:prSet/>
      <dgm:spPr/>
      <dgm:t>
        <a:bodyPr/>
        <a:lstStyle/>
        <a:p>
          <a:endParaRPr lang="en-US"/>
        </a:p>
      </dgm:t>
    </dgm:pt>
    <dgm:pt modelId="{7DD8BF0A-358A-4A0D-8C5F-2C5F1EA225AF}" type="sibTrans" cxnId="{834D99D3-8C4A-4DA1-8E06-91F59299FA32}">
      <dgm:prSet/>
      <dgm:spPr/>
      <dgm:t>
        <a:bodyPr/>
        <a:lstStyle/>
        <a:p>
          <a:endParaRPr lang="en-US"/>
        </a:p>
      </dgm:t>
    </dgm:pt>
    <dgm:pt modelId="{4B11FE62-26AA-4B9F-90DD-737A37B36003}">
      <dgm:prSet/>
      <dgm:spPr/>
      <dgm:t>
        <a:bodyPr/>
        <a:lstStyle/>
        <a:p>
          <a:pPr>
            <a:lnSpc>
              <a:spcPct val="100000"/>
            </a:lnSpc>
          </a:pPr>
          <a:r>
            <a:rPr lang="en-US" dirty="0"/>
            <a:t>Investment Review: ZCM Advisory Group </a:t>
          </a:r>
        </a:p>
      </dgm:t>
    </dgm:pt>
    <dgm:pt modelId="{A05D1C08-F445-42C1-B5B6-FD9D22DF1E7D}" type="parTrans" cxnId="{39AF23A5-05E6-4E2A-A090-CF98951E0E80}">
      <dgm:prSet/>
      <dgm:spPr/>
      <dgm:t>
        <a:bodyPr/>
        <a:lstStyle/>
        <a:p>
          <a:endParaRPr lang="en-US"/>
        </a:p>
      </dgm:t>
    </dgm:pt>
    <dgm:pt modelId="{22C3978E-A314-4E9E-B28E-01D3D94690C1}" type="sibTrans" cxnId="{39AF23A5-05E6-4E2A-A090-CF98951E0E80}">
      <dgm:prSet/>
      <dgm:spPr/>
      <dgm:t>
        <a:bodyPr/>
        <a:lstStyle/>
        <a:p>
          <a:endParaRPr lang="en-US"/>
        </a:p>
      </dgm:t>
    </dgm:pt>
    <dgm:pt modelId="{57A71FBD-1D11-4E8D-8AEF-1D5BC991D5B2}">
      <dgm:prSet/>
      <dgm:spPr/>
      <dgm:t>
        <a:bodyPr/>
        <a:lstStyle/>
        <a:p>
          <a:pPr>
            <a:lnSpc>
              <a:spcPct val="100000"/>
            </a:lnSpc>
          </a:pPr>
          <a:r>
            <a:rPr lang="en-US" dirty="0"/>
            <a:t>November </a:t>
          </a:r>
          <a:r>
            <a:rPr lang="en-US" dirty="0">
              <a:latin typeface="Arial"/>
            </a:rPr>
            <a:t>Month-to-Date</a:t>
          </a:r>
          <a:r>
            <a:rPr lang="en-US" dirty="0"/>
            <a:t> Financials</a:t>
          </a:r>
        </a:p>
      </dgm:t>
    </dgm:pt>
    <dgm:pt modelId="{B1116770-043A-4CAF-AA91-3DF245B89299}" type="parTrans" cxnId="{CEFB15F6-DD62-47D0-B631-231A0A2893BB}">
      <dgm:prSet/>
      <dgm:spPr/>
      <dgm:t>
        <a:bodyPr/>
        <a:lstStyle/>
        <a:p>
          <a:endParaRPr lang="en-US"/>
        </a:p>
      </dgm:t>
    </dgm:pt>
    <dgm:pt modelId="{50233FB0-9821-4F2D-8A95-5CCBA70EF193}" type="sibTrans" cxnId="{CEFB15F6-DD62-47D0-B631-231A0A2893BB}">
      <dgm:prSet/>
      <dgm:spPr/>
      <dgm:t>
        <a:bodyPr/>
        <a:lstStyle/>
        <a:p>
          <a:endParaRPr lang="en-US"/>
        </a:p>
      </dgm:t>
    </dgm:pt>
    <dgm:pt modelId="{E9E197EE-ED0E-41E8-B31E-17B820D6F317}">
      <dgm:prSet/>
      <dgm:spPr/>
      <dgm:t>
        <a:bodyPr/>
        <a:lstStyle/>
        <a:p>
          <a:pPr>
            <a:lnSpc>
              <a:spcPct val="100000"/>
            </a:lnSpc>
          </a:pPr>
          <a:r>
            <a:rPr lang="en-US" dirty="0"/>
            <a:t>Community Health Needs Assessment (CHNA)</a:t>
          </a:r>
        </a:p>
      </dgm:t>
    </dgm:pt>
    <dgm:pt modelId="{B95A9704-D065-4B36-8C5E-167F9A3B7F85}" type="parTrans" cxnId="{5292F85F-5F42-4A52-80C2-393A099357AD}">
      <dgm:prSet/>
      <dgm:spPr/>
      <dgm:t>
        <a:bodyPr/>
        <a:lstStyle/>
        <a:p>
          <a:endParaRPr lang="en-US"/>
        </a:p>
      </dgm:t>
    </dgm:pt>
    <dgm:pt modelId="{90C528FA-9748-43BD-AFFE-2390E2B77E98}" type="sibTrans" cxnId="{5292F85F-5F42-4A52-80C2-393A099357AD}">
      <dgm:prSet/>
      <dgm:spPr/>
      <dgm:t>
        <a:bodyPr/>
        <a:lstStyle/>
        <a:p>
          <a:endParaRPr lang="en-US"/>
        </a:p>
      </dgm:t>
    </dgm:pt>
    <dgm:pt modelId="{910AE159-4E83-42CD-89BE-F0CA71FEA605}">
      <dgm:prSet/>
      <dgm:spPr/>
      <dgm:t>
        <a:bodyPr/>
        <a:lstStyle/>
        <a:p>
          <a:pPr>
            <a:lnSpc>
              <a:spcPct val="100000"/>
            </a:lnSpc>
          </a:pPr>
          <a:r>
            <a:rPr lang="en-US" dirty="0"/>
            <a:t>Capital Request: Infusion Pump Replacement</a:t>
          </a:r>
        </a:p>
      </dgm:t>
    </dgm:pt>
    <dgm:pt modelId="{ABF5C5F5-0678-44B8-B7A1-4B4D4E571A56}" type="parTrans" cxnId="{ABC516BB-5E56-4B7F-8BB8-274708D96AC9}">
      <dgm:prSet/>
      <dgm:spPr/>
      <dgm:t>
        <a:bodyPr/>
        <a:lstStyle/>
        <a:p>
          <a:endParaRPr lang="en-US"/>
        </a:p>
      </dgm:t>
    </dgm:pt>
    <dgm:pt modelId="{CBDE8BEF-E88C-49BA-8AE8-76262BF835A9}" type="sibTrans" cxnId="{ABC516BB-5E56-4B7F-8BB8-274708D96AC9}">
      <dgm:prSet/>
      <dgm:spPr/>
      <dgm:t>
        <a:bodyPr/>
        <a:lstStyle/>
        <a:p>
          <a:endParaRPr lang="en-US"/>
        </a:p>
      </dgm:t>
    </dgm:pt>
    <dgm:pt modelId="{B14C0F16-B056-42D9-9AD7-C1101F80619C}" type="pres">
      <dgm:prSet presAssocID="{F99A8329-3D80-4FA1-8D60-73608B52B3B4}" presName="root" presStyleCnt="0">
        <dgm:presLayoutVars>
          <dgm:dir/>
          <dgm:resizeHandles val="exact"/>
        </dgm:presLayoutVars>
      </dgm:prSet>
      <dgm:spPr/>
    </dgm:pt>
    <dgm:pt modelId="{0C1D2DBD-E2E1-477F-A567-C8F3F7E67FD4}" type="pres">
      <dgm:prSet presAssocID="{701A73A7-13D4-46F4-9087-0DF4E7A1EB94}" presName="compNode" presStyleCnt="0"/>
      <dgm:spPr/>
    </dgm:pt>
    <dgm:pt modelId="{E16B8FEB-3F89-4489-AD91-770CAC7C6B7B}" type="pres">
      <dgm:prSet presAssocID="{701A73A7-13D4-46F4-9087-0DF4E7A1EB94}" presName="bgRect" presStyleLbl="bgShp" presStyleIdx="0" presStyleCnt="7"/>
      <dgm:spPr/>
    </dgm:pt>
    <dgm:pt modelId="{876B29CC-5699-40A0-9F3B-99951E57D938}" type="pres">
      <dgm:prSet presAssocID="{701A73A7-13D4-46F4-9087-0DF4E7A1EB9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CB8978AD-1C76-4D89-B0C4-25B4E584DF9F}" type="pres">
      <dgm:prSet presAssocID="{701A73A7-13D4-46F4-9087-0DF4E7A1EB94}" presName="spaceRect" presStyleCnt="0"/>
      <dgm:spPr/>
    </dgm:pt>
    <dgm:pt modelId="{CDAEE363-35ED-4FEB-8E38-2331A8C55322}" type="pres">
      <dgm:prSet presAssocID="{701A73A7-13D4-46F4-9087-0DF4E7A1EB94}" presName="parTx" presStyleLbl="revTx" presStyleIdx="0" presStyleCnt="7">
        <dgm:presLayoutVars>
          <dgm:chMax val="0"/>
          <dgm:chPref val="0"/>
        </dgm:presLayoutVars>
      </dgm:prSet>
      <dgm:spPr/>
    </dgm:pt>
    <dgm:pt modelId="{CD6139CE-9794-4D48-A485-AE12F5A4290D}" type="pres">
      <dgm:prSet presAssocID="{594781B1-79CD-428D-A00C-7F02E9E7BEC4}" presName="sibTrans" presStyleCnt="0"/>
      <dgm:spPr/>
    </dgm:pt>
    <dgm:pt modelId="{85C6F3F5-E85D-48F1-896B-F3C613C9E132}" type="pres">
      <dgm:prSet presAssocID="{879A9D19-8261-41E5-BBA6-8FE6BE21B7B9}" presName="compNode" presStyleCnt="0"/>
      <dgm:spPr/>
    </dgm:pt>
    <dgm:pt modelId="{D0D4DA56-43C9-41B8-B14C-4DD701FAB6C8}" type="pres">
      <dgm:prSet presAssocID="{879A9D19-8261-41E5-BBA6-8FE6BE21B7B9}" presName="bgRect" presStyleLbl="bgShp" presStyleIdx="1" presStyleCnt="7"/>
      <dgm:spPr/>
    </dgm:pt>
    <dgm:pt modelId="{14CE1978-70FB-417F-9ADF-1AF6A29D5280}" type="pres">
      <dgm:prSet presAssocID="{879A9D19-8261-41E5-BBA6-8FE6BE21B7B9}"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ey outline"/>
        </a:ext>
      </dgm:extLst>
    </dgm:pt>
    <dgm:pt modelId="{F72BC841-D5D9-4AFF-A864-25D9B5A15E2C}" type="pres">
      <dgm:prSet presAssocID="{879A9D19-8261-41E5-BBA6-8FE6BE21B7B9}" presName="spaceRect" presStyleCnt="0"/>
      <dgm:spPr/>
    </dgm:pt>
    <dgm:pt modelId="{D49D93E0-6260-4B1A-A346-C4E3E1813DBE}" type="pres">
      <dgm:prSet presAssocID="{879A9D19-8261-41E5-BBA6-8FE6BE21B7B9}" presName="parTx" presStyleLbl="revTx" presStyleIdx="1" presStyleCnt="7">
        <dgm:presLayoutVars>
          <dgm:chMax val="0"/>
          <dgm:chPref val="0"/>
        </dgm:presLayoutVars>
      </dgm:prSet>
      <dgm:spPr/>
    </dgm:pt>
    <dgm:pt modelId="{EF0FF403-51A4-443B-881C-65C3F4441AA6}" type="pres">
      <dgm:prSet presAssocID="{18659D1B-FD01-4D89-8EDE-264500BF911D}" presName="sibTrans" presStyleCnt="0"/>
      <dgm:spPr/>
    </dgm:pt>
    <dgm:pt modelId="{8C3879B3-D037-4C01-90A2-FB9806F65594}" type="pres">
      <dgm:prSet presAssocID="{57A71FBD-1D11-4E8D-8AEF-1D5BC991D5B2}" presName="compNode" presStyleCnt="0"/>
      <dgm:spPr/>
    </dgm:pt>
    <dgm:pt modelId="{378697B7-7F33-4CEA-95D4-1F0860A429A6}" type="pres">
      <dgm:prSet presAssocID="{57A71FBD-1D11-4E8D-8AEF-1D5BC991D5B2}" presName="bgRect" presStyleLbl="bgShp" presStyleIdx="2" presStyleCnt="7"/>
      <dgm:spPr/>
    </dgm:pt>
    <dgm:pt modelId="{56F0B4E9-CFA9-43A8-9818-4C95B88574D4}" type="pres">
      <dgm:prSet presAssocID="{57A71FBD-1D11-4E8D-8AEF-1D5BC991D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oney outline"/>
        </a:ext>
      </dgm:extLst>
    </dgm:pt>
    <dgm:pt modelId="{1DFB8CCF-0829-4180-8496-2579534A91EF}" type="pres">
      <dgm:prSet presAssocID="{57A71FBD-1D11-4E8D-8AEF-1D5BC991D5B2}" presName="spaceRect" presStyleCnt="0"/>
      <dgm:spPr/>
    </dgm:pt>
    <dgm:pt modelId="{B27F859A-8C0E-480C-8670-47508CE2550D}" type="pres">
      <dgm:prSet presAssocID="{57A71FBD-1D11-4E8D-8AEF-1D5BC991D5B2}" presName="parTx" presStyleLbl="revTx" presStyleIdx="2" presStyleCnt="7">
        <dgm:presLayoutVars>
          <dgm:chMax val="0"/>
          <dgm:chPref val="0"/>
        </dgm:presLayoutVars>
      </dgm:prSet>
      <dgm:spPr/>
    </dgm:pt>
    <dgm:pt modelId="{86972F05-EA91-4250-9D98-24FC1B555C4B}" type="pres">
      <dgm:prSet presAssocID="{50233FB0-9821-4F2D-8A95-5CCBA70EF193}" presName="sibTrans" presStyleCnt="0"/>
      <dgm:spPr/>
    </dgm:pt>
    <dgm:pt modelId="{941B3063-2325-4667-A739-8B2F9C6DF5C3}" type="pres">
      <dgm:prSet presAssocID="{F01B6024-7A81-488F-A7EF-BD1E09283E1A}" presName="compNode" presStyleCnt="0"/>
      <dgm:spPr/>
    </dgm:pt>
    <dgm:pt modelId="{252814B9-F55B-495E-B947-7691588683D0}" type="pres">
      <dgm:prSet presAssocID="{F01B6024-7A81-488F-A7EF-BD1E09283E1A}" presName="bgRect" presStyleLbl="bgShp" presStyleIdx="3" presStyleCnt="7"/>
      <dgm:spPr/>
    </dgm:pt>
    <dgm:pt modelId="{678A03AC-EDFA-43BD-95A9-B928354D92B1}" type="pres">
      <dgm:prSet presAssocID="{F01B6024-7A81-488F-A7EF-BD1E09283E1A}"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BA1050E8-3E07-4487-AA17-D5A4120555D9}" type="pres">
      <dgm:prSet presAssocID="{F01B6024-7A81-488F-A7EF-BD1E09283E1A}" presName="spaceRect" presStyleCnt="0"/>
      <dgm:spPr/>
    </dgm:pt>
    <dgm:pt modelId="{FC05FF43-DCE9-4F09-B9EB-FB491C86DA5F}" type="pres">
      <dgm:prSet presAssocID="{F01B6024-7A81-488F-A7EF-BD1E09283E1A}" presName="parTx" presStyleLbl="revTx" presStyleIdx="3" presStyleCnt="7">
        <dgm:presLayoutVars>
          <dgm:chMax val="0"/>
          <dgm:chPref val="0"/>
        </dgm:presLayoutVars>
      </dgm:prSet>
      <dgm:spPr/>
    </dgm:pt>
    <dgm:pt modelId="{8DCF87A5-30B8-475E-B36F-D1AC72166153}" type="pres">
      <dgm:prSet presAssocID="{7DD8BF0A-358A-4A0D-8C5F-2C5F1EA225AF}" presName="sibTrans" presStyleCnt="0"/>
      <dgm:spPr/>
    </dgm:pt>
    <dgm:pt modelId="{7C23661D-DEEE-4C79-AFED-F9CEB1BD4BAA}" type="pres">
      <dgm:prSet presAssocID="{E9E197EE-ED0E-41E8-B31E-17B820D6F317}" presName="compNode" presStyleCnt="0"/>
      <dgm:spPr/>
    </dgm:pt>
    <dgm:pt modelId="{B8883295-34CF-4D77-B8ED-3F25F6A43AD8}" type="pres">
      <dgm:prSet presAssocID="{E9E197EE-ED0E-41E8-B31E-17B820D6F317}" presName="bgRect" presStyleLbl="bgShp" presStyleIdx="4" presStyleCnt="7"/>
      <dgm:spPr/>
    </dgm:pt>
    <dgm:pt modelId="{AD73348E-1BAD-4BFF-9837-73093507E23C}" type="pres">
      <dgm:prSet presAssocID="{E9E197EE-ED0E-41E8-B31E-17B820D6F317}"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ighborhood with solid fill"/>
        </a:ext>
      </dgm:extLst>
    </dgm:pt>
    <dgm:pt modelId="{C8B81C69-EBFB-4805-80E2-DB36B80C9542}" type="pres">
      <dgm:prSet presAssocID="{E9E197EE-ED0E-41E8-B31E-17B820D6F317}" presName="spaceRect" presStyleCnt="0"/>
      <dgm:spPr/>
    </dgm:pt>
    <dgm:pt modelId="{19090FB7-9BB1-4DF2-ADF9-B4D7502ABE99}" type="pres">
      <dgm:prSet presAssocID="{E9E197EE-ED0E-41E8-B31E-17B820D6F317}" presName="parTx" presStyleLbl="revTx" presStyleIdx="4" presStyleCnt="7">
        <dgm:presLayoutVars>
          <dgm:chMax val="0"/>
          <dgm:chPref val="0"/>
        </dgm:presLayoutVars>
      </dgm:prSet>
      <dgm:spPr/>
    </dgm:pt>
    <dgm:pt modelId="{F30C70A0-E636-47CD-946E-5B49CFD1759D}" type="pres">
      <dgm:prSet presAssocID="{90C528FA-9748-43BD-AFFE-2390E2B77E98}" presName="sibTrans" presStyleCnt="0"/>
      <dgm:spPr/>
    </dgm:pt>
    <dgm:pt modelId="{B1518223-40AE-4E0A-9F43-807FE977EC83}" type="pres">
      <dgm:prSet presAssocID="{910AE159-4E83-42CD-89BE-F0CA71FEA605}" presName="compNode" presStyleCnt="0"/>
      <dgm:spPr/>
    </dgm:pt>
    <dgm:pt modelId="{C4C11395-D329-47AD-9A27-AC9BBD706265}" type="pres">
      <dgm:prSet presAssocID="{910AE159-4E83-42CD-89BE-F0CA71FEA605}" presName="bgRect" presStyleLbl="bgShp" presStyleIdx="5" presStyleCnt="7"/>
      <dgm:spPr/>
    </dgm:pt>
    <dgm:pt modelId="{3B868F07-8F68-4DFB-AE9E-FE8F548BDB09}" type="pres">
      <dgm:prSet presAssocID="{910AE159-4E83-42CD-89BE-F0CA71FEA60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ins outline"/>
        </a:ext>
      </dgm:extLst>
    </dgm:pt>
    <dgm:pt modelId="{C6FEC369-164E-4160-80BE-EF57E9165243}" type="pres">
      <dgm:prSet presAssocID="{910AE159-4E83-42CD-89BE-F0CA71FEA605}" presName="spaceRect" presStyleCnt="0"/>
      <dgm:spPr/>
    </dgm:pt>
    <dgm:pt modelId="{6CFCED74-0089-447E-8C76-5751E3D56B50}" type="pres">
      <dgm:prSet presAssocID="{910AE159-4E83-42CD-89BE-F0CA71FEA605}" presName="parTx" presStyleLbl="revTx" presStyleIdx="5" presStyleCnt="7">
        <dgm:presLayoutVars>
          <dgm:chMax val="0"/>
          <dgm:chPref val="0"/>
        </dgm:presLayoutVars>
      </dgm:prSet>
      <dgm:spPr/>
    </dgm:pt>
    <dgm:pt modelId="{24A09B65-0086-4FBE-8CAE-A9EF3EC7D7A0}" type="pres">
      <dgm:prSet presAssocID="{CBDE8BEF-E88C-49BA-8AE8-76262BF835A9}" presName="sibTrans" presStyleCnt="0"/>
      <dgm:spPr/>
    </dgm:pt>
    <dgm:pt modelId="{2C9BBD9F-E82A-4522-96FF-99E0543AE09E}" type="pres">
      <dgm:prSet presAssocID="{4B11FE62-26AA-4B9F-90DD-737A37B36003}" presName="compNode" presStyleCnt="0"/>
      <dgm:spPr/>
    </dgm:pt>
    <dgm:pt modelId="{3F62587A-19D5-46CB-BE40-BD492D9BB247}" type="pres">
      <dgm:prSet presAssocID="{4B11FE62-26AA-4B9F-90DD-737A37B36003}" presName="bgRect" presStyleLbl="bgShp" presStyleIdx="6" presStyleCnt="7"/>
      <dgm:spPr/>
    </dgm:pt>
    <dgm:pt modelId="{5394E447-B3A1-4016-9CFE-2BC30F4F6A28}" type="pres">
      <dgm:prSet presAssocID="{4B11FE62-26AA-4B9F-90DD-737A37B36003}"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Bank with solid fill"/>
        </a:ext>
      </dgm:extLst>
    </dgm:pt>
    <dgm:pt modelId="{4D054BD0-BA3C-4808-AA8F-5481E2CEC1E3}" type="pres">
      <dgm:prSet presAssocID="{4B11FE62-26AA-4B9F-90DD-737A37B36003}" presName="spaceRect" presStyleCnt="0"/>
      <dgm:spPr/>
    </dgm:pt>
    <dgm:pt modelId="{C3C1AC0D-85AF-4E48-AB98-242FBEC3A78B}" type="pres">
      <dgm:prSet presAssocID="{4B11FE62-26AA-4B9F-90DD-737A37B36003}" presName="parTx" presStyleLbl="revTx" presStyleIdx="6" presStyleCnt="7">
        <dgm:presLayoutVars>
          <dgm:chMax val="0"/>
          <dgm:chPref val="0"/>
        </dgm:presLayoutVars>
      </dgm:prSet>
      <dgm:spPr/>
    </dgm:pt>
  </dgm:ptLst>
  <dgm:cxnLst>
    <dgm:cxn modelId="{9986BE06-3528-4227-AF11-D6F4E67C02FC}" srcId="{F99A8329-3D80-4FA1-8D60-73608B52B3B4}" destId="{701A73A7-13D4-46F4-9087-0DF4E7A1EB94}" srcOrd="0" destOrd="0" parTransId="{25006ABD-EBD5-4427-9811-07F4D8FC82D9}" sibTransId="{594781B1-79CD-428D-A00C-7F02E9E7BEC4}"/>
    <dgm:cxn modelId="{2308E73B-BBF8-4C7A-BE45-E330FD4FCFFA}" type="presOf" srcId="{57A71FBD-1D11-4E8D-8AEF-1D5BC991D5B2}" destId="{B27F859A-8C0E-480C-8670-47508CE2550D}" srcOrd="0" destOrd="0" presId="urn:microsoft.com/office/officeart/2018/2/layout/IconVerticalSolidList"/>
    <dgm:cxn modelId="{5292F85F-5F42-4A52-80C2-393A099357AD}" srcId="{F99A8329-3D80-4FA1-8D60-73608B52B3B4}" destId="{E9E197EE-ED0E-41E8-B31E-17B820D6F317}" srcOrd="4" destOrd="0" parTransId="{B95A9704-D065-4B36-8C5E-167F9A3B7F85}" sibTransId="{90C528FA-9748-43BD-AFFE-2390E2B77E98}"/>
    <dgm:cxn modelId="{569FE247-2859-4B7B-8648-72DD48A44653}" type="presOf" srcId="{F99A8329-3D80-4FA1-8D60-73608B52B3B4}" destId="{B14C0F16-B056-42D9-9AD7-C1101F80619C}" srcOrd="0" destOrd="0" presId="urn:microsoft.com/office/officeart/2018/2/layout/IconVerticalSolidList"/>
    <dgm:cxn modelId="{CA4BC74E-A3D5-47A5-9E58-96E771BB7C83}" type="presOf" srcId="{E9E197EE-ED0E-41E8-B31E-17B820D6F317}" destId="{19090FB7-9BB1-4DF2-ADF9-B4D7502ABE99}" srcOrd="0" destOrd="0" presId="urn:microsoft.com/office/officeart/2018/2/layout/IconVerticalSolidList"/>
    <dgm:cxn modelId="{EBFA9E7C-73FE-4DE8-B9A2-BF71A421CD63}" srcId="{F99A8329-3D80-4FA1-8D60-73608B52B3B4}" destId="{879A9D19-8261-41E5-BBA6-8FE6BE21B7B9}" srcOrd="1" destOrd="0" parTransId="{B0E3952E-D230-4C41-AEB6-6C857516B153}" sibTransId="{18659D1B-FD01-4D89-8EDE-264500BF911D}"/>
    <dgm:cxn modelId="{01F85E80-AB65-4390-994C-4770D58DDFAB}" type="presOf" srcId="{879A9D19-8261-41E5-BBA6-8FE6BE21B7B9}" destId="{D49D93E0-6260-4B1A-A346-C4E3E1813DBE}" srcOrd="0" destOrd="0" presId="urn:microsoft.com/office/officeart/2018/2/layout/IconVerticalSolidList"/>
    <dgm:cxn modelId="{4BEB668D-A353-4B1B-8DEB-FD139E5D442C}" type="presOf" srcId="{F01B6024-7A81-488F-A7EF-BD1E09283E1A}" destId="{FC05FF43-DCE9-4F09-B9EB-FB491C86DA5F}" srcOrd="0" destOrd="0" presId="urn:microsoft.com/office/officeart/2018/2/layout/IconVerticalSolidList"/>
    <dgm:cxn modelId="{39AF23A5-05E6-4E2A-A090-CF98951E0E80}" srcId="{F99A8329-3D80-4FA1-8D60-73608B52B3B4}" destId="{4B11FE62-26AA-4B9F-90DD-737A37B36003}" srcOrd="6" destOrd="0" parTransId="{A05D1C08-F445-42C1-B5B6-FD9D22DF1E7D}" sibTransId="{22C3978E-A314-4E9E-B28E-01D3D94690C1}"/>
    <dgm:cxn modelId="{ABC516BB-5E56-4B7F-8BB8-274708D96AC9}" srcId="{F99A8329-3D80-4FA1-8D60-73608B52B3B4}" destId="{910AE159-4E83-42CD-89BE-F0CA71FEA605}" srcOrd="5" destOrd="0" parTransId="{ABF5C5F5-0678-44B8-B7A1-4B4D4E571A56}" sibTransId="{CBDE8BEF-E88C-49BA-8AE8-76262BF835A9}"/>
    <dgm:cxn modelId="{B11F3CC9-9F14-410B-A9FE-B372595D9ED0}" type="presOf" srcId="{4B11FE62-26AA-4B9F-90DD-737A37B36003}" destId="{C3C1AC0D-85AF-4E48-AB98-242FBEC3A78B}" srcOrd="0" destOrd="0" presId="urn:microsoft.com/office/officeart/2018/2/layout/IconVerticalSolidList"/>
    <dgm:cxn modelId="{834D99D3-8C4A-4DA1-8E06-91F59299FA32}" srcId="{F99A8329-3D80-4FA1-8D60-73608B52B3B4}" destId="{F01B6024-7A81-488F-A7EF-BD1E09283E1A}" srcOrd="3" destOrd="0" parTransId="{46FE9FF4-1B49-4458-B10C-A7B6051DDD1E}" sibTransId="{7DD8BF0A-358A-4A0D-8C5F-2C5F1EA225AF}"/>
    <dgm:cxn modelId="{5C7A87E6-92E8-4C05-9264-7A0E441F6DCA}" type="presOf" srcId="{701A73A7-13D4-46F4-9087-0DF4E7A1EB94}" destId="{CDAEE363-35ED-4FEB-8E38-2331A8C55322}" srcOrd="0" destOrd="0" presId="urn:microsoft.com/office/officeart/2018/2/layout/IconVerticalSolidList"/>
    <dgm:cxn modelId="{CA2382E7-12AB-489C-9D72-05EB73372BD8}" type="presOf" srcId="{910AE159-4E83-42CD-89BE-F0CA71FEA605}" destId="{6CFCED74-0089-447E-8C76-5751E3D56B50}" srcOrd="0" destOrd="0" presId="urn:microsoft.com/office/officeart/2018/2/layout/IconVerticalSolidList"/>
    <dgm:cxn modelId="{CEFB15F6-DD62-47D0-B631-231A0A2893BB}" srcId="{F99A8329-3D80-4FA1-8D60-73608B52B3B4}" destId="{57A71FBD-1D11-4E8D-8AEF-1D5BC991D5B2}" srcOrd="2" destOrd="0" parTransId="{B1116770-043A-4CAF-AA91-3DF245B89299}" sibTransId="{50233FB0-9821-4F2D-8A95-5CCBA70EF193}"/>
    <dgm:cxn modelId="{33992A11-3C8F-40ED-9DBE-604144869E15}" type="presParOf" srcId="{B14C0F16-B056-42D9-9AD7-C1101F80619C}" destId="{0C1D2DBD-E2E1-477F-A567-C8F3F7E67FD4}" srcOrd="0" destOrd="0" presId="urn:microsoft.com/office/officeart/2018/2/layout/IconVerticalSolidList"/>
    <dgm:cxn modelId="{CDC8A4B6-7CD4-4D93-8F20-D3D0012F919E}" type="presParOf" srcId="{0C1D2DBD-E2E1-477F-A567-C8F3F7E67FD4}" destId="{E16B8FEB-3F89-4489-AD91-770CAC7C6B7B}" srcOrd="0" destOrd="0" presId="urn:microsoft.com/office/officeart/2018/2/layout/IconVerticalSolidList"/>
    <dgm:cxn modelId="{C570259F-058B-4192-B137-311509FFC875}" type="presParOf" srcId="{0C1D2DBD-E2E1-477F-A567-C8F3F7E67FD4}" destId="{876B29CC-5699-40A0-9F3B-99951E57D938}" srcOrd="1" destOrd="0" presId="urn:microsoft.com/office/officeart/2018/2/layout/IconVerticalSolidList"/>
    <dgm:cxn modelId="{82574154-0870-4714-B2E5-6F966DEB28B3}" type="presParOf" srcId="{0C1D2DBD-E2E1-477F-A567-C8F3F7E67FD4}" destId="{CB8978AD-1C76-4D89-B0C4-25B4E584DF9F}" srcOrd="2" destOrd="0" presId="urn:microsoft.com/office/officeart/2018/2/layout/IconVerticalSolidList"/>
    <dgm:cxn modelId="{9255213C-C5D2-4ADF-BF10-AFC2AFF6ADD6}" type="presParOf" srcId="{0C1D2DBD-E2E1-477F-A567-C8F3F7E67FD4}" destId="{CDAEE363-35ED-4FEB-8E38-2331A8C55322}" srcOrd="3" destOrd="0" presId="urn:microsoft.com/office/officeart/2018/2/layout/IconVerticalSolidList"/>
    <dgm:cxn modelId="{B6DADD07-B74B-423D-8EB8-BF07453C5CF9}" type="presParOf" srcId="{B14C0F16-B056-42D9-9AD7-C1101F80619C}" destId="{CD6139CE-9794-4D48-A485-AE12F5A4290D}" srcOrd="1" destOrd="0" presId="urn:microsoft.com/office/officeart/2018/2/layout/IconVerticalSolidList"/>
    <dgm:cxn modelId="{EDFF4FA3-B877-4EB4-AAAC-5D5AB6723826}" type="presParOf" srcId="{B14C0F16-B056-42D9-9AD7-C1101F80619C}" destId="{85C6F3F5-E85D-48F1-896B-F3C613C9E132}" srcOrd="2" destOrd="0" presId="urn:microsoft.com/office/officeart/2018/2/layout/IconVerticalSolidList"/>
    <dgm:cxn modelId="{A4DFEBD1-E174-4FDE-B16D-42E7930534DA}" type="presParOf" srcId="{85C6F3F5-E85D-48F1-896B-F3C613C9E132}" destId="{D0D4DA56-43C9-41B8-B14C-4DD701FAB6C8}" srcOrd="0" destOrd="0" presId="urn:microsoft.com/office/officeart/2018/2/layout/IconVerticalSolidList"/>
    <dgm:cxn modelId="{335E5E81-6069-4FD9-A435-4A10DA58E6AB}" type="presParOf" srcId="{85C6F3F5-E85D-48F1-896B-F3C613C9E132}" destId="{14CE1978-70FB-417F-9ADF-1AF6A29D5280}" srcOrd="1" destOrd="0" presId="urn:microsoft.com/office/officeart/2018/2/layout/IconVerticalSolidList"/>
    <dgm:cxn modelId="{2BE3F752-7117-49ED-9F4E-06AE2D565B2A}" type="presParOf" srcId="{85C6F3F5-E85D-48F1-896B-F3C613C9E132}" destId="{F72BC841-D5D9-4AFF-A864-25D9B5A15E2C}" srcOrd="2" destOrd="0" presId="urn:microsoft.com/office/officeart/2018/2/layout/IconVerticalSolidList"/>
    <dgm:cxn modelId="{CBBA20B1-22DE-4AB3-B7A5-2622047DB85F}" type="presParOf" srcId="{85C6F3F5-E85D-48F1-896B-F3C613C9E132}" destId="{D49D93E0-6260-4B1A-A346-C4E3E1813DBE}" srcOrd="3" destOrd="0" presId="urn:microsoft.com/office/officeart/2018/2/layout/IconVerticalSolidList"/>
    <dgm:cxn modelId="{C3E445DB-7742-4F52-AE91-644D394F8DF3}" type="presParOf" srcId="{B14C0F16-B056-42D9-9AD7-C1101F80619C}" destId="{EF0FF403-51A4-443B-881C-65C3F4441AA6}" srcOrd="3" destOrd="0" presId="urn:microsoft.com/office/officeart/2018/2/layout/IconVerticalSolidList"/>
    <dgm:cxn modelId="{F92B7C12-7621-42F6-A5E5-978B4A63E185}" type="presParOf" srcId="{B14C0F16-B056-42D9-9AD7-C1101F80619C}" destId="{8C3879B3-D037-4C01-90A2-FB9806F65594}" srcOrd="4" destOrd="0" presId="urn:microsoft.com/office/officeart/2018/2/layout/IconVerticalSolidList"/>
    <dgm:cxn modelId="{1AD24CFB-63B2-41D8-B7BF-92F856097DB8}" type="presParOf" srcId="{8C3879B3-D037-4C01-90A2-FB9806F65594}" destId="{378697B7-7F33-4CEA-95D4-1F0860A429A6}" srcOrd="0" destOrd="0" presId="urn:microsoft.com/office/officeart/2018/2/layout/IconVerticalSolidList"/>
    <dgm:cxn modelId="{77A5F76B-6AB2-4314-A17C-B3BAA3A35040}" type="presParOf" srcId="{8C3879B3-D037-4C01-90A2-FB9806F65594}" destId="{56F0B4E9-CFA9-43A8-9818-4C95B88574D4}" srcOrd="1" destOrd="0" presId="urn:microsoft.com/office/officeart/2018/2/layout/IconVerticalSolidList"/>
    <dgm:cxn modelId="{C36E89B7-18F3-450B-AB77-40690673520E}" type="presParOf" srcId="{8C3879B3-D037-4C01-90A2-FB9806F65594}" destId="{1DFB8CCF-0829-4180-8496-2579534A91EF}" srcOrd="2" destOrd="0" presId="urn:microsoft.com/office/officeart/2018/2/layout/IconVerticalSolidList"/>
    <dgm:cxn modelId="{16277E4C-CE3A-4750-A1A1-29FAD98C4522}" type="presParOf" srcId="{8C3879B3-D037-4C01-90A2-FB9806F65594}" destId="{B27F859A-8C0E-480C-8670-47508CE2550D}" srcOrd="3" destOrd="0" presId="urn:microsoft.com/office/officeart/2018/2/layout/IconVerticalSolidList"/>
    <dgm:cxn modelId="{894E18C1-1218-470C-9FFE-A9F4C9129969}" type="presParOf" srcId="{B14C0F16-B056-42D9-9AD7-C1101F80619C}" destId="{86972F05-EA91-4250-9D98-24FC1B555C4B}" srcOrd="5" destOrd="0" presId="urn:microsoft.com/office/officeart/2018/2/layout/IconVerticalSolidList"/>
    <dgm:cxn modelId="{BE94E3BF-4592-4922-8766-37748A0D87C0}" type="presParOf" srcId="{B14C0F16-B056-42D9-9AD7-C1101F80619C}" destId="{941B3063-2325-4667-A739-8B2F9C6DF5C3}" srcOrd="6" destOrd="0" presId="urn:microsoft.com/office/officeart/2018/2/layout/IconVerticalSolidList"/>
    <dgm:cxn modelId="{F63AC891-7AE6-4A40-917D-990335AD0149}" type="presParOf" srcId="{941B3063-2325-4667-A739-8B2F9C6DF5C3}" destId="{252814B9-F55B-495E-B947-7691588683D0}" srcOrd="0" destOrd="0" presId="urn:microsoft.com/office/officeart/2018/2/layout/IconVerticalSolidList"/>
    <dgm:cxn modelId="{4FF80745-9D93-43E5-9D1A-DDFFB5F83C5F}" type="presParOf" srcId="{941B3063-2325-4667-A739-8B2F9C6DF5C3}" destId="{678A03AC-EDFA-43BD-95A9-B928354D92B1}" srcOrd="1" destOrd="0" presId="urn:microsoft.com/office/officeart/2018/2/layout/IconVerticalSolidList"/>
    <dgm:cxn modelId="{882468AB-32E8-4AE1-A833-EE5FBFF10280}" type="presParOf" srcId="{941B3063-2325-4667-A739-8B2F9C6DF5C3}" destId="{BA1050E8-3E07-4487-AA17-D5A4120555D9}" srcOrd="2" destOrd="0" presId="urn:microsoft.com/office/officeart/2018/2/layout/IconVerticalSolidList"/>
    <dgm:cxn modelId="{F8309FE7-5A0F-499E-91FE-D1E312631EBE}" type="presParOf" srcId="{941B3063-2325-4667-A739-8B2F9C6DF5C3}" destId="{FC05FF43-DCE9-4F09-B9EB-FB491C86DA5F}" srcOrd="3" destOrd="0" presId="urn:microsoft.com/office/officeart/2018/2/layout/IconVerticalSolidList"/>
    <dgm:cxn modelId="{A7A70B15-5093-4834-ABD5-5030A46D94D1}" type="presParOf" srcId="{B14C0F16-B056-42D9-9AD7-C1101F80619C}" destId="{8DCF87A5-30B8-475E-B36F-D1AC72166153}" srcOrd="7" destOrd="0" presId="urn:microsoft.com/office/officeart/2018/2/layout/IconVerticalSolidList"/>
    <dgm:cxn modelId="{78497CA6-084D-46DB-BEBB-D4D47969296F}" type="presParOf" srcId="{B14C0F16-B056-42D9-9AD7-C1101F80619C}" destId="{7C23661D-DEEE-4C79-AFED-F9CEB1BD4BAA}" srcOrd="8" destOrd="0" presId="urn:microsoft.com/office/officeart/2018/2/layout/IconVerticalSolidList"/>
    <dgm:cxn modelId="{81FAC5EC-D595-4438-AD17-8B1DD7E31D78}" type="presParOf" srcId="{7C23661D-DEEE-4C79-AFED-F9CEB1BD4BAA}" destId="{B8883295-34CF-4D77-B8ED-3F25F6A43AD8}" srcOrd="0" destOrd="0" presId="urn:microsoft.com/office/officeart/2018/2/layout/IconVerticalSolidList"/>
    <dgm:cxn modelId="{5979F298-54DD-4707-B3A8-1F0AE3168AD4}" type="presParOf" srcId="{7C23661D-DEEE-4C79-AFED-F9CEB1BD4BAA}" destId="{AD73348E-1BAD-4BFF-9837-73093507E23C}" srcOrd="1" destOrd="0" presId="urn:microsoft.com/office/officeart/2018/2/layout/IconVerticalSolidList"/>
    <dgm:cxn modelId="{C2791720-3726-46E2-B319-C27430F6295A}" type="presParOf" srcId="{7C23661D-DEEE-4C79-AFED-F9CEB1BD4BAA}" destId="{C8B81C69-EBFB-4805-80E2-DB36B80C9542}" srcOrd="2" destOrd="0" presId="urn:microsoft.com/office/officeart/2018/2/layout/IconVerticalSolidList"/>
    <dgm:cxn modelId="{D45F2861-7579-4ED0-B66B-EE94202F2898}" type="presParOf" srcId="{7C23661D-DEEE-4C79-AFED-F9CEB1BD4BAA}" destId="{19090FB7-9BB1-4DF2-ADF9-B4D7502ABE99}" srcOrd="3" destOrd="0" presId="urn:microsoft.com/office/officeart/2018/2/layout/IconVerticalSolidList"/>
    <dgm:cxn modelId="{0B0B706F-D430-4FED-B5E7-4689B9370730}" type="presParOf" srcId="{B14C0F16-B056-42D9-9AD7-C1101F80619C}" destId="{F30C70A0-E636-47CD-946E-5B49CFD1759D}" srcOrd="9" destOrd="0" presId="urn:microsoft.com/office/officeart/2018/2/layout/IconVerticalSolidList"/>
    <dgm:cxn modelId="{CA763D22-C767-4063-905D-C34134BB84A0}" type="presParOf" srcId="{B14C0F16-B056-42D9-9AD7-C1101F80619C}" destId="{B1518223-40AE-4E0A-9F43-807FE977EC83}" srcOrd="10" destOrd="0" presId="urn:microsoft.com/office/officeart/2018/2/layout/IconVerticalSolidList"/>
    <dgm:cxn modelId="{A56F2788-6E89-4292-BA86-67BB8AA15AFA}" type="presParOf" srcId="{B1518223-40AE-4E0A-9F43-807FE977EC83}" destId="{C4C11395-D329-47AD-9A27-AC9BBD706265}" srcOrd="0" destOrd="0" presId="urn:microsoft.com/office/officeart/2018/2/layout/IconVerticalSolidList"/>
    <dgm:cxn modelId="{7F12DA40-9F61-4E7C-8175-6C196C647BBD}" type="presParOf" srcId="{B1518223-40AE-4E0A-9F43-807FE977EC83}" destId="{3B868F07-8F68-4DFB-AE9E-FE8F548BDB09}" srcOrd="1" destOrd="0" presId="urn:microsoft.com/office/officeart/2018/2/layout/IconVerticalSolidList"/>
    <dgm:cxn modelId="{BF54B0D6-5721-463B-80AA-3DA490224418}" type="presParOf" srcId="{B1518223-40AE-4E0A-9F43-807FE977EC83}" destId="{C6FEC369-164E-4160-80BE-EF57E9165243}" srcOrd="2" destOrd="0" presId="urn:microsoft.com/office/officeart/2018/2/layout/IconVerticalSolidList"/>
    <dgm:cxn modelId="{3B0E8DBF-A5CD-4AD1-BD25-51C684FB6AF9}" type="presParOf" srcId="{B1518223-40AE-4E0A-9F43-807FE977EC83}" destId="{6CFCED74-0089-447E-8C76-5751E3D56B50}" srcOrd="3" destOrd="0" presId="urn:microsoft.com/office/officeart/2018/2/layout/IconVerticalSolidList"/>
    <dgm:cxn modelId="{9BC52B9B-C9C3-4F63-8C64-D2078DD7D607}" type="presParOf" srcId="{B14C0F16-B056-42D9-9AD7-C1101F80619C}" destId="{24A09B65-0086-4FBE-8CAE-A9EF3EC7D7A0}" srcOrd="11" destOrd="0" presId="urn:microsoft.com/office/officeart/2018/2/layout/IconVerticalSolidList"/>
    <dgm:cxn modelId="{39E4F4CD-302E-4B40-9DC8-8ECE212EC49D}" type="presParOf" srcId="{B14C0F16-B056-42D9-9AD7-C1101F80619C}" destId="{2C9BBD9F-E82A-4522-96FF-99E0543AE09E}" srcOrd="12" destOrd="0" presId="urn:microsoft.com/office/officeart/2018/2/layout/IconVerticalSolidList"/>
    <dgm:cxn modelId="{B797930D-2AE3-40DE-9F7E-A3FEFD3EEF51}" type="presParOf" srcId="{2C9BBD9F-E82A-4522-96FF-99E0543AE09E}" destId="{3F62587A-19D5-46CB-BE40-BD492D9BB247}" srcOrd="0" destOrd="0" presId="urn:microsoft.com/office/officeart/2018/2/layout/IconVerticalSolidList"/>
    <dgm:cxn modelId="{760C15C7-23BB-4500-8AB0-5E3ABC700153}" type="presParOf" srcId="{2C9BBD9F-E82A-4522-96FF-99E0543AE09E}" destId="{5394E447-B3A1-4016-9CFE-2BC30F4F6A28}" srcOrd="1" destOrd="0" presId="urn:microsoft.com/office/officeart/2018/2/layout/IconVerticalSolidList"/>
    <dgm:cxn modelId="{3B157C41-89F2-4CD3-9E8B-7B132BCDF96A}" type="presParOf" srcId="{2C9BBD9F-E82A-4522-96FF-99E0543AE09E}" destId="{4D054BD0-BA3C-4808-AA8F-5481E2CEC1E3}" srcOrd="2" destOrd="0" presId="urn:microsoft.com/office/officeart/2018/2/layout/IconVerticalSolidList"/>
    <dgm:cxn modelId="{7BAD345F-3D44-493E-B1E3-41D6103BF2A6}" type="presParOf" srcId="{2C9BBD9F-E82A-4522-96FF-99E0543AE09E}" destId="{C3C1AC0D-85AF-4E48-AB98-242FBEC3A7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9A8329-3D80-4FA1-8D60-73608B52B3B4}"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701A73A7-13D4-46F4-9087-0DF4E7A1EB94}">
      <dgm:prSet/>
      <dgm:spPr/>
      <dgm:t>
        <a:bodyPr/>
        <a:lstStyle/>
        <a:p>
          <a:pPr>
            <a:lnSpc>
              <a:spcPct val="100000"/>
            </a:lnSpc>
          </a:pPr>
          <a:r>
            <a:rPr lang="en-US" dirty="0"/>
            <a:t>Overview of Friday, November 22, 2024 Finance Committee Meeting</a:t>
          </a:r>
        </a:p>
      </dgm:t>
    </dgm:pt>
    <dgm:pt modelId="{25006ABD-EBD5-4427-9811-07F4D8FC82D9}" type="parTrans" cxnId="{9986BE06-3528-4227-AF11-D6F4E67C02FC}">
      <dgm:prSet/>
      <dgm:spPr/>
      <dgm:t>
        <a:bodyPr/>
        <a:lstStyle/>
        <a:p>
          <a:endParaRPr lang="en-US"/>
        </a:p>
      </dgm:t>
    </dgm:pt>
    <dgm:pt modelId="{594781B1-79CD-428D-A00C-7F02E9E7BEC4}" type="sibTrans" cxnId="{9986BE06-3528-4227-AF11-D6F4E67C02FC}">
      <dgm:prSet/>
      <dgm:spPr/>
      <dgm:t>
        <a:bodyPr/>
        <a:lstStyle/>
        <a:p>
          <a:endParaRPr lang="en-US"/>
        </a:p>
      </dgm:t>
    </dgm:pt>
    <dgm:pt modelId="{879A9D19-8261-41E5-BBA6-8FE6BE21B7B9}">
      <dgm:prSet/>
      <dgm:spPr/>
      <dgm:t>
        <a:bodyPr/>
        <a:lstStyle/>
        <a:p>
          <a:pPr>
            <a:lnSpc>
              <a:spcPct val="100000"/>
            </a:lnSpc>
          </a:pPr>
          <a:r>
            <a:rPr lang="en-US" dirty="0"/>
            <a:t>October 2024 Financials</a:t>
          </a:r>
        </a:p>
      </dgm:t>
    </dgm:pt>
    <dgm:pt modelId="{B0E3952E-D230-4C41-AEB6-6C857516B153}" type="parTrans" cxnId="{EBFA9E7C-73FE-4DE8-B9A2-BF71A421CD63}">
      <dgm:prSet/>
      <dgm:spPr/>
      <dgm:t>
        <a:bodyPr/>
        <a:lstStyle/>
        <a:p>
          <a:endParaRPr lang="en-US"/>
        </a:p>
      </dgm:t>
    </dgm:pt>
    <dgm:pt modelId="{18659D1B-FD01-4D89-8EDE-264500BF911D}" type="sibTrans" cxnId="{EBFA9E7C-73FE-4DE8-B9A2-BF71A421CD63}">
      <dgm:prSet/>
      <dgm:spPr/>
      <dgm:t>
        <a:bodyPr/>
        <a:lstStyle/>
        <a:p>
          <a:endParaRPr lang="en-US"/>
        </a:p>
      </dgm:t>
    </dgm:pt>
    <dgm:pt modelId="{F01B6024-7A81-488F-A7EF-BD1E09283E1A}">
      <dgm:prSet/>
      <dgm:spPr/>
      <dgm:t>
        <a:bodyPr/>
        <a:lstStyle/>
        <a:p>
          <a:pPr rtl="0">
            <a:lnSpc>
              <a:spcPct val="100000"/>
            </a:lnSpc>
          </a:pPr>
          <a:r>
            <a:rPr lang="en-US" dirty="0"/>
            <a:t>Financial Assistance Policy</a:t>
          </a:r>
          <a:r>
            <a:rPr lang="en-US" dirty="0">
              <a:latin typeface="Arial"/>
            </a:rPr>
            <a:t> (</a:t>
          </a:r>
          <a:r>
            <a:rPr lang="en-US" dirty="0"/>
            <a:t>FAP)</a:t>
          </a:r>
          <a:r>
            <a:rPr lang="en-US" dirty="0">
              <a:latin typeface="Arial"/>
            </a:rPr>
            <a:t> / </a:t>
          </a:r>
          <a:r>
            <a:rPr lang="en-US" dirty="0"/>
            <a:t>EMTALA Policies</a:t>
          </a:r>
        </a:p>
      </dgm:t>
    </dgm:pt>
    <dgm:pt modelId="{46FE9FF4-1B49-4458-B10C-A7B6051DDD1E}" type="parTrans" cxnId="{834D99D3-8C4A-4DA1-8E06-91F59299FA32}">
      <dgm:prSet/>
      <dgm:spPr/>
      <dgm:t>
        <a:bodyPr/>
        <a:lstStyle/>
        <a:p>
          <a:endParaRPr lang="en-US"/>
        </a:p>
      </dgm:t>
    </dgm:pt>
    <dgm:pt modelId="{7DD8BF0A-358A-4A0D-8C5F-2C5F1EA225AF}" type="sibTrans" cxnId="{834D99D3-8C4A-4DA1-8E06-91F59299FA32}">
      <dgm:prSet/>
      <dgm:spPr/>
      <dgm:t>
        <a:bodyPr/>
        <a:lstStyle/>
        <a:p>
          <a:endParaRPr lang="en-US"/>
        </a:p>
      </dgm:t>
    </dgm:pt>
    <dgm:pt modelId="{4B11FE62-26AA-4B9F-90DD-737A37B36003}">
      <dgm:prSet/>
      <dgm:spPr/>
      <dgm:t>
        <a:bodyPr/>
        <a:lstStyle/>
        <a:p>
          <a:pPr>
            <a:lnSpc>
              <a:spcPct val="100000"/>
            </a:lnSpc>
          </a:pPr>
          <a:r>
            <a:rPr lang="en-US" dirty="0"/>
            <a:t>Investment Review: ZCM Advisory Group </a:t>
          </a:r>
        </a:p>
      </dgm:t>
    </dgm:pt>
    <dgm:pt modelId="{A05D1C08-F445-42C1-B5B6-FD9D22DF1E7D}" type="parTrans" cxnId="{39AF23A5-05E6-4E2A-A090-CF98951E0E80}">
      <dgm:prSet/>
      <dgm:spPr/>
      <dgm:t>
        <a:bodyPr/>
        <a:lstStyle/>
        <a:p>
          <a:endParaRPr lang="en-US"/>
        </a:p>
      </dgm:t>
    </dgm:pt>
    <dgm:pt modelId="{22C3978E-A314-4E9E-B28E-01D3D94690C1}" type="sibTrans" cxnId="{39AF23A5-05E6-4E2A-A090-CF98951E0E80}">
      <dgm:prSet/>
      <dgm:spPr/>
      <dgm:t>
        <a:bodyPr/>
        <a:lstStyle/>
        <a:p>
          <a:endParaRPr lang="en-US"/>
        </a:p>
      </dgm:t>
    </dgm:pt>
    <dgm:pt modelId="{57A71FBD-1D11-4E8D-8AEF-1D5BC991D5B2}">
      <dgm:prSet/>
      <dgm:spPr/>
      <dgm:t>
        <a:bodyPr/>
        <a:lstStyle/>
        <a:p>
          <a:pPr>
            <a:lnSpc>
              <a:spcPct val="100000"/>
            </a:lnSpc>
          </a:pPr>
          <a:r>
            <a:rPr lang="en-US" dirty="0"/>
            <a:t>November </a:t>
          </a:r>
          <a:r>
            <a:rPr lang="en-US" dirty="0">
              <a:latin typeface="Arial"/>
            </a:rPr>
            <a:t>Month-to-Date</a:t>
          </a:r>
          <a:r>
            <a:rPr lang="en-US" dirty="0"/>
            <a:t> Financials</a:t>
          </a:r>
        </a:p>
      </dgm:t>
    </dgm:pt>
    <dgm:pt modelId="{B1116770-043A-4CAF-AA91-3DF245B89299}" type="parTrans" cxnId="{CEFB15F6-DD62-47D0-B631-231A0A2893BB}">
      <dgm:prSet/>
      <dgm:spPr/>
      <dgm:t>
        <a:bodyPr/>
        <a:lstStyle/>
        <a:p>
          <a:endParaRPr lang="en-US"/>
        </a:p>
      </dgm:t>
    </dgm:pt>
    <dgm:pt modelId="{50233FB0-9821-4F2D-8A95-5CCBA70EF193}" type="sibTrans" cxnId="{CEFB15F6-DD62-47D0-B631-231A0A2893BB}">
      <dgm:prSet/>
      <dgm:spPr/>
      <dgm:t>
        <a:bodyPr/>
        <a:lstStyle/>
        <a:p>
          <a:endParaRPr lang="en-US"/>
        </a:p>
      </dgm:t>
    </dgm:pt>
    <dgm:pt modelId="{E9E197EE-ED0E-41E8-B31E-17B820D6F317}">
      <dgm:prSet/>
      <dgm:spPr/>
      <dgm:t>
        <a:bodyPr/>
        <a:lstStyle/>
        <a:p>
          <a:pPr>
            <a:lnSpc>
              <a:spcPct val="100000"/>
            </a:lnSpc>
          </a:pPr>
          <a:r>
            <a:rPr lang="en-US" dirty="0"/>
            <a:t>Community Health Needs Assessment (CHNA)</a:t>
          </a:r>
        </a:p>
      </dgm:t>
    </dgm:pt>
    <dgm:pt modelId="{B95A9704-D065-4B36-8C5E-167F9A3B7F85}" type="parTrans" cxnId="{5292F85F-5F42-4A52-80C2-393A099357AD}">
      <dgm:prSet/>
      <dgm:spPr/>
      <dgm:t>
        <a:bodyPr/>
        <a:lstStyle/>
        <a:p>
          <a:endParaRPr lang="en-US"/>
        </a:p>
      </dgm:t>
    </dgm:pt>
    <dgm:pt modelId="{90C528FA-9748-43BD-AFFE-2390E2B77E98}" type="sibTrans" cxnId="{5292F85F-5F42-4A52-80C2-393A099357AD}">
      <dgm:prSet/>
      <dgm:spPr/>
      <dgm:t>
        <a:bodyPr/>
        <a:lstStyle/>
        <a:p>
          <a:endParaRPr lang="en-US"/>
        </a:p>
      </dgm:t>
    </dgm:pt>
    <dgm:pt modelId="{910AE159-4E83-42CD-89BE-F0CA71FEA605}">
      <dgm:prSet/>
      <dgm:spPr/>
      <dgm:t>
        <a:bodyPr/>
        <a:lstStyle/>
        <a:p>
          <a:pPr>
            <a:lnSpc>
              <a:spcPct val="100000"/>
            </a:lnSpc>
          </a:pPr>
          <a:r>
            <a:rPr lang="en-US" dirty="0"/>
            <a:t>Capital Request: Infusion Pump Replacement</a:t>
          </a:r>
        </a:p>
      </dgm:t>
    </dgm:pt>
    <dgm:pt modelId="{ABF5C5F5-0678-44B8-B7A1-4B4D4E571A56}" type="parTrans" cxnId="{ABC516BB-5E56-4B7F-8BB8-274708D96AC9}">
      <dgm:prSet/>
      <dgm:spPr/>
      <dgm:t>
        <a:bodyPr/>
        <a:lstStyle/>
        <a:p>
          <a:endParaRPr lang="en-US"/>
        </a:p>
      </dgm:t>
    </dgm:pt>
    <dgm:pt modelId="{CBDE8BEF-E88C-49BA-8AE8-76262BF835A9}" type="sibTrans" cxnId="{ABC516BB-5E56-4B7F-8BB8-274708D96AC9}">
      <dgm:prSet/>
      <dgm:spPr/>
      <dgm:t>
        <a:bodyPr/>
        <a:lstStyle/>
        <a:p>
          <a:endParaRPr lang="en-US"/>
        </a:p>
      </dgm:t>
    </dgm:pt>
    <dgm:pt modelId="{B14C0F16-B056-42D9-9AD7-C1101F80619C}" type="pres">
      <dgm:prSet presAssocID="{F99A8329-3D80-4FA1-8D60-73608B52B3B4}" presName="root" presStyleCnt="0">
        <dgm:presLayoutVars>
          <dgm:dir/>
          <dgm:resizeHandles val="exact"/>
        </dgm:presLayoutVars>
      </dgm:prSet>
      <dgm:spPr/>
    </dgm:pt>
    <dgm:pt modelId="{0C1D2DBD-E2E1-477F-A567-C8F3F7E67FD4}" type="pres">
      <dgm:prSet presAssocID="{701A73A7-13D4-46F4-9087-0DF4E7A1EB94}" presName="compNode" presStyleCnt="0"/>
      <dgm:spPr/>
    </dgm:pt>
    <dgm:pt modelId="{E16B8FEB-3F89-4489-AD91-770CAC7C6B7B}" type="pres">
      <dgm:prSet presAssocID="{701A73A7-13D4-46F4-9087-0DF4E7A1EB94}" presName="bgRect" presStyleLbl="bgShp" presStyleIdx="0" presStyleCnt="7"/>
      <dgm:spPr/>
    </dgm:pt>
    <dgm:pt modelId="{876B29CC-5699-40A0-9F3B-99951E57D938}" type="pres">
      <dgm:prSet presAssocID="{701A73A7-13D4-46F4-9087-0DF4E7A1EB9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CB8978AD-1C76-4D89-B0C4-25B4E584DF9F}" type="pres">
      <dgm:prSet presAssocID="{701A73A7-13D4-46F4-9087-0DF4E7A1EB94}" presName="spaceRect" presStyleCnt="0"/>
      <dgm:spPr/>
    </dgm:pt>
    <dgm:pt modelId="{CDAEE363-35ED-4FEB-8E38-2331A8C55322}" type="pres">
      <dgm:prSet presAssocID="{701A73A7-13D4-46F4-9087-0DF4E7A1EB94}" presName="parTx" presStyleLbl="revTx" presStyleIdx="0" presStyleCnt="7">
        <dgm:presLayoutVars>
          <dgm:chMax val="0"/>
          <dgm:chPref val="0"/>
        </dgm:presLayoutVars>
      </dgm:prSet>
      <dgm:spPr/>
    </dgm:pt>
    <dgm:pt modelId="{CD6139CE-9794-4D48-A485-AE12F5A4290D}" type="pres">
      <dgm:prSet presAssocID="{594781B1-79CD-428D-A00C-7F02E9E7BEC4}" presName="sibTrans" presStyleCnt="0"/>
      <dgm:spPr/>
    </dgm:pt>
    <dgm:pt modelId="{85C6F3F5-E85D-48F1-896B-F3C613C9E132}" type="pres">
      <dgm:prSet presAssocID="{879A9D19-8261-41E5-BBA6-8FE6BE21B7B9}" presName="compNode" presStyleCnt="0"/>
      <dgm:spPr/>
    </dgm:pt>
    <dgm:pt modelId="{D0D4DA56-43C9-41B8-B14C-4DD701FAB6C8}" type="pres">
      <dgm:prSet presAssocID="{879A9D19-8261-41E5-BBA6-8FE6BE21B7B9}" presName="bgRect" presStyleLbl="bgShp" presStyleIdx="1" presStyleCnt="7"/>
      <dgm:spPr/>
    </dgm:pt>
    <dgm:pt modelId="{14CE1978-70FB-417F-9ADF-1AF6A29D5280}" type="pres">
      <dgm:prSet presAssocID="{879A9D19-8261-41E5-BBA6-8FE6BE21B7B9}"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ey outline"/>
        </a:ext>
      </dgm:extLst>
    </dgm:pt>
    <dgm:pt modelId="{F72BC841-D5D9-4AFF-A864-25D9B5A15E2C}" type="pres">
      <dgm:prSet presAssocID="{879A9D19-8261-41E5-BBA6-8FE6BE21B7B9}" presName="spaceRect" presStyleCnt="0"/>
      <dgm:spPr/>
    </dgm:pt>
    <dgm:pt modelId="{D49D93E0-6260-4B1A-A346-C4E3E1813DBE}" type="pres">
      <dgm:prSet presAssocID="{879A9D19-8261-41E5-BBA6-8FE6BE21B7B9}" presName="parTx" presStyleLbl="revTx" presStyleIdx="1" presStyleCnt="7">
        <dgm:presLayoutVars>
          <dgm:chMax val="0"/>
          <dgm:chPref val="0"/>
        </dgm:presLayoutVars>
      </dgm:prSet>
      <dgm:spPr/>
    </dgm:pt>
    <dgm:pt modelId="{EF0FF403-51A4-443B-881C-65C3F4441AA6}" type="pres">
      <dgm:prSet presAssocID="{18659D1B-FD01-4D89-8EDE-264500BF911D}" presName="sibTrans" presStyleCnt="0"/>
      <dgm:spPr/>
    </dgm:pt>
    <dgm:pt modelId="{8C3879B3-D037-4C01-90A2-FB9806F65594}" type="pres">
      <dgm:prSet presAssocID="{57A71FBD-1D11-4E8D-8AEF-1D5BC991D5B2}" presName="compNode" presStyleCnt="0"/>
      <dgm:spPr/>
    </dgm:pt>
    <dgm:pt modelId="{378697B7-7F33-4CEA-95D4-1F0860A429A6}" type="pres">
      <dgm:prSet presAssocID="{57A71FBD-1D11-4E8D-8AEF-1D5BC991D5B2}" presName="bgRect" presStyleLbl="bgShp" presStyleIdx="2" presStyleCnt="7"/>
      <dgm:spPr/>
    </dgm:pt>
    <dgm:pt modelId="{56F0B4E9-CFA9-43A8-9818-4C95B88574D4}" type="pres">
      <dgm:prSet presAssocID="{57A71FBD-1D11-4E8D-8AEF-1D5BC991D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oney outline"/>
        </a:ext>
      </dgm:extLst>
    </dgm:pt>
    <dgm:pt modelId="{1DFB8CCF-0829-4180-8496-2579534A91EF}" type="pres">
      <dgm:prSet presAssocID="{57A71FBD-1D11-4E8D-8AEF-1D5BC991D5B2}" presName="spaceRect" presStyleCnt="0"/>
      <dgm:spPr/>
    </dgm:pt>
    <dgm:pt modelId="{B27F859A-8C0E-480C-8670-47508CE2550D}" type="pres">
      <dgm:prSet presAssocID="{57A71FBD-1D11-4E8D-8AEF-1D5BC991D5B2}" presName="parTx" presStyleLbl="revTx" presStyleIdx="2" presStyleCnt="7">
        <dgm:presLayoutVars>
          <dgm:chMax val="0"/>
          <dgm:chPref val="0"/>
        </dgm:presLayoutVars>
      </dgm:prSet>
      <dgm:spPr/>
    </dgm:pt>
    <dgm:pt modelId="{86972F05-EA91-4250-9D98-24FC1B555C4B}" type="pres">
      <dgm:prSet presAssocID="{50233FB0-9821-4F2D-8A95-5CCBA70EF193}" presName="sibTrans" presStyleCnt="0"/>
      <dgm:spPr/>
    </dgm:pt>
    <dgm:pt modelId="{941B3063-2325-4667-A739-8B2F9C6DF5C3}" type="pres">
      <dgm:prSet presAssocID="{F01B6024-7A81-488F-A7EF-BD1E09283E1A}" presName="compNode" presStyleCnt="0"/>
      <dgm:spPr/>
    </dgm:pt>
    <dgm:pt modelId="{252814B9-F55B-495E-B947-7691588683D0}" type="pres">
      <dgm:prSet presAssocID="{F01B6024-7A81-488F-A7EF-BD1E09283E1A}" presName="bgRect" presStyleLbl="bgShp" presStyleIdx="3" presStyleCnt="7"/>
      <dgm:spPr/>
    </dgm:pt>
    <dgm:pt modelId="{678A03AC-EDFA-43BD-95A9-B928354D92B1}" type="pres">
      <dgm:prSet presAssocID="{F01B6024-7A81-488F-A7EF-BD1E09283E1A}"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BA1050E8-3E07-4487-AA17-D5A4120555D9}" type="pres">
      <dgm:prSet presAssocID="{F01B6024-7A81-488F-A7EF-BD1E09283E1A}" presName="spaceRect" presStyleCnt="0"/>
      <dgm:spPr/>
    </dgm:pt>
    <dgm:pt modelId="{FC05FF43-DCE9-4F09-B9EB-FB491C86DA5F}" type="pres">
      <dgm:prSet presAssocID="{F01B6024-7A81-488F-A7EF-BD1E09283E1A}" presName="parTx" presStyleLbl="revTx" presStyleIdx="3" presStyleCnt="7">
        <dgm:presLayoutVars>
          <dgm:chMax val="0"/>
          <dgm:chPref val="0"/>
        </dgm:presLayoutVars>
      </dgm:prSet>
      <dgm:spPr/>
    </dgm:pt>
    <dgm:pt modelId="{8DCF87A5-30B8-475E-B36F-D1AC72166153}" type="pres">
      <dgm:prSet presAssocID="{7DD8BF0A-358A-4A0D-8C5F-2C5F1EA225AF}" presName="sibTrans" presStyleCnt="0"/>
      <dgm:spPr/>
    </dgm:pt>
    <dgm:pt modelId="{7C23661D-DEEE-4C79-AFED-F9CEB1BD4BAA}" type="pres">
      <dgm:prSet presAssocID="{E9E197EE-ED0E-41E8-B31E-17B820D6F317}" presName="compNode" presStyleCnt="0"/>
      <dgm:spPr/>
    </dgm:pt>
    <dgm:pt modelId="{B8883295-34CF-4D77-B8ED-3F25F6A43AD8}" type="pres">
      <dgm:prSet presAssocID="{E9E197EE-ED0E-41E8-B31E-17B820D6F317}" presName="bgRect" presStyleLbl="bgShp" presStyleIdx="4" presStyleCnt="7"/>
      <dgm:spPr/>
    </dgm:pt>
    <dgm:pt modelId="{AD73348E-1BAD-4BFF-9837-73093507E23C}" type="pres">
      <dgm:prSet presAssocID="{E9E197EE-ED0E-41E8-B31E-17B820D6F317}"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ighborhood with solid fill"/>
        </a:ext>
      </dgm:extLst>
    </dgm:pt>
    <dgm:pt modelId="{C8B81C69-EBFB-4805-80E2-DB36B80C9542}" type="pres">
      <dgm:prSet presAssocID="{E9E197EE-ED0E-41E8-B31E-17B820D6F317}" presName="spaceRect" presStyleCnt="0"/>
      <dgm:spPr/>
    </dgm:pt>
    <dgm:pt modelId="{19090FB7-9BB1-4DF2-ADF9-B4D7502ABE99}" type="pres">
      <dgm:prSet presAssocID="{E9E197EE-ED0E-41E8-B31E-17B820D6F317}" presName="parTx" presStyleLbl="revTx" presStyleIdx="4" presStyleCnt="7">
        <dgm:presLayoutVars>
          <dgm:chMax val="0"/>
          <dgm:chPref val="0"/>
        </dgm:presLayoutVars>
      </dgm:prSet>
      <dgm:spPr/>
    </dgm:pt>
    <dgm:pt modelId="{F30C70A0-E636-47CD-946E-5B49CFD1759D}" type="pres">
      <dgm:prSet presAssocID="{90C528FA-9748-43BD-AFFE-2390E2B77E98}" presName="sibTrans" presStyleCnt="0"/>
      <dgm:spPr/>
    </dgm:pt>
    <dgm:pt modelId="{B1518223-40AE-4E0A-9F43-807FE977EC83}" type="pres">
      <dgm:prSet presAssocID="{910AE159-4E83-42CD-89BE-F0CA71FEA605}" presName="compNode" presStyleCnt="0"/>
      <dgm:spPr/>
    </dgm:pt>
    <dgm:pt modelId="{C4C11395-D329-47AD-9A27-AC9BBD706265}" type="pres">
      <dgm:prSet presAssocID="{910AE159-4E83-42CD-89BE-F0CA71FEA605}" presName="bgRect" presStyleLbl="bgShp" presStyleIdx="5" presStyleCnt="7"/>
      <dgm:spPr/>
    </dgm:pt>
    <dgm:pt modelId="{3B868F07-8F68-4DFB-AE9E-FE8F548BDB09}" type="pres">
      <dgm:prSet presAssocID="{910AE159-4E83-42CD-89BE-F0CA71FEA60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ins outline"/>
        </a:ext>
      </dgm:extLst>
    </dgm:pt>
    <dgm:pt modelId="{C6FEC369-164E-4160-80BE-EF57E9165243}" type="pres">
      <dgm:prSet presAssocID="{910AE159-4E83-42CD-89BE-F0CA71FEA605}" presName="spaceRect" presStyleCnt="0"/>
      <dgm:spPr/>
    </dgm:pt>
    <dgm:pt modelId="{6CFCED74-0089-447E-8C76-5751E3D56B50}" type="pres">
      <dgm:prSet presAssocID="{910AE159-4E83-42CD-89BE-F0CA71FEA605}" presName="parTx" presStyleLbl="revTx" presStyleIdx="5" presStyleCnt="7">
        <dgm:presLayoutVars>
          <dgm:chMax val="0"/>
          <dgm:chPref val="0"/>
        </dgm:presLayoutVars>
      </dgm:prSet>
      <dgm:spPr/>
    </dgm:pt>
    <dgm:pt modelId="{24A09B65-0086-4FBE-8CAE-A9EF3EC7D7A0}" type="pres">
      <dgm:prSet presAssocID="{CBDE8BEF-E88C-49BA-8AE8-76262BF835A9}" presName="sibTrans" presStyleCnt="0"/>
      <dgm:spPr/>
    </dgm:pt>
    <dgm:pt modelId="{2C9BBD9F-E82A-4522-96FF-99E0543AE09E}" type="pres">
      <dgm:prSet presAssocID="{4B11FE62-26AA-4B9F-90DD-737A37B36003}" presName="compNode" presStyleCnt="0"/>
      <dgm:spPr/>
    </dgm:pt>
    <dgm:pt modelId="{3F62587A-19D5-46CB-BE40-BD492D9BB247}" type="pres">
      <dgm:prSet presAssocID="{4B11FE62-26AA-4B9F-90DD-737A37B36003}" presName="bgRect" presStyleLbl="bgShp" presStyleIdx="6" presStyleCnt="7"/>
      <dgm:spPr/>
    </dgm:pt>
    <dgm:pt modelId="{5394E447-B3A1-4016-9CFE-2BC30F4F6A28}" type="pres">
      <dgm:prSet presAssocID="{4B11FE62-26AA-4B9F-90DD-737A37B36003}"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Bank with solid fill"/>
        </a:ext>
      </dgm:extLst>
    </dgm:pt>
    <dgm:pt modelId="{4D054BD0-BA3C-4808-AA8F-5481E2CEC1E3}" type="pres">
      <dgm:prSet presAssocID="{4B11FE62-26AA-4B9F-90DD-737A37B36003}" presName="spaceRect" presStyleCnt="0"/>
      <dgm:spPr/>
    </dgm:pt>
    <dgm:pt modelId="{C3C1AC0D-85AF-4E48-AB98-242FBEC3A78B}" type="pres">
      <dgm:prSet presAssocID="{4B11FE62-26AA-4B9F-90DD-737A37B36003}" presName="parTx" presStyleLbl="revTx" presStyleIdx="6" presStyleCnt="7">
        <dgm:presLayoutVars>
          <dgm:chMax val="0"/>
          <dgm:chPref val="0"/>
        </dgm:presLayoutVars>
      </dgm:prSet>
      <dgm:spPr/>
    </dgm:pt>
  </dgm:ptLst>
  <dgm:cxnLst>
    <dgm:cxn modelId="{9986BE06-3528-4227-AF11-D6F4E67C02FC}" srcId="{F99A8329-3D80-4FA1-8D60-73608B52B3B4}" destId="{701A73A7-13D4-46F4-9087-0DF4E7A1EB94}" srcOrd="0" destOrd="0" parTransId="{25006ABD-EBD5-4427-9811-07F4D8FC82D9}" sibTransId="{594781B1-79CD-428D-A00C-7F02E9E7BEC4}"/>
    <dgm:cxn modelId="{2308E73B-BBF8-4C7A-BE45-E330FD4FCFFA}" type="presOf" srcId="{57A71FBD-1D11-4E8D-8AEF-1D5BC991D5B2}" destId="{B27F859A-8C0E-480C-8670-47508CE2550D}" srcOrd="0" destOrd="0" presId="urn:microsoft.com/office/officeart/2018/2/layout/IconVerticalSolidList"/>
    <dgm:cxn modelId="{5292F85F-5F42-4A52-80C2-393A099357AD}" srcId="{F99A8329-3D80-4FA1-8D60-73608B52B3B4}" destId="{E9E197EE-ED0E-41E8-B31E-17B820D6F317}" srcOrd="4" destOrd="0" parTransId="{B95A9704-D065-4B36-8C5E-167F9A3B7F85}" sibTransId="{90C528FA-9748-43BD-AFFE-2390E2B77E98}"/>
    <dgm:cxn modelId="{569FE247-2859-4B7B-8648-72DD48A44653}" type="presOf" srcId="{F99A8329-3D80-4FA1-8D60-73608B52B3B4}" destId="{B14C0F16-B056-42D9-9AD7-C1101F80619C}" srcOrd="0" destOrd="0" presId="urn:microsoft.com/office/officeart/2018/2/layout/IconVerticalSolidList"/>
    <dgm:cxn modelId="{CA4BC74E-A3D5-47A5-9E58-96E771BB7C83}" type="presOf" srcId="{E9E197EE-ED0E-41E8-B31E-17B820D6F317}" destId="{19090FB7-9BB1-4DF2-ADF9-B4D7502ABE99}" srcOrd="0" destOrd="0" presId="urn:microsoft.com/office/officeart/2018/2/layout/IconVerticalSolidList"/>
    <dgm:cxn modelId="{EBFA9E7C-73FE-4DE8-B9A2-BF71A421CD63}" srcId="{F99A8329-3D80-4FA1-8D60-73608B52B3B4}" destId="{879A9D19-8261-41E5-BBA6-8FE6BE21B7B9}" srcOrd="1" destOrd="0" parTransId="{B0E3952E-D230-4C41-AEB6-6C857516B153}" sibTransId="{18659D1B-FD01-4D89-8EDE-264500BF911D}"/>
    <dgm:cxn modelId="{01F85E80-AB65-4390-994C-4770D58DDFAB}" type="presOf" srcId="{879A9D19-8261-41E5-BBA6-8FE6BE21B7B9}" destId="{D49D93E0-6260-4B1A-A346-C4E3E1813DBE}" srcOrd="0" destOrd="0" presId="urn:microsoft.com/office/officeart/2018/2/layout/IconVerticalSolidList"/>
    <dgm:cxn modelId="{4BEB668D-A353-4B1B-8DEB-FD139E5D442C}" type="presOf" srcId="{F01B6024-7A81-488F-A7EF-BD1E09283E1A}" destId="{FC05FF43-DCE9-4F09-B9EB-FB491C86DA5F}" srcOrd="0" destOrd="0" presId="urn:microsoft.com/office/officeart/2018/2/layout/IconVerticalSolidList"/>
    <dgm:cxn modelId="{39AF23A5-05E6-4E2A-A090-CF98951E0E80}" srcId="{F99A8329-3D80-4FA1-8D60-73608B52B3B4}" destId="{4B11FE62-26AA-4B9F-90DD-737A37B36003}" srcOrd="6" destOrd="0" parTransId="{A05D1C08-F445-42C1-B5B6-FD9D22DF1E7D}" sibTransId="{22C3978E-A314-4E9E-B28E-01D3D94690C1}"/>
    <dgm:cxn modelId="{ABC516BB-5E56-4B7F-8BB8-274708D96AC9}" srcId="{F99A8329-3D80-4FA1-8D60-73608B52B3B4}" destId="{910AE159-4E83-42CD-89BE-F0CA71FEA605}" srcOrd="5" destOrd="0" parTransId="{ABF5C5F5-0678-44B8-B7A1-4B4D4E571A56}" sibTransId="{CBDE8BEF-E88C-49BA-8AE8-76262BF835A9}"/>
    <dgm:cxn modelId="{B11F3CC9-9F14-410B-A9FE-B372595D9ED0}" type="presOf" srcId="{4B11FE62-26AA-4B9F-90DD-737A37B36003}" destId="{C3C1AC0D-85AF-4E48-AB98-242FBEC3A78B}" srcOrd="0" destOrd="0" presId="urn:microsoft.com/office/officeart/2018/2/layout/IconVerticalSolidList"/>
    <dgm:cxn modelId="{834D99D3-8C4A-4DA1-8E06-91F59299FA32}" srcId="{F99A8329-3D80-4FA1-8D60-73608B52B3B4}" destId="{F01B6024-7A81-488F-A7EF-BD1E09283E1A}" srcOrd="3" destOrd="0" parTransId="{46FE9FF4-1B49-4458-B10C-A7B6051DDD1E}" sibTransId="{7DD8BF0A-358A-4A0D-8C5F-2C5F1EA225AF}"/>
    <dgm:cxn modelId="{5C7A87E6-92E8-4C05-9264-7A0E441F6DCA}" type="presOf" srcId="{701A73A7-13D4-46F4-9087-0DF4E7A1EB94}" destId="{CDAEE363-35ED-4FEB-8E38-2331A8C55322}" srcOrd="0" destOrd="0" presId="urn:microsoft.com/office/officeart/2018/2/layout/IconVerticalSolidList"/>
    <dgm:cxn modelId="{CA2382E7-12AB-489C-9D72-05EB73372BD8}" type="presOf" srcId="{910AE159-4E83-42CD-89BE-F0CA71FEA605}" destId="{6CFCED74-0089-447E-8C76-5751E3D56B50}" srcOrd="0" destOrd="0" presId="urn:microsoft.com/office/officeart/2018/2/layout/IconVerticalSolidList"/>
    <dgm:cxn modelId="{CEFB15F6-DD62-47D0-B631-231A0A2893BB}" srcId="{F99A8329-3D80-4FA1-8D60-73608B52B3B4}" destId="{57A71FBD-1D11-4E8D-8AEF-1D5BC991D5B2}" srcOrd="2" destOrd="0" parTransId="{B1116770-043A-4CAF-AA91-3DF245B89299}" sibTransId="{50233FB0-9821-4F2D-8A95-5CCBA70EF193}"/>
    <dgm:cxn modelId="{33992A11-3C8F-40ED-9DBE-604144869E15}" type="presParOf" srcId="{B14C0F16-B056-42D9-9AD7-C1101F80619C}" destId="{0C1D2DBD-E2E1-477F-A567-C8F3F7E67FD4}" srcOrd="0" destOrd="0" presId="urn:microsoft.com/office/officeart/2018/2/layout/IconVerticalSolidList"/>
    <dgm:cxn modelId="{CDC8A4B6-7CD4-4D93-8F20-D3D0012F919E}" type="presParOf" srcId="{0C1D2DBD-E2E1-477F-A567-C8F3F7E67FD4}" destId="{E16B8FEB-3F89-4489-AD91-770CAC7C6B7B}" srcOrd="0" destOrd="0" presId="urn:microsoft.com/office/officeart/2018/2/layout/IconVerticalSolidList"/>
    <dgm:cxn modelId="{C570259F-058B-4192-B137-311509FFC875}" type="presParOf" srcId="{0C1D2DBD-E2E1-477F-A567-C8F3F7E67FD4}" destId="{876B29CC-5699-40A0-9F3B-99951E57D938}" srcOrd="1" destOrd="0" presId="urn:microsoft.com/office/officeart/2018/2/layout/IconVerticalSolidList"/>
    <dgm:cxn modelId="{82574154-0870-4714-B2E5-6F966DEB28B3}" type="presParOf" srcId="{0C1D2DBD-E2E1-477F-A567-C8F3F7E67FD4}" destId="{CB8978AD-1C76-4D89-B0C4-25B4E584DF9F}" srcOrd="2" destOrd="0" presId="urn:microsoft.com/office/officeart/2018/2/layout/IconVerticalSolidList"/>
    <dgm:cxn modelId="{9255213C-C5D2-4ADF-BF10-AFC2AFF6ADD6}" type="presParOf" srcId="{0C1D2DBD-E2E1-477F-A567-C8F3F7E67FD4}" destId="{CDAEE363-35ED-4FEB-8E38-2331A8C55322}" srcOrd="3" destOrd="0" presId="urn:microsoft.com/office/officeart/2018/2/layout/IconVerticalSolidList"/>
    <dgm:cxn modelId="{B6DADD07-B74B-423D-8EB8-BF07453C5CF9}" type="presParOf" srcId="{B14C0F16-B056-42D9-9AD7-C1101F80619C}" destId="{CD6139CE-9794-4D48-A485-AE12F5A4290D}" srcOrd="1" destOrd="0" presId="urn:microsoft.com/office/officeart/2018/2/layout/IconVerticalSolidList"/>
    <dgm:cxn modelId="{EDFF4FA3-B877-4EB4-AAAC-5D5AB6723826}" type="presParOf" srcId="{B14C0F16-B056-42D9-9AD7-C1101F80619C}" destId="{85C6F3F5-E85D-48F1-896B-F3C613C9E132}" srcOrd="2" destOrd="0" presId="urn:microsoft.com/office/officeart/2018/2/layout/IconVerticalSolidList"/>
    <dgm:cxn modelId="{A4DFEBD1-E174-4FDE-B16D-42E7930534DA}" type="presParOf" srcId="{85C6F3F5-E85D-48F1-896B-F3C613C9E132}" destId="{D0D4DA56-43C9-41B8-B14C-4DD701FAB6C8}" srcOrd="0" destOrd="0" presId="urn:microsoft.com/office/officeart/2018/2/layout/IconVerticalSolidList"/>
    <dgm:cxn modelId="{335E5E81-6069-4FD9-A435-4A10DA58E6AB}" type="presParOf" srcId="{85C6F3F5-E85D-48F1-896B-F3C613C9E132}" destId="{14CE1978-70FB-417F-9ADF-1AF6A29D5280}" srcOrd="1" destOrd="0" presId="urn:microsoft.com/office/officeart/2018/2/layout/IconVerticalSolidList"/>
    <dgm:cxn modelId="{2BE3F752-7117-49ED-9F4E-06AE2D565B2A}" type="presParOf" srcId="{85C6F3F5-E85D-48F1-896B-F3C613C9E132}" destId="{F72BC841-D5D9-4AFF-A864-25D9B5A15E2C}" srcOrd="2" destOrd="0" presId="urn:microsoft.com/office/officeart/2018/2/layout/IconVerticalSolidList"/>
    <dgm:cxn modelId="{CBBA20B1-22DE-4AB3-B7A5-2622047DB85F}" type="presParOf" srcId="{85C6F3F5-E85D-48F1-896B-F3C613C9E132}" destId="{D49D93E0-6260-4B1A-A346-C4E3E1813DBE}" srcOrd="3" destOrd="0" presId="urn:microsoft.com/office/officeart/2018/2/layout/IconVerticalSolidList"/>
    <dgm:cxn modelId="{C3E445DB-7742-4F52-AE91-644D394F8DF3}" type="presParOf" srcId="{B14C0F16-B056-42D9-9AD7-C1101F80619C}" destId="{EF0FF403-51A4-443B-881C-65C3F4441AA6}" srcOrd="3" destOrd="0" presId="urn:microsoft.com/office/officeart/2018/2/layout/IconVerticalSolidList"/>
    <dgm:cxn modelId="{F92B7C12-7621-42F6-A5E5-978B4A63E185}" type="presParOf" srcId="{B14C0F16-B056-42D9-9AD7-C1101F80619C}" destId="{8C3879B3-D037-4C01-90A2-FB9806F65594}" srcOrd="4" destOrd="0" presId="urn:microsoft.com/office/officeart/2018/2/layout/IconVerticalSolidList"/>
    <dgm:cxn modelId="{1AD24CFB-63B2-41D8-B7BF-92F856097DB8}" type="presParOf" srcId="{8C3879B3-D037-4C01-90A2-FB9806F65594}" destId="{378697B7-7F33-4CEA-95D4-1F0860A429A6}" srcOrd="0" destOrd="0" presId="urn:microsoft.com/office/officeart/2018/2/layout/IconVerticalSolidList"/>
    <dgm:cxn modelId="{77A5F76B-6AB2-4314-A17C-B3BAA3A35040}" type="presParOf" srcId="{8C3879B3-D037-4C01-90A2-FB9806F65594}" destId="{56F0B4E9-CFA9-43A8-9818-4C95B88574D4}" srcOrd="1" destOrd="0" presId="urn:microsoft.com/office/officeart/2018/2/layout/IconVerticalSolidList"/>
    <dgm:cxn modelId="{C36E89B7-18F3-450B-AB77-40690673520E}" type="presParOf" srcId="{8C3879B3-D037-4C01-90A2-FB9806F65594}" destId="{1DFB8CCF-0829-4180-8496-2579534A91EF}" srcOrd="2" destOrd="0" presId="urn:microsoft.com/office/officeart/2018/2/layout/IconVerticalSolidList"/>
    <dgm:cxn modelId="{16277E4C-CE3A-4750-A1A1-29FAD98C4522}" type="presParOf" srcId="{8C3879B3-D037-4C01-90A2-FB9806F65594}" destId="{B27F859A-8C0E-480C-8670-47508CE2550D}" srcOrd="3" destOrd="0" presId="urn:microsoft.com/office/officeart/2018/2/layout/IconVerticalSolidList"/>
    <dgm:cxn modelId="{894E18C1-1218-470C-9FFE-A9F4C9129969}" type="presParOf" srcId="{B14C0F16-B056-42D9-9AD7-C1101F80619C}" destId="{86972F05-EA91-4250-9D98-24FC1B555C4B}" srcOrd="5" destOrd="0" presId="urn:microsoft.com/office/officeart/2018/2/layout/IconVerticalSolidList"/>
    <dgm:cxn modelId="{BE94E3BF-4592-4922-8766-37748A0D87C0}" type="presParOf" srcId="{B14C0F16-B056-42D9-9AD7-C1101F80619C}" destId="{941B3063-2325-4667-A739-8B2F9C6DF5C3}" srcOrd="6" destOrd="0" presId="urn:microsoft.com/office/officeart/2018/2/layout/IconVerticalSolidList"/>
    <dgm:cxn modelId="{F63AC891-7AE6-4A40-917D-990335AD0149}" type="presParOf" srcId="{941B3063-2325-4667-A739-8B2F9C6DF5C3}" destId="{252814B9-F55B-495E-B947-7691588683D0}" srcOrd="0" destOrd="0" presId="urn:microsoft.com/office/officeart/2018/2/layout/IconVerticalSolidList"/>
    <dgm:cxn modelId="{4FF80745-9D93-43E5-9D1A-DDFFB5F83C5F}" type="presParOf" srcId="{941B3063-2325-4667-A739-8B2F9C6DF5C3}" destId="{678A03AC-EDFA-43BD-95A9-B928354D92B1}" srcOrd="1" destOrd="0" presId="urn:microsoft.com/office/officeart/2018/2/layout/IconVerticalSolidList"/>
    <dgm:cxn modelId="{882468AB-32E8-4AE1-A833-EE5FBFF10280}" type="presParOf" srcId="{941B3063-2325-4667-A739-8B2F9C6DF5C3}" destId="{BA1050E8-3E07-4487-AA17-D5A4120555D9}" srcOrd="2" destOrd="0" presId="urn:microsoft.com/office/officeart/2018/2/layout/IconVerticalSolidList"/>
    <dgm:cxn modelId="{F8309FE7-5A0F-499E-91FE-D1E312631EBE}" type="presParOf" srcId="{941B3063-2325-4667-A739-8B2F9C6DF5C3}" destId="{FC05FF43-DCE9-4F09-B9EB-FB491C86DA5F}" srcOrd="3" destOrd="0" presId="urn:microsoft.com/office/officeart/2018/2/layout/IconVerticalSolidList"/>
    <dgm:cxn modelId="{A7A70B15-5093-4834-ABD5-5030A46D94D1}" type="presParOf" srcId="{B14C0F16-B056-42D9-9AD7-C1101F80619C}" destId="{8DCF87A5-30B8-475E-B36F-D1AC72166153}" srcOrd="7" destOrd="0" presId="urn:microsoft.com/office/officeart/2018/2/layout/IconVerticalSolidList"/>
    <dgm:cxn modelId="{78497CA6-084D-46DB-BEBB-D4D47969296F}" type="presParOf" srcId="{B14C0F16-B056-42D9-9AD7-C1101F80619C}" destId="{7C23661D-DEEE-4C79-AFED-F9CEB1BD4BAA}" srcOrd="8" destOrd="0" presId="urn:microsoft.com/office/officeart/2018/2/layout/IconVerticalSolidList"/>
    <dgm:cxn modelId="{81FAC5EC-D595-4438-AD17-8B1DD7E31D78}" type="presParOf" srcId="{7C23661D-DEEE-4C79-AFED-F9CEB1BD4BAA}" destId="{B8883295-34CF-4D77-B8ED-3F25F6A43AD8}" srcOrd="0" destOrd="0" presId="urn:microsoft.com/office/officeart/2018/2/layout/IconVerticalSolidList"/>
    <dgm:cxn modelId="{5979F298-54DD-4707-B3A8-1F0AE3168AD4}" type="presParOf" srcId="{7C23661D-DEEE-4C79-AFED-F9CEB1BD4BAA}" destId="{AD73348E-1BAD-4BFF-9837-73093507E23C}" srcOrd="1" destOrd="0" presId="urn:microsoft.com/office/officeart/2018/2/layout/IconVerticalSolidList"/>
    <dgm:cxn modelId="{C2791720-3726-46E2-B319-C27430F6295A}" type="presParOf" srcId="{7C23661D-DEEE-4C79-AFED-F9CEB1BD4BAA}" destId="{C8B81C69-EBFB-4805-80E2-DB36B80C9542}" srcOrd="2" destOrd="0" presId="urn:microsoft.com/office/officeart/2018/2/layout/IconVerticalSolidList"/>
    <dgm:cxn modelId="{D45F2861-7579-4ED0-B66B-EE94202F2898}" type="presParOf" srcId="{7C23661D-DEEE-4C79-AFED-F9CEB1BD4BAA}" destId="{19090FB7-9BB1-4DF2-ADF9-B4D7502ABE99}" srcOrd="3" destOrd="0" presId="urn:microsoft.com/office/officeart/2018/2/layout/IconVerticalSolidList"/>
    <dgm:cxn modelId="{0B0B706F-D430-4FED-B5E7-4689B9370730}" type="presParOf" srcId="{B14C0F16-B056-42D9-9AD7-C1101F80619C}" destId="{F30C70A0-E636-47CD-946E-5B49CFD1759D}" srcOrd="9" destOrd="0" presId="urn:microsoft.com/office/officeart/2018/2/layout/IconVerticalSolidList"/>
    <dgm:cxn modelId="{CA763D22-C767-4063-905D-C34134BB84A0}" type="presParOf" srcId="{B14C0F16-B056-42D9-9AD7-C1101F80619C}" destId="{B1518223-40AE-4E0A-9F43-807FE977EC83}" srcOrd="10" destOrd="0" presId="urn:microsoft.com/office/officeart/2018/2/layout/IconVerticalSolidList"/>
    <dgm:cxn modelId="{A56F2788-6E89-4292-BA86-67BB8AA15AFA}" type="presParOf" srcId="{B1518223-40AE-4E0A-9F43-807FE977EC83}" destId="{C4C11395-D329-47AD-9A27-AC9BBD706265}" srcOrd="0" destOrd="0" presId="urn:microsoft.com/office/officeart/2018/2/layout/IconVerticalSolidList"/>
    <dgm:cxn modelId="{7F12DA40-9F61-4E7C-8175-6C196C647BBD}" type="presParOf" srcId="{B1518223-40AE-4E0A-9F43-807FE977EC83}" destId="{3B868F07-8F68-4DFB-AE9E-FE8F548BDB09}" srcOrd="1" destOrd="0" presId="urn:microsoft.com/office/officeart/2018/2/layout/IconVerticalSolidList"/>
    <dgm:cxn modelId="{BF54B0D6-5721-463B-80AA-3DA490224418}" type="presParOf" srcId="{B1518223-40AE-4E0A-9F43-807FE977EC83}" destId="{C6FEC369-164E-4160-80BE-EF57E9165243}" srcOrd="2" destOrd="0" presId="urn:microsoft.com/office/officeart/2018/2/layout/IconVerticalSolidList"/>
    <dgm:cxn modelId="{3B0E8DBF-A5CD-4AD1-BD25-51C684FB6AF9}" type="presParOf" srcId="{B1518223-40AE-4E0A-9F43-807FE977EC83}" destId="{6CFCED74-0089-447E-8C76-5751E3D56B50}" srcOrd="3" destOrd="0" presId="urn:microsoft.com/office/officeart/2018/2/layout/IconVerticalSolidList"/>
    <dgm:cxn modelId="{9BC52B9B-C9C3-4F63-8C64-D2078DD7D607}" type="presParOf" srcId="{B14C0F16-B056-42D9-9AD7-C1101F80619C}" destId="{24A09B65-0086-4FBE-8CAE-A9EF3EC7D7A0}" srcOrd="11" destOrd="0" presId="urn:microsoft.com/office/officeart/2018/2/layout/IconVerticalSolidList"/>
    <dgm:cxn modelId="{39E4F4CD-302E-4B40-9DC8-8ECE212EC49D}" type="presParOf" srcId="{B14C0F16-B056-42D9-9AD7-C1101F80619C}" destId="{2C9BBD9F-E82A-4522-96FF-99E0543AE09E}" srcOrd="12" destOrd="0" presId="urn:microsoft.com/office/officeart/2018/2/layout/IconVerticalSolidList"/>
    <dgm:cxn modelId="{B797930D-2AE3-40DE-9F7E-A3FEFD3EEF51}" type="presParOf" srcId="{2C9BBD9F-E82A-4522-96FF-99E0543AE09E}" destId="{3F62587A-19D5-46CB-BE40-BD492D9BB247}" srcOrd="0" destOrd="0" presId="urn:microsoft.com/office/officeart/2018/2/layout/IconVerticalSolidList"/>
    <dgm:cxn modelId="{760C15C7-23BB-4500-8AB0-5E3ABC700153}" type="presParOf" srcId="{2C9BBD9F-E82A-4522-96FF-99E0543AE09E}" destId="{5394E447-B3A1-4016-9CFE-2BC30F4F6A28}" srcOrd="1" destOrd="0" presId="urn:microsoft.com/office/officeart/2018/2/layout/IconVerticalSolidList"/>
    <dgm:cxn modelId="{3B157C41-89F2-4CD3-9E8B-7B132BCDF96A}" type="presParOf" srcId="{2C9BBD9F-E82A-4522-96FF-99E0543AE09E}" destId="{4D054BD0-BA3C-4808-AA8F-5481E2CEC1E3}" srcOrd="2" destOrd="0" presId="urn:microsoft.com/office/officeart/2018/2/layout/IconVerticalSolidList"/>
    <dgm:cxn modelId="{7BAD345F-3D44-493E-B1E3-41D6103BF2A6}" type="presParOf" srcId="{2C9BBD9F-E82A-4522-96FF-99E0543AE09E}" destId="{C3C1AC0D-85AF-4E48-AB98-242FBEC3A7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529C48-4D5A-4F14-9ACE-EE0AC6B2CBB2}"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29F10F57-B41B-43DD-89A3-272AF1782DD5}">
      <dgm:prSet phldrT="[Text]"/>
      <dgm:spPr>
        <a:xfrm>
          <a:off x="2242050" y="1265142"/>
          <a:ext cx="1339440" cy="1338539"/>
        </a:xfrm>
        <a:prstGeom prst="ellipse">
          <a:avLst/>
        </a:prstGeom>
      </dgm:spPr>
      <dgm:t>
        <a:bodyPr/>
        <a:lstStyle/>
        <a:p>
          <a:pPr>
            <a:buNone/>
          </a:pPr>
          <a:r>
            <a:rPr lang="en-US">
              <a:latin typeface="Garamond" panose="02020404030301010803"/>
              <a:ea typeface="+mn-ea"/>
              <a:cs typeface="+mn-cs"/>
            </a:rPr>
            <a:t>Operating Income</a:t>
          </a:r>
        </a:p>
        <a:p>
          <a:pPr>
            <a:buNone/>
          </a:pPr>
          <a:r>
            <a:rPr lang="en-US">
              <a:latin typeface="Garamond" panose="02020404030301010803"/>
              <a:ea typeface="+mn-ea"/>
              <a:cs typeface="+mn-cs"/>
            </a:rPr>
            <a:t>$690,981</a:t>
          </a:r>
        </a:p>
      </dgm:t>
    </dgm:pt>
    <dgm:pt modelId="{60E4C559-1404-4874-8830-C45EE7318F4E}" type="parTrans" cxnId="{59153216-5D4C-4A11-B8E6-1E50585632D7}">
      <dgm:prSet/>
      <dgm:spPr/>
      <dgm:t>
        <a:bodyPr/>
        <a:lstStyle/>
        <a:p>
          <a:endParaRPr lang="en-US"/>
        </a:p>
      </dgm:t>
    </dgm:pt>
    <dgm:pt modelId="{AD995AC7-941B-4DE8-9E1F-D68A80AED3EF}" type="sibTrans" cxnId="{59153216-5D4C-4A11-B8E6-1E50585632D7}">
      <dgm:prSet/>
      <dgm:spPr/>
      <dgm:t>
        <a:bodyPr/>
        <a:lstStyle/>
        <a:p>
          <a:endParaRPr lang="en-US"/>
        </a:p>
      </dgm:t>
    </dgm:pt>
    <dgm:pt modelId="{6B224E9F-F594-4E35-9C22-C5564DC4D736}">
      <dgm:prSet phldrT="[Text]" custT="1"/>
      <dgm:spPr>
        <a:xfrm>
          <a:off x="2242050" y="-132715"/>
          <a:ext cx="1339440" cy="1338539"/>
        </a:xfrm>
        <a:prstGeom prst="ellipse">
          <a:avLst/>
        </a:prstGeom>
      </dgm:spPr>
      <dgm:t>
        <a:bodyPr/>
        <a:lstStyle/>
        <a:p>
          <a:pPr>
            <a:buNone/>
          </a:pPr>
          <a:r>
            <a:rPr lang="en-US" sz="1600">
              <a:latin typeface="Garamond" panose="02020404030301010803"/>
              <a:ea typeface="+mn-ea"/>
              <a:cs typeface="+mn-cs"/>
            </a:rPr>
            <a:t>Balance Sheet Metrics</a:t>
          </a:r>
        </a:p>
      </dgm:t>
    </dgm:pt>
    <dgm:pt modelId="{1E68CD20-DFBA-4727-AB21-DEE11995E4C0}" type="parTrans" cxnId="{FD0AB7F4-418D-4C57-A7E1-8CECFD3D21F0}">
      <dgm:prSet/>
      <dgm:spPr>
        <a:xfrm rot="16200000">
          <a:off x="2882111" y="1218718"/>
          <a:ext cx="59318" cy="33529"/>
        </a:xfrm>
        <a:custGeom>
          <a:avLst/>
          <a:gdLst/>
          <a:ahLst/>
          <a:cxnLst/>
          <a:rect l="0" t="0" r="0" b="0"/>
          <a:pathLst>
            <a:path>
              <a:moveTo>
                <a:pt x="0" y="16764"/>
              </a:moveTo>
              <a:lnTo>
                <a:pt x="59318" y="16764"/>
              </a:lnTo>
            </a:path>
          </a:pathLst>
        </a:custGeom>
      </dgm:spPr>
      <dgm:t>
        <a:bodyPr/>
        <a:lstStyle/>
        <a:p>
          <a:pPr>
            <a:buNone/>
          </a:pPr>
          <a:endParaRPr lang="en-US">
            <a:solidFill>
              <a:sysClr val="windowText" lastClr="000000">
                <a:hueOff val="0"/>
                <a:satOff val="0"/>
                <a:lumOff val="0"/>
                <a:alphaOff val="0"/>
              </a:sysClr>
            </a:solidFill>
            <a:latin typeface="Garamond" panose="02020404030301010803"/>
            <a:ea typeface="+mn-ea"/>
            <a:cs typeface="+mn-cs"/>
          </a:endParaRPr>
        </a:p>
      </dgm:t>
    </dgm:pt>
    <dgm:pt modelId="{4604440B-DB91-47E3-AA92-0AE543A444D4}" type="sibTrans" cxnId="{FD0AB7F4-418D-4C57-A7E1-8CECFD3D21F0}">
      <dgm:prSet/>
      <dgm:spPr/>
      <dgm:t>
        <a:bodyPr/>
        <a:lstStyle/>
        <a:p>
          <a:endParaRPr lang="en-US"/>
        </a:p>
      </dgm:t>
    </dgm:pt>
    <dgm:pt modelId="{3A38A80E-5A6C-4D28-B752-73F87C4C0C0B}">
      <dgm:prSet phldrT="[Text]" custT="1"/>
      <dgm:spPr>
        <a:xfrm>
          <a:off x="3452630" y="1964070"/>
          <a:ext cx="1339440" cy="1338539"/>
        </a:xfrm>
        <a:prstGeom prst="ellipse">
          <a:avLst/>
        </a:prstGeom>
      </dgm:spPr>
      <dgm:t>
        <a:bodyPr/>
        <a:lstStyle/>
        <a:p>
          <a:pPr>
            <a:buNone/>
          </a:pPr>
          <a:r>
            <a:rPr lang="en-US" sz="1600">
              <a:latin typeface="Garamond" panose="02020404030301010803"/>
              <a:ea typeface="+mn-ea"/>
              <a:cs typeface="+mn-cs"/>
            </a:rPr>
            <a:t>Outpatient Revenues</a:t>
          </a:r>
        </a:p>
      </dgm:t>
    </dgm:pt>
    <dgm:pt modelId="{25371402-7733-4D85-A273-0140C9057B05}" type="parTrans" cxnId="{80E60838-99A6-4AD7-B2E8-CDBE3B3F84D6}">
      <dgm:prSet/>
      <dgm:spPr>
        <a:xfrm rot="1800000">
          <a:off x="3487739" y="2267111"/>
          <a:ext cx="58642" cy="33529"/>
        </a:xfrm>
        <a:custGeom>
          <a:avLst/>
          <a:gdLst/>
          <a:ahLst/>
          <a:cxnLst/>
          <a:rect l="0" t="0" r="0" b="0"/>
          <a:pathLst>
            <a:path>
              <a:moveTo>
                <a:pt x="0" y="16764"/>
              </a:moveTo>
              <a:lnTo>
                <a:pt x="58642" y="16764"/>
              </a:lnTo>
            </a:path>
          </a:pathLst>
        </a:custGeom>
      </dgm:spPr>
      <dgm:t>
        <a:bodyPr/>
        <a:lstStyle/>
        <a:p>
          <a:pPr>
            <a:buNone/>
          </a:pPr>
          <a:endParaRPr lang="en-US">
            <a:solidFill>
              <a:sysClr val="windowText" lastClr="000000">
                <a:hueOff val="0"/>
                <a:satOff val="0"/>
                <a:lumOff val="0"/>
                <a:alphaOff val="0"/>
              </a:sysClr>
            </a:solidFill>
            <a:latin typeface="Garamond" panose="02020404030301010803"/>
            <a:ea typeface="+mn-ea"/>
            <a:cs typeface="+mn-cs"/>
          </a:endParaRPr>
        </a:p>
      </dgm:t>
    </dgm:pt>
    <dgm:pt modelId="{FE399043-E4BA-4BC9-8865-DE45D74E0CC7}" type="sibTrans" cxnId="{80E60838-99A6-4AD7-B2E8-CDBE3B3F84D6}">
      <dgm:prSet/>
      <dgm:spPr/>
      <dgm:t>
        <a:bodyPr/>
        <a:lstStyle/>
        <a:p>
          <a:endParaRPr lang="en-US"/>
        </a:p>
      </dgm:t>
    </dgm:pt>
    <dgm:pt modelId="{E0C685FE-0899-4EBA-865E-A3A1EB379E2E}">
      <dgm:prSet phldrT="[Text]" custT="1"/>
      <dgm:spPr>
        <a:xfrm>
          <a:off x="970111" y="1939168"/>
          <a:ext cx="1462158" cy="1388343"/>
        </a:xfrm>
        <a:prstGeom prst="ellipse">
          <a:avLst/>
        </a:prstGeom>
      </dgm:spPr>
      <dgm:t>
        <a:bodyPr/>
        <a:lstStyle/>
        <a:p>
          <a:pPr>
            <a:buNone/>
          </a:pPr>
          <a:r>
            <a:rPr lang="en-US" sz="1600">
              <a:latin typeface="Garamond" panose="02020404030301010803"/>
              <a:ea typeface="+mn-ea"/>
              <a:cs typeface="+mn-cs"/>
            </a:rPr>
            <a:t>Expense Variances</a:t>
          </a:r>
        </a:p>
      </dgm:t>
    </dgm:pt>
    <dgm:pt modelId="{24AFD0BE-F0B7-4B16-9DD1-60EFCA88D5D5}" type="parTrans" cxnId="{C94B6F8C-21B5-4262-B933-BDFAD568E6CD}">
      <dgm:prSet/>
      <dgm:spPr>
        <a:xfrm rot="9000000">
          <a:off x="2325392" y="2254187"/>
          <a:ext cx="6946" cy="33529"/>
        </a:xfrm>
        <a:custGeom>
          <a:avLst/>
          <a:gdLst/>
          <a:ahLst/>
          <a:cxnLst/>
          <a:rect l="0" t="0" r="0" b="0"/>
          <a:pathLst>
            <a:path>
              <a:moveTo>
                <a:pt x="0" y="16764"/>
              </a:moveTo>
              <a:lnTo>
                <a:pt x="6946" y="16764"/>
              </a:lnTo>
            </a:path>
          </a:pathLst>
        </a:custGeom>
      </dgm:spPr>
      <dgm:t>
        <a:bodyPr/>
        <a:lstStyle/>
        <a:p>
          <a:pPr>
            <a:buNone/>
          </a:pPr>
          <a:endParaRPr lang="en-US">
            <a:solidFill>
              <a:sysClr val="windowText" lastClr="000000">
                <a:hueOff val="0"/>
                <a:satOff val="0"/>
                <a:lumOff val="0"/>
                <a:alphaOff val="0"/>
              </a:sysClr>
            </a:solidFill>
            <a:latin typeface="Garamond" panose="02020404030301010803"/>
            <a:ea typeface="+mn-ea"/>
            <a:cs typeface="+mn-cs"/>
          </a:endParaRPr>
        </a:p>
      </dgm:t>
    </dgm:pt>
    <dgm:pt modelId="{573AE97B-8B84-47BC-A21A-EB2B41F3BE89}" type="sibTrans" cxnId="{C94B6F8C-21B5-4262-B933-BDFAD568E6CD}">
      <dgm:prSet/>
      <dgm:spPr/>
      <dgm:t>
        <a:bodyPr/>
        <a:lstStyle/>
        <a:p>
          <a:endParaRPr lang="en-US"/>
        </a:p>
      </dgm:t>
    </dgm:pt>
    <dgm:pt modelId="{54C7EFFB-33B3-4E5C-8D8E-48389FD40FE0}" type="pres">
      <dgm:prSet presAssocID="{BA529C48-4D5A-4F14-9ACE-EE0AC6B2CBB2}" presName="cycle" presStyleCnt="0">
        <dgm:presLayoutVars>
          <dgm:chMax val="1"/>
          <dgm:dir/>
          <dgm:animLvl val="ctr"/>
          <dgm:resizeHandles val="exact"/>
        </dgm:presLayoutVars>
      </dgm:prSet>
      <dgm:spPr/>
    </dgm:pt>
    <dgm:pt modelId="{C8ABDEDF-0176-46C2-B09C-B8FF86C64F00}" type="pres">
      <dgm:prSet presAssocID="{29F10F57-B41B-43DD-89A3-272AF1782DD5}" presName="centerShape" presStyleLbl="node0" presStyleIdx="0" presStyleCnt="1" custScaleX="124789" custScaleY="124705"/>
      <dgm:spPr/>
    </dgm:pt>
    <dgm:pt modelId="{01E972C3-FF97-4C58-8AFA-83CE45D92EC0}" type="pres">
      <dgm:prSet presAssocID="{1E68CD20-DFBA-4727-AB21-DEE11995E4C0}" presName="Name9" presStyleLbl="parChTrans1D2" presStyleIdx="0" presStyleCnt="3"/>
      <dgm:spPr/>
    </dgm:pt>
    <dgm:pt modelId="{9CDEFD93-0985-493D-98F3-227A418FC839}" type="pres">
      <dgm:prSet presAssocID="{1E68CD20-DFBA-4727-AB21-DEE11995E4C0}" presName="connTx" presStyleLbl="parChTrans1D2" presStyleIdx="0" presStyleCnt="3"/>
      <dgm:spPr/>
    </dgm:pt>
    <dgm:pt modelId="{422D4555-12C3-46F6-BD25-C8D208801743}" type="pres">
      <dgm:prSet presAssocID="{6B224E9F-F594-4E35-9C22-C5564DC4D736}" presName="node" presStyleLbl="node1" presStyleIdx="0" presStyleCnt="3" custScaleX="124789" custScaleY="124705">
        <dgm:presLayoutVars>
          <dgm:bulletEnabled val="1"/>
        </dgm:presLayoutVars>
      </dgm:prSet>
      <dgm:spPr/>
    </dgm:pt>
    <dgm:pt modelId="{379076B9-B627-4E6B-A6DE-729CF9496EAE}" type="pres">
      <dgm:prSet presAssocID="{25371402-7733-4D85-A273-0140C9057B05}" presName="Name9" presStyleLbl="parChTrans1D2" presStyleIdx="1" presStyleCnt="3"/>
      <dgm:spPr/>
    </dgm:pt>
    <dgm:pt modelId="{514EDFD3-BFE6-46E6-8F9C-415905404AF2}" type="pres">
      <dgm:prSet presAssocID="{25371402-7733-4D85-A273-0140C9057B05}" presName="connTx" presStyleLbl="parChTrans1D2" presStyleIdx="1" presStyleCnt="3"/>
      <dgm:spPr/>
    </dgm:pt>
    <dgm:pt modelId="{BD329B8B-F136-4FD9-84B5-47A83C9B2F5C}" type="pres">
      <dgm:prSet presAssocID="{3A38A80E-5A6C-4D28-B752-73F87C4C0C0B}" presName="node" presStyleLbl="node1" presStyleIdx="1" presStyleCnt="3" custScaleX="124789" custScaleY="124705">
        <dgm:presLayoutVars>
          <dgm:bulletEnabled val="1"/>
        </dgm:presLayoutVars>
      </dgm:prSet>
      <dgm:spPr/>
    </dgm:pt>
    <dgm:pt modelId="{E74B62B8-6E52-4447-8EA3-BDBE93C98CA2}" type="pres">
      <dgm:prSet presAssocID="{24AFD0BE-F0B7-4B16-9DD1-60EFCA88D5D5}" presName="Name9" presStyleLbl="parChTrans1D2" presStyleIdx="2" presStyleCnt="3"/>
      <dgm:spPr/>
    </dgm:pt>
    <dgm:pt modelId="{8DC6603B-C0C8-4B4E-BC65-F27DD9BDC3A8}" type="pres">
      <dgm:prSet presAssocID="{24AFD0BE-F0B7-4B16-9DD1-60EFCA88D5D5}" presName="connTx" presStyleLbl="parChTrans1D2" presStyleIdx="2" presStyleCnt="3"/>
      <dgm:spPr/>
    </dgm:pt>
    <dgm:pt modelId="{4EDFE10A-CF71-412E-988E-4C3712F23222}" type="pres">
      <dgm:prSet presAssocID="{E0C685FE-0899-4EBA-865E-A3A1EB379E2E}" presName="node" presStyleLbl="node1" presStyleIdx="2" presStyleCnt="3" custScaleX="136222" custScaleY="129345">
        <dgm:presLayoutVars>
          <dgm:bulletEnabled val="1"/>
        </dgm:presLayoutVars>
      </dgm:prSet>
      <dgm:spPr/>
    </dgm:pt>
  </dgm:ptLst>
  <dgm:cxnLst>
    <dgm:cxn modelId="{72F6AD01-EBD3-4FB8-A3AE-93AC7177BBC3}" type="presOf" srcId="{24AFD0BE-F0B7-4B16-9DD1-60EFCA88D5D5}" destId="{8DC6603B-C0C8-4B4E-BC65-F27DD9BDC3A8}" srcOrd="1" destOrd="0" presId="urn:microsoft.com/office/officeart/2005/8/layout/radial1"/>
    <dgm:cxn modelId="{D620F505-B0AF-4312-9018-1825601A7DF5}" type="presOf" srcId="{3A38A80E-5A6C-4D28-B752-73F87C4C0C0B}" destId="{BD329B8B-F136-4FD9-84B5-47A83C9B2F5C}" srcOrd="0" destOrd="0" presId="urn:microsoft.com/office/officeart/2005/8/layout/radial1"/>
    <dgm:cxn modelId="{CEFC1006-5755-4C46-8592-71E077A2DFD6}" type="presOf" srcId="{29F10F57-B41B-43DD-89A3-272AF1782DD5}" destId="{C8ABDEDF-0176-46C2-B09C-B8FF86C64F00}" srcOrd="0" destOrd="0" presId="urn:microsoft.com/office/officeart/2005/8/layout/radial1"/>
    <dgm:cxn modelId="{73C09B08-3C0D-4046-8ADA-2AA37E943DCF}" type="presOf" srcId="{E0C685FE-0899-4EBA-865E-A3A1EB379E2E}" destId="{4EDFE10A-CF71-412E-988E-4C3712F23222}" srcOrd="0" destOrd="0" presId="urn:microsoft.com/office/officeart/2005/8/layout/radial1"/>
    <dgm:cxn modelId="{3CAF4110-01F9-4A17-B7F6-C323446B1054}" type="presOf" srcId="{25371402-7733-4D85-A273-0140C9057B05}" destId="{379076B9-B627-4E6B-A6DE-729CF9496EAE}" srcOrd="0" destOrd="0" presId="urn:microsoft.com/office/officeart/2005/8/layout/radial1"/>
    <dgm:cxn modelId="{59153216-5D4C-4A11-B8E6-1E50585632D7}" srcId="{BA529C48-4D5A-4F14-9ACE-EE0AC6B2CBB2}" destId="{29F10F57-B41B-43DD-89A3-272AF1782DD5}" srcOrd="0" destOrd="0" parTransId="{60E4C559-1404-4874-8830-C45EE7318F4E}" sibTransId="{AD995AC7-941B-4DE8-9E1F-D68A80AED3EF}"/>
    <dgm:cxn modelId="{80E60838-99A6-4AD7-B2E8-CDBE3B3F84D6}" srcId="{29F10F57-B41B-43DD-89A3-272AF1782DD5}" destId="{3A38A80E-5A6C-4D28-B752-73F87C4C0C0B}" srcOrd="1" destOrd="0" parTransId="{25371402-7733-4D85-A273-0140C9057B05}" sibTransId="{FE399043-E4BA-4BC9-8865-DE45D74E0CC7}"/>
    <dgm:cxn modelId="{4ABF0D51-C8AE-40DD-AD64-FF2F39139970}" type="presOf" srcId="{BA529C48-4D5A-4F14-9ACE-EE0AC6B2CBB2}" destId="{54C7EFFB-33B3-4E5C-8D8E-48389FD40FE0}" srcOrd="0" destOrd="0" presId="urn:microsoft.com/office/officeart/2005/8/layout/radial1"/>
    <dgm:cxn modelId="{16641777-9B49-4E72-8338-E924A5C409F4}" type="presOf" srcId="{6B224E9F-F594-4E35-9C22-C5564DC4D736}" destId="{422D4555-12C3-46F6-BD25-C8D208801743}" srcOrd="0" destOrd="0" presId="urn:microsoft.com/office/officeart/2005/8/layout/radial1"/>
    <dgm:cxn modelId="{C94B6F8C-21B5-4262-B933-BDFAD568E6CD}" srcId="{29F10F57-B41B-43DD-89A3-272AF1782DD5}" destId="{E0C685FE-0899-4EBA-865E-A3A1EB379E2E}" srcOrd="2" destOrd="0" parTransId="{24AFD0BE-F0B7-4B16-9DD1-60EFCA88D5D5}" sibTransId="{573AE97B-8B84-47BC-A21A-EB2B41F3BE89}"/>
    <dgm:cxn modelId="{93E79595-8082-4EDD-9A14-6EB7DEC70A9C}" type="presOf" srcId="{1E68CD20-DFBA-4727-AB21-DEE11995E4C0}" destId="{9CDEFD93-0985-493D-98F3-227A418FC839}" srcOrd="1" destOrd="0" presId="urn:microsoft.com/office/officeart/2005/8/layout/radial1"/>
    <dgm:cxn modelId="{7683F3A9-0435-4083-9D7A-36E3AACB26C3}" type="presOf" srcId="{1E68CD20-DFBA-4727-AB21-DEE11995E4C0}" destId="{01E972C3-FF97-4C58-8AFA-83CE45D92EC0}" srcOrd="0" destOrd="0" presId="urn:microsoft.com/office/officeart/2005/8/layout/radial1"/>
    <dgm:cxn modelId="{54054DD2-75C1-4DC2-9813-AD326AA7296C}" type="presOf" srcId="{25371402-7733-4D85-A273-0140C9057B05}" destId="{514EDFD3-BFE6-46E6-8F9C-415905404AF2}" srcOrd="1" destOrd="0" presId="urn:microsoft.com/office/officeart/2005/8/layout/radial1"/>
    <dgm:cxn modelId="{D01607D9-463A-4EDB-B401-7C40829FB7D6}" type="presOf" srcId="{24AFD0BE-F0B7-4B16-9DD1-60EFCA88D5D5}" destId="{E74B62B8-6E52-4447-8EA3-BDBE93C98CA2}" srcOrd="0" destOrd="0" presId="urn:microsoft.com/office/officeart/2005/8/layout/radial1"/>
    <dgm:cxn modelId="{FD0AB7F4-418D-4C57-A7E1-8CECFD3D21F0}" srcId="{29F10F57-B41B-43DD-89A3-272AF1782DD5}" destId="{6B224E9F-F594-4E35-9C22-C5564DC4D736}" srcOrd="0" destOrd="0" parTransId="{1E68CD20-DFBA-4727-AB21-DEE11995E4C0}" sibTransId="{4604440B-DB91-47E3-AA92-0AE543A444D4}"/>
    <dgm:cxn modelId="{B63D2EFA-8856-47DC-8922-3B051FFDAD26}" type="presParOf" srcId="{54C7EFFB-33B3-4E5C-8D8E-48389FD40FE0}" destId="{C8ABDEDF-0176-46C2-B09C-B8FF86C64F00}" srcOrd="0" destOrd="0" presId="urn:microsoft.com/office/officeart/2005/8/layout/radial1"/>
    <dgm:cxn modelId="{E66050A1-F296-4F84-80AA-4EDF8C901727}" type="presParOf" srcId="{54C7EFFB-33B3-4E5C-8D8E-48389FD40FE0}" destId="{01E972C3-FF97-4C58-8AFA-83CE45D92EC0}" srcOrd="1" destOrd="0" presId="urn:microsoft.com/office/officeart/2005/8/layout/radial1"/>
    <dgm:cxn modelId="{84F04231-B6D4-4142-8B1B-CBFF02511D07}" type="presParOf" srcId="{01E972C3-FF97-4C58-8AFA-83CE45D92EC0}" destId="{9CDEFD93-0985-493D-98F3-227A418FC839}" srcOrd="0" destOrd="0" presId="urn:microsoft.com/office/officeart/2005/8/layout/radial1"/>
    <dgm:cxn modelId="{CF44AC79-6A76-46FA-A6E5-379AC6D6168F}" type="presParOf" srcId="{54C7EFFB-33B3-4E5C-8D8E-48389FD40FE0}" destId="{422D4555-12C3-46F6-BD25-C8D208801743}" srcOrd="2" destOrd="0" presId="urn:microsoft.com/office/officeart/2005/8/layout/radial1"/>
    <dgm:cxn modelId="{51D20CF7-641E-47FE-9F78-47AC8828C2E3}" type="presParOf" srcId="{54C7EFFB-33B3-4E5C-8D8E-48389FD40FE0}" destId="{379076B9-B627-4E6B-A6DE-729CF9496EAE}" srcOrd="3" destOrd="0" presId="urn:microsoft.com/office/officeart/2005/8/layout/radial1"/>
    <dgm:cxn modelId="{12694E53-4ED7-4D11-9995-6B01D0D33AD7}" type="presParOf" srcId="{379076B9-B627-4E6B-A6DE-729CF9496EAE}" destId="{514EDFD3-BFE6-46E6-8F9C-415905404AF2}" srcOrd="0" destOrd="0" presId="urn:microsoft.com/office/officeart/2005/8/layout/radial1"/>
    <dgm:cxn modelId="{F3BED911-7435-4C8A-837C-73AE1F7712C6}" type="presParOf" srcId="{54C7EFFB-33B3-4E5C-8D8E-48389FD40FE0}" destId="{BD329B8B-F136-4FD9-84B5-47A83C9B2F5C}" srcOrd="4" destOrd="0" presId="urn:microsoft.com/office/officeart/2005/8/layout/radial1"/>
    <dgm:cxn modelId="{95207CC1-60F6-47F2-ADEB-A3BB42712726}" type="presParOf" srcId="{54C7EFFB-33B3-4E5C-8D8E-48389FD40FE0}" destId="{E74B62B8-6E52-4447-8EA3-BDBE93C98CA2}" srcOrd="5" destOrd="0" presId="urn:microsoft.com/office/officeart/2005/8/layout/radial1"/>
    <dgm:cxn modelId="{0B4D6398-7970-4862-AEBA-9B6B5E3A1849}" type="presParOf" srcId="{E74B62B8-6E52-4447-8EA3-BDBE93C98CA2}" destId="{8DC6603B-C0C8-4B4E-BC65-F27DD9BDC3A8}" srcOrd="0" destOrd="0" presId="urn:microsoft.com/office/officeart/2005/8/layout/radial1"/>
    <dgm:cxn modelId="{58828656-7EB6-48C4-B2E0-737B5DB1D166}" type="presParOf" srcId="{54C7EFFB-33B3-4E5C-8D8E-48389FD40FE0}" destId="{4EDFE10A-CF71-412E-988E-4C3712F23222}"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9A8329-3D80-4FA1-8D60-73608B52B3B4}"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701A73A7-13D4-46F4-9087-0DF4E7A1EB94}">
      <dgm:prSet/>
      <dgm:spPr/>
      <dgm:t>
        <a:bodyPr/>
        <a:lstStyle/>
        <a:p>
          <a:pPr>
            <a:lnSpc>
              <a:spcPct val="100000"/>
            </a:lnSpc>
          </a:pPr>
          <a:r>
            <a:rPr lang="en-US" dirty="0"/>
            <a:t>Overview of Friday, November 22, 2024 Finance Committee Meeting</a:t>
          </a:r>
        </a:p>
      </dgm:t>
    </dgm:pt>
    <dgm:pt modelId="{25006ABD-EBD5-4427-9811-07F4D8FC82D9}" type="parTrans" cxnId="{9986BE06-3528-4227-AF11-D6F4E67C02FC}">
      <dgm:prSet/>
      <dgm:spPr/>
      <dgm:t>
        <a:bodyPr/>
        <a:lstStyle/>
        <a:p>
          <a:endParaRPr lang="en-US"/>
        </a:p>
      </dgm:t>
    </dgm:pt>
    <dgm:pt modelId="{594781B1-79CD-428D-A00C-7F02E9E7BEC4}" type="sibTrans" cxnId="{9986BE06-3528-4227-AF11-D6F4E67C02FC}">
      <dgm:prSet/>
      <dgm:spPr/>
      <dgm:t>
        <a:bodyPr/>
        <a:lstStyle/>
        <a:p>
          <a:endParaRPr lang="en-US"/>
        </a:p>
      </dgm:t>
    </dgm:pt>
    <dgm:pt modelId="{879A9D19-8261-41E5-BBA6-8FE6BE21B7B9}">
      <dgm:prSet/>
      <dgm:spPr/>
      <dgm:t>
        <a:bodyPr/>
        <a:lstStyle/>
        <a:p>
          <a:pPr>
            <a:lnSpc>
              <a:spcPct val="100000"/>
            </a:lnSpc>
          </a:pPr>
          <a:r>
            <a:rPr lang="en-US" dirty="0"/>
            <a:t>October 2024 Financials</a:t>
          </a:r>
        </a:p>
      </dgm:t>
    </dgm:pt>
    <dgm:pt modelId="{B0E3952E-D230-4C41-AEB6-6C857516B153}" type="parTrans" cxnId="{EBFA9E7C-73FE-4DE8-B9A2-BF71A421CD63}">
      <dgm:prSet/>
      <dgm:spPr/>
      <dgm:t>
        <a:bodyPr/>
        <a:lstStyle/>
        <a:p>
          <a:endParaRPr lang="en-US"/>
        </a:p>
      </dgm:t>
    </dgm:pt>
    <dgm:pt modelId="{18659D1B-FD01-4D89-8EDE-264500BF911D}" type="sibTrans" cxnId="{EBFA9E7C-73FE-4DE8-B9A2-BF71A421CD63}">
      <dgm:prSet/>
      <dgm:spPr/>
      <dgm:t>
        <a:bodyPr/>
        <a:lstStyle/>
        <a:p>
          <a:endParaRPr lang="en-US"/>
        </a:p>
      </dgm:t>
    </dgm:pt>
    <dgm:pt modelId="{F01B6024-7A81-488F-A7EF-BD1E09283E1A}">
      <dgm:prSet/>
      <dgm:spPr/>
      <dgm:t>
        <a:bodyPr/>
        <a:lstStyle/>
        <a:p>
          <a:pPr rtl="0">
            <a:lnSpc>
              <a:spcPct val="100000"/>
            </a:lnSpc>
          </a:pPr>
          <a:r>
            <a:rPr lang="en-US" dirty="0"/>
            <a:t>Financial Assistance Policy</a:t>
          </a:r>
          <a:r>
            <a:rPr lang="en-US" dirty="0">
              <a:latin typeface="Arial"/>
            </a:rPr>
            <a:t> (</a:t>
          </a:r>
          <a:r>
            <a:rPr lang="en-US" dirty="0"/>
            <a:t>FAP)</a:t>
          </a:r>
          <a:r>
            <a:rPr lang="en-US" dirty="0">
              <a:latin typeface="Arial"/>
            </a:rPr>
            <a:t> / </a:t>
          </a:r>
          <a:r>
            <a:rPr lang="en-US" dirty="0"/>
            <a:t>EMTALA Policies</a:t>
          </a:r>
        </a:p>
      </dgm:t>
    </dgm:pt>
    <dgm:pt modelId="{46FE9FF4-1B49-4458-B10C-A7B6051DDD1E}" type="parTrans" cxnId="{834D99D3-8C4A-4DA1-8E06-91F59299FA32}">
      <dgm:prSet/>
      <dgm:spPr/>
      <dgm:t>
        <a:bodyPr/>
        <a:lstStyle/>
        <a:p>
          <a:endParaRPr lang="en-US"/>
        </a:p>
      </dgm:t>
    </dgm:pt>
    <dgm:pt modelId="{7DD8BF0A-358A-4A0D-8C5F-2C5F1EA225AF}" type="sibTrans" cxnId="{834D99D3-8C4A-4DA1-8E06-91F59299FA32}">
      <dgm:prSet/>
      <dgm:spPr/>
      <dgm:t>
        <a:bodyPr/>
        <a:lstStyle/>
        <a:p>
          <a:endParaRPr lang="en-US"/>
        </a:p>
      </dgm:t>
    </dgm:pt>
    <dgm:pt modelId="{4B11FE62-26AA-4B9F-90DD-737A37B36003}">
      <dgm:prSet/>
      <dgm:spPr/>
      <dgm:t>
        <a:bodyPr/>
        <a:lstStyle/>
        <a:p>
          <a:pPr>
            <a:lnSpc>
              <a:spcPct val="100000"/>
            </a:lnSpc>
          </a:pPr>
          <a:r>
            <a:rPr lang="en-US" dirty="0"/>
            <a:t>Investment Review: ZCM Advisory Group </a:t>
          </a:r>
        </a:p>
      </dgm:t>
    </dgm:pt>
    <dgm:pt modelId="{A05D1C08-F445-42C1-B5B6-FD9D22DF1E7D}" type="parTrans" cxnId="{39AF23A5-05E6-4E2A-A090-CF98951E0E80}">
      <dgm:prSet/>
      <dgm:spPr/>
      <dgm:t>
        <a:bodyPr/>
        <a:lstStyle/>
        <a:p>
          <a:endParaRPr lang="en-US"/>
        </a:p>
      </dgm:t>
    </dgm:pt>
    <dgm:pt modelId="{22C3978E-A314-4E9E-B28E-01D3D94690C1}" type="sibTrans" cxnId="{39AF23A5-05E6-4E2A-A090-CF98951E0E80}">
      <dgm:prSet/>
      <dgm:spPr/>
      <dgm:t>
        <a:bodyPr/>
        <a:lstStyle/>
        <a:p>
          <a:endParaRPr lang="en-US"/>
        </a:p>
      </dgm:t>
    </dgm:pt>
    <dgm:pt modelId="{57A71FBD-1D11-4E8D-8AEF-1D5BC991D5B2}">
      <dgm:prSet/>
      <dgm:spPr/>
      <dgm:t>
        <a:bodyPr/>
        <a:lstStyle/>
        <a:p>
          <a:pPr>
            <a:lnSpc>
              <a:spcPct val="100000"/>
            </a:lnSpc>
          </a:pPr>
          <a:r>
            <a:rPr lang="en-US" dirty="0"/>
            <a:t>November </a:t>
          </a:r>
          <a:r>
            <a:rPr lang="en-US" dirty="0">
              <a:latin typeface="Arial"/>
            </a:rPr>
            <a:t>Month-to-Date</a:t>
          </a:r>
          <a:r>
            <a:rPr lang="en-US" dirty="0"/>
            <a:t> Financials</a:t>
          </a:r>
        </a:p>
      </dgm:t>
    </dgm:pt>
    <dgm:pt modelId="{B1116770-043A-4CAF-AA91-3DF245B89299}" type="parTrans" cxnId="{CEFB15F6-DD62-47D0-B631-231A0A2893BB}">
      <dgm:prSet/>
      <dgm:spPr/>
      <dgm:t>
        <a:bodyPr/>
        <a:lstStyle/>
        <a:p>
          <a:endParaRPr lang="en-US"/>
        </a:p>
      </dgm:t>
    </dgm:pt>
    <dgm:pt modelId="{50233FB0-9821-4F2D-8A95-5CCBA70EF193}" type="sibTrans" cxnId="{CEFB15F6-DD62-47D0-B631-231A0A2893BB}">
      <dgm:prSet/>
      <dgm:spPr/>
      <dgm:t>
        <a:bodyPr/>
        <a:lstStyle/>
        <a:p>
          <a:endParaRPr lang="en-US"/>
        </a:p>
      </dgm:t>
    </dgm:pt>
    <dgm:pt modelId="{E9E197EE-ED0E-41E8-B31E-17B820D6F317}">
      <dgm:prSet/>
      <dgm:spPr/>
      <dgm:t>
        <a:bodyPr/>
        <a:lstStyle/>
        <a:p>
          <a:pPr>
            <a:lnSpc>
              <a:spcPct val="100000"/>
            </a:lnSpc>
          </a:pPr>
          <a:r>
            <a:rPr lang="en-US" dirty="0"/>
            <a:t>Community Health Needs Assessment (CHNA)</a:t>
          </a:r>
        </a:p>
      </dgm:t>
    </dgm:pt>
    <dgm:pt modelId="{B95A9704-D065-4B36-8C5E-167F9A3B7F85}" type="parTrans" cxnId="{5292F85F-5F42-4A52-80C2-393A099357AD}">
      <dgm:prSet/>
      <dgm:spPr/>
      <dgm:t>
        <a:bodyPr/>
        <a:lstStyle/>
        <a:p>
          <a:endParaRPr lang="en-US"/>
        </a:p>
      </dgm:t>
    </dgm:pt>
    <dgm:pt modelId="{90C528FA-9748-43BD-AFFE-2390E2B77E98}" type="sibTrans" cxnId="{5292F85F-5F42-4A52-80C2-393A099357AD}">
      <dgm:prSet/>
      <dgm:spPr/>
      <dgm:t>
        <a:bodyPr/>
        <a:lstStyle/>
        <a:p>
          <a:endParaRPr lang="en-US"/>
        </a:p>
      </dgm:t>
    </dgm:pt>
    <dgm:pt modelId="{910AE159-4E83-42CD-89BE-F0CA71FEA605}">
      <dgm:prSet/>
      <dgm:spPr/>
      <dgm:t>
        <a:bodyPr/>
        <a:lstStyle/>
        <a:p>
          <a:pPr>
            <a:lnSpc>
              <a:spcPct val="100000"/>
            </a:lnSpc>
          </a:pPr>
          <a:r>
            <a:rPr lang="en-US" dirty="0"/>
            <a:t>Capital Request: Infusion Pump Replacement</a:t>
          </a:r>
        </a:p>
      </dgm:t>
    </dgm:pt>
    <dgm:pt modelId="{ABF5C5F5-0678-44B8-B7A1-4B4D4E571A56}" type="parTrans" cxnId="{ABC516BB-5E56-4B7F-8BB8-274708D96AC9}">
      <dgm:prSet/>
      <dgm:spPr/>
      <dgm:t>
        <a:bodyPr/>
        <a:lstStyle/>
        <a:p>
          <a:endParaRPr lang="en-US"/>
        </a:p>
      </dgm:t>
    </dgm:pt>
    <dgm:pt modelId="{CBDE8BEF-E88C-49BA-8AE8-76262BF835A9}" type="sibTrans" cxnId="{ABC516BB-5E56-4B7F-8BB8-274708D96AC9}">
      <dgm:prSet/>
      <dgm:spPr/>
      <dgm:t>
        <a:bodyPr/>
        <a:lstStyle/>
        <a:p>
          <a:endParaRPr lang="en-US"/>
        </a:p>
      </dgm:t>
    </dgm:pt>
    <dgm:pt modelId="{B14C0F16-B056-42D9-9AD7-C1101F80619C}" type="pres">
      <dgm:prSet presAssocID="{F99A8329-3D80-4FA1-8D60-73608B52B3B4}" presName="root" presStyleCnt="0">
        <dgm:presLayoutVars>
          <dgm:dir/>
          <dgm:resizeHandles val="exact"/>
        </dgm:presLayoutVars>
      </dgm:prSet>
      <dgm:spPr/>
    </dgm:pt>
    <dgm:pt modelId="{0C1D2DBD-E2E1-477F-A567-C8F3F7E67FD4}" type="pres">
      <dgm:prSet presAssocID="{701A73A7-13D4-46F4-9087-0DF4E7A1EB94}" presName="compNode" presStyleCnt="0"/>
      <dgm:spPr/>
    </dgm:pt>
    <dgm:pt modelId="{E16B8FEB-3F89-4489-AD91-770CAC7C6B7B}" type="pres">
      <dgm:prSet presAssocID="{701A73A7-13D4-46F4-9087-0DF4E7A1EB94}" presName="bgRect" presStyleLbl="bgShp" presStyleIdx="0" presStyleCnt="7"/>
      <dgm:spPr/>
    </dgm:pt>
    <dgm:pt modelId="{876B29CC-5699-40A0-9F3B-99951E57D938}" type="pres">
      <dgm:prSet presAssocID="{701A73A7-13D4-46F4-9087-0DF4E7A1EB9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CB8978AD-1C76-4D89-B0C4-25B4E584DF9F}" type="pres">
      <dgm:prSet presAssocID="{701A73A7-13D4-46F4-9087-0DF4E7A1EB94}" presName="spaceRect" presStyleCnt="0"/>
      <dgm:spPr/>
    </dgm:pt>
    <dgm:pt modelId="{CDAEE363-35ED-4FEB-8E38-2331A8C55322}" type="pres">
      <dgm:prSet presAssocID="{701A73A7-13D4-46F4-9087-0DF4E7A1EB94}" presName="parTx" presStyleLbl="revTx" presStyleIdx="0" presStyleCnt="7">
        <dgm:presLayoutVars>
          <dgm:chMax val="0"/>
          <dgm:chPref val="0"/>
        </dgm:presLayoutVars>
      </dgm:prSet>
      <dgm:spPr/>
    </dgm:pt>
    <dgm:pt modelId="{CD6139CE-9794-4D48-A485-AE12F5A4290D}" type="pres">
      <dgm:prSet presAssocID="{594781B1-79CD-428D-A00C-7F02E9E7BEC4}" presName="sibTrans" presStyleCnt="0"/>
      <dgm:spPr/>
    </dgm:pt>
    <dgm:pt modelId="{85C6F3F5-E85D-48F1-896B-F3C613C9E132}" type="pres">
      <dgm:prSet presAssocID="{879A9D19-8261-41E5-BBA6-8FE6BE21B7B9}" presName="compNode" presStyleCnt="0"/>
      <dgm:spPr/>
    </dgm:pt>
    <dgm:pt modelId="{D0D4DA56-43C9-41B8-B14C-4DD701FAB6C8}" type="pres">
      <dgm:prSet presAssocID="{879A9D19-8261-41E5-BBA6-8FE6BE21B7B9}" presName="bgRect" presStyleLbl="bgShp" presStyleIdx="1" presStyleCnt="7"/>
      <dgm:spPr/>
    </dgm:pt>
    <dgm:pt modelId="{14CE1978-70FB-417F-9ADF-1AF6A29D5280}" type="pres">
      <dgm:prSet presAssocID="{879A9D19-8261-41E5-BBA6-8FE6BE21B7B9}"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ey outline"/>
        </a:ext>
      </dgm:extLst>
    </dgm:pt>
    <dgm:pt modelId="{F72BC841-D5D9-4AFF-A864-25D9B5A15E2C}" type="pres">
      <dgm:prSet presAssocID="{879A9D19-8261-41E5-BBA6-8FE6BE21B7B9}" presName="spaceRect" presStyleCnt="0"/>
      <dgm:spPr/>
    </dgm:pt>
    <dgm:pt modelId="{D49D93E0-6260-4B1A-A346-C4E3E1813DBE}" type="pres">
      <dgm:prSet presAssocID="{879A9D19-8261-41E5-BBA6-8FE6BE21B7B9}" presName="parTx" presStyleLbl="revTx" presStyleIdx="1" presStyleCnt="7">
        <dgm:presLayoutVars>
          <dgm:chMax val="0"/>
          <dgm:chPref val="0"/>
        </dgm:presLayoutVars>
      </dgm:prSet>
      <dgm:spPr/>
    </dgm:pt>
    <dgm:pt modelId="{EF0FF403-51A4-443B-881C-65C3F4441AA6}" type="pres">
      <dgm:prSet presAssocID="{18659D1B-FD01-4D89-8EDE-264500BF911D}" presName="sibTrans" presStyleCnt="0"/>
      <dgm:spPr/>
    </dgm:pt>
    <dgm:pt modelId="{8C3879B3-D037-4C01-90A2-FB9806F65594}" type="pres">
      <dgm:prSet presAssocID="{57A71FBD-1D11-4E8D-8AEF-1D5BC991D5B2}" presName="compNode" presStyleCnt="0"/>
      <dgm:spPr/>
    </dgm:pt>
    <dgm:pt modelId="{378697B7-7F33-4CEA-95D4-1F0860A429A6}" type="pres">
      <dgm:prSet presAssocID="{57A71FBD-1D11-4E8D-8AEF-1D5BC991D5B2}" presName="bgRect" presStyleLbl="bgShp" presStyleIdx="2" presStyleCnt="7"/>
      <dgm:spPr/>
    </dgm:pt>
    <dgm:pt modelId="{56F0B4E9-CFA9-43A8-9818-4C95B88574D4}" type="pres">
      <dgm:prSet presAssocID="{57A71FBD-1D11-4E8D-8AEF-1D5BC991D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oney outline"/>
        </a:ext>
      </dgm:extLst>
    </dgm:pt>
    <dgm:pt modelId="{1DFB8CCF-0829-4180-8496-2579534A91EF}" type="pres">
      <dgm:prSet presAssocID="{57A71FBD-1D11-4E8D-8AEF-1D5BC991D5B2}" presName="spaceRect" presStyleCnt="0"/>
      <dgm:spPr/>
    </dgm:pt>
    <dgm:pt modelId="{B27F859A-8C0E-480C-8670-47508CE2550D}" type="pres">
      <dgm:prSet presAssocID="{57A71FBD-1D11-4E8D-8AEF-1D5BC991D5B2}" presName="parTx" presStyleLbl="revTx" presStyleIdx="2" presStyleCnt="7">
        <dgm:presLayoutVars>
          <dgm:chMax val="0"/>
          <dgm:chPref val="0"/>
        </dgm:presLayoutVars>
      </dgm:prSet>
      <dgm:spPr/>
    </dgm:pt>
    <dgm:pt modelId="{86972F05-EA91-4250-9D98-24FC1B555C4B}" type="pres">
      <dgm:prSet presAssocID="{50233FB0-9821-4F2D-8A95-5CCBA70EF193}" presName="sibTrans" presStyleCnt="0"/>
      <dgm:spPr/>
    </dgm:pt>
    <dgm:pt modelId="{941B3063-2325-4667-A739-8B2F9C6DF5C3}" type="pres">
      <dgm:prSet presAssocID="{F01B6024-7A81-488F-A7EF-BD1E09283E1A}" presName="compNode" presStyleCnt="0"/>
      <dgm:spPr/>
    </dgm:pt>
    <dgm:pt modelId="{252814B9-F55B-495E-B947-7691588683D0}" type="pres">
      <dgm:prSet presAssocID="{F01B6024-7A81-488F-A7EF-BD1E09283E1A}" presName="bgRect" presStyleLbl="bgShp" presStyleIdx="3" presStyleCnt="7"/>
      <dgm:spPr/>
    </dgm:pt>
    <dgm:pt modelId="{678A03AC-EDFA-43BD-95A9-B928354D92B1}" type="pres">
      <dgm:prSet presAssocID="{F01B6024-7A81-488F-A7EF-BD1E09283E1A}"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BA1050E8-3E07-4487-AA17-D5A4120555D9}" type="pres">
      <dgm:prSet presAssocID="{F01B6024-7A81-488F-A7EF-BD1E09283E1A}" presName="spaceRect" presStyleCnt="0"/>
      <dgm:spPr/>
    </dgm:pt>
    <dgm:pt modelId="{FC05FF43-DCE9-4F09-B9EB-FB491C86DA5F}" type="pres">
      <dgm:prSet presAssocID="{F01B6024-7A81-488F-A7EF-BD1E09283E1A}" presName="parTx" presStyleLbl="revTx" presStyleIdx="3" presStyleCnt="7">
        <dgm:presLayoutVars>
          <dgm:chMax val="0"/>
          <dgm:chPref val="0"/>
        </dgm:presLayoutVars>
      </dgm:prSet>
      <dgm:spPr/>
    </dgm:pt>
    <dgm:pt modelId="{8DCF87A5-30B8-475E-B36F-D1AC72166153}" type="pres">
      <dgm:prSet presAssocID="{7DD8BF0A-358A-4A0D-8C5F-2C5F1EA225AF}" presName="sibTrans" presStyleCnt="0"/>
      <dgm:spPr/>
    </dgm:pt>
    <dgm:pt modelId="{7C23661D-DEEE-4C79-AFED-F9CEB1BD4BAA}" type="pres">
      <dgm:prSet presAssocID="{E9E197EE-ED0E-41E8-B31E-17B820D6F317}" presName="compNode" presStyleCnt="0"/>
      <dgm:spPr/>
    </dgm:pt>
    <dgm:pt modelId="{B8883295-34CF-4D77-B8ED-3F25F6A43AD8}" type="pres">
      <dgm:prSet presAssocID="{E9E197EE-ED0E-41E8-B31E-17B820D6F317}" presName="bgRect" presStyleLbl="bgShp" presStyleIdx="4" presStyleCnt="7"/>
      <dgm:spPr/>
    </dgm:pt>
    <dgm:pt modelId="{AD73348E-1BAD-4BFF-9837-73093507E23C}" type="pres">
      <dgm:prSet presAssocID="{E9E197EE-ED0E-41E8-B31E-17B820D6F317}"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ighborhood with solid fill"/>
        </a:ext>
      </dgm:extLst>
    </dgm:pt>
    <dgm:pt modelId="{C8B81C69-EBFB-4805-80E2-DB36B80C9542}" type="pres">
      <dgm:prSet presAssocID="{E9E197EE-ED0E-41E8-B31E-17B820D6F317}" presName="spaceRect" presStyleCnt="0"/>
      <dgm:spPr/>
    </dgm:pt>
    <dgm:pt modelId="{19090FB7-9BB1-4DF2-ADF9-B4D7502ABE99}" type="pres">
      <dgm:prSet presAssocID="{E9E197EE-ED0E-41E8-B31E-17B820D6F317}" presName="parTx" presStyleLbl="revTx" presStyleIdx="4" presStyleCnt="7">
        <dgm:presLayoutVars>
          <dgm:chMax val="0"/>
          <dgm:chPref val="0"/>
        </dgm:presLayoutVars>
      </dgm:prSet>
      <dgm:spPr/>
    </dgm:pt>
    <dgm:pt modelId="{F30C70A0-E636-47CD-946E-5B49CFD1759D}" type="pres">
      <dgm:prSet presAssocID="{90C528FA-9748-43BD-AFFE-2390E2B77E98}" presName="sibTrans" presStyleCnt="0"/>
      <dgm:spPr/>
    </dgm:pt>
    <dgm:pt modelId="{B1518223-40AE-4E0A-9F43-807FE977EC83}" type="pres">
      <dgm:prSet presAssocID="{910AE159-4E83-42CD-89BE-F0CA71FEA605}" presName="compNode" presStyleCnt="0"/>
      <dgm:spPr/>
    </dgm:pt>
    <dgm:pt modelId="{C4C11395-D329-47AD-9A27-AC9BBD706265}" type="pres">
      <dgm:prSet presAssocID="{910AE159-4E83-42CD-89BE-F0CA71FEA605}" presName="bgRect" presStyleLbl="bgShp" presStyleIdx="5" presStyleCnt="7"/>
      <dgm:spPr/>
    </dgm:pt>
    <dgm:pt modelId="{3B868F07-8F68-4DFB-AE9E-FE8F548BDB09}" type="pres">
      <dgm:prSet presAssocID="{910AE159-4E83-42CD-89BE-F0CA71FEA60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ins outline"/>
        </a:ext>
      </dgm:extLst>
    </dgm:pt>
    <dgm:pt modelId="{C6FEC369-164E-4160-80BE-EF57E9165243}" type="pres">
      <dgm:prSet presAssocID="{910AE159-4E83-42CD-89BE-F0CA71FEA605}" presName="spaceRect" presStyleCnt="0"/>
      <dgm:spPr/>
    </dgm:pt>
    <dgm:pt modelId="{6CFCED74-0089-447E-8C76-5751E3D56B50}" type="pres">
      <dgm:prSet presAssocID="{910AE159-4E83-42CD-89BE-F0CA71FEA605}" presName="parTx" presStyleLbl="revTx" presStyleIdx="5" presStyleCnt="7">
        <dgm:presLayoutVars>
          <dgm:chMax val="0"/>
          <dgm:chPref val="0"/>
        </dgm:presLayoutVars>
      </dgm:prSet>
      <dgm:spPr/>
    </dgm:pt>
    <dgm:pt modelId="{24A09B65-0086-4FBE-8CAE-A9EF3EC7D7A0}" type="pres">
      <dgm:prSet presAssocID="{CBDE8BEF-E88C-49BA-8AE8-76262BF835A9}" presName="sibTrans" presStyleCnt="0"/>
      <dgm:spPr/>
    </dgm:pt>
    <dgm:pt modelId="{2C9BBD9F-E82A-4522-96FF-99E0543AE09E}" type="pres">
      <dgm:prSet presAssocID="{4B11FE62-26AA-4B9F-90DD-737A37B36003}" presName="compNode" presStyleCnt="0"/>
      <dgm:spPr/>
    </dgm:pt>
    <dgm:pt modelId="{3F62587A-19D5-46CB-BE40-BD492D9BB247}" type="pres">
      <dgm:prSet presAssocID="{4B11FE62-26AA-4B9F-90DD-737A37B36003}" presName="bgRect" presStyleLbl="bgShp" presStyleIdx="6" presStyleCnt="7"/>
      <dgm:spPr/>
    </dgm:pt>
    <dgm:pt modelId="{5394E447-B3A1-4016-9CFE-2BC30F4F6A28}" type="pres">
      <dgm:prSet presAssocID="{4B11FE62-26AA-4B9F-90DD-737A37B36003}"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Bank with solid fill"/>
        </a:ext>
      </dgm:extLst>
    </dgm:pt>
    <dgm:pt modelId="{4D054BD0-BA3C-4808-AA8F-5481E2CEC1E3}" type="pres">
      <dgm:prSet presAssocID="{4B11FE62-26AA-4B9F-90DD-737A37B36003}" presName="spaceRect" presStyleCnt="0"/>
      <dgm:spPr/>
    </dgm:pt>
    <dgm:pt modelId="{C3C1AC0D-85AF-4E48-AB98-242FBEC3A78B}" type="pres">
      <dgm:prSet presAssocID="{4B11FE62-26AA-4B9F-90DD-737A37B36003}" presName="parTx" presStyleLbl="revTx" presStyleIdx="6" presStyleCnt="7">
        <dgm:presLayoutVars>
          <dgm:chMax val="0"/>
          <dgm:chPref val="0"/>
        </dgm:presLayoutVars>
      </dgm:prSet>
      <dgm:spPr/>
    </dgm:pt>
  </dgm:ptLst>
  <dgm:cxnLst>
    <dgm:cxn modelId="{9986BE06-3528-4227-AF11-D6F4E67C02FC}" srcId="{F99A8329-3D80-4FA1-8D60-73608B52B3B4}" destId="{701A73A7-13D4-46F4-9087-0DF4E7A1EB94}" srcOrd="0" destOrd="0" parTransId="{25006ABD-EBD5-4427-9811-07F4D8FC82D9}" sibTransId="{594781B1-79CD-428D-A00C-7F02E9E7BEC4}"/>
    <dgm:cxn modelId="{2308E73B-BBF8-4C7A-BE45-E330FD4FCFFA}" type="presOf" srcId="{57A71FBD-1D11-4E8D-8AEF-1D5BC991D5B2}" destId="{B27F859A-8C0E-480C-8670-47508CE2550D}" srcOrd="0" destOrd="0" presId="urn:microsoft.com/office/officeart/2018/2/layout/IconVerticalSolidList"/>
    <dgm:cxn modelId="{5292F85F-5F42-4A52-80C2-393A099357AD}" srcId="{F99A8329-3D80-4FA1-8D60-73608B52B3B4}" destId="{E9E197EE-ED0E-41E8-B31E-17B820D6F317}" srcOrd="4" destOrd="0" parTransId="{B95A9704-D065-4B36-8C5E-167F9A3B7F85}" sibTransId="{90C528FA-9748-43BD-AFFE-2390E2B77E98}"/>
    <dgm:cxn modelId="{569FE247-2859-4B7B-8648-72DD48A44653}" type="presOf" srcId="{F99A8329-3D80-4FA1-8D60-73608B52B3B4}" destId="{B14C0F16-B056-42D9-9AD7-C1101F80619C}" srcOrd="0" destOrd="0" presId="urn:microsoft.com/office/officeart/2018/2/layout/IconVerticalSolidList"/>
    <dgm:cxn modelId="{CA4BC74E-A3D5-47A5-9E58-96E771BB7C83}" type="presOf" srcId="{E9E197EE-ED0E-41E8-B31E-17B820D6F317}" destId="{19090FB7-9BB1-4DF2-ADF9-B4D7502ABE99}" srcOrd="0" destOrd="0" presId="urn:microsoft.com/office/officeart/2018/2/layout/IconVerticalSolidList"/>
    <dgm:cxn modelId="{EBFA9E7C-73FE-4DE8-B9A2-BF71A421CD63}" srcId="{F99A8329-3D80-4FA1-8D60-73608B52B3B4}" destId="{879A9D19-8261-41E5-BBA6-8FE6BE21B7B9}" srcOrd="1" destOrd="0" parTransId="{B0E3952E-D230-4C41-AEB6-6C857516B153}" sibTransId="{18659D1B-FD01-4D89-8EDE-264500BF911D}"/>
    <dgm:cxn modelId="{01F85E80-AB65-4390-994C-4770D58DDFAB}" type="presOf" srcId="{879A9D19-8261-41E5-BBA6-8FE6BE21B7B9}" destId="{D49D93E0-6260-4B1A-A346-C4E3E1813DBE}" srcOrd="0" destOrd="0" presId="urn:microsoft.com/office/officeart/2018/2/layout/IconVerticalSolidList"/>
    <dgm:cxn modelId="{4BEB668D-A353-4B1B-8DEB-FD139E5D442C}" type="presOf" srcId="{F01B6024-7A81-488F-A7EF-BD1E09283E1A}" destId="{FC05FF43-DCE9-4F09-B9EB-FB491C86DA5F}" srcOrd="0" destOrd="0" presId="urn:microsoft.com/office/officeart/2018/2/layout/IconVerticalSolidList"/>
    <dgm:cxn modelId="{39AF23A5-05E6-4E2A-A090-CF98951E0E80}" srcId="{F99A8329-3D80-4FA1-8D60-73608B52B3B4}" destId="{4B11FE62-26AA-4B9F-90DD-737A37B36003}" srcOrd="6" destOrd="0" parTransId="{A05D1C08-F445-42C1-B5B6-FD9D22DF1E7D}" sibTransId="{22C3978E-A314-4E9E-B28E-01D3D94690C1}"/>
    <dgm:cxn modelId="{ABC516BB-5E56-4B7F-8BB8-274708D96AC9}" srcId="{F99A8329-3D80-4FA1-8D60-73608B52B3B4}" destId="{910AE159-4E83-42CD-89BE-F0CA71FEA605}" srcOrd="5" destOrd="0" parTransId="{ABF5C5F5-0678-44B8-B7A1-4B4D4E571A56}" sibTransId="{CBDE8BEF-E88C-49BA-8AE8-76262BF835A9}"/>
    <dgm:cxn modelId="{B11F3CC9-9F14-410B-A9FE-B372595D9ED0}" type="presOf" srcId="{4B11FE62-26AA-4B9F-90DD-737A37B36003}" destId="{C3C1AC0D-85AF-4E48-AB98-242FBEC3A78B}" srcOrd="0" destOrd="0" presId="urn:microsoft.com/office/officeart/2018/2/layout/IconVerticalSolidList"/>
    <dgm:cxn modelId="{834D99D3-8C4A-4DA1-8E06-91F59299FA32}" srcId="{F99A8329-3D80-4FA1-8D60-73608B52B3B4}" destId="{F01B6024-7A81-488F-A7EF-BD1E09283E1A}" srcOrd="3" destOrd="0" parTransId="{46FE9FF4-1B49-4458-B10C-A7B6051DDD1E}" sibTransId="{7DD8BF0A-358A-4A0D-8C5F-2C5F1EA225AF}"/>
    <dgm:cxn modelId="{5C7A87E6-92E8-4C05-9264-7A0E441F6DCA}" type="presOf" srcId="{701A73A7-13D4-46F4-9087-0DF4E7A1EB94}" destId="{CDAEE363-35ED-4FEB-8E38-2331A8C55322}" srcOrd="0" destOrd="0" presId="urn:microsoft.com/office/officeart/2018/2/layout/IconVerticalSolidList"/>
    <dgm:cxn modelId="{CA2382E7-12AB-489C-9D72-05EB73372BD8}" type="presOf" srcId="{910AE159-4E83-42CD-89BE-F0CA71FEA605}" destId="{6CFCED74-0089-447E-8C76-5751E3D56B50}" srcOrd="0" destOrd="0" presId="urn:microsoft.com/office/officeart/2018/2/layout/IconVerticalSolidList"/>
    <dgm:cxn modelId="{CEFB15F6-DD62-47D0-B631-231A0A2893BB}" srcId="{F99A8329-3D80-4FA1-8D60-73608B52B3B4}" destId="{57A71FBD-1D11-4E8D-8AEF-1D5BC991D5B2}" srcOrd="2" destOrd="0" parTransId="{B1116770-043A-4CAF-AA91-3DF245B89299}" sibTransId="{50233FB0-9821-4F2D-8A95-5CCBA70EF193}"/>
    <dgm:cxn modelId="{33992A11-3C8F-40ED-9DBE-604144869E15}" type="presParOf" srcId="{B14C0F16-B056-42D9-9AD7-C1101F80619C}" destId="{0C1D2DBD-E2E1-477F-A567-C8F3F7E67FD4}" srcOrd="0" destOrd="0" presId="urn:microsoft.com/office/officeart/2018/2/layout/IconVerticalSolidList"/>
    <dgm:cxn modelId="{CDC8A4B6-7CD4-4D93-8F20-D3D0012F919E}" type="presParOf" srcId="{0C1D2DBD-E2E1-477F-A567-C8F3F7E67FD4}" destId="{E16B8FEB-3F89-4489-AD91-770CAC7C6B7B}" srcOrd="0" destOrd="0" presId="urn:microsoft.com/office/officeart/2018/2/layout/IconVerticalSolidList"/>
    <dgm:cxn modelId="{C570259F-058B-4192-B137-311509FFC875}" type="presParOf" srcId="{0C1D2DBD-E2E1-477F-A567-C8F3F7E67FD4}" destId="{876B29CC-5699-40A0-9F3B-99951E57D938}" srcOrd="1" destOrd="0" presId="urn:microsoft.com/office/officeart/2018/2/layout/IconVerticalSolidList"/>
    <dgm:cxn modelId="{82574154-0870-4714-B2E5-6F966DEB28B3}" type="presParOf" srcId="{0C1D2DBD-E2E1-477F-A567-C8F3F7E67FD4}" destId="{CB8978AD-1C76-4D89-B0C4-25B4E584DF9F}" srcOrd="2" destOrd="0" presId="urn:microsoft.com/office/officeart/2018/2/layout/IconVerticalSolidList"/>
    <dgm:cxn modelId="{9255213C-C5D2-4ADF-BF10-AFC2AFF6ADD6}" type="presParOf" srcId="{0C1D2DBD-E2E1-477F-A567-C8F3F7E67FD4}" destId="{CDAEE363-35ED-4FEB-8E38-2331A8C55322}" srcOrd="3" destOrd="0" presId="urn:microsoft.com/office/officeart/2018/2/layout/IconVerticalSolidList"/>
    <dgm:cxn modelId="{B6DADD07-B74B-423D-8EB8-BF07453C5CF9}" type="presParOf" srcId="{B14C0F16-B056-42D9-9AD7-C1101F80619C}" destId="{CD6139CE-9794-4D48-A485-AE12F5A4290D}" srcOrd="1" destOrd="0" presId="urn:microsoft.com/office/officeart/2018/2/layout/IconVerticalSolidList"/>
    <dgm:cxn modelId="{EDFF4FA3-B877-4EB4-AAAC-5D5AB6723826}" type="presParOf" srcId="{B14C0F16-B056-42D9-9AD7-C1101F80619C}" destId="{85C6F3F5-E85D-48F1-896B-F3C613C9E132}" srcOrd="2" destOrd="0" presId="urn:microsoft.com/office/officeart/2018/2/layout/IconVerticalSolidList"/>
    <dgm:cxn modelId="{A4DFEBD1-E174-4FDE-B16D-42E7930534DA}" type="presParOf" srcId="{85C6F3F5-E85D-48F1-896B-F3C613C9E132}" destId="{D0D4DA56-43C9-41B8-B14C-4DD701FAB6C8}" srcOrd="0" destOrd="0" presId="urn:microsoft.com/office/officeart/2018/2/layout/IconVerticalSolidList"/>
    <dgm:cxn modelId="{335E5E81-6069-4FD9-A435-4A10DA58E6AB}" type="presParOf" srcId="{85C6F3F5-E85D-48F1-896B-F3C613C9E132}" destId="{14CE1978-70FB-417F-9ADF-1AF6A29D5280}" srcOrd="1" destOrd="0" presId="urn:microsoft.com/office/officeart/2018/2/layout/IconVerticalSolidList"/>
    <dgm:cxn modelId="{2BE3F752-7117-49ED-9F4E-06AE2D565B2A}" type="presParOf" srcId="{85C6F3F5-E85D-48F1-896B-F3C613C9E132}" destId="{F72BC841-D5D9-4AFF-A864-25D9B5A15E2C}" srcOrd="2" destOrd="0" presId="urn:microsoft.com/office/officeart/2018/2/layout/IconVerticalSolidList"/>
    <dgm:cxn modelId="{CBBA20B1-22DE-4AB3-B7A5-2622047DB85F}" type="presParOf" srcId="{85C6F3F5-E85D-48F1-896B-F3C613C9E132}" destId="{D49D93E0-6260-4B1A-A346-C4E3E1813DBE}" srcOrd="3" destOrd="0" presId="urn:microsoft.com/office/officeart/2018/2/layout/IconVerticalSolidList"/>
    <dgm:cxn modelId="{C3E445DB-7742-4F52-AE91-644D394F8DF3}" type="presParOf" srcId="{B14C0F16-B056-42D9-9AD7-C1101F80619C}" destId="{EF0FF403-51A4-443B-881C-65C3F4441AA6}" srcOrd="3" destOrd="0" presId="urn:microsoft.com/office/officeart/2018/2/layout/IconVerticalSolidList"/>
    <dgm:cxn modelId="{F92B7C12-7621-42F6-A5E5-978B4A63E185}" type="presParOf" srcId="{B14C0F16-B056-42D9-9AD7-C1101F80619C}" destId="{8C3879B3-D037-4C01-90A2-FB9806F65594}" srcOrd="4" destOrd="0" presId="urn:microsoft.com/office/officeart/2018/2/layout/IconVerticalSolidList"/>
    <dgm:cxn modelId="{1AD24CFB-63B2-41D8-B7BF-92F856097DB8}" type="presParOf" srcId="{8C3879B3-D037-4C01-90A2-FB9806F65594}" destId="{378697B7-7F33-4CEA-95D4-1F0860A429A6}" srcOrd="0" destOrd="0" presId="urn:microsoft.com/office/officeart/2018/2/layout/IconVerticalSolidList"/>
    <dgm:cxn modelId="{77A5F76B-6AB2-4314-A17C-B3BAA3A35040}" type="presParOf" srcId="{8C3879B3-D037-4C01-90A2-FB9806F65594}" destId="{56F0B4E9-CFA9-43A8-9818-4C95B88574D4}" srcOrd="1" destOrd="0" presId="urn:microsoft.com/office/officeart/2018/2/layout/IconVerticalSolidList"/>
    <dgm:cxn modelId="{C36E89B7-18F3-450B-AB77-40690673520E}" type="presParOf" srcId="{8C3879B3-D037-4C01-90A2-FB9806F65594}" destId="{1DFB8CCF-0829-4180-8496-2579534A91EF}" srcOrd="2" destOrd="0" presId="urn:microsoft.com/office/officeart/2018/2/layout/IconVerticalSolidList"/>
    <dgm:cxn modelId="{16277E4C-CE3A-4750-A1A1-29FAD98C4522}" type="presParOf" srcId="{8C3879B3-D037-4C01-90A2-FB9806F65594}" destId="{B27F859A-8C0E-480C-8670-47508CE2550D}" srcOrd="3" destOrd="0" presId="urn:microsoft.com/office/officeart/2018/2/layout/IconVerticalSolidList"/>
    <dgm:cxn modelId="{894E18C1-1218-470C-9FFE-A9F4C9129969}" type="presParOf" srcId="{B14C0F16-B056-42D9-9AD7-C1101F80619C}" destId="{86972F05-EA91-4250-9D98-24FC1B555C4B}" srcOrd="5" destOrd="0" presId="urn:microsoft.com/office/officeart/2018/2/layout/IconVerticalSolidList"/>
    <dgm:cxn modelId="{BE94E3BF-4592-4922-8766-37748A0D87C0}" type="presParOf" srcId="{B14C0F16-B056-42D9-9AD7-C1101F80619C}" destId="{941B3063-2325-4667-A739-8B2F9C6DF5C3}" srcOrd="6" destOrd="0" presId="urn:microsoft.com/office/officeart/2018/2/layout/IconVerticalSolidList"/>
    <dgm:cxn modelId="{F63AC891-7AE6-4A40-917D-990335AD0149}" type="presParOf" srcId="{941B3063-2325-4667-A739-8B2F9C6DF5C3}" destId="{252814B9-F55B-495E-B947-7691588683D0}" srcOrd="0" destOrd="0" presId="urn:microsoft.com/office/officeart/2018/2/layout/IconVerticalSolidList"/>
    <dgm:cxn modelId="{4FF80745-9D93-43E5-9D1A-DDFFB5F83C5F}" type="presParOf" srcId="{941B3063-2325-4667-A739-8B2F9C6DF5C3}" destId="{678A03AC-EDFA-43BD-95A9-B928354D92B1}" srcOrd="1" destOrd="0" presId="urn:microsoft.com/office/officeart/2018/2/layout/IconVerticalSolidList"/>
    <dgm:cxn modelId="{882468AB-32E8-4AE1-A833-EE5FBFF10280}" type="presParOf" srcId="{941B3063-2325-4667-A739-8B2F9C6DF5C3}" destId="{BA1050E8-3E07-4487-AA17-D5A4120555D9}" srcOrd="2" destOrd="0" presId="urn:microsoft.com/office/officeart/2018/2/layout/IconVerticalSolidList"/>
    <dgm:cxn modelId="{F8309FE7-5A0F-499E-91FE-D1E312631EBE}" type="presParOf" srcId="{941B3063-2325-4667-A739-8B2F9C6DF5C3}" destId="{FC05FF43-DCE9-4F09-B9EB-FB491C86DA5F}" srcOrd="3" destOrd="0" presId="urn:microsoft.com/office/officeart/2018/2/layout/IconVerticalSolidList"/>
    <dgm:cxn modelId="{A7A70B15-5093-4834-ABD5-5030A46D94D1}" type="presParOf" srcId="{B14C0F16-B056-42D9-9AD7-C1101F80619C}" destId="{8DCF87A5-30B8-475E-B36F-D1AC72166153}" srcOrd="7" destOrd="0" presId="urn:microsoft.com/office/officeart/2018/2/layout/IconVerticalSolidList"/>
    <dgm:cxn modelId="{78497CA6-084D-46DB-BEBB-D4D47969296F}" type="presParOf" srcId="{B14C0F16-B056-42D9-9AD7-C1101F80619C}" destId="{7C23661D-DEEE-4C79-AFED-F9CEB1BD4BAA}" srcOrd="8" destOrd="0" presId="urn:microsoft.com/office/officeart/2018/2/layout/IconVerticalSolidList"/>
    <dgm:cxn modelId="{81FAC5EC-D595-4438-AD17-8B1DD7E31D78}" type="presParOf" srcId="{7C23661D-DEEE-4C79-AFED-F9CEB1BD4BAA}" destId="{B8883295-34CF-4D77-B8ED-3F25F6A43AD8}" srcOrd="0" destOrd="0" presId="urn:microsoft.com/office/officeart/2018/2/layout/IconVerticalSolidList"/>
    <dgm:cxn modelId="{5979F298-54DD-4707-B3A8-1F0AE3168AD4}" type="presParOf" srcId="{7C23661D-DEEE-4C79-AFED-F9CEB1BD4BAA}" destId="{AD73348E-1BAD-4BFF-9837-73093507E23C}" srcOrd="1" destOrd="0" presId="urn:microsoft.com/office/officeart/2018/2/layout/IconVerticalSolidList"/>
    <dgm:cxn modelId="{C2791720-3726-46E2-B319-C27430F6295A}" type="presParOf" srcId="{7C23661D-DEEE-4C79-AFED-F9CEB1BD4BAA}" destId="{C8B81C69-EBFB-4805-80E2-DB36B80C9542}" srcOrd="2" destOrd="0" presId="urn:microsoft.com/office/officeart/2018/2/layout/IconVerticalSolidList"/>
    <dgm:cxn modelId="{D45F2861-7579-4ED0-B66B-EE94202F2898}" type="presParOf" srcId="{7C23661D-DEEE-4C79-AFED-F9CEB1BD4BAA}" destId="{19090FB7-9BB1-4DF2-ADF9-B4D7502ABE99}" srcOrd="3" destOrd="0" presId="urn:microsoft.com/office/officeart/2018/2/layout/IconVerticalSolidList"/>
    <dgm:cxn modelId="{0B0B706F-D430-4FED-B5E7-4689B9370730}" type="presParOf" srcId="{B14C0F16-B056-42D9-9AD7-C1101F80619C}" destId="{F30C70A0-E636-47CD-946E-5B49CFD1759D}" srcOrd="9" destOrd="0" presId="urn:microsoft.com/office/officeart/2018/2/layout/IconVerticalSolidList"/>
    <dgm:cxn modelId="{CA763D22-C767-4063-905D-C34134BB84A0}" type="presParOf" srcId="{B14C0F16-B056-42D9-9AD7-C1101F80619C}" destId="{B1518223-40AE-4E0A-9F43-807FE977EC83}" srcOrd="10" destOrd="0" presId="urn:microsoft.com/office/officeart/2018/2/layout/IconVerticalSolidList"/>
    <dgm:cxn modelId="{A56F2788-6E89-4292-BA86-67BB8AA15AFA}" type="presParOf" srcId="{B1518223-40AE-4E0A-9F43-807FE977EC83}" destId="{C4C11395-D329-47AD-9A27-AC9BBD706265}" srcOrd="0" destOrd="0" presId="urn:microsoft.com/office/officeart/2018/2/layout/IconVerticalSolidList"/>
    <dgm:cxn modelId="{7F12DA40-9F61-4E7C-8175-6C196C647BBD}" type="presParOf" srcId="{B1518223-40AE-4E0A-9F43-807FE977EC83}" destId="{3B868F07-8F68-4DFB-AE9E-FE8F548BDB09}" srcOrd="1" destOrd="0" presId="urn:microsoft.com/office/officeart/2018/2/layout/IconVerticalSolidList"/>
    <dgm:cxn modelId="{BF54B0D6-5721-463B-80AA-3DA490224418}" type="presParOf" srcId="{B1518223-40AE-4E0A-9F43-807FE977EC83}" destId="{C6FEC369-164E-4160-80BE-EF57E9165243}" srcOrd="2" destOrd="0" presId="urn:microsoft.com/office/officeart/2018/2/layout/IconVerticalSolidList"/>
    <dgm:cxn modelId="{3B0E8DBF-A5CD-4AD1-BD25-51C684FB6AF9}" type="presParOf" srcId="{B1518223-40AE-4E0A-9F43-807FE977EC83}" destId="{6CFCED74-0089-447E-8C76-5751E3D56B50}" srcOrd="3" destOrd="0" presId="urn:microsoft.com/office/officeart/2018/2/layout/IconVerticalSolidList"/>
    <dgm:cxn modelId="{9BC52B9B-C9C3-4F63-8C64-D2078DD7D607}" type="presParOf" srcId="{B14C0F16-B056-42D9-9AD7-C1101F80619C}" destId="{24A09B65-0086-4FBE-8CAE-A9EF3EC7D7A0}" srcOrd="11" destOrd="0" presId="urn:microsoft.com/office/officeart/2018/2/layout/IconVerticalSolidList"/>
    <dgm:cxn modelId="{39E4F4CD-302E-4B40-9DC8-8ECE212EC49D}" type="presParOf" srcId="{B14C0F16-B056-42D9-9AD7-C1101F80619C}" destId="{2C9BBD9F-E82A-4522-96FF-99E0543AE09E}" srcOrd="12" destOrd="0" presId="urn:microsoft.com/office/officeart/2018/2/layout/IconVerticalSolidList"/>
    <dgm:cxn modelId="{B797930D-2AE3-40DE-9F7E-A3FEFD3EEF51}" type="presParOf" srcId="{2C9BBD9F-E82A-4522-96FF-99E0543AE09E}" destId="{3F62587A-19D5-46CB-BE40-BD492D9BB247}" srcOrd="0" destOrd="0" presId="urn:microsoft.com/office/officeart/2018/2/layout/IconVerticalSolidList"/>
    <dgm:cxn modelId="{760C15C7-23BB-4500-8AB0-5E3ABC700153}" type="presParOf" srcId="{2C9BBD9F-E82A-4522-96FF-99E0543AE09E}" destId="{5394E447-B3A1-4016-9CFE-2BC30F4F6A28}" srcOrd="1" destOrd="0" presId="urn:microsoft.com/office/officeart/2018/2/layout/IconVerticalSolidList"/>
    <dgm:cxn modelId="{3B157C41-89F2-4CD3-9E8B-7B132BCDF96A}" type="presParOf" srcId="{2C9BBD9F-E82A-4522-96FF-99E0543AE09E}" destId="{4D054BD0-BA3C-4808-AA8F-5481E2CEC1E3}" srcOrd="2" destOrd="0" presId="urn:microsoft.com/office/officeart/2018/2/layout/IconVerticalSolidList"/>
    <dgm:cxn modelId="{7BAD345F-3D44-493E-B1E3-41D6103BF2A6}" type="presParOf" srcId="{2C9BBD9F-E82A-4522-96FF-99E0543AE09E}" destId="{C3C1AC0D-85AF-4E48-AB98-242FBEC3A7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1FCA8-48F1-4660-954D-0E6C8C2CDEB1}">
      <dsp:nvSpPr>
        <dsp:cNvPr id="0" name=""/>
        <dsp:cNvSpPr/>
      </dsp:nvSpPr>
      <dsp:spPr>
        <a:xfrm>
          <a:off x="0" y="220467"/>
          <a:ext cx="5143273" cy="302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CCFD40-D20A-4177-937D-DC7D44DA65FC}">
      <dsp:nvSpPr>
        <dsp:cNvPr id="0" name=""/>
        <dsp:cNvSpPr/>
      </dsp:nvSpPr>
      <dsp:spPr>
        <a:xfrm>
          <a:off x="257163" y="43347"/>
          <a:ext cx="3600291" cy="3542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6082" tIns="0" rIns="136082" bIns="0" numCol="1" spcCol="1270" anchor="ctr" anchorCtr="0">
          <a:noAutofit/>
        </a:bodyPr>
        <a:lstStyle/>
        <a:p>
          <a:pPr marL="0" lvl="0" indent="0" algn="l" defTabSz="533400">
            <a:lnSpc>
              <a:spcPct val="90000"/>
            </a:lnSpc>
            <a:spcBef>
              <a:spcPct val="0"/>
            </a:spcBef>
            <a:spcAft>
              <a:spcPct val="35000"/>
            </a:spcAft>
            <a:buNone/>
          </a:pPr>
          <a:r>
            <a:rPr lang="en-US" sz="1200" b="1" kern="1200"/>
            <a:t>Call to Order</a:t>
          </a:r>
        </a:p>
      </dsp:txBody>
      <dsp:txXfrm>
        <a:off x="274456" y="60640"/>
        <a:ext cx="3565705" cy="319654"/>
      </dsp:txXfrm>
    </dsp:sp>
    <dsp:sp modelId="{4856DA40-0A7B-44D1-ACD8-D67D3BCE9300}">
      <dsp:nvSpPr>
        <dsp:cNvPr id="0" name=""/>
        <dsp:cNvSpPr/>
      </dsp:nvSpPr>
      <dsp:spPr>
        <a:xfrm>
          <a:off x="0" y="764787"/>
          <a:ext cx="5143273" cy="302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07D5A0-7D8E-43B7-BA13-4423244E8961}">
      <dsp:nvSpPr>
        <dsp:cNvPr id="0" name=""/>
        <dsp:cNvSpPr/>
      </dsp:nvSpPr>
      <dsp:spPr>
        <a:xfrm>
          <a:off x="257163" y="587667"/>
          <a:ext cx="3600291" cy="35424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6082" tIns="0" rIns="136082" bIns="0" numCol="1" spcCol="1270" anchor="ctr" anchorCtr="0">
          <a:noAutofit/>
        </a:bodyPr>
        <a:lstStyle/>
        <a:p>
          <a:pPr marL="0" lvl="0" indent="0" algn="l" defTabSz="533400">
            <a:lnSpc>
              <a:spcPct val="90000"/>
            </a:lnSpc>
            <a:spcBef>
              <a:spcPct val="0"/>
            </a:spcBef>
            <a:spcAft>
              <a:spcPct val="35000"/>
            </a:spcAft>
            <a:buNone/>
          </a:pPr>
          <a:r>
            <a:rPr lang="en-US" sz="1200" b="1" kern="1200"/>
            <a:t>New/Old Business</a:t>
          </a:r>
        </a:p>
      </dsp:txBody>
      <dsp:txXfrm>
        <a:off x="274456" y="604960"/>
        <a:ext cx="3565705" cy="319654"/>
      </dsp:txXfrm>
    </dsp:sp>
    <dsp:sp modelId="{F09B487C-C0D8-429B-BB44-1BDC40EE96FF}">
      <dsp:nvSpPr>
        <dsp:cNvPr id="0" name=""/>
        <dsp:cNvSpPr/>
      </dsp:nvSpPr>
      <dsp:spPr>
        <a:xfrm>
          <a:off x="0" y="1309107"/>
          <a:ext cx="5143273" cy="3024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82729F-1553-4DFC-9694-BF7D977D73DE}">
      <dsp:nvSpPr>
        <dsp:cNvPr id="0" name=""/>
        <dsp:cNvSpPr/>
      </dsp:nvSpPr>
      <dsp:spPr>
        <a:xfrm>
          <a:off x="257163" y="1131987"/>
          <a:ext cx="3600291" cy="354240"/>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6082" tIns="0" rIns="136082" bIns="0" numCol="1" spcCol="1270" anchor="ctr" anchorCtr="0">
          <a:noAutofit/>
        </a:bodyPr>
        <a:lstStyle/>
        <a:p>
          <a:pPr marL="0" lvl="0" indent="0" algn="l" defTabSz="533400">
            <a:lnSpc>
              <a:spcPct val="90000"/>
            </a:lnSpc>
            <a:spcBef>
              <a:spcPct val="0"/>
            </a:spcBef>
            <a:spcAft>
              <a:spcPct val="35000"/>
            </a:spcAft>
            <a:buNone/>
          </a:pPr>
          <a:r>
            <a:rPr lang="en-US" sz="1200" b="1" kern="1200"/>
            <a:t>SSM Updates</a:t>
          </a:r>
        </a:p>
      </dsp:txBody>
      <dsp:txXfrm>
        <a:off x="274456" y="1149280"/>
        <a:ext cx="3565705" cy="319654"/>
      </dsp:txXfrm>
    </dsp:sp>
    <dsp:sp modelId="{1C022A1F-0D1F-4504-92B8-4AFA00137EC0}">
      <dsp:nvSpPr>
        <dsp:cNvPr id="0" name=""/>
        <dsp:cNvSpPr/>
      </dsp:nvSpPr>
      <dsp:spPr>
        <a:xfrm>
          <a:off x="0" y="1853427"/>
          <a:ext cx="5143273" cy="302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FEB9F5-2F51-484C-99B8-774E77E742CA}">
      <dsp:nvSpPr>
        <dsp:cNvPr id="0" name=""/>
        <dsp:cNvSpPr/>
      </dsp:nvSpPr>
      <dsp:spPr>
        <a:xfrm>
          <a:off x="257163" y="1676307"/>
          <a:ext cx="3600291" cy="35424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6082" tIns="0" rIns="136082" bIns="0" numCol="1" spcCol="1270" anchor="ctr" anchorCtr="0">
          <a:noAutofit/>
        </a:bodyPr>
        <a:lstStyle/>
        <a:p>
          <a:pPr marL="0" lvl="0" indent="0" algn="l" defTabSz="533400">
            <a:lnSpc>
              <a:spcPct val="90000"/>
            </a:lnSpc>
            <a:spcBef>
              <a:spcPct val="0"/>
            </a:spcBef>
            <a:spcAft>
              <a:spcPct val="35000"/>
            </a:spcAft>
            <a:buNone/>
          </a:pPr>
          <a:r>
            <a:rPr lang="en-US" sz="1200" b="1" kern="1200"/>
            <a:t>Committee Updates</a:t>
          </a:r>
        </a:p>
      </dsp:txBody>
      <dsp:txXfrm>
        <a:off x="274456" y="1693600"/>
        <a:ext cx="3565705" cy="319654"/>
      </dsp:txXfrm>
    </dsp:sp>
    <dsp:sp modelId="{4BFFEA7A-5692-4DA5-8D27-E02C18D6E916}">
      <dsp:nvSpPr>
        <dsp:cNvPr id="0" name=""/>
        <dsp:cNvSpPr/>
      </dsp:nvSpPr>
      <dsp:spPr>
        <a:xfrm>
          <a:off x="0" y="2397747"/>
          <a:ext cx="5143273" cy="3024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A6A90B-D5F8-4782-AD29-A800E6D2C697}">
      <dsp:nvSpPr>
        <dsp:cNvPr id="0" name=""/>
        <dsp:cNvSpPr/>
      </dsp:nvSpPr>
      <dsp:spPr>
        <a:xfrm>
          <a:off x="257163" y="2220627"/>
          <a:ext cx="3600291" cy="354240"/>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6082" tIns="0" rIns="136082" bIns="0" numCol="1" spcCol="1270" anchor="ctr" anchorCtr="0">
          <a:noAutofit/>
        </a:bodyPr>
        <a:lstStyle/>
        <a:p>
          <a:pPr marL="0" lvl="0" indent="0" algn="l" defTabSz="533400">
            <a:lnSpc>
              <a:spcPct val="90000"/>
            </a:lnSpc>
            <a:spcBef>
              <a:spcPct val="0"/>
            </a:spcBef>
            <a:spcAft>
              <a:spcPct val="35000"/>
            </a:spcAft>
            <a:buNone/>
          </a:pPr>
          <a:r>
            <a:rPr lang="en-US" sz="1200" b="1" kern="1200"/>
            <a:t>Administration Team Updates</a:t>
          </a:r>
        </a:p>
      </dsp:txBody>
      <dsp:txXfrm>
        <a:off x="274456" y="2237920"/>
        <a:ext cx="3565705" cy="319654"/>
      </dsp:txXfrm>
    </dsp:sp>
    <dsp:sp modelId="{038BC605-3895-4CDF-B32D-426487A2B0F0}">
      <dsp:nvSpPr>
        <dsp:cNvPr id="0" name=""/>
        <dsp:cNvSpPr/>
      </dsp:nvSpPr>
      <dsp:spPr>
        <a:xfrm>
          <a:off x="0" y="2942067"/>
          <a:ext cx="5143273" cy="302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8F2555-96F1-4352-9AF1-C6008635C989}">
      <dsp:nvSpPr>
        <dsp:cNvPr id="0" name=""/>
        <dsp:cNvSpPr/>
      </dsp:nvSpPr>
      <dsp:spPr>
        <a:xfrm>
          <a:off x="257163" y="2764947"/>
          <a:ext cx="3600291" cy="3542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6082" tIns="0" rIns="136082" bIns="0" numCol="1" spcCol="1270" anchor="ctr" anchorCtr="0">
          <a:noAutofit/>
        </a:bodyPr>
        <a:lstStyle/>
        <a:p>
          <a:pPr marL="0" lvl="0" indent="0" algn="l" defTabSz="533400">
            <a:lnSpc>
              <a:spcPct val="90000"/>
            </a:lnSpc>
            <a:spcBef>
              <a:spcPct val="0"/>
            </a:spcBef>
            <a:spcAft>
              <a:spcPct val="35000"/>
            </a:spcAft>
            <a:buNone/>
          </a:pPr>
          <a:r>
            <a:rPr lang="en-US" sz="1200" b="1" kern="1200"/>
            <a:t>Chief of Staff Report</a:t>
          </a:r>
        </a:p>
      </dsp:txBody>
      <dsp:txXfrm>
        <a:off x="274456" y="2782240"/>
        <a:ext cx="3565705" cy="319654"/>
      </dsp:txXfrm>
    </dsp:sp>
    <dsp:sp modelId="{566595E8-A3C1-4191-BF66-50A3D7F9AF49}">
      <dsp:nvSpPr>
        <dsp:cNvPr id="0" name=""/>
        <dsp:cNvSpPr/>
      </dsp:nvSpPr>
      <dsp:spPr>
        <a:xfrm>
          <a:off x="0" y="3486387"/>
          <a:ext cx="5143273" cy="302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F9805E-C58B-4914-AA97-9554DABAFE5A}">
      <dsp:nvSpPr>
        <dsp:cNvPr id="0" name=""/>
        <dsp:cNvSpPr/>
      </dsp:nvSpPr>
      <dsp:spPr>
        <a:xfrm>
          <a:off x="257163" y="3309267"/>
          <a:ext cx="3600291" cy="35424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6082" tIns="0" rIns="136082" bIns="0" numCol="1" spcCol="1270" anchor="ctr" anchorCtr="0">
          <a:noAutofit/>
        </a:bodyPr>
        <a:lstStyle/>
        <a:p>
          <a:pPr marL="0" lvl="0" indent="0" algn="l" defTabSz="533400">
            <a:lnSpc>
              <a:spcPct val="90000"/>
            </a:lnSpc>
            <a:spcBef>
              <a:spcPct val="0"/>
            </a:spcBef>
            <a:spcAft>
              <a:spcPct val="35000"/>
            </a:spcAft>
            <a:buNone/>
          </a:pPr>
          <a:r>
            <a:rPr lang="en-US" sz="1200" b="1" kern="1200"/>
            <a:t>Adjournment</a:t>
          </a:r>
        </a:p>
      </dsp:txBody>
      <dsp:txXfrm>
        <a:off x="274456" y="3326560"/>
        <a:ext cx="3565705" cy="3196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8FEB-3F89-4489-AD91-770CAC7C6B7B}">
      <dsp:nvSpPr>
        <dsp:cNvPr id="0" name=""/>
        <dsp:cNvSpPr/>
      </dsp:nvSpPr>
      <dsp:spPr>
        <a:xfrm>
          <a:off x="0" y="40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B29CC-5699-40A0-9F3B-99951E57D938}">
      <dsp:nvSpPr>
        <dsp:cNvPr id="0" name=""/>
        <dsp:cNvSpPr/>
      </dsp:nvSpPr>
      <dsp:spPr>
        <a:xfrm>
          <a:off x="167562" y="125035"/>
          <a:ext cx="304658" cy="3046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AEE363-35ED-4FEB-8E38-2331A8C55322}">
      <dsp:nvSpPr>
        <dsp:cNvPr id="0" name=""/>
        <dsp:cNvSpPr/>
      </dsp:nvSpPr>
      <dsp:spPr>
        <a:xfrm>
          <a:off x="639782" y="40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Overview of Friday, November 22, 2024 Finance Committee Meeting</a:t>
          </a:r>
        </a:p>
      </dsp:txBody>
      <dsp:txXfrm>
        <a:off x="639782" y="402"/>
        <a:ext cx="3671965" cy="553924"/>
      </dsp:txXfrm>
    </dsp:sp>
    <dsp:sp modelId="{D0D4DA56-43C9-41B8-B14C-4DD701FAB6C8}">
      <dsp:nvSpPr>
        <dsp:cNvPr id="0" name=""/>
        <dsp:cNvSpPr/>
      </dsp:nvSpPr>
      <dsp:spPr>
        <a:xfrm>
          <a:off x="0" y="69280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E1978-70FB-417F-9ADF-1AF6A29D5280}">
      <dsp:nvSpPr>
        <dsp:cNvPr id="0" name=""/>
        <dsp:cNvSpPr/>
      </dsp:nvSpPr>
      <dsp:spPr>
        <a:xfrm>
          <a:off x="167562" y="817440"/>
          <a:ext cx="304658" cy="30465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9D93E0-6260-4B1A-A346-C4E3E1813DBE}">
      <dsp:nvSpPr>
        <dsp:cNvPr id="0" name=""/>
        <dsp:cNvSpPr/>
      </dsp:nvSpPr>
      <dsp:spPr>
        <a:xfrm>
          <a:off x="639782" y="69280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October 2024 Financials</a:t>
          </a:r>
        </a:p>
      </dsp:txBody>
      <dsp:txXfrm>
        <a:off x="639782" y="692807"/>
        <a:ext cx="3671965" cy="553924"/>
      </dsp:txXfrm>
    </dsp:sp>
    <dsp:sp modelId="{378697B7-7F33-4CEA-95D4-1F0860A429A6}">
      <dsp:nvSpPr>
        <dsp:cNvPr id="0" name=""/>
        <dsp:cNvSpPr/>
      </dsp:nvSpPr>
      <dsp:spPr>
        <a:xfrm>
          <a:off x="0" y="138521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F0B4E9-CFA9-43A8-9818-4C95B88574D4}">
      <dsp:nvSpPr>
        <dsp:cNvPr id="0" name=""/>
        <dsp:cNvSpPr/>
      </dsp:nvSpPr>
      <dsp:spPr>
        <a:xfrm>
          <a:off x="167562" y="1509845"/>
          <a:ext cx="304658" cy="3046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7F859A-8C0E-480C-8670-47508CE2550D}">
      <dsp:nvSpPr>
        <dsp:cNvPr id="0" name=""/>
        <dsp:cNvSpPr/>
      </dsp:nvSpPr>
      <dsp:spPr>
        <a:xfrm>
          <a:off x="639782" y="138521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November </a:t>
          </a:r>
          <a:r>
            <a:rPr lang="en-US" sz="1500" kern="1200" dirty="0">
              <a:latin typeface="Arial"/>
            </a:rPr>
            <a:t>Month-to-Date</a:t>
          </a:r>
          <a:r>
            <a:rPr lang="en-US" sz="1500" kern="1200" dirty="0"/>
            <a:t> Financials</a:t>
          </a:r>
        </a:p>
      </dsp:txBody>
      <dsp:txXfrm>
        <a:off x="639782" y="1385212"/>
        <a:ext cx="3671965" cy="553924"/>
      </dsp:txXfrm>
    </dsp:sp>
    <dsp:sp modelId="{252814B9-F55B-495E-B947-7691588683D0}">
      <dsp:nvSpPr>
        <dsp:cNvPr id="0" name=""/>
        <dsp:cNvSpPr/>
      </dsp:nvSpPr>
      <dsp:spPr>
        <a:xfrm>
          <a:off x="0" y="207761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A03AC-EDFA-43BD-95A9-B928354D92B1}">
      <dsp:nvSpPr>
        <dsp:cNvPr id="0" name=""/>
        <dsp:cNvSpPr/>
      </dsp:nvSpPr>
      <dsp:spPr>
        <a:xfrm>
          <a:off x="167562" y="2202250"/>
          <a:ext cx="304658" cy="30465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05FF43-DCE9-4F09-B9EB-FB491C86DA5F}">
      <dsp:nvSpPr>
        <dsp:cNvPr id="0" name=""/>
        <dsp:cNvSpPr/>
      </dsp:nvSpPr>
      <dsp:spPr>
        <a:xfrm>
          <a:off x="639782" y="207761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rtl="0">
            <a:lnSpc>
              <a:spcPct val="100000"/>
            </a:lnSpc>
            <a:spcBef>
              <a:spcPct val="0"/>
            </a:spcBef>
            <a:spcAft>
              <a:spcPct val="35000"/>
            </a:spcAft>
            <a:buNone/>
          </a:pPr>
          <a:r>
            <a:rPr lang="en-US" sz="1500" kern="1200" dirty="0"/>
            <a:t>Financial Assistance Policy</a:t>
          </a:r>
          <a:r>
            <a:rPr lang="en-US" sz="1500" kern="1200" dirty="0">
              <a:latin typeface="Arial"/>
            </a:rPr>
            <a:t> (</a:t>
          </a:r>
          <a:r>
            <a:rPr lang="en-US" sz="1500" kern="1200" dirty="0"/>
            <a:t>FAP)</a:t>
          </a:r>
          <a:r>
            <a:rPr lang="en-US" sz="1500" kern="1200" dirty="0">
              <a:latin typeface="Arial"/>
            </a:rPr>
            <a:t> / </a:t>
          </a:r>
          <a:r>
            <a:rPr lang="en-US" sz="1500" kern="1200" dirty="0"/>
            <a:t>EMTALA Policies</a:t>
          </a:r>
        </a:p>
      </dsp:txBody>
      <dsp:txXfrm>
        <a:off x="639782" y="2077617"/>
        <a:ext cx="3671965" cy="553924"/>
      </dsp:txXfrm>
    </dsp:sp>
    <dsp:sp modelId="{B8883295-34CF-4D77-B8ED-3F25F6A43AD8}">
      <dsp:nvSpPr>
        <dsp:cNvPr id="0" name=""/>
        <dsp:cNvSpPr/>
      </dsp:nvSpPr>
      <dsp:spPr>
        <a:xfrm>
          <a:off x="0" y="277002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3348E-1BAD-4BFF-9837-73093507E23C}">
      <dsp:nvSpPr>
        <dsp:cNvPr id="0" name=""/>
        <dsp:cNvSpPr/>
      </dsp:nvSpPr>
      <dsp:spPr>
        <a:xfrm>
          <a:off x="167562" y="2894656"/>
          <a:ext cx="304658" cy="30465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090FB7-9BB1-4DF2-ADF9-B4D7502ABE99}">
      <dsp:nvSpPr>
        <dsp:cNvPr id="0" name=""/>
        <dsp:cNvSpPr/>
      </dsp:nvSpPr>
      <dsp:spPr>
        <a:xfrm>
          <a:off x="639782" y="277002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Community Health Needs Assessment (CHNA)</a:t>
          </a:r>
        </a:p>
      </dsp:txBody>
      <dsp:txXfrm>
        <a:off x="639782" y="2770023"/>
        <a:ext cx="3671965" cy="553924"/>
      </dsp:txXfrm>
    </dsp:sp>
    <dsp:sp modelId="{C4C11395-D329-47AD-9A27-AC9BBD706265}">
      <dsp:nvSpPr>
        <dsp:cNvPr id="0" name=""/>
        <dsp:cNvSpPr/>
      </dsp:nvSpPr>
      <dsp:spPr>
        <a:xfrm>
          <a:off x="0" y="3462428"/>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68F07-8F68-4DFB-AE9E-FE8F548BDB09}">
      <dsp:nvSpPr>
        <dsp:cNvPr id="0" name=""/>
        <dsp:cNvSpPr/>
      </dsp:nvSpPr>
      <dsp:spPr>
        <a:xfrm>
          <a:off x="167562" y="3587061"/>
          <a:ext cx="304658" cy="30465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FCED74-0089-447E-8C76-5751E3D56B50}">
      <dsp:nvSpPr>
        <dsp:cNvPr id="0" name=""/>
        <dsp:cNvSpPr/>
      </dsp:nvSpPr>
      <dsp:spPr>
        <a:xfrm>
          <a:off x="639782" y="3462428"/>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Capital Request: Infusion Pump Replacement</a:t>
          </a:r>
        </a:p>
      </dsp:txBody>
      <dsp:txXfrm>
        <a:off x="639782" y="3462428"/>
        <a:ext cx="3671965" cy="553924"/>
      </dsp:txXfrm>
    </dsp:sp>
    <dsp:sp modelId="{3F62587A-19D5-46CB-BE40-BD492D9BB247}">
      <dsp:nvSpPr>
        <dsp:cNvPr id="0" name=""/>
        <dsp:cNvSpPr/>
      </dsp:nvSpPr>
      <dsp:spPr>
        <a:xfrm>
          <a:off x="0" y="415483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4E447-B3A1-4016-9CFE-2BC30F4F6A28}">
      <dsp:nvSpPr>
        <dsp:cNvPr id="0" name=""/>
        <dsp:cNvSpPr/>
      </dsp:nvSpPr>
      <dsp:spPr>
        <a:xfrm>
          <a:off x="167562" y="4279466"/>
          <a:ext cx="304658" cy="304658"/>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C1AC0D-85AF-4E48-AB98-242FBEC3A78B}">
      <dsp:nvSpPr>
        <dsp:cNvPr id="0" name=""/>
        <dsp:cNvSpPr/>
      </dsp:nvSpPr>
      <dsp:spPr>
        <a:xfrm>
          <a:off x="639782" y="415483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Investment Review: ZCM Advisory Group </a:t>
          </a:r>
        </a:p>
      </dsp:txBody>
      <dsp:txXfrm>
        <a:off x="639782" y="4154833"/>
        <a:ext cx="3671965" cy="5539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8FEB-3F89-4489-AD91-770CAC7C6B7B}">
      <dsp:nvSpPr>
        <dsp:cNvPr id="0" name=""/>
        <dsp:cNvSpPr/>
      </dsp:nvSpPr>
      <dsp:spPr>
        <a:xfrm>
          <a:off x="0" y="40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B29CC-5699-40A0-9F3B-99951E57D938}">
      <dsp:nvSpPr>
        <dsp:cNvPr id="0" name=""/>
        <dsp:cNvSpPr/>
      </dsp:nvSpPr>
      <dsp:spPr>
        <a:xfrm>
          <a:off x="167562" y="125035"/>
          <a:ext cx="304658" cy="3046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AEE363-35ED-4FEB-8E38-2331A8C55322}">
      <dsp:nvSpPr>
        <dsp:cNvPr id="0" name=""/>
        <dsp:cNvSpPr/>
      </dsp:nvSpPr>
      <dsp:spPr>
        <a:xfrm>
          <a:off x="639782" y="40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Overview of Friday, November 22, 2024 Finance Committee Meeting</a:t>
          </a:r>
        </a:p>
      </dsp:txBody>
      <dsp:txXfrm>
        <a:off x="639782" y="402"/>
        <a:ext cx="3671965" cy="553924"/>
      </dsp:txXfrm>
    </dsp:sp>
    <dsp:sp modelId="{D0D4DA56-43C9-41B8-B14C-4DD701FAB6C8}">
      <dsp:nvSpPr>
        <dsp:cNvPr id="0" name=""/>
        <dsp:cNvSpPr/>
      </dsp:nvSpPr>
      <dsp:spPr>
        <a:xfrm>
          <a:off x="0" y="69280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E1978-70FB-417F-9ADF-1AF6A29D5280}">
      <dsp:nvSpPr>
        <dsp:cNvPr id="0" name=""/>
        <dsp:cNvSpPr/>
      </dsp:nvSpPr>
      <dsp:spPr>
        <a:xfrm>
          <a:off x="167562" y="817440"/>
          <a:ext cx="304658" cy="30465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9D93E0-6260-4B1A-A346-C4E3E1813DBE}">
      <dsp:nvSpPr>
        <dsp:cNvPr id="0" name=""/>
        <dsp:cNvSpPr/>
      </dsp:nvSpPr>
      <dsp:spPr>
        <a:xfrm>
          <a:off x="639782" y="69280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October 2024 Financials</a:t>
          </a:r>
        </a:p>
      </dsp:txBody>
      <dsp:txXfrm>
        <a:off x="639782" y="692807"/>
        <a:ext cx="3671965" cy="553924"/>
      </dsp:txXfrm>
    </dsp:sp>
    <dsp:sp modelId="{378697B7-7F33-4CEA-95D4-1F0860A429A6}">
      <dsp:nvSpPr>
        <dsp:cNvPr id="0" name=""/>
        <dsp:cNvSpPr/>
      </dsp:nvSpPr>
      <dsp:spPr>
        <a:xfrm>
          <a:off x="0" y="138521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F0B4E9-CFA9-43A8-9818-4C95B88574D4}">
      <dsp:nvSpPr>
        <dsp:cNvPr id="0" name=""/>
        <dsp:cNvSpPr/>
      </dsp:nvSpPr>
      <dsp:spPr>
        <a:xfrm>
          <a:off x="167562" y="1509845"/>
          <a:ext cx="304658" cy="3046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7F859A-8C0E-480C-8670-47508CE2550D}">
      <dsp:nvSpPr>
        <dsp:cNvPr id="0" name=""/>
        <dsp:cNvSpPr/>
      </dsp:nvSpPr>
      <dsp:spPr>
        <a:xfrm>
          <a:off x="639782" y="138521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November </a:t>
          </a:r>
          <a:r>
            <a:rPr lang="en-US" sz="1500" kern="1200" dirty="0">
              <a:latin typeface="Arial"/>
            </a:rPr>
            <a:t>Month-to-Date</a:t>
          </a:r>
          <a:r>
            <a:rPr lang="en-US" sz="1500" kern="1200" dirty="0"/>
            <a:t> Financials</a:t>
          </a:r>
        </a:p>
      </dsp:txBody>
      <dsp:txXfrm>
        <a:off x="639782" y="1385212"/>
        <a:ext cx="3671965" cy="553924"/>
      </dsp:txXfrm>
    </dsp:sp>
    <dsp:sp modelId="{252814B9-F55B-495E-B947-7691588683D0}">
      <dsp:nvSpPr>
        <dsp:cNvPr id="0" name=""/>
        <dsp:cNvSpPr/>
      </dsp:nvSpPr>
      <dsp:spPr>
        <a:xfrm>
          <a:off x="0" y="207761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A03AC-EDFA-43BD-95A9-B928354D92B1}">
      <dsp:nvSpPr>
        <dsp:cNvPr id="0" name=""/>
        <dsp:cNvSpPr/>
      </dsp:nvSpPr>
      <dsp:spPr>
        <a:xfrm>
          <a:off x="167562" y="2202250"/>
          <a:ext cx="304658" cy="30465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05FF43-DCE9-4F09-B9EB-FB491C86DA5F}">
      <dsp:nvSpPr>
        <dsp:cNvPr id="0" name=""/>
        <dsp:cNvSpPr/>
      </dsp:nvSpPr>
      <dsp:spPr>
        <a:xfrm>
          <a:off x="639782" y="207761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rtl="0">
            <a:lnSpc>
              <a:spcPct val="100000"/>
            </a:lnSpc>
            <a:spcBef>
              <a:spcPct val="0"/>
            </a:spcBef>
            <a:spcAft>
              <a:spcPct val="35000"/>
            </a:spcAft>
            <a:buNone/>
          </a:pPr>
          <a:r>
            <a:rPr lang="en-US" sz="1500" kern="1200" dirty="0"/>
            <a:t>Financial Assistance Policy</a:t>
          </a:r>
          <a:r>
            <a:rPr lang="en-US" sz="1500" kern="1200" dirty="0">
              <a:latin typeface="Arial"/>
            </a:rPr>
            <a:t> (</a:t>
          </a:r>
          <a:r>
            <a:rPr lang="en-US" sz="1500" kern="1200" dirty="0"/>
            <a:t>FAP)</a:t>
          </a:r>
          <a:r>
            <a:rPr lang="en-US" sz="1500" kern="1200" dirty="0">
              <a:latin typeface="Arial"/>
            </a:rPr>
            <a:t> / </a:t>
          </a:r>
          <a:r>
            <a:rPr lang="en-US" sz="1500" kern="1200" dirty="0"/>
            <a:t>EMTALA Policies</a:t>
          </a:r>
        </a:p>
      </dsp:txBody>
      <dsp:txXfrm>
        <a:off x="639782" y="2077617"/>
        <a:ext cx="3671965" cy="553924"/>
      </dsp:txXfrm>
    </dsp:sp>
    <dsp:sp modelId="{B8883295-34CF-4D77-B8ED-3F25F6A43AD8}">
      <dsp:nvSpPr>
        <dsp:cNvPr id="0" name=""/>
        <dsp:cNvSpPr/>
      </dsp:nvSpPr>
      <dsp:spPr>
        <a:xfrm>
          <a:off x="0" y="277002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3348E-1BAD-4BFF-9837-73093507E23C}">
      <dsp:nvSpPr>
        <dsp:cNvPr id="0" name=""/>
        <dsp:cNvSpPr/>
      </dsp:nvSpPr>
      <dsp:spPr>
        <a:xfrm>
          <a:off x="167562" y="2894656"/>
          <a:ext cx="304658" cy="30465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090FB7-9BB1-4DF2-ADF9-B4D7502ABE99}">
      <dsp:nvSpPr>
        <dsp:cNvPr id="0" name=""/>
        <dsp:cNvSpPr/>
      </dsp:nvSpPr>
      <dsp:spPr>
        <a:xfrm>
          <a:off x="639782" y="277002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Community Health Needs Assessment (CHNA)</a:t>
          </a:r>
        </a:p>
      </dsp:txBody>
      <dsp:txXfrm>
        <a:off x="639782" y="2770023"/>
        <a:ext cx="3671965" cy="553924"/>
      </dsp:txXfrm>
    </dsp:sp>
    <dsp:sp modelId="{C4C11395-D329-47AD-9A27-AC9BBD706265}">
      <dsp:nvSpPr>
        <dsp:cNvPr id="0" name=""/>
        <dsp:cNvSpPr/>
      </dsp:nvSpPr>
      <dsp:spPr>
        <a:xfrm>
          <a:off x="0" y="3462428"/>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68F07-8F68-4DFB-AE9E-FE8F548BDB09}">
      <dsp:nvSpPr>
        <dsp:cNvPr id="0" name=""/>
        <dsp:cNvSpPr/>
      </dsp:nvSpPr>
      <dsp:spPr>
        <a:xfrm>
          <a:off x="167562" y="3587061"/>
          <a:ext cx="304658" cy="30465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FCED74-0089-447E-8C76-5751E3D56B50}">
      <dsp:nvSpPr>
        <dsp:cNvPr id="0" name=""/>
        <dsp:cNvSpPr/>
      </dsp:nvSpPr>
      <dsp:spPr>
        <a:xfrm>
          <a:off x="639782" y="3462428"/>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Capital Request: Infusion Pump Replacement</a:t>
          </a:r>
        </a:p>
      </dsp:txBody>
      <dsp:txXfrm>
        <a:off x="639782" y="3462428"/>
        <a:ext cx="3671965" cy="553924"/>
      </dsp:txXfrm>
    </dsp:sp>
    <dsp:sp modelId="{3F62587A-19D5-46CB-BE40-BD492D9BB247}">
      <dsp:nvSpPr>
        <dsp:cNvPr id="0" name=""/>
        <dsp:cNvSpPr/>
      </dsp:nvSpPr>
      <dsp:spPr>
        <a:xfrm>
          <a:off x="0" y="415483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4E447-B3A1-4016-9CFE-2BC30F4F6A28}">
      <dsp:nvSpPr>
        <dsp:cNvPr id="0" name=""/>
        <dsp:cNvSpPr/>
      </dsp:nvSpPr>
      <dsp:spPr>
        <a:xfrm>
          <a:off x="167562" y="4279466"/>
          <a:ext cx="304658" cy="304658"/>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C1AC0D-85AF-4E48-AB98-242FBEC3A78B}">
      <dsp:nvSpPr>
        <dsp:cNvPr id="0" name=""/>
        <dsp:cNvSpPr/>
      </dsp:nvSpPr>
      <dsp:spPr>
        <a:xfrm>
          <a:off x="639782" y="415483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Investment Review: ZCM Advisory Group </a:t>
          </a:r>
        </a:p>
      </dsp:txBody>
      <dsp:txXfrm>
        <a:off x="639782" y="4154833"/>
        <a:ext cx="3671965" cy="55392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8FEB-3F89-4489-AD91-770CAC7C6B7B}">
      <dsp:nvSpPr>
        <dsp:cNvPr id="0" name=""/>
        <dsp:cNvSpPr/>
      </dsp:nvSpPr>
      <dsp:spPr>
        <a:xfrm>
          <a:off x="0" y="40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B29CC-5699-40A0-9F3B-99951E57D938}">
      <dsp:nvSpPr>
        <dsp:cNvPr id="0" name=""/>
        <dsp:cNvSpPr/>
      </dsp:nvSpPr>
      <dsp:spPr>
        <a:xfrm>
          <a:off x="167562" y="125035"/>
          <a:ext cx="304658" cy="3046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AEE363-35ED-4FEB-8E38-2331A8C55322}">
      <dsp:nvSpPr>
        <dsp:cNvPr id="0" name=""/>
        <dsp:cNvSpPr/>
      </dsp:nvSpPr>
      <dsp:spPr>
        <a:xfrm>
          <a:off x="639782" y="40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Overview of Friday, November 22, 2024 Finance Committee Meeting</a:t>
          </a:r>
        </a:p>
      </dsp:txBody>
      <dsp:txXfrm>
        <a:off x="639782" y="402"/>
        <a:ext cx="3671965" cy="553924"/>
      </dsp:txXfrm>
    </dsp:sp>
    <dsp:sp modelId="{D0D4DA56-43C9-41B8-B14C-4DD701FAB6C8}">
      <dsp:nvSpPr>
        <dsp:cNvPr id="0" name=""/>
        <dsp:cNvSpPr/>
      </dsp:nvSpPr>
      <dsp:spPr>
        <a:xfrm>
          <a:off x="0" y="69280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E1978-70FB-417F-9ADF-1AF6A29D5280}">
      <dsp:nvSpPr>
        <dsp:cNvPr id="0" name=""/>
        <dsp:cNvSpPr/>
      </dsp:nvSpPr>
      <dsp:spPr>
        <a:xfrm>
          <a:off x="167562" y="817440"/>
          <a:ext cx="304658" cy="30465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9D93E0-6260-4B1A-A346-C4E3E1813DBE}">
      <dsp:nvSpPr>
        <dsp:cNvPr id="0" name=""/>
        <dsp:cNvSpPr/>
      </dsp:nvSpPr>
      <dsp:spPr>
        <a:xfrm>
          <a:off x="639782" y="69280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October 2024 Financials</a:t>
          </a:r>
        </a:p>
      </dsp:txBody>
      <dsp:txXfrm>
        <a:off x="639782" y="692807"/>
        <a:ext cx="3671965" cy="553924"/>
      </dsp:txXfrm>
    </dsp:sp>
    <dsp:sp modelId="{378697B7-7F33-4CEA-95D4-1F0860A429A6}">
      <dsp:nvSpPr>
        <dsp:cNvPr id="0" name=""/>
        <dsp:cNvSpPr/>
      </dsp:nvSpPr>
      <dsp:spPr>
        <a:xfrm>
          <a:off x="0" y="138521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F0B4E9-CFA9-43A8-9818-4C95B88574D4}">
      <dsp:nvSpPr>
        <dsp:cNvPr id="0" name=""/>
        <dsp:cNvSpPr/>
      </dsp:nvSpPr>
      <dsp:spPr>
        <a:xfrm>
          <a:off x="167562" y="1509845"/>
          <a:ext cx="304658" cy="3046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7F859A-8C0E-480C-8670-47508CE2550D}">
      <dsp:nvSpPr>
        <dsp:cNvPr id="0" name=""/>
        <dsp:cNvSpPr/>
      </dsp:nvSpPr>
      <dsp:spPr>
        <a:xfrm>
          <a:off x="639782" y="138521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November </a:t>
          </a:r>
          <a:r>
            <a:rPr lang="en-US" sz="1500" kern="1200" dirty="0">
              <a:latin typeface="Arial"/>
            </a:rPr>
            <a:t>Month-to-Date</a:t>
          </a:r>
          <a:r>
            <a:rPr lang="en-US" sz="1500" kern="1200" dirty="0"/>
            <a:t> Financials</a:t>
          </a:r>
        </a:p>
      </dsp:txBody>
      <dsp:txXfrm>
        <a:off x="639782" y="1385212"/>
        <a:ext cx="3671965" cy="553924"/>
      </dsp:txXfrm>
    </dsp:sp>
    <dsp:sp modelId="{252814B9-F55B-495E-B947-7691588683D0}">
      <dsp:nvSpPr>
        <dsp:cNvPr id="0" name=""/>
        <dsp:cNvSpPr/>
      </dsp:nvSpPr>
      <dsp:spPr>
        <a:xfrm>
          <a:off x="0" y="207761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A03AC-EDFA-43BD-95A9-B928354D92B1}">
      <dsp:nvSpPr>
        <dsp:cNvPr id="0" name=""/>
        <dsp:cNvSpPr/>
      </dsp:nvSpPr>
      <dsp:spPr>
        <a:xfrm>
          <a:off x="167562" y="2202250"/>
          <a:ext cx="304658" cy="30465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05FF43-DCE9-4F09-B9EB-FB491C86DA5F}">
      <dsp:nvSpPr>
        <dsp:cNvPr id="0" name=""/>
        <dsp:cNvSpPr/>
      </dsp:nvSpPr>
      <dsp:spPr>
        <a:xfrm>
          <a:off x="639782" y="207761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rtl="0">
            <a:lnSpc>
              <a:spcPct val="100000"/>
            </a:lnSpc>
            <a:spcBef>
              <a:spcPct val="0"/>
            </a:spcBef>
            <a:spcAft>
              <a:spcPct val="35000"/>
            </a:spcAft>
            <a:buNone/>
          </a:pPr>
          <a:r>
            <a:rPr lang="en-US" sz="1500" kern="1200" dirty="0"/>
            <a:t>Financial Assistance Policy</a:t>
          </a:r>
          <a:r>
            <a:rPr lang="en-US" sz="1500" kern="1200" dirty="0">
              <a:latin typeface="Arial"/>
            </a:rPr>
            <a:t> (</a:t>
          </a:r>
          <a:r>
            <a:rPr lang="en-US" sz="1500" kern="1200" dirty="0"/>
            <a:t>FAP)</a:t>
          </a:r>
          <a:r>
            <a:rPr lang="en-US" sz="1500" kern="1200" dirty="0">
              <a:latin typeface="Arial"/>
            </a:rPr>
            <a:t> / </a:t>
          </a:r>
          <a:r>
            <a:rPr lang="en-US" sz="1500" kern="1200" dirty="0"/>
            <a:t>EMTALA Policies</a:t>
          </a:r>
        </a:p>
      </dsp:txBody>
      <dsp:txXfrm>
        <a:off x="639782" y="2077617"/>
        <a:ext cx="3671965" cy="553924"/>
      </dsp:txXfrm>
    </dsp:sp>
    <dsp:sp modelId="{B8883295-34CF-4D77-B8ED-3F25F6A43AD8}">
      <dsp:nvSpPr>
        <dsp:cNvPr id="0" name=""/>
        <dsp:cNvSpPr/>
      </dsp:nvSpPr>
      <dsp:spPr>
        <a:xfrm>
          <a:off x="0" y="277002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3348E-1BAD-4BFF-9837-73093507E23C}">
      <dsp:nvSpPr>
        <dsp:cNvPr id="0" name=""/>
        <dsp:cNvSpPr/>
      </dsp:nvSpPr>
      <dsp:spPr>
        <a:xfrm>
          <a:off x="167562" y="2894656"/>
          <a:ext cx="304658" cy="30465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090FB7-9BB1-4DF2-ADF9-B4D7502ABE99}">
      <dsp:nvSpPr>
        <dsp:cNvPr id="0" name=""/>
        <dsp:cNvSpPr/>
      </dsp:nvSpPr>
      <dsp:spPr>
        <a:xfrm>
          <a:off x="639782" y="277002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Community Health Needs Assessment (CHNA)</a:t>
          </a:r>
        </a:p>
      </dsp:txBody>
      <dsp:txXfrm>
        <a:off x="639782" y="2770023"/>
        <a:ext cx="3671965" cy="553924"/>
      </dsp:txXfrm>
    </dsp:sp>
    <dsp:sp modelId="{C4C11395-D329-47AD-9A27-AC9BBD706265}">
      <dsp:nvSpPr>
        <dsp:cNvPr id="0" name=""/>
        <dsp:cNvSpPr/>
      </dsp:nvSpPr>
      <dsp:spPr>
        <a:xfrm>
          <a:off x="0" y="3462428"/>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68F07-8F68-4DFB-AE9E-FE8F548BDB09}">
      <dsp:nvSpPr>
        <dsp:cNvPr id="0" name=""/>
        <dsp:cNvSpPr/>
      </dsp:nvSpPr>
      <dsp:spPr>
        <a:xfrm>
          <a:off x="167562" y="3587061"/>
          <a:ext cx="304658" cy="30465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FCED74-0089-447E-8C76-5751E3D56B50}">
      <dsp:nvSpPr>
        <dsp:cNvPr id="0" name=""/>
        <dsp:cNvSpPr/>
      </dsp:nvSpPr>
      <dsp:spPr>
        <a:xfrm>
          <a:off x="639782" y="3462428"/>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Capital Request: Infusion Pump Replacement</a:t>
          </a:r>
        </a:p>
      </dsp:txBody>
      <dsp:txXfrm>
        <a:off x="639782" y="3462428"/>
        <a:ext cx="3671965" cy="553924"/>
      </dsp:txXfrm>
    </dsp:sp>
    <dsp:sp modelId="{3F62587A-19D5-46CB-BE40-BD492D9BB247}">
      <dsp:nvSpPr>
        <dsp:cNvPr id="0" name=""/>
        <dsp:cNvSpPr/>
      </dsp:nvSpPr>
      <dsp:spPr>
        <a:xfrm>
          <a:off x="0" y="415483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4E447-B3A1-4016-9CFE-2BC30F4F6A28}">
      <dsp:nvSpPr>
        <dsp:cNvPr id="0" name=""/>
        <dsp:cNvSpPr/>
      </dsp:nvSpPr>
      <dsp:spPr>
        <a:xfrm>
          <a:off x="167562" y="4279466"/>
          <a:ext cx="304658" cy="304658"/>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C1AC0D-85AF-4E48-AB98-242FBEC3A78B}">
      <dsp:nvSpPr>
        <dsp:cNvPr id="0" name=""/>
        <dsp:cNvSpPr/>
      </dsp:nvSpPr>
      <dsp:spPr>
        <a:xfrm>
          <a:off x="639782" y="415483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Investment Review: ZCM Advisory Group </a:t>
          </a:r>
        </a:p>
      </dsp:txBody>
      <dsp:txXfrm>
        <a:off x="639782" y="4154833"/>
        <a:ext cx="3671965" cy="55392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8FEB-3F89-4489-AD91-770CAC7C6B7B}">
      <dsp:nvSpPr>
        <dsp:cNvPr id="0" name=""/>
        <dsp:cNvSpPr/>
      </dsp:nvSpPr>
      <dsp:spPr>
        <a:xfrm>
          <a:off x="0" y="40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B29CC-5699-40A0-9F3B-99951E57D938}">
      <dsp:nvSpPr>
        <dsp:cNvPr id="0" name=""/>
        <dsp:cNvSpPr/>
      </dsp:nvSpPr>
      <dsp:spPr>
        <a:xfrm>
          <a:off x="167562" y="125035"/>
          <a:ext cx="304658" cy="3046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AEE363-35ED-4FEB-8E38-2331A8C55322}">
      <dsp:nvSpPr>
        <dsp:cNvPr id="0" name=""/>
        <dsp:cNvSpPr/>
      </dsp:nvSpPr>
      <dsp:spPr>
        <a:xfrm>
          <a:off x="639782" y="40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Overview of Friday, November 22, 2024 Finance Committee Meeting</a:t>
          </a:r>
        </a:p>
      </dsp:txBody>
      <dsp:txXfrm>
        <a:off x="639782" y="402"/>
        <a:ext cx="3671965" cy="553924"/>
      </dsp:txXfrm>
    </dsp:sp>
    <dsp:sp modelId="{D0D4DA56-43C9-41B8-B14C-4DD701FAB6C8}">
      <dsp:nvSpPr>
        <dsp:cNvPr id="0" name=""/>
        <dsp:cNvSpPr/>
      </dsp:nvSpPr>
      <dsp:spPr>
        <a:xfrm>
          <a:off x="0" y="69280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E1978-70FB-417F-9ADF-1AF6A29D5280}">
      <dsp:nvSpPr>
        <dsp:cNvPr id="0" name=""/>
        <dsp:cNvSpPr/>
      </dsp:nvSpPr>
      <dsp:spPr>
        <a:xfrm>
          <a:off x="167562" y="817440"/>
          <a:ext cx="304658" cy="30465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9D93E0-6260-4B1A-A346-C4E3E1813DBE}">
      <dsp:nvSpPr>
        <dsp:cNvPr id="0" name=""/>
        <dsp:cNvSpPr/>
      </dsp:nvSpPr>
      <dsp:spPr>
        <a:xfrm>
          <a:off x="639782" y="69280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October 2024 Financials</a:t>
          </a:r>
        </a:p>
      </dsp:txBody>
      <dsp:txXfrm>
        <a:off x="639782" y="692807"/>
        <a:ext cx="3671965" cy="553924"/>
      </dsp:txXfrm>
    </dsp:sp>
    <dsp:sp modelId="{378697B7-7F33-4CEA-95D4-1F0860A429A6}">
      <dsp:nvSpPr>
        <dsp:cNvPr id="0" name=""/>
        <dsp:cNvSpPr/>
      </dsp:nvSpPr>
      <dsp:spPr>
        <a:xfrm>
          <a:off x="0" y="138521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F0B4E9-CFA9-43A8-9818-4C95B88574D4}">
      <dsp:nvSpPr>
        <dsp:cNvPr id="0" name=""/>
        <dsp:cNvSpPr/>
      </dsp:nvSpPr>
      <dsp:spPr>
        <a:xfrm>
          <a:off x="167562" y="1509845"/>
          <a:ext cx="304658" cy="3046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7F859A-8C0E-480C-8670-47508CE2550D}">
      <dsp:nvSpPr>
        <dsp:cNvPr id="0" name=""/>
        <dsp:cNvSpPr/>
      </dsp:nvSpPr>
      <dsp:spPr>
        <a:xfrm>
          <a:off x="639782" y="138521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November </a:t>
          </a:r>
          <a:r>
            <a:rPr lang="en-US" sz="1500" kern="1200" dirty="0">
              <a:latin typeface="Arial"/>
            </a:rPr>
            <a:t>Month-to-Date</a:t>
          </a:r>
          <a:r>
            <a:rPr lang="en-US" sz="1500" kern="1200" dirty="0"/>
            <a:t> Financials</a:t>
          </a:r>
        </a:p>
      </dsp:txBody>
      <dsp:txXfrm>
        <a:off x="639782" y="1385212"/>
        <a:ext cx="3671965" cy="553924"/>
      </dsp:txXfrm>
    </dsp:sp>
    <dsp:sp modelId="{252814B9-F55B-495E-B947-7691588683D0}">
      <dsp:nvSpPr>
        <dsp:cNvPr id="0" name=""/>
        <dsp:cNvSpPr/>
      </dsp:nvSpPr>
      <dsp:spPr>
        <a:xfrm>
          <a:off x="0" y="207761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A03AC-EDFA-43BD-95A9-B928354D92B1}">
      <dsp:nvSpPr>
        <dsp:cNvPr id="0" name=""/>
        <dsp:cNvSpPr/>
      </dsp:nvSpPr>
      <dsp:spPr>
        <a:xfrm>
          <a:off x="167562" y="2202250"/>
          <a:ext cx="304658" cy="30465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05FF43-DCE9-4F09-B9EB-FB491C86DA5F}">
      <dsp:nvSpPr>
        <dsp:cNvPr id="0" name=""/>
        <dsp:cNvSpPr/>
      </dsp:nvSpPr>
      <dsp:spPr>
        <a:xfrm>
          <a:off x="639782" y="207761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rtl="0">
            <a:lnSpc>
              <a:spcPct val="100000"/>
            </a:lnSpc>
            <a:spcBef>
              <a:spcPct val="0"/>
            </a:spcBef>
            <a:spcAft>
              <a:spcPct val="35000"/>
            </a:spcAft>
            <a:buNone/>
          </a:pPr>
          <a:r>
            <a:rPr lang="en-US" sz="1500" kern="1200" dirty="0"/>
            <a:t>Financial Assistance Policy</a:t>
          </a:r>
          <a:r>
            <a:rPr lang="en-US" sz="1500" kern="1200" dirty="0">
              <a:latin typeface="Arial"/>
            </a:rPr>
            <a:t> (</a:t>
          </a:r>
          <a:r>
            <a:rPr lang="en-US" sz="1500" kern="1200" dirty="0"/>
            <a:t>FAP)</a:t>
          </a:r>
          <a:r>
            <a:rPr lang="en-US" sz="1500" kern="1200" dirty="0">
              <a:latin typeface="Arial"/>
            </a:rPr>
            <a:t> / </a:t>
          </a:r>
          <a:r>
            <a:rPr lang="en-US" sz="1500" kern="1200" dirty="0"/>
            <a:t>EMTALA Policies</a:t>
          </a:r>
        </a:p>
      </dsp:txBody>
      <dsp:txXfrm>
        <a:off x="639782" y="2077617"/>
        <a:ext cx="3671965" cy="553924"/>
      </dsp:txXfrm>
    </dsp:sp>
    <dsp:sp modelId="{B8883295-34CF-4D77-B8ED-3F25F6A43AD8}">
      <dsp:nvSpPr>
        <dsp:cNvPr id="0" name=""/>
        <dsp:cNvSpPr/>
      </dsp:nvSpPr>
      <dsp:spPr>
        <a:xfrm>
          <a:off x="0" y="277002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3348E-1BAD-4BFF-9837-73093507E23C}">
      <dsp:nvSpPr>
        <dsp:cNvPr id="0" name=""/>
        <dsp:cNvSpPr/>
      </dsp:nvSpPr>
      <dsp:spPr>
        <a:xfrm>
          <a:off x="167562" y="2894656"/>
          <a:ext cx="304658" cy="30465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090FB7-9BB1-4DF2-ADF9-B4D7502ABE99}">
      <dsp:nvSpPr>
        <dsp:cNvPr id="0" name=""/>
        <dsp:cNvSpPr/>
      </dsp:nvSpPr>
      <dsp:spPr>
        <a:xfrm>
          <a:off x="639782" y="277002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Community Health Needs Assessment (CHNA)</a:t>
          </a:r>
        </a:p>
      </dsp:txBody>
      <dsp:txXfrm>
        <a:off x="639782" y="2770023"/>
        <a:ext cx="3671965" cy="553924"/>
      </dsp:txXfrm>
    </dsp:sp>
    <dsp:sp modelId="{C4C11395-D329-47AD-9A27-AC9BBD706265}">
      <dsp:nvSpPr>
        <dsp:cNvPr id="0" name=""/>
        <dsp:cNvSpPr/>
      </dsp:nvSpPr>
      <dsp:spPr>
        <a:xfrm>
          <a:off x="0" y="3462428"/>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68F07-8F68-4DFB-AE9E-FE8F548BDB09}">
      <dsp:nvSpPr>
        <dsp:cNvPr id="0" name=""/>
        <dsp:cNvSpPr/>
      </dsp:nvSpPr>
      <dsp:spPr>
        <a:xfrm>
          <a:off x="167562" y="3587061"/>
          <a:ext cx="304658" cy="30465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FCED74-0089-447E-8C76-5751E3D56B50}">
      <dsp:nvSpPr>
        <dsp:cNvPr id="0" name=""/>
        <dsp:cNvSpPr/>
      </dsp:nvSpPr>
      <dsp:spPr>
        <a:xfrm>
          <a:off x="639782" y="3462428"/>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Capital Request: Infusion Pump Replacement</a:t>
          </a:r>
        </a:p>
      </dsp:txBody>
      <dsp:txXfrm>
        <a:off x="639782" y="3462428"/>
        <a:ext cx="3671965" cy="553924"/>
      </dsp:txXfrm>
    </dsp:sp>
    <dsp:sp modelId="{3F62587A-19D5-46CB-BE40-BD492D9BB247}">
      <dsp:nvSpPr>
        <dsp:cNvPr id="0" name=""/>
        <dsp:cNvSpPr/>
      </dsp:nvSpPr>
      <dsp:spPr>
        <a:xfrm>
          <a:off x="0" y="415483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4E447-B3A1-4016-9CFE-2BC30F4F6A28}">
      <dsp:nvSpPr>
        <dsp:cNvPr id="0" name=""/>
        <dsp:cNvSpPr/>
      </dsp:nvSpPr>
      <dsp:spPr>
        <a:xfrm>
          <a:off x="167562" y="4279466"/>
          <a:ext cx="304658" cy="304658"/>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C1AC0D-85AF-4E48-AB98-242FBEC3A78B}">
      <dsp:nvSpPr>
        <dsp:cNvPr id="0" name=""/>
        <dsp:cNvSpPr/>
      </dsp:nvSpPr>
      <dsp:spPr>
        <a:xfrm>
          <a:off x="639782" y="415483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Investment Review: ZCM Advisory Group </a:t>
          </a:r>
        </a:p>
      </dsp:txBody>
      <dsp:txXfrm>
        <a:off x="639782" y="4154833"/>
        <a:ext cx="3671965" cy="5539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8FEB-3F89-4489-AD91-770CAC7C6B7B}">
      <dsp:nvSpPr>
        <dsp:cNvPr id="0" name=""/>
        <dsp:cNvSpPr/>
      </dsp:nvSpPr>
      <dsp:spPr>
        <a:xfrm>
          <a:off x="0" y="1648205"/>
          <a:ext cx="4311748" cy="14127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B29CC-5699-40A0-9F3B-99951E57D938}">
      <dsp:nvSpPr>
        <dsp:cNvPr id="0" name=""/>
        <dsp:cNvSpPr/>
      </dsp:nvSpPr>
      <dsp:spPr>
        <a:xfrm>
          <a:off x="427356" y="1966074"/>
          <a:ext cx="777011" cy="7770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AEE363-35ED-4FEB-8E38-2331A8C55322}">
      <dsp:nvSpPr>
        <dsp:cNvPr id="0" name=""/>
        <dsp:cNvSpPr/>
      </dsp:nvSpPr>
      <dsp:spPr>
        <a:xfrm>
          <a:off x="1631723" y="1648205"/>
          <a:ext cx="2680024" cy="1412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516" tIns="149516" rIns="149516" bIns="149516" numCol="1" spcCol="1270" anchor="ctr" anchorCtr="0">
          <a:noAutofit/>
        </a:bodyPr>
        <a:lstStyle/>
        <a:p>
          <a:pPr marL="0" lvl="0" indent="0" algn="l" defTabSz="1111250">
            <a:lnSpc>
              <a:spcPct val="100000"/>
            </a:lnSpc>
            <a:spcBef>
              <a:spcPct val="0"/>
            </a:spcBef>
            <a:spcAft>
              <a:spcPct val="35000"/>
            </a:spcAft>
            <a:buNone/>
          </a:pPr>
          <a:r>
            <a:rPr lang="en-US" sz="2500" kern="1200"/>
            <a:t>Upcoming Meeting: January 9, 2025</a:t>
          </a:r>
        </a:p>
      </dsp:txBody>
      <dsp:txXfrm>
        <a:off x="1631723" y="1648205"/>
        <a:ext cx="2680024" cy="14127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814B9-F55B-495E-B947-7691588683D0}">
      <dsp:nvSpPr>
        <dsp:cNvPr id="0" name=""/>
        <dsp:cNvSpPr/>
      </dsp:nvSpPr>
      <dsp:spPr>
        <a:xfrm>
          <a:off x="0" y="574"/>
          <a:ext cx="4311748" cy="13451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A03AC-EDFA-43BD-95A9-B928354D92B1}">
      <dsp:nvSpPr>
        <dsp:cNvPr id="0" name=""/>
        <dsp:cNvSpPr/>
      </dsp:nvSpPr>
      <dsp:spPr>
        <a:xfrm>
          <a:off x="406906" y="303232"/>
          <a:ext cx="739830" cy="73983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05FF43-DCE9-4F09-B9EB-FB491C86DA5F}">
      <dsp:nvSpPr>
        <dsp:cNvPr id="0" name=""/>
        <dsp:cNvSpPr/>
      </dsp:nvSpPr>
      <dsp:spPr>
        <a:xfrm>
          <a:off x="1553643" y="574"/>
          <a:ext cx="2758104" cy="1345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1" tIns="142361" rIns="142361" bIns="142361" numCol="1" spcCol="1270" anchor="ctr" anchorCtr="0">
          <a:noAutofit/>
        </a:bodyPr>
        <a:lstStyle/>
        <a:p>
          <a:pPr marL="0" lvl="0" indent="0" algn="l" defTabSz="933450">
            <a:lnSpc>
              <a:spcPct val="100000"/>
            </a:lnSpc>
            <a:spcBef>
              <a:spcPct val="0"/>
            </a:spcBef>
            <a:spcAft>
              <a:spcPct val="35000"/>
            </a:spcAft>
            <a:buNone/>
          </a:pPr>
          <a:r>
            <a:rPr lang="en-US" sz="2100" kern="1200"/>
            <a:t>Review QM Council Meeting Minutes – September 2024</a:t>
          </a:r>
        </a:p>
      </dsp:txBody>
      <dsp:txXfrm>
        <a:off x="1553643" y="574"/>
        <a:ext cx="2758104" cy="1345145"/>
      </dsp:txXfrm>
    </dsp:sp>
    <dsp:sp modelId="{C9C28594-4F8B-4718-A1F8-53F284B82C2A}">
      <dsp:nvSpPr>
        <dsp:cNvPr id="0" name=""/>
        <dsp:cNvSpPr/>
      </dsp:nvSpPr>
      <dsp:spPr>
        <a:xfrm>
          <a:off x="0" y="1682007"/>
          <a:ext cx="4311748" cy="13451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B5F49C-85A2-4B90-AA64-1239F9CF9521}">
      <dsp:nvSpPr>
        <dsp:cNvPr id="0" name=""/>
        <dsp:cNvSpPr/>
      </dsp:nvSpPr>
      <dsp:spPr>
        <a:xfrm>
          <a:off x="406906" y="1984664"/>
          <a:ext cx="739830" cy="73983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F8A26B-0566-4C6C-A3D6-B55B283C371C}">
      <dsp:nvSpPr>
        <dsp:cNvPr id="0" name=""/>
        <dsp:cNvSpPr/>
      </dsp:nvSpPr>
      <dsp:spPr>
        <a:xfrm>
          <a:off x="1553643" y="1682007"/>
          <a:ext cx="2758104" cy="1345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1" tIns="142361" rIns="142361" bIns="142361" numCol="1" spcCol="1270" anchor="ctr" anchorCtr="0">
          <a:noAutofit/>
        </a:bodyPr>
        <a:lstStyle/>
        <a:p>
          <a:pPr marL="0" lvl="0" indent="0" algn="l" defTabSz="933450">
            <a:lnSpc>
              <a:spcPct val="100000"/>
            </a:lnSpc>
            <a:spcBef>
              <a:spcPct val="0"/>
            </a:spcBef>
            <a:spcAft>
              <a:spcPct val="35000"/>
            </a:spcAft>
            <a:buNone/>
          </a:pPr>
          <a:r>
            <a:rPr lang="en-US" sz="2100" kern="1200"/>
            <a:t>Review QM Council Dashboards – September 2024</a:t>
          </a:r>
        </a:p>
      </dsp:txBody>
      <dsp:txXfrm>
        <a:off x="1553643" y="1682007"/>
        <a:ext cx="2758104" cy="1345145"/>
      </dsp:txXfrm>
    </dsp:sp>
    <dsp:sp modelId="{773E94CF-C56B-46CA-A367-EEF8AD6F3790}">
      <dsp:nvSpPr>
        <dsp:cNvPr id="0" name=""/>
        <dsp:cNvSpPr/>
      </dsp:nvSpPr>
      <dsp:spPr>
        <a:xfrm>
          <a:off x="0" y="3363439"/>
          <a:ext cx="4311748" cy="13451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32E1F2-53B1-4A9F-B979-80CDB5ED8DB4}">
      <dsp:nvSpPr>
        <dsp:cNvPr id="0" name=""/>
        <dsp:cNvSpPr/>
      </dsp:nvSpPr>
      <dsp:spPr>
        <a:xfrm>
          <a:off x="406906" y="3666097"/>
          <a:ext cx="739830" cy="739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A59564-781E-4D93-AA98-7E8EA111FF36}">
      <dsp:nvSpPr>
        <dsp:cNvPr id="0" name=""/>
        <dsp:cNvSpPr/>
      </dsp:nvSpPr>
      <dsp:spPr>
        <a:xfrm>
          <a:off x="1553643" y="3363439"/>
          <a:ext cx="2758104" cy="1345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1" tIns="142361" rIns="142361" bIns="142361" numCol="1" spcCol="1270" anchor="ctr" anchorCtr="0">
          <a:noAutofit/>
        </a:bodyPr>
        <a:lstStyle/>
        <a:p>
          <a:pPr marL="0" lvl="0" indent="0" algn="l" defTabSz="933450">
            <a:lnSpc>
              <a:spcPct val="100000"/>
            </a:lnSpc>
            <a:spcBef>
              <a:spcPct val="0"/>
            </a:spcBef>
            <a:spcAft>
              <a:spcPct val="35000"/>
            </a:spcAft>
            <a:buNone/>
          </a:pPr>
          <a:r>
            <a:rPr lang="en-US" sz="2100" kern="1200"/>
            <a:t>Upcoming Meeting: December 3, 2024</a:t>
          </a:r>
        </a:p>
      </dsp:txBody>
      <dsp:txXfrm>
        <a:off x="1553643" y="3363439"/>
        <a:ext cx="2758104" cy="134514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8FEB-3F89-4489-AD91-770CAC7C6B7B}">
      <dsp:nvSpPr>
        <dsp:cNvPr id="0" name=""/>
        <dsp:cNvSpPr/>
      </dsp:nvSpPr>
      <dsp:spPr>
        <a:xfrm>
          <a:off x="0" y="765238"/>
          <a:ext cx="4311748" cy="14127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B29CC-5699-40A0-9F3B-99951E57D938}">
      <dsp:nvSpPr>
        <dsp:cNvPr id="0" name=""/>
        <dsp:cNvSpPr/>
      </dsp:nvSpPr>
      <dsp:spPr>
        <a:xfrm>
          <a:off x="427356" y="1083106"/>
          <a:ext cx="777011" cy="7770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AEE363-35ED-4FEB-8E38-2331A8C55322}">
      <dsp:nvSpPr>
        <dsp:cNvPr id="0" name=""/>
        <dsp:cNvSpPr/>
      </dsp:nvSpPr>
      <dsp:spPr>
        <a:xfrm>
          <a:off x="1631723" y="765238"/>
          <a:ext cx="2680024" cy="1412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516" tIns="149516" rIns="149516" bIns="149516" numCol="1" spcCol="1270" anchor="ctr" anchorCtr="0">
          <a:noAutofit/>
        </a:bodyPr>
        <a:lstStyle/>
        <a:p>
          <a:pPr marL="0" lvl="0" indent="0" algn="l" defTabSz="844550">
            <a:lnSpc>
              <a:spcPct val="100000"/>
            </a:lnSpc>
            <a:spcBef>
              <a:spcPct val="0"/>
            </a:spcBef>
            <a:spcAft>
              <a:spcPct val="35000"/>
            </a:spcAft>
            <a:buNone/>
          </a:pPr>
          <a:r>
            <a:rPr lang="en-US" sz="1900" kern="1200"/>
            <a:t>Overview of Friday, November 22, 2024 Audit Committee Meeting</a:t>
          </a:r>
        </a:p>
      </dsp:txBody>
      <dsp:txXfrm>
        <a:off x="1631723" y="765238"/>
        <a:ext cx="2680024" cy="1412748"/>
      </dsp:txXfrm>
    </dsp:sp>
    <dsp:sp modelId="{D0D4DA56-43C9-41B8-B14C-4DD701FAB6C8}">
      <dsp:nvSpPr>
        <dsp:cNvPr id="0" name=""/>
        <dsp:cNvSpPr/>
      </dsp:nvSpPr>
      <dsp:spPr>
        <a:xfrm>
          <a:off x="0" y="2531173"/>
          <a:ext cx="4311748" cy="14127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E1978-70FB-417F-9ADF-1AF6A29D5280}">
      <dsp:nvSpPr>
        <dsp:cNvPr id="0" name=""/>
        <dsp:cNvSpPr/>
      </dsp:nvSpPr>
      <dsp:spPr>
        <a:xfrm>
          <a:off x="427356" y="2849041"/>
          <a:ext cx="777011" cy="77701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9D93E0-6260-4B1A-A346-C4E3E1813DBE}">
      <dsp:nvSpPr>
        <dsp:cNvPr id="0" name=""/>
        <dsp:cNvSpPr/>
      </dsp:nvSpPr>
      <dsp:spPr>
        <a:xfrm>
          <a:off x="1631723" y="2531173"/>
          <a:ext cx="2680024" cy="1412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516" tIns="149516" rIns="149516" bIns="149516" numCol="1" spcCol="1270" anchor="ctr" anchorCtr="0">
          <a:noAutofit/>
        </a:bodyPr>
        <a:lstStyle/>
        <a:p>
          <a:pPr marL="0" lvl="0" indent="0" algn="l" defTabSz="844550">
            <a:lnSpc>
              <a:spcPct val="100000"/>
            </a:lnSpc>
            <a:spcBef>
              <a:spcPct val="0"/>
            </a:spcBef>
            <a:spcAft>
              <a:spcPct val="35000"/>
            </a:spcAft>
            <a:buNone/>
          </a:pPr>
          <a:r>
            <a:rPr lang="en-US" sz="1900" kern="1200"/>
            <a:t>Stoughton Hospital Association FY2024 Audit Review and Acceptance  </a:t>
          </a:r>
        </a:p>
      </dsp:txBody>
      <dsp:txXfrm>
        <a:off x="1631723" y="2531173"/>
        <a:ext cx="2680024" cy="141274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D3B0E-037F-41B5-85B4-D4FF17239C7E}">
      <dsp:nvSpPr>
        <dsp:cNvPr id="0" name=""/>
        <dsp:cNvSpPr/>
      </dsp:nvSpPr>
      <dsp:spPr>
        <a:xfrm>
          <a:off x="1685478" y="1951"/>
          <a:ext cx="1201042" cy="7806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a:rPr>
            <a:t>2 Requests to Amend PHI</a:t>
          </a:r>
          <a:endParaRPr lang="en-US" sz="1400" kern="1200"/>
        </a:p>
      </dsp:txBody>
      <dsp:txXfrm>
        <a:off x="1723588" y="40061"/>
        <a:ext cx="1124822" cy="704457"/>
      </dsp:txXfrm>
    </dsp:sp>
    <dsp:sp modelId="{0F5F40FA-9D46-4EC7-86EA-6BB1791719BB}">
      <dsp:nvSpPr>
        <dsp:cNvPr id="0" name=""/>
        <dsp:cNvSpPr/>
      </dsp:nvSpPr>
      <dsp:spPr>
        <a:xfrm>
          <a:off x="726383" y="392290"/>
          <a:ext cx="3119233" cy="3119233"/>
        </a:xfrm>
        <a:custGeom>
          <a:avLst/>
          <a:gdLst/>
          <a:ahLst/>
          <a:cxnLst/>
          <a:rect l="0" t="0" r="0" b="0"/>
          <a:pathLst>
            <a:path>
              <a:moveTo>
                <a:pt x="2168387" y="123719"/>
              </a:moveTo>
              <a:arcTo wR="1559616" hR="1559616" stAng="17578516" swAng="196133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677A00-5A13-46FC-B79A-6C27F4082E76}">
      <dsp:nvSpPr>
        <dsp:cNvPr id="0" name=""/>
        <dsp:cNvSpPr/>
      </dsp:nvSpPr>
      <dsp:spPr>
        <a:xfrm>
          <a:off x="3168762" y="1079619"/>
          <a:ext cx="1201042" cy="7806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a:rPr>
            <a:t>4 HIPAA Breaches</a:t>
          </a:r>
          <a:endParaRPr lang="en-US" sz="1400" kern="1200"/>
        </a:p>
      </dsp:txBody>
      <dsp:txXfrm>
        <a:off x="3206872" y="1117729"/>
        <a:ext cx="1124822" cy="704457"/>
      </dsp:txXfrm>
    </dsp:sp>
    <dsp:sp modelId="{87DE20D2-CE66-4622-A181-0079CFA1D455}">
      <dsp:nvSpPr>
        <dsp:cNvPr id="0" name=""/>
        <dsp:cNvSpPr/>
      </dsp:nvSpPr>
      <dsp:spPr>
        <a:xfrm>
          <a:off x="726383" y="392290"/>
          <a:ext cx="3119233" cy="3119233"/>
        </a:xfrm>
        <a:custGeom>
          <a:avLst/>
          <a:gdLst/>
          <a:ahLst/>
          <a:cxnLst/>
          <a:rect l="0" t="0" r="0" b="0"/>
          <a:pathLst>
            <a:path>
              <a:moveTo>
                <a:pt x="3117094" y="1477976"/>
              </a:moveTo>
              <a:arcTo wR="1559616" hR="1559616" stAng="21419964" swAng="21961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F875CB-9585-4B2F-BFDA-0E5360271A4A}">
      <dsp:nvSpPr>
        <dsp:cNvPr id="0" name=""/>
        <dsp:cNvSpPr/>
      </dsp:nvSpPr>
      <dsp:spPr>
        <a:xfrm>
          <a:off x="2602198" y="2823324"/>
          <a:ext cx="1201042" cy="7806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a:rPr>
            <a:t>Annual Risk Assessment Completed</a:t>
          </a:r>
          <a:endParaRPr lang="en-US" sz="1400" kern="1200"/>
        </a:p>
      </dsp:txBody>
      <dsp:txXfrm>
        <a:off x="2640308" y="2861434"/>
        <a:ext cx="1124822" cy="704457"/>
      </dsp:txXfrm>
    </dsp:sp>
    <dsp:sp modelId="{1E20BDBF-AF48-4FAE-A411-D16359720C2C}">
      <dsp:nvSpPr>
        <dsp:cNvPr id="0" name=""/>
        <dsp:cNvSpPr/>
      </dsp:nvSpPr>
      <dsp:spPr>
        <a:xfrm>
          <a:off x="726383" y="392290"/>
          <a:ext cx="3119233" cy="3119233"/>
        </a:xfrm>
        <a:custGeom>
          <a:avLst/>
          <a:gdLst/>
          <a:ahLst/>
          <a:cxnLst/>
          <a:rect l="0" t="0" r="0" b="0"/>
          <a:pathLst>
            <a:path>
              <a:moveTo>
                <a:pt x="1869619" y="3088113"/>
              </a:moveTo>
              <a:arcTo wR="1559616" hR="1559616" stAng="4712102" swAng="137579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0F19A97-B8A9-4E54-9279-E3B8E83DCD6A}">
      <dsp:nvSpPr>
        <dsp:cNvPr id="0" name=""/>
        <dsp:cNvSpPr/>
      </dsp:nvSpPr>
      <dsp:spPr>
        <a:xfrm>
          <a:off x="768758" y="2823324"/>
          <a:ext cx="1201042" cy="7806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a:rPr>
            <a:t>DSPS Complaint</a:t>
          </a:r>
          <a:endParaRPr lang="en-US" sz="1400" kern="1200"/>
        </a:p>
      </dsp:txBody>
      <dsp:txXfrm>
        <a:off x="806868" y="2861434"/>
        <a:ext cx="1124822" cy="704457"/>
      </dsp:txXfrm>
    </dsp:sp>
    <dsp:sp modelId="{7320EE9C-C0EE-4C6C-A5A4-ED89785F349F}">
      <dsp:nvSpPr>
        <dsp:cNvPr id="0" name=""/>
        <dsp:cNvSpPr/>
      </dsp:nvSpPr>
      <dsp:spPr>
        <a:xfrm>
          <a:off x="726383" y="392290"/>
          <a:ext cx="3119233" cy="3119233"/>
        </a:xfrm>
        <a:custGeom>
          <a:avLst/>
          <a:gdLst/>
          <a:ahLst/>
          <a:cxnLst/>
          <a:rect l="0" t="0" r="0" b="0"/>
          <a:pathLst>
            <a:path>
              <a:moveTo>
                <a:pt x="260605" y="2422735"/>
              </a:moveTo>
              <a:arcTo wR="1559616" hR="1559616" stAng="8783892" swAng="21961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39C36C-EC9F-4E35-A920-2FBA023405E1}">
      <dsp:nvSpPr>
        <dsp:cNvPr id="0" name=""/>
        <dsp:cNvSpPr/>
      </dsp:nvSpPr>
      <dsp:spPr>
        <a:xfrm>
          <a:off x="202194" y="1079619"/>
          <a:ext cx="1201042" cy="7806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a:rPr>
            <a:t>Grievances Resolved To Date</a:t>
          </a:r>
          <a:endParaRPr lang="en-US" sz="1400" kern="1200"/>
        </a:p>
      </dsp:txBody>
      <dsp:txXfrm>
        <a:off x="240304" y="1117729"/>
        <a:ext cx="1124822" cy="704457"/>
      </dsp:txXfrm>
    </dsp:sp>
    <dsp:sp modelId="{24B6F0E2-B355-4BB1-9BA7-4ABE383D00A4}">
      <dsp:nvSpPr>
        <dsp:cNvPr id="0" name=""/>
        <dsp:cNvSpPr/>
      </dsp:nvSpPr>
      <dsp:spPr>
        <a:xfrm>
          <a:off x="726383" y="392290"/>
          <a:ext cx="3119233" cy="3119233"/>
        </a:xfrm>
        <a:custGeom>
          <a:avLst/>
          <a:gdLst/>
          <a:ahLst/>
          <a:cxnLst/>
          <a:rect l="0" t="0" r="0" b="0"/>
          <a:pathLst>
            <a:path>
              <a:moveTo>
                <a:pt x="271770" y="679925"/>
              </a:moveTo>
              <a:arcTo wR="1559616" hR="1559616" stAng="12860153" swAng="196133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71DE8-5995-0846-97F8-27E071BD3AA2}">
      <dsp:nvSpPr>
        <dsp:cNvPr id="0" name=""/>
        <dsp:cNvSpPr/>
      </dsp:nvSpPr>
      <dsp:spPr>
        <a:xfrm>
          <a:off x="0" y="45742"/>
          <a:ext cx="3863579" cy="66558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Priority #2: Chronic Disease Management</a:t>
          </a:r>
        </a:p>
      </dsp:txBody>
      <dsp:txXfrm>
        <a:off x="32491" y="78233"/>
        <a:ext cx="3798597" cy="600601"/>
      </dsp:txXfrm>
    </dsp:sp>
    <dsp:sp modelId="{794D5198-BDA4-8A49-A1F5-F6547B10BAD7}">
      <dsp:nvSpPr>
        <dsp:cNvPr id="0" name=""/>
        <dsp:cNvSpPr/>
      </dsp:nvSpPr>
      <dsp:spPr>
        <a:xfrm>
          <a:off x="0" y="745886"/>
          <a:ext cx="3863579" cy="665583"/>
        </a:xfrm>
        <a:prstGeom prst="roundRect">
          <a:avLst/>
        </a:prstGeom>
        <a:solidFill>
          <a:schemeClr val="accent2">
            <a:hueOff val="1010643"/>
            <a:satOff val="1860"/>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WI annually spends ~3.9billion – 4.1billion in healthcare and loss productivity costs in Diabetes &amp; heart disease alone </a:t>
          </a:r>
        </a:p>
      </dsp:txBody>
      <dsp:txXfrm>
        <a:off x="32491" y="778377"/>
        <a:ext cx="3798597" cy="600601"/>
      </dsp:txXfrm>
    </dsp:sp>
    <dsp:sp modelId="{AA1AD4C2-8087-A74B-94AD-551C2E579082}">
      <dsp:nvSpPr>
        <dsp:cNvPr id="0" name=""/>
        <dsp:cNvSpPr/>
      </dsp:nvSpPr>
      <dsp:spPr>
        <a:xfrm>
          <a:off x="0" y="1446030"/>
          <a:ext cx="3863579" cy="665583"/>
        </a:xfrm>
        <a:prstGeom prst="roundRect">
          <a:avLst/>
        </a:prstGeom>
        <a:solidFill>
          <a:schemeClr val="accent2">
            <a:hueOff val="2021285"/>
            <a:satOff val="3721"/>
            <a:lumOff val="28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26.5% adults in Dane County are limited in any activity because of physically, mental or emotional problems</a:t>
          </a:r>
        </a:p>
      </dsp:txBody>
      <dsp:txXfrm>
        <a:off x="32491" y="1478521"/>
        <a:ext cx="3798597" cy="600601"/>
      </dsp:txXfrm>
    </dsp:sp>
    <dsp:sp modelId="{3EA21737-3B21-D44B-A5EB-6D8B7D748148}">
      <dsp:nvSpPr>
        <dsp:cNvPr id="0" name=""/>
        <dsp:cNvSpPr/>
      </dsp:nvSpPr>
      <dsp:spPr>
        <a:xfrm>
          <a:off x="0" y="2146173"/>
          <a:ext cx="3863579" cy="665583"/>
        </a:xfrm>
        <a:prstGeom prst="roundRect">
          <a:avLst/>
        </a:prstGeom>
        <a:solidFill>
          <a:schemeClr val="accent2">
            <a:hueOff val="3031928"/>
            <a:satOff val="5581"/>
            <a:lumOff val="43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Action Plan: Educational offerings for Cardiac Health</a:t>
          </a:r>
        </a:p>
      </dsp:txBody>
      <dsp:txXfrm>
        <a:off x="32491" y="2178664"/>
        <a:ext cx="3798597" cy="6006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ECCF4-F4FB-4194-9B94-4F18BB934DA1}">
      <dsp:nvSpPr>
        <dsp:cNvPr id="0" name=""/>
        <dsp:cNvSpPr/>
      </dsp:nvSpPr>
      <dsp:spPr>
        <a:xfrm>
          <a:off x="0" y="3041"/>
          <a:ext cx="5088960" cy="106570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52D7E5-9E04-4B07-8C41-8E583A0FAD8E}">
      <dsp:nvSpPr>
        <dsp:cNvPr id="0" name=""/>
        <dsp:cNvSpPr/>
      </dsp:nvSpPr>
      <dsp:spPr>
        <a:xfrm>
          <a:off x="322375" y="242825"/>
          <a:ext cx="586710" cy="5861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4139A3-D4F4-4F53-B131-0D7949253792}">
      <dsp:nvSpPr>
        <dsp:cNvPr id="0" name=""/>
        <dsp:cNvSpPr/>
      </dsp:nvSpPr>
      <dsp:spPr>
        <a:xfrm>
          <a:off x="1231462" y="3041"/>
          <a:ext cx="3517748" cy="106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97" tIns="112897" rIns="112897" bIns="112897" numCol="1" spcCol="1270" anchor="ctr" anchorCtr="0">
          <a:noAutofit/>
        </a:bodyPr>
        <a:lstStyle/>
        <a:p>
          <a:pPr marL="0" lvl="0" indent="0" algn="l" defTabSz="622300">
            <a:lnSpc>
              <a:spcPct val="100000"/>
            </a:lnSpc>
            <a:spcBef>
              <a:spcPct val="0"/>
            </a:spcBef>
            <a:spcAft>
              <a:spcPct val="35000"/>
            </a:spcAft>
            <a:buNone/>
          </a:pPr>
          <a:r>
            <a:rPr lang="en-US" sz="1400" b="1" kern="1200"/>
            <a:t>Heart failure (HF) </a:t>
          </a:r>
          <a:r>
            <a:rPr lang="en-US" sz="1400" kern="1200"/>
            <a:t>is:</a:t>
          </a:r>
        </a:p>
        <a:p>
          <a:pPr marL="0" lvl="0" indent="0" algn="l" defTabSz="622300">
            <a:lnSpc>
              <a:spcPct val="100000"/>
            </a:lnSpc>
            <a:spcBef>
              <a:spcPct val="0"/>
            </a:spcBef>
            <a:spcAft>
              <a:spcPct val="35000"/>
            </a:spcAft>
            <a:buNone/>
          </a:pPr>
          <a:r>
            <a:rPr lang="en-US" sz="1400" kern="1200"/>
            <a:t>- Chronic and progressive</a:t>
          </a:r>
        </a:p>
        <a:p>
          <a:pPr marL="0" lvl="0" indent="0" algn="l" defTabSz="622300">
            <a:lnSpc>
              <a:spcPct val="100000"/>
            </a:lnSpc>
            <a:spcBef>
              <a:spcPct val="0"/>
            </a:spcBef>
            <a:spcAft>
              <a:spcPct val="35000"/>
            </a:spcAft>
            <a:buNone/>
          </a:pPr>
          <a:r>
            <a:rPr lang="en-US" sz="1400" kern="1200"/>
            <a:t>- Ejection Fraction (EF) | ECHO</a:t>
          </a:r>
        </a:p>
        <a:p>
          <a:pPr marL="0" lvl="0" indent="0" algn="l" defTabSz="622300">
            <a:lnSpc>
              <a:spcPct val="100000"/>
            </a:lnSpc>
            <a:spcBef>
              <a:spcPct val="0"/>
            </a:spcBef>
            <a:spcAft>
              <a:spcPct val="35000"/>
            </a:spcAft>
            <a:buNone/>
          </a:pPr>
          <a:r>
            <a:rPr lang="en-US" sz="1400" kern="1200"/>
            <a:t>- </a:t>
          </a:r>
          <a:r>
            <a:rPr lang="en-US" sz="1400" kern="1200">
              <a:latin typeface="Sitka Subheading"/>
            </a:rPr>
            <a:t>Covalve</a:t>
          </a:r>
          <a:r>
            <a:rPr lang="en-US" sz="1400" kern="1200"/>
            <a:t> disease, heart attacks, high BP</a:t>
          </a:r>
          <a:r>
            <a:rPr lang="en-US" sz="1400" kern="1200">
              <a:latin typeface="Sitka Subheading"/>
            </a:rPr>
            <a:t> </a:t>
          </a:r>
          <a:endParaRPr lang="en-US" sz="1400" kern="1200"/>
        </a:p>
      </dsp:txBody>
      <dsp:txXfrm>
        <a:off x="1231462" y="3041"/>
        <a:ext cx="3517748" cy="1066747"/>
      </dsp:txXfrm>
    </dsp:sp>
    <dsp:sp modelId="{9F73B928-E3E4-4ADC-B2BE-4F1CC4F40AB1}">
      <dsp:nvSpPr>
        <dsp:cNvPr id="0" name=""/>
        <dsp:cNvSpPr/>
      </dsp:nvSpPr>
      <dsp:spPr>
        <a:xfrm>
          <a:off x="0" y="1274371"/>
          <a:ext cx="5088960" cy="106570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E0AE41-1184-4102-8335-EC216234C6B3}">
      <dsp:nvSpPr>
        <dsp:cNvPr id="0" name=""/>
        <dsp:cNvSpPr/>
      </dsp:nvSpPr>
      <dsp:spPr>
        <a:xfrm>
          <a:off x="322375" y="1546627"/>
          <a:ext cx="586710" cy="5861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0078B2-0332-4920-8B5E-C62C65D0C18B}">
      <dsp:nvSpPr>
        <dsp:cNvPr id="0" name=""/>
        <dsp:cNvSpPr/>
      </dsp:nvSpPr>
      <dsp:spPr>
        <a:xfrm>
          <a:off x="1231462" y="1306843"/>
          <a:ext cx="3517748" cy="106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97" tIns="112897" rIns="112897" bIns="112897" numCol="1" spcCol="1270" anchor="ctr" anchorCtr="0">
          <a:noAutofit/>
        </a:bodyPr>
        <a:lstStyle/>
        <a:p>
          <a:pPr marL="0" lvl="0" indent="0" algn="l" defTabSz="622300">
            <a:lnSpc>
              <a:spcPct val="100000"/>
            </a:lnSpc>
            <a:spcBef>
              <a:spcPct val="0"/>
            </a:spcBef>
            <a:spcAft>
              <a:spcPct val="35000"/>
            </a:spcAft>
            <a:buNone/>
          </a:pPr>
          <a:r>
            <a:rPr lang="en-US" sz="1400" b="0" kern="1200"/>
            <a:t>The</a:t>
          </a:r>
          <a:r>
            <a:rPr lang="en-US" sz="1400" b="1" kern="1200"/>
            <a:t> management of HF:</a:t>
          </a:r>
        </a:p>
        <a:p>
          <a:pPr marL="0" lvl="0" indent="0" algn="l" defTabSz="622300">
            <a:lnSpc>
              <a:spcPct val="100000"/>
            </a:lnSpc>
            <a:spcBef>
              <a:spcPct val="0"/>
            </a:spcBef>
            <a:spcAft>
              <a:spcPct val="35000"/>
            </a:spcAft>
            <a:buNone/>
          </a:pPr>
          <a:r>
            <a:rPr lang="en-US" sz="1400" b="0" kern="1200"/>
            <a:t>- Lifestyle modifications</a:t>
          </a:r>
        </a:p>
        <a:p>
          <a:pPr marL="0" lvl="0" indent="0" algn="l" defTabSz="622300">
            <a:lnSpc>
              <a:spcPct val="100000"/>
            </a:lnSpc>
            <a:spcBef>
              <a:spcPct val="0"/>
            </a:spcBef>
            <a:spcAft>
              <a:spcPct val="35000"/>
            </a:spcAft>
            <a:buNone/>
          </a:pPr>
          <a:r>
            <a:rPr lang="en-US" sz="1400" b="0" kern="1200"/>
            <a:t>- Pharmacology – 4 pillars for management</a:t>
          </a:r>
        </a:p>
      </dsp:txBody>
      <dsp:txXfrm>
        <a:off x="1231462" y="1306843"/>
        <a:ext cx="3517748" cy="1066747"/>
      </dsp:txXfrm>
    </dsp:sp>
    <dsp:sp modelId="{56C3EF49-A920-4DC4-B28A-0D7251993D28}">
      <dsp:nvSpPr>
        <dsp:cNvPr id="0" name=""/>
        <dsp:cNvSpPr/>
      </dsp:nvSpPr>
      <dsp:spPr>
        <a:xfrm>
          <a:off x="0" y="2610645"/>
          <a:ext cx="5088960" cy="106570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6E4FD3-4E19-4061-8623-4A9B3C88FF1D}">
      <dsp:nvSpPr>
        <dsp:cNvPr id="0" name=""/>
        <dsp:cNvSpPr/>
      </dsp:nvSpPr>
      <dsp:spPr>
        <a:xfrm>
          <a:off x="322375" y="2850429"/>
          <a:ext cx="586710" cy="5861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A9BC3C-F91F-430C-829F-5D03D05D20B0}">
      <dsp:nvSpPr>
        <dsp:cNvPr id="0" name=""/>
        <dsp:cNvSpPr/>
      </dsp:nvSpPr>
      <dsp:spPr>
        <a:xfrm>
          <a:off x="1231462" y="2610645"/>
          <a:ext cx="3517748" cy="106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97" tIns="112897" rIns="112897" bIns="112897" numCol="1" spcCol="1270" anchor="ctr" anchorCtr="0">
          <a:noAutofit/>
        </a:bodyPr>
        <a:lstStyle/>
        <a:p>
          <a:pPr marL="0" lvl="0" indent="0" algn="l" defTabSz="622300">
            <a:lnSpc>
              <a:spcPct val="100000"/>
            </a:lnSpc>
            <a:spcBef>
              <a:spcPct val="0"/>
            </a:spcBef>
            <a:spcAft>
              <a:spcPct val="35000"/>
            </a:spcAft>
            <a:buNone/>
          </a:pPr>
          <a:r>
            <a:rPr lang="en-US" sz="1400" kern="1200"/>
            <a:t>Role of </a:t>
          </a:r>
          <a:r>
            <a:rPr lang="en-US" sz="1400" b="1" kern="1200"/>
            <a:t>cardiac rehabilitation (CR):</a:t>
          </a:r>
        </a:p>
        <a:p>
          <a:pPr marL="0" lvl="0" indent="0" algn="l" defTabSz="622300">
            <a:lnSpc>
              <a:spcPct val="100000"/>
            </a:lnSpc>
            <a:spcBef>
              <a:spcPct val="0"/>
            </a:spcBef>
            <a:spcAft>
              <a:spcPct val="35000"/>
            </a:spcAft>
            <a:buNone/>
          </a:pPr>
          <a:r>
            <a:rPr lang="en-US" sz="1400" b="0" kern="1200"/>
            <a:t>- Strengthen the </a:t>
          </a:r>
          <a:r>
            <a:rPr lang="en-US" sz="1400" b="1" kern="1200"/>
            <a:t>heart</a:t>
          </a:r>
          <a:r>
            <a:rPr lang="en-US" sz="1400" b="0" kern="1200"/>
            <a:t> and improve overall health</a:t>
          </a:r>
        </a:p>
        <a:p>
          <a:pPr marL="0" lvl="0" indent="0" algn="l" defTabSz="622300">
            <a:lnSpc>
              <a:spcPct val="100000"/>
            </a:lnSpc>
            <a:spcBef>
              <a:spcPct val="0"/>
            </a:spcBef>
            <a:spcAft>
              <a:spcPct val="35000"/>
            </a:spcAft>
            <a:buNone/>
          </a:pPr>
          <a:r>
            <a:rPr lang="en-US" sz="1400" b="0" kern="1200"/>
            <a:t>- </a:t>
          </a:r>
          <a:r>
            <a:rPr lang="en-US" sz="1400" b="1" kern="1200"/>
            <a:t>Secondary</a:t>
          </a:r>
          <a:r>
            <a:rPr lang="en-US" sz="1400" b="0" kern="1200"/>
            <a:t> vs. Primary prevention</a:t>
          </a:r>
        </a:p>
      </dsp:txBody>
      <dsp:txXfrm>
        <a:off x="1231462" y="2610645"/>
        <a:ext cx="3517748" cy="1066747"/>
      </dsp:txXfrm>
    </dsp:sp>
    <dsp:sp modelId="{CCDD9408-AFF9-4D10-B701-4027DFD1AA97}">
      <dsp:nvSpPr>
        <dsp:cNvPr id="0" name=""/>
        <dsp:cNvSpPr/>
      </dsp:nvSpPr>
      <dsp:spPr>
        <a:xfrm>
          <a:off x="0" y="3914447"/>
          <a:ext cx="5088960" cy="106570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498CDF-8198-4BF6-941B-3DE25728F1D4}">
      <dsp:nvSpPr>
        <dsp:cNvPr id="0" name=""/>
        <dsp:cNvSpPr/>
      </dsp:nvSpPr>
      <dsp:spPr>
        <a:xfrm>
          <a:off x="322375" y="4154231"/>
          <a:ext cx="586710" cy="5861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FFBAF6-6A89-4C3A-B8C5-D2D1A9484D5C}">
      <dsp:nvSpPr>
        <dsp:cNvPr id="0" name=""/>
        <dsp:cNvSpPr/>
      </dsp:nvSpPr>
      <dsp:spPr>
        <a:xfrm>
          <a:off x="1231462" y="3914447"/>
          <a:ext cx="3517748" cy="106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97" tIns="112897" rIns="112897" bIns="112897" numCol="1" spcCol="1270" anchor="ctr" anchorCtr="0">
          <a:noAutofit/>
        </a:bodyPr>
        <a:lstStyle/>
        <a:p>
          <a:pPr marL="0" lvl="0" indent="0" algn="l" defTabSz="622300">
            <a:lnSpc>
              <a:spcPct val="100000"/>
            </a:lnSpc>
            <a:spcBef>
              <a:spcPct val="0"/>
            </a:spcBef>
            <a:spcAft>
              <a:spcPct val="35000"/>
            </a:spcAft>
            <a:buNone/>
          </a:pPr>
          <a:r>
            <a:rPr lang="en-US" sz="1400" b="1" kern="1200"/>
            <a:t>Gap:</a:t>
          </a:r>
          <a:endParaRPr lang="en-US" sz="1400" kern="1200"/>
        </a:p>
        <a:p>
          <a:pPr marL="0" lvl="0" indent="0" algn="l" defTabSz="622300">
            <a:lnSpc>
              <a:spcPct val="100000"/>
            </a:lnSpc>
            <a:spcBef>
              <a:spcPct val="0"/>
            </a:spcBef>
            <a:spcAft>
              <a:spcPct val="35000"/>
            </a:spcAft>
            <a:buNone/>
          </a:pPr>
          <a:r>
            <a:rPr lang="en-US" sz="1400" kern="1200"/>
            <a:t>- CMS </a:t>
          </a:r>
          <a:r>
            <a:rPr lang="en-US" sz="1400" b="1" kern="1200"/>
            <a:t>no coverage </a:t>
          </a:r>
          <a:r>
            <a:rPr lang="en-US" sz="1400" kern="1200"/>
            <a:t>for EF &gt;35%</a:t>
          </a:r>
        </a:p>
        <a:p>
          <a:pPr marL="0" lvl="0" indent="0" algn="l" defTabSz="622300">
            <a:lnSpc>
              <a:spcPct val="100000"/>
            </a:lnSpc>
            <a:spcBef>
              <a:spcPct val="0"/>
            </a:spcBef>
            <a:spcAft>
              <a:spcPct val="35000"/>
            </a:spcAft>
            <a:buNone/>
          </a:pPr>
          <a:r>
            <a:rPr lang="en-US" sz="1400" kern="1200"/>
            <a:t>- Reduced access in </a:t>
          </a:r>
          <a:r>
            <a:rPr lang="en-US" sz="1400" b="1" kern="1200"/>
            <a:t>rural areas</a:t>
          </a:r>
          <a:endParaRPr lang="en-US" sz="1400" kern="1200"/>
        </a:p>
      </dsp:txBody>
      <dsp:txXfrm>
        <a:off x="1231462" y="3914447"/>
        <a:ext cx="3517748" cy="10667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F61C1-9DE0-6744-8B21-D3A2CF91957C}">
      <dsp:nvSpPr>
        <dsp:cNvPr id="0" name=""/>
        <dsp:cNvSpPr/>
      </dsp:nvSpPr>
      <dsp:spPr>
        <a:xfrm>
          <a:off x="0" y="0"/>
          <a:ext cx="45720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08657D-B484-114F-9D8F-0308C3AAA554}">
      <dsp:nvSpPr>
        <dsp:cNvPr id="0" name=""/>
        <dsp:cNvSpPr/>
      </dsp:nvSpPr>
      <dsp:spPr>
        <a:xfrm>
          <a:off x="0" y="0"/>
          <a:ext cx="4572000" cy="10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QI project exemption status approved by Edgewood College IRB</a:t>
          </a:r>
        </a:p>
      </dsp:txBody>
      <dsp:txXfrm>
        <a:off x="0" y="0"/>
        <a:ext cx="4572000" cy="1000125"/>
      </dsp:txXfrm>
    </dsp:sp>
    <dsp:sp modelId="{D682F094-9B5F-034B-A0E6-F656795E1F07}">
      <dsp:nvSpPr>
        <dsp:cNvPr id="0" name=""/>
        <dsp:cNvSpPr/>
      </dsp:nvSpPr>
      <dsp:spPr>
        <a:xfrm>
          <a:off x="0" y="1000125"/>
          <a:ext cx="4572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E9A990-4115-4A42-864E-7C029448F9E2}">
      <dsp:nvSpPr>
        <dsp:cNvPr id="0" name=""/>
        <dsp:cNvSpPr/>
      </dsp:nvSpPr>
      <dsp:spPr>
        <a:xfrm>
          <a:off x="0" y="1000125"/>
          <a:ext cx="4572000" cy="10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Interprofessional Team</a:t>
          </a:r>
        </a:p>
      </dsp:txBody>
      <dsp:txXfrm>
        <a:off x="0" y="1000125"/>
        <a:ext cx="4572000" cy="1000125"/>
      </dsp:txXfrm>
    </dsp:sp>
    <dsp:sp modelId="{A7BE9CAE-3598-1D4F-B12B-9F0372ECD9CE}">
      <dsp:nvSpPr>
        <dsp:cNvPr id="0" name=""/>
        <dsp:cNvSpPr/>
      </dsp:nvSpPr>
      <dsp:spPr>
        <a:xfrm>
          <a:off x="0" y="2000250"/>
          <a:ext cx="45720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6087C0-8979-0644-8633-1A8D13C9C496}">
      <dsp:nvSpPr>
        <dsp:cNvPr id="0" name=""/>
        <dsp:cNvSpPr/>
      </dsp:nvSpPr>
      <dsp:spPr>
        <a:xfrm>
          <a:off x="0" y="2000250"/>
          <a:ext cx="4572000" cy="10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Quality Improvement &amp; Risk Management oversight</a:t>
          </a:r>
        </a:p>
      </dsp:txBody>
      <dsp:txXfrm>
        <a:off x="0" y="2000250"/>
        <a:ext cx="4572000" cy="1000125"/>
      </dsp:txXfrm>
    </dsp:sp>
    <dsp:sp modelId="{CCA436EE-5A2A-4943-B9BF-907EBB28FC11}">
      <dsp:nvSpPr>
        <dsp:cNvPr id="0" name=""/>
        <dsp:cNvSpPr/>
      </dsp:nvSpPr>
      <dsp:spPr>
        <a:xfrm>
          <a:off x="0" y="3000375"/>
          <a:ext cx="4572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E75E76-B204-1344-A177-FBCD6D0F8735}">
      <dsp:nvSpPr>
        <dsp:cNvPr id="0" name=""/>
        <dsp:cNvSpPr/>
      </dsp:nvSpPr>
      <dsp:spPr>
        <a:xfrm>
          <a:off x="0" y="3000375"/>
          <a:ext cx="4572000" cy="10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Stoughton Health Administrative Council Approval</a:t>
          </a:r>
        </a:p>
      </dsp:txBody>
      <dsp:txXfrm>
        <a:off x="0" y="3000375"/>
        <a:ext cx="4572000" cy="1000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8FEB-3F89-4489-AD91-770CAC7C6B7B}">
      <dsp:nvSpPr>
        <dsp:cNvPr id="0" name=""/>
        <dsp:cNvSpPr/>
      </dsp:nvSpPr>
      <dsp:spPr>
        <a:xfrm>
          <a:off x="0" y="1648205"/>
          <a:ext cx="4311748" cy="1412748"/>
        </a:xfrm>
        <a:prstGeom prst="roundRect">
          <a:avLst>
            <a:gd name="adj" fmla="val 1000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76B29CC-5699-40A0-9F3B-99951E57D938}">
      <dsp:nvSpPr>
        <dsp:cNvPr id="0" name=""/>
        <dsp:cNvSpPr/>
      </dsp:nvSpPr>
      <dsp:spPr>
        <a:xfrm>
          <a:off x="427356" y="1966074"/>
          <a:ext cx="777011" cy="7770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DAEE363-35ED-4FEB-8E38-2331A8C55322}">
      <dsp:nvSpPr>
        <dsp:cNvPr id="0" name=""/>
        <dsp:cNvSpPr/>
      </dsp:nvSpPr>
      <dsp:spPr>
        <a:xfrm>
          <a:off x="1631723" y="1648205"/>
          <a:ext cx="2680024" cy="1412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516" tIns="149516" rIns="149516" bIns="149516" numCol="1" spcCol="1270" anchor="ctr" anchorCtr="0">
          <a:noAutofit/>
        </a:bodyPr>
        <a:lstStyle/>
        <a:p>
          <a:pPr marL="0" lvl="0" indent="0" algn="l" defTabSz="1111250">
            <a:lnSpc>
              <a:spcPct val="100000"/>
            </a:lnSpc>
            <a:spcBef>
              <a:spcPct val="0"/>
            </a:spcBef>
            <a:spcAft>
              <a:spcPct val="35000"/>
            </a:spcAft>
            <a:buNone/>
          </a:pPr>
          <a:r>
            <a:rPr lang="en-US" sz="2500" b="0" kern="1200" baseline="0"/>
            <a:t>No October Meeting</a:t>
          </a:r>
          <a:endParaRPr lang="en-US" sz="2500" kern="1200"/>
        </a:p>
      </dsp:txBody>
      <dsp:txXfrm>
        <a:off x="1631723" y="1648205"/>
        <a:ext cx="2680024" cy="14127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8FEB-3F89-4489-AD91-770CAC7C6B7B}">
      <dsp:nvSpPr>
        <dsp:cNvPr id="0" name=""/>
        <dsp:cNvSpPr/>
      </dsp:nvSpPr>
      <dsp:spPr>
        <a:xfrm>
          <a:off x="0" y="40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B29CC-5699-40A0-9F3B-99951E57D938}">
      <dsp:nvSpPr>
        <dsp:cNvPr id="0" name=""/>
        <dsp:cNvSpPr/>
      </dsp:nvSpPr>
      <dsp:spPr>
        <a:xfrm>
          <a:off x="167562" y="125035"/>
          <a:ext cx="304658" cy="3046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AEE363-35ED-4FEB-8E38-2331A8C55322}">
      <dsp:nvSpPr>
        <dsp:cNvPr id="0" name=""/>
        <dsp:cNvSpPr/>
      </dsp:nvSpPr>
      <dsp:spPr>
        <a:xfrm>
          <a:off x="639782" y="40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Overview of Friday, November 22, 2024 Finance Committee Meeting</a:t>
          </a:r>
        </a:p>
      </dsp:txBody>
      <dsp:txXfrm>
        <a:off x="639782" y="402"/>
        <a:ext cx="3671965" cy="553924"/>
      </dsp:txXfrm>
    </dsp:sp>
    <dsp:sp modelId="{D0D4DA56-43C9-41B8-B14C-4DD701FAB6C8}">
      <dsp:nvSpPr>
        <dsp:cNvPr id="0" name=""/>
        <dsp:cNvSpPr/>
      </dsp:nvSpPr>
      <dsp:spPr>
        <a:xfrm>
          <a:off x="0" y="69280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E1978-70FB-417F-9ADF-1AF6A29D5280}">
      <dsp:nvSpPr>
        <dsp:cNvPr id="0" name=""/>
        <dsp:cNvSpPr/>
      </dsp:nvSpPr>
      <dsp:spPr>
        <a:xfrm>
          <a:off x="167562" y="817440"/>
          <a:ext cx="304658" cy="30465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9D93E0-6260-4B1A-A346-C4E3E1813DBE}">
      <dsp:nvSpPr>
        <dsp:cNvPr id="0" name=""/>
        <dsp:cNvSpPr/>
      </dsp:nvSpPr>
      <dsp:spPr>
        <a:xfrm>
          <a:off x="639782" y="69280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October 2024 Financials</a:t>
          </a:r>
        </a:p>
      </dsp:txBody>
      <dsp:txXfrm>
        <a:off x="639782" y="692807"/>
        <a:ext cx="3671965" cy="553924"/>
      </dsp:txXfrm>
    </dsp:sp>
    <dsp:sp modelId="{378697B7-7F33-4CEA-95D4-1F0860A429A6}">
      <dsp:nvSpPr>
        <dsp:cNvPr id="0" name=""/>
        <dsp:cNvSpPr/>
      </dsp:nvSpPr>
      <dsp:spPr>
        <a:xfrm>
          <a:off x="0" y="138521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F0B4E9-CFA9-43A8-9818-4C95B88574D4}">
      <dsp:nvSpPr>
        <dsp:cNvPr id="0" name=""/>
        <dsp:cNvSpPr/>
      </dsp:nvSpPr>
      <dsp:spPr>
        <a:xfrm>
          <a:off x="167562" y="1509845"/>
          <a:ext cx="304658" cy="3046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7F859A-8C0E-480C-8670-47508CE2550D}">
      <dsp:nvSpPr>
        <dsp:cNvPr id="0" name=""/>
        <dsp:cNvSpPr/>
      </dsp:nvSpPr>
      <dsp:spPr>
        <a:xfrm>
          <a:off x="639782" y="138521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November </a:t>
          </a:r>
          <a:r>
            <a:rPr lang="en-US" sz="1500" kern="1200" dirty="0">
              <a:latin typeface="Arial"/>
            </a:rPr>
            <a:t>Month-to-Date</a:t>
          </a:r>
          <a:r>
            <a:rPr lang="en-US" sz="1500" kern="1200" dirty="0"/>
            <a:t> Financials</a:t>
          </a:r>
        </a:p>
      </dsp:txBody>
      <dsp:txXfrm>
        <a:off x="639782" y="1385212"/>
        <a:ext cx="3671965" cy="553924"/>
      </dsp:txXfrm>
    </dsp:sp>
    <dsp:sp modelId="{252814B9-F55B-495E-B947-7691588683D0}">
      <dsp:nvSpPr>
        <dsp:cNvPr id="0" name=""/>
        <dsp:cNvSpPr/>
      </dsp:nvSpPr>
      <dsp:spPr>
        <a:xfrm>
          <a:off x="0" y="207761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A03AC-EDFA-43BD-95A9-B928354D92B1}">
      <dsp:nvSpPr>
        <dsp:cNvPr id="0" name=""/>
        <dsp:cNvSpPr/>
      </dsp:nvSpPr>
      <dsp:spPr>
        <a:xfrm>
          <a:off x="167562" y="2202250"/>
          <a:ext cx="304658" cy="30465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05FF43-DCE9-4F09-B9EB-FB491C86DA5F}">
      <dsp:nvSpPr>
        <dsp:cNvPr id="0" name=""/>
        <dsp:cNvSpPr/>
      </dsp:nvSpPr>
      <dsp:spPr>
        <a:xfrm>
          <a:off x="639782" y="207761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rtl="0">
            <a:lnSpc>
              <a:spcPct val="100000"/>
            </a:lnSpc>
            <a:spcBef>
              <a:spcPct val="0"/>
            </a:spcBef>
            <a:spcAft>
              <a:spcPct val="35000"/>
            </a:spcAft>
            <a:buNone/>
          </a:pPr>
          <a:r>
            <a:rPr lang="en-US" sz="1500" kern="1200" dirty="0"/>
            <a:t>Financial Assistance Policy</a:t>
          </a:r>
          <a:r>
            <a:rPr lang="en-US" sz="1500" kern="1200" dirty="0">
              <a:latin typeface="Arial"/>
            </a:rPr>
            <a:t> (</a:t>
          </a:r>
          <a:r>
            <a:rPr lang="en-US" sz="1500" kern="1200" dirty="0"/>
            <a:t>FAP)</a:t>
          </a:r>
          <a:r>
            <a:rPr lang="en-US" sz="1500" kern="1200" dirty="0">
              <a:latin typeface="Arial"/>
            </a:rPr>
            <a:t> / </a:t>
          </a:r>
          <a:r>
            <a:rPr lang="en-US" sz="1500" kern="1200" dirty="0"/>
            <a:t>EMTALA Policies</a:t>
          </a:r>
        </a:p>
      </dsp:txBody>
      <dsp:txXfrm>
        <a:off x="639782" y="2077617"/>
        <a:ext cx="3671965" cy="553924"/>
      </dsp:txXfrm>
    </dsp:sp>
    <dsp:sp modelId="{B8883295-34CF-4D77-B8ED-3F25F6A43AD8}">
      <dsp:nvSpPr>
        <dsp:cNvPr id="0" name=""/>
        <dsp:cNvSpPr/>
      </dsp:nvSpPr>
      <dsp:spPr>
        <a:xfrm>
          <a:off x="0" y="277002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3348E-1BAD-4BFF-9837-73093507E23C}">
      <dsp:nvSpPr>
        <dsp:cNvPr id="0" name=""/>
        <dsp:cNvSpPr/>
      </dsp:nvSpPr>
      <dsp:spPr>
        <a:xfrm>
          <a:off x="167562" y="2894656"/>
          <a:ext cx="304658" cy="30465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090FB7-9BB1-4DF2-ADF9-B4D7502ABE99}">
      <dsp:nvSpPr>
        <dsp:cNvPr id="0" name=""/>
        <dsp:cNvSpPr/>
      </dsp:nvSpPr>
      <dsp:spPr>
        <a:xfrm>
          <a:off x="639782" y="277002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Community Health Needs Assessment (CHNA)</a:t>
          </a:r>
        </a:p>
      </dsp:txBody>
      <dsp:txXfrm>
        <a:off x="639782" y="2770023"/>
        <a:ext cx="3671965" cy="553924"/>
      </dsp:txXfrm>
    </dsp:sp>
    <dsp:sp modelId="{C4C11395-D329-47AD-9A27-AC9BBD706265}">
      <dsp:nvSpPr>
        <dsp:cNvPr id="0" name=""/>
        <dsp:cNvSpPr/>
      </dsp:nvSpPr>
      <dsp:spPr>
        <a:xfrm>
          <a:off x="0" y="3462428"/>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68F07-8F68-4DFB-AE9E-FE8F548BDB09}">
      <dsp:nvSpPr>
        <dsp:cNvPr id="0" name=""/>
        <dsp:cNvSpPr/>
      </dsp:nvSpPr>
      <dsp:spPr>
        <a:xfrm>
          <a:off x="167562" y="3587061"/>
          <a:ext cx="304658" cy="30465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FCED74-0089-447E-8C76-5751E3D56B50}">
      <dsp:nvSpPr>
        <dsp:cNvPr id="0" name=""/>
        <dsp:cNvSpPr/>
      </dsp:nvSpPr>
      <dsp:spPr>
        <a:xfrm>
          <a:off x="639782" y="3462428"/>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Capital Request: Infusion Pump Replacement</a:t>
          </a:r>
        </a:p>
      </dsp:txBody>
      <dsp:txXfrm>
        <a:off x="639782" y="3462428"/>
        <a:ext cx="3671965" cy="553924"/>
      </dsp:txXfrm>
    </dsp:sp>
    <dsp:sp modelId="{3F62587A-19D5-46CB-BE40-BD492D9BB247}">
      <dsp:nvSpPr>
        <dsp:cNvPr id="0" name=""/>
        <dsp:cNvSpPr/>
      </dsp:nvSpPr>
      <dsp:spPr>
        <a:xfrm>
          <a:off x="0" y="415483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4E447-B3A1-4016-9CFE-2BC30F4F6A28}">
      <dsp:nvSpPr>
        <dsp:cNvPr id="0" name=""/>
        <dsp:cNvSpPr/>
      </dsp:nvSpPr>
      <dsp:spPr>
        <a:xfrm>
          <a:off x="167562" y="4279466"/>
          <a:ext cx="304658" cy="304658"/>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C1AC0D-85AF-4E48-AB98-242FBEC3A78B}">
      <dsp:nvSpPr>
        <dsp:cNvPr id="0" name=""/>
        <dsp:cNvSpPr/>
      </dsp:nvSpPr>
      <dsp:spPr>
        <a:xfrm>
          <a:off x="639782" y="415483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Investment Review: ZCM Advisory Group </a:t>
          </a:r>
        </a:p>
      </dsp:txBody>
      <dsp:txXfrm>
        <a:off x="639782" y="4154833"/>
        <a:ext cx="3671965" cy="5539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8FEB-3F89-4489-AD91-770CAC7C6B7B}">
      <dsp:nvSpPr>
        <dsp:cNvPr id="0" name=""/>
        <dsp:cNvSpPr/>
      </dsp:nvSpPr>
      <dsp:spPr>
        <a:xfrm>
          <a:off x="0" y="40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B29CC-5699-40A0-9F3B-99951E57D938}">
      <dsp:nvSpPr>
        <dsp:cNvPr id="0" name=""/>
        <dsp:cNvSpPr/>
      </dsp:nvSpPr>
      <dsp:spPr>
        <a:xfrm>
          <a:off x="167562" y="125035"/>
          <a:ext cx="304658" cy="3046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AEE363-35ED-4FEB-8E38-2331A8C55322}">
      <dsp:nvSpPr>
        <dsp:cNvPr id="0" name=""/>
        <dsp:cNvSpPr/>
      </dsp:nvSpPr>
      <dsp:spPr>
        <a:xfrm>
          <a:off x="639782" y="40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Overview of Friday, November 22, 2024 Finance Committee Meeting</a:t>
          </a:r>
        </a:p>
      </dsp:txBody>
      <dsp:txXfrm>
        <a:off x="639782" y="402"/>
        <a:ext cx="3671965" cy="553924"/>
      </dsp:txXfrm>
    </dsp:sp>
    <dsp:sp modelId="{D0D4DA56-43C9-41B8-B14C-4DD701FAB6C8}">
      <dsp:nvSpPr>
        <dsp:cNvPr id="0" name=""/>
        <dsp:cNvSpPr/>
      </dsp:nvSpPr>
      <dsp:spPr>
        <a:xfrm>
          <a:off x="0" y="69280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E1978-70FB-417F-9ADF-1AF6A29D5280}">
      <dsp:nvSpPr>
        <dsp:cNvPr id="0" name=""/>
        <dsp:cNvSpPr/>
      </dsp:nvSpPr>
      <dsp:spPr>
        <a:xfrm>
          <a:off x="167562" y="817440"/>
          <a:ext cx="304658" cy="30465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9D93E0-6260-4B1A-A346-C4E3E1813DBE}">
      <dsp:nvSpPr>
        <dsp:cNvPr id="0" name=""/>
        <dsp:cNvSpPr/>
      </dsp:nvSpPr>
      <dsp:spPr>
        <a:xfrm>
          <a:off x="639782" y="69280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October 2024 Financials</a:t>
          </a:r>
        </a:p>
      </dsp:txBody>
      <dsp:txXfrm>
        <a:off x="639782" y="692807"/>
        <a:ext cx="3671965" cy="553924"/>
      </dsp:txXfrm>
    </dsp:sp>
    <dsp:sp modelId="{378697B7-7F33-4CEA-95D4-1F0860A429A6}">
      <dsp:nvSpPr>
        <dsp:cNvPr id="0" name=""/>
        <dsp:cNvSpPr/>
      </dsp:nvSpPr>
      <dsp:spPr>
        <a:xfrm>
          <a:off x="0" y="138521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F0B4E9-CFA9-43A8-9818-4C95B88574D4}">
      <dsp:nvSpPr>
        <dsp:cNvPr id="0" name=""/>
        <dsp:cNvSpPr/>
      </dsp:nvSpPr>
      <dsp:spPr>
        <a:xfrm>
          <a:off x="167562" y="1509845"/>
          <a:ext cx="304658" cy="3046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7F859A-8C0E-480C-8670-47508CE2550D}">
      <dsp:nvSpPr>
        <dsp:cNvPr id="0" name=""/>
        <dsp:cNvSpPr/>
      </dsp:nvSpPr>
      <dsp:spPr>
        <a:xfrm>
          <a:off x="639782" y="138521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November </a:t>
          </a:r>
          <a:r>
            <a:rPr lang="en-US" sz="1500" kern="1200" dirty="0">
              <a:latin typeface="Arial"/>
            </a:rPr>
            <a:t>Month-to-Date</a:t>
          </a:r>
          <a:r>
            <a:rPr lang="en-US" sz="1500" kern="1200" dirty="0"/>
            <a:t> Financials</a:t>
          </a:r>
        </a:p>
      </dsp:txBody>
      <dsp:txXfrm>
        <a:off x="639782" y="1385212"/>
        <a:ext cx="3671965" cy="553924"/>
      </dsp:txXfrm>
    </dsp:sp>
    <dsp:sp modelId="{252814B9-F55B-495E-B947-7691588683D0}">
      <dsp:nvSpPr>
        <dsp:cNvPr id="0" name=""/>
        <dsp:cNvSpPr/>
      </dsp:nvSpPr>
      <dsp:spPr>
        <a:xfrm>
          <a:off x="0" y="207761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A03AC-EDFA-43BD-95A9-B928354D92B1}">
      <dsp:nvSpPr>
        <dsp:cNvPr id="0" name=""/>
        <dsp:cNvSpPr/>
      </dsp:nvSpPr>
      <dsp:spPr>
        <a:xfrm>
          <a:off x="167562" y="2202250"/>
          <a:ext cx="304658" cy="30465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05FF43-DCE9-4F09-B9EB-FB491C86DA5F}">
      <dsp:nvSpPr>
        <dsp:cNvPr id="0" name=""/>
        <dsp:cNvSpPr/>
      </dsp:nvSpPr>
      <dsp:spPr>
        <a:xfrm>
          <a:off x="639782" y="207761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rtl="0">
            <a:lnSpc>
              <a:spcPct val="100000"/>
            </a:lnSpc>
            <a:spcBef>
              <a:spcPct val="0"/>
            </a:spcBef>
            <a:spcAft>
              <a:spcPct val="35000"/>
            </a:spcAft>
            <a:buNone/>
          </a:pPr>
          <a:r>
            <a:rPr lang="en-US" sz="1500" kern="1200" dirty="0"/>
            <a:t>Financial Assistance Policy</a:t>
          </a:r>
          <a:r>
            <a:rPr lang="en-US" sz="1500" kern="1200" dirty="0">
              <a:latin typeface="Arial"/>
            </a:rPr>
            <a:t> (</a:t>
          </a:r>
          <a:r>
            <a:rPr lang="en-US" sz="1500" kern="1200" dirty="0"/>
            <a:t>FAP)</a:t>
          </a:r>
          <a:r>
            <a:rPr lang="en-US" sz="1500" kern="1200" dirty="0">
              <a:latin typeface="Arial"/>
            </a:rPr>
            <a:t> / </a:t>
          </a:r>
          <a:r>
            <a:rPr lang="en-US" sz="1500" kern="1200" dirty="0"/>
            <a:t>EMTALA Policies</a:t>
          </a:r>
        </a:p>
      </dsp:txBody>
      <dsp:txXfrm>
        <a:off x="639782" y="2077617"/>
        <a:ext cx="3671965" cy="553924"/>
      </dsp:txXfrm>
    </dsp:sp>
    <dsp:sp modelId="{B8883295-34CF-4D77-B8ED-3F25F6A43AD8}">
      <dsp:nvSpPr>
        <dsp:cNvPr id="0" name=""/>
        <dsp:cNvSpPr/>
      </dsp:nvSpPr>
      <dsp:spPr>
        <a:xfrm>
          <a:off x="0" y="277002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3348E-1BAD-4BFF-9837-73093507E23C}">
      <dsp:nvSpPr>
        <dsp:cNvPr id="0" name=""/>
        <dsp:cNvSpPr/>
      </dsp:nvSpPr>
      <dsp:spPr>
        <a:xfrm>
          <a:off x="167562" y="2894656"/>
          <a:ext cx="304658" cy="30465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090FB7-9BB1-4DF2-ADF9-B4D7502ABE99}">
      <dsp:nvSpPr>
        <dsp:cNvPr id="0" name=""/>
        <dsp:cNvSpPr/>
      </dsp:nvSpPr>
      <dsp:spPr>
        <a:xfrm>
          <a:off x="639782" y="277002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Community Health Needs Assessment (CHNA)</a:t>
          </a:r>
        </a:p>
      </dsp:txBody>
      <dsp:txXfrm>
        <a:off x="639782" y="2770023"/>
        <a:ext cx="3671965" cy="553924"/>
      </dsp:txXfrm>
    </dsp:sp>
    <dsp:sp modelId="{C4C11395-D329-47AD-9A27-AC9BBD706265}">
      <dsp:nvSpPr>
        <dsp:cNvPr id="0" name=""/>
        <dsp:cNvSpPr/>
      </dsp:nvSpPr>
      <dsp:spPr>
        <a:xfrm>
          <a:off x="0" y="3462428"/>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68F07-8F68-4DFB-AE9E-FE8F548BDB09}">
      <dsp:nvSpPr>
        <dsp:cNvPr id="0" name=""/>
        <dsp:cNvSpPr/>
      </dsp:nvSpPr>
      <dsp:spPr>
        <a:xfrm>
          <a:off x="167562" y="3587061"/>
          <a:ext cx="304658" cy="30465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FCED74-0089-447E-8C76-5751E3D56B50}">
      <dsp:nvSpPr>
        <dsp:cNvPr id="0" name=""/>
        <dsp:cNvSpPr/>
      </dsp:nvSpPr>
      <dsp:spPr>
        <a:xfrm>
          <a:off x="639782" y="3462428"/>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Capital Request: Infusion Pump Replacement</a:t>
          </a:r>
        </a:p>
      </dsp:txBody>
      <dsp:txXfrm>
        <a:off x="639782" y="3462428"/>
        <a:ext cx="3671965" cy="553924"/>
      </dsp:txXfrm>
    </dsp:sp>
    <dsp:sp modelId="{3F62587A-19D5-46CB-BE40-BD492D9BB247}">
      <dsp:nvSpPr>
        <dsp:cNvPr id="0" name=""/>
        <dsp:cNvSpPr/>
      </dsp:nvSpPr>
      <dsp:spPr>
        <a:xfrm>
          <a:off x="0" y="415483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4E447-B3A1-4016-9CFE-2BC30F4F6A28}">
      <dsp:nvSpPr>
        <dsp:cNvPr id="0" name=""/>
        <dsp:cNvSpPr/>
      </dsp:nvSpPr>
      <dsp:spPr>
        <a:xfrm>
          <a:off x="167562" y="4279466"/>
          <a:ext cx="304658" cy="304658"/>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C1AC0D-85AF-4E48-AB98-242FBEC3A78B}">
      <dsp:nvSpPr>
        <dsp:cNvPr id="0" name=""/>
        <dsp:cNvSpPr/>
      </dsp:nvSpPr>
      <dsp:spPr>
        <a:xfrm>
          <a:off x="639782" y="415483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Investment Review: ZCM Advisory Group </a:t>
          </a:r>
        </a:p>
      </dsp:txBody>
      <dsp:txXfrm>
        <a:off x="639782" y="4154833"/>
        <a:ext cx="3671965" cy="5539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BDEDF-0176-46C2-B09C-B8FF86C64F00}">
      <dsp:nvSpPr>
        <dsp:cNvPr id="0" name=""/>
        <dsp:cNvSpPr/>
      </dsp:nvSpPr>
      <dsp:spPr>
        <a:xfrm>
          <a:off x="2242050" y="1265142"/>
          <a:ext cx="1339440" cy="13385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latin typeface="Garamond" panose="02020404030301010803"/>
              <a:ea typeface="+mn-ea"/>
              <a:cs typeface="+mn-cs"/>
            </a:rPr>
            <a:t>Operating Income</a:t>
          </a:r>
        </a:p>
        <a:p>
          <a:pPr marL="0" lvl="0" indent="0" algn="ctr" defTabSz="755650">
            <a:lnSpc>
              <a:spcPct val="90000"/>
            </a:lnSpc>
            <a:spcBef>
              <a:spcPct val="0"/>
            </a:spcBef>
            <a:spcAft>
              <a:spcPct val="35000"/>
            </a:spcAft>
            <a:buNone/>
          </a:pPr>
          <a:r>
            <a:rPr lang="en-US" sz="1700" kern="1200">
              <a:latin typeface="Garamond" panose="02020404030301010803"/>
              <a:ea typeface="+mn-ea"/>
              <a:cs typeface="+mn-cs"/>
            </a:rPr>
            <a:t>$690,981</a:t>
          </a:r>
        </a:p>
      </dsp:txBody>
      <dsp:txXfrm>
        <a:off x="2438206" y="1461166"/>
        <a:ext cx="947128" cy="946491"/>
      </dsp:txXfrm>
    </dsp:sp>
    <dsp:sp modelId="{01E972C3-FF97-4C58-8AFA-83CE45D92EC0}">
      <dsp:nvSpPr>
        <dsp:cNvPr id="0" name=""/>
        <dsp:cNvSpPr/>
      </dsp:nvSpPr>
      <dsp:spPr>
        <a:xfrm rot="16200000">
          <a:off x="2882111" y="1218718"/>
          <a:ext cx="59318" cy="33529"/>
        </a:xfrm>
        <a:custGeom>
          <a:avLst/>
          <a:gdLst/>
          <a:ahLst/>
          <a:cxnLst/>
          <a:rect l="0" t="0" r="0" b="0"/>
          <a:pathLst>
            <a:path>
              <a:moveTo>
                <a:pt x="0" y="16764"/>
              </a:moveTo>
              <a:lnTo>
                <a:pt x="59318" y="167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Garamond" panose="02020404030301010803"/>
            <a:ea typeface="+mn-ea"/>
            <a:cs typeface="+mn-cs"/>
          </a:endParaRPr>
        </a:p>
      </dsp:txBody>
      <dsp:txXfrm>
        <a:off x="2910287" y="1236965"/>
        <a:ext cx="0" cy="0"/>
      </dsp:txXfrm>
    </dsp:sp>
    <dsp:sp modelId="{422D4555-12C3-46F6-BD25-C8D208801743}">
      <dsp:nvSpPr>
        <dsp:cNvPr id="0" name=""/>
        <dsp:cNvSpPr/>
      </dsp:nvSpPr>
      <dsp:spPr>
        <a:xfrm>
          <a:off x="2242050" y="-132715"/>
          <a:ext cx="1339440" cy="133853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Garamond" panose="02020404030301010803"/>
              <a:ea typeface="+mn-ea"/>
              <a:cs typeface="+mn-cs"/>
            </a:rPr>
            <a:t>Balance Sheet Metrics</a:t>
          </a:r>
        </a:p>
      </dsp:txBody>
      <dsp:txXfrm>
        <a:off x="2438206" y="63309"/>
        <a:ext cx="947128" cy="946491"/>
      </dsp:txXfrm>
    </dsp:sp>
    <dsp:sp modelId="{379076B9-B627-4E6B-A6DE-729CF9496EAE}">
      <dsp:nvSpPr>
        <dsp:cNvPr id="0" name=""/>
        <dsp:cNvSpPr/>
      </dsp:nvSpPr>
      <dsp:spPr>
        <a:xfrm rot="1800000">
          <a:off x="3487739" y="2267111"/>
          <a:ext cx="58642" cy="33529"/>
        </a:xfrm>
        <a:custGeom>
          <a:avLst/>
          <a:gdLst/>
          <a:ahLst/>
          <a:cxnLst/>
          <a:rect l="0" t="0" r="0" b="0"/>
          <a:pathLst>
            <a:path>
              <a:moveTo>
                <a:pt x="0" y="16764"/>
              </a:moveTo>
              <a:lnTo>
                <a:pt x="58642" y="167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Garamond" panose="02020404030301010803"/>
            <a:ea typeface="+mn-ea"/>
            <a:cs typeface="+mn-cs"/>
          </a:endParaRPr>
        </a:p>
      </dsp:txBody>
      <dsp:txXfrm>
        <a:off x="3516523" y="2281873"/>
        <a:ext cx="0" cy="0"/>
      </dsp:txXfrm>
    </dsp:sp>
    <dsp:sp modelId="{BD329B8B-F136-4FD9-84B5-47A83C9B2F5C}">
      <dsp:nvSpPr>
        <dsp:cNvPr id="0" name=""/>
        <dsp:cNvSpPr/>
      </dsp:nvSpPr>
      <dsp:spPr>
        <a:xfrm>
          <a:off x="3452630" y="1964070"/>
          <a:ext cx="1339440" cy="133853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Garamond" panose="02020404030301010803"/>
              <a:ea typeface="+mn-ea"/>
              <a:cs typeface="+mn-cs"/>
            </a:rPr>
            <a:t>Outpatient Revenues</a:t>
          </a:r>
        </a:p>
      </dsp:txBody>
      <dsp:txXfrm>
        <a:off x="3648786" y="2160094"/>
        <a:ext cx="947128" cy="946491"/>
      </dsp:txXfrm>
    </dsp:sp>
    <dsp:sp modelId="{E74B62B8-6E52-4447-8EA3-BDBE93C98CA2}">
      <dsp:nvSpPr>
        <dsp:cNvPr id="0" name=""/>
        <dsp:cNvSpPr/>
      </dsp:nvSpPr>
      <dsp:spPr>
        <a:xfrm rot="9000000">
          <a:off x="2325392" y="2254187"/>
          <a:ext cx="6946" cy="33529"/>
        </a:xfrm>
        <a:custGeom>
          <a:avLst/>
          <a:gdLst/>
          <a:ahLst/>
          <a:cxnLst/>
          <a:rect l="0" t="0" r="0" b="0"/>
          <a:pathLst>
            <a:path>
              <a:moveTo>
                <a:pt x="0" y="16764"/>
              </a:moveTo>
              <a:lnTo>
                <a:pt x="6946" y="167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Garamond" panose="02020404030301010803"/>
            <a:ea typeface="+mn-ea"/>
            <a:cs typeface="+mn-cs"/>
          </a:endParaRPr>
        </a:p>
      </dsp:txBody>
      <dsp:txXfrm rot="10800000">
        <a:off x="2329103" y="2271015"/>
        <a:ext cx="0" cy="0"/>
      </dsp:txXfrm>
    </dsp:sp>
    <dsp:sp modelId="{4EDFE10A-CF71-412E-988E-4C3712F23222}">
      <dsp:nvSpPr>
        <dsp:cNvPr id="0" name=""/>
        <dsp:cNvSpPr/>
      </dsp:nvSpPr>
      <dsp:spPr>
        <a:xfrm>
          <a:off x="970111" y="1939168"/>
          <a:ext cx="1462158" cy="138834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Garamond" panose="02020404030301010803"/>
              <a:ea typeface="+mn-ea"/>
              <a:cs typeface="+mn-cs"/>
            </a:rPr>
            <a:t>Expense Variances</a:t>
          </a:r>
        </a:p>
      </dsp:txBody>
      <dsp:txXfrm>
        <a:off x="1184239" y="2142486"/>
        <a:ext cx="1033902" cy="9817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8FEB-3F89-4489-AD91-770CAC7C6B7B}">
      <dsp:nvSpPr>
        <dsp:cNvPr id="0" name=""/>
        <dsp:cNvSpPr/>
      </dsp:nvSpPr>
      <dsp:spPr>
        <a:xfrm>
          <a:off x="0" y="40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B29CC-5699-40A0-9F3B-99951E57D938}">
      <dsp:nvSpPr>
        <dsp:cNvPr id="0" name=""/>
        <dsp:cNvSpPr/>
      </dsp:nvSpPr>
      <dsp:spPr>
        <a:xfrm>
          <a:off x="167562" y="125035"/>
          <a:ext cx="304658" cy="3046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AEE363-35ED-4FEB-8E38-2331A8C55322}">
      <dsp:nvSpPr>
        <dsp:cNvPr id="0" name=""/>
        <dsp:cNvSpPr/>
      </dsp:nvSpPr>
      <dsp:spPr>
        <a:xfrm>
          <a:off x="639782" y="40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Overview of Friday, November 22, 2024 Finance Committee Meeting</a:t>
          </a:r>
        </a:p>
      </dsp:txBody>
      <dsp:txXfrm>
        <a:off x="639782" y="402"/>
        <a:ext cx="3671965" cy="553924"/>
      </dsp:txXfrm>
    </dsp:sp>
    <dsp:sp modelId="{D0D4DA56-43C9-41B8-B14C-4DD701FAB6C8}">
      <dsp:nvSpPr>
        <dsp:cNvPr id="0" name=""/>
        <dsp:cNvSpPr/>
      </dsp:nvSpPr>
      <dsp:spPr>
        <a:xfrm>
          <a:off x="0" y="69280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E1978-70FB-417F-9ADF-1AF6A29D5280}">
      <dsp:nvSpPr>
        <dsp:cNvPr id="0" name=""/>
        <dsp:cNvSpPr/>
      </dsp:nvSpPr>
      <dsp:spPr>
        <a:xfrm>
          <a:off x="167562" y="817440"/>
          <a:ext cx="304658" cy="30465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9D93E0-6260-4B1A-A346-C4E3E1813DBE}">
      <dsp:nvSpPr>
        <dsp:cNvPr id="0" name=""/>
        <dsp:cNvSpPr/>
      </dsp:nvSpPr>
      <dsp:spPr>
        <a:xfrm>
          <a:off x="639782" y="69280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October 2024 Financials</a:t>
          </a:r>
        </a:p>
      </dsp:txBody>
      <dsp:txXfrm>
        <a:off x="639782" y="692807"/>
        <a:ext cx="3671965" cy="553924"/>
      </dsp:txXfrm>
    </dsp:sp>
    <dsp:sp modelId="{378697B7-7F33-4CEA-95D4-1F0860A429A6}">
      <dsp:nvSpPr>
        <dsp:cNvPr id="0" name=""/>
        <dsp:cNvSpPr/>
      </dsp:nvSpPr>
      <dsp:spPr>
        <a:xfrm>
          <a:off x="0" y="1385212"/>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F0B4E9-CFA9-43A8-9818-4C95B88574D4}">
      <dsp:nvSpPr>
        <dsp:cNvPr id="0" name=""/>
        <dsp:cNvSpPr/>
      </dsp:nvSpPr>
      <dsp:spPr>
        <a:xfrm>
          <a:off x="167562" y="1509845"/>
          <a:ext cx="304658" cy="3046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7F859A-8C0E-480C-8670-47508CE2550D}">
      <dsp:nvSpPr>
        <dsp:cNvPr id="0" name=""/>
        <dsp:cNvSpPr/>
      </dsp:nvSpPr>
      <dsp:spPr>
        <a:xfrm>
          <a:off x="639782" y="1385212"/>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November </a:t>
          </a:r>
          <a:r>
            <a:rPr lang="en-US" sz="1500" kern="1200" dirty="0">
              <a:latin typeface="Arial"/>
            </a:rPr>
            <a:t>Month-to-Date</a:t>
          </a:r>
          <a:r>
            <a:rPr lang="en-US" sz="1500" kern="1200" dirty="0"/>
            <a:t> Financials</a:t>
          </a:r>
        </a:p>
      </dsp:txBody>
      <dsp:txXfrm>
        <a:off x="639782" y="1385212"/>
        <a:ext cx="3671965" cy="553924"/>
      </dsp:txXfrm>
    </dsp:sp>
    <dsp:sp modelId="{252814B9-F55B-495E-B947-7691588683D0}">
      <dsp:nvSpPr>
        <dsp:cNvPr id="0" name=""/>
        <dsp:cNvSpPr/>
      </dsp:nvSpPr>
      <dsp:spPr>
        <a:xfrm>
          <a:off x="0" y="2077617"/>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A03AC-EDFA-43BD-95A9-B928354D92B1}">
      <dsp:nvSpPr>
        <dsp:cNvPr id="0" name=""/>
        <dsp:cNvSpPr/>
      </dsp:nvSpPr>
      <dsp:spPr>
        <a:xfrm>
          <a:off x="167562" y="2202250"/>
          <a:ext cx="304658" cy="30465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05FF43-DCE9-4F09-B9EB-FB491C86DA5F}">
      <dsp:nvSpPr>
        <dsp:cNvPr id="0" name=""/>
        <dsp:cNvSpPr/>
      </dsp:nvSpPr>
      <dsp:spPr>
        <a:xfrm>
          <a:off x="639782" y="2077617"/>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rtl="0">
            <a:lnSpc>
              <a:spcPct val="100000"/>
            </a:lnSpc>
            <a:spcBef>
              <a:spcPct val="0"/>
            </a:spcBef>
            <a:spcAft>
              <a:spcPct val="35000"/>
            </a:spcAft>
            <a:buNone/>
          </a:pPr>
          <a:r>
            <a:rPr lang="en-US" sz="1500" kern="1200" dirty="0"/>
            <a:t>Financial Assistance Policy</a:t>
          </a:r>
          <a:r>
            <a:rPr lang="en-US" sz="1500" kern="1200" dirty="0">
              <a:latin typeface="Arial"/>
            </a:rPr>
            <a:t> (</a:t>
          </a:r>
          <a:r>
            <a:rPr lang="en-US" sz="1500" kern="1200" dirty="0"/>
            <a:t>FAP)</a:t>
          </a:r>
          <a:r>
            <a:rPr lang="en-US" sz="1500" kern="1200" dirty="0">
              <a:latin typeface="Arial"/>
            </a:rPr>
            <a:t> / </a:t>
          </a:r>
          <a:r>
            <a:rPr lang="en-US" sz="1500" kern="1200" dirty="0"/>
            <a:t>EMTALA Policies</a:t>
          </a:r>
        </a:p>
      </dsp:txBody>
      <dsp:txXfrm>
        <a:off x="639782" y="2077617"/>
        <a:ext cx="3671965" cy="553924"/>
      </dsp:txXfrm>
    </dsp:sp>
    <dsp:sp modelId="{B8883295-34CF-4D77-B8ED-3F25F6A43AD8}">
      <dsp:nvSpPr>
        <dsp:cNvPr id="0" name=""/>
        <dsp:cNvSpPr/>
      </dsp:nvSpPr>
      <dsp:spPr>
        <a:xfrm>
          <a:off x="0" y="277002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3348E-1BAD-4BFF-9837-73093507E23C}">
      <dsp:nvSpPr>
        <dsp:cNvPr id="0" name=""/>
        <dsp:cNvSpPr/>
      </dsp:nvSpPr>
      <dsp:spPr>
        <a:xfrm>
          <a:off x="167562" y="2894656"/>
          <a:ext cx="304658" cy="30465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090FB7-9BB1-4DF2-ADF9-B4D7502ABE99}">
      <dsp:nvSpPr>
        <dsp:cNvPr id="0" name=""/>
        <dsp:cNvSpPr/>
      </dsp:nvSpPr>
      <dsp:spPr>
        <a:xfrm>
          <a:off x="639782" y="277002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Community Health Needs Assessment (CHNA)</a:t>
          </a:r>
        </a:p>
      </dsp:txBody>
      <dsp:txXfrm>
        <a:off x="639782" y="2770023"/>
        <a:ext cx="3671965" cy="553924"/>
      </dsp:txXfrm>
    </dsp:sp>
    <dsp:sp modelId="{C4C11395-D329-47AD-9A27-AC9BBD706265}">
      <dsp:nvSpPr>
        <dsp:cNvPr id="0" name=""/>
        <dsp:cNvSpPr/>
      </dsp:nvSpPr>
      <dsp:spPr>
        <a:xfrm>
          <a:off x="0" y="3462428"/>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68F07-8F68-4DFB-AE9E-FE8F548BDB09}">
      <dsp:nvSpPr>
        <dsp:cNvPr id="0" name=""/>
        <dsp:cNvSpPr/>
      </dsp:nvSpPr>
      <dsp:spPr>
        <a:xfrm>
          <a:off x="167562" y="3587061"/>
          <a:ext cx="304658" cy="30465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FCED74-0089-447E-8C76-5751E3D56B50}">
      <dsp:nvSpPr>
        <dsp:cNvPr id="0" name=""/>
        <dsp:cNvSpPr/>
      </dsp:nvSpPr>
      <dsp:spPr>
        <a:xfrm>
          <a:off x="639782" y="3462428"/>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Capital Request: Infusion Pump Replacement</a:t>
          </a:r>
        </a:p>
      </dsp:txBody>
      <dsp:txXfrm>
        <a:off x="639782" y="3462428"/>
        <a:ext cx="3671965" cy="553924"/>
      </dsp:txXfrm>
    </dsp:sp>
    <dsp:sp modelId="{3F62587A-19D5-46CB-BE40-BD492D9BB247}">
      <dsp:nvSpPr>
        <dsp:cNvPr id="0" name=""/>
        <dsp:cNvSpPr/>
      </dsp:nvSpPr>
      <dsp:spPr>
        <a:xfrm>
          <a:off x="0" y="4154833"/>
          <a:ext cx="4311748" cy="5539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4E447-B3A1-4016-9CFE-2BC30F4F6A28}">
      <dsp:nvSpPr>
        <dsp:cNvPr id="0" name=""/>
        <dsp:cNvSpPr/>
      </dsp:nvSpPr>
      <dsp:spPr>
        <a:xfrm>
          <a:off x="167562" y="4279466"/>
          <a:ext cx="304658" cy="304658"/>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C1AC0D-85AF-4E48-AB98-242FBEC3A78B}">
      <dsp:nvSpPr>
        <dsp:cNvPr id="0" name=""/>
        <dsp:cNvSpPr/>
      </dsp:nvSpPr>
      <dsp:spPr>
        <a:xfrm>
          <a:off x="639782" y="4154833"/>
          <a:ext cx="3671965" cy="55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4" tIns="58624" rIns="58624" bIns="58624" numCol="1" spcCol="1270" anchor="ctr" anchorCtr="0">
          <a:noAutofit/>
        </a:bodyPr>
        <a:lstStyle/>
        <a:p>
          <a:pPr marL="0" lvl="0" indent="0" algn="l" defTabSz="666750">
            <a:lnSpc>
              <a:spcPct val="100000"/>
            </a:lnSpc>
            <a:spcBef>
              <a:spcPct val="0"/>
            </a:spcBef>
            <a:spcAft>
              <a:spcPct val="35000"/>
            </a:spcAft>
            <a:buNone/>
          </a:pPr>
          <a:r>
            <a:rPr lang="en-US" sz="1500" kern="1200" dirty="0"/>
            <a:t>Investment Review: ZCM Advisory Group </a:t>
          </a:r>
        </a:p>
      </dsp:txBody>
      <dsp:txXfrm>
        <a:off x="639782" y="4154833"/>
        <a:ext cx="3671965" cy="5539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E5D1C1FB-420D-9F4B-8BBF-257BCE889772}" type="slidenum">
              <a:rPr lang="en-US" smtClean="0"/>
              <a:t>6</a:t>
            </a:fld>
            <a:endParaRPr lang="en-US"/>
          </a:p>
        </p:txBody>
      </p:sp>
    </p:spTree>
    <p:extLst>
      <p:ext uri="{BB962C8B-B14F-4D97-AF65-F5344CB8AC3E}">
        <p14:creationId xmlns:p14="http://schemas.microsoft.com/office/powerpoint/2010/main" val="1548210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aa2d39f4c1_0_159: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aa2d39f4c1_0_15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8333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Good morning.  I’d like to introduce my APP-CNS colleague Jonathan.  Jonathan joined our cardiology team about 4 months ago. He has 7 years of acute care ICU training  and  spent clinical time as a CNS student working in OP cardiology clinic.   For those of you not familiar with the CNS arm of the Advance Practice Nurse we are MSN , and or </a:t>
            </a:r>
            <a:r>
              <a:rPr lang="en-US" err="1">
                <a:latin typeface="Calibri"/>
                <a:cs typeface="Calibri"/>
              </a:rPr>
              <a:t>Doctorally</a:t>
            </a:r>
            <a:r>
              <a:rPr lang="en-US">
                <a:latin typeface="Calibri"/>
                <a:cs typeface="Calibri"/>
              </a:rPr>
              <a:t> prepared and tend to focus on populations of people or health.  We not only are able to function in the medical model,  (3P's, diagnosing, ordering labs, prescribing </a:t>
            </a:r>
            <a:r>
              <a:rPr lang="en-US" err="1">
                <a:latin typeface="Calibri"/>
                <a:cs typeface="Calibri"/>
              </a:rPr>
              <a:t>etc</a:t>
            </a:r>
            <a:r>
              <a:rPr lang="en-US">
                <a:latin typeface="Calibri"/>
                <a:cs typeface="Calibri"/>
              </a:rPr>
              <a:t>) but spend student clinical hours learning effective strategies for  quality improvement, leadership, finance, management etc.  The CNS  is also accountable for influencing our populations individual/community from wellness to illness and back to wellness.  So in essence we work across disciplines and the organizations.  For most, this means assessing chronic illness from and IP to OP to Community health lens.</a:t>
            </a:r>
          </a:p>
          <a:p>
            <a:endParaRPr lang="en-US">
              <a:latin typeface="Calibri"/>
              <a:cs typeface="Calibri"/>
            </a:endParaRPr>
          </a:p>
          <a:p>
            <a:endParaRPr lang="en-US">
              <a:latin typeface="Calibri"/>
              <a:cs typeface="Calibri"/>
            </a:endParaRPr>
          </a:p>
          <a:p>
            <a:r>
              <a:rPr lang="en-US">
                <a:latin typeface="Calibri"/>
                <a:cs typeface="Calibri"/>
              </a:rPr>
              <a:t>The Quality Improvement Project that Jonathan is going to present is his doctoral work and fits perfectly with the goal of influencing not only the individual, but the communities overall Cardiovascular health.   </a:t>
            </a:r>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E5D1C1FB-420D-9F4B-8BBF-257BCE889772}" type="slidenum">
              <a:rPr lang="en-US" smtClean="0"/>
              <a:t>7</a:t>
            </a:fld>
            <a:endParaRPr lang="en-US"/>
          </a:p>
        </p:txBody>
      </p:sp>
    </p:spTree>
    <p:extLst>
      <p:ext uri="{BB962C8B-B14F-4D97-AF65-F5344CB8AC3E}">
        <p14:creationId xmlns:p14="http://schemas.microsoft.com/office/powerpoint/2010/main" val="1338054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300"/>
              <a:t>In </a:t>
            </a:r>
            <a:r>
              <a:rPr lang="en-US" sz="3300" b="1"/>
              <a:t>2014</a:t>
            </a:r>
            <a:r>
              <a:rPr lang="en-US" sz="3300"/>
              <a:t>, CMS expanded coverage for cardiac rehab (CR) services to patients with </a:t>
            </a:r>
            <a:r>
              <a:rPr lang="en-US" sz="3300" b="1">
                <a:solidFill>
                  <a:schemeClr val="accent4">
                    <a:lumMod val="60000"/>
                    <a:lumOff val="40000"/>
                  </a:schemeClr>
                </a:solidFill>
              </a:rPr>
              <a:t>stable</a:t>
            </a:r>
            <a:r>
              <a:rPr lang="en-US" sz="3300"/>
              <a:t> HFrEF </a:t>
            </a:r>
            <a:r>
              <a:rPr lang="en-US" sz="3300" b="1">
                <a:solidFill>
                  <a:schemeClr val="accent4">
                    <a:lumMod val="60000"/>
                    <a:lumOff val="40000"/>
                  </a:schemeClr>
                </a:solidFill>
              </a:rPr>
              <a:t>≤35%</a:t>
            </a:r>
            <a:r>
              <a:rPr lang="en-US" sz="3300" b="1">
                <a:solidFill>
                  <a:schemeClr val="accent4">
                    <a:lumMod val="60000"/>
                    <a:lumOff val="40000"/>
                    <a:alpha val="70000"/>
                  </a:schemeClr>
                </a:solidFill>
              </a:rPr>
              <a:t> </a:t>
            </a:r>
            <a:r>
              <a:rPr lang="en-US" sz="3300" b="1" u="sng"/>
              <a:t>and</a:t>
            </a:r>
            <a:r>
              <a:rPr lang="en-US" sz="3300"/>
              <a:t> New York Heart Association (NYHA) </a:t>
            </a:r>
            <a:r>
              <a:rPr lang="en-US" sz="3300" b="1">
                <a:solidFill>
                  <a:schemeClr val="accent4">
                    <a:lumMod val="60000"/>
                    <a:lumOff val="40000"/>
                  </a:schemeClr>
                </a:solidFill>
              </a:rPr>
              <a:t>class II to IV </a:t>
            </a:r>
            <a:r>
              <a:rPr lang="en-US" sz="3300"/>
              <a:t>symptoms despite being on </a:t>
            </a:r>
            <a:r>
              <a:rPr lang="en-US" sz="3300" u="sng">
                <a:solidFill>
                  <a:schemeClr val="accent4">
                    <a:lumMod val="60000"/>
                    <a:lumOff val="40000"/>
                  </a:schemeClr>
                </a:solidFill>
              </a:rPr>
              <a:t>optimal HF therapy</a:t>
            </a:r>
            <a:r>
              <a:rPr lang="en-US" sz="3300">
                <a:solidFill>
                  <a:schemeClr val="accent4">
                    <a:lumMod val="60000"/>
                    <a:lumOff val="40000"/>
                  </a:schemeClr>
                </a:solidFill>
              </a:rPr>
              <a:t> </a:t>
            </a:r>
            <a:r>
              <a:rPr lang="en-US" sz="3300"/>
              <a:t>for </a:t>
            </a:r>
            <a:r>
              <a:rPr lang="en-US" sz="3300" b="1">
                <a:solidFill>
                  <a:schemeClr val="accent4">
                    <a:lumMod val="60000"/>
                    <a:lumOff val="40000"/>
                  </a:schemeClr>
                </a:solidFill>
              </a:rPr>
              <a:t>at least six weeks</a:t>
            </a:r>
            <a:r>
              <a:rPr lang="en-US" sz="3300"/>
              <a:t>.</a:t>
            </a:r>
          </a:p>
          <a:p>
            <a:pPr lvl="1"/>
            <a:r>
              <a:rPr lang="en-US" sz="2900"/>
              <a:t>*Stable is defined as patient who have not had recent (≤6 weeks) or planned (≥6 months) major cardiovascular hospitalizations or procedures. </a:t>
            </a:r>
          </a:p>
          <a:p>
            <a:endParaRPr lang="en-US"/>
          </a:p>
        </p:txBody>
      </p:sp>
      <p:sp>
        <p:nvSpPr>
          <p:cNvPr id="4" name="Slide Number Placeholder 3"/>
          <p:cNvSpPr>
            <a:spLocks noGrp="1"/>
          </p:cNvSpPr>
          <p:nvPr>
            <p:ph type="sldNum" sz="quarter" idx="5"/>
          </p:nvPr>
        </p:nvSpPr>
        <p:spPr/>
        <p:txBody>
          <a:bodyPr/>
          <a:lstStyle/>
          <a:p>
            <a:fld id="{E5D1C1FB-420D-9F4B-8BBF-257BCE889772}" type="slidenum">
              <a:rPr lang="en-US" smtClean="0"/>
              <a:t>9</a:t>
            </a:fld>
            <a:endParaRPr lang="en-US"/>
          </a:p>
        </p:txBody>
      </p:sp>
    </p:spTree>
    <p:extLst>
      <p:ext uri="{BB962C8B-B14F-4D97-AF65-F5344CB8AC3E}">
        <p14:creationId xmlns:p14="http://schemas.microsoft.com/office/powerpoint/2010/main" val="3142961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D1C1FB-420D-9F4B-8BBF-257BCE889772}" type="slidenum">
              <a:rPr lang="en-US" smtClean="0"/>
              <a:t>10</a:t>
            </a:fld>
            <a:endParaRPr lang="en-US"/>
          </a:p>
        </p:txBody>
      </p:sp>
    </p:spTree>
    <p:extLst>
      <p:ext uri="{BB962C8B-B14F-4D97-AF65-F5344CB8AC3E}">
        <p14:creationId xmlns:p14="http://schemas.microsoft.com/office/powerpoint/2010/main" val="2807148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D1C1FB-420D-9F4B-8BBF-257BCE889772}" type="slidenum">
              <a:rPr lang="en-US" smtClean="0"/>
              <a:t>11</a:t>
            </a:fld>
            <a:endParaRPr lang="en-US"/>
          </a:p>
        </p:txBody>
      </p:sp>
    </p:spTree>
    <p:extLst>
      <p:ext uri="{BB962C8B-B14F-4D97-AF65-F5344CB8AC3E}">
        <p14:creationId xmlns:p14="http://schemas.microsoft.com/office/powerpoint/2010/main" val="1958991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D1C1FB-420D-9F4B-8BBF-257BCE889772}" type="slidenum">
              <a:rPr lang="en-US" smtClean="0"/>
              <a:t>12</a:t>
            </a:fld>
            <a:endParaRPr lang="en-US"/>
          </a:p>
        </p:txBody>
      </p:sp>
    </p:spTree>
    <p:extLst>
      <p:ext uri="{BB962C8B-B14F-4D97-AF65-F5344CB8AC3E}">
        <p14:creationId xmlns:p14="http://schemas.microsoft.com/office/powerpoint/2010/main" val="1572676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D1C1FB-420D-9F4B-8BBF-257BCE889772}" type="slidenum">
              <a:rPr lang="en-US" smtClean="0"/>
              <a:t>13</a:t>
            </a:fld>
            <a:endParaRPr lang="en-US"/>
          </a:p>
        </p:txBody>
      </p:sp>
    </p:spTree>
    <p:extLst>
      <p:ext uri="{BB962C8B-B14F-4D97-AF65-F5344CB8AC3E}">
        <p14:creationId xmlns:p14="http://schemas.microsoft.com/office/powerpoint/2010/main" val="1582615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D1C1FB-420D-9F4B-8BBF-257BCE889772}" type="slidenum">
              <a:rPr lang="en-US" smtClean="0"/>
              <a:t>15</a:t>
            </a:fld>
            <a:endParaRPr lang="en-US"/>
          </a:p>
        </p:txBody>
      </p:sp>
    </p:spTree>
    <p:extLst>
      <p:ext uri="{BB962C8B-B14F-4D97-AF65-F5344CB8AC3E}">
        <p14:creationId xmlns:p14="http://schemas.microsoft.com/office/powerpoint/2010/main" val="546317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D1C1FB-420D-9F4B-8BBF-257BCE889772}" type="slidenum">
              <a:rPr lang="en-US" smtClean="0"/>
              <a:t>16</a:t>
            </a:fld>
            <a:endParaRPr lang="en-US"/>
          </a:p>
        </p:txBody>
      </p:sp>
    </p:spTree>
    <p:extLst>
      <p:ext uri="{BB962C8B-B14F-4D97-AF65-F5344CB8AC3E}">
        <p14:creationId xmlns:p14="http://schemas.microsoft.com/office/powerpoint/2010/main" val="546317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12200"/>
            <a:ext cx="6041075" cy="5166925"/>
          </a:xfrm>
          <a:custGeom>
            <a:avLst/>
            <a:gdLst/>
            <a:ahLst/>
            <a:cxnLst/>
            <a:rect l="l" t="t" r="r" b="b"/>
            <a:pathLst>
              <a:path w="241643" h="206677" extrusionOk="0">
                <a:moveTo>
                  <a:pt x="126321" y="206677"/>
                </a:moveTo>
                <a:lnTo>
                  <a:pt x="241643" y="0"/>
                </a:lnTo>
                <a:lnTo>
                  <a:pt x="0" y="0"/>
                </a:lnTo>
                <a:lnTo>
                  <a:pt x="0" y="206677"/>
                </a:lnTo>
                <a:close/>
              </a:path>
            </a:pathLst>
          </a:custGeom>
          <a:solidFill>
            <a:schemeClr val="lt1"/>
          </a:solidFill>
          <a:ln>
            <a:noFill/>
          </a:ln>
        </p:spPr>
      </p:sp>
      <p:sp>
        <p:nvSpPr>
          <p:cNvPr id="11" name="Google Shape;11;p2"/>
          <p:cNvSpPr/>
          <p:nvPr/>
        </p:nvSpPr>
        <p:spPr>
          <a:xfrm>
            <a:off x="2518391" y="1589650"/>
            <a:ext cx="3331800" cy="35538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701476" y="0"/>
            <a:ext cx="3331800" cy="3553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685800" y="696425"/>
            <a:ext cx="4466100" cy="2857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4800"/>
              <a:buNone/>
              <a:defRPr sz="4800"/>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571500" y="1143000"/>
            <a:ext cx="8001000" cy="17145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571500" y="3428999"/>
            <a:ext cx="8001000" cy="114300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11/26/2024</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76737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11/26/2024</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074434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571500" y="1143001"/>
            <a:ext cx="8001000" cy="2278856"/>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571500" y="3442098"/>
            <a:ext cx="8001000" cy="1129903"/>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11/26/2024</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533830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571501" y="1714500"/>
            <a:ext cx="3863339" cy="2857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4709160" y="1714500"/>
            <a:ext cx="3863341" cy="2857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11/26/2024</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119306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571500" y="571500"/>
            <a:ext cx="80010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571501" y="1714500"/>
            <a:ext cx="3863339" cy="5714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571501" y="2286000"/>
            <a:ext cx="3863339"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4709158" y="1714501"/>
            <a:ext cx="3863342" cy="5714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4709158" y="2286000"/>
            <a:ext cx="3863342"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11/26/2024</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028134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11/26/2024</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136399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11/26/2024</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532373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571500" y="571498"/>
            <a:ext cx="2857500" cy="1143002"/>
          </a:xfrm>
        </p:spPr>
        <p:txBody>
          <a:bodyPr anchor="t" anchorCtr="0"/>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4000500" y="571501"/>
            <a:ext cx="4572000" cy="40005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571500" y="1714500"/>
            <a:ext cx="2857500" cy="285750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11/26/2024</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45148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571501" y="571500"/>
            <a:ext cx="2857499" cy="1143000"/>
          </a:xfrm>
        </p:spPr>
        <p:txBody>
          <a:bodyPr anchor="t" anchorCtr="0"/>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4000500" y="571501"/>
            <a:ext cx="4516041" cy="40005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571501" y="1714500"/>
            <a:ext cx="2857499" cy="28575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11/26/2024</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95068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11/26/2024</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58723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4"/>
        <p:cNvGrpSpPr/>
        <p:nvPr/>
      </p:nvGrpSpPr>
      <p:grpSpPr>
        <a:xfrm>
          <a:off x="0" y="0"/>
          <a:ext cx="0" cy="0"/>
          <a:chOff x="0" y="0"/>
          <a:chExt cx="0" cy="0"/>
        </a:xfrm>
      </p:grpSpPr>
      <p:grpSp>
        <p:nvGrpSpPr>
          <p:cNvPr id="15" name="Google Shape;15;p3"/>
          <p:cNvGrpSpPr/>
          <p:nvPr/>
        </p:nvGrpSpPr>
        <p:grpSpPr>
          <a:xfrm>
            <a:off x="-847116" y="534075"/>
            <a:ext cx="10543642" cy="3440047"/>
            <a:chOff x="-847116" y="591225"/>
            <a:chExt cx="10543642" cy="3440047"/>
          </a:xfrm>
        </p:grpSpPr>
        <p:sp>
          <p:nvSpPr>
            <p:cNvPr id="16" name="Google Shape;16;p3"/>
            <p:cNvSpPr/>
            <p:nvPr/>
          </p:nvSpPr>
          <p:spPr>
            <a:xfrm>
              <a:off x="278002" y="1752528"/>
              <a:ext cx="7944569" cy="1803781"/>
            </a:xfrm>
            <a:prstGeom prst="parallelogram">
              <a:avLst>
                <a:gd name="adj" fmla="val 5499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847116" y="2227372"/>
              <a:ext cx="1691400" cy="1803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7113129" y="1325881"/>
              <a:ext cx="1691507" cy="1803781"/>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175747" y="1165593"/>
              <a:ext cx="2241448" cy="2390699"/>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384968" y="591225"/>
              <a:ext cx="943237" cy="1006433"/>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7442811" y="2959969"/>
              <a:ext cx="559354" cy="59633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354027" y="961274"/>
              <a:ext cx="1342500" cy="1431600"/>
            </a:xfrm>
            <a:prstGeom prst="parallelogram">
              <a:avLst>
                <a:gd name="adj" fmla="val 59001"/>
              </a:avLst>
            </a:pr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3"/>
          <p:cNvSpPr txBox="1">
            <a:spLocks noGrp="1"/>
          </p:cNvSpPr>
          <p:nvPr>
            <p:ph type="ctrTitle"/>
          </p:nvPr>
        </p:nvSpPr>
        <p:spPr>
          <a:xfrm>
            <a:off x="1790700" y="2099613"/>
            <a:ext cx="5562600" cy="5823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4" name="Google Shape;24;p3"/>
          <p:cNvSpPr txBox="1">
            <a:spLocks noGrp="1"/>
          </p:cNvSpPr>
          <p:nvPr>
            <p:ph type="subTitle" idx="1"/>
          </p:nvPr>
        </p:nvSpPr>
        <p:spPr>
          <a:xfrm>
            <a:off x="1790700" y="2778688"/>
            <a:ext cx="5562600" cy="265200"/>
          </a:xfrm>
          <a:prstGeom prst="rect">
            <a:avLst/>
          </a:prstGeom>
        </p:spPr>
        <p:txBody>
          <a:bodyPr spcFirstLastPara="1" wrap="square" lIns="0" tIns="0" rIns="0" bIns="0" anchor="t" anchorCtr="0">
            <a:noAutofit/>
          </a:bodyPr>
          <a:lstStyle>
            <a:lvl1pPr lvl="0" rtl="0">
              <a:spcBef>
                <a:spcPts val="0"/>
              </a:spcBef>
              <a:spcAft>
                <a:spcPts val="0"/>
              </a:spcAft>
              <a:buClr>
                <a:schemeClr val="accent3"/>
              </a:buClr>
              <a:buSzPts val="1800"/>
              <a:buNone/>
              <a:defRPr sz="18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6857999" y="571500"/>
            <a:ext cx="1714500" cy="40005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571501" y="571500"/>
            <a:ext cx="5714999" cy="40005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11/26/2024</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19781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5"/>
        <p:cNvGrpSpPr/>
        <p:nvPr/>
      </p:nvGrpSpPr>
      <p:grpSpPr>
        <a:xfrm>
          <a:off x="0" y="0"/>
          <a:ext cx="0" cy="0"/>
          <a:chOff x="0" y="0"/>
          <a:chExt cx="0" cy="0"/>
        </a:xfrm>
      </p:grpSpPr>
      <p:sp>
        <p:nvSpPr>
          <p:cNvPr id="26" name="Google Shape;26;p4"/>
          <p:cNvSpPr/>
          <p:nvPr/>
        </p:nvSpPr>
        <p:spPr>
          <a:xfrm>
            <a:off x="0" y="0"/>
            <a:ext cx="9144000" cy="5143500"/>
          </a:xfrm>
          <a:prstGeom prst="parallelogram">
            <a:avLst>
              <a:gd name="adj" fmla="val 5558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body" idx="1"/>
          </p:nvPr>
        </p:nvSpPr>
        <p:spPr>
          <a:xfrm>
            <a:off x="2746950" y="1037200"/>
            <a:ext cx="3650100" cy="3069000"/>
          </a:xfrm>
          <a:prstGeom prst="rect">
            <a:avLst/>
          </a:prstGeom>
        </p:spPr>
        <p:txBody>
          <a:bodyPr spcFirstLastPara="1" wrap="square" lIns="0" tIns="0" rIns="0" bIns="0" anchor="ctr" anchorCtr="0">
            <a:noAutofit/>
          </a:bodyPr>
          <a:lstStyle>
            <a:lvl1pPr marL="457200" lvl="0" indent="-381000" algn="ctr" rtl="0">
              <a:spcBef>
                <a:spcPts val="600"/>
              </a:spcBef>
              <a:spcAft>
                <a:spcPts val="0"/>
              </a:spcAft>
              <a:buClr>
                <a:schemeClr val="dk1"/>
              </a:buClr>
              <a:buSzPts val="2400"/>
              <a:buFont typeface="IBM Plex Sans"/>
              <a:buChar char="▰"/>
              <a:defRPr i="1">
                <a:latin typeface="IBM Plex Sans"/>
                <a:ea typeface="IBM Plex Sans"/>
                <a:cs typeface="IBM Plex Sans"/>
                <a:sym typeface="IBM Plex Sans"/>
              </a:defRPr>
            </a:lvl1pPr>
            <a:lvl2pPr marL="914400" lvl="1" indent="-381000" algn="ctr" rtl="0">
              <a:spcBef>
                <a:spcPts val="0"/>
              </a:spcBef>
              <a:spcAft>
                <a:spcPts val="0"/>
              </a:spcAft>
              <a:buClr>
                <a:schemeClr val="dk1"/>
              </a:buClr>
              <a:buSzPts val="2400"/>
              <a:buFont typeface="IBM Plex Sans"/>
              <a:buChar char="╺"/>
              <a:defRPr i="1">
                <a:latin typeface="IBM Plex Sans"/>
                <a:ea typeface="IBM Plex Sans"/>
                <a:cs typeface="IBM Plex Sans"/>
                <a:sym typeface="IBM Plex Sans"/>
              </a:defRPr>
            </a:lvl2pPr>
            <a:lvl3pPr marL="1371600" lvl="2" indent="-381000" algn="ctr" rtl="0">
              <a:spcBef>
                <a:spcPts val="0"/>
              </a:spcBef>
              <a:spcAft>
                <a:spcPts val="0"/>
              </a:spcAft>
              <a:buClr>
                <a:schemeClr val="dk1"/>
              </a:buClr>
              <a:buSzPts val="2400"/>
              <a:buFont typeface="IBM Plex Sans"/>
              <a:buChar char="╺"/>
              <a:defRPr i="1">
                <a:latin typeface="IBM Plex Sans"/>
                <a:ea typeface="IBM Plex Sans"/>
                <a:cs typeface="IBM Plex Sans"/>
                <a:sym typeface="IBM Plex Sans"/>
              </a:defRPr>
            </a:lvl3pPr>
            <a:lvl4pPr marL="1828800" lvl="3" indent="-381000" algn="ctr" rtl="0">
              <a:spcBef>
                <a:spcPts val="0"/>
              </a:spcBef>
              <a:spcAft>
                <a:spcPts val="0"/>
              </a:spcAft>
              <a:buClr>
                <a:schemeClr val="dk1"/>
              </a:buClr>
              <a:buSzPts val="2400"/>
              <a:buFont typeface="IBM Plex Sans"/>
              <a:buChar char="╺"/>
              <a:defRPr i="1">
                <a:latin typeface="IBM Plex Sans"/>
                <a:ea typeface="IBM Plex Sans"/>
                <a:cs typeface="IBM Plex Sans"/>
                <a:sym typeface="IBM Plex Sans"/>
              </a:defRPr>
            </a:lvl4pPr>
            <a:lvl5pPr marL="2286000" lvl="4" indent="-381000" algn="ctr" rtl="0">
              <a:spcBef>
                <a:spcPts val="0"/>
              </a:spcBef>
              <a:spcAft>
                <a:spcPts val="0"/>
              </a:spcAft>
              <a:buClr>
                <a:schemeClr val="dk1"/>
              </a:buClr>
              <a:buSzPts val="2400"/>
              <a:buFont typeface="IBM Plex Sans"/>
              <a:buChar char="○"/>
              <a:defRPr i="1">
                <a:latin typeface="IBM Plex Sans"/>
                <a:ea typeface="IBM Plex Sans"/>
                <a:cs typeface="IBM Plex Sans"/>
                <a:sym typeface="IBM Plex Sans"/>
              </a:defRPr>
            </a:lvl5pPr>
            <a:lvl6pPr marL="2743200" lvl="5" indent="-381000" algn="ctr" rtl="0">
              <a:spcBef>
                <a:spcPts val="0"/>
              </a:spcBef>
              <a:spcAft>
                <a:spcPts val="0"/>
              </a:spcAft>
              <a:buClr>
                <a:schemeClr val="dk1"/>
              </a:buClr>
              <a:buSzPts val="2400"/>
              <a:buFont typeface="IBM Plex Sans"/>
              <a:buChar char="■"/>
              <a:defRPr i="1">
                <a:latin typeface="IBM Plex Sans"/>
                <a:ea typeface="IBM Plex Sans"/>
                <a:cs typeface="IBM Plex Sans"/>
                <a:sym typeface="IBM Plex Sans"/>
              </a:defRPr>
            </a:lvl6pPr>
            <a:lvl7pPr marL="3200400" lvl="6" indent="-381000" algn="ctr" rtl="0">
              <a:spcBef>
                <a:spcPts val="0"/>
              </a:spcBef>
              <a:spcAft>
                <a:spcPts val="0"/>
              </a:spcAft>
              <a:buClr>
                <a:schemeClr val="dk1"/>
              </a:buClr>
              <a:buSzPts val="2400"/>
              <a:buFont typeface="IBM Plex Sans"/>
              <a:buChar char="●"/>
              <a:defRPr i="1">
                <a:latin typeface="IBM Plex Sans"/>
                <a:ea typeface="IBM Plex Sans"/>
                <a:cs typeface="IBM Plex Sans"/>
                <a:sym typeface="IBM Plex Sans"/>
              </a:defRPr>
            </a:lvl7pPr>
            <a:lvl8pPr marL="3657600" lvl="7" indent="-381000" algn="ctr" rtl="0">
              <a:spcBef>
                <a:spcPts val="0"/>
              </a:spcBef>
              <a:spcAft>
                <a:spcPts val="0"/>
              </a:spcAft>
              <a:buClr>
                <a:schemeClr val="dk1"/>
              </a:buClr>
              <a:buSzPts val="2400"/>
              <a:buFont typeface="IBM Plex Sans"/>
              <a:buChar char="○"/>
              <a:defRPr i="1">
                <a:latin typeface="IBM Plex Sans"/>
                <a:ea typeface="IBM Plex Sans"/>
                <a:cs typeface="IBM Plex Sans"/>
                <a:sym typeface="IBM Plex Sans"/>
              </a:defRPr>
            </a:lvl8pPr>
            <a:lvl9pPr marL="4114800" lvl="8" indent="-381000" algn="ctr" rtl="0">
              <a:spcBef>
                <a:spcPts val="0"/>
              </a:spcBef>
              <a:spcAft>
                <a:spcPts val="0"/>
              </a:spcAft>
              <a:buClr>
                <a:schemeClr val="dk1"/>
              </a:buClr>
              <a:buSzPts val="2400"/>
              <a:buFont typeface="IBM Plex Sans"/>
              <a:buChar char="■"/>
              <a:defRPr i="1">
                <a:latin typeface="IBM Plex Sans"/>
                <a:ea typeface="IBM Plex Sans"/>
                <a:cs typeface="IBM Plex Sans"/>
                <a:sym typeface="IBM Plex Sans"/>
              </a:defRPr>
            </a:lvl9pPr>
          </a:lstStyle>
          <a:p>
            <a:endParaRPr/>
          </a:p>
        </p:txBody>
      </p:sp>
      <p:sp>
        <p:nvSpPr>
          <p:cNvPr id="30" name="Google Shape;30;p4"/>
          <p:cNvSpPr/>
          <p:nvPr/>
        </p:nvSpPr>
        <p:spPr>
          <a:xfrm>
            <a:off x="-161316" y="2170222"/>
            <a:ext cx="1691400" cy="1803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510053" y="1108443"/>
            <a:ext cx="2241300" cy="23907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1070768" y="534075"/>
            <a:ext cx="943200" cy="10065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7308537" y="814737"/>
            <a:ext cx="1744500" cy="1859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6769741" y="3169650"/>
            <a:ext cx="1234800" cy="1316700"/>
          </a:xfrm>
          <a:prstGeom prst="parallelogram">
            <a:avLst>
              <a:gd name="adj" fmla="val 59001"/>
            </a:avLst>
          </a:pr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7174525" y="2019350"/>
            <a:ext cx="1782000" cy="19005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lt1"/>
        </a:solidFill>
        <a:effectLst/>
      </p:bgPr>
    </p:bg>
    <p:spTree>
      <p:nvGrpSpPr>
        <p:cNvPr id="1" name="Shape 66"/>
        <p:cNvGrpSpPr/>
        <p:nvPr/>
      </p:nvGrpSpPr>
      <p:grpSpPr>
        <a:xfrm>
          <a:off x="0" y="0"/>
          <a:ext cx="0" cy="0"/>
          <a:chOff x="0" y="0"/>
          <a:chExt cx="0" cy="0"/>
        </a:xfrm>
      </p:grpSpPr>
      <p:grpSp>
        <p:nvGrpSpPr>
          <p:cNvPr id="67" name="Google Shape;67;p7"/>
          <p:cNvGrpSpPr/>
          <p:nvPr/>
        </p:nvGrpSpPr>
        <p:grpSpPr>
          <a:xfrm>
            <a:off x="-313691" y="-18375"/>
            <a:ext cx="7510983" cy="1637005"/>
            <a:chOff x="-313691" y="-18375"/>
            <a:chExt cx="7510983" cy="1637005"/>
          </a:xfrm>
        </p:grpSpPr>
        <p:sp>
          <p:nvSpPr>
            <p:cNvPr id="68" name="Google Shape;68;p7"/>
            <p:cNvSpPr/>
            <p:nvPr/>
          </p:nvSpPr>
          <p:spPr>
            <a:xfrm>
              <a:off x="256376" y="499825"/>
              <a:ext cx="6692400" cy="804900"/>
            </a:xfrm>
            <a:prstGeom prst="parallelogram">
              <a:avLst>
                <a:gd name="adj" fmla="val 5499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a:off x="6442492" y="309450"/>
              <a:ext cx="754800" cy="8049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6589606" y="1038628"/>
              <a:ext cx="249600" cy="2661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7"/>
          <p:cNvGrpSpPr/>
          <p:nvPr/>
        </p:nvGrpSpPr>
        <p:grpSpPr>
          <a:xfrm>
            <a:off x="7485392" y="1755351"/>
            <a:ext cx="2830800" cy="3388272"/>
            <a:chOff x="7485392" y="1755351"/>
            <a:chExt cx="2830800" cy="3388272"/>
          </a:xfrm>
        </p:grpSpPr>
        <p:sp>
          <p:nvSpPr>
            <p:cNvPr id="75" name="Google Shape;75;p7"/>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7"/>
          <p:cNvSpPr txBox="1">
            <a:spLocks noGrp="1"/>
          </p:cNvSpPr>
          <p:nvPr>
            <p:ph type="title"/>
          </p:nvPr>
        </p:nvSpPr>
        <p:spPr>
          <a:xfrm>
            <a:off x="914575" y="495875"/>
            <a:ext cx="6026700" cy="813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78" name="Google Shape;78;p7"/>
          <p:cNvSpPr txBox="1">
            <a:spLocks noGrp="1"/>
          </p:cNvSpPr>
          <p:nvPr>
            <p:ph type="body" idx="1"/>
          </p:nvPr>
        </p:nvSpPr>
        <p:spPr>
          <a:xfrm>
            <a:off x="914575" y="1584425"/>
            <a:ext cx="3264000" cy="2957100"/>
          </a:xfrm>
          <a:prstGeom prst="rect">
            <a:avLst/>
          </a:prstGeom>
        </p:spPr>
        <p:txBody>
          <a:bodyPr spcFirstLastPara="1" wrap="square" lIns="0" tIns="0" rIns="0" bIns="0"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a:endParaRPr/>
          </a:p>
        </p:txBody>
      </p:sp>
      <p:sp>
        <p:nvSpPr>
          <p:cNvPr id="79" name="Google Shape;79;p7"/>
          <p:cNvSpPr txBox="1">
            <a:spLocks noGrp="1"/>
          </p:cNvSpPr>
          <p:nvPr>
            <p:ph type="body" idx="2"/>
          </p:nvPr>
        </p:nvSpPr>
        <p:spPr>
          <a:xfrm>
            <a:off x="4650178" y="1584425"/>
            <a:ext cx="3264000" cy="2957100"/>
          </a:xfrm>
          <a:prstGeom prst="rect">
            <a:avLst/>
          </a:prstGeom>
        </p:spPr>
        <p:txBody>
          <a:bodyPr spcFirstLastPara="1" wrap="square" lIns="0" tIns="0" rIns="0" bIns="0"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a:endParaRPr/>
          </a:p>
        </p:txBody>
      </p:sp>
      <p:sp>
        <p:nvSpPr>
          <p:cNvPr id="80" name="Google Shape;80;p7"/>
          <p:cNvSpPr txBox="1">
            <a:spLocks noGrp="1"/>
          </p:cNvSpPr>
          <p:nvPr>
            <p:ph type="sldNum" idx="12"/>
          </p:nvPr>
        </p:nvSpPr>
        <p:spPr>
          <a:xfrm>
            <a:off x="8557525" y="0"/>
            <a:ext cx="4341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97"/>
        <p:cNvGrpSpPr/>
        <p:nvPr/>
      </p:nvGrpSpPr>
      <p:grpSpPr>
        <a:xfrm>
          <a:off x="0" y="0"/>
          <a:ext cx="0" cy="0"/>
          <a:chOff x="0" y="0"/>
          <a:chExt cx="0" cy="0"/>
        </a:xfrm>
      </p:grpSpPr>
      <p:grpSp>
        <p:nvGrpSpPr>
          <p:cNvPr id="98" name="Google Shape;98;p9"/>
          <p:cNvGrpSpPr/>
          <p:nvPr/>
        </p:nvGrpSpPr>
        <p:grpSpPr>
          <a:xfrm>
            <a:off x="-313691" y="-18375"/>
            <a:ext cx="7510983" cy="1637005"/>
            <a:chOff x="-313691" y="-18375"/>
            <a:chExt cx="7510983" cy="1637005"/>
          </a:xfrm>
        </p:grpSpPr>
        <p:sp>
          <p:nvSpPr>
            <p:cNvPr id="99" name="Google Shape;99;p9"/>
            <p:cNvSpPr/>
            <p:nvPr/>
          </p:nvSpPr>
          <p:spPr>
            <a:xfrm>
              <a:off x="256376" y="499825"/>
              <a:ext cx="6692400" cy="804900"/>
            </a:xfrm>
            <a:prstGeom prst="parallelogram">
              <a:avLst>
                <a:gd name="adj" fmla="val 5499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6442492" y="309450"/>
              <a:ext cx="754800" cy="8049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6589606" y="1038628"/>
              <a:ext cx="249600" cy="2661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9"/>
          <p:cNvGrpSpPr/>
          <p:nvPr/>
        </p:nvGrpSpPr>
        <p:grpSpPr>
          <a:xfrm>
            <a:off x="7485392" y="1755351"/>
            <a:ext cx="2830800" cy="3388272"/>
            <a:chOff x="7485392" y="1755351"/>
            <a:chExt cx="2830800" cy="3388272"/>
          </a:xfrm>
        </p:grpSpPr>
        <p:sp>
          <p:nvSpPr>
            <p:cNvPr id="106" name="Google Shape;106;p9"/>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9"/>
          <p:cNvSpPr txBox="1">
            <a:spLocks noGrp="1"/>
          </p:cNvSpPr>
          <p:nvPr>
            <p:ph type="title"/>
          </p:nvPr>
        </p:nvSpPr>
        <p:spPr>
          <a:xfrm>
            <a:off x="914575" y="495875"/>
            <a:ext cx="6026700" cy="813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09" name="Google Shape;109;p9"/>
          <p:cNvSpPr txBox="1">
            <a:spLocks noGrp="1"/>
          </p:cNvSpPr>
          <p:nvPr>
            <p:ph type="sldNum" idx="12"/>
          </p:nvPr>
        </p:nvSpPr>
        <p:spPr>
          <a:xfrm>
            <a:off x="8557525" y="0"/>
            <a:ext cx="4341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 Dark">
  <p:cSld name="TITLE_ONLY_1">
    <p:bg>
      <p:bgPr>
        <a:gradFill>
          <a:gsLst>
            <a:gs pos="0">
              <a:schemeClr val="accent6"/>
            </a:gs>
            <a:gs pos="100000">
              <a:schemeClr val="accent5"/>
            </a:gs>
          </a:gsLst>
          <a:lin ang="5400012" scaled="0"/>
        </a:gradFill>
        <a:effectLst/>
      </p:bgPr>
    </p:bg>
    <p:spTree>
      <p:nvGrpSpPr>
        <p:cNvPr id="1" name="Shape 110"/>
        <p:cNvGrpSpPr/>
        <p:nvPr/>
      </p:nvGrpSpPr>
      <p:grpSpPr>
        <a:xfrm>
          <a:off x="0" y="0"/>
          <a:ext cx="0" cy="0"/>
          <a:chOff x="0" y="0"/>
          <a:chExt cx="0" cy="0"/>
        </a:xfrm>
      </p:grpSpPr>
      <p:grpSp>
        <p:nvGrpSpPr>
          <p:cNvPr id="111" name="Google Shape;111;p10"/>
          <p:cNvGrpSpPr/>
          <p:nvPr/>
        </p:nvGrpSpPr>
        <p:grpSpPr>
          <a:xfrm>
            <a:off x="-313691" y="-18375"/>
            <a:ext cx="7510983" cy="1637005"/>
            <a:chOff x="-313691" y="-18375"/>
            <a:chExt cx="7510983" cy="1637005"/>
          </a:xfrm>
        </p:grpSpPr>
        <p:sp>
          <p:nvSpPr>
            <p:cNvPr id="112" name="Google Shape;112;p10"/>
            <p:cNvSpPr/>
            <p:nvPr/>
          </p:nvSpPr>
          <p:spPr>
            <a:xfrm>
              <a:off x="256376" y="499825"/>
              <a:ext cx="6692400" cy="804900"/>
            </a:xfrm>
            <a:prstGeom prst="parallelogram">
              <a:avLst>
                <a:gd name="adj" fmla="val 5499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0"/>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0"/>
            <p:cNvSpPr/>
            <p:nvPr/>
          </p:nvSpPr>
          <p:spPr>
            <a:xfrm>
              <a:off x="6442492" y="309450"/>
              <a:ext cx="754800" cy="8049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0"/>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0"/>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0"/>
            <p:cNvSpPr/>
            <p:nvPr/>
          </p:nvSpPr>
          <p:spPr>
            <a:xfrm>
              <a:off x="6589606" y="1038628"/>
              <a:ext cx="249600" cy="2661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10"/>
          <p:cNvGrpSpPr/>
          <p:nvPr/>
        </p:nvGrpSpPr>
        <p:grpSpPr>
          <a:xfrm>
            <a:off x="7485392" y="1755351"/>
            <a:ext cx="2830800" cy="3388272"/>
            <a:chOff x="7485392" y="1755351"/>
            <a:chExt cx="2830800" cy="3388272"/>
          </a:xfrm>
        </p:grpSpPr>
        <p:sp>
          <p:nvSpPr>
            <p:cNvPr id="119" name="Google Shape;119;p10"/>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0"/>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10"/>
          <p:cNvSpPr txBox="1">
            <a:spLocks noGrp="1"/>
          </p:cNvSpPr>
          <p:nvPr>
            <p:ph type="title"/>
          </p:nvPr>
        </p:nvSpPr>
        <p:spPr>
          <a:xfrm>
            <a:off x="914575" y="495875"/>
            <a:ext cx="6026700" cy="813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2000"/>
              <a:buNone/>
              <a:defRPr>
                <a:solidFill>
                  <a:schemeClr val="lt1"/>
                </a:solidFill>
              </a:defRPr>
            </a:lvl2pPr>
            <a:lvl3pPr lvl="2" rtl="0">
              <a:spcBef>
                <a:spcPts val="0"/>
              </a:spcBef>
              <a:spcAft>
                <a:spcPts val="0"/>
              </a:spcAft>
              <a:buClr>
                <a:schemeClr val="lt1"/>
              </a:buClr>
              <a:buSzPts val="2000"/>
              <a:buNone/>
              <a:defRPr>
                <a:solidFill>
                  <a:schemeClr val="lt1"/>
                </a:solidFill>
              </a:defRPr>
            </a:lvl3pPr>
            <a:lvl4pPr lvl="3" rtl="0">
              <a:spcBef>
                <a:spcPts val="0"/>
              </a:spcBef>
              <a:spcAft>
                <a:spcPts val="0"/>
              </a:spcAft>
              <a:buClr>
                <a:schemeClr val="lt1"/>
              </a:buClr>
              <a:buSzPts val="2000"/>
              <a:buNone/>
              <a:defRPr>
                <a:solidFill>
                  <a:schemeClr val="lt1"/>
                </a:solidFill>
              </a:defRPr>
            </a:lvl4pPr>
            <a:lvl5pPr lvl="4" rtl="0">
              <a:spcBef>
                <a:spcPts val="0"/>
              </a:spcBef>
              <a:spcAft>
                <a:spcPts val="0"/>
              </a:spcAft>
              <a:buClr>
                <a:schemeClr val="lt1"/>
              </a:buClr>
              <a:buSzPts val="2000"/>
              <a:buNone/>
              <a:defRPr>
                <a:solidFill>
                  <a:schemeClr val="lt1"/>
                </a:solidFill>
              </a:defRPr>
            </a:lvl5pPr>
            <a:lvl6pPr lvl="5" rtl="0">
              <a:spcBef>
                <a:spcPts val="0"/>
              </a:spcBef>
              <a:spcAft>
                <a:spcPts val="0"/>
              </a:spcAft>
              <a:buClr>
                <a:schemeClr val="lt1"/>
              </a:buClr>
              <a:buSzPts val="2000"/>
              <a:buNone/>
              <a:defRPr>
                <a:solidFill>
                  <a:schemeClr val="lt1"/>
                </a:solidFill>
              </a:defRPr>
            </a:lvl6pPr>
            <a:lvl7pPr lvl="6" rtl="0">
              <a:spcBef>
                <a:spcPts val="0"/>
              </a:spcBef>
              <a:spcAft>
                <a:spcPts val="0"/>
              </a:spcAft>
              <a:buClr>
                <a:schemeClr val="lt1"/>
              </a:buClr>
              <a:buSzPts val="2000"/>
              <a:buNone/>
              <a:defRPr>
                <a:solidFill>
                  <a:schemeClr val="lt1"/>
                </a:solidFill>
              </a:defRPr>
            </a:lvl7pPr>
            <a:lvl8pPr lvl="7" rtl="0">
              <a:spcBef>
                <a:spcPts val="0"/>
              </a:spcBef>
              <a:spcAft>
                <a:spcPts val="0"/>
              </a:spcAft>
              <a:buClr>
                <a:schemeClr val="lt1"/>
              </a:buClr>
              <a:buSzPts val="2000"/>
              <a:buNone/>
              <a:defRPr>
                <a:solidFill>
                  <a:schemeClr val="lt1"/>
                </a:solidFill>
              </a:defRPr>
            </a:lvl8pPr>
            <a:lvl9pPr lvl="8" rtl="0">
              <a:spcBef>
                <a:spcPts val="0"/>
              </a:spcBef>
              <a:spcAft>
                <a:spcPts val="0"/>
              </a:spcAft>
              <a:buClr>
                <a:schemeClr val="lt1"/>
              </a:buClr>
              <a:buSzPts val="2000"/>
              <a:buNone/>
              <a:defRPr>
                <a:solidFill>
                  <a:schemeClr val="lt1"/>
                </a:solidFill>
              </a:defRPr>
            </a:lvl9pPr>
          </a:lstStyle>
          <a:p>
            <a:endParaRPr/>
          </a:p>
        </p:txBody>
      </p:sp>
      <p:sp>
        <p:nvSpPr>
          <p:cNvPr id="122" name="Google Shape;122;p10"/>
          <p:cNvSpPr txBox="1">
            <a:spLocks noGrp="1"/>
          </p:cNvSpPr>
          <p:nvPr>
            <p:ph type="sldNum" idx="12"/>
          </p:nvPr>
        </p:nvSpPr>
        <p:spPr>
          <a:xfrm>
            <a:off x="8557525" y="0"/>
            <a:ext cx="434100" cy="3936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 Dark">
  <p:cSld name="BLANK_1">
    <p:spTree>
      <p:nvGrpSpPr>
        <p:cNvPr id="1" name="Shape 142"/>
        <p:cNvGrpSpPr/>
        <p:nvPr/>
      </p:nvGrpSpPr>
      <p:grpSpPr>
        <a:xfrm>
          <a:off x="0" y="0"/>
          <a:ext cx="0" cy="0"/>
          <a:chOff x="0" y="0"/>
          <a:chExt cx="0" cy="0"/>
        </a:xfrm>
      </p:grpSpPr>
      <p:sp>
        <p:nvSpPr>
          <p:cNvPr id="143" name="Google Shape;143;p13"/>
          <p:cNvSpPr txBox="1">
            <a:spLocks noGrp="1"/>
          </p:cNvSpPr>
          <p:nvPr>
            <p:ph type="sldNum" idx="12"/>
          </p:nvPr>
        </p:nvSpPr>
        <p:spPr>
          <a:xfrm>
            <a:off x="8557525" y="0"/>
            <a:ext cx="434100" cy="3936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44" name="Google Shape;144;p13"/>
          <p:cNvGrpSpPr/>
          <p:nvPr/>
        </p:nvGrpSpPr>
        <p:grpSpPr>
          <a:xfrm>
            <a:off x="-313691" y="-18375"/>
            <a:ext cx="1367790" cy="1637005"/>
            <a:chOff x="-313691" y="-18375"/>
            <a:chExt cx="1367790" cy="1637005"/>
          </a:xfrm>
        </p:grpSpPr>
        <p:sp>
          <p:nvSpPr>
            <p:cNvPr id="145" name="Google Shape;145;p13"/>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3"/>
          <p:cNvGrpSpPr/>
          <p:nvPr/>
        </p:nvGrpSpPr>
        <p:grpSpPr>
          <a:xfrm>
            <a:off x="7485392" y="1755351"/>
            <a:ext cx="2830800" cy="3388272"/>
            <a:chOff x="7485392" y="1755351"/>
            <a:chExt cx="2830800" cy="3388272"/>
          </a:xfrm>
        </p:grpSpPr>
        <p:sp>
          <p:nvSpPr>
            <p:cNvPr id="149" name="Google Shape;149;p13"/>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White" type="blank">
  <p:cSld name="BLANK">
    <p:bg>
      <p:bgPr>
        <a:solidFill>
          <a:schemeClr val="lt1"/>
        </a:solidFill>
        <a:effectLst/>
      </p:bgPr>
    </p:bg>
    <p:spTree>
      <p:nvGrpSpPr>
        <p:cNvPr id="1" name="Shape 133"/>
        <p:cNvGrpSpPr/>
        <p:nvPr/>
      </p:nvGrpSpPr>
      <p:grpSpPr>
        <a:xfrm>
          <a:off x="0" y="0"/>
          <a:ext cx="0" cy="0"/>
          <a:chOff x="0" y="0"/>
          <a:chExt cx="0" cy="0"/>
        </a:xfrm>
      </p:grpSpPr>
      <p:sp>
        <p:nvSpPr>
          <p:cNvPr id="134" name="Google Shape;134;p12"/>
          <p:cNvSpPr txBox="1">
            <a:spLocks noGrp="1"/>
          </p:cNvSpPr>
          <p:nvPr>
            <p:ph type="sldNum" idx="12"/>
          </p:nvPr>
        </p:nvSpPr>
        <p:spPr>
          <a:xfrm>
            <a:off x="8557525" y="0"/>
            <a:ext cx="4341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35" name="Google Shape;135;p12"/>
          <p:cNvGrpSpPr/>
          <p:nvPr/>
        </p:nvGrpSpPr>
        <p:grpSpPr>
          <a:xfrm>
            <a:off x="-313691" y="-18375"/>
            <a:ext cx="1367790" cy="1637005"/>
            <a:chOff x="-313691" y="-18375"/>
            <a:chExt cx="1367790" cy="1637005"/>
          </a:xfrm>
        </p:grpSpPr>
        <p:sp>
          <p:nvSpPr>
            <p:cNvPr id="136" name="Google Shape;136;p12"/>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2"/>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2"/>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12"/>
          <p:cNvGrpSpPr/>
          <p:nvPr/>
        </p:nvGrpSpPr>
        <p:grpSpPr>
          <a:xfrm>
            <a:off x="7485392" y="1755351"/>
            <a:ext cx="2830800" cy="3388272"/>
            <a:chOff x="7485392" y="1755351"/>
            <a:chExt cx="2830800" cy="3388272"/>
          </a:xfrm>
        </p:grpSpPr>
        <p:sp>
          <p:nvSpPr>
            <p:cNvPr id="140" name="Google Shape;140;p12"/>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2"/>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571500" y="1143000"/>
            <a:ext cx="8001000" cy="17145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571500" y="3428999"/>
            <a:ext cx="8001000" cy="114300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11/26/2024</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542317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6"/>
            </a:gs>
            <a:gs pos="100000">
              <a:schemeClr val="accent5"/>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575" y="495875"/>
            <a:ext cx="6026700" cy="8130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1pPr>
            <a:lvl2pPr lvl="1"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2pPr>
            <a:lvl3pPr lvl="2"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3pPr>
            <a:lvl4pPr lvl="3"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4pPr>
            <a:lvl5pPr lvl="4"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5pPr>
            <a:lvl6pPr lvl="5"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6pPr>
            <a:lvl7pPr lvl="6"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7pPr>
            <a:lvl8pPr lvl="7"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8pPr>
            <a:lvl9pPr lvl="8"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914575" y="1584425"/>
            <a:ext cx="6999600" cy="29997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1"/>
              </a:buClr>
              <a:buSzPts val="2400"/>
              <a:buFont typeface="IBM Plex Sans Light"/>
              <a:buChar char="▰"/>
              <a:defRPr sz="2400">
                <a:solidFill>
                  <a:schemeClr val="dk1"/>
                </a:solidFill>
                <a:latin typeface="IBM Plex Sans Light"/>
                <a:ea typeface="IBM Plex Sans Light"/>
                <a:cs typeface="IBM Plex Sans Light"/>
                <a:sym typeface="IBM Plex Sans Light"/>
              </a:defRPr>
            </a:lvl1pPr>
            <a:lvl2pPr marL="914400" lvl="1" indent="-381000" rtl="0">
              <a:lnSpc>
                <a:spcPct val="115000"/>
              </a:lnSpc>
              <a:spcBef>
                <a:spcPts val="0"/>
              </a:spcBef>
              <a:spcAft>
                <a:spcPts val="0"/>
              </a:spcAft>
              <a:buClr>
                <a:schemeClr val="accent2"/>
              </a:buClr>
              <a:buSzPts val="2400"/>
              <a:buFont typeface="IBM Plex Sans Light"/>
              <a:buChar char="╺"/>
              <a:defRPr sz="2400">
                <a:solidFill>
                  <a:schemeClr val="dk1"/>
                </a:solidFill>
                <a:latin typeface="IBM Plex Sans Light"/>
                <a:ea typeface="IBM Plex Sans Light"/>
                <a:cs typeface="IBM Plex Sans Light"/>
                <a:sym typeface="IBM Plex Sans Light"/>
              </a:defRPr>
            </a:lvl2pPr>
            <a:lvl3pPr marL="1371600" lvl="2" indent="-381000" rtl="0">
              <a:lnSpc>
                <a:spcPct val="115000"/>
              </a:lnSpc>
              <a:spcBef>
                <a:spcPts val="0"/>
              </a:spcBef>
              <a:spcAft>
                <a:spcPts val="0"/>
              </a:spcAft>
              <a:buClr>
                <a:schemeClr val="accent3"/>
              </a:buClr>
              <a:buSzPts val="2400"/>
              <a:buFont typeface="IBM Plex Sans Light"/>
              <a:buChar char="╺"/>
              <a:defRPr sz="2400">
                <a:solidFill>
                  <a:schemeClr val="dk1"/>
                </a:solidFill>
                <a:latin typeface="IBM Plex Sans Light"/>
                <a:ea typeface="IBM Plex Sans Light"/>
                <a:cs typeface="IBM Plex Sans Light"/>
                <a:sym typeface="IBM Plex Sans Light"/>
              </a:defRPr>
            </a:lvl3pPr>
            <a:lvl4pPr marL="1828800" lvl="3"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4pPr>
            <a:lvl5pPr marL="2286000" lvl="4"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5pPr>
            <a:lvl6pPr marL="2743200" lvl="5"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6pPr>
            <a:lvl7pPr marL="3200400" lvl="6"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7pPr>
            <a:lvl8pPr marL="3657600" lvl="7"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8pPr>
            <a:lvl9pPr marL="4114800" lvl="8"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9pPr>
          </a:lstStyle>
          <a:p>
            <a:endParaRPr/>
          </a:p>
        </p:txBody>
      </p:sp>
      <p:sp>
        <p:nvSpPr>
          <p:cNvPr id="8" name="Google Shape;8;p1"/>
          <p:cNvSpPr txBox="1">
            <a:spLocks noGrp="1"/>
          </p:cNvSpPr>
          <p:nvPr>
            <p:ph type="sldNum" idx="12"/>
          </p:nvPr>
        </p:nvSpPr>
        <p:spPr>
          <a:xfrm>
            <a:off x="8557525" y="0"/>
            <a:ext cx="434100" cy="393600"/>
          </a:xfrm>
          <a:prstGeom prst="rect">
            <a:avLst/>
          </a:prstGeom>
          <a:noFill/>
          <a:ln>
            <a:noFill/>
          </a:ln>
        </p:spPr>
        <p:txBody>
          <a:bodyPr spcFirstLastPara="1" wrap="square" lIns="0" tIns="0" rIns="0" bIns="0" anchor="ctr" anchorCtr="0">
            <a:noAutofit/>
          </a:bodyPr>
          <a:lstStyle>
            <a:lvl1pPr lvl="0" algn="r" rtl="0">
              <a:buNone/>
              <a:defRPr sz="1200">
                <a:solidFill>
                  <a:schemeClr val="dk2"/>
                </a:solidFill>
                <a:latin typeface="IBM Plex Sans"/>
                <a:ea typeface="IBM Plex Sans"/>
                <a:cs typeface="IBM Plex Sans"/>
                <a:sym typeface="IBM Plex Sans"/>
              </a:defRPr>
            </a:lvl1pPr>
            <a:lvl2pPr lvl="1" algn="r" rtl="0">
              <a:buNone/>
              <a:defRPr sz="1200">
                <a:solidFill>
                  <a:schemeClr val="dk2"/>
                </a:solidFill>
                <a:latin typeface="IBM Plex Sans"/>
                <a:ea typeface="IBM Plex Sans"/>
                <a:cs typeface="IBM Plex Sans"/>
                <a:sym typeface="IBM Plex Sans"/>
              </a:defRPr>
            </a:lvl2pPr>
            <a:lvl3pPr lvl="2" algn="r" rtl="0">
              <a:buNone/>
              <a:defRPr sz="1200">
                <a:solidFill>
                  <a:schemeClr val="dk2"/>
                </a:solidFill>
                <a:latin typeface="IBM Plex Sans"/>
                <a:ea typeface="IBM Plex Sans"/>
                <a:cs typeface="IBM Plex Sans"/>
                <a:sym typeface="IBM Plex Sans"/>
              </a:defRPr>
            </a:lvl3pPr>
            <a:lvl4pPr lvl="3" algn="r" rtl="0">
              <a:buNone/>
              <a:defRPr sz="1200">
                <a:solidFill>
                  <a:schemeClr val="dk2"/>
                </a:solidFill>
                <a:latin typeface="IBM Plex Sans"/>
                <a:ea typeface="IBM Plex Sans"/>
                <a:cs typeface="IBM Plex Sans"/>
                <a:sym typeface="IBM Plex Sans"/>
              </a:defRPr>
            </a:lvl4pPr>
            <a:lvl5pPr lvl="4" algn="r" rtl="0">
              <a:buNone/>
              <a:defRPr sz="1200">
                <a:solidFill>
                  <a:schemeClr val="dk2"/>
                </a:solidFill>
                <a:latin typeface="IBM Plex Sans"/>
                <a:ea typeface="IBM Plex Sans"/>
                <a:cs typeface="IBM Plex Sans"/>
                <a:sym typeface="IBM Plex Sans"/>
              </a:defRPr>
            </a:lvl5pPr>
            <a:lvl6pPr lvl="5" algn="r" rtl="0">
              <a:buNone/>
              <a:defRPr sz="1200">
                <a:solidFill>
                  <a:schemeClr val="dk2"/>
                </a:solidFill>
                <a:latin typeface="IBM Plex Sans"/>
                <a:ea typeface="IBM Plex Sans"/>
                <a:cs typeface="IBM Plex Sans"/>
                <a:sym typeface="IBM Plex Sans"/>
              </a:defRPr>
            </a:lvl6pPr>
            <a:lvl7pPr lvl="6" algn="r" rtl="0">
              <a:buNone/>
              <a:defRPr sz="1200">
                <a:solidFill>
                  <a:schemeClr val="dk2"/>
                </a:solidFill>
                <a:latin typeface="IBM Plex Sans"/>
                <a:ea typeface="IBM Plex Sans"/>
                <a:cs typeface="IBM Plex Sans"/>
                <a:sym typeface="IBM Plex Sans"/>
              </a:defRPr>
            </a:lvl7pPr>
            <a:lvl8pPr lvl="7" algn="r" rtl="0">
              <a:buNone/>
              <a:defRPr sz="1200">
                <a:solidFill>
                  <a:schemeClr val="dk2"/>
                </a:solidFill>
                <a:latin typeface="IBM Plex Sans"/>
                <a:ea typeface="IBM Plex Sans"/>
                <a:cs typeface="IBM Plex Sans"/>
                <a:sym typeface="IBM Plex Sans"/>
              </a:defRPr>
            </a:lvl8pPr>
            <a:lvl9pPr lvl="8" algn="r" rtl="0">
              <a:buNone/>
              <a:defRPr sz="1200">
                <a:solidFill>
                  <a:schemeClr val="dk2"/>
                </a:solidFill>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6" r:id="rId6"/>
    <p:sldLayoutId id="2147483659" r:id="rId7"/>
    <p:sldLayoutId id="2147483658" r:id="rId8"/>
    <p:sldLayoutId id="214748370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6118382" y="4683627"/>
            <a:ext cx="3025617" cy="459873"/>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516095"/>
            <a:ext cx="336368" cy="1225689"/>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75">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5482095" y="4608052"/>
            <a:ext cx="3313703" cy="53861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571500" y="571500"/>
            <a:ext cx="8001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571500" y="1714501"/>
            <a:ext cx="8001000" cy="28635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7041874" y="145740"/>
            <a:ext cx="1530626" cy="273844"/>
          </a:xfrm>
          <a:prstGeom prst="rect">
            <a:avLst/>
          </a:prstGeom>
        </p:spPr>
        <p:txBody>
          <a:bodyPr vert="horz" lIns="91440" tIns="45720" rIns="91440" bIns="45720" rtlCol="0" anchor="ctr"/>
          <a:lstStyle>
            <a:lvl1pPr algn="r">
              <a:defRPr sz="900">
                <a:solidFill>
                  <a:schemeClr val="tx1">
                    <a:tint val="75000"/>
                    <a:alpha val="70000"/>
                  </a:schemeClr>
                </a:solidFill>
              </a:defRPr>
            </a:lvl1pPr>
          </a:lstStyle>
          <a:p>
            <a:fld id="{76969C88-B244-455D-A017-012B25B1ACDD}" type="datetimeFigureOut">
              <a:rPr lang="en-US" smtClean="0"/>
              <a:pPr/>
              <a:t>11/26/2024</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571500" y="4767263"/>
            <a:ext cx="4959626" cy="273844"/>
          </a:xfrm>
          <a:prstGeom prst="rect">
            <a:avLst/>
          </a:prstGeom>
        </p:spPr>
        <p:txBody>
          <a:bodyPr vert="horz" lIns="91440" tIns="45720" rIns="91440" bIns="45720" rtlCol="0" anchor="ctr"/>
          <a:lstStyle>
            <a:lvl1pPr algn="l">
              <a:defRPr sz="900">
                <a:solidFill>
                  <a:schemeClr val="tx1">
                    <a:tint val="75000"/>
                    <a:alpha val="70000"/>
                  </a:schemeClr>
                </a:solidFill>
              </a:defRPr>
            </a:lvl1pPr>
          </a:lstStyle>
          <a:p>
            <a:endParaRPr lang="en-US"/>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7429500" y="4767263"/>
            <a:ext cx="1143000" cy="273844"/>
          </a:xfrm>
          <a:prstGeom prst="rect">
            <a:avLst/>
          </a:prstGeom>
        </p:spPr>
        <p:txBody>
          <a:bodyPr vert="horz" lIns="91440" tIns="45720" rIns="91440" bIns="45720" rtlCol="0" anchor="ctr"/>
          <a:lstStyle>
            <a:lvl1pPr algn="r">
              <a:defRPr sz="9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048109903"/>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 Id="rId5" Type="http://schemas.openxmlformats.org/officeDocument/2006/relationships/image" Target="../media/image82.png"/><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2118-9B78-9874-1E31-28D392319830}"/>
              </a:ext>
            </a:extLst>
          </p:cNvPr>
          <p:cNvSpPr>
            <a:spLocks noGrp="1"/>
          </p:cNvSpPr>
          <p:nvPr>
            <p:ph type="ctrTitle"/>
          </p:nvPr>
        </p:nvSpPr>
        <p:spPr/>
        <p:txBody>
          <a:bodyPr/>
          <a:lstStyle/>
          <a:p>
            <a:r>
              <a:rPr lang="en-US"/>
              <a:t>Stoughton Health</a:t>
            </a:r>
          </a:p>
        </p:txBody>
      </p:sp>
      <p:sp>
        <p:nvSpPr>
          <p:cNvPr id="3" name="Subtitle 2">
            <a:extLst>
              <a:ext uri="{FF2B5EF4-FFF2-40B4-BE49-F238E27FC236}">
                <a16:creationId xmlns:a16="http://schemas.microsoft.com/office/drawing/2014/main" id="{81FD95FF-A4C9-ADC5-43FB-61C2A84EC95E}"/>
              </a:ext>
            </a:extLst>
          </p:cNvPr>
          <p:cNvSpPr>
            <a:spLocks noGrp="1"/>
          </p:cNvSpPr>
          <p:nvPr>
            <p:ph type="subTitle" idx="1"/>
          </p:nvPr>
        </p:nvSpPr>
        <p:spPr/>
        <p:txBody>
          <a:bodyPr/>
          <a:lstStyle/>
          <a:p>
            <a:r>
              <a:rPr lang="en-US"/>
              <a:t>Governing Board Meeting</a:t>
            </a:r>
          </a:p>
          <a:p>
            <a:r>
              <a:rPr lang="en-US"/>
              <a:t>November 25, 2024</a:t>
            </a:r>
          </a:p>
        </p:txBody>
      </p:sp>
    </p:spTree>
    <p:extLst>
      <p:ext uri="{BB962C8B-B14F-4D97-AF65-F5344CB8AC3E}">
        <p14:creationId xmlns:p14="http://schemas.microsoft.com/office/powerpoint/2010/main" val="3435257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A662A-5C26-813B-AAE3-65C6EDB31EC1}"/>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400"/>
              <a:t>Evidence Based Practice</a:t>
            </a:r>
          </a:p>
        </p:txBody>
      </p:sp>
      <p:sp>
        <p:nvSpPr>
          <p:cNvPr id="3" name="Content Placeholder 2">
            <a:extLst>
              <a:ext uri="{FF2B5EF4-FFF2-40B4-BE49-F238E27FC236}">
                <a16:creationId xmlns:a16="http://schemas.microsoft.com/office/drawing/2014/main" id="{EAE50A2F-6325-294B-D18B-2F2732652AB8}"/>
              </a:ext>
            </a:extLst>
          </p:cNvPr>
          <p:cNvSpPr>
            <a:spLocks noGrp="1"/>
          </p:cNvSpPr>
          <p:nvPr>
            <p:ph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a:p>
          <a:p>
            <a:endParaRPr lang="en-US"/>
          </a:p>
        </p:txBody>
      </p:sp>
      <p:sp>
        <p:nvSpPr>
          <p:cNvPr id="4" name="Content Placeholder 2">
            <a:extLst>
              <a:ext uri="{FF2B5EF4-FFF2-40B4-BE49-F238E27FC236}">
                <a16:creationId xmlns:a16="http://schemas.microsoft.com/office/drawing/2014/main" id="{B480060B-7D10-7F51-F88A-86E4602DD2EE}"/>
              </a:ext>
            </a:extLst>
          </p:cNvPr>
          <p:cNvSpPr txBox="1">
            <a:spLocks/>
          </p:cNvSpPr>
          <p:nvPr/>
        </p:nvSpPr>
        <p:spPr>
          <a:xfrm>
            <a:off x="571500" y="1714500"/>
            <a:ext cx="8367280" cy="2961409"/>
          </a:xfrm>
          <a:prstGeom prst="rect">
            <a:avLst/>
          </a:prstGeom>
        </p:spPr>
        <p:txBody>
          <a:bodyPr vert="horz" lIns="68580" tIns="34290" rIns="68580" bIns="3429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r>
              <a:rPr lang="en-US" sz="2800">
                <a:solidFill>
                  <a:srgbClr val="FFFFFF">
                    <a:alpha val="70000"/>
                  </a:srgbClr>
                </a:solidFill>
              </a:rPr>
              <a:t>30-day readmissions</a:t>
            </a:r>
          </a:p>
          <a:p>
            <a:pPr marL="685800" lvl="1" indent="-342900"/>
            <a:r>
              <a:rPr lang="en-US" sz="2800">
                <a:solidFill>
                  <a:srgbClr val="FFFFFF">
                    <a:alpha val="70000"/>
                  </a:srgbClr>
                </a:solidFill>
              </a:rPr>
              <a:t>Guided </a:t>
            </a:r>
            <a:r>
              <a:rPr lang="en-US" sz="2800" b="1">
                <a:solidFill>
                  <a:srgbClr val="8FD3C7"/>
                </a:solidFill>
              </a:rPr>
              <a:t>exercise</a:t>
            </a:r>
            <a:r>
              <a:rPr lang="en-US" sz="2800">
                <a:solidFill>
                  <a:srgbClr val="FFFFFF">
                    <a:alpha val="70000"/>
                  </a:srgbClr>
                </a:solidFill>
              </a:rPr>
              <a:t> and </a:t>
            </a:r>
            <a:r>
              <a:rPr lang="en-US" sz="2800" b="1">
                <a:solidFill>
                  <a:srgbClr val="8FD3C7"/>
                </a:solidFill>
              </a:rPr>
              <a:t>lifestyle modifications</a:t>
            </a:r>
          </a:p>
          <a:p>
            <a:pPr marL="685800" lvl="1" indent="-342900"/>
            <a:r>
              <a:rPr lang="en-US" sz="2800">
                <a:solidFill>
                  <a:srgbClr val="FFFFFF">
                    <a:alpha val="70000"/>
                  </a:srgbClr>
                </a:solidFill>
                <a:ea typeface="+mn-lt"/>
                <a:cs typeface="+mn-lt"/>
              </a:rPr>
              <a:t>Mean total cost </a:t>
            </a:r>
            <a:r>
              <a:rPr lang="en-US" sz="2800" b="1">
                <a:solidFill>
                  <a:schemeClr val="accent4">
                    <a:lumMod val="60000"/>
                    <a:lumOff val="40000"/>
                  </a:schemeClr>
                </a:solidFill>
                <a:ea typeface="+mn-lt"/>
                <a:cs typeface="+mn-lt"/>
              </a:rPr>
              <a:t>($15,618 - $25,264 per patient)</a:t>
            </a:r>
          </a:p>
          <a:p>
            <a:pPr marL="342900" indent="-342900"/>
            <a:r>
              <a:rPr lang="en-US" sz="2800" b="1">
                <a:solidFill>
                  <a:schemeClr val="accent2">
                    <a:lumMod val="60000"/>
                    <a:lumOff val="40000"/>
                  </a:schemeClr>
                </a:solidFill>
              </a:rPr>
              <a:t>Improved perceived quality of life</a:t>
            </a:r>
          </a:p>
          <a:p>
            <a:pPr marL="342900" indent="-342900"/>
            <a:r>
              <a:rPr lang="en-US" sz="2800"/>
              <a:t>5581 steps </a:t>
            </a:r>
            <a:r>
              <a:rPr lang="en-US" sz="2800" b="1">
                <a:solidFill>
                  <a:schemeClr val="accent2">
                    <a:lumMod val="60000"/>
                    <a:lumOff val="40000"/>
                  </a:schemeClr>
                </a:solidFill>
              </a:rPr>
              <a:t>decrease risk of all-cause mortality</a:t>
            </a:r>
            <a:r>
              <a:rPr lang="en-US" sz="2800"/>
              <a:t> </a:t>
            </a:r>
            <a:endParaRPr lang="en-US" sz="2800">
              <a:solidFill>
                <a:srgbClr val="FFFFFF">
                  <a:alpha val="70000"/>
                </a:srgbClr>
              </a:solidFill>
            </a:endParaRPr>
          </a:p>
          <a:p>
            <a:pPr lvl="1"/>
            <a:endParaRPr lang="en-US" sz="1013">
              <a:solidFill>
                <a:srgbClr val="FFFFFF">
                  <a:alpha val="70000"/>
                </a:srgbClr>
              </a:solidFill>
            </a:endParaRPr>
          </a:p>
          <a:p>
            <a:pPr lvl="2">
              <a:buFont typeface="Wingdings" panose="020B0604020202020204" pitchFamily="34" charset="0"/>
              <a:buChar char="§"/>
            </a:pPr>
            <a:endParaRPr lang="en-US" sz="1013">
              <a:solidFill>
                <a:srgbClr val="FFFFFF">
                  <a:alpha val="70000"/>
                </a:srgbClr>
              </a:solidFill>
            </a:endParaRPr>
          </a:p>
          <a:p>
            <a:pPr lvl="1"/>
            <a:endParaRPr lang="en-US" sz="1013">
              <a:solidFill>
                <a:srgbClr val="FFFFFF">
                  <a:alpha val="70000"/>
                </a:srgbClr>
              </a:solidFill>
            </a:endParaRPr>
          </a:p>
        </p:txBody>
      </p:sp>
      <p:sp>
        <p:nvSpPr>
          <p:cNvPr id="5" name="TextBox 4">
            <a:extLst>
              <a:ext uri="{FF2B5EF4-FFF2-40B4-BE49-F238E27FC236}">
                <a16:creationId xmlns:a16="http://schemas.microsoft.com/office/drawing/2014/main" id="{5964AB1D-34DD-02C5-6F18-4635A5308CCE}"/>
              </a:ext>
            </a:extLst>
          </p:cNvPr>
          <p:cNvSpPr txBox="1"/>
          <p:nvPr/>
        </p:nvSpPr>
        <p:spPr>
          <a:xfrm>
            <a:off x="2185987" y="4957763"/>
            <a:ext cx="1042988"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a:latin typeface="Times New Roman"/>
                <a:cs typeface="Times New Roman"/>
              </a:rPr>
              <a:t>(Kwok et al., 2021)</a:t>
            </a:r>
            <a:endParaRPr lang="en-US" sz="1013"/>
          </a:p>
        </p:txBody>
      </p:sp>
      <p:sp>
        <p:nvSpPr>
          <p:cNvPr id="6" name="TextBox 5">
            <a:extLst>
              <a:ext uri="{FF2B5EF4-FFF2-40B4-BE49-F238E27FC236}">
                <a16:creationId xmlns:a16="http://schemas.microsoft.com/office/drawing/2014/main" id="{55B5BBB1-D7EB-D53C-34C2-9BBD55212F53}"/>
              </a:ext>
            </a:extLst>
          </p:cNvPr>
          <p:cNvSpPr txBox="1"/>
          <p:nvPr/>
        </p:nvSpPr>
        <p:spPr>
          <a:xfrm>
            <a:off x="3086100" y="4957763"/>
            <a:ext cx="1035844"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dirty="0">
                <a:latin typeface="Times New Roman"/>
                <a:cs typeface="Times New Roman"/>
              </a:rPr>
              <a:t>(Zhou et al., 2023)</a:t>
            </a:r>
            <a:endParaRPr lang="en-US" sz="1013" dirty="0"/>
          </a:p>
        </p:txBody>
      </p:sp>
      <p:sp>
        <p:nvSpPr>
          <p:cNvPr id="7" name="TextBox 6">
            <a:extLst>
              <a:ext uri="{FF2B5EF4-FFF2-40B4-BE49-F238E27FC236}">
                <a16:creationId xmlns:a16="http://schemas.microsoft.com/office/drawing/2014/main" id="{222E7C6D-A9F0-6A2B-7B50-08CC0B0C40D5}"/>
              </a:ext>
            </a:extLst>
          </p:cNvPr>
          <p:cNvSpPr txBox="1"/>
          <p:nvPr/>
        </p:nvSpPr>
        <p:spPr>
          <a:xfrm>
            <a:off x="942975" y="4957763"/>
            <a:ext cx="2057400"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dirty="0">
                <a:latin typeface="Times New Roman"/>
                <a:cs typeface="Times New Roman"/>
              </a:rPr>
              <a:t>(Hosein </a:t>
            </a:r>
            <a:r>
              <a:rPr lang="en-US" sz="900" dirty="0" err="1">
                <a:latin typeface="Times New Roman"/>
                <a:cs typeface="Times New Roman"/>
              </a:rPr>
              <a:t>Adadi</a:t>
            </a:r>
            <a:r>
              <a:rPr lang="en-US" sz="900" dirty="0">
                <a:latin typeface="Times New Roman"/>
                <a:cs typeface="Times New Roman"/>
              </a:rPr>
              <a:t> et al., 2020)</a:t>
            </a:r>
            <a:endParaRPr lang="en-US" sz="1013" dirty="0"/>
          </a:p>
        </p:txBody>
      </p:sp>
      <p:sp>
        <p:nvSpPr>
          <p:cNvPr id="8" name="TextBox 7">
            <a:extLst>
              <a:ext uri="{FF2B5EF4-FFF2-40B4-BE49-F238E27FC236}">
                <a16:creationId xmlns:a16="http://schemas.microsoft.com/office/drawing/2014/main" id="{2A378AA5-CC95-0A73-CB86-9694AC7C529E}"/>
              </a:ext>
            </a:extLst>
          </p:cNvPr>
          <p:cNvSpPr txBox="1"/>
          <p:nvPr/>
        </p:nvSpPr>
        <p:spPr>
          <a:xfrm>
            <a:off x="-42863" y="4957763"/>
            <a:ext cx="2057400"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a:latin typeface="Times New Roman"/>
                <a:cs typeface="Times New Roman"/>
              </a:rPr>
              <a:t>(German et al., 2022)</a:t>
            </a:r>
            <a:endParaRPr lang="en-US" sz="1013"/>
          </a:p>
        </p:txBody>
      </p:sp>
    </p:spTree>
    <p:extLst>
      <p:ext uri="{BB962C8B-B14F-4D97-AF65-F5344CB8AC3E}">
        <p14:creationId xmlns:p14="http://schemas.microsoft.com/office/powerpoint/2010/main" val="1547363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6" name="Picture 5">
            <a:extLst>
              <a:ext uri="{FF2B5EF4-FFF2-40B4-BE49-F238E27FC236}">
                <a16:creationId xmlns:a16="http://schemas.microsoft.com/office/drawing/2014/main" id="{E114C39E-3BFC-98AD-340C-435EDDB43CE2}"/>
              </a:ext>
            </a:extLst>
          </p:cNvPr>
          <p:cNvPicPr>
            <a:picLocks noChangeAspect="1"/>
          </p:cNvPicPr>
          <p:nvPr/>
        </p:nvPicPr>
        <p:blipFill>
          <a:blip r:embed="rId3"/>
          <a:srcRect l="3263" r="4194" b="3"/>
          <a:stretch/>
        </p:blipFill>
        <p:spPr>
          <a:xfrm>
            <a:off x="2" y="7"/>
            <a:ext cx="4184117" cy="4521185"/>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050" name="Freeform: Shape 1049">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78088" cy="4572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prstClr val="white"/>
              </a:solidFill>
              <a:latin typeface="Avenir Next LT Pro Light"/>
            </a:endParaRPr>
          </a:p>
        </p:txBody>
      </p:sp>
      <p:sp>
        <p:nvSpPr>
          <p:cNvPr id="3" name="Content Placeholder 2">
            <a:extLst>
              <a:ext uri="{FF2B5EF4-FFF2-40B4-BE49-F238E27FC236}">
                <a16:creationId xmlns:a16="http://schemas.microsoft.com/office/drawing/2014/main" id="{4E3B49C8-B3A2-6D7E-36C2-2F9A25B56F71}"/>
              </a:ext>
            </a:extLst>
          </p:cNvPr>
          <p:cNvSpPr>
            <a:spLocks noGrp="1"/>
          </p:cNvSpPr>
          <p:nvPr>
            <p:ph idx="1"/>
          </p:nvPr>
        </p:nvSpPr>
        <p:spPr>
          <a:xfrm>
            <a:off x="4453760" y="1095499"/>
            <a:ext cx="4278088" cy="380265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nSpc>
                <a:spcPct val="115000"/>
              </a:lnSpc>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To create the “Cardiac </a:t>
            </a:r>
            <a:r>
              <a:rPr lang="en-US" sz="1800" b="1" kern="100">
                <a:solidFill>
                  <a:srgbClr val="9CBF1A"/>
                </a:solidFill>
                <a:effectLst/>
                <a:latin typeface="Aptos" panose="020B0004020202020204" pitchFamily="34" charset="0"/>
                <a:ea typeface="Aptos" panose="020B0004020202020204" pitchFamily="34" charset="0"/>
                <a:cs typeface="Times New Roman" panose="02020603050405020304" pitchFamily="18" charset="0"/>
              </a:rPr>
              <a:t>HEAL</a:t>
            </a:r>
            <a:r>
              <a:rPr lang="en-US" sz="1800" kern="100">
                <a:effectLst/>
                <a:latin typeface="Aptos" panose="020B0004020202020204" pitchFamily="34" charset="0"/>
                <a:ea typeface="Aptos" panose="020B0004020202020204" pitchFamily="34" charset="0"/>
                <a:cs typeface="Times New Roman" panose="02020603050405020304" pitchFamily="18" charset="0"/>
              </a:rPr>
              <a:t> program” </a:t>
            </a:r>
            <a:r>
              <a:rPr lang="en-US" sz="1350" kern="100">
                <a:effectLst/>
                <a:latin typeface="Aptos" panose="020B0004020202020204" pitchFamily="34" charset="0"/>
                <a:ea typeface="Aptos" panose="020B0004020202020204" pitchFamily="34" charset="0"/>
                <a:cs typeface="Times New Roman" panose="02020603050405020304" pitchFamily="18" charset="0"/>
              </a:rPr>
              <a:t>(</a:t>
            </a:r>
            <a:r>
              <a:rPr lang="en-US" sz="1350" b="1" kern="100">
                <a:solidFill>
                  <a:srgbClr val="A0C11B"/>
                </a:solidFill>
                <a:effectLst/>
                <a:latin typeface="Aptos" panose="020B0004020202020204" pitchFamily="34" charset="0"/>
                <a:ea typeface="Aptos" panose="020B0004020202020204" pitchFamily="34" charset="0"/>
                <a:cs typeface="Times New Roman" panose="02020603050405020304" pitchFamily="18" charset="0"/>
              </a:rPr>
              <a:t>H</a:t>
            </a:r>
            <a:r>
              <a:rPr lang="en-US" sz="1350" kern="100">
                <a:effectLst/>
                <a:latin typeface="Aptos" panose="020B0004020202020204" pitchFamily="34" charset="0"/>
                <a:ea typeface="Aptos" panose="020B0004020202020204" pitchFamily="34" charset="0"/>
                <a:cs typeface="Times New Roman" panose="02020603050405020304" pitchFamily="18" charset="0"/>
              </a:rPr>
              <a:t>eart </a:t>
            </a:r>
            <a:r>
              <a:rPr lang="en-US" sz="1350" b="1" kern="100">
                <a:solidFill>
                  <a:srgbClr val="A0C018"/>
                </a:solidFill>
                <a:effectLst/>
                <a:latin typeface="Aptos" panose="020B0004020202020204" pitchFamily="34" charset="0"/>
                <a:ea typeface="Aptos" panose="020B0004020202020204" pitchFamily="34" charset="0"/>
                <a:cs typeface="Times New Roman" panose="02020603050405020304" pitchFamily="18" charset="0"/>
              </a:rPr>
              <a:t>E</a:t>
            </a:r>
            <a:r>
              <a:rPr lang="en-US" sz="1350" kern="100">
                <a:effectLst/>
                <a:latin typeface="Aptos" panose="020B0004020202020204" pitchFamily="34" charset="0"/>
                <a:ea typeface="Aptos" panose="020B0004020202020204" pitchFamily="34" charset="0"/>
                <a:cs typeface="Times New Roman" panose="02020603050405020304" pitchFamily="18" charset="0"/>
              </a:rPr>
              <a:t>xercise and </a:t>
            </a:r>
            <a:r>
              <a:rPr lang="en-US" sz="1350" b="1" kern="100">
                <a:solidFill>
                  <a:srgbClr val="A0C018"/>
                </a:solidFill>
                <a:effectLst/>
                <a:latin typeface="Aptos" panose="020B0004020202020204" pitchFamily="34" charset="0"/>
                <a:ea typeface="Aptos" panose="020B0004020202020204" pitchFamily="34" charset="0"/>
                <a:cs typeface="Times New Roman" panose="02020603050405020304" pitchFamily="18" charset="0"/>
              </a:rPr>
              <a:t>A</a:t>
            </a:r>
            <a:r>
              <a:rPr lang="en-US" sz="1350" kern="100">
                <a:effectLst/>
                <a:latin typeface="Aptos" panose="020B0004020202020204" pitchFamily="34" charset="0"/>
                <a:ea typeface="Aptos" panose="020B0004020202020204" pitchFamily="34" charset="0"/>
                <a:cs typeface="Times New Roman" panose="02020603050405020304" pitchFamily="18" charset="0"/>
              </a:rPr>
              <a:t>dvanced </a:t>
            </a:r>
            <a:r>
              <a:rPr lang="en-US" sz="1350" b="1" kern="100">
                <a:solidFill>
                  <a:srgbClr val="9FC21A"/>
                </a:solidFill>
                <a:effectLst/>
                <a:latin typeface="Aptos" panose="020B0004020202020204" pitchFamily="34" charset="0"/>
                <a:ea typeface="Aptos" panose="020B0004020202020204" pitchFamily="34" charset="0"/>
                <a:cs typeface="Times New Roman" panose="02020603050405020304" pitchFamily="18" charset="0"/>
              </a:rPr>
              <a:t>L</a:t>
            </a:r>
            <a:r>
              <a:rPr lang="en-US" sz="1350" kern="100">
                <a:effectLst/>
                <a:latin typeface="Aptos" panose="020B0004020202020204" pitchFamily="34" charset="0"/>
                <a:ea typeface="Aptos" panose="020B0004020202020204" pitchFamily="34" charset="0"/>
                <a:cs typeface="Times New Roman" panose="02020603050405020304" pitchFamily="18" charset="0"/>
              </a:rPr>
              <a:t>ifestyle-management)℠ </a:t>
            </a:r>
            <a:r>
              <a:rPr lang="en-US" sz="1800" kern="100">
                <a:effectLst/>
                <a:latin typeface="Aptos" panose="020B0004020202020204" pitchFamily="34" charset="0"/>
                <a:ea typeface="Aptos" panose="020B0004020202020204" pitchFamily="34" charset="0"/>
                <a:cs typeface="Times New Roman" panose="02020603050405020304" pitchFamily="18" charset="0"/>
              </a:rPr>
              <a:t>to enhance cardiovascular health and support quality of life for geriatric patients with heart failure.</a:t>
            </a:r>
          </a:p>
          <a:p>
            <a:pPr marL="600075" lvl="1" indent="-257175">
              <a:lnSpc>
                <a:spcPct val="200000"/>
              </a:lnSpc>
              <a:buSzPts val="1000"/>
              <a:buFont typeface="+mj-lt"/>
              <a:buAutoNum type="arabicPeriod"/>
              <a:tabLst>
                <a:tab pos="342900" algn="l"/>
              </a:tabLst>
            </a:pPr>
            <a:r>
              <a:rPr lang="en-US" sz="1500" b="1" kern="100">
                <a:effectLst/>
                <a:latin typeface="Aptos" panose="020B0004020202020204" pitchFamily="34" charset="0"/>
                <a:ea typeface="Aptos" panose="020B0004020202020204" pitchFamily="34" charset="0"/>
                <a:cs typeface="Times New Roman" panose="02020603050405020304" pitchFamily="18" charset="0"/>
              </a:rPr>
              <a:t>Improve </a:t>
            </a:r>
            <a:r>
              <a:rPr lang="en-US" sz="1500" kern="100">
                <a:effectLst/>
                <a:latin typeface="Aptos" panose="020B0004020202020204" pitchFamily="34" charset="0"/>
                <a:ea typeface="Aptos" panose="020B0004020202020204" pitchFamily="34" charset="0"/>
                <a:cs typeface="Times New Roman" panose="02020603050405020304" pitchFamily="18" charset="0"/>
              </a:rPr>
              <a:t>Cardiovascular Outcomes</a:t>
            </a:r>
          </a:p>
          <a:p>
            <a:pPr marL="600075" lvl="1" indent="-257175">
              <a:lnSpc>
                <a:spcPct val="200000"/>
              </a:lnSpc>
              <a:buSzPts val="1000"/>
              <a:buFont typeface="+mj-lt"/>
              <a:buAutoNum type="arabicPeriod"/>
              <a:tabLst>
                <a:tab pos="342900" algn="l"/>
              </a:tabLst>
            </a:pPr>
            <a:r>
              <a:rPr lang="en-US" sz="1500" b="1" kern="100">
                <a:effectLst/>
                <a:latin typeface="Aptos" panose="020B0004020202020204" pitchFamily="34" charset="0"/>
                <a:ea typeface="Aptos" panose="020B0004020202020204" pitchFamily="34" charset="0"/>
                <a:cs typeface="Times New Roman" panose="02020603050405020304" pitchFamily="18" charset="0"/>
              </a:rPr>
              <a:t>Enhance</a:t>
            </a:r>
            <a:r>
              <a:rPr lang="en-US" sz="1500" kern="100">
                <a:effectLst/>
                <a:latin typeface="Aptos" panose="020B0004020202020204" pitchFamily="34" charset="0"/>
                <a:ea typeface="Aptos" panose="020B0004020202020204" pitchFamily="34" charset="0"/>
                <a:cs typeface="Times New Roman" panose="02020603050405020304" pitchFamily="18" charset="0"/>
              </a:rPr>
              <a:t> Patient Adherence</a:t>
            </a:r>
          </a:p>
          <a:p>
            <a:pPr marL="600075" lvl="1" indent="-257175">
              <a:lnSpc>
                <a:spcPct val="200000"/>
              </a:lnSpc>
              <a:buSzPts val="1000"/>
              <a:buFont typeface="+mj-lt"/>
              <a:buAutoNum type="arabicPeriod"/>
              <a:tabLst>
                <a:tab pos="342900" algn="l"/>
              </a:tabLst>
            </a:pPr>
            <a:r>
              <a:rPr lang="en-US" sz="1500" b="1" kern="100">
                <a:effectLst/>
                <a:latin typeface="Aptos" panose="020B0004020202020204" pitchFamily="34" charset="0"/>
                <a:ea typeface="Aptos" panose="020B0004020202020204" pitchFamily="34" charset="0"/>
                <a:cs typeface="Times New Roman" panose="02020603050405020304" pitchFamily="18" charset="0"/>
              </a:rPr>
              <a:t>Support </a:t>
            </a:r>
            <a:r>
              <a:rPr lang="en-US" sz="1500" kern="100">
                <a:effectLst/>
                <a:latin typeface="Aptos" panose="020B0004020202020204" pitchFamily="34" charset="0"/>
                <a:ea typeface="Aptos" panose="020B0004020202020204" pitchFamily="34" charset="0"/>
                <a:cs typeface="Times New Roman" panose="02020603050405020304" pitchFamily="18" charset="0"/>
              </a:rPr>
              <a:t>Quality of Life</a:t>
            </a:r>
            <a:endParaRPr lang="en-US" sz="1500" kern="100">
              <a:effectLst/>
              <a:latin typeface="Abadi" panose="020F0502020204030204" pitchFamily="34" charset="0"/>
              <a:ea typeface="Aptos" panose="020B0004020202020204" pitchFamily="34" charset="0"/>
              <a:cs typeface="Times New Roman" panose="02020603050405020304" pitchFamily="18" charset="0"/>
            </a:endParaRPr>
          </a:p>
          <a:p>
            <a:pPr>
              <a:lnSpc>
                <a:spcPct val="115000"/>
              </a:lnSpc>
            </a:pPr>
            <a:endParaRPr lang="en-US" sz="1200">
              <a:latin typeface="Abadi" panose="020F0502020204030204" pitchFamily="34" charset="0"/>
            </a:endParaRPr>
          </a:p>
        </p:txBody>
      </p:sp>
      <p:sp>
        <p:nvSpPr>
          <p:cNvPr id="2" name="Title 1">
            <a:extLst>
              <a:ext uri="{FF2B5EF4-FFF2-40B4-BE49-F238E27FC236}">
                <a16:creationId xmlns:a16="http://schemas.microsoft.com/office/drawing/2014/main" id="{0B91BDA4-DA50-8B73-1D1E-6CB6DDD4B1FE}"/>
              </a:ext>
            </a:extLst>
          </p:cNvPr>
          <p:cNvSpPr>
            <a:spLocks noGrp="1"/>
          </p:cNvSpPr>
          <p:nvPr>
            <p:ph type="title"/>
          </p:nvPr>
        </p:nvSpPr>
        <p:spPr>
          <a:xfrm>
            <a:off x="5027199" y="439976"/>
            <a:ext cx="2775857" cy="500555"/>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a:t>Purpose</a:t>
            </a:r>
          </a:p>
        </p:txBody>
      </p:sp>
    </p:spTree>
    <p:extLst>
      <p:ext uri="{BB962C8B-B14F-4D97-AF65-F5344CB8AC3E}">
        <p14:creationId xmlns:p14="http://schemas.microsoft.com/office/powerpoint/2010/main" val="42599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EFE0-6952-9DF6-08C9-096974FE6593}"/>
              </a:ext>
            </a:extLst>
          </p:cNvPr>
          <p:cNvSpPr>
            <a:spLocks noGrp="1"/>
          </p:cNvSpPr>
          <p:nvPr>
            <p:ph type="title"/>
          </p:nvPr>
        </p:nvSpPr>
        <p:spPr>
          <a:xfrm>
            <a:off x="571500" y="375556"/>
            <a:ext cx="8001000" cy="577439"/>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a:t>Aims</a:t>
            </a:r>
          </a:p>
        </p:txBody>
      </p:sp>
      <p:sp>
        <p:nvSpPr>
          <p:cNvPr id="3" name="Content Placeholder 2">
            <a:extLst>
              <a:ext uri="{FF2B5EF4-FFF2-40B4-BE49-F238E27FC236}">
                <a16:creationId xmlns:a16="http://schemas.microsoft.com/office/drawing/2014/main" id="{32AE1214-F201-4F46-DCF8-38667E43928D}"/>
              </a:ext>
            </a:extLst>
          </p:cNvPr>
          <p:cNvSpPr>
            <a:spLocks noGrp="1"/>
          </p:cNvSpPr>
          <p:nvPr>
            <p:ph idx="1"/>
          </p:nvPr>
        </p:nvSpPr>
        <p:spPr>
          <a:xfrm>
            <a:off x="704826" y="1003578"/>
            <a:ext cx="7595531" cy="3516528"/>
          </a:xfrm>
        </p:spPr>
        <p:txBody>
          <a:bodyPr vert="horz" lIns="9144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00075" lvl="1" indent="-257175">
              <a:lnSpc>
                <a:spcPct val="115000"/>
              </a:lnSpc>
              <a:buSzPts val="1000"/>
              <a:buFont typeface="+mj-lt"/>
              <a:buAutoNum type="arabicPeriod"/>
              <a:tabLst>
                <a:tab pos="342900" algn="l"/>
              </a:tabLst>
            </a:pPr>
            <a:r>
              <a:rPr lang="en-US" sz="2000" b="1" u="sng" kern="100">
                <a:solidFill>
                  <a:schemeClr val="tx1">
                    <a:lumMod val="85000"/>
                  </a:schemeClr>
                </a:solidFill>
                <a:effectLst/>
                <a:latin typeface="Aptos"/>
                <a:ea typeface="Aptos" panose="020B0004020202020204" pitchFamily="34" charset="0"/>
                <a:cs typeface="Times New Roman"/>
              </a:rPr>
              <a:t>Improve Cardiovascular Outcomes: </a:t>
            </a:r>
          </a:p>
          <a:p>
            <a:pPr lvl="2">
              <a:lnSpc>
                <a:spcPct val="115000"/>
              </a:lnSpc>
              <a:buSzPts val="1000"/>
              <a:tabLst>
                <a:tab pos="342900" algn="l"/>
              </a:tabLst>
            </a:pPr>
            <a:r>
              <a:rPr lang="en-US" sz="1800" b="0" i="0">
                <a:solidFill>
                  <a:schemeClr val="tx1">
                    <a:lumMod val="85000"/>
                  </a:schemeClr>
                </a:solidFill>
                <a:effectLst/>
                <a:latin typeface="Aptos"/>
              </a:rPr>
              <a:t>30-day unplanned heart failure </a:t>
            </a:r>
            <a:r>
              <a:rPr lang="en-US" sz="1800" b="1" i="0">
                <a:solidFill>
                  <a:schemeClr val="accent4">
                    <a:lumMod val="40000"/>
                    <a:lumOff val="60000"/>
                  </a:schemeClr>
                </a:solidFill>
                <a:effectLst/>
                <a:latin typeface="Aptos"/>
              </a:rPr>
              <a:t>hospital re-admissions</a:t>
            </a:r>
            <a:r>
              <a:rPr lang="en-US" sz="1800" b="1">
                <a:solidFill>
                  <a:schemeClr val="accent4">
                    <a:lumMod val="40000"/>
                    <a:lumOff val="60000"/>
                  </a:schemeClr>
                </a:solidFill>
                <a:latin typeface="Candara"/>
              </a:rPr>
              <a:t> </a:t>
            </a:r>
          </a:p>
          <a:p>
            <a:pPr lvl="2">
              <a:lnSpc>
                <a:spcPct val="115000"/>
              </a:lnSpc>
              <a:buSzPts val="1000"/>
              <a:tabLst>
                <a:tab pos="342900" algn="l"/>
              </a:tabLst>
            </a:pPr>
            <a:r>
              <a:rPr lang="en-US" sz="1800" b="1" i="0">
                <a:solidFill>
                  <a:schemeClr val="accent4">
                    <a:lumMod val="40000"/>
                    <a:lumOff val="60000"/>
                  </a:schemeClr>
                </a:solidFill>
                <a:effectLst/>
                <a:latin typeface="Aptos"/>
              </a:rPr>
              <a:t>ED visits </a:t>
            </a:r>
          </a:p>
          <a:p>
            <a:pPr marL="685800" lvl="1" indent="-342900">
              <a:lnSpc>
                <a:spcPct val="115000"/>
              </a:lnSpc>
              <a:buSzPts val="1000"/>
              <a:buFont typeface="+mj-lt"/>
              <a:buAutoNum type="arabicPeriod"/>
              <a:tabLst>
                <a:tab pos="342900" algn="l"/>
              </a:tabLst>
            </a:pPr>
            <a:r>
              <a:rPr lang="en-US" sz="2000" b="1" u="sng" kern="100">
                <a:solidFill>
                  <a:schemeClr val="tx1">
                    <a:lumMod val="85000"/>
                  </a:schemeClr>
                </a:solidFill>
                <a:effectLst/>
                <a:latin typeface="Aptos"/>
                <a:ea typeface="Aptos" panose="020B0004020202020204" pitchFamily="34" charset="0"/>
                <a:cs typeface="Times New Roman"/>
              </a:rPr>
              <a:t>Enhance Patient Adherence: </a:t>
            </a:r>
          </a:p>
          <a:p>
            <a:pPr lvl="2">
              <a:lnSpc>
                <a:spcPct val="115000"/>
              </a:lnSpc>
              <a:buSzPts val="1000"/>
              <a:tabLst>
                <a:tab pos="342900" algn="l"/>
              </a:tabLst>
            </a:pPr>
            <a:r>
              <a:rPr lang="en-US" sz="1800" kern="100">
                <a:solidFill>
                  <a:schemeClr val="tx1">
                    <a:lumMod val="85000"/>
                  </a:schemeClr>
                </a:solidFill>
                <a:effectLst/>
                <a:latin typeface="Aptos"/>
                <a:ea typeface="Aptos" panose="020B0004020202020204" pitchFamily="34" charset="0"/>
                <a:cs typeface="Times New Roman"/>
              </a:rPr>
              <a:t>Pharmacological</a:t>
            </a:r>
          </a:p>
          <a:p>
            <a:pPr lvl="2">
              <a:lnSpc>
                <a:spcPct val="115000"/>
              </a:lnSpc>
              <a:buSzPts val="1000"/>
              <a:tabLst>
                <a:tab pos="342900" algn="l"/>
              </a:tabLst>
            </a:pPr>
            <a:r>
              <a:rPr lang="en-US" sz="1800" b="1" kern="100">
                <a:solidFill>
                  <a:srgbClr val="8FD3C7"/>
                </a:solidFill>
                <a:latin typeface="Aptos"/>
                <a:ea typeface="Aptos" panose="020B0004020202020204" pitchFamily="34" charset="0"/>
                <a:cs typeface="Times New Roman"/>
              </a:rPr>
              <a:t>l</a:t>
            </a:r>
            <a:r>
              <a:rPr lang="en-US" sz="1800" b="1" kern="100">
                <a:solidFill>
                  <a:srgbClr val="8FD3C7"/>
                </a:solidFill>
                <a:effectLst/>
                <a:latin typeface="Aptos"/>
                <a:ea typeface="Aptos" panose="020B0004020202020204" pitchFamily="34" charset="0"/>
                <a:cs typeface="Times New Roman"/>
              </a:rPr>
              <a:t>ifestyle</a:t>
            </a:r>
            <a:r>
              <a:rPr lang="en-US" sz="1800" kern="100">
                <a:solidFill>
                  <a:schemeClr val="tx1">
                    <a:lumMod val="85000"/>
                  </a:schemeClr>
                </a:solidFill>
                <a:effectLst/>
                <a:latin typeface="Aptos"/>
                <a:ea typeface="Aptos" panose="020B0004020202020204" pitchFamily="34" charset="0"/>
                <a:cs typeface="Times New Roman"/>
              </a:rPr>
              <a:t> changes, </a:t>
            </a:r>
            <a:r>
              <a:rPr lang="en-US" sz="1800" b="1" kern="100">
                <a:solidFill>
                  <a:srgbClr val="8FD3C7"/>
                </a:solidFill>
                <a:effectLst/>
                <a:latin typeface="Aptos"/>
                <a:ea typeface="Aptos" panose="020B0004020202020204" pitchFamily="34" charset="0"/>
                <a:cs typeface="Times New Roman"/>
              </a:rPr>
              <a:t>p</a:t>
            </a:r>
            <a:r>
              <a:rPr lang="en-US" sz="1800" b="1" kern="100">
                <a:solidFill>
                  <a:srgbClr val="8FD3C7"/>
                </a:solidFill>
                <a:latin typeface="Aptos"/>
                <a:ea typeface="Aptos" panose="020B0004020202020204" pitchFamily="34" charset="0"/>
                <a:cs typeface="Times New Roman"/>
              </a:rPr>
              <a:t>hysical</a:t>
            </a:r>
            <a:r>
              <a:rPr lang="en-US" sz="1800" kern="100">
                <a:solidFill>
                  <a:schemeClr val="tx1">
                    <a:lumMod val="85000"/>
                  </a:schemeClr>
                </a:solidFill>
                <a:latin typeface="Aptos"/>
                <a:ea typeface="Aptos" panose="020B0004020202020204" pitchFamily="34" charset="0"/>
                <a:cs typeface="Times New Roman"/>
              </a:rPr>
              <a:t> activity and </a:t>
            </a:r>
            <a:r>
              <a:rPr lang="en-US" sz="1800" b="1" kern="100">
                <a:solidFill>
                  <a:srgbClr val="8FD3C7"/>
                </a:solidFill>
                <a:latin typeface="Aptos"/>
                <a:ea typeface="Aptos" panose="020B0004020202020204" pitchFamily="34" charset="0"/>
                <a:cs typeface="Times New Roman"/>
              </a:rPr>
              <a:t>dietary </a:t>
            </a:r>
            <a:r>
              <a:rPr lang="en-US" sz="1800" kern="100">
                <a:solidFill>
                  <a:schemeClr val="tx1">
                    <a:lumMod val="85000"/>
                  </a:schemeClr>
                </a:solidFill>
                <a:latin typeface="Aptos"/>
                <a:ea typeface="Aptos" panose="020B0004020202020204" pitchFamily="34" charset="0"/>
                <a:cs typeface="Times New Roman"/>
              </a:rPr>
              <a:t>modification</a:t>
            </a:r>
            <a:endParaRPr lang="en-US" sz="1800" b="1" i="0">
              <a:solidFill>
                <a:schemeClr val="tx1">
                  <a:lumMod val="85000"/>
                </a:schemeClr>
              </a:solidFill>
              <a:effectLst/>
              <a:latin typeface="Aptos"/>
              <a:cs typeface="Times New Roman"/>
            </a:endParaRPr>
          </a:p>
          <a:p>
            <a:pPr marL="685800" lvl="1" indent="-342900">
              <a:lnSpc>
                <a:spcPct val="115000"/>
              </a:lnSpc>
              <a:buSzPts val="1000"/>
              <a:buFont typeface="+mj-lt"/>
              <a:buAutoNum type="arabicPeriod"/>
              <a:tabLst>
                <a:tab pos="342900" algn="l"/>
              </a:tabLst>
            </a:pPr>
            <a:r>
              <a:rPr lang="en-US" sz="2000" b="1" u="sng" kern="100">
                <a:solidFill>
                  <a:schemeClr val="tx1">
                    <a:lumMod val="85000"/>
                  </a:schemeClr>
                </a:solidFill>
                <a:effectLst/>
                <a:latin typeface="Aptos"/>
                <a:ea typeface="Aptos" panose="020B0004020202020204" pitchFamily="34" charset="0"/>
                <a:cs typeface="Times New Roman"/>
              </a:rPr>
              <a:t>Support Quality of Life:</a:t>
            </a:r>
          </a:p>
          <a:p>
            <a:pPr lvl="2">
              <a:lnSpc>
                <a:spcPct val="115000"/>
              </a:lnSpc>
              <a:buSzPts val="1000"/>
              <a:tabLst>
                <a:tab pos="342900" algn="l"/>
              </a:tabLst>
            </a:pPr>
            <a:r>
              <a:rPr lang="en-US" sz="1800" kern="100">
                <a:solidFill>
                  <a:schemeClr val="tx1">
                    <a:lumMod val="85000"/>
                  </a:schemeClr>
                </a:solidFill>
                <a:effectLst/>
                <a:latin typeface="Aptos"/>
                <a:ea typeface="Aptos" panose="020B0004020202020204" pitchFamily="34" charset="0"/>
                <a:cs typeface="Times New Roman"/>
              </a:rPr>
              <a:t>Sustain and </a:t>
            </a:r>
            <a:r>
              <a:rPr lang="en-US" sz="1800" b="1" kern="100">
                <a:solidFill>
                  <a:srgbClr val="8FD3C7"/>
                </a:solidFill>
                <a:latin typeface="Aptos"/>
                <a:ea typeface="Aptos" panose="020B0004020202020204" pitchFamily="34" charset="0"/>
                <a:cs typeface="Times New Roman"/>
              </a:rPr>
              <a:t>improve </a:t>
            </a:r>
            <a:r>
              <a:rPr lang="en-US" sz="1800" b="0" i="0">
                <a:solidFill>
                  <a:schemeClr val="tx1">
                    <a:lumMod val="85000"/>
                  </a:schemeClr>
                </a:solidFill>
                <a:effectLst/>
                <a:latin typeface="Aptos"/>
              </a:rPr>
              <a:t>patient-reported </a:t>
            </a:r>
            <a:r>
              <a:rPr lang="en-US" sz="1800" b="1" kern="100">
                <a:solidFill>
                  <a:srgbClr val="8FD3C7"/>
                </a:solidFill>
                <a:effectLst/>
                <a:latin typeface="Aptos"/>
                <a:ea typeface="Aptos" panose="020B0004020202020204" pitchFamily="34" charset="0"/>
                <a:cs typeface="Times New Roman"/>
              </a:rPr>
              <a:t>outcomes</a:t>
            </a:r>
          </a:p>
          <a:p>
            <a:pPr lvl="2">
              <a:lnSpc>
                <a:spcPct val="115000"/>
              </a:lnSpc>
              <a:buSzPts val="1000"/>
              <a:tabLst>
                <a:tab pos="342900" algn="l"/>
              </a:tabLst>
            </a:pPr>
            <a:r>
              <a:rPr lang="en-US" sz="1800" b="1" kern="100">
                <a:solidFill>
                  <a:srgbClr val="8FD3C7"/>
                </a:solidFill>
                <a:effectLst/>
                <a:latin typeface="Aptos"/>
                <a:ea typeface="Aptos" panose="020B0004020202020204" pitchFamily="34" charset="0"/>
                <a:cs typeface="Times New Roman"/>
              </a:rPr>
              <a:t>COOP</a:t>
            </a:r>
            <a:endParaRPr lang="en-US" sz="2100">
              <a:solidFill>
                <a:schemeClr val="tx1">
                  <a:lumMod val="85000"/>
                </a:schemeClr>
              </a:solidFill>
              <a:latin typeface="Aptos"/>
              <a:cs typeface="Times New Roman"/>
            </a:endParaRPr>
          </a:p>
          <a:p>
            <a:endParaRPr lang="en-US" sz="1500">
              <a:solidFill>
                <a:schemeClr val="tx1">
                  <a:lumMod val="85000"/>
                </a:schemeClr>
              </a:solidFill>
              <a:latin typeface="Aptos" panose="020B0004020202020204" pitchFamily="34" charset="0"/>
            </a:endParaRPr>
          </a:p>
        </p:txBody>
      </p:sp>
      <p:pic>
        <p:nvPicPr>
          <p:cNvPr id="4" name="Picture 3">
            <a:extLst>
              <a:ext uri="{FF2B5EF4-FFF2-40B4-BE49-F238E27FC236}">
                <a16:creationId xmlns:a16="http://schemas.microsoft.com/office/drawing/2014/main" id="{99212AA2-D2F2-D799-060D-379CF37774E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750512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7A95-E813-4E27-038A-3D4C7BFA2BF8}"/>
              </a:ext>
            </a:extLst>
          </p:cNvPr>
          <p:cNvSpPr>
            <a:spLocks noGrp="1"/>
          </p:cNvSpPr>
          <p:nvPr>
            <p:ph type="title"/>
          </p:nvPr>
        </p:nvSpPr>
        <p:spPr>
          <a:xfrm>
            <a:off x="571500" y="571500"/>
            <a:ext cx="8579303" cy="114300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000">
                <a:latin typeface="Sitka Subheading"/>
              </a:rPr>
              <a:t>Pilot Program | Patient Eligibility</a:t>
            </a:r>
          </a:p>
        </p:txBody>
      </p:sp>
      <p:sp>
        <p:nvSpPr>
          <p:cNvPr id="3" name="Content Placeholder 2">
            <a:extLst>
              <a:ext uri="{FF2B5EF4-FFF2-40B4-BE49-F238E27FC236}">
                <a16:creationId xmlns:a16="http://schemas.microsoft.com/office/drawing/2014/main" id="{8E1BCDCF-F19C-5FE9-6966-A093B2C3C349}"/>
              </a:ext>
            </a:extLst>
          </p:cNvPr>
          <p:cNvSpPr>
            <a:spLocks noGrp="1"/>
          </p:cNvSpPr>
          <p:nvPr>
            <p:ph idx="1"/>
          </p:nvPr>
        </p:nvSpPr>
        <p:spPr/>
        <p:txBody>
          <a:bodyPr vert="horz" lIns="68580" tIns="34290" rIns="68580" bIns="34290" rtlCol="0" anchor="t">
            <a:normAutofit fontScale="92500"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b="1"/>
              <a:t>Eligibility:</a:t>
            </a:r>
          </a:p>
          <a:p>
            <a:pPr lvl="1"/>
            <a:r>
              <a:rPr lang="en-US" sz="2400"/>
              <a:t>Heart Failure Diagnosis</a:t>
            </a:r>
          </a:p>
          <a:p>
            <a:pPr lvl="1"/>
            <a:r>
              <a:rPr lang="en-US" sz="2400"/>
              <a:t>Older Adult (≥65 years of age) </a:t>
            </a:r>
          </a:p>
          <a:p>
            <a:pPr lvl="1"/>
            <a:r>
              <a:rPr lang="en-US" sz="2400"/>
              <a:t>Patients who do </a:t>
            </a:r>
            <a:r>
              <a:rPr lang="en-US" sz="2400" u="sng"/>
              <a:t>not </a:t>
            </a:r>
            <a:r>
              <a:rPr lang="en-US" sz="2400"/>
              <a:t>qualify for CR under CMS guidelines</a:t>
            </a:r>
            <a:endParaRPr lang="en-US" sz="2400">
              <a:solidFill>
                <a:srgbClr val="FFFFFF">
                  <a:alpha val="70000"/>
                </a:srgbClr>
              </a:solidFill>
            </a:endParaRPr>
          </a:p>
          <a:p>
            <a:pPr lvl="1"/>
            <a:r>
              <a:rPr lang="en-US" sz="2400"/>
              <a:t>Pilot program capacity: Enroll at least 5 patients – 10 patients max</a:t>
            </a:r>
          </a:p>
        </p:txBody>
      </p:sp>
    </p:spTree>
    <p:extLst>
      <p:ext uri="{BB962C8B-B14F-4D97-AF65-F5344CB8AC3E}">
        <p14:creationId xmlns:p14="http://schemas.microsoft.com/office/powerpoint/2010/main" val="1030144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1" name="Freeform: Shape 10">
            <a:extLst>
              <a:ext uri="{FF2B5EF4-FFF2-40B4-BE49-F238E27FC236}">
                <a16:creationId xmlns:a16="http://schemas.microsoft.com/office/drawing/2014/main" id="{6A13B60C-56B1-46B4-98A6-1482A52E7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23899" y="-23898"/>
            <a:ext cx="3589022" cy="3636818"/>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F024A8E9-062E-406A-BE10-CED280011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256014" y="-256013"/>
            <a:ext cx="3488473" cy="400050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rgbClr val="F1C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0CA8D5DB-3F2A-3D5C-CE2A-B2A1F0602E77}"/>
              </a:ext>
            </a:extLst>
          </p:cNvPr>
          <p:cNvSpPr>
            <a:spLocks noGrp="1"/>
          </p:cNvSpPr>
          <p:nvPr>
            <p:ph type="title"/>
          </p:nvPr>
        </p:nvSpPr>
        <p:spPr>
          <a:xfrm>
            <a:off x="571500" y="571500"/>
            <a:ext cx="2551340" cy="1714500"/>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a:solidFill>
                  <a:srgbClr val="FFFFFF"/>
                </a:solidFill>
              </a:rPr>
              <a:t>Controls Implemented</a:t>
            </a:r>
          </a:p>
        </p:txBody>
      </p:sp>
      <p:graphicFrame>
        <p:nvGraphicFramePr>
          <p:cNvPr id="5" name="Content Placeholder 2">
            <a:extLst>
              <a:ext uri="{FF2B5EF4-FFF2-40B4-BE49-F238E27FC236}">
                <a16:creationId xmlns:a16="http://schemas.microsoft.com/office/drawing/2014/main" id="{D348BD29-A0A3-F5AD-0091-172E9842810F}"/>
              </a:ext>
            </a:extLst>
          </p:cNvPr>
          <p:cNvGraphicFramePr>
            <a:graphicFrameLocks noGrp="1"/>
          </p:cNvGraphicFramePr>
          <p:nvPr>
            <p:ph idx="1"/>
          </p:nvPr>
        </p:nvGraphicFramePr>
        <p:xfrm>
          <a:off x="4000500" y="571500"/>
          <a:ext cx="4572000" cy="4000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3654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A0E45-6C44-FF44-9A41-5EBA913EB777}"/>
              </a:ext>
            </a:extLst>
          </p:cNvPr>
          <p:cNvSpPr>
            <a:spLocks noGrp="1"/>
          </p:cNvSpPr>
          <p:nvPr>
            <p:ph type="title"/>
          </p:nvPr>
        </p:nvSpPr>
        <p:spPr>
          <a:xfrm>
            <a:off x="571499" y="240425"/>
            <a:ext cx="8001000" cy="610914"/>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a:t>Proposed Timeline for Project Completion</a:t>
            </a:r>
          </a:p>
        </p:txBody>
      </p:sp>
      <p:pic>
        <p:nvPicPr>
          <p:cNvPr id="5" name="Picture 4">
            <a:extLst>
              <a:ext uri="{FF2B5EF4-FFF2-40B4-BE49-F238E27FC236}">
                <a16:creationId xmlns:a16="http://schemas.microsoft.com/office/drawing/2014/main" id="{AA7BFEF1-8C14-3F10-9306-15FAACF07AA8}"/>
              </a:ext>
            </a:extLst>
          </p:cNvPr>
          <p:cNvPicPr>
            <a:picLocks noChangeAspect="1"/>
          </p:cNvPicPr>
          <p:nvPr/>
        </p:nvPicPr>
        <p:blipFill>
          <a:blip r:embed="rId3"/>
          <a:srcRect l="618"/>
          <a:stretch/>
        </p:blipFill>
        <p:spPr>
          <a:xfrm>
            <a:off x="455363" y="998582"/>
            <a:ext cx="8233273" cy="3842148"/>
          </a:xfrm>
          <a:prstGeom prst="rect">
            <a:avLst/>
          </a:prstGeom>
          <a:effectLst>
            <a:outerShdw sx="1000" sy="1000" algn="ctr" rotWithShape="0">
              <a:srgbClr val="000000"/>
            </a:outerShdw>
            <a:reflection endPos="0" dir="5400000" sy="-100000" algn="bl" rotWithShape="0"/>
            <a:softEdge rad="25310"/>
          </a:effectLst>
        </p:spPr>
      </p:pic>
      <p:grpSp>
        <p:nvGrpSpPr>
          <p:cNvPr id="10" name="Group 9">
            <a:extLst>
              <a:ext uri="{FF2B5EF4-FFF2-40B4-BE49-F238E27FC236}">
                <a16:creationId xmlns:a16="http://schemas.microsoft.com/office/drawing/2014/main" id="{27FF9E82-B59A-AA41-F709-6ABA7E721DA5}"/>
              </a:ext>
            </a:extLst>
          </p:cNvPr>
          <p:cNvGrpSpPr/>
          <p:nvPr/>
        </p:nvGrpSpPr>
        <p:grpSpPr>
          <a:xfrm>
            <a:off x="455363" y="1021172"/>
            <a:ext cx="8233277" cy="3842148"/>
            <a:chOff x="607150" y="1341953"/>
            <a:chExt cx="10977703" cy="5122864"/>
          </a:xfrm>
        </p:grpSpPr>
        <p:sp>
          <p:nvSpPr>
            <p:cNvPr id="6" name="Rectangle 5">
              <a:extLst>
                <a:ext uri="{FF2B5EF4-FFF2-40B4-BE49-F238E27FC236}">
                  <a16:creationId xmlns:a16="http://schemas.microsoft.com/office/drawing/2014/main" id="{C3DC7020-48C3-8AB6-BD6A-CEE1E6EB614B}"/>
                </a:ext>
              </a:extLst>
            </p:cNvPr>
            <p:cNvSpPr/>
            <p:nvPr/>
          </p:nvSpPr>
          <p:spPr>
            <a:xfrm>
              <a:off x="607150" y="1341953"/>
              <a:ext cx="4753122" cy="5122864"/>
            </a:xfrm>
            <a:prstGeom prst="rect">
              <a:avLst/>
            </a:prstGeom>
            <a:solidFill>
              <a:srgbClr val="E2EBF1"/>
            </a:solidFill>
            <a:ln>
              <a:solidFill>
                <a:srgbClr val="E2EB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u="sng">
                  <a:solidFill>
                    <a:srgbClr val="44C3D0"/>
                  </a:solidFill>
                </a:rPr>
                <a:t>Current state:</a:t>
              </a:r>
            </a:p>
            <a:p>
              <a:pPr algn="ctr"/>
              <a:endParaRPr lang="en-US" sz="2400" b="1">
                <a:solidFill>
                  <a:srgbClr val="44C3D0"/>
                </a:solidFill>
              </a:endParaRPr>
            </a:p>
            <a:p>
              <a:pPr algn="ctr"/>
              <a:r>
                <a:rPr lang="en-US" sz="2400" b="1">
                  <a:solidFill>
                    <a:srgbClr val="44C3D0"/>
                  </a:solidFill>
                </a:rPr>
                <a:t>Admitting pilot patients on a rolling basis</a:t>
              </a:r>
            </a:p>
            <a:p>
              <a:pPr algn="ctr"/>
              <a:endParaRPr lang="en-US" sz="2400"/>
            </a:p>
          </p:txBody>
        </p:sp>
        <p:sp>
          <p:nvSpPr>
            <p:cNvPr id="7" name="Rectangle 6">
              <a:extLst>
                <a:ext uri="{FF2B5EF4-FFF2-40B4-BE49-F238E27FC236}">
                  <a16:creationId xmlns:a16="http://schemas.microsoft.com/office/drawing/2014/main" id="{68F3126E-3BA1-CBD9-E730-011217EB5AEF}"/>
                </a:ext>
              </a:extLst>
            </p:cNvPr>
            <p:cNvSpPr/>
            <p:nvPr/>
          </p:nvSpPr>
          <p:spPr>
            <a:xfrm>
              <a:off x="6831730" y="1341953"/>
              <a:ext cx="4753123" cy="5122864"/>
            </a:xfrm>
            <a:prstGeom prst="rect">
              <a:avLst/>
            </a:prstGeom>
            <a:solidFill>
              <a:srgbClr val="E2EBF1"/>
            </a:solidFill>
            <a:ln>
              <a:solidFill>
                <a:srgbClr val="E2EB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a:solidFill>
                    <a:srgbClr val="44C3D1"/>
                  </a:solidFill>
                </a:rPr>
                <a:t>4 patients enrolled as of November 2024 </a:t>
              </a:r>
            </a:p>
          </p:txBody>
        </p:sp>
        <p:sp>
          <p:nvSpPr>
            <p:cNvPr id="8" name="Rectangle 7">
              <a:extLst>
                <a:ext uri="{FF2B5EF4-FFF2-40B4-BE49-F238E27FC236}">
                  <a16:creationId xmlns:a16="http://schemas.microsoft.com/office/drawing/2014/main" id="{672F90E9-9782-71CA-4ADA-73B68DE089D4}"/>
                </a:ext>
              </a:extLst>
            </p:cNvPr>
            <p:cNvSpPr/>
            <p:nvPr/>
          </p:nvSpPr>
          <p:spPr>
            <a:xfrm>
              <a:off x="3828571" y="4791774"/>
              <a:ext cx="4753122" cy="1673043"/>
            </a:xfrm>
            <a:prstGeom prst="rect">
              <a:avLst/>
            </a:prstGeom>
            <a:solidFill>
              <a:srgbClr val="E2EBF1"/>
            </a:solidFill>
            <a:ln>
              <a:solidFill>
                <a:srgbClr val="E2EB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9" name="Rectangle 8">
              <a:extLst>
                <a:ext uri="{FF2B5EF4-FFF2-40B4-BE49-F238E27FC236}">
                  <a16:creationId xmlns:a16="http://schemas.microsoft.com/office/drawing/2014/main" id="{81FBE5BA-E12F-3082-44A6-B14E3C90B030}"/>
                </a:ext>
              </a:extLst>
            </p:cNvPr>
            <p:cNvSpPr/>
            <p:nvPr/>
          </p:nvSpPr>
          <p:spPr>
            <a:xfrm>
              <a:off x="4128116" y="1343957"/>
              <a:ext cx="4753122" cy="69657"/>
            </a:xfrm>
            <a:prstGeom prst="rect">
              <a:avLst/>
            </a:prstGeom>
            <a:solidFill>
              <a:srgbClr val="E2EBF1"/>
            </a:solidFill>
            <a:ln>
              <a:solidFill>
                <a:srgbClr val="E2EB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spTree>
    <p:extLst>
      <p:ext uri="{BB962C8B-B14F-4D97-AF65-F5344CB8AC3E}">
        <p14:creationId xmlns:p14="http://schemas.microsoft.com/office/powerpoint/2010/main" val="397898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A0E45-6C44-FF44-9A41-5EBA913EB777}"/>
              </a:ext>
            </a:extLst>
          </p:cNvPr>
          <p:cNvSpPr>
            <a:spLocks noGrp="1"/>
          </p:cNvSpPr>
          <p:nvPr>
            <p:ph type="title"/>
          </p:nvPr>
        </p:nvSpPr>
        <p:spPr>
          <a:xfrm>
            <a:off x="571499" y="240425"/>
            <a:ext cx="8001000" cy="610914"/>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a:t>Proposed Timeline for Project Completion</a:t>
            </a:r>
          </a:p>
        </p:txBody>
      </p:sp>
      <p:pic>
        <p:nvPicPr>
          <p:cNvPr id="5" name="Picture 4">
            <a:extLst>
              <a:ext uri="{FF2B5EF4-FFF2-40B4-BE49-F238E27FC236}">
                <a16:creationId xmlns:a16="http://schemas.microsoft.com/office/drawing/2014/main" id="{AA7BFEF1-8C14-3F10-9306-15FAACF07AA8}"/>
              </a:ext>
            </a:extLst>
          </p:cNvPr>
          <p:cNvPicPr>
            <a:picLocks noChangeAspect="1"/>
          </p:cNvPicPr>
          <p:nvPr/>
        </p:nvPicPr>
        <p:blipFill>
          <a:blip r:embed="rId3"/>
          <a:srcRect l="618"/>
          <a:stretch/>
        </p:blipFill>
        <p:spPr>
          <a:xfrm>
            <a:off x="455363" y="998582"/>
            <a:ext cx="8233273" cy="3842148"/>
          </a:xfrm>
          <a:prstGeom prst="rect">
            <a:avLst/>
          </a:prstGeom>
          <a:effectLst>
            <a:outerShdw sx="1000" sy="1000" algn="ctr" rotWithShape="0">
              <a:srgbClr val="000000"/>
            </a:outerShdw>
            <a:reflection endPos="0" dir="5400000" sy="-100000" algn="bl" rotWithShape="0"/>
            <a:softEdge rad="25310"/>
          </a:effectLst>
        </p:spPr>
      </p:pic>
      <p:grpSp>
        <p:nvGrpSpPr>
          <p:cNvPr id="10" name="Group 9">
            <a:extLst>
              <a:ext uri="{FF2B5EF4-FFF2-40B4-BE49-F238E27FC236}">
                <a16:creationId xmlns:a16="http://schemas.microsoft.com/office/drawing/2014/main" id="{27FF9E82-B59A-AA41-F709-6ABA7E721DA5}"/>
              </a:ext>
            </a:extLst>
          </p:cNvPr>
          <p:cNvGrpSpPr/>
          <p:nvPr/>
        </p:nvGrpSpPr>
        <p:grpSpPr>
          <a:xfrm>
            <a:off x="455363" y="1021172"/>
            <a:ext cx="8233277" cy="3842148"/>
            <a:chOff x="607150" y="1341953"/>
            <a:chExt cx="10977703" cy="5122864"/>
          </a:xfrm>
        </p:grpSpPr>
        <p:sp>
          <p:nvSpPr>
            <p:cNvPr id="6" name="Rectangle 5">
              <a:extLst>
                <a:ext uri="{FF2B5EF4-FFF2-40B4-BE49-F238E27FC236}">
                  <a16:creationId xmlns:a16="http://schemas.microsoft.com/office/drawing/2014/main" id="{C3DC7020-48C3-8AB6-BD6A-CEE1E6EB614B}"/>
                </a:ext>
              </a:extLst>
            </p:cNvPr>
            <p:cNvSpPr/>
            <p:nvPr/>
          </p:nvSpPr>
          <p:spPr>
            <a:xfrm>
              <a:off x="607150" y="1341953"/>
              <a:ext cx="4753122" cy="5122864"/>
            </a:xfrm>
            <a:prstGeom prst="rect">
              <a:avLst/>
            </a:prstGeom>
            <a:solidFill>
              <a:srgbClr val="E2EBF1"/>
            </a:solidFill>
            <a:ln>
              <a:solidFill>
                <a:srgbClr val="E2EB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u="sng">
                  <a:solidFill>
                    <a:srgbClr val="44C3D0"/>
                  </a:solidFill>
                </a:rPr>
                <a:t>Current state:</a:t>
              </a:r>
            </a:p>
            <a:p>
              <a:pPr algn="ctr"/>
              <a:endParaRPr lang="en-US" sz="2400" b="1">
                <a:solidFill>
                  <a:srgbClr val="44C3D0"/>
                </a:solidFill>
              </a:endParaRPr>
            </a:p>
            <a:p>
              <a:pPr algn="ctr"/>
              <a:r>
                <a:rPr lang="en-US" sz="2400" b="1">
                  <a:solidFill>
                    <a:srgbClr val="44C3D0"/>
                  </a:solidFill>
                </a:rPr>
                <a:t>Admitting pilot patients on a rolling basis</a:t>
              </a:r>
            </a:p>
            <a:p>
              <a:pPr algn="ctr"/>
              <a:endParaRPr lang="en-US" sz="2400"/>
            </a:p>
          </p:txBody>
        </p:sp>
        <p:sp>
          <p:nvSpPr>
            <p:cNvPr id="7" name="Rectangle 6">
              <a:extLst>
                <a:ext uri="{FF2B5EF4-FFF2-40B4-BE49-F238E27FC236}">
                  <a16:creationId xmlns:a16="http://schemas.microsoft.com/office/drawing/2014/main" id="{68F3126E-3BA1-CBD9-E730-011217EB5AEF}"/>
                </a:ext>
              </a:extLst>
            </p:cNvPr>
            <p:cNvSpPr/>
            <p:nvPr/>
          </p:nvSpPr>
          <p:spPr>
            <a:xfrm>
              <a:off x="6831730" y="1341953"/>
              <a:ext cx="4753123" cy="5122864"/>
            </a:xfrm>
            <a:prstGeom prst="rect">
              <a:avLst/>
            </a:prstGeom>
            <a:solidFill>
              <a:srgbClr val="E2EBF1"/>
            </a:solidFill>
            <a:ln>
              <a:solidFill>
                <a:srgbClr val="E2EB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a:solidFill>
                    <a:srgbClr val="44C3D1"/>
                  </a:solidFill>
                </a:rPr>
                <a:t>4 patients enrolled as of November 2024 </a:t>
              </a:r>
            </a:p>
          </p:txBody>
        </p:sp>
        <p:sp>
          <p:nvSpPr>
            <p:cNvPr id="8" name="Rectangle 7">
              <a:extLst>
                <a:ext uri="{FF2B5EF4-FFF2-40B4-BE49-F238E27FC236}">
                  <a16:creationId xmlns:a16="http://schemas.microsoft.com/office/drawing/2014/main" id="{672F90E9-9782-71CA-4ADA-73B68DE089D4}"/>
                </a:ext>
              </a:extLst>
            </p:cNvPr>
            <p:cNvSpPr/>
            <p:nvPr/>
          </p:nvSpPr>
          <p:spPr>
            <a:xfrm>
              <a:off x="3828571" y="4791774"/>
              <a:ext cx="4753122" cy="1673043"/>
            </a:xfrm>
            <a:prstGeom prst="rect">
              <a:avLst/>
            </a:prstGeom>
            <a:solidFill>
              <a:srgbClr val="E2EBF1"/>
            </a:solidFill>
            <a:ln>
              <a:solidFill>
                <a:srgbClr val="E2EB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9" name="Rectangle 8">
              <a:extLst>
                <a:ext uri="{FF2B5EF4-FFF2-40B4-BE49-F238E27FC236}">
                  <a16:creationId xmlns:a16="http://schemas.microsoft.com/office/drawing/2014/main" id="{81FBE5BA-E12F-3082-44A6-B14E3C90B030}"/>
                </a:ext>
              </a:extLst>
            </p:cNvPr>
            <p:cNvSpPr/>
            <p:nvPr/>
          </p:nvSpPr>
          <p:spPr>
            <a:xfrm>
              <a:off x="4128116" y="1343957"/>
              <a:ext cx="4753122" cy="69657"/>
            </a:xfrm>
            <a:prstGeom prst="rect">
              <a:avLst/>
            </a:prstGeom>
            <a:solidFill>
              <a:srgbClr val="E2EBF1"/>
            </a:solidFill>
            <a:ln>
              <a:solidFill>
                <a:srgbClr val="E2EB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pic>
        <p:nvPicPr>
          <p:cNvPr id="3" name="Picture 2">
            <a:extLst>
              <a:ext uri="{FF2B5EF4-FFF2-40B4-BE49-F238E27FC236}">
                <a16:creationId xmlns:a16="http://schemas.microsoft.com/office/drawing/2014/main" id="{08518241-0678-A695-6E09-04C79568891E}"/>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51489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8382" y="4683627"/>
            <a:ext cx="3025617" cy="459873"/>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Freeform: Shape 9">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6095"/>
            <a:ext cx="336368" cy="1225689"/>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2095" y="4608052"/>
            <a:ext cx="3313703" cy="53861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4" name="Rectangle 13">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pic>
        <p:nvPicPr>
          <p:cNvPr id="3" name="Picture 2" descr="A heart with weights and sneakers&#10;&#10;Description automatically generated">
            <a:extLst>
              <a:ext uri="{FF2B5EF4-FFF2-40B4-BE49-F238E27FC236}">
                <a16:creationId xmlns:a16="http://schemas.microsoft.com/office/drawing/2014/main" id="{30B1586F-EFA2-37CC-8F07-6E7D0FEAE1A0}"/>
              </a:ext>
            </a:extLst>
          </p:cNvPr>
          <p:cNvPicPr>
            <a:picLocks noChangeAspect="1"/>
          </p:cNvPicPr>
          <p:nvPr/>
        </p:nvPicPr>
        <p:blipFill>
          <a:blip r:embed="rId2"/>
          <a:srcRect t="899" r="-1" b="11234"/>
          <a:stretch/>
        </p:blipFill>
        <p:spPr>
          <a:xfrm>
            <a:off x="3818659" y="464342"/>
            <a:ext cx="5325341" cy="4679156"/>
          </a:xfrm>
          <a:custGeom>
            <a:avLst/>
            <a:gdLst/>
            <a:ahLst/>
            <a:cxnLst/>
            <a:rect l="l" t="t" r="r" b="b"/>
            <a:pathLst>
              <a:path w="7100454" h="6238874">
                <a:moveTo>
                  <a:pt x="5221938" y="783"/>
                </a:moveTo>
                <a:cubicBezTo>
                  <a:pt x="5784158" y="15914"/>
                  <a:pt x="6301398" y="253541"/>
                  <a:pt x="6756828" y="979302"/>
                </a:cubicBezTo>
                <a:cubicBezTo>
                  <a:pt x="6870382" y="1160214"/>
                  <a:pt x="6969391" y="1352970"/>
                  <a:pt x="7057114" y="1554417"/>
                </a:cubicBezTo>
                <a:lnTo>
                  <a:pt x="7100454" y="1659685"/>
                </a:lnTo>
                <a:lnTo>
                  <a:pt x="7100454" y="6238874"/>
                </a:lnTo>
                <a:lnTo>
                  <a:pt x="0" y="6238874"/>
                </a:lnTo>
                <a:lnTo>
                  <a:pt x="14064" y="6003370"/>
                </a:lnTo>
                <a:cubicBezTo>
                  <a:pt x="69537" y="5262783"/>
                  <a:pt x="191580" y="4496548"/>
                  <a:pt x="334789" y="3724830"/>
                </a:cubicBezTo>
                <a:cubicBezTo>
                  <a:pt x="778352" y="1333290"/>
                  <a:pt x="2184944" y="696602"/>
                  <a:pt x="3836378" y="244282"/>
                </a:cubicBezTo>
                <a:cubicBezTo>
                  <a:pt x="4320163" y="111842"/>
                  <a:pt x="4784656" y="-10986"/>
                  <a:pt x="5221938" y="783"/>
                </a:cubicBezTo>
                <a:close/>
              </a:path>
            </a:pathLst>
          </a:custGeom>
        </p:spPr>
      </p:pic>
      <p:sp>
        <p:nvSpPr>
          <p:cNvPr id="16" name="Freeform: Shape 15">
            <a:extLst>
              <a:ext uri="{FF2B5EF4-FFF2-40B4-BE49-F238E27FC236}">
                <a16:creationId xmlns:a16="http://schemas.microsoft.com/office/drawing/2014/main" id="{1A0F8916-44ED-4BA2-B4A8-BFF92E4B4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3941029" y="-59474"/>
            <a:ext cx="4548067" cy="5857875"/>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90CB6AF9-EEB4-30FB-13E5-B0CF59B83E84}"/>
              </a:ext>
            </a:extLst>
          </p:cNvPr>
          <p:cNvSpPr>
            <a:spLocks noGrp="1"/>
          </p:cNvSpPr>
          <p:nvPr>
            <p:ph type="title"/>
          </p:nvPr>
        </p:nvSpPr>
        <p:spPr>
          <a:xfrm>
            <a:off x="571500" y="730250"/>
            <a:ext cx="3429000" cy="1714500"/>
          </a:xfrm>
        </p:spPr>
        <p:txBody>
          <a:bodyPr vert="horz" lIns="68580" tIns="34290" rIns="68580" bIns="34290" rtlCol="0"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kern="1200">
                <a:solidFill>
                  <a:schemeClr val="tx1"/>
                </a:solidFill>
                <a:latin typeface="+mj-lt"/>
                <a:ea typeface="+mj-ea"/>
                <a:cs typeface="+mj-cs"/>
              </a:rPr>
              <a:t>Thank you – Questions?</a:t>
            </a:r>
          </a:p>
        </p:txBody>
      </p:sp>
      <p:pic>
        <p:nvPicPr>
          <p:cNvPr id="4" name="Picture 3" descr="A close up of a card&#10;&#10;Description automatically generated">
            <a:extLst>
              <a:ext uri="{FF2B5EF4-FFF2-40B4-BE49-F238E27FC236}">
                <a16:creationId xmlns:a16="http://schemas.microsoft.com/office/drawing/2014/main" id="{1B6EECE0-3FA6-69F6-8AA1-F480F814952F}"/>
              </a:ext>
            </a:extLst>
          </p:cNvPr>
          <p:cNvPicPr>
            <a:picLocks noChangeAspect="1"/>
          </p:cNvPicPr>
          <p:nvPr/>
        </p:nvPicPr>
        <p:blipFill>
          <a:blip r:embed="rId3"/>
          <a:stretch>
            <a:fillRect/>
          </a:stretch>
        </p:blipFill>
        <p:spPr>
          <a:xfrm>
            <a:off x="490538" y="3051176"/>
            <a:ext cx="2598738" cy="1477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6155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DDC7-EAF1-69D6-6DF5-D84ED0E894FE}"/>
              </a:ext>
            </a:extLst>
          </p:cNvPr>
          <p:cNvSpPr>
            <a:spLocks noGrp="1"/>
          </p:cNvSpPr>
          <p:nvPr>
            <p:ph type="ctrTitle"/>
          </p:nvPr>
        </p:nvSpPr>
        <p:spPr/>
        <p:txBody>
          <a:bodyPr/>
          <a:lstStyle/>
          <a:p>
            <a:r>
              <a:rPr lang="en-US"/>
              <a:t>SSM Health Updates</a:t>
            </a:r>
          </a:p>
        </p:txBody>
      </p:sp>
      <p:sp>
        <p:nvSpPr>
          <p:cNvPr id="3" name="Subtitle 2">
            <a:extLst>
              <a:ext uri="{FF2B5EF4-FFF2-40B4-BE49-F238E27FC236}">
                <a16:creationId xmlns:a16="http://schemas.microsoft.com/office/drawing/2014/main" id="{D09516BD-B450-FFB8-DA6A-D430B35A2090}"/>
              </a:ext>
            </a:extLst>
          </p:cNvPr>
          <p:cNvSpPr>
            <a:spLocks noGrp="1"/>
          </p:cNvSpPr>
          <p:nvPr>
            <p:ph type="subTitle" idx="1"/>
          </p:nvPr>
        </p:nvSpPr>
        <p:spPr/>
        <p:txBody>
          <a:bodyPr/>
          <a:lstStyle/>
          <a:p>
            <a:r>
              <a:rPr lang="en-US"/>
              <a:t>Dawit </a:t>
            </a:r>
            <a:r>
              <a:rPr lang="en-US" err="1"/>
              <a:t>Tesfasilassie</a:t>
            </a:r>
            <a:r>
              <a:rPr lang="en-US"/>
              <a:t> / Matt Kinsella</a:t>
            </a:r>
          </a:p>
        </p:txBody>
      </p:sp>
    </p:spTree>
    <p:extLst>
      <p:ext uri="{BB962C8B-B14F-4D97-AF65-F5344CB8AC3E}">
        <p14:creationId xmlns:p14="http://schemas.microsoft.com/office/powerpoint/2010/main" val="2781602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104B-3804-CA78-ADFE-E1A22C2D88DF}"/>
              </a:ext>
            </a:extLst>
          </p:cNvPr>
          <p:cNvSpPr>
            <a:spLocks noGrp="1"/>
          </p:cNvSpPr>
          <p:nvPr>
            <p:ph type="ctrTitle"/>
          </p:nvPr>
        </p:nvSpPr>
        <p:spPr/>
        <p:txBody>
          <a:bodyPr/>
          <a:lstStyle/>
          <a:p>
            <a:r>
              <a:rPr lang="en-US"/>
              <a:t>New Business</a:t>
            </a:r>
          </a:p>
        </p:txBody>
      </p:sp>
      <p:sp>
        <p:nvSpPr>
          <p:cNvPr id="4" name="Subtitle 2">
            <a:extLst>
              <a:ext uri="{FF2B5EF4-FFF2-40B4-BE49-F238E27FC236}">
                <a16:creationId xmlns:a16="http://schemas.microsoft.com/office/drawing/2014/main" id="{38B08728-7674-3A62-CD5E-1C7A359CB81E}"/>
              </a:ext>
            </a:extLst>
          </p:cNvPr>
          <p:cNvSpPr>
            <a:spLocks noGrp="1"/>
          </p:cNvSpPr>
          <p:nvPr>
            <p:ph type="subTitle" idx="1"/>
          </p:nvPr>
        </p:nvSpPr>
        <p:spPr>
          <a:xfrm>
            <a:off x="1790700" y="2778688"/>
            <a:ext cx="5562600" cy="265200"/>
          </a:xfrm>
        </p:spPr>
        <p:txBody>
          <a:bodyPr/>
          <a:lstStyle/>
          <a:p>
            <a:pPr>
              <a:lnSpc>
                <a:spcPct val="114999"/>
              </a:lnSpc>
            </a:pPr>
            <a:r>
              <a:rPr lang="en-US"/>
              <a:t>Michelle Abey/Dan DeGroot</a:t>
            </a:r>
          </a:p>
        </p:txBody>
      </p:sp>
    </p:spTree>
    <p:extLst>
      <p:ext uri="{BB962C8B-B14F-4D97-AF65-F5344CB8AC3E}">
        <p14:creationId xmlns:p14="http://schemas.microsoft.com/office/powerpoint/2010/main" val="3607366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8D507ED8-D919-61C6-B9D5-C629E3C11DA4}"/>
              </a:ext>
            </a:extLst>
          </p:cNvPr>
          <p:cNvSpPr>
            <a:spLocks noGrp="1"/>
          </p:cNvSpPr>
          <p:nvPr>
            <p:ph type="sldNum" idx="4294967295"/>
          </p:nvPr>
        </p:nvSpPr>
        <p:spPr>
          <a:xfrm>
            <a:off x="8557525" y="0"/>
            <a:ext cx="434100" cy="393600"/>
          </a:xfrm>
        </p:spPr>
        <p:txBody>
          <a:bodyPr/>
          <a:lstStyle/>
          <a:p>
            <a:pPr marL="0" lvl="0" indent="0" algn="r" rtl="0">
              <a:spcBef>
                <a:spcPts val="0"/>
              </a:spcBef>
              <a:spcAft>
                <a:spcPts val="600"/>
              </a:spcAft>
              <a:buNone/>
            </a:pPr>
            <a:fld id="{00000000-1234-1234-1234-123412341234}" type="slidenum">
              <a:rPr lang="en" smtClean="0"/>
              <a:pPr marL="0" lvl="0" indent="0" algn="r" rtl="0">
                <a:spcBef>
                  <a:spcPts val="0"/>
                </a:spcBef>
                <a:spcAft>
                  <a:spcPts val="600"/>
                </a:spcAft>
                <a:buNone/>
              </a:pPr>
              <a:t>2</a:t>
            </a:fld>
            <a:endParaRPr lang="en"/>
          </a:p>
        </p:txBody>
      </p:sp>
      <p:graphicFrame>
        <p:nvGraphicFramePr>
          <p:cNvPr id="4" name="Diagram 3">
            <a:extLst>
              <a:ext uri="{FF2B5EF4-FFF2-40B4-BE49-F238E27FC236}">
                <a16:creationId xmlns:a16="http://schemas.microsoft.com/office/drawing/2014/main" id="{9BC9F8A5-2546-A8EE-962C-A9A15D4278D8}"/>
              </a:ext>
            </a:extLst>
          </p:cNvPr>
          <p:cNvGraphicFramePr/>
          <p:nvPr/>
        </p:nvGraphicFramePr>
        <p:xfrm>
          <a:off x="2158863" y="1164408"/>
          <a:ext cx="5143273" cy="3832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923074FB-0E1C-E44A-C806-7A7347645136}"/>
              </a:ext>
            </a:extLst>
          </p:cNvPr>
          <p:cNvSpPr txBox="1">
            <a:spLocks/>
          </p:cNvSpPr>
          <p:nvPr/>
        </p:nvSpPr>
        <p:spPr>
          <a:xfrm>
            <a:off x="2455816" y="539438"/>
            <a:ext cx="4466100" cy="108012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latin typeface="Merriweather" panose="00000500000000000000" pitchFamily="2" charset="0"/>
              </a:rPr>
              <a:t>Agenda</a:t>
            </a:r>
            <a:br>
              <a:rPr lang="en-US" sz="2400"/>
            </a:br>
            <a:endParaRPr lang="en-US" sz="2400"/>
          </a:p>
        </p:txBody>
      </p:sp>
    </p:spTree>
    <p:extLst>
      <p:ext uri="{BB962C8B-B14F-4D97-AF65-F5344CB8AC3E}">
        <p14:creationId xmlns:p14="http://schemas.microsoft.com/office/powerpoint/2010/main" val="4158806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CEO Transition Corporate Resolutions </a:t>
            </a:r>
            <a:br>
              <a:rPr lang="en-US"/>
            </a:br>
            <a:r>
              <a:rPr lang="en-US"/>
              <a:t>(Michelle Abey)</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914574" y="1584425"/>
            <a:ext cx="7114791" cy="2957100"/>
          </a:xfrm>
        </p:spPr>
        <p:txBody>
          <a:bodyPr/>
          <a:lstStyle/>
          <a:p>
            <a:r>
              <a:rPr lang="en-US" sz="1600"/>
              <a:t>Resolution for Check Signing Authority, Stoughton Hospital Association</a:t>
            </a:r>
          </a:p>
          <a:p>
            <a:pPr>
              <a:lnSpc>
                <a:spcPct val="114999"/>
              </a:lnSpc>
            </a:pPr>
            <a:endParaRPr lang="en-US" sz="1600"/>
          </a:p>
          <a:p>
            <a:pPr>
              <a:lnSpc>
                <a:spcPct val="114999"/>
              </a:lnSpc>
            </a:pPr>
            <a:endParaRPr lang="en-US" sz="1600"/>
          </a:p>
          <a:p>
            <a:pPr>
              <a:lnSpc>
                <a:spcPct val="114999"/>
              </a:lnSpc>
            </a:pPr>
            <a:endParaRPr lang="en-US" sz="1600"/>
          </a:p>
          <a:p>
            <a:endParaRPr lang="en-US" sz="1600"/>
          </a:p>
          <a:p>
            <a:pPr marL="285750" indent="-285750">
              <a:lnSpc>
                <a:spcPct val="114999"/>
              </a:lnSpc>
            </a:pPr>
            <a:r>
              <a:rPr lang="en-US" sz="1600" dirty="0"/>
              <a:t>Appointment of Class B Director, Stoughton Hospital Imaging, LLC</a:t>
            </a:r>
            <a:endParaRPr lang="en-US" sz="1600"/>
          </a:p>
          <a:p>
            <a:pPr marL="285750" indent="-285750">
              <a:lnSpc>
                <a:spcPct val="114999"/>
              </a:lnSpc>
            </a:pPr>
            <a:endParaRPr lang="en-US" sz="1600"/>
          </a:p>
          <a:p>
            <a:pPr marL="285750" indent="-285750">
              <a:lnSpc>
                <a:spcPct val="114999"/>
              </a:lnSpc>
            </a:pPr>
            <a:endParaRPr lang="en-US" sz="1600"/>
          </a:p>
          <a:p>
            <a:pPr marL="88900" indent="0">
              <a:lnSpc>
                <a:spcPct val="114999"/>
              </a:lnSpc>
              <a:buNone/>
            </a:pPr>
            <a:endParaRPr lang="en-US" sz="12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
        <p:nvSpPr>
          <p:cNvPr id="4" name="Text Placeholder 3">
            <a:extLst>
              <a:ext uri="{FF2B5EF4-FFF2-40B4-BE49-F238E27FC236}">
                <a16:creationId xmlns:a16="http://schemas.microsoft.com/office/drawing/2014/main" id="{97673C98-32D6-3427-1C08-403DD4A1E768}"/>
              </a:ext>
            </a:extLst>
          </p:cNvPr>
          <p:cNvSpPr>
            <a:spLocks noGrp="1"/>
          </p:cNvSpPr>
          <p:nvPr>
            <p:ph type="body" idx="2"/>
          </p:nvPr>
        </p:nvSpPr>
        <p:spPr>
          <a:xfrm>
            <a:off x="289064" y="3823606"/>
            <a:ext cx="8134265" cy="1078394"/>
          </a:xfrm>
        </p:spPr>
        <p:txBody>
          <a:bodyPr/>
          <a:lstStyle/>
          <a:p>
            <a:pPr marL="88900" indent="0" algn="ctr">
              <a:buNone/>
            </a:pPr>
            <a:r>
              <a:rPr lang="en-US" sz="1200" b="1">
                <a:solidFill>
                  <a:srgbClr val="C00000"/>
                </a:solidFill>
              </a:rPr>
              <a:t>* Request Motion to Appoint Christopher Brabant as Class B Director, Stoughton Hospital Imaging, LLC to replace and serve the remaining term of Daniel C. DeGroot. *</a:t>
            </a:r>
          </a:p>
        </p:txBody>
      </p:sp>
      <p:sp>
        <p:nvSpPr>
          <p:cNvPr id="8" name="Text Placeholder 3">
            <a:extLst>
              <a:ext uri="{FF2B5EF4-FFF2-40B4-BE49-F238E27FC236}">
                <a16:creationId xmlns:a16="http://schemas.microsoft.com/office/drawing/2014/main" id="{54EF1987-67E6-7B09-31EC-C1C9F3E26354}"/>
              </a:ext>
            </a:extLst>
          </p:cNvPr>
          <p:cNvSpPr txBox="1">
            <a:spLocks/>
          </p:cNvSpPr>
          <p:nvPr/>
        </p:nvSpPr>
        <p:spPr>
          <a:xfrm>
            <a:off x="409555" y="2030026"/>
            <a:ext cx="7887310" cy="10783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600"/>
              </a:spcBef>
              <a:spcAft>
                <a:spcPts val="0"/>
              </a:spcAft>
              <a:buClr>
                <a:schemeClr val="accent1"/>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1pPr>
            <a:lvl2pPr marL="914400" marR="0" lvl="1" indent="-368300" algn="l" rtl="0">
              <a:lnSpc>
                <a:spcPct val="115000"/>
              </a:lnSpc>
              <a:spcBef>
                <a:spcPts val="0"/>
              </a:spcBef>
              <a:spcAft>
                <a:spcPts val="0"/>
              </a:spcAft>
              <a:buClr>
                <a:schemeClr val="accen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2pPr>
            <a:lvl3pPr marL="1371600" marR="0" lvl="2" indent="-368300" algn="l" rtl="0">
              <a:lnSpc>
                <a:spcPct val="115000"/>
              </a:lnSpc>
              <a:spcBef>
                <a:spcPts val="0"/>
              </a:spcBef>
              <a:spcAft>
                <a:spcPts val="0"/>
              </a:spcAft>
              <a:buClr>
                <a:schemeClr val="accent3"/>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3pPr>
            <a:lvl4pPr marL="1828800" marR="0" lvl="3"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4pPr>
            <a:lvl5pPr marL="2286000" marR="0" lvl="4"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5pPr>
            <a:lvl6pPr marL="2743200" marR="0" lvl="5"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6pPr>
            <a:lvl7pPr marL="3200400" marR="0" lvl="6"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7pPr>
            <a:lvl8pPr marL="3657600" marR="0" lvl="7"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8pPr>
            <a:lvl9pPr marL="4114800" marR="0" lvl="8"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9pPr>
          </a:lstStyle>
          <a:p>
            <a:pPr marL="88900" indent="0" algn="ctr">
              <a:buFont typeface="IBM Plex Sans Light"/>
              <a:buNone/>
            </a:pPr>
            <a:r>
              <a:rPr lang="en-US" sz="1200" b="1">
                <a:solidFill>
                  <a:srgbClr val="C00000"/>
                </a:solidFill>
              </a:rPr>
              <a:t>* Request Motion to Approve Resolution for Christopher P. Brabant to serve as President and CEO of the organization and shall have the authorities outlined in Article XI of the Stoughton Hospital Association By-Laws including but not limited to check signing authority for the Corporation. *</a:t>
            </a:r>
          </a:p>
          <a:p>
            <a:pPr algn="ctr">
              <a:buFont typeface="Arial" panose="020B0604020202020204" pitchFamily="34" charset="0"/>
              <a:buChar char="•"/>
            </a:pPr>
            <a:endParaRPr lang="en-US" sz="1200" b="1">
              <a:solidFill>
                <a:srgbClr val="C00000"/>
              </a:solidFill>
            </a:endParaRPr>
          </a:p>
        </p:txBody>
      </p:sp>
    </p:spTree>
    <p:extLst>
      <p:ext uri="{BB962C8B-B14F-4D97-AF65-F5344CB8AC3E}">
        <p14:creationId xmlns:p14="http://schemas.microsoft.com/office/powerpoint/2010/main" val="2088699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Credentialing by Proxy (Dan DeGroot)</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444353" y="1287824"/>
            <a:ext cx="7686291" cy="3854137"/>
          </a:xfrm>
        </p:spPr>
        <p:txBody>
          <a:bodyPr/>
          <a:lstStyle/>
          <a:p>
            <a:pPr>
              <a:lnSpc>
                <a:spcPct val="114999"/>
              </a:lnSpc>
            </a:pPr>
            <a:r>
              <a:rPr lang="en-US" sz="1400"/>
              <a:t>Introduction to Telemedicine Credentialing by Proxy; What Hospitals and Telehealth Companies Need to Know: </a:t>
            </a:r>
          </a:p>
          <a:p>
            <a:pPr lvl="1">
              <a:lnSpc>
                <a:spcPct val="114999"/>
              </a:lnSpc>
              <a:buFont typeface="Courier New"/>
              <a:buChar char="o"/>
            </a:pPr>
            <a:r>
              <a:rPr lang="en-US" sz="1400"/>
              <a:t>Medicare Conditions of Participation allow process for streamlined credentialing of telemedicine-based practitioners.  </a:t>
            </a:r>
          </a:p>
          <a:p>
            <a:pPr marL="546100" lvl="1" indent="0">
              <a:lnSpc>
                <a:spcPct val="114999"/>
              </a:lnSpc>
              <a:buNone/>
            </a:pPr>
            <a:endParaRPr lang="en-US" sz="1400"/>
          </a:p>
          <a:p>
            <a:pPr lvl="1">
              <a:lnSpc>
                <a:spcPct val="114999"/>
              </a:lnSpc>
              <a:buFont typeface="Courier New"/>
              <a:buChar char="o"/>
            </a:pPr>
            <a:r>
              <a:rPr lang="en-US" sz="1400"/>
              <a:t>Permits hospital receiving telemedicine services ("originating site") to rely on privileging and credentialing decisions made by hospital or entity providing telemedicine services ("distant site").</a:t>
            </a:r>
          </a:p>
          <a:p>
            <a:pPr marL="546100" lvl="1" indent="0">
              <a:lnSpc>
                <a:spcPct val="114999"/>
              </a:lnSpc>
              <a:buNone/>
            </a:pPr>
            <a:endParaRPr lang="en-US" sz="1400"/>
          </a:p>
          <a:p>
            <a:pPr lvl="1">
              <a:lnSpc>
                <a:spcPct val="114999"/>
              </a:lnSpc>
              <a:buFont typeface="Courier New"/>
              <a:buChar char="o"/>
            </a:pPr>
            <a:r>
              <a:rPr lang="en-US" sz="1400"/>
              <a:t>Considerations:</a:t>
            </a:r>
          </a:p>
          <a:p>
            <a:pPr lvl="2">
              <a:lnSpc>
                <a:spcPct val="114999"/>
              </a:lnSpc>
              <a:buFont typeface="Wingdings"/>
              <a:buChar char="§"/>
            </a:pPr>
            <a:r>
              <a:rPr lang="en-US" sz="1400"/>
              <a:t>Originating site must enter into written agreement with distant site. </a:t>
            </a:r>
          </a:p>
          <a:p>
            <a:pPr lvl="2">
              <a:lnSpc>
                <a:spcPct val="114999"/>
              </a:lnSpc>
              <a:buFont typeface="Wingdings"/>
              <a:buChar char="§"/>
            </a:pPr>
            <a:r>
              <a:rPr lang="en-US" sz="1400"/>
              <a:t>Medical staff by-laws should include provisions for credentialing by proxy. </a:t>
            </a:r>
          </a:p>
          <a:p>
            <a:pPr lvl="2">
              <a:lnSpc>
                <a:spcPct val="114999"/>
              </a:lnSpc>
              <a:buFont typeface="Wingdings"/>
              <a:buChar char="§"/>
            </a:pPr>
            <a:r>
              <a:rPr lang="en-US" sz="1400" b="1" i="1"/>
              <a:t>Both </a:t>
            </a:r>
            <a:r>
              <a:rPr lang="en-US" sz="1400"/>
              <a:t>originating and distant site entities must be accredited with The Joint Commission for proxy credentialing to work.</a:t>
            </a:r>
          </a:p>
          <a:p>
            <a:pPr lvl="1">
              <a:lnSpc>
                <a:spcPct val="114999"/>
              </a:lnSpc>
              <a:buClr>
                <a:srgbClr val="02C1D3"/>
              </a:buClr>
              <a:buFont typeface="Courier New"/>
              <a:buChar char="o"/>
            </a:pPr>
            <a:endParaRPr lang="en-US" sz="1400"/>
          </a:p>
          <a:p>
            <a:pPr lvl="1">
              <a:lnSpc>
                <a:spcPct val="114999"/>
              </a:lnSpc>
              <a:buClr>
                <a:srgbClr val="02C1D3"/>
              </a:buClr>
              <a:buFont typeface="Courier New"/>
              <a:buChar char="o"/>
            </a:pPr>
            <a:endParaRPr lang="en-US" sz="1400"/>
          </a:p>
          <a:p>
            <a:pPr>
              <a:lnSpc>
                <a:spcPct val="114999"/>
              </a:lnSpc>
              <a:buClr>
                <a:srgbClr val="7FCA20"/>
              </a:buClr>
            </a:pPr>
            <a:endParaRPr lang="en-US" sz="14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4021400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104B-3804-CA78-ADFE-E1A22C2D88DF}"/>
              </a:ext>
            </a:extLst>
          </p:cNvPr>
          <p:cNvSpPr>
            <a:spLocks noGrp="1"/>
          </p:cNvSpPr>
          <p:nvPr>
            <p:ph type="ctrTitle"/>
          </p:nvPr>
        </p:nvSpPr>
        <p:spPr/>
        <p:txBody>
          <a:bodyPr/>
          <a:lstStyle/>
          <a:p>
            <a:r>
              <a:rPr lang="en-US"/>
              <a:t>Committee Updates </a:t>
            </a:r>
          </a:p>
        </p:txBody>
      </p:sp>
    </p:spTree>
    <p:extLst>
      <p:ext uri="{BB962C8B-B14F-4D97-AF65-F5344CB8AC3E}">
        <p14:creationId xmlns:p14="http://schemas.microsoft.com/office/powerpoint/2010/main" val="48283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7CF86-AAE5-A6FF-90B8-05336C9430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graphicFrame>
        <p:nvGraphicFramePr>
          <p:cNvPr id="3" name="Content Placeholder 2">
            <a:extLst>
              <a:ext uri="{FF2B5EF4-FFF2-40B4-BE49-F238E27FC236}">
                <a16:creationId xmlns:a16="http://schemas.microsoft.com/office/drawing/2014/main" id="{0A17A07B-4C92-88F4-2EC9-0FC71DDDF177}"/>
              </a:ext>
            </a:extLst>
          </p:cNvPr>
          <p:cNvGraphicFramePr>
            <a:graphicFrameLocks/>
          </p:cNvGraphicFramePr>
          <p:nvPr/>
        </p:nvGraphicFramePr>
        <p:xfrm>
          <a:off x="3951023" y="217170"/>
          <a:ext cx="4311748" cy="470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77D63DCD-3585-EAEE-9B5D-327A7FEBC411}"/>
              </a:ext>
            </a:extLst>
          </p:cNvPr>
          <p:cNvSpPr txBox="1">
            <a:spLocks/>
          </p:cNvSpPr>
          <p:nvPr/>
        </p:nvSpPr>
        <p:spPr>
          <a:xfrm>
            <a:off x="700238" y="622688"/>
            <a:ext cx="2558980" cy="3898124"/>
          </a:xfrm>
          <a:prstGeom prst="rect">
            <a:avLst/>
          </a:prstGeom>
        </p:spPr>
        <p:txBody>
          <a:bodyPr vert="horz" lIns="82296" tIns="82296" rIns="82296" bIns="6858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b="1" cap="small">
                <a:solidFill>
                  <a:schemeClr val="tx1">
                    <a:lumMod val="75000"/>
                    <a:lumOff val="25000"/>
                  </a:schemeClr>
                </a:solidFill>
              </a:rPr>
              <a:t>Executive Committee</a:t>
            </a:r>
          </a:p>
        </p:txBody>
      </p:sp>
      <p:cxnSp>
        <p:nvCxnSpPr>
          <p:cNvPr id="6" name="Straight Connector 5">
            <a:extLst>
              <a:ext uri="{FF2B5EF4-FFF2-40B4-BE49-F238E27FC236}">
                <a16:creationId xmlns:a16="http://schemas.microsoft.com/office/drawing/2014/main" id="{0DFA1011-8834-58EF-CE11-7446547594AE}"/>
              </a:ext>
            </a:extLst>
          </p:cNvPr>
          <p:cNvCxnSpPr/>
          <p:nvPr/>
        </p:nvCxnSpPr>
        <p:spPr>
          <a:xfrm>
            <a:off x="3383279"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803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7CF86-AAE5-A6FF-90B8-05336C9430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4" name="Title 1">
            <a:extLst>
              <a:ext uri="{FF2B5EF4-FFF2-40B4-BE49-F238E27FC236}">
                <a16:creationId xmlns:a16="http://schemas.microsoft.com/office/drawing/2014/main" id="{77D63DCD-3585-EAEE-9B5D-327A7FEBC411}"/>
              </a:ext>
            </a:extLst>
          </p:cNvPr>
          <p:cNvSpPr txBox="1">
            <a:spLocks/>
          </p:cNvSpPr>
          <p:nvPr/>
        </p:nvSpPr>
        <p:spPr>
          <a:xfrm>
            <a:off x="700238" y="622688"/>
            <a:ext cx="2558980" cy="3898124"/>
          </a:xfrm>
          <a:prstGeom prst="rect">
            <a:avLst/>
          </a:prstGeom>
        </p:spPr>
        <p:txBody>
          <a:bodyPr vert="horz" lIns="82296" tIns="82296" rIns="82296" bIns="6858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b="1" cap="small">
                <a:solidFill>
                  <a:schemeClr val="tx1">
                    <a:lumMod val="75000"/>
                    <a:lumOff val="25000"/>
                  </a:schemeClr>
                </a:solidFill>
              </a:rPr>
              <a:t>Finance Committee</a:t>
            </a:r>
          </a:p>
        </p:txBody>
      </p:sp>
      <p:cxnSp>
        <p:nvCxnSpPr>
          <p:cNvPr id="6" name="Straight Connector 5">
            <a:extLst>
              <a:ext uri="{FF2B5EF4-FFF2-40B4-BE49-F238E27FC236}">
                <a16:creationId xmlns:a16="http://schemas.microsoft.com/office/drawing/2014/main" id="{0DFA1011-8834-58EF-CE11-7446547594AE}"/>
              </a:ext>
            </a:extLst>
          </p:cNvPr>
          <p:cNvCxnSpPr/>
          <p:nvPr/>
        </p:nvCxnSpPr>
        <p:spPr>
          <a:xfrm>
            <a:off x="3383279" y="0"/>
            <a:ext cx="0" cy="51435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1" name="Arrow: Right 180">
            <a:extLst>
              <a:ext uri="{FF2B5EF4-FFF2-40B4-BE49-F238E27FC236}">
                <a16:creationId xmlns:a16="http://schemas.microsoft.com/office/drawing/2014/main" id="{C5AD1E5E-91CC-7E9E-9838-160763FA2319}"/>
              </a:ext>
            </a:extLst>
          </p:cNvPr>
          <p:cNvSpPr/>
          <p:nvPr/>
        </p:nvSpPr>
        <p:spPr>
          <a:xfrm>
            <a:off x="1747156" y="212271"/>
            <a:ext cx="2147207" cy="530678"/>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3" name="Content Placeholder 2">
            <a:extLst>
              <a:ext uri="{FF2B5EF4-FFF2-40B4-BE49-F238E27FC236}">
                <a16:creationId xmlns:a16="http://schemas.microsoft.com/office/drawing/2014/main" id="{7C2548EF-4D9F-A6A2-6890-39086BB5E42F}"/>
              </a:ext>
            </a:extLst>
          </p:cNvPr>
          <p:cNvGraphicFramePr>
            <a:graphicFrameLocks/>
          </p:cNvGraphicFramePr>
          <p:nvPr/>
        </p:nvGraphicFramePr>
        <p:xfrm>
          <a:off x="3951023" y="217170"/>
          <a:ext cx="4311748" cy="470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3642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7CF86-AAE5-A6FF-90B8-05336C9430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4" name="Title 1">
            <a:extLst>
              <a:ext uri="{FF2B5EF4-FFF2-40B4-BE49-F238E27FC236}">
                <a16:creationId xmlns:a16="http://schemas.microsoft.com/office/drawing/2014/main" id="{77D63DCD-3585-EAEE-9B5D-327A7FEBC411}"/>
              </a:ext>
            </a:extLst>
          </p:cNvPr>
          <p:cNvSpPr txBox="1">
            <a:spLocks/>
          </p:cNvSpPr>
          <p:nvPr/>
        </p:nvSpPr>
        <p:spPr>
          <a:xfrm>
            <a:off x="700238" y="622688"/>
            <a:ext cx="2558980" cy="3898124"/>
          </a:xfrm>
          <a:prstGeom prst="rect">
            <a:avLst/>
          </a:prstGeom>
        </p:spPr>
        <p:txBody>
          <a:bodyPr vert="horz" lIns="82296" tIns="82296" rIns="82296" bIns="6858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b="1" cap="small">
                <a:solidFill>
                  <a:schemeClr val="tx1">
                    <a:lumMod val="75000"/>
                    <a:lumOff val="25000"/>
                  </a:schemeClr>
                </a:solidFill>
              </a:rPr>
              <a:t>Finance Committee</a:t>
            </a:r>
          </a:p>
        </p:txBody>
      </p:sp>
      <p:cxnSp>
        <p:nvCxnSpPr>
          <p:cNvPr id="6" name="Straight Connector 5">
            <a:extLst>
              <a:ext uri="{FF2B5EF4-FFF2-40B4-BE49-F238E27FC236}">
                <a16:creationId xmlns:a16="http://schemas.microsoft.com/office/drawing/2014/main" id="{0DFA1011-8834-58EF-CE11-7446547594AE}"/>
              </a:ext>
            </a:extLst>
          </p:cNvPr>
          <p:cNvCxnSpPr/>
          <p:nvPr/>
        </p:nvCxnSpPr>
        <p:spPr>
          <a:xfrm>
            <a:off x="3383279"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7" name="Arrow: Right 106">
            <a:extLst>
              <a:ext uri="{FF2B5EF4-FFF2-40B4-BE49-F238E27FC236}">
                <a16:creationId xmlns:a16="http://schemas.microsoft.com/office/drawing/2014/main" id="{C3D7650D-5CA3-C380-25AC-7F6564C92C66}"/>
              </a:ext>
            </a:extLst>
          </p:cNvPr>
          <p:cNvSpPr/>
          <p:nvPr/>
        </p:nvSpPr>
        <p:spPr>
          <a:xfrm>
            <a:off x="1747156" y="934425"/>
            <a:ext cx="2147207" cy="530678"/>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4" name="Content Placeholder 2">
            <a:extLst>
              <a:ext uri="{FF2B5EF4-FFF2-40B4-BE49-F238E27FC236}">
                <a16:creationId xmlns:a16="http://schemas.microsoft.com/office/drawing/2014/main" id="{FD7A5F6B-3AE0-1C11-911F-06E3D26CCD34}"/>
              </a:ext>
            </a:extLst>
          </p:cNvPr>
          <p:cNvGraphicFramePr>
            <a:graphicFrameLocks/>
          </p:cNvGraphicFramePr>
          <p:nvPr/>
        </p:nvGraphicFramePr>
        <p:xfrm>
          <a:off x="3951023" y="217170"/>
          <a:ext cx="4311748" cy="470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1194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October 2024 Financials (Michelle Abey)</a:t>
            </a:r>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graphicFrame>
        <p:nvGraphicFramePr>
          <p:cNvPr id="4" name="Content Placeholder 3">
            <a:extLst>
              <a:ext uri="{FF2B5EF4-FFF2-40B4-BE49-F238E27FC236}">
                <a16:creationId xmlns:a16="http://schemas.microsoft.com/office/drawing/2014/main" id="{93AF1F5F-480C-3DD5-D6A1-75790FF3104C}"/>
              </a:ext>
            </a:extLst>
          </p:cNvPr>
          <p:cNvGraphicFramePr>
            <a:graphicFrameLocks/>
          </p:cNvGraphicFramePr>
          <p:nvPr/>
        </p:nvGraphicFramePr>
        <p:xfrm>
          <a:off x="1583096" y="1323474"/>
          <a:ext cx="5762183" cy="3194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3">
            <a:extLst>
              <a:ext uri="{FF2B5EF4-FFF2-40B4-BE49-F238E27FC236}">
                <a16:creationId xmlns:a16="http://schemas.microsoft.com/office/drawing/2014/main" id="{65CD2674-F80C-D550-76D2-DFF0B766F356}"/>
              </a:ext>
            </a:extLst>
          </p:cNvPr>
          <p:cNvSpPr>
            <a:spLocks noGrp="1"/>
          </p:cNvSpPr>
          <p:nvPr>
            <p:ph type="body" idx="2"/>
          </p:nvPr>
        </p:nvSpPr>
        <p:spPr>
          <a:xfrm>
            <a:off x="59714" y="4761405"/>
            <a:ext cx="7288148" cy="380719"/>
          </a:xfrm>
        </p:spPr>
        <p:txBody>
          <a:bodyPr/>
          <a:lstStyle/>
          <a:p>
            <a:pPr marL="88900" indent="0" algn="ctr">
              <a:buNone/>
            </a:pPr>
            <a:r>
              <a:rPr lang="en-US" sz="1200" b="1">
                <a:solidFill>
                  <a:srgbClr val="C00000"/>
                </a:solidFill>
              </a:rPr>
              <a:t>* Request Motion to Approve October 2024 Financial Statements as presented. *</a:t>
            </a:r>
          </a:p>
        </p:txBody>
      </p:sp>
    </p:spTree>
    <p:extLst>
      <p:ext uri="{BB962C8B-B14F-4D97-AF65-F5344CB8AC3E}">
        <p14:creationId xmlns:p14="http://schemas.microsoft.com/office/powerpoint/2010/main" val="28218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7CF86-AAE5-A6FF-90B8-05336C9430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4" name="Title 1">
            <a:extLst>
              <a:ext uri="{FF2B5EF4-FFF2-40B4-BE49-F238E27FC236}">
                <a16:creationId xmlns:a16="http://schemas.microsoft.com/office/drawing/2014/main" id="{77D63DCD-3585-EAEE-9B5D-327A7FEBC411}"/>
              </a:ext>
            </a:extLst>
          </p:cNvPr>
          <p:cNvSpPr txBox="1">
            <a:spLocks/>
          </p:cNvSpPr>
          <p:nvPr/>
        </p:nvSpPr>
        <p:spPr>
          <a:xfrm>
            <a:off x="700238" y="622688"/>
            <a:ext cx="2558980" cy="3898124"/>
          </a:xfrm>
          <a:prstGeom prst="rect">
            <a:avLst/>
          </a:prstGeom>
        </p:spPr>
        <p:txBody>
          <a:bodyPr vert="horz" lIns="82296" tIns="82296" rIns="82296" bIns="6858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b="1" cap="small">
                <a:solidFill>
                  <a:schemeClr val="tx1">
                    <a:lumMod val="75000"/>
                    <a:lumOff val="25000"/>
                  </a:schemeClr>
                </a:solidFill>
              </a:rPr>
              <a:t>Finance Committee</a:t>
            </a:r>
          </a:p>
        </p:txBody>
      </p:sp>
      <p:cxnSp>
        <p:nvCxnSpPr>
          <p:cNvPr id="6" name="Straight Connector 5">
            <a:extLst>
              <a:ext uri="{FF2B5EF4-FFF2-40B4-BE49-F238E27FC236}">
                <a16:creationId xmlns:a16="http://schemas.microsoft.com/office/drawing/2014/main" id="{0DFA1011-8834-58EF-CE11-7446547594AE}"/>
              </a:ext>
            </a:extLst>
          </p:cNvPr>
          <p:cNvCxnSpPr/>
          <p:nvPr/>
        </p:nvCxnSpPr>
        <p:spPr>
          <a:xfrm>
            <a:off x="3383279"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2" name="Arrow: Right 131">
            <a:extLst>
              <a:ext uri="{FF2B5EF4-FFF2-40B4-BE49-F238E27FC236}">
                <a16:creationId xmlns:a16="http://schemas.microsoft.com/office/drawing/2014/main" id="{815CE292-81C9-A7CE-CF20-1FFD53AF0F4A}"/>
              </a:ext>
            </a:extLst>
          </p:cNvPr>
          <p:cNvSpPr/>
          <p:nvPr/>
        </p:nvSpPr>
        <p:spPr>
          <a:xfrm>
            <a:off x="1747156" y="1632857"/>
            <a:ext cx="2147207" cy="530678"/>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9" name="Content Placeholder 2">
            <a:extLst>
              <a:ext uri="{FF2B5EF4-FFF2-40B4-BE49-F238E27FC236}">
                <a16:creationId xmlns:a16="http://schemas.microsoft.com/office/drawing/2014/main" id="{BBAD1C06-65C2-8C5C-97CC-1A42A29D2122}"/>
              </a:ext>
            </a:extLst>
          </p:cNvPr>
          <p:cNvGraphicFramePr>
            <a:graphicFrameLocks/>
          </p:cNvGraphicFramePr>
          <p:nvPr/>
        </p:nvGraphicFramePr>
        <p:xfrm>
          <a:off x="3951023" y="217170"/>
          <a:ext cx="4311748" cy="470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4451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914574" y="1584425"/>
            <a:ext cx="7114791" cy="2957100"/>
          </a:xfrm>
        </p:spPr>
        <p:txBody>
          <a:bodyPr/>
          <a:lstStyle/>
          <a:p>
            <a:pPr marL="88900" indent="0">
              <a:lnSpc>
                <a:spcPct val="100000"/>
              </a:lnSpc>
              <a:spcBef>
                <a:spcPts val="1800"/>
              </a:spcBef>
              <a:buNone/>
            </a:pPr>
            <a:endParaRPr lang="en-US" sz="1600"/>
          </a:p>
          <a:p>
            <a:pPr marL="88900" indent="0">
              <a:buNone/>
            </a:pPr>
            <a:endParaRPr lang="en-US" sz="12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pic>
        <p:nvPicPr>
          <p:cNvPr id="4" name="Picture 3">
            <a:extLst>
              <a:ext uri="{FF2B5EF4-FFF2-40B4-BE49-F238E27FC236}">
                <a16:creationId xmlns:a16="http://schemas.microsoft.com/office/drawing/2014/main" id="{04BA6CCA-138E-84D0-448B-3CC10AB5DED5}"/>
              </a:ext>
            </a:extLst>
          </p:cNvPr>
          <p:cNvPicPr>
            <a:picLocks noChangeAspect="1"/>
          </p:cNvPicPr>
          <p:nvPr/>
        </p:nvPicPr>
        <p:blipFill>
          <a:blip r:embed="rId3"/>
          <a:stretch>
            <a:fillRect/>
          </a:stretch>
        </p:blipFill>
        <p:spPr>
          <a:xfrm>
            <a:off x="0" y="334662"/>
            <a:ext cx="9144000" cy="4474176"/>
          </a:xfrm>
          <a:prstGeom prst="rect">
            <a:avLst/>
          </a:prstGeom>
        </p:spPr>
      </p:pic>
    </p:spTree>
    <p:extLst>
      <p:ext uri="{BB962C8B-B14F-4D97-AF65-F5344CB8AC3E}">
        <p14:creationId xmlns:p14="http://schemas.microsoft.com/office/powerpoint/2010/main" val="2170109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7CF86-AAE5-A6FF-90B8-05336C9430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4" name="Title 1">
            <a:extLst>
              <a:ext uri="{FF2B5EF4-FFF2-40B4-BE49-F238E27FC236}">
                <a16:creationId xmlns:a16="http://schemas.microsoft.com/office/drawing/2014/main" id="{77D63DCD-3585-EAEE-9B5D-327A7FEBC411}"/>
              </a:ext>
            </a:extLst>
          </p:cNvPr>
          <p:cNvSpPr txBox="1">
            <a:spLocks/>
          </p:cNvSpPr>
          <p:nvPr/>
        </p:nvSpPr>
        <p:spPr>
          <a:xfrm>
            <a:off x="700238" y="622688"/>
            <a:ext cx="2558980" cy="3898124"/>
          </a:xfrm>
          <a:prstGeom prst="rect">
            <a:avLst/>
          </a:prstGeom>
        </p:spPr>
        <p:txBody>
          <a:bodyPr vert="horz" lIns="82296" tIns="82296" rIns="82296" bIns="6858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b="1" cap="small">
                <a:solidFill>
                  <a:schemeClr val="tx1">
                    <a:lumMod val="75000"/>
                    <a:lumOff val="25000"/>
                  </a:schemeClr>
                </a:solidFill>
              </a:rPr>
              <a:t>Finance Committee</a:t>
            </a:r>
          </a:p>
        </p:txBody>
      </p:sp>
      <p:cxnSp>
        <p:nvCxnSpPr>
          <p:cNvPr id="6" name="Straight Connector 5">
            <a:extLst>
              <a:ext uri="{FF2B5EF4-FFF2-40B4-BE49-F238E27FC236}">
                <a16:creationId xmlns:a16="http://schemas.microsoft.com/office/drawing/2014/main" id="{0DFA1011-8834-58EF-CE11-7446547594AE}"/>
              </a:ext>
            </a:extLst>
          </p:cNvPr>
          <p:cNvCxnSpPr/>
          <p:nvPr/>
        </p:nvCxnSpPr>
        <p:spPr>
          <a:xfrm>
            <a:off x="3383279"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2" name="Arrow: Right 131">
            <a:extLst>
              <a:ext uri="{FF2B5EF4-FFF2-40B4-BE49-F238E27FC236}">
                <a16:creationId xmlns:a16="http://schemas.microsoft.com/office/drawing/2014/main" id="{AE818BC1-1C2C-A485-7437-FD7744D9B9C0}"/>
              </a:ext>
            </a:extLst>
          </p:cNvPr>
          <p:cNvSpPr/>
          <p:nvPr/>
        </p:nvSpPr>
        <p:spPr>
          <a:xfrm>
            <a:off x="1747156" y="2336218"/>
            <a:ext cx="2147207" cy="530678"/>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9" name="Content Placeholder 2">
            <a:extLst>
              <a:ext uri="{FF2B5EF4-FFF2-40B4-BE49-F238E27FC236}">
                <a16:creationId xmlns:a16="http://schemas.microsoft.com/office/drawing/2014/main" id="{045BC750-60D5-AD65-E447-DFE7AAA23834}"/>
              </a:ext>
            </a:extLst>
          </p:cNvPr>
          <p:cNvGraphicFramePr>
            <a:graphicFrameLocks/>
          </p:cNvGraphicFramePr>
          <p:nvPr/>
        </p:nvGraphicFramePr>
        <p:xfrm>
          <a:off x="3951023" y="217170"/>
          <a:ext cx="4311748" cy="470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0382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EE2787-B1B4-4189-7E16-BCB1099441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3" name="Picture 2">
            <a:extLst>
              <a:ext uri="{FF2B5EF4-FFF2-40B4-BE49-F238E27FC236}">
                <a16:creationId xmlns:a16="http://schemas.microsoft.com/office/drawing/2014/main" id="{192B2CA8-3E3B-0D38-86A7-1258B6769559}"/>
              </a:ext>
            </a:extLst>
          </p:cNvPr>
          <p:cNvPicPr>
            <a:picLocks noChangeAspect="1"/>
          </p:cNvPicPr>
          <p:nvPr/>
        </p:nvPicPr>
        <p:blipFill>
          <a:blip r:embed="rId2">
            <a:clrChange>
              <a:clrFrom>
                <a:srgbClr val="F7F7F7"/>
              </a:clrFrom>
              <a:clrTo>
                <a:srgbClr val="F7F7F7">
                  <a:alpha val="0"/>
                </a:srgbClr>
              </a:clrTo>
            </a:clrChange>
            <a:duotone>
              <a:prstClr val="black"/>
              <a:schemeClr val="accent3">
                <a:tint val="45000"/>
                <a:satMod val="400000"/>
              </a:schemeClr>
            </a:duotone>
          </a:blip>
          <a:stretch>
            <a:fillRect/>
          </a:stretch>
        </p:blipFill>
        <p:spPr>
          <a:xfrm>
            <a:off x="1433322" y="0"/>
            <a:ext cx="6277356" cy="5143500"/>
          </a:xfrm>
          <a:prstGeom prst="rect">
            <a:avLst/>
          </a:prstGeom>
        </p:spPr>
      </p:pic>
    </p:spTree>
    <p:extLst>
      <p:ext uri="{BB962C8B-B14F-4D97-AF65-F5344CB8AC3E}">
        <p14:creationId xmlns:p14="http://schemas.microsoft.com/office/powerpoint/2010/main" val="325481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pPr>
              <a:lnSpc>
                <a:spcPct val="100000"/>
              </a:lnSpc>
            </a:pPr>
            <a:r>
              <a:rPr lang="en-US"/>
              <a:t>Financial Assistance Policy</a:t>
            </a:r>
            <a:r>
              <a:rPr lang="en-US">
                <a:latin typeface="Arial"/>
              </a:rPr>
              <a:t> (</a:t>
            </a:r>
            <a:r>
              <a:rPr lang="en-US"/>
              <a:t>FAP)</a:t>
            </a:r>
            <a:r>
              <a:rPr lang="en-US">
                <a:latin typeface="Arial"/>
              </a:rPr>
              <a:t> / </a:t>
            </a:r>
            <a:r>
              <a:rPr lang="en-US"/>
              <a:t>EMTALA Policies (Michelle Abey)</a:t>
            </a:r>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
        <p:nvSpPr>
          <p:cNvPr id="7" name="Text Placeholder 6">
            <a:extLst>
              <a:ext uri="{FF2B5EF4-FFF2-40B4-BE49-F238E27FC236}">
                <a16:creationId xmlns:a16="http://schemas.microsoft.com/office/drawing/2014/main" id="{C71392F7-D9B2-F6F6-370B-1AD6F5F098A5}"/>
              </a:ext>
            </a:extLst>
          </p:cNvPr>
          <p:cNvSpPr>
            <a:spLocks noGrp="1"/>
          </p:cNvSpPr>
          <p:nvPr>
            <p:ph type="body" idx="1"/>
          </p:nvPr>
        </p:nvSpPr>
        <p:spPr>
          <a:xfrm>
            <a:off x="914574" y="1584425"/>
            <a:ext cx="6514925" cy="2957100"/>
          </a:xfrm>
        </p:spPr>
        <p:txBody>
          <a:bodyPr/>
          <a:lstStyle/>
          <a:p>
            <a:r>
              <a:rPr lang="en-US"/>
              <a:t>501(r) Required Elements in FAP</a:t>
            </a:r>
          </a:p>
          <a:p>
            <a:pPr lvl="1"/>
            <a:r>
              <a:rPr lang="en-US" sz="1600"/>
              <a:t>Eligibility criteria including which physicians/services are covered under the policy</a:t>
            </a:r>
          </a:p>
          <a:p>
            <a:pPr lvl="1"/>
            <a:r>
              <a:rPr lang="en-US" sz="1600"/>
              <a:t>Basis for calculating amounts charged</a:t>
            </a:r>
          </a:p>
          <a:p>
            <a:pPr lvl="1"/>
            <a:r>
              <a:rPr lang="en-US" sz="1600"/>
              <a:t>Method for applying for financial assistance</a:t>
            </a:r>
          </a:p>
          <a:p>
            <a:pPr lvl="1"/>
            <a:r>
              <a:rPr lang="en-US" sz="1600"/>
              <a:t>Billing &amp; collection policy</a:t>
            </a:r>
          </a:p>
          <a:p>
            <a:pPr lvl="1"/>
            <a:r>
              <a:rPr lang="en-US" sz="1600"/>
              <a:t>Measures to widely publicize policy</a:t>
            </a:r>
          </a:p>
          <a:p>
            <a:r>
              <a:rPr lang="en-US"/>
              <a:t>EMTALA – stabilize all patients presenting to the ED regardless of ability to pay</a:t>
            </a:r>
          </a:p>
        </p:txBody>
      </p:sp>
    </p:spTree>
    <p:extLst>
      <p:ext uri="{BB962C8B-B14F-4D97-AF65-F5344CB8AC3E}">
        <p14:creationId xmlns:p14="http://schemas.microsoft.com/office/powerpoint/2010/main" val="1032758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7CF86-AAE5-A6FF-90B8-05336C9430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
        <p:nvSpPr>
          <p:cNvPr id="4" name="Title 1">
            <a:extLst>
              <a:ext uri="{FF2B5EF4-FFF2-40B4-BE49-F238E27FC236}">
                <a16:creationId xmlns:a16="http://schemas.microsoft.com/office/drawing/2014/main" id="{77D63DCD-3585-EAEE-9B5D-327A7FEBC411}"/>
              </a:ext>
            </a:extLst>
          </p:cNvPr>
          <p:cNvSpPr txBox="1">
            <a:spLocks/>
          </p:cNvSpPr>
          <p:nvPr/>
        </p:nvSpPr>
        <p:spPr>
          <a:xfrm>
            <a:off x="700238" y="622688"/>
            <a:ext cx="2558980" cy="3898124"/>
          </a:xfrm>
          <a:prstGeom prst="rect">
            <a:avLst/>
          </a:prstGeom>
        </p:spPr>
        <p:txBody>
          <a:bodyPr vert="horz" lIns="82296" tIns="82296" rIns="82296" bIns="6858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b="1" cap="small">
                <a:solidFill>
                  <a:schemeClr val="tx1">
                    <a:lumMod val="75000"/>
                    <a:lumOff val="25000"/>
                  </a:schemeClr>
                </a:solidFill>
              </a:rPr>
              <a:t>Finance Committee</a:t>
            </a:r>
          </a:p>
        </p:txBody>
      </p:sp>
      <p:cxnSp>
        <p:nvCxnSpPr>
          <p:cNvPr id="6" name="Straight Connector 5">
            <a:extLst>
              <a:ext uri="{FF2B5EF4-FFF2-40B4-BE49-F238E27FC236}">
                <a16:creationId xmlns:a16="http://schemas.microsoft.com/office/drawing/2014/main" id="{0DFA1011-8834-58EF-CE11-7446547594AE}"/>
              </a:ext>
            </a:extLst>
          </p:cNvPr>
          <p:cNvCxnSpPr/>
          <p:nvPr/>
        </p:nvCxnSpPr>
        <p:spPr>
          <a:xfrm>
            <a:off x="3383279"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2" name="Arrow: Right 81">
            <a:extLst>
              <a:ext uri="{FF2B5EF4-FFF2-40B4-BE49-F238E27FC236}">
                <a16:creationId xmlns:a16="http://schemas.microsoft.com/office/drawing/2014/main" id="{FE7DC423-8113-99CF-111F-BB128BF8D933}"/>
              </a:ext>
            </a:extLst>
          </p:cNvPr>
          <p:cNvSpPr/>
          <p:nvPr/>
        </p:nvSpPr>
        <p:spPr>
          <a:xfrm>
            <a:off x="1747156" y="3037114"/>
            <a:ext cx="2147207" cy="530678"/>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3" name="Content Placeholder 2">
            <a:extLst>
              <a:ext uri="{FF2B5EF4-FFF2-40B4-BE49-F238E27FC236}">
                <a16:creationId xmlns:a16="http://schemas.microsoft.com/office/drawing/2014/main" id="{0A17A07B-4C92-88F4-2EC9-0FC71DDDF177}"/>
              </a:ext>
            </a:extLst>
          </p:cNvPr>
          <p:cNvGraphicFramePr>
            <a:graphicFrameLocks/>
          </p:cNvGraphicFramePr>
          <p:nvPr/>
        </p:nvGraphicFramePr>
        <p:xfrm>
          <a:off x="3951023" y="217170"/>
          <a:ext cx="4311748" cy="470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6004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dirty="0"/>
              <a:t>Community Health Needs Assessment (CHNA) </a:t>
            </a:r>
            <a:r>
              <a:rPr lang="en-US"/>
              <a:t>(Laura Mays) </a:t>
            </a:r>
            <a:endParaRPr lang="en-US" dirty="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
        <p:nvSpPr>
          <p:cNvPr id="10" name="Text Placeholder 3">
            <a:extLst>
              <a:ext uri="{FF2B5EF4-FFF2-40B4-BE49-F238E27FC236}">
                <a16:creationId xmlns:a16="http://schemas.microsoft.com/office/drawing/2014/main" id="{E2BA3388-14B5-239A-E0B3-0B3F87EDA011}"/>
              </a:ext>
            </a:extLst>
          </p:cNvPr>
          <p:cNvSpPr txBox="1">
            <a:spLocks/>
          </p:cNvSpPr>
          <p:nvPr/>
        </p:nvSpPr>
        <p:spPr>
          <a:xfrm>
            <a:off x="407194" y="1201468"/>
            <a:ext cx="7981034" cy="137953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600"/>
              </a:spcBef>
              <a:spcAft>
                <a:spcPts val="0"/>
              </a:spcAft>
              <a:buClr>
                <a:schemeClr val="accent1"/>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1pPr>
            <a:lvl2pPr marL="914400" marR="0" lvl="1" indent="-368300" algn="l" rtl="0">
              <a:lnSpc>
                <a:spcPct val="115000"/>
              </a:lnSpc>
              <a:spcBef>
                <a:spcPts val="0"/>
              </a:spcBef>
              <a:spcAft>
                <a:spcPts val="0"/>
              </a:spcAft>
              <a:buClr>
                <a:schemeClr val="accen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2pPr>
            <a:lvl3pPr marL="1371600" marR="0" lvl="2" indent="-368300" algn="l" rtl="0">
              <a:lnSpc>
                <a:spcPct val="115000"/>
              </a:lnSpc>
              <a:spcBef>
                <a:spcPts val="0"/>
              </a:spcBef>
              <a:spcAft>
                <a:spcPts val="0"/>
              </a:spcAft>
              <a:buClr>
                <a:schemeClr val="accent3"/>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3pPr>
            <a:lvl4pPr marL="1828800" marR="0" lvl="3"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4pPr>
            <a:lvl5pPr marL="2286000" marR="0" lvl="4"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5pPr>
            <a:lvl6pPr marL="2743200" marR="0" lvl="5"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6pPr>
            <a:lvl7pPr marL="3200400" marR="0" lvl="6"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7pPr>
            <a:lvl8pPr marL="3657600" marR="0" lvl="7"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8pPr>
            <a:lvl9pPr marL="4114800" marR="0" lvl="8"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9pPr>
          </a:lstStyle>
          <a:p>
            <a:pPr marL="0" marR="0">
              <a:lnSpc>
                <a:spcPct val="107000"/>
              </a:lnSpc>
              <a:spcBef>
                <a:spcPts val="1200"/>
              </a:spcBef>
              <a:spcAft>
                <a:spcPts val="0"/>
              </a:spcAft>
            </a:pPr>
            <a:r>
              <a:rPr lang="en-US" sz="1400" b="1" kern="0">
                <a:effectLst/>
                <a:latin typeface="Times New Roman" panose="02020603050405020304" pitchFamily="18" charset="0"/>
                <a:ea typeface="Times New Roman" panose="02020603050405020304" pitchFamily="18" charset="0"/>
                <a:cs typeface="Times New Roman" panose="02020603050405020304" pitchFamily="18" charset="0"/>
              </a:rPr>
              <a:t>Collaborative Efforts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Since </a:t>
            </a:r>
            <a:r>
              <a:rPr lang="en-US" sz="1200" b="1" kern="0">
                <a:effectLst/>
                <a:latin typeface="Times New Roman" panose="02020603050405020304" pitchFamily="18" charset="0"/>
                <a:ea typeface="Times New Roman" panose="02020603050405020304" pitchFamily="18" charset="0"/>
                <a:cs typeface="Times New Roman" panose="02020603050405020304" pitchFamily="18" charset="0"/>
              </a:rPr>
              <a:t>2013:</a:t>
            </a: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 Partnered with:</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Group Health Cooperative, Unity Point Health </a:t>
            </a:r>
            <a:r>
              <a:rPr lang="en-US" sz="1200" kern="0" err="1">
                <a:effectLst/>
                <a:latin typeface="Times New Roman" panose="02020603050405020304" pitchFamily="18" charset="0"/>
                <a:ea typeface="Times New Roman" panose="02020603050405020304" pitchFamily="18" charset="0"/>
                <a:cs typeface="Times New Roman" panose="02020603050405020304" pitchFamily="18" charset="0"/>
              </a:rPr>
              <a:t>Meriter</a:t>
            </a: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 SSM Health, UW Health, and Public Health Madison and Dane County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	Together, we form the </a:t>
            </a:r>
            <a:r>
              <a:rPr lang="en-US" sz="1200" b="1" kern="0">
                <a:effectLst/>
                <a:latin typeface="Times New Roman" panose="02020603050405020304" pitchFamily="18" charset="0"/>
                <a:ea typeface="Times New Roman" panose="02020603050405020304" pitchFamily="18" charset="0"/>
                <a:cs typeface="Times New Roman" panose="02020603050405020304" pitchFamily="18" charset="0"/>
              </a:rPr>
              <a:t>Healthy Dane Collaborative (HDC)</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This collaborative, data-driven approach ensures we continue to prioritize the most pressing health needs within our community.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b="1" kern="0">
                <a:effectLst/>
                <a:latin typeface="Times New Roman" panose="02020603050405020304" pitchFamily="18" charset="0"/>
                <a:ea typeface="Times New Roman" panose="02020603050405020304" pitchFamily="18" charset="0"/>
                <a:cs typeface="Times New Roman" panose="02020603050405020304" pitchFamily="18" charset="0"/>
              </a:rPr>
              <a:t>Defining Our Community – Why Dane County</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Stoughton Health’s primary service area includes Dane County communities of:</a:t>
            </a:r>
            <a:r>
              <a:rPr lang="en-US" sz="1100" kern="100">
                <a:latin typeface="Aptos" panose="020B0004020202020204" pitchFamily="34" charset="0"/>
                <a:ea typeface="Times New Roman" panose="02020603050405020304" pitchFamily="18" charset="0"/>
                <a:cs typeface="Times New Roman" panose="02020603050405020304" pitchFamily="18" charset="0"/>
              </a:rPr>
              <a:t> </a:t>
            </a: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Stoughton, Oregon, McFarland, and Cottage Grove.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Dane County residents comprise: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buSzPts val="1000"/>
              <a:buFont typeface="Courier New" panose="02070309020205020404" pitchFamily="49" charset="0"/>
              <a:buChar char="o"/>
              <a:tabLst>
                <a:tab pos="91440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71% of Inpatient cases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buSzPts val="1000"/>
              <a:buFont typeface="Courier New" panose="02070309020205020404" pitchFamily="49" charset="0"/>
              <a:buChar char="o"/>
              <a:tabLst>
                <a:tab pos="91440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78% of Emergency Department patients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buSzPts val="1000"/>
              <a:buFont typeface="Courier New" panose="02070309020205020404" pitchFamily="49" charset="0"/>
              <a:buChar char="o"/>
              <a:tabLst>
                <a:tab pos="91440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74% of Other Outpatient (rehab, lab, urgent care)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buSzPts val="1000"/>
              <a:buFont typeface="Courier New" panose="02070309020205020404" pitchFamily="49" charset="0"/>
              <a:buChar char="o"/>
              <a:tabLst>
                <a:tab pos="91440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59% Outpatient Surgery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78326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Community Health Needs Assessment (CHNA) </a:t>
            </a:r>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
        <p:nvSpPr>
          <p:cNvPr id="10" name="Text Placeholder 3">
            <a:extLst>
              <a:ext uri="{FF2B5EF4-FFF2-40B4-BE49-F238E27FC236}">
                <a16:creationId xmlns:a16="http://schemas.microsoft.com/office/drawing/2014/main" id="{E2BA3388-14B5-239A-E0B3-0B3F87EDA011}"/>
              </a:ext>
            </a:extLst>
          </p:cNvPr>
          <p:cNvSpPr txBox="1">
            <a:spLocks/>
          </p:cNvSpPr>
          <p:nvPr/>
        </p:nvSpPr>
        <p:spPr>
          <a:xfrm>
            <a:off x="407194" y="1201468"/>
            <a:ext cx="7981034" cy="137953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600"/>
              </a:spcBef>
              <a:spcAft>
                <a:spcPts val="0"/>
              </a:spcAft>
              <a:buClr>
                <a:schemeClr val="accent1"/>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1pPr>
            <a:lvl2pPr marL="914400" marR="0" lvl="1" indent="-368300" algn="l" rtl="0">
              <a:lnSpc>
                <a:spcPct val="115000"/>
              </a:lnSpc>
              <a:spcBef>
                <a:spcPts val="0"/>
              </a:spcBef>
              <a:spcAft>
                <a:spcPts val="0"/>
              </a:spcAft>
              <a:buClr>
                <a:schemeClr val="accen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2pPr>
            <a:lvl3pPr marL="1371600" marR="0" lvl="2" indent="-368300" algn="l" rtl="0">
              <a:lnSpc>
                <a:spcPct val="115000"/>
              </a:lnSpc>
              <a:spcBef>
                <a:spcPts val="0"/>
              </a:spcBef>
              <a:spcAft>
                <a:spcPts val="0"/>
              </a:spcAft>
              <a:buClr>
                <a:schemeClr val="accent3"/>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3pPr>
            <a:lvl4pPr marL="1828800" marR="0" lvl="3"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4pPr>
            <a:lvl5pPr marL="2286000" marR="0" lvl="4"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5pPr>
            <a:lvl6pPr marL="2743200" marR="0" lvl="5"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6pPr>
            <a:lvl7pPr marL="3200400" marR="0" lvl="6"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7pPr>
            <a:lvl8pPr marL="3657600" marR="0" lvl="7"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8pPr>
            <a:lvl9pPr marL="4114800" marR="0" lvl="8"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9p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kern="0">
                <a:effectLst/>
                <a:latin typeface="Times New Roman" panose="02020603050405020304" pitchFamily="18" charset="0"/>
                <a:ea typeface="Times New Roman" panose="02020603050405020304" pitchFamily="18" charset="0"/>
                <a:cs typeface="Times New Roman" panose="02020603050405020304" pitchFamily="18" charset="0"/>
              </a:rPr>
              <a:t>Assessment &amp; Prioritization Process: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7155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CHNA and Implementation Plan provided every three years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7155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Collect and Review Secondary data: U.S. Census Bureau, WHA, WI Dept. of Health Services, County Health Rankings, CDC, National Cancer Institute, Public Health Madison and Dane County, etc.</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7155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Primary Data Sources: One-on-one interviews, community conversations with organizations and partners, focus groups – including Stoughton May 6, 2024 &amp; Oregon May 8, 2024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7155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Clinical Provider Survey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7155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Prioritization Process – analyze, synthesize data and select priority areas as collaborative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kern="0">
                <a:effectLst/>
                <a:latin typeface="Times New Roman" panose="02020603050405020304" pitchFamily="18" charset="0"/>
                <a:ea typeface="Times New Roman" panose="02020603050405020304" pitchFamily="18" charset="0"/>
                <a:cs typeface="Times New Roman" panose="02020603050405020304" pitchFamily="18" charset="0"/>
              </a:rPr>
              <a:t>Key Focus Areas: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buSzPts val="1000"/>
              <a:buFont typeface="Courier New" panose="02070309020205020404" pitchFamily="49" charset="0"/>
              <a:buChar char="o"/>
              <a:tabLst>
                <a:tab pos="971550" algn="l"/>
              </a:tabLst>
            </a:pPr>
            <a:r>
              <a:rPr lang="en-US" sz="1150" kern="100">
                <a:effectLst/>
                <a:latin typeface="Times New Roman" panose="02020603050405020304" pitchFamily="18" charset="0"/>
                <a:ea typeface="Aptos" panose="020B0004020202020204" pitchFamily="34" charset="0"/>
                <a:cs typeface="Times New Roman" panose="02020603050405020304" pitchFamily="18" charset="0"/>
              </a:rPr>
              <a:t>Chronic Conditions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buSzPts val="1000"/>
              <a:buFont typeface="Courier New" panose="02070309020205020404" pitchFamily="49" charset="0"/>
              <a:buChar char="o"/>
              <a:tabLst>
                <a:tab pos="971550" algn="l"/>
              </a:tabLst>
            </a:pPr>
            <a:r>
              <a:rPr lang="en-US" sz="1150" kern="100">
                <a:effectLst/>
                <a:latin typeface="Times New Roman" panose="02020603050405020304" pitchFamily="18" charset="0"/>
                <a:ea typeface="Aptos" panose="020B0004020202020204" pitchFamily="34" charset="0"/>
                <a:cs typeface="Times New Roman" panose="02020603050405020304" pitchFamily="18" charset="0"/>
              </a:rPr>
              <a:t>Injury and Safety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buSzPts val="1000"/>
              <a:buFont typeface="Courier New" panose="02070309020205020404" pitchFamily="49" charset="0"/>
              <a:buChar char="o"/>
              <a:tabLst>
                <a:tab pos="971550" algn="l"/>
              </a:tabLst>
            </a:pPr>
            <a:r>
              <a:rPr lang="en-US" sz="1150" kern="100">
                <a:effectLst/>
                <a:latin typeface="Times New Roman" panose="02020603050405020304" pitchFamily="18" charset="0"/>
                <a:ea typeface="Aptos" panose="020B0004020202020204" pitchFamily="34" charset="0"/>
                <a:cs typeface="Times New Roman" panose="02020603050405020304" pitchFamily="18" charset="0"/>
              </a:rPr>
              <a:t>Mental Health and Substance Use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buSzPts val="1000"/>
              <a:buFont typeface="Courier New" panose="02070309020205020404" pitchFamily="49" charset="0"/>
              <a:buChar char="o"/>
              <a:tabLst>
                <a:tab pos="971550" algn="l"/>
              </a:tabLst>
            </a:pPr>
            <a:r>
              <a:rPr lang="en-US" sz="1150" kern="100">
                <a:effectLst/>
                <a:latin typeface="Times New Roman" panose="02020603050405020304" pitchFamily="18" charset="0"/>
                <a:ea typeface="Aptos" panose="020B0004020202020204" pitchFamily="34" charset="0"/>
                <a:cs typeface="Times New Roman" panose="02020603050405020304" pitchFamily="18" charset="0"/>
              </a:rPr>
              <a:t>Reproductive Justice</a:t>
            </a: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spcBef>
                <a:spcPts val="0"/>
              </a:spcBef>
              <a:buClr>
                <a:srgbClr val="02C1D3"/>
              </a:buClr>
              <a:buSzPts val="1000"/>
              <a:buNone/>
            </a:pPr>
            <a:endParaRPr lang="en-US" sz="1150">
              <a:latin typeface="Times New Roman"/>
              <a:ea typeface="Times New Roman" panose="02020603050405020304" pitchFamily="18" charset="0"/>
              <a:cs typeface="Times New Roman"/>
            </a:endParaRPr>
          </a:p>
          <a:p>
            <a:pPr marL="0" marR="0" indent="0">
              <a:lnSpc>
                <a:spcPct val="107000"/>
              </a:lnSpc>
              <a:spcBef>
                <a:spcPts val="0"/>
              </a:spcBef>
              <a:spcAft>
                <a:spcPts val="800"/>
              </a:spcAft>
              <a:buNone/>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Commit to understanding cross-cutting issues – food insecurity, housing, access to care, preventative health and transportation.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4334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Community Health Needs Assessment (CHNA) </a:t>
            </a:r>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pic>
        <p:nvPicPr>
          <p:cNvPr id="4" name="Picture 3" descr="A collage of people and a group of people&#10;&#10;Description automatically generated">
            <a:extLst>
              <a:ext uri="{FF2B5EF4-FFF2-40B4-BE49-F238E27FC236}">
                <a16:creationId xmlns:a16="http://schemas.microsoft.com/office/drawing/2014/main" id="{5203AC80-044A-C557-D2E4-D2074EEC4E95}"/>
              </a:ext>
            </a:extLst>
          </p:cNvPr>
          <p:cNvPicPr>
            <a:picLocks noChangeAspect="1"/>
          </p:cNvPicPr>
          <p:nvPr/>
        </p:nvPicPr>
        <p:blipFill>
          <a:blip r:embed="rId3"/>
          <a:stretch>
            <a:fillRect/>
          </a:stretch>
        </p:blipFill>
        <p:spPr>
          <a:xfrm>
            <a:off x="847545" y="1369443"/>
            <a:ext cx="4580626" cy="3558396"/>
          </a:xfrm>
          <a:prstGeom prst="rect">
            <a:avLst/>
          </a:prstGeom>
        </p:spPr>
      </p:pic>
      <p:sp>
        <p:nvSpPr>
          <p:cNvPr id="10" name="Text Placeholder 3">
            <a:extLst>
              <a:ext uri="{FF2B5EF4-FFF2-40B4-BE49-F238E27FC236}">
                <a16:creationId xmlns:a16="http://schemas.microsoft.com/office/drawing/2014/main" id="{E2BA3388-14B5-239A-E0B3-0B3F87EDA011}"/>
              </a:ext>
            </a:extLst>
          </p:cNvPr>
          <p:cNvSpPr txBox="1">
            <a:spLocks/>
          </p:cNvSpPr>
          <p:nvPr/>
        </p:nvSpPr>
        <p:spPr>
          <a:xfrm>
            <a:off x="5669775" y="1493356"/>
            <a:ext cx="2785888" cy="10783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600"/>
              </a:spcBef>
              <a:spcAft>
                <a:spcPts val="0"/>
              </a:spcAft>
              <a:buClr>
                <a:schemeClr val="accent1"/>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1pPr>
            <a:lvl2pPr marL="914400" marR="0" lvl="1" indent="-368300" algn="l" rtl="0">
              <a:lnSpc>
                <a:spcPct val="115000"/>
              </a:lnSpc>
              <a:spcBef>
                <a:spcPts val="0"/>
              </a:spcBef>
              <a:spcAft>
                <a:spcPts val="0"/>
              </a:spcAft>
              <a:buClr>
                <a:schemeClr val="accen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2pPr>
            <a:lvl3pPr marL="1371600" marR="0" lvl="2" indent="-368300" algn="l" rtl="0">
              <a:lnSpc>
                <a:spcPct val="115000"/>
              </a:lnSpc>
              <a:spcBef>
                <a:spcPts val="0"/>
              </a:spcBef>
              <a:spcAft>
                <a:spcPts val="0"/>
              </a:spcAft>
              <a:buClr>
                <a:schemeClr val="accent3"/>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3pPr>
            <a:lvl4pPr marL="1828800" marR="0" lvl="3"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4pPr>
            <a:lvl5pPr marL="2286000" marR="0" lvl="4"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5pPr>
            <a:lvl6pPr marL="2743200" marR="0" lvl="5"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6pPr>
            <a:lvl7pPr marL="3200400" marR="0" lvl="6"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7pPr>
            <a:lvl8pPr marL="3657600" marR="0" lvl="7"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8pPr>
            <a:lvl9pPr marL="4114800" marR="0" lvl="8"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9pPr>
          </a:lstStyle>
          <a:p>
            <a:pPr marL="0" marR="0" indent="0" algn="ctr">
              <a:lnSpc>
                <a:spcPct val="107000"/>
              </a:lnSpc>
              <a:spcBef>
                <a:spcPts val="0"/>
              </a:spcBef>
              <a:spcAft>
                <a:spcPts val="800"/>
              </a:spcAft>
              <a:buNone/>
            </a:pPr>
            <a:r>
              <a:rPr lang="en-US" sz="1400" b="1" kern="0">
                <a:effectLst/>
                <a:latin typeface="Times New Roman" panose="02020603050405020304" pitchFamily="18" charset="0"/>
                <a:ea typeface="Times New Roman" panose="02020603050405020304" pitchFamily="18" charset="0"/>
                <a:cs typeface="Times New Roman" panose="02020603050405020304" pitchFamily="18" charset="0"/>
              </a:rPr>
              <a:t>Present to Hospital Governing Board for Approval:</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7155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Make the Full CHNA report available to the public: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800"/>
              </a:spcAft>
              <a:buSzPts val="1000"/>
              <a:buFont typeface="Wingdings" panose="05000000000000000000" pitchFamily="2" charset="2"/>
              <a:buChar char=""/>
              <a:tabLst>
                <a:tab pos="137160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Add to website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800"/>
              </a:spcAft>
              <a:buSzPts val="1000"/>
              <a:buFont typeface="Wingdings" panose="05000000000000000000" pitchFamily="2" charset="2"/>
              <a:buChar char=""/>
              <a:tabLst>
                <a:tab pos="1371600" algn="l"/>
              </a:tabLst>
            </a:pPr>
            <a:r>
              <a:rPr lang="en-US" sz="1150" kern="0">
                <a:effectLst/>
                <a:latin typeface="Times New Roman" panose="02020603050405020304" pitchFamily="18" charset="0"/>
                <a:ea typeface="Times New Roman" panose="02020603050405020304" pitchFamily="18" charset="0"/>
                <a:cs typeface="Times New Roman" panose="02020603050405020304" pitchFamily="18" charset="0"/>
              </a:rPr>
              <a:t>Hard copies available if requested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88900" indent="0" algn="ctr">
              <a:buNone/>
            </a:pPr>
            <a:endParaRPr lang="en-US" sz="1400" b="1">
              <a:solidFill>
                <a:srgbClr val="C00000"/>
              </a:solidFill>
            </a:endParaRPr>
          </a:p>
          <a:p>
            <a:pPr marL="88900" indent="0" algn="ctr">
              <a:buNone/>
            </a:pPr>
            <a:r>
              <a:rPr lang="en-US" sz="1400" b="1">
                <a:solidFill>
                  <a:srgbClr val="C00000"/>
                </a:solidFill>
              </a:rPr>
              <a:t>* Request Motion to Approve 2025-2027 Community Health Needs Assessment (CHNA). *</a:t>
            </a:r>
          </a:p>
        </p:txBody>
      </p:sp>
    </p:spTree>
    <p:extLst>
      <p:ext uri="{BB962C8B-B14F-4D97-AF65-F5344CB8AC3E}">
        <p14:creationId xmlns:p14="http://schemas.microsoft.com/office/powerpoint/2010/main" val="352575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7CF86-AAE5-A6FF-90B8-05336C9430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
        <p:nvSpPr>
          <p:cNvPr id="4" name="Title 1">
            <a:extLst>
              <a:ext uri="{FF2B5EF4-FFF2-40B4-BE49-F238E27FC236}">
                <a16:creationId xmlns:a16="http://schemas.microsoft.com/office/drawing/2014/main" id="{77D63DCD-3585-EAEE-9B5D-327A7FEBC411}"/>
              </a:ext>
            </a:extLst>
          </p:cNvPr>
          <p:cNvSpPr txBox="1">
            <a:spLocks/>
          </p:cNvSpPr>
          <p:nvPr/>
        </p:nvSpPr>
        <p:spPr>
          <a:xfrm>
            <a:off x="700238" y="622688"/>
            <a:ext cx="2558980" cy="3898124"/>
          </a:xfrm>
          <a:prstGeom prst="rect">
            <a:avLst/>
          </a:prstGeom>
        </p:spPr>
        <p:txBody>
          <a:bodyPr vert="horz" lIns="82296" tIns="82296" rIns="82296" bIns="6858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b="1" cap="small">
                <a:solidFill>
                  <a:schemeClr val="tx1">
                    <a:lumMod val="75000"/>
                    <a:lumOff val="25000"/>
                  </a:schemeClr>
                </a:solidFill>
              </a:rPr>
              <a:t>Finance Committee</a:t>
            </a:r>
          </a:p>
        </p:txBody>
      </p:sp>
      <p:cxnSp>
        <p:nvCxnSpPr>
          <p:cNvPr id="6" name="Straight Connector 5">
            <a:extLst>
              <a:ext uri="{FF2B5EF4-FFF2-40B4-BE49-F238E27FC236}">
                <a16:creationId xmlns:a16="http://schemas.microsoft.com/office/drawing/2014/main" id="{0DFA1011-8834-58EF-CE11-7446547594AE}"/>
              </a:ext>
            </a:extLst>
          </p:cNvPr>
          <p:cNvCxnSpPr/>
          <p:nvPr/>
        </p:nvCxnSpPr>
        <p:spPr>
          <a:xfrm>
            <a:off x="3383279"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157" name="Content Placeholder 2">
            <a:extLst>
              <a:ext uri="{FF2B5EF4-FFF2-40B4-BE49-F238E27FC236}">
                <a16:creationId xmlns:a16="http://schemas.microsoft.com/office/drawing/2014/main" id="{8A28C926-B9A2-387E-DF91-645CAA15C379}"/>
              </a:ext>
            </a:extLst>
          </p:cNvPr>
          <p:cNvGraphicFramePr>
            <a:graphicFrameLocks/>
          </p:cNvGraphicFramePr>
          <p:nvPr/>
        </p:nvGraphicFramePr>
        <p:xfrm>
          <a:off x="3951023" y="217170"/>
          <a:ext cx="4311748" cy="470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 name="Arrow: Right 224">
            <a:extLst>
              <a:ext uri="{FF2B5EF4-FFF2-40B4-BE49-F238E27FC236}">
                <a16:creationId xmlns:a16="http://schemas.microsoft.com/office/drawing/2014/main" id="{B96ECEB1-6970-A13A-4A3D-FB08BD6E99E3}"/>
              </a:ext>
            </a:extLst>
          </p:cNvPr>
          <p:cNvSpPr/>
          <p:nvPr/>
        </p:nvSpPr>
        <p:spPr>
          <a:xfrm>
            <a:off x="1747156" y="3727227"/>
            <a:ext cx="2147207" cy="530678"/>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068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721D74-10E4-3D70-74DF-1DDF2D5FA3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3" name="Picture 2">
            <a:extLst>
              <a:ext uri="{FF2B5EF4-FFF2-40B4-BE49-F238E27FC236}">
                <a16:creationId xmlns:a16="http://schemas.microsoft.com/office/drawing/2014/main" id="{B6023780-2324-B4BD-FA07-16867426A84E}"/>
              </a:ext>
            </a:extLst>
          </p:cNvPr>
          <p:cNvPicPr>
            <a:picLocks noChangeAspect="1"/>
          </p:cNvPicPr>
          <p:nvPr/>
        </p:nvPicPr>
        <p:blipFill>
          <a:blip r:embed="rId2"/>
          <a:stretch>
            <a:fillRect/>
          </a:stretch>
        </p:blipFill>
        <p:spPr>
          <a:xfrm>
            <a:off x="4562011" y="0"/>
            <a:ext cx="4566300" cy="5139373"/>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AA15B720-0B1C-2CE0-6C7C-F80612D52186}"/>
              </a:ext>
            </a:extLst>
          </p:cNvPr>
          <p:cNvSpPr/>
          <p:nvPr/>
        </p:nvSpPr>
        <p:spPr>
          <a:xfrm>
            <a:off x="1248123" y="787585"/>
            <a:ext cx="2803270" cy="3550809"/>
          </a:xfrm>
          <a:custGeom>
            <a:avLst/>
            <a:gdLst>
              <a:gd name="connsiteX0" fmla="*/ 0 w 2803270"/>
              <a:gd name="connsiteY0" fmla="*/ 0 h 3550809"/>
              <a:gd name="connsiteX1" fmla="*/ 2803270 w 2803270"/>
              <a:gd name="connsiteY1" fmla="*/ 0 h 3550809"/>
              <a:gd name="connsiteX2" fmla="*/ 2803270 w 2803270"/>
              <a:gd name="connsiteY2" fmla="*/ 3550809 h 3550809"/>
              <a:gd name="connsiteX3" fmla="*/ 0 w 2803270"/>
              <a:gd name="connsiteY3" fmla="*/ 3550809 h 3550809"/>
              <a:gd name="connsiteX4" fmla="*/ 0 w 2803270"/>
              <a:gd name="connsiteY4" fmla="*/ 0 h 3550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270" h="3550809" fill="none" extrusionOk="0">
                <a:moveTo>
                  <a:pt x="0" y="0"/>
                </a:moveTo>
                <a:cubicBezTo>
                  <a:pt x="870119" y="123181"/>
                  <a:pt x="2371564" y="-132768"/>
                  <a:pt x="2803270" y="0"/>
                </a:cubicBezTo>
                <a:cubicBezTo>
                  <a:pt x="2749359" y="886401"/>
                  <a:pt x="2764967" y="1876588"/>
                  <a:pt x="2803270" y="3550809"/>
                </a:cubicBezTo>
                <a:cubicBezTo>
                  <a:pt x="2032273" y="3443049"/>
                  <a:pt x="913347" y="3639596"/>
                  <a:pt x="0" y="3550809"/>
                </a:cubicBezTo>
                <a:cubicBezTo>
                  <a:pt x="-53857" y="2431542"/>
                  <a:pt x="70340" y="918657"/>
                  <a:pt x="0" y="0"/>
                </a:cubicBezTo>
                <a:close/>
              </a:path>
              <a:path w="2803270" h="3550809" stroke="0" extrusionOk="0">
                <a:moveTo>
                  <a:pt x="0" y="0"/>
                </a:moveTo>
                <a:cubicBezTo>
                  <a:pt x="944129" y="-82938"/>
                  <a:pt x="2425557" y="-83057"/>
                  <a:pt x="2803270" y="0"/>
                </a:cubicBezTo>
                <a:cubicBezTo>
                  <a:pt x="2753013" y="1397245"/>
                  <a:pt x="2835539" y="1775648"/>
                  <a:pt x="2803270" y="3550809"/>
                </a:cubicBezTo>
                <a:cubicBezTo>
                  <a:pt x="1939836" y="3413817"/>
                  <a:pt x="1208590" y="3412042"/>
                  <a:pt x="0" y="3550809"/>
                </a:cubicBezTo>
                <a:cubicBezTo>
                  <a:pt x="-169792" y="2472647"/>
                  <a:pt x="163645" y="1155214"/>
                  <a:pt x="0" y="0"/>
                </a:cubicBezTo>
                <a:close/>
              </a:path>
            </a:pathLst>
          </a:custGeom>
          <a:ln>
            <a:extLst>
              <a:ext uri="{C807C97D-BFC1-408E-A445-0C87EB9F89A2}">
                <ask:lineSketchStyleProps xmlns:ask="http://schemas.microsoft.com/office/drawing/2018/sketchyshapes" sd="1438090456">
                  <a:prstGeom prst="rect">
                    <a:avLst/>
                  </a:prstGeom>
                  <ask:type>
                    <ask:lineSketchCurved/>
                  </ask:type>
                </ask:lineSketchStyleProps>
              </a:ext>
            </a:extLst>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spcBef>
                <a:spcPts val="1800"/>
              </a:spcBef>
            </a:pPr>
            <a:r>
              <a:rPr lang="en-US" sz="3000"/>
              <a:t>Capital Request:</a:t>
            </a:r>
          </a:p>
          <a:p>
            <a:pPr algn="ctr">
              <a:spcBef>
                <a:spcPts val="1800"/>
              </a:spcBef>
            </a:pPr>
            <a:r>
              <a:rPr lang="en-US" sz="3000"/>
              <a:t>Infusion   Pump Replacement</a:t>
            </a:r>
          </a:p>
        </p:txBody>
      </p:sp>
    </p:spTree>
    <p:extLst>
      <p:ext uri="{BB962C8B-B14F-4D97-AF65-F5344CB8AC3E}">
        <p14:creationId xmlns:p14="http://schemas.microsoft.com/office/powerpoint/2010/main" val="2937184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a:xfrm>
            <a:off x="914297" y="495321"/>
            <a:ext cx="6026700" cy="813000"/>
          </a:xfrm>
        </p:spPr>
        <p:txBody>
          <a:bodyPr/>
          <a:lstStyle/>
          <a:p>
            <a:pPr>
              <a:spcBef>
                <a:spcPts val="1800"/>
              </a:spcBef>
            </a:pPr>
            <a:r>
              <a:rPr lang="en-US" sz="2000"/>
              <a:t>Capital Request: Infusion Pump Replacement</a:t>
            </a:r>
            <a:br>
              <a:rPr lang="en-US"/>
            </a:br>
            <a:r>
              <a:rPr lang="en-US"/>
              <a:t>(Michelle Abey)</a:t>
            </a:r>
            <a:endParaRPr lang="en-US" sz="20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
        <p:nvSpPr>
          <p:cNvPr id="10" name="Text Placeholder 3">
            <a:extLst>
              <a:ext uri="{FF2B5EF4-FFF2-40B4-BE49-F238E27FC236}">
                <a16:creationId xmlns:a16="http://schemas.microsoft.com/office/drawing/2014/main" id="{E2BA3388-14B5-239A-E0B3-0B3F87EDA011}"/>
              </a:ext>
            </a:extLst>
          </p:cNvPr>
          <p:cNvSpPr txBox="1">
            <a:spLocks/>
          </p:cNvSpPr>
          <p:nvPr/>
        </p:nvSpPr>
        <p:spPr>
          <a:xfrm>
            <a:off x="378619" y="1437212"/>
            <a:ext cx="7981034" cy="137953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600"/>
              </a:spcBef>
              <a:spcAft>
                <a:spcPts val="0"/>
              </a:spcAft>
              <a:buClr>
                <a:schemeClr val="accent1"/>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1pPr>
            <a:lvl2pPr marL="914400" marR="0" lvl="1" indent="-368300" algn="l" rtl="0">
              <a:lnSpc>
                <a:spcPct val="115000"/>
              </a:lnSpc>
              <a:spcBef>
                <a:spcPts val="0"/>
              </a:spcBef>
              <a:spcAft>
                <a:spcPts val="0"/>
              </a:spcAft>
              <a:buClr>
                <a:schemeClr val="accen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2pPr>
            <a:lvl3pPr marL="1371600" marR="0" lvl="2" indent="-368300" algn="l" rtl="0">
              <a:lnSpc>
                <a:spcPct val="115000"/>
              </a:lnSpc>
              <a:spcBef>
                <a:spcPts val="0"/>
              </a:spcBef>
              <a:spcAft>
                <a:spcPts val="0"/>
              </a:spcAft>
              <a:buClr>
                <a:schemeClr val="accent3"/>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3pPr>
            <a:lvl4pPr marL="1828800" marR="0" lvl="3"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4pPr>
            <a:lvl5pPr marL="2286000" marR="0" lvl="4"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5pPr>
            <a:lvl6pPr marL="2743200" marR="0" lvl="5"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6pPr>
            <a:lvl7pPr marL="3200400" marR="0" lvl="6"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7pPr>
            <a:lvl8pPr marL="3657600" marR="0" lvl="7"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8pPr>
            <a:lvl9pPr marL="4114800" marR="0" lvl="8"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9pPr>
          </a:lstStyle>
          <a:p>
            <a:r>
              <a:rPr lang="en-US" sz="1800"/>
              <a:t>Cost to purchase:  ~$132,000 + implementation – useful life of 7 years</a:t>
            </a:r>
          </a:p>
          <a:p>
            <a:r>
              <a:rPr lang="en-US" sz="1800"/>
              <a:t>Savings of ~$525,000 over the life of the pumps to own</a:t>
            </a:r>
          </a:p>
          <a:p>
            <a:r>
              <a:rPr lang="en-US" sz="1800"/>
              <a:t>Enhanced features:</a:t>
            </a:r>
          </a:p>
          <a:p>
            <a:pPr lvl="1">
              <a:spcBef>
                <a:spcPts val="0"/>
              </a:spcBef>
              <a:spcAft>
                <a:spcPts val="0"/>
              </a:spcAft>
            </a:pPr>
            <a:r>
              <a:rPr lang="en-US" sz="1800"/>
              <a:t>Automatic drug library updates</a:t>
            </a:r>
          </a:p>
          <a:p>
            <a:pPr lvl="1">
              <a:spcBef>
                <a:spcPts val="0"/>
              </a:spcBef>
              <a:spcAft>
                <a:spcPts val="0"/>
              </a:spcAft>
            </a:pPr>
            <a:r>
              <a:rPr lang="en-US" sz="1800"/>
              <a:t>Electronic Pump Finder</a:t>
            </a:r>
          </a:p>
          <a:p>
            <a:pPr lvl="1">
              <a:spcBef>
                <a:spcPts val="0"/>
              </a:spcBef>
              <a:spcAft>
                <a:spcPts val="0"/>
              </a:spcAft>
            </a:pPr>
            <a:r>
              <a:rPr lang="en-US" sz="1800"/>
              <a:t>Reporting features</a:t>
            </a:r>
          </a:p>
          <a:p>
            <a:pPr lvl="1">
              <a:spcBef>
                <a:spcPts val="0"/>
              </a:spcBef>
              <a:spcAft>
                <a:spcPts val="0"/>
              </a:spcAft>
            </a:pPr>
            <a:r>
              <a:rPr lang="en-US" sz="1800"/>
              <a:t>Intuitive touchscreen for ease of use</a:t>
            </a:r>
          </a:p>
          <a:p>
            <a:pPr lvl="1">
              <a:spcBef>
                <a:spcPts val="0"/>
              </a:spcBef>
              <a:spcAft>
                <a:spcPts val="0"/>
              </a:spcAft>
            </a:pPr>
            <a:r>
              <a:rPr lang="en-US" sz="1800"/>
              <a:t>Prime backs to reduce air bubbles in tubing</a:t>
            </a:r>
          </a:p>
        </p:txBody>
      </p:sp>
      <p:sp>
        <p:nvSpPr>
          <p:cNvPr id="3" name="Rectangle 2">
            <a:extLst>
              <a:ext uri="{FF2B5EF4-FFF2-40B4-BE49-F238E27FC236}">
                <a16:creationId xmlns:a16="http://schemas.microsoft.com/office/drawing/2014/main" id="{AD1CFFAA-3AA4-E6E2-AED6-FF069D4FD79F}"/>
              </a:ext>
            </a:extLst>
          </p:cNvPr>
          <p:cNvSpPr/>
          <p:nvPr/>
        </p:nvSpPr>
        <p:spPr>
          <a:xfrm>
            <a:off x="78581" y="4303089"/>
            <a:ext cx="7515225" cy="5232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b="1">
                <a:ln/>
                <a:solidFill>
                  <a:srgbClr val="C00000"/>
                </a:solidFill>
                <a:latin typeface="Trebuchet MS" panose="020B0603020202020204"/>
                <a:ea typeface="ＭＳ Ｐゴシック" panose="020B0600070205080204" pitchFamily="34" charset="-128"/>
              </a:rPr>
              <a:t>*Request Motion to Approve $140,000 of Fiscal Year 2025 Capital for the Purchase and Implementation of </a:t>
            </a:r>
            <a:r>
              <a:rPr lang="en-US" b="1" err="1">
                <a:ln/>
                <a:solidFill>
                  <a:srgbClr val="C00000"/>
                </a:solidFill>
                <a:latin typeface="Trebuchet MS" panose="020B0603020202020204"/>
                <a:ea typeface="ＭＳ Ｐゴシック" panose="020B0600070205080204" pitchFamily="34" charset="-128"/>
              </a:rPr>
              <a:t>Ivenix</a:t>
            </a:r>
            <a:r>
              <a:rPr lang="en-US" b="1">
                <a:ln/>
                <a:solidFill>
                  <a:srgbClr val="C00000"/>
                </a:solidFill>
                <a:latin typeface="Trebuchet MS" panose="020B0603020202020204"/>
                <a:ea typeface="ＭＳ Ｐゴシック" panose="020B0600070205080204" pitchFamily="34" charset="-128"/>
              </a:rPr>
              <a:t> infusion pumps.</a:t>
            </a:r>
          </a:p>
        </p:txBody>
      </p:sp>
    </p:spTree>
    <p:extLst>
      <p:ext uri="{BB962C8B-B14F-4D97-AF65-F5344CB8AC3E}">
        <p14:creationId xmlns:p14="http://schemas.microsoft.com/office/powerpoint/2010/main" val="1201628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7CF86-AAE5-A6FF-90B8-05336C9430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
        <p:nvSpPr>
          <p:cNvPr id="4" name="Title 1">
            <a:extLst>
              <a:ext uri="{FF2B5EF4-FFF2-40B4-BE49-F238E27FC236}">
                <a16:creationId xmlns:a16="http://schemas.microsoft.com/office/drawing/2014/main" id="{77D63DCD-3585-EAEE-9B5D-327A7FEBC411}"/>
              </a:ext>
            </a:extLst>
          </p:cNvPr>
          <p:cNvSpPr txBox="1">
            <a:spLocks/>
          </p:cNvSpPr>
          <p:nvPr/>
        </p:nvSpPr>
        <p:spPr>
          <a:xfrm>
            <a:off x="700238" y="622688"/>
            <a:ext cx="2558980" cy="3898124"/>
          </a:xfrm>
          <a:prstGeom prst="rect">
            <a:avLst/>
          </a:prstGeom>
        </p:spPr>
        <p:txBody>
          <a:bodyPr vert="horz" lIns="82296" tIns="82296" rIns="82296" bIns="6858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b="1" cap="small">
                <a:solidFill>
                  <a:schemeClr val="tx1">
                    <a:lumMod val="75000"/>
                    <a:lumOff val="25000"/>
                  </a:schemeClr>
                </a:solidFill>
              </a:rPr>
              <a:t>Finance Committee</a:t>
            </a:r>
          </a:p>
        </p:txBody>
      </p:sp>
      <p:cxnSp>
        <p:nvCxnSpPr>
          <p:cNvPr id="6" name="Straight Connector 5">
            <a:extLst>
              <a:ext uri="{FF2B5EF4-FFF2-40B4-BE49-F238E27FC236}">
                <a16:creationId xmlns:a16="http://schemas.microsoft.com/office/drawing/2014/main" id="{0DFA1011-8834-58EF-CE11-7446547594AE}"/>
              </a:ext>
            </a:extLst>
          </p:cNvPr>
          <p:cNvCxnSpPr/>
          <p:nvPr/>
        </p:nvCxnSpPr>
        <p:spPr>
          <a:xfrm>
            <a:off x="3383279"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7" name="Content Placeholder 2">
            <a:extLst>
              <a:ext uri="{FF2B5EF4-FFF2-40B4-BE49-F238E27FC236}">
                <a16:creationId xmlns:a16="http://schemas.microsoft.com/office/drawing/2014/main" id="{83379E5E-E6F5-E1F3-651A-9C74E151FEE3}"/>
              </a:ext>
            </a:extLst>
          </p:cNvPr>
          <p:cNvGraphicFramePr>
            <a:graphicFrameLocks/>
          </p:cNvGraphicFramePr>
          <p:nvPr/>
        </p:nvGraphicFramePr>
        <p:xfrm>
          <a:off x="3951023" y="217170"/>
          <a:ext cx="4311748" cy="470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5" name="Arrow: Right 124">
            <a:extLst>
              <a:ext uri="{FF2B5EF4-FFF2-40B4-BE49-F238E27FC236}">
                <a16:creationId xmlns:a16="http://schemas.microsoft.com/office/drawing/2014/main" id="{4DD66F90-E117-1BC9-94F6-0401E3733A77}"/>
              </a:ext>
            </a:extLst>
          </p:cNvPr>
          <p:cNvSpPr/>
          <p:nvPr/>
        </p:nvSpPr>
        <p:spPr>
          <a:xfrm>
            <a:off x="1747156" y="4395774"/>
            <a:ext cx="2147207" cy="530678"/>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168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Investment Review – ZCM Advisory Group (Michelle Abey)</a:t>
            </a:r>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pic>
        <p:nvPicPr>
          <p:cNvPr id="8" name="Picture 7">
            <a:extLst>
              <a:ext uri="{FF2B5EF4-FFF2-40B4-BE49-F238E27FC236}">
                <a16:creationId xmlns:a16="http://schemas.microsoft.com/office/drawing/2014/main" id="{D261F1E8-430B-59EC-BEA7-FC62B5303589}"/>
              </a:ext>
            </a:extLst>
          </p:cNvPr>
          <p:cNvPicPr>
            <a:picLocks noChangeAspect="1"/>
          </p:cNvPicPr>
          <p:nvPr/>
        </p:nvPicPr>
        <p:blipFill>
          <a:blip r:embed="rId3"/>
          <a:stretch>
            <a:fillRect/>
          </a:stretch>
        </p:blipFill>
        <p:spPr>
          <a:xfrm>
            <a:off x="357082" y="1140556"/>
            <a:ext cx="7257878" cy="4084587"/>
          </a:xfrm>
          <a:prstGeom prst="rect">
            <a:avLst/>
          </a:prstGeom>
        </p:spPr>
      </p:pic>
    </p:spTree>
    <p:extLst>
      <p:ext uri="{BB962C8B-B14F-4D97-AF65-F5344CB8AC3E}">
        <p14:creationId xmlns:p14="http://schemas.microsoft.com/office/powerpoint/2010/main" val="1622773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Governing Board Meeting Minutes</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462531" y="4692521"/>
            <a:ext cx="7221583" cy="457853"/>
          </a:xfrm>
        </p:spPr>
        <p:txBody>
          <a:bodyPr/>
          <a:lstStyle/>
          <a:p>
            <a:pPr marL="88900" indent="0" algn="ctr">
              <a:buNone/>
            </a:pPr>
            <a:r>
              <a:rPr lang="en-US" sz="1200" b="1">
                <a:solidFill>
                  <a:srgbClr val="C00000"/>
                </a:solidFill>
              </a:rPr>
              <a:t>* Request Motion to Approve September 13, 2024 Governing Board Meeting Minutes *</a:t>
            </a:r>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pic>
        <p:nvPicPr>
          <p:cNvPr id="7" name="Graphic 6" descr="Contract with solid fill">
            <a:extLst>
              <a:ext uri="{FF2B5EF4-FFF2-40B4-BE49-F238E27FC236}">
                <a16:creationId xmlns:a16="http://schemas.microsoft.com/office/drawing/2014/main" id="{4491B710-5596-0E51-7F9A-96F7C0607A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4972" y="1417096"/>
            <a:ext cx="2818351" cy="2818351"/>
          </a:xfrm>
          <a:prstGeom prst="rect">
            <a:avLst/>
          </a:prstGeom>
        </p:spPr>
      </p:pic>
      <p:sp>
        <p:nvSpPr>
          <p:cNvPr id="8" name="Rectangle 7">
            <a:extLst>
              <a:ext uri="{FF2B5EF4-FFF2-40B4-BE49-F238E27FC236}">
                <a16:creationId xmlns:a16="http://schemas.microsoft.com/office/drawing/2014/main" id="{09366118-E06C-398F-0ED3-4D0E41A5D9BA}"/>
              </a:ext>
            </a:extLst>
          </p:cNvPr>
          <p:cNvSpPr/>
          <p:nvPr/>
        </p:nvSpPr>
        <p:spPr>
          <a:xfrm>
            <a:off x="3653631" y="2103097"/>
            <a:ext cx="3459119" cy="1754326"/>
          </a:xfrm>
          <a:prstGeom prst="rect">
            <a:avLst/>
          </a:prstGeom>
          <a:noFill/>
        </p:spPr>
        <p:txBody>
          <a:bodyPr wrap="square" lIns="91440" tIns="45720" rIns="91440" bIns="45720">
            <a:spAutoFit/>
          </a:bodyPr>
          <a:lstStyle/>
          <a:p>
            <a:pPr algn="ctr"/>
            <a:r>
              <a:rPr lang="en-US" sz="5400" b="1">
                <a:ln w="0"/>
                <a:gradFill>
                  <a:gsLst>
                    <a:gs pos="21000">
                      <a:srgbClr val="53575C"/>
                    </a:gs>
                    <a:gs pos="88000">
                      <a:srgbClr val="C5C7CA"/>
                    </a:gs>
                  </a:gsLst>
                  <a:lin ang="5400000"/>
                </a:gradFill>
                <a:latin typeface="Merriweather" panose="00000500000000000000" pitchFamily="2" charset="0"/>
              </a:rPr>
              <a:t>Meeting Minutes</a:t>
            </a:r>
          </a:p>
        </p:txBody>
      </p:sp>
    </p:spTree>
    <p:extLst>
      <p:ext uri="{BB962C8B-B14F-4D97-AF65-F5344CB8AC3E}">
        <p14:creationId xmlns:p14="http://schemas.microsoft.com/office/powerpoint/2010/main" val="1013787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7CF86-AAE5-A6FF-90B8-05336C94305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graphicFrame>
        <p:nvGraphicFramePr>
          <p:cNvPr id="3" name="Content Placeholder 2">
            <a:extLst>
              <a:ext uri="{FF2B5EF4-FFF2-40B4-BE49-F238E27FC236}">
                <a16:creationId xmlns:a16="http://schemas.microsoft.com/office/drawing/2014/main" id="{0A17A07B-4C92-88F4-2EC9-0FC71DDDF177}"/>
              </a:ext>
            </a:extLst>
          </p:cNvPr>
          <p:cNvGraphicFramePr>
            <a:graphicFrameLocks/>
          </p:cNvGraphicFramePr>
          <p:nvPr/>
        </p:nvGraphicFramePr>
        <p:xfrm>
          <a:off x="3951023" y="217170"/>
          <a:ext cx="4311748" cy="470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77D63DCD-3585-EAEE-9B5D-327A7FEBC411}"/>
              </a:ext>
            </a:extLst>
          </p:cNvPr>
          <p:cNvSpPr txBox="1">
            <a:spLocks/>
          </p:cNvSpPr>
          <p:nvPr/>
        </p:nvSpPr>
        <p:spPr>
          <a:xfrm>
            <a:off x="550128" y="622688"/>
            <a:ext cx="2709090" cy="3898124"/>
          </a:xfrm>
          <a:prstGeom prst="rect">
            <a:avLst/>
          </a:prstGeom>
        </p:spPr>
        <p:txBody>
          <a:bodyPr vert="horz" lIns="82296" tIns="82296" rIns="82296" bIns="6858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small" spc="0" normalizeH="0" baseline="0" noProof="0">
                <a:ln>
                  <a:noFill/>
                </a:ln>
                <a:solidFill>
                  <a:srgbClr val="061E3A">
                    <a:lumMod val="75000"/>
                    <a:lumOff val="25000"/>
                  </a:srgbClr>
                </a:solidFill>
                <a:effectLst/>
                <a:uLnTx/>
                <a:uFillTx/>
                <a:latin typeface="Arial"/>
                <a:cs typeface="Arial"/>
                <a:sym typeface="Arial"/>
              </a:rPr>
              <a:t>Governance Committee</a:t>
            </a:r>
          </a:p>
        </p:txBody>
      </p:sp>
      <p:cxnSp>
        <p:nvCxnSpPr>
          <p:cNvPr id="6" name="Straight Connector 5">
            <a:extLst>
              <a:ext uri="{FF2B5EF4-FFF2-40B4-BE49-F238E27FC236}">
                <a16:creationId xmlns:a16="http://schemas.microsoft.com/office/drawing/2014/main" id="{0DFA1011-8834-58EF-CE11-7446547594AE}"/>
              </a:ext>
            </a:extLst>
          </p:cNvPr>
          <p:cNvCxnSpPr/>
          <p:nvPr/>
        </p:nvCxnSpPr>
        <p:spPr>
          <a:xfrm>
            <a:off x="3383279"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294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7CF86-AAE5-A6FF-90B8-05336C94305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graphicFrame>
        <p:nvGraphicFramePr>
          <p:cNvPr id="3" name="Content Placeholder 2">
            <a:extLst>
              <a:ext uri="{FF2B5EF4-FFF2-40B4-BE49-F238E27FC236}">
                <a16:creationId xmlns:a16="http://schemas.microsoft.com/office/drawing/2014/main" id="{0A17A07B-4C92-88F4-2EC9-0FC71DDDF177}"/>
              </a:ext>
            </a:extLst>
          </p:cNvPr>
          <p:cNvGraphicFramePr>
            <a:graphicFrameLocks/>
          </p:cNvGraphicFramePr>
          <p:nvPr/>
        </p:nvGraphicFramePr>
        <p:xfrm>
          <a:off x="3951023" y="217170"/>
          <a:ext cx="4311748" cy="470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77D63DCD-3585-EAEE-9B5D-327A7FEBC411}"/>
              </a:ext>
            </a:extLst>
          </p:cNvPr>
          <p:cNvSpPr txBox="1">
            <a:spLocks/>
          </p:cNvSpPr>
          <p:nvPr/>
        </p:nvSpPr>
        <p:spPr>
          <a:xfrm>
            <a:off x="758282" y="622688"/>
            <a:ext cx="2500935" cy="3898124"/>
          </a:xfrm>
          <a:prstGeom prst="rect">
            <a:avLst/>
          </a:prstGeom>
        </p:spPr>
        <p:txBody>
          <a:bodyPr vert="horz" lIns="82296" tIns="82296" rIns="82296" bIns="6858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small" spc="0" normalizeH="0" baseline="0" noProof="0">
                <a:ln>
                  <a:noFill/>
                </a:ln>
                <a:solidFill>
                  <a:srgbClr val="061E3A">
                    <a:lumMod val="75000"/>
                    <a:lumOff val="25000"/>
                  </a:srgbClr>
                </a:solidFill>
                <a:effectLst/>
                <a:uLnTx/>
                <a:uFillTx/>
                <a:latin typeface="Arial"/>
                <a:cs typeface="Arial"/>
                <a:sym typeface="Arial"/>
              </a:rPr>
              <a:t>Quality Committee</a:t>
            </a:r>
          </a:p>
        </p:txBody>
      </p:sp>
      <p:cxnSp>
        <p:nvCxnSpPr>
          <p:cNvPr id="6" name="Straight Connector 5">
            <a:extLst>
              <a:ext uri="{FF2B5EF4-FFF2-40B4-BE49-F238E27FC236}">
                <a16:creationId xmlns:a16="http://schemas.microsoft.com/office/drawing/2014/main" id="{0DFA1011-8834-58EF-CE11-7446547594AE}"/>
              </a:ext>
            </a:extLst>
          </p:cNvPr>
          <p:cNvCxnSpPr/>
          <p:nvPr/>
        </p:nvCxnSpPr>
        <p:spPr>
          <a:xfrm>
            <a:off x="3383279"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296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Review QM Council Minutes  (Donna Olson)</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914574" y="1584425"/>
            <a:ext cx="7114791" cy="2957100"/>
          </a:xfrm>
        </p:spPr>
        <p:txBody>
          <a:bodyPr/>
          <a:lstStyle/>
          <a:p>
            <a:pPr>
              <a:lnSpc>
                <a:spcPct val="100000"/>
              </a:lnSpc>
              <a:spcBef>
                <a:spcPts val="1800"/>
              </a:spcBef>
            </a:pPr>
            <a:r>
              <a:rPr lang="en-US" sz="1600"/>
              <a:t>Closed CI Projects – September 2024:</a:t>
            </a:r>
          </a:p>
          <a:p>
            <a:pPr lvl="1">
              <a:lnSpc>
                <a:spcPct val="100000"/>
              </a:lnSpc>
              <a:spcBef>
                <a:spcPts val="1800"/>
              </a:spcBef>
            </a:pPr>
            <a:r>
              <a:rPr lang="en-US" sz="1600"/>
              <a:t>Fixed Dose </a:t>
            </a:r>
            <a:r>
              <a:rPr lang="en-US" sz="1600" err="1"/>
              <a:t>Kcentra</a:t>
            </a:r>
            <a:r>
              <a:rPr lang="en-US" sz="1600"/>
              <a:t>® for Anticoagulation Reversal</a:t>
            </a:r>
          </a:p>
          <a:p>
            <a:pPr lvl="1">
              <a:lnSpc>
                <a:spcPct val="100000"/>
              </a:lnSpc>
              <a:spcBef>
                <a:spcPts val="1800"/>
              </a:spcBef>
            </a:pPr>
            <a:r>
              <a:rPr lang="en-US" sz="1600"/>
              <a:t>Fluorescent Surface Monitoring</a:t>
            </a:r>
          </a:p>
          <a:p>
            <a:pPr lvl="1">
              <a:lnSpc>
                <a:spcPct val="100000"/>
              </a:lnSpc>
              <a:spcBef>
                <a:spcPts val="1800"/>
              </a:spcBef>
            </a:pPr>
            <a:r>
              <a:rPr lang="en-US" sz="1600"/>
              <a:t>Café POS system </a:t>
            </a:r>
          </a:p>
          <a:p>
            <a:pPr lvl="1">
              <a:lnSpc>
                <a:spcPct val="100000"/>
              </a:lnSpc>
              <a:spcBef>
                <a:spcPts val="1800"/>
              </a:spcBef>
            </a:pPr>
            <a:r>
              <a:rPr lang="en-US" sz="1600"/>
              <a:t>Purchasing Workflow Process </a:t>
            </a:r>
          </a:p>
          <a:p>
            <a:pPr marL="88900" indent="0">
              <a:buNone/>
            </a:pPr>
            <a:endParaRPr lang="en-US" sz="12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3498599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7CF86-AAE5-A6FF-90B8-05336C94305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graphicFrame>
        <p:nvGraphicFramePr>
          <p:cNvPr id="3" name="Content Placeholder 2">
            <a:extLst>
              <a:ext uri="{FF2B5EF4-FFF2-40B4-BE49-F238E27FC236}">
                <a16:creationId xmlns:a16="http://schemas.microsoft.com/office/drawing/2014/main" id="{0A17A07B-4C92-88F4-2EC9-0FC71DDDF177}"/>
              </a:ext>
            </a:extLst>
          </p:cNvPr>
          <p:cNvGraphicFramePr>
            <a:graphicFrameLocks/>
          </p:cNvGraphicFramePr>
          <p:nvPr/>
        </p:nvGraphicFramePr>
        <p:xfrm>
          <a:off x="3951023" y="217170"/>
          <a:ext cx="4311748" cy="470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77D63DCD-3585-EAEE-9B5D-327A7FEBC411}"/>
              </a:ext>
            </a:extLst>
          </p:cNvPr>
          <p:cNvSpPr txBox="1">
            <a:spLocks/>
          </p:cNvSpPr>
          <p:nvPr/>
        </p:nvSpPr>
        <p:spPr>
          <a:xfrm>
            <a:off x="609485" y="629922"/>
            <a:ext cx="2766560" cy="3898124"/>
          </a:xfrm>
          <a:prstGeom prst="rect">
            <a:avLst/>
          </a:prstGeom>
        </p:spPr>
        <p:txBody>
          <a:bodyPr vert="horz" lIns="82296" tIns="82296" rIns="82296" bIns="6858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small" spc="0" normalizeH="0" baseline="0" noProof="0">
                <a:ln>
                  <a:noFill/>
                </a:ln>
                <a:solidFill>
                  <a:srgbClr val="061E3A">
                    <a:lumMod val="75000"/>
                    <a:lumOff val="25000"/>
                  </a:srgbClr>
                </a:solidFill>
                <a:effectLst/>
                <a:uLnTx/>
                <a:uFillTx/>
                <a:latin typeface="Arial"/>
                <a:cs typeface="Arial"/>
                <a:sym typeface="Arial"/>
              </a:rPr>
              <a:t>Audit Compliance/Risk Management Committee</a:t>
            </a:r>
          </a:p>
        </p:txBody>
      </p:sp>
      <p:cxnSp>
        <p:nvCxnSpPr>
          <p:cNvPr id="6" name="Straight Connector 5">
            <a:extLst>
              <a:ext uri="{FF2B5EF4-FFF2-40B4-BE49-F238E27FC236}">
                <a16:creationId xmlns:a16="http://schemas.microsoft.com/office/drawing/2014/main" id="{0DFA1011-8834-58EF-CE11-7446547594AE}"/>
              </a:ext>
            </a:extLst>
          </p:cNvPr>
          <p:cNvCxnSpPr/>
          <p:nvPr/>
        </p:nvCxnSpPr>
        <p:spPr>
          <a:xfrm>
            <a:off x="3383279"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050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FY2024 Audit Review and Acceptance (Kris Krentz)  </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914574" y="1584425"/>
            <a:ext cx="7114791" cy="2957100"/>
          </a:xfrm>
        </p:spPr>
        <p:txBody>
          <a:bodyPr/>
          <a:lstStyle/>
          <a:p>
            <a:pPr>
              <a:lnSpc>
                <a:spcPct val="100000"/>
              </a:lnSpc>
              <a:spcBef>
                <a:spcPts val="1800"/>
              </a:spcBef>
            </a:pPr>
            <a:r>
              <a:rPr lang="en-US" sz="1600"/>
              <a:t>Unmodified, "Clean" Opinion</a:t>
            </a:r>
          </a:p>
          <a:p>
            <a:pPr>
              <a:lnSpc>
                <a:spcPct val="100000"/>
              </a:lnSpc>
              <a:spcBef>
                <a:spcPts val="1800"/>
              </a:spcBef>
            </a:pPr>
            <a:r>
              <a:rPr lang="en-US" sz="1600"/>
              <a:t>Significant Estimates:  Collectability of Patient Receivables &amp; Estimated Third-Party Payor Settlements</a:t>
            </a:r>
          </a:p>
          <a:p>
            <a:pPr>
              <a:lnSpc>
                <a:spcPct val="100000"/>
              </a:lnSpc>
              <a:spcBef>
                <a:spcPts val="1800"/>
              </a:spcBef>
            </a:pPr>
            <a:r>
              <a:rPr lang="en-US" sz="1600"/>
              <a:t>Significant Disclosures:  Long-Term Debt – Terms &amp; maturities &amp; financial covenants</a:t>
            </a:r>
          </a:p>
          <a:p>
            <a:pPr>
              <a:lnSpc>
                <a:spcPct val="100000"/>
              </a:lnSpc>
              <a:spcBef>
                <a:spcPts val="1800"/>
              </a:spcBef>
            </a:pPr>
            <a:r>
              <a:rPr lang="en-US" sz="1600"/>
              <a:t>Corrected and Uncorrected Misstatements • No misstatements detected as a result of audit procedures.</a:t>
            </a:r>
          </a:p>
          <a:p>
            <a:pPr>
              <a:lnSpc>
                <a:spcPct val="100000"/>
              </a:lnSpc>
              <a:spcBef>
                <a:spcPts val="1800"/>
              </a:spcBef>
            </a:pPr>
            <a:r>
              <a:rPr lang="en-US" sz="1600"/>
              <a:t>No Difficulties Encountered in Performing Audit.</a:t>
            </a:r>
          </a:p>
          <a:p>
            <a:pPr>
              <a:lnSpc>
                <a:spcPct val="100000"/>
              </a:lnSpc>
              <a:spcBef>
                <a:spcPts val="1800"/>
              </a:spcBef>
            </a:pPr>
            <a:endParaRPr lang="en-US" sz="16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
        <p:nvSpPr>
          <p:cNvPr id="4" name="Text Placeholder 3">
            <a:extLst>
              <a:ext uri="{FF2B5EF4-FFF2-40B4-BE49-F238E27FC236}">
                <a16:creationId xmlns:a16="http://schemas.microsoft.com/office/drawing/2014/main" id="{F566AC1F-07D4-AA73-C7D4-7F7CFD2BA781}"/>
              </a:ext>
            </a:extLst>
          </p:cNvPr>
          <p:cNvSpPr>
            <a:spLocks noGrp="1"/>
          </p:cNvSpPr>
          <p:nvPr>
            <p:ph type="body" idx="2"/>
          </p:nvPr>
        </p:nvSpPr>
        <p:spPr>
          <a:xfrm>
            <a:off x="-143491" y="4750458"/>
            <a:ext cx="8165692" cy="301154"/>
          </a:xfrm>
        </p:spPr>
        <p:txBody>
          <a:bodyPr/>
          <a:lstStyle/>
          <a:p>
            <a:pPr marL="88900" indent="0" algn="ctr">
              <a:buNone/>
            </a:pPr>
            <a:r>
              <a:rPr lang="en-US" sz="1200" b="1">
                <a:solidFill>
                  <a:srgbClr val="C00000"/>
                </a:solidFill>
              </a:rPr>
              <a:t>* Request Motion to Approve Stoughton Hospital Association FY2024 Audit Report and Governance Letter. *</a:t>
            </a:r>
          </a:p>
        </p:txBody>
      </p:sp>
    </p:spTree>
    <p:extLst>
      <p:ext uri="{BB962C8B-B14F-4D97-AF65-F5344CB8AC3E}">
        <p14:creationId xmlns:p14="http://schemas.microsoft.com/office/powerpoint/2010/main" val="2954474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12EA-3958-F882-7D93-240653C977F1}"/>
              </a:ext>
            </a:extLst>
          </p:cNvPr>
          <p:cNvSpPr>
            <a:spLocks noGrp="1"/>
          </p:cNvSpPr>
          <p:nvPr>
            <p:ph type="ctrTitle"/>
          </p:nvPr>
        </p:nvSpPr>
        <p:spPr>
          <a:xfrm>
            <a:off x="1389909" y="2574626"/>
            <a:ext cx="6720442" cy="537768"/>
          </a:xfrm>
        </p:spPr>
        <p:txBody>
          <a:bodyPr/>
          <a:lstStyle/>
          <a:p>
            <a:r>
              <a:rPr lang="en-US"/>
              <a:t>VP HR, Campus Planning &amp; Operational Support Services Summary</a:t>
            </a:r>
          </a:p>
        </p:txBody>
      </p:sp>
      <p:sp>
        <p:nvSpPr>
          <p:cNvPr id="3" name="Subtitle 2">
            <a:extLst>
              <a:ext uri="{FF2B5EF4-FFF2-40B4-BE49-F238E27FC236}">
                <a16:creationId xmlns:a16="http://schemas.microsoft.com/office/drawing/2014/main" id="{947B5B70-1AAC-4D6F-DD46-D4A37F405C3F}"/>
              </a:ext>
            </a:extLst>
          </p:cNvPr>
          <p:cNvSpPr>
            <a:spLocks noGrp="1"/>
          </p:cNvSpPr>
          <p:nvPr>
            <p:ph type="subTitle" idx="1"/>
          </p:nvPr>
        </p:nvSpPr>
        <p:spPr>
          <a:xfrm>
            <a:off x="1731323" y="3112682"/>
            <a:ext cx="5562600" cy="265200"/>
          </a:xfrm>
        </p:spPr>
        <p:txBody>
          <a:bodyPr/>
          <a:lstStyle/>
          <a:p>
            <a:r>
              <a:rPr lang="en-US"/>
              <a:t>Chris Schmitz</a:t>
            </a:r>
          </a:p>
        </p:txBody>
      </p:sp>
    </p:spTree>
    <p:extLst>
      <p:ext uri="{BB962C8B-B14F-4D97-AF65-F5344CB8AC3E}">
        <p14:creationId xmlns:p14="http://schemas.microsoft.com/office/powerpoint/2010/main" val="3993892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Facilities Updates</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849467" y="1489728"/>
            <a:ext cx="7114791" cy="3834625"/>
          </a:xfrm>
        </p:spPr>
        <p:txBody>
          <a:bodyPr/>
          <a:lstStyle/>
          <a:p>
            <a:pPr>
              <a:lnSpc>
                <a:spcPct val="100000"/>
              </a:lnSpc>
              <a:spcBef>
                <a:spcPts val="1800"/>
              </a:spcBef>
            </a:pPr>
            <a:r>
              <a:rPr lang="en-US" sz="1600"/>
              <a:t>Active capital improvements to café, surgical services, Oregon Urgent Care, and Community Health &amp; Wellness Center</a:t>
            </a:r>
          </a:p>
          <a:p>
            <a:pPr>
              <a:lnSpc>
                <a:spcPct val="100000"/>
              </a:lnSpc>
              <a:spcBef>
                <a:spcPts val="1800"/>
              </a:spcBef>
            </a:pPr>
            <a:r>
              <a:rPr lang="en-US" sz="1600"/>
              <a:t>Continued plumbing issues in 1956 building</a:t>
            </a:r>
          </a:p>
          <a:p>
            <a:pPr>
              <a:lnSpc>
                <a:spcPct val="100000"/>
              </a:lnSpc>
              <a:spcBef>
                <a:spcPts val="1800"/>
              </a:spcBef>
            </a:pPr>
            <a:r>
              <a:rPr lang="en-US" sz="1600"/>
              <a:t>Added EV installation ports through ChargePoint</a:t>
            </a:r>
          </a:p>
          <a:p>
            <a:pPr>
              <a:lnSpc>
                <a:spcPct val="100000"/>
              </a:lnSpc>
              <a:spcBef>
                <a:spcPts val="1800"/>
              </a:spcBef>
            </a:pPr>
            <a:r>
              <a:rPr lang="en-US" sz="1600"/>
              <a:t>Solar project </a:t>
            </a:r>
          </a:p>
          <a:p>
            <a:pPr>
              <a:lnSpc>
                <a:spcPct val="100000"/>
              </a:lnSpc>
              <a:spcBef>
                <a:spcPts val="1800"/>
              </a:spcBef>
            </a:pPr>
            <a:r>
              <a:rPr lang="en-US" sz="1600"/>
              <a:t>Purchased residential homes at 700, 708, and 724/728 (</a:t>
            </a:r>
            <a:r>
              <a:rPr lang="en-US" sz="1600" err="1"/>
              <a:t>TriCor</a:t>
            </a:r>
            <a:r>
              <a:rPr lang="en-US" sz="1600"/>
              <a:t>)</a:t>
            </a:r>
          </a:p>
          <a:p>
            <a:pPr lvl="1">
              <a:lnSpc>
                <a:spcPct val="100000"/>
              </a:lnSpc>
              <a:spcBef>
                <a:spcPts val="1800"/>
              </a:spcBef>
            </a:pPr>
            <a:r>
              <a:rPr lang="en-US" sz="1600"/>
              <a:t>Renters in all three properties</a:t>
            </a:r>
          </a:p>
          <a:p>
            <a:pPr>
              <a:lnSpc>
                <a:spcPct val="100000"/>
              </a:lnSpc>
              <a:spcBef>
                <a:spcPts val="1800"/>
              </a:spcBef>
            </a:pPr>
            <a:r>
              <a:rPr lang="en-US" sz="1600"/>
              <a:t>Future of </a:t>
            </a:r>
            <a:r>
              <a:rPr lang="en-US" sz="1600" err="1"/>
              <a:t>Al’Anon</a:t>
            </a:r>
            <a:r>
              <a:rPr lang="en-US" sz="1600"/>
              <a:t> home</a:t>
            </a:r>
          </a:p>
          <a:p>
            <a:pPr marL="88900" indent="0">
              <a:buNone/>
            </a:pPr>
            <a:endParaRPr lang="en-US" sz="12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4107537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Staffing Updates</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733039" y="1564254"/>
            <a:ext cx="4411932" cy="2957100"/>
          </a:xfrm>
        </p:spPr>
        <p:txBody>
          <a:bodyPr/>
          <a:lstStyle/>
          <a:p>
            <a:pPr>
              <a:lnSpc>
                <a:spcPct val="100000"/>
              </a:lnSpc>
              <a:spcBef>
                <a:spcPts val="1800"/>
              </a:spcBef>
            </a:pPr>
            <a:r>
              <a:rPr lang="en-US" sz="1600"/>
              <a:t>Trends in Resignation Notices:</a:t>
            </a:r>
          </a:p>
          <a:p>
            <a:pPr lvl="1">
              <a:lnSpc>
                <a:spcPct val="100000"/>
              </a:lnSpc>
              <a:spcBef>
                <a:spcPts val="1800"/>
              </a:spcBef>
            </a:pPr>
            <a:r>
              <a:rPr lang="en-US" sz="1600"/>
              <a:t>Our Response</a:t>
            </a:r>
          </a:p>
          <a:p>
            <a:pPr lvl="2">
              <a:lnSpc>
                <a:spcPct val="100000"/>
              </a:lnSpc>
              <a:spcBef>
                <a:spcPts val="1800"/>
              </a:spcBef>
            </a:pPr>
            <a:r>
              <a:rPr lang="en-US" sz="1600"/>
              <a:t>WFD Education Grants</a:t>
            </a:r>
          </a:p>
          <a:p>
            <a:pPr lvl="2">
              <a:lnSpc>
                <a:spcPct val="100000"/>
              </a:lnSpc>
              <a:spcBef>
                <a:spcPts val="1800"/>
              </a:spcBef>
            </a:pPr>
            <a:r>
              <a:rPr lang="en-US" sz="1600"/>
              <a:t>Aggressive pay range increases for entry level and Tech staff</a:t>
            </a:r>
          </a:p>
          <a:p>
            <a:pPr lvl="2">
              <a:lnSpc>
                <a:spcPct val="100000"/>
              </a:lnSpc>
              <a:spcBef>
                <a:spcPts val="1800"/>
              </a:spcBef>
            </a:pPr>
            <a:r>
              <a:rPr lang="en-US" sz="1600"/>
              <a:t>Changes to Retirement plan design </a:t>
            </a:r>
          </a:p>
          <a:p>
            <a:pPr marL="88900" indent="0">
              <a:lnSpc>
                <a:spcPct val="100000"/>
              </a:lnSpc>
              <a:spcBef>
                <a:spcPts val="1800"/>
              </a:spcBef>
              <a:buNone/>
            </a:pPr>
            <a:endParaRPr lang="en-US" sz="1600"/>
          </a:p>
          <a:p>
            <a:pPr marL="88900" indent="0">
              <a:buNone/>
            </a:pPr>
            <a:endParaRPr lang="en-US" sz="12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pic>
        <p:nvPicPr>
          <p:cNvPr id="4" name="Content Placeholder 4">
            <a:extLst>
              <a:ext uri="{FF2B5EF4-FFF2-40B4-BE49-F238E27FC236}">
                <a16:creationId xmlns:a16="http://schemas.microsoft.com/office/drawing/2014/main" id="{F8E7F572-620F-844B-A1F6-5349B7E09934}"/>
              </a:ext>
            </a:extLst>
          </p:cNvPr>
          <p:cNvPicPr>
            <a:picLocks noChangeAspect="1"/>
          </p:cNvPicPr>
          <p:nvPr/>
        </p:nvPicPr>
        <p:blipFill>
          <a:blip r:embed="rId3"/>
          <a:stretch>
            <a:fillRect/>
          </a:stretch>
        </p:blipFill>
        <p:spPr>
          <a:xfrm>
            <a:off x="4990893" y="1556849"/>
            <a:ext cx="3889617" cy="2964787"/>
          </a:xfrm>
          <a:prstGeom prst="rect">
            <a:avLst/>
          </a:prstGeom>
          <a:noFill/>
          <a:ln>
            <a:noFill/>
          </a:ln>
        </p:spPr>
      </p:pic>
    </p:spTree>
    <p:extLst>
      <p:ext uri="{BB962C8B-B14F-4D97-AF65-F5344CB8AC3E}">
        <p14:creationId xmlns:p14="http://schemas.microsoft.com/office/powerpoint/2010/main" val="3838115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Staffing Updates</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914575" y="1411150"/>
            <a:ext cx="7114791" cy="2957100"/>
          </a:xfrm>
        </p:spPr>
        <p:txBody>
          <a:bodyPr/>
          <a:lstStyle/>
          <a:p>
            <a:pPr>
              <a:lnSpc>
                <a:spcPct val="100000"/>
              </a:lnSpc>
              <a:spcBef>
                <a:spcPts val="1800"/>
              </a:spcBef>
            </a:pPr>
            <a:r>
              <a:rPr lang="en-US" sz="1600"/>
              <a:t>Welcome Chris!</a:t>
            </a:r>
          </a:p>
          <a:p>
            <a:pPr>
              <a:lnSpc>
                <a:spcPct val="100000"/>
              </a:lnSpc>
              <a:spcBef>
                <a:spcPts val="1800"/>
              </a:spcBef>
            </a:pPr>
            <a:r>
              <a:rPr lang="en-US" sz="1600"/>
              <a:t>Current leadership openings:</a:t>
            </a:r>
          </a:p>
          <a:p>
            <a:pPr lvl="1">
              <a:lnSpc>
                <a:spcPct val="100000"/>
              </a:lnSpc>
              <a:spcBef>
                <a:spcPts val="1800"/>
              </a:spcBef>
            </a:pPr>
            <a:r>
              <a:rPr lang="en-US" sz="1600"/>
              <a:t>Ortho Surgeon (rescheduled)</a:t>
            </a:r>
          </a:p>
          <a:p>
            <a:pPr lvl="1">
              <a:lnSpc>
                <a:spcPct val="100000"/>
              </a:lnSpc>
              <a:spcBef>
                <a:spcPts val="1800"/>
              </a:spcBef>
            </a:pPr>
            <a:r>
              <a:rPr lang="en-US" sz="1600"/>
              <a:t>Clinic Manager</a:t>
            </a:r>
          </a:p>
          <a:p>
            <a:pPr lvl="1">
              <a:lnSpc>
                <a:spcPct val="100000"/>
              </a:lnSpc>
              <a:spcBef>
                <a:spcPts val="1800"/>
              </a:spcBef>
            </a:pPr>
            <a:r>
              <a:rPr lang="en-US" sz="1600"/>
              <a:t>Director of Experience and Engagement</a:t>
            </a:r>
          </a:p>
          <a:p>
            <a:pPr>
              <a:lnSpc>
                <a:spcPct val="100000"/>
              </a:lnSpc>
              <a:spcBef>
                <a:spcPts val="1800"/>
              </a:spcBef>
            </a:pPr>
            <a:r>
              <a:rPr lang="en-US" sz="1600"/>
              <a:t>Still Challenging Openings: Medical Assistants, Surg Techs (with 5K sign-on bonus), Rad Techs, CNA’s, Select RN positions</a:t>
            </a:r>
          </a:p>
          <a:p>
            <a:pPr lvl="1">
              <a:lnSpc>
                <a:spcPct val="100000"/>
              </a:lnSpc>
              <a:spcBef>
                <a:spcPts val="1800"/>
              </a:spcBef>
            </a:pPr>
            <a:endParaRPr lang="en-US" sz="1600"/>
          </a:p>
          <a:p>
            <a:pPr lvl="1">
              <a:lnSpc>
                <a:spcPct val="100000"/>
              </a:lnSpc>
              <a:spcBef>
                <a:spcPts val="1800"/>
              </a:spcBef>
            </a:pPr>
            <a:endParaRPr lang="en-US" sz="1600"/>
          </a:p>
          <a:p>
            <a:pPr marL="88900" indent="0">
              <a:lnSpc>
                <a:spcPct val="100000"/>
              </a:lnSpc>
              <a:spcBef>
                <a:spcPts val="1800"/>
              </a:spcBef>
              <a:buNone/>
            </a:pPr>
            <a:endParaRPr lang="en-US" sz="1600"/>
          </a:p>
          <a:p>
            <a:pPr marL="88900" indent="0">
              <a:buNone/>
            </a:pPr>
            <a:endParaRPr lang="en-US" sz="12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2186414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12EA-3958-F882-7D93-240653C977F1}"/>
              </a:ext>
            </a:extLst>
          </p:cNvPr>
          <p:cNvSpPr>
            <a:spLocks noGrp="1"/>
          </p:cNvSpPr>
          <p:nvPr>
            <p:ph type="ctrTitle"/>
          </p:nvPr>
        </p:nvSpPr>
        <p:spPr/>
        <p:txBody>
          <a:bodyPr/>
          <a:lstStyle/>
          <a:p>
            <a:r>
              <a:rPr lang="en-US"/>
              <a:t>CFO Summary</a:t>
            </a:r>
          </a:p>
        </p:txBody>
      </p:sp>
      <p:sp>
        <p:nvSpPr>
          <p:cNvPr id="3" name="Subtitle 2">
            <a:extLst>
              <a:ext uri="{FF2B5EF4-FFF2-40B4-BE49-F238E27FC236}">
                <a16:creationId xmlns:a16="http://schemas.microsoft.com/office/drawing/2014/main" id="{947B5B70-1AAC-4D6F-DD46-D4A37F405C3F}"/>
              </a:ext>
            </a:extLst>
          </p:cNvPr>
          <p:cNvSpPr>
            <a:spLocks noGrp="1"/>
          </p:cNvSpPr>
          <p:nvPr>
            <p:ph type="subTitle" idx="1"/>
          </p:nvPr>
        </p:nvSpPr>
        <p:spPr/>
        <p:txBody>
          <a:bodyPr/>
          <a:lstStyle/>
          <a:p>
            <a:r>
              <a:rPr lang="en-US"/>
              <a:t>Michelle Abey</a:t>
            </a:r>
          </a:p>
        </p:txBody>
      </p:sp>
    </p:spTree>
    <p:extLst>
      <p:ext uri="{BB962C8B-B14F-4D97-AF65-F5344CB8AC3E}">
        <p14:creationId xmlns:p14="http://schemas.microsoft.com/office/powerpoint/2010/main" val="2628940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DDC7-EAF1-69D6-6DF5-D84ED0E894FE}"/>
              </a:ext>
            </a:extLst>
          </p:cNvPr>
          <p:cNvSpPr>
            <a:spLocks noGrp="1"/>
          </p:cNvSpPr>
          <p:nvPr>
            <p:ph type="ctrTitle"/>
          </p:nvPr>
        </p:nvSpPr>
        <p:spPr/>
        <p:txBody>
          <a:bodyPr/>
          <a:lstStyle/>
          <a:p>
            <a:r>
              <a:rPr lang="en-US"/>
              <a:t>Trustee Education</a:t>
            </a:r>
          </a:p>
        </p:txBody>
      </p:sp>
      <p:sp>
        <p:nvSpPr>
          <p:cNvPr id="3" name="Subtitle 2">
            <a:extLst>
              <a:ext uri="{FF2B5EF4-FFF2-40B4-BE49-F238E27FC236}">
                <a16:creationId xmlns:a16="http://schemas.microsoft.com/office/drawing/2014/main" id="{D09516BD-B450-FFB8-DA6A-D430B35A2090}"/>
              </a:ext>
            </a:extLst>
          </p:cNvPr>
          <p:cNvSpPr>
            <a:spLocks noGrp="1"/>
          </p:cNvSpPr>
          <p:nvPr>
            <p:ph type="subTitle" idx="1"/>
          </p:nvPr>
        </p:nvSpPr>
        <p:spPr/>
        <p:txBody>
          <a:bodyPr/>
          <a:lstStyle/>
          <a:p>
            <a:r>
              <a:rPr lang="en-US"/>
              <a:t>Cardiac HEAL Program</a:t>
            </a:r>
          </a:p>
          <a:p>
            <a:pPr>
              <a:lnSpc>
                <a:spcPct val="114999"/>
              </a:lnSpc>
            </a:pPr>
            <a:r>
              <a:rPr lang="en-US"/>
              <a:t>Jonathan Milton, MSN, APNP, ACCNS-AG </a:t>
            </a:r>
          </a:p>
        </p:txBody>
      </p:sp>
    </p:spTree>
    <p:extLst>
      <p:ext uri="{BB962C8B-B14F-4D97-AF65-F5344CB8AC3E}">
        <p14:creationId xmlns:p14="http://schemas.microsoft.com/office/powerpoint/2010/main" val="3107311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Quarterly Corporate Compliance Committee Report</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914574" y="1584425"/>
            <a:ext cx="7114791" cy="2957100"/>
          </a:xfrm>
        </p:spPr>
        <p:txBody>
          <a:bodyPr/>
          <a:lstStyle/>
          <a:p>
            <a:pPr marL="88900" indent="0">
              <a:buNone/>
            </a:pPr>
            <a:r>
              <a:rPr lang="en-US" sz="1600"/>
              <a:t> </a:t>
            </a:r>
            <a:endParaRPr lang="en-US"/>
          </a:p>
          <a:p>
            <a:pPr marL="88900" indent="0">
              <a:buNone/>
            </a:pPr>
            <a:endParaRPr lang="en-US" sz="12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
        <p:nvSpPr>
          <p:cNvPr id="4" name="Text Placeholder 3">
            <a:extLst>
              <a:ext uri="{FF2B5EF4-FFF2-40B4-BE49-F238E27FC236}">
                <a16:creationId xmlns:a16="http://schemas.microsoft.com/office/drawing/2014/main" id="{6378231B-0B02-F657-B727-A711355745A0}"/>
              </a:ext>
            </a:extLst>
          </p:cNvPr>
          <p:cNvSpPr>
            <a:spLocks noGrp="1"/>
          </p:cNvSpPr>
          <p:nvPr>
            <p:ph type="body" idx="2"/>
          </p:nvPr>
        </p:nvSpPr>
        <p:spPr>
          <a:xfrm>
            <a:off x="-104900" y="4701802"/>
            <a:ext cx="8134265" cy="403857"/>
          </a:xfrm>
        </p:spPr>
        <p:txBody>
          <a:bodyPr/>
          <a:lstStyle/>
          <a:p>
            <a:pPr marL="88900" indent="0" algn="ctr">
              <a:buNone/>
            </a:pPr>
            <a:r>
              <a:rPr lang="en-US" sz="1200" b="1">
                <a:solidFill>
                  <a:srgbClr val="C00000"/>
                </a:solidFill>
              </a:rPr>
              <a:t>* Request Motion to Approve Quarterly Corporate Compliance Committee Report. *</a:t>
            </a:r>
          </a:p>
        </p:txBody>
      </p:sp>
      <p:graphicFrame>
        <p:nvGraphicFramePr>
          <p:cNvPr id="7" name="Diagram 6">
            <a:extLst>
              <a:ext uri="{FF2B5EF4-FFF2-40B4-BE49-F238E27FC236}">
                <a16:creationId xmlns:a16="http://schemas.microsoft.com/office/drawing/2014/main" id="{8E7FE98B-F294-DDE5-ACFD-5BD2CCBB52BC}"/>
              </a:ext>
            </a:extLst>
          </p:cNvPr>
          <p:cNvGraphicFramePr/>
          <p:nvPr>
            <p:extLst>
              <p:ext uri="{D42A27DB-BD31-4B8C-83A1-F6EECF244321}">
                <p14:modId xmlns:p14="http://schemas.microsoft.com/office/powerpoint/2010/main" val="786218216"/>
              </p:ext>
            </p:extLst>
          </p:nvPr>
        </p:nvGraphicFramePr>
        <p:xfrm>
          <a:off x="1861457" y="1061357"/>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0973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Multi-Specialty Clinic Updates</a:t>
            </a:r>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graphicFrame>
        <p:nvGraphicFramePr>
          <p:cNvPr id="4" name="Table 3">
            <a:extLst>
              <a:ext uri="{FF2B5EF4-FFF2-40B4-BE49-F238E27FC236}">
                <a16:creationId xmlns:a16="http://schemas.microsoft.com/office/drawing/2014/main" id="{4974365F-FE48-5EBB-982C-483FBF66A41D}"/>
              </a:ext>
            </a:extLst>
          </p:cNvPr>
          <p:cNvGraphicFramePr>
            <a:graphicFrameLocks noGrp="1"/>
          </p:cNvGraphicFramePr>
          <p:nvPr>
            <p:extLst>
              <p:ext uri="{D42A27DB-BD31-4B8C-83A1-F6EECF244321}">
                <p14:modId xmlns:p14="http://schemas.microsoft.com/office/powerpoint/2010/main" val="1618324973"/>
              </p:ext>
            </p:extLst>
          </p:nvPr>
        </p:nvGraphicFramePr>
        <p:xfrm>
          <a:off x="984501" y="1497664"/>
          <a:ext cx="5010119" cy="1813332"/>
        </p:xfrm>
        <a:graphic>
          <a:graphicData uri="http://schemas.openxmlformats.org/drawingml/2006/table">
            <a:tbl>
              <a:tblPr firstRow="1" bandRow="1">
                <a:tableStyleId>{85BE263C-DBD7-4A20-BB59-AAB30ACAA65A}</a:tableStyleId>
              </a:tblPr>
              <a:tblGrid>
                <a:gridCol w="5010119">
                  <a:extLst>
                    <a:ext uri="{9D8B030D-6E8A-4147-A177-3AD203B41FA5}">
                      <a16:colId xmlns:a16="http://schemas.microsoft.com/office/drawing/2014/main" val="3134915854"/>
                    </a:ext>
                  </a:extLst>
                </a:gridCol>
              </a:tblGrid>
              <a:tr h="453333">
                <a:tc>
                  <a:txBody>
                    <a:bodyPr/>
                    <a:lstStyle/>
                    <a:p>
                      <a:r>
                        <a:rPr lang="en-US" sz="1400" b="1">
                          <a:latin typeface="IBM Plex Sans Light"/>
                        </a:rPr>
                        <a:t>Zachary Lind, DPM | Podiatry Services</a:t>
                      </a:r>
                    </a:p>
                  </a:txBody>
                  <a:tcPr/>
                </a:tc>
                <a:extLst>
                  <a:ext uri="{0D108BD9-81ED-4DB2-BD59-A6C34878D82A}">
                    <a16:rowId xmlns:a16="http://schemas.microsoft.com/office/drawing/2014/main" val="2928277544"/>
                  </a:ext>
                </a:extLst>
              </a:tr>
              <a:tr h="453333">
                <a:tc>
                  <a:txBody>
                    <a:bodyPr/>
                    <a:lstStyle/>
                    <a:p>
                      <a:r>
                        <a:rPr lang="en-US" sz="1400">
                          <a:latin typeface="IBM Plex Sans Light"/>
                        </a:rPr>
                        <a:t>Foot and Ankle Surgery | Diabetic Food Wound Care  </a:t>
                      </a:r>
                    </a:p>
                  </a:txBody>
                  <a:tcPr/>
                </a:tc>
                <a:extLst>
                  <a:ext uri="{0D108BD9-81ED-4DB2-BD59-A6C34878D82A}">
                    <a16:rowId xmlns:a16="http://schemas.microsoft.com/office/drawing/2014/main" val="1561656461"/>
                  </a:ext>
                </a:extLst>
              </a:tr>
              <a:tr h="453333">
                <a:tc>
                  <a:txBody>
                    <a:bodyPr/>
                    <a:lstStyle/>
                    <a:p>
                      <a:r>
                        <a:rPr lang="en-US" sz="1400">
                          <a:latin typeface="IBM Plex Sans Light"/>
                        </a:rPr>
                        <a:t>Clinic Beginning December 16</a:t>
                      </a:r>
                      <a:r>
                        <a:rPr lang="en-US" sz="1400" baseline="30000">
                          <a:latin typeface="IBM Plex Sans Light"/>
                        </a:rPr>
                        <a:t>th</a:t>
                      </a:r>
                      <a:r>
                        <a:rPr lang="en-US" sz="1400">
                          <a:latin typeface="IBM Plex Sans Light"/>
                        </a:rPr>
                        <a:t> </a:t>
                      </a:r>
                    </a:p>
                  </a:txBody>
                  <a:tcPr/>
                </a:tc>
                <a:extLst>
                  <a:ext uri="{0D108BD9-81ED-4DB2-BD59-A6C34878D82A}">
                    <a16:rowId xmlns:a16="http://schemas.microsoft.com/office/drawing/2014/main" val="1368785489"/>
                  </a:ext>
                </a:extLst>
              </a:tr>
              <a:tr h="45333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IBM Plex Sans Light"/>
                        </a:rPr>
                        <a:t>Clinic Phone: (608) 501-6205 </a:t>
                      </a:r>
                    </a:p>
                  </a:txBody>
                  <a:tcPr/>
                </a:tc>
                <a:extLst>
                  <a:ext uri="{0D108BD9-81ED-4DB2-BD59-A6C34878D82A}">
                    <a16:rowId xmlns:a16="http://schemas.microsoft.com/office/drawing/2014/main" val="1096764378"/>
                  </a:ext>
                </a:extLst>
              </a:tr>
            </a:tbl>
          </a:graphicData>
        </a:graphic>
      </p:graphicFrame>
      <p:pic>
        <p:nvPicPr>
          <p:cNvPr id="9" name="Picture 8">
            <a:extLst>
              <a:ext uri="{FF2B5EF4-FFF2-40B4-BE49-F238E27FC236}">
                <a16:creationId xmlns:a16="http://schemas.microsoft.com/office/drawing/2014/main" id="{D9E8F229-1903-3E90-2F31-9F28687337EB}"/>
              </a:ext>
            </a:extLst>
          </p:cNvPr>
          <p:cNvPicPr>
            <a:picLocks noChangeAspect="1"/>
          </p:cNvPicPr>
          <p:nvPr/>
        </p:nvPicPr>
        <p:blipFill>
          <a:blip r:embed="rId3"/>
          <a:stretch>
            <a:fillRect/>
          </a:stretch>
        </p:blipFill>
        <p:spPr>
          <a:xfrm>
            <a:off x="6249793" y="1496794"/>
            <a:ext cx="1389086" cy="1804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Placeholder 2">
            <a:extLst>
              <a:ext uri="{FF2B5EF4-FFF2-40B4-BE49-F238E27FC236}">
                <a16:creationId xmlns:a16="http://schemas.microsoft.com/office/drawing/2014/main" id="{4F145B99-34FE-3ED4-7D53-83A3EBDB621A}"/>
              </a:ext>
            </a:extLst>
          </p:cNvPr>
          <p:cNvSpPr>
            <a:spLocks noGrp="1"/>
          </p:cNvSpPr>
          <p:nvPr>
            <p:ph type="body" idx="1"/>
          </p:nvPr>
        </p:nvSpPr>
        <p:spPr>
          <a:xfrm>
            <a:off x="914574" y="3516639"/>
            <a:ext cx="7135201" cy="1242600"/>
          </a:xfrm>
        </p:spPr>
        <p:txBody>
          <a:bodyPr/>
          <a:lstStyle/>
          <a:p>
            <a:r>
              <a:rPr lang="en-US" sz="1600" dirty="0"/>
              <a:t>DHP (Medica) continues to deny request to panel Dr. Lind.</a:t>
            </a:r>
            <a:endParaRPr lang="en-US" sz="2800" dirty="0"/>
          </a:p>
          <a:p>
            <a:pPr>
              <a:lnSpc>
                <a:spcPct val="114999"/>
              </a:lnSpc>
            </a:pPr>
            <a:r>
              <a:rPr lang="en-US" sz="1600" dirty="0"/>
              <a:t>Board officer meeting with Medica on December 11th.  </a:t>
            </a:r>
          </a:p>
        </p:txBody>
      </p:sp>
    </p:spTree>
    <p:extLst>
      <p:ext uri="{BB962C8B-B14F-4D97-AF65-F5344CB8AC3E}">
        <p14:creationId xmlns:p14="http://schemas.microsoft.com/office/powerpoint/2010/main" val="4144300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AF5BF-7A8F-E43F-A91E-8FF27F28294B}"/>
              </a:ext>
            </a:extLst>
          </p:cNvPr>
          <p:cNvSpPr>
            <a:spLocks noGrp="1"/>
          </p:cNvSpPr>
          <p:nvPr>
            <p:ph type="title"/>
          </p:nvPr>
        </p:nvSpPr>
        <p:spPr/>
        <p:txBody>
          <a:bodyPr/>
          <a:lstStyle/>
          <a:p>
            <a:r>
              <a:rPr lang="en-US"/>
              <a:t>Stoughton Health Outpatient Center (SHOC)</a:t>
            </a:r>
            <a:br>
              <a:rPr lang="en-US"/>
            </a:br>
            <a:r>
              <a:rPr lang="en-US"/>
              <a:t>Updates</a:t>
            </a:r>
          </a:p>
        </p:txBody>
      </p:sp>
      <p:sp>
        <p:nvSpPr>
          <p:cNvPr id="3" name="Slide Number Placeholder 2">
            <a:extLst>
              <a:ext uri="{FF2B5EF4-FFF2-40B4-BE49-F238E27FC236}">
                <a16:creationId xmlns:a16="http://schemas.microsoft.com/office/drawing/2014/main" id="{DEFB05B2-B3AF-94D1-7D1D-06EC73633F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52</a:t>
            </a:fld>
            <a:endParaRPr lang="en"/>
          </a:p>
        </p:txBody>
      </p:sp>
      <p:sp>
        <p:nvSpPr>
          <p:cNvPr id="4" name="TextBox 3">
            <a:extLst>
              <a:ext uri="{FF2B5EF4-FFF2-40B4-BE49-F238E27FC236}">
                <a16:creationId xmlns:a16="http://schemas.microsoft.com/office/drawing/2014/main" id="{0F876F09-5F60-D6BB-CA8E-8BBC59B6B313}"/>
              </a:ext>
            </a:extLst>
          </p:cNvPr>
          <p:cNvSpPr txBox="1"/>
          <p:nvPr/>
        </p:nvSpPr>
        <p:spPr>
          <a:xfrm>
            <a:off x="707571" y="1374322"/>
            <a:ext cx="679676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400">
                <a:latin typeface="Calibri"/>
              </a:rPr>
              <a:t>Bond Funds Entirely Drawn</a:t>
            </a:r>
          </a:p>
          <a:p>
            <a:pPr marL="285750" indent="-285750">
              <a:buFont typeface="Calibri"/>
              <a:buChar char="-"/>
            </a:pPr>
            <a:r>
              <a:rPr lang="en-US" sz="2400">
                <a:latin typeface="Calibri"/>
              </a:rPr>
              <a:t>Expenditures through 11/30/2024:  $19,413,251</a:t>
            </a:r>
          </a:p>
          <a:p>
            <a:pPr marL="285750" indent="-285750">
              <a:buFont typeface="Calibri,Sans-Serif"/>
              <a:buChar char="-"/>
            </a:pPr>
            <a:r>
              <a:rPr lang="en-US" sz="2400">
                <a:solidFill>
                  <a:srgbClr val="061E3A"/>
                </a:solidFill>
                <a:latin typeface="Calibri"/>
                <a:cs typeface="Calibri"/>
              </a:rPr>
              <a:t>JP Cullen to be completed mid-February</a:t>
            </a:r>
          </a:p>
          <a:p>
            <a:pPr marL="285750" indent="-285750">
              <a:buFont typeface="Calibri,Sans-Serif"/>
              <a:buChar char="-"/>
            </a:pPr>
            <a:r>
              <a:rPr lang="en-US" sz="2400">
                <a:solidFill>
                  <a:srgbClr val="061E3A"/>
                </a:solidFill>
                <a:latin typeface="Calibri"/>
                <a:cs typeface="Calibri"/>
              </a:rPr>
              <a:t>First patients seen – week of April 28th</a:t>
            </a:r>
            <a:endParaRPr lang="en-US" sz="2400">
              <a:latin typeface="Calibri"/>
            </a:endParaRPr>
          </a:p>
          <a:p>
            <a:pPr marL="285750" indent="-285750">
              <a:buFont typeface="Calibri,Sans-Serif"/>
              <a:buChar char="-"/>
            </a:pPr>
            <a:r>
              <a:rPr lang="en-US" sz="2400">
                <a:solidFill>
                  <a:srgbClr val="061E3A"/>
                </a:solidFill>
                <a:latin typeface="Calibri"/>
                <a:cs typeface="Calibri"/>
              </a:rPr>
              <a:t>Tour Tonight – 4 pm – Meet East Side of Hospital</a:t>
            </a:r>
          </a:p>
          <a:p>
            <a:pPr marL="285750" indent="-285750">
              <a:buFont typeface="Calibri"/>
              <a:buChar char="-"/>
            </a:pPr>
            <a:r>
              <a:rPr lang="en-US" sz="2000"/>
              <a:t>Departments Moving:</a:t>
            </a:r>
          </a:p>
          <a:p>
            <a:pPr marL="742950" lvl="1" indent="-285750">
              <a:buFont typeface="Calibri"/>
              <a:buChar char="o"/>
            </a:pPr>
            <a:r>
              <a:rPr lang="en-US" sz="2000">
                <a:latin typeface="Calibri"/>
                <a:cs typeface="Calibri"/>
              </a:rPr>
              <a:t>Cardiac Rehab</a:t>
            </a:r>
            <a:endParaRPr lang="en-US" sz="2000">
              <a:latin typeface="Calibri"/>
            </a:endParaRPr>
          </a:p>
          <a:p>
            <a:pPr marL="742950" lvl="1" indent="-285750">
              <a:buFont typeface="Calibri"/>
              <a:buChar char="o"/>
            </a:pPr>
            <a:r>
              <a:rPr lang="en-US" sz="2000">
                <a:latin typeface="Calibri"/>
              </a:rPr>
              <a:t>Stoughton Rehab Services (SWAC)</a:t>
            </a:r>
          </a:p>
          <a:p>
            <a:pPr marL="742950" lvl="1" indent="-285750">
              <a:buFont typeface="Calibri"/>
              <a:buChar char="o"/>
            </a:pPr>
            <a:r>
              <a:rPr lang="en-US" sz="2000">
                <a:latin typeface="Calibri"/>
              </a:rPr>
              <a:t>Multi-Specialty Clinics – </a:t>
            </a:r>
            <a:r>
              <a:rPr lang="en-US" sz="2000">
                <a:latin typeface="Calibri"/>
                <a:cs typeface="Calibri"/>
              </a:rPr>
              <a:t>Cardiology, </a:t>
            </a:r>
            <a:r>
              <a:rPr lang="en-US" sz="2000">
                <a:latin typeface="Calibri"/>
              </a:rPr>
              <a:t>General Surgery, </a:t>
            </a:r>
            <a:r>
              <a:rPr lang="en-US" sz="2000">
                <a:latin typeface="Calibri"/>
                <a:cs typeface="Calibri"/>
              </a:rPr>
              <a:t>Orthopedics, </a:t>
            </a:r>
            <a:r>
              <a:rPr lang="en-US" sz="2000">
                <a:latin typeface="Calibri"/>
              </a:rPr>
              <a:t>Podiatry, Urology</a:t>
            </a:r>
          </a:p>
        </p:txBody>
      </p:sp>
    </p:spTree>
    <p:extLst>
      <p:ext uri="{BB962C8B-B14F-4D97-AF65-F5344CB8AC3E}">
        <p14:creationId xmlns:p14="http://schemas.microsoft.com/office/powerpoint/2010/main" val="975207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AF5BF-7A8F-E43F-A91E-8FF27F28294B}"/>
              </a:ext>
            </a:extLst>
          </p:cNvPr>
          <p:cNvSpPr>
            <a:spLocks noGrp="1"/>
          </p:cNvSpPr>
          <p:nvPr>
            <p:ph type="title"/>
          </p:nvPr>
        </p:nvSpPr>
        <p:spPr/>
        <p:txBody>
          <a:bodyPr/>
          <a:lstStyle/>
          <a:p>
            <a:r>
              <a:rPr lang="en-US" dirty="0"/>
              <a:t>Stoughton Health Outpatient Center (SHOC)</a:t>
            </a:r>
            <a:br>
              <a:rPr lang="en-US" dirty="0"/>
            </a:br>
            <a:r>
              <a:rPr lang="en-US" dirty="0"/>
              <a:t>South Lot Paving and Striping</a:t>
            </a:r>
          </a:p>
        </p:txBody>
      </p:sp>
      <p:sp>
        <p:nvSpPr>
          <p:cNvPr id="3" name="Slide Number Placeholder 2">
            <a:extLst>
              <a:ext uri="{FF2B5EF4-FFF2-40B4-BE49-F238E27FC236}">
                <a16:creationId xmlns:a16="http://schemas.microsoft.com/office/drawing/2014/main" id="{DEFB05B2-B3AF-94D1-7D1D-06EC73633F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53</a:t>
            </a:fld>
            <a:endParaRPr lang="en"/>
          </a:p>
        </p:txBody>
      </p:sp>
      <p:pic>
        <p:nvPicPr>
          <p:cNvPr id="6" name="Picture 5" descr="A parking lot with a parking lot and a parking lot&#10;&#10;Description automatically generated">
            <a:extLst>
              <a:ext uri="{FF2B5EF4-FFF2-40B4-BE49-F238E27FC236}">
                <a16:creationId xmlns:a16="http://schemas.microsoft.com/office/drawing/2014/main" id="{11D6939B-C125-7246-FA8C-29C4FE7EDBB1}"/>
              </a:ext>
            </a:extLst>
          </p:cNvPr>
          <p:cNvPicPr>
            <a:picLocks noChangeAspect="1"/>
          </p:cNvPicPr>
          <p:nvPr/>
        </p:nvPicPr>
        <p:blipFill>
          <a:blip r:embed="rId2"/>
          <a:stretch>
            <a:fillRect/>
          </a:stretch>
        </p:blipFill>
        <p:spPr>
          <a:xfrm>
            <a:off x="958969" y="1531189"/>
            <a:ext cx="7226061" cy="2857500"/>
          </a:xfrm>
          <a:prstGeom prst="rect">
            <a:avLst/>
          </a:prstGeom>
        </p:spPr>
      </p:pic>
    </p:spTree>
    <p:extLst>
      <p:ext uri="{BB962C8B-B14F-4D97-AF65-F5344CB8AC3E}">
        <p14:creationId xmlns:p14="http://schemas.microsoft.com/office/powerpoint/2010/main" val="15835383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AF5BF-7A8F-E43F-A91E-8FF27F28294B}"/>
              </a:ext>
            </a:extLst>
          </p:cNvPr>
          <p:cNvSpPr>
            <a:spLocks noGrp="1"/>
          </p:cNvSpPr>
          <p:nvPr>
            <p:ph type="title"/>
          </p:nvPr>
        </p:nvSpPr>
        <p:spPr/>
        <p:txBody>
          <a:bodyPr/>
          <a:lstStyle/>
          <a:p>
            <a:r>
              <a:rPr lang="en-US" dirty="0"/>
              <a:t>Stoughton Health Outpatient Center (SHOC)</a:t>
            </a:r>
            <a:br>
              <a:rPr lang="en-US" dirty="0"/>
            </a:br>
            <a:r>
              <a:rPr lang="en-US" dirty="0"/>
              <a:t>Flooring Installs – Level 1 North</a:t>
            </a:r>
          </a:p>
        </p:txBody>
      </p:sp>
      <p:sp>
        <p:nvSpPr>
          <p:cNvPr id="3" name="Slide Number Placeholder 2">
            <a:extLst>
              <a:ext uri="{FF2B5EF4-FFF2-40B4-BE49-F238E27FC236}">
                <a16:creationId xmlns:a16="http://schemas.microsoft.com/office/drawing/2014/main" id="{DEFB05B2-B3AF-94D1-7D1D-06EC73633F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54</a:t>
            </a:fld>
            <a:endParaRPr lang="en"/>
          </a:p>
        </p:txBody>
      </p:sp>
      <p:pic>
        <p:nvPicPr>
          <p:cNvPr id="6" name="Picture 5" descr="A collage of a room&#10;&#10;Description automatically generated">
            <a:extLst>
              <a:ext uri="{FF2B5EF4-FFF2-40B4-BE49-F238E27FC236}">
                <a16:creationId xmlns:a16="http://schemas.microsoft.com/office/drawing/2014/main" id="{AD600B09-E5EE-D580-8BCD-DBA753C51FCE}"/>
              </a:ext>
            </a:extLst>
          </p:cNvPr>
          <p:cNvPicPr>
            <a:picLocks noChangeAspect="1"/>
          </p:cNvPicPr>
          <p:nvPr/>
        </p:nvPicPr>
        <p:blipFill>
          <a:blip r:embed="rId2"/>
          <a:srcRect t="19952" r="210" b="1750"/>
          <a:stretch/>
        </p:blipFill>
        <p:spPr>
          <a:xfrm>
            <a:off x="924673" y="1522553"/>
            <a:ext cx="7277885" cy="2824076"/>
          </a:xfrm>
          <a:prstGeom prst="rect">
            <a:avLst/>
          </a:prstGeom>
        </p:spPr>
      </p:pic>
    </p:spTree>
    <p:extLst>
      <p:ext uri="{BB962C8B-B14F-4D97-AF65-F5344CB8AC3E}">
        <p14:creationId xmlns:p14="http://schemas.microsoft.com/office/powerpoint/2010/main" val="2885524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12EA-3958-F882-7D93-240653C977F1}"/>
              </a:ext>
            </a:extLst>
          </p:cNvPr>
          <p:cNvSpPr>
            <a:spLocks noGrp="1"/>
          </p:cNvSpPr>
          <p:nvPr>
            <p:ph type="ctrTitle"/>
          </p:nvPr>
        </p:nvSpPr>
        <p:spPr/>
        <p:txBody>
          <a:bodyPr/>
          <a:lstStyle/>
          <a:p>
            <a:r>
              <a:rPr lang="en-US"/>
              <a:t>CNO Summary</a:t>
            </a:r>
          </a:p>
        </p:txBody>
      </p:sp>
      <p:sp>
        <p:nvSpPr>
          <p:cNvPr id="3" name="Subtitle 2">
            <a:extLst>
              <a:ext uri="{FF2B5EF4-FFF2-40B4-BE49-F238E27FC236}">
                <a16:creationId xmlns:a16="http://schemas.microsoft.com/office/drawing/2014/main" id="{947B5B70-1AAC-4D6F-DD46-D4A37F405C3F}"/>
              </a:ext>
            </a:extLst>
          </p:cNvPr>
          <p:cNvSpPr>
            <a:spLocks noGrp="1"/>
          </p:cNvSpPr>
          <p:nvPr>
            <p:ph type="subTitle" idx="1"/>
          </p:nvPr>
        </p:nvSpPr>
        <p:spPr/>
        <p:txBody>
          <a:bodyPr/>
          <a:lstStyle/>
          <a:p>
            <a:r>
              <a:rPr lang="en-US"/>
              <a:t>Amy Hermes</a:t>
            </a:r>
          </a:p>
        </p:txBody>
      </p:sp>
    </p:spTree>
    <p:extLst>
      <p:ext uri="{BB962C8B-B14F-4D97-AF65-F5344CB8AC3E}">
        <p14:creationId xmlns:p14="http://schemas.microsoft.com/office/powerpoint/2010/main" val="906538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DNV Survey Update </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675423" y="1591459"/>
            <a:ext cx="3383107" cy="2957100"/>
          </a:xfrm>
        </p:spPr>
        <p:txBody>
          <a:bodyPr/>
          <a:lstStyle/>
          <a:p>
            <a:pPr marL="88900" indent="0">
              <a:buNone/>
            </a:pPr>
            <a:r>
              <a:rPr lang="en-US" sz="1400"/>
              <a:t>Major Non-Conformity (NC) (Category 1) Findings:</a:t>
            </a:r>
          </a:p>
          <a:p>
            <a:pPr>
              <a:buFont typeface="Wingdings" panose="05000000000000000000" pitchFamily="2" charset="2"/>
              <a:buChar char="§"/>
            </a:pPr>
            <a:r>
              <a:rPr lang="en-US" sz="1400"/>
              <a:t>NC 1-1 Patient Rights Restraint or Seclusion: Staff Training Requirements</a:t>
            </a:r>
          </a:p>
          <a:p>
            <a:pPr>
              <a:buFont typeface="Wingdings" panose="05000000000000000000" pitchFamily="2" charset="2"/>
              <a:buChar char="§"/>
            </a:pPr>
            <a:r>
              <a:rPr lang="en-US" sz="1400"/>
              <a:t>NC 1-2 Physical Environment Life Safety Management System</a:t>
            </a:r>
          </a:p>
          <a:p>
            <a:pPr marL="88900" indent="0">
              <a:buNone/>
            </a:pPr>
            <a:endParaRPr lang="en-US" sz="14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
        <p:nvSpPr>
          <p:cNvPr id="9" name="Text Placeholder 2">
            <a:extLst>
              <a:ext uri="{FF2B5EF4-FFF2-40B4-BE49-F238E27FC236}">
                <a16:creationId xmlns:a16="http://schemas.microsoft.com/office/drawing/2014/main" id="{360B0B1C-FA8D-4519-2D7C-DB1DD76C3A5A}"/>
              </a:ext>
            </a:extLst>
          </p:cNvPr>
          <p:cNvSpPr txBox="1">
            <a:spLocks/>
          </p:cNvSpPr>
          <p:nvPr/>
        </p:nvSpPr>
        <p:spPr>
          <a:xfrm>
            <a:off x="4177931" y="1584425"/>
            <a:ext cx="3657426" cy="2957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600"/>
              </a:spcBef>
              <a:spcAft>
                <a:spcPts val="0"/>
              </a:spcAft>
              <a:buClr>
                <a:schemeClr val="accent1"/>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1pPr>
            <a:lvl2pPr marL="914400" marR="0" lvl="1" indent="-368300" algn="l" rtl="0">
              <a:lnSpc>
                <a:spcPct val="115000"/>
              </a:lnSpc>
              <a:spcBef>
                <a:spcPts val="0"/>
              </a:spcBef>
              <a:spcAft>
                <a:spcPts val="0"/>
              </a:spcAft>
              <a:buClr>
                <a:schemeClr val="accen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2pPr>
            <a:lvl3pPr marL="1371600" marR="0" lvl="2" indent="-368300" algn="l" rtl="0">
              <a:lnSpc>
                <a:spcPct val="115000"/>
              </a:lnSpc>
              <a:spcBef>
                <a:spcPts val="0"/>
              </a:spcBef>
              <a:spcAft>
                <a:spcPts val="0"/>
              </a:spcAft>
              <a:buClr>
                <a:schemeClr val="accent3"/>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3pPr>
            <a:lvl4pPr marL="1828800" marR="0" lvl="3"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4pPr>
            <a:lvl5pPr marL="2286000" marR="0" lvl="4"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5pPr>
            <a:lvl6pPr marL="2743200" marR="0" lvl="5"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6pPr>
            <a:lvl7pPr marL="3200400" marR="0" lvl="6"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7pPr>
            <a:lvl8pPr marL="3657600" marR="0" lvl="7"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8pPr>
            <a:lvl9pPr marL="4114800" marR="0" lvl="8"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9pPr>
          </a:lstStyle>
          <a:p>
            <a:pPr marL="88900" indent="0">
              <a:lnSpc>
                <a:spcPct val="114000"/>
              </a:lnSpc>
              <a:spcBef>
                <a:spcPts val="600"/>
              </a:spcBef>
              <a:buNone/>
            </a:pPr>
            <a:r>
              <a:rPr lang="en-US" sz="1400">
                <a:latin typeface="IBM Plex Sans Light" panose="020B0403050203000203" pitchFamily="34" charset="0"/>
                <a:cs typeface="Arial" panose="020B0604020202020204" pitchFamily="34" charset="0"/>
              </a:rPr>
              <a:t>Minor Non-Conformity (NC) (Category 2) Findings: </a:t>
            </a:r>
          </a:p>
          <a:p>
            <a:pPr>
              <a:buFont typeface="Wingdings" panose="05000000000000000000" pitchFamily="2" charset="2"/>
              <a:buChar char="§"/>
            </a:pPr>
            <a:r>
              <a:rPr lang="en-US" sz="1400">
                <a:latin typeface="IBM Plex Sans Light" panose="020B0403050203000203" pitchFamily="34" charset="0"/>
                <a:cs typeface="Arial" panose="020B0604020202020204" pitchFamily="34" charset="0"/>
              </a:rPr>
              <a:t>NC 2-1 Patient Rights Grievance Procedure</a:t>
            </a:r>
          </a:p>
          <a:p>
            <a:pPr>
              <a:buFont typeface="Wingdings" panose="05000000000000000000" pitchFamily="2" charset="2"/>
              <a:buChar char="§"/>
            </a:pPr>
            <a:r>
              <a:rPr lang="en-US" sz="1400">
                <a:latin typeface="IBM Plex Sans Light" panose="020B0403050203000203" pitchFamily="34" charset="0"/>
                <a:cs typeface="Arial" panose="020B0604020202020204" pitchFamily="34" charset="0"/>
              </a:rPr>
              <a:t>NC 2-2 Patient Rights Care in a Safe Setting: Patients at Risk of Harm to Self or Others Physical Environment Facility</a:t>
            </a:r>
          </a:p>
          <a:p>
            <a:pPr>
              <a:buFont typeface="Wingdings" panose="05000000000000000000" pitchFamily="2" charset="2"/>
              <a:buChar char="§"/>
            </a:pPr>
            <a:r>
              <a:rPr lang="en-US" sz="1400">
                <a:latin typeface="IBM Plex Sans Light" panose="020B0403050203000203" pitchFamily="34" charset="0"/>
                <a:cs typeface="Arial" panose="020B0604020202020204" pitchFamily="34" charset="0"/>
              </a:rPr>
              <a:t>NC 2-3 Physical Environment Hazardous Material Management </a:t>
            </a:r>
          </a:p>
          <a:p>
            <a:pPr marL="88900" indent="0">
              <a:buFont typeface="IBM Plex Sans Light"/>
              <a:buNone/>
            </a:pPr>
            <a:endParaRPr lang="en-US" sz="1400"/>
          </a:p>
        </p:txBody>
      </p:sp>
    </p:spTree>
    <p:extLst>
      <p:ext uri="{BB962C8B-B14F-4D97-AF65-F5344CB8AC3E}">
        <p14:creationId xmlns:p14="http://schemas.microsoft.com/office/powerpoint/2010/main" val="148781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F38EFB-AE7F-973E-1879-C2EC8427E4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57</a:t>
            </a:fld>
            <a:endParaRPr lang="en"/>
          </a:p>
        </p:txBody>
      </p:sp>
      <p:pic>
        <p:nvPicPr>
          <p:cNvPr id="4" name="Picture 3" descr="A group of people standing in front of a building&#10;&#10;Description automatically generated">
            <a:extLst>
              <a:ext uri="{FF2B5EF4-FFF2-40B4-BE49-F238E27FC236}">
                <a16:creationId xmlns:a16="http://schemas.microsoft.com/office/drawing/2014/main" id="{D41FD487-6140-FEAA-8CBD-1DCA4A42A64F}"/>
              </a:ext>
            </a:extLst>
          </p:cNvPr>
          <p:cNvPicPr>
            <a:picLocks noChangeAspect="1"/>
          </p:cNvPicPr>
          <p:nvPr/>
        </p:nvPicPr>
        <p:blipFill>
          <a:blip r:embed="rId2"/>
          <a:stretch>
            <a:fillRect/>
          </a:stretch>
        </p:blipFill>
        <p:spPr>
          <a:xfrm>
            <a:off x="841926" y="800951"/>
            <a:ext cx="4051568" cy="2759920"/>
          </a:xfrm>
          <a:prstGeom prst="rect">
            <a:avLst/>
          </a:prstGeom>
          <a:ln>
            <a:noFill/>
          </a:ln>
          <a:effectLst>
            <a:outerShdw blurRad="292100" dist="139700" dir="2700000" algn="tl" rotWithShape="0">
              <a:srgbClr val="333333">
                <a:alpha val="65000"/>
              </a:srgbClr>
            </a:outerShdw>
          </a:effectLst>
        </p:spPr>
      </p:pic>
      <p:pic>
        <p:nvPicPr>
          <p:cNvPr id="6" name="Picture 5" descr="A graph with numbers and lines&#10;&#10;Description automatically generated">
            <a:extLst>
              <a:ext uri="{FF2B5EF4-FFF2-40B4-BE49-F238E27FC236}">
                <a16:creationId xmlns:a16="http://schemas.microsoft.com/office/drawing/2014/main" id="{BD3FDD35-A206-260B-2AAD-67CC2EED1FEB}"/>
              </a:ext>
            </a:extLst>
          </p:cNvPr>
          <p:cNvPicPr>
            <a:picLocks noChangeAspect="1"/>
          </p:cNvPicPr>
          <p:nvPr/>
        </p:nvPicPr>
        <p:blipFill>
          <a:blip r:embed="rId3"/>
          <a:stretch>
            <a:fillRect/>
          </a:stretch>
        </p:blipFill>
        <p:spPr>
          <a:xfrm>
            <a:off x="5089183" y="800723"/>
            <a:ext cx="3985820" cy="2755295"/>
          </a:xfrm>
          <a:prstGeom prst="rect">
            <a:avLst/>
          </a:prstGeom>
        </p:spPr>
      </p:pic>
      <p:graphicFrame>
        <p:nvGraphicFramePr>
          <p:cNvPr id="3" name="Table 2">
            <a:extLst>
              <a:ext uri="{FF2B5EF4-FFF2-40B4-BE49-F238E27FC236}">
                <a16:creationId xmlns:a16="http://schemas.microsoft.com/office/drawing/2014/main" id="{EE7881FC-3E54-CE6D-7918-3B8C162EA457}"/>
              </a:ext>
            </a:extLst>
          </p:cNvPr>
          <p:cNvGraphicFramePr>
            <a:graphicFrameLocks noGrp="1"/>
          </p:cNvGraphicFramePr>
          <p:nvPr>
            <p:extLst>
              <p:ext uri="{D42A27DB-BD31-4B8C-83A1-F6EECF244321}">
                <p14:modId xmlns:p14="http://schemas.microsoft.com/office/powerpoint/2010/main" val="3513506121"/>
              </p:ext>
            </p:extLst>
          </p:nvPr>
        </p:nvGraphicFramePr>
        <p:xfrm>
          <a:off x="844566" y="3703802"/>
          <a:ext cx="4051608" cy="1436705"/>
        </p:xfrm>
        <a:graphic>
          <a:graphicData uri="http://schemas.openxmlformats.org/drawingml/2006/table">
            <a:tbl>
              <a:tblPr firstRow="1" firstCol="1" bandRow="1">
                <a:tableStyleId>{85BE263C-DBD7-4A20-BB59-AAB30ACAA65A}</a:tableStyleId>
              </a:tblPr>
              <a:tblGrid>
                <a:gridCol w="1350536">
                  <a:extLst>
                    <a:ext uri="{9D8B030D-6E8A-4147-A177-3AD203B41FA5}">
                      <a16:colId xmlns:a16="http://schemas.microsoft.com/office/drawing/2014/main" val="755290332"/>
                    </a:ext>
                  </a:extLst>
                </a:gridCol>
                <a:gridCol w="1350536">
                  <a:extLst>
                    <a:ext uri="{9D8B030D-6E8A-4147-A177-3AD203B41FA5}">
                      <a16:colId xmlns:a16="http://schemas.microsoft.com/office/drawing/2014/main" val="2512364474"/>
                    </a:ext>
                  </a:extLst>
                </a:gridCol>
                <a:gridCol w="1350536">
                  <a:extLst>
                    <a:ext uri="{9D8B030D-6E8A-4147-A177-3AD203B41FA5}">
                      <a16:colId xmlns:a16="http://schemas.microsoft.com/office/drawing/2014/main" val="3562835674"/>
                    </a:ext>
                  </a:extLst>
                </a:gridCol>
              </a:tblGrid>
              <a:tr h="287341">
                <a:tc gridSpan="3">
                  <a:txBody>
                    <a:bodyPr/>
                    <a:lstStyle/>
                    <a:p>
                      <a:pPr lvl="0" algn="ctr">
                        <a:buNone/>
                      </a:pPr>
                      <a:r>
                        <a:rPr lang="en-US" sz="1200"/>
                        <a:t>Patient Count by Zip Code</a:t>
                      </a:r>
                    </a:p>
                  </a:txBody>
                  <a:tcPr>
                    <a:lnB w="12700">
                      <a:solidFill>
                        <a:schemeClr val="tx1"/>
                      </a:solidFill>
                    </a:lnB>
                    <a:solidFill>
                      <a:schemeClr val="accent2">
                        <a:lumMod val="50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2791305871"/>
                  </a:ext>
                </a:extLst>
              </a:tr>
              <a:tr h="287341">
                <a:tc>
                  <a:txBody>
                    <a:bodyPr/>
                    <a:lstStyle/>
                    <a:p>
                      <a:r>
                        <a:rPr lang="en-US" sz="1200" b="1">
                          <a:solidFill>
                            <a:schemeClr val="bg1"/>
                          </a:solidFill>
                        </a:rPr>
                        <a:t>City</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200" b="1">
                          <a:solidFill>
                            <a:schemeClr val="bg1"/>
                          </a:solidFill>
                        </a:rPr>
                        <a:t>Count </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2"/>
                    </a:solidFill>
                  </a:tcPr>
                </a:tc>
                <a:tc>
                  <a:txBody>
                    <a:bodyPr/>
                    <a:lstStyle/>
                    <a:p>
                      <a:r>
                        <a:rPr lang="en-US" sz="1200" b="1">
                          <a:solidFill>
                            <a:schemeClr val="bg1"/>
                          </a:solidFill>
                        </a:rPr>
                        <a:t>% of Patients</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2"/>
                    </a:solidFill>
                  </a:tcPr>
                </a:tc>
                <a:extLst>
                  <a:ext uri="{0D108BD9-81ED-4DB2-BD59-A6C34878D82A}">
                    <a16:rowId xmlns:a16="http://schemas.microsoft.com/office/drawing/2014/main" val="3753367851"/>
                  </a:ext>
                </a:extLst>
              </a:tr>
              <a:tr h="287341">
                <a:tc>
                  <a:txBody>
                    <a:bodyPr/>
                    <a:lstStyle/>
                    <a:p>
                      <a:r>
                        <a:rPr lang="en-US" sz="1200" b="0">
                          <a:solidFill>
                            <a:schemeClr val="bg1"/>
                          </a:solidFill>
                        </a:rPr>
                        <a:t>Cottage Grove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200"/>
                        <a:t>119</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200"/>
                        <a:t>56%</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240683274"/>
                  </a:ext>
                </a:extLst>
              </a:tr>
              <a:tr h="287341">
                <a:tc>
                  <a:txBody>
                    <a:bodyPr/>
                    <a:lstStyle/>
                    <a:p>
                      <a:pPr lvl="0">
                        <a:buNone/>
                      </a:pPr>
                      <a:r>
                        <a:rPr lang="en-US" sz="1200" b="0">
                          <a:solidFill>
                            <a:schemeClr val="bg1"/>
                          </a:solidFill>
                        </a:rPr>
                        <a:t>Deerfield</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200"/>
                        <a:t>13</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200"/>
                        <a:t>6%</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78137678"/>
                  </a:ext>
                </a:extLst>
              </a:tr>
              <a:tr h="287341">
                <a:tc>
                  <a:txBody>
                    <a:bodyPr/>
                    <a:lstStyle/>
                    <a:p>
                      <a:pPr lvl="0">
                        <a:buNone/>
                      </a:pPr>
                      <a:r>
                        <a:rPr lang="en-US" sz="1200" b="0">
                          <a:solidFill>
                            <a:schemeClr val="bg1"/>
                          </a:solidFill>
                        </a:rPr>
                        <a:t>Sun Prairie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200"/>
                        <a:t>10 </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200"/>
                        <a:t>5%</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540159569"/>
                  </a:ext>
                </a:extLst>
              </a:tr>
            </a:tbl>
          </a:graphicData>
        </a:graphic>
      </p:graphicFrame>
      <p:graphicFrame>
        <p:nvGraphicFramePr>
          <p:cNvPr id="7" name="Table 6">
            <a:extLst>
              <a:ext uri="{FF2B5EF4-FFF2-40B4-BE49-F238E27FC236}">
                <a16:creationId xmlns:a16="http://schemas.microsoft.com/office/drawing/2014/main" id="{E533EEDB-BC05-FF14-7761-7114DAFD6341}"/>
              </a:ext>
            </a:extLst>
          </p:cNvPr>
          <p:cNvGraphicFramePr>
            <a:graphicFrameLocks noGrp="1"/>
          </p:cNvGraphicFramePr>
          <p:nvPr>
            <p:extLst>
              <p:ext uri="{D42A27DB-BD31-4B8C-83A1-F6EECF244321}">
                <p14:modId xmlns:p14="http://schemas.microsoft.com/office/powerpoint/2010/main" val="619306905"/>
              </p:ext>
            </p:extLst>
          </p:nvPr>
        </p:nvGraphicFramePr>
        <p:xfrm>
          <a:off x="5091221" y="3707274"/>
          <a:ext cx="2326786" cy="1220090"/>
        </p:xfrm>
        <a:graphic>
          <a:graphicData uri="http://schemas.openxmlformats.org/drawingml/2006/table">
            <a:tbl>
              <a:tblPr>
                <a:tableStyleId>{083DE01E-45EE-4B1A-B4AA-23BBC71A313A}</a:tableStyleId>
              </a:tblPr>
              <a:tblGrid>
                <a:gridCol w="1365358">
                  <a:extLst>
                    <a:ext uri="{9D8B030D-6E8A-4147-A177-3AD203B41FA5}">
                      <a16:colId xmlns:a16="http://schemas.microsoft.com/office/drawing/2014/main" val="1541349293"/>
                    </a:ext>
                  </a:extLst>
                </a:gridCol>
                <a:gridCol w="961428">
                  <a:extLst>
                    <a:ext uri="{9D8B030D-6E8A-4147-A177-3AD203B41FA5}">
                      <a16:colId xmlns:a16="http://schemas.microsoft.com/office/drawing/2014/main" val="3829411467"/>
                    </a:ext>
                  </a:extLst>
                </a:gridCol>
              </a:tblGrid>
              <a:tr h="315215">
                <a:tc>
                  <a:txBody>
                    <a:bodyPr/>
                    <a:lstStyle/>
                    <a:p>
                      <a:pPr lvl="0">
                        <a:lnSpc>
                          <a:spcPct val="100000"/>
                        </a:lnSpc>
                        <a:buNone/>
                      </a:pPr>
                      <a:r>
                        <a:rPr lang="en-US" sz="1200" b="1">
                          <a:solidFill>
                            <a:srgbClr val="FFFFFF"/>
                          </a:solidFill>
                          <a:effectLst/>
                          <a:latin typeface="Arial"/>
                        </a:rPr>
                        <a:t>Total Patients:</a:t>
                      </a:r>
                    </a:p>
                    <a:p>
                      <a:pPr lvl="0">
                        <a:lnSpc>
                          <a:spcPct val="100000"/>
                        </a:lnSpc>
                        <a:buNone/>
                      </a:pPr>
                      <a:r>
                        <a:rPr lang="en-US" sz="800" b="1" i="0">
                          <a:solidFill>
                            <a:srgbClr val="FFFFFF"/>
                          </a:solidFill>
                          <a:effectLst/>
                          <a:latin typeface="Arial"/>
                        </a:rPr>
                        <a:t>(as of Nov. 17th) </a:t>
                      </a:r>
                    </a:p>
                  </a:txBody>
                  <a:tcPr marL="129540" marR="129540" marT="64770" marB="64770">
                    <a:lnL w="17983" cap="flat" cmpd="sng" algn="ctr">
                      <a:solidFill>
                        <a:srgbClr val="061E3A"/>
                      </a:solidFill>
                      <a:prstDash val="solid"/>
                      <a:round/>
                      <a:headEnd type="none" w="med" len="med"/>
                      <a:tailEnd type="none" w="med" len="med"/>
                    </a:lnL>
                    <a:lnR w="17983" cap="flat" cmpd="sng" algn="ctr">
                      <a:solidFill>
                        <a:srgbClr val="061E3A"/>
                      </a:solidFill>
                      <a:prstDash val="solid"/>
                      <a:round/>
                      <a:headEnd type="none" w="med" len="med"/>
                      <a:tailEnd type="none" w="med" len="med"/>
                    </a:lnR>
                    <a:lnT w="17983" cap="flat" cmpd="sng" algn="ctr">
                      <a:solidFill>
                        <a:srgbClr val="061E3A"/>
                      </a:solidFill>
                      <a:prstDash val="solid"/>
                      <a:round/>
                      <a:headEnd type="none" w="med" len="med"/>
                      <a:tailEnd type="none" w="med" len="med"/>
                    </a:lnT>
                    <a:lnB w="17983" cap="flat" cmpd="sng" algn="ctr">
                      <a:solidFill>
                        <a:srgbClr val="061E3A"/>
                      </a:solidFill>
                      <a:prstDash val="solid"/>
                      <a:round/>
                      <a:headEnd type="none" w="med" len="med"/>
                      <a:tailEnd type="none" w="med" len="med"/>
                    </a:lnB>
                    <a:solidFill>
                      <a:srgbClr val="02C1D3"/>
                    </a:solidFill>
                  </a:tcPr>
                </a:tc>
                <a:tc>
                  <a:txBody>
                    <a:bodyPr/>
                    <a:lstStyle/>
                    <a:p>
                      <a:pPr lvl="0">
                        <a:lnSpc>
                          <a:spcPts val="2400"/>
                        </a:lnSpc>
                        <a:buNone/>
                      </a:pPr>
                      <a:r>
                        <a:rPr lang="en-US" sz="1200">
                          <a:effectLst/>
                          <a:latin typeface="Arial"/>
                        </a:rPr>
                        <a:t>211</a:t>
                      </a:r>
                      <a:endParaRPr lang="en-US" sz="1200"/>
                    </a:p>
                  </a:txBody>
                  <a:tcPr marL="129540" marR="129540" marT="64770" marB="64770">
                    <a:lnL w="17983" cap="flat" cmpd="sng" algn="ctr">
                      <a:solidFill>
                        <a:srgbClr val="061E3A"/>
                      </a:solidFill>
                      <a:prstDash val="solid"/>
                      <a:round/>
                      <a:headEnd type="none" w="med" len="med"/>
                      <a:tailEnd type="none" w="med" len="med"/>
                    </a:lnL>
                    <a:lnR w="17983" cap="flat" cmpd="sng" algn="ctr">
                      <a:solidFill>
                        <a:srgbClr val="061E3A"/>
                      </a:solidFill>
                      <a:prstDash val="solid"/>
                      <a:round/>
                      <a:headEnd type="none" w="med" len="med"/>
                      <a:tailEnd type="none" w="med" len="med"/>
                    </a:lnR>
                    <a:lnT w="17983" cap="flat" cmpd="sng" algn="ctr">
                      <a:solidFill>
                        <a:srgbClr val="061E3A"/>
                      </a:solidFill>
                      <a:prstDash val="solid"/>
                      <a:round/>
                      <a:headEnd type="none" w="med" len="med"/>
                      <a:tailEnd type="none" w="med" len="med"/>
                    </a:lnT>
                    <a:lnB w="17983" cap="flat" cmpd="sng" algn="ctr">
                      <a:solidFill>
                        <a:srgbClr val="061E3A"/>
                      </a:solidFill>
                      <a:prstDash val="solid"/>
                      <a:round/>
                      <a:headEnd type="none" w="med" len="med"/>
                      <a:tailEnd type="none" w="med" len="med"/>
                    </a:lnB>
                    <a:solidFill>
                      <a:srgbClr val="FFFFFF"/>
                    </a:solidFill>
                  </a:tcPr>
                </a:tc>
                <a:extLst>
                  <a:ext uri="{0D108BD9-81ED-4DB2-BD59-A6C34878D82A}">
                    <a16:rowId xmlns:a16="http://schemas.microsoft.com/office/drawing/2014/main" val="3876702120"/>
                  </a:ext>
                </a:extLst>
              </a:tr>
              <a:tr h="315215">
                <a:tc>
                  <a:txBody>
                    <a:bodyPr/>
                    <a:lstStyle/>
                    <a:p>
                      <a:pPr lvl="0">
                        <a:lnSpc>
                          <a:spcPts val="2400"/>
                        </a:lnSpc>
                        <a:buNone/>
                      </a:pPr>
                      <a:r>
                        <a:rPr lang="en-US" sz="1200" b="1">
                          <a:solidFill>
                            <a:srgbClr val="FFFFFF"/>
                          </a:solidFill>
                          <a:effectLst/>
                          <a:latin typeface="Arial"/>
                        </a:rPr>
                        <a:t>New Patients:</a:t>
                      </a:r>
                      <a:endParaRPr lang="en-US" sz="1200"/>
                    </a:p>
                  </a:txBody>
                  <a:tcPr marL="129540" marR="129540" marT="64770" marB="64770">
                    <a:lnL w="17983" cap="flat" cmpd="sng" algn="ctr">
                      <a:solidFill>
                        <a:srgbClr val="061E3A"/>
                      </a:solidFill>
                      <a:prstDash val="solid"/>
                      <a:round/>
                      <a:headEnd type="none" w="med" len="med"/>
                      <a:tailEnd type="none" w="med" len="med"/>
                    </a:lnL>
                    <a:lnR w="17983" cap="flat" cmpd="sng" algn="ctr">
                      <a:solidFill>
                        <a:srgbClr val="061E3A"/>
                      </a:solidFill>
                      <a:prstDash val="solid"/>
                      <a:round/>
                      <a:headEnd type="none" w="med" len="med"/>
                      <a:tailEnd type="none" w="med" len="med"/>
                    </a:lnR>
                    <a:lnT w="17983" cap="flat" cmpd="sng" algn="ctr">
                      <a:solidFill>
                        <a:srgbClr val="061E3A"/>
                      </a:solidFill>
                      <a:prstDash val="solid"/>
                      <a:round/>
                      <a:headEnd type="none" w="med" len="med"/>
                      <a:tailEnd type="none" w="med" len="med"/>
                    </a:lnT>
                    <a:lnB w="17983" cap="flat" cmpd="sng" algn="ctr">
                      <a:solidFill>
                        <a:srgbClr val="061E3A"/>
                      </a:solidFill>
                      <a:prstDash val="solid"/>
                      <a:round/>
                      <a:headEnd type="none" w="med" len="med"/>
                      <a:tailEnd type="none" w="med" len="med"/>
                    </a:lnB>
                    <a:solidFill>
                      <a:srgbClr val="02C1D3"/>
                    </a:solidFill>
                  </a:tcPr>
                </a:tc>
                <a:tc>
                  <a:txBody>
                    <a:bodyPr/>
                    <a:lstStyle/>
                    <a:p>
                      <a:pPr lvl="0">
                        <a:lnSpc>
                          <a:spcPts val="2400"/>
                        </a:lnSpc>
                        <a:buNone/>
                      </a:pPr>
                      <a:r>
                        <a:rPr lang="en-US" sz="1200">
                          <a:effectLst/>
                          <a:latin typeface="Arial"/>
                        </a:rPr>
                        <a:t>140</a:t>
                      </a:r>
                      <a:endParaRPr lang="en-US" sz="1200"/>
                    </a:p>
                  </a:txBody>
                  <a:tcPr marL="129540" marR="129540" marT="64770" marB="64770">
                    <a:lnL w="17983" cap="flat" cmpd="sng" algn="ctr">
                      <a:solidFill>
                        <a:srgbClr val="061E3A"/>
                      </a:solidFill>
                      <a:prstDash val="solid"/>
                      <a:round/>
                      <a:headEnd type="none" w="med" len="med"/>
                      <a:tailEnd type="none" w="med" len="med"/>
                    </a:lnL>
                    <a:lnR w="17983" cap="flat" cmpd="sng" algn="ctr">
                      <a:solidFill>
                        <a:srgbClr val="061E3A"/>
                      </a:solidFill>
                      <a:prstDash val="solid"/>
                      <a:round/>
                      <a:headEnd type="none" w="med" len="med"/>
                      <a:tailEnd type="none" w="med" len="med"/>
                    </a:lnR>
                    <a:lnT w="17983" cap="flat" cmpd="sng" algn="ctr">
                      <a:solidFill>
                        <a:srgbClr val="061E3A"/>
                      </a:solidFill>
                      <a:prstDash val="solid"/>
                      <a:round/>
                      <a:headEnd type="none" w="med" len="med"/>
                      <a:tailEnd type="none" w="med" len="med"/>
                    </a:lnT>
                    <a:lnB w="17983" cap="flat" cmpd="sng" algn="ctr">
                      <a:solidFill>
                        <a:srgbClr val="061E3A"/>
                      </a:solidFill>
                      <a:prstDash val="solid"/>
                      <a:round/>
                      <a:headEnd type="none" w="med" len="med"/>
                      <a:tailEnd type="none" w="med" len="med"/>
                    </a:lnB>
                    <a:solidFill>
                      <a:schemeClr val="bg1"/>
                    </a:solidFill>
                  </a:tcPr>
                </a:tc>
                <a:extLst>
                  <a:ext uri="{0D108BD9-81ED-4DB2-BD59-A6C34878D82A}">
                    <a16:rowId xmlns:a16="http://schemas.microsoft.com/office/drawing/2014/main" val="2665471420"/>
                  </a:ext>
                </a:extLst>
              </a:tr>
              <a:tr h="315215">
                <a:tc>
                  <a:txBody>
                    <a:bodyPr/>
                    <a:lstStyle/>
                    <a:p>
                      <a:pPr lvl="0">
                        <a:lnSpc>
                          <a:spcPts val="2400"/>
                        </a:lnSpc>
                        <a:buNone/>
                      </a:pPr>
                      <a:r>
                        <a:rPr lang="en-US" sz="1200" b="1">
                          <a:solidFill>
                            <a:srgbClr val="FFFFFF"/>
                          </a:solidFill>
                          <a:effectLst/>
                          <a:latin typeface="Arial"/>
                        </a:rPr>
                        <a:t>New Patient %:</a:t>
                      </a:r>
                    </a:p>
                  </a:txBody>
                  <a:tcPr marL="129539" marR="129539" marT="64770" marB="64770">
                    <a:lnL w="17983">
                      <a:solidFill>
                        <a:srgbClr val="061E3A"/>
                      </a:solidFill>
                    </a:lnL>
                    <a:lnR w="17983">
                      <a:solidFill>
                        <a:srgbClr val="061E3A"/>
                      </a:solidFill>
                    </a:lnR>
                    <a:lnT w="17983">
                      <a:solidFill>
                        <a:srgbClr val="061E3A"/>
                      </a:solidFill>
                    </a:lnT>
                    <a:lnB w="17983">
                      <a:solidFill>
                        <a:srgbClr val="061E3A"/>
                      </a:solidFill>
                    </a:lnB>
                    <a:solidFill>
                      <a:srgbClr val="02C1D3"/>
                    </a:solidFill>
                  </a:tcPr>
                </a:tc>
                <a:tc>
                  <a:txBody>
                    <a:bodyPr/>
                    <a:lstStyle/>
                    <a:p>
                      <a:pPr lvl="0">
                        <a:lnSpc>
                          <a:spcPts val="2400"/>
                        </a:lnSpc>
                        <a:buNone/>
                      </a:pPr>
                      <a:r>
                        <a:rPr lang="en-US" sz="1200">
                          <a:effectLst/>
                          <a:latin typeface="Arial"/>
                        </a:rPr>
                        <a:t>66%</a:t>
                      </a:r>
                    </a:p>
                  </a:txBody>
                  <a:tcPr marL="129539" marR="129539" marT="64770" marB="64770">
                    <a:lnL w="17983">
                      <a:solidFill>
                        <a:srgbClr val="061E3A"/>
                      </a:solidFill>
                    </a:lnL>
                    <a:lnR w="17983">
                      <a:solidFill>
                        <a:srgbClr val="061E3A"/>
                      </a:solidFill>
                    </a:lnR>
                    <a:lnT w="17983">
                      <a:solidFill>
                        <a:srgbClr val="061E3A"/>
                      </a:solidFill>
                    </a:lnT>
                    <a:lnB w="17983">
                      <a:solidFill>
                        <a:srgbClr val="061E3A"/>
                      </a:solidFill>
                    </a:lnB>
                    <a:solidFill>
                      <a:schemeClr val="bg1"/>
                    </a:solidFill>
                  </a:tcPr>
                </a:tc>
                <a:extLst>
                  <a:ext uri="{0D108BD9-81ED-4DB2-BD59-A6C34878D82A}">
                    <a16:rowId xmlns:a16="http://schemas.microsoft.com/office/drawing/2014/main" val="1496850325"/>
                  </a:ext>
                </a:extLst>
              </a:tr>
            </a:tbl>
          </a:graphicData>
        </a:graphic>
      </p:graphicFrame>
      <p:sp>
        <p:nvSpPr>
          <p:cNvPr id="11" name="Title 1">
            <a:extLst>
              <a:ext uri="{FF2B5EF4-FFF2-40B4-BE49-F238E27FC236}">
                <a16:creationId xmlns:a16="http://schemas.microsoft.com/office/drawing/2014/main" id="{772328E8-35F1-0BC1-FB7B-0AD66902A1B4}"/>
              </a:ext>
            </a:extLst>
          </p:cNvPr>
          <p:cNvSpPr txBox="1">
            <a:spLocks/>
          </p:cNvSpPr>
          <p:nvPr/>
        </p:nvSpPr>
        <p:spPr>
          <a:xfrm>
            <a:off x="1054243" y="224063"/>
            <a:ext cx="6026700" cy="8130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a:solidFill>
                  <a:srgbClr val="184880"/>
                </a:solidFill>
                <a:latin typeface="Merriweather"/>
              </a:rPr>
              <a:t>Cottage Grove Urgent Care </a:t>
            </a:r>
            <a:endParaRPr lang="en-US" sz="2000">
              <a:solidFill>
                <a:srgbClr val="184880"/>
              </a:solidFill>
              <a:latin typeface="Merriweather"/>
            </a:endParaRPr>
          </a:p>
          <a:p>
            <a:endParaRPr lang="en-US" b="1"/>
          </a:p>
        </p:txBody>
      </p:sp>
    </p:spTree>
    <p:extLst>
      <p:ext uri="{BB962C8B-B14F-4D97-AF65-F5344CB8AC3E}">
        <p14:creationId xmlns:p14="http://schemas.microsoft.com/office/powerpoint/2010/main" val="1980351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1CB7-980A-EA53-AE7C-8230C1A2CC03}"/>
              </a:ext>
            </a:extLst>
          </p:cNvPr>
          <p:cNvSpPr>
            <a:spLocks noGrp="1"/>
          </p:cNvSpPr>
          <p:nvPr>
            <p:ph type="title"/>
          </p:nvPr>
        </p:nvSpPr>
        <p:spPr/>
        <p:txBody>
          <a:bodyPr/>
          <a:lstStyle/>
          <a:p>
            <a:r>
              <a:rPr lang="en-US"/>
              <a:t>Oregon Location Expansion </a:t>
            </a:r>
          </a:p>
        </p:txBody>
      </p:sp>
      <p:sp>
        <p:nvSpPr>
          <p:cNvPr id="3" name="Text Placeholder 2">
            <a:extLst>
              <a:ext uri="{FF2B5EF4-FFF2-40B4-BE49-F238E27FC236}">
                <a16:creationId xmlns:a16="http://schemas.microsoft.com/office/drawing/2014/main" id="{09A71F56-9FF3-E569-C342-DA51F01A64B0}"/>
              </a:ext>
            </a:extLst>
          </p:cNvPr>
          <p:cNvSpPr>
            <a:spLocks noGrp="1"/>
          </p:cNvSpPr>
          <p:nvPr>
            <p:ph type="body" idx="1"/>
          </p:nvPr>
        </p:nvSpPr>
        <p:spPr>
          <a:xfrm>
            <a:off x="708148" y="1613328"/>
            <a:ext cx="3013037" cy="3251014"/>
          </a:xfrm>
        </p:spPr>
        <p:txBody>
          <a:bodyPr/>
          <a:lstStyle/>
          <a:p>
            <a:pPr>
              <a:lnSpc>
                <a:spcPct val="100000"/>
              </a:lnSpc>
              <a:spcBef>
                <a:spcPts val="1800"/>
              </a:spcBef>
            </a:pPr>
            <a:r>
              <a:rPr lang="en-US" sz="1600" dirty="0"/>
              <a:t>Moved into new space on November 20th</a:t>
            </a:r>
            <a:endParaRPr lang="en-US" sz="2000" dirty="0"/>
          </a:p>
          <a:p>
            <a:pPr>
              <a:lnSpc>
                <a:spcPct val="100000"/>
              </a:lnSpc>
              <a:spcBef>
                <a:spcPts val="1800"/>
              </a:spcBef>
            </a:pPr>
            <a:r>
              <a:rPr lang="en-US" sz="1600" dirty="0"/>
              <a:t>Expanding Urgent Care hours (February 2025):</a:t>
            </a:r>
          </a:p>
          <a:p>
            <a:pPr lvl="1">
              <a:lnSpc>
                <a:spcPct val="100000"/>
              </a:lnSpc>
              <a:spcBef>
                <a:spcPts val="1800"/>
              </a:spcBef>
            </a:pPr>
            <a:r>
              <a:rPr lang="en-US" sz="1600" dirty="0"/>
              <a:t>Monday-Friday: 8 AM -   8 PM</a:t>
            </a:r>
          </a:p>
          <a:p>
            <a:pPr lvl="1">
              <a:lnSpc>
                <a:spcPct val="100000"/>
              </a:lnSpc>
              <a:spcBef>
                <a:spcPts val="1800"/>
              </a:spcBef>
            </a:pPr>
            <a:r>
              <a:rPr lang="en-US" sz="1600" dirty="0"/>
              <a:t>Saturday-Sunday: 9 AM - 5 PM</a:t>
            </a:r>
          </a:p>
        </p:txBody>
      </p:sp>
      <p:sp>
        <p:nvSpPr>
          <p:cNvPr id="5" name="Slide Number Placeholder 4">
            <a:extLst>
              <a:ext uri="{FF2B5EF4-FFF2-40B4-BE49-F238E27FC236}">
                <a16:creationId xmlns:a16="http://schemas.microsoft.com/office/drawing/2014/main" id="{B2055D6E-D074-AEEE-6915-CAA39B59E1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7" name="Picture 6" descr="A close-up of a logo&#10;&#10;Description automatically generated">
            <a:extLst>
              <a:ext uri="{FF2B5EF4-FFF2-40B4-BE49-F238E27FC236}">
                <a16:creationId xmlns:a16="http://schemas.microsoft.com/office/drawing/2014/main" id="{E104522E-CCFA-8925-C23A-41BE7D9E27ED}"/>
              </a:ext>
            </a:extLst>
          </p:cNvPr>
          <p:cNvPicPr>
            <a:picLocks noChangeAspect="1"/>
          </p:cNvPicPr>
          <p:nvPr/>
        </p:nvPicPr>
        <p:blipFill>
          <a:blip r:embed="rId2"/>
          <a:stretch>
            <a:fillRect/>
          </a:stretch>
        </p:blipFill>
        <p:spPr>
          <a:xfrm>
            <a:off x="7112750" y="495875"/>
            <a:ext cx="1878875" cy="563038"/>
          </a:xfrm>
          <a:prstGeom prst="rect">
            <a:avLst/>
          </a:prstGeom>
        </p:spPr>
      </p:pic>
      <p:pic>
        <p:nvPicPr>
          <p:cNvPr id="4" name="Picture 3" descr="A room with a bed and chairs&#10;&#10;Description automatically generated">
            <a:extLst>
              <a:ext uri="{FF2B5EF4-FFF2-40B4-BE49-F238E27FC236}">
                <a16:creationId xmlns:a16="http://schemas.microsoft.com/office/drawing/2014/main" id="{8B70EF95-7D74-BBE9-9C86-87A69C1A0BD2}"/>
              </a:ext>
            </a:extLst>
          </p:cNvPr>
          <p:cNvPicPr>
            <a:picLocks noChangeAspect="1"/>
          </p:cNvPicPr>
          <p:nvPr/>
        </p:nvPicPr>
        <p:blipFill>
          <a:blip r:embed="rId3"/>
          <a:stretch>
            <a:fillRect/>
          </a:stretch>
        </p:blipFill>
        <p:spPr>
          <a:xfrm>
            <a:off x="3790271" y="1673679"/>
            <a:ext cx="1800225" cy="2424792"/>
          </a:xfrm>
          <a:prstGeom prst="rect">
            <a:avLst/>
          </a:prstGeom>
          <a:ln>
            <a:noFill/>
          </a:ln>
          <a:effectLst>
            <a:outerShdw blurRad="292100" dist="139700" dir="2700000" algn="tl" rotWithShape="0">
              <a:srgbClr val="333333">
                <a:alpha val="65000"/>
              </a:srgbClr>
            </a:outerShdw>
          </a:effectLst>
        </p:spPr>
      </p:pic>
      <p:pic>
        <p:nvPicPr>
          <p:cNvPr id="8" name="Picture 7" descr="A room with exercise equipment&#10;&#10;Description automatically generated">
            <a:extLst>
              <a:ext uri="{FF2B5EF4-FFF2-40B4-BE49-F238E27FC236}">
                <a16:creationId xmlns:a16="http://schemas.microsoft.com/office/drawing/2014/main" id="{021FA585-2013-DF60-1729-CF521437B539}"/>
              </a:ext>
            </a:extLst>
          </p:cNvPr>
          <p:cNvPicPr>
            <a:picLocks noChangeAspect="1"/>
          </p:cNvPicPr>
          <p:nvPr/>
        </p:nvPicPr>
        <p:blipFill>
          <a:blip r:embed="rId4"/>
          <a:stretch>
            <a:fillRect/>
          </a:stretch>
        </p:blipFill>
        <p:spPr>
          <a:xfrm>
            <a:off x="5720443" y="1676400"/>
            <a:ext cx="3265715" cy="2424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09835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1CB7-980A-EA53-AE7C-8230C1A2CC03}"/>
              </a:ext>
            </a:extLst>
          </p:cNvPr>
          <p:cNvSpPr>
            <a:spLocks noGrp="1"/>
          </p:cNvSpPr>
          <p:nvPr>
            <p:ph type="title"/>
          </p:nvPr>
        </p:nvSpPr>
        <p:spPr/>
        <p:txBody>
          <a:bodyPr/>
          <a:lstStyle/>
          <a:p>
            <a:r>
              <a:rPr lang="en-US"/>
              <a:t>Operating Rooms &amp; Sterile Processing Department Renovation</a:t>
            </a:r>
          </a:p>
        </p:txBody>
      </p:sp>
      <p:sp>
        <p:nvSpPr>
          <p:cNvPr id="5" name="Slide Number Placeholder 4">
            <a:extLst>
              <a:ext uri="{FF2B5EF4-FFF2-40B4-BE49-F238E27FC236}">
                <a16:creationId xmlns:a16="http://schemas.microsoft.com/office/drawing/2014/main" id="{B2055D6E-D074-AEEE-6915-CAA39B59E1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pic>
        <p:nvPicPr>
          <p:cNvPr id="8" name="Content Placeholder 3" descr="A room with medical equipment and monitors&#10;&#10;Description automatically generated">
            <a:extLst>
              <a:ext uri="{FF2B5EF4-FFF2-40B4-BE49-F238E27FC236}">
                <a16:creationId xmlns:a16="http://schemas.microsoft.com/office/drawing/2014/main" id="{A07B7C70-5539-9CA2-8EEA-3E25F26A7B54}"/>
              </a:ext>
            </a:extLst>
          </p:cNvPr>
          <p:cNvPicPr>
            <a:picLocks noChangeAspect="1"/>
          </p:cNvPicPr>
          <p:nvPr/>
        </p:nvPicPr>
        <p:blipFill>
          <a:blip r:embed="rId2"/>
          <a:stretch>
            <a:fillRect/>
          </a:stretch>
        </p:blipFill>
        <p:spPr>
          <a:xfrm>
            <a:off x="181994" y="1667794"/>
            <a:ext cx="4745127" cy="2707356"/>
          </a:xfrm>
          <a:prstGeom prst="rect">
            <a:avLst/>
          </a:prstGeom>
          <a:ln>
            <a:noFill/>
          </a:ln>
          <a:effectLst>
            <a:outerShdw blurRad="292100" dist="139700" dir="2700000" algn="tl" rotWithShape="0">
              <a:srgbClr val="333333">
                <a:alpha val="65000"/>
              </a:srgbClr>
            </a:outerShdw>
          </a:effectLst>
        </p:spPr>
      </p:pic>
      <p:pic>
        <p:nvPicPr>
          <p:cNvPr id="9" name="Picture 8" descr="A close-up of a logo&#10;&#10;Description automatically generated">
            <a:extLst>
              <a:ext uri="{FF2B5EF4-FFF2-40B4-BE49-F238E27FC236}">
                <a16:creationId xmlns:a16="http://schemas.microsoft.com/office/drawing/2014/main" id="{C2CC1319-D5DB-6238-F0DD-A83F640BE271}"/>
              </a:ext>
            </a:extLst>
          </p:cNvPr>
          <p:cNvPicPr>
            <a:picLocks noChangeAspect="1"/>
          </p:cNvPicPr>
          <p:nvPr/>
        </p:nvPicPr>
        <p:blipFill>
          <a:blip r:embed="rId3"/>
          <a:stretch>
            <a:fillRect/>
          </a:stretch>
        </p:blipFill>
        <p:spPr>
          <a:xfrm>
            <a:off x="7112750" y="495875"/>
            <a:ext cx="1878875" cy="563038"/>
          </a:xfrm>
          <a:prstGeom prst="rect">
            <a:avLst/>
          </a:prstGeom>
        </p:spPr>
      </p:pic>
      <p:sp>
        <p:nvSpPr>
          <p:cNvPr id="4" name="TextBox 3">
            <a:extLst>
              <a:ext uri="{FF2B5EF4-FFF2-40B4-BE49-F238E27FC236}">
                <a16:creationId xmlns:a16="http://schemas.microsoft.com/office/drawing/2014/main" id="{F82DB09F-FCC1-E637-4821-2532691C98AB}"/>
              </a:ext>
            </a:extLst>
          </p:cNvPr>
          <p:cNvSpPr txBox="1"/>
          <p:nvPr/>
        </p:nvSpPr>
        <p:spPr>
          <a:xfrm>
            <a:off x="5020165" y="2018744"/>
            <a:ext cx="353736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OR 4:</a:t>
            </a:r>
            <a:r>
              <a:rPr lang="en-US"/>
              <a:t> Operational, Under Budget</a:t>
            </a:r>
          </a:p>
          <a:p>
            <a:endParaRPr lang="en-US"/>
          </a:p>
          <a:p>
            <a:r>
              <a:rPr lang="en-US" b="1"/>
              <a:t>OR 3:</a:t>
            </a:r>
            <a:r>
              <a:rPr lang="en-US"/>
              <a:t> Operational, Under Additional Budget Dollars Approved</a:t>
            </a:r>
          </a:p>
          <a:p>
            <a:endParaRPr lang="en-US"/>
          </a:p>
          <a:p>
            <a:r>
              <a:rPr lang="en-US" b="1"/>
              <a:t>SPD:</a:t>
            </a:r>
            <a:r>
              <a:rPr lang="en-US"/>
              <a:t> Phasing Has Started, Issues identified pertaining to soft water and adding a disinfection system.</a:t>
            </a:r>
          </a:p>
        </p:txBody>
      </p:sp>
    </p:spTree>
    <p:extLst>
      <p:ext uri="{BB962C8B-B14F-4D97-AF65-F5344CB8AC3E}">
        <p14:creationId xmlns:p14="http://schemas.microsoft.com/office/powerpoint/2010/main" val="2863345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Wavy 3D art">
            <a:extLst>
              <a:ext uri="{FF2B5EF4-FFF2-40B4-BE49-F238E27FC236}">
                <a16:creationId xmlns:a16="http://schemas.microsoft.com/office/drawing/2014/main" id="{BE63A72D-067F-F4FB-738A-B84E9E8EB1FC}"/>
              </a:ext>
            </a:extLst>
          </p:cNvPr>
          <p:cNvPicPr>
            <a:picLocks noChangeAspect="1"/>
          </p:cNvPicPr>
          <p:nvPr/>
        </p:nvPicPr>
        <p:blipFill rotWithShape="1">
          <a:blip r:embed="rId3"/>
          <a:srcRect t="20390" b="7120"/>
          <a:stretch/>
        </p:blipFill>
        <p:spPr>
          <a:xfrm>
            <a:off x="15" y="7"/>
            <a:ext cx="9155415" cy="5143493"/>
          </a:xfrm>
          <a:prstGeom prst="rect">
            <a:avLst/>
          </a:prstGeom>
          <a:solidFill>
            <a:srgbClr val="22323E">
              <a:alpha val="27097"/>
            </a:srgbClr>
          </a:solidFill>
        </p:spPr>
      </p:pic>
      <p:sp>
        <p:nvSpPr>
          <p:cNvPr id="2" name="Title 1">
            <a:extLst>
              <a:ext uri="{FF2B5EF4-FFF2-40B4-BE49-F238E27FC236}">
                <a16:creationId xmlns:a16="http://schemas.microsoft.com/office/drawing/2014/main" id="{A5821178-A740-BA32-50C3-7EFE5E20E352}"/>
              </a:ext>
            </a:extLst>
          </p:cNvPr>
          <p:cNvSpPr>
            <a:spLocks noGrp="1"/>
          </p:cNvSpPr>
          <p:nvPr>
            <p:ph type="ctrTitle"/>
          </p:nvPr>
        </p:nvSpPr>
        <p:spPr>
          <a:xfrm>
            <a:off x="15" y="0"/>
            <a:ext cx="9155415" cy="5143492"/>
          </a:xfrm>
          <a:solidFill>
            <a:srgbClr val="22323E">
              <a:alpha val="93000"/>
            </a:srgbClr>
          </a:solidFill>
          <a:effectLst>
            <a:softEdge rad="0"/>
          </a:effectLst>
          <a:scene3d>
            <a:camera prst="orthographicFront"/>
            <a:lightRig rig="threePt" dir="t"/>
          </a:scene3d>
          <a:sp3d>
            <a:bevelT/>
          </a:sp3d>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fontAlgn="base"/>
            <a:br>
              <a:rPr lang="en-US" sz="1800">
                <a:cs typeface="Calibri" panose="020F0502020204030204" pitchFamily="34" charset="0"/>
              </a:rPr>
            </a:br>
            <a:br>
              <a:rPr lang="en-US" sz="1800">
                <a:cs typeface="Calibri" panose="020F0502020204030204" pitchFamily="34" charset="0"/>
              </a:rPr>
            </a:br>
            <a:r>
              <a:rPr lang="en-US" sz="2100" i="0">
                <a:effectLst/>
                <a:cs typeface="Calibri"/>
              </a:rPr>
              <a:t>The Cardiac HEAL Program</a:t>
            </a:r>
            <a:r>
              <a:rPr lang="en-US" sz="1500" i="0">
                <a:effectLst/>
                <a:ea typeface="Roboto"/>
                <a:cs typeface="Roboto"/>
              </a:rPr>
              <a:t>℠</a:t>
            </a:r>
            <a:r>
              <a:rPr lang="en-US" sz="2100" i="0">
                <a:effectLst/>
                <a:cs typeface="Calibri"/>
              </a:rPr>
              <a:t> </a:t>
            </a:r>
            <a:br>
              <a:rPr lang="en-US" sz="2100" i="0">
                <a:effectLst/>
                <a:cs typeface="Calibri"/>
              </a:rPr>
            </a:br>
            <a:r>
              <a:rPr lang="en-US" sz="2100" i="0">
                <a:effectLst/>
                <a:cs typeface="Calibri"/>
              </a:rPr>
              <a:t>(Heart Exercise &amp; Advanced Lifestyle-management) </a:t>
            </a:r>
            <a:br>
              <a:rPr lang="en-US" sz="1800">
                <a:cs typeface="Calibri" panose="020F0502020204030204" pitchFamily="34" charset="0"/>
              </a:rPr>
            </a:br>
            <a:br>
              <a:rPr lang="en-US" sz="1800">
                <a:cs typeface="Calibri"/>
              </a:rPr>
            </a:br>
            <a:r>
              <a:rPr lang="en-US" sz="1800">
                <a:cs typeface="Calibri"/>
              </a:rPr>
              <a:t>Jonathan D. Milton APNP-Clinical Nurse Specialist</a:t>
            </a:r>
            <a:br>
              <a:rPr lang="en-US" sz="1800">
                <a:cs typeface="Calibri" panose="020F0502020204030204" pitchFamily="34" charset="0"/>
              </a:rPr>
            </a:br>
            <a:br>
              <a:rPr lang="en-US" sz="1800">
                <a:cs typeface="Calibri" panose="020F0502020204030204" pitchFamily="34" charset="0"/>
              </a:rPr>
            </a:br>
            <a:r>
              <a:rPr lang="en-US" sz="1800">
                <a:cs typeface="Calibri"/>
              </a:rPr>
              <a:t>DNP Candidate May 2025</a:t>
            </a:r>
            <a:br>
              <a:rPr lang="en-US" sz="1800">
                <a:cs typeface="Calibri" panose="020F0502020204030204" pitchFamily="34" charset="0"/>
              </a:rPr>
            </a:br>
            <a:br>
              <a:rPr lang="en-US" sz="1800">
                <a:cs typeface="Calibri" panose="020F0502020204030204" pitchFamily="34" charset="0"/>
              </a:rPr>
            </a:br>
            <a:endParaRPr lang="en-US" sz="1800">
              <a:cs typeface="Calibri"/>
            </a:endParaRPr>
          </a:p>
        </p:txBody>
      </p:sp>
      <p:pic>
        <p:nvPicPr>
          <p:cNvPr id="2052" name="Picture 4" descr="Stoughton-Health-logo-RGB-clean">
            <a:extLst>
              <a:ext uri="{FF2B5EF4-FFF2-40B4-BE49-F238E27FC236}">
                <a16:creationId xmlns:a16="http://schemas.microsoft.com/office/drawing/2014/main" id="{7E1D5C13-F639-DB66-CFE4-A62997091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854" y="574621"/>
            <a:ext cx="3439737" cy="614047"/>
          </a:xfrm>
          <a:prstGeom prst="rect">
            <a:avLst/>
          </a:prstGeom>
          <a:noFill/>
          <a:effectLst>
            <a:glow>
              <a:schemeClr val="accent1">
                <a:alpha val="40000"/>
              </a:schemeClr>
            </a:glow>
            <a:outerShdw blurRad="50800" dist="50800" dir="5400000" algn="ctr" rotWithShape="0">
              <a:srgbClr val="000000">
                <a:alpha val="85220"/>
              </a:srgbClr>
            </a:outerShdw>
            <a:reflection endPos="0" dir="5400000" sy="-100000" algn="bl" rotWithShape="0"/>
            <a:softEdge rad="0"/>
          </a:effectLst>
        </p:spPr>
      </p:pic>
      <p:pic>
        <p:nvPicPr>
          <p:cNvPr id="5" name="Content Placeholder 4">
            <a:extLst>
              <a:ext uri="{FF2B5EF4-FFF2-40B4-BE49-F238E27FC236}">
                <a16:creationId xmlns:a16="http://schemas.microsoft.com/office/drawing/2014/main" id="{15361DFF-2CE4-8913-FFA1-FAF67C8B68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8556" y="3505652"/>
            <a:ext cx="1558334" cy="667858"/>
          </a:xfrm>
          <a:prstGeom prst="rect">
            <a:avLst/>
          </a:prstGeom>
          <a:effectLst>
            <a:glow rad="88900">
              <a:schemeClr val="tx1">
                <a:alpha val="40000"/>
              </a:schemeClr>
            </a:glow>
            <a:softEdge rad="0"/>
          </a:effectLst>
        </p:spPr>
      </p:pic>
    </p:spTree>
    <p:extLst>
      <p:ext uri="{BB962C8B-B14F-4D97-AF65-F5344CB8AC3E}">
        <p14:creationId xmlns:p14="http://schemas.microsoft.com/office/powerpoint/2010/main" val="15826176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Integrated Telehealth Partners</a:t>
            </a:r>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pic>
        <p:nvPicPr>
          <p:cNvPr id="4" name="Picture 3" descr="A logo of a company&#10;&#10;Description automatically generated">
            <a:extLst>
              <a:ext uri="{FF2B5EF4-FFF2-40B4-BE49-F238E27FC236}">
                <a16:creationId xmlns:a16="http://schemas.microsoft.com/office/drawing/2014/main" id="{B5E1A68A-77B6-2E24-2FCD-71ADD16220AB}"/>
              </a:ext>
            </a:extLst>
          </p:cNvPr>
          <p:cNvPicPr>
            <a:picLocks noChangeAspect="1"/>
          </p:cNvPicPr>
          <p:nvPr/>
        </p:nvPicPr>
        <p:blipFill>
          <a:blip r:embed="rId3"/>
          <a:stretch>
            <a:fillRect/>
          </a:stretch>
        </p:blipFill>
        <p:spPr>
          <a:xfrm>
            <a:off x="4949949" y="616934"/>
            <a:ext cx="1087582" cy="570882"/>
          </a:xfrm>
          <a:prstGeom prst="rect">
            <a:avLst/>
          </a:prstGeom>
        </p:spPr>
      </p:pic>
      <p:sp>
        <p:nvSpPr>
          <p:cNvPr id="7" name="Text Placeholder 2">
            <a:extLst>
              <a:ext uri="{FF2B5EF4-FFF2-40B4-BE49-F238E27FC236}">
                <a16:creationId xmlns:a16="http://schemas.microsoft.com/office/drawing/2014/main" id="{0FDEF530-5032-28A0-CDAD-34DC192A1F5B}"/>
              </a:ext>
            </a:extLst>
          </p:cNvPr>
          <p:cNvSpPr txBox="1">
            <a:spLocks/>
          </p:cNvSpPr>
          <p:nvPr/>
        </p:nvSpPr>
        <p:spPr>
          <a:xfrm>
            <a:off x="742770" y="1507604"/>
            <a:ext cx="7548453" cy="363711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600"/>
              </a:spcBef>
              <a:spcAft>
                <a:spcPts val="0"/>
              </a:spcAft>
              <a:buClr>
                <a:schemeClr val="accent1"/>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1pPr>
            <a:lvl2pPr marL="914400" marR="0" lvl="1" indent="-368300" algn="l" rtl="0">
              <a:lnSpc>
                <a:spcPct val="115000"/>
              </a:lnSpc>
              <a:spcBef>
                <a:spcPts val="0"/>
              </a:spcBef>
              <a:spcAft>
                <a:spcPts val="0"/>
              </a:spcAft>
              <a:buClr>
                <a:schemeClr val="accen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2pPr>
            <a:lvl3pPr marL="1371600" marR="0" lvl="2" indent="-368300" algn="l" rtl="0">
              <a:lnSpc>
                <a:spcPct val="115000"/>
              </a:lnSpc>
              <a:spcBef>
                <a:spcPts val="0"/>
              </a:spcBef>
              <a:spcAft>
                <a:spcPts val="0"/>
              </a:spcAft>
              <a:buClr>
                <a:schemeClr val="accent3"/>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3pPr>
            <a:lvl4pPr marL="1828800" marR="0" lvl="3"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4pPr>
            <a:lvl5pPr marL="2286000" marR="0" lvl="4"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5pPr>
            <a:lvl6pPr marL="2743200" marR="0" lvl="5"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6pPr>
            <a:lvl7pPr marL="3200400" marR="0" lvl="6"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7pPr>
            <a:lvl8pPr marL="3657600" marR="0" lvl="7"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8pPr>
            <a:lvl9pPr marL="4114800" marR="0" lvl="8"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9pPr>
          </a:lstStyle>
          <a:p>
            <a:pPr>
              <a:lnSpc>
                <a:spcPct val="100000"/>
              </a:lnSpc>
              <a:spcBef>
                <a:spcPts val="1200"/>
              </a:spcBef>
            </a:pPr>
            <a:r>
              <a:rPr lang="en-US" sz="1400" dirty="0"/>
              <a:t>ITP provides round the clock providers that support our ED providers with crisis management, medication evaluations, placement coordination and ongoing therapy needs.  </a:t>
            </a:r>
            <a:endParaRPr lang="en-US" dirty="0"/>
          </a:p>
          <a:p>
            <a:pPr>
              <a:lnSpc>
                <a:spcPct val="100000"/>
              </a:lnSpc>
              <a:spcBef>
                <a:spcPts val="1200"/>
              </a:spcBef>
            </a:pPr>
            <a:r>
              <a:rPr lang="en-US" sz="1400" dirty="0"/>
              <a:t>Fiscal Year 2023</a:t>
            </a:r>
          </a:p>
          <a:p>
            <a:pPr lvl="1">
              <a:lnSpc>
                <a:spcPct val="100000"/>
              </a:lnSpc>
              <a:spcBef>
                <a:spcPts val="1200"/>
              </a:spcBef>
            </a:pPr>
            <a:r>
              <a:rPr lang="en-US" sz="1400" dirty="0"/>
              <a:t>38 Consults</a:t>
            </a:r>
          </a:p>
          <a:p>
            <a:pPr lvl="1">
              <a:lnSpc>
                <a:spcPct val="100000"/>
              </a:lnSpc>
              <a:spcBef>
                <a:spcPts val="1200"/>
              </a:spcBef>
              <a:buClr>
                <a:srgbClr val="02C1D3"/>
              </a:buClr>
            </a:pPr>
            <a:r>
              <a:rPr lang="en-US" sz="1400" dirty="0"/>
              <a:t>31 Assessments</a:t>
            </a:r>
          </a:p>
          <a:p>
            <a:pPr lvl="1">
              <a:lnSpc>
                <a:spcPct val="100000"/>
              </a:lnSpc>
              <a:spcBef>
                <a:spcPts val="1200"/>
              </a:spcBef>
              <a:buClr>
                <a:srgbClr val="02C1D3"/>
              </a:buClr>
            </a:pPr>
            <a:r>
              <a:rPr lang="en-US" sz="1400" dirty="0"/>
              <a:t>4 Phone Consults</a:t>
            </a:r>
          </a:p>
          <a:p>
            <a:pPr lvl="1">
              <a:lnSpc>
                <a:spcPct val="100000"/>
              </a:lnSpc>
              <a:spcBef>
                <a:spcPts val="1200"/>
              </a:spcBef>
              <a:buClr>
                <a:srgbClr val="02C1D3"/>
              </a:buClr>
            </a:pPr>
            <a:r>
              <a:rPr lang="en-US" sz="1400" dirty="0"/>
              <a:t>3 Reassessments</a:t>
            </a:r>
          </a:p>
          <a:p>
            <a:pPr>
              <a:lnSpc>
                <a:spcPct val="100000"/>
              </a:lnSpc>
              <a:spcBef>
                <a:spcPts val="1200"/>
              </a:spcBef>
            </a:pPr>
            <a:r>
              <a:rPr lang="en-US" sz="1400" dirty="0"/>
              <a:t>11 Cases Required Placement</a:t>
            </a:r>
          </a:p>
          <a:p>
            <a:pPr>
              <a:lnSpc>
                <a:spcPct val="100000"/>
              </a:lnSpc>
              <a:spcBef>
                <a:spcPts val="1200"/>
              </a:spcBef>
            </a:pPr>
            <a:r>
              <a:rPr lang="en-US" sz="1400" b="1" dirty="0"/>
              <a:t>Annual Cost to SH: $31,000</a:t>
            </a:r>
          </a:p>
        </p:txBody>
      </p:sp>
    </p:spTree>
    <p:extLst>
      <p:ext uri="{BB962C8B-B14F-4D97-AF65-F5344CB8AC3E}">
        <p14:creationId xmlns:p14="http://schemas.microsoft.com/office/powerpoint/2010/main" val="17505272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8E083B-7B91-7402-2B8F-4F92D0515E55}"/>
              </a:ext>
            </a:extLst>
          </p:cNvPr>
          <p:cNvSpPr>
            <a:spLocks noGrp="1"/>
          </p:cNvSpPr>
          <p:nvPr>
            <p:ph type="body" idx="1"/>
          </p:nvPr>
        </p:nvSpPr>
        <p:spPr/>
        <p:txBody>
          <a:bodyPr/>
          <a:lstStyle/>
          <a:p>
            <a:pPr marL="76200" indent="0">
              <a:buNone/>
            </a:pPr>
            <a:r>
              <a:rPr lang="en-US" sz="3200" b="1" i="0"/>
              <a:t>CONSENT AGENDA</a:t>
            </a:r>
          </a:p>
        </p:txBody>
      </p:sp>
    </p:spTree>
    <p:extLst>
      <p:ext uri="{BB962C8B-B14F-4D97-AF65-F5344CB8AC3E}">
        <p14:creationId xmlns:p14="http://schemas.microsoft.com/office/powerpoint/2010/main" val="24558718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MCE Meeting Minutes – October 2024</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914574" y="1584425"/>
            <a:ext cx="7114791" cy="2957100"/>
          </a:xfrm>
        </p:spPr>
        <p:txBody>
          <a:bodyPr/>
          <a:lstStyle/>
          <a:p>
            <a:pPr>
              <a:spcBef>
                <a:spcPts val="1200"/>
              </a:spcBef>
            </a:pPr>
            <a:r>
              <a:rPr lang="en-US" sz="1600"/>
              <a:t>Reviewed Utilization Report noting variances</a:t>
            </a:r>
            <a:endParaRPr lang="en-US"/>
          </a:p>
          <a:p>
            <a:pPr>
              <a:spcBef>
                <a:spcPts val="1200"/>
              </a:spcBef>
            </a:pPr>
            <a:r>
              <a:rPr lang="en-US" sz="1600"/>
              <a:t>Discussed two lab tests </a:t>
            </a:r>
          </a:p>
          <a:p>
            <a:pPr lvl="1">
              <a:spcBef>
                <a:spcPts val="1200"/>
              </a:spcBef>
            </a:pPr>
            <a:r>
              <a:rPr lang="en-US" sz="1600"/>
              <a:t>Creatine kinase (CK) which is an enzyme found in muscles, heart, and brain which is elevated if there is damage</a:t>
            </a:r>
          </a:p>
          <a:p>
            <a:pPr lvl="1">
              <a:spcBef>
                <a:spcPts val="1200"/>
              </a:spcBef>
            </a:pPr>
            <a:r>
              <a:rPr lang="en-US" sz="1600"/>
              <a:t>Fluid cell counts which aid in diagnosing inflammation and infections</a:t>
            </a:r>
          </a:p>
          <a:p>
            <a:pPr>
              <a:spcBef>
                <a:spcPts val="1200"/>
              </a:spcBef>
            </a:pPr>
            <a:r>
              <a:rPr lang="en-US" sz="1600"/>
              <a:t>Updated on IV Fluid Shortage and status at SH</a:t>
            </a:r>
          </a:p>
          <a:p>
            <a:pPr>
              <a:spcBef>
                <a:spcPts val="1200"/>
              </a:spcBef>
            </a:pPr>
            <a:endParaRPr lang="en-US" sz="16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4846222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MEC Meeting Minutes – November 2024</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914574" y="1584425"/>
            <a:ext cx="7114791" cy="2957100"/>
          </a:xfrm>
        </p:spPr>
        <p:txBody>
          <a:bodyPr/>
          <a:lstStyle/>
          <a:p>
            <a:pPr>
              <a:spcBef>
                <a:spcPts val="1200"/>
              </a:spcBef>
            </a:pPr>
            <a:r>
              <a:rPr lang="en-US" sz="1600"/>
              <a:t>Further lab test discussions brought up at MCE</a:t>
            </a:r>
            <a:endParaRPr lang="en-US"/>
          </a:p>
          <a:p>
            <a:pPr>
              <a:spcBef>
                <a:spcPts val="1200"/>
              </a:spcBef>
            </a:pPr>
            <a:r>
              <a:rPr lang="en-US" sz="1600"/>
              <a:t>Discussion about adding Cottage Grove to scholarships in the future</a:t>
            </a:r>
          </a:p>
          <a:p>
            <a:pPr>
              <a:spcBef>
                <a:spcPts val="1200"/>
              </a:spcBef>
            </a:pPr>
            <a:r>
              <a:rPr lang="en-US" sz="1600"/>
              <a:t>Improving communication related to direct admissions/transfers from other hospitals</a:t>
            </a:r>
            <a:endParaRPr lang="en-US" sz="12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3837269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BCAEFC-A59C-1EED-8B20-6CE0FEBF12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pic>
        <p:nvPicPr>
          <p:cNvPr id="3" name="Picture 2">
            <a:extLst>
              <a:ext uri="{FF2B5EF4-FFF2-40B4-BE49-F238E27FC236}">
                <a16:creationId xmlns:a16="http://schemas.microsoft.com/office/drawing/2014/main" id="{03141092-3D3E-EAA2-3763-71ABADDFC5E1}"/>
              </a:ext>
            </a:extLst>
          </p:cNvPr>
          <p:cNvPicPr>
            <a:picLocks noChangeAspect="1"/>
          </p:cNvPicPr>
          <p:nvPr/>
        </p:nvPicPr>
        <p:blipFill>
          <a:blip r:embed="rId2"/>
          <a:srcRect t="1148" r="24750"/>
          <a:stretch/>
        </p:blipFill>
        <p:spPr>
          <a:xfrm>
            <a:off x="533991" y="523372"/>
            <a:ext cx="7887865" cy="4704829"/>
          </a:xfrm>
          <a:prstGeom prst="rect">
            <a:avLst/>
          </a:prstGeom>
        </p:spPr>
      </p:pic>
      <p:pic>
        <p:nvPicPr>
          <p:cNvPr id="4" name="Picture 3">
            <a:extLst>
              <a:ext uri="{FF2B5EF4-FFF2-40B4-BE49-F238E27FC236}">
                <a16:creationId xmlns:a16="http://schemas.microsoft.com/office/drawing/2014/main" id="{FB9EF782-B35E-B76A-6242-7DB91C368060}"/>
              </a:ext>
            </a:extLst>
          </p:cNvPr>
          <p:cNvPicPr>
            <a:picLocks noChangeAspect="1"/>
          </p:cNvPicPr>
          <p:nvPr/>
        </p:nvPicPr>
        <p:blipFill>
          <a:blip r:embed="rId3"/>
          <a:stretch>
            <a:fillRect/>
          </a:stretch>
        </p:blipFill>
        <p:spPr>
          <a:xfrm>
            <a:off x="930934" y="-80786"/>
            <a:ext cx="6181880" cy="816935"/>
          </a:xfrm>
          <a:prstGeom prst="rect">
            <a:avLst/>
          </a:prstGeom>
        </p:spPr>
      </p:pic>
    </p:spTree>
    <p:extLst>
      <p:ext uri="{BB962C8B-B14F-4D97-AF65-F5344CB8AC3E}">
        <p14:creationId xmlns:p14="http://schemas.microsoft.com/office/powerpoint/2010/main" val="16232251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9FB09-48DA-0957-6C4F-AF7D3280DE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pic>
        <p:nvPicPr>
          <p:cNvPr id="3" name="Picture 2">
            <a:extLst>
              <a:ext uri="{FF2B5EF4-FFF2-40B4-BE49-F238E27FC236}">
                <a16:creationId xmlns:a16="http://schemas.microsoft.com/office/drawing/2014/main" id="{C14D56E7-2007-95BA-D199-99D126307280}"/>
              </a:ext>
            </a:extLst>
          </p:cNvPr>
          <p:cNvPicPr>
            <a:picLocks noChangeAspect="1"/>
          </p:cNvPicPr>
          <p:nvPr/>
        </p:nvPicPr>
        <p:blipFill>
          <a:blip r:embed="rId2"/>
          <a:stretch>
            <a:fillRect/>
          </a:stretch>
        </p:blipFill>
        <p:spPr>
          <a:xfrm>
            <a:off x="530027" y="553809"/>
            <a:ext cx="8461597" cy="4589691"/>
          </a:xfrm>
          <a:prstGeom prst="rect">
            <a:avLst/>
          </a:prstGeom>
        </p:spPr>
      </p:pic>
      <p:pic>
        <p:nvPicPr>
          <p:cNvPr id="5" name="Picture 4">
            <a:extLst>
              <a:ext uri="{FF2B5EF4-FFF2-40B4-BE49-F238E27FC236}">
                <a16:creationId xmlns:a16="http://schemas.microsoft.com/office/drawing/2014/main" id="{4DE34CC9-1A0A-8B94-9613-047010233ADF}"/>
              </a:ext>
            </a:extLst>
          </p:cNvPr>
          <p:cNvPicPr>
            <a:picLocks noChangeAspect="1"/>
          </p:cNvPicPr>
          <p:nvPr/>
        </p:nvPicPr>
        <p:blipFill>
          <a:blip r:embed="rId3"/>
          <a:stretch>
            <a:fillRect/>
          </a:stretch>
        </p:blipFill>
        <p:spPr>
          <a:xfrm>
            <a:off x="1055603" y="-66962"/>
            <a:ext cx="6200169" cy="816935"/>
          </a:xfrm>
          <a:prstGeom prst="rect">
            <a:avLst/>
          </a:prstGeom>
        </p:spPr>
      </p:pic>
    </p:spTree>
    <p:extLst>
      <p:ext uri="{BB962C8B-B14F-4D97-AF65-F5344CB8AC3E}">
        <p14:creationId xmlns:p14="http://schemas.microsoft.com/office/powerpoint/2010/main" val="20749621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1EE82B-AE7B-9DAD-A04D-EF36044355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pic>
        <p:nvPicPr>
          <p:cNvPr id="4" name="Picture 3">
            <a:extLst>
              <a:ext uri="{FF2B5EF4-FFF2-40B4-BE49-F238E27FC236}">
                <a16:creationId xmlns:a16="http://schemas.microsoft.com/office/drawing/2014/main" id="{88164315-1818-2F83-213E-25DDFAD6DE77}"/>
              </a:ext>
            </a:extLst>
          </p:cNvPr>
          <p:cNvPicPr>
            <a:picLocks noChangeAspect="1"/>
          </p:cNvPicPr>
          <p:nvPr/>
        </p:nvPicPr>
        <p:blipFill>
          <a:blip r:embed="rId2"/>
          <a:stretch>
            <a:fillRect/>
          </a:stretch>
        </p:blipFill>
        <p:spPr>
          <a:xfrm>
            <a:off x="1177049" y="0"/>
            <a:ext cx="6789901" cy="5143500"/>
          </a:xfrm>
          <a:prstGeom prst="rect">
            <a:avLst/>
          </a:prstGeom>
        </p:spPr>
      </p:pic>
    </p:spTree>
    <p:extLst>
      <p:ext uri="{BB962C8B-B14F-4D97-AF65-F5344CB8AC3E}">
        <p14:creationId xmlns:p14="http://schemas.microsoft.com/office/powerpoint/2010/main" val="33823881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Patient Safety Meeting Recap – September 2024</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914574" y="1584425"/>
            <a:ext cx="7114791" cy="2957100"/>
          </a:xfrm>
        </p:spPr>
        <p:txBody>
          <a:bodyPr/>
          <a:lstStyle/>
          <a:p>
            <a:pPr>
              <a:spcBef>
                <a:spcPts val="1200"/>
              </a:spcBef>
            </a:pPr>
            <a:r>
              <a:rPr lang="en-US" sz="1600"/>
              <a:t>Medication Management Review: Focus on Controlled Substance Documentation (QM Project for CRNAs)</a:t>
            </a:r>
            <a:endParaRPr lang="en-US"/>
          </a:p>
          <a:p>
            <a:pPr>
              <a:spcBef>
                <a:spcPts val="1200"/>
              </a:spcBef>
            </a:pPr>
            <a:r>
              <a:rPr lang="en-US" sz="1600"/>
              <a:t>Monitoring of Falls and impact of Virtual Sitter (implemented March 2024)</a:t>
            </a:r>
          </a:p>
          <a:p>
            <a:pPr>
              <a:spcBef>
                <a:spcPts val="1200"/>
              </a:spcBef>
            </a:pPr>
            <a:r>
              <a:rPr lang="en-US" sz="1600"/>
              <a:t>Root Cause Analysis regarding tonsillectomy case completed</a:t>
            </a:r>
            <a:endParaRPr lang="en-US" sz="1200"/>
          </a:p>
          <a:p>
            <a:pPr>
              <a:spcBef>
                <a:spcPts val="1200"/>
              </a:spcBef>
            </a:pPr>
            <a:r>
              <a:rPr lang="en-US" sz="1600"/>
              <a:t>New Stroke Coordinator, Amy Dunn, ED RN</a:t>
            </a:r>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3490576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Infection Prevention Meeting Recap – September 2024</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914574" y="1584425"/>
            <a:ext cx="7114791" cy="2957100"/>
          </a:xfrm>
        </p:spPr>
        <p:txBody>
          <a:bodyPr/>
          <a:lstStyle/>
          <a:p>
            <a:pPr>
              <a:spcBef>
                <a:spcPts val="1200"/>
              </a:spcBef>
            </a:pPr>
            <a:r>
              <a:rPr lang="en-US" sz="1600"/>
              <a:t>Respiratory Surveillance Reporting (in September Influenza A was low in WI, increased activity with rhinovirus/enterovirus and COVID, norovirus was low </a:t>
            </a:r>
            <a:endParaRPr lang="en-US"/>
          </a:p>
          <a:p>
            <a:pPr>
              <a:spcBef>
                <a:spcPts val="1200"/>
              </a:spcBef>
            </a:pPr>
            <a:r>
              <a:rPr lang="en-US" sz="1600"/>
              <a:t>Pharmacy Temperature and Humidity issues resolved with new sensor</a:t>
            </a:r>
          </a:p>
          <a:p>
            <a:pPr>
              <a:spcBef>
                <a:spcPts val="1200"/>
              </a:spcBef>
            </a:pPr>
            <a:r>
              <a:rPr lang="en-US" sz="1600"/>
              <a:t>Blood culture contamination rate reduction with device implementation continues to be monitored.</a:t>
            </a:r>
          </a:p>
          <a:p>
            <a:pPr>
              <a:spcBef>
                <a:spcPts val="1200"/>
              </a:spcBef>
            </a:pPr>
            <a:r>
              <a:rPr lang="en-US" sz="1600"/>
              <a:t>ICRAs (Infection Control Risk Assessments)</a:t>
            </a:r>
          </a:p>
          <a:p>
            <a:pPr lvl="1">
              <a:spcBef>
                <a:spcPts val="1200"/>
              </a:spcBef>
            </a:pPr>
            <a:r>
              <a:rPr lang="en-US" sz="1200"/>
              <a:t>Active ICRAs OR3 (no closed) and Oregon</a:t>
            </a:r>
          </a:p>
          <a:p>
            <a:pPr lvl="1">
              <a:spcBef>
                <a:spcPts val="1200"/>
              </a:spcBef>
            </a:pPr>
            <a:r>
              <a:rPr lang="en-US" sz="1200"/>
              <a:t>Upcoming SPD</a:t>
            </a:r>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3472754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0E07C0E-5B44-6C3B-55DD-EB6BDE0265F4}"/>
              </a:ext>
            </a:extLst>
          </p:cNvPr>
          <p:cNvSpPr>
            <a:spLocks noGrp="1"/>
          </p:cNvSpPr>
          <p:nvPr>
            <p:ph type="body" idx="1"/>
          </p:nvPr>
        </p:nvSpPr>
        <p:spPr>
          <a:xfrm>
            <a:off x="2746375" y="1036638"/>
            <a:ext cx="3651250" cy="3070225"/>
          </a:xfrm>
        </p:spPr>
        <p:txBody>
          <a:bodyPr/>
          <a:lstStyle/>
          <a:p>
            <a:pPr marL="88900" indent="0" algn="ctr">
              <a:buNone/>
            </a:pPr>
            <a:r>
              <a:rPr lang="en-US" sz="2000" i="0">
                <a:solidFill>
                  <a:srgbClr val="C00000"/>
                </a:solidFill>
              </a:rPr>
              <a:t>* Request Motion to Approve Consent Agenda. *</a:t>
            </a:r>
          </a:p>
        </p:txBody>
      </p:sp>
    </p:spTree>
    <p:extLst>
      <p:ext uri="{BB962C8B-B14F-4D97-AF65-F5344CB8AC3E}">
        <p14:creationId xmlns:p14="http://schemas.microsoft.com/office/powerpoint/2010/main" val="2185007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8382" y="4683627"/>
            <a:ext cx="3025617" cy="459873"/>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5" name="Freeform: Shape 4">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6095"/>
            <a:ext cx="336368" cy="1225689"/>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2095" y="4608052"/>
            <a:ext cx="3313703" cy="53861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4" name="Rectangle 13">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pic>
        <p:nvPicPr>
          <p:cNvPr id="3" name="Picture 2" descr="A person in a hospital bed next to a person in a backpack">
            <a:extLst>
              <a:ext uri="{FF2B5EF4-FFF2-40B4-BE49-F238E27FC236}">
                <a16:creationId xmlns:a16="http://schemas.microsoft.com/office/drawing/2014/main" id="{0F3C4657-ED2E-6DAD-35A7-9EF0E5365D8F}"/>
              </a:ext>
            </a:extLst>
          </p:cNvPr>
          <p:cNvPicPr>
            <a:picLocks noChangeAspect="1"/>
          </p:cNvPicPr>
          <p:nvPr/>
        </p:nvPicPr>
        <p:blipFill>
          <a:blip r:embed="rId3"/>
          <a:srcRect t="11522" b="11522"/>
          <a:stretch/>
        </p:blipFill>
        <p:spPr>
          <a:xfrm>
            <a:off x="3429531" y="2"/>
            <a:ext cx="5195454" cy="3998212"/>
          </a:xfrm>
          <a:custGeom>
            <a:avLst/>
            <a:gdLst/>
            <a:ahLst/>
            <a:cxnLst/>
            <a:rect l="l" t="t" r="r" b="b"/>
            <a:pathLst>
              <a:path w="6927272" h="5330949">
                <a:moveTo>
                  <a:pt x="0" y="0"/>
                </a:moveTo>
                <a:lnTo>
                  <a:pt x="6927272" y="0"/>
                </a:lnTo>
                <a:lnTo>
                  <a:pt x="6927272" y="3912793"/>
                </a:lnTo>
                <a:lnTo>
                  <a:pt x="6884989" y="4002742"/>
                </a:lnTo>
                <a:cubicBezTo>
                  <a:pt x="6799406" y="4174873"/>
                  <a:pt x="6702812" y="4339578"/>
                  <a:pt x="6592028" y="4494163"/>
                </a:cubicBezTo>
                <a:cubicBezTo>
                  <a:pt x="5802121" y="5596640"/>
                  <a:pt x="4821632" y="5380883"/>
                  <a:pt x="3742808" y="5122218"/>
                </a:cubicBezTo>
                <a:cubicBezTo>
                  <a:pt x="2131653" y="4735722"/>
                  <a:pt x="759367" y="4191689"/>
                  <a:pt x="326623" y="2148182"/>
                </a:cubicBezTo>
                <a:cubicBezTo>
                  <a:pt x="186907" y="1488770"/>
                  <a:pt x="67840" y="834043"/>
                  <a:pt x="13721" y="201231"/>
                </a:cubicBezTo>
                <a:close/>
              </a:path>
            </a:pathLst>
          </a:custGeom>
        </p:spPr>
      </p:pic>
      <p:sp>
        <p:nvSpPr>
          <p:cNvPr id="16" name="Freeform: Shape 15">
            <a:extLst>
              <a:ext uri="{FF2B5EF4-FFF2-40B4-BE49-F238E27FC236}">
                <a16:creationId xmlns:a16="http://schemas.microsoft.com/office/drawing/2014/main" id="{A9896C11-F8DF-437A-B349-8AFD602D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43400" y="-914399"/>
            <a:ext cx="3886201" cy="5715000"/>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4AEB2E6D-6033-2FE0-14C1-F5B2383EABB3}"/>
              </a:ext>
            </a:extLst>
          </p:cNvPr>
          <p:cNvSpPr>
            <a:spLocks noGrp="1"/>
          </p:cNvSpPr>
          <p:nvPr>
            <p:ph type="title" idx="4294967295"/>
          </p:nvPr>
        </p:nvSpPr>
        <p:spPr>
          <a:xfrm>
            <a:off x="338236" y="1739149"/>
            <a:ext cx="3732245" cy="1689851"/>
          </a:xfrm>
        </p:spPr>
        <p:txBody>
          <a:bodyPr vert="horz" lIns="68580" tIns="34290" rIns="68580" bIns="34290" rtlCol="0" anchor="b">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400" kern="1200">
                <a:latin typeface="+mj-lt"/>
                <a:ea typeface="+mj-ea"/>
                <a:cs typeface="+mj-cs"/>
              </a:rPr>
              <a:t>Cardiology:</a:t>
            </a:r>
            <a:br>
              <a:rPr lang="en-US" sz="4400" kern="1200">
                <a:latin typeface="+mj-lt"/>
                <a:ea typeface="+mj-ea"/>
                <a:cs typeface="+mj-cs"/>
              </a:rPr>
            </a:br>
            <a:r>
              <a:rPr lang="en-US" sz="4400" kern="1200">
                <a:latin typeface="+mj-lt"/>
                <a:ea typeface="+mj-ea"/>
                <a:cs typeface="+mj-cs"/>
              </a:rPr>
              <a:t>Chronic Disease Management</a:t>
            </a:r>
          </a:p>
        </p:txBody>
      </p:sp>
      <p:grpSp>
        <p:nvGrpSpPr>
          <p:cNvPr id="4" name="Group 3">
            <a:extLst>
              <a:ext uri="{FF2B5EF4-FFF2-40B4-BE49-F238E27FC236}">
                <a16:creationId xmlns:a16="http://schemas.microsoft.com/office/drawing/2014/main" id="{13FF2891-5BDE-8D8C-EEED-C53FCA51DE25}"/>
              </a:ext>
            </a:extLst>
          </p:cNvPr>
          <p:cNvGrpSpPr/>
          <p:nvPr/>
        </p:nvGrpSpPr>
        <p:grpSpPr>
          <a:xfrm>
            <a:off x="3315046" y="3960383"/>
            <a:ext cx="5590268" cy="1054553"/>
            <a:chOff x="4420062" y="5280510"/>
            <a:chExt cx="7453690" cy="1406071"/>
          </a:xfrm>
        </p:grpSpPr>
        <p:sp>
          <p:nvSpPr>
            <p:cNvPr id="6" name="Arrow: Left-Right 5">
              <a:extLst>
                <a:ext uri="{FF2B5EF4-FFF2-40B4-BE49-F238E27FC236}">
                  <a16:creationId xmlns:a16="http://schemas.microsoft.com/office/drawing/2014/main" id="{355D4F2E-B57A-7878-1D1E-A0B5D20999C0}"/>
                </a:ext>
              </a:extLst>
            </p:cNvPr>
            <p:cNvSpPr/>
            <p:nvPr/>
          </p:nvSpPr>
          <p:spPr>
            <a:xfrm>
              <a:off x="4420062" y="5280510"/>
              <a:ext cx="7453690" cy="1406071"/>
            </a:xfrm>
            <a:prstGeom prst="leftRightArrow">
              <a:avLst/>
            </a:prstGeom>
            <a:gradFill flip="none" rotWithShape="1">
              <a:gsLst>
                <a:gs pos="0">
                  <a:srgbClr val="70B741"/>
                </a:gs>
                <a:gs pos="79000">
                  <a:srgbClr val="00607F"/>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7" name="Rectangle: Rounded Corners 6">
              <a:extLst>
                <a:ext uri="{FF2B5EF4-FFF2-40B4-BE49-F238E27FC236}">
                  <a16:creationId xmlns:a16="http://schemas.microsoft.com/office/drawing/2014/main" id="{87737DF8-DBB2-9307-717E-8AFEAD3953AF}"/>
                </a:ext>
              </a:extLst>
            </p:cNvPr>
            <p:cNvSpPr/>
            <p:nvPr/>
          </p:nvSpPr>
          <p:spPr>
            <a:xfrm>
              <a:off x="9356292" y="5778125"/>
              <a:ext cx="2266546" cy="38960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700" b="1">
                  <a:latin typeface="Sitka Subheading"/>
                </a:rPr>
                <a:t>Wellness</a:t>
              </a:r>
              <a:endParaRPr lang="en-US" sz="2700" b="1"/>
            </a:p>
          </p:txBody>
        </p:sp>
        <p:sp>
          <p:nvSpPr>
            <p:cNvPr id="9" name="Rectangle: Rounded Corners 8">
              <a:extLst>
                <a:ext uri="{FF2B5EF4-FFF2-40B4-BE49-F238E27FC236}">
                  <a16:creationId xmlns:a16="http://schemas.microsoft.com/office/drawing/2014/main" id="{09FDA410-5FAD-8E0B-76F0-F5D8FB854F11}"/>
                </a:ext>
              </a:extLst>
            </p:cNvPr>
            <p:cNvSpPr/>
            <p:nvPr/>
          </p:nvSpPr>
          <p:spPr>
            <a:xfrm>
              <a:off x="4452856" y="5778125"/>
              <a:ext cx="2266546" cy="38960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700" b="1">
                  <a:latin typeface="Sitka Subheading"/>
                </a:rPr>
                <a:t>Illness</a:t>
              </a:r>
              <a:endParaRPr lang="en-US" sz="2700" b="1"/>
            </a:p>
          </p:txBody>
        </p:sp>
      </p:grpSp>
    </p:spTree>
    <p:extLst>
      <p:ext uri="{BB962C8B-B14F-4D97-AF65-F5344CB8AC3E}">
        <p14:creationId xmlns:p14="http://schemas.microsoft.com/office/powerpoint/2010/main" val="560453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12EA-3958-F882-7D93-240653C977F1}"/>
              </a:ext>
            </a:extLst>
          </p:cNvPr>
          <p:cNvSpPr>
            <a:spLocks noGrp="1"/>
          </p:cNvSpPr>
          <p:nvPr>
            <p:ph type="ctrTitle"/>
          </p:nvPr>
        </p:nvSpPr>
        <p:spPr/>
        <p:txBody>
          <a:bodyPr/>
          <a:lstStyle/>
          <a:p>
            <a:r>
              <a:rPr lang="en-US"/>
              <a:t>CEO Summary</a:t>
            </a:r>
          </a:p>
        </p:txBody>
      </p:sp>
      <p:sp>
        <p:nvSpPr>
          <p:cNvPr id="3" name="Subtitle 2">
            <a:extLst>
              <a:ext uri="{FF2B5EF4-FFF2-40B4-BE49-F238E27FC236}">
                <a16:creationId xmlns:a16="http://schemas.microsoft.com/office/drawing/2014/main" id="{947B5B70-1AAC-4D6F-DD46-D4A37F405C3F}"/>
              </a:ext>
            </a:extLst>
          </p:cNvPr>
          <p:cNvSpPr>
            <a:spLocks noGrp="1"/>
          </p:cNvSpPr>
          <p:nvPr>
            <p:ph type="subTitle" idx="1"/>
          </p:nvPr>
        </p:nvSpPr>
        <p:spPr/>
        <p:txBody>
          <a:bodyPr/>
          <a:lstStyle/>
          <a:p>
            <a:r>
              <a:rPr lang="en-US"/>
              <a:t>Dan DeGroot</a:t>
            </a:r>
          </a:p>
        </p:txBody>
      </p:sp>
    </p:spTree>
    <p:extLst>
      <p:ext uri="{BB962C8B-B14F-4D97-AF65-F5344CB8AC3E}">
        <p14:creationId xmlns:p14="http://schemas.microsoft.com/office/powerpoint/2010/main" val="127293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Service Development</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914574" y="1584425"/>
            <a:ext cx="7114791" cy="2957100"/>
          </a:xfrm>
        </p:spPr>
        <p:txBody>
          <a:bodyPr/>
          <a:lstStyle/>
          <a:p>
            <a:pPr>
              <a:lnSpc>
                <a:spcPct val="114999"/>
              </a:lnSpc>
            </a:pPr>
            <a:r>
              <a:rPr lang="en-US" sz="1600" dirty="0"/>
              <a:t>Non-surgical </a:t>
            </a:r>
            <a:r>
              <a:rPr lang="en-US" sz="1600" dirty="0" err="1"/>
              <a:t>Muskuloskeletal</a:t>
            </a:r>
            <a:r>
              <a:rPr lang="en-US" sz="1600" dirty="0"/>
              <a:t> Services Update </a:t>
            </a:r>
            <a:endParaRPr lang="en-US"/>
          </a:p>
          <a:p>
            <a:pPr lvl="1">
              <a:lnSpc>
                <a:spcPct val="114999"/>
              </a:lnSpc>
              <a:buClr>
                <a:srgbClr val="02C1D3"/>
              </a:buClr>
              <a:buFont typeface="Courier New"/>
              <a:buChar char="o"/>
            </a:pPr>
            <a:r>
              <a:rPr lang="en-US" sz="1600" dirty="0"/>
              <a:t>Four options being explored (Pauline Cass is supporting)</a:t>
            </a:r>
          </a:p>
          <a:p>
            <a:pPr>
              <a:lnSpc>
                <a:spcPct val="114999"/>
              </a:lnSpc>
            </a:pPr>
            <a:r>
              <a:rPr lang="en-US" sz="1600" dirty="0"/>
              <a:t>Cardiology </a:t>
            </a:r>
          </a:p>
          <a:p>
            <a:pPr lvl="1">
              <a:lnSpc>
                <a:spcPct val="114999"/>
              </a:lnSpc>
              <a:buClr>
                <a:srgbClr val="02C1D3"/>
              </a:buClr>
              <a:buFont typeface="Courier New"/>
              <a:buChar char="o"/>
            </a:pPr>
            <a:r>
              <a:rPr lang="en-US" sz="1600" dirty="0"/>
              <a:t>Working to increase APP utilization to increase new patient referral capacity.</a:t>
            </a:r>
          </a:p>
          <a:p>
            <a:pPr lvl="1">
              <a:lnSpc>
                <a:spcPct val="114999"/>
              </a:lnSpc>
              <a:buClr>
                <a:srgbClr val="02C1D3"/>
              </a:buClr>
              <a:buFont typeface="Courier New"/>
              <a:buChar char="o"/>
            </a:pPr>
            <a:r>
              <a:rPr lang="en-US" sz="1600" dirty="0"/>
              <a:t>Meeting with independent group on 12/02 to explore outreach potential.</a:t>
            </a:r>
          </a:p>
          <a:p>
            <a:pPr marL="285750" indent="-285750">
              <a:lnSpc>
                <a:spcPct val="114999"/>
              </a:lnSpc>
              <a:buClr>
                <a:srgbClr val="7FCA20"/>
              </a:buClr>
            </a:pPr>
            <a:r>
              <a:rPr lang="en-US" sz="1600" dirty="0"/>
              <a:t>SSM</a:t>
            </a:r>
          </a:p>
          <a:p>
            <a:pPr marL="742950" lvl="1" indent="-285750">
              <a:lnSpc>
                <a:spcPct val="114999"/>
              </a:lnSpc>
              <a:buClr>
                <a:srgbClr val="02C1D3"/>
              </a:buClr>
              <a:buFont typeface="Courier New"/>
              <a:buChar char="o"/>
            </a:pPr>
            <a:r>
              <a:rPr lang="en-US" sz="1600" dirty="0"/>
              <a:t>Has formally waived their right of first refusal to both services.</a:t>
            </a:r>
          </a:p>
          <a:p>
            <a:pPr marL="546100" lvl="1" indent="0">
              <a:lnSpc>
                <a:spcPct val="114999"/>
              </a:lnSpc>
              <a:buClr>
                <a:srgbClr val="02C1D3"/>
              </a:buClr>
              <a:buNone/>
            </a:pPr>
            <a:endParaRPr lang="en-US" sz="1600" dirty="0"/>
          </a:p>
          <a:p>
            <a:pPr marL="88900" indent="0">
              <a:buClr>
                <a:srgbClr val="7FCA20"/>
              </a:buClr>
              <a:buNone/>
            </a:pPr>
            <a:endParaRPr lang="en-US" sz="12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31092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art with colorful squares&#10;&#10;Description automatically generated">
            <a:extLst>
              <a:ext uri="{FF2B5EF4-FFF2-40B4-BE49-F238E27FC236}">
                <a16:creationId xmlns:a16="http://schemas.microsoft.com/office/drawing/2014/main" id="{42082B83-1B9C-737F-BCBF-2B633114E62B}"/>
              </a:ext>
            </a:extLst>
          </p:cNvPr>
          <p:cNvPicPr>
            <a:picLocks noChangeAspect="1"/>
          </p:cNvPicPr>
          <p:nvPr/>
        </p:nvPicPr>
        <p:blipFill>
          <a:blip r:embed="rId2"/>
          <a:stretch>
            <a:fillRect/>
          </a:stretch>
        </p:blipFill>
        <p:spPr>
          <a:xfrm>
            <a:off x="598381" y="0"/>
            <a:ext cx="7947238" cy="5143500"/>
          </a:xfrm>
          <a:prstGeom prst="rect">
            <a:avLst/>
          </a:prstGeom>
        </p:spPr>
      </p:pic>
      <p:sp>
        <p:nvSpPr>
          <p:cNvPr id="2" name="Slide Number Placeholder 1">
            <a:extLst>
              <a:ext uri="{FF2B5EF4-FFF2-40B4-BE49-F238E27FC236}">
                <a16:creationId xmlns:a16="http://schemas.microsoft.com/office/drawing/2014/main" id="{BAED9885-83E7-2AF5-FF71-EA7E5BC38A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sp>
        <p:nvSpPr>
          <p:cNvPr id="5" name="Rectangle: Rounded Corners 4">
            <a:extLst>
              <a:ext uri="{FF2B5EF4-FFF2-40B4-BE49-F238E27FC236}">
                <a16:creationId xmlns:a16="http://schemas.microsoft.com/office/drawing/2014/main" id="{10F34884-D587-DED3-0B06-4D01A863DF8C}"/>
              </a:ext>
            </a:extLst>
          </p:cNvPr>
          <p:cNvSpPr/>
          <p:nvPr/>
        </p:nvSpPr>
        <p:spPr>
          <a:xfrm>
            <a:off x="5670943" y="1362203"/>
            <a:ext cx="1259456" cy="56456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541703E-4E4B-DEED-17FD-F5FEFD30C66B}"/>
              </a:ext>
            </a:extLst>
          </p:cNvPr>
          <p:cNvSpPr/>
          <p:nvPr/>
        </p:nvSpPr>
        <p:spPr>
          <a:xfrm>
            <a:off x="753886" y="2914957"/>
            <a:ext cx="1259456" cy="46752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FACA297-4CD3-90A4-A401-9C6227BDFC98}"/>
              </a:ext>
            </a:extLst>
          </p:cNvPr>
          <p:cNvSpPr/>
          <p:nvPr/>
        </p:nvSpPr>
        <p:spPr>
          <a:xfrm>
            <a:off x="732320" y="3313928"/>
            <a:ext cx="1259456" cy="46752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822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12EA-3958-F882-7D93-240653C977F1}"/>
              </a:ext>
            </a:extLst>
          </p:cNvPr>
          <p:cNvSpPr>
            <a:spLocks noGrp="1"/>
          </p:cNvSpPr>
          <p:nvPr>
            <p:ph type="ctrTitle"/>
          </p:nvPr>
        </p:nvSpPr>
        <p:spPr>
          <a:xfrm>
            <a:off x="1946564" y="2196100"/>
            <a:ext cx="5562600" cy="582300"/>
          </a:xfrm>
        </p:spPr>
        <p:txBody>
          <a:bodyPr/>
          <a:lstStyle/>
          <a:p>
            <a:r>
              <a:rPr lang="en-US"/>
              <a:t>Foundation Director / PR / Marketing Summary</a:t>
            </a:r>
          </a:p>
        </p:txBody>
      </p:sp>
      <p:sp>
        <p:nvSpPr>
          <p:cNvPr id="3" name="Subtitle 2">
            <a:extLst>
              <a:ext uri="{FF2B5EF4-FFF2-40B4-BE49-F238E27FC236}">
                <a16:creationId xmlns:a16="http://schemas.microsoft.com/office/drawing/2014/main" id="{947B5B70-1AAC-4D6F-DD46-D4A37F405C3F}"/>
              </a:ext>
            </a:extLst>
          </p:cNvPr>
          <p:cNvSpPr>
            <a:spLocks noGrp="1"/>
          </p:cNvSpPr>
          <p:nvPr>
            <p:ph type="subTitle" idx="1"/>
          </p:nvPr>
        </p:nvSpPr>
        <p:spPr/>
        <p:txBody>
          <a:bodyPr/>
          <a:lstStyle/>
          <a:p>
            <a:r>
              <a:rPr lang="en-US"/>
              <a:t>Laura Mays</a:t>
            </a:r>
          </a:p>
        </p:txBody>
      </p:sp>
    </p:spTree>
    <p:extLst>
      <p:ext uri="{BB962C8B-B14F-4D97-AF65-F5344CB8AC3E}">
        <p14:creationId xmlns:p14="http://schemas.microsoft.com/office/powerpoint/2010/main" val="3360323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6E347-F2B1-2ABF-8722-9ABF86694093}"/>
              </a:ext>
            </a:extLst>
          </p:cNvPr>
          <p:cNvSpPr>
            <a:spLocks noGrp="1"/>
          </p:cNvSpPr>
          <p:nvPr>
            <p:ph type="title"/>
          </p:nvPr>
        </p:nvSpPr>
        <p:spPr>
          <a:xfrm>
            <a:off x="914575" y="495875"/>
            <a:ext cx="5767025" cy="813000"/>
          </a:xfrm>
        </p:spPr>
        <p:txBody>
          <a:bodyPr/>
          <a:lstStyle/>
          <a:p>
            <a:r>
              <a:rPr lang="en-US" dirty="0"/>
              <a:t>Foundation Board – SHOC Tour</a:t>
            </a:r>
          </a:p>
        </p:txBody>
      </p:sp>
      <p:sp>
        <p:nvSpPr>
          <p:cNvPr id="5" name="Slide Number Placeholder 4">
            <a:extLst>
              <a:ext uri="{FF2B5EF4-FFF2-40B4-BE49-F238E27FC236}">
                <a16:creationId xmlns:a16="http://schemas.microsoft.com/office/drawing/2014/main" id="{E032B098-3DCF-220D-3845-D8AAB497AA3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3" name="Picture 2" descr="A close-up of a logo&#10;&#10;Description automatically generated">
            <a:extLst>
              <a:ext uri="{FF2B5EF4-FFF2-40B4-BE49-F238E27FC236}">
                <a16:creationId xmlns:a16="http://schemas.microsoft.com/office/drawing/2014/main" id="{4C85CA6B-486C-85FA-DF9E-5EEF37EC2869}"/>
              </a:ext>
            </a:extLst>
          </p:cNvPr>
          <p:cNvPicPr>
            <a:picLocks noChangeAspect="1"/>
          </p:cNvPicPr>
          <p:nvPr/>
        </p:nvPicPr>
        <p:blipFill>
          <a:blip r:embed="rId2"/>
          <a:stretch>
            <a:fillRect/>
          </a:stretch>
        </p:blipFill>
        <p:spPr>
          <a:xfrm>
            <a:off x="7112750" y="495875"/>
            <a:ext cx="1878875" cy="563038"/>
          </a:xfrm>
          <a:prstGeom prst="rect">
            <a:avLst/>
          </a:prstGeom>
        </p:spPr>
      </p:pic>
      <p:pic>
        <p:nvPicPr>
          <p:cNvPr id="4" name="Picture 3" descr="A group of people in a room with hard hats&#10;&#10;Description automatically generated">
            <a:extLst>
              <a:ext uri="{FF2B5EF4-FFF2-40B4-BE49-F238E27FC236}">
                <a16:creationId xmlns:a16="http://schemas.microsoft.com/office/drawing/2014/main" id="{BBD057BA-C2CC-1A68-B0A2-2B2D22E11CF1}"/>
              </a:ext>
            </a:extLst>
          </p:cNvPr>
          <p:cNvPicPr>
            <a:picLocks noChangeAspect="1"/>
          </p:cNvPicPr>
          <p:nvPr/>
        </p:nvPicPr>
        <p:blipFill>
          <a:blip r:embed="rId3"/>
          <a:stretch>
            <a:fillRect/>
          </a:stretch>
        </p:blipFill>
        <p:spPr>
          <a:xfrm>
            <a:off x="1510850" y="1488672"/>
            <a:ext cx="4604513" cy="3520656"/>
          </a:xfrm>
          <a:prstGeom prst="rect">
            <a:avLst/>
          </a:prstGeom>
        </p:spPr>
      </p:pic>
    </p:spTree>
    <p:extLst>
      <p:ext uri="{BB962C8B-B14F-4D97-AF65-F5344CB8AC3E}">
        <p14:creationId xmlns:p14="http://schemas.microsoft.com/office/powerpoint/2010/main" val="23012748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6E347-F2B1-2ABF-8722-9ABF86694093}"/>
              </a:ext>
            </a:extLst>
          </p:cNvPr>
          <p:cNvSpPr>
            <a:spLocks noGrp="1"/>
          </p:cNvSpPr>
          <p:nvPr>
            <p:ph type="title"/>
          </p:nvPr>
        </p:nvSpPr>
        <p:spPr>
          <a:xfrm>
            <a:off x="914575" y="495875"/>
            <a:ext cx="5767025" cy="813000"/>
          </a:xfrm>
        </p:spPr>
        <p:txBody>
          <a:bodyPr/>
          <a:lstStyle/>
          <a:p>
            <a:r>
              <a:rPr lang="en-US"/>
              <a:t>20</a:t>
            </a:r>
            <a:r>
              <a:rPr lang="en-US" baseline="30000"/>
              <a:t>th</a:t>
            </a:r>
            <a:r>
              <a:rPr lang="en-US"/>
              <a:t> Annual Swinging for Health Golf Outing &amp; Card Party</a:t>
            </a:r>
          </a:p>
        </p:txBody>
      </p:sp>
      <p:sp>
        <p:nvSpPr>
          <p:cNvPr id="5" name="Slide Number Placeholder 4">
            <a:extLst>
              <a:ext uri="{FF2B5EF4-FFF2-40B4-BE49-F238E27FC236}">
                <a16:creationId xmlns:a16="http://schemas.microsoft.com/office/drawing/2014/main" id="{E032B098-3DCF-220D-3845-D8AAB497AA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75</a:t>
            </a:fld>
            <a:endParaRPr lang="en"/>
          </a:p>
        </p:txBody>
      </p:sp>
      <p:pic>
        <p:nvPicPr>
          <p:cNvPr id="6" name="Picture 5">
            <a:extLst>
              <a:ext uri="{FF2B5EF4-FFF2-40B4-BE49-F238E27FC236}">
                <a16:creationId xmlns:a16="http://schemas.microsoft.com/office/drawing/2014/main" id="{6A11ADE4-E7B1-8034-1AC9-473E87D3CE4C}"/>
              </a:ext>
            </a:extLst>
          </p:cNvPr>
          <p:cNvPicPr>
            <a:picLocks noChangeAspect="1"/>
          </p:cNvPicPr>
          <p:nvPr/>
        </p:nvPicPr>
        <p:blipFill rotWithShape="1">
          <a:blip r:embed="rId2"/>
          <a:srcRect t="2507"/>
          <a:stretch/>
        </p:blipFill>
        <p:spPr>
          <a:xfrm>
            <a:off x="914575" y="1303025"/>
            <a:ext cx="2627308" cy="2233914"/>
          </a:xfrm>
          <a:prstGeom prst="rect">
            <a:avLst/>
          </a:prstGeom>
        </p:spPr>
      </p:pic>
      <p:pic>
        <p:nvPicPr>
          <p:cNvPr id="7" name="Picture 6">
            <a:extLst>
              <a:ext uri="{FF2B5EF4-FFF2-40B4-BE49-F238E27FC236}">
                <a16:creationId xmlns:a16="http://schemas.microsoft.com/office/drawing/2014/main" id="{1160964A-3A99-2088-8DEC-E8B213BBFDEF}"/>
              </a:ext>
            </a:extLst>
          </p:cNvPr>
          <p:cNvPicPr>
            <a:picLocks noChangeAspect="1"/>
          </p:cNvPicPr>
          <p:nvPr/>
        </p:nvPicPr>
        <p:blipFill>
          <a:blip r:embed="rId3"/>
          <a:stretch>
            <a:fillRect/>
          </a:stretch>
        </p:blipFill>
        <p:spPr>
          <a:xfrm>
            <a:off x="3803040" y="1350821"/>
            <a:ext cx="2525151" cy="2027111"/>
          </a:xfrm>
          <a:prstGeom prst="rect">
            <a:avLst/>
          </a:prstGeom>
        </p:spPr>
      </p:pic>
      <p:sp>
        <p:nvSpPr>
          <p:cNvPr id="9" name="Rectangle 8">
            <a:extLst>
              <a:ext uri="{FF2B5EF4-FFF2-40B4-BE49-F238E27FC236}">
                <a16:creationId xmlns:a16="http://schemas.microsoft.com/office/drawing/2014/main" id="{4509AD7F-8277-1D18-DF3B-748A21CA1B0A}"/>
              </a:ext>
            </a:extLst>
          </p:cNvPr>
          <p:cNvSpPr/>
          <p:nvPr/>
        </p:nvSpPr>
        <p:spPr>
          <a:xfrm>
            <a:off x="180000" y="3578885"/>
            <a:ext cx="7005600" cy="1415772"/>
          </a:xfrm>
          <a:prstGeom prst="rect">
            <a:avLst/>
          </a:prstGeom>
          <a:noFill/>
        </p:spPr>
        <p:txBody>
          <a:bodyPr wrap="square" lIns="91440" tIns="45720" rIns="91440" bIns="45720">
            <a:spAutoFit/>
          </a:bodyPr>
          <a:lstStyle/>
          <a:p>
            <a:pPr algn="ctr"/>
            <a:r>
              <a:rPr lang="en-US" sz="1800" b="0" cap="none" spc="0">
                <a:ln w="0"/>
                <a:solidFill>
                  <a:schemeClr val="accent1"/>
                </a:solidFill>
                <a:effectLst>
                  <a:outerShdw blurRad="38100" dist="25400" dir="5400000" algn="ctr" rotWithShape="0">
                    <a:srgbClr val="6E747A">
                      <a:alpha val="43000"/>
                    </a:srgbClr>
                  </a:outerShdw>
                </a:effectLst>
              </a:rPr>
              <a:t>We raised over: </a:t>
            </a:r>
          </a:p>
          <a:p>
            <a:pPr algn="ctr"/>
            <a:r>
              <a:rPr lang="en-US" sz="3200" b="0" cap="none" spc="0">
                <a:ln w="0"/>
                <a:solidFill>
                  <a:schemeClr val="accent1"/>
                </a:solidFill>
                <a:effectLst>
                  <a:outerShdw blurRad="38100" dist="25400" dir="5400000" algn="ctr" rotWithShape="0">
                    <a:srgbClr val="6E747A">
                      <a:alpha val="43000"/>
                    </a:srgbClr>
                  </a:outerShdw>
                </a:effectLst>
              </a:rPr>
              <a:t>$57,000 </a:t>
            </a:r>
          </a:p>
          <a:p>
            <a:pPr algn="ctr"/>
            <a:r>
              <a:rPr lang="en-US" sz="1800" b="0" cap="none" spc="0">
                <a:ln w="0"/>
                <a:solidFill>
                  <a:schemeClr val="accent1"/>
                </a:solidFill>
                <a:effectLst>
                  <a:outerShdw blurRad="38100" dist="25400" dir="5400000" algn="ctr" rotWithShape="0">
                    <a:srgbClr val="6E747A">
                      <a:alpha val="43000"/>
                    </a:srgbClr>
                  </a:outerShdw>
                </a:effectLst>
              </a:rPr>
              <a:t>to go towards Stoughton Health and the </a:t>
            </a:r>
          </a:p>
          <a:p>
            <a:pPr algn="ctr"/>
            <a:r>
              <a:rPr lang="en-US" sz="1800">
                <a:ln w="0"/>
                <a:solidFill>
                  <a:schemeClr val="accent1"/>
                </a:solidFill>
                <a:effectLst>
                  <a:outerShdw blurRad="38100" dist="25400" dir="5400000" algn="ctr" rotWithShape="0">
                    <a:srgbClr val="6E747A">
                      <a:alpha val="43000"/>
                    </a:srgbClr>
                  </a:outerShdw>
                </a:effectLst>
              </a:rPr>
              <a:t>Expansion of Oregon Urgent Care and Rehab </a:t>
            </a:r>
            <a:r>
              <a:rPr lang="en-US" sz="1800" b="0" cap="none" spc="0">
                <a:ln w="0"/>
                <a:solidFill>
                  <a:schemeClr val="accent1"/>
                </a:solidFill>
                <a:effectLst>
                  <a:outerShdw blurRad="38100" dist="25400" dir="5400000" algn="ctr" rotWithShape="0">
                    <a:srgbClr val="6E747A">
                      <a:alpha val="43000"/>
                    </a:srgbClr>
                  </a:outerShdw>
                </a:effectLst>
              </a:rPr>
              <a:t>Services</a:t>
            </a:r>
          </a:p>
        </p:txBody>
      </p:sp>
      <p:pic>
        <p:nvPicPr>
          <p:cNvPr id="10" name="Picture 9" descr="A close-up of a logo&#10;&#10;Description automatically generated">
            <a:extLst>
              <a:ext uri="{FF2B5EF4-FFF2-40B4-BE49-F238E27FC236}">
                <a16:creationId xmlns:a16="http://schemas.microsoft.com/office/drawing/2014/main" id="{E7573702-B552-70EF-9A71-87C194FB38E3}"/>
              </a:ext>
            </a:extLst>
          </p:cNvPr>
          <p:cNvPicPr>
            <a:picLocks noChangeAspect="1"/>
          </p:cNvPicPr>
          <p:nvPr/>
        </p:nvPicPr>
        <p:blipFill>
          <a:blip r:embed="rId4"/>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37658491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hermometer with numbers and a red and blue circle&#10;&#10;Description automatically generated">
            <a:extLst>
              <a:ext uri="{FF2B5EF4-FFF2-40B4-BE49-F238E27FC236}">
                <a16:creationId xmlns:a16="http://schemas.microsoft.com/office/drawing/2014/main" id="{074D33FE-5EB0-C3BC-998A-5B6ABB147E20}"/>
              </a:ext>
            </a:extLst>
          </p:cNvPr>
          <p:cNvPicPr>
            <a:picLocks noChangeAspect="1"/>
          </p:cNvPicPr>
          <p:nvPr/>
        </p:nvPicPr>
        <p:blipFill>
          <a:blip r:embed="rId2"/>
          <a:stretch>
            <a:fillRect/>
          </a:stretch>
        </p:blipFill>
        <p:spPr>
          <a:xfrm>
            <a:off x="2741043" y="405892"/>
            <a:ext cx="3651130" cy="4342501"/>
          </a:xfrm>
          <a:prstGeom prst="rect">
            <a:avLst/>
          </a:prstGeom>
        </p:spPr>
      </p:pic>
    </p:spTree>
    <p:extLst>
      <p:ext uri="{BB962C8B-B14F-4D97-AF65-F5344CB8AC3E}">
        <p14:creationId xmlns:p14="http://schemas.microsoft.com/office/powerpoint/2010/main" val="32648378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with text and a card&#10;&#10;Description automatically generated">
            <a:extLst>
              <a:ext uri="{FF2B5EF4-FFF2-40B4-BE49-F238E27FC236}">
                <a16:creationId xmlns:a16="http://schemas.microsoft.com/office/drawing/2014/main" id="{2FB5A566-5185-4A61-CB4C-D093CF420976}"/>
              </a:ext>
            </a:extLst>
          </p:cNvPr>
          <p:cNvPicPr>
            <a:picLocks noChangeAspect="1"/>
          </p:cNvPicPr>
          <p:nvPr/>
        </p:nvPicPr>
        <p:blipFill>
          <a:blip r:embed="rId2"/>
          <a:stretch>
            <a:fillRect/>
          </a:stretch>
        </p:blipFill>
        <p:spPr>
          <a:xfrm>
            <a:off x="482714" y="401071"/>
            <a:ext cx="3361644" cy="4528117"/>
          </a:xfrm>
          <a:prstGeom prst="rect">
            <a:avLst/>
          </a:prstGeom>
        </p:spPr>
      </p:pic>
      <p:pic>
        <p:nvPicPr>
          <p:cNvPr id="3" name="Picture 2" descr="A group of trees in fog&#10;&#10;Description automatically generated">
            <a:extLst>
              <a:ext uri="{FF2B5EF4-FFF2-40B4-BE49-F238E27FC236}">
                <a16:creationId xmlns:a16="http://schemas.microsoft.com/office/drawing/2014/main" id="{7EA3119D-2A8B-C4A4-1FD2-9C60F277CAE3}"/>
              </a:ext>
            </a:extLst>
          </p:cNvPr>
          <p:cNvPicPr>
            <a:picLocks noChangeAspect="1"/>
          </p:cNvPicPr>
          <p:nvPr/>
        </p:nvPicPr>
        <p:blipFill>
          <a:blip r:embed="rId3"/>
          <a:stretch>
            <a:fillRect/>
          </a:stretch>
        </p:blipFill>
        <p:spPr>
          <a:xfrm>
            <a:off x="4157663" y="687842"/>
            <a:ext cx="4565876" cy="3533094"/>
          </a:xfrm>
          <a:prstGeom prst="rect">
            <a:avLst/>
          </a:prstGeom>
        </p:spPr>
      </p:pic>
    </p:spTree>
    <p:extLst>
      <p:ext uri="{BB962C8B-B14F-4D97-AF65-F5344CB8AC3E}">
        <p14:creationId xmlns:p14="http://schemas.microsoft.com/office/powerpoint/2010/main" val="2379498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6E347-F2B1-2ABF-8722-9ABF86694093}"/>
              </a:ext>
            </a:extLst>
          </p:cNvPr>
          <p:cNvSpPr>
            <a:spLocks noGrp="1"/>
          </p:cNvSpPr>
          <p:nvPr>
            <p:ph type="title"/>
          </p:nvPr>
        </p:nvSpPr>
        <p:spPr>
          <a:xfrm>
            <a:off x="914575" y="495875"/>
            <a:ext cx="5767025" cy="813000"/>
          </a:xfrm>
        </p:spPr>
        <p:txBody>
          <a:bodyPr/>
          <a:lstStyle/>
          <a:p>
            <a:r>
              <a:rPr lang="en-US"/>
              <a:t>PR/Marketing</a:t>
            </a:r>
          </a:p>
        </p:txBody>
      </p:sp>
      <p:sp>
        <p:nvSpPr>
          <p:cNvPr id="5" name="Slide Number Placeholder 4">
            <a:extLst>
              <a:ext uri="{FF2B5EF4-FFF2-40B4-BE49-F238E27FC236}">
                <a16:creationId xmlns:a16="http://schemas.microsoft.com/office/drawing/2014/main" id="{E032B098-3DCF-220D-3845-D8AAB497AA3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3" name="Picture 2" descr="A close-up of a logo&#10;&#10;Description automatically generated">
            <a:extLst>
              <a:ext uri="{FF2B5EF4-FFF2-40B4-BE49-F238E27FC236}">
                <a16:creationId xmlns:a16="http://schemas.microsoft.com/office/drawing/2014/main" id="{4C85CA6B-486C-85FA-DF9E-5EEF37EC2869}"/>
              </a:ext>
            </a:extLst>
          </p:cNvPr>
          <p:cNvPicPr>
            <a:picLocks noChangeAspect="1"/>
          </p:cNvPicPr>
          <p:nvPr/>
        </p:nvPicPr>
        <p:blipFill>
          <a:blip r:embed="rId2"/>
          <a:stretch>
            <a:fillRect/>
          </a:stretch>
        </p:blipFill>
        <p:spPr>
          <a:xfrm>
            <a:off x="7112750" y="495875"/>
            <a:ext cx="1878875" cy="563038"/>
          </a:xfrm>
          <a:prstGeom prst="rect">
            <a:avLst/>
          </a:prstGeom>
        </p:spPr>
      </p:pic>
      <p:pic>
        <p:nvPicPr>
          <p:cNvPr id="4" name="Picture 3">
            <a:extLst>
              <a:ext uri="{FF2B5EF4-FFF2-40B4-BE49-F238E27FC236}">
                <a16:creationId xmlns:a16="http://schemas.microsoft.com/office/drawing/2014/main" id="{194450BE-A44B-54C3-A489-5434068E726C}"/>
              </a:ext>
            </a:extLst>
          </p:cNvPr>
          <p:cNvPicPr>
            <a:picLocks noChangeAspect="1"/>
          </p:cNvPicPr>
          <p:nvPr/>
        </p:nvPicPr>
        <p:blipFill>
          <a:blip r:embed="rId3"/>
          <a:stretch>
            <a:fillRect/>
          </a:stretch>
        </p:blipFill>
        <p:spPr>
          <a:xfrm>
            <a:off x="190555" y="1369829"/>
            <a:ext cx="2554102" cy="3433949"/>
          </a:xfrm>
          <a:prstGeom prst="rect">
            <a:avLst/>
          </a:prstGeom>
        </p:spPr>
      </p:pic>
      <p:pic>
        <p:nvPicPr>
          <p:cNvPr id="10" name="Picture 9">
            <a:extLst>
              <a:ext uri="{FF2B5EF4-FFF2-40B4-BE49-F238E27FC236}">
                <a16:creationId xmlns:a16="http://schemas.microsoft.com/office/drawing/2014/main" id="{41B54D70-A6FA-C1B6-3824-93C6AD502901}"/>
              </a:ext>
            </a:extLst>
          </p:cNvPr>
          <p:cNvPicPr>
            <a:picLocks noChangeAspect="1"/>
          </p:cNvPicPr>
          <p:nvPr/>
        </p:nvPicPr>
        <p:blipFill>
          <a:blip r:embed="rId4"/>
          <a:stretch>
            <a:fillRect/>
          </a:stretch>
        </p:blipFill>
        <p:spPr>
          <a:xfrm>
            <a:off x="7260228" y="2831268"/>
            <a:ext cx="1707233" cy="2315141"/>
          </a:xfrm>
          <a:prstGeom prst="rect">
            <a:avLst/>
          </a:prstGeom>
        </p:spPr>
      </p:pic>
      <p:pic>
        <p:nvPicPr>
          <p:cNvPr id="6" name="Picture 5" descr="A person with her back pain&#10;&#10;Description automatically generated">
            <a:extLst>
              <a:ext uri="{FF2B5EF4-FFF2-40B4-BE49-F238E27FC236}">
                <a16:creationId xmlns:a16="http://schemas.microsoft.com/office/drawing/2014/main" id="{5E0D0331-23A4-7D0E-7DC2-EDAB299B7483}"/>
              </a:ext>
            </a:extLst>
          </p:cNvPr>
          <p:cNvPicPr>
            <a:picLocks noChangeAspect="1"/>
          </p:cNvPicPr>
          <p:nvPr/>
        </p:nvPicPr>
        <p:blipFill>
          <a:blip r:embed="rId5"/>
          <a:stretch>
            <a:fillRect/>
          </a:stretch>
        </p:blipFill>
        <p:spPr>
          <a:xfrm>
            <a:off x="7178145" y="326571"/>
            <a:ext cx="1874312" cy="2449286"/>
          </a:xfrm>
          <a:prstGeom prst="rect">
            <a:avLst/>
          </a:prstGeom>
        </p:spPr>
      </p:pic>
      <p:pic>
        <p:nvPicPr>
          <p:cNvPr id="7" name="Picture 6" descr="A doctor with a white coat&#10;&#10;Description automatically generated">
            <a:extLst>
              <a:ext uri="{FF2B5EF4-FFF2-40B4-BE49-F238E27FC236}">
                <a16:creationId xmlns:a16="http://schemas.microsoft.com/office/drawing/2014/main" id="{68D3447E-B2AE-46B7-B197-2D2475AD4FCA}"/>
              </a:ext>
            </a:extLst>
          </p:cNvPr>
          <p:cNvPicPr>
            <a:picLocks noChangeAspect="1"/>
          </p:cNvPicPr>
          <p:nvPr/>
        </p:nvPicPr>
        <p:blipFill>
          <a:blip r:embed="rId6"/>
          <a:stretch>
            <a:fillRect/>
          </a:stretch>
        </p:blipFill>
        <p:spPr>
          <a:xfrm>
            <a:off x="2831216" y="1371600"/>
            <a:ext cx="2395718" cy="1934936"/>
          </a:xfrm>
          <a:prstGeom prst="rect">
            <a:avLst/>
          </a:prstGeom>
        </p:spPr>
      </p:pic>
      <p:pic>
        <p:nvPicPr>
          <p:cNvPr id="9" name="Picture 8" descr="A poster for a women&amp;#39;s health medical imaging&#10;&#10;Description automatically generated">
            <a:extLst>
              <a:ext uri="{FF2B5EF4-FFF2-40B4-BE49-F238E27FC236}">
                <a16:creationId xmlns:a16="http://schemas.microsoft.com/office/drawing/2014/main" id="{23631817-3E37-28B0-28A9-5A32C84E7FA7}"/>
              </a:ext>
            </a:extLst>
          </p:cNvPr>
          <p:cNvPicPr>
            <a:picLocks noChangeAspect="1"/>
          </p:cNvPicPr>
          <p:nvPr/>
        </p:nvPicPr>
        <p:blipFill>
          <a:blip r:embed="rId7"/>
          <a:stretch>
            <a:fillRect/>
          </a:stretch>
        </p:blipFill>
        <p:spPr>
          <a:xfrm>
            <a:off x="5369379" y="1370920"/>
            <a:ext cx="1752600" cy="2352675"/>
          </a:xfrm>
          <a:prstGeom prst="rect">
            <a:avLst/>
          </a:prstGeom>
        </p:spPr>
      </p:pic>
    </p:spTree>
    <p:extLst>
      <p:ext uri="{BB962C8B-B14F-4D97-AF65-F5344CB8AC3E}">
        <p14:creationId xmlns:p14="http://schemas.microsoft.com/office/powerpoint/2010/main" val="11989479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7"/>
          <p:cNvSpPr txBox="1">
            <a:spLocks noGrp="1"/>
          </p:cNvSpPr>
          <p:nvPr>
            <p:ph type="title"/>
          </p:nvPr>
        </p:nvSpPr>
        <p:spPr>
          <a:xfrm>
            <a:off x="914575" y="495875"/>
            <a:ext cx="6026700" cy="81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Partners of Stoughton Hospital</a:t>
            </a:r>
            <a:br>
              <a:rPr lang="en" dirty="0"/>
            </a:br>
            <a:r>
              <a:rPr lang="en" dirty="0"/>
              <a:t>Upcoming Opportunities for Support</a:t>
            </a:r>
            <a:endParaRPr dirty="0"/>
          </a:p>
        </p:txBody>
      </p:sp>
      <p:sp>
        <p:nvSpPr>
          <p:cNvPr id="599" name="Google Shape;599;p47"/>
          <p:cNvSpPr txBox="1">
            <a:spLocks noGrp="1"/>
          </p:cNvSpPr>
          <p:nvPr>
            <p:ph type="sldNum" idx="12"/>
          </p:nvPr>
        </p:nvSpPr>
        <p:spPr>
          <a:xfrm>
            <a:off x="8557525" y="0"/>
            <a:ext cx="434100" cy="393600"/>
          </a:xfrm>
          <a:prstGeom prst="rect">
            <a:avLst/>
          </a:prstGeom>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200" b="0" i="0" u="none" strike="noStrike" kern="0" cap="none" spc="0" normalizeH="0" baseline="0" noProof="0">
              <a:ln>
                <a:noFill/>
              </a:ln>
              <a:solidFill>
                <a:srgbClr val="757C83"/>
              </a:solidFill>
              <a:effectLst/>
              <a:uLnTx/>
              <a:uFillTx/>
              <a:latin typeface="IBM Plex Sans"/>
              <a:sym typeface="IBM Plex Sans"/>
            </a:endParaRPr>
          </a:p>
        </p:txBody>
      </p:sp>
      <p:sp>
        <p:nvSpPr>
          <p:cNvPr id="2" name="Content Placeholder 1">
            <a:extLst>
              <a:ext uri="{FF2B5EF4-FFF2-40B4-BE49-F238E27FC236}">
                <a16:creationId xmlns:a16="http://schemas.microsoft.com/office/drawing/2014/main" id="{51192913-331F-AE34-DD84-80124AFB7385}"/>
              </a:ext>
            </a:extLst>
          </p:cNvPr>
          <p:cNvSpPr txBox="1">
            <a:spLocks/>
          </p:cNvSpPr>
          <p:nvPr/>
        </p:nvSpPr>
        <p:spPr>
          <a:xfrm>
            <a:off x="285574" y="1520845"/>
            <a:ext cx="8165739" cy="46275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8925" lvl="5">
              <a:spcBef>
                <a:spcPts val="600"/>
              </a:spcBef>
              <a:buClr>
                <a:schemeClr val="tx1">
                  <a:lumMod val="75000"/>
                  <a:lumOff val="25000"/>
                </a:schemeClr>
              </a:buClr>
              <a:defRPr/>
            </a:pPr>
            <a:endParaRPr lang="en-US" altLang="en-US" dirty="0">
              <a:latin typeface="IBM Plex Sans" panose="020B0503050203000203" pitchFamily="34" charset="0"/>
              <a:ea typeface="ＭＳ Ｐゴシック" panose="020B0600070205080204" pitchFamily="34" charset="-128"/>
              <a:cs typeface="Helvetica Neue Light" charset="0"/>
            </a:endParaRPr>
          </a:p>
        </p:txBody>
      </p:sp>
      <p:pic>
        <p:nvPicPr>
          <p:cNvPr id="4" name="Picture 3">
            <a:extLst>
              <a:ext uri="{FF2B5EF4-FFF2-40B4-BE49-F238E27FC236}">
                <a16:creationId xmlns:a16="http://schemas.microsoft.com/office/drawing/2014/main" id="{DB8FF6F9-6856-5FC2-6C89-5BCACC8BAFFA}"/>
              </a:ext>
            </a:extLst>
          </p:cNvPr>
          <p:cNvPicPr>
            <a:picLocks noChangeAspect="1"/>
          </p:cNvPicPr>
          <p:nvPr/>
        </p:nvPicPr>
        <p:blipFill>
          <a:blip r:embed="rId3"/>
          <a:stretch>
            <a:fillRect/>
          </a:stretch>
        </p:blipFill>
        <p:spPr>
          <a:xfrm>
            <a:off x="4074000" y="1287131"/>
            <a:ext cx="2971048" cy="3856889"/>
          </a:xfrm>
          <a:prstGeom prst="rect">
            <a:avLst/>
          </a:prstGeom>
        </p:spPr>
      </p:pic>
      <p:pic>
        <p:nvPicPr>
          <p:cNvPr id="5" name="Picture 4" descr="A logo for a hospital&#10;&#10;Description automatically generated">
            <a:extLst>
              <a:ext uri="{FF2B5EF4-FFF2-40B4-BE49-F238E27FC236}">
                <a16:creationId xmlns:a16="http://schemas.microsoft.com/office/drawing/2014/main" id="{373AB9F3-B58D-8CD2-BBFA-B6D07C4F8724}"/>
              </a:ext>
            </a:extLst>
          </p:cNvPr>
          <p:cNvPicPr>
            <a:picLocks noChangeAspect="1"/>
          </p:cNvPicPr>
          <p:nvPr/>
        </p:nvPicPr>
        <p:blipFill>
          <a:blip r:embed="rId4"/>
          <a:stretch>
            <a:fillRect/>
          </a:stretch>
        </p:blipFill>
        <p:spPr>
          <a:xfrm>
            <a:off x="7323826" y="192118"/>
            <a:ext cx="1224952" cy="1330266"/>
          </a:xfrm>
          <a:prstGeom prst="rect">
            <a:avLst/>
          </a:prstGeom>
        </p:spPr>
      </p:pic>
      <p:pic>
        <p:nvPicPr>
          <p:cNvPr id="7" name="Picture 6" descr="A red and white poster with text and images of cookies and cupcakes&#10;&#10;Description automatically generated">
            <a:extLst>
              <a:ext uri="{FF2B5EF4-FFF2-40B4-BE49-F238E27FC236}">
                <a16:creationId xmlns:a16="http://schemas.microsoft.com/office/drawing/2014/main" id="{E89DEA19-FE7C-C8CB-451A-3366F15F2990}"/>
              </a:ext>
            </a:extLst>
          </p:cNvPr>
          <p:cNvPicPr>
            <a:picLocks noChangeAspect="1"/>
          </p:cNvPicPr>
          <p:nvPr/>
        </p:nvPicPr>
        <p:blipFill>
          <a:blip r:embed="rId5"/>
          <a:stretch>
            <a:fillRect/>
          </a:stretch>
        </p:blipFill>
        <p:spPr>
          <a:xfrm>
            <a:off x="838865" y="1283179"/>
            <a:ext cx="2969752" cy="3860321"/>
          </a:xfrm>
          <a:prstGeom prst="rect">
            <a:avLst/>
          </a:prstGeom>
        </p:spPr>
      </p:pic>
    </p:spTree>
    <p:extLst>
      <p:ext uri="{BB962C8B-B14F-4D97-AF65-F5344CB8AC3E}">
        <p14:creationId xmlns:p14="http://schemas.microsoft.com/office/powerpoint/2010/main" val="320767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C4E2-F8AF-BEBE-B493-AD9589831E82}"/>
              </a:ext>
            </a:extLst>
          </p:cNvPr>
          <p:cNvSpPr>
            <a:spLocks noGrp="1"/>
          </p:cNvSpPr>
          <p:nvPr>
            <p:ph type="title"/>
          </p:nvPr>
        </p:nvSpPr>
        <p:spPr>
          <a:xfrm>
            <a:off x="571500" y="571500"/>
            <a:ext cx="8001000" cy="1009185"/>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solidFill>
                  <a:srgbClr val="FFFFFF"/>
                </a:solidFill>
              </a:rPr>
              <a:t>Community Health Needs Assessment 2022-2024</a:t>
            </a:r>
          </a:p>
        </p:txBody>
      </p:sp>
      <p:graphicFrame>
        <p:nvGraphicFramePr>
          <p:cNvPr id="5" name="Content Placeholder 2">
            <a:extLst>
              <a:ext uri="{FF2B5EF4-FFF2-40B4-BE49-F238E27FC236}">
                <a16:creationId xmlns:a16="http://schemas.microsoft.com/office/drawing/2014/main" id="{DFA5761F-0110-9214-7E9E-A3E5DFA59DB0}"/>
              </a:ext>
            </a:extLst>
          </p:cNvPr>
          <p:cNvGraphicFramePr>
            <a:graphicFrameLocks noGrp="1"/>
          </p:cNvGraphicFramePr>
          <p:nvPr>
            <p:ph sz="half" idx="1"/>
          </p:nvPr>
        </p:nvGraphicFramePr>
        <p:xfrm>
          <a:off x="571500" y="1714500"/>
          <a:ext cx="3863579" cy="2857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Content Placeholder 15">
            <a:extLst>
              <a:ext uri="{FF2B5EF4-FFF2-40B4-BE49-F238E27FC236}">
                <a16:creationId xmlns:a16="http://schemas.microsoft.com/office/drawing/2014/main" id="{571D9F1F-36AB-6222-ECDD-6881E12C8300}"/>
              </a:ext>
            </a:extLst>
          </p:cNvPr>
          <p:cNvPicPr>
            <a:picLocks noGrp="1" noChangeAspect="1"/>
          </p:cNvPicPr>
          <p:nvPr>
            <p:ph sz="half" idx="2"/>
          </p:nvPr>
        </p:nvPicPr>
        <p:blipFill>
          <a:blip r:embed="rId7"/>
          <a:stretch>
            <a:fillRect/>
          </a:stretch>
        </p:blipFill>
        <p:spPr>
          <a:xfrm>
            <a:off x="4708923" y="1887755"/>
            <a:ext cx="3863578" cy="2510990"/>
          </a:xfrm>
        </p:spPr>
      </p:pic>
      <p:pic>
        <p:nvPicPr>
          <p:cNvPr id="10" name="Picture 4" descr="Stoughton-Health-logo-RGB-clean">
            <a:extLst>
              <a:ext uri="{FF2B5EF4-FFF2-40B4-BE49-F238E27FC236}">
                <a16:creationId xmlns:a16="http://schemas.microsoft.com/office/drawing/2014/main" id="{F94418F6-0911-FC17-6914-5E50A5E320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854" y="460851"/>
            <a:ext cx="3439737" cy="614047"/>
          </a:xfrm>
          <a:prstGeom prst="rect">
            <a:avLst/>
          </a:prstGeom>
          <a:noFill/>
          <a:effectLst>
            <a:glow>
              <a:schemeClr val="accent1">
                <a:alpha val="40000"/>
              </a:schemeClr>
            </a:glow>
            <a:outerShdw blurRad="50800" dist="50800" dir="5400000" algn="ctr" rotWithShape="0">
              <a:srgbClr val="000000">
                <a:alpha val="85220"/>
              </a:srgbClr>
            </a:outerShdw>
            <a:reflection endPos="0" dir="5400000" sy="-100000" algn="bl" rotWithShape="0"/>
            <a:softEdge rad="0"/>
          </a:effectLst>
        </p:spPr>
      </p:pic>
    </p:spTree>
    <p:extLst>
      <p:ext uri="{BB962C8B-B14F-4D97-AF65-F5344CB8AC3E}">
        <p14:creationId xmlns:p14="http://schemas.microsoft.com/office/powerpoint/2010/main" val="148175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12EA-3958-F882-7D93-240653C977F1}"/>
              </a:ext>
            </a:extLst>
          </p:cNvPr>
          <p:cNvSpPr>
            <a:spLocks noGrp="1"/>
          </p:cNvSpPr>
          <p:nvPr>
            <p:ph type="ctrTitle"/>
          </p:nvPr>
        </p:nvSpPr>
        <p:spPr/>
        <p:txBody>
          <a:bodyPr/>
          <a:lstStyle/>
          <a:p>
            <a:r>
              <a:rPr lang="en-US"/>
              <a:t>Director, Engagement &amp; Experience Summary</a:t>
            </a:r>
          </a:p>
        </p:txBody>
      </p:sp>
      <p:sp>
        <p:nvSpPr>
          <p:cNvPr id="3" name="Subtitle 2">
            <a:extLst>
              <a:ext uri="{FF2B5EF4-FFF2-40B4-BE49-F238E27FC236}">
                <a16:creationId xmlns:a16="http://schemas.microsoft.com/office/drawing/2014/main" id="{947B5B70-1AAC-4D6F-DD46-D4A37F405C3F}"/>
              </a:ext>
            </a:extLst>
          </p:cNvPr>
          <p:cNvSpPr>
            <a:spLocks noGrp="1"/>
          </p:cNvSpPr>
          <p:nvPr>
            <p:ph type="subTitle" idx="1"/>
          </p:nvPr>
        </p:nvSpPr>
        <p:spPr/>
        <p:txBody>
          <a:bodyPr/>
          <a:lstStyle/>
          <a:p>
            <a:r>
              <a:rPr lang="en-US"/>
              <a:t>Mary Hermes</a:t>
            </a:r>
          </a:p>
        </p:txBody>
      </p:sp>
    </p:spTree>
    <p:extLst>
      <p:ext uri="{BB962C8B-B14F-4D97-AF65-F5344CB8AC3E}">
        <p14:creationId xmlns:p14="http://schemas.microsoft.com/office/powerpoint/2010/main" val="2465593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0115A2-47A2-BC81-F4EE-CD33A2DF79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81</a:t>
            </a:fld>
            <a:endParaRPr lang="en"/>
          </a:p>
        </p:txBody>
      </p:sp>
      <p:sp>
        <p:nvSpPr>
          <p:cNvPr id="3" name="Rectangle 2">
            <a:extLst>
              <a:ext uri="{FF2B5EF4-FFF2-40B4-BE49-F238E27FC236}">
                <a16:creationId xmlns:a16="http://schemas.microsoft.com/office/drawing/2014/main" id="{DF3D584C-ED7B-612D-38D6-58E5F5C9E89B}"/>
              </a:ext>
            </a:extLst>
          </p:cNvPr>
          <p:cNvSpPr/>
          <p:nvPr/>
        </p:nvSpPr>
        <p:spPr>
          <a:xfrm>
            <a:off x="1709677" y="234560"/>
            <a:ext cx="572464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Congratulations!</a:t>
            </a:r>
          </a:p>
        </p:txBody>
      </p:sp>
      <p:pic>
        <p:nvPicPr>
          <p:cNvPr id="4" name="Picture 3" descr="A bee with white wings&#10;&#10;Description automatically generated">
            <a:extLst>
              <a:ext uri="{FF2B5EF4-FFF2-40B4-BE49-F238E27FC236}">
                <a16:creationId xmlns:a16="http://schemas.microsoft.com/office/drawing/2014/main" id="{A3F2440E-94C6-E9F8-123E-28027DD52D99}"/>
              </a:ext>
            </a:extLst>
          </p:cNvPr>
          <p:cNvPicPr>
            <a:picLocks noChangeAspect="1"/>
          </p:cNvPicPr>
          <p:nvPr/>
        </p:nvPicPr>
        <p:blipFill>
          <a:blip r:embed="rId2"/>
          <a:srcRect r="1688"/>
          <a:stretch/>
        </p:blipFill>
        <p:spPr>
          <a:xfrm>
            <a:off x="-299621" y="3640331"/>
            <a:ext cx="1707175" cy="1668890"/>
          </a:xfrm>
          <a:prstGeom prst="rect">
            <a:avLst/>
          </a:prstGeom>
        </p:spPr>
      </p:pic>
      <p:sp>
        <p:nvSpPr>
          <p:cNvPr id="5" name="Freeform 2">
            <a:extLst>
              <a:ext uri="{FF2B5EF4-FFF2-40B4-BE49-F238E27FC236}">
                <a16:creationId xmlns:a16="http://schemas.microsoft.com/office/drawing/2014/main" id="{FB86CCE6-86A7-024B-970B-D71DA1DC3F8F}"/>
              </a:ext>
            </a:extLst>
          </p:cNvPr>
          <p:cNvSpPr/>
          <p:nvPr/>
        </p:nvSpPr>
        <p:spPr>
          <a:xfrm>
            <a:off x="6987358" y="3282898"/>
            <a:ext cx="2703883" cy="2853702"/>
          </a:xfrm>
          <a:custGeom>
            <a:avLst/>
            <a:gdLst/>
            <a:ahLst/>
            <a:cxnLst/>
            <a:rect l="l" t="t" r="r" b="b"/>
            <a:pathLst>
              <a:path w="5407765" h="5707404">
                <a:moveTo>
                  <a:pt x="0" y="0"/>
                </a:moveTo>
                <a:lnTo>
                  <a:pt x="5407765" y="0"/>
                </a:lnTo>
                <a:lnTo>
                  <a:pt x="5407765" y="5707404"/>
                </a:lnTo>
                <a:lnTo>
                  <a:pt x="0" y="5707404"/>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457154">
              <a:buClrTx/>
            </a:pPr>
            <a:endParaRPr lang="en-US" sz="600">
              <a:solidFill>
                <a:prstClr val="black"/>
              </a:solidFill>
              <a:latin typeface="Aptos" panose="020B0004020202020204"/>
            </a:endParaRPr>
          </a:p>
        </p:txBody>
      </p:sp>
      <p:pic>
        <p:nvPicPr>
          <p:cNvPr id="6" name="Content Placeholder 3" descr="A group of people posing for a photo&#10;&#10;Description automatically generated">
            <a:extLst>
              <a:ext uri="{FF2B5EF4-FFF2-40B4-BE49-F238E27FC236}">
                <a16:creationId xmlns:a16="http://schemas.microsoft.com/office/drawing/2014/main" id="{08F22350-1213-F75A-C19D-298800EE3AB4}"/>
              </a:ext>
            </a:extLst>
          </p:cNvPr>
          <p:cNvPicPr>
            <a:picLocks noChangeAspect="1"/>
          </p:cNvPicPr>
          <p:nvPr/>
        </p:nvPicPr>
        <p:blipFill>
          <a:blip r:embed="rId4"/>
          <a:stretch>
            <a:fillRect/>
          </a:stretch>
        </p:blipFill>
        <p:spPr>
          <a:xfrm>
            <a:off x="799884" y="1372360"/>
            <a:ext cx="3772959" cy="2496061"/>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4B2728FB-EB12-42BD-0116-46787A43525E}"/>
              </a:ext>
            </a:extLst>
          </p:cNvPr>
          <p:cNvPicPr>
            <a:picLocks noChangeAspect="1"/>
          </p:cNvPicPr>
          <p:nvPr/>
        </p:nvPicPr>
        <p:blipFill>
          <a:blip r:embed="rId5"/>
          <a:stretch>
            <a:fillRect/>
          </a:stretch>
        </p:blipFill>
        <p:spPr>
          <a:xfrm>
            <a:off x="4858432" y="1374740"/>
            <a:ext cx="3772422" cy="2493876"/>
          </a:xfrm>
          <a:prstGeom prst="rect">
            <a:avLst/>
          </a:prstGeom>
        </p:spPr>
      </p:pic>
      <p:sp>
        <p:nvSpPr>
          <p:cNvPr id="8" name="TextBox 7">
            <a:extLst>
              <a:ext uri="{FF2B5EF4-FFF2-40B4-BE49-F238E27FC236}">
                <a16:creationId xmlns:a16="http://schemas.microsoft.com/office/drawing/2014/main" id="{7F7E4075-5712-60A8-7AE3-AF05AAC52101}"/>
              </a:ext>
            </a:extLst>
          </p:cNvPr>
          <p:cNvSpPr txBox="1"/>
          <p:nvPr/>
        </p:nvSpPr>
        <p:spPr>
          <a:xfrm>
            <a:off x="2975863" y="4093048"/>
            <a:ext cx="3588833"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en-US" sz="1350" kern="1200">
                <a:solidFill>
                  <a:prstClr val="black"/>
                </a:solidFill>
                <a:latin typeface="Aptos" panose="020B0004020202020204"/>
                <a:ea typeface="+mn-ea"/>
              </a:rPr>
              <a:t>Next recognition ceremony in May during Nurse's Week</a:t>
            </a:r>
          </a:p>
        </p:txBody>
      </p:sp>
    </p:spTree>
    <p:extLst>
      <p:ext uri="{BB962C8B-B14F-4D97-AF65-F5344CB8AC3E}">
        <p14:creationId xmlns:p14="http://schemas.microsoft.com/office/powerpoint/2010/main" val="3229950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457E-D8FD-8B5B-957C-3F1DCE94FCF3}"/>
              </a:ext>
            </a:extLst>
          </p:cNvPr>
          <p:cNvSpPr>
            <a:spLocks noGrp="1"/>
          </p:cNvSpPr>
          <p:nvPr>
            <p:ph type="title"/>
          </p:nvPr>
        </p:nvSpPr>
        <p:spPr/>
        <p:txBody>
          <a:bodyPr/>
          <a:lstStyle/>
          <a:p>
            <a:r>
              <a:rPr lang="en-US"/>
              <a:t>Excellence Together Team Event</a:t>
            </a:r>
          </a:p>
        </p:txBody>
      </p:sp>
      <p:sp>
        <p:nvSpPr>
          <p:cNvPr id="3" name="Text Placeholder 2">
            <a:extLst>
              <a:ext uri="{FF2B5EF4-FFF2-40B4-BE49-F238E27FC236}">
                <a16:creationId xmlns:a16="http://schemas.microsoft.com/office/drawing/2014/main" id="{2CF31DEE-EB52-DBEF-A9AF-16BA98E83FF7}"/>
              </a:ext>
            </a:extLst>
          </p:cNvPr>
          <p:cNvSpPr>
            <a:spLocks noGrp="1"/>
          </p:cNvSpPr>
          <p:nvPr>
            <p:ph type="body" idx="1"/>
          </p:nvPr>
        </p:nvSpPr>
        <p:spPr>
          <a:xfrm>
            <a:off x="1058343" y="4268095"/>
            <a:ext cx="6727847" cy="1347901"/>
          </a:xfrm>
        </p:spPr>
        <p:txBody>
          <a:bodyPr/>
          <a:lstStyle/>
          <a:p>
            <a:pPr marL="88900" indent="0">
              <a:buNone/>
            </a:pPr>
            <a:r>
              <a:rPr lang="en-US"/>
              <a:t>in partnership with the Stoughton Senior Center</a:t>
            </a:r>
          </a:p>
        </p:txBody>
      </p:sp>
      <p:sp>
        <p:nvSpPr>
          <p:cNvPr id="5" name="Slide Number Placeholder 4">
            <a:extLst>
              <a:ext uri="{FF2B5EF4-FFF2-40B4-BE49-F238E27FC236}">
                <a16:creationId xmlns:a16="http://schemas.microsoft.com/office/drawing/2014/main" id="{4F372332-EA1A-A3E0-172D-172E5F22F0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82</a:t>
            </a:fld>
            <a:endParaRPr lang="en"/>
          </a:p>
        </p:txBody>
      </p:sp>
      <p:pic>
        <p:nvPicPr>
          <p:cNvPr id="6" name="Picture 5" descr="A group of people holding rakes&#10;&#10;Description automatically generated">
            <a:extLst>
              <a:ext uri="{FF2B5EF4-FFF2-40B4-BE49-F238E27FC236}">
                <a16:creationId xmlns:a16="http://schemas.microsoft.com/office/drawing/2014/main" id="{57FFEED1-904C-7F1C-D549-4A76C229BB01}"/>
              </a:ext>
            </a:extLst>
          </p:cNvPr>
          <p:cNvPicPr>
            <a:picLocks noChangeAspect="1"/>
          </p:cNvPicPr>
          <p:nvPr/>
        </p:nvPicPr>
        <p:blipFill>
          <a:blip r:embed="rId2"/>
          <a:srcRect t="-437" r="8943" b="39482"/>
          <a:stretch/>
        </p:blipFill>
        <p:spPr>
          <a:xfrm>
            <a:off x="96774" y="1717257"/>
            <a:ext cx="2558458" cy="2127532"/>
          </a:xfrm>
          <a:prstGeom prst="rect">
            <a:avLst/>
          </a:prstGeom>
          <a:ln>
            <a:noFill/>
          </a:ln>
          <a:effectLst>
            <a:outerShdw blurRad="292100" dist="139700" dir="2700000" algn="tl" rotWithShape="0">
              <a:srgbClr val="333333">
                <a:alpha val="65000"/>
              </a:srgbClr>
            </a:outerShdw>
          </a:effectLst>
        </p:spPr>
      </p:pic>
      <p:pic>
        <p:nvPicPr>
          <p:cNvPr id="7" name="Picture 6" descr="A group of people standing outside a building&#10;&#10;Description automatically generated">
            <a:extLst>
              <a:ext uri="{FF2B5EF4-FFF2-40B4-BE49-F238E27FC236}">
                <a16:creationId xmlns:a16="http://schemas.microsoft.com/office/drawing/2014/main" id="{01D42592-7A88-7292-11FE-471D5AAD403F}"/>
              </a:ext>
            </a:extLst>
          </p:cNvPr>
          <p:cNvPicPr>
            <a:picLocks noChangeAspect="1"/>
          </p:cNvPicPr>
          <p:nvPr/>
        </p:nvPicPr>
        <p:blipFill>
          <a:blip r:embed="rId3"/>
          <a:srcRect l="-25" t="-85" r="7641" b="84"/>
          <a:stretch/>
        </p:blipFill>
        <p:spPr>
          <a:xfrm>
            <a:off x="6132576" y="1716274"/>
            <a:ext cx="2864419" cy="2131756"/>
          </a:xfrm>
          <a:prstGeom prst="rect">
            <a:avLst/>
          </a:prstGeom>
          <a:ln>
            <a:noFill/>
          </a:ln>
          <a:effectLst>
            <a:outerShdw blurRad="292100" dist="139700" dir="2700000" algn="tl" rotWithShape="0">
              <a:srgbClr val="333333">
                <a:alpha val="65000"/>
              </a:srgbClr>
            </a:outerShdw>
          </a:effectLst>
        </p:spPr>
      </p:pic>
      <p:pic>
        <p:nvPicPr>
          <p:cNvPr id="8" name="Content Placeholder 3" descr="A group of people posing for a photo&#10;&#10;Description automatically generated">
            <a:extLst>
              <a:ext uri="{FF2B5EF4-FFF2-40B4-BE49-F238E27FC236}">
                <a16:creationId xmlns:a16="http://schemas.microsoft.com/office/drawing/2014/main" id="{121DDDD5-11F9-A21B-AAA9-B1B51CEBA539}"/>
              </a:ext>
            </a:extLst>
          </p:cNvPr>
          <p:cNvPicPr>
            <a:picLocks noChangeAspect="1"/>
          </p:cNvPicPr>
          <p:nvPr/>
        </p:nvPicPr>
        <p:blipFill>
          <a:blip r:embed="rId4"/>
          <a:stretch>
            <a:fillRect/>
          </a:stretch>
        </p:blipFill>
        <p:spPr>
          <a:xfrm>
            <a:off x="2803398" y="1912389"/>
            <a:ext cx="3237738" cy="1743617"/>
          </a:xfrm>
          <a:prstGeom prst="rect">
            <a:avLst/>
          </a:prstGeom>
          <a:ln>
            <a:noFill/>
          </a:ln>
          <a:effectLst>
            <a:outerShdw blurRad="292100" dist="139700" dir="2700000" algn="tl" rotWithShape="0">
              <a:srgbClr val="333333">
                <a:alpha val="65000"/>
              </a:srgbClr>
            </a:outerShdw>
          </a:effectLst>
        </p:spPr>
      </p:pic>
      <p:cxnSp>
        <p:nvCxnSpPr>
          <p:cNvPr id="10" name="Straight Connector 9">
            <a:extLst>
              <a:ext uri="{FF2B5EF4-FFF2-40B4-BE49-F238E27FC236}">
                <a16:creationId xmlns:a16="http://schemas.microsoft.com/office/drawing/2014/main" id="{5A39C561-28DE-DA8E-1D78-A55B67CAD754}"/>
              </a:ext>
            </a:extLst>
          </p:cNvPr>
          <p:cNvCxnSpPr>
            <a:cxnSpLocks/>
          </p:cNvCxnSpPr>
          <p:nvPr/>
        </p:nvCxnSpPr>
        <p:spPr>
          <a:xfrm>
            <a:off x="1947693" y="4191552"/>
            <a:ext cx="4585350" cy="0"/>
          </a:xfrm>
          <a:prstGeom prst="line">
            <a:avLst/>
          </a:prstGeom>
          <a:ln w="5715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2" name="Picture 11" descr="A close-up of a logo&#10;&#10;Description automatically generated">
            <a:extLst>
              <a:ext uri="{FF2B5EF4-FFF2-40B4-BE49-F238E27FC236}">
                <a16:creationId xmlns:a16="http://schemas.microsoft.com/office/drawing/2014/main" id="{00DEB7C6-7D16-4AE7-5485-579FC6C3E72C}"/>
              </a:ext>
            </a:extLst>
          </p:cNvPr>
          <p:cNvPicPr>
            <a:picLocks noChangeAspect="1"/>
          </p:cNvPicPr>
          <p:nvPr/>
        </p:nvPicPr>
        <p:blipFill>
          <a:blip r:embed="rId5"/>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464270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56F0DF-03A1-5127-B07A-798D3A6F0A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83</a:t>
            </a:fld>
            <a:endParaRPr lang="en"/>
          </a:p>
        </p:txBody>
      </p:sp>
      <p:pic>
        <p:nvPicPr>
          <p:cNvPr id="3" name="Picture 2" descr="Two dogs wearing football uniforms&#10;&#10;Description automatically generated">
            <a:extLst>
              <a:ext uri="{FF2B5EF4-FFF2-40B4-BE49-F238E27FC236}">
                <a16:creationId xmlns:a16="http://schemas.microsoft.com/office/drawing/2014/main" id="{0EC68770-B01E-C6F1-FEDB-6E3695BAA745}"/>
              </a:ext>
            </a:extLst>
          </p:cNvPr>
          <p:cNvPicPr>
            <a:picLocks noChangeAspect="1"/>
          </p:cNvPicPr>
          <p:nvPr/>
        </p:nvPicPr>
        <p:blipFill>
          <a:blip r:embed="rId2"/>
          <a:stretch>
            <a:fillRect/>
          </a:stretch>
        </p:blipFill>
        <p:spPr>
          <a:xfrm rot="360000">
            <a:off x="7161610" y="1044087"/>
            <a:ext cx="1291920" cy="1323243"/>
          </a:xfrm>
          <a:prstGeom prst="rect">
            <a:avLst/>
          </a:prstGeom>
        </p:spPr>
      </p:pic>
      <p:sp>
        <p:nvSpPr>
          <p:cNvPr id="4" name="Title 1">
            <a:extLst>
              <a:ext uri="{FF2B5EF4-FFF2-40B4-BE49-F238E27FC236}">
                <a16:creationId xmlns:a16="http://schemas.microsoft.com/office/drawing/2014/main" id="{0D3A64EC-74A0-C3AB-1EFD-F955A8AB9BD3}"/>
              </a:ext>
            </a:extLst>
          </p:cNvPr>
          <p:cNvSpPr txBox="1">
            <a:spLocks/>
          </p:cNvSpPr>
          <p:nvPr/>
        </p:nvSpPr>
        <p:spPr>
          <a:xfrm>
            <a:off x="1145437" y="-170674"/>
            <a:ext cx="9332558" cy="101175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Aptos Display" panose="020F0302020204030204"/>
                <a:ea typeface="+mj-ea"/>
                <a:cs typeface="+mj-cs"/>
              </a:rPr>
              <a:t>Excellence Together Halloween Costume Contest</a:t>
            </a:r>
          </a:p>
        </p:txBody>
      </p:sp>
      <p:pic>
        <p:nvPicPr>
          <p:cNvPr id="5" name="Content Placeholder 3" descr="A group of people wearing clothing&#10;&#10;Description automatically generated">
            <a:extLst>
              <a:ext uri="{FF2B5EF4-FFF2-40B4-BE49-F238E27FC236}">
                <a16:creationId xmlns:a16="http://schemas.microsoft.com/office/drawing/2014/main" id="{06A5CBEB-BDB6-01D7-0A3F-5B82779575F9}"/>
              </a:ext>
            </a:extLst>
          </p:cNvPr>
          <p:cNvPicPr>
            <a:picLocks noChangeAspect="1"/>
          </p:cNvPicPr>
          <p:nvPr/>
        </p:nvPicPr>
        <p:blipFill>
          <a:blip r:embed="rId3"/>
          <a:stretch>
            <a:fillRect/>
          </a:stretch>
        </p:blipFill>
        <p:spPr>
          <a:xfrm rot="-480000">
            <a:off x="4461547" y="708377"/>
            <a:ext cx="2700338" cy="2000250"/>
          </a:xfrm>
          <a:prstGeom prst="rect">
            <a:avLst/>
          </a:prstGeom>
        </p:spPr>
      </p:pic>
      <p:pic>
        <p:nvPicPr>
          <p:cNvPr id="6" name="Picture 5" descr="A group of people in clothing&#10;&#10;Description automatically generated">
            <a:extLst>
              <a:ext uri="{FF2B5EF4-FFF2-40B4-BE49-F238E27FC236}">
                <a16:creationId xmlns:a16="http://schemas.microsoft.com/office/drawing/2014/main" id="{3EAAA184-2D2F-23CC-35D5-8C2EBF4BCB2A}"/>
              </a:ext>
            </a:extLst>
          </p:cNvPr>
          <p:cNvPicPr>
            <a:picLocks noChangeAspect="1"/>
          </p:cNvPicPr>
          <p:nvPr/>
        </p:nvPicPr>
        <p:blipFill>
          <a:blip r:embed="rId4"/>
          <a:stretch>
            <a:fillRect/>
          </a:stretch>
        </p:blipFill>
        <p:spPr>
          <a:xfrm rot="540000">
            <a:off x="2066741" y="1225154"/>
            <a:ext cx="2407994" cy="1479856"/>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B805AA4E-09DF-B649-58E9-AFDC22C9A52F}"/>
              </a:ext>
            </a:extLst>
          </p:cNvPr>
          <p:cNvPicPr>
            <a:picLocks noChangeAspect="1"/>
          </p:cNvPicPr>
          <p:nvPr/>
        </p:nvPicPr>
        <p:blipFill>
          <a:blip r:embed="rId5"/>
          <a:stretch>
            <a:fillRect/>
          </a:stretch>
        </p:blipFill>
        <p:spPr>
          <a:xfrm>
            <a:off x="1844462" y="2881404"/>
            <a:ext cx="3679031" cy="2035969"/>
          </a:xfrm>
          <a:prstGeom prst="rect">
            <a:avLst/>
          </a:prstGeom>
        </p:spPr>
      </p:pic>
      <p:pic>
        <p:nvPicPr>
          <p:cNvPr id="8" name="Picture 7" descr="A group of women wearing glasses and canes&#10;&#10;Description automatically generated">
            <a:extLst>
              <a:ext uri="{FF2B5EF4-FFF2-40B4-BE49-F238E27FC236}">
                <a16:creationId xmlns:a16="http://schemas.microsoft.com/office/drawing/2014/main" id="{D6C9A571-73E7-BBDD-E167-46BEAC4EA24A}"/>
              </a:ext>
            </a:extLst>
          </p:cNvPr>
          <p:cNvPicPr>
            <a:picLocks noChangeAspect="1"/>
          </p:cNvPicPr>
          <p:nvPr/>
        </p:nvPicPr>
        <p:blipFill>
          <a:blip r:embed="rId6"/>
          <a:stretch>
            <a:fillRect/>
          </a:stretch>
        </p:blipFill>
        <p:spPr>
          <a:xfrm rot="420000">
            <a:off x="5668291" y="2972625"/>
            <a:ext cx="1957388" cy="2064544"/>
          </a:xfrm>
          <a:prstGeom prst="rect">
            <a:avLst/>
          </a:prstGeom>
        </p:spPr>
      </p:pic>
      <p:pic>
        <p:nvPicPr>
          <p:cNvPr id="9" name="Picture 8" descr="A group of people wearing clothing&#10;&#10;Description automatically generated">
            <a:extLst>
              <a:ext uri="{FF2B5EF4-FFF2-40B4-BE49-F238E27FC236}">
                <a16:creationId xmlns:a16="http://schemas.microsoft.com/office/drawing/2014/main" id="{2EFF250C-6169-A2D6-8635-BCD6274B22E1}"/>
              </a:ext>
            </a:extLst>
          </p:cNvPr>
          <p:cNvPicPr>
            <a:picLocks noChangeAspect="1"/>
          </p:cNvPicPr>
          <p:nvPr/>
        </p:nvPicPr>
        <p:blipFill>
          <a:blip r:embed="rId7"/>
          <a:stretch>
            <a:fillRect/>
          </a:stretch>
        </p:blipFill>
        <p:spPr>
          <a:xfrm rot="-480000">
            <a:off x="-37366" y="1038866"/>
            <a:ext cx="2132135" cy="1615038"/>
          </a:xfrm>
          <a:prstGeom prst="rect">
            <a:avLst/>
          </a:prstGeom>
        </p:spPr>
      </p:pic>
      <p:pic>
        <p:nvPicPr>
          <p:cNvPr id="10" name="Picture 9" descr="A collage of dogs wearing glasses&#10;&#10;Description automatically generated">
            <a:extLst>
              <a:ext uri="{FF2B5EF4-FFF2-40B4-BE49-F238E27FC236}">
                <a16:creationId xmlns:a16="http://schemas.microsoft.com/office/drawing/2014/main" id="{C718EDC3-6C64-33CD-C8C6-24974947B5BF}"/>
              </a:ext>
            </a:extLst>
          </p:cNvPr>
          <p:cNvPicPr>
            <a:picLocks noChangeAspect="1"/>
          </p:cNvPicPr>
          <p:nvPr/>
        </p:nvPicPr>
        <p:blipFill>
          <a:blip r:embed="rId8"/>
          <a:stretch>
            <a:fillRect/>
          </a:stretch>
        </p:blipFill>
        <p:spPr>
          <a:xfrm rot="-600000">
            <a:off x="7408075" y="3527139"/>
            <a:ext cx="1616687" cy="1488098"/>
          </a:xfrm>
          <a:prstGeom prst="rect">
            <a:avLst/>
          </a:prstGeom>
        </p:spPr>
      </p:pic>
      <p:pic>
        <p:nvPicPr>
          <p:cNvPr id="11" name="Picture 10" descr="A dog wearing a garment&#10;&#10;Description automatically generated">
            <a:extLst>
              <a:ext uri="{FF2B5EF4-FFF2-40B4-BE49-F238E27FC236}">
                <a16:creationId xmlns:a16="http://schemas.microsoft.com/office/drawing/2014/main" id="{614DC034-F01F-38D7-E20F-3B4B321CD84D}"/>
              </a:ext>
            </a:extLst>
          </p:cNvPr>
          <p:cNvPicPr>
            <a:picLocks noChangeAspect="1"/>
          </p:cNvPicPr>
          <p:nvPr/>
        </p:nvPicPr>
        <p:blipFill>
          <a:blip r:embed="rId9"/>
          <a:stretch>
            <a:fillRect/>
          </a:stretch>
        </p:blipFill>
        <p:spPr>
          <a:xfrm rot="600000">
            <a:off x="7721570" y="2168402"/>
            <a:ext cx="989684" cy="1158387"/>
          </a:xfrm>
          <a:prstGeom prst="rect">
            <a:avLst/>
          </a:prstGeom>
        </p:spPr>
      </p:pic>
      <p:pic>
        <p:nvPicPr>
          <p:cNvPr id="12" name="Picture 11" descr="A chicken in a tutu&#10;&#10;Description automatically generated">
            <a:extLst>
              <a:ext uri="{FF2B5EF4-FFF2-40B4-BE49-F238E27FC236}">
                <a16:creationId xmlns:a16="http://schemas.microsoft.com/office/drawing/2014/main" id="{FDECF8F5-37E8-B9D3-32FF-1EF9BAB9F4BD}"/>
              </a:ext>
            </a:extLst>
          </p:cNvPr>
          <p:cNvPicPr>
            <a:picLocks noChangeAspect="1"/>
          </p:cNvPicPr>
          <p:nvPr/>
        </p:nvPicPr>
        <p:blipFill>
          <a:blip r:embed="rId10"/>
          <a:stretch>
            <a:fillRect/>
          </a:stretch>
        </p:blipFill>
        <p:spPr>
          <a:xfrm rot="600000">
            <a:off x="3572" y="3108357"/>
            <a:ext cx="1821656" cy="1793081"/>
          </a:xfrm>
          <a:prstGeom prst="rect">
            <a:avLst/>
          </a:prstGeom>
        </p:spPr>
      </p:pic>
    </p:spTree>
    <p:extLst>
      <p:ext uri="{BB962C8B-B14F-4D97-AF65-F5344CB8AC3E}">
        <p14:creationId xmlns:p14="http://schemas.microsoft.com/office/powerpoint/2010/main" val="27338567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D0A6-753A-4D3B-DA1C-64C0DF8AD418}"/>
              </a:ext>
            </a:extLst>
          </p:cNvPr>
          <p:cNvSpPr>
            <a:spLocks noGrp="1"/>
          </p:cNvSpPr>
          <p:nvPr>
            <p:ph type="title"/>
          </p:nvPr>
        </p:nvSpPr>
        <p:spPr/>
        <p:txBody>
          <a:bodyPr/>
          <a:lstStyle/>
          <a:p>
            <a:r>
              <a:rPr lang="en-US"/>
              <a:t>November Leadership Development Day</a:t>
            </a:r>
          </a:p>
        </p:txBody>
      </p:sp>
      <p:sp>
        <p:nvSpPr>
          <p:cNvPr id="3" name="Text Placeholder 2">
            <a:extLst>
              <a:ext uri="{FF2B5EF4-FFF2-40B4-BE49-F238E27FC236}">
                <a16:creationId xmlns:a16="http://schemas.microsoft.com/office/drawing/2014/main" id="{D42BEDEA-C782-FE84-3A3C-9DC60E27EFE4}"/>
              </a:ext>
            </a:extLst>
          </p:cNvPr>
          <p:cNvSpPr>
            <a:spLocks noGrp="1"/>
          </p:cNvSpPr>
          <p:nvPr>
            <p:ph type="body" idx="1"/>
          </p:nvPr>
        </p:nvSpPr>
        <p:spPr>
          <a:xfrm>
            <a:off x="587527" y="1469062"/>
            <a:ext cx="6981302" cy="3429986"/>
          </a:xfrm>
        </p:spPr>
        <p:txBody>
          <a:bodyPr/>
          <a:lstStyle/>
          <a:p>
            <a:pPr marL="88900" indent="0">
              <a:spcBef>
                <a:spcPts val="1800"/>
              </a:spcBef>
              <a:buNone/>
            </a:pPr>
            <a:r>
              <a:rPr lang="en-US" sz="1800" b="1"/>
              <a:t>Theme: Change management and leading teams through times of uncertainty​</a:t>
            </a:r>
            <a:endParaRPr lang="en-US" sz="1800"/>
          </a:p>
          <a:p>
            <a:pPr marL="88900" indent="0" algn="ctr">
              <a:spcBef>
                <a:spcPts val="1800"/>
              </a:spcBef>
              <a:buNone/>
            </a:pPr>
            <a:r>
              <a:rPr lang="en-US" sz="1400"/>
              <a:t>"Hope for the best but be prepared for the worst.  The best way to plan for the unexpected is to be ready for it."​</a:t>
            </a:r>
          </a:p>
          <a:p>
            <a:pPr>
              <a:spcBef>
                <a:spcPts val="1800"/>
              </a:spcBef>
            </a:pPr>
            <a:r>
              <a:rPr lang="en-US" sz="1800">
                <a:solidFill>
                  <a:schemeClr val="tx1"/>
                </a:solidFill>
              </a:rPr>
              <a:t>Change readiness team assessments ​</a:t>
            </a:r>
          </a:p>
          <a:p>
            <a:pPr>
              <a:spcBef>
                <a:spcPts val="1800"/>
              </a:spcBef>
            </a:pPr>
            <a:r>
              <a:rPr lang="en-US" sz="1800">
                <a:solidFill>
                  <a:schemeClr val="tx1"/>
                </a:solidFill>
              </a:rPr>
              <a:t>Department action planning​</a:t>
            </a:r>
          </a:p>
          <a:p>
            <a:pPr>
              <a:spcBef>
                <a:spcPts val="1800"/>
              </a:spcBef>
            </a:pPr>
            <a:r>
              <a:rPr lang="en-US" sz="1800">
                <a:solidFill>
                  <a:schemeClr val="tx1"/>
                </a:solidFill>
              </a:rPr>
              <a:t>Zone of control, influence and concern​</a:t>
            </a:r>
          </a:p>
        </p:txBody>
      </p:sp>
      <p:sp>
        <p:nvSpPr>
          <p:cNvPr id="5" name="Slide Number Placeholder 4">
            <a:extLst>
              <a:ext uri="{FF2B5EF4-FFF2-40B4-BE49-F238E27FC236}">
                <a16:creationId xmlns:a16="http://schemas.microsoft.com/office/drawing/2014/main" id="{30963AFB-8412-5577-E0C7-77E363EEDC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84</a:t>
            </a:fld>
            <a:endParaRPr lang="en"/>
          </a:p>
        </p:txBody>
      </p:sp>
      <p:pic>
        <p:nvPicPr>
          <p:cNvPr id="6" name="Picture 5" descr="A close-up of a logo&#10;&#10;Description automatically generated">
            <a:extLst>
              <a:ext uri="{FF2B5EF4-FFF2-40B4-BE49-F238E27FC236}">
                <a16:creationId xmlns:a16="http://schemas.microsoft.com/office/drawing/2014/main" id="{89FE392B-12ED-D617-C205-125DA9E2228C}"/>
              </a:ext>
            </a:extLst>
          </p:cNvPr>
          <p:cNvPicPr>
            <a:picLocks noChangeAspect="1"/>
          </p:cNvPicPr>
          <p:nvPr/>
        </p:nvPicPr>
        <p:blipFill>
          <a:blip r:embed="rId2"/>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6507998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9D4A-C54A-293E-855B-198F06929E19}"/>
              </a:ext>
            </a:extLst>
          </p:cNvPr>
          <p:cNvSpPr>
            <a:spLocks noGrp="1"/>
          </p:cNvSpPr>
          <p:nvPr>
            <p:ph type="title"/>
          </p:nvPr>
        </p:nvSpPr>
        <p:spPr/>
        <p:txBody>
          <a:bodyPr/>
          <a:lstStyle/>
          <a:p>
            <a:r>
              <a:rPr lang="en-US"/>
              <a:t>Department Action Planning</a:t>
            </a:r>
          </a:p>
        </p:txBody>
      </p:sp>
      <p:sp>
        <p:nvSpPr>
          <p:cNvPr id="3" name="Text Placeholder 2">
            <a:extLst>
              <a:ext uri="{FF2B5EF4-FFF2-40B4-BE49-F238E27FC236}">
                <a16:creationId xmlns:a16="http://schemas.microsoft.com/office/drawing/2014/main" id="{358CC578-A903-24BF-5657-BE8EA0E7318D}"/>
              </a:ext>
            </a:extLst>
          </p:cNvPr>
          <p:cNvSpPr>
            <a:spLocks noGrp="1"/>
          </p:cNvSpPr>
          <p:nvPr>
            <p:ph type="body" idx="1"/>
          </p:nvPr>
        </p:nvSpPr>
        <p:spPr>
          <a:xfrm>
            <a:off x="824571" y="1690525"/>
            <a:ext cx="7114791" cy="2957100"/>
          </a:xfrm>
        </p:spPr>
        <p:txBody>
          <a:bodyPr/>
          <a:lstStyle/>
          <a:p>
            <a:pPr>
              <a:lnSpc>
                <a:spcPct val="100000"/>
              </a:lnSpc>
              <a:spcBef>
                <a:spcPts val="1800"/>
              </a:spcBef>
            </a:pPr>
            <a:r>
              <a:rPr lang="en-US" sz="1800"/>
              <a:t>Setting team norms to shape expectations and accountability​</a:t>
            </a:r>
          </a:p>
          <a:p>
            <a:pPr>
              <a:lnSpc>
                <a:spcPct val="100000"/>
              </a:lnSpc>
              <a:spcBef>
                <a:spcPts val="1800"/>
              </a:spcBef>
            </a:pPr>
            <a:r>
              <a:rPr lang="en-US" sz="1800"/>
              <a:t>Implementing monthly department newsletter​</a:t>
            </a:r>
          </a:p>
          <a:p>
            <a:pPr>
              <a:lnSpc>
                <a:spcPct val="100000"/>
              </a:lnSpc>
              <a:spcBef>
                <a:spcPts val="1800"/>
              </a:spcBef>
            </a:pPr>
            <a:r>
              <a:rPr lang="en-US" sz="1800"/>
              <a:t>Adjusting department meetings:​</a:t>
            </a:r>
          </a:p>
          <a:p>
            <a:pPr lvl="1">
              <a:lnSpc>
                <a:spcPct val="100000"/>
              </a:lnSpc>
              <a:spcBef>
                <a:spcPts val="1800"/>
              </a:spcBef>
            </a:pPr>
            <a:r>
              <a:rPr lang="en-US" sz="1800"/>
              <a:t>Agendas ahead of meeting​</a:t>
            </a:r>
          </a:p>
          <a:p>
            <a:pPr lvl="1">
              <a:lnSpc>
                <a:spcPct val="100000"/>
              </a:lnSpc>
              <a:spcBef>
                <a:spcPts val="1800"/>
              </a:spcBef>
            </a:pPr>
            <a:r>
              <a:rPr lang="en-US" sz="1800"/>
              <a:t>Setting collaborative agendas​</a:t>
            </a:r>
          </a:p>
          <a:p>
            <a:pPr lvl="1">
              <a:lnSpc>
                <a:spcPct val="100000"/>
              </a:lnSpc>
              <a:spcBef>
                <a:spcPts val="1800"/>
              </a:spcBef>
            </a:pPr>
            <a:r>
              <a:rPr lang="en-US" sz="1800"/>
              <a:t>Role-specific department meetings​</a:t>
            </a:r>
          </a:p>
          <a:p>
            <a:pPr marL="88900" indent="0">
              <a:lnSpc>
                <a:spcPct val="100000"/>
              </a:lnSpc>
              <a:spcBef>
                <a:spcPts val="1800"/>
              </a:spcBef>
              <a:buNone/>
            </a:pPr>
            <a:endParaRPr lang="en-US" sz="1800" b="1"/>
          </a:p>
          <a:p>
            <a:pPr marL="88900" indent="0">
              <a:spcBef>
                <a:spcPts val="1200"/>
              </a:spcBef>
              <a:buNone/>
            </a:pPr>
            <a:endParaRPr lang="en-US" sz="1400"/>
          </a:p>
        </p:txBody>
      </p:sp>
      <p:sp>
        <p:nvSpPr>
          <p:cNvPr id="5" name="Slide Number Placeholder 4">
            <a:extLst>
              <a:ext uri="{FF2B5EF4-FFF2-40B4-BE49-F238E27FC236}">
                <a16:creationId xmlns:a16="http://schemas.microsoft.com/office/drawing/2014/main" id="{F25D1809-E5B6-287C-4DB5-FB96A6C556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pic>
        <p:nvPicPr>
          <p:cNvPr id="6" name="Picture 5" descr="A close-up of a logo&#10;&#10;Description automatically generated">
            <a:extLst>
              <a:ext uri="{FF2B5EF4-FFF2-40B4-BE49-F238E27FC236}">
                <a16:creationId xmlns:a16="http://schemas.microsoft.com/office/drawing/2014/main" id="{F548F1A1-B9D0-4589-E7B2-00BEFDBB87F6}"/>
              </a:ext>
            </a:extLst>
          </p:cNvPr>
          <p:cNvPicPr>
            <a:picLocks noChangeAspect="1"/>
          </p:cNvPicPr>
          <p:nvPr/>
        </p:nvPicPr>
        <p:blipFill>
          <a:blip r:embed="rId2"/>
          <a:stretch>
            <a:fillRect/>
          </a:stretch>
        </p:blipFill>
        <p:spPr>
          <a:xfrm>
            <a:off x="7112750" y="495875"/>
            <a:ext cx="1878875" cy="563038"/>
          </a:xfrm>
          <a:prstGeom prst="rect">
            <a:avLst/>
          </a:prstGeom>
        </p:spPr>
      </p:pic>
    </p:spTree>
    <p:extLst>
      <p:ext uri="{BB962C8B-B14F-4D97-AF65-F5344CB8AC3E}">
        <p14:creationId xmlns:p14="http://schemas.microsoft.com/office/powerpoint/2010/main" val="42732395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E04B88-749F-CC27-B4A0-3AC5CA37B035}"/>
              </a:ext>
            </a:extLst>
          </p:cNvPr>
          <p:cNvPicPr>
            <a:picLocks noChangeAspect="1"/>
          </p:cNvPicPr>
          <p:nvPr/>
        </p:nvPicPr>
        <p:blipFill>
          <a:blip r:embed="rId2"/>
          <a:stretch>
            <a:fillRect/>
          </a:stretch>
        </p:blipFill>
        <p:spPr>
          <a:xfrm>
            <a:off x="1913847" y="104715"/>
            <a:ext cx="5318716" cy="4932596"/>
          </a:xfrm>
          <a:prstGeom prst="rect">
            <a:avLst/>
          </a:prstGeom>
          <a:ln>
            <a:noFill/>
          </a:ln>
          <a:effectLst>
            <a:softEdge rad="112500"/>
          </a:effectLst>
        </p:spPr>
      </p:pic>
    </p:spTree>
    <p:extLst>
      <p:ext uri="{BB962C8B-B14F-4D97-AF65-F5344CB8AC3E}">
        <p14:creationId xmlns:p14="http://schemas.microsoft.com/office/powerpoint/2010/main" val="21429338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12EA-3958-F882-7D93-240653C977F1}"/>
              </a:ext>
            </a:extLst>
          </p:cNvPr>
          <p:cNvSpPr>
            <a:spLocks noGrp="1"/>
          </p:cNvSpPr>
          <p:nvPr>
            <p:ph type="ctrTitle"/>
          </p:nvPr>
        </p:nvSpPr>
        <p:spPr/>
        <p:txBody>
          <a:bodyPr/>
          <a:lstStyle/>
          <a:p>
            <a:r>
              <a:rPr lang="en-US"/>
              <a:t>Chief of Staff Report</a:t>
            </a:r>
          </a:p>
        </p:txBody>
      </p:sp>
      <p:sp>
        <p:nvSpPr>
          <p:cNvPr id="3" name="Subtitle 2">
            <a:extLst>
              <a:ext uri="{FF2B5EF4-FFF2-40B4-BE49-F238E27FC236}">
                <a16:creationId xmlns:a16="http://schemas.microsoft.com/office/drawing/2014/main" id="{947B5B70-1AAC-4D6F-DD46-D4A37F405C3F}"/>
              </a:ext>
            </a:extLst>
          </p:cNvPr>
          <p:cNvSpPr>
            <a:spLocks noGrp="1"/>
          </p:cNvSpPr>
          <p:nvPr>
            <p:ph type="subTitle" idx="1"/>
          </p:nvPr>
        </p:nvSpPr>
        <p:spPr/>
        <p:txBody>
          <a:bodyPr/>
          <a:lstStyle/>
          <a:p>
            <a:r>
              <a:rPr lang="en-US"/>
              <a:t>Dr. Aaron Schwaab</a:t>
            </a:r>
          </a:p>
        </p:txBody>
      </p:sp>
    </p:spTree>
    <p:extLst>
      <p:ext uri="{BB962C8B-B14F-4D97-AF65-F5344CB8AC3E}">
        <p14:creationId xmlns:p14="http://schemas.microsoft.com/office/powerpoint/2010/main" val="32231652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357D-EF16-7CF8-F82C-FD6CFC854985}"/>
              </a:ext>
            </a:extLst>
          </p:cNvPr>
          <p:cNvSpPr>
            <a:spLocks noGrp="1"/>
          </p:cNvSpPr>
          <p:nvPr>
            <p:ph type="title"/>
          </p:nvPr>
        </p:nvSpPr>
        <p:spPr/>
        <p:txBody>
          <a:bodyPr/>
          <a:lstStyle/>
          <a:p>
            <a:r>
              <a:rPr lang="en-US"/>
              <a:t>One Year Appointments</a:t>
            </a:r>
          </a:p>
        </p:txBody>
      </p:sp>
      <p:sp>
        <p:nvSpPr>
          <p:cNvPr id="3" name="Text Placeholder 2">
            <a:extLst>
              <a:ext uri="{FF2B5EF4-FFF2-40B4-BE49-F238E27FC236}">
                <a16:creationId xmlns:a16="http://schemas.microsoft.com/office/drawing/2014/main" id="{5961DFC3-735C-B502-2C4F-BABB383D734E}"/>
              </a:ext>
            </a:extLst>
          </p:cNvPr>
          <p:cNvSpPr>
            <a:spLocks noGrp="1"/>
          </p:cNvSpPr>
          <p:nvPr>
            <p:ph type="body" idx="1"/>
          </p:nvPr>
        </p:nvSpPr>
        <p:spPr>
          <a:xfrm>
            <a:off x="264753" y="1383026"/>
            <a:ext cx="3025273" cy="2957100"/>
          </a:xfrm>
        </p:spPr>
        <p:txBody>
          <a:bodyPr/>
          <a:lstStyle/>
          <a:p>
            <a:pPr>
              <a:lnSpc>
                <a:spcPct val="114999"/>
              </a:lnSpc>
              <a:buClr>
                <a:schemeClr val="accent2">
                  <a:lumMod val="50000"/>
                </a:schemeClr>
              </a:buClr>
              <a:buSzPct val="100000"/>
              <a:buAutoNum type="arabicParenR"/>
            </a:pPr>
            <a:r>
              <a:rPr lang="en-US" sz="1200"/>
              <a:t>Swapnil Bagade, MD, Radiology, Madison Radiology, Courtesy</a:t>
            </a:r>
            <a:endParaRPr lang="en-US"/>
          </a:p>
          <a:p>
            <a:pPr>
              <a:lnSpc>
                <a:spcPct val="114999"/>
              </a:lnSpc>
              <a:buClr>
                <a:schemeClr val="accent2">
                  <a:lumMod val="50000"/>
                </a:schemeClr>
              </a:buClr>
              <a:buSzPct val="100000"/>
              <a:buAutoNum type="arabicParenR"/>
            </a:pPr>
            <a:r>
              <a:rPr lang="en-US" sz="1200"/>
              <a:t>Brycen Bodell, MD, Radiology, Madison Radiology, Courtesy</a:t>
            </a:r>
          </a:p>
          <a:p>
            <a:pPr>
              <a:lnSpc>
                <a:spcPct val="114999"/>
              </a:lnSpc>
              <a:buClr>
                <a:schemeClr val="accent2">
                  <a:lumMod val="50000"/>
                </a:schemeClr>
              </a:buClr>
              <a:buSzPct val="100000"/>
              <a:buAutoNum type="arabicParenR"/>
            </a:pPr>
            <a:r>
              <a:rPr lang="en-US" sz="1200"/>
              <a:t>Matthew Buckler, MD, Radiology, Madison Radiology, Courtesy</a:t>
            </a:r>
          </a:p>
          <a:p>
            <a:pPr>
              <a:lnSpc>
                <a:spcPct val="114999"/>
              </a:lnSpc>
              <a:buClr>
                <a:schemeClr val="accent2">
                  <a:lumMod val="50000"/>
                </a:schemeClr>
              </a:buClr>
              <a:buSzPct val="100000"/>
              <a:buAutoNum type="arabicParenR"/>
            </a:pPr>
            <a:r>
              <a:rPr lang="en-US" sz="1200"/>
              <a:t>George Carberry, MD, Radiology, Madison Radiology, Courtesy</a:t>
            </a:r>
          </a:p>
          <a:p>
            <a:pPr>
              <a:lnSpc>
                <a:spcPct val="114999"/>
              </a:lnSpc>
              <a:buClr>
                <a:schemeClr val="accent2">
                  <a:lumMod val="50000"/>
                </a:schemeClr>
              </a:buClr>
              <a:buSzPct val="100000"/>
              <a:buAutoNum type="arabicParenR"/>
            </a:pPr>
            <a:r>
              <a:rPr lang="en-US" sz="1200"/>
              <a:t>Brian Cole, MD, Radiology, Madison Radiology, Courtesy</a:t>
            </a:r>
          </a:p>
          <a:p>
            <a:pPr>
              <a:lnSpc>
                <a:spcPct val="114999"/>
              </a:lnSpc>
              <a:buClr>
                <a:schemeClr val="accent2">
                  <a:lumMod val="50000"/>
                </a:schemeClr>
              </a:buClr>
              <a:buSzPct val="100000"/>
              <a:buAutoNum type="arabicParenR"/>
            </a:pPr>
            <a:r>
              <a:rPr lang="en-US" sz="1200"/>
              <a:t>Douglas Conners, MD, Radiology, Madison Radiology, Courtesy</a:t>
            </a:r>
          </a:p>
          <a:p>
            <a:pPr>
              <a:lnSpc>
                <a:spcPct val="114999"/>
              </a:lnSpc>
              <a:buClr>
                <a:schemeClr val="accent2">
                  <a:lumMod val="50000"/>
                </a:schemeClr>
              </a:buClr>
              <a:buSzPct val="100000"/>
              <a:buAutoNum type="arabicParenR"/>
            </a:pPr>
            <a:r>
              <a:rPr lang="en-US" sz="1200"/>
              <a:t>Cameron Cummings, MD, Radiology, Madison Radiology, Courtesy</a:t>
            </a:r>
          </a:p>
          <a:p>
            <a:pPr>
              <a:lnSpc>
                <a:spcPct val="114999"/>
              </a:lnSpc>
              <a:buAutoNum type="arabicParenR"/>
            </a:pPr>
            <a:endParaRPr lang="en-US" sz="1200"/>
          </a:p>
        </p:txBody>
      </p:sp>
      <p:sp>
        <p:nvSpPr>
          <p:cNvPr id="5" name="Slide Number Placeholder 4">
            <a:extLst>
              <a:ext uri="{FF2B5EF4-FFF2-40B4-BE49-F238E27FC236}">
                <a16:creationId xmlns:a16="http://schemas.microsoft.com/office/drawing/2014/main" id="{41C8A87B-C506-9391-EDBC-2FD7ACE8F58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88</a:t>
            </a:fld>
            <a:endParaRPr kumimoji="0" lang="en" sz="1200" b="0" i="0" u="none" strike="noStrike" kern="0" cap="none" spc="0" normalizeH="0" baseline="0" noProof="0">
              <a:ln>
                <a:noFill/>
              </a:ln>
              <a:solidFill>
                <a:srgbClr val="757C83"/>
              </a:solidFill>
              <a:effectLst/>
              <a:uLnTx/>
              <a:uFillTx/>
              <a:latin typeface="IBM Plex Sans"/>
              <a:sym typeface="IBM Plex Sans"/>
            </a:endParaRPr>
          </a:p>
        </p:txBody>
      </p:sp>
      <p:sp>
        <p:nvSpPr>
          <p:cNvPr id="9" name="Text Placeholder 2">
            <a:extLst>
              <a:ext uri="{FF2B5EF4-FFF2-40B4-BE49-F238E27FC236}">
                <a16:creationId xmlns:a16="http://schemas.microsoft.com/office/drawing/2014/main" id="{9AEE469C-AA2B-899C-7A52-C2D7B35AA403}"/>
              </a:ext>
            </a:extLst>
          </p:cNvPr>
          <p:cNvSpPr txBox="1">
            <a:spLocks/>
          </p:cNvSpPr>
          <p:nvPr/>
        </p:nvSpPr>
        <p:spPr>
          <a:xfrm>
            <a:off x="3296356" y="1386595"/>
            <a:ext cx="2880589" cy="2957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600"/>
              </a:spcBef>
              <a:spcAft>
                <a:spcPts val="0"/>
              </a:spcAft>
              <a:buClr>
                <a:schemeClr val="accent1"/>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1pPr>
            <a:lvl2pPr marL="914400" marR="0" lvl="1" indent="-368300" algn="l" rtl="0">
              <a:lnSpc>
                <a:spcPct val="115000"/>
              </a:lnSpc>
              <a:spcBef>
                <a:spcPts val="0"/>
              </a:spcBef>
              <a:spcAft>
                <a:spcPts val="0"/>
              </a:spcAft>
              <a:buClr>
                <a:schemeClr val="accen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2pPr>
            <a:lvl3pPr marL="1371600" marR="0" lvl="2" indent="-368300" algn="l" rtl="0">
              <a:lnSpc>
                <a:spcPct val="115000"/>
              </a:lnSpc>
              <a:spcBef>
                <a:spcPts val="0"/>
              </a:spcBef>
              <a:spcAft>
                <a:spcPts val="0"/>
              </a:spcAft>
              <a:buClr>
                <a:schemeClr val="accent3"/>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3pPr>
            <a:lvl4pPr marL="1828800" marR="0" lvl="3"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4pPr>
            <a:lvl5pPr marL="2286000" marR="0" lvl="4"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5pPr>
            <a:lvl6pPr marL="2743200" marR="0" lvl="5"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6pPr>
            <a:lvl7pPr marL="3200400" marR="0" lvl="6"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7pPr>
            <a:lvl8pPr marL="3657600" marR="0" lvl="7"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8pPr>
            <a:lvl9pPr marL="4114800" marR="0" lvl="8"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9pPr>
          </a:lstStyle>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8"/>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Tiffany Dube, MD, Radiology, Madison Radiology, Courtesy</a:t>
            </a:r>
          </a:p>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8"/>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Steven Falconer, MD, Radiology, Madison Radiology, Courtesy</a:t>
            </a:r>
          </a:p>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8"/>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Michael Firestone, MD, Radiology, Madison Radiology, Courtesy</a:t>
            </a:r>
          </a:p>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8"/>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Daniel </a:t>
            </a:r>
            <a:r>
              <a:rPr kumimoji="0" lang="en-US" sz="1200" b="0" i="0" u="none" strike="noStrike" kern="0" cap="none" spc="0" normalizeH="0" baseline="0" noProof="0" err="1">
                <a:ln>
                  <a:noFill/>
                </a:ln>
                <a:solidFill>
                  <a:srgbClr val="061E3A"/>
                </a:solidFill>
                <a:effectLst/>
                <a:uLnTx/>
                <a:uFillTx/>
                <a:latin typeface="IBM Plex Sans Light"/>
                <a:sym typeface="IBM Plex Sans Light"/>
              </a:rPr>
              <a:t>Macksood</a:t>
            </a:r>
            <a:r>
              <a:rPr kumimoji="0" lang="en-US" sz="1200" b="0" i="0" u="none" strike="noStrike" kern="0" cap="none" spc="0" normalizeH="0" baseline="0" noProof="0">
                <a:ln>
                  <a:noFill/>
                </a:ln>
                <a:solidFill>
                  <a:srgbClr val="061E3A"/>
                </a:solidFill>
                <a:effectLst/>
                <a:uLnTx/>
                <a:uFillTx/>
                <a:latin typeface="IBM Plex Sans Light"/>
                <a:sym typeface="IBM Plex Sans Light"/>
              </a:rPr>
              <a:t>, MD, Radiology, Madison Radiology, Courtesy</a:t>
            </a:r>
          </a:p>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8"/>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Joseph McLaughlin, MD, Radiology, Madison Radiology, Courtesy</a:t>
            </a:r>
          </a:p>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8"/>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Lisa Roller, MD, Radiology, Madison Radiology, Courtesy</a:t>
            </a:r>
          </a:p>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8"/>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Andrew Crowell, DDS, Dental, Children’s Dental Center of Madison</a:t>
            </a:r>
          </a:p>
          <a:p>
            <a:pPr marL="457200" marR="0" lvl="0" indent="-368300" algn="l" defTabSz="914400" rtl="0" eaLnBrk="1" fontAlgn="auto" latinLnBrk="0" hangingPunct="1">
              <a:lnSpc>
                <a:spcPct val="114999"/>
              </a:lnSpc>
              <a:spcBef>
                <a:spcPts val="600"/>
              </a:spcBef>
              <a:spcAft>
                <a:spcPts val="0"/>
              </a:spcAft>
              <a:buClr>
                <a:srgbClr val="7FCA20"/>
              </a:buClr>
              <a:buSzPts val="2200"/>
              <a:buFont typeface="IBM Plex Sans Light"/>
              <a:buAutoNum type="arabicParenR" startAt="8"/>
              <a:tabLst/>
              <a:defRPr/>
            </a:pPr>
            <a:endParaRPr kumimoji="0" lang="en-US" sz="1200" b="0" i="0" u="none" strike="noStrike" kern="0" cap="none" spc="0" normalizeH="0" baseline="0" noProof="0">
              <a:ln>
                <a:noFill/>
              </a:ln>
              <a:solidFill>
                <a:srgbClr val="061E3A"/>
              </a:solidFill>
              <a:effectLst/>
              <a:uLnTx/>
              <a:uFillTx/>
              <a:latin typeface="IBM Plex Sans Light"/>
              <a:sym typeface="IBM Plex Sans Light"/>
            </a:endParaRPr>
          </a:p>
        </p:txBody>
      </p:sp>
      <p:sp>
        <p:nvSpPr>
          <p:cNvPr id="12" name="Text Placeholder 2">
            <a:extLst>
              <a:ext uri="{FF2B5EF4-FFF2-40B4-BE49-F238E27FC236}">
                <a16:creationId xmlns:a16="http://schemas.microsoft.com/office/drawing/2014/main" id="{165710E5-8444-C9F5-4F39-8A625BBE8AD0}"/>
              </a:ext>
            </a:extLst>
          </p:cNvPr>
          <p:cNvSpPr txBox="1">
            <a:spLocks/>
          </p:cNvSpPr>
          <p:nvPr/>
        </p:nvSpPr>
        <p:spPr>
          <a:xfrm>
            <a:off x="6227644" y="1386594"/>
            <a:ext cx="2761659" cy="29647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600"/>
              </a:spcBef>
              <a:spcAft>
                <a:spcPts val="0"/>
              </a:spcAft>
              <a:buClr>
                <a:schemeClr val="accent1"/>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1pPr>
            <a:lvl2pPr marL="914400" marR="0" lvl="1" indent="-368300" algn="l" rtl="0">
              <a:lnSpc>
                <a:spcPct val="115000"/>
              </a:lnSpc>
              <a:spcBef>
                <a:spcPts val="0"/>
              </a:spcBef>
              <a:spcAft>
                <a:spcPts val="0"/>
              </a:spcAft>
              <a:buClr>
                <a:schemeClr val="accen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2pPr>
            <a:lvl3pPr marL="1371600" marR="0" lvl="2" indent="-368300" algn="l" rtl="0">
              <a:lnSpc>
                <a:spcPct val="115000"/>
              </a:lnSpc>
              <a:spcBef>
                <a:spcPts val="0"/>
              </a:spcBef>
              <a:spcAft>
                <a:spcPts val="0"/>
              </a:spcAft>
              <a:buClr>
                <a:schemeClr val="accent3"/>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3pPr>
            <a:lvl4pPr marL="1828800" marR="0" lvl="3"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4pPr>
            <a:lvl5pPr marL="2286000" marR="0" lvl="4"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5pPr>
            <a:lvl6pPr marL="2743200" marR="0" lvl="5"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6pPr>
            <a:lvl7pPr marL="3200400" marR="0" lvl="6"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7pPr>
            <a:lvl8pPr marL="3657600" marR="0" lvl="7"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8pPr>
            <a:lvl9pPr marL="4114800" marR="0" lvl="8" indent="-368300" algn="l" rtl="0">
              <a:lnSpc>
                <a:spcPct val="115000"/>
              </a:lnSpc>
              <a:spcBef>
                <a:spcPts val="0"/>
              </a:spcBef>
              <a:spcAft>
                <a:spcPts val="0"/>
              </a:spcAft>
              <a:buClr>
                <a:schemeClr val="lt2"/>
              </a:buClr>
              <a:buSzPts val="2200"/>
              <a:buFont typeface="IBM Plex Sans Light"/>
              <a:buChar char="■"/>
              <a:defRPr sz="2200" b="0" i="0" u="none" strike="noStrike" cap="none">
                <a:solidFill>
                  <a:schemeClr val="dk1"/>
                </a:solidFill>
                <a:latin typeface="IBM Plex Sans Light"/>
                <a:ea typeface="IBM Plex Sans Light"/>
                <a:cs typeface="IBM Plex Sans Light"/>
                <a:sym typeface="IBM Plex Sans Light"/>
              </a:defRPr>
            </a:lvl9pPr>
          </a:lstStyle>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15"/>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Arpen Patel, MD, Pain Management, Paint Management Group, Courtesy</a:t>
            </a:r>
          </a:p>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15"/>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Zachary Lind, DPM, Podiatry, Stoughton Health, Active</a:t>
            </a:r>
          </a:p>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15"/>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Jimmy Clark, PA-C, SWEA, AHP</a:t>
            </a:r>
          </a:p>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15"/>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Michael </a:t>
            </a:r>
            <a:r>
              <a:rPr kumimoji="0" lang="en-US" sz="1200" b="0" i="0" u="none" strike="noStrike" kern="0" cap="none" spc="0" normalizeH="0" baseline="0" noProof="0" err="1">
                <a:ln>
                  <a:noFill/>
                </a:ln>
                <a:solidFill>
                  <a:srgbClr val="061E3A"/>
                </a:solidFill>
                <a:effectLst/>
                <a:uLnTx/>
                <a:uFillTx/>
                <a:latin typeface="IBM Plex Sans Light"/>
                <a:sym typeface="IBM Plex Sans Light"/>
              </a:rPr>
              <a:t>Falahat</a:t>
            </a:r>
            <a:r>
              <a:rPr kumimoji="0" lang="en-US" sz="1200" b="0" i="0" u="none" strike="noStrike" kern="0" cap="none" spc="0" normalizeH="0" baseline="0" noProof="0">
                <a:ln>
                  <a:noFill/>
                </a:ln>
                <a:solidFill>
                  <a:srgbClr val="061E3A"/>
                </a:solidFill>
                <a:effectLst/>
                <a:uLnTx/>
                <a:uFillTx/>
                <a:latin typeface="IBM Plex Sans Light"/>
                <a:sym typeface="IBM Plex Sans Light"/>
              </a:rPr>
              <a:t>, MD, Emergency Medicine, SWEA, Active</a:t>
            </a:r>
          </a:p>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15"/>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Mollie Jesberger, APNP, SWEA, AHP</a:t>
            </a:r>
          </a:p>
          <a:p>
            <a:pPr marL="457200" marR="0" lvl="0" indent="-368300" algn="l" defTabSz="914400" rtl="0" eaLnBrk="1" fontAlgn="auto" latinLnBrk="0" hangingPunct="1">
              <a:lnSpc>
                <a:spcPct val="114999"/>
              </a:lnSpc>
              <a:spcBef>
                <a:spcPts val="600"/>
              </a:spcBef>
              <a:spcAft>
                <a:spcPts val="0"/>
              </a:spcAft>
              <a:buClr>
                <a:schemeClr val="accent2">
                  <a:lumMod val="50000"/>
                </a:schemeClr>
              </a:buClr>
              <a:buSzPct val="100000"/>
              <a:buFont typeface="+mj-lt"/>
              <a:buAutoNum type="arabicParenR" startAt="15"/>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Katherine Luce, PA-C, SWEA, AHP</a:t>
            </a:r>
          </a:p>
          <a:p>
            <a:pPr marL="457200" marR="0" lvl="0" indent="-368300" algn="l" defTabSz="914400" rtl="0" eaLnBrk="1" fontAlgn="auto" latinLnBrk="0" hangingPunct="1">
              <a:lnSpc>
                <a:spcPct val="114999"/>
              </a:lnSpc>
              <a:spcBef>
                <a:spcPts val="600"/>
              </a:spcBef>
              <a:spcAft>
                <a:spcPts val="0"/>
              </a:spcAft>
              <a:buClr>
                <a:srgbClr val="7FCA20"/>
              </a:buClr>
              <a:buSzPts val="2200"/>
              <a:buFont typeface="IBM Plex Sans Light"/>
              <a:buAutoNum type="arabicParenR" startAt="15"/>
              <a:tabLst/>
              <a:defRPr/>
            </a:pPr>
            <a:endParaRPr kumimoji="0" lang="en-US" sz="1200" b="0" i="0" u="none" strike="noStrike" kern="0" cap="none" spc="0" normalizeH="0" baseline="0" noProof="0">
              <a:ln>
                <a:noFill/>
              </a:ln>
              <a:solidFill>
                <a:srgbClr val="061E3A"/>
              </a:solidFill>
              <a:effectLst/>
              <a:uLnTx/>
              <a:uFillTx/>
              <a:latin typeface="IBM Plex Sans Light"/>
              <a:sym typeface="IBM Plex Sans Light"/>
            </a:endParaRPr>
          </a:p>
          <a:p>
            <a:pPr marL="88900" marR="0" lvl="0" indent="0" algn="l" defTabSz="914400" rtl="0" eaLnBrk="1" fontAlgn="auto" latinLnBrk="0" hangingPunct="1">
              <a:lnSpc>
                <a:spcPct val="114999"/>
              </a:lnSpc>
              <a:spcBef>
                <a:spcPts val="600"/>
              </a:spcBef>
              <a:spcAft>
                <a:spcPts val="0"/>
              </a:spcAft>
              <a:buClr>
                <a:srgbClr val="7FCA20"/>
              </a:buClr>
              <a:buSzPts val="2200"/>
              <a:buFont typeface="IBM Plex Sans Light"/>
              <a:buNone/>
              <a:tabLst/>
              <a:defRPr/>
            </a:pPr>
            <a:r>
              <a:rPr kumimoji="0" lang="en-US" sz="1200" b="0" i="0" u="none" strike="noStrike" kern="0" cap="none" spc="0" normalizeH="0" baseline="0" noProof="0">
                <a:ln>
                  <a:noFill/>
                </a:ln>
                <a:solidFill>
                  <a:srgbClr val="061E3A"/>
                </a:solidFill>
                <a:effectLst/>
                <a:uLnTx/>
                <a:uFillTx/>
                <a:latin typeface="IBM Plex Sans Light"/>
                <a:sym typeface="IBM Plex Sans Light"/>
              </a:rPr>
              <a:t>Flagged Files: None at this time</a:t>
            </a:r>
          </a:p>
          <a:p>
            <a:pPr marL="457200" marR="0" lvl="0" indent="-368300" algn="l" defTabSz="914400" rtl="0" eaLnBrk="1" fontAlgn="auto" latinLnBrk="0" hangingPunct="1">
              <a:lnSpc>
                <a:spcPct val="114999"/>
              </a:lnSpc>
              <a:spcBef>
                <a:spcPts val="600"/>
              </a:spcBef>
              <a:spcAft>
                <a:spcPts val="0"/>
              </a:spcAft>
              <a:buClr>
                <a:srgbClr val="7FCA20"/>
              </a:buClr>
              <a:buSzPts val="2200"/>
              <a:buFont typeface="IBM Plex Sans Light"/>
              <a:buAutoNum type="arabicParenR"/>
              <a:tabLst/>
              <a:defRPr/>
            </a:pPr>
            <a:endParaRPr kumimoji="0" lang="en-US" sz="1200" b="0" i="0" u="none" strike="noStrike" kern="0" cap="none" spc="0" normalizeH="0" baseline="0" noProof="0">
              <a:ln>
                <a:noFill/>
              </a:ln>
              <a:solidFill>
                <a:srgbClr val="061E3A"/>
              </a:solidFill>
              <a:effectLst/>
              <a:uLnTx/>
              <a:uFillTx/>
              <a:latin typeface="IBM Plex Sans Light"/>
              <a:sym typeface="IBM Plex Sans Light"/>
            </a:endParaRPr>
          </a:p>
        </p:txBody>
      </p:sp>
      <p:sp>
        <p:nvSpPr>
          <p:cNvPr id="6" name="Text Placeholder 3">
            <a:extLst>
              <a:ext uri="{FF2B5EF4-FFF2-40B4-BE49-F238E27FC236}">
                <a16:creationId xmlns:a16="http://schemas.microsoft.com/office/drawing/2014/main" id="{879F8BF6-9FF2-6A77-C926-885FB0A751BD}"/>
              </a:ext>
            </a:extLst>
          </p:cNvPr>
          <p:cNvSpPr>
            <a:spLocks noGrp="1"/>
          </p:cNvSpPr>
          <p:nvPr>
            <p:ph type="body" idx="2"/>
          </p:nvPr>
        </p:nvSpPr>
        <p:spPr>
          <a:xfrm>
            <a:off x="-140178" y="4878191"/>
            <a:ext cx="8134265" cy="403857"/>
          </a:xfrm>
        </p:spPr>
        <p:txBody>
          <a:bodyPr/>
          <a:lstStyle/>
          <a:p>
            <a:pPr marL="88900" indent="0" algn="ctr">
              <a:buNone/>
            </a:pPr>
            <a:r>
              <a:rPr lang="en-US" sz="1200" b="1">
                <a:solidFill>
                  <a:srgbClr val="C00000"/>
                </a:solidFill>
              </a:rPr>
              <a:t>* Request Motion to Approve One Year Appointments. *</a:t>
            </a:r>
          </a:p>
        </p:txBody>
      </p:sp>
    </p:spTree>
    <p:extLst>
      <p:ext uri="{BB962C8B-B14F-4D97-AF65-F5344CB8AC3E}">
        <p14:creationId xmlns:p14="http://schemas.microsoft.com/office/powerpoint/2010/main" val="3358968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357D-EF16-7CF8-F82C-FD6CFC854985}"/>
              </a:ext>
            </a:extLst>
          </p:cNvPr>
          <p:cNvSpPr>
            <a:spLocks noGrp="1"/>
          </p:cNvSpPr>
          <p:nvPr>
            <p:ph type="title"/>
          </p:nvPr>
        </p:nvSpPr>
        <p:spPr/>
        <p:txBody>
          <a:bodyPr/>
          <a:lstStyle/>
          <a:p>
            <a:r>
              <a:rPr lang="en-US"/>
              <a:t>Two Year Re-Appointments</a:t>
            </a:r>
          </a:p>
        </p:txBody>
      </p:sp>
      <p:sp>
        <p:nvSpPr>
          <p:cNvPr id="5" name="Slide Number Placeholder 4">
            <a:extLst>
              <a:ext uri="{FF2B5EF4-FFF2-40B4-BE49-F238E27FC236}">
                <a16:creationId xmlns:a16="http://schemas.microsoft.com/office/drawing/2014/main" id="{41C8A87B-C506-9391-EDBC-2FD7ACE8F5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89</a:t>
            </a:fld>
            <a:endParaRPr lang="en"/>
          </a:p>
        </p:txBody>
      </p:sp>
      <p:sp>
        <p:nvSpPr>
          <p:cNvPr id="7" name="Text Placeholder 2">
            <a:extLst>
              <a:ext uri="{FF2B5EF4-FFF2-40B4-BE49-F238E27FC236}">
                <a16:creationId xmlns:a16="http://schemas.microsoft.com/office/drawing/2014/main" id="{F94E94BA-5859-74D6-5327-4C7DEF473B68}"/>
              </a:ext>
            </a:extLst>
          </p:cNvPr>
          <p:cNvSpPr>
            <a:spLocks noGrp="1"/>
          </p:cNvSpPr>
          <p:nvPr>
            <p:ph type="body" idx="1"/>
          </p:nvPr>
        </p:nvSpPr>
        <p:spPr>
          <a:xfrm>
            <a:off x="820531" y="1432508"/>
            <a:ext cx="3922311" cy="2957100"/>
          </a:xfrm>
        </p:spPr>
        <p:txBody>
          <a:bodyPr/>
          <a:lstStyle/>
          <a:p>
            <a:pPr>
              <a:lnSpc>
                <a:spcPct val="114999"/>
              </a:lnSpc>
              <a:buClr>
                <a:schemeClr val="accent2">
                  <a:lumMod val="50000"/>
                </a:schemeClr>
              </a:buClr>
              <a:buSzPct val="100000"/>
              <a:buAutoNum type="arabicParenR"/>
            </a:pPr>
            <a:r>
              <a:rPr lang="en-US" sz="1200"/>
              <a:t>Lori Wendricks-House, MD, OBGYN, SSM Health</a:t>
            </a:r>
            <a:endParaRPr lang="en-US"/>
          </a:p>
          <a:p>
            <a:pPr>
              <a:lnSpc>
                <a:spcPct val="114999"/>
              </a:lnSpc>
              <a:buClr>
                <a:srgbClr val="01606A"/>
              </a:buClr>
              <a:buSzPct val="100000"/>
              <a:buAutoNum type="arabicParenR"/>
            </a:pPr>
            <a:r>
              <a:rPr lang="en-US" sz="1200"/>
              <a:t>Jennifer Gunderson, PA, SWEA, AHP</a:t>
            </a:r>
            <a:endParaRPr lang="en-US"/>
          </a:p>
          <a:p>
            <a:pPr>
              <a:lnSpc>
                <a:spcPct val="114999"/>
              </a:lnSpc>
              <a:buClr>
                <a:srgbClr val="01606A"/>
              </a:buClr>
              <a:buSzPct val="100000"/>
              <a:buAutoNum type="arabicParenR"/>
            </a:pPr>
            <a:r>
              <a:rPr lang="en-US" sz="1200"/>
              <a:t>Ted Samawi, DO, Emergency Medicine, SWEA, Active</a:t>
            </a:r>
            <a:endParaRPr lang="en-US"/>
          </a:p>
          <a:p>
            <a:pPr>
              <a:lnSpc>
                <a:spcPct val="114999"/>
              </a:lnSpc>
              <a:buClr>
                <a:srgbClr val="01606A"/>
              </a:buClr>
              <a:buSzPct val="100000"/>
              <a:buAutoNum type="arabicParenR"/>
            </a:pPr>
            <a:r>
              <a:rPr lang="en-US" sz="1200"/>
              <a:t>Greg Myer, APNP, SWEA, AHP</a:t>
            </a:r>
            <a:endParaRPr lang="en-US"/>
          </a:p>
          <a:p>
            <a:pPr>
              <a:lnSpc>
                <a:spcPct val="114999"/>
              </a:lnSpc>
              <a:buClr>
                <a:srgbClr val="01606A"/>
              </a:buClr>
              <a:buSzPct val="100000"/>
              <a:buAutoNum type="arabicParenR"/>
            </a:pPr>
            <a:r>
              <a:rPr lang="en-US" sz="1200"/>
              <a:t>David </a:t>
            </a:r>
            <a:r>
              <a:rPr lang="en-US" sz="1200" err="1"/>
              <a:t>Kerbl</a:t>
            </a:r>
            <a:r>
              <a:rPr lang="en-US" sz="1200"/>
              <a:t>, MD, Cardiology, UW Health, Courtesy</a:t>
            </a:r>
            <a:endParaRPr lang="en-US"/>
          </a:p>
          <a:p>
            <a:pPr>
              <a:lnSpc>
                <a:spcPct val="114999"/>
              </a:lnSpc>
              <a:buClr>
                <a:srgbClr val="01606A"/>
              </a:buClr>
              <a:buSzPct val="100000"/>
              <a:buAutoNum type="arabicParenR"/>
            </a:pPr>
            <a:r>
              <a:rPr lang="en-US" sz="1200"/>
              <a:t>Cameron Cummings, MD, Radiology, Madison Radiology, Courtesy</a:t>
            </a:r>
            <a:endParaRPr lang="en-US"/>
          </a:p>
          <a:p>
            <a:pPr>
              <a:lnSpc>
                <a:spcPct val="114999"/>
              </a:lnSpc>
              <a:buClr>
                <a:srgbClr val="01606A"/>
              </a:buClr>
              <a:buSzPct val="100000"/>
              <a:buAutoNum type="arabicParenR"/>
            </a:pPr>
            <a:endParaRPr lang="en-US" sz="1200"/>
          </a:p>
          <a:p>
            <a:pPr marL="88900" indent="0">
              <a:lnSpc>
                <a:spcPct val="114999"/>
              </a:lnSpc>
              <a:buClr>
                <a:srgbClr val="01606A"/>
              </a:buClr>
              <a:buSzPct val="100000"/>
              <a:buNone/>
            </a:pPr>
            <a:r>
              <a:rPr lang="en-US" sz="1100"/>
              <a:t>Flagged Files: None at this time.</a:t>
            </a:r>
            <a:endParaRPr lang="en-US" sz="1200"/>
          </a:p>
          <a:p>
            <a:pPr>
              <a:lnSpc>
                <a:spcPct val="114999"/>
              </a:lnSpc>
              <a:buClr>
                <a:srgbClr val="01606A"/>
              </a:buClr>
              <a:buSzPct val="100000"/>
              <a:buAutoNum type="arabicParenR"/>
            </a:pPr>
            <a:endParaRPr lang="en-US" sz="1200"/>
          </a:p>
          <a:p>
            <a:pPr>
              <a:lnSpc>
                <a:spcPct val="114999"/>
              </a:lnSpc>
              <a:buAutoNum type="arabicParenR"/>
            </a:pPr>
            <a:endParaRPr lang="en-US" sz="1200"/>
          </a:p>
        </p:txBody>
      </p:sp>
      <p:sp>
        <p:nvSpPr>
          <p:cNvPr id="4" name="Text Placeholder 3">
            <a:extLst>
              <a:ext uri="{FF2B5EF4-FFF2-40B4-BE49-F238E27FC236}">
                <a16:creationId xmlns:a16="http://schemas.microsoft.com/office/drawing/2014/main" id="{AEAB7995-548C-1F93-9BAD-F6BC478B90E7}"/>
              </a:ext>
            </a:extLst>
          </p:cNvPr>
          <p:cNvSpPr>
            <a:spLocks noGrp="1"/>
          </p:cNvSpPr>
          <p:nvPr>
            <p:ph type="body" idx="2"/>
          </p:nvPr>
        </p:nvSpPr>
        <p:spPr>
          <a:xfrm>
            <a:off x="-140178" y="4878191"/>
            <a:ext cx="8134265" cy="403857"/>
          </a:xfrm>
        </p:spPr>
        <p:txBody>
          <a:bodyPr/>
          <a:lstStyle/>
          <a:p>
            <a:pPr marL="88900" indent="0" algn="ctr">
              <a:buNone/>
            </a:pPr>
            <a:r>
              <a:rPr lang="en-US" sz="1200" b="1">
                <a:solidFill>
                  <a:srgbClr val="C00000"/>
                </a:solidFill>
              </a:rPr>
              <a:t>* Request Motion to Approve Two Year Re-Appointments. *</a:t>
            </a:r>
          </a:p>
        </p:txBody>
      </p:sp>
    </p:spTree>
    <p:extLst>
      <p:ext uri="{BB962C8B-B14F-4D97-AF65-F5344CB8AC3E}">
        <p14:creationId xmlns:p14="http://schemas.microsoft.com/office/powerpoint/2010/main" val="234338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1" name="Freeform: Shape 10">
            <a:extLst>
              <a:ext uri="{FF2B5EF4-FFF2-40B4-BE49-F238E27FC236}">
                <a16:creationId xmlns:a16="http://schemas.microsoft.com/office/drawing/2014/main" id="{6A13B60C-56B1-46B4-98A6-1482A52E7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23899" y="-23898"/>
            <a:ext cx="3589022" cy="3636818"/>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F024A8E9-062E-406A-BE10-CED280011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256014" y="-256013"/>
            <a:ext cx="3488473" cy="400050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rgbClr val="F1C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9A9ED435-78A8-E17D-F616-E5667AF17A11}"/>
              </a:ext>
            </a:extLst>
          </p:cNvPr>
          <p:cNvSpPr>
            <a:spLocks noGrp="1"/>
          </p:cNvSpPr>
          <p:nvPr>
            <p:ph type="title"/>
          </p:nvPr>
        </p:nvSpPr>
        <p:spPr>
          <a:xfrm>
            <a:off x="351065" y="571500"/>
            <a:ext cx="2906486" cy="1714500"/>
          </a:xfrm>
        </p:spPr>
        <p:txBody>
          <a:bodyPr anchor="b">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400">
                <a:solidFill>
                  <a:srgbClr val="FFFFFF"/>
                </a:solidFill>
              </a:rPr>
              <a:t>Identifying the Gap</a:t>
            </a:r>
          </a:p>
        </p:txBody>
      </p:sp>
      <p:graphicFrame>
        <p:nvGraphicFramePr>
          <p:cNvPr id="5" name="Content Placeholder 2">
            <a:extLst>
              <a:ext uri="{FF2B5EF4-FFF2-40B4-BE49-F238E27FC236}">
                <a16:creationId xmlns:a16="http://schemas.microsoft.com/office/drawing/2014/main" id="{EA442CCC-5575-37D0-472B-2A1405F65DBC}"/>
              </a:ext>
            </a:extLst>
          </p:cNvPr>
          <p:cNvGraphicFramePr>
            <a:graphicFrameLocks noGrp="1"/>
          </p:cNvGraphicFramePr>
          <p:nvPr>
            <p:ph idx="1"/>
            <p:extLst>
              <p:ext uri="{D42A27DB-BD31-4B8C-83A1-F6EECF244321}">
                <p14:modId xmlns:p14="http://schemas.microsoft.com/office/powerpoint/2010/main" val="2735096557"/>
              </p:ext>
            </p:extLst>
          </p:nvPr>
        </p:nvGraphicFramePr>
        <p:xfrm>
          <a:off x="3829792" y="59999"/>
          <a:ext cx="5088960" cy="4984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D593D65C-8D3F-E543-9D01-B6EBBF1AFCD5}"/>
              </a:ext>
            </a:extLst>
          </p:cNvPr>
          <p:cNvSpPr txBox="1"/>
          <p:nvPr/>
        </p:nvSpPr>
        <p:spPr>
          <a:xfrm>
            <a:off x="985157" y="4931229"/>
            <a:ext cx="2057400"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dirty="0">
                <a:latin typeface="Times New Roman"/>
                <a:cs typeface="Times New Roman"/>
              </a:rPr>
              <a:t>(Heidenreich et al., 2022)</a:t>
            </a:r>
            <a:endParaRPr lang="en-US" sz="1013" dirty="0"/>
          </a:p>
        </p:txBody>
      </p:sp>
      <p:sp>
        <p:nvSpPr>
          <p:cNvPr id="21" name="TextBox 20">
            <a:extLst>
              <a:ext uri="{FF2B5EF4-FFF2-40B4-BE49-F238E27FC236}">
                <a16:creationId xmlns:a16="http://schemas.microsoft.com/office/drawing/2014/main" id="{3175611E-8265-D3BD-512C-99DDBE76374E}"/>
              </a:ext>
            </a:extLst>
          </p:cNvPr>
          <p:cNvSpPr txBox="1"/>
          <p:nvPr/>
        </p:nvSpPr>
        <p:spPr>
          <a:xfrm>
            <a:off x="-21771" y="4931229"/>
            <a:ext cx="2057400"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a:latin typeface="Times New Roman"/>
                <a:cs typeface="Times New Roman"/>
              </a:rPr>
              <a:t>(German et al., 2022)</a:t>
            </a:r>
            <a:endParaRPr lang="en-US" sz="1013"/>
          </a:p>
        </p:txBody>
      </p:sp>
    </p:spTree>
    <p:extLst>
      <p:ext uri="{BB962C8B-B14F-4D97-AF65-F5344CB8AC3E}">
        <p14:creationId xmlns:p14="http://schemas.microsoft.com/office/powerpoint/2010/main" val="35170176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F9F5-A49B-9ED7-1653-7BB64D33A393}"/>
              </a:ext>
            </a:extLst>
          </p:cNvPr>
          <p:cNvSpPr>
            <a:spLocks noGrp="1"/>
          </p:cNvSpPr>
          <p:nvPr>
            <p:ph type="ctrTitle"/>
          </p:nvPr>
        </p:nvSpPr>
        <p:spPr/>
        <p:txBody>
          <a:bodyPr/>
          <a:lstStyle/>
          <a:p>
            <a:r>
              <a:rPr lang="en-US"/>
              <a:t>Open Discussion</a:t>
            </a:r>
          </a:p>
        </p:txBody>
      </p:sp>
    </p:spTree>
    <p:extLst>
      <p:ext uri="{BB962C8B-B14F-4D97-AF65-F5344CB8AC3E}">
        <p14:creationId xmlns:p14="http://schemas.microsoft.com/office/powerpoint/2010/main" val="31397291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F9F5-A49B-9ED7-1653-7BB64D33A393}"/>
              </a:ext>
            </a:extLst>
          </p:cNvPr>
          <p:cNvSpPr>
            <a:spLocks noGrp="1"/>
          </p:cNvSpPr>
          <p:nvPr>
            <p:ph type="ctrTitle"/>
          </p:nvPr>
        </p:nvSpPr>
        <p:spPr/>
        <p:txBody>
          <a:bodyPr/>
          <a:lstStyle/>
          <a:p>
            <a:r>
              <a:rPr lang="en-US"/>
              <a:t>Adjourn</a:t>
            </a:r>
          </a:p>
        </p:txBody>
      </p:sp>
    </p:spTree>
    <p:extLst>
      <p:ext uri="{BB962C8B-B14F-4D97-AF65-F5344CB8AC3E}">
        <p14:creationId xmlns:p14="http://schemas.microsoft.com/office/powerpoint/2010/main" val="548881709"/>
      </p:ext>
    </p:extLst>
  </p:cSld>
  <p:clrMapOvr>
    <a:masterClrMapping/>
  </p:clrMapOvr>
</p:sld>
</file>

<file path=ppt/theme/theme1.xml><?xml version="1.0" encoding="utf-8"?>
<a:theme xmlns:a="http://schemas.openxmlformats.org/drawingml/2006/main" name="Surrey template">
  <a:themeElements>
    <a:clrScheme name="Custom 347">
      <a:dk1>
        <a:srgbClr val="061E3A"/>
      </a:dk1>
      <a:lt1>
        <a:srgbClr val="FFFFFF"/>
      </a:lt1>
      <a:dk2>
        <a:srgbClr val="757C83"/>
      </a:dk2>
      <a:lt2>
        <a:srgbClr val="EBF0F3"/>
      </a:lt2>
      <a:accent1>
        <a:srgbClr val="7FCA20"/>
      </a:accent1>
      <a:accent2>
        <a:srgbClr val="02C1D3"/>
      </a:accent2>
      <a:accent3>
        <a:srgbClr val="66BDE8"/>
      </a:accent3>
      <a:accent4>
        <a:srgbClr val="1985D2"/>
      </a:accent4>
      <a:accent5>
        <a:srgbClr val="184880"/>
      </a:accent5>
      <a:accent6>
        <a:srgbClr val="061E3A"/>
      </a:accent6>
      <a:hlink>
        <a:srgbClr val="1985D2"/>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bbleVTI">
  <a:themeElements>
    <a:clrScheme name="AnalogousFromRegularSeed_2SEEDS">
      <a:dk1>
        <a:srgbClr val="000000"/>
      </a:dk1>
      <a:lt1>
        <a:srgbClr val="FFFFFF"/>
      </a:lt1>
      <a:dk2>
        <a:srgbClr val="23323E"/>
      </a:dk2>
      <a:lt2>
        <a:srgbClr val="E8E3E2"/>
      </a:lt2>
      <a:accent1>
        <a:srgbClr val="3B94B1"/>
      </a:accent1>
      <a:accent2>
        <a:srgbClr val="46B4A1"/>
      </a:accent2>
      <a:accent3>
        <a:srgbClr val="4D74C3"/>
      </a:accent3>
      <a:accent4>
        <a:srgbClr val="B13B58"/>
      </a:accent4>
      <a:accent5>
        <a:srgbClr val="C3604D"/>
      </a:accent5>
      <a:accent6>
        <a:srgbClr val="B1803B"/>
      </a:accent6>
      <a:hlink>
        <a:srgbClr val="BF5F3F"/>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879d03c-f733-4b02-a714-42f5eaf6e8a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56DED369896842ACCD80F2A94774D0" ma:contentTypeVersion="14" ma:contentTypeDescription="Create a new document." ma:contentTypeScope="" ma:versionID="42363b5b77b16e3256551e3a098bde02">
  <xsd:schema xmlns:xsd="http://www.w3.org/2001/XMLSchema" xmlns:xs="http://www.w3.org/2001/XMLSchema" xmlns:p="http://schemas.microsoft.com/office/2006/metadata/properties" xmlns:ns3="7879d03c-f733-4b02-a714-42f5eaf6e8ac" xmlns:ns4="c162f04b-7b64-4f42-bedc-2d4964cc7711" targetNamespace="http://schemas.microsoft.com/office/2006/metadata/properties" ma:root="true" ma:fieldsID="90a6f6d1b483d6ffa10d59d8f3217494" ns3:_="" ns4:_="">
    <xsd:import namespace="7879d03c-f733-4b02-a714-42f5eaf6e8ac"/>
    <xsd:import namespace="c162f04b-7b64-4f42-bedc-2d4964cc771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LengthInSeconds" minOccurs="0"/>
                <xsd:element ref="ns3:_activity" minOccurs="0"/>
                <xsd:element ref="ns4:SharedWithUsers" minOccurs="0"/>
                <xsd:element ref="ns4:SharedWithDetails" minOccurs="0"/>
                <xsd:element ref="ns4:SharingHintHash" minOccurs="0"/>
                <xsd:element ref="ns3:MediaServiceSearchProperties"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9d03c-f733-4b02-a714-42f5eaf6e8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_activity" ma:index="14" nillable="true" ma:displayName="_activity" ma:hidden="true" ma:internalName="_activity">
      <xsd:simpleType>
        <xsd:restriction base="dms:Note"/>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62f04b-7b64-4f42-bedc-2d4964cc771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3EA317-B341-41D1-99C3-7B634CC1A306}">
  <ds:schemaRefs>
    <ds:schemaRef ds:uri="7879d03c-f733-4b02-a714-42f5eaf6e8ac"/>
    <ds:schemaRef ds:uri="c162f04b-7b64-4f42-bedc-2d4964cc77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1ECA135-17FA-4F34-9223-0DB05E4D798B}">
  <ds:schemaRefs>
    <ds:schemaRef ds:uri="7879d03c-f733-4b02-a714-42f5eaf6e8ac"/>
    <ds:schemaRef ds:uri="c162f04b-7b64-4f42-bedc-2d4964cc77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DC44459-81B8-4EE2-9DEF-B5CC42AC6E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3497</Words>
  <Application>Microsoft Office PowerPoint</Application>
  <PresentationFormat>On-screen Show (16:9)</PresentationFormat>
  <Paragraphs>540</Paragraphs>
  <Slides>91</Slides>
  <Notes>10</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91</vt:i4>
      </vt:variant>
    </vt:vector>
  </HeadingPairs>
  <TitlesOfParts>
    <vt:vector size="113" baseType="lpstr">
      <vt:lpstr>Trebuchet MS</vt:lpstr>
      <vt:lpstr>IBM Plex Sans Light</vt:lpstr>
      <vt:lpstr>Wingdings</vt:lpstr>
      <vt:lpstr>Candara</vt:lpstr>
      <vt:lpstr>Avenir Next LT Pro</vt:lpstr>
      <vt:lpstr>Times New Roman</vt:lpstr>
      <vt:lpstr>Abadi</vt:lpstr>
      <vt:lpstr>Aptos Display</vt:lpstr>
      <vt:lpstr>Aptos</vt:lpstr>
      <vt:lpstr>Calibri,Sans-Serif</vt:lpstr>
      <vt:lpstr>Avenir Next LT Pro Light</vt:lpstr>
      <vt:lpstr>Symbol</vt:lpstr>
      <vt:lpstr>Arial</vt:lpstr>
      <vt:lpstr>Roboto</vt:lpstr>
      <vt:lpstr>Calibri</vt:lpstr>
      <vt:lpstr>Merriweather</vt:lpstr>
      <vt:lpstr>IBM Plex Sans</vt:lpstr>
      <vt:lpstr>Courier New</vt:lpstr>
      <vt:lpstr>Sitka Subheading</vt:lpstr>
      <vt:lpstr>Garamond</vt:lpstr>
      <vt:lpstr>Surrey template</vt:lpstr>
      <vt:lpstr>PebbleVTI</vt:lpstr>
      <vt:lpstr>Stoughton Health</vt:lpstr>
      <vt:lpstr>PowerPoint Presentation</vt:lpstr>
      <vt:lpstr>PowerPoint Presentation</vt:lpstr>
      <vt:lpstr>Governing Board Meeting Minutes</vt:lpstr>
      <vt:lpstr>Trustee Education</vt:lpstr>
      <vt:lpstr>  The Cardiac HEAL Program℠  (Heart Exercise &amp; Advanced Lifestyle-management)   Jonathan D. Milton APNP-Clinical Nurse Specialist  DNP Candidate May 2025  </vt:lpstr>
      <vt:lpstr>Cardiology: Chronic Disease Management</vt:lpstr>
      <vt:lpstr>Community Health Needs Assessment 2022-2024</vt:lpstr>
      <vt:lpstr>Identifying the Gap</vt:lpstr>
      <vt:lpstr>Evidence Based Practice</vt:lpstr>
      <vt:lpstr>Purpose</vt:lpstr>
      <vt:lpstr>Aims</vt:lpstr>
      <vt:lpstr>Pilot Program | Patient Eligibility</vt:lpstr>
      <vt:lpstr>Controls Implemented</vt:lpstr>
      <vt:lpstr>Proposed Timeline for Project Completion</vt:lpstr>
      <vt:lpstr>Proposed Timeline for Project Completion</vt:lpstr>
      <vt:lpstr>Thank you – Questions?</vt:lpstr>
      <vt:lpstr>SSM Health Updates</vt:lpstr>
      <vt:lpstr>New Business</vt:lpstr>
      <vt:lpstr>CEO Transition Corporate Resolutions  (Michelle Abey)</vt:lpstr>
      <vt:lpstr>Credentialing by Proxy (Dan DeGroot)</vt:lpstr>
      <vt:lpstr>Committee Updates </vt:lpstr>
      <vt:lpstr>PowerPoint Presentation</vt:lpstr>
      <vt:lpstr>PowerPoint Presentation</vt:lpstr>
      <vt:lpstr>PowerPoint Presentation</vt:lpstr>
      <vt:lpstr>October 2024 Financials (Michelle Abey)</vt:lpstr>
      <vt:lpstr>PowerPoint Presentation</vt:lpstr>
      <vt:lpstr>PowerPoint Presentation</vt:lpstr>
      <vt:lpstr>PowerPoint Presentation</vt:lpstr>
      <vt:lpstr>Financial Assistance Policy (FAP) / EMTALA Policies (Michelle Abey)</vt:lpstr>
      <vt:lpstr>PowerPoint Presentation</vt:lpstr>
      <vt:lpstr>Community Health Needs Assessment (CHNA) (Laura Mays) </vt:lpstr>
      <vt:lpstr>Community Health Needs Assessment (CHNA) </vt:lpstr>
      <vt:lpstr>Community Health Needs Assessment (CHNA) </vt:lpstr>
      <vt:lpstr>PowerPoint Presentation</vt:lpstr>
      <vt:lpstr>PowerPoint Presentation</vt:lpstr>
      <vt:lpstr>Capital Request: Infusion Pump Replacement (Michelle Abey)</vt:lpstr>
      <vt:lpstr>PowerPoint Presentation</vt:lpstr>
      <vt:lpstr>Investment Review – ZCM Advisory Group (Michelle Abey)</vt:lpstr>
      <vt:lpstr>PowerPoint Presentation</vt:lpstr>
      <vt:lpstr>PowerPoint Presentation</vt:lpstr>
      <vt:lpstr>Review QM Council Minutes  (Donna Olson)</vt:lpstr>
      <vt:lpstr>PowerPoint Presentation</vt:lpstr>
      <vt:lpstr>FY2024 Audit Review and Acceptance (Kris Krentz)  </vt:lpstr>
      <vt:lpstr>VP HR, Campus Planning &amp; Operational Support Services Summary</vt:lpstr>
      <vt:lpstr>Facilities Updates</vt:lpstr>
      <vt:lpstr>Staffing Updates</vt:lpstr>
      <vt:lpstr>Staffing Updates</vt:lpstr>
      <vt:lpstr>CFO Summary</vt:lpstr>
      <vt:lpstr>Quarterly Corporate Compliance Committee Report</vt:lpstr>
      <vt:lpstr>Multi-Specialty Clinic Updates</vt:lpstr>
      <vt:lpstr>Stoughton Health Outpatient Center (SHOC) Updates</vt:lpstr>
      <vt:lpstr>Stoughton Health Outpatient Center (SHOC) South Lot Paving and Striping</vt:lpstr>
      <vt:lpstr>Stoughton Health Outpatient Center (SHOC) Flooring Installs – Level 1 North</vt:lpstr>
      <vt:lpstr>CNO Summary</vt:lpstr>
      <vt:lpstr>DNV Survey Update </vt:lpstr>
      <vt:lpstr>PowerPoint Presentation</vt:lpstr>
      <vt:lpstr>Oregon Location Expansion </vt:lpstr>
      <vt:lpstr>Operating Rooms &amp; Sterile Processing Department Renovation</vt:lpstr>
      <vt:lpstr>Integrated Telehealth Partners</vt:lpstr>
      <vt:lpstr>PowerPoint Presentation</vt:lpstr>
      <vt:lpstr>MCE Meeting Minutes – October 2024</vt:lpstr>
      <vt:lpstr>MEC Meeting Minutes – November 2024</vt:lpstr>
      <vt:lpstr>PowerPoint Presentation</vt:lpstr>
      <vt:lpstr>PowerPoint Presentation</vt:lpstr>
      <vt:lpstr>PowerPoint Presentation</vt:lpstr>
      <vt:lpstr>Patient Safety Meeting Recap – September 2024</vt:lpstr>
      <vt:lpstr>Infection Prevention Meeting Recap – September 2024</vt:lpstr>
      <vt:lpstr>PowerPoint Presentation</vt:lpstr>
      <vt:lpstr>CEO Summary</vt:lpstr>
      <vt:lpstr>Service Development</vt:lpstr>
      <vt:lpstr>PowerPoint Presentation</vt:lpstr>
      <vt:lpstr>Foundation Director / PR / Marketing Summary</vt:lpstr>
      <vt:lpstr>Foundation Board – SHOC Tour</vt:lpstr>
      <vt:lpstr>20th Annual Swinging for Health Golf Outing &amp; Card Party</vt:lpstr>
      <vt:lpstr>PowerPoint Presentation</vt:lpstr>
      <vt:lpstr>PowerPoint Presentation</vt:lpstr>
      <vt:lpstr>PR/Marketing</vt:lpstr>
      <vt:lpstr>Partners of Stoughton Hospital Upcoming Opportunities for Support</vt:lpstr>
      <vt:lpstr>Director, Engagement &amp; Experience Summary</vt:lpstr>
      <vt:lpstr>PowerPoint Presentation</vt:lpstr>
      <vt:lpstr>Excellence Together Team Event</vt:lpstr>
      <vt:lpstr>PowerPoint Presentation</vt:lpstr>
      <vt:lpstr>November Leadership Development Day</vt:lpstr>
      <vt:lpstr>Department Action Planning</vt:lpstr>
      <vt:lpstr>PowerPoint Presentation</vt:lpstr>
      <vt:lpstr>Chief of Staff Report</vt:lpstr>
      <vt:lpstr>One Year Appointments</vt:lpstr>
      <vt:lpstr>Two Year Re-Appointments</vt:lpstr>
      <vt:lpstr>Open Discussion</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Stoughton Hospital Association Annual Meeting</dc:title>
  <dc:creator>Polster, Angela</dc:creator>
  <cp:lastModifiedBy>Polster, Angela</cp:lastModifiedBy>
  <cp:revision>234</cp:revision>
  <dcterms:modified xsi:type="dcterms:W3CDTF">2024-11-26T15:41:03Z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0x0101009C56DED369896842ACCD80F2A94774D0</vt:lpwstr>
  </property>
</Properties>
</file>