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6"/>
  </p:notesMasterIdLst>
  <p:sldIdLst>
    <p:sldId id="256" r:id="rId3"/>
    <p:sldId id="261" r:id="rId4"/>
    <p:sldId id="308" r:id="rId5"/>
    <p:sldId id="257" r:id="rId6"/>
    <p:sldId id="348" r:id="rId7"/>
    <p:sldId id="349" r:id="rId8"/>
    <p:sldId id="350" r:id="rId9"/>
    <p:sldId id="351" r:id="rId10"/>
    <p:sldId id="352" r:id="rId11"/>
    <p:sldId id="353" r:id="rId12"/>
    <p:sldId id="354" r:id="rId13"/>
    <p:sldId id="355" r:id="rId14"/>
    <p:sldId id="356" r:id="rId15"/>
    <p:sldId id="357" r:id="rId16"/>
    <p:sldId id="358" r:id="rId17"/>
    <p:sldId id="313" r:id="rId18"/>
    <p:sldId id="314" r:id="rId19"/>
    <p:sldId id="315" r:id="rId20"/>
    <p:sldId id="324" r:id="rId21"/>
    <p:sldId id="316" r:id="rId22"/>
    <p:sldId id="317" r:id="rId23"/>
    <p:sldId id="338" r:id="rId24"/>
    <p:sldId id="333" r:id="rId25"/>
    <p:sldId id="332" r:id="rId26"/>
    <p:sldId id="388" r:id="rId27"/>
    <p:sldId id="329" r:id="rId28"/>
    <p:sldId id="318" r:id="rId29"/>
    <p:sldId id="321" r:id="rId30"/>
    <p:sldId id="319" r:id="rId31"/>
    <p:sldId id="285" r:id="rId32"/>
    <p:sldId id="342" r:id="rId33"/>
    <p:sldId id="287" r:id="rId34"/>
    <p:sldId id="306" r:id="rId35"/>
    <p:sldId id="307" r:id="rId36"/>
    <p:sldId id="290" r:id="rId37"/>
    <p:sldId id="282" r:id="rId38"/>
    <p:sldId id="259" r:id="rId39"/>
    <p:sldId id="291" r:id="rId40"/>
    <p:sldId id="292" r:id="rId41"/>
    <p:sldId id="293" r:id="rId42"/>
    <p:sldId id="294" r:id="rId43"/>
    <p:sldId id="341" r:id="rId44"/>
    <p:sldId id="296" r:id="rId45"/>
    <p:sldId id="376" r:id="rId46"/>
    <p:sldId id="377" r:id="rId47"/>
    <p:sldId id="378" r:id="rId48"/>
    <p:sldId id="379" r:id="rId49"/>
    <p:sldId id="380" r:id="rId50"/>
    <p:sldId id="381" r:id="rId51"/>
    <p:sldId id="382" r:id="rId52"/>
    <p:sldId id="383" r:id="rId53"/>
    <p:sldId id="384" r:id="rId54"/>
    <p:sldId id="385" r:id="rId55"/>
    <p:sldId id="386" r:id="rId56"/>
    <p:sldId id="369" r:id="rId57"/>
    <p:sldId id="283" r:id="rId58"/>
    <p:sldId id="360" r:id="rId59"/>
    <p:sldId id="368" r:id="rId60"/>
    <p:sldId id="361" r:id="rId61"/>
    <p:sldId id="362" r:id="rId62"/>
    <p:sldId id="295" r:id="rId63"/>
    <p:sldId id="363" r:id="rId64"/>
    <p:sldId id="300" r:id="rId65"/>
    <p:sldId id="344" r:id="rId66"/>
    <p:sldId id="284" r:id="rId67"/>
    <p:sldId id="365" r:id="rId68"/>
    <p:sldId id="340" r:id="rId69"/>
    <p:sldId id="372" r:id="rId70"/>
    <p:sldId id="304" r:id="rId71"/>
    <p:sldId id="263" r:id="rId72"/>
    <p:sldId id="305" r:id="rId73"/>
    <p:sldId id="267" r:id="rId74"/>
    <p:sldId id="270" r:id="rId75"/>
  </p:sldIdLst>
  <p:sldSz cx="18288000" cy="10287000"/>
  <p:notesSz cx="7010400" cy="9236075"/>
  <p:embeddedFontLst>
    <p:embeddedFont>
      <p:font typeface="Arimo" panose="020B0604020202020204" charset="0"/>
      <p:regular r:id="rId77"/>
    </p:embeddedFont>
    <p:embeddedFont>
      <p:font typeface="Garamond" panose="02020404030301010803" pitchFamily="18" charset="0"/>
      <p:regular r:id="rId78"/>
      <p:bold r:id="rId79"/>
      <p:italic r:id="rId80"/>
    </p:embeddedFont>
    <p:embeddedFont>
      <p:font typeface="Telegraf Bold" panose="020B0604020202020204" charset="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7" d="100"/>
          <a:sy n="67" d="100"/>
        </p:scale>
        <p:origin x="9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ampol\AppData\Local\Microsoft\Windows\INetCache\Content.Outlook\RRBHQR4Q\Cottage%20Grove%20202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ampol\AppData\Local\Microsoft\Windows\INetCache\Content.Outlook\RRBHQR4Q\Cottage%20Grove%202024.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'[Governing Board and Committee Meetings.xlsx]Sheet1'!$A$16</c:f>
              <c:strCache>
                <c:ptCount val="1"/>
                <c:pt idx="0">
                  <c:v>Executive Committee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67B-4420-B676-FED072AAA614}"/>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67B-4420-B676-FED072AAA61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'[Governing Board and Committee Meetings.xlsx]Sheet1'!$B$15:$C$15</c:f>
              <c:strCache>
                <c:ptCount val="2"/>
                <c:pt idx="0">
                  <c:v>7:15</c:v>
                </c:pt>
                <c:pt idx="1">
                  <c:v>11:30 or 12</c:v>
                </c:pt>
              </c:strCache>
            </c:strRef>
          </c:cat>
          <c:val>
            <c:numRef>
              <c:f>'[Governing Board and Committee Meetings.xlsx]Sheet1'!$B$16:$C$16</c:f>
              <c:numCache>
                <c:formatCode>0%</c:formatCode>
                <c:ptCount val="2"/>
                <c:pt idx="0">
                  <c:v>0.62</c:v>
                </c:pt>
                <c:pt idx="1">
                  <c:v>0.38</c:v>
                </c:pt>
              </c:numCache>
            </c:numRef>
          </c:val>
          <c:extLst>
            <c:ext xmlns:c16="http://schemas.microsoft.com/office/drawing/2014/chart" uri="{C3380CC4-5D6E-409C-BE32-E72D297353CC}">
              <c16:uniqueId val="{00000004-567B-4420-B676-FED072AAA61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'[Governing Board and Committee Meetings.xlsx]Sheet1'!$A$14</c:f>
              <c:strCache>
                <c:ptCount val="1"/>
                <c:pt idx="0">
                  <c:v>Governing Board</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BEA-406C-9B8C-9EAAED7F3C7A}"/>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BEA-406C-9B8C-9EAAED7F3C7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'[Governing Board and Committee Meetings.xlsx]Sheet1'!$B$13:$C$13</c:f>
              <c:strCache>
                <c:ptCount val="2"/>
                <c:pt idx="0">
                  <c:v>7:15</c:v>
                </c:pt>
                <c:pt idx="1">
                  <c:v>11:30 or 12</c:v>
                </c:pt>
              </c:strCache>
            </c:strRef>
          </c:cat>
          <c:val>
            <c:numRef>
              <c:f>'[Governing Board and Committee Meetings.xlsx]Sheet1'!$B$14:$C$14</c:f>
              <c:numCache>
                <c:formatCode>0%</c:formatCode>
                <c:ptCount val="2"/>
                <c:pt idx="0">
                  <c:v>0.57999999999999996</c:v>
                </c:pt>
                <c:pt idx="1">
                  <c:v>0.42</c:v>
                </c:pt>
              </c:numCache>
            </c:numRef>
          </c:val>
          <c:extLst>
            <c:ext xmlns:c16="http://schemas.microsoft.com/office/drawing/2014/chart" uri="{C3380CC4-5D6E-409C-BE32-E72D297353CC}">
              <c16:uniqueId val="{00000004-ABEA-406C-9B8C-9EAAED7F3C7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'[Governing Board and Committee Meetings.xlsx]Sheet1'!$A$20</c:f>
              <c:strCache>
                <c:ptCount val="1"/>
                <c:pt idx="0">
                  <c:v>Finance Committee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32A-450C-BD7F-7C79CADCC652}"/>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32A-450C-BD7F-7C79CADCC65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'[Governing Board and Committee Meetings.xlsx]Sheet1'!$B$19:$C$19</c:f>
              <c:strCache>
                <c:ptCount val="2"/>
                <c:pt idx="0">
                  <c:v>7:15</c:v>
                </c:pt>
                <c:pt idx="1">
                  <c:v>11:30 or 12</c:v>
                </c:pt>
              </c:strCache>
            </c:strRef>
          </c:cat>
          <c:val>
            <c:numRef>
              <c:f>'[Governing Board and Committee Meetings.xlsx]Sheet1'!$B$20:$C$20</c:f>
              <c:numCache>
                <c:formatCode>0%</c:formatCode>
                <c:ptCount val="2"/>
                <c:pt idx="0">
                  <c:v>0.56999999999999995</c:v>
                </c:pt>
                <c:pt idx="1">
                  <c:v>0.43</c:v>
                </c:pt>
              </c:numCache>
            </c:numRef>
          </c:val>
          <c:extLst>
            <c:ext xmlns:c16="http://schemas.microsoft.com/office/drawing/2014/chart" uri="{C3380CC4-5D6E-409C-BE32-E72D297353CC}">
              <c16:uniqueId val="{00000004-032A-450C-BD7F-7C79CADCC652}"/>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'[Governing Board and Committee Meetings.xlsx]Sheet1'!$A$18</c:f>
              <c:strCache>
                <c:ptCount val="1"/>
                <c:pt idx="0">
                  <c:v>Governance Committee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3AD-452D-AFDC-E9B409BAE47C}"/>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3AD-452D-AFDC-E9B409BAE47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'[Governing Board and Committee Meetings.xlsx]Sheet1'!$B$17:$C$17</c:f>
              <c:strCache>
                <c:ptCount val="2"/>
                <c:pt idx="0">
                  <c:v>7:15</c:v>
                </c:pt>
                <c:pt idx="1">
                  <c:v>11:30 or 12</c:v>
                </c:pt>
              </c:strCache>
            </c:strRef>
          </c:cat>
          <c:val>
            <c:numRef>
              <c:f>'[Governing Board and Committee Meetings.xlsx]Sheet1'!$B$18:$C$18</c:f>
              <c:numCache>
                <c:formatCode>0%</c:formatCode>
                <c:ptCount val="2"/>
                <c:pt idx="0">
                  <c:v>0.56999999999999995</c:v>
                </c:pt>
                <c:pt idx="1">
                  <c:v>0.43</c:v>
                </c:pt>
              </c:numCache>
            </c:numRef>
          </c:val>
          <c:extLst>
            <c:ext xmlns:c16="http://schemas.microsoft.com/office/drawing/2014/chart" uri="{C3380CC4-5D6E-409C-BE32-E72D297353CC}">
              <c16:uniqueId val="{00000004-43AD-452D-AFDC-E9B409BAE47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Cottage</a:t>
            </a:r>
            <a:r>
              <a:rPr lang="en-US" sz="1800" baseline="0"/>
              <a:t> Grove 2024</a:t>
            </a:r>
          </a:p>
          <a:p>
            <a:pPr>
              <a:defRPr sz="1800"/>
            </a:pPr>
            <a:r>
              <a:rPr lang="en-US" sz="1800"/>
              <a:t>Avg. Daily Patients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4516351673378E-2"/>
          <c:y val="8.7446650690402833E-2"/>
          <c:w val="0.903306694709615"/>
          <c:h val="0.70517088896496638"/>
        </c:manualLayout>
      </c:layout>
      <c:barChart>
        <c:barDir val="col"/>
        <c:grouping val="clustered"/>
        <c:varyColors val="0"/>
        <c:ser>
          <c:idx val="0"/>
          <c:order val="0"/>
          <c:tx>
            <c:strRef>
              <c:f>Sheet1!$M$3</c:f>
              <c:strCache>
                <c:ptCount val="1"/>
                <c:pt idx="0">
                  <c:v>Avg. Daily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Sheet1!$L$4:$L$6</c:f>
              <c:strCache>
                <c:ptCount val="3"/>
                <c:pt idx="0">
                  <c:v>October</c:v>
                </c:pt>
                <c:pt idx="1">
                  <c:v>November</c:v>
                </c:pt>
                <c:pt idx="2">
                  <c:v>December</c:v>
                </c:pt>
              </c:strCache>
            </c:strRef>
          </c:cat>
          <c:val>
            <c:numRef>
              <c:f>Sheet1!$M$4:$M$6</c:f>
              <c:numCache>
                <c:formatCode>General</c:formatCode>
                <c:ptCount val="3"/>
                <c:pt idx="0">
                  <c:v>6</c:v>
                </c:pt>
                <c:pt idx="1">
                  <c:v>10</c:v>
                </c:pt>
                <c:pt idx="2">
                  <c:v>12</c:v>
                </c:pt>
              </c:numCache>
            </c:numRef>
          </c:val>
          <c:extLst>
            <c:ext xmlns:c16="http://schemas.microsoft.com/office/drawing/2014/chart" uri="{C3380CC4-5D6E-409C-BE32-E72D297353CC}">
              <c16:uniqueId val="{00000001-D207-4F5D-95DD-7B2254E16168}"/>
            </c:ext>
          </c:extLst>
        </c:ser>
        <c:dLbls>
          <c:showLegendKey val="0"/>
          <c:showVal val="0"/>
          <c:showCatName val="0"/>
          <c:showSerName val="0"/>
          <c:showPercent val="0"/>
          <c:showBubbleSize val="0"/>
        </c:dLbls>
        <c:gapWidth val="219"/>
        <c:overlap val="-27"/>
        <c:axId val="1476606176"/>
        <c:axId val="1476603776"/>
      </c:barChart>
      <c:catAx>
        <c:axId val="147660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76603776"/>
        <c:crosses val="autoZero"/>
        <c:auto val="1"/>
        <c:lblAlgn val="ctr"/>
        <c:lblOffset val="100"/>
        <c:noMultiLvlLbl val="0"/>
      </c:catAx>
      <c:valAx>
        <c:axId val="1476603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76606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Cottage Grove 2024</a:t>
            </a:r>
          </a:p>
          <a:p>
            <a:pPr>
              <a:defRPr sz="1800"/>
            </a:pPr>
            <a:r>
              <a:rPr lang="en-US" sz="1800"/>
              <a:t>New Patient Volumes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Sheet1!$E$19</c:f>
              <c:strCache>
                <c:ptCount val="1"/>
                <c:pt idx="0">
                  <c:v>Existing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Sheet1!$D$20:$D$22</c:f>
              <c:strCache>
                <c:ptCount val="3"/>
                <c:pt idx="0">
                  <c:v>Oct</c:v>
                </c:pt>
                <c:pt idx="1">
                  <c:v>Nov</c:v>
                </c:pt>
                <c:pt idx="2">
                  <c:v>Dec</c:v>
                </c:pt>
              </c:strCache>
            </c:strRef>
          </c:cat>
          <c:val>
            <c:numRef>
              <c:f>Sheet1!$E$20:$E$22</c:f>
              <c:numCache>
                <c:formatCode>0%</c:formatCode>
                <c:ptCount val="3"/>
                <c:pt idx="0">
                  <c:v>0.29310344827586204</c:v>
                </c:pt>
                <c:pt idx="1">
                  <c:v>0.37209302325581395</c:v>
                </c:pt>
                <c:pt idx="2">
                  <c:v>0.41717791411042943</c:v>
                </c:pt>
              </c:numCache>
            </c:numRef>
          </c:val>
          <c:extLst>
            <c:ext xmlns:c16="http://schemas.microsoft.com/office/drawing/2014/chart" uri="{C3380CC4-5D6E-409C-BE32-E72D297353CC}">
              <c16:uniqueId val="{00000000-3815-4B5B-BEDA-3FA63E26E6A0}"/>
            </c:ext>
          </c:extLst>
        </c:ser>
        <c:ser>
          <c:idx val="1"/>
          <c:order val="1"/>
          <c:tx>
            <c:strRef>
              <c:f>Sheet1!$F$19</c:f>
              <c:strCache>
                <c:ptCount val="1"/>
                <c:pt idx="0">
                  <c:v>New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Sheet1!$D$20:$D$22</c:f>
              <c:strCache>
                <c:ptCount val="3"/>
                <c:pt idx="0">
                  <c:v>Oct</c:v>
                </c:pt>
                <c:pt idx="1">
                  <c:v>Nov</c:v>
                </c:pt>
                <c:pt idx="2">
                  <c:v>Dec</c:v>
                </c:pt>
              </c:strCache>
            </c:strRef>
          </c:cat>
          <c:val>
            <c:numRef>
              <c:f>Sheet1!$F$20:$F$22</c:f>
              <c:numCache>
                <c:formatCode>0%</c:formatCode>
                <c:ptCount val="3"/>
                <c:pt idx="0">
                  <c:v>0.7068965517241379</c:v>
                </c:pt>
                <c:pt idx="1">
                  <c:v>0.62790697674418605</c:v>
                </c:pt>
                <c:pt idx="2">
                  <c:v>0.58282208588957052</c:v>
                </c:pt>
              </c:numCache>
            </c:numRef>
          </c:val>
          <c:extLst>
            <c:ext xmlns:c16="http://schemas.microsoft.com/office/drawing/2014/chart" uri="{C3380CC4-5D6E-409C-BE32-E72D297353CC}">
              <c16:uniqueId val="{00000001-3815-4B5B-BEDA-3FA63E26E6A0}"/>
            </c:ext>
          </c:extLst>
        </c:ser>
        <c:dLbls>
          <c:showLegendKey val="0"/>
          <c:showVal val="0"/>
          <c:showCatName val="0"/>
          <c:showSerName val="0"/>
          <c:showPercent val="0"/>
          <c:showBubbleSize val="0"/>
        </c:dLbls>
        <c:gapWidth val="219"/>
        <c:overlap val="-27"/>
        <c:axId val="1623116896"/>
        <c:axId val="1623117376"/>
      </c:barChart>
      <c:catAx>
        <c:axId val="162311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23117376"/>
        <c:crosses val="autoZero"/>
        <c:auto val="1"/>
        <c:lblAlgn val="ctr"/>
        <c:lblOffset val="100"/>
        <c:noMultiLvlLbl val="0"/>
      </c:catAx>
      <c:valAx>
        <c:axId val="16231173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623116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Foundation Giving</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Sheet1!$A$2:$A$5</c:f>
              <c:strCache>
                <c:ptCount val="4"/>
                <c:pt idx="0">
                  <c:v>Governing Board</c:v>
                </c:pt>
                <c:pt idx="1">
                  <c:v>Foundation Board</c:v>
                </c:pt>
                <c:pt idx="2">
                  <c:v>Administration</c:v>
                </c:pt>
                <c:pt idx="3">
                  <c:v>Managers</c:v>
                </c:pt>
              </c:strCache>
            </c:strRef>
          </c:cat>
          <c:val>
            <c:numRef>
              <c:f>Sheet1!$B$2:$B$5</c:f>
              <c:numCache>
                <c:formatCode>0%</c:formatCode>
                <c:ptCount val="4"/>
                <c:pt idx="0">
                  <c:v>0.42</c:v>
                </c:pt>
                <c:pt idx="1">
                  <c:v>0.75</c:v>
                </c:pt>
                <c:pt idx="2">
                  <c:v>1</c:v>
                </c:pt>
                <c:pt idx="3">
                  <c:v>0.73</c:v>
                </c:pt>
              </c:numCache>
            </c:numRef>
          </c:val>
          <c:extLst>
            <c:ext xmlns:c16="http://schemas.microsoft.com/office/drawing/2014/chart" uri="{C3380CC4-5D6E-409C-BE32-E72D297353CC}">
              <c16:uniqueId val="{00000000-481D-4DD5-85B3-92CE7E450200}"/>
            </c:ext>
          </c:extLst>
        </c:ser>
        <c:dLbls>
          <c:dLblPos val="outEnd"/>
          <c:showLegendKey val="0"/>
          <c:showVal val="1"/>
          <c:showCatName val="0"/>
          <c:showSerName val="0"/>
          <c:showPercent val="0"/>
          <c:showBubbleSize val="0"/>
        </c:dLbls>
        <c:gapWidth val="100"/>
        <c:axId val="935712735"/>
        <c:axId val="935710815"/>
      </c:barChart>
      <c:catAx>
        <c:axId val="935712735"/>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35710815"/>
        <c:crosses val="autoZero"/>
        <c:auto val="1"/>
        <c:lblAlgn val="ctr"/>
        <c:lblOffset val="100"/>
        <c:noMultiLvlLbl val="0"/>
      </c:catAx>
      <c:valAx>
        <c:axId val="935710815"/>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35712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image" Target="../media/image74.jpe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ata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image" Target="../media/image7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41EDB-71AB-4EDB-ADBC-1A97DE5CFB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E0216D8-7E76-4809-B067-D05397DEF8A8}">
      <dgm:prSet custT="1"/>
      <dgm:spPr/>
      <dgm:t>
        <a:bodyPr/>
        <a:lstStyle/>
        <a:p>
          <a:r>
            <a:rPr lang="en-US" sz="2800" b="1" i="0" baseline="0" dirty="0"/>
            <a:t>December 17</a:t>
          </a:r>
          <a:r>
            <a:rPr lang="en-US" sz="2800" b="1" i="0" baseline="30000" dirty="0"/>
            <a:t>th</a:t>
          </a:r>
          <a:r>
            <a:rPr lang="en-US" sz="2800" b="1" i="0" baseline="0" dirty="0"/>
            <a:t> Meeting – Cohort A</a:t>
          </a:r>
          <a:endParaRPr lang="en-US" sz="2800" dirty="0"/>
        </a:p>
      </dgm:t>
    </dgm:pt>
    <dgm:pt modelId="{10F98619-5E42-4AAF-9B7D-512CC160E174}" type="parTrans" cxnId="{A2E153DD-CB30-4319-9A33-C83CE87C0BCE}">
      <dgm:prSet/>
      <dgm:spPr/>
      <dgm:t>
        <a:bodyPr/>
        <a:lstStyle/>
        <a:p>
          <a:endParaRPr lang="en-US" sz="1400"/>
        </a:p>
      </dgm:t>
    </dgm:pt>
    <dgm:pt modelId="{F4D37BD5-B05D-40A5-9E9E-E76DAE2CA558}" type="sibTrans" cxnId="{A2E153DD-CB30-4319-9A33-C83CE87C0BCE}">
      <dgm:prSet/>
      <dgm:spPr/>
      <dgm:t>
        <a:bodyPr/>
        <a:lstStyle/>
        <a:p>
          <a:endParaRPr lang="en-US" sz="1400"/>
        </a:p>
      </dgm:t>
    </dgm:pt>
    <dgm:pt modelId="{C3FC4FEA-C9DE-4CC7-A488-C3A8D879E815}">
      <dgm:prSet custT="1"/>
      <dgm:spPr/>
      <dgm:t>
        <a:bodyPr/>
        <a:lstStyle/>
        <a:p>
          <a:pPr>
            <a:lnSpc>
              <a:spcPct val="100000"/>
            </a:lnSpc>
            <a:spcBef>
              <a:spcPts val="1200"/>
            </a:spcBef>
            <a:spcAft>
              <a:spcPts val="0"/>
            </a:spcAft>
          </a:pPr>
          <a:r>
            <a:rPr lang="en-US" sz="2000" b="0" i="0" baseline="0" dirty="0">
              <a:latin typeface="Arimo" panose="020B0604020202020204" charset="0"/>
              <a:ea typeface="Arimo" panose="020B0604020202020204" charset="0"/>
              <a:cs typeface="Arimo" panose="020B0604020202020204" charset="0"/>
            </a:rPr>
            <a:t>Medication Barcode Scanning Compliance | ED/Cardiopulmonary</a:t>
          </a:r>
          <a:endParaRPr lang="en-US" sz="2000" dirty="0">
            <a:latin typeface="Arimo" panose="020B0604020202020204" charset="0"/>
            <a:ea typeface="Arimo" panose="020B0604020202020204" charset="0"/>
            <a:cs typeface="Arimo" panose="020B0604020202020204" charset="0"/>
          </a:endParaRPr>
        </a:p>
      </dgm:t>
    </dgm:pt>
    <dgm:pt modelId="{170D1920-4688-4F74-B4F4-AA85CDB6AB10}" type="parTrans" cxnId="{2C2F764A-072E-46CA-B60C-C25DE2C1C314}">
      <dgm:prSet/>
      <dgm:spPr/>
      <dgm:t>
        <a:bodyPr/>
        <a:lstStyle/>
        <a:p>
          <a:endParaRPr lang="en-US" sz="1400"/>
        </a:p>
      </dgm:t>
    </dgm:pt>
    <dgm:pt modelId="{54AB9E34-E6AC-4EA3-9EAE-7F1EDD4F9153}" type="sibTrans" cxnId="{2C2F764A-072E-46CA-B60C-C25DE2C1C314}">
      <dgm:prSet/>
      <dgm:spPr/>
      <dgm:t>
        <a:bodyPr/>
        <a:lstStyle/>
        <a:p>
          <a:endParaRPr lang="en-US" sz="1400"/>
        </a:p>
      </dgm:t>
    </dgm:pt>
    <dgm:pt modelId="{A02BD724-F262-446D-A359-1C08420D5D7F}">
      <dgm:prSet custT="1"/>
      <dgm:spPr/>
      <dgm:t>
        <a:bodyPr/>
        <a:lstStyle/>
        <a:p>
          <a:pPr>
            <a:lnSpc>
              <a:spcPct val="100000"/>
            </a:lnSpc>
            <a:spcBef>
              <a:spcPts val="1200"/>
            </a:spcBef>
            <a:spcAft>
              <a:spcPts val="0"/>
            </a:spcAft>
          </a:pPr>
          <a:r>
            <a:rPr lang="en-US" sz="2000" dirty="0">
              <a:latin typeface="Arimo" panose="020B0604020202020204" charset="0"/>
              <a:ea typeface="Arimo" panose="020B0604020202020204" charset="0"/>
              <a:cs typeface="Arimo" panose="020B0604020202020204" charset="0"/>
            </a:rPr>
            <a:t>Strengthening Skills – Vasectomy Clinic | Specialty Clinics/Ortho Clinics</a:t>
          </a:r>
        </a:p>
      </dgm:t>
    </dgm:pt>
    <dgm:pt modelId="{8DD6F573-5E7B-4F5F-ACDC-08DE1B40CF67}" type="parTrans" cxnId="{92B57B91-B164-4B94-BFC3-B0113E715BAB}">
      <dgm:prSet/>
      <dgm:spPr/>
      <dgm:t>
        <a:bodyPr/>
        <a:lstStyle/>
        <a:p>
          <a:endParaRPr lang="en-US" sz="1400"/>
        </a:p>
      </dgm:t>
    </dgm:pt>
    <dgm:pt modelId="{04C310E4-899B-4650-985F-0E077BC350F9}" type="sibTrans" cxnId="{92B57B91-B164-4B94-BFC3-B0113E715BAB}">
      <dgm:prSet/>
      <dgm:spPr/>
      <dgm:t>
        <a:bodyPr/>
        <a:lstStyle/>
        <a:p>
          <a:endParaRPr lang="en-US" sz="1400"/>
        </a:p>
      </dgm:t>
    </dgm:pt>
    <dgm:pt modelId="{1360042D-5FE0-4522-927F-079A2013A255}">
      <dgm:prSet custT="1"/>
      <dgm:spPr/>
      <dgm:t>
        <a:bodyPr/>
        <a:lstStyle/>
        <a:p>
          <a:pPr>
            <a:lnSpc>
              <a:spcPct val="100000"/>
            </a:lnSpc>
            <a:spcBef>
              <a:spcPts val="1200"/>
            </a:spcBef>
            <a:spcAft>
              <a:spcPts val="0"/>
            </a:spcAft>
          </a:pPr>
          <a:r>
            <a:rPr lang="en-US" sz="2000" b="0" i="0" baseline="0" dirty="0">
              <a:latin typeface="Arimo" panose="020B0604020202020204" charset="0"/>
              <a:ea typeface="Arimo" panose="020B0604020202020204" charset="0"/>
              <a:cs typeface="Arimo" panose="020B0604020202020204" charset="0"/>
            </a:rPr>
            <a:t>Sleep Center Inventory Management | Sleep Lab</a:t>
          </a:r>
          <a:endParaRPr lang="en-US" sz="2000" dirty="0">
            <a:latin typeface="Arimo" panose="020B0604020202020204" charset="0"/>
            <a:ea typeface="Arimo" panose="020B0604020202020204" charset="0"/>
            <a:cs typeface="Arimo" panose="020B0604020202020204" charset="0"/>
          </a:endParaRPr>
        </a:p>
      </dgm:t>
    </dgm:pt>
    <dgm:pt modelId="{38FDC8AB-066A-4092-88BA-5DFCEFFCFE68}" type="parTrans" cxnId="{30614CD5-3CD1-4AEB-B499-45949AE168B9}">
      <dgm:prSet/>
      <dgm:spPr/>
      <dgm:t>
        <a:bodyPr/>
        <a:lstStyle/>
        <a:p>
          <a:endParaRPr lang="en-US" sz="1400"/>
        </a:p>
      </dgm:t>
    </dgm:pt>
    <dgm:pt modelId="{95BD7097-1353-4F4F-B951-65E230E4C0A7}" type="sibTrans" cxnId="{30614CD5-3CD1-4AEB-B499-45949AE168B9}">
      <dgm:prSet/>
      <dgm:spPr/>
      <dgm:t>
        <a:bodyPr/>
        <a:lstStyle/>
        <a:p>
          <a:endParaRPr lang="en-US" sz="1400"/>
        </a:p>
      </dgm:t>
    </dgm:pt>
    <dgm:pt modelId="{DE652703-F7F2-43C1-ADB8-7D99F20AC50D}">
      <dgm:prSet custT="1"/>
      <dgm:spPr/>
      <dgm:t>
        <a:bodyPr/>
        <a:lstStyle/>
        <a:p>
          <a:pPr>
            <a:lnSpc>
              <a:spcPct val="100000"/>
            </a:lnSpc>
            <a:spcBef>
              <a:spcPts val="1200"/>
            </a:spcBef>
            <a:spcAft>
              <a:spcPts val="0"/>
            </a:spcAft>
          </a:pPr>
          <a:r>
            <a:rPr lang="en-US" sz="2000">
              <a:latin typeface="Arimo" panose="020B0604020202020204" charset="0"/>
              <a:ea typeface="Arimo" panose="020B0604020202020204" charset="0"/>
              <a:cs typeface="Arimo" panose="020B0604020202020204" charset="0"/>
            </a:rPr>
            <a:t>Life Safety Codes | Plant Operations </a:t>
          </a:r>
        </a:p>
      </dgm:t>
    </dgm:pt>
    <dgm:pt modelId="{7EA97CBA-7714-4DD3-8516-F86467FAF247}" type="parTrans" cxnId="{E2C101CD-9A55-4B37-9637-22B3BD777EF9}">
      <dgm:prSet/>
      <dgm:spPr/>
      <dgm:t>
        <a:bodyPr/>
        <a:lstStyle/>
        <a:p>
          <a:endParaRPr lang="en-US" sz="1400"/>
        </a:p>
      </dgm:t>
    </dgm:pt>
    <dgm:pt modelId="{EF12D524-2AD3-445C-8C44-FB902405C6FB}" type="sibTrans" cxnId="{E2C101CD-9A55-4B37-9637-22B3BD777EF9}">
      <dgm:prSet/>
      <dgm:spPr/>
      <dgm:t>
        <a:bodyPr/>
        <a:lstStyle/>
        <a:p>
          <a:endParaRPr lang="en-US" sz="1400"/>
        </a:p>
      </dgm:t>
    </dgm:pt>
    <dgm:pt modelId="{ECC997DB-F95C-48B1-85E6-566620AF7F0F}">
      <dgm:prSet custT="1"/>
      <dgm:spPr/>
      <dgm:t>
        <a:bodyPr/>
        <a:lstStyle/>
        <a:p>
          <a:pPr>
            <a:lnSpc>
              <a:spcPct val="100000"/>
            </a:lnSpc>
            <a:spcBef>
              <a:spcPts val="1200"/>
            </a:spcBef>
            <a:spcAft>
              <a:spcPts val="0"/>
            </a:spcAft>
          </a:pPr>
          <a:r>
            <a:rPr lang="en-US" sz="2000" b="0" i="0" baseline="0" dirty="0">
              <a:latin typeface="Arimo" panose="020B0604020202020204" charset="0"/>
              <a:ea typeface="Arimo" panose="020B0604020202020204" charset="0"/>
              <a:cs typeface="Arimo" panose="020B0604020202020204" charset="0"/>
            </a:rPr>
            <a:t>Paper Orders in Medical Imaging | Medical Imaging/Reg/HIM</a:t>
          </a:r>
          <a:endParaRPr lang="en-US" sz="2000" dirty="0">
            <a:latin typeface="Arimo" panose="020B0604020202020204" charset="0"/>
            <a:ea typeface="Arimo" panose="020B0604020202020204" charset="0"/>
            <a:cs typeface="Arimo" panose="020B0604020202020204" charset="0"/>
          </a:endParaRPr>
        </a:p>
      </dgm:t>
    </dgm:pt>
    <dgm:pt modelId="{51072EEC-247D-4906-95CB-8892E54BF155}" type="parTrans" cxnId="{0528A3CF-0CA3-470C-8066-1703AFD30E8D}">
      <dgm:prSet/>
      <dgm:spPr/>
      <dgm:t>
        <a:bodyPr/>
        <a:lstStyle/>
        <a:p>
          <a:endParaRPr lang="en-US" sz="1400"/>
        </a:p>
      </dgm:t>
    </dgm:pt>
    <dgm:pt modelId="{2AA19416-5933-411A-A0DA-B4D4E144249C}" type="sibTrans" cxnId="{0528A3CF-0CA3-470C-8066-1703AFD30E8D}">
      <dgm:prSet/>
      <dgm:spPr/>
      <dgm:t>
        <a:bodyPr/>
        <a:lstStyle/>
        <a:p>
          <a:endParaRPr lang="en-US" sz="1400"/>
        </a:p>
      </dgm:t>
    </dgm:pt>
    <dgm:pt modelId="{309CEEB4-E1B3-4199-AD93-C7AB1D2C403F}">
      <dgm:prSet custT="1"/>
      <dgm:spPr/>
      <dgm:t>
        <a:bodyPr/>
        <a:lstStyle/>
        <a:p>
          <a:pPr>
            <a:lnSpc>
              <a:spcPct val="100000"/>
            </a:lnSpc>
            <a:spcBef>
              <a:spcPts val="1200"/>
            </a:spcBef>
            <a:spcAft>
              <a:spcPts val="0"/>
            </a:spcAft>
          </a:pPr>
          <a:r>
            <a:rPr lang="en-US" sz="2000" dirty="0">
              <a:latin typeface="Arimo" panose="020B0604020202020204" charset="0"/>
              <a:ea typeface="Arimo" panose="020B0604020202020204" charset="0"/>
              <a:cs typeface="Arimo" panose="020B0604020202020204" charset="0"/>
            </a:rPr>
            <a:t>Provider Based Billing for Specialty Clinics | HIM</a:t>
          </a:r>
          <a:r>
            <a:rPr lang="en-US" sz="2000" b="0" i="0" baseline="0" dirty="0">
              <a:latin typeface="Arimo" panose="020B0604020202020204" charset="0"/>
              <a:ea typeface="Arimo" panose="020B0604020202020204" charset="0"/>
              <a:cs typeface="Arimo" panose="020B0604020202020204" charset="0"/>
            </a:rPr>
            <a:t> </a:t>
          </a:r>
          <a:endParaRPr lang="en-US" sz="2000" dirty="0">
            <a:latin typeface="Arimo" panose="020B0604020202020204" charset="0"/>
            <a:ea typeface="Arimo" panose="020B0604020202020204" charset="0"/>
            <a:cs typeface="Arimo" panose="020B0604020202020204" charset="0"/>
          </a:endParaRPr>
        </a:p>
      </dgm:t>
    </dgm:pt>
    <dgm:pt modelId="{CA37FD30-F5E6-4453-8A9F-94FA063109E2}" type="parTrans" cxnId="{F4BC8DDF-A742-4E09-9E73-33F77C1A1E94}">
      <dgm:prSet/>
      <dgm:spPr/>
      <dgm:t>
        <a:bodyPr/>
        <a:lstStyle/>
        <a:p>
          <a:endParaRPr lang="en-US" sz="1400"/>
        </a:p>
      </dgm:t>
    </dgm:pt>
    <dgm:pt modelId="{2B54E517-42A6-4439-B629-D911A77A68E9}" type="sibTrans" cxnId="{F4BC8DDF-A742-4E09-9E73-33F77C1A1E94}">
      <dgm:prSet/>
      <dgm:spPr/>
      <dgm:t>
        <a:bodyPr/>
        <a:lstStyle/>
        <a:p>
          <a:endParaRPr lang="en-US" sz="1400"/>
        </a:p>
      </dgm:t>
    </dgm:pt>
    <dgm:pt modelId="{BE125D40-7302-4384-AD5E-5BEA582976DE}" type="pres">
      <dgm:prSet presAssocID="{92141EDB-71AB-4EDB-ADBC-1A97DE5CFB9B}" presName="linear" presStyleCnt="0">
        <dgm:presLayoutVars>
          <dgm:dir/>
          <dgm:animLvl val="lvl"/>
          <dgm:resizeHandles val="exact"/>
        </dgm:presLayoutVars>
      </dgm:prSet>
      <dgm:spPr/>
    </dgm:pt>
    <dgm:pt modelId="{C99984A2-4FFC-4A84-903A-A39A6AA66C75}" type="pres">
      <dgm:prSet presAssocID="{EE0216D8-7E76-4809-B067-D05397DEF8A8}" presName="parentLin" presStyleCnt="0"/>
      <dgm:spPr/>
    </dgm:pt>
    <dgm:pt modelId="{5363D00D-BBD7-438F-A955-9B9D623C48BE}" type="pres">
      <dgm:prSet presAssocID="{EE0216D8-7E76-4809-B067-D05397DEF8A8}" presName="parentLeftMargin" presStyleLbl="node1" presStyleIdx="0" presStyleCnt="1"/>
      <dgm:spPr/>
    </dgm:pt>
    <dgm:pt modelId="{C61FA42C-6DAF-45B6-B2F5-9D09B03F62CD}" type="pres">
      <dgm:prSet presAssocID="{EE0216D8-7E76-4809-B067-D05397DEF8A8}" presName="parentText" presStyleLbl="node1" presStyleIdx="0" presStyleCnt="1" custScaleY="41285">
        <dgm:presLayoutVars>
          <dgm:chMax val="0"/>
          <dgm:bulletEnabled val="1"/>
        </dgm:presLayoutVars>
      </dgm:prSet>
      <dgm:spPr/>
    </dgm:pt>
    <dgm:pt modelId="{B77C2F18-0855-46CA-8264-6D12BB2690D3}" type="pres">
      <dgm:prSet presAssocID="{EE0216D8-7E76-4809-B067-D05397DEF8A8}" presName="negativeSpace" presStyleCnt="0"/>
      <dgm:spPr/>
    </dgm:pt>
    <dgm:pt modelId="{CA7CBE52-F16B-4D3C-B7F7-8F1F9EED6F49}" type="pres">
      <dgm:prSet presAssocID="{EE0216D8-7E76-4809-B067-D05397DEF8A8}" presName="childText" presStyleLbl="conFgAcc1" presStyleIdx="0" presStyleCnt="1">
        <dgm:presLayoutVars>
          <dgm:bulletEnabled val="1"/>
        </dgm:presLayoutVars>
      </dgm:prSet>
      <dgm:spPr/>
    </dgm:pt>
  </dgm:ptLst>
  <dgm:cxnLst>
    <dgm:cxn modelId="{E7B4AA36-FE44-46FA-BE2A-A5C8FE73EC2D}" type="presOf" srcId="{C3FC4FEA-C9DE-4CC7-A488-C3A8D879E815}" destId="{CA7CBE52-F16B-4D3C-B7F7-8F1F9EED6F49}" srcOrd="0" destOrd="0" presId="urn:microsoft.com/office/officeart/2005/8/layout/list1"/>
    <dgm:cxn modelId="{708C6842-3858-4E53-ADD3-3E5ED978F432}" type="presOf" srcId="{EE0216D8-7E76-4809-B067-D05397DEF8A8}" destId="{C61FA42C-6DAF-45B6-B2F5-9D09B03F62CD}" srcOrd="1" destOrd="0" presId="urn:microsoft.com/office/officeart/2005/8/layout/list1"/>
    <dgm:cxn modelId="{2C2F764A-072E-46CA-B60C-C25DE2C1C314}" srcId="{EE0216D8-7E76-4809-B067-D05397DEF8A8}" destId="{C3FC4FEA-C9DE-4CC7-A488-C3A8D879E815}" srcOrd="0" destOrd="0" parTransId="{170D1920-4688-4F74-B4F4-AA85CDB6AB10}" sibTransId="{54AB9E34-E6AC-4EA3-9EAE-7F1EDD4F9153}"/>
    <dgm:cxn modelId="{BE227079-7881-40B2-A7F1-622F158C533B}" type="presOf" srcId="{DE652703-F7F2-43C1-ADB8-7D99F20AC50D}" destId="{CA7CBE52-F16B-4D3C-B7F7-8F1F9EED6F49}" srcOrd="0" destOrd="3" presId="urn:microsoft.com/office/officeart/2005/8/layout/list1"/>
    <dgm:cxn modelId="{987D0C82-C018-48A1-8CB6-42251EDFAA92}" type="presOf" srcId="{A02BD724-F262-446D-A359-1C08420D5D7F}" destId="{CA7CBE52-F16B-4D3C-B7F7-8F1F9EED6F49}" srcOrd="0" destOrd="1" presId="urn:microsoft.com/office/officeart/2005/8/layout/list1"/>
    <dgm:cxn modelId="{81A7178F-5AF9-430B-95BC-AD1572E03536}" type="presOf" srcId="{EE0216D8-7E76-4809-B067-D05397DEF8A8}" destId="{5363D00D-BBD7-438F-A955-9B9D623C48BE}" srcOrd="0" destOrd="0" presId="urn:microsoft.com/office/officeart/2005/8/layout/list1"/>
    <dgm:cxn modelId="{92B57B91-B164-4B94-BFC3-B0113E715BAB}" srcId="{EE0216D8-7E76-4809-B067-D05397DEF8A8}" destId="{A02BD724-F262-446D-A359-1C08420D5D7F}" srcOrd="1" destOrd="0" parTransId="{8DD6F573-5E7B-4F5F-ACDC-08DE1B40CF67}" sibTransId="{04C310E4-899B-4650-985F-0E077BC350F9}"/>
    <dgm:cxn modelId="{8E37E492-4C45-4F91-B4EA-2B41DBE2ACF1}" type="presOf" srcId="{1360042D-5FE0-4522-927F-079A2013A255}" destId="{CA7CBE52-F16B-4D3C-B7F7-8F1F9EED6F49}" srcOrd="0" destOrd="2" presId="urn:microsoft.com/office/officeart/2005/8/layout/list1"/>
    <dgm:cxn modelId="{6F83639A-C144-4C70-BA56-26F27E0DF04F}" type="presOf" srcId="{ECC997DB-F95C-48B1-85E6-566620AF7F0F}" destId="{CA7CBE52-F16B-4D3C-B7F7-8F1F9EED6F49}" srcOrd="0" destOrd="4" presId="urn:microsoft.com/office/officeart/2005/8/layout/list1"/>
    <dgm:cxn modelId="{E2C101CD-9A55-4B37-9637-22B3BD777EF9}" srcId="{EE0216D8-7E76-4809-B067-D05397DEF8A8}" destId="{DE652703-F7F2-43C1-ADB8-7D99F20AC50D}" srcOrd="3" destOrd="0" parTransId="{7EA97CBA-7714-4DD3-8516-F86467FAF247}" sibTransId="{EF12D524-2AD3-445C-8C44-FB902405C6FB}"/>
    <dgm:cxn modelId="{0528A3CF-0CA3-470C-8066-1703AFD30E8D}" srcId="{EE0216D8-7E76-4809-B067-D05397DEF8A8}" destId="{ECC997DB-F95C-48B1-85E6-566620AF7F0F}" srcOrd="4" destOrd="0" parTransId="{51072EEC-247D-4906-95CB-8892E54BF155}" sibTransId="{2AA19416-5933-411A-A0DA-B4D4E144249C}"/>
    <dgm:cxn modelId="{30614CD5-3CD1-4AEB-B499-45949AE168B9}" srcId="{EE0216D8-7E76-4809-B067-D05397DEF8A8}" destId="{1360042D-5FE0-4522-927F-079A2013A255}" srcOrd="2" destOrd="0" parTransId="{38FDC8AB-066A-4092-88BA-5DFCEFFCFE68}" sibTransId="{95BD7097-1353-4F4F-B951-65E230E4C0A7}"/>
    <dgm:cxn modelId="{E7CD69DC-D8C9-4B9F-B10A-8F44AC18855B}" type="presOf" srcId="{92141EDB-71AB-4EDB-ADBC-1A97DE5CFB9B}" destId="{BE125D40-7302-4384-AD5E-5BEA582976DE}" srcOrd="0" destOrd="0" presId="urn:microsoft.com/office/officeart/2005/8/layout/list1"/>
    <dgm:cxn modelId="{A2E153DD-CB30-4319-9A33-C83CE87C0BCE}" srcId="{92141EDB-71AB-4EDB-ADBC-1A97DE5CFB9B}" destId="{EE0216D8-7E76-4809-B067-D05397DEF8A8}" srcOrd="0" destOrd="0" parTransId="{10F98619-5E42-4AAF-9B7D-512CC160E174}" sibTransId="{F4D37BD5-B05D-40A5-9E9E-E76DAE2CA558}"/>
    <dgm:cxn modelId="{847938DE-AEA2-408D-BAFD-8817A5C8DB52}" type="presOf" srcId="{309CEEB4-E1B3-4199-AD93-C7AB1D2C403F}" destId="{CA7CBE52-F16B-4D3C-B7F7-8F1F9EED6F49}" srcOrd="0" destOrd="5" presId="urn:microsoft.com/office/officeart/2005/8/layout/list1"/>
    <dgm:cxn modelId="{F4BC8DDF-A742-4E09-9E73-33F77C1A1E94}" srcId="{EE0216D8-7E76-4809-B067-D05397DEF8A8}" destId="{309CEEB4-E1B3-4199-AD93-C7AB1D2C403F}" srcOrd="5" destOrd="0" parTransId="{CA37FD30-F5E6-4453-8A9F-94FA063109E2}" sibTransId="{2B54E517-42A6-4439-B629-D911A77A68E9}"/>
    <dgm:cxn modelId="{6DD2363F-44AE-40BE-A08D-9110466B91D4}" type="presParOf" srcId="{BE125D40-7302-4384-AD5E-5BEA582976DE}" destId="{C99984A2-4FFC-4A84-903A-A39A6AA66C75}" srcOrd="0" destOrd="0" presId="urn:microsoft.com/office/officeart/2005/8/layout/list1"/>
    <dgm:cxn modelId="{3787FAEB-8A4E-4A02-AB7F-4B5FAEDDCB27}" type="presParOf" srcId="{C99984A2-4FFC-4A84-903A-A39A6AA66C75}" destId="{5363D00D-BBD7-438F-A955-9B9D623C48BE}" srcOrd="0" destOrd="0" presId="urn:microsoft.com/office/officeart/2005/8/layout/list1"/>
    <dgm:cxn modelId="{408960AA-4407-4AB8-A007-A501E9C24F35}" type="presParOf" srcId="{C99984A2-4FFC-4A84-903A-A39A6AA66C75}" destId="{C61FA42C-6DAF-45B6-B2F5-9D09B03F62CD}" srcOrd="1" destOrd="0" presId="urn:microsoft.com/office/officeart/2005/8/layout/list1"/>
    <dgm:cxn modelId="{6E219131-98CC-4015-94B1-93F7DCC7766F}" type="presParOf" srcId="{BE125D40-7302-4384-AD5E-5BEA582976DE}" destId="{B77C2F18-0855-46CA-8264-6D12BB2690D3}" srcOrd="1" destOrd="0" presId="urn:microsoft.com/office/officeart/2005/8/layout/list1"/>
    <dgm:cxn modelId="{E8A32E11-6760-4575-9464-AE5C21FC8D9D}" type="presParOf" srcId="{BE125D40-7302-4384-AD5E-5BEA582976DE}" destId="{CA7CBE52-F16B-4D3C-B7F7-8F1F9EED6F49}"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E4FFAE-FFC4-411E-906A-394CD239B047}" type="doc">
      <dgm:prSet loTypeId="urn:microsoft.com/office/officeart/2005/8/layout/vList3" loCatId="picture" qsTypeId="urn:microsoft.com/office/officeart/2005/8/quickstyle/simple1" qsCatId="simple" csTypeId="urn:microsoft.com/office/officeart/2005/8/colors/colorful5" csCatId="colorful" phldr="1"/>
      <dgm:spPr/>
    </dgm:pt>
    <dgm:pt modelId="{3CA15D36-A270-4D3A-A958-88AD3F08479B}">
      <dgm:prSet phldrT="[Text]"/>
      <dgm:spPr/>
      <dgm:t>
        <a:bodyPr/>
        <a:lstStyle/>
        <a:p>
          <a:r>
            <a:rPr lang="en-US" dirty="0"/>
            <a:t>12 Full Time </a:t>
          </a:r>
        </a:p>
      </dgm:t>
    </dgm:pt>
    <dgm:pt modelId="{A10A03C0-F71D-40AB-994B-539AD7486467}" type="parTrans" cxnId="{7BE94A13-D7C5-4ACF-AB3F-A709D18F64DB}">
      <dgm:prSet/>
      <dgm:spPr/>
      <dgm:t>
        <a:bodyPr/>
        <a:lstStyle/>
        <a:p>
          <a:endParaRPr lang="en-US"/>
        </a:p>
      </dgm:t>
    </dgm:pt>
    <dgm:pt modelId="{777082C0-4F54-47F6-B1C1-95A8C8F894AD}" type="sibTrans" cxnId="{7BE94A13-D7C5-4ACF-AB3F-A709D18F64DB}">
      <dgm:prSet/>
      <dgm:spPr/>
      <dgm:t>
        <a:bodyPr/>
        <a:lstStyle/>
        <a:p>
          <a:endParaRPr lang="en-US"/>
        </a:p>
      </dgm:t>
    </dgm:pt>
    <dgm:pt modelId="{2B121D00-8B30-429E-B950-CFEDCE666187}">
      <dgm:prSet phldrT="[Text]"/>
      <dgm:spPr/>
      <dgm:t>
        <a:bodyPr/>
        <a:lstStyle/>
        <a:p>
          <a:r>
            <a:rPr lang="en-US" dirty="0"/>
            <a:t>5 Part Time</a:t>
          </a:r>
        </a:p>
      </dgm:t>
    </dgm:pt>
    <dgm:pt modelId="{9552FBD7-6B1F-47D4-A226-3B01E5C0D2D9}" type="parTrans" cxnId="{BC69DCDD-06AC-41AC-B860-01BC73D22DF0}">
      <dgm:prSet/>
      <dgm:spPr/>
      <dgm:t>
        <a:bodyPr/>
        <a:lstStyle/>
        <a:p>
          <a:endParaRPr lang="en-US"/>
        </a:p>
      </dgm:t>
    </dgm:pt>
    <dgm:pt modelId="{63EA5E82-44DD-44DD-86A9-FD76522722F0}" type="sibTrans" cxnId="{BC69DCDD-06AC-41AC-B860-01BC73D22DF0}">
      <dgm:prSet/>
      <dgm:spPr/>
      <dgm:t>
        <a:bodyPr/>
        <a:lstStyle/>
        <a:p>
          <a:endParaRPr lang="en-US"/>
        </a:p>
      </dgm:t>
    </dgm:pt>
    <dgm:pt modelId="{FD4C8846-813A-4FDF-A1F5-A73E7E66017C}">
      <dgm:prSet phldrT="[Text]"/>
      <dgm:spPr/>
      <dgm:t>
        <a:bodyPr/>
        <a:lstStyle/>
        <a:p>
          <a:r>
            <a:rPr lang="en-US" dirty="0"/>
            <a:t>9 Occasional</a:t>
          </a:r>
        </a:p>
      </dgm:t>
    </dgm:pt>
    <dgm:pt modelId="{E04D1F84-417D-4353-AE3F-752B2DE33BD3}" type="parTrans" cxnId="{5D2886F5-E5B6-4A11-8C71-8B20F0B1D9E3}">
      <dgm:prSet/>
      <dgm:spPr/>
      <dgm:t>
        <a:bodyPr/>
        <a:lstStyle/>
        <a:p>
          <a:endParaRPr lang="en-US"/>
        </a:p>
      </dgm:t>
    </dgm:pt>
    <dgm:pt modelId="{5F6423AC-D8EF-4862-969A-AA0039109C36}" type="sibTrans" cxnId="{5D2886F5-E5B6-4A11-8C71-8B20F0B1D9E3}">
      <dgm:prSet/>
      <dgm:spPr/>
      <dgm:t>
        <a:bodyPr/>
        <a:lstStyle/>
        <a:p>
          <a:endParaRPr lang="en-US"/>
        </a:p>
      </dgm:t>
    </dgm:pt>
    <dgm:pt modelId="{082387F1-77FA-4187-886B-88EAA118E619}" type="pres">
      <dgm:prSet presAssocID="{B9E4FFAE-FFC4-411E-906A-394CD239B047}" presName="linearFlow" presStyleCnt="0">
        <dgm:presLayoutVars>
          <dgm:dir/>
          <dgm:resizeHandles val="exact"/>
        </dgm:presLayoutVars>
      </dgm:prSet>
      <dgm:spPr/>
    </dgm:pt>
    <dgm:pt modelId="{BD56BD6F-3FBA-4004-8390-D03100676AB6}" type="pres">
      <dgm:prSet presAssocID="{3CA15D36-A270-4D3A-A958-88AD3F08479B}" presName="composite" presStyleCnt="0"/>
      <dgm:spPr/>
    </dgm:pt>
    <dgm:pt modelId="{466D1DC3-10F0-4D52-A88B-D93B04C25CF7}" type="pres">
      <dgm:prSet presAssocID="{3CA15D36-A270-4D3A-A958-88AD3F08479B}"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alendar"/>
        </a:ext>
      </dgm:extLst>
    </dgm:pt>
    <dgm:pt modelId="{E3A32AD5-784F-4E41-B933-D784D0C1DF99}" type="pres">
      <dgm:prSet presAssocID="{3CA15D36-A270-4D3A-A958-88AD3F08479B}" presName="txShp" presStyleLbl="node1" presStyleIdx="0" presStyleCnt="3">
        <dgm:presLayoutVars>
          <dgm:bulletEnabled val="1"/>
        </dgm:presLayoutVars>
      </dgm:prSet>
      <dgm:spPr/>
    </dgm:pt>
    <dgm:pt modelId="{D5638627-2314-441A-919B-48E5A6814788}" type="pres">
      <dgm:prSet presAssocID="{777082C0-4F54-47F6-B1C1-95A8C8F894AD}" presName="spacing" presStyleCnt="0"/>
      <dgm:spPr/>
    </dgm:pt>
    <dgm:pt modelId="{89546E92-CE8F-48C5-A4B8-82FD20D9CC50}" type="pres">
      <dgm:prSet presAssocID="{2B121D00-8B30-429E-B950-CFEDCE666187}" presName="composite" presStyleCnt="0"/>
      <dgm:spPr/>
    </dgm:pt>
    <dgm:pt modelId="{42B43A1A-1039-4385-998C-7789151BB417}" type="pres">
      <dgm:prSet presAssocID="{2B121D00-8B30-429E-B950-CFEDCE666187}" presName="imgShp" presStyleLbl="fgImgPlace1" presStyleIdx="1" presStyleCnt="3"/>
      <dgm:spPr>
        <a:blipFill>
          <a:blip xmlns:r="http://schemas.openxmlformats.org/officeDocument/2006/relationships" r:embed="rId2"/>
          <a:srcRect/>
          <a:stretch>
            <a:fillRect l="-12000" r="-12000"/>
          </a:stretch>
        </a:blipFill>
      </dgm:spPr>
      <dgm:extLst>
        <a:ext uri="{E40237B7-FDA0-4F09-8148-C483321AD2D9}">
          <dgm14:cNvPr xmlns:dgm14="http://schemas.microsoft.com/office/drawing/2010/diagram" id="0" name="" descr="Melting wall clock on gray background"/>
        </a:ext>
      </dgm:extLst>
    </dgm:pt>
    <dgm:pt modelId="{B2A7257B-F582-4A51-94F1-EF9F298B9A71}" type="pres">
      <dgm:prSet presAssocID="{2B121D00-8B30-429E-B950-CFEDCE666187}" presName="txShp" presStyleLbl="node1" presStyleIdx="1" presStyleCnt="3">
        <dgm:presLayoutVars>
          <dgm:bulletEnabled val="1"/>
        </dgm:presLayoutVars>
      </dgm:prSet>
      <dgm:spPr/>
    </dgm:pt>
    <dgm:pt modelId="{3A00EC89-9247-4435-8015-FD4529B4B53A}" type="pres">
      <dgm:prSet presAssocID="{63EA5E82-44DD-44DD-86A9-FD76522722F0}" presName="spacing" presStyleCnt="0"/>
      <dgm:spPr/>
    </dgm:pt>
    <dgm:pt modelId="{15B21EDB-CD77-494B-8CA4-E0A1843DF0B6}" type="pres">
      <dgm:prSet presAssocID="{FD4C8846-813A-4FDF-A1F5-A73E7E66017C}" presName="composite" presStyleCnt="0"/>
      <dgm:spPr/>
    </dgm:pt>
    <dgm:pt modelId="{ED6B9705-FAF8-4355-BBB8-42886995B7A9}" type="pres">
      <dgm:prSet presAssocID="{FD4C8846-813A-4FDF-A1F5-A73E7E66017C}"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Smiling hospital staff"/>
        </a:ext>
      </dgm:extLst>
    </dgm:pt>
    <dgm:pt modelId="{CB0AF6DF-A4F0-4C5E-8E03-738C7C209DE9}" type="pres">
      <dgm:prSet presAssocID="{FD4C8846-813A-4FDF-A1F5-A73E7E66017C}" presName="txShp" presStyleLbl="node1" presStyleIdx="2" presStyleCnt="3">
        <dgm:presLayoutVars>
          <dgm:bulletEnabled val="1"/>
        </dgm:presLayoutVars>
      </dgm:prSet>
      <dgm:spPr/>
    </dgm:pt>
  </dgm:ptLst>
  <dgm:cxnLst>
    <dgm:cxn modelId="{7BE94A13-D7C5-4ACF-AB3F-A709D18F64DB}" srcId="{B9E4FFAE-FFC4-411E-906A-394CD239B047}" destId="{3CA15D36-A270-4D3A-A958-88AD3F08479B}" srcOrd="0" destOrd="0" parTransId="{A10A03C0-F71D-40AB-994B-539AD7486467}" sibTransId="{777082C0-4F54-47F6-B1C1-95A8C8F894AD}"/>
    <dgm:cxn modelId="{1B21EC94-D448-4E06-BEAC-B6438A5D382B}" type="presOf" srcId="{3CA15D36-A270-4D3A-A958-88AD3F08479B}" destId="{E3A32AD5-784F-4E41-B933-D784D0C1DF99}" srcOrd="0" destOrd="0" presId="urn:microsoft.com/office/officeart/2005/8/layout/vList3"/>
    <dgm:cxn modelId="{B6F74ABA-A007-4969-B539-F76545C8322E}" type="presOf" srcId="{2B121D00-8B30-429E-B950-CFEDCE666187}" destId="{B2A7257B-F582-4A51-94F1-EF9F298B9A71}" srcOrd="0" destOrd="0" presId="urn:microsoft.com/office/officeart/2005/8/layout/vList3"/>
    <dgm:cxn modelId="{BC69DCDD-06AC-41AC-B860-01BC73D22DF0}" srcId="{B9E4FFAE-FFC4-411E-906A-394CD239B047}" destId="{2B121D00-8B30-429E-B950-CFEDCE666187}" srcOrd="1" destOrd="0" parTransId="{9552FBD7-6B1F-47D4-A226-3B01E5C0D2D9}" sibTransId="{63EA5E82-44DD-44DD-86A9-FD76522722F0}"/>
    <dgm:cxn modelId="{1763DEEC-F8A1-498D-B9C5-A2BB92F7EFC6}" type="presOf" srcId="{FD4C8846-813A-4FDF-A1F5-A73E7E66017C}" destId="{CB0AF6DF-A4F0-4C5E-8E03-738C7C209DE9}" srcOrd="0" destOrd="0" presId="urn:microsoft.com/office/officeart/2005/8/layout/vList3"/>
    <dgm:cxn modelId="{5D2886F5-E5B6-4A11-8C71-8B20F0B1D9E3}" srcId="{B9E4FFAE-FFC4-411E-906A-394CD239B047}" destId="{FD4C8846-813A-4FDF-A1F5-A73E7E66017C}" srcOrd="2" destOrd="0" parTransId="{E04D1F84-417D-4353-AE3F-752B2DE33BD3}" sibTransId="{5F6423AC-D8EF-4862-969A-AA0039109C36}"/>
    <dgm:cxn modelId="{86E9A1FE-E127-4227-B0BD-E49BC8904EB2}" type="presOf" srcId="{B9E4FFAE-FFC4-411E-906A-394CD239B047}" destId="{082387F1-77FA-4187-886B-88EAA118E619}" srcOrd="0" destOrd="0" presId="urn:microsoft.com/office/officeart/2005/8/layout/vList3"/>
    <dgm:cxn modelId="{04C6BA9E-DA19-44C1-98EA-FEE9671FC925}" type="presParOf" srcId="{082387F1-77FA-4187-886B-88EAA118E619}" destId="{BD56BD6F-3FBA-4004-8390-D03100676AB6}" srcOrd="0" destOrd="0" presId="urn:microsoft.com/office/officeart/2005/8/layout/vList3"/>
    <dgm:cxn modelId="{B69229C9-2904-4B6F-B70F-BC067F5CAA8D}" type="presParOf" srcId="{BD56BD6F-3FBA-4004-8390-D03100676AB6}" destId="{466D1DC3-10F0-4D52-A88B-D93B04C25CF7}" srcOrd="0" destOrd="0" presId="urn:microsoft.com/office/officeart/2005/8/layout/vList3"/>
    <dgm:cxn modelId="{31A87C97-5C10-414E-898D-C746EF331448}" type="presParOf" srcId="{BD56BD6F-3FBA-4004-8390-D03100676AB6}" destId="{E3A32AD5-784F-4E41-B933-D784D0C1DF99}" srcOrd="1" destOrd="0" presId="urn:microsoft.com/office/officeart/2005/8/layout/vList3"/>
    <dgm:cxn modelId="{C903A254-12E2-4A9D-B411-2475294235A1}" type="presParOf" srcId="{082387F1-77FA-4187-886B-88EAA118E619}" destId="{D5638627-2314-441A-919B-48E5A6814788}" srcOrd="1" destOrd="0" presId="urn:microsoft.com/office/officeart/2005/8/layout/vList3"/>
    <dgm:cxn modelId="{C348E528-1C13-427B-810A-245CA9C914CC}" type="presParOf" srcId="{082387F1-77FA-4187-886B-88EAA118E619}" destId="{89546E92-CE8F-48C5-A4B8-82FD20D9CC50}" srcOrd="2" destOrd="0" presId="urn:microsoft.com/office/officeart/2005/8/layout/vList3"/>
    <dgm:cxn modelId="{53E432BA-3890-4C1C-A372-1CE363BB0378}" type="presParOf" srcId="{89546E92-CE8F-48C5-A4B8-82FD20D9CC50}" destId="{42B43A1A-1039-4385-998C-7789151BB417}" srcOrd="0" destOrd="0" presId="urn:microsoft.com/office/officeart/2005/8/layout/vList3"/>
    <dgm:cxn modelId="{8C75F071-D654-46C7-9BCA-E5A565F34AEE}" type="presParOf" srcId="{89546E92-CE8F-48C5-A4B8-82FD20D9CC50}" destId="{B2A7257B-F582-4A51-94F1-EF9F298B9A71}" srcOrd="1" destOrd="0" presId="urn:microsoft.com/office/officeart/2005/8/layout/vList3"/>
    <dgm:cxn modelId="{B1DB5C0D-9985-4883-918B-EF2B402282CD}" type="presParOf" srcId="{082387F1-77FA-4187-886B-88EAA118E619}" destId="{3A00EC89-9247-4435-8015-FD4529B4B53A}" srcOrd="3" destOrd="0" presId="urn:microsoft.com/office/officeart/2005/8/layout/vList3"/>
    <dgm:cxn modelId="{C59E07ED-ACAE-48ED-9FD6-4F8BB1A01E3D}" type="presParOf" srcId="{082387F1-77FA-4187-886B-88EAA118E619}" destId="{15B21EDB-CD77-494B-8CA4-E0A1843DF0B6}" srcOrd="4" destOrd="0" presId="urn:microsoft.com/office/officeart/2005/8/layout/vList3"/>
    <dgm:cxn modelId="{A7A05F74-D30C-40E6-B455-6329BFE06DC4}" type="presParOf" srcId="{15B21EDB-CD77-494B-8CA4-E0A1843DF0B6}" destId="{ED6B9705-FAF8-4355-BBB8-42886995B7A9}" srcOrd="0" destOrd="0" presId="urn:microsoft.com/office/officeart/2005/8/layout/vList3"/>
    <dgm:cxn modelId="{F78A58DE-D636-4348-8BCF-E157D0334FF0}" type="presParOf" srcId="{15B21EDB-CD77-494B-8CA4-E0A1843DF0B6}" destId="{CB0AF6DF-A4F0-4C5E-8E03-738C7C209DE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56D4D3-F230-491F-82B1-8AEA0521CE5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25AEDDF-F484-4B05-84E9-C2091684162F}">
      <dgm:prSet custT="1"/>
      <dgm:spPr/>
      <dgm:t>
        <a:bodyPr/>
        <a:lstStyle/>
        <a:p>
          <a:pPr>
            <a:lnSpc>
              <a:spcPct val="100000"/>
            </a:lnSpc>
          </a:pPr>
          <a:r>
            <a:rPr lang="en-US" sz="1800" dirty="0">
              <a:latin typeface="Arimo" panose="020B0604020202020204" charset="0"/>
              <a:ea typeface="Arimo" panose="020B0604020202020204" charset="0"/>
              <a:cs typeface="Arimo" panose="020B0604020202020204" charset="0"/>
            </a:rPr>
            <a:t>1.	Sarah </a:t>
          </a:r>
          <a:r>
            <a:rPr lang="en-US" sz="1800" dirty="0" err="1">
              <a:latin typeface="Arimo" panose="020B0604020202020204" charset="0"/>
              <a:ea typeface="Arimo" panose="020B0604020202020204" charset="0"/>
              <a:cs typeface="Arimo" panose="020B0604020202020204" charset="0"/>
            </a:rPr>
            <a:t>Thordsen</a:t>
          </a:r>
          <a:r>
            <a:rPr lang="en-US" sz="1800" dirty="0">
              <a:latin typeface="Arimo" panose="020B0604020202020204" charset="0"/>
              <a:ea typeface="Arimo" panose="020B0604020202020204" charset="0"/>
              <a:cs typeface="Arimo" panose="020B0604020202020204" charset="0"/>
            </a:rPr>
            <a:t>, MD, Cardiology, UW Health, Courtesy</a:t>
          </a:r>
        </a:p>
      </dgm:t>
    </dgm:pt>
    <dgm:pt modelId="{7932F34D-3BF9-4ECC-9891-2175938E238C}" type="parTrans" cxnId="{09BA50A1-F5FC-4782-9943-5134D91000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4351942-FCB1-4E8A-824E-40A9189B89D6}" type="sibTrans" cxnId="{09BA50A1-F5FC-4782-9943-5134D91000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13103CB-FC8D-47DA-8424-BD33359D259D}">
      <dgm:prSet custT="1"/>
      <dgm:spPr/>
      <dgm:t>
        <a:bodyPr/>
        <a:lstStyle/>
        <a:p>
          <a:pPr>
            <a:lnSpc>
              <a:spcPct val="100000"/>
            </a:lnSpc>
          </a:pPr>
          <a:r>
            <a:rPr lang="en-US" sz="1800" dirty="0">
              <a:latin typeface="Arimo" panose="020B0604020202020204" charset="0"/>
              <a:ea typeface="Arimo" panose="020B0604020202020204" charset="0"/>
              <a:cs typeface="Arimo" panose="020B0604020202020204" charset="0"/>
            </a:rPr>
            <a:t>2.	Aditya Sahai, MD, Cardiology, UW Health, Courtesy</a:t>
          </a:r>
        </a:p>
      </dgm:t>
    </dgm:pt>
    <dgm:pt modelId="{12FD2416-CC0E-4C08-A3D5-E7A23A8919CB}" type="parTrans" cxnId="{B1223AFA-854F-4DBE-9BE6-A45F86061873}">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B7B56A0-0500-4158-9465-FA19D82B0864}" type="sibTrans" cxnId="{B1223AFA-854F-4DBE-9BE6-A45F86061873}">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8E09FE96-18D5-4671-8566-C0EF632532EB}">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3.	Cydney Zemen, MD, Cardiology, UW Health, Courtesy</a:t>
          </a:r>
        </a:p>
      </dgm:t>
    </dgm:pt>
    <dgm:pt modelId="{22152681-7A00-4711-8713-81D371211AD8}" type="parTrans" cxnId="{C79B902A-FD58-4084-89D7-A92DF141920E}">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541A9B88-E3CC-4A86-816F-AA21CF95E6FD}" type="sibTrans" cxnId="{C79B902A-FD58-4084-89D7-A92DF141920E}">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C72FCAC5-78AE-43C1-B804-0B022EAA030D}">
      <dgm:prSet custT="1"/>
      <dgm:spPr/>
      <dgm:t>
        <a:bodyPr/>
        <a:lstStyle/>
        <a:p>
          <a:pPr>
            <a:lnSpc>
              <a:spcPct val="100000"/>
            </a:lnSpc>
          </a:pPr>
          <a:r>
            <a:rPr lang="en-US" sz="1800" dirty="0">
              <a:latin typeface="Arimo" panose="020B0604020202020204" charset="0"/>
              <a:ea typeface="Arimo" panose="020B0604020202020204" charset="0"/>
              <a:cs typeface="Arimo" panose="020B0604020202020204" charset="0"/>
            </a:rPr>
            <a:t>4.	Michael Twohig, MD, Radiology, Madison Radiology, Courtesy</a:t>
          </a:r>
        </a:p>
      </dgm:t>
    </dgm:pt>
    <dgm:pt modelId="{4F124190-7967-4AC2-83C4-94838CD60635}" type="parTrans" cxnId="{771C9222-E607-49E4-8AD9-C5223159D20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4F9B615-2787-4778-BF78-1B55478572E6}" type="sibTrans" cxnId="{771C9222-E607-49E4-8AD9-C5223159D20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EAD572FC-2640-4472-85CB-0C419FF7F40F}">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5.	Nirhior Bhowmik, MD, Radiology, Madison Radiology, Courtesy</a:t>
          </a:r>
        </a:p>
      </dgm:t>
    </dgm:pt>
    <dgm:pt modelId="{0E495AFF-6D0E-4C96-8C43-E58F72107C17}" type="parTrans" cxnId="{7A30B081-7D1C-4E35-BB39-F41F40E37E4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C92E21D6-E5EC-47C3-B052-BE30A8435C4F}" type="sibTrans" cxnId="{7A30B081-7D1C-4E35-BB39-F41F40E37E4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44E4D7E-1A15-425B-8C73-4555BB569ACB}">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6.	David Jensen, MD, Radiology, Madison Radiology, Courtesy</a:t>
          </a:r>
        </a:p>
      </dgm:t>
    </dgm:pt>
    <dgm:pt modelId="{1E1901A6-F5FF-48DA-ACE0-7C3F82219A13}" type="parTrans" cxnId="{602D0693-32D3-4943-8C18-066B0815664C}">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7A6FDCB9-E77C-40A5-8BA6-8E94FBBC2A33}" type="sibTrans" cxnId="{602D0693-32D3-4943-8C18-066B0815664C}">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200F5267-0344-4E59-92E1-BBF269BD579F}">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7.	Eric Goth, MD, Radiology, Madison Radiology, Courtesy</a:t>
          </a:r>
        </a:p>
      </dgm:t>
    </dgm:pt>
    <dgm:pt modelId="{B0159CE6-76E7-4822-8CF2-FE012FD18AE0}" type="parTrans" cxnId="{B4BFFCA2-59FF-425F-98A3-B91166F7EB2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353980D-CB90-4659-BE98-EE2985649612}" type="sibTrans" cxnId="{B4BFFCA2-59FF-425F-98A3-B91166F7EB2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24A37FCD-FF8D-4820-B96E-D53554C252DC}">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8.	Andrew Ceranske, MD, Radiology, Madison Radiology, Courtesy</a:t>
          </a:r>
        </a:p>
      </dgm:t>
    </dgm:pt>
    <dgm:pt modelId="{FF3E4639-9CC0-4613-A9D8-E9DCBF02D93E}" type="parTrans" cxnId="{D9B5AE45-2B3B-422F-85CB-22D957AC4677}">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DBF568A2-8B60-49D7-A972-D06A4B2FFE76}" type="sibTrans" cxnId="{D9B5AE45-2B3B-422F-85CB-22D957AC4677}">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0E335C56-342C-4512-B59C-9EA452DBD98B}">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9.	Peter Morrison, MD, Radiology, Madison Radiology, Courtesy</a:t>
          </a:r>
        </a:p>
      </dgm:t>
    </dgm:pt>
    <dgm:pt modelId="{346A3332-84A3-4F52-AB81-DF692C314983}" type="parTrans" cxnId="{FDBA8706-5FDB-45EC-86DD-CA61C0177157}">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41833A59-CC9C-4D3A-ACCA-912EE09076FC}" type="sibTrans" cxnId="{FDBA8706-5FDB-45EC-86DD-CA61C0177157}">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4B71EE51-9819-4DA8-A0B5-CEA8DBE6D579}">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10.	Ejaz Shamim, MD, Radiology, Madison Radiology, Courtesy</a:t>
          </a:r>
        </a:p>
      </dgm:t>
    </dgm:pt>
    <dgm:pt modelId="{DDE5EFEC-639D-41F8-A854-DF92D1E6E545}" type="parTrans" cxnId="{F36FF513-CE2A-42F7-AB32-99C8A00C3F29}">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1B9ED2D6-3A5C-4899-AEE4-BB7A33164D04}" type="sibTrans" cxnId="{F36FF513-CE2A-42F7-AB32-99C8A00C3F29}">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12A508FF-AE16-4653-B836-3B7AF0D53979}">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11.	David Shlensky, MD, Radiology, Madison Radiology, Courtesy</a:t>
          </a:r>
        </a:p>
      </dgm:t>
    </dgm:pt>
    <dgm:pt modelId="{2C849321-F4EA-476C-89AC-045024CBA7C3}" type="parTrans" cxnId="{EB9F3503-E430-454C-A53D-D830BA35EC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8CDF0F2C-6629-4AF4-9874-ED2BD9CBBF93}" type="sibTrans" cxnId="{EB9F3503-E430-454C-A53D-D830BA35EC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08DC380D-A562-4C54-B3D6-DE16F62CBE68}">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12.	Donald Renfrew, MD, Radiology, Madison Radiology, Courtesy</a:t>
          </a:r>
        </a:p>
      </dgm:t>
    </dgm:pt>
    <dgm:pt modelId="{B461E241-F018-4702-B611-8169C3D9057E}" type="parTrans" cxnId="{35E38B95-812B-41C6-9F4B-5AA7CD6E645B}">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1CB627EE-D23F-4270-8A3B-F11E55800033}" type="sibTrans" cxnId="{35E38B95-812B-41C6-9F4B-5AA7CD6E645B}">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6E597772-CE4C-48A8-AA66-080BA672BD82}">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13.	Moataz Behairy, MD, Radiology, Madison Radiology, Courtesy </a:t>
          </a:r>
        </a:p>
      </dgm:t>
    </dgm:pt>
    <dgm:pt modelId="{779E4778-3893-4BDE-A529-6AFC9270B2C7}" type="parTrans" cxnId="{532A8F00-26C0-4962-887C-11D3066F9BF0}">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3996FCF4-DFD2-40C0-A35F-354169940631}" type="sibTrans" cxnId="{532A8F00-26C0-4962-887C-11D3066F9BF0}">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6132915-F71F-4226-BB44-F763CF84E5CA}">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14.	James Plasky, APNP, SWEA, Allied Health Professional</a:t>
          </a:r>
        </a:p>
      </dgm:t>
    </dgm:pt>
    <dgm:pt modelId="{EE49269B-682D-4987-9BB6-62993E14B84D}" type="parTrans" cxnId="{9B09F33E-F154-4265-8F0C-6D5B34571A0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113D35D-49AE-4A05-8642-94B13FD04AE8}" type="sibTrans" cxnId="{9B09F33E-F154-4265-8F0C-6D5B34571A0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89F644F6-8ECB-45DA-B0E9-64AB17DE23F9}">
      <dgm:prSet custT="1"/>
      <dgm:spPr/>
      <dgm:t>
        <a:bodyPr/>
        <a:lstStyle/>
        <a:p>
          <a:pPr>
            <a:lnSpc>
              <a:spcPct val="100000"/>
            </a:lnSpc>
          </a:pPr>
          <a:r>
            <a:rPr lang="en-US" sz="1800">
              <a:latin typeface="Arimo" panose="020B0604020202020204" charset="0"/>
              <a:ea typeface="Arimo" panose="020B0604020202020204" charset="0"/>
              <a:cs typeface="Arimo" panose="020B0604020202020204" charset="0"/>
            </a:rPr>
            <a:t>15.	Joan James, MD, Psychiatry, ITP</a:t>
          </a:r>
        </a:p>
      </dgm:t>
    </dgm:pt>
    <dgm:pt modelId="{3F9974E9-057C-4897-BB89-469E82EC4578}" type="parTrans" cxnId="{2BD0BCDA-8563-4B47-A7E7-95FF784C7E74}">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6FA11C64-D584-4885-B234-76BC769FD961}" type="sibTrans" cxnId="{2BD0BCDA-8563-4B47-A7E7-95FF784C7E74}">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0963B84-6175-4B96-AF52-7C2F3854B552}">
      <dgm:prSet custT="1"/>
      <dgm:spPr/>
      <dgm:t>
        <a:bodyPr/>
        <a:lstStyle/>
        <a:p>
          <a:pPr>
            <a:lnSpc>
              <a:spcPct val="100000"/>
            </a:lnSpc>
          </a:pPr>
          <a:r>
            <a:rPr lang="en-US" sz="1800" b="1" dirty="0">
              <a:latin typeface="Arimo" panose="020B0604020202020204" charset="0"/>
              <a:ea typeface="Arimo" panose="020B0604020202020204" charset="0"/>
              <a:cs typeface="Arimo" panose="020B0604020202020204" charset="0"/>
            </a:rPr>
            <a:t>Flagged Files: None at this time</a:t>
          </a:r>
        </a:p>
      </dgm:t>
    </dgm:pt>
    <dgm:pt modelId="{3A998F43-5837-4318-9BA1-CDFEDD254F06}" type="parTrans" cxnId="{D193A8B4-C517-4218-9083-BCFC07C0D672}">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00E4775-1A90-4F2D-9905-5197435012FB}" type="sibTrans" cxnId="{D193A8B4-C517-4218-9083-BCFC07C0D672}">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8D87986-378F-426E-82D4-65235FE3E6D0}" type="pres">
      <dgm:prSet presAssocID="{2656D4D3-F230-491F-82B1-8AEA0521CE5D}" presName="vert0" presStyleCnt="0">
        <dgm:presLayoutVars>
          <dgm:dir/>
          <dgm:animOne val="branch"/>
          <dgm:animLvl val="lvl"/>
        </dgm:presLayoutVars>
      </dgm:prSet>
      <dgm:spPr/>
    </dgm:pt>
    <dgm:pt modelId="{C2AA7268-F9B1-4484-ACED-2A4BFD3FC485}" type="pres">
      <dgm:prSet presAssocID="{925AEDDF-F484-4B05-84E9-C2091684162F}" presName="thickLine" presStyleLbl="alignNode1" presStyleIdx="0" presStyleCnt="16"/>
      <dgm:spPr/>
    </dgm:pt>
    <dgm:pt modelId="{31EA9F55-BD99-4C82-B912-C69E84DDB4E4}" type="pres">
      <dgm:prSet presAssocID="{925AEDDF-F484-4B05-84E9-C2091684162F}" presName="horz1" presStyleCnt="0"/>
      <dgm:spPr/>
    </dgm:pt>
    <dgm:pt modelId="{5062996D-1765-42EF-850D-93E3C31AEA94}" type="pres">
      <dgm:prSet presAssocID="{925AEDDF-F484-4B05-84E9-C2091684162F}" presName="tx1" presStyleLbl="revTx" presStyleIdx="0" presStyleCnt="16"/>
      <dgm:spPr/>
    </dgm:pt>
    <dgm:pt modelId="{88DDB875-6938-457E-A7AB-446F66857092}" type="pres">
      <dgm:prSet presAssocID="{925AEDDF-F484-4B05-84E9-C2091684162F}" presName="vert1" presStyleCnt="0"/>
      <dgm:spPr/>
    </dgm:pt>
    <dgm:pt modelId="{F2FA6EB1-3D67-4F20-A812-492C94AE10E9}" type="pres">
      <dgm:prSet presAssocID="{F13103CB-FC8D-47DA-8424-BD33359D259D}" presName="thickLine" presStyleLbl="alignNode1" presStyleIdx="1" presStyleCnt="16"/>
      <dgm:spPr/>
    </dgm:pt>
    <dgm:pt modelId="{62AD355C-54A3-48DE-A844-18275B445D36}" type="pres">
      <dgm:prSet presAssocID="{F13103CB-FC8D-47DA-8424-BD33359D259D}" presName="horz1" presStyleCnt="0"/>
      <dgm:spPr/>
    </dgm:pt>
    <dgm:pt modelId="{D9AF01AA-A9AC-4BD2-AF22-B71B654BB73E}" type="pres">
      <dgm:prSet presAssocID="{F13103CB-FC8D-47DA-8424-BD33359D259D}" presName="tx1" presStyleLbl="revTx" presStyleIdx="1" presStyleCnt="16"/>
      <dgm:spPr/>
    </dgm:pt>
    <dgm:pt modelId="{4A7FA09A-D38B-4117-9E9D-75169BDA89C3}" type="pres">
      <dgm:prSet presAssocID="{F13103CB-FC8D-47DA-8424-BD33359D259D}" presName="vert1" presStyleCnt="0"/>
      <dgm:spPr/>
    </dgm:pt>
    <dgm:pt modelId="{993FB683-0CA2-4F95-AB44-8C62551D7F6C}" type="pres">
      <dgm:prSet presAssocID="{8E09FE96-18D5-4671-8566-C0EF632532EB}" presName="thickLine" presStyleLbl="alignNode1" presStyleIdx="2" presStyleCnt="16"/>
      <dgm:spPr/>
    </dgm:pt>
    <dgm:pt modelId="{48F48243-93D7-45DA-8C5E-EF53092AAA8B}" type="pres">
      <dgm:prSet presAssocID="{8E09FE96-18D5-4671-8566-C0EF632532EB}" presName="horz1" presStyleCnt="0"/>
      <dgm:spPr/>
    </dgm:pt>
    <dgm:pt modelId="{1B604584-3C35-48C9-9914-DFADB63ED86B}" type="pres">
      <dgm:prSet presAssocID="{8E09FE96-18D5-4671-8566-C0EF632532EB}" presName="tx1" presStyleLbl="revTx" presStyleIdx="2" presStyleCnt="16"/>
      <dgm:spPr/>
    </dgm:pt>
    <dgm:pt modelId="{CD923233-D6BE-49D8-8C7F-F199AFA95CC5}" type="pres">
      <dgm:prSet presAssocID="{8E09FE96-18D5-4671-8566-C0EF632532EB}" presName="vert1" presStyleCnt="0"/>
      <dgm:spPr/>
    </dgm:pt>
    <dgm:pt modelId="{99CC5EBD-20A1-4EF0-AA78-DF5D73F6075D}" type="pres">
      <dgm:prSet presAssocID="{C72FCAC5-78AE-43C1-B804-0B022EAA030D}" presName="thickLine" presStyleLbl="alignNode1" presStyleIdx="3" presStyleCnt="16"/>
      <dgm:spPr/>
    </dgm:pt>
    <dgm:pt modelId="{400D733C-5FB0-440F-B176-D5FF9484B6A9}" type="pres">
      <dgm:prSet presAssocID="{C72FCAC5-78AE-43C1-B804-0B022EAA030D}" presName="horz1" presStyleCnt="0"/>
      <dgm:spPr/>
    </dgm:pt>
    <dgm:pt modelId="{3EF992C9-D8FB-41F9-8536-965B502D2F9D}" type="pres">
      <dgm:prSet presAssocID="{C72FCAC5-78AE-43C1-B804-0B022EAA030D}" presName="tx1" presStyleLbl="revTx" presStyleIdx="3" presStyleCnt="16"/>
      <dgm:spPr/>
    </dgm:pt>
    <dgm:pt modelId="{01CB0CF1-7B75-47B4-ABAD-4DA16A08F4B4}" type="pres">
      <dgm:prSet presAssocID="{C72FCAC5-78AE-43C1-B804-0B022EAA030D}" presName="vert1" presStyleCnt="0"/>
      <dgm:spPr/>
    </dgm:pt>
    <dgm:pt modelId="{F7FE99F8-27F6-41D9-BB7B-24E99A6456F7}" type="pres">
      <dgm:prSet presAssocID="{EAD572FC-2640-4472-85CB-0C419FF7F40F}" presName="thickLine" presStyleLbl="alignNode1" presStyleIdx="4" presStyleCnt="16"/>
      <dgm:spPr/>
    </dgm:pt>
    <dgm:pt modelId="{0510C9E7-81DE-428F-9665-1B41EA948493}" type="pres">
      <dgm:prSet presAssocID="{EAD572FC-2640-4472-85CB-0C419FF7F40F}" presName="horz1" presStyleCnt="0"/>
      <dgm:spPr/>
    </dgm:pt>
    <dgm:pt modelId="{0B2F149E-C263-48ED-B0F7-D99A475C54EB}" type="pres">
      <dgm:prSet presAssocID="{EAD572FC-2640-4472-85CB-0C419FF7F40F}" presName="tx1" presStyleLbl="revTx" presStyleIdx="4" presStyleCnt="16"/>
      <dgm:spPr/>
    </dgm:pt>
    <dgm:pt modelId="{E2C54000-C68E-4ACC-9A2D-E205D8CAE19A}" type="pres">
      <dgm:prSet presAssocID="{EAD572FC-2640-4472-85CB-0C419FF7F40F}" presName="vert1" presStyleCnt="0"/>
      <dgm:spPr/>
    </dgm:pt>
    <dgm:pt modelId="{0970069E-9D2C-4090-9F2C-E60AD0C2A027}" type="pres">
      <dgm:prSet presAssocID="{944E4D7E-1A15-425B-8C73-4555BB569ACB}" presName="thickLine" presStyleLbl="alignNode1" presStyleIdx="5" presStyleCnt="16"/>
      <dgm:spPr/>
    </dgm:pt>
    <dgm:pt modelId="{B1E12B64-D348-4285-8FB9-EB9460A0C765}" type="pres">
      <dgm:prSet presAssocID="{944E4D7E-1A15-425B-8C73-4555BB569ACB}" presName="horz1" presStyleCnt="0"/>
      <dgm:spPr/>
    </dgm:pt>
    <dgm:pt modelId="{C602D88C-A639-4223-94EA-0EDEA1B3ED73}" type="pres">
      <dgm:prSet presAssocID="{944E4D7E-1A15-425B-8C73-4555BB569ACB}" presName="tx1" presStyleLbl="revTx" presStyleIdx="5" presStyleCnt="16"/>
      <dgm:spPr/>
    </dgm:pt>
    <dgm:pt modelId="{7C933E34-84A6-4980-94C9-6ED9A7E7C9A4}" type="pres">
      <dgm:prSet presAssocID="{944E4D7E-1A15-425B-8C73-4555BB569ACB}" presName="vert1" presStyleCnt="0"/>
      <dgm:spPr/>
    </dgm:pt>
    <dgm:pt modelId="{66E5321F-B51F-4AA3-AD7A-77CB025D0F3B}" type="pres">
      <dgm:prSet presAssocID="{200F5267-0344-4E59-92E1-BBF269BD579F}" presName="thickLine" presStyleLbl="alignNode1" presStyleIdx="6" presStyleCnt="16"/>
      <dgm:spPr/>
    </dgm:pt>
    <dgm:pt modelId="{653EF159-08C5-48C7-91AF-9738D7FF6AF8}" type="pres">
      <dgm:prSet presAssocID="{200F5267-0344-4E59-92E1-BBF269BD579F}" presName="horz1" presStyleCnt="0"/>
      <dgm:spPr/>
    </dgm:pt>
    <dgm:pt modelId="{116B4513-154E-48F6-A11A-DA8DA1DC350D}" type="pres">
      <dgm:prSet presAssocID="{200F5267-0344-4E59-92E1-BBF269BD579F}" presName="tx1" presStyleLbl="revTx" presStyleIdx="6" presStyleCnt="16"/>
      <dgm:spPr/>
    </dgm:pt>
    <dgm:pt modelId="{96274982-1A6D-4FBC-AAC6-DF0F389D4518}" type="pres">
      <dgm:prSet presAssocID="{200F5267-0344-4E59-92E1-BBF269BD579F}" presName="vert1" presStyleCnt="0"/>
      <dgm:spPr/>
    </dgm:pt>
    <dgm:pt modelId="{C74FFB14-4875-4E1C-A975-492698FA957C}" type="pres">
      <dgm:prSet presAssocID="{24A37FCD-FF8D-4820-B96E-D53554C252DC}" presName="thickLine" presStyleLbl="alignNode1" presStyleIdx="7" presStyleCnt="16"/>
      <dgm:spPr/>
    </dgm:pt>
    <dgm:pt modelId="{913C4E37-8611-411C-AE92-3AFFFE30A5F5}" type="pres">
      <dgm:prSet presAssocID="{24A37FCD-FF8D-4820-B96E-D53554C252DC}" presName="horz1" presStyleCnt="0"/>
      <dgm:spPr/>
    </dgm:pt>
    <dgm:pt modelId="{E69E233A-996A-404A-996B-70A7948DE61A}" type="pres">
      <dgm:prSet presAssocID="{24A37FCD-FF8D-4820-B96E-D53554C252DC}" presName="tx1" presStyleLbl="revTx" presStyleIdx="7" presStyleCnt="16"/>
      <dgm:spPr/>
    </dgm:pt>
    <dgm:pt modelId="{E85C218C-A62D-4F0E-94BD-C382B177F9C4}" type="pres">
      <dgm:prSet presAssocID="{24A37FCD-FF8D-4820-B96E-D53554C252DC}" presName="vert1" presStyleCnt="0"/>
      <dgm:spPr/>
    </dgm:pt>
    <dgm:pt modelId="{7ED339E8-7063-4DA8-8698-4DAEA1D401B6}" type="pres">
      <dgm:prSet presAssocID="{0E335C56-342C-4512-B59C-9EA452DBD98B}" presName="thickLine" presStyleLbl="alignNode1" presStyleIdx="8" presStyleCnt="16"/>
      <dgm:spPr/>
    </dgm:pt>
    <dgm:pt modelId="{A98557F8-AB4C-43C9-8679-A67E2FFF3375}" type="pres">
      <dgm:prSet presAssocID="{0E335C56-342C-4512-B59C-9EA452DBD98B}" presName="horz1" presStyleCnt="0"/>
      <dgm:spPr/>
    </dgm:pt>
    <dgm:pt modelId="{4327C403-5F0E-4FF8-A7D0-9CFF6B317D10}" type="pres">
      <dgm:prSet presAssocID="{0E335C56-342C-4512-B59C-9EA452DBD98B}" presName="tx1" presStyleLbl="revTx" presStyleIdx="8" presStyleCnt="16"/>
      <dgm:spPr/>
    </dgm:pt>
    <dgm:pt modelId="{F9B1897E-2BD6-4EDA-9DEB-63332508BECE}" type="pres">
      <dgm:prSet presAssocID="{0E335C56-342C-4512-B59C-9EA452DBD98B}" presName="vert1" presStyleCnt="0"/>
      <dgm:spPr/>
    </dgm:pt>
    <dgm:pt modelId="{BF9B20EE-9838-49AD-B821-B3004B8E5355}" type="pres">
      <dgm:prSet presAssocID="{4B71EE51-9819-4DA8-A0B5-CEA8DBE6D579}" presName="thickLine" presStyleLbl="alignNode1" presStyleIdx="9" presStyleCnt="16"/>
      <dgm:spPr/>
    </dgm:pt>
    <dgm:pt modelId="{B8524DA5-44BB-4EEA-B2FC-3C8B99019BA2}" type="pres">
      <dgm:prSet presAssocID="{4B71EE51-9819-4DA8-A0B5-CEA8DBE6D579}" presName="horz1" presStyleCnt="0"/>
      <dgm:spPr/>
    </dgm:pt>
    <dgm:pt modelId="{283F023A-8825-46AD-9C81-8CDDFE645404}" type="pres">
      <dgm:prSet presAssocID="{4B71EE51-9819-4DA8-A0B5-CEA8DBE6D579}" presName="tx1" presStyleLbl="revTx" presStyleIdx="9" presStyleCnt="16"/>
      <dgm:spPr/>
    </dgm:pt>
    <dgm:pt modelId="{21291AEC-4081-4DF9-9232-5920E5A67CCF}" type="pres">
      <dgm:prSet presAssocID="{4B71EE51-9819-4DA8-A0B5-CEA8DBE6D579}" presName="vert1" presStyleCnt="0"/>
      <dgm:spPr/>
    </dgm:pt>
    <dgm:pt modelId="{49EC6CE6-E941-4650-A6EF-A88E84FE73DA}" type="pres">
      <dgm:prSet presAssocID="{12A508FF-AE16-4653-B836-3B7AF0D53979}" presName="thickLine" presStyleLbl="alignNode1" presStyleIdx="10" presStyleCnt="16"/>
      <dgm:spPr/>
    </dgm:pt>
    <dgm:pt modelId="{D0946FA3-B95A-4AD5-B392-E6BB12BCC334}" type="pres">
      <dgm:prSet presAssocID="{12A508FF-AE16-4653-B836-3B7AF0D53979}" presName="horz1" presStyleCnt="0"/>
      <dgm:spPr/>
    </dgm:pt>
    <dgm:pt modelId="{9C0468E7-3504-4375-8729-CA3903246601}" type="pres">
      <dgm:prSet presAssocID="{12A508FF-AE16-4653-B836-3B7AF0D53979}" presName="tx1" presStyleLbl="revTx" presStyleIdx="10" presStyleCnt="16"/>
      <dgm:spPr/>
    </dgm:pt>
    <dgm:pt modelId="{79D2DE41-E8D0-482E-8B3F-68F1860F7D77}" type="pres">
      <dgm:prSet presAssocID="{12A508FF-AE16-4653-B836-3B7AF0D53979}" presName="vert1" presStyleCnt="0"/>
      <dgm:spPr/>
    </dgm:pt>
    <dgm:pt modelId="{A6E24333-85CF-4DD5-B435-34E19AB91B3B}" type="pres">
      <dgm:prSet presAssocID="{08DC380D-A562-4C54-B3D6-DE16F62CBE68}" presName="thickLine" presStyleLbl="alignNode1" presStyleIdx="11" presStyleCnt="16"/>
      <dgm:spPr/>
    </dgm:pt>
    <dgm:pt modelId="{11DAACE6-69ED-4A8A-9A9F-C0FF32DB69FE}" type="pres">
      <dgm:prSet presAssocID="{08DC380D-A562-4C54-B3D6-DE16F62CBE68}" presName="horz1" presStyleCnt="0"/>
      <dgm:spPr/>
    </dgm:pt>
    <dgm:pt modelId="{E6365029-707D-4D73-B707-A0C31E457EB0}" type="pres">
      <dgm:prSet presAssocID="{08DC380D-A562-4C54-B3D6-DE16F62CBE68}" presName="tx1" presStyleLbl="revTx" presStyleIdx="11" presStyleCnt="16"/>
      <dgm:spPr/>
    </dgm:pt>
    <dgm:pt modelId="{25D44BD9-DCEC-4BBC-A13A-6EB224D35C1E}" type="pres">
      <dgm:prSet presAssocID="{08DC380D-A562-4C54-B3D6-DE16F62CBE68}" presName="vert1" presStyleCnt="0"/>
      <dgm:spPr/>
    </dgm:pt>
    <dgm:pt modelId="{99B6E6A4-4806-4C7C-B50A-7D8D1F8317B1}" type="pres">
      <dgm:prSet presAssocID="{6E597772-CE4C-48A8-AA66-080BA672BD82}" presName="thickLine" presStyleLbl="alignNode1" presStyleIdx="12" presStyleCnt="16"/>
      <dgm:spPr/>
    </dgm:pt>
    <dgm:pt modelId="{138C7C10-180F-4F98-9872-ABDD157A80F8}" type="pres">
      <dgm:prSet presAssocID="{6E597772-CE4C-48A8-AA66-080BA672BD82}" presName="horz1" presStyleCnt="0"/>
      <dgm:spPr/>
    </dgm:pt>
    <dgm:pt modelId="{FCBC5E64-0E56-45D9-AB74-A0CD24E43A1D}" type="pres">
      <dgm:prSet presAssocID="{6E597772-CE4C-48A8-AA66-080BA672BD82}" presName="tx1" presStyleLbl="revTx" presStyleIdx="12" presStyleCnt="16"/>
      <dgm:spPr/>
    </dgm:pt>
    <dgm:pt modelId="{1331A1C3-04C0-47BD-9F19-5B484AEC7CAF}" type="pres">
      <dgm:prSet presAssocID="{6E597772-CE4C-48A8-AA66-080BA672BD82}" presName="vert1" presStyleCnt="0"/>
      <dgm:spPr/>
    </dgm:pt>
    <dgm:pt modelId="{207CBD01-424B-4B4B-837D-9CBEF37C955D}" type="pres">
      <dgm:prSet presAssocID="{B6132915-F71F-4226-BB44-F763CF84E5CA}" presName="thickLine" presStyleLbl="alignNode1" presStyleIdx="13" presStyleCnt="16"/>
      <dgm:spPr/>
    </dgm:pt>
    <dgm:pt modelId="{EEEB0292-882B-4E5E-B0DB-769D5FFAD18B}" type="pres">
      <dgm:prSet presAssocID="{B6132915-F71F-4226-BB44-F763CF84E5CA}" presName="horz1" presStyleCnt="0"/>
      <dgm:spPr/>
    </dgm:pt>
    <dgm:pt modelId="{5242A3C3-2E01-41D3-9037-0A738A88072C}" type="pres">
      <dgm:prSet presAssocID="{B6132915-F71F-4226-BB44-F763CF84E5CA}" presName="tx1" presStyleLbl="revTx" presStyleIdx="13" presStyleCnt="16"/>
      <dgm:spPr/>
    </dgm:pt>
    <dgm:pt modelId="{B53286A1-7CB6-485A-A381-98FDAF6FB451}" type="pres">
      <dgm:prSet presAssocID="{B6132915-F71F-4226-BB44-F763CF84E5CA}" presName="vert1" presStyleCnt="0"/>
      <dgm:spPr/>
    </dgm:pt>
    <dgm:pt modelId="{AC8FE05D-250F-470C-B0C8-089A410CFB42}" type="pres">
      <dgm:prSet presAssocID="{89F644F6-8ECB-45DA-B0E9-64AB17DE23F9}" presName="thickLine" presStyleLbl="alignNode1" presStyleIdx="14" presStyleCnt="16"/>
      <dgm:spPr/>
    </dgm:pt>
    <dgm:pt modelId="{CD0BD7A3-2662-4D36-8BB8-35B6EDB622FC}" type="pres">
      <dgm:prSet presAssocID="{89F644F6-8ECB-45DA-B0E9-64AB17DE23F9}" presName="horz1" presStyleCnt="0"/>
      <dgm:spPr/>
    </dgm:pt>
    <dgm:pt modelId="{0F3CC1DA-6C87-4D32-98BB-C0CFA5A964F5}" type="pres">
      <dgm:prSet presAssocID="{89F644F6-8ECB-45DA-B0E9-64AB17DE23F9}" presName="tx1" presStyleLbl="revTx" presStyleIdx="14" presStyleCnt="16"/>
      <dgm:spPr/>
    </dgm:pt>
    <dgm:pt modelId="{3471A471-54B1-42FF-81F3-FABC92A5EF96}" type="pres">
      <dgm:prSet presAssocID="{89F644F6-8ECB-45DA-B0E9-64AB17DE23F9}" presName="vert1" presStyleCnt="0"/>
      <dgm:spPr/>
    </dgm:pt>
    <dgm:pt modelId="{C2F5835C-BE9A-461B-B883-8568A46E46C6}" type="pres">
      <dgm:prSet presAssocID="{F0963B84-6175-4B96-AF52-7C2F3854B552}" presName="thickLine" presStyleLbl="alignNode1" presStyleIdx="15" presStyleCnt="16"/>
      <dgm:spPr/>
    </dgm:pt>
    <dgm:pt modelId="{F72B0C1A-1972-48E8-853D-60790C96156A}" type="pres">
      <dgm:prSet presAssocID="{F0963B84-6175-4B96-AF52-7C2F3854B552}" presName="horz1" presStyleCnt="0"/>
      <dgm:spPr/>
    </dgm:pt>
    <dgm:pt modelId="{D8575091-B499-4B43-8E3E-8B3EA452DA00}" type="pres">
      <dgm:prSet presAssocID="{F0963B84-6175-4B96-AF52-7C2F3854B552}" presName="tx1" presStyleLbl="revTx" presStyleIdx="15" presStyleCnt="16"/>
      <dgm:spPr/>
    </dgm:pt>
    <dgm:pt modelId="{70613DA1-BE4A-418E-A87A-A80679420431}" type="pres">
      <dgm:prSet presAssocID="{F0963B84-6175-4B96-AF52-7C2F3854B552}" presName="vert1" presStyleCnt="0"/>
      <dgm:spPr/>
    </dgm:pt>
  </dgm:ptLst>
  <dgm:cxnLst>
    <dgm:cxn modelId="{532A8F00-26C0-4962-887C-11D3066F9BF0}" srcId="{2656D4D3-F230-491F-82B1-8AEA0521CE5D}" destId="{6E597772-CE4C-48A8-AA66-080BA672BD82}" srcOrd="12" destOrd="0" parTransId="{779E4778-3893-4BDE-A529-6AFC9270B2C7}" sibTransId="{3996FCF4-DFD2-40C0-A35F-354169940631}"/>
    <dgm:cxn modelId="{39B99302-128C-45BF-8623-066A28B57719}" type="presOf" srcId="{0E335C56-342C-4512-B59C-9EA452DBD98B}" destId="{4327C403-5F0E-4FF8-A7D0-9CFF6B317D10}" srcOrd="0" destOrd="0" presId="urn:microsoft.com/office/officeart/2008/layout/LinedList"/>
    <dgm:cxn modelId="{EB9F3503-E430-454C-A53D-D830BA35ECED}" srcId="{2656D4D3-F230-491F-82B1-8AEA0521CE5D}" destId="{12A508FF-AE16-4653-B836-3B7AF0D53979}" srcOrd="10" destOrd="0" parTransId="{2C849321-F4EA-476C-89AC-045024CBA7C3}" sibTransId="{8CDF0F2C-6629-4AF4-9874-ED2BD9CBBF93}"/>
    <dgm:cxn modelId="{FDBA8706-5FDB-45EC-86DD-CA61C0177157}" srcId="{2656D4D3-F230-491F-82B1-8AEA0521CE5D}" destId="{0E335C56-342C-4512-B59C-9EA452DBD98B}" srcOrd="8" destOrd="0" parTransId="{346A3332-84A3-4F52-AB81-DF692C314983}" sibTransId="{41833A59-CC9C-4D3A-ACCA-912EE09076FC}"/>
    <dgm:cxn modelId="{F36FF513-CE2A-42F7-AB32-99C8A00C3F29}" srcId="{2656D4D3-F230-491F-82B1-8AEA0521CE5D}" destId="{4B71EE51-9819-4DA8-A0B5-CEA8DBE6D579}" srcOrd="9" destOrd="0" parTransId="{DDE5EFEC-639D-41F8-A854-DF92D1E6E545}" sibTransId="{1B9ED2D6-3A5C-4899-AEE4-BB7A33164D04}"/>
    <dgm:cxn modelId="{771C9222-E607-49E4-8AD9-C5223159D206}" srcId="{2656D4D3-F230-491F-82B1-8AEA0521CE5D}" destId="{C72FCAC5-78AE-43C1-B804-0B022EAA030D}" srcOrd="3" destOrd="0" parTransId="{4F124190-7967-4AC2-83C4-94838CD60635}" sibTransId="{94F9B615-2787-4778-BF78-1B55478572E6}"/>
    <dgm:cxn modelId="{C79B902A-FD58-4084-89D7-A92DF141920E}" srcId="{2656D4D3-F230-491F-82B1-8AEA0521CE5D}" destId="{8E09FE96-18D5-4671-8566-C0EF632532EB}" srcOrd="2" destOrd="0" parTransId="{22152681-7A00-4711-8713-81D371211AD8}" sibTransId="{541A9B88-E3CC-4A86-816F-AA21CF95E6FD}"/>
    <dgm:cxn modelId="{A672212F-BDF3-4775-B99B-6F937F603B11}" type="presOf" srcId="{B6132915-F71F-4226-BB44-F763CF84E5CA}" destId="{5242A3C3-2E01-41D3-9037-0A738A88072C}" srcOrd="0" destOrd="0" presId="urn:microsoft.com/office/officeart/2008/layout/LinedList"/>
    <dgm:cxn modelId="{9B09F33E-F154-4265-8F0C-6D5B34571A0A}" srcId="{2656D4D3-F230-491F-82B1-8AEA0521CE5D}" destId="{B6132915-F71F-4226-BB44-F763CF84E5CA}" srcOrd="13" destOrd="0" parTransId="{EE49269B-682D-4987-9BB6-62993E14B84D}" sibTransId="{B113D35D-49AE-4A05-8642-94B13FD04AE8}"/>
    <dgm:cxn modelId="{DA53EA40-FAAC-4B93-81E1-85BA8A6DBF51}" type="presOf" srcId="{925AEDDF-F484-4B05-84E9-C2091684162F}" destId="{5062996D-1765-42EF-850D-93E3C31AEA94}" srcOrd="0" destOrd="0" presId="urn:microsoft.com/office/officeart/2008/layout/LinedList"/>
    <dgm:cxn modelId="{D9B5AE45-2B3B-422F-85CB-22D957AC4677}" srcId="{2656D4D3-F230-491F-82B1-8AEA0521CE5D}" destId="{24A37FCD-FF8D-4820-B96E-D53554C252DC}" srcOrd="7" destOrd="0" parTransId="{FF3E4639-9CC0-4613-A9D8-E9DCBF02D93E}" sibTransId="{DBF568A2-8B60-49D7-A972-D06A4B2FFE76}"/>
    <dgm:cxn modelId="{8C4AE969-2CF8-40E9-AC4A-66C88DD5E605}" type="presOf" srcId="{24A37FCD-FF8D-4820-B96E-D53554C252DC}" destId="{E69E233A-996A-404A-996B-70A7948DE61A}" srcOrd="0" destOrd="0" presId="urn:microsoft.com/office/officeart/2008/layout/LinedList"/>
    <dgm:cxn modelId="{C0936A4C-1CCF-42BC-997C-E636F7BD6818}" type="presOf" srcId="{12A508FF-AE16-4653-B836-3B7AF0D53979}" destId="{9C0468E7-3504-4375-8729-CA3903246601}" srcOrd="0" destOrd="0" presId="urn:microsoft.com/office/officeart/2008/layout/LinedList"/>
    <dgm:cxn modelId="{EED7AE4E-CA6D-428C-BC39-A6CCDC663C3F}" type="presOf" srcId="{89F644F6-8ECB-45DA-B0E9-64AB17DE23F9}" destId="{0F3CC1DA-6C87-4D32-98BB-C0CFA5A964F5}" srcOrd="0" destOrd="0" presId="urn:microsoft.com/office/officeart/2008/layout/LinedList"/>
    <dgm:cxn modelId="{5769B074-4FBF-4477-BD62-59CEC4DC577B}" type="presOf" srcId="{4B71EE51-9819-4DA8-A0B5-CEA8DBE6D579}" destId="{283F023A-8825-46AD-9C81-8CDDFE645404}" srcOrd="0" destOrd="0" presId="urn:microsoft.com/office/officeart/2008/layout/LinedList"/>
    <dgm:cxn modelId="{87274B7F-99E0-46EB-A015-D3E57DD85E8C}" type="presOf" srcId="{F13103CB-FC8D-47DA-8424-BD33359D259D}" destId="{D9AF01AA-A9AC-4BD2-AF22-B71B654BB73E}" srcOrd="0" destOrd="0" presId="urn:microsoft.com/office/officeart/2008/layout/LinedList"/>
    <dgm:cxn modelId="{7A30B081-7D1C-4E35-BB39-F41F40E37E4A}" srcId="{2656D4D3-F230-491F-82B1-8AEA0521CE5D}" destId="{EAD572FC-2640-4472-85CB-0C419FF7F40F}" srcOrd="4" destOrd="0" parTransId="{0E495AFF-6D0E-4C96-8C43-E58F72107C17}" sibTransId="{C92E21D6-E5EC-47C3-B052-BE30A8435C4F}"/>
    <dgm:cxn modelId="{602D0693-32D3-4943-8C18-066B0815664C}" srcId="{2656D4D3-F230-491F-82B1-8AEA0521CE5D}" destId="{944E4D7E-1A15-425B-8C73-4555BB569ACB}" srcOrd="5" destOrd="0" parTransId="{1E1901A6-F5FF-48DA-ACE0-7C3F82219A13}" sibTransId="{7A6FDCB9-E77C-40A5-8BA6-8E94FBBC2A33}"/>
    <dgm:cxn modelId="{35E38B95-812B-41C6-9F4B-5AA7CD6E645B}" srcId="{2656D4D3-F230-491F-82B1-8AEA0521CE5D}" destId="{08DC380D-A562-4C54-B3D6-DE16F62CBE68}" srcOrd="11" destOrd="0" parTransId="{B461E241-F018-4702-B611-8169C3D9057E}" sibTransId="{1CB627EE-D23F-4270-8A3B-F11E55800033}"/>
    <dgm:cxn modelId="{8EBD1E9F-F40B-441B-A2B7-DD62D9551EBF}" type="presOf" srcId="{200F5267-0344-4E59-92E1-BBF269BD579F}" destId="{116B4513-154E-48F6-A11A-DA8DA1DC350D}" srcOrd="0" destOrd="0" presId="urn:microsoft.com/office/officeart/2008/layout/LinedList"/>
    <dgm:cxn modelId="{09BA50A1-F5FC-4782-9943-5134D91000ED}" srcId="{2656D4D3-F230-491F-82B1-8AEA0521CE5D}" destId="{925AEDDF-F484-4B05-84E9-C2091684162F}" srcOrd="0" destOrd="0" parTransId="{7932F34D-3BF9-4ECC-9891-2175938E238C}" sibTransId="{94351942-FCB1-4E8A-824E-40A9189B89D6}"/>
    <dgm:cxn modelId="{B4BFFCA2-59FF-425F-98A3-B91166F7EB2D}" srcId="{2656D4D3-F230-491F-82B1-8AEA0521CE5D}" destId="{200F5267-0344-4E59-92E1-BBF269BD579F}" srcOrd="6" destOrd="0" parTransId="{B0159CE6-76E7-4822-8CF2-FE012FD18AE0}" sibTransId="{B353980D-CB90-4659-BE98-EE2985649612}"/>
    <dgm:cxn modelId="{FA2123B2-6A51-4765-B390-E923119838E4}" type="presOf" srcId="{08DC380D-A562-4C54-B3D6-DE16F62CBE68}" destId="{E6365029-707D-4D73-B707-A0C31E457EB0}" srcOrd="0" destOrd="0" presId="urn:microsoft.com/office/officeart/2008/layout/LinedList"/>
    <dgm:cxn modelId="{D193A8B4-C517-4218-9083-BCFC07C0D672}" srcId="{2656D4D3-F230-491F-82B1-8AEA0521CE5D}" destId="{F0963B84-6175-4B96-AF52-7C2F3854B552}" srcOrd="15" destOrd="0" parTransId="{3A998F43-5837-4318-9BA1-CDFEDD254F06}" sibTransId="{F00E4775-1A90-4F2D-9905-5197435012FB}"/>
    <dgm:cxn modelId="{7ED876C3-9F99-4380-BA70-BB5D40B208A4}" type="presOf" srcId="{8E09FE96-18D5-4671-8566-C0EF632532EB}" destId="{1B604584-3C35-48C9-9914-DFADB63ED86B}" srcOrd="0" destOrd="0" presId="urn:microsoft.com/office/officeart/2008/layout/LinedList"/>
    <dgm:cxn modelId="{D7172ECA-DC52-4074-96C4-DA4C77721BA8}" type="presOf" srcId="{F0963B84-6175-4B96-AF52-7C2F3854B552}" destId="{D8575091-B499-4B43-8E3E-8B3EA452DA00}" srcOrd="0" destOrd="0" presId="urn:microsoft.com/office/officeart/2008/layout/LinedList"/>
    <dgm:cxn modelId="{61A60DD3-913D-48B5-A2E7-D4078031BDA5}" type="presOf" srcId="{EAD572FC-2640-4472-85CB-0C419FF7F40F}" destId="{0B2F149E-C263-48ED-B0F7-D99A475C54EB}" srcOrd="0" destOrd="0" presId="urn:microsoft.com/office/officeart/2008/layout/LinedList"/>
    <dgm:cxn modelId="{2BD0BCDA-8563-4B47-A7E7-95FF784C7E74}" srcId="{2656D4D3-F230-491F-82B1-8AEA0521CE5D}" destId="{89F644F6-8ECB-45DA-B0E9-64AB17DE23F9}" srcOrd="14" destOrd="0" parTransId="{3F9974E9-057C-4897-BB89-469E82EC4578}" sibTransId="{6FA11C64-D584-4885-B234-76BC769FD961}"/>
    <dgm:cxn modelId="{471349E0-8F22-42A8-B49B-9CE00DD209BB}" type="presOf" srcId="{2656D4D3-F230-491F-82B1-8AEA0521CE5D}" destId="{F8D87986-378F-426E-82D4-65235FE3E6D0}" srcOrd="0" destOrd="0" presId="urn:microsoft.com/office/officeart/2008/layout/LinedList"/>
    <dgm:cxn modelId="{D90507EF-98CA-47A9-873A-9CB25F36B393}" type="presOf" srcId="{6E597772-CE4C-48A8-AA66-080BA672BD82}" destId="{FCBC5E64-0E56-45D9-AB74-A0CD24E43A1D}" srcOrd="0" destOrd="0" presId="urn:microsoft.com/office/officeart/2008/layout/LinedList"/>
    <dgm:cxn modelId="{578024F0-ECD3-471B-A3A0-6E6AB6AB5D86}" type="presOf" srcId="{C72FCAC5-78AE-43C1-B804-0B022EAA030D}" destId="{3EF992C9-D8FB-41F9-8536-965B502D2F9D}" srcOrd="0" destOrd="0" presId="urn:microsoft.com/office/officeart/2008/layout/LinedList"/>
    <dgm:cxn modelId="{EE8847F9-92F6-4ADB-BFF9-7041DC899C9E}" type="presOf" srcId="{944E4D7E-1A15-425B-8C73-4555BB569ACB}" destId="{C602D88C-A639-4223-94EA-0EDEA1B3ED73}" srcOrd="0" destOrd="0" presId="urn:microsoft.com/office/officeart/2008/layout/LinedList"/>
    <dgm:cxn modelId="{B1223AFA-854F-4DBE-9BE6-A45F86061873}" srcId="{2656D4D3-F230-491F-82B1-8AEA0521CE5D}" destId="{F13103CB-FC8D-47DA-8424-BD33359D259D}" srcOrd="1" destOrd="0" parTransId="{12FD2416-CC0E-4C08-A3D5-E7A23A8919CB}" sibTransId="{9B7B56A0-0500-4158-9465-FA19D82B0864}"/>
    <dgm:cxn modelId="{F187D703-CA6B-4B86-A778-4D35A1378301}" type="presParOf" srcId="{F8D87986-378F-426E-82D4-65235FE3E6D0}" destId="{C2AA7268-F9B1-4484-ACED-2A4BFD3FC485}" srcOrd="0" destOrd="0" presId="urn:microsoft.com/office/officeart/2008/layout/LinedList"/>
    <dgm:cxn modelId="{A41B361E-E815-41F4-991D-04EEC946D2BD}" type="presParOf" srcId="{F8D87986-378F-426E-82D4-65235FE3E6D0}" destId="{31EA9F55-BD99-4C82-B912-C69E84DDB4E4}" srcOrd="1" destOrd="0" presId="urn:microsoft.com/office/officeart/2008/layout/LinedList"/>
    <dgm:cxn modelId="{014E3B88-EAEA-481C-9491-649C77B3A951}" type="presParOf" srcId="{31EA9F55-BD99-4C82-B912-C69E84DDB4E4}" destId="{5062996D-1765-42EF-850D-93E3C31AEA94}" srcOrd="0" destOrd="0" presId="urn:microsoft.com/office/officeart/2008/layout/LinedList"/>
    <dgm:cxn modelId="{F573B28C-1476-47A3-83D2-F0794883C2F2}" type="presParOf" srcId="{31EA9F55-BD99-4C82-B912-C69E84DDB4E4}" destId="{88DDB875-6938-457E-A7AB-446F66857092}" srcOrd="1" destOrd="0" presId="urn:microsoft.com/office/officeart/2008/layout/LinedList"/>
    <dgm:cxn modelId="{F95CE59D-ED8C-453E-BE5F-F214E9A19C25}" type="presParOf" srcId="{F8D87986-378F-426E-82D4-65235FE3E6D0}" destId="{F2FA6EB1-3D67-4F20-A812-492C94AE10E9}" srcOrd="2" destOrd="0" presId="urn:microsoft.com/office/officeart/2008/layout/LinedList"/>
    <dgm:cxn modelId="{987E82EF-94F6-4DB3-BF3F-FD556741CB7E}" type="presParOf" srcId="{F8D87986-378F-426E-82D4-65235FE3E6D0}" destId="{62AD355C-54A3-48DE-A844-18275B445D36}" srcOrd="3" destOrd="0" presId="urn:microsoft.com/office/officeart/2008/layout/LinedList"/>
    <dgm:cxn modelId="{59D1A02A-18A4-43D9-9811-B808C983AE8D}" type="presParOf" srcId="{62AD355C-54A3-48DE-A844-18275B445D36}" destId="{D9AF01AA-A9AC-4BD2-AF22-B71B654BB73E}" srcOrd="0" destOrd="0" presId="urn:microsoft.com/office/officeart/2008/layout/LinedList"/>
    <dgm:cxn modelId="{9DF9348A-10CE-4159-AD5E-7D0A9DFB165B}" type="presParOf" srcId="{62AD355C-54A3-48DE-A844-18275B445D36}" destId="{4A7FA09A-D38B-4117-9E9D-75169BDA89C3}" srcOrd="1" destOrd="0" presId="urn:microsoft.com/office/officeart/2008/layout/LinedList"/>
    <dgm:cxn modelId="{33255E6B-86E2-41D1-A969-11E265ACDF03}" type="presParOf" srcId="{F8D87986-378F-426E-82D4-65235FE3E6D0}" destId="{993FB683-0CA2-4F95-AB44-8C62551D7F6C}" srcOrd="4" destOrd="0" presId="urn:microsoft.com/office/officeart/2008/layout/LinedList"/>
    <dgm:cxn modelId="{83CECE2D-98E3-4EF0-9B38-854A02DF27E8}" type="presParOf" srcId="{F8D87986-378F-426E-82D4-65235FE3E6D0}" destId="{48F48243-93D7-45DA-8C5E-EF53092AAA8B}" srcOrd="5" destOrd="0" presId="urn:microsoft.com/office/officeart/2008/layout/LinedList"/>
    <dgm:cxn modelId="{68FEA6DA-3CF2-4CFF-9827-3393DF280D1F}" type="presParOf" srcId="{48F48243-93D7-45DA-8C5E-EF53092AAA8B}" destId="{1B604584-3C35-48C9-9914-DFADB63ED86B}" srcOrd="0" destOrd="0" presId="urn:microsoft.com/office/officeart/2008/layout/LinedList"/>
    <dgm:cxn modelId="{66789B85-3C0E-46D5-82EB-610968EF4630}" type="presParOf" srcId="{48F48243-93D7-45DA-8C5E-EF53092AAA8B}" destId="{CD923233-D6BE-49D8-8C7F-F199AFA95CC5}" srcOrd="1" destOrd="0" presId="urn:microsoft.com/office/officeart/2008/layout/LinedList"/>
    <dgm:cxn modelId="{7D69DC9C-D8D2-4FD7-904A-0D030A4DB9AC}" type="presParOf" srcId="{F8D87986-378F-426E-82D4-65235FE3E6D0}" destId="{99CC5EBD-20A1-4EF0-AA78-DF5D73F6075D}" srcOrd="6" destOrd="0" presId="urn:microsoft.com/office/officeart/2008/layout/LinedList"/>
    <dgm:cxn modelId="{9D94E8BD-372E-4609-90B0-9CF04F33352D}" type="presParOf" srcId="{F8D87986-378F-426E-82D4-65235FE3E6D0}" destId="{400D733C-5FB0-440F-B176-D5FF9484B6A9}" srcOrd="7" destOrd="0" presId="urn:microsoft.com/office/officeart/2008/layout/LinedList"/>
    <dgm:cxn modelId="{B17A7891-721F-41E4-8446-6D00C98F85B1}" type="presParOf" srcId="{400D733C-5FB0-440F-B176-D5FF9484B6A9}" destId="{3EF992C9-D8FB-41F9-8536-965B502D2F9D}" srcOrd="0" destOrd="0" presId="urn:microsoft.com/office/officeart/2008/layout/LinedList"/>
    <dgm:cxn modelId="{B7A39172-FA3F-4AE8-8676-9A82A691E0BF}" type="presParOf" srcId="{400D733C-5FB0-440F-B176-D5FF9484B6A9}" destId="{01CB0CF1-7B75-47B4-ABAD-4DA16A08F4B4}" srcOrd="1" destOrd="0" presId="urn:microsoft.com/office/officeart/2008/layout/LinedList"/>
    <dgm:cxn modelId="{7F573A2C-929A-498A-ABA6-830A345FBFCE}" type="presParOf" srcId="{F8D87986-378F-426E-82D4-65235FE3E6D0}" destId="{F7FE99F8-27F6-41D9-BB7B-24E99A6456F7}" srcOrd="8" destOrd="0" presId="urn:microsoft.com/office/officeart/2008/layout/LinedList"/>
    <dgm:cxn modelId="{9F0C8049-2160-4241-872C-BE398028382E}" type="presParOf" srcId="{F8D87986-378F-426E-82D4-65235FE3E6D0}" destId="{0510C9E7-81DE-428F-9665-1B41EA948493}" srcOrd="9" destOrd="0" presId="urn:microsoft.com/office/officeart/2008/layout/LinedList"/>
    <dgm:cxn modelId="{6A4F326F-AE0E-4D76-81BE-120B21836859}" type="presParOf" srcId="{0510C9E7-81DE-428F-9665-1B41EA948493}" destId="{0B2F149E-C263-48ED-B0F7-D99A475C54EB}" srcOrd="0" destOrd="0" presId="urn:microsoft.com/office/officeart/2008/layout/LinedList"/>
    <dgm:cxn modelId="{4D511E4D-0D17-4378-8372-A5EA4EE807B1}" type="presParOf" srcId="{0510C9E7-81DE-428F-9665-1B41EA948493}" destId="{E2C54000-C68E-4ACC-9A2D-E205D8CAE19A}" srcOrd="1" destOrd="0" presId="urn:microsoft.com/office/officeart/2008/layout/LinedList"/>
    <dgm:cxn modelId="{172624EB-9762-491C-86CE-A5C4AFC1845B}" type="presParOf" srcId="{F8D87986-378F-426E-82D4-65235FE3E6D0}" destId="{0970069E-9D2C-4090-9F2C-E60AD0C2A027}" srcOrd="10" destOrd="0" presId="urn:microsoft.com/office/officeart/2008/layout/LinedList"/>
    <dgm:cxn modelId="{E4666F07-97E7-455C-B510-1263CCE8B044}" type="presParOf" srcId="{F8D87986-378F-426E-82D4-65235FE3E6D0}" destId="{B1E12B64-D348-4285-8FB9-EB9460A0C765}" srcOrd="11" destOrd="0" presId="urn:microsoft.com/office/officeart/2008/layout/LinedList"/>
    <dgm:cxn modelId="{6BBE5D66-CD93-416C-B969-1B8C2D84E20D}" type="presParOf" srcId="{B1E12B64-D348-4285-8FB9-EB9460A0C765}" destId="{C602D88C-A639-4223-94EA-0EDEA1B3ED73}" srcOrd="0" destOrd="0" presId="urn:microsoft.com/office/officeart/2008/layout/LinedList"/>
    <dgm:cxn modelId="{585947F1-C683-4B81-BD83-61122BA93D76}" type="presParOf" srcId="{B1E12B64-D348-4285-8FB9-EB9460A0C765}" destId="{7C933E34-84A6-4980-94C9-6ED9A7E7C9A4}" srcOrd="1" destOrd="0" presId="urn:microsoft.com/office/officeart/2008/layout/LinedList"/>
    <dgm:cxn modelId="{1AA31ECD-7906-403C-B32F-A72F1BCE0B4C}" type="presParOf" srcId="{F8D87986-378F-426E-82D4-65235FE3E6D0}" destId="{66E5321F-B51F-4AA3-AD7A-77CB025D0F3B}" srcOrd="12" destOrd="0" presId="urn:microsoft.com/office/officeart/2008/layout/LinedList"/>
    <dgm:cxn modelId="{A98B0E2D-8CCB-4945-8018-F8AEF88BE4A5}" type="presParOf" srcId="{F8D87986-378F-426E-82D4-65235FE3E6D0}" destId="{653EF159-08C5-48C7-91AF-9738D7FF6AF8}" srcOrd="13" destOrd="0" presId="urn:microsoft.com/office/officeart/2008/layout/LinedList"/>
    <dgm:cxn modelId="{8B02189F-D821-4C57-B2AF-F8397890E3E7}" type="presParOf" srcId="{653EF159-08C5-48C7-91AF-9738D7FF6AF8}" destId="{116B4513-154E-48F6-A11A-DA8DA1DC350D}" srcOrd="0" destOrd="0" presId="urn:microsoft.com/office/officeart/2008/layout/LinedList"/>
    <dgm:cxn modelId="{E34D770F-A65C-4624-BE2E-88C78E194C6D}" type="presParOf" srcId="{653EF159-08C5-48C7-91AF-9738D7FF6AF8}" destId="{96274982-1A6D-4FBC-AAC6-DF0F389D4518}" srcOrd="1" destOrd="0" presId="urn:microsoft.com/office/officeart/2008/layout/LinedList"/>
    <dgm:cxn modelId="{F27BCFC0-BF28-4376-A335-CB42820EEB8F}" type="presParOf" srcId="{F8D87986-378F-426E-82D4-65235FE3E6D0}" destId="{C74FFB14-4875-4E1C-A975-492698FA957C}" srcOrd="14" destOrd="0" presId="urn:microsoft.com/office/officeart/2008/layout/LinedList"/>
    <dgm:cxn modelId="{9D59995C-53B7-460B-BFE8-27D5B2056187}" type="presParOf" srcId="{F8D87986-378F-426E-82D4-65235FE3E6D0}" destId="{913C4E37-8611-411C-AE92-3AFFFE30A5F5}" srcOrd="15" destOrd="0" presId="urn:microsoft.com/office/officeart/2008/layout/LinedList"/>
    <dgm:cxn modelId="{76D0DBE1-22F3-472B-ADF2-D9464BBA5AFD}" type="presParOf" srcId="{913C4E37-8611-411C-AE92-3AFFFE30A5F5}" destId="{E69E233A-996A-404A-996B-70A7948DE61A}" srcOrd="0" destOrd="0" presId="urn:microsoft.com/office/officeart/2008/layout/LinedList"/>
    <dgm:cxn modelId="{1C47885D-83EC-404F-ADB5-9BC35BA05E2D}" type="presParOf" srcId="{913C4E37-8611-411C-AE92-3AFFFE30A5F5}" destId="{E85C218C-A62D-4F0E-94BD-C382B177F9C4}" srcOrd="1" destOrd="0" presId="urn:microsoft.com/office/officeart/2008/layout/LinedList"/>
    <dgm:cxn modelId="{B8797EFE-715E-449C-8880-234C01A2F432}" type="presParOf" srcId="{F8D87986-378F-426E-82D4-65235FE3E6D0}" destId="{7ED339E8-7063-4DA8-8698-4DAEA1D401B6}" srcOrd="16" destOrd="0" presId="urn:microsoft.com/office/officeart/2008/layout/LinedList"/>
    <dgm:cxn modelId="{64BF9399-13F7-455F-A006-EEC3E7470EDA}" type="presParOf" srcId="{F8D87986-378F-426E-82D4-65235FE3E6D0}" destId="{A98557F8-AB4C-43C9-8679-A67E2FFF3375}" srcOrd="17" destOrd="0" presId="urn:microsoft.com/office/officeart/2008/layout/LinedList"/>
    <dgm:cxn modelId="{83458AF9-2920-48A7-B278-34EB56406160}" type="presParOf" srcId="{A98557F8-AB4C-43C9-8679-A67E2FFF3375}" destId="{4327C403-5F0E-4FF8-A7D0-9CFF6B317D10}" srcOrd="0" destOrd="0" presId="urn:microsoft.com/office/officeart/2008/layout/LinedList"/>
    <dgm:cxn modelId="{E20ED140-AE26-421A-9C16-B05CBE142421}" type="presParOf" srcId="{A98557F8-AB4C-43C9-8679-A67E2FFF3375}" destId="{F9B1897E-2BD6-4EDA-9DEB-63332508BECE}" srcOrd="1" destOrd="0" presId="urn:microsoft.com/office/officeart/2008/layout/LinedList"/>
    <dgm:cxn modelId="{459FA09E-C527-4710-B296-DCF66C6689D0}" type="presParOf" srcId="{F8D87986-378F-426E-82D4-65235FE3E6D0}" destId="{BF9B20EE-9838-49AD-B821-B3004B8E5355}" srcOrd="18" destOrd="0" presId="urn:microsoft.com/office/officeart/2008/layout/LinedList"/>
    <dgm:cxn modelId="{B9D89A74-F24B-4C33-91D1-48222C54BED5}" type="presParOf" srcId="{F8D87986-378F-426E-82D4-65235FE3E6D0}" destId="{B8524DA5-44BB-4EEA-B2FC-3C8B99019BA2}" srcOrd="19" destOrd="0" presId="urn:microsoft.com/office/officeart/2008/layout/LinedList"/>
    <dgm:cxn modelId="{DAF10101-4246-4AB5-B164-87B2B66DDBBA}" type="presParOf" srcId="{B8524DA5-44BB-4EEA-B2FC-3C8B99019BA2}" destId="{283F023A-8825-46AD-9C81-8CDDFE645404}" srcOrd="0" destOrd="0" presId="urn:microsoft.com/office/officeart/2008/layout/LinedList"/>
    <dgm:cxn modelId="{6C03F899-E584-4B25-929D-3BBF6385ABEB}" type="presParOf" srcId="{B8524DA5-44BB-4EEA-B2FC-3C8B99019BA2}" destId="{21291AEC-4081-4DF9-9232-5920E5A67CCF}" srcOrd="1" destOrd="0" presId="urn:microsoft.com/office/officeart/2008/layout/LinedList"/>
    <dgm:cxn modelId="{D0498F1E-1A5B-4F4E-A610-53A849DD1270}" type="presParOf" srcId="{F8D87986-378F-426E-82D4-65235FE3E6D0}" destId="{49EC6CE6-E941-4650-A6EF-A88E84FE73DA}" srcOrd="20" destOrd="0" presId="urn:microsoft.com/office/officeart/2008/layout/LinedList"/>
    <dgm:cxn modelId="{4239F909-70BE-46A5-A7B9-E8803E34591D}" type="presParOf" srcId="{F8D87986-378F-426E-82D4-65235FE3E6D0}" destId="{D0946FA3-B95A-4AD5-B392-E6BB12BCC334}" srcOrd="21" destOrd="0" presId="urn:microsoft.com/office/officeart/2008/layout/LinedList"/>
    <dgm:cxn modelId="{304E1EC5-449E-4FC4-8559-8965321495DD}" type="presParOf" srcId="{D0946FA3-B95A-4AD5-B392-E6BB12BCC334}" destId="{9C0468E7-3504-4375-8729-CA3903246601}" srcOrd="0" destOrd="0" presId="urn:microsoft.com/office/officeart/2008/layout/LinedList"/>
    <dgm:cxn modelId="{594B260F-4EEC-4384-8EEA-8096104846AB}" type="presParOf" srcId="{D0946FA3-B95A-4AD5-B392-E6BB12BCC334}" destId="{79D2DE41-E8D0-482E-8B3F-68F1860F7D77}" srcOrd="1" destOrd="0" presId="urn:microsoft.com/office/officeart/2008/layout/LinedList"/>
    <dgm:cxn modelId="{5B45A044-040C-4A1C-83A8-D77878293569}" type="presParOf" srcId="{F8D87986-378F-426E-82D4-65235FE3E6D0}" destId="{A6E24333-85CF-4DD5-B435-34E19AB91B3B}" srcOrd="22" destOrd="0" presId="urn:microsoft.com/office/officeart/2008/layout/LinedList"/>
    <dgm:cxn modelId="{69C0C545-80B1-4002-B4D9-058FA016227B}" type="presParOf" srcId="{F8D87986-378F-426E-82D4-65235FE3E6D0}" destId="{11DAACE6-69ED-4A8A-9A9F-C0FF32DB69FE}" srcOrd="23" destOrd="0" presId="urn:microsoft.com/office/officeart/2008/layout/LinedList"/>
    <dgm:cxn modelId="{47A1AC84-59AE-48A2-810C-F9F376E3A256}" type="presParOf" srcId="{11DAACE6-69ED-4A8A-9A9F-C0FF32DB69FE}" destId="{E6365029-707D-4D73-B707-A0C31E457EB0}" srcOrd="0" destOrd="0" presId="urn:microsoft.com/office/officeart/2008/layout/LinedList"/>
    <dgm:cxn modelId="{F8E0D667-34E2-4ED0-B41F-09EEA3192D69}" type="presParOf" srcId="{11DAACE6-69ED-4A8A-9A9F-C0FF32DB69FE}" destId="{25D44BD9-DCEC-4BBC-A13A-6EB224D35C1E}" srcOrd="1" destOrd="0" presId="urn:microsoft.com/office/officeart/2008/layout/LinedList"/>
    <dgm:cxn modelId="{B44DE56F-2F7A-4154-B462-7FC57A133741}" type="presParOf" srcId="{F8D87986-378F-426E-82D4-65235FE3E6D0}" destId="{99B6E6A4-4806-4C7C-B50A-7D8D1F8317B1}" srcOrd="24" destOrd="0" presId="urn:microsoft.com/office/officeart/2008/layout/LinedList"/>
    <dgm:cxn modelId="{720F93E7-6E1E-4B99-9DC7-2E613F35E5C9}" type="presParOf" srcId="{F8D87986-378F-426E-82D4-65235FE3E6D0}" destId="{138C7C10-180F-4F98-9872-ABDD157A80F8}" srcOrd="25" destOrd="0" presId="urn:microsoft.com/office/officeart/2008/layout/LinedList"/>
    <dgm:cxn modelId="{29442612-F441-4352-A99D-57A718EA6780}" type="presParOf" srcId="{138C7C10-180F-4F98-9872-ABDD157A80F8}" destId="{FCBC5E64-0E56-45D9-AB74-A0CD24E43A1D}" srcOrd="0" destOrd="0" presId="urn:microsoft.com/office/officeart/2008/layout/LinedList"/>
    <dgm:cxn modelId="{0DE5B377-E9ED-4B35-82DE-EE0EC3452A03}" type="presParOf" srcId="{138C7C10-180F-4F98-9872-ABDD157A80F8}" destId="{1331A1C3-04C0-47BD-9F19-5B484AEC7CAF}" srcOrd="1" destOrd="0" presId="urn:microsoft.com/office/officeart/2008/layout/LinedList"/>
    <dgm:cxn modelId="{246C86FD-C055-407E-A03F-5822E60A87CF}" type="presParOf" srcId="{F8D87986-378F-426E-82D4-65235FE3E6D0}" destId="{207CBD01-424B-4B4B-837D-9CBEF37C955D}" srcOrd="26" destOrd="0" presId="urn:microsoft.com/office/officeart/2008/layout/LinedList"/>
    <dgm:cxn modelId="{5F755603-C202-4BC6-A8A1-2E699CE08219}" type="presParOf" srcId="{F8D87986-378F-426E-82D4-65235FE3E6D0}" destId="{EEEB0292-882B-4E5E-B0DB-769D5FFAD18B}" srcOrd="27" destOrd="0" presId="urn:microsoft.com/office/officeart/2008/layout/LinedList"/>
    <dgm:cxn modelId="{B453136A-71FD-4219-94B2-2E033E84A247}" type="presParOf" srcId="{EEEB0292-882B-4E5E-B0DB-769D5FFAD18B}" destId="{5242A3C3-2E01-41D3-9037-0A738A88072C}" srcOrd="0" destOrd="0" presId="urn:microsoft.com/office/officeart/2008/layout/LinedList"/>
    <dgm:cxn modelId="{CC8DAF7E-DB44-4D38-99D3-42CB97F707CB}" type="presParOf" srcId="{EEEB0292-882B-4E5E-B0DB-769D5FFAD18B}" destId="{B53286A1-7CB6-485A-A381-98FDAF6FB451}" srcOrd="1" destOrd="0" presId="urn:microsoft.com/office/officeart/2008/layout/LinedList"/>
    <dgm:cxn modelId="{8F50D828-07C4-401C-BB2E-972B3B4B55FE}" type="presParOf" srcId="{F8D87986-378F-426E-82D4-65235FE3E6D0}" destId="{AC8FE05D-250F-470C-B0C8-089A410CFB42}" srcOrd="28" destOrd="0" presId="urn:microsoft.com/office/officeart/2008/layout/LinedList"/>
    <dgm:cxn modelId="{A1E1A689-1558-47B5-AED0-C7F69F396829}" type="presParOf" srcId="{F8D87986-378F-426E-82D4-65235FE3E6D0}" destId="{CD0BD7A3-2662-4D36-8BB8-35B6EDB622FC}" srcOrd="29" destOrd="0" presId="urn:microsoft.com/office/officeart/2008/layout/LinedList"/>
    <dgm:cxn modelId="{831299C0-0B7A-4130-8B09-8830D1EA6339}" type="presParOf" srcId="{CD0BD7A3-2662-4D36-8BB8-35B6EDB622FC}" destId="{0F3CC1DA-6C87-4D32-98BB-C0CFA5A964F5}" srcOrd="0" destOrd="0" presId="urn:microsoft.com/office/officeart/2008/layout/LinedList"/>
    <dgm:cxn modelId="{2558FAF4-5A9B-4F84-A331-FE3F85BE1987}" type="presParOf" srcId="{CD0BD7A3-2662-4D36-8BB8-35B6EDB622FC}" destId="{3471A471-54B1-42FF-81F3-FABC92A5EF96}" srcOrd="1" destOrd="0" presId="urn:microsoft.com/office/officeart/2008/layout/LinedList"/>
    <dgm:cxn modelId="{D15E4F93-01CC-4CA5-ABF5-1971BFCF52FB}" type="presParOf" srcId="{F8D87986-378F-426E-82D4-65235FE3E6D0}" destId="{C2F5835C-BE9A-461B-B883-8568A46E46C6}" srcOrd="30" destOrd="0" presId="urn:microsoft.com/office/officeart/2008/layout/LinedList"/>
    <dgm:cxn modelId="{E918B047-E79A-4EC8-9FC1-F2DF7844200D}" type="presParOf" srcId="{F8D87986-378F-426E-82D4-65235FE3E6D0}" destId="{F72B0C1A-1972-48E8-853D-60790C96156A}" srcOrd="31" destOrd="0" presId="urn:microsoft.com/office/officeart/2008/layout/LinedList"/>
    <dgm:cxn modelId="{10D392B9-4630-4F5E-8E3B-A2126E989BB6}" type="presParOf" srcId="{F72B0C1A-1972-48E8-853D-60790C96156A}" destId="{D8575091-B499-4B43-8E3E-8B3EA452DA00}" srcOrd="0" destOrd="0" presId="urn:microsoft.com/office/officeart/2008/layout/LinedList"/>
    <dgm:cxn modelId="{97611FAC-70FD-4D98-976E-3EB94EA9F1AC}" type="presParOf" srcId="{F72B0C1A-1972-48E8-853D-60790C96156A}" destId="{70613DA1-BE4A-418E-A87A-A8067942043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B2B496-7D70-4D76-B383-E922726A4A8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408DFAB-054E-4F22-96FC-0095DAEE53FA}">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1.	Steve Lyon, MD, ENT, SSM Health, Active</a:t>
          </a:r>
          <a:endParaRPr lang="en-US" sz="1800" dirty="0">
            <a:latin typeface="Arimo" panose="020B0604020202020204" charset="0"/>
            <a:ea typeface="Arimo" panose="020B0604020202020204" charset="0"/>
            <a:cs typeface="Arimo" panose="020B0604020202020204" charset="0"/>
          </a:endParaRPr>
        </a:p>
      </dgm:t>
    </dgm:pt>
    <dgm:pt modelId="{F5E6CFF2-D34D-4725-8DF9-0338936E1FA8}" type="parTrans" cxnId="{F9FD917B-3914-48A6-A99A-4405B99CC65C}">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4367B5CD-DC53-4638-8814-51070B4F5BCC}" type="sibTrans" cxnId="{F9FD917B-3914-48A6-A99A-4405B99CC65C}">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A8D3F16B-D99E-46E3-90C7-49BA00C3E936}">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2.	Ashish Rawal, MD, Orthopedic Surgery, </a:t>
          </a:r>
          <a:r>
            <a:rPr lang="en-US" sz="1800" b="0" i="0" baseline="0" dirty="0" err="1">
              <a:latin typeface="Arimo" panose="020B0604020202020204" charset="0"/>
              <a:ea typeface="Arimo" panose="020B0604020202020204" charset="0"/>
              <a:cs typeface="Arimo" panose="020B0604020202020204" charset="0"/>
            </a:rPr>
            <a:t>Sto</a:t>
          </a:r>
          <a:r>
            <a:rPr lang="en-US" sz="1800" b="0" i="0" baseline="0" dirty="0">
              <a:latin typeface="Arimo" panose="020B0604020202020204" charset="0"/>
              <a:ea typeface="Arimo" panose="020B0604020202020204" charset="0"/>
              <a:cs typeface="Arimo" panose="020B0604020202020204" charset="0"/>
            </a:rPr>
            <a:t> Health, Active</a:t>
          </a:r>
          <a:endParaRPr lang="en-US" sz="1800" dirty="0">
            <a:latin typeface="Arimo" panose="020B0604020202020204" charset="0"/>
            <a:ea typeface="Arimo" panose="020B0604020202020204" charset="0"/>
            <a:cs typeface="Arimo" panose="020B0604020202020204" charset="0"/>
          </a:endParaRPr>
        </a:p>
      </dgm:t>
    </dgm:pt>
    <dgm:pt modelId="{17712BFD-A521-4B32-AC78-59BD9FBDCEF4}" type="parTrans" cxnId="{7BE417A4-C7B6-43A5-B571-ADD607D1397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CE788BA3-4E6C-4864-B2A1-E49F4F8835D5}" type="sibTrans" cxnId="{7BE417A4-C7B6-43A5-B571-ADD607D1397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E8C476E1-0A6A-4FB6-8F14-B208392BC774}">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3.	Shawyon Shadman, MD, Radiology, Madison Radiology, Courtesy</a:t>
          </a:r>
          <a:endParaRPr lang="en-US" sz="1800">
            <a:latin typeface="Arimo" panose="020B0604020202020204" charset="0"/>
            <a:ea typeface="Arimo" panose="020B0604020202020204" charset="0"/>
            <a:cs typeface="Arimo" panose="020B0604020202020204" charset="0"/>
          </a:endParaRPr>
        </a:p>
      </dgm:t>
    </dgm:pt>
    <dgm:pt modelId="{E57AF0EB-061C-4653-B21E-A8FE327937ED}" type="parTrans" cxnId="{41285353-0459-40F6-BCAC-DAE96C109BA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437A525B-74C5-4846-83DB-226D7E74227E}" type="sibTrans" cxnId="{41285353-0459-40F6-BCAC-DAE96C109BA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5CE03BB7-A41B-467F-8544-7FF4496AF183}">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4.	Tara Kane, APNP, Psychiatry, ITP, AHP</a:t>
          </a:r>
          <a:endParaRPr lang="en-US" sz="1800">
            <a:latin typeface="Arimo" panose="020B0604020202020204" charset="0"/>
            <a:ea typeface="Arimo" panose="020B0604020202020204" charset="0"/>
            <a:cs typeface="Arimo" panose="020B0604020202020204" charset="0"/>
          </a:endParaRPr>
        </a:p>
      </dgm:t>
    </dgm:pt>
    <dgm:pt modelId="{20073043-EB81-49E5-BB7B-0EFD3B10FE6D}" type="parTrans" cxnId="{AF94316A-BD11-48FD-9917-236F68399023}">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C03B7B99-7C56-44D1-A670-E6F62DBC3676}" type="sibTrans" cxnId="{AF94316A-BD11-48FD-9917-236F68399023}">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0FB48171-C670-4123-84BB-489FDDB59EFB}">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5.	Michael Berger, CRNA, Anesthesia, </a:t>
          </a:r>
          <a:r>
            <a:rPr lang="en-US" sz="1800" b="0" i="0" baseline="0" dirty="0" err="1">
              <a:latin typeface="Arimo" panose="020B0604020202020204" charset="0"/>
              <a:ea typeface="Arimo" panose="020B0604020202020204" charset="0"/>
              <a:cs typeface="Arimo" panose="020B0604020202020204" charset="0"/>
            </a:rPr>
            <a:t>Sto</a:t>
          </a:r>
          <a:r>
            <a:rPr lang="en-US" sz="1800" b="0" i="0" baseline="0" dirty="0">
              <a:latin typeface="Arimo" panose="020B0604020202020204" charset="0"/>
              <a:ea typeface="Arimo" panose="020B0604020202020204" charset="0"/>
              <a:cs typeface="Arimo" panose="020B0604020202020204" charset="0"/>
            </a:rPr>
            <a:t> Health, AHP</a:t>
          </a:r>
          <a:endParaRPr lang="en-US" sz="1800" dirty="0">
            <a:latin typeface="Arimo" panose="020B0604020202020204" charset="0"/>
            <a:ea typeface="Arimo" panose="020B0604020202020204" charset="0"/>
            <a:cs typeface="Arimo" panose="020B0604020202020204" charset="0"/>
          </a:endParaRPr>
        </a:p>
      </dgm:t>
    </dgm:pt>
    <dgm:pt modelId="{5B953E0A-36C7-44F0-B397-898923BF5188}" type="parTrans" cxnId="{2B9CDB10-51AC-4944-A0AF-F4C3BDC090C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DDA539E-0D35-449C-AFF2-ACC771B9238F}" type="sibTrans" cxnId="{2B9CDB10-51AC-4944-A0AF-F4C3BDC090C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D4A34DC-4211-415C-AFAB-FE3619D1A370}">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6.	Oluwabukola Shoaga, MD, Hospital Medicine, Beam Healthcare, Active</a:t>
          </a:r>
          <a:endParaRPr lang="en-US" sz="1800">
            <a:latin typeface="Arimo" panose="020B0604020202020204" charset="0"/>
            <a:ea typeface="Arimo" panose="020B0604020202020204" charset="0"/>
            <a:cs typeface="Arimo" panose="020B0604020202020204" charset="0"/>
          </a:endParaRPr>
        </a:p>
      </dgm:t>
    </dgm:pt>
    <dgm:pt modelId="{2748898E-109A-4E97-8DF1-F20F4BCC47E2}" type="parTrans" cxnId="{C0945E81-740A-466A-8A3B-8BAC49155C6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7A88E1F-9D77-4F53-830C-6AB9EFED97DA}" type="sibTrans" cxnId="{C0945E81-740A-466A-8A3B-8BAC49155C6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3F7AB509-2F02-48C0-A18D-459D6CF1E817}">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7.	Marissa Decker, MD, OBGYN, SSM Health, Courtesy</a:t>
          </a:r>
          <a:endParaRPr lang="en-US" sz="1800">
            <a:latin typeface="Arimo" panose="020B0604020202020204" charset="0"/>
            <a:ea typeface="Arimo" panose="020B0604020202020204" charset="0"/>
            <a:cs typeface="Arimo" panose="020B0604020202020204" charset="0"/>
          </a:endParaRPr>
        </a:p>
      </dgm:t>
    </dgm:pt>
    <dgm:pt modelId="{6C854297-A0C4-47D3-AC6E-49D39AB2ED6E}" type="parTrans" cxnId="{F325127D-E43F-4E47-83CC-BCF7BEF5A635}">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5814C895-7ACE-4F82-A022-DE5B4957988F}" type="sibTrans" cxnId="{F325127D-E43F-4E47-83CC-BCF7BEF5A635}">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A3528D2-4EF9-4DEB-97C4-6507A8B64C4B}">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8.	Noreen King, MD, OBGYN, SSM Health, Courtesy</a:t>
          </a:r>
          <a:endParaRPr lang="en-US" sz="1800">
            <a:latin typeface="Arimo" panose="020B0604020202020204" charset="0"/>
            <a:ea typeface="Arimo" panose="020B0604020202020204" charset="0"/>
            <a:cs typeface="Arimo" panose="020B0604020202020204" charset="0"/>
          </a:endParaRPr>
        </a:p>
      </dgm:t>
    </dgm:pt>
    <dgm:pt modelId="{1D6F9120-63A1-47FF-89B5-EF7B7D348C0C}" type="parTrans" cxnId="{2B5F4181-FE7B-4233-8D39-A85B3681B21F}">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831EE77-E32A-4AE7-8F98-8B6C641B1DD5}" type="sibTrans" cxnId="{2B5F4181-FE7B-4233-8D39-A85B3681B21F}">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B6A55C02-5DAA-40AF-AE9E-B8D9A6696177}">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9.	Nicholas Reason, MD, Radiology, Madison Radiology, Courtesy</a:t>
          </a:r>
          <a:endParaRPr lang="en-US" sz="1800">
            <a:latin typeface="Arimo" panose="020B0604020202020204" charset="0"/>
            <a:ea typeface="Arimo" panose="020B0604020202020204" charset="0"/>
            <a:cs typeface="Arimo" panose="020B0604020202020204" charset="0"/>
          </a:endParaRPr>
        </a:p>
      </dgm:t>
    </dgm:pt>
    <dgm:pt modelId="{5E508677-4F31-4AAC-9037-5D4ADBF7EE53}" type="parTrans" cxnId="{EB2C1F4D-5157-4EFE-A93A-02FB05FEEF15}">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3A250F9C-32C0-433D-AD5E-3D0684D079AE}" type="sibTrans" cxnId="{EB2C1F4D-5157-4EFE-A93A-02FB05FEEF15}">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5842F7AB-660E-4A52-9D63-A279B9931B48}">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10.	Amr Youssef, MD, Cardiology, UW Health, Courtesy</a:t>
          </a:r>
          <a:endParaRPr lang="en-US" sz="1800">
            <a:latin typeface="Arimo" panose="020B0604020202020204" charset="0"/>
            <a:ea typeface="Arimo" panose="020B0604020202020204" charset="0"/>
            <a:cs typeface="Arimo" panose="020B0604020202020204" charset="0"/>
          </a:endParaRPr>
        </a:p>
      </dgm:t>
    </dgm:pt>
    <dgm:pt modelId="{6AE8237F-B27F-4E2B-864C-4C313E0380D0}" type="parTrans" cxnId="{B995ED88-38F2-47FA-B089-EF0B7AB38D3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2DE04804-8412-4809-B9B3-EA2DEF0B6F84}" type="sibTrans" cxnId="{B995ED88-38F2-47FA-B089-EF0B7AB38D3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B6F3638-DFEC-42CE-8EDD-6F0A6F936CEF}">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11.	Puneet Dhillon, MD, Hospital Medicine, Beam Healthcare, Active</a:t>
          </a:r>
          <a:endParaRPr lang="en-US" sz="1800">
            <a:latin typeface="Arimo" panose="020B0604020202020204" charset="0"/>
            <a:ea typeface="Arimo" panose="020B0604020202020204" charset="0"/>
            <a:cs typeface="Arimo" panose="020B0604020202020204" charset="0"/>
          </a:endParaRPr>
        </a:p>
      </dgm:t>
    </dgm:pt>
    <dgm:pt modelId="{38621559-1227-4C36-B272-9052C83F8944}" type="parTrans" cxnId="{103503F5-46C2-4612-9CA2-F63ED589E66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15F50FC8-3F45-49DA-A6D5-91BFF3997F9B}" type="sibTrans" cxnId="{103503F5-46C2-4612-9CA2-F63ED589E66A}">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0967B34-5094-467A-8DD5-6FE509D4F607}">
      <dgm:prSet custT="1"/>
      <dgm:spPr/>
      <dgm:t>
        <a:bodyPr/>
        <a:lstStyle/>
        <a:p>
          <a:pPr>
            <a:lnSpc>
              <a:spcPct val="100000"/>
            </a:lnSpc>
          </a:pPr>
          <a:r>
            <a:rPr lang="en-US" sz="1800" b="0" i="0" baseline="0">
              <a:latin typeface="Arimo" panose="020B0604020202020204" charset="0"/>
              <a:ea typeface="Arimo" panose="020B0604020202020204" charset="0"/>
              <a:cs typeface="Arimo" panose="020B0604020202020204" charset="0"/>
            </a:rPr>
            <a:t>12.	Sarah Endicott, APNP, Psychiatry, Independent, AHP</a:t>
          </a:r>
          <a:endParaRPr lang="en-US" sz="1800">
            <a:latin typeface="Arimo" panose="020B0604020202020204" charset="0"/>
            <a:ea typeface="Arimo" panose="020B0604020202020204" charset="0"/>
            <a:cs typeface="Arimo" panose="020B0604020202020204" charset="0"/>
          </a:endParaRPr>
        </a:p>
      </dgm:t>
    </dgm:pt>
    <dgm:pt modelId="{60ED4B3B-D3A6-48B0-86FE-651765F83DDD}" type="parTrans" cxnId="{6800348C-08C6-4403-86A5-C1B7FC33AA9B}">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0EEB0964-D181-4BAF-BC09-FB75DBF2B1C0}" type="sibTrans" cxnId="{6800348C-08C6-4403-86A5-C1B7FC33AA9B}">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211817E-96E9-49F0-A7D6-F242E395680C}">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13.        Jason Sansone, MD, Orthopedic Surgery, Orthopedic &amp; Spine Centers of WI, Active</a:t>
          </a:r>
          <a:endParaRPr lang="en-US" sz="1800" dirty="0">
            <a:latin typeface="Arimo" panose="020B0604020202020204" charset="0"/>
            <a:ea typeface="Arimo" panose="020B0604020202020204" charset="0"/>
            <a:cs typeface="Arimo" panose="020B0604020202020204" charset="0"/>
          </a:endParaRPr>
        </a:p>
      </dgm:t>
    </dgm:pt>
    <dgm:pt modelId="{559F90A5-9FAD-4456-A817-96CA6D954D8C}" type="parTrans" cxnId="{6AD2C59F-4679-42FA-9EEA-E504BDD67C6E}">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81DEAFB-00BD-461A-93D0-1A85FC8CF91B}" type="sibTrans" cxnId="{6AD2C59F-4679-42FA-9EEA-E504BDD67C6E}">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2587A02E-B3BA-42A6-8124-7DBC5ACE5D8B}">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14.        Clark Collins, PA-C, Ortho PA, </a:t>
          </a:r>
          <a:r>
            <a:rPr lang="en-US" sz="1800" b="0" i="0" baseline="0" dirty="0" err="1">
              <a:latin typeface="Arimo" panose="020B0604020202020204" charset="0"/>
              <a:ea typeface="Arimo" panose="020B0604020202020204" charset="0"/>
              <a:cs typeface="Arimo" panose="020B0604020202020204" charset="0"/>
            </a:rPr>
            <a:t>Sto</a:t>
          </a:r>
          <a:r>
            <a:rPr lang="en-US" sz="1800" b="0" i="0" baseline="0" dirty="0">
              <a:latin typeface="Arimo" panose="020B0604020202020204" charset="0"/>
              <a:ea typeface="Arimo" panose="020B0604020202020204" charset="0"/>
              <a:cs typeface="Arimo" panose="020B0604020202020204" charset="0"/>
            </a:rPr>
            <a:t> Health, AHP</a:t>
          </a:r>
          <a:endParaRPr lang="en-US" sz="1800" dirty="0">
            <a:latin typeface="Arimo" panose="020B0604020202020204" charset="0"/>
            <a:ea typeface="Arimo" panose="020B0604020202020204" charset="0"/>
            <a:cs typeface="Arimo" panose="020B0604020202020204" charset="0"/>
          </a:endParaRPr>
        </a:p>
      </dgm:t>
    </dgm:pt>
    <dgm:pt modelId="{A3EA880C-73A6-4A3F-8EF3-AC30849FF58F}" type="parTrans" cxnId="{0D26652A-F9BA-423B-BED3-732EADCBD8F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3B2B30B-A5B0-4131-A576-1081FE587BBE}" type="sibTrans" cxnId="{0D26652A-F9BA-423B-BED3-732EADCBD8F6}">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D2D3ADF9-6D29-43AD-B4B1-55A0820A1CBC}">
      <dgm:prSet custT="1"/>
      <dgm:spPr/>
      <dgm:t>
        <a:bodyPr/>
        <a:lstStyle/>
        <a:p>
          <a:pPr>
            <a:lnSpc>
              <a:spcPct val="100000"/>
            </a:lnSpc>
          </a:pPr>
          <a:r>
            <a:rPr lang="en-US" sz="1800" b="0" i="0" baseline="0" dirty="0">
              <a:latin typeface="Arimo" panose="020B0604020202020204" charset="0"/>
              <a:ea typeface="Arimo" panose="020B0604020202020204" charset="0"/>
              <a:cs typeface="Arimo" panose="020B0604020202020204" charset="0"/>
            </a:rPr>
            <a:t>15.        Nicole Reilly, MD, Cardiology, UW Health, Courtesy</a:t>
          </a:r>
          <a:endParaRPr lang="en-US" sz="1800" dirty="0">
            <a:latin typeface="Arimo" panose="020B0604020202020204" charset="0"/>
            <a:ea typeface="Arimo" panose="020B0604020202020204" charset="0"/>
            <a:cs typeface="Arimo" panose="020B0604020202020204" charset="0"/>
          </a:endParaRPr>
        </a:p>
      </dgm:t>
    </dgm:pt>
    <dgm:pt modelId="{1936B9D0-764C-4B8D-ABB3-9111BE599EF8}" type="parTrans" cxnId="{65C8C70A-8B51-4817-86B4-10E8CDC1EA38}">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EF6AFC1E-D5C0-4BC9-ADA8-720C6FBEAF24}" type="sibTrans" cxnId="{65C8C70A-8B51-4817-86B4-10E8CDC1EA38}">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015683D6-DE44-4EED-8DF3-376E53AD4CA1}">
      <dgm:prSet custT="1"/>
      <dgm:spPr/>
      <dgm:t>
        <a:bodyPr/>
        <a:lstStyle/>
        <a:p>
          <a:pPr>
            <a:lnSpc>
              <a:spcPct val="100000"/>
            </a:lnSpc>
          </a:pPr>
          <a:r>
            <a:rPr lang="en-US" sz="1800" b="1" i="0" baseline="0" dirty="0">
              <a:latin typeface="Arimo" panose="020B0604020202020204" charset="0"/>
              <a:ea typeface="Arimo" panose="020B0604020202020204" charset="0"/>
              <a:cs typeface="Arimo" panose="020B0604020202020204" charset="0"/>
            </a:rPr>
            <a:t>Flagged Files: None at this time.</a:t>
          </a:r>
          <a:endParaRPr lang="en-US" sz="1800" b="1" dirty="0">
            <a:latin typeface="Arimo" panose="020B0604020202020204" charset="0"/>
            <a:ea typeface="Arimo" panose="020B0604020202020204" charset="0"/>
            <a:cs typeface="Arimo" panose="020B0604020202020204" charset="0"/>
          </a:endParaRPr>
        </a:p>
      </dgm:t>
    </dgm:pt>
    <dgm:pt modelId="{B6A8E6EE-D712-4F79-B38E-1D3D0AF53E23}" type="parTrans" cxnId="{C1C89EA5-5EC9-4232-B2A0-7398B49DE621}">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47BEE4A2-D5F0-4473-A39B-AAAF486DF515}" type="sibTrans" cxnId="{C1C89EA5-5EC9-4232-B2A0-7398B49DE621}">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CA1F45FE-2ABF-4DA2-A558-2069E51CF180}" type="pres">
      <dgm:prSet presAssocID="{34B2B496-7D70-4D76-B383-E922726A4A8E}" presName="vert0" presStyleCnt="0">
        <dgm:presLayoutVars>
          <dgm:dir/>
          <dgm:animOne val="branch"/>
          <dgm:animLvl val="lvl"/>
        </dgm:presLayoutVars>
      </dgm:prSet>
      <dgm:spPr/>
    </dgm:pt>
    <dgm:pt modelId="{C2B278FB-FE0F-4955-ACD4-6E653B67BA8D}" type="pres">
      <dgm:prSet presAssocID="{B408DFAB-054E-4F22-96FC-0095DAEE53FA}" presName="thickLine" presStyleLbl="alignNode1" presStyleIdx="0" presStyleCnt="16"/>
      <dgm:spPr/>
    </dgm:pt>
    <dgm:pt modelId="{E0B3F74D-410C-403E-9DC7-6F50E3A34368}" type="pres">
      <dgm:prSet presAssocID="{B408DFAB-054E-4F22-96FC-0095DAEE53FA}" presName="horz1" presStyleCnt="0"/>
      <dgm:spPr/>
    </dgm:pt>
    <dgm:pt modelId="{CCE67719-CFEC-44B4-996C-4477E9579955}" type="pres">
      <dgm:prSet presAssocID="{B408DFAB-054E-4F22-96FC-0095DAEE53FA}" presName="tx1" presStyleLbl="revTx" presStyleIdx="0" presStyleCnt="16"/>
      <dgm:spPr/>
    </dgm:pt>
    <dgm:pt modelId="{C3CED448-4D82-4540-B544-C3C1279EF4E2}" type="pres">
      <dgm:prSet presAssocID="{B408DFAB-054E-4F22-96FC-0095DAEE53FA}" presName="vert1" presStyleCnt="0"/>
      <dgm:spPr/>
    </dgm:pt>
    <dgm:pt modelId="{39617A36-4586-4471-88C5-68DE7755E1BC}" type="pres">
      <dgm:prSet presAssocID="{A8D3F16B-D99E-46E3-90C7-49BA00C3E936}" presName="thickLine" presStyleLbl="alignNode1" presStyleIdx="1" presStyleCnt="16"/>
      <dgm:spPr/>
    </dgm:pt>
    <dgm:pt modelId="{481DA966-3A1F-4900-BFC4-9620B6130132}" type="pres">
      <dgm:prSet presAssocID="{A8D3F16B-D99E-46E3-90C7-49BA00C3E936}" presName="horz1" presStyleCnt="0"/>
      <dgm:spPr/>
    </dgm:pt>
    <dgm:pt modelId="{14087AC2-4DEE-4EEF-8C25-8A7873AB58D5}" type="pres">
      <dgm:prSet presAssocID="{A8D3F16B-D99E-46E3-90C7-49BA00C3E936}" presName="tx1" presStyleLbl="revTx" presStyleIdx="1" presStyleCnt="16"/>
      <dgm:spPr/>
    </dgm:pt>
    <dgm:pt modelId="{511C3BAC-AF39-47D2-A372-2EFE569B46CD}" type="pres">
      <dgm:prSet presAssocID="{A8D3F16B-D99E-46E3-90C7-49BA00C3E936}" presName="vert1" presStyleCnt="0"/>
      <dgm:spPr/>
    </dgm:pt>
    <dgm:pt modelId="{42934552-9F66-413C-8542-848D35C9DB52}" type="pres">
      <dgm:prSet presAssocID="{E8C476E1-0A6A-4FB6-8F14-B208392BC774}" presName="thickLine" presStyleLbl="alignNode1" presStyleIdx="2" presStyleCnt="16"/>
      <dgm:spPr/>
    </dgm:pt>
    <dgm:pt modelId="{A19A1B59-B0B4-4A28-BE12-73AB69D0AA75}" type="pres">
      <dgm:prSet presAssocID="{E8C476E1-0A6A-4FB6-8F14-B208392BC774}" presName="horz1" presStyleCnt="0"/>
      <dgm:spPr/>
    </dgm:pt>
    <dgm:pt modelId="{02BF1F49-9A1C-44C9-9530-950CF39156DC}" type="pres">
      <dgm:prSet presAssocID="{E8C476E1-0A6A-4FB6-8F14-B208392BC774}" presName="tx1" presStyleLbl="revTx" presStyleIdx="2" presStyleCnt="16"/>
      <dgm:spPr/>
    </dgm:pt>
    <dgm:pt modelId="{44AAD188-A070-4E32-8812-EDAE3622A953}" type="pres">
      <dgm:prSet presAssocID="{E8C476E1-0A6A-4FB6-8F14-B208392BC774}" presName="vert1" presStyleCnt="0"/>
      <dgm:spPr/>
    </dgm:pt>
    <dgm:pt modelId="{9E61C4E6-5984-4582-94C9-3B24D95E96AC}" type="pres">
      <dgm:prSet presAssocID="{5CE03BB7-A41B-467F-8544-7FF4496AF183}" presName="thickLine" presStyleLbl="alignNode1" presStyleIdx="3" presStyleCnt="16"/>
      <dgm:spPr/>
    </dgm:pt>
    <dgm:pt modelId="{EFEC356A-BEA4-4E05-B2EE-13F2D8845852}" type="pres">
      <dgm:prSet presAssocID="{5CE03BB7-A41B-467F-8544-7FF4496AF183}" presName="horz1" presStyleCnt="0"/>
      <dgm:spPr/>
    </dgm:pt>
    <dgm:pt modelId="{084F65A8-0411-499A-930F-725D6A4DBE30}" type="pres">
      <dgm:prSet presAssocID="{5CE03BB7-A41B-467F-8544-7FF4496AF183}" presName="tx1" presStyleLbl="revTx" presStyleIdx="3" presStyleCnt="16"/>
      <dgm:spPr/>
    </dgm:pt>
    <dgm:pt modelId="{DF84D922-82AD-440B-BFB4-828B5AFB777D}" type="pres">
      <dgm:prSet presAssocID="{5CE03BB7-A41B-467F-8544-7FF4496AF183}" presName="vert1" presStyleCnt="0"/>
      <dgm:spPr/>
    </dgm:pt>
    <dgm:pt modelId="{97F207E0-66B1-45FF-9EFD-049D2EFB073C}" type="pres">
      <dgm:prSet presAssocID="{0FB48171-C670-4123-84BB-489FDDB59EFB}" presName="thickLine" presStyleLbl="alignNode1" presStyleIdx="4" presStyleCnt="16"/>
      <dgm:spPr/>
    </dgm:pt>
    <dgm:pt modelId="{273BC95B-1F7C-4294-9F23-504515807D4F}" type="pres">
      <dgm:prSet presAssocID="{0FB48171-C670-4123-84BB-489FDDB59EFB}" presName="horz1" presStyleCnt="0"/>
      <dgm:spPr/>
    </dgm:pt>
    <dgm:pt modelId="{14A6E58D-A4AB-4BA0-8DE0-B225D105BEA8}" type="pres">
      <dgm:prSet presAssocID="{0FB48171-C670-4123-84BB-489FDDB59EFB}" presName="tx1" presStyleLbl="revTx" presStyleIdx="4" presStyleCnt="16"/>
      <dgm:spPr/>
    </dgm:pt>
    <dgm:pt modelId="{3940949C-91C4-4085-9915-449DE101854D}" type="pres">
      <dgm:prSet presAssocID="{0FB48171-C670-4123-84BB-489FDDB59EFB}" presName="vert1" presStyleCnt="0"/>
      <dgm:spPr/>
    </dgm:pt>
    <dgm:pt modelId="{DDD03AD2-6944-48F0-BD52-E5EBDE98EC66}" type="pres">
      <dgm:prSet presAssocID="{BD4A34DC-4211-415C-AFAB-FE3619D1A370}" presName="thickLine" presStyleLbl="alignNode1" presStyleIdx="5" presStyleCnt="16"/>
      <dgm:spPr/>
    </dgm:pt>
    <dgm:pt modelId="{5F6E71AE-1A7C-4302-B8BE-7E6228C90315}" type="pres">
      <dgm:prSet presAssocID="{BD4A34DC-4211-415C-AFAB-FE3619D1A370}" presName="horz1" presStyleCnt="0"/>
      <dgm:spPr/>
    </dgm:pt>
    <dgm:pt modelId="{B8BF153F-1BC8-46CE-BA63-0C1205BD4D6A}" type="pres">
      <dgm:prSet presAssocID="{BD4A34DC-4211-415C-AFAB-FE3619D1A370}" presName="tx1" presStyleLbl="revTx" presStyleIdx="5" presStyleCnt="16"/>
      <dgm:spPr/>
    </dgm:pt>
    <dgm:pt modelId="{CF36F669-7C55-4CF5-A2DF-C99108F56963}" type="pres">
      <dgm:prSet presAssocID="{BD4A34DC-4211-415C-AFAB-FE3619D1A370}" presName="vert1" presStyleCnt="0"/>
      <dgm:spPr/>
    </dgm:pt>
    <dgm:pt modelId="{634EE781-5375-4B40-A605-D8E533D86293}" type="pres">
      <dgm:prSet presAssocID="{3F7AB509-2F02-48C0-A18D-459D6CF1E817}" presName="thickLine" presStyleLbl="alignNode1" presStyleIdx="6" presStyleCnt="16"/>
      <dgm:spPr/>
    </dgm:pt>
    <dgm:pt modelId="{EFE2B164-F1D3-4E91-B149-E19339DAFCDB}" type="pres">
      <dgm:prSet presAssocID="{3F7AB509-2F02-48C0-A18D-459D6CF1E817}" presName="horz1" presStyleCnt="0"/>
      <dgm:spPr/>
    </dgm:pt>
    <dgm:pt modelId="{0ECF7D79-8746-4DC7-B17C-F09279DCBFA2}" type="pres">
      <dgm:prSet presAssocID="{3F7AB509-2F02-48C0-A18D-459D6CF1E817}" presName="tx1" presStyleLbl="revTx" presStyleIdx="6" presStyleCnt="16"/>
      <dgm:spPr/>
    </dgm:pt>
    <dgm:pt modelId="{EF7CD09C-BE7E-42C6-B25B-46BAF04D7D1F}" type="pres">
      <dgm:prSet presAssocID="{3F7AB509-2F02-48C0-A18D-459D6CF1E817}" presName="vert1" presStyleCnt="0"/>
      <dgm:spPr/>
    </dgm:pt>
    <dgm:pt modelId="{FA01947C-A155-452A-AFAD-0CE6D23689FE}" type="pres">
      <dgm:prSet presAssocID="{9A3528D2-4EF9-4DEB-97C4-6507A8B64C4B}" presName="thickLine" presStyleLbl="alignNode1" presStyleIdx="7" presStyleCnt="16"/>
      <dgm:spPr/>
    </dgm:pt>
    <dgm:pt modelId="{00134DDF-54AD-4F58-9492-02540992D151}" type="pres">
      <dgm:prSet presAssocID="{9A3528D2-4EF9-4DEB-97C4-6507A8B64C4B}" presName="horz1" presStyleCnt="0"/>
      <dgm:spPr/>
    </dgm:pt>
    <dgm:pt modelId="{DC3608E4-CD66-40F6-BD2E-6A11596B4BA3}" type="pres">
      <dgm:prSet presAssocID="{9A3528D2-4EF9-4DEB-97C4-6507A8B64C4B}" presName="tx1" presStyleLbl="revTx" presStyleIdx="7" presStyleCnt="16"/>
      <dgm:spPr/>
    </dgm:pt>
    <dgm:pt modelId="{1FBE08FC-4C89-4A0C-939D-5C822B23A3B2}" type="pres">
      <dgm:prSet presAssocID="{9A3528D2-4EF9-4DEB-97C4-6507A8B64C4B}" presName="vert1" presStyleCnt="0"/>
      <dgm:spPr/>
    </dgm:pt>
    <dgm:pt modelId="{FDE19F31-091B-4969-B3CA-52FC2F41DFCD}" type="pres">
      <dgm:prSet presAssocID="{B6A55C02-5DAA-40AF-AE9E-B8D9A6696177}" presName="thickLine" presStyleLbl="alignNode1" presStyleIdx="8" presStyleCnt="16"/>
      <dgm:spPr/>
    </dgm:pt>
    <dgm:pt modelId="{955A0FC4-20A1-495D-9A31-0B64D09F21B7}" type="pres">
      <dgm:prSet presAssocID="{B6A55C02-5DAA-40AF-AE9E-B8D9A6696177}" presName="horz1" presStyleCnt="0"/>
      <dgm:spPr/>
    </dgm:pt>
    <dgm:pt modelId="{4FA489F6-05C2-4D52-97DF-7C5BCD02BD70}" type="pres">
      <dgm:prSet presAssocID="{B6A55C02-5DAA-40AF-AE9E-B8D9A6696177}" presName="tx1" presStyleLbl="revTx" presStyleIdx="8" presStyleCnt="16"/>
      <dgm:spPr/>
    </dgm:pt>
    <dgm:pt modelId="{CA1623DF-9ACF-4611-A40D-24462508284D}" type="pres">
      <dgm:prSet presAssocID="{B6A55C02-5DAA-40AF-AE9E-B8D9A6696177}" presName="vert1" presStyleCnt="0"/>
      <dgm:spPr/>
    </dgm:pt>
    <dgm:pt modelId="{F776BA24-410C-4139-A7E3-1FEDB7274035}" type="pres">
      <dgm:prSet presAssocID="{5842F7AB-660E-4A52-9D63-A279B9931B48}" presName="thickLine" presStyleLbl="alignNode1" presStyleIdx="9" presStyleCnt="16"/>
      <dgm:spPr/>
    </dgm:pt>
    <dgm:pt modelId="{7AA9A703-6E5E-4868-A9B5-5B5C4A913BA5}" type="pres">
      <dgm:prSet presAssocID="{5842F7AB-660E-4A52-9D63-A279B9931B48}" presName="horz1" presStyleCnt="0"/>
      <dgm:spPr/>
    </dgm:pt>
    <dgm:pt modelId="{EF0072FA-885A-4A59-A434-B03477D53796}" type="pres">
      <dgm:prSet presAssocID="{5842F7AB-660E-4A52-9D63-A279B9931B48}" presName="tx1" presStyleLbl="revTx" presStyleIdx="9" presStyleCnt="16"/>
      <dgm:spPr/>
    </dgm:pt>
    <dgm:pt modelId="{DC46B1DB-977F-436B-9EDE-8F3EB37E8718}" type="pres">
      <dgm:prSet presAssocID="{5842F7AB-660E-4A52-9D63-A279B9931B48}" presName="vert1" presStyleCnt="0"/>
      <dgm:spPr/>
    </dgm:pt>
    <dgm:pt modelId="{24148CB8-AF10-4D39-A9CA-33EDCDA8F2EA}" type="pres">
      <dgm:prSet presAssocID="{FB6F3638-DFEC-42CE-8EDD-6F0A6F936CEF}" presName="thickLine" presStyleLbl="alignNode1" presStyleIdx="10" presStyleCnt="16"/>
      <dgm:spPr/>
    </dgm:pt>
    <dgm:pt modelId="{D4951C45-3A87-4952-A405-E5A21FF052C9}" type="pres">
      <dgm:prSet presAssocID="{FB6F3638-DFEC-42CE-8EDD-6F0A6F936CEF}" presName="horz1" presStyleCnt="0"/>
      <dgm:spPr/>
    </dgm:pt>
    <dgm:pt modelId="{4C17D0AD-8AF0-40B0-B630-C37E6342C63E}" type="pres">
      <dgm:prSet presAssocID="{FB6F3638-DFEC-42CE-8EDD-6F0A6F936CEF}" presName="tx1" presStyleLbl="revTx" presStyleIdx="10" presStyleCnt="16"/>
      <dgm:spPr/>
    </dgm:pt>
    <dgm:pt modelId="{6A22C132-ED86-4708-821A-F7E0B7C63FEE}" type="pres">
      <dgm:prSet presAssocID="{FB6F3638-DFEC-42CE-8EDD-6F0A6F936CEF}" presName="vert1" presStyleCnt="0"/>
      <dgm:spPr/>
    </dgm:pt>
    <dgm:pt modelId="{AFEF19FC-912E-4269-B8E6-5FD0426C3534}" type="pres">
      <dgm:prSet presAssocID="{F0967B34-5094-467A-8DD5-6FE509D4F607}" presName="thickLine" presStyleLbl="alignNode1" presStyleIdx="11" presStyleCnt="16"/>
      <dgm:spPr/>
    </dgm:pt>
    <dgm:pt modelId="{045218AD-6007-4B13-91DE-8E6BD57E2520}" type="pres">
      <dgm:prSet presAssocID="{F0967B34-5094-467A-8DD5-6FE509D4F607}" presName="horz1" presStyleCnt="0"/>
      <dgm:spPr/>
    </dgm:pt>
    <dgm:pt modelId="{90721FCF-CD16-447F-AACB-C6233087A660}" type="pres">
      <dgm:prSet presAssocID="{F0967B34-5094-467A-8DD5-6FE509D4F607}" presName="tx1" presStyleLbl="revTx" presStyleIdx="11" presStyleCnt="16"/>
      <dgm:spPr/>
    </dgm:pt>
    <dgm:pt modelId="{DE799212-007E-4555-96E4-55B8CB18375F}" type="pres">
      <dgm:prSet presAssocID="{F0967B34-5094-467A-8DD5-6FE509D4F607}" presName="vert1" presStyleCnt="0"/>
      <dgm:spPr/>
    </dgm:pt>
    <dgm:pt modelId="{3DE4A2B5-AEB4-4090-A455-FB223F6A72A7}" type="pres">
      <dgm:prSet presAssocID="{9211817E-96E9-49F0-A7D6-F242E395680C}" presName="thickLine" presStyleLbl="alignNode1" presStyleIdx="12" presStyleCnt="16"/>
      <dgm:spPr/>
    </dgm:pt>
    <dgm:pt modelId="{82F29EE6-5FD2-4051-BAA6-507869C7FE7B}" type="pres">
      <dgm:prSet presAssocID="{9211817E-96E9-49F0-A7D6-F242E395680C}" presName="horz1" presStyleCnt="0"/>
      <dgm:spPr/>
    </dgm:pt>
    <dgm:pt modelId="{BC435393-238B-4C1C-9263-06F4EEC87F22}" type="pres">
      <dgm:prSet presAssocID="{9211817E-96E9-49F0-A7D6-F242E395680C}" presName="tx1" presStyleLbl="revTx" presStyleIdx="12" presStyleCnt="16"/>
      <dgm:spPr/>
    </dgm:pt>
    <dgm:pt modelId="{768456F0-2688-4ECB-994B-5E236612D5C3}" type="pres">
      <dgm:prSet presAssocID="{9211817E-96E9-49F0-A7D6-F242E395680C}" presName="vert1" presStyleCnt="0"/>
      <dgm:spPr/>
    </dgm:pt>
    <dgm:pt modelId="{FD7247D1-5C62-4B79-99FF-0BDD4B1436D0}" type="pres">
      <dgm:prSet presAssocID="{2587A02E-B3BA-42A6-8124-7DBC5ACE5D8B}" presName="thickLine" presStyleLbl="alignNode1" presStyleIdx="13" presStyleCnt="16"/>
      <dgm:spPr/>
    </dgm:pt>
    <dgm:pt modelId="{EE25FBC5-35E9-4CA8-B670-3CE6FC68D139}" type="pres">
      <dgm:prSet presAssocID="{2587A02E-B3BA-42A6-8124-7DBC5ACE5D8B}" presName="horz1" presStyleCnt="0"/>
      <dgm:spPr/>
    </dgm:pt>
    <dgm:pt modelId="{93ADFCC1-6FCB-4DB2-8633-E5045BDEAED6}" type="pres">
      <dgm:prSet presAssocID="{2587A02E-B3BA-42A6-8124-7DBC5ACE5D8B}" presName="tx1" presStyleLbl="revTx" presStyleIdx="13" presStyleCnt="16"/>
      <dgm:spPr/>
    </dgm:pt>
    <dgm:pt modelId="{72DAFD4B-87DB-4202-861E-29B49C7C592C}" type="pres">
      <dgm:prSet presAssocID="{2587A02E-B3BA-42A6-8124-7DBC5ACE5D8B}" presName="vert1" presStyleCnt="0"/>
      <dgm:spPr/>
    </dgm:pt>
    <dgm:pt modelId="{521C3B37-B4E5-4824-82F4-E0F9D322E220}" type="pres">
      <dgm:prSet presAssocID="{D2D3ADF9-6D29-43AD-B4B1-55A0820A1CBC}" presName="thickLine" presStyleLbl="alignNode1" presStyleIdx="14" presStyleCnt="16"/>
      <dgm:spPr/>
    </dgm:pt>
    <dgm:pt modelId="{08058D75-C019-44A2-BC9A-ED3328DEFE92}" type="pres">
      <dgm:prSet presAssocID="{D2D3ADF9-6D29-43AD-B4B1-55A0820A1CBC}" presName="horz1" presStyleCnt="0"/>
      <dgm:spPr/>
    </dgm:pt>
    <dgm:pt modelId="{A55EFAF3-09DE-4E25-95A4-E24594182052}" type="pres">
      <dgm:prSet presAssocID="{D2D3ADF9-6D29-43AD-B4B1-55A0820A1CBC}" presName="tx1" presStyleLbl="revTx" presStyleIdx="14" presStyleCnt="16"/>
      <dgm:spPr/>
    </dgm:pt>
    <dgm:pt modelId="{B467D741-BABA-4073-8DC6-0FFE9B81B17E}" type="pres">
      <dgm:prSet presAssocID="{D2D3ADF9-6D29-43AD-B4B1-55A0820A1CBC}" presName="vert1" presStyleCnt="0"/>
      <dgm:spPr/>
    </dgm:pt>
    <dgm:pt modelId="{4F10FB71-F140-4012-93AD-C595F5E40CB3}" type="pres">
      <dgm:prSet presAssocID="{015683D6-DE44-4EED-8DF3-376E53AD4CA1}" presName="thickLine" presStyleLbl="alignNode1" presStyleIdx="15" presStyleCnt="16"/>
      <dgm:spPr/>
    </dgm:pt>
    <dgm:pt modelId="{8504E0F6-B38A-47CC-8956-3DD6B8FB60A6}" type="pres">
      <dgm:prSet presAssocID="{015683D6-DE44-4EED-8DF3-376E53AD4CA1}" presName="horz1" presStyleCnt="0"/>
      <dgm:spPr/>
    </dgm:pt>
    <dgm:pt modelId="{652D6A2E-B69F-4251-BB63-CBA431EF8C97}" type="pres">
      <dgm:prSet presAssocID="{015683D6-DE44-4EED-8DF3-376E53AD4CA1}" presName="tx1" presStyleLbl="revTx" presStyleIdx="15" presStyleCnt="16"/>
      <dgm:spPr/>
    </dgm:pt>
    <dgm:pt modelId="{F2767AAB-BF43-4426-892B-A374519ED069}" type="pres">
      <dgm:prSet presAssocID="{015683D6-DE44-4EED-8DF3-376E53AD4CA1}" presName="vert1" presStyleCnt="0"/>
      <dgm:spPr/>
    </dgm:pt>
  </dgm:ptLst>
  <dgm:cxnLst>
    <dgm:cxn modelId="{69E89807-86DD-415B-B671-157C5A7BF14E}" type="presOf" srcId="{B6A55C02-5DAA-40AF-AE9E-B8D9A6696177}" destId="{4FA489F6-05C2-4D52-97DF-7C5BCD02BD70}" srcOrd="0" destOrd="0" presId="urn:microsoft.com/office/officeart/2008/layout/LinedList"/>
    <dgm:cxn modelId="{6C63F308-5315-4252-A533-802B1BF9BFF6}" type="presOf" srcId="{34B2B496-7D70-4D76-B383-E922726A4A8E}" destId="{CA1F45FE-2ABF-4DA2-A558-2069E51CF180}" srcOrd="0" destOrd="0" presId="urn:microsoft.com/office/officeart/2008/layout/LinedList"/>
    <dgm:cxn modelId="{65C8C70A-8B51-4817-86B4-10E8CDC1EA38}" srcId="{34B2B496-7D70-4D76-B383-E922726A4A8E}" destId="{D2D3ADF9-6D29-43AD-B4B1-55A0820A1CBC}" srcOrd="14" destOrd="0" parTransId="{1936B9D0-764C-4B8D-ABB3-9111BE599EF8}" sibTransId="{EF6AFC1E-D5C0-4BC9-ADA8-720C6FBEAF24}"/>
    <dgm:cxn modelId="{C775400E-B025-4BA7-B841-96C401C04F22}" type="presOf" srcId="{3F7AB509-2F02-48C0-A18D-459D6CF1E817}" destId="{0ECF7D79-8746-4DC7-B17C-F09279DCBFA2}" srcOrd="0" destOrd="0" presId="urn:microsoft.com/office/officeart/2008/layout/LinedList"/>
    <dgm:cxn modelId="{2B9CDB10-51AC-4944-A0AF-F4C3BDC090CD}" srcId="{34B2B496-7D70-4D76-B383-E922726A4A8E}" destId="{0FB48171-C670-4123-84BB-489FDDB59EFB}" srcOrd="4" destOrd="0" parTransId="{5B953E0A-36C7-44F0-B397-898923BF5188}" sibTransId="{FDDA539E-0D35-449C-AFF2-ACC771B9238F}"/>
    <dgm:cxn modelId="{B8956413-2A7B-474A-A690-09D5B05FDEE9}" type="presOf" srcId="{B408DFAB-054E-4F22-96FC-0095DAEE53FA}" destId="{CCE67719-CFEC-44B4-996C-4477E9579955}" srcOrd="0" destOrd="0" presId="urn:microsoft.com/office/officeart/2008/layout/LinedList"/>
    <dgm:cxn modelId="{9E686C15-9678-4174-82E6-43A5C118DCAF}" type="presOf" srcId="{F0967B34-5094-467A-8DD5-6FE509D4F607}" destId="{90721FCF-CD16-447F-AACB-C6233087A660}" srcOrd="0" destOrd="0" presId="urn:microsoft.com/office/officeart/2008/layout/LinedList"/>
    <dgm:cxn modelId="{531CFA25-140D-4DE2-846C-7A30C2E52AFF}" type="presOf" srcId="{BD4A34DC-4211-415C-AFAB-FE3619D1A370}" destId="{B8BF153F-1BC8-46CE-BA63-0C1205BD4D6A}" srcOrd="0" destOrd="0" presId="urn:microsoft.com/office/officeart/2008/layout/LinedList"/>
    <dgm:cxn modelId="{0D26652A-F9BA-423B-BED3-732EADCBD8F6}" srcId="{34B2B496-7D70-4D76-B383-E922726A4A8E}" destId="{2587A02E-B3BA-42A6-8124-7DBC5ACE5D8B}" srcOrd="13" destOrd="0" parTransId="{A3EA880C-73A6-4A3F-8EF3-AC30849FF58F}" sibTransId="{F3B2B30B-A5B0-4131-A576-1081FE587BBE}"/>
    <dgm:cxn modelId="{A970D866-541B-4B1D-A47D-BB5A778FD5DD}" type="presOf" srcId="{9A3528D2-4EF9-4DEB-97C4-6507A8B64C4B}" destId="{DC3608E4-CD66-40F6-BD2E-6A11596B4BA3}" srcOrd="0" destOrd="0" presId="urn:microsoft.com/office/officeart/2008/layout/LinedList"/>
    <dgm:cxn modelId="{AF94316A-BD11-48FD-9917-236F68399023}" srcId="{34B2B496-7D70-4D76-B383-E922726A4A8E}" destId="{5CE03BB7-A41B-467F-8544-7FF4496AF183}" srcOrd="3" destOrd="0" parTransId="{20073043-EB81-49E5-BB7B-0EFD3B10FE6D}" sibTransId="{C03B7B99-7C56-44D1-A670-E6F62DBC3676}"/>
    <dgm:cxn modelId="{EB2C1F4D-5157-4EFE-A93A-02FB05FEEF15}" srcId="{34B2B496-7D70-4D76-B383-E922726A4A8E}" destId="{B6A55C02-5DAA-40AF-AE9E-B8D9A6696177}" srcOrd="8" destOrd="0" parTransId="{5E508677-4F31-4AAC-9037-5D4ADBF7EE53}" sibTransId="{3A250F9C-32C0-433D-AD5E-3D0684D079AE}"/>
    <dgm:cxn modelId="{41285353-0459-40F6-BCAC-DAE96C109BAA}" srcId="{34B2B496-7D70-4D76-B383-E922726A4A8E}" destId="{E8C476E1-0A6A-4FB6-8F14-B208392BC774}" srcOrd="2" destOrd="0" parTransId="{E57AF0EB-061C-4653-B21E-A8FE327937ED}" sibTransId="{437A525B-74C5-4846-83DB-226D7E74227E}"/>
    <dgm:cxn modelId="{F9FD917B-3914-48A6-A99A-4405B99CC65C}" srcId="{34B2B496-7D70-4D76-B383-E922726A4A8E}" destId="{B408DFAB-054E-4F22-96FC-0095DAEE53FA}" srcOrd="0" destOrd="0" parTransId="{F5E6CFF2-D34D-4725-8DF9-0338936E1FA8}" sibTransId="{4367B5CD-DC53-4638-8814-51070B4F5BCC}"/>
    <dgm:cxn modelId="{F325127D-E43F-4E47-83CC-BCF7BEF5A635}" srcId="{34B2B496-7D70-4D76-B383-E922726A4A8E}" destId="{3F7AB509-2F02-48C0-A18D-459D6CF1E817}" srcOrd="6" destOrd="0" parTransId="{6C854297-A0C4-47D3-AC6E-49D39AB2ED6E}" sibTransId="{5814C895-7ACE-4F82-A022-DE5B4957988F}"/>
    <dgm:cxn modelId="{0905CB7F-805D-4779-8458-626EC0EAAB1B}" type="presOf" srcId="{5CE03BB7-A41B-467F-8544-7FF4496AF183}" destId="{084F65A8-0411-499A-930F-725D6A4DBE30}" srcOrd="0" destOrd="0" presId="urn:microsoft.com/office/officeart/2008/layout/LinedList"/>
    <dgm:cxn modelId="{A9358C80-4F00-4073-AA0D-12C5A3559112}" type="presOf" srcId="{015683D6-DE44-4EED-8DF3-376E53AD4CA1}" destId="{652D6A2E-B69F-4251-BB63-CBA431EF8C97}" srcOrd="0" destOrd="0" presId="urn:microsoft.com/office/officeart/2008/layout/LinedList"/>
    <dgm:cxn modelId="{C0945E81-740A-466A-8A3B-8BAC49155C6A}" srcId="{34B2B496-7D70-4D76-B383-E922726A4A8E}" destId="{BD4A34DC-4211-415C-AFAB-FE3619D1A370}" srcOrd="5" destOrd="0" parTransId="{2748898E-109A-4E97-8DF1-F20F4BCC47E2}" sibTransId="{B7A88E1F-9D77-4F53-830C-6AB9EFED97DA}"/>
    <dgm:cxn modelId="{2B5F4181-FE7B-4233-8D39-A85B3681B21F}" srcId="{34B2B496-7D70-4D76-B383-E922726A4A8E}" destId="{9A3528D2-4EF9-4DEB-97C4-6507A8B64C4B}" srcOrd="7" destOrd="0" parTransId="{1D6F9120-63A1-47FF-89B5-EF7B7D348C0C}" sibTransId="{B831EE77-E32A-4AE7-8F98-8B6C641B1DD5}"/>
    <dgm:cxn modelId="{6A6FCF84-4600-419C-8B88-0ED7E38DB768}" type="presOf" srcId="{E8C476E1-0A6A-4FB6-8F14-B208392BC774}" destId="{02BF1F49-9A1C-44C9-9530-950CF39156DC}" srcOrd="0" destOrd="0" presId="urn:microsoft.com/office/officeart/2008/layout/LinedList"/>
    <dgm:cxn modelId="{B995ED88-38F2-47FA-B089-EF0B7AB38D3A}" srcId="{34B2B496-7D70-4D76-B383-E922726A4A8E}" destId="{5842F7AB-660E-4A52-9D63-A279B9931B48}" srcOrd="9" destOrd="0" parTransId="{6AE8237F-B27F-4E2B-864C-4C313E0380D0}" sibTransId="{2DE04804-8412-4809-B9B3-EA2DEF0B6F84}"/>
    <dgm:cxn modelId="{6800348C-08C6-4403-86A5-C1B7FC33AA9B}" srcId="{34B2B496-7D70-4D76-B383-E922726A4A8E}" destId="{F0967B34-5094-467A-8DD5-6FE509D4F607}" srcOrd="11" destOrd="0" parTransId="{60ED4B3B-D3A6-48B0-86FE-651765F83DDD}" sibTransId="{0EEB0964-D181-4BAF-BC09-FB75DBF2B1C0}"/>
    <dgm:cxn modelId="{E5583592-B438-4B2E-91F4-387780F1F509}" type="presOf" srcId="{0FB48171-C670-4123-84BB-489FDDB59EFB}" destId="{14A6E58D-A4AB-4BA0-8DE0-B225D105BEA8}" srcOrd="0" destOrd="0" presId="urn:microsoft.com/office/officeart/2008/layout/LinedList"/>
    <dgm:cxn modelId="{6AD2C59F-4679-42FA-9EEA-E504BDD67C6E}" srcId="{34B2B496-7D70-4D76-B383-E922726A4A8E}" destId="{9211817E-96E9-49F0-A7D6-F242E395680C}" srcOrd="12" destOrd="0" parTransId="{559F90A5-9FAD-4456-A817-96CA6D954D8C}" sibTransId="{F81DEAFB-00BD-461A-93D0-1A85FC8CF91B}"/>
    <dgm:cxn modelId="{7BE417A4-C7B6-43A5-B571-ADD607D13976}" srcId="{34B2B496-7D70-4D76-B383-E922726A4A8E}" destId="{A8D3F16B-D99E-46E3-90C7-49BA00C3E936}" srcOrd="1" destOrd="0" parTransId="{17712BFD-A521-4B32-AC78-59BD9FBDCEF4}" sibTransId="{CE788BA3-4E6C-4864-B2A1-E49F4F8835D5}"/>
    <dgm:cxn modelId="{C1C89EA5-5EC9-4232-B2A0-7398B49DE621}" srcId="{34B2B496-7D70-4D76-B383-E922726A4A8E}" destId="{015683D6-DE44-4EED-8DF3-376E53AD4CA1}" srcOrd="15" destOrd="0" parTransId="{B6A8E6EE-D712-4F79-B38E-1D3D0AF53E23}" sibTransId="{47BEE4A2-D5F0-4473-A39B-AAAF486DF515}"/>
    <dgm:cxn modelId="{96B3A6C8-A7E1-4972-82E8-C92774D4A6BF}" type="presOf" srcId="{5842F7AB-660E-4A52-9D63-A279B9931B48}" destId="{EF0072FA-885A-4A59-A434-B03477D53796}" srcOrd="0" destOrd="0" presId="urn:microsoft.com/office/officeart/2008/layout/LinedList"/>
    <dgm:cxn modelId="{2623BFD6-6277-494A-BC0A-C383ED30B70E}" type="presOf" srcId="{A8D3F16B-D99E-46E3-90C7-49BA00C3E936}" destId="{14087AC2-4DEE-4EEF-8C25-8A7873AB58D5}" srcOrd="0" destOrd="0" presId="urn:microsoft.com/office/officeart/2008/layout/LinedList"/>
    <dgm:cxn modelId="{C47EF6E1-5837-4E71-9C2C-1AB321F44D35}" type="presOf" srcId="{FB6F3638-DFEC-42CE-8EDD-6F0A6F936CEF}" destId="{4C17D0AD-8AF0-40B0-B630-C37E6342C63E}" srcOrd="0" destOrd="0" presId="urn:microsoft.com/office/officeart/2008/layout/LinedList"/>
    <dgm:cxn modelId="{68AA9FEB-8F3A-42C0-B647-978C0BDFD608}" type="presOf" srcId="{2587A02E-B3BA-42A6-8124-7DBC5ACE5D8B}" destId="{93ADFCC1-6FCB-4DB2-8633-E5045BDEAED6}" srcOrd="0" destOrd="0" presId="urn:microsoft.com/office/officeart/2008/layout/LinedList"/>
    <dgm:cxn modelId="{103503F5-46C2-4612-9CA2-F63ED589E66A}" srcId="{34B2B496-7D70-4D76-B383-E922726A4A8E}" destId="{FB6F3638-DFEC-42CE-8EDD-6F0A6F936CEF}" srcOrd="10" destOrd="0" parTransId="{38621559-1227-4C36-B272-9052C83F8944}" sibTransId="{15F50FC8-3F45-49DA-A6D5-91BFF3997F9B}"/>
    <dgm:cxn modelId="{80DC1AF7-3746-425F-89F6-92AE5B1FF142}" type="presOf" srcId="{D2D3ADF9-6D29-43AD-B4B1-55A0820A1CBC}" destId="{A55EFAF3-09DE-4E25-95A4-E24594182052}" srcOrd="0" destOrd="0" presId="urn:microsoft.com/office/officeart/2008/layout/LinedList"/>
    <dgm:cxn modelId="{029803FA-02F3-4B42-9C62-409140A27A4F}" type="presOf" srcId="{9211817E-96E9-49F0-A7D6-F242E395680C}" destId="{BC435393-238B-4C1C-9263-06F4EEC87F22}" srcOrd="0" destOrd="0" presId="urn:microsoft.com/office/officeart/2008/layout/LinedList"/>
    <dgm:cxn modelId="{92872867-B23E-48BF-AB1B-A780870F2BB3}" type="presParOf" srcId="{CA1F45FE-2ABF-4DA2-A558-2069E51CF180}" destId="{C2B278FB-FE0F-4955-ACD4-6E653B67BA8D}" srcOrd="0" destOrd="0" presId="urn:microsoft.com/office/officeart/2008/layout/LinedList"/>
    <dgm:cxn modelId="{DA997D36-7D6A-4CA0-8667-28B95E81B868}" type="presParOf" srcId="{CA1F45FE-2ABF-4DA2-A558-2069E51CF180}" destId="{E0B3F74D-410C-403E-9DC7-6F50E3A34368}" srcOrd="1" destOrd="0" presId="urn:microsoft.com/office/officeart/2008/layout/LinedList"/>
    <dgm:cxn modelId="{4219032B-DE6E-441F-92CC-38E98146AF33}" type="presParOf" srcId="{E0B3F74D-410C-403E-9DC7-6F50E3A34368}" destId="{CCE67719-CFEC-44B4-996C-4477E9579955}" srcOrd="0" destOrd="0" presId="urn:microsoft.com/office/officeart/2008/layout/LinedList"/>
    <dgm:cxn modelId="{E3683AEC-C975-4D42-A65D-300245E1AB55}" type="presParOf" srcId="{E0B3F74D-410C-403E-9DC7-6F50E3A34368}" destId="{C3CED448-4D82-4540-B544-C3C1279EF4E2}" srcOrd="1" destOrd="0" presId="urn:microsoft.com/office/officeart/2008/layout/LinedList"/>
    <dgm:cxn modelId="{4DEFA0DE-5A28-4534-A8F2-03ED51C766B0}" type="presParOf" srcId="{CA1F45FE-2ABF-4DA2-A558-2069E51CF180}" destId="{39617A36-4586-4471-88C5-68DE7755E1BC}" srcOrd="2" destOrd="0" presId="urn:microsoft.com/office/officeart/2008/layout/LinedList"/>
    <dgm:cxn modelId="{4636A640-F5DF-450F-BE73-6544B93EAA92}" type="presParOf" srcId="{CA1F45FE-2ABF-4DA2-A558-2069E51CF180}" destId="{481DA966-3A1F-4900-BFC4-9620B6130132}" srcOrd="3" destOrd="0" presId="urn:microsoft.com/office/officeart/2008/layout/LinedList"/>
    <dgm:cxn modelId="{63EBF9B2-604B-4F5A-AE52-C8607A59AC85}" type="presParOf" srcId="{481DA966-3A1F-4900-BFC4-9620B6130132}" destId="{14087AC2-4DEE-4EEF-8C25-8A7873AB58D5}" srcOrd="0" destOrd="0" presId="urn:microsoft.com/office/officeart/2008/layout/LinedList"/>
    <dgm:cxn modelId="{A84E5EA0-0824-49A7-A5AE-ABED56213C14}" type="presParOf" srcId="{481DA966-3A1F-4900-BFC4-9620B6130132}" destId="{511C3BAC-AF39-47D2-A372-2EFE569B46CD}" srcOrd="1" destOrd="0" presId="urn:microsoft.com/office/officeart/2008/layout/LinedList"/>
    <dgm:cxn modelId="{1289070A-C255-4E61-AF7C-8E9EAC0DAD70}" type="presParOf" srcId="{CA1F45FE-2ABF-4DA2-A558-2069E51CF180}" destId="{42934552-9F66-413C-8542-848D35C9DB52}" srcOrd="4" destOrd="0" presId="urn:microsoft.com/office/officeart/2008/layout/LinedList"/>
    <dgm:cxn modelId="{0B8239D7-98FB-4819-87AB-1A9DC605A310}" type="presParOf" srcId="{CA1F45FE-2ABF-4DA2-A558-2069E51CF180}" destId="{A19A1B59-B0B4-4A28-BE12-73AB69D0AA75}" srcOrd="5" destOrd="0" presId="urn:microsoft.com/office/officeart/2008/layout/LinedList"/>
    <dgm:cxn modelId="{ADFEB61B-90C2-48FD-A533-E1E61FFE7CEA}" type="presParOf" srcId="{A19A1B59-B0B4-4A28-BE12-73AB69D0AA75}" destId="{02BF1F49-9A1C-44C9-9530-950CF39156DC}" srcOrd="0" destOrd="0" presId="urn:microsoft.com/office/officeart/2008/layout/LinedList"/>
    <dgm:cxn modelId="{45EB03C6-B8C6-468D-A6BF-59FA2D80F89C}" type="presParOf" srcId="{A19A1B59-B0B4-4A28-BE12-73AB69D0AA75}" destId="{44AAD188-A070-4E32-8812-EDAE3622A953}" srcOrd="1" destOrd="0" presId="urn:microsoft.com/office/officeart/2008/layout/LinedList"/>
    <dgm:cxn modelId="{6B340862-3D3E-49A8-A15E-91BA598DE4B3}" type="presParOf" srcId="{CA1F45FE-2ABF-4DA2-A558-2069E51CF180}" destId="{9E61C4E6-5984-4582-94C9-3B24D95E96AC}" srcOrd="6" destOrd="0" presId="urn:microsoft.com/office/officeart/2008/layout/LinedList"/>
    <dgm:cxn modelId="{C2055F08-856A-4F68-9470-A5E42F3F4C16}" type="presParOf" srcId="{CA1F45FE-2ABF-4DA2-A558-2069E51CF180}" destId="{EFEC356A-BEA4-4E05-B2EE-13F2D8845852}" srcOrd="7" destOrd="0" presId="urn:microsoft.com/office/officeart/2008/layout/LinedList"/>
    <dgm:cxn modelId="{2E321B71-F0D2-43B1-8B57-2166BEA8A216}" type="presParOf" srcId="{EFEC356A-BEA4-4E05-B2EE-13F2D8845852}" destId="{084F65A8-0411-499A-930F-725D6A4DBE30}" srcOrd="0" destOrd="0" presId="urn:microsoft.com/office/officeart/2008/layout/LinedList"/>
    <dgm:cxn modelId="{6061D01C-4D2F-4AC1-9A3E-6F16C4242413}" type="presParOf" srcId="{EFEC356A-BEA4-4E05-B2EE-13F2D8845852}" destId="{DF84D922-82AD-440B-BFB4-828B5AFB777D}" srcOrd="1" destOrd="0" presId="urn:microsoft.com/office/officeart/2008/layout/LinedList"/>
    <dgm:cxn modelId="{1911F124-2CED-4EF1-979B-C462A5C50116}" type="presParOf" srcId="{CA1F45FE-2ABF-4DA2-A558-2069E51CF180}" destId="{97F207E0-66B1-45FF-9EFD-049D2EFB073C}" srcOrd="8" destOrd="0" presId="urn:microsoft.com/office/officeart/2008/layout/LinedList"/>
    <dgm:cxn modelId="{53F4498B-5836-4F12-B7EC-4046AF4D07FF}" type="presParOf" srcId="{CA1F45FE-2ABF-4DA2-A558-2069E51CF180}" destId="{273BC95B-1F7C-4294-9F23-504515807D4F}" srcOrd="9" destOrd="0" presId="urn:microsoft.com/office/officeart/2008/layout/LinedList"/>
    <dgm:cxn modelId="{FC720250-48D0-4C7A-A581-50BA18841F0D}" type="presParOf" srcId="{273BC95B-1F7C-4294-9F23-504515807D4F}" destId="{14A6E58D-A4AB-4BA0-8DE0-B225D105BEA8}" srcOrd="0" destOrd="0" presId="urn:microsoft.com/office/officeart/2008/layout/LinedList"/>
    <dgm:cxn modelId="{BD6EF76B-951D-4B3F-B203-DED6416E11D6}" type="presParOf" srcId="{273BC95B-1F7C-4294-9F23-504515807D4F}" destId="{3940949C-91C4-4085-9915-449DE101854D}" srcOrd="1" destOrd="0" presId="urn:microsoft.com/office/officeart/2008/layout/LinedList"/>
    <dgm:cxn modelId="{A105FA5A-0B45-4D6F-981B-C44F22C70F07}" type="presParOf" srcId="{CA1F45FE-2ABF-4DA2-A558-2069E51CF180}" destId="{DDD03AD2-6944-48F0-BD52-E5EBDE98EC66}" srcOrd="10" destOrd="0" presId="urn:microsoft.com/office/officeart/2008/layout/LinedList"/>
    <dgm:cxn modelId="{DB4D13E2-8E91-4BB7-8DAC-6E8123F01E21}" type="presParOf" srcId="{CA1F45FE-2ABF-4DA2-A558-2069E51CF180}" destId="{5F6E71AE-1A7C-4302-B8BE-7E6228C90315}" srcOrd="11" destOrd="0" presId="urn:microsoft.com/office/officeart/2008/layout/LinedList"/>
    <dgm:cxn modelId="{E507ACF4-954D-4F80-A1A8-B7CDF813561B}" type="presParOf" srcId="{5F6E71AE-1A7C-4302-B8BE-7E6228C90315}" destId="{B8BF153F-1BC8-46CE-BA63-0C1205BD4D6A}" srcOrd="0" destOrd="0" presId="urn:microsoft.com/office/officeart/2008/layout/LinedList"/>
    <dgm:cxn modelId="{0BEF171F-26AB-4552-A287-8B4D4E006A85}" type="presParOf" srcId="{5F6E71AE-1A7C-4302-B8BE-7E6228C90315}" destId="{CF36F669-7C55-4CF5-A2DF-C99108F56963}" srcOrd="1" destOrd="0" presId="urn:microsoft.com/office/officeart/2008/layout/LinedList"/>
    <dgm:cxn modelId="{AFD8D7FC-08F9-4D5F-B5AB-C44A9DC93E35}" type="presParOf" srcId="{CA1F45FE-2ABF-4DA2-A558-2069E51CF180}" destId="{634EE781-5375-4B40-A605-D8E533D86293}" srcOrd="12" destOrd="0" presId="urn:microsoft.com/office/officeart/2008/layout/LinedList"/>
    <dgm:cxn modelId="{9790AAC3-71FC-4712-9A98-0B6E771A3BE7}" type="presParOf" srcId="{CA1F45FE-2ABF-4DA2-A558-2069E51CF180}" destId="{EFE2B164-F1D3-4E91-B149-E19339DAFCDB}" srcOrd="13" destOrd="0" presId="urn:microsoft.com/office/officeart/2008/layout/LinedList"/>
    <dgm:cxn modelId="{5EEE1477-7F4F-4722-B0A9-60EF5DD9B9C7}" type="presParOf" srcId="{EFE2B164-F1D3-4E91-B149-E19339DAFCDB}" destId="{0ECF7D79-8746-4DC7-B17C-F09279DCBFA2}" srcOrd="0" destOrd="0" presId="urn:microsoft.com/office/officeart/2008/layout/LinedList"/>
    <dgm:cxn modelId="{7AF3A566-EA8B-4680-A277-19753CAA40B9}" type="presParOf" srcId="{EFE2B164-F1D3-4E91-B149-E19339DAFCDB}" destId="{EF7CD09C-BE7E-42C6-B25B-46BAF04D7D1F}" srcOrd="1" destOrd="0" presId="urn:microsoft.com/office/officeart/2008/layout/LinedList"/>
    <dgm:cxn modelId="{4CC4E362-6025-44AD-9884-E169747769D2}" type="presParOf" srcId="{CA1F45FE-2ABF-4DA2-A558-2069E51CF180}" destId="{FA01947C-A155-452A-AFAD-0CE6D23689FE}" srcOrd="14" destOrd="0" presId="urn:microsoft.com/office/officeart/2008/layout/LinedList"/>
    <dgm:cxn modelId="{CA48653A-9EDF-41B6-AE39-5D3A71DB4B62}" type="presParOf" srcId="{CA1F45FE-2ABF-4DA2-A558-2069E51CF180}" destId="{00134DDF-54AD-4F58-9492-02540992D151}" srcOrd="15" destOrd="0" presId="urn:microsoft.com/office/officeart/2008/layout/LinedList"/>
    <dgm:cxn modelId="{DF058E05-BB71-4B70-9F86-16F496DE87B9}" type="presParOf" srcId="{00134DDF-54AD-4F58-9492-02540992D151}" destId="{DC3608E4-CD66-40F6-BD2E-6A11596B4BA3}" srcOrd="0" destOrd="0" presId="urn:microsoft.com/office/officeart/2008/layout/LinedList"/>
    <dgm:cxn modelId="{EFF0E6C4-F472-4D16-B6BB-376357B28F8B}" type="presParOf" srcId="{00134DDF-54AD-4F58-9492-02540992D151}" destId="{1FBE08FC-4C89-4A0C-939D-5C822B23A3B2}" srcOrd="1" destOrd="0" presId="urn:microsoft.com/office/officeart/2008/layout/LinedList"/>
    <dgm:cxn modelId="{B596C9D9-CD15-47DE-824F-63C6732F9A39}" type="presParOf" srcId="{CA1F45FE-2ABF-4DA2-A558-2069E51CF180}" destId="{FDE19F31-091B-4969-B3CA-52FC2F41DFCD}" srcOrd="16" destOrd="0" presId="urn:microsoft.com/office/officeart/2008/layout/LinedList"/>
    <dgm:cxn modelId="{91749460-8BD9-445E-895A-8CAFC84500A5}" type="presParOf" srcId="{CA1F45FE-2ABF-4DA2-A558-2069E51CF180}" destId="{955A0FC4-20A1-495D-9A31-0B64D09F21B7}" srcOrd="17" destOrd="0" presId="urn:microsoft.com/office/officeart/2008/layout/LinedList"/>
    <dgm:cxn modelId="{B7EB9A77-868E-49D0-83E1-5E22364456F0}" type="presParOf" srcId="{955A0FC4-20A1-495D-9A31-0B64D09F21B7}" destId="{4FA489F6-05C2-4D52-97DF-7C5BCD02BD70}" srcOrd="0" destOrd="0" presId="urn:microsoft.com/office/officeart/2008/layout/LinedList"/>
    <dgm:cxn modelId="{1C0CA262-1892-4B52-AC72-F53178BD23ED}" type="presParOf" srcId="{955A0FC4-20A1-495D-9A31-0B64D09F21B7}" destId="{CA1623DF-9ACF-4611-A40D-24462508284D}" srcOrd="1" destOrd="0" presId="urn:microsoft.com/office/officeart/2008/layout/LinedList"/>
    <dgm:cxn modelId="{11659804-4B1A-4148-BD04-AD01F8F3758B}" type="presParOf" srcId="{CA1F45FE-2ABF-4DA2-A558-2069E51CF180}" destId="{F776BA24-410C-4139-A7E3-1FEDB7274035}" srcOrd="18" destOrd="0" presId="urn:microsoft.com/office/officeart/2008/layout/LinedList"/>
    <dgm:cxn modelId="{19C64BB4-0FC5-4EA2-A322-0110CF6DA5AF}" type="presParOf" srcId="{CA1F45FE-2ABF-4DA2-A558-2069E51CF180}" destId="{7AA9A703-6E5E-4868-A9B5-5B5C4A913BA5}" srcOrd="19" destOrd="0" presId="urn:microsoft.com/office/officeart/2008/layout/LinedList"/>
    <dgm:cxn modelId="{1635131C-30E5-4FCA-866A-85534869DABF}" type="presParOf" srcId="{7AA9A703-6E5E-4868-A9B5-5B5C4A913BA5}" destId="{EF0072FA-885A-4A59-A434-B03477D53796}" srcOrd="0" destOrd="0" presId="urn:microsoft.com/office/officeart/2008/layout/LinedList"/>
    <dgm:cxn modelId="{0E6C9071-AD54-4116-AFF6-C4088E509248}" type="presParOf" srcId="{7AA9A703-6E5E-4868-A9B5-5B5C4A913BA5}" destId="{DC46B1DB-977F-436B-9EDE-8F3EB37E8718}" srcOrd="1" destOrd="0" presId="urn:microsoft.com/office/officeart/2008/layout/LinedList"/>
    <dgm:cxn modelId="{37042651-2D68-4D57-908D-C0D71B32C995}" type="presParOf" srcId="{CA1F45FE-2ABF-4DA2-A558-2069E51CF180}" destId="{24148CB8-AF10-4D39-A9CA-33EDCDA8F2EA}" srcOrd="20" destOrd="0" presId="urn:microsoft.com/office/officeart/2008/layout/LinedList"/>
    <dgm:cxn modelId="{745679A7-B5F8-427C-8428-D3543AE2047B}" type="presParOf" srcId="{CA1F45FE-2ABF-4DA2-A558-2069E51CF180}" destId="{D4951C45-3A87-4952-A405-E5A21FF052C9}" srcOrd="21" destOrd="0" presId="urn:microsoft.com/office/officeart/2008/layout/LinedList"/>
    <dgm:cxn modelId="{59A8C08E-9B39-42C5-AACE-30633C219ADE}" type="presParOf" srcId="{D4951C45-3A87-4952-A405-E5A21FF052C9}" destId="{4C17D0AD-8AF0-40B0-B630-C37E6342C63E}" srcOrd="0" destOrd="0" presId="urn:microsoft.com/office/officeart/2008/layout/LinedList"/>
    <dgm:cxn modelId="{869FD7CE-A86A-4BE9-8DFB-04E27E58D930}" type="presParOf" srcId="{D4951C45-3A87-4952-A405-E5A21FF052C9}" destId="{6A22C132-ED86-4708-821A-F7E0B7C63FEE}" srcOrd="1" destOrd="0" presId="urn:microsoft.com/office/officeart/2008/layout/LinedList"/>
    <dgm:cxn modelId="{C952800C-3F16-4ADA-9B5F-BCB9502C6C36}" type="presParOf" srcId="{CA1F45FE-2ABF-4DA2-A558-2069E51CF180}" destId="{AFEF19FC-912E-4269-B8E6-5FD0426C3534}" srcOrd="22" destOrd="0" presId="urn:microsoft.com/office/officeart/2008/layout/LinedList"/>
    <dgm:cxn modelId="{7C2CE06C-D80C-4018-888A-23808F4E654B}" type="presParOf" srcId="{CA1F45FE-2ABF-4DA2-A558-2069E51CF180}" destId="{045218AD-6007-4B13-91DE-8E6BD57E2520}" srcOrd="23" destOrd="0" presId="urn:microsoft.com/office/officeart/2008/layout/LinedList"/>
    <dgm:cxn modelId="{CB1E6EC5-9E40-4F8D-9095-08B49E3C3EFB}" type="presParOf" srcId="{045218AD-6007-4B13-91DE-8E6BD57E2520}" destId="{90721FCF-CD16-447F-AACB-C6233087A660}" srcOrd="0" destOrd="0" presId="urn:microsoft.com/office/officeart/2008/layout/LinedList"/>
    <dgm:cxn modelId="{146A9418-D8EF-4719-892C-AE8C500FD14F}" type="presParOf" srcId="{045218AD-6007-4B13-91DE-8E6BD57E2520}" destId="{DE799212-007E-4555-96E4-55B8CB18375F}" srcOrd="1" destOrd="0" presId="urn:microsoft.com/office/officeart/2008/layout/LinedList"/>
    <dgm:cxn modelId="{C6E02EAF-64B4-4058-AB9C-408B1A58CBA3}" type="presParOf" srcId="{CA1F45FE-2ABF-4DA2-A558-2069E51CF180}" destId="{3DE4A2B5-AEB4-4090-A455-FB223F6A72A7}" srcOrd="24" destOrd="0" presId="urn:microsoft.com/office/officeart/2008/layout/LinedList"/>
    <dgm:cxn modelId="{AEE7B7B3-A5F7-4C43-A3A3-ABDEF99A3550}" type="presParOf" srcId="{CA1F45FE-2ABF-4DA2-A558-2069E51CF180}" destId="{82F29EE6-5FD2-4051-BAA6-507869C7FE7B}" srcOrd="25" destOrd="0" presId="urn:microsoft.com/office/officeart/2008/layout/LinedList"/>
    <dgm:cxn modelId="{562227CB-81A5-4784-BABD-D384C0DCF833}" type="presParOf" srcId="{82F29EE6-5FD2-4051-BAA6-507869C7FE7B}" destId="{BC435393-238B-4C1C-9263-06F4EEC87F22}" srcOrd="0" destOrd="0" presId="urn:microsoft.com/office/officeart/2008/layout/LinedList"/>
    <dgm:cxn modelId="{EB9505F4-B675-4E93-ACB1-4D3DE033CED1}" type="presParOf" srcId="{82F29EE6-5FD2-4051-BAA6-507869C7FE7B}" destId="{768456F0-2688-4ECB-994B-5E236612D5C3}" srcOrd="1" destOrd="0" presId="urn:microsoft.com/office/officeart/2008/layout/LinedList"/>
    <dgm:cxn modelId="{F5EC17D2-1116-4540-88CB-D7F548F93172}" type="presParOf" srcId="{CA1F45FE-2ABF-4DA2-A558-2069E51CF180}" destId="{FD7247D1-5C62-4B79-99FF-0BDD4B1436D0}" srcOrd="26" destOrd="0" presId="urn:microsoft.com/office/officeart/2008/layout/LinedList"/>
    <dgm:cxn modelId="{34EF8883-EC5B-4592-81FC-0D27A6462870}" type="presParOf" srcId="{CA1F45FE-2ABF-4DA2-A558-2069E51CF180}" destId="{EE25FBC5-35E9-4CA8-B670-3CE6FC68D139}" srcOrd="27" destOrd="0" presId="urn:microsoft.com/office/officeart/2008/layout/LinedList"/>
    <dgm:cxn modelId="{8F7CE35D-17F3-40D6-A3BF-896D4BC37237}" type="presParOf" srcId="{EE25FBC5-35E9-4CA8-B670-3CE6FC68D139}" destId="{93ADFCC1-6FCB-4DB2-8633-E5045BDEAED6}" srcOrd="0" destOrd="0" presId="urn:microsoft.com/office/officeart/2008/layout/LinedList"/>
    <dgm:cxn modelId="{2DF7E2E4-743F-4A3F-962D-B8D3442B0820}" type="presParOf" srcId="{EE25FBC5-35E9-4CA8-B670-3CE6FC68D139}" destId="{72DAFD4B-87DB-4202-861E-29B49C7C592C}" srcOrd="1" destOrd="0" presId="urn:microsoft.com/office/officeart/2008/layout/LinedList"/>
    <dgm:cxn modelId="{9B94BCBD-3DF5-4ACD-8DC8-E9B3EEE17131}" type="presParOf" srcId="{CA1F45FE-2ABF-4DA2-A558-2069E51CF180}" destId="{521C3B37-B4E5-4824-82F4-E0F9D322E220}" srcOrd="28" destOrd="0" presId="urn:microsoft.com/office/officeart/2008/layout/LinedList"/>
    <dgm:cxn modelId="{C0FA0297-4D33-490E-A3A8-76E920443196}" type="presParOf" srcId="{CA1F45FE-2ABF-4DA2-A558-2069E51CF180}" destId="{08058D75-C019-44A2-BC9A-ED3328DEFE92}" srcOrd="29" destOrd="0" presId="urn:microsoft.com/office/officeart/2008/layout/LinedList"/>
    <dgm:cxn modelId="{E6338D95-3471-4E19-B5CA-33E5AA61D7D7}" type="presParOf" srcId="{08058D75-C019-44A2-BC9A-ED3328DEFE92}" destId="{A55EFAF3-09DE-4E25-95A4-E24594182052}" srcOrd="0" destOrd="0" presId="urn:microsoft.com/office/officeart/2008/layout/LinedList"/>
    <dgm:cxn modelId="{E343DC03-E253-4B4A-A178-98D6E8CED371}" type="presParOf" srcId="{08058D75-C019-44A2-BC9A-ED3328DEFE92}" destId="{B467D741-BABA-4073-8DC6-0FFE9B81B17E}" srcOrd="1" destOrd="0" presId="urn:microsoft.com/office/officeart/2008/layout/LinedList"/>
    <dgm:cxn modelId="{CDBE02EB-2AA3-443D-AABA-A18A22770CB4}" type="presParOf" srcId="{CA1F45FE-2ABF-4DA2-A558-2069E51CF180}" destId="{4F10FB71-F140-4012-93AD-C595F5E40CB3}" srcOrd="30" destOrd="0" presId="urn:microsoft.com/office/officeart/2008/layout/LinedList"/>
    <dgm:cxn modelId="{DAFFAD51-6C69-434C-9C4C-1A0CD4695792}" type="presParOf" srcId="{CA1F45FE-2ABF-4DA2-A558-2069E51CF180}" destId="{8504E0F6-B38A-47CC-8956-3DD6B8FB60A6}" srcOrd="31" destOrd="0" presId="urn:microsoft.com/office/officeart/2008/layout/LinedList"/>
    <dgm:cxn modelId="{BC2BC826-28B0-4CE4-A704-612E1CF95997}" type="presParOf" srcId="{8504E0F6-B38A-47CC-8956-3DD6B8FB60A6}" destId="{652D6A2E-B69F-4251-BB63-CBA431EF8C97}" srcOrd="0" destOrd="0" presId="urn:microsoft.com/office/officeart/2008/layout/LinedList"/>
    <dgm:cxn modelId="{CD05858B-2B50-4D58-BE0F-6ABBBF1DBF1A}" type="presParOf" srcId="{8504E0F6-B38A-47CC-8956-3DD6B8FB60A6}" destId="{F2767AAB-BF43-4426-892B-A374519ED06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141EDB-71AB-4EDB-ADBC-1A97DE5CFB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E0216D8-7E76-4809-B067-D05397DEF8A8}">
      <dgm:prSet custT="1"/>
      <dgm:spPr/>
      <dgm:t>
        <a:bodyPr/>
        <a:lstStyle/>
        <a:p>
          <a:r>
            <a:rPr lang="en-US" sz="2800" b="1" i="0" baseline="0" dirty="0"/>
            <a:t>December 3</a:t>
          </a:r>
          <a:r>
            <a:rPr lang="en-US" sz="2800" b="1" i="0" baseline="30000" dirty="0"/>
            <a:t>rd</a:t>
          </a:r>
          <a:r>
            <a:rPr lang="en-US" sz="2800" b="1" i="0" baseline="0" dirty="0"/>
            <a:t> Meeting – Cohort B</a:t>
          </a:r>
          <a:endParaRPr lang="en-US" sz="2800" dirty="0"/>
        </a:p>
      </dgm:t>
    </dgm:pt>
    <dgm:pt modelId="{10F98619-5E42-4AAF-9B7D-512CC160E174}" type="parTrans" cxnId="{A2E153DD-CB30-4319-9A33-C83CE87C0BCE}">
      <dgm:prSet/>
      <dgm:spPr/>
      <dgm:t>
        <a:bodyPr/>
        <a:lstStyle/>
        <a:p>
          <a:endParaRPr lang="en-US" sz="1600"/>
        </a:p>
      </dgm:t>
    </dgm:pt>
    <dgm:pt modelId="{F4D37BD5-B05D-40A5-9E9E-E76DAE2CA558}" type="sibTrans" cxnId="{A2E153DD-CB30-4319-9A33-C83CE87C0BCE}">
      <dgm:prSet/>
      <dgm:spPr/>
      <dgm:t>
        <a:bodyPr/>
        <a:lstStyle/>
        <a:p>
          <a:endParaRPr lang="en-US" sz="1600"/>
        </a:p>
      </dgm:t>
    </dgm:pt>
    <dgm:pt modelId="{C3FC4FEA-C9DE-4CC7-A488-C3A8D879E815}">
      <dgm:prSet custT="1"/>
      <dgm:spPr/>
      <dgm:t>
        <a:bodyPr/>
        <a:lstStyle/>
        <a:p>
          <a:pPr>
            <a:lnSpc>
              <a:spcPct val="100000"/>
            </a:lnSpc>
            <a:spcBef>
              <a:spcPts val="1200"/>
            </a:spcBef>
            <a:spcAft>
              <a:spcPts val="0"/>
            </a:spcAft>
          </a:pPr>
          <a:r>
            <a:rPr kumimoji="0" lang="en-US" sz="2000" b="0" i="0" u="none" strike="noStrike"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Formulary Management | Pharmacy</a:t>
          </a:r>
          <a:endParaRPr lang="en-US" sz="2000" dirty="0">
            <a:latin typeface="Arimo" panose="020B0604020202020204" charset="0"/>
            <a:ea typeface="Arimo" panose="020B0604020202020204" charset="0"/>
            <a:cs typeface="Arimo" panose="020B0604020202020204" charset="0"/>
          </a:endParaRPr>
        </a:p>
      </dgm:t>
    </dgm:pt>
    <dgm:pt modelId="{170D1920-4688-4F74-B4F4-AA85CDB6AB10}" type="parTrans" cxnId="{2C2F764A-072E-46CA-B60C-C25DE2C1C314}">
      <dgm:prSet/>
      <dgm:spPr/>
      <dgm:t>
        <a:bodyPr/>
        <a:lstStyle/>
        <a:p>
          <a:endParaRPr lang="en-US" sz="1600"/>
        </a:p>
      </dgm:t>
    </dgm:pt>
    <dgm:pt modelId="{54AB9E34-E6AC-4EA3-9EAE-7F1EDD4F9153}" type="sibTrans" cxnId="{2C2F764A-072E-46CA-B60C-C25DE2C1C314}">
      <dgm:prSet/>
      <dgm:spPr/>
      <dgm:t>
        <a:bodyPr/>
        <a:lstStyle/>
        <a:p>
          <a:endParaRPr lang="en-US" sz="1600"/>
        </a:p>
      </dgm:t>
    </dgm:pt>
    <dgm:pt modelId="{1360042D-5FE0-4522-927F-079A2013A255}">
      <dgm:prSet custT="1"/>
      <dgm:spPr/>
      <dgm:t>
        <a:bodyPr/>
        <a:lstStyle/>
        <a:p>
          <a:pPr>
            <a:lnSpc>
              <a:spcPct val="100000"/>
            </a:lnSpc>
            <a:spcBef>
              <a:spcPts val="1200"/>
            </a:spcBef>
            <a:spcAft>
              <a:spcPts val="0"/>
            </a:spcAft>
          </a:pPr>
          <a:r>
            <a:rPr lang="en-US" sz="2000" dirty="0">
              <a:solidFill>
                <a:prstClr val="black"/>
              </a:solidFill>
              <a:latin typeface="Arimo" panose="020B0604020202020204" charset="0"/>
              <a:ea typeface="Arimo" panose="020B0604020202020204" charset="0"/>
              <a:cs typeface="Arimo" panose="020B0604020202020204" charset="0"/>
            </a:rPr>
            <a:t>ED Storeroom Labeling | Accounting</a:t>
          </a:r>
          <a:endParaRPr lang="en-US" sz="2000" dirty="0">
            <a:latin typeface="Arimo" panose="020B0604020202020204" charset="0"/>
            <a:ea typeface="Arimo" panose="020B0604020202020204" charset="0"/>
            <a:cs typeface="Arimo" panose="020B0604020202020204" charset="0"/>
          </a:endParaRPr>
        </a:p>
      </dgm:t>
    </dgm:pt>
    <dgm:pt modelId="{38FDC8AB-066A-4092-88BA-5DFCEFFCFE68}" type="parTrans" cxnId="{30614CD5-3CD1-4AEB-B499-45949AE168B9}">
      <dgm:prSet/>
      <dgm:spPr/>
      <dgm:t>
        <a:bodyPr/>
        <a:lstStyle/>
        <a:p>
          <a:endParaRPr lang="en-US" sz="1600"/>
        </a:p>
      </dgm:t>
    </dgm:pt>
    <dgm:pt modelId="{95BD7097-1353-4F4F-B951-65E230E4C0A7}" type="sibTrans" cxnId="{30614CD5-3CD1-4AEB-B499-45949AE168B9}">
      <dgm:prSet/>
      <dgm:spPr/>
      <dgm:t>
        <a:bodyPr/>
        <a:lstStyle/>
        <a:p>
          <a:endParaRPr lang="en-US" sz="1600"/>
        </a:p>
      </dgm:t>
    </dgm:pt>
    <dgm:pt modelId="{333D70AC-88FB-400E-AB43-1E6651CC8873}">
      <dgm:prSet custT="1"/>
      <dgm:spPr/>
      <dgm:t>
        <a:bodyPr/>
        <a:lstStyle/>
        <a:p>
          <a:pPr>
            <a:lnSpc>
              <a:spcPct val="100000"/>
            </a:lnSpc>
            <a:spcBef>
              <a:spcPts val="1200"/>
            </a:spcBef>
            <a:spcAft>
              <a:spcPts val="0"/>
            </a:spcAft>
          </a:pPr>
          <a:r>
            <a:rPr lang="en-US" sz="2000" dirty="0">
              <a:solidFill>
                <a:prstClr val="black"/>
              </a:solidFill>
              <a:latin typeface="Arimo" panose="020B0604020202020204" charset="0"/>
              <a:ea typeface="Arimo" panose="020B0604020202020204" charset="0"/>
              <a:cs typeface="Arimo" panose="020B0604020202020204" charset="0"/>
            </a:rPr>
            <a:t>Community Benefit Reporting | Public Relations</a:t>
          </a:r>
          <a:endParaRPr lang="en-US" sz="1800" dirty="0">
            <a:latin typeface="Arimo" panose="020B0604020202020204" charset="0"/>
            <a:ea typeface="Arimo" panose="020B0604020202020204" charset="0"/>
            <a:cs typeface="Arimo" panose="020B0604020202020204" charset="0"/>
          </a:endParaRPr>
        </a:p>
      </dgm:t>
    </dgm:pt>
    <dgm:pt modelId="{98AC3995-D31E-48CE-BBA0-253EB0DF1321}" type="parTrans" cxnId="{C3BE0332-0DA2-43A7-93CA-393199EC9338}">
      <dgm:prSet/>
      <dgm:spPr/>
      <dgm:t>
        <a:bodyPr/>
        <a:lstStyle/>
        <a:p>
          <a:endParaRPr lang="en-US"/>
        </a:p>
      </dgm:t>
    </dgm:pt>
    <dgm:pt modelId="{ED85575C-136B-440D-B5C2-4945671D5167}" type="sibTrans" cxnId="{C3BE0332-0DA2-43A7-93CA-393199EC9338}">
      <dgm:prSet/>
      <dgm:spPr/>
      <dgm:t>
        <a:bodyPr/>
        <a:lstStyle/>
        <a:p>
          <a:endParaRPr lang="en-US"/>
        </a:p>
      </dgm:t>
    </dgm:pt>
    <dgm:pt modelId="{087135FC-FEF8-466A-A367-0B7B27A0BF8B}">
      <dgm:prSet custT="1"/>
      <dgm:spPr/>
      <dgm:t>
        <a:bodyPr/>
        <a:lstStyle/>
        <a:p>
          <a:pPr>
            <a:lnSpc>
              <a:spcPct val="100000"/>
            </a:lnSpc>
            <a:spcBef>
              <a:spcPts val="1200"/>
            </a:spcBef>
            <a:spcAft>
              <a:spcPts val="0"/>
            </a:spcAft>
          </a:pPr>
          <a:r>
            <a:rPr lang="en-US" sz="2000" dirty="0">
              <a:latin typeface="Arimo" panose="020B0604020202020204" charset="0"/>
              <a:ea typeface="Arimo" panose="020B0604020202020204" charset="0"/>
              <a:cs typeface="Arimo" panose="020B0604020202020204" charset="0"/>
            </a:rPr>
            <a:t>Operating Room (OR) Human Traffic and Door Openings for Total Knee Replacements | Surgical Services</a:t>
          </a:r>
        </a:p>
      </dgm:t>
    </dgm:pt>
    <dgm:pt modelId="{C05A0383-0540-4BD5-B40D-8493828FC35F}" type="parTrans" cxnId="{8C3ADEC9-11FA-4CEE-8F54-09C48CC14EF7}">
      <dgm:prSet/>
      <dgm:spPr/>
      <dgm:t>
        <a:bodyPr/>
        <a:lstStyle/>
        <a:p>
          <a:endParaRPr lang="en-US"/>
        </a:p>
      </dgm:t>
    </dgm:pt>
    <dgm:pt modelId="{D5865B0C-6A74-4CAB-B1E7-9B3E8EE455FC}" type="sibTrans" cxnId="{8C3ADEC9-11FA-4CEE-8F54-09C48CC14EF7}">
      <dgm:prSet/>
      <dgm:spPr/>
      <dgm:t>
        <a:bodyPr/>
        <a:lstStyle/>
        <a:p>
          <a:endParaRPr lang="en-US"/>
        </a:p>
      </dgm:t>
    </dgm:pt>
    <dgm:pt modelId="{9981EA70-2AEB-4E30-B962-6FCD004AF5B7}" type="pres">
      <dgm:prSet presAssocID="{92141EDB-71AB-4EDB-ADBC-1A97DE5CFB9B}" presName="linear" presStyleCnt="0">
        <dgm:presLayoutVars>
          <dgm:dir/>
          <dgm:animLvl val="lvl"/>
          <dgm:resizeHandles val="exact"/>
        </dgm:presLayoutVars>
      </dgm:prSet>
      <dgm:spPr/>
    </dgm:pt>
    <dgm:pt modelId="{7B26F311-19CA-4445-9126-8CF8D0984730}" type="pres">
      <dgm:prSet presAssocID="{EE0216D8-7E76-4809-B067-D05397DEF8A8}" presName="parentLin" presStyleCnt="0"/>
      <dgm:spPr/>
    </dgm:pt>
    <dgm:pt modelId="{DF9EE178-F32C-4B91-A256-B3F8818D5DC9}" type="pres">
      <dgm:prSet presAssocID="{EE0216D8-7E76-4809-B067-D05397DEF8A8}" presName="parentLeftMargin" presStyleLbl="node1" presStyleIdx="0" presStyleCnt="1"/>
      <dgm:spPr/>
    </dgm:pt>
    <dgm:pt modelId="{5CBEB99C-3209-4684-86DD-DBAED94F21D3}" type="pres">
      <dgm:prSet presAssocID="{EE0216D8-7E76-4809-B067-D05397DEF8A8}" presName="parentText" presStyleLbl="node1" presStyleIdx="0" presStyleCnt="1" custScaleY="41719">
        <dgm:presLayoutVars>
          <dgm:chMax val="0"/>
          <dgm:bulletEnabled val="1"/>
        </dgm:presLayoutVars>
      </dgm:prSet>
      <dgm:spPr/>
    </dgm:pt>
    <dgm:pt modelId="{8682ECF7-3261-4B3F-8DD1-E88E6C4334A1}" type="pres">
      <dgm:prSet presAssocID="{EE0216D8-7E76-4809-B067-D05397DEF8A8}" presName="negativeSpace" presStyleCnt="0"/>
      <dgm:spPr/>
    </dgm:pt>
    <dgm:pt modelId="{146A248C-5834-4FE0-A29D-7A71524A58FF}" type="pres">
      <dgm:prSet presAssocID="{EE0216D8-7E76-4809-B067-D05397DEF8A8}" presName="childText" presStyleLbl="conFgAcc1" presStyleIdx="0" presStyleCnt="1">
        <dgm:presLayoutVars>
          <dgm:bulletEnabled val="1"/>
        </dgm:presLayoutVars>
      </dgm:prSet>
      <dgm:spPr/>
    </dgm:pt>
  </dgm:ptLst>
  <dgm:cxnLst>
    <dgm:cxn modelId="{C3BE0332-0DA2-43A7-93CA-393199EC9338}" srcId="{EE0216D8-7E76-4809-B067-D05397DEF8A8}" destId="{333D70AC-88FB-400E-AB43-1E6651CC8873}" srcOrd="3" destOrd="0" parTransId="{98AC3995-D31E-48CE-BBA0-253EB0DF1321}" sibTransId="{ED85575C-136B-440D-B5C2-4945671D5167}"/>
    <dgm:cxn modelId="{B47B7A69-C78B-4706-9224-628F86F7D183}" type="presOf" srcId="{C3FC4FEA-C9DE-4CC7-A488-C3A8D879E815}" destId="{146A248C-5834-4FE0-A29D-7A71524A58FF}" srcOrd="0" destOrd="0" presId="urn:microsoft.com/office/officeart/2005/8/layout/list1"/>
    <dgm:cxn modelId="{2C2F764A-072E-46CA-B60C-C25DE2C1C314}" srcId="{EE0216D8-7E76-4809-B067-D05397DEF8A8}" destId="{C3FC4FEA-C9DE-4CC7-A488-C3A8D879E815}" srcOrd="0" destOrd="0" parTransId="{170D1920-4688-4F74-B4F4-AA85CDB6AB10}" sibTransId="{54AB9E34-E6AC-4EA3-9EAE-7F1EDD4F9153}"/>
    <dgm:cxn modelId="{21356E6B-7443-4049-ACCB-83E11C9E5405}" type="presOf" srcId="{333D70AC-88FB-400E-AB43-1E6651CC8873}" destId="{146A248C-5834-4FE0-A29D-7A71524A58FF}" srcOrd="0" destOrd="3" presId="urn:microsoft.com/office/officeart/2005/8/layout/list1"/>
    <dgm:cxn modelId="{9DFB4359-364D-45CB-B43D-33A12C525E41}" type="presOf" srcId="{92141EDB-71AB-4EDB-ADBC-1A97DE5CFB9B}" destId="{9981EA70-2AEB-4E30-B962-6FCD004AF5B7}" srcOrd="0" destOrd="0" presId="urn:microsoft.com/office/officeart/2005/8/layout/list1"/>
    <dgm:cxn modelId="{17B1827C-D258-4EF7-8828-A04917A628F1}" type="presOf" srcId="{087135FC-FEF8-466A-A367-0B7B27A0BF8B}" destId="{146A248C-5834-4FE0-A29D-7A71524A58FF}" srcOrd="0" destOrd="1" presId="urn:microsoft.com/office/officeart/2005/8/layout/list1"/>
    <dgm:cxn modelId="{8E19D1B3-0B22-4FDF-9A1D-F1DCEC81A6C1}" type="presOf" srcId="{EE0216D8-7E76-4809-B067-D05397DEF8A8}" destId="{DF9EE178-F32C-4B91-A256-B3F8818D5DC9}" srcOrd="0" destOrd="0" presId="urn:microsoft.com/office/officeart/2005/8/layout/list1"/>
    <dgm:cxn modelId="{8C3ADEC9-11FA-4CEE-8F54-09C48CC14EF7}" srcId="{EE0216D8-7E76-4809-B067-D05397DEF8A8}" destId="{087135FC-FEF8-466A-A367-0B7B27A0BF8B}" srcOrd="1" destOrd="0" parTransId="{C05A0383-0540-4BD5-B40D-8493828FC35F}" sibTransId="{D5865B0C-6A74-4CAB-B1E7-9B3E8EE455FC}"/>
    <dgm:cxn modelId="{30614CD5-3CD1-4AEB-B499-45949AE168B9}" srcId="{EE0216D8-7E76-4809-B067-D05397DEF8A8}" destId="{1360042D-5FE0-4522-927F-079A2013A255}" srcOrd="2" destOrd="0" parTransId="{38FDC8AB-066A-4092-88BA-5DFCEFFCFE68}" sibTransId="{95BD7097-1353-4F4F-B951-65E230E4C0A7}"/>
    <dgm:cxn modelId="{5EC5ADD8-B09E-42AD-9644-AEF862CABF49}" type="presOf" srcId="{EE0216D8-7E76-4809-B067-D05397DEF8A8}" destId="{5CBEB99C-3209-4684-86DD-DBAED94F21D3}" srcOrd="1" destOrd="0" presId="urn:microsoft.com/office/officeart/2005/8/layout/list1"/>
    <dgm:cxn modelId="{A2E153DD-CB30-4319-9A33-C83CE87C0BCE}" srcId="{92141EDB-71AB-4EDB-ADBC-1A97DE5CFB9B}" destId="{EE0216D8-7E76-4809-B067-D05397DEF8A8}" srcOrd="0" destOrd="0" parTransId="{10F98619-5E42-4AAF-9B7D-512CC160E174}" sibTransId="{F4D37BD5-B05D-40A5-9E9E-E76DAE2CA558}"/>
    <dgm:cxn modelId="{EEDCCEE3-3E52-4F44-A39C-A19C7834AEAC}" type="presOf" srcId="{1360042D-5FE0-4522-927F-079A2013A255}" destId="{146A248C-5834-4FE0-A29D-7A71524A58FF}" srcOrd="0" destOrd="2" presId="urn:microsoft.com/office/officeart/2005/8/layout/list1"/>
    <dgm:cxn modelId="{6C71F990-2CBA-44EB-A328-C03CB0A012BE}" type="presParOf" srcId="{9981EA70-2AEB-4E30-B962-6FCD004AF5B7}" destId="{7B26F311-19CA-4445-9126-8CF8D0984730}" srcOrd="0" destOrd="0" presId="urn:microsoft.com/office/officeart/2005/8/layout/list1"/>
    <dgm:cxn modelId="{0C40335D-5552-41B4-BD84-F1341E6A2E1A}" type="presParOf" srcId="{7B26F311-19CA-4445-9126-8CF8D0984730}" destId="{DF9EE178-F32C-4B91-A256-B3F8818D5DC9}" srcOrd="0" destOrd="0" presId="urn:microsoft.com/office/officeart/2005/8/layout/list1"/>
    <dgm:cxn modelId="{E18CEA11-444D-4D2C-9AEA-9F0BBB2F257F}" type="presParOf" srcId="{7B26F311-19CA-4445-9126-8CF8D0984730}" destId="{5CBEB99C-3209-4684-86DD-DBAED94F21D3}" srcOrd="1" destOrd="0" presId="urn:microsoft.com/office/officeart/2005/8/layout/list1"/>
    <dgm:cxn modelId="{0861F626-1A67-4F3F-AA48-7216861F64B9}" type="presParOf" srcId="{9981EA70-2AEB-4E30-B962-6FCD004AF5B7}" destId="{8682ECF7-3261-4B3F-8DD1-E88E6C4334A1}" srcOrd="1" destOrd="0" presId="urn:microsoft.com/office/officeart/2005/8/layout/list1"/>
    <dgm:cxn modelId="{A6A7FE0F-91F2-4DAF-AFF9-71599E7283D9}" type="presParOf" srcId="{9981EA70-2AEB-4E30-B962-6FCD004AF5B7}" destId="{146A248C-5834-4FE0-A29D-7A71524A58FF}" srcOrd="2"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C3C3F5-4DB8-4AFF-84E2-9C96BAF053C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73E00575-2793-4CF4-87E6-38B1CE339543}">
      <dgm:prSet custT="1"/>
      <dgm:spPr/>
      <dgm:t>
        <a:bodyPr/>
        <a:lstStyle/>
        <a:p>
          <a:r>
            <a:rPr lang="en-US" sz="2400" b="1" i="0" baseline="0" dirty="0">
              <a:latin typeface="Arimo" panose="020B0604020202020204" charset="0"/>
              <a:ea typeface="Arimo" panose="020B0604020202020204" charset="0"/>
              <a:cs typeface="Arimo" panose="020B0604020202020204" charset="0"/>
            </a:rPr>
            <a:t>Community meetings</a:t>
          </a:r>
          <a:endParaRPr lang="en-US" sz="2400" b="1" dirty="0">
            <a:latin typeface="Arimo" panose="020B0604020202020204" charset="0"/>
            <a:ea typeface="Arimo" panose="020B0604020202020204" charset="0"/>
            <a:cs typeface="Arimo" panose="020B0604020202020204" charset="0"/>
          </a:endParaRPr>
        </a:p>
      </dgm:t>
    </dgm:pt>
    <dgm:pt modelId="{4CB7F1E1-7488-46C2-A5FC-4169D3074131}" type="parTrans" cxnId="{480E1EE4-85D8-4DFC-BA99-09227479F312}">
      <dgm:prSet/>
      <dgm:spPr/>
      <dgm:t>
        <a:bodyPr/>
        <a:lstStyle/>
        <a:p>
          <a:endParaRPr lang="en-US" sz="2800">
            <a:latin typeface="Arimo" panose="020B0604020202020204" charset="0"/>
            <a:ea typeface="Arimo" panose="020B0604020202020204" charset="0"/>
            <a:cs typeface="Arimo" panose="020B0604020202020204" charset="0"/>
          </a:endParaRPr>
        </a:p>
      </dgm:t>
    </dgm:pt>
    <dgm:pt modelId="{BE94F987-A073-4813-81A8-D75920BD967A}" type="sibTrans" cxnId="{480E1EE4-85D8-4DFC-BA99-09227479F312}">
      <dgm:prSet/>
      <dgm:spPr/>
      <dgm:t>
        <a:bodyPr/>
        <a:lstStyle/>
        <a:p>
          <a:endParaRPr lang="en-US" sz="2800">
            <a:latin typeface="Arimo" panose="020B0604020202020204" charset="0"/>
            <a:ea typeface="Arimo" panose="020B0604020202020204" charset="0"/>
            <a:cs typeface="Arimo" panose="020B0604020202020204" charset="0"/>
          </a:endParaRPr>
        </a:p>
      </dgm:t>
    </dgm:pt>
    <dgm:pt modelId="{0F3E17A2-BDC6-49F4-8E5D-562A7F6AC8E7}">
      <dgm:prSet custT="1"/>
      <dgm:spPr/>
      <dgm:t>
        <a:bodyPr/>
        <a:lstStyle/>
        <a:p>
          <a:r>
            <a:rPr lang="en-US" sz="2400" b="1" i="0" baseline="0">
              <a:latin typeface="Arimo" panose="020B0604020202020204" charset="0"/>
              <a:ea typeface="Arimo" panose="020B0604020202020204" charset="0"/>
              <a:cs typeface="Arimo" panose="020B0604020202020204" charset="0"/>
            </a:rPr>
            <a:t>Advocacy</a:t>
          </a:r>
          <a:endParaRPr lang="en-US" sz="2400" b="1">
            <a:latin typeface="Arimo" panose="020B0604020202020204" charset="0"/>
            <a:ea typeface="Arimo" panose="020B0604020202020204" charset="0"/>
            <a:cs typeface="Arimo" panose="020B0604020202020204" charset="0"/>
          </a:endParaRPr>
        </a:p>
      </dgm:t>
    </dgm:pt>
    <dgm:pt modelId="{75AD1A7D-9B8B-4B3C-ABC0-0B4D61E6AB39}" type="parTrans" cxnId="{88C1DA6A-6AC7-40FD-AEED-EF7EB2109254}">
      <dgm:prSet/>
      <dgm:spPr/>
      <dgm:t>
        <a:bodyPr/>
        <a:lstStyle/>
        <a:p>
          <a:endParaRPr lang="en-US" sz="2800">
            <a:latin typeface="Arimo" panose="020B0604020202020204" charset="0"/>
            <a:ea typeface="Arimo" panose="020B0604020202020204" charset="0"/>
            <a:cs typeface="Arimo" panose="020B0604020202020204" charset="0"/>
          </a:endParaRPr>
        </a:p>
      </dgm:t>
    </dgm:pt>
    <dgm:pt modelId="{4F0F28C1-1E86-46CB-AC3B-F2B72150ABC5}" type="sibTrans" cxnId="{88C1DA6A-6AC7-40FD-AEED-EF7EB2109254}">
      <dgm:prSet/>
      <dgm:spPr/>
      <dgm:t>
        <a:bodyPr/>
        <a:lstStyle/>
        <a:p>
          <a:endParaRPr lang="en-US" sz="2800">
            <a:latin typeface="Arimo" panose="020B0604020202020204" charset="0"/>
            <a:ea typeface="Arimo" panose="020B0604020202020204" charset="0"/>
            <a:cs typeface="Arimo" panose="020B0604020202020204" charset="0"/>
          </a:endParaRPr>
        </a:p>
      </dgm:t>
    </dgm:pt>
    <dgm:pt modelId="{FCF72913-3D7C-4FC7-ADC0-1529C804CAED}">
      <dgm:prSet custT="1"/>
      <dgm:spPr/>
      <dgm:t>
        <a:bodyPr/>
        <a:lstStyle/>
        <a:p>
          <a:r>
            <a:rPr lang="en-US" sz="2400" b="0" i="0" baseline="0">
              <a:latin typeface="Arimo" panose="020B0604020202020204" charset="0"/>
              <a:ea typeface="Arimo" panose="020B0604020202020204" charset="0"/>
              <a:cs typeface="Arimo" panose="020B0604020202020204" charset="0"/>
            </a:rPr>
            <a:t>RWHC</a:t>
          </a:r>
          <a:endParaRPr lang="en-US" sz="2400">
            <a:latin typeface="Arimo" panose="020B0604020202020204" charset="0"/>
            <a:ea typeface="Arimo" panose="020B0604020202020204" charset="0"/>
            <a:cs typeface="Arimo" panose="020B0604020202020204" charset="0"/>
          </a:endParaRPr>
        </a:p>
      </dgm:t>
    </dgm:pt>
    <dgm:pt modelId="{B0F1BCB6-1BD3-4FC3-A26D-3F5A6ACB64D7}" type="parTrans" cxnId="{8AE03693-E11D-44CB-868C-9976421AE995}">
      <dgm:prSet/>
      <dgm:spPr/>
      <dgm:t>
        <a:bodyPr/>
        <a:lstStyle/>
        <a:p>
          <a:endParaRPr lang="en-US" sz="2800">
            <a:latin typeface="Arimo" panose="020B0604020202020204" charset="0"/>
            <a:ea typeface="Arimo" panose="020B0604020202020204" charset="0"/>
            <a:cs typeface="Arimo" panose="020B0604020202020204" charset="0"/>
          </a:endParaRPr>
        </a:p>
      </dgm:t>
    </dgm:pt>
    <dgm:pt modelId="{65C6051F-5F5F-4399-A772-775262CF8AF0}" type="sibTrans" cxnId="{8AE03693-E11D-44CB-868C-9976421AE995}">
      <dgm:prSet/>
      <dgm:spPr/>
      <dgm:t>
        <a:bodyPr/>
        <a:lstStyle/>
        <a:p>
          <a:endParaRPr lang="en-US" sz="2800">
            <a:latin typeface="Arimo" panose="020B0604020202020204" charset="0"/>
            <a:ea typeface="Arimo" panose="020B0604020202020204" charset="0"/>
            <a:cs typeface="Arimo" panose="020B0604020202020204" charset="0"/>
          </a:endParaRPr>
        </a:p>
      </dgm:t>
    </dgm:pt>
    <dgm:pt modelId="{E4181E82-A225-49D5-8415-3FBE9056D3D5}">
      <dgm:prSet custT="1"/>
      <dgm:spPr/>
      <dgm:t>
        <a:bodyPr/>
        <a:lstStyle/>
        <a:p>
          <a:r>
            <a:rPr lang="en-US" sz="2400" b="0" i="0" baseline="0">
              <a:latin typeface="Arimo" panose="020B0604020202020204" charset="0"/>
              <a:ea typeface="Arimo" panose="020B0604020202020204" charset="0"/>
              <a:cs typeface="Arimo" panose="020B0604020202020204" charset="0"/>
            </a:rPr>
            <a:t>WI Health News (WHN) Panel Discussions</a:t>
          </a:r>
          <a:endParaRPr lang="en-US" sz="2400">
            <a:latin typeface="Arimo" panose="020B0604020202020204" charset="0"/>
            <a:ea typeface="Arimo" panose="020B0604020202020204" charset="0"/>
            <a:cs typeface="Arimo" panose="020B0604020202020204" charset="0"/>
          </a:endParaRPr>
        </a:p>
      </dgm:t>
    </dgm:pt>
    <dgm:pt modelId="{D98F2FFC-39FF-4FA3-A710-0B0E98CA9313}" type="parTrans" cxnId="{DF822910-C687-4767-B00C-4DA702054096}">
      <dgm:prSet/>
      <dgm:spPr/>
      <dgm:t>
        <a:bodyPr/>
        <a:lstStyle/>
        <a:p>
          <a:endParaRPr lang="en-US" sz="2800">
            <a:latin typeface="Arimo" panose="020B0604020202020204" charset="0"/>
            <a:ea typeface="Arimo" panose="020B0604020202020204" charset="0"/>
            <a:cs typeface="Arimo" panose="020B0604020202020204" charset="0"/>
          </a:endParaRPr>
        </a:p>
      </dgm:t>
    </dgm:pt>
    <dgm:pt modelId="{76FFF27D-1803-4F30-9B27-EE8995B99FAA}" type="sibTrans" cxnId="{DF822910-C687-4767-B00C-4DA702054096}">
      <dgm:prSet/>
      <dgm:spPr/>
      <dgm:t>
        <a:bodyPr/>
        <a:lstStyle/>
        <a:p>
          <a:endParaRPr lang="en-US" sz="2800">
            <a:latin typeface="Arimo" panose="020B0604020202020204" charset="0"/>
            <a:ea typeface="Arimo" panose="020B0604020202020204" charset="0"/>
            <a:cs typeface="Arimo" panose="020B0604020202020204" charset="0"/>
          </a:endParaRPr>
        </a:p>
      </dgm:t>
    </dgm:pt>
    <dgm:pt modelId="{EBD77CE8-DCE6-4181-B6BE-405C869560B6}">
      <dgm:prSet custT="1"/>
      <dgm:spPr/>
      <dgm:t>
        <a:bodyPr/>
        <a:lstStyle/>
        <a:p>
          <a:r>
            <a:rPr lang="en-US" sz="2400" b="0" i="0" baseline="0">
              <a:latin typeface="Arimo" panose="020B0604020202020204" charset="0"/>
              <a:ea typeface="Arimo" panose="020B0604020202020204" charset="0"/>
              <a:cs typeface="Arimo" panose="020B0604020202020204" charset="0"/>
            </a:rPr>
            <a:t>WHA</a:t>
          </a:r>
          <a:endParaRPr lang="en-US" sz="2400">
            <a:latin typeface="Arimo" panose="020B0604020202020204" charset="0"/>
            <a:ea typeface="Arimo" panose="020B0604020202020204" charset="0"/>
            <a:cs typeface="Arimo" panose="020B0604020202020204" charset="0"/>
          </a:endParaRPr>
        </a:p>
      </dgm:t>
    </dgm:pt>
    <dgm:pt modelId="{E35E442A-2791-4CEF-BD0B-A7CCB3F2DB52}" type="parTrans" cxnId="{EF162C82-7CC6-45EA-9BA4-F9FD74A256B8}">
      <dgm:prSet/>
      <dgm:spPr/>
      <dgm:t>
        <a:bodyPr/>
        <a:lstStyle/>
        <a:p>
          <a:endParaRPr lang="en-US" sz="2800">
            <a:latin typeface="Arimo" panose="020B0604020202020204" charset="0"/>
            <a:ea typeface="Arimo" panose="020B0604020202020204" charset="0"/>
            <a:cs typeface="Arimo" panose="020B0604020202020204" charset="0"/>
          </a:endParaRPr>
        </a:p>
      </dgm:t>
    </dgm:pt>
    <dgm:pt modelId="{C3C2A9D7-A98C-458E-AC88-B2906DB6AF22}" type="sibTrans" cxnId="{EF162C82-7CC6-45EA-9BA4-F9FD74A256B8}">
      <dgm:prSet/>
      <dgm:spPr/>
      <dgm:t>
        <a:bodyPr/>
        <a:lstStyle/>
        <a:p>
          <a:endParaRPr lang="en-US" sz="2800">
            <a:latin typeface="Arimo" panose="020B0604020202020204" charset="0"/>
            <a:ea typeface="Arimo" panose="020B0604020202020204" charset="0"/>
            <a:cs typeface="Arimo" panose="020B0604020202020204" charset="0"/>
          </a:endParaRPr>
        </a:p>
      </dgm:t>
    </dgm:pt>
    <dgm:pt modelId="{26896622-41B6-4546-AEE0-D4A5FFD6BC30}">
      <dgm:prSet custT="1"/>
      <dgm:spPr/>
      <dgm:t>
        <a:bodyPr/>
        <a:lstStyle/>
        <a:p>
          <a:r>
            <a:rPr lang="en-US" sz="2400" b="1" i="0" baseline="0">
              <a:latin typeface="Arimo" panose="020B0604020202020204" charset="0"/>
              <a:ea typeface="Arimo" panose="020B0604020202020204" charset="0"/>
              <a:cs typeface="Arimo" panose="020B0604020202020204" charset="0"/>
            </a:rPr>
            <a:t>Medica/Dean Health</a:t>
          </a:r>
          <a:endParaRPr lang="en-US" sz="2400" b="1">
            <a:latin typeface="Arimo" panose="020B0604020202020204" charset="0"/>
            <a:ea typeface="Arimo" panose="020B0604020202020204" charset="0"/>
            <a:cs typeface="Arimo" panose="020B0604020202020204" charset="0"/>
          </a:endParaRPr>
        </a:p>
      </dgm:t>
    </dgm:pt>
    <dgm:pt modelId="{6077338B-6639-4EE7-8A90-776B26B2BFCB}" type="parTrans" cxnId="{747EE1C1-1C5D-41D2-BF34-98A2AE70BED5}">
      <dgm:prSet/>
      <dgm:spPr/>
      <dgm:t>
        <a:bodyPr/>
        <a:lstStyle/>
        <a:p>
          <a:endParaRPr lang="en-US" sz="2800">
            <a:latin typeface="Arimo" panose="020B0604020202020204" charset="0"/>
            <a:ea typeface="Arimo" panose="020B0604020202020204" charset="0"/>
            <a:cs typeface="Arimo" panose="020B0604020202020204" charset="0"/>
          </a:endParaRPr>
        </a:p>
      </dgm:t>
    </dgm:pt>
    <dgm:pt modelId="{56EF1C32-383F-4E7B-BB75-0D3C5F7499D3}" type="sibTrans" cxnId="{747EE1C1-1C5D-41D2-BF34-98A2AE70BED5}">
      <dgm:prSet/>
      <dgm:spPr/>
      <dgm:t>
        <a:bodyPr/>
        <a:lstStyle/>
        <a:p>
          <a:endParaRPr lang="en-US" sz="2800">
            <a:latin typeface="Arimo" panose="020B0604020202020204" charset="0"/>
            <a:ea typeface="Arimo" panose="020B0604020202020204" charset="0"/>
            <a:cs typeface="Arimo" panose="020B0604020202020204" charset="0"/>
          </a:endParaRPr>
        </a:p>
      </dgm:t>
    </dgm:pt>
    <dgm:pt modelId="{6704FBD9-5EAD-4904-85F6-0658ED2F9EDA}">
      <dgm:prSet custT="1"/>
      <dgm:spPr/>
      <dgm:t>
        <a:bodyPr/>
        <a:lstStyle/>
        <a:p>
          <a:r>
            <a:rPr lang="en-US" sz="2400" b="1" i="0" baseline="0" dirty="0">
              <a:latin typeface="Arimo" panose="020B0604020202020204" charset="0"/>
              <a:ea typeface="Arimo" panose="020B0604020202020204" charset="0"/>
              <a:cs typeface="Arimo" panose="020B0604020202020204" charset="0"/>
            </a:rPr>
            <a:t>Getting to know the colleagues / physicians / BOD</a:t>
          </a:r>
          <a:endParaRPr lang="en-US" sz="2400" b="1" dirty="0">
            <a:latin typeface="Arimo" panose="020B0604020202020204" charset="0"/>
            <a:ea typeface="Arimo" panose="020B0604020202020204" charset="0"/>
            <a:cs typeface="Arimo" panose="020B0604020202020204" charset="0"/>
          </a:endParaRPr>
        </a:p>
      </dgm:t>
    </dgm:pt>
    <dgm:pt modelId="{54405B92-A002-4AB8-9576-F51A3C77E0F0}" type="parTrans" cxnId="{15D1BFD8-7BE8-4BC0-953F-58C9A8A6C833}">
      <dgm:prSet/>
      <dgm:spPr/>
      <dgm:t>
        <a:bodyPr/>
        <a:lstStyle/>
        <a:p>
          <a:endParaRPr lang="en-US" sz="2800">
            <a:latin typeface="Arimo" panose="020B0604020202020204" charset="0"/>
            <a:ea typeface="Arimo" panose="020B0604020202020204" charset="0"/>
            <a:cs typeface="Arimo" panose="020B0604020202020204" charset="0"/>
          </a:endParaRPr>
        </a:p>
      </dgm:t>
    </dgm:pt>
    <dgm:pt modelId="{ACB2B430-9F8F-48A8-A09E-EB9A6973C8E9}" type="sibTrans" cxnId="{15D1BFD8-7BE8-4BC0-953F-58C9A8A6C833}">
      <dgm:prSet/>
      <dgm:spPr/>
      <dgm:t>
        <a:bodyPr/>
        <a:lstStyle/>
        <a:p>
          <a:endParaRPr lang="en-US" sz="2800">
            <a:latin typeface="Arimo" panose="020B0604020202020204" charset="0"/>
            <a:ea typeface="Arimo" panose="020B0604020202020204" charset="0"/>
            <a:cs typeface="Arimo" panose="020B0604020202020204" charset="0"/>
          </a:endParaRPr>
        </a:p>
      </dgm:t>
    </dgm:pt>
    <dgm:pt modelId="{53C20BA1-34CA-4E73-B7F1-832F37E888A7}">
      <dgm:prSet custT="1"/>
      <dgm:spPr/>
      <dgm:t>
        <a:bodyPr/>
        <a:lstStyle/>
        <a:p>
          <a:r>
            <a:rPr lang="en-US" sz="2400" b="0" i="0" baseline="0" dirty="0">
              <a:latin typeface="Arimo" panose="020B0604020202020204" charset="0"/>
              <a:ea typeface="Arimo" panose="020B0604020202020204" charset="0"/>
              <a:cs typeface="Arimo" panose="020B0604020202020204" charset="0"/>
            </a:rPr>
            <a:t>Quality meeting, recording updates, rounding</a:t>
          </a:r>
          <a:endParaRPr lang="en-US" sz="2400" dirty="0">
            <a:latin typeface="Arimo" panose="020B0604020202020204" charset="0"/>
            <a:ea typeface="Arimo" panose="020B0604020202020204" charset="0"/>
            <a:cs typeface="Arimo" panose="020B0604020202020204" charset="0"/>
          </a:endParaRPr>
        </a:p>
      </dgm:t>
    </dgm:pt>
    <dgm:pt modelId="{97B101D8-1CB4-437F-9228-981F67291DE3}" type="parTrans" cxnId="{CF7870BF-4D4D-4D91-8B02-2F54FE7E22B5}">
      <dgm:prSet/>
      <dgm:spPr/>
      <dgm:t>
        <a:bodyPr/>
        <a:lstStyle/>
        <a:p>
          <a:endParaRPr lang="en-US" sz="2800">
            <a:latin typeface="Arimo" panose="020B0604020202020204" charset="0"/>
            <a:ea typeface="Arimo" panose="020B0604020202020204" charset="0"/>
            <a:cs typeface="Arimo" panose="020B0604020202020204" charset="0"/>
          </a:endParaRPr>
        </a:p>
      </dgm:t>
    </dgm:pt>
    <dgm:pt modelId="{38D4CC15-6111-4834-BB8F-34506AD0A83A}" type="sibTrans" cxnId="{CF7870BF-4D4D-4D91-8B02-2F54FE7E22B5}">
      <dgm:prSet/>
      <dgm:spPr/>
      <dgm:t>
        <a:bodyPr/>
        <a:lstStyle/>
        <a:p>
          <a:endParaRPr lang="en-US" sz="2800">
            <a:latin typeface="Arimo" panose="020B0604020202020204" charset="0"/>
            <a:ea typeface="Arimo" panose="020B0604020202020204" charset="0"/>
            <a:cs typeface="Arimo" panose="020B0604020202020204" charset="0"/>
          </a:endParaRPr>
        </a:p>
      </dgm:t>
    </dgm:pt>
    <dgm:pt modelId="{BB54790F-9D00-4686-BA29-280356830EE7}">
      <dgm:prSet custT="1"/>
      <dgm:spPr/>
      <dgm:t>
        <a:bodyPr/>
        <a:lstStyle/>
        <a:p>
          <a:r>
            <a:rPr lang="en-US" sz="2400" b="1" i="0" baseline="0">
              <a:latin typeface="Arimo" panose="020B0604020202020204" charset="0"/>
              <a:ea typeface="Arimo" panose="020B0604020202020204" charset="0"/>
              <a:cs typeface="Arimo" panose="020B0604020202020204" charset="0"/>
            </a:rPr>
            <a:t>What we’re working on</a:t>
          </a:r>
          <a:endParaRPr lang="en-US" sz="2400" b="1">
            <a:latin typeface="Arimo" panose="020B0604020202020204" charset="0"/>
            <a:ea typeface="Arimo" panose="020B0604020202020204" charset="0"/>
            <a:cs typeface="Arimo" panose="020B0604020202020204" charset="0"/>
          </a:endParaRPr>
        </a:p>
      </dgm:t>
    </dgm:pt>
    <dgm:pt modelId="{00A486BD-87BE-4C9D-A642-0B959E92434B}" type="parTrans" cxnId="{80BCCAF5-AB0D-4E54-95EF-09E08B952E67}">
      <dgm:prSet/>
      <dgm:spPr/>
      <dgm:t>
        <a:bodyPr/>
        <a:lstStyle/>
        <a:p>
          <a:endParaRPr lang="en-US" sz="2800">
            <a:latin typeface="Arimo" panose="020B0604020202020204" charset="0"/>
            <a:ea typeface="Arimo" panose="020B0604020202020204" charset="0"/>
            <a:cs typeface="Arimo" panose="020B0604020202020204" charset="0"/>
          </a:endParaRPr>
        </a:p>
      </dgm:t>
    </dgm:pt>
    <dgm:pt modelId="{0C50D375-0B96-4374-99B1-7833BE0371AA}" type="sibTrans" cxnId="{80BCCAF5-AB0D-4E54-95EF-09E08B952E67}">
      <dgm:prSet/>
      <dgm:spPr/>
      <dgm:t>
        <a:bodyPr/>
        <a:lstStyle/>
        <a:p>
          <a:endParaRPr lang="en-US" sz="2800">
            <a:latin typeface="Arimo" panose="020B0604020202020204" charset="0"/>
            <a:ea typeface="Arimo" panose="020B0604020202020204" charset="0"/>
            <a:cs typeface="Arimo" panose="020B0604020202020204" charset="0"/>
          </a:endParaRPr>
        </a:p>
      </dgm:t>
    </dgm:pt>
    <dgm:pt modelId="{3D890CD3-9C81-4DD2-A401-EF4E36E64A5B}">
      <dgm:prSet custT="1"/>
      <dgm:spPr/>
      <dgm:t>
        <a:bodyPr/>
        <a:lstStyle/>
        <a:p>
          <a:r>
            <a:rPr lang="en-US" sz="2400" b="0" i="0" baseline="0" dirty="0">
              <a:latin typeface="Arimo" panose="020B0604020202020204" charset="0"/>
              <a:ea typeface="Arimo" panose="020B0604020202020204" charset="0"/>
              <a:cs typeface="Arimo" panose="020B0604020202020204" charset="0"/>
            </a:rPr>
            <a:t>Cardiology</a:t>
          </a:r>
          <a:endParaRPr lang="en-US" sz="2400" dirty="0">
            <a:latin typeface="Arimo" panose="020B0604020202020204" charset="0"/>
            <a:ea typeface="Arimo" panose="020B0604020202020204" charset="0"/>
            <a:cs typeface="Arimo" panose="020B0604020202020204" charset="0"/>
          </a:endParaRPr>
        </a:p>
      </dgm:t>
    </dgm:pt>
    <dgm:pt modelId="{23012C10-7831-49DD-B423-A36093A57392}" type="parTrans" cxnId="{4D382592-AD58-4F68-BD8A-0704335D9136}">
      <dgm:prSet/>
      <dgm:spPr/>
      <dgm:t>
        <a:bodyPr/>
        <a:lstStyle/>
        <a:p>
          <a:endParaRPr lang="en-US" sz="2800">
            <a:latin typeface="Arimo" panose="020B0604020202020204" charset="0"/>
            <a:ea typeface="Arimo" panose="020B0604020202020204" charset="0"/>
            <a:cs typeface="Arimo" panose="020B0604020202020204" charset="0"/>
          </a:endParaRPr>
        </a:p>
      </dgm:t>
    </dgm:pt>
    <dgm:pt modelId="{45B0DA5E-41AB-4F16-8421-04E613EC7FB4}" type="sibTrans" cxnId="{4D382592-AD58-4F68-BD8A-0704335D9136}">
      <dgm:prSet/>
      <dgm:spPr/>
      <dgm:t>
        <a:bodyPr/>
        <a:lstStyle/>
        <a:p>
          <a:endParaRPr lang="en-US" sz="2800">
            <a:latin typeface="Arimo" panose="020B0604020202020204" charset="0"/>
            <a:ea typeface="Arimo" panose="020B0604020202020204" charset="0"/>
            <a:cs typeface="Arimo" panose="020B0604020202020204" charset="0"/>
          </a:endParaRPr>
        </a:p>
      </dgm:t>
    </dgm:pt>
    <dgm:pt modelId="{946438CE-242C-4FCF-AF01-51410B085B85}">
      <dgm:prSet custT="1"/>
      <dgm:spPr/>
      <dgm:t>
        <a:bodyPr/>
        <a:lstStyle/>
        <a:p>
          <a:r>
            <a:rPr lang="en-US" sz="2400" b="0" i="0" baseline="0">
              <a:latin typeface="Arimo" panose="020B0604020202020204" charset="0"/>
              <a:ea typeface="Arimo" panose="020B0604020202020204" charset="0"/>
              <a:cs typeface="Arimo" panose="020B0604020202020204" charset="0"/>
            </a:rPr>
            <a:t>Ortho Recruitment</a:t>
          </a:r>
          <a:endParaRPr lang="en-US" sz="2400">
            <a:latin typeface="Arimo" panose="020B0604020202020204" charset="0"/>
            <a:ea typeface="Arimo" panose="020B0604020202020204" charset="0"/>
            <a:cs typeface="Arimo" panose="020B0604020202020204" charset="0"/>
          </a:endParaRPr>
        </a:p>
      </dgm:t>
    </dgm:pt>
    <dgm:pt modelId="{BD046FBF-951D-4578-AE62-44B108CF07B3}" type="parTrans" cxnId="{43AB9208-DA88-45A3-AC68-DCC9FA6FFE9A}">
      <dgm:prSet/>
      <dgm:spPr/>
      <dgm:t>
        <a:bodyPr/>
        <a:lstStyle/>
        <a:p>
          <a:endParaRPr lang="en-US" sz="2800">
            <a:latin typeface="Arimo" panose="020B0604020202020204" charset="0"/>
            <a:ea typeface="Arimo" panose="020B0604020202020204" charset="0"/>
            <a:cs typeface="Arimo" panose="020B0604020202020204" charset="0"/>
          </a:endParaRPr>
        </a:p>
      </dgm:t>
    </dgm:pt>
    <dgm:pt modelId="{A01BC384-B0FF-4E85-8957-E27E39D0482A}" type="sibTrans" cxnId="{43AB9208-DA88-45A3-AC68-DCC9FA6FFE9A}">
      <dgm:prSet/>
      <dgm:spPr/>
      <dgm:t>
        <a:bodyPr/>
        <a:lstStyle/>
        <a:p>
          <a:endParaRPr lang="en-US" sz="2800">
            <a:latin typeface="Arimo" panose="020B0604020202020204" charset="0"/>
            <a:ea typeface="Arimo" panose="020B0604020202020204" charset="0"/>
            <a:cs typeface="Arimo" panose="020B0604020202020204" charset="0"/>
          </a:endParaRPr>
        </a:p>
      </dgm:t>
    </dgm:pt>
    <dgm:pt modelId="{7B65F58E-490A-4AE9-8C3B-A2527C59B94D}">
      <dgm:prSet custT="1"/>
      <dgm:spPr/>
      <dgm:t>
        <a:bodyPr/>
        <a:lstStyle/>
        <a:p>
          <a:r>
            <a:rPr lang="en-US" sz="2400" b="0" i="0" baseline="0">
              <a:latin typeface="Arimo" panose="020B0604020202020204" charset="0"/>
              <a:ea typeface="Arimo" panose="020B0604020202020204" charset="0"/>
              <a:cs typeface="Arimo" panose="020B0604020202020204" charset="0"/>
            </a:rPr>
            <a:t>Musculoskeletal</a:t>
          </a:r>
          <a:endParaRPr lang="en-US" sz="2400">
            <a:latin typeface="Arimo" panose="020B0604020202020204" charset="0"/>
            <a:ea typeface="Arimo" panose="020B0604020202020204" charset="0"/>
            <a:cs typeface="Arimo" panose="020B0604020202020204" charset="0"/>
          </a:endParaRPr>
        </a:p>
      </dgm:t>
    </dgm:pt>
    <dgm:pt modelId="{C4B12899-7EC9-4389-9615-95421ED1BE33}" type="parTrans" cxnId="{C63E9D9A-8689-4995-AA70-63B1F840EC7E}">
      <dgm:prSet/>
      <dgm:spPr/>
      <dgm:t>
        <a:bodyPr/>
        <a:lstStyle/>
        <a:p>
          <a:endParaRPr lang="en-US" sz="2800">
            <a:latin typeface="Arimo" panose="020B0604020202020204" charset="0"/>
            <a:ea typeface="Arimo" panose="020B0604020202020204" charset="0"/>
            <a:cs typeface="Arimo" panose="020B0604020202020204" charset="0"/>
          </a:endParaRPr>
        </a:p>
      </dgm:t>
    </dgm:pt>
    <dgm:pt modelId="{BB338675-76B8-47A4-A65D-17DA8458A39B}" type="sibTrans" cxnId="{C63E9D9A-8689-4995-AA70-63B1F840EC7E}">
      <dgm:prSet/>
      <dgm:spPr/>
      <dgm:t>
        <a:bodyPr/>
        <a:lstStyle/>
        <a:p>
          <a:endParaRPr lang="en-US" sz="2800">
            <a:latin typeface="Arimo" panose="020B0604020202020204" charset="0"/>
            <a:ea typeface="Arimo" panose="020B0604020202020204" charset="0"/>
            <a:cs typeface="Arimo" panose="020B0604020202020204" charset="0"/>
          </a:endParaRPr>
        </a:p>
      </dgm:t>
    </dgm:pt>
    <dgm:pt modelId="{CED30E5B-D6E1-473D-B7EA-204E5465C984}">
      <dgm:prSet custT="1"/>
      <dgm:spPr/>
      <dgm:t>
        <a:bodyPr/>
        <a:lstStyle/>
        <a:p>
          <a:r>
            <a:rPr lang="en-US" sz="2400" b="0" i="0" baseline="0">
              <a:latin typeface="Arimo" panose="020B0604020202020204" charset="0"/>
              <a:ea typeface="Arimo" panose="020B0604020202020204" charset="0"/>
              <a:cs typeface="Arimo" panose="020B0604020202020204" charset="0"/>
            </a:rPr>
            <a:t>SHOC</a:t>
          </a:r>
          <a:endParaRPr lang="en-US" sz="2400">
            <a:latin typeface="Arimo" panose="020B0604020202020204" charset="0"/>
            <a:ea typeface="Arimo" panose="020B0604020202020204" charset="0"/>
            <a:cs typeface="Arimo" panose="020B0604020202020204" charset="0"/>
          </a:endParaRPr>
        </a:p>
      </dgm:t>
    </dgm:pt>
    <dgm:pt modelId="{CAAC70FB-7AA6-4EB8-8424-F2F4DAD441E3}" type="parTrans" cxnId="{E90B937B-2642-4CE8-B7EF-50E1A57B5449}">
      <dgm:prSet/>
      <dgm:spPr/>
      <dgm:t>
        <a:bodyPr/>
        <a:lstStyle/>
        <a:p>
          <a:endParaRPr lang="en-US" sz="2800">
            <a:latin typeface="Arimo" panose="020B0604020202020204" charset="0"/>
            <a:ea typeface="Arimo" panose="020B0604020202020204" charset="0"/>
            <a:cs typeface="Arimo" panose="020B0604020202020204" charset="0"/>
          </a:endParaRPr>
        </a:p>
      </dgm:t>
    </dgm:pt>
    <dgm:pt modelId="{47DC9773-D6AB-44E6-934C-720892990195}" type="sibTrans" cxnId="{E90B937B-2642-4CE8-B7EF-50E1A57B5449}">
      <dgm:prSet/>
      <dgm:spPr/>
      <dgm:t>
        <a:bodyPr/>
        <a:lstStyle/>
        <a:p>
          <a:endParaRPr lang="en-US" sz="2800">
            <a:latin typeface="Arimo" panose="020B0604020202020204" charset="0"/>
            <a:ea typeface="Arimo" panose="020B0604020202020204" charset="0"/>
            <a:cs typeface="Arimo" panose="020B0604020202020204" charset="0"/>
          </a:endParaRPr>
        </a:p>
      </dgm:t>
    </dgm:pt>
    <dgm:pt modelId="{AB293E09-CF7F-419A-8A46-BC20F8DCF82B}">
      <dgm:prSet custT="1"/>
      <dgm:spPr/>
      <dgm:t>
        <a:bodyPr/>
        <a:lstStyle/>
        <a:p>
          <a:r>
            <a:rPr lang="en-US" sz="2400" b="0" i="0" baseline="0">
              <a:latin typeface="Arimo" panose="020B0604020202020204" charset="0"/>
              <a:ea typeface="Arimo" panose="020B0604020202020204" charset="0"/>
              <a:cs typeface="Arimo" panose="020B0604020202020204" charset="0"/>
            </a:rPr>
            <a:t>Oregon</a:t>
          </a:r>
          <a:endParaRPr lang="en-US" sz="2400">
            <a:latin typeface="Arimo" panose="020B0604020202020204" charset="0"/>
            <a:ea typeface="Arimo" panose="020B0604020202020204" charset="0"/>
            <a:cs typeface="Arimo" panose="020B0604020202020204" charset="0"/>
          </a:endParaRPr>
        </a:p>
      </dgm:t>
    </dgm:pt>
    <dgm:pt modelId="{17AA40C4-B62F-4358-9A08-CB0844FE4288}" type="parTrans" cxnId="{6DF6913B-F7D6-4466-A4CA-77222C32FF1E}">
      <dgm:prSet/>
      <dgm:spPr/>
      <dgm:t>
        <a:bodyPr/>
        <a:lstStyle/>
        <a:p>
          <a:endParaRPr lang="en-US" sz="2800">
            <a:latin typeface="Arimo" panose="020B0604020202020204" charset="0"/>
            <a:ea typeface="Arimo" panose="020B0604020202020204" charset="0"/>
            <a:cs typeface="Arimo" panose="020B0604020202020204" charset="0"/>
          </a:endParaRPr>
        </a:p>
      </dgm:t>
    </dgm:pt>
    <dgm:pt modelId="{62839587-62D4-4A4B-A6AA-E0970C93904D}" type="sibTrans" cxnId="{6DF6913B-F7D6-4466-A4CA-77222C32FF1E}">
      <dgm:prSet/>
      <dgm:spPr/>
      <dgm:t>
        <a:bodyPr/>
        <a:lstStyle/>
        <a:p>
          <a:endParaRPr lang="en-US" sz="2800">
            <a:latin typeface="Arimo" panose="020B0604020202020204" charset="0"/>
            <a:ea typeface="Arimo" panose="020B0604020202020204" charset="0"/>
            <a:cs typeface="Arimo" panose="020B0604020202020204" charset="0"/>
          </a:endParaRPr>
        </a:p>
      </dgm:t>
    </dgm:pt>
    <dgm:pt modelId="{33ECC0CB-C964-4812-A2DF-25B630C67142}">
      <dgm:prSet custT="1"/>
      <dgm:spPr/>
      <dgm:t>
        <a:bodyPr/>
        <a:lstStyle/>
        <a:p>
          <a:r>
            <a:rPr lang="en-US" sz="2400" b="1" i="0" baseline="0">
              <a:latin typeface="Arimo" panose="020B0604020202020204" charset="0"/>
              <a:ea typeface="Arimo" panose="020B0604020202020204" charset="0"/>
              <a:cs typeface="Arimo" panose="020B0604020202020204" charset="0"/>
            </a:rPr>
            <a:t>Board retreat planning</a:t>
          </a:r>
          <a:endParaRPr lang="en-US" sz="2400" b="1">
            <a:latin typeface="Arimo" panose="020B0604020202020204" charset="0"/>
            <a:ea typeface="Arimo" panose="020B0604020202020204" charset="0"/>
            <a:cs typeface="Arimo" panose="020B0604020202020204" charset="0"/>
          </a:endParaRPr>
        </a:p>
      </dgm:t>
    </dgm:pt>
    <dgm:pt modelId="{7FE31347-4093-487D-A423-883D21FC6C6D}" type="parTrans" cxnId="{159DB6CB-4B37-4B3B-8CB8-D7C3F522C68C}">
      <dgm:prSet/>
      <dgm:spPr/>
      <dgm:t>
        <a:bodyPr/>
        <a:lstStyle/>
        <a:p>
          <a:endParaRPr lang="en-US" sz="2800">
            <a:latin typeface="Arimo" panose="020B0604020202020204" charset="0"/>
            <a:ea typeface="Arimo" panose="020B0604020202020204" charset="0"/>
            <a:cs typeface="Arimo" panose="020B0604020202020204" charset="0"/>
          </a:endParaRPr>
        </a:p>
      </dgm:t>
    </dgm:pt>
    <dgm:pt modelId="{739DF045-A1B4-42CF-8413-F3C96A633322}" type="sibTrans" cxnId="{159DB6CB-4B37-4B3B-8CB8-D7C3F522C68C}">
      <dgm:prSet/>
      <dgm:spPr/>
      <dgm:t>
        <a:bodyPr/>
        <a:lstStyle/>
        <a:p>
          <a:endParaRPr lang="en-US" sz="2800">
            <a:latin typeface="Arimo" panose="020B0604020202020204" charset="0"/>
            <a:ea typeface="Arimo" panose="020B0604020202020204" charset="0"/>
            <a:cs typeface="Arimo" panose="020B0604020202020204" charset="0"/>
          </a:endParaRPr>
        </a:p>
      </dgm:t>
    </dgm:pt>
    <dgm:pt modelId="{C41D89F3-65F9-489A-BDE2-D4151232C991}">
      <dgm:prSet custT="1"/>
      <dgm:spPr/>
      <dgm:t>
        <a:bodyPr/>
        <a:lstStyle/>
        <a:p>
          <a:r>
            <a:rPr lang="en-US" sz="2400" b="1" i="0" baseline="0">
              <a:latin typeface="Arimo" panose="020B0604020202020204" charset="0"/>
              <a:ea typeface="Arimo" panose="020B0604020202020204" charset="0"/>
              <a:cs typeface="Arimo" panose="020B0604020202020204" charset="0"/>
            </a:rPr>
            <a:t>Strategic planning</a:t>
          </a:r>
          <a:endParaRPr lang="en-US" sz="2400" b="1">
            <a:latin typeface="Arimo" panose="020B0604020202020204" charset="0"/>
            <a:ea typeface="Arimo" panose="020B0604020202020204" charset="0"/>
            <a:cs typeface="Arimo" panose="020B0604020202020204" charset="0"/>
          </a:endParaRPr>
        </a:p>
      </dgm:t>
    </dgm:pt>
    <dgm:pt modelId="{BC4E194A-FEA2-4155-9AE1-7D2318E2FE68}" type="parTrans" cxnId="{D6830AAC-DED3-4652-BA71-E90ED4B1296E}">
      <dgm:prSet/>
      <dgm:spPr/>
      <dgm:t>
        <a:bodyPr/>
        <a:lstStyle/>
        <a:p>
          <a:endParaRPr lang="en-US" sz="2800">
            <a:latin typeface="Arimo" panose="020B0604020202020204" charset="0"/>
            <a:ea typeface="Arimo" panose="020B0604020202020204" charset="0"/>
            <a:cs typeface="Arimo" panose="020B0604020202020204" charset="0"/>
          </a:endParaRPr>
        </a:p>
      </dgm:t>
    </dgm:pt>
    <dgm:pt modelId="{12234B97-A989-4FFC-BB4B-AE1FF190FD44}" type="sibTrans" cxnId="{D6830AAC-DED3-4652-BA71-E90ED4B1296E}">
      <dgm:prSet/>
      <dgm:spPr/>
      <dgm:t>
        <a:bodyPr/>
        <a:lstStyle/>
        <a:p>
          <a:endParaRPr lang="en-US" sz="2800">
            <a:latin typeface="Arimo" panose="020B0604020202020204" charset="0"/>
            <a:ea typeface="Arimo" panose="020B0604020202020204" charset="0"/>
            <a:cs typeface="Arimo" panose="020B0604020202020204" charset="0"/>
          </a:endParaRPr>
        </a:p>
      </dgm:t>
    </dgm:pt>
    <dgm:pt modelId="{1DD675D2-AB80-4B21-968D-6B56A6840C90}">
      <dgm:prSet custT="1"/>
      <dgm:spPr/>
      <dgm:t>
        <a:bodyPr/>
        <a:lstStyle/>
        <a:p>
          <a:r>
            <a:rPr lang="en-US" sz="2400" b="1" i="0" baseline="0">
              <a:latin typeface="Arimo" panose="020B0604020202020204" charset="0"/>
              <a:ea typeface="Arimo" panose="020B0604020202020204" charset="0"/>
              <a:cs typeface="Arimo" panose="020B0604020202020204" charset="0"/>
            </a:rPr>
            <a:t>Meeting with SSM colleagues</a:t>
          </a:r>
          <a:endParaRPr lang="en-US" sz="2400" b="1">
            <a:latin typeface="Arimo" panose="020B0604020202020204" charset="0"/>
            <a:ea typeface="Arimo" panose="020B0604020202020204" charset="0"/>
            <a:cs typeface="Arimo" panose="020B0604020202020204" charset="0"/>
          </a:endParaRPr>
        </a:p>
      </dgm:t>
    </dgm:pt>
    <dgm:pt modelId="{73F6C99E-4C9D-4B40-B71C-536CB12EFC30}" type="parTrans" cxnId="{D8587BA7-4296-421B-ADCE-07A6DF0C9815}">
      <dgm:prSet/>
      <dgm:spPr/>
      <dgm:t>
        <a:bodyPr/>
        <a:lstStyle/>
        <a:p>
          <a:endParaRPr lang="en-US" sz="2800">
            <a:latin typeface="Arimo" panose="020B0604020202020204" charset="0"/>
            <a:ea typeface="Arimo" panose="020B0604020202020204" charset="0"/>
            <a:cs typeface="Arimo" panose="020B0604020202020204" charset="0"/>
          </a:endParaRPr>
        </a:p>
      </dgm:t>
    </dgm:pt>
    <dgm:pt modelId="{3306D269-05B5-4FA2-A905-60B9A853EB37}" type="sibTrans" cxnId="{D8587BA7-4296-421B-ADCE-07A6DF0C9815}">
      <dgm:prSet/>
      <dgm:spPr/>
      <dgm:t>
        <a:bodyPr/>
        <a:lstStyle/>
        <a:p>
          <a:endParaRPr lang="en-US" sz="2800">
            <a:latin typeface="Arimo" panose="020B0604020202020204" charset="0"/>
            <a:ea typeface="Arimo" panose="020B0604020202020204" charset="0"/>
            <a:cs typeface="Arimo" panose="020B0604020202020204" charset="0"/>
          </a:endParaRPr>
        </a:p>
      </dgm:t>
    </dgm:pt>
    <dgm:pt modelId="{BEC86518-78A8-4F7D-89DC-66E7154771E7}" type="pres">
      <dgm:prSet presAssocID="{E1C3C3F5-4DB8-4AFF-84E2-9C96BAF053CE}" presName="linear" presStyleCnt="0">
        <dgm:presLayoutVars>
          <dgm:dir/>
          <dgm:animLvl val="lvl"/>
          <dgm:resizeHandles val="exact"/>
        </dgm:presLayoutVars>
      </dgm:prSet>
      <dgm:spPr/>
    </dgm:pt>
    <dgm:pt modelId="{8F931B77-6229-4034-9372-2F5D922B9D76}" type="pres">
      <dgm:prSet presAssocID="{73E00575-2793-4CF4-87E6-38B1CE339543}" presName="parentLin" presStyleCnt="0"/>
      <dgm:spPr/>
    </dgm:pt>
    <dgm:pt modelId="{AC5E8359-FB6C-4DD5-86F1-4EA46C0E346F}" type="pres">
      <dgm:prSet presAssocID="{73E00575-2793-4CF4-87E6-38B1CE339543}" presName="parentLeftMargin" presStyleLbl="node1" presStyleIdx="0" presStyleCnt="8"/>
      <dgm:spPr/>
    </dgm:pt>
    <dgm:pt modelId="{ECD64C71-B1A4-49EE-B7E7-031FD8F94248}" type="pres">
      <dgm:prSet presAssocID="{73E00575-2793-4CF4-87E6-38B1CE339543}" presName="parentText" presStyleLbl="node1" presStyleIdx="0" presStyleCnt="8">
        <dgm:presLayoutVars>
          <dgm:chMax val="0"/>
          <dgm:bulletEnabled val="1"/>
        </dgm:presLayoutVars>
      </dgm:prSet>
      <dgm:spPr/>
    </dgm:pt>
    <dgm:pt modelId="{DA93DC59-D51F-4104-8EFB-A782BA2A8CB0}" type="pres">
      <dgm:prSet presAssocID="{73E00575-2793-4CF4-87E6-38B1CE339543}" presName="negativeSpace" presStyleCnt="0"/>
      <dgm:spPr/>
    </dgm:pt>
    <dgm:pt modelId="{7B49CEC2-1854-4B44-AD7D-33BA92BA6C8B}" type="pres">
      <dgm:prSet presAssocID="{73E00575-2793-4CF4-87E6-38B1CE339543}" presName="childText" presStyleLbl="conFgAcc1" presStyleIdx="0" presStyleCnt="8">
        <dgm:presLayoutVars>
          <dgm:bulletEnabled val="1"/>
        </dgm:presLayoutVars>
      </dgm:prSet>
      <dgm:spPr/>
    </dgm:pt>
    <dgm:pt modelId="{5EA16F52-DA46-4F62-98C3-FA69E44695AC}" type="pres">
      <dgm:prSet presAssocID="{BE94F987-A073-4813-81A8-D75920BD967A}" presName="spaceBetweenRectangles" presStyleCnt="0"/>
      <dgm:spPr/>
    </dgm:pt>
    <dgm:pt modelId="{99D79B4F-A2D3-4698-8C06-6D75DAE7721E}" type="pres">
      <dgm:prSet presAssocID="{0F3E17A2-BDC6-49F4-8E5D-562A7F6AC8E7}" presName="parentLin" presStyleCnt="0"/>
      <dgm:spPr/>
    </dgm:pt>
    <dgm:pt modelId="{0B84960B-22B3-4847-AAA0-87F0DB58D437}" type="pres">
      <dgm:prSet presAssocID="{0F3E17A2-BDC6-49F4-8E5D-562A7F6AC8E7}" presName="parentLeftMargin" presStyleLbl="node1" presStyleIdx="0" presStyleCnt="8"/>
      <dgm:spPr/>
    </dgm:pt>
    <dgm:pt modelId="{B2526990-C830-4277-9472-B55560496E76}" type="pres">
      <dgm:prSet presAssocID="{0F3E17A2-BDC6-49F4-8E5D-562A7F6AC8E7}" presName="parentText" presStyleLbl="node1" presStyleIdx="1" presStyleCnt="8">
        <dgm:presLayoutVars>
          <dgm:chMax val="0"/>
          <dgm:bulletEnabled val="1"/>
        </dgm:presLayoutVars>
      </dgm:prSet>
      <dgm:spPr/>
    </dgm:pt>
    <dgm:pt modelId="{B4D0EE5A-90A3-4BFC-9AEC-004CDAFB8A54}" type="pres">
      <dgm:prSet presAssocID="{0F3E17A2-BDC6-49F4-8E5D-562A7F6AC8E7}" presName="negativeSpace" presStyleCnt="0"/>
      <dgm:spPr/>
    </dgm:pt>
    <dgm:pt modelId="{6AEF3311-625D-43A8-903E-33DFDE5113A4}" type="pres">
      <dgm:prSet presAssocID="{0F3E17A2-BDC6-49F4-8E5D-562A7F6AC8E7}" presName="childText" presStyleLbl="conFgAcc1" presStyleIdx="1" presStyleCnt="8">
        <dgm:presLayoutVars>
          <dgm:bulletEnabled val="1"/>
        </dgm:presLayoutVars>
      </dgm:prSet>
      <dgm:spPr/>
    </dgm:pt>
    <dgm:pt modelId="{7FE3A1B0-CBB8-43D0-9530-4AEC38F401D2}" type="pres">
      <dgm:prSet presAssocID="{4F0F28C1-1E86-46CB-AC3B-F2B72150ABC5}" presName="spaceBetweenRectangles" presStyleCnt="0"/>
      <dgm:spPr/>
    </dgm:pt>
    <dgm:pt modelId="{9BC2C261-9219-46AF-939F-E58AA09A0AB0}" type="pres">
      <dgm:prSet presAssocID="{26896622-41B6-4546-AEE0-D4A5FFD6BC30}" presName="parentLin" presStyleCnt="0"/>
      <dgm:spPr/>
    </dgm:pt>
    <dgm:pt modelId="{711A5299-B38A-4450-B36B-1BBB7D76BCBD}" type="pres">
      <dgm:prSet presAssocID="{26896622-41B6-4546-AEE0-D4A5FFD6BC30}" presName="parentLeftMargin" presStyleLbl="node1" presStyleIdx="1" presStyleCnt="8"/>
      <dgm:spPr/>
    </dgm:pt>
    <dgm:pt modelId="{67388165-E9AC-45D7-88C3-E1684771045D}" type="pres">
      <dgm:prSet presAssocID="{26896622-41B6-4546-AEE0-D4A5FFD6BC30}" presName="parentText" presStyleLbl="node1" presStyleIdx="2" presStyleCnt="8">
        <dgm:presLayoutVars>
          <dgm:chMax val="0"/>
          <dgm:bulletEnabled val="1"/>
        </dgm:presLayoutVars>
      </dgm:prSet>
      <dgm:spPr/>
    </dgm:pt>
    <dgm:pt modelId="{476A8111-3AD7-4E34-B67B-4C79C2B31CFF}" type="pres">
      <dgm:prSet presAssocID="{26896622-41B6-4546-AEE0-D4A5FFD6BC30}" presName="negativeSpace" presStyleCnt="0"/>
      <dgm:spPr/>
    </dgm:pt>
    <dgm:pt modelId="{8E434D10-F2AF-4A7B-A57B-3C519063D183}" type="pres">
      <dgm:prSet presAssocID="{26896622-41B6-4546-AEE0-D4A5FFD6BC30}" presName="childText" presStyleLbl="conFgAcc1" presStyleIdx="2" presStyleCnt="8">
        <dgm:presLayoutVars>
          <dgm:bulletEnabled val="1"/>
        </dgm:presLayoutVars>
      </dgm:prSet>
      <dgm:spPr/>
    </dgm:pt>
    <dgm:pt modelId="{3E2517BB-6B79-45C6-8147-BE690123933E}" type="pres">
      <dgm:prSet presAssocID="{56EF1C32-383F-4E7B-BB75-0D3C5F7499D3}" presName="spaceBetweenRectangles" presStyleCnt="0"/>
      <dgm:spPr/>
    </dgm:pt>
    <dgm:pt modelId="{206E91F5-E80E-4672-84D0-C29C3E17465A}" type="pres">
      <dgm:prSet presAssocID="{6704FBD9-5EAD-4904-85F6-0658ED2F9EDA}" presName="parentLin" presStyleCnt="0"/>
      <dgm:spPr/>
    </dgm:pt>
    <dgm:pt modelId="{323333FC-731A-44E1-BA54-73BB3D8F66D3}" type="pres">
      <dgm:prSet presAssocID="{6704FBD9-5EAD-4904-85F6-0658ED2F9EDA}" presName="parentLeftMargin" presStyleLbl="node1" presStyleIdx="2" presStyleCnt="8"/>
      <dgm:spPr/>
    </dgm:pt>
    <dgm:pt modelId="{9E04877E-56AE-46B7-B2EE-67DE57230BB6}" type="pres">
      <dgm:prSet presAssocID="{6704FBD9-5EAD-4904-85F6-0658ED2F9EDA}" presName="parentText" presStyleLbl="node1" presStyleIdx="3" presStyleCnt="8">
        <dgm:presLayoutVars>
          <dgm:chMax val="0"/>
          <dgm:bulletEnabled val="1"/>
        </dgm:presLayoutVars>
      </dgm:prSet>
      <dgm:spPr/>
    </dgm:pt>
    <dgm:pt modelId="{8D4A7436-A335-4A02-84B7-881D6B7A6F28}" type="pres">
      <dgm:prSet presAssocID="{6704FBD9-5EAD-4904-85F6-0658ED2F9EDA}" presName="negativeSpace" presStyleCnt="0"/>
      <dgm:spPr/>
    </dgm:pt>
    <dgm:pt modelId="{9673660A-797C-4370-9EE9-68093EEF76BB}" type="pres">
      <dgm:prSet presAssocID="{6704FBD9-5EAD-4904-85F6-0658ED2F9EDA}" presName="childText" presStyleLbl="conFgAcc1" presStyleIdx="3" presStyleCnt="8">
        <dgm:presLayoutVars>
          <dgm:bulletEnabled val="1"/>
        </dgm:presLayoutVars>
      </dgm:prSet>
      <dgm:spPr/>
    </dgm:pt>
    <dgm:pt modelId="{D9BCF489-FFD3-499C-8AFB-47BFB4EB9D71}" type="pres">
      <dgm:prSet presAssocID="{ACB2B430-9F8F-48A8-A09E-EB9A6973C8E9}" presName="spaceBetweenRectangles" presStyleCnt="0"/>
      <dgm:spPr/>
    </dgm:pt>
    <dgm:pt modelId="{C0B1A84C-34B3-490F-90FA-0C7339368892}" type="pres">
      <dgm:prSet presAssocID="{BB54790F-9D00-4686-BA29-280356830EE7}" presName="parentLin" presStyleCnt="0"/>
      <dgm:spPr/>
    </dgm:pt>
    <dgm:pt modelId="{55B457EC-5A00-4B89-86C3-004884907842}" type="pres">
      <dgm:prSet presAssocID="{BB54790F-9D00-4686-BA29-280356830EE7}" presName="parentLeftMargin" presStyleLbl="node1" presStyleIdx="3" presStyleCnt="8"/>
      <dgm:spPr/>
    </dgm:pt>
    <dgm:pt modelId="{B2BE8E81-6CC4-40F7-ABD2-FAAD552D79C6}" type="pres">
      <dgm:prSet presAssocID="{BB54790F-9D00-4686-BA29-280356830EE7}" presName="parentText" presStyleLbl="node1" presStyleIdx="4" presStyleCnt="8">
        <dgm:presLayoutVars>
          <dgm:chMax val="0"/>
          <dgm:bulletEnabled val="1"/>
        </dgm:presLayoutVars>
      </dgm:prSet>
      <dgm:spPr/>
    </dgm:pt>
    <dgm:pt modelId="{44EE8B4B-9342-48B8-87F6-B771E29D58A8}" type="pres">
      <dgm:prSet presAssocID="{BB54790F-9D00-4686-BA29-280356830EE7}" presName="negativeSpace" presStyleCnt="0"/>
      <dgm:spPr/>
    </dgm:pt>
    <dgm:pt modelId="{2DD1F31F-604B-41DD-B4EA-92E185927B18}" type="pres">
      <dgm:prSet presAssocID="{BB54790F-9D00-4686-BA29-280356830EE7}" presName="childText" presStyleLbl="conFgAcc1" presStyleIdx="4" presStyleCnt="8">
        <dgm:presLayoutVars>
          <dgm:bulletEnabled val="1"/>
        </dgm:presLayoutVars>
      </dgm:prSet>
      <dgm:spPr/>
    </dgm:pt>
    <dgm:pt modelId="{7EF8342D-CA69-4936-B25C-14B65DD220B0}" type="pres">
      <dgm:prSet presAssocID="{0C50D375-0B96-4374-99B1-7833BE0371AA}" presName="spaceBetweenRectangles" presStyleCnt="0"/>
      <dgm:spPr/>
    </dgm:pt>
    <dgm:pt modelId="{0D627D0E-8E34-4A91-91F1-67C3C8FCDDC9}" type="pres">
      <dgm:prSet presAssocID="{33ECC0CB-C964-4812-A2DF-25B630C67142}" presName="parentLin" presStyleCnt="0"/>
      <dgm:spPr/>
    </dgm:pt>
    <dgm:pt modelId="{893B5101-6F79-4845-8B9F-8A13E166EBD9}" type="pres">
      <dgm:prSet presAssocID="{33ECC0CB-C964-4812-A2DF-25B630C67142}" presName="parentLeftMargin" presStyleLbl="node1" presStyleIdx="4" presStyleCnt="8"/>
      <dgm:spPr/>
    </dgm:pt>
    <dgm:pt modelId="{10562761-0616-473A-B58F-2AF78879E9E0}" type="pres">
      <dgm:prSet presAssocID="{33ECC0CB-C964-4812-A2DF-25B630C67142}" presName="parentText" presStyleLbl="node1" presStyleIdx="5" presStyleCnt="8">
        <dgm:presLayoutVars>
          <dgm:chMax val="0"/>
          <dgm:bulletEnabled val="1"/>
        </dgm:presLayoutVars>
      </dgm:prSet>
      <dgm:spPr/>
    </dgm:pt>
    <dgm:pt modelId="{A2FBCF58-1A16-4FDB-BE8B-7834E76E56D2}" type="pres">
      <dgm:prSet presAssocID="{33ECC0CB-C964-4812-A2DF-25B630C67142}" presName="negativeSpace" presStyleCnt="0"/>
      <dgm:spPr/>
    </dgm:pt>
    <dgm:pt modelId="{9D911A6D-7FB3-48F8-B62A-42CA598AD4A5}" type="pres">
      <dgm:prSet presAssocID="{33ECC0CB-C964-4812-A2DF-25B630C67142}" presName="childText" presStyleLbl="conFgAcc1" presStyleIdx="5" presStyleCnt="8">
        <dgm:presLayoutVars>
          <dgm:bulletEnabled val="1"/>
        </dgm:presLayoutVars>
      </dgm:prSet>
      <dgm:spPr/>
    </dgm:pt>
    <dgm:pt modelId="{3C22EF2E-5499-4FDB-A591-912C8A7FCE28}" type="pres">
      <dgm:prSet presAssocID="{739DF045-A1B4-42CF-8413-F3C96A633322}" presName="spaceBetweenRectangles" presStyleCnt="0"/>
      <dgm:spPr/>
    </dgm:pt>
    <dgm:pt modelId="{CCF0ED0B-3ED6-41B9-BFED-D5DFCDA37204}" type="pres">
      <dgm:prSet presAssocID="{C41D89F3-65F9-489A-BDE2-D4151232C991}" presName="parentLin" presStyleCnt="0"/>
      <dgm:spPr/>
    </dgm:pt>
    <dgm:pt modelId="{1C49856F-33BA-4D33-8504-6EB1A3313132}" type="pres">
      <dgm:prSet presAssocID="{C41D89F3-65F9-489A-BDE2-D4151232C991}" presName="parentLeftMargin" presStyleLbl="node1" presStyleIdx="5" presStyleCnt="8"/>
      <dgm:spPr/>
    </dgm:pt>
    <dgm:pt modelId="{B57160D9-5D28-49C0-AFF4-7E81E5900E2E}" type="pres">
      <dgm:prSet presAssocID="{C41D89F3-65F9-489A-BDE2-D4151232C991}" presName="parentText" presStyleLbl="node1" presStyleIdx="6" presStyleCnt="8">
        <dgm:presLayoutVars>
          <dgm:chMax val="0"/>
          <dgm:bulletEnabled val="1"/>
        </dgm:presLayoutVars>
      </dgm:prSet>
      <dgm:spPr/>
    </dgm:pt>
    <dgm:pt modelId="{9B2A3A28-1C41-463B-ABE3-599349354068}" type="pres">
      <dgm:prSet presAssocID="{C41D89F3-65F9-489A-BDE2-D4151232C991}" presName="negativeSpace" presStyleCnt="0"/>
      <dgm:spPr/>
    </dgm:pt>
    <dgm:pt modelId="{29B6E611-F37B-46A5-BC09-9D54CE3C7921}" type="pres">
      <dgm:prSet presAssocID="{C41D89F3-65F9-489A-BDE2-D4151232C991}" presName="childText" presStyleLbl="conFgAcc1" presStyleIdx="6" presStyleCnt="8">
        <dgm:presLayoutVars>
          <dgm:bulletEnabled val="1"/>
        </dgm:presLayoutVars>
      </dgm:prSet>
      <dgm:spPr/>
    </dgm:pt>
    <dgm:pt modelId="{6BFFD720-0BD0-47C6-8C1D-C1890EB8AD2B}" type="pres">
      <dgm:prSet presAssocID="{12234B97-A989-4FFC-BB4B-AE1FF190FD44}" presName="spaceBetweenRectangles" presStyleCnt="0"/>
      <dgm:spPr/>
    </dgm:pt>
    <dgm:pt modelId="{96741A9F-C92F-428C-90EC-B3959DFBE45F}" type="pres">
      <dgm:prSet presAssocID="{1DD675D2-AB80-4B21-968D-6B56A6840C90}" presName="parentLin" presStyleCnt="0"/>
      <dgm:spPr/>
    </dgm:pt>
    <dgm:pt modelId="{F87F5A8A-19CB-4733-BAD2-D94A819E781E}" type="pres">
      <dgm:prSet presAssocID="{1DD675D2-AB80-4B21-968D-6B56A6840C90}" presName="parentLeftMargin" presStyleLbl="node1" presStyleIdx="6" presStyleCnt="8"/>
      <dgm:spPr/>
    </dgm:pt>
    <dgm:pt modelId="{A5EA7426-E812-482B-B00F-29B94501FDDC}" type="pres">
      <dgm:prSet presAssocID="{1DD675D2-AB80-4B21-968D-6B56A6840C90}" presName="parentText" presStyleLbl="node1" presStyleIdx="7" presStyleCnt="8">
        <dgm:presLayoutVars>
          <dgm:chMax val="0"/>
          <dgm:bulletEnabled val="1"/>
        </dgm:presLayoutVars>
      </dgm:prSet>
      <dgm:spPr/>
    </dgm:pt>
    <dgm:pt modelId="{21810BCA-CD5A-4399-9A5E-5215BD5850DD}" type="pres">
      <dgm:prSet presAssocID="{1DD675D2-AB80-4B21-968D-6B56A6840C90}" presName="negativeSpace" presStyleCnt="0"/>
      <dgm:spPr/>
    </dgm:pt>
    <dgm:pt modelId="{1B2474AA-C172-4A31-9AC7-9AB80C4E95FF}" type="pres">
      <dgm:prSet presAssocID="{1DD675D2-AB80-4B21-968D-6B56A6840C90}" presName="childText" presStyleLbl="conFgAcc1" presStyleIdx="7" presStyleCnt="8">
        <dgm:presLayoutVars>
          <dgm:bulletEnabled val="1"/>
        </dgm:presLayoutVars>
      </dgm:prSet>
      <dgm:spPr/>
    </dgm:pt>
  </dgm:ptLst>
  <dgm:cxnLst>
    <dgm:cxn modelId="{4737FC04-0C59-461A-9218-6990E6E0B37A}" type="presOf" srcId="{FCF72913-3D7C-4FC7-ADC0-1529C804CAED}" destId="{6AEF3311-625D-43A8-903E-33DFDE5113A4}" srcOrd="0" destOrd="0" presId="urn:microsoft.com/office/officeart/2005/8/layout/list1"/>
    <dgm:cxn modelId="{43AB9208-DA88-45A3-AC68-DCC9FA6FFE9A}" srcId="{BB54790F-9D00-4686-BA29-280356830EE7}" destId="{946438CE-242C-4FCF-AF01-51410B085B85}" srcOrd="1" destOrd="0" parTransId="{BD046FBF-951D-4578-AE62-44B108CF07B3}" sibTransId="{A01BC384-B0FF-4E85-8957-E27E39D0482A}"/>
    <dgm:cxn modelId="{62EEE408-A4E7-4789-BFC1-C9DCF6F2752A}" type="presOf" srcId="{CED30E5B-D6E1-473D-B7EA-204E5465C984}" destId="{2DD1F31F-604B-41DD-B4EA-92E185927B18}" srcOrd="0" destOrd="3" presId="urn:microsoft.com/office/officeart/2005/8/layout/list1"/>
    <dgm:cxn modelId="{DF822910-C687-4767-B00C-4DA702054096}" srcId="{0F3E17A2-BDC6-49F4-8E5D-562A7F6AC8E7}" destId="{E4181E82-A225-49D5-8415-3FBE9056D3D5}" srcOrd="1" destOrd="0" parTransId="{D98F2FFC-39FF-4FA3-A710-0B0E98CA9313}" sibTransId="{76FFF27D-1803-4F30-9B27-EE8995B99FAA}"/>
    <dgm:cxn modelId="{9DB5BE12-66D6-4F98-A092-14BAE7A371D7}" type="presOf" srcId="{26896622-41B6-4546-AEE0-D4A5FFD6BC30}" destId="{711A5299-B38A-4450-B36B-1BBB7D76BCBD}" srcOrd="0" destOrd="0" presId="urn:microsoft.com/office/officeart/2005/8/layout/list1"/>
    <dgm:cxn modelId="{BCC32616-CE24-4D7E-B27E-66CE8937DA52}" type="presOf" srcId="{BB54790F-9D00-4686-BA29-280356830EE7}" destId="{B2BE8E81-6CC4-40F7-ABD2-FAAD552D79C6}" srcOrd="1" destOrd="0" presId="urn:microsoft.com/office/officeart/2005/8/layout/list1"/>
    <dgm:cxn modelId="{ABFF4D29-1180-4E5B-BAAC-5174D681D58F}" type="presOf" srcId="{0F3E17A2-BDC6-49F4-8E5D-562A7F6AC8E7}" destId="{B2526990-C830-4277-9472-B55560496E76}" srcOrd="1" destOrd="0" presId="urn:microsoft.com/office/officeart/2005/8/layout/list1"/>
    <dgm:cxn modelId="{C7D30C30-5637-430E-A742-6F8EBA22605C}" type="presOf" srcId="{946438CE-242C-4FCF-AF01-51410B085B85}" destId="{2DD1F31F-604B-41DD-B4EA-92E185927B18}" srcOrd="0" destOrd="1" presId="urn:microsoft.com/office/officeart/2005/8/layout/list1"/>
    <dgm:cxn modelId="{86C7E430-88EA-4786-AA62-17E533B936AA}" type="presOf" srcId="{53C20BA1-34CA-4E73-B7F1-832F37E888A7}" destId="{9673660A-797C-4370-9EE9-68093EEF76BB}" srcOrd="0" destOrd="0" presId="urn:microsoft.com/office/officeart/2005/8/layout/list1"/>
    <dgm:cxn modelId="{6DF6913B-F7D6-4466-A4CA-77222C32FF1E}" srcId="{BB54790F-9D00-4686-BA29-280356830EE7}" destId="{AB293E09-CF7F-419A-8A46-BC20F8DCF82B}" srcOrd="4" destOrd="0" parTransId="{17AA40C4-B62F-4358-9A08-CB0844FE4288}" sibTransId="{62839587-62D4-4A4B-A6AA-E0970C93904D}"/>
    <dgm:cxn modelId="{FC95665D-FA46-441A-BF5C-D7495962A5AA}" type="presOf" srcId="{BB54790F-9D00-4686-BA29-280356830EE7}" destId="{55B457EC-5A00-4B89-86C3-004884907842}" srcOrd="0" destOrd="0" presId="urn:microsoft.com/office/officeart/2005/8/layout/list1"/>
    <dgm:cxn modelId="{1033995E-AF2A-4F05-A1D8-E271CC4AEC37}" type="presOf" srcId="{33ECC0CB-C964-4812-A2DF-25B630C67142}" destId="{10562761-0616-473A-B58F-2AF78879E9E0}" srcOrd="1" destOrd="0" presId="urn:microsoft.com/office/officeart/2005/8/layout/list1"/>
    <dgm:cxn modelId="{9FCD9762-2A41-4763-8815-5938BC50F421}" type="presOf" srcId="{0F3E17A2-BDC6-49F4-8E5D-562A7F6AC8E7}" destId="{0B84960B-22B3-4847-AAA0-87F0DB58D437}" srcOrd="0" destOrd="0" presId="urn:microsoft.com/office/officeart/2005/8/layout/list1"/>
    <dgm:cxn modelId="{0E981E43-DC4A-4296-85C4-DC5DFE9C4E80}" type="presOf" srcId="{EBD77CE8-DCE6-4181-B6BE-405C869560B6}" destId="{6AEF3311-625D-43A8-903E-33DFDE5113A4}" srcOrd="0" destOrd="2" presId="urn:microsoft.com/office/officeart/2005/8/layout/list1"/>
    <dgm:cxn modelId="{9FBA8C45-2E8A-4596-8279-23FDAB355C56}" type="presOf" srcId="{1DD675D2-AB80-4B21-968D-6B56A6840C90}" destId="{A5EA7426-E812-482B-B00F-29B94501FDDC}" srcOrd="1" destOrd="0" presId="urn:microsoft.com/office/officeart/2005/8/layout/list1"/>
    <dgm:cxn modelId="{88C1DA6A-6AC7-40FD-AEED-EF7EB2109254}" srcId="{E1C3C3F5-4DB8-4AFF-84E2-9C96BAF053CE}" destId="{0F3E17A2-BDC6-49F4-8E5D-562A7F6AC8E7}" srcOrd="1" destOrd="0" parTransId="{75AD1A7D-9B8B-4B3C-ABC0-0B4D61E6AB39}" sibTransId="{4F0F28C1-1E86-46CB-AC3B-F2B72150ABC5}"/>
    <dgm:cxn modelId="{D58DF86D-740C-4EB1-8A26-A72B03D79DA6}" type="presOf" srcId="{C41D89F3-65F9-489A-BDE2-D4151232C991}" destId="{B57160D9-5D28-49C0-AFF4-7E81E5900E2E}" srcOrd="1" destOrd="0" presId="urn:microsoft.com/office/officeart/2005/8/layout/list1"/>
    <dgm:cxn modelId="{20949950-0D36-43B2-B5C5-9CB20D5FDC01}" type="presOf" srcId="{3D890CD3-9C81-4DD2-A401-EF4E36E64A5B}" destId="{2DD1F31F-604B-41DD-B4EA-92E185927B18}" srcOrd="0" destOrd="0" presId="urn:microsoft.com/office/officeart/2005/8/layout/list1"/>
    <dgm:cxn modelId="{C1474254-9EA8-420A-846E-E56E90F0A9E8}" type="presOf" srcId="{6704FBD9-5EAD-4904-85F6-0658ED2F9EDA}" destId="{323333FC-731A-44E1-BA54-73BB3D8F66D3}" srcOrd="0" destOrd="0" presId="urn:microsoft.com/office/officeart/2005/8/layout/list1"/>
    <dgm:cxn modelId="{E90B937B-2642-4CE8-B7EF-50E1A57B5449}" srcId="{BB54790F-9D00-4686-BA29-280356830EE7}" destId="{CED30E5B-D6E1-473D-B7EA-204E5465C984}" srcOrd="3" destOrd="0" parTransId="{CAAC70FB-7AA6-4EB8-8424-F2F4DAD441E3}" sibTransId="{47DC9773-D6AB-44E6-934C-720892990195}"/>
    <dgm:cxn modelId="{3B9C467F-5F0B-4F4F-97F4-E163DA5EE88A}" type="presOf" srcId="{AB293E09-CF7F-419A-8A46-BC20F8DCF82B}" destId="{2DD1F31F-604B-41DD-B4EA-92E185927B18}" srcOrd="0" destOrd="4" presId="urn:microsoft.com/office/officeart/2005/8/layout/list1"/>
    <dgm:cxn modelId="{EF162C82-7CC6-45EA-9BA4-F9FD74A256B8}" srcId="{0F3E17A2-BDC6-49F4-8E5D-562A7F6AC8E7}" destId="{EBD77CE8-DCE6-4181-B6BE-405C869560B6}" srcOrd="2" destOrd="0" parTransId="{E35E442A-2791-4CEF-BD0B-A7CCB3F2DB52}" sibTransId="{C3C2A9D7-A98C-458E-AC88-B2906DB6AF22}"/>
    <dgm:cxn modelId="{09637C86-6ADA-4337-91E7-E66B726BA2C8}" type="presOf" srcId="{E1C3C3F5-4DB8-4AFF-84E2-9C96BAF053CE}" destId="{BEC86518-78A8-4F7D-89DC-66E7154771E7}" srcOrd="0" destOrd="0" presId="urn:microsoft.com/office/officeart/2005/8/layout/list1"/>
    <dgm:cxn modelId="{4D382592-AD58-4F68-BD8A-0704335D9136}" srcId="{BB54790F-9D00-4686-BA29-280356830EE7}" destId="{3D890CD3-9C81-4DD2-A401-EF4E36E64A5B}" srcOrd="0" destOrd="0" parTransId="{23012C10-7831-49DD-B423-A36093A57392}" sibTransId="{45B0DA5E-41AB-4F16-8421-04E613EC7FB4}"/>
    <dgm:cxn modelId="{8AE03693-E11D-44CB-868C-9976421AE995}" srcId="{0F3E17A2-BDC6-49F4-8E5D-562A7F6AC8E7}" destId="{FCF72913-3D7C-4FC7-ADC0-1529C804CAED}" srcOrd="0" destOrd="0" parTransId="{B0F1BCB6-1BD3-4FC3-A26D-3F5A6ACB64D7}" sibTransId="{65C6051F-5F5F-4399-A772-775262CF8AF0}"/>
    <dgm:cxn modelId="{C63E9D9A-8689-4995-AA70-63B1F840EC7E}" srcId="{BB54790F-9D00-4686-BA29-280356830EE7}" destId="{7B65F58E-490A-4AE9-8C3B-A2527C59B94D}" srcOrd="2" destOrd="0" parTransId="{C4B12899-7EC9-4389-9615-95421ED1BE33}" sibTransId="{BB338675-76B8-47A4-A65D-17DA8458A39B}"/>
    <dgm:cxn modelId="{D8587BA7-4296-421B-ADCE-07A6DF0C9815}" srcId="{E1C3C3F5-4DB8-4AFF-84E2-9C96BAF053CE}" destId="{1DD675D2-AB80-4B21-968D-6B56A6840C90}" srcOrd="7" destOrd="0" parTransId="{73F6C99E-4C9D-4B40-B71C-536CB12EFC30}" sibTransId="{3306D269-05B5-4FA2-A905-60B9A853EB37}"/>
    <dgm:cxn modelId="{D6830AAC-DED3-4652-BA71-E90ED4B1296E}" srcId="{E1C3C3F5-4DB8-4AFF-84E2-9C96BAF053CE}" destId="{C41D89F3-65F9-489A-BDE2-D4151232C991}" srcOrd="6" destOrd="0" parTransId="{BC4E194A-FEA2-4155-9AE1-7D2318E2FE68}" sibTransId="{12234B97-A989-4FFC-BB4B-AE1FF190FD44}"/>
    <dgm:cxn modelId="{434388AC-1C2B-4471-8ECB-99BAD17A8C33}" type="presOf" srcId="{73E00575-2793-4CF4-87E6-38B1CE339543}" destId="{ECD64C71-B1A4-49EE-B7E7-031FD8F94248}" srcOrd="1" destOrd="0" presId="urn:microsoft.com/office/officeart/2005/8/layout/list1"/>
    <dgm:cxn modelId="{C5C3A0B6-4FBC-473C-BFCE-94BF73ACCF13}" type="presOf" srcId="{E4181E82-A225-49D5-8415-3FBE9056D3D5}" destId="{6AEF3311-625D-43A8-903E-33DFDE5113A4}" srcOrd="0" destOrd="1" presId="urn:microsoft.com/office/officeart/2005/8/layout/list1"/>
    <dgm:cxn modelId="{6F7399B7-D7F8-4F60-8ED1-927338C7CA56}" type="presOf" srcId="{C41D89F3-65F9-489A-BDE2-D4151232C991}" destId="{1C49856F-33BA-4D33-8504-6EB1A3313132}" srcOrd="0" destOrd="0" presId="urn:microsoft.com/office/officeart/2005/8/layout/list1"/>
    <dgm:cxn modelId="{CF7870BF-4D4D-4D91-8B02-2F54FE7E22B5}" srcId="{6704FBD9-5EAD-4904-85F6-0658ED2F9EDA}" destId="{53C20BA1-34CA-4E73-B7F1-832F37E888A7}" srcOrd="0" destOrd="0" parTransId="{97B101D8-1CB4-437F-9228-981F67291DE3}" sibTransId="{38D4CC15-6111-4834-BB8F-34506AD0A83A}"/>
    <dgm:cxn modelId="{747EE1C1-1C5D-41D2-BF34-98A2AE70BED5}" srcId="{E1C3C3F5-4DB8-4AFF-84E2-9C96BAF053CE}" destId="{26896622-41B6-4546-AEE0-D4A5FFD6BC30}" srcOrd="2" destOrd="0" parTransId="{6077338B-6639-4EE7-8A90-776B26B2BFCB}" sibTransId="{56EF1C32-383F-4E7B-BB75-0D3C5F7499D3}"/>
    <dgm:cxn modelId="{966260C7-1ADB-4F33-9FC6-F1B698E3EFAD}" type="presOf" srcId="{33ECC0CB-C964-4812-A2DF-25B630C67142}" destId="{893B5101-6F79-4845-8B9F-8A13E166EBD9}" srcOrd="0" destOrd="0" presId="urn:microsoft.com/office/officeart/2005/8/layout/list1"/>
    <dgm:cxn modelId="{159DB6CB-4B37-4B3B-8CB8-D7C3F522C68C}" srcId="{E1C3C3F5-4DB8-4AFF-84E2-9C96BAF053CE}" destId="{33ECC0CB-C964-4812-A2DF-25B630C67142}" srcOrd="5" destOrd="0" parTransId="{7FE31347-4093-487D-A423-883D21FC6C6D}" sibTransId="{739DF045-A1B4-42CF-8413-F3C96A633322}"/>
    <dgm:cxn modelId="{15D1BFD8-7BE8-4BC0-953F-58C9A8A6C833}" srcId="{E1C3C3F5-4DB8-4AFF-84E2-9C96BAF053CE}" destId="{6704FBD9-5EAD-4904-85F6-0658ED2F9EDA}" srcOrd="3" destOrd="0" parTransId="{54405B92-A002-4AB8-9576-F51A3C77E0F0}" sibTransId="{ACB2B430-9F8F-48A8-A09E-EB9A6973C8E9}"/>
    <dgm:cxn modelId="{382693D9-B959-41AC-BE48-CD07E0C9863A}" type="presOf" srcId="{26896622-41B6-4546-AEE0-D4A5FFD6BC30}" destId="{67388165-E9AC-45D7-88C3-E1684771045D}" srcOrd="1" destOrd="0" presId="urn:microsoft.com/office/officeart/2005/8/layout/list1"/>
    <dgm:cxn modelId="{3092CBE2-1341-4A01-8DB2-90CA3116D292}" type="presOf" srcId="{6704FBD9-5EAD-4904-85F6-0658ED2F9EDA}" destId="{9E04877E-56AE-46B7-B2EE-67DE57230BB6}" srcOrd="1" destOrd="0" presId="urn:microsoft.com/office/officeart/2005/8/layout/list1"/>
    <dgm:cxn modelId="{480E1EE4-85D8-4DFC-BA99-09227479F312}" srcId="{E1C3C3F5-4DB8-4AFF-84E2-9C96BAF053CE}" destId="{73E00575-2793-4CF4-87E6-38B1CE339543}" srcOrd="0" destOrd="0" parTransId="{4CB7F1E1-7488-46C2-A5FC-4169D3074131}" sibTransId="{BE94F987-A073-4813-81A8-D75920BD967A}"/>
    <dgm:cxn modelId="{96482FE8-4978-414B-8847-3234F6D687E5}" type="presOf" srcId="{7B65F58E-490A-4AE9-8C3B-A2527C59B94D}" destId="{2DD1F31F-604B-41DD-B4EA-92E185927B18}" srcOrd="0" destOrd="2" presId="urn:microsoft.com/office/officeart/2005/8/layout/list1"/>
    <dgm:cxn modelId="{73D76FE8-CADC-4AD6-85B7-D3A023FFAE50}" type="presOf" srcId="{73E00575-2793-4CF4-87E6-38B1CE339543}" destId="{AC5E8359-FB6C-4DD5-86F1-4EA46C0E346F}" srcOrd="0" destOrd="0" presId="urn:microsoft.com/office/officeart/2005/8/layout/list1"/>
    <dgm:cxn modelId="{3D984EF4-94BA-4D2E-94C9-01FD9204776D}" type="presOf" srcId="{1DD675D2-AB80-4B21-968D-6B56A6840C90}" destId="{F87F5A8A-19CB-4733-BAD2-D94A819E781E}" srcOrd="0" destOrd="0" presId="urn:microsoft.com/office/officeart/2005/8/layout/list1"/>
    <dgm:cxn modelId="{80BCCAF5-AB0D-4E54-95EF-09E08B952E67}" srcId="{E1C3C3F5-4DB8-4AFF-84E2-9C96BAF053CE}" destId="{BB54790F-9D00-4686-BA29-280356830EE7}" srcOrd="4" destOrd="0" parTransId="{00A486BD-87BE-4C9D-A642-0B959E92434B}" sibTransId="{0C50D375-0B96-4374-99B1-7833BE0371AA}"/>
    <dgm:cxn modelId="{D04A9F38-EBF3-4A7C-AC4D-A11BD1DC83FE}" type="presParOf" srcId="{BEC86518-78A8-4F7D-89DC-66E7154771E7}" destId="{8F931B77-6229-4034-9372-2F5D922B9D76}" srcOrd="0" destOrd="0" presId="urn:microsoft.com/office/officeart/2005/8/layout/list1"/>
    <dgm:cxn modelId="{7C9220CB-A156-401B-9BAB-A45A3B480061}" type="presParOf" srcId="{8F931B77-6229-4034-9372-2F5D922B9D76}" destId="{AC5E8359-FB6C-4DD5-86F1-4EA46C0E346F}" srcOrd="0" destOrd="0" presId="urn:microsoft.com/office/officeart/2005/8/layout/list1"/>
    <dgm:cxn modelId="{A4812DDE-78EC-49EF-A493-793FDB14AC6F}" type="presParOf" srcId="{8F931B77-6229-4034-9372-2F5D922B9D76}" destId="{ECD64C71-B1A4-49EE-B7E7-031FD8F94248}" srcOrd="1" destOrd="0" presId="urn:microsoft.com/office/officeart/2005/8/layout/list1"/>
    <dgm:cxn modelId="{AA1590E8-039F-4EA7-815F-79CEE4F0CD5A}" type="presParOf" srcId="{BEC86518-78A8-4F7D-89DC-66E7154771E7}" destId="{DA93DC59-D51F-4104-8EFB-A782BA2A8CB0}" srcOrd="1" destOrd="0" presId="urn:microsoft.com/office/officeart/2005/8/layout/list1"/>
    <dgm:cxn modelId="{F0B3DAC9-767A-420F-86FD-C4486A388655}" type="presParOf" srcId="{BEC86518-78A8-4F7D-89DC-66E7154771E7}" destId="{7B49CEC2-1854-4B44-AD7D-33BA92BA6C8B}" srcOrd="2" destOrd="0" presId="urn:microsoft.com/office/officeart/2005/8/layout/list1"/>
    <dgm:cxn modelId="{E9FEC09B-5269-45F5-899A-C519AA64CC14}" type="presParOf" srcId="{BEC86518-78A8-4F7D-89DC-66E7154771E7}" destId="{5EA16F52-DA46-4F62-98C3-FA69E44695AC}" srcOrd="3" destOrd="0" presId="urn:microsoft.com/office/officeart/2005/8/layout/list1"/>
    <dgm:cxn modelId="{A1F45009-D932-4F7D-861E-95E2096ADB5B}" type="presParOf" srcId="{BEC86518-78A8-4F7D-89DC-66E7154771E7}" destId="{99D79B4F-A2D3-4698-8C06-6D75DAE7721E}" srcOrd="4" destOrd="0" presId="urn:microsoft.com/office/officeart/2005/8/layout/list1"/>
    <dgm:cxn modelId="{F30B1809-A1BE-4BF1-88A6-07B9C525572F}" type="presParOf" srcId="{99D79B4F-A2D3-4698-8C06-6D75DAE7721E}" destId="{0B84960B-22B3-4847-AAA0-87F0DB58D437}" srcOrd="0" destOrd="0" presId="urn:microsoft.com/office/officeart/2005/8/layout/list1"/>
    <dgm:cxn modelId="{AF6BD0D9-8F11-4265-80F4-38525B7B2E30}" type="presParOf" srcId="{99D79B4F-A2D3-4698-8C06-6D75DAE7721E}" destId="{B2526990-C830-4277-9472-B55560496E76}" srcOrd="1" destOrd="0" presId="urn:microsoft.com/office/officeart/2005/8/layout/list1"/>
    <dgm:cxn modelId="{E62C7FE7-2EE9-4C47-A6C5-E37E4EDD53C7}" type="presParOf" srcId="{BEC86518-78A8-4F7D-89DC-66E7154771E7}" destId="{B4D0EE5A-90A3-4BFC-9AEC-004CDAFB8A54}" srcOrd="5" destOrd="0" presId="urn:microsoft.com/office/officeart/2005/8/layout/list1"/>
    <dgm:cxn modelId="{6825877C-CBD7-442B-81BE-0CE2BF34CDE8}" type="presParOf" srcId="{BEC86518-78A8-4F7D-89DC-66E7154771E7}" destId="{6AEF3311-625D-43A8-903E-33DFDE5113A4}" srcOrd="6" destOrd="0" presId="urn:microsoft.com/office/officeart/2005/8/layout/list1"/>
    <dgm:cxn modelId="{4AA364AA-B041-4016-948C-E8D817BB3265}" type="presParOf" srcId="{BEC86518-78A8-4F7D-89DC-66E7154771E7}" destId="{7FE3A1B0-CBB8-43D0-9530-4AEC38F401D2}" srcOrd="7" destOrd="0" presId="urn:microsoft.com/office/officeart/2005/8/layout/list1"/>
    <dgm:cxn modelId="{0B27C27C-8134-41E9-8ACE-FCFE02CEB44D}" type="presParOf" srcId="{BEC86518-78A8-4F7D-89DC-66E7154771E7}" destId="{9BC2C261-9219-46AF-939F-E58AA09A0AB0}" srcOrd="8" destOrd="0" presId="urn:microsoft.com/office/officeart/2005/8/layout/list1"/>
    <dgm:cxn modelId="{02332656-451E-4F57-9779-200005D9B510}" type="presParOf" srcId="{9BC2C261-9219-46AF-939F-E58AA09A0AB0}" destId="{711A5299-B38A-4450-B36B-1BBB7D76BCBD}" srcOrd="0" destOrd="0" presId="urn:microsoft.com/office/officeart/2005/8/layout/list1"/>
    <dgm:cxn modelId="{AE2090E0-EBB2-44EB-ACDC-EA9900F553CB}" type="presParOf" srcId="{9BC2C261-9219-46AF-939F-E58AA09A0AB0}" destId="{67388165-E9AC-45D7-88C3-E1684771045D}" srcOrd="1" destOrd="0" presId="urn:microsoft.com/office/officeart/2005/8/layout/list1"/>
    <dgm:cxn modelId="{BF7B6C86-AD80-44C6-BC0D-2FA2A0F01ACC}" type="presParOf" srcId="{BEC86518-78A8-4F7D-89DC-66E7154771E7}" destId="{476A8111-3AD7-4E34-B67B-4C79C2B31CFF}" srcOrd="9" destOrd="0" presId="urn:microsoft.com/office/officeart/2005/8/layout/list1"/>
    <dgm:cxn modelId="{0165792A-9B7D-4114-9717-105E285ABDC9}" type="presParOf" srcId="{BEC86518-78A8-4F7D-89DC-66E7154771E7}" destId="{8E434D10-F2AF-4A7B-A57B-3C519063D183}" srcOrd="10" destOrd="0" presId="urn:microsoft.com/office/officeart/2005/8/layout/list1"/>
    <dgm:cxn modelId="{53E85F43-1BD0-412C-B8F8-A851E1C90286}" type="presParOf" srcId="{BEC86518-78A8-4F7D-89DC-66E7154771E7}" destId="{3E2517BB-6B79-45C6-8147-BE690123933E}" srcOrd="11" destOrd="0" presId="urn:microsoft.com/office/officeart/2005/8/layout/list1"/>
    <dgm:cxn modelId="{AA00E71B-022C-4B3E-9714-97095D699B89}" type="presParOf" srcId="{BEC86518-78A8-4F7D-89DC-66E7154771E7}" destId="{206E91F5-E80E-4672-84D0-C29C3E17465A}" srcOrd="12" destOrd="0" presId="urn:microsoft.com/office/officeart/2005/8/layout/list1"/>
    <dgm:cxn modelId="{0CB6D3BB-8FB9-463A-A560-8D5A2CE99C29}" type="presParOf" srcId="{206E91F5-E80E-4672-84D0-C29C3E17465A}" destId="{323333FC-731A-44E1-BA54-73BB3D8F66D3}" srcOrd="0" destOrd="0" presId="urn:microsoft.com/office/officeart/2005/8/layout/list1"/>
    <dgm:cxn modelId="{A524CEE5-A6D3-4BAE-A3D2-7C07BC7CCD57}" type="presParOf" srcId="{206E91F5-E80E-4672-84D0-C29C3E17465A}" destId="{9E04877E-56AE-46B7-B2EE-67DE57230BB6}" srcOrd="1" destOrd="0" presId="urn:microsoft.com/office/officeart/2005/8/layout/list1"/>
    <dgm:cxn modelId="{66153832-F384-46C2-9FF6-1E9B2FF9AE54}" type="presParOf" srcId="{BEC86518-78A8-4F7D-89DC-66E7154771E7}" destId="{8D4A7436-A335-4A02-84B7-881D6B7A6F28}" srcOrd="13" destOrd="0" presId="urn:microsoft.com/office/officeart/2005/8/layout/list1"/>
    <dgm:cxn modelId="{EEB2993E-A80B-4A69-AB43-9148A4CCDA07}" type="presParOf" srcId="{BEC86518-78A8-4F7D-89DC-66E7154771E7}" destId="{9673660A-797C-4370-9EE9-68093EEF76BB}" srcOrd="14" destOrd="0" presId="urn:microsoft.com/office/officeart/2005/8/layout/list1"/>
    <dgm:cxn modelId="{721B5742-6661-4A46-B50B-40AAE6895659}" type="presParOf" srcId="{BEC86518-78A8-4F7D-89DC-66E7154771E7}" destId="{D9BCF489-FFD3-499C-8AFB-47BFB4EB9D71}" srcOrd="15" destOrd="0" presId="urn:microsoft.com/office/officeart/2005/8/layout/list1"/>
    <dgm:cxn modelId="{D1BF1087-7D96-4C09-9EF4-CEA58DB37873}" type="presParOf" srcId="{BEC86518-78A8-4F7D-89DC-66E7154771E7}" destId="{C0B1A84C-34B3-490F-90FA-0C7339368892}" srcOrd="16" destOrd="0" presId="urn:microsoft.com/office/officeart/2005/8/layout/list1"/>
    <dgm:cxn modelId="{F3B2DEFE-20E2-4144-8BEB-876517492194}" type="presParOf" srcId="{C0B1A84C-34B3-490F-90FA-0C7339368892}" destId="{55B457EC-5A00-4B89-86C3-004884907842}" srcOrd="0" destOrd="0" presId="urn:microsoft.com/office/officeart/2005/8/layout/list1"/>
    <dgm:cxn modelId="{13E22742-C6ED-41A9-BD25-9D7A7A15A144}" type="presParOf" srcId="{C0B1A84C-34B3-490F-90FA-0C7339368892}" destId="{B2BE8E81-6CC4-40F7-ABD2-FAAD552D79C6}" srcOrd="1" destOrd="0" presId="urn:microsoft.com/office/officeart/2005/8/layout/list1"/>
    <dgm:cxn modelId="{437AA13E-79A2-4A14-AEC2-EF6F20AF1D1A}" type="presParOf" srcId="{BEC86518-78A8-4F7D-89DC-66E7154771E7}" destId="{44EE8B4B-9342-48B8-87F6-B771E29D58A8}" srcOrd="17" destOrd="0" presId="urn:microsoft.com/office/officeart/2005/8/layout/list1"/>
    <dgm:cxn modelId="{566BD853-C93C-4B73-A241-C59D91AE0966}" type="presParOf" srcId="{BEC86518-78A8-4F7D-89DC-66E7154771E7}" destId="{2DD1F31F-604B-41DD-B4EA-92E185927B18}" srcOrd="18" destOrd="0" presId="urn:microsoft.com/office/officeart/2005/8/layout/list1"/>
    <dgm:cxn modelId="{BB7E9DEA-64FF-4634-8B31-3B7AB404D24F}" type="presParOf" srcId="{BEC86518-78A8-4F7D-89DC-66E7154771E7}" destId="{7EF8342D-CA69-4936-B25C-14B65DD220B0}" srcOrd="19" destOrd="0" presId="urn:microsoft.com/office/officeart/2005/8/layout/list1"/>
    <dgm:cxn modelId="{CA0C9DA6-86D1-4F2F-A3CD-7F832A437A0C}" type="presParOf" srcId="{BEC86518-78A8-4F7D-89DC-66E7154771E7}" destId="{0D627D0E-8E34-4A91-91F1-67C3C8FCDDC9}" srcOrd="20" destOrd="0" presId="urn:microsoft.com/office/officeart/2005/8/layout/list1"/>
    <dgm:cxn modelId="{1B5EEB4F-BF8D-402D-8B12-FF7B7BE9170F}" type="presParOf" srcId="{0D627D0E-8E34-4A91-91F1-67C3C8FCDDC9}" destId="{893B5101-6F79-4845-8B9F-8A13E166EBD9}" srcOrd="0" destOrd="0" presId="urn:microsoft.com/office/officeart/2005/8/layout/list1"/>
    <dgm:cxn modelId="{5926A1D3-3C74-43AD-8882-5F42B313E30F}" type="presParOf" srcId="{0D627D0E-8E34-4A91-91F1-67C3C8FCDDC9}" destId="{10562761-0616-473A-B58F-2AF78879E9E0}" srcOrd="1" destOrd="0" presId="urn:microsoft.com/office/officeart/2005/8/layout/list1"/>
    <dgm:cxn modelId="{BE6C58DD-DD40-4D76-9BB1-70ABDEE5742F}" type="presParOf" srcId="{BEC86518-78A8-4F7D-89DC-66E7154771E7}" destId="{A2FBCF58-1A16-4FDB-BE8B-7834E76E56D2}" srcOrd="21" destOrd="0" presId="urn:microsoft.com/office/officeart/2005/8/layout/list1"/>
    <dgm:cxn modelId="{D4E38F0F-0DC3-4BAD-A050-09288614A590}" type="presParOf" srcId="{BEC86518-78A8-4F7D-89DC-66E7154771E7}" destId="{9D911A6D-7FB3-48F8-B62A-42CA598AD4A5}" srcOrd="22" destOrd="0" presId="urn:microsoft.com/office/officeart/2005/8/layout/list1"/>
    <dgm:cxn modelId="{84624B62-CAC3-4B52-8F47-75AF0C5882B4}" type="presParOf" srcId="{BEC86518-78A8-4F7D-89DC-66E7154771E7}" destId="{3C22EF2E-5499-4FDB-A591-912C8A7FCE28}" srcOrd="23" destOrd="0" presId="urn:microsoft.com/office/officeart/2005/8/layout/list1"/>
    <dgm:cxn modelId="{88B5CB1E-8462-4C3D-B249-B4E834AC2719}" type="presParOf" srcId="{BEC86518-78A8-4F7D-89DC-66E7154771E7}" destId="{CCF0ED0B-3ED6-41B9-BFED-D5DFCDA37204}" srcOrd="24" destOrd="0" presId="urn:microsoft.com/office/officeart/2005/8/layout/list1"/>
    <dgm:cxn modelId="{47C80EF0-3110-48AC-810B-259496E909C3}" type="presParOf" srcId="{CCF0ED0B-3ED6-41B9-BFED-D5DFCDA37204}" destId="{1C49856F-33BA-4D33-8504-6EB1A3313132}" srcOrd="0" destOrd="0" presId="urn:microsoft.com/office/officeart/2005/8/layout/list1"/>
    <dgm:cxn modelId="{4A12E751-36D6-4B7C-95FE-5331FF3BB0A9}" type="presParOf" srcId="{CCF0ED0B-3ED6-41B9-BFED-D5DFCDA37204}" destId="{B57160D9-5D28-49C0-AFF4-7E81E5900E2E}" srcOrd="1" destOrd="0" presId="urn:microsoft.com/office/officeart/2005/8/layout/list1"/>
    <dgm:cxn modelId="{CED19BEE-77AF-40A6-83E8-0CDB7A6676FC}" type="presParOf" srcId="{BEC86518-78A8-4F7D-89DC-66E7154771E7}" destId="{9B2A3A28-1C41-463B-ABE3-599349354068}" srcOrd="25" destOrd="0" presId="urn:microsoft.com/office/officeart/2005/8/layout/list1"/>
    <dgm:cxn modelId="{BCE654A3-A191-4D07-AE5F-C89734404C8A}" type="presParOf" srcId="{BEC86518-78A8-4F7D-89DC-66E7154771E7}" destId="{29B6E611-F37B-46A5-BC09-9D54CE3C7921}" srcOrd="26" destOrd="0" presId="urn:microsoft.com/office/officeart/2005/8/layout/list1"/>
    <dgm:cxn modelId="{FB28767C-747B-4FAE-BF68-267FC646FE58}" type="presParOf" srcId="{BEC86518-78A8-4F7D-89DC-66E7154771E7}" destId="{6BFFD720-0BD0-47C6-8C1D-C1890EB8AD2B}" srcOrd="27" destOrd="0" presId="urn:microsoft.com/office/officeart/2005/8/layout/list1"/>
    <dgm:cxn modelId="{78A73C37-E352-4151-9ADD-BCDB107D4E58}" type="presParOf" srcId="{BEC86518-78A8-4F7D-89DC-66E7154771E7}" destId="{96741A9F-C92F-428C-90EC-B3959DFBE45F}" srcOrd="28" destOrd="0" presId="urn:microsoft.com/office/officeart/2005/8/layout/list1"/>
    <dgm:cxn modelId="{54EB0E0F-55AB-4514-9961-D1815B0D9A6A}" type="presParOf" srcId="{96741A9F-C92F-428C-90EC-B3959DFBE45F}" destId="{F87F5A8A-19CB-4733-BAD2-D94A819E781E}" srcOrd="0" destOrd="0" presId="urn:microsoft.com/office/officeart/2005/8/layout/list1"/>
    <dgm:cxn modelId="{CCD27398-2957-42EB-8073-E37A2B1E5BC0}" type="presParOf" srcId="{96741A9F-C92F-428C-90EC-B3959DFBE45F}" destId="{A5EA7426-E812-482B-B00F-29B94501FDDC}" srcOrd="1" destOrd="0" presId="urn:microsoft.com/office/officeart/2005/8/layout/list1"/>
    <dgm:cxn modelId="{9D1C294F-B13C-4DC9-AEC4-EE2A5505B185}" type="presParOf" srcId="{BEC86518-78A8-4F7D-89DC-66E7154771E7}" destId="{21810BCA-CD5A-4399-9A5E-5215BD5850DD}" srcOrd="29" destOrd="0" presId="urn:microsoft.com/office/officeart/2005/8/layout/list1"/>
    <dgm:cxn modelId="{D81C95A4-3753-4783-B499-4E10EE17BFE6}" type="presParOf" srcId="{BEC86518-78A8-4F7D-89DC-66E7154771E7}" destId="{1B2474AA-C172-4A31-9AC7-9AB80C4E95FF}"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B4C1A6-E542-4DE5-97D1-B65EFC7DE5A8}" type="doc">
      <dgm:prSet loTypeId="urn:microsoft.com/office/officeart/2018/2/layout/IconLabelList" loCatId="icon" qsTypeId="urn:microsoft.com/office/officeart/2005/8/quickstyle/simple1" qsCatId="simple" csTypeId="urn:microsoft.com/office/officeart/2005/8/colors/accent1_5" csCatId="accent1" phldr="1"/>
      <dgm:spPr/>
      <dgm:t>
        <a:bodyPr/>
        <a:lstStyle/>
        <a:p>
          <a:endParaRPr lang="en-US"/>
        </a:p>
      </dgm:t>
    </dgm:pt>
    <dgm:pt modelId="{CF289EFC-8543-43AB-94CB-4135BA46D490}">
      <dgm:prSet phldrT="[Text]" custT="1"/>
      <dgm:spPr/>
      <dgm:t>
        <a:bodyPr/>
        <a:lstStyle/>
        <a:p>
          <a:pPr>
            <a:lnSpc>
              <a:spcPct val="100000"/>
            </a:lnSpc>
          </a:pPr>
          <a:r>
            <a:rPr lang="en-US" sz="2800" dirty="0">
              <a:latin typeface="Arimo" panose="020B0604020202020204" charset="0"/>
              <a:ea typeface="Arimo" panose="020B0604020202020204" charset="0"/>
              <a:cs typeface="Arimo" panose="020B0604020202020204" charset="0"/>
            </a:rPr>
            <a:t>Expanded Cardiology Service</a:t>
          </a:r>
        </a:p>
      </dgm:t>
    </dgm:pt>
    <dgm:pt modelId="{E59B2E1F-BB7E-45D7-913F-1A0C794BC806}" type="parTrans" cxnId="{4E8B2EE1-917D-47C1-9495-2E88121AEC0B}">
      <dgm:prSet/>
      <dgm:spPr/>
      <dgm:t>
        <a:bodyPr/>
        <a:lstStyle/>
        <a:p>
          <a:endParaRPr lang="en-US" sz="2400"/>
        </a:p>
      </dgm:t>
    </dgm:pt>
    <dgm:pt modelId="{534EEF9E-43B2-47C9-B43E-E626474772DF}" type="sibTrans" cxnId="{4E8B2EE1-917D-47C1-9495-2E88121AEC0B}">
      <dgm:prSet/>
      <dgm:spPr/>
      <dgm:t>
        <a:bodyPr/>
        <a:lstStyle/>
        <a:p>
          <a:endParaRPr lang="en-US" sz="2400"/>
        </a:p>
      </dgm:t>
    </dgm:pt>
    <dgm:pt modelId="{97F7F46B-F1C0-4643-9881-17F467554F23}">
      <dgm:prSet phldrT="[Text]" custT="1"/>
      <dgm:spPr/>
      <dgm:t>
        <a:bodyPr/>
        <a:lstStyle/>
        <a:p>
          <a:pPr>
            <a:lnSpc>
              <a:spcPct val="100000"/>
            </a:lnSpc>
          </a:pPr>
          <a:r>
            <a:rPr lang="en-US" sz="2800" dirty="0">
              <a:latin typeface="Arimo" panose="020B0604020202020204" charset="0"/>
              <a:ea typeface="Arimo" panose="020B0604020202020204" charset="0"/>
              <a:cs typeface="Arimo" panose="020B0604020202020204" charset="0"/>
            </a:rPr>
            <a:t>Non-Surgical Musculoskeletal Service</a:t>
          </a:r>
        </a:p>
      </dgm:t>
    </dgm:pt>
    <dgm:pt modelId="{188A5229-3F23-46EC-B2A8-91F9E282199B}" type="parTrans" cxnId="{8DC40E62-D05B-4831-8877-11BB5EB3C264}">
      <dgm:prSet/>
      <dgm:spPr/>
      <dgm:t>
        <a:bodyPr/>
        <a:lstStyle/>
        <a:p>
          <a:endParaRPr lang="en-US" sz="2400"/>
        </a:p>
      </dgm:t>
    </dgm:pt>
    <dgm:pt modelId="{5DF833D6-638F-4BC7-B935-237ED438BF1C}" type="sibTrans" cxnId="{8DC40E62-D05B-4831-8877-11BB5EB3C264}">
      <dgm:prSet/>
      <dgm:spPr/>
      <dgm:t>
        <a:bodyPr/>
        <a:lstStyle/>
        <a:p>
          <a:endParaRPr lang="en-US" sz="2400"/>
        </a:p>
      </dgm:t>
    </dgm:pt>
    <dgm:pt modelId="{09B5C736-5169-4F84-80DF-F93167470036}" type="pres">
      <dgm:prSet presAssocID="{94B4C1A6-E542-4DE5-97D1-B65EFC7DE5A8}" presName="root" presStyleCnt="0">
        <dgm:presLayoutVars>
          <dgm:dir/>
          <dgm:resizeHandles val="exact"/>
        </dgm:presLayoutVars>
      </dgm:prSet>
      <dgm:spPr/>
    </dgm:pt>
    <dgm:pt modelId="{127B10FA-914C-4EB5-B0F0-8C5A8015310F}" type="pres">
      <dgm:prSet presAssocID="{CF289EFC-8543-43AB-94CB-4135BA46D490}" presName="compNode" presStyleCnt="0"/>
      <dgm:spPr/>
    </dgm:pt>
    <dgm:pt modelId="{887E3125-7FBC-4B9D-97AE-EFCA8297A83C}" type="pres">
      <dgm:prSet presAssocID="{CF289EFC-8543-43AB-94CB-4135BA46D490}" presName="iconRect" presStyleLbl="node1" presStyleIdx="0" presStyleCnt="2" custScaleX="150962" custScaleY="138817"/>
      <dgm:spPr>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dgm:spPr>
      <dgm:extLst>
        <a:ext uri="{E40237B7-FDA0-4F09-8148-C483321AD2D9}">
          <dgm14:cNvPr xmlns:dgm14="http://schemas.microsoft.com/office/drawing/2010/diagram" id="0" name="" descr="Heart with pulse with solid fill"/>
        </a:ext>
      </dgm:extLst>
    </dgm:pt>
    <dgm:pt modelId="{594E3995-31DC-4EB8-B5EB-90B5F5028070}" type="pres">
      <dgm:prSet presAssocID="{CF289EFC-8543-43AB-94CB-4135BA46D490}" presName="spaceRect" presStyleCnt="0"/>
      <dgm:spPr/>
    </dgm:pt>
    <dgm:pt modelId="{57A1342A-8FC3-4A1D-9596-41D2492E4D93}" type="pres">
      <dgm:prSet presAssocID="{CF289EFC-8543-43AB-94CB-4135BA46D490}" presName="textRect" presStyleLbl="revTx" presStyleIdx="0" presStyleCnt="2">
        <dgm:presLayoutVars>
          <dgm:chMax val="1"/>
          <dgm:chPref val="1"/>
        </dgm:presLayoutVars>
      </dgm:prSet>
      <dgm:spPr/>
    </dgm:pt>
    <dgm:pt modelId="{ED9726AC-E920-4F15-A0E8-AE0BD8E94850}" type="pres">
      <dgm:prSet presAssocID="{534EEF9E-43B2-47C9-B43E-E626474772DF}" presName="sibTrans" presStyleCnt="0"/>
      <dgm:spPr/>
    </dgm:pt>
    <dgm:pt modelId="{815FCCBA-189B-40D2-A32F-88A4A54F18EB}" type="pres">
      <dgm:prSet presAssocID="{97F7F46B-F1C0-4643-9881-17F467554F23}" presName="compNode" presStyleCnt="0"/>
      <dgm:spPr/>
    </dgm:pt>
    <dgm:pt modelId="{8D255A88-AB3D-4F17-984A-E0D12F158998}" type="pres">
      <dgm:prSet presAssocID="{97F7F46B-F1C0-4643-9881-17F467554F23}" presName="iconRect" presStyleLbl="node1" presStyleIdx="1" presStyleCnt="2" custScaleX="159594" custScaleY="143676"/>
      <dgm:spPr>
        <a:blipFill>
          <a:blip xmlns:r="http://schemas.openxmlformats.org/officeDocument/2006/relationships" r:embed="rId3">
            <a:extLst>
              <a:ext uri="{96DAC541-7B7A-43D3-8B79-37D633B846F1}">
                <asvg:svgBlip xmlns:asvg="http://schemas.microsoft.com/office/drawing/2016/SVG/main" r:embed="rId4"/>
              </a:ext>
            </a:extLst>
          </a:blip>
          <a:srcRect/>
          <a:stretch>
            <a:fillRect t="-6000" b="-6000"/>
          </a:stretch>
        </a:blipFill>
      </dgm:spPr>
      <dgm:extLst>
        <a:ext uri="{E40237B7-FDA0-4F09-8148-C483321AD2D9}">
          <dgm14:cNvPr xmlns:dgm14="http://schemas.microsoft.com/office/drawing/2010/diagram" id="0" name="" descr="Medical with solid fill"/>
        </a:ext>
      </dgm:extLst>
    </dgm:pt>
    <dgm:pt modelId="{34C6182A-E95E-4DA5-A0FF-EBB9DCE85581}" type="pres">
      <dgm:prSet presAssocID="{97F7F46B-F1C0-4643-9881-17F467554F23}" presName="spaceRect" presStyleCnt="0"/>
      <dgm:spPr/>
    </dgm:pt>
    <dgm:pt modelId="{E306DDC3-C366-4BD8-9DE5-7135C92C38B8}" type="pres">
      <dgm:prSet presAssocID="{97F7F46B-F1C0-4643-9881-17F467554F23}" presName="textRect" presStyleLbl="revTx" presStyleIdx="1" presStyleCnt="2">
        <dgm:presLayoutVars>
          <dgm:chMax val="1"/>
          <dgm:chPref val="1"/>
        </dgm:presLayoutVars>
      </dgm:prSet>
      <dgm:spPr/>
    </dgm:pt>
  </dgm:ptLst>
  <dgm:cxnLst>
    <dgm:cxn modelId="{940C9D02-7CF7-4D74-A84A-ED9CC32D1583}" type="presOf" srcId="{97F7F46B-F1C0-4643-9881-17F467554F23}" destId="{E306DDC3-C366-4BD8-9DE5-7135C92C38B8}" srcOrd="0" destOrd="0" presId="urn:microsoft.com/office/officeart/2018/2/layout/IconLabelList"/>
    <dgm:cxn modelId="{810CEE26-662A-4907-AB95-21C73AAC2B41}" type="presOf" srcId="{CF289EFC-8543-43AB-94CB-4135BA46D490}" destId="{57A1342A-8FC3-4A1D-9596-41D2492E4D93}" srcOrd="0" destOrd="0" presId="urn:microsoft.com/office/officeart/2018/2/layout/IconLabelList"/>
    <dgm:cxn modelId="{8DC40E62-D05B-4831-8877-11BB5EB3C264}" srcId="{94B4C1A6-E542-4DE5-97D1-B65EFC7DE5A8}" destId="{97F7F46B-F1C0-4643-9881-17F467554F23}" srcOrd="1" destOrd="0" parTransId="{188A5229-3F23-46EC-B2A8-91F9E282199B}" sibTransId="{5DF833D6-638F-4BC7-B935-237ED438BF1C}"/>
    <dgm:cxn modelId="{90D244CF-9FD5-41C1-BA2F-E6E98EAF11A0}" type="presOf" srcId="{94B4C1A6-E542-4DE5-97D1-B65EFC7DE5A8}" destId="{09B5C736-5169-4F84-80DF-F93167470036}" srcOrd="0" destOrd="0" presId="urn:microsoft.com/office/officeart/2018/2/layout/IconLabelList"/>
    <dgm:cxn modelId="{4E8B2EE1-917D-47C1-9495-2E88121AEC0B}" srcId="{94B4C1A6-E542-4DE5-97D1-B65EFC7DE5A8}" destId="{CF289EFC-8543-43AB-94CB-4135BA46D490}" srcOrd="0" destOrd="0" parTransId="{E59B2E1F-BB7E-45D7-913F-1A0C794BC806}" sibTransId="{534EEF9E-43B2-47C9-B43E-E626474772DF}"/>
    <dgm:cxn modelId="{B182D41B-0AF4-48F7-B965-7E3F65986A01}" type="presParOf" srcId="{09B5C736-5169-4F84-80DF-F93167470036}" destId="{127B10FA-914C-4EB5-B0F0-8C5A8015310F}" srcOrd="0" destOrd="0" presId="urn:microsoft.com/office/officeart/2018/2/layout/IconLabelList"/>
    <dgm:cxn modelId="{7D4696AD-8179-4A81-8DF7-EE38E80F0622}" type="presParOf" srcId="{127B10FA-914C-4EB5-B0F0-8C5A8015310F}" destId="{887E3125-7FBC-4B9D-97AE-EFCA8297A83C}" srcOrd="0" destOrd="0" presId="urn:microsoft.com/office/officeart/2018/2/layout/IconLabelList"/>
    <dgm:cxn modelId="{D2942A57-237D-4142-BE5F-71770BAC8722}" type="presParOf" srcId="{127B10FA-914C-4EB5-B0F0-8C5A8015310F}" destId="{594E3995-31DC-4EB8-B5EB-90B5F5028070}" srcOrd="1" destOrd="0" presId="urn:microsoft.com/office/officeart/2018/2/layout/IconLabelList"/>
    <dgm:cxn modelId="{F7EFA1E5-21ED-4669-9368-09ED2035FED9}" type="presParOf" srcId="{127B10FA-914C-4EB5-B0F0-8C5A8015310F}" destId="{57A1342A-8FC3-4A1D-9596-41D2492E4D93}" srcOrd="2" destOrd="0" presId="urn:microsoft.com/office/officeart/2018/2/layout/IconLabelList"/>
    <dgm:cxn modelId="{0DA6EC56-8493-4DE1-9097-3B5475EDDD60}" type="presParOf" srcId="{09B5C736-5169-4F84-80DF-F93167470036}" destId="{ED9726AC-E920-4F15-A0E8-AE0BD8E94850}" srcOrd="1" destOrd="0" presId="urn:microsoft.com/office/officeart/2018/2/layout/IconLabelList"/>
    <dgm:cxn modelId="{130264BC-C818-400B-82EF-6AFFDE75ED13}" type="presParOf" srcId="{09B5C736-5169-4F84-80DF-F93167470036}" destId="{815FCCBA-189B-40D2-A32F-88A4A54F18EB}" srcOrd="2" destOrd="0" presId="urn:microsoft.com/office/officeart/2018/2/layout/IconLabelList"/>
    <dgm:cxn modelId="{17C2B5F8-63DA-48F6-AF71-ECB041C43009}" type="presParOf" srcId="{815FCCBA-189B-40D2-A32F-88A4A54F18EB}" destId="{8D255A88-AB3D-4F17-984A-E0D12F158998}" srcOrd="0" destOrd="0" presId="urn:microsoft.com/office/officeart/2018/2/layout/IconLabelList"/>
    <dgm:cxn modelId="{F4B861A9-BAA4-4DA8-8AFB-F8EC3D3B0999}" type="presParOf" srcId="{815FCCBA-189B-40D2-A32F-88A4A54F18EB}" destId="{34C6182A-E95E-4DA5-A0FF-EBB9DCE85581}" srcOrd="1" destOrd="0" presId="urn:microsoft.com/office/officeart/2018/2/layout/IconLabelList"/>
    <dgm:cxn modelId="{CD062B0F-D9CD-4D76-A976-119FDE93F7C6}" type="presParOf" srcId="{815FCCBA-189B-40D2-A32F-88A4A54F18EB}" destId="{E306DDC3-C366-4BD8-9DE5-7135C92C38B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529C48-4D5A-4F14-9ACE-EE0AC6B2CBB2}"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29F10F57-B41B-43DD-89A3-272AF1782DD5}">
      <dgm:prSet phldrT="[Text]" custT="1"/>
      <dgm:spPr>
        <a:xfrm>
          <a:off x="2242050" y="1265142"/>
          <a:ext cx="1339440" cy="1338539"/>
        </a:xfrm>
        <a:prstGeom prst="ellipse">
          <a:avLst/>
        </a:prstGeom>
      </dgm:spPr>
      <dgm:t>
        <a:bodyPr/>
        <a:lstStyle/>
        <a:p>
          <a:pPr>
            <a:buNone/>
          </a:pPr>
          <a:r>
            <a:rPr lang="en-US" sz="2800" b="1" dirty="0">
              <a:latin typeface="Garamond" panose="02020404030301010803"/>
              <a:ea typeface="+mn-ea"/>
              <a:cs typeface="+mn-cs"/>
            </a:rPr>
            <a:t>Operating Income</a:t>
          </a:r>
        </a:p>
        <a:p>
          <a:pPr>
            <a:buNone/>
          </a:pPr>
          <a:r>
            <a:rPr lang="en-US" sz="2800" b="1" dirty="0">
              <a:latin typeface="Garamond" panose="02020404030301010803"/>
              <a:ea typeface="+mn-ea"/>
              <a:cs typeface="+mn-cs"/>
            </a:rPr>
            <a:t>$1,417,658</a:t>
          </a:r>
        </a:p>
      </dgm:t>
    </dgm:pt>
    <dgm:pt modelId="{60E4C559-1404-4874-8830-C45EE7318F4E}" type="parTrans" cxnId="{59153216-5D4C-4A11-B8E6-1E50585632D7}">
      <dgm:prSet/>
      <dgm:spPr/>
      <dgm:t>
        <a:bodyPr/>
        <a:lstStyle/>
        <a:p>
          <a:endParaRPr lang="en-US" sz="1600"/>
        </a:p>
      </dgm:t>
    </dgm:pt>
    <dgm:pt modelId="{AD995AC7-941B-4DE8-9E1F-D68A80AED3EF}" type="sibTrans" cxnId="{59153216-5D4C-4A11-B8E6-1E50585632D7}">
      <dgm:prSet/>
      <dgm:spPr/>
      <dgm:t>
        <a:bodyPr/>
        <a:lstStyle/>
        <a:p>
          <a:endParaRPr lang="en-US" sz="1600"/>
        </a:p>
      </dgm:t>
    </dgm:pt>
    <dgm:pt modelId="{6B224E9F-F594-4E35-9C22-C5564DC4D736}">
      <dgm:prSet phldrT="[Text]" custT="1"/>
      <dgm:spPr>
        <a:xfrm>
          <a:off x="2242050" y="-132715"/>
          <a:ext cx="1339440" cy="1338539"/>
        </a:xfrm>
        <a:prstGeom prst="ellipse">
          <a:avLst/>
        </a:prstGeom>
      </dgm:spPr>
      <dgm:t>
        <a:bodyPr/>
        <a:lstStyle/>
        <a:p>
          <a:pPr>
            <a:buNone/>
          </a:pPr>
          <a:r>
            <a:rPr lang="en-US" sz="2800" b="1" dirty="0">
              <a:latin typeface="Garamond" panose="02020404030301010803"/>
              <a:ea typeface="+mn-ea"/>
              <a:cs typeface="+mn-cs"/>
            </a:rPr>
            <a:t>Balance Sheet Metrics</a:t>
          </a:r>
        </a:p>
      </dgm:t>
    </dgm:pt>
    <dgm:pt modelId="{1E68CD20-DFBA-4727-AB21-DEE11995E4C0}" type="parTrans" cxnId="{FD0AB7F4-418D-4C57-A7E1-8CECFD3D21F0}">
      <dgm:prSet custT="1"/>
      <dgm:spPr>
        <a:xfrm rot="16200000">
          <a:off x="2882111" y="1218718"/>
          <a:ext cx="59318" cy="33529"/>
        </a:xfrm>
        <a:custGeom>
          <a:avLst/>
          <a:gdLst/>
          <a:ahLst/>
          <a:cxnLst/>
          <a:rect l="0" t="0" r="0" b="0"/>
          <a:pathLst>
            <a:path>
              <a:moveTo>
                <a:pt x="0" y="16764"/>
              </a:moveTo>
              <a:lnTo>
                <a:pt x="59318"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4604440B-DB91-47E3-AA92-0AE543A444D4}" type="sibTrans" cxnId="{FD0AB7F4-418D-4C57-A7E1-8CECFD3D21F0}">
      <dgm:prSet/>
      <dgm:spPr/>
      <dgm:t>
        <a:bodyPr/>
        <a:lstStyle/>
        <a:p>
          <a:endParaRPr lang="en-US" sz="1600"/>
        </a:p>
      </dgm:t>
    </dgm:pt>
    <dgm:pt modelId="{3A38A80E-5A6C-4D28-B752-73F87C4C0C0B}">
      <dgm:prSet phldrT="[Text]" custT="1"/>
      <dgm:spPr>
        <a:xfrm>
          <a:off x="3452630" y="1964070"/>
          <a:ext cx="1339440" cy="1338539"/>
        </a:xfrm>
        <a:prstGeom prst="ellipse">
          <a:avLst/>
        </a:prstGeom>
      </dgm:spPr>
      <dgm:t>
        <a:bodyPr/>
        <a:lstStyle/>
        <a:p>
          <a:pPr>
            <a:buNone/>
          </a:pPr>
          <a:r>
            <a:rPr lang="en-US" sz="2800" b="1">
              <a:latin typeface="Garamond" panose="02020404030301010803"/>
              <a:ea typeface="+mn-ea"/>
              <a:cs typeface="+mn-cs"/>
            </a:rPr>
            <a:t>Outpatient Revenues</a:t>
          </a:r>
        </a:p>
      </dgm:t>
    </dgm:pt>
    <dgm:pt modelId="{25371402-7733-4D85-A273-0140C9057B05}" type="parTrans" cxnId="{80E60838-99A6-4AD7-B2E8-CDBE3B3F84D6}">
      <dgm:prSet custT="1"/>
      <dgm:spPr>
        <a:xfrm rot="1800000">
          <a:off x="3487739" y="2267111"/>
          <a:ext cx="58642" cy="33529"/>
        </a:xfrm>
        <a:custGeom>
          <a:avLst/>
          <a:gdLst/>
          <a:ahLst/>
          <a:cxnLst/>
          <a:rect l="0" t="0" r="0" b="0"/>
          <a:pathLst>
            <a:path>
              <a:moveTo>
                <a:pt x="0" y="16764"/>
              </a:moveTo>
              <a:lnTo>
                <a:pt x="58642"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FE399043-E4BA-4BC9-8865-DE45D74E0CC7}" type="sibTrans" cxnId="{80E60838-99A6-4AD7-B2E8-CDBE3B3F84D6}">
      <dgm:prSet/>
      <dgm:spPr/>
      <dgm:t>
        <a:bodyPr/>
        <a:lstStyle/>
        <a:p>
          <a:endParaRPr lang="en-US" sz="1600"/>
        </a:p>
      </dgm:t>
    </dgm:pt>
    <dgm:pt modelId="{E0C685FE-0899-4EBA-865E-A3A1EB379E2E}">
      <dgm:prSet phldrT="[Text]" custT="1"/>
      <dgm:spPr>
        <a:xfrm>
          <a:off x="970111" y="1939168"/>
          <a:ext cx="1462158" cy="1388343"/>
        </a:xfrm>
        <a:prstGeom prst="ellipse">
          <a:avLst/>
        </a:prstGeom>
      </dgm:spPr>
      <dgm:t>
        <a:bodyPr/>
        <a:lstStyle/>
        <a:p>
          <a:pPr>
            <a:buNone/>
          </a:pPr>
          <a:r>
            <a:rPr lang="en-US" sz="2800" b="1" dirty="0">
              <a:latin typeface="Garamond" panose="02020404030301010803"/>
              <a:ea typeface="+mn-ea"/>
              <a:cs typeface="+mn-cs"/>
            </a:rPr>
            <a:t>Expense Variances</a:t>
          </a:r>
        </a:p>
      </dgm:t>
    </dgm:pt>
    <dgm:pt modelId="{24AFD0BE-F0B7-4B16-9DD1-60EFCA88D5D5}" type="parTrans" cxnId="{C94B6F8C-21B5-4262-B933-BDFAD568E6CD}">
      <dgm:prSet custT="1"/>
      <dgm:spPr>
        <a:xfrm rot="9000000">
          <a:off x="2325392" y="2254187"/>
          <a:ext cx="6946" cy="33529"/>
        </a:xfrm>
        <a:custGeom>
          <a:avLst/>
          <a:gdLst/>
          <a:ahLst/>
          <a:cxnLst/>
          <a:rect l="0" t="0" r="0" b="0"/>
          <a:pathLst>
            <a:path>
              <a:moveTo>
                <a:pt x="0" y="16764"/>
              </a:moveTo>
              <a:lnTo>
                <a:pt x="6946"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573AE97B-8B84-47BC-A21A-EB2B41F3BE89}" type="sibTrans" cxnId="{C94B6F8C-21B5-4262-B933-BDFAD568E6CD}">
      <dgm:prSet/>
      <dgm:spPr/>
      <dgm:t>
        <a:bodyPr/>
        <a:lstStyle/>
        <a:p>
          <a:endParaRPr lang="en-US" sz="1600"/>
        </a:p>
      </dgm:t>
    </dgm:pt>
    <dgm:pt modelId="{54C7EFFB-33B3-4E5C-8D8E-48389FD40FE0}" type="pres">
      <dgm:prSet presAssocID="{BA529C48-4D5A-4F14-9ACE-EE0AC6B2CBB2}" presName="cycle" presStyleCnt="0">
        <dgm:presLayoutVars>
          <dgm:chMax val="1"/>
          <dgm:dir/>
          <dgm:animLvl val="ctr"/>
          <dgm:resizeHandles val="exact"/>
        </dgm:presLayoutVars>
      </dgm:prSet>
      <dgm:spPr/>
    </dgm:pt>
    <dgm:pt modelId="{C8ABDEDF-0176-46C2-B09C-B8FF86C64F00}" type="pres">
      <dgm:prSet presAssocID="{29F10F57-B41B-43DD-89A3-272AF1782DD5}" presName="centerShape" presStyleLbl="node0" presStyleIdx="0" presStyleCnt="1" custScaleX="124789" custScaleY="124705"/>
      <dgm:spPr/>
    </dgm:pt>
    <dgm:pt modelId="{01E972C3-FF97-4C58-8AFA-83CE45D92EC0}" type="pres">
      <dgm:prSet presAssocID="{1E68CD20-DFBA-4727-AB21-DEE11995E4C0}" presName="Name9" presStyleLbl="parChTrans1D2" presStyleIdx="0" presStyleCnt="3"/>
      <dgm:spPr/>
    </dgm:pt>
    <dgm:pt modelId="{9CDEFD93-0985-493D-98F3-227A418FC839}" type="pres">
      <dgm:prSet presAssocID="{1E68CD20-DFBA-4727-AB21-DEE11995E4C0}" presName="connTx" presStyleLbl="parChTrans1D2" presStyleIdx="0" presStyleCnt="3"/>
      <dgm:spPr/>
    </dgm:pt>
    <dgm:pt modelId="{422D4555-12C3-46F6-BD25-C8D208801743}" type="pres">
      <dgm:prSet presAssocID="{6B224E9F-F594-4E35-9C22-C5564DC4D736}" presName="node" presStyleLbl="node1" presStyleIdx="0" presStyleCnt="3" custScaleX="124789" custScaleY="124705">
        <dgm:presLayoutVars>
          <dgm:bulletEnabled val="1"/>
        </dgm:presLayoutVars>
      </dgm:prSet>
      <dgm:spPr/>
    </dgm:pt>
    <dgm:pt modelId="{379076B9-B627-4E6B-A6DE-729CF9496EAE}" type="pres">
      <dgm:prSet presAssocID="{25371402-7733-4D85-A273-0140C9057B05}" presName="Name9" presStyleLbl="parChTrans1D2" presStyleIdx="1" presStyleCnt="3"/>
      <dgm:spPr/>
    </dgm:pt>
    <dgm:pt modelId="{514EDFD3-BFE6-46E6-8F9C-415905404AF2}" type="pres">
      <dgm:prSet presAssocID="{25371402-7733-4D85-A273-0140C9057B05}" presName="connTx" presStyleLbl="parChTrans1D2" presStyleIdx="1" presStyleCnt="3"/>
      <dgm:spPr/>
    </dgm:pt>
    <dgm:pt modelId="{BD329B8B-F136-4FD9-84B5-47A83C9B2F5C}" type="pres">
      <dgm:prSet presAssocID="{3A38A80E-5A6C-4D28-B752-73F87C4C0C0B}" presName="node" presStyleLbl="node1" presStyleIdx="1" presStyleCnt="3" custScaleX="124789" custScaleY="124705">
        <dgm:presLayoutVars>
          <dgm:bulletEnabled val="1"/>
        </dgm:presLayoutVars>
      </dgm:prSet>
      <dgm:spPr/>
    </dgm:pt>
    <dgm:pt modelId="{E74B62B8-6E52-4447-8EA3-BDBE93C98CA2}" type="pres">
      <dgm:prSet presAssocID="{24AFD0BE-F0B7-4B16-9DD1-60EFCA88D5D5}" presName="Name9" presStyleLbl="parChTrans1D2" presStyleIdx="2" presStyleCnt="3"/>
      <dgm:spPr/>
    </dgm:pt>
    <dgm:pt modelId="{8DC6603B-C0C8-4B4E-BC65-F27DD9BDC3A8}" type="pres">
      <dgm:prSet presAssocID="{24AFD0BE-F0B7-4B16-9DD1-60EFCA88D5D5}" presName="connTx" presStyleLbl="parChTrans1D2" presStyleIdx="2" presStyleCnt="3"/>
      <dgm:spPr/>
    </dgm:pt>
    <dgm:pt modelId="{4EDFE10A-CF71-412E-988E-4C3712F23222}" type="pres">
      <dgm:prSet presAssocID="{E0C685FE-0899-4EBA-865E-A3A1EB379E2E}" presName="node" presStyleLbl="node1" presStyleIdx="2" presStyleCnt="3" custScaleX="136222" custScaleY="129345">
        <dgm:presLayoutVars>
          <dgm:bulletEnabled val="1"/>
        </dgm:presLayoutVars>
      </dgm:prSet>
      <dgm:spPr/>
    </dgm:pt>
  </dgm:ptLst>
  <dgm:cxnLst>
    <dgm:cxn modelId="{72F6AD01-EBD3-4FB8-A3AE-93AC7177BBC3}" type="presOf" srcId="{24AFD0BE-F0B7-4B16-9DD1-60EFCA88D5D5}" destId="{8DC6603B-C0C8-4B4E-BC65-F27DD9BDC3A8}" srcOrd="1" destOrd="0" presId="urn:microsoft.com/office/officeart/2005/8/layout/radial1"/>
    <dgm:cxn modelId="{D620F505-B0AF-4312-9018-1825601A7DF5}" type="presOf" srcId="{3A38A80E-5A6C-4D28-B752-73F87C4C0C0B}" destId="{BD329B8B-F136-4FD9-84B5-47A83C9B2F5C}" srcOrd="0" destOrd="0" presId="urn:microsoft.com/office/officeart/2005/8/layout/radial1"/>
    <dgm:cxn modelId="{CEFC1006-5755-4C46-8592-71E077A2DFD6}" type="presOf" srcId="{29F10F57-B41B-43DD-89A3-272AF1782DD5}" destId="{C8ABDEDF-0176-46C2-B09C-B8FF86C64F00}" srcOrd="0" destOrd="0" presId="urn:microsoft.com/office/officeart/2005/8/layout/radial1"/>
    <dgm:cxn modelId="{73C09B08-3C0D-4046-8ADA-2AA37E943DCF}" type="presOf" srcId="{E0C685FE-0899-4EBA-865E-A3A1EB379E2E}" destId="{4EDFE10A-CF71-412E-988E-4C3712F23222}" srcOrd="0" destOrd="0" presId="urn:microsoft.com/office/officeart/2005/8/layout/radial1"/>
    <dgm:cxn modelId="{3CAF4110-01F9-4A17-B7F6-C323446B1054}" type="presOf" srcId="{25371402-7733-4D85-A273-0140C9057B05}" destId="{379076B9-B627-4E6B-A6DE-729CF9496EAE}" srcOrd="0" destOrd="0" presId="urn:microsoft.com/office/officeart/2005/8/layout/radial1"/>
    <dgm:cxn modelId="{59153216-5D4C-4A11-B8E6-1E50585632D7}" srcId="{BA529C48-4D5A-4F14-9ACE-EE0AC6B2CBB2}" destId="{29F10F57-B41B-43DD-89A3-272AF1782DD5}" srcOrd="0" destOrd="0" parTransId="{60E4C559-1404-4874-8830-C45EE7318F4E}" sibTransId="{AD995AC7-941B-4DE8-9E1F-D68A80AED3EF}"/>
    <dgm:cxn modelId="{80E60838-99A6-4AD7-B2E8-CDBE3B3F84D6}" srcId="{29F10F57-B41B-43DD-89A3-272AF1782DD5}" destId="{3A38A80E-5A6C-4D28-B752-73F87C4C0C0B}" srcOrd="1" destOrd="0" parTransId="{25371402-7733-4D85-A273-0140C9057B05}" sibTransId="{FE399043-E4BA-4BC9-8865-DE45D74E0CC7}"/>
    <dgm:cxn modelId="{4ABF0D51-C8AE-40DD-AD64-FF2F39139970}" type="presOf" srcId="{BA529C48-4D5A-4F14-9ACE-EE0AC6B2CBB2}" destId="{54C7EFFB-33B3-4E5C-8D8E-48389FD40FE0}" srcOrd="0" destOrd="0" presId="urn:microsoft.com/office/officeart/2005/8/layout/radial1"/>
    <dgm:cxn modelId="{16641777-9B49-4E72-8338-E924A5C409F4}" type="presOf" srcId="{6B224E9F-F594-4E35-9C22-C5564DC4D736}" destId="{422D4555-12C3-46F6-BD25-C8D208801743}" srcOrd="0" destOrd="0" presId="urn:microsoft.com/office/officeart/2005/8/layout/radial1"/>
    <dgm:cxn modelId="{C94B6F8C-21B5-4262-B933-BDFAD568E6CD}" srcId="{29F10F57-B41B-43DD-89A3-272AF1782DD5}" destId="{E0C685FE-0899-4EBA-865E-A3A1EB379E2E}" srcOrd="2" destOrd="0" parTransId="{24AFD0BE-F0B7-4B16-9DD1-60EFCA88D5D5}" sibTransId="{573AE97B-8B84-47BC-A21A-EB2B41F3BE89}"/>
    <dgm:cxn modelId="{93E79595-8082-4EDD-9A14-6EB7DEC70A9C}" type="presOf" srcId="{1E68CD20-DFBA-4727-AB21-DEE11995E4C0}" destId="{9CDEFD93-0985-493D-98F3-227A418FC839}" srcOrd="1" destOrd="0" presId="urn:microsoft.com/office/officeart/2005/8/layout/radial1"/>
    <dgm:cxn modelId="{7683F3A9-0435-4083-9D7A-36E3AACB26C3}" type="presOf" srcId="{1E68CD20-DFBA-4727-AB21-DEE11995E4C0}" destId="{01E972C3-FF97-4C58-8AFA-83CE45D92EC0}" srcOrd="0" destOrd="0" presId="urn:microsoft.com/office/officeart/2005/8/layout/radial1"/>
    <dgm:cxn modelId="{54054DD2-75C1-4DC2-9813-AD326AA7296C}" type="presOf" srcId="{25371402-7733-4D85-A273-0140C9057B05}" destId="{514EDFD3-BFE6-46E6-8F9C-415905404AF2}" srcOrd="1" destOrd="0" presId="urn:microsoft.com/office/officeart/2005/8/layout/radial1"/>
    <dgm:cxn modelId="{D01607D9-463A-4EDB-B401-7C40829FB7D6}" type="presOf" srcId="{24AFD0BE-F0B7-4B16-9DD1-60EFCA88D5D5}" destId="{E74B62B8-6E52-4447-8EA3-BDBE93C98CA2}" srcOrd="0" destOrd="0" presId="urn:microsoft.com/office/officeart/2005/8/layout/radial1"/>
    <dgm:cxn modelId="{FD0AB7F4-418D-4C57-A7E1-8CECFD3D21F0}" srcId="{29F10F57-B41B-43DD-89A3-272AF1782DD5}" destId="{6B224E9F-F594-4E35-9C22-C5564DC4D736}" srcOrd="0" destOrd="0" parTransId="{1E68CD20-DFBA-4727-AB21-DEE11995E4C0}" sibTransId="{4604440B-DB91-47E3-AA92-0AE543A444D4}"/>
    <dgm:cxn modelId="{B63D2EFA-8856-47DC-8922-3B051FFDAD26}" type="presParOf" srcId="{54C7EFFB-33B3-4E5C-8D8E-48389FD40FE0}" destId="{C8ABDEDF-0176-46C2-B09C-B8FF86C64F00}" srcOrd="0" destOrd="0" presId="urn:microsoft.com/office/officeart/2005/8/layout/radial1"/>
    <dgm:cxn modelId="{E66050A1-F296-4F84-80AA-4EDF8C901727}" type="presParOf" srcId="{54C7EFFB-33B3-4E5C-8D8E-48389FD40FE0}" destId="{01E972C3-FF97-4C58-8AFA-83CE45D92EC0}" srcOrd="1" destOrd="0" presId="urn:microsoft.com/office/officeart/2005/8/layout/radial1"/>
    <dgm:cxn modelId="{84F04231-B6D4-4142-8B1B-CBFF02511D07}" type="presParOf" srcId="{01E972C3-FF97-4C58-8AFA-83CE45D92EC0}" destId="{9CDEFD93-0985-493D-98F3-227A418FC839}" srcOrd="0" destOrd="0" presId="urn:microsoft.com/office/officeart/2005/8/layout/radial1"/>
    <dgm:cxn modelId="{CF44AC79-6A76-46FA-A6E5-379AC6D6168F}" type="presParOf" srcId="{54C7EFFB-33B3-4E5C-8D8E-48389FD40FE0}" destId="{422D4555-12C3-46F6-BD25-C8D208801743}" srcOrd="2" destOrd="0" presId="urn:microsoft.com/office/officeart/2005/8/layout/radial1"/>
    <dgm:cxn modelId="{51D20CF7-641E-47FE-9F78-47AC8828C2E3}" type="presParOf" srcId="{54C7EFFB-33B3-4E5C-8D8E-48389FD40FE0}" destId="{379076B9-B627-4E6B-A6DE-729CF9496EAE}" srcOrd="3" destOrd="0" presId="urn:microsoft.com/office/officeart/2005/8/layout/radial1"/>
    <dgm:cxn modelId="{12694E53-4ED7-4D11-9995-6B01D0D33AD7}" type="presParOf" srcId="{379076B9-B627-4E6B-A6DE-729CF9496EAE}" destId="{514EDFD3-BFE6-46E6-8F9C-415905404AF2}" srcOrd="0" destOrd="0" presId="urn:microsoft.com/office/officeart/2005/8/layout/radial1"/>
    <dgm:cxn modelId="{F3BED911-7435-4C8A-837C-73AE1F7712C6}" type="presParOf" srcId="{54C7EFFB-33B3-4E5C-8D8E-48389FD40FE0}" destId="{BD329B8B-F136-4FD9-84B5-47A83C9B2F5C}" srcOrd="4" destOrd="0" presId="urn:microsoft.com/office/officeart/2005/8/layout/radial1"/>
    <dgm:cxn modelId="{95207CC1-60F6-47F2-ADEB-A3BB42712726}" type="presParOf" srcId="{54C7EFFB-33B3-4E5C-8D8E-48389FD40FE0}" destId="{E74B62B8-6E52-4447-8EA3-BDBE93C98CA2}" srcOrd="5" destOrd="0" presId="urn:microsoft.com/office/officeart/2005/8/layout/radial1"/>
    <dgm:cxn modelId="{0B4D6398-7970-4862-AEBA-9B6B5E3A1849}" type="presParOf" srcId="{E74B62B8-6E52-4447-8EA3-BDBE93C98CA2}" destId="{8DC6603B-C0C8-4B4E-BC65-F27DD9BDC3A8}" srcOrd="0" destOrd="0" presId="urn:microsoft.com/office/officeart/2005/8/layout/radial1"/>
    <dgm:cxn modelId="{58828656-7EB6-48C4-B2E0-737B5DB1D166}" type="presParOf" srcId="{54C7EFFB-33B3-4E5C-8D8E-48389FD40FE0}" destId="{4EDFE10A-CF71-412E-988E-4C3712F23222}"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3039FB-E9B4-4181-B312-72C5A684E85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3DEA44B7-88BE-4028-BB73-23F68B2272DF}">
      <dgm:prSet phldrT="[Text]"/>
      <dgm:spPr/>
      <dgm:t>
        <a:bodyPr/>
        <a:lstStyle/>
        <a:p>
          <a:r>
            <a:rPr lang="en-US" b="1" dirty="0"/>
            <a:t>Certifications &amp; Accreditations</a:t>
          </a:r>
        </a:p>
      </dgm:t>
    </dgm:pt>
    <dgm:pt modelId="{669D7A12-AFA7-49EB-BC04-2264D108FDB9}" type="parTrans" cxnId="{F2C81498-80BA-4731-9863-8BDC10D18587}">
      <dgm:prSet/>
      <dgm:spPr/>
      <dgm:t>
        <a:bodyPr/>
        <a:lstStyle/>
        <a:p>
          <a:endParaRPr lang="en-US"/>
        </a:p>
      </dgm:t>
    </dgm:pt>
    <dgm:pt modelId="{D3F66ADA-BD32-4892-9527-9118DE7CC79D}" type="sibTrans" cxnId="{F2C81498-80BA-4731-9863-8BDC10D18587}">
      <dgm:prSet/>
      <dgm:spPr/>
      <dgm:t>
        <a:bodyPr/>
        <a:lstStyle/>
        <a:p>
          <a:endParaRPr lang="en-US"/>
        </a:p>
      </dgm:t>
    </dgm:pt>
    <dgm:pt modelId="{5EBE4103-C243-4165-A450-BD9327FC2DA8}">
      <dgm:prSet phldrT="[Text]"/>
      <dgm:spPr/>
      <dgm:t>
        <a:bodyPr/>
        <a:lstStyle/>
        <a:p>
          <a:r>
            <a:rPr lang="en-US" b="1" dirty="0"/>
            <a:t>Grievances</a:t>
          </a:r>
        </a:p>
      </dgm:t>
    </dgm:pt>
    <dgm:pt modelId="{245759B3-9EE7-48B7-A0C8-BD1D25EC72D0}" type="parTrans" cxnId="{B7529BD1-F7CC-4305-99F7-1C17802EF4E5}">
      <dgm:prSet/>
      <dgm:spPr/>
      <dgm:t>
        <a:bodyPr/>
        <a:lstStyle/>
        <a:p>
          <a:endParaRPr lang="en-US"/>
        </a:p>
      </dgm:t>
    </dgm:pt>
    <dgm:pt modelId="{2B03E440-EFEC-4D27-BD9E-176C92AEB7BF}" type="sibTrans" cxnId="{B7529BD1-F7CC-4305-99F7-1C17802EF4E5}">
      <dgm:prSet/>
      <dgm:spPr/>
      <dgm:t>
        <a:bodyPr/>
        <a:lstStyle/>
        <a:p>
          <a:endParaRPr lang="en-US"/>
        </a:p>
      </dgm:t>
    </dgm:pt>
    <dgm:pt modelId="{13A2FDF4-6C53-4682-AB29-16845FF2D19E}">
      <dgm:prSet phldrT="[Text]"/>
      <dgm:spPr/>
      <dgm:t>
        <a:bodyPr/>
        <a:lstStyle/>
        <a:p>
          <a:r>
            <a:rPr lang="en-US" b="1" dirty="0"/>
            <a:t>DSPS Complaint</a:t>
          </a:r>
        </a:p>
      </dgm:t>
    </dgm:pt>
    <dgm:pt modelId="{31E6A1AE-F4AA-4008-B9A4-8BC2C7E92CDC}" type="parTrans" cxnId="{4B04C50D-EE19-4F9A-9F3B-634802FFC40D}">
      <dgm:prSet/>
      <dgm:spPr/>
      <dgm:t>
        <a:bodyPr/>
        <a:lstStyle/>
        <a:p>
          <a:endParaRPr lang="en-US"/>
        </a:p>
      </dgm:t>
    </dgm:pt>
    <dgm:pt modelId="{2390BBDB-F998-4E8F-830A-C2676D410760}" type="sibTrans" cxnId="{4B04C50D-EE19-4F9A-9F3B-634802FFC40D}">
      <dgm:prSet/>
      <dgm:spPr/>
      <dgm:t>
        <a:bodyPr/>
        <a:lstStyle/>
        <a:p>
          <a:endParaRPr lang="en-US"/>
        </a:p>
      </dgm:t>
    </dgm:pt>
    <dgm:pt modelId="{9A4FB9ED-FE83-4CF8-AC33-0A37DC434765}">
      <dgm:prSet phldrT="[Text]"/>
      <dgm:spPr/>
      <dgm:t>
        <a:bodyPr/>
        <a:lstStyle/>
        <a:p>
          <a:r>
            <a:rPr lang="en-US" b="1" dirty="0"/>
            <a:t>Section 1557</a:t>
          </a:r>
        </a:p>
      </dgm:t>
    </dgm:pt>
    <dgm:pt modelId="{4545856D-9A64-414B-AC56-870A9F7EA1F6}" type="parTrans" cxnId="{9918B42C-3270-4DAF-B0E6-99A80C6E12BC}">
      <dgm:prSet/>
      <dgm:spPr/>
      <dgm:t>
        <a:bodyPr/>
        <a:lstStyle/>
        <a:p>
          <a:endParaRPr lang="en-US"/>
        </a:p>
      </dgm:t>
    </dgm:pt>
    <dgm:pt modelId="{0DE1AABA-77CB-44B0-AE7E-8D4523AC87F8}" type="sibTrans" cxnId="{9918B42C-3270-4DAF-B0E6-99A80C6E12BC}">
      <dgm:prSet/>
      <dgm:spPr/>
      <dgm:t>
        <a:bodyPr/>
        <a:lstStyle/>
        <a:p>
          <a:endParaRPr lang="en-US"/>
        </a:p>
      </dgm:t>
    </dgm:pt>
    <dgm:pt modelId="{543B2908-45E3-4847-B6DA-CFE502EC4C4F}">
      <dgm:prSet phldrT="[Text]"/>
      <dgm:spPr/>
      <dgm:t>
        <a:bodyPr/>
        <a:lstStyle/>
        <a:p>
          <a:r>
            <a:rPr lang="en-US" b="1" dirty="0"/>
            <a:t>New subpoenas</a:t>
          </a:r>
        </a:p>
      </dgm:t>
    </dgm:pt>
    <dgm:pt modelId="{D02905F8-6063-4575-9D07-3911E44B5EE6}" type="parTrans" cxnId="{D2D19EA4-9B16-4800-BFF9-05A023F6E1C8}">
      <dgm:prSet/>
      <dgm:spPr/>
      <dgm:t>
        <a:bodyPr/>
        <a:lstStyle/>
        <a:p>
          <a:endParaRPr lang="en-US"/>
        </a:p>
      </dgm:t>
    </dgm:pt>
    <dgm:pt modelId="{1CBFBD4D-72A7-4A9A-B435-7A1019803C10}" type="sibTrans" cxnId="{D2D19EA4-9B16-4800-BFF9-05A023F6E1C8}">
      <dgm:prSet/>
      <dgm:spPr/>
      <dgm:t>
        <a:bodyPr/>
        <a:lstStyle/>
        <a:p>
          <a:endParaRPr lang="en-US"/>
        </a:p>
      </dgm:t>
    </dgm:pt>
    <dgm:pt modelId="{0B35E7A9-57FF-42A5-989E-31FB7B9463E7}" type="pres">
      <dgm:prSet presAssocID="{1A3039FB-E9B4-4181-B312-72C5A684E850}" presName="cycle" presStyleCnt="0">
        <dgm:presLayoutVars>
          <dgm:dir/>
          <dgm:resizeHandles val="exact"/>
        </dgm:presLayoutVars>
      </dgm:prSet>
      <dgm:spPr/>
    </dgm:pt>
    <dgm:pt modelId="{D1836C8A-1B52-439C-887B-E3B416EC99ED}" type="pres">
      <dgm:prSet presAssocID="{3DEA44B7-88BE-4028-BB73-23F68B2272DF}" presName="node" presStyleLbl="node1" presStyleIdx="0" presStyleCnt="5">
        <dgm:presLayoutVars>
          <dgm:bulletEnabled val="1"/>
        </dgm:presLayoutVars>
      </dgm:prSet>
      <dgm:spPr/>
    </dgm:pt>
    <dgm:pt modelId="{E3242426-2C1C-42A2-A222-063D1A792036}" type="pres">
      <dgm:prSet presAssocID="{3DEA44B7-88BE-4028-BB73-23F68B2272DF}" presName="spNode" presStyleCnt="0"/>
      <dgm:spPr/>
    </dgm:pt>
    <dgm:pt modelId="{FD73B129-71FB-4ED5-9AF7-FEA04F9F1F42}" type="pres">
      <dgm:prSet presAssocID="{D3F66ADA-BD32-4892-9527-9118DE7CC79D}" presName="sibTrans" presStyleLbl="sibTrans1D1" presStyleIdx="0" presStyleCnt="5"/>
      <dgm:spPr/>
    </dgm:pt>
    <dgm:pt modelId="{C0E83BDB-813E-4AE6-85CF-6A68FA658BA6}" type="pres">
      <dgm:prSet presAssocID="{5EBE4103-C243-4165-A450-BD9327FC2DA8}" presName="node" presStyleLbl="node1" presStyleIdx="1" presStyleCnt="5">
        <dgm:presLayoutVars>
          <dgm:bulletEnabled val="1"/>
        </dgm:presLayoutVars>
      </dgm:prSet>
      <dgm:spPr/>
    </dgm:pt>
    <dgm:pt modelId="{30D7185C-A20C-4625-A275-984DF2E8B635}" type="pres">
      <dgm:prSet presAssocID="{5EBE4103-C243-4165-A450-BD9327FC2DA8}" presName="spNode" presStyleCnt="0"/>
      <dgm:spPr/>
    </dgm:pt>
    <dgm:pt modelId="{6C93AB97-1E93-41E8-9CAB-0E265ADFEA69}" type="pres">
      <dgm:prSet presAssocID="{2B03E440-EFEC-4D27-BD9E-176C92AEB7BF}" presName="sibTrans" presStyleLbl="sibTrans1D1" presStyleIdx="1" presStyleCnt="5"/>
      <dgm:spPr/>
    </dgm:pt>
    <dgm:pt modelId="{E6141384-A131-4F4B-9603-E24A619231BB}" type="pres">
      <dgm:prSet presAssocID="{13A2FDF4-6C53-4682-AB29-16845FF2D19E}" presName="node" presStyleLbl="node1" presStyleIdx="2" presStyleCnt="5">
        <dgm:presLayoutVars>
          <dgm:bulletEnabled val="1"/>
        </dgm:presLayoutVars>
      </dgm:prSet>
      <dgm:spPr/>
    </dgm:pt>
    <dgm:pt modelId="{8F71D154-C85F-4D56-B3D8-28BB4057EAB5}" type="pres">
      <dgm:prSet presAssocID="{13A2FDF4-6C53-4682-AB29-16845FF2D19E}" presName="spNode" presStyleCnt="0"/>
      <dgm:spPr/>
    </dgm:pt>
    <dgm:pt modelId="{F83CCD3A-4DA9-41F6-BF43-8C7551012046}" type="pres">
      <dgm:prSet presAssocID="{2390BBDB-F998-4E8F-830A-C2676D410760}" presName="sibTrans" presStyleLbl="sibTrans1D1" presStyleIdx="2" presStyleCnt="5"/>
      <dgm:spPr/>
    </dgm:pt>
    <dgm:pt modelId="{E5408FF5-55CF-48F5-9E5B-D4D9261E10BD}" type="pres">
      <dgm:prSet presAssocID="{9A4FB9ED-FE83-4CF8-AC33-0A37DC434765}" presName="node" presStyleLbl="node1" presStyleIdx="3" presStyleCnt="5">
        <dgm:presLayoutVars>
          <dgm:bulletEnabled val="1"/>
        </dgm:presLayoutVars>
      </dgm:prSet>
      <dgm:spPr/>
    </dgm:pt>
    <dgm:pt modelId="{8AC2687C-EAB4-4D18-82DD-84D6F238694D}" type="pres">
      <dgm:prSet presAssocID="{9A4FB9ED-FE83-4CF8-AC33-0A37DC434765}" presName="spNode" presStyleCnt="0"/>
      <dgm:spPr/>
    </dgm:pt>
    <dgm:pt modelId="{3AB9DBCF-446F-4AC3-8412-DFA5F3DFCDE8}" type="pres">
      <dgm:prSet presAssocID="{0DE1AABA-77CB-44B0-AE7E-8D4523AC87F8}" presName="sibTrans" presStyleLbl="sibTrans1D1" presStyleIdx="3" presStyleCnt="5"/>
      <dgm:spPr/>
    </dgm:pt>
    <dgm:pt modelId="{2A710E11-0678-42B1-8475-E78A2D83E6C4}" type="pres">
      <dgm:prSet presAssocID="{543B2908-45E3-4847-B6DA-CFE502EC4C4F}" presName="node" presStyleLbl="node1" presStyleIdx="4" presStyleCnt="5">
        <dgm:presLayoutVars>
          <dgm:bulletEnabled val="1"/>
        </dgm:presLayoutVars>
      </dgm:prSet>
      <dgm:spPr/>
    </dgm:pt>
    <dgm:pt modelId="{022ABE1B-2BF9-4F27-96DA-B698BC078282}" type="pres">
      <dgm:prSet presAssocID="{543B2908-45E3-4847-B6DA-CFE502EC4C4F}" presName="spNode" presStyleCnt="0"/>
      <dgm:spPr/>
    </dgm:pt>
    <dgm:pt modelId="{DFF3AC55-919C-4C51-B253-5AF56E439527}" type="pres">
      <dgm:prSet presAssocID="{1CBFBD4D-72A7-4A9A-B435-7A1019803C10}" presName="sibTrans" presStyleLbl="sibTrans1D1" presStyleIdx="4" presStyleCnt="5"/>
      <dgm:spPr/>
    </dgm:pt>
  </dgm:ptLst>
  <dgm:cxnLst>
    <dgm:cxn modelId="{2AEC5A02-32FB-4422-BA6E-544E0D842A66}" type="presOf" srcId="{5EBE4103-C243-4165-A450-BD9327FC2DA8}" destId="{C0E83BDB-813E-4AE6-85CF-6A68FA658BA6}" srcOrd="0" destOrd="0" presId="urn:microsoft.com/office/officeart/2005/8/layout/cycle5"/>
    <dgm:cxn modelId="{4B04C50D-EE19-4F9A-9F3B-634802FFC40D}" srcId="{1A3039FB-E9B4-4181-B312-72C5A684E850}" destId="{13A2FDF4-6C53-4682-AB29-16845FF2D19E}" srcOrd="2" destOrd="0" parTransId="{31E6A1AE-F4AA-4008-B9A4-8BC2C7E92CDC}" sibTransId="{2390BBDB-F998-4E8F-830A-C2676D410760}"/>
    <dgm:cxn modelId="{F381F70D-B532-46EC-A999-FF11D55A6061}" type="presOf" srcId="{2390BBDB-F998-4E8F-830A-C2676D410760}" destId="{F83CCD3A-4DA9-41F6-BF43-8C7551012046}" srcOrd="0" destOrd="0" presId="urn:microsoft.com/office/officeart/2005/8/layout/cycle5"/>
    <dgm:cxn modelId="{9918B42C-3270-4DAF-B0E6-99A80C6E12BC}" srcId="{1A3039FB-E9B4-4181-B312-72C5A684E850}" destId="{9A4FB9ED-FE83-4CF8-AC33-0A37DC434765}" srcOrd="3" destOrd="0" parTransId="{4545856D-9A64-414B-AC56-870A9F7EA1F6}" sibTransId="{0DE1AABA-77CB-44B0-AE7E-8D4523AC87F8}"/>
    <dgm:cxn modelId="{62D25434-06A4-4257-BBE1-0C5AAFEAFC02}" type="presOf" srcId="{2B03E440-EFEC-4D27-BD9E-176C92AEB7BF}" destId="{6C93AB97-1E93-41E8-9CAB-0E265ADFEA69}" srcOrd="0" destOrd="0" presId="urn:microsoft.com/office/officeart/2005/8/layout/cycle5"/>
    <dgm:cxn modelId="{D78FF75C-32C6-4D76-B1FD-78B96321ACA0}" type="presOf" srcId="{1A3039FB-E9B4-4181-B312-72C5A684E850}" destId="{0B35E7A9-57FF-42A5-989E-31FB7B9463E7}" srcOrd="0" destOrd="0" presId="urn:microsoft.com/office/officeart/2005/8/layout/cycle5"/>
    <dgm:cxn modelId="{7ACB425E-F462-4C58-A204-7FA447667BDE}" type="presOf" srcId="{D3F66ADA-BD32-4892-9527-9118DE7CC79D}" destId="{FD73B129-71FB-4ED5-9AF7-FEA04F9F1F42}" srcOrd="0" destOrd="0" presId="urn:microsoft.com/office/officeart/2005/8/layout/cycle5"/>
    <dgm:cxn modelId="{8D45C14E-2477-4843-BF73-DF1302B68B1F}" type="presOf" srcId="{13A2FDF4-6C53-4682-AB29-16845FF2D19E}" destId="{E6141384-A131-4F4B-9603-E24A619231BB}" srcOrd="0" destOrd="0" presId="urn:microsoft.com/office/officeart/2005/8/layout/cycle5"/>
    <dgm:cxn modelId="{DFD8477E-F6AB-44DE-9931-BBCFCA64348D}" type="presOf" srcId="{3DEA44B7-88BE-4028-BB73-23F68B2272DF}" destId="{D1836C8A-1B52-439C-887B-E3B416EC99ED}" srcOrd="0" destOrd="0" presId="urn:microsoft.com/office/officeart/2005/8/layout/cycle5"/>
    <dgm:cxn modelId="{F2C81498-80BA-4731-9863-8BDC10D18587}" srcId="{1A3039FB-E9B4-4181-B312-72C5A684E850}" destId="{3DEA44B7-88BE-4028-BB73-23F68B2272DF}" srcOrd="0" destOrd="0" parTransId="{669D7A12-AFA7-49EB-BC04-2264D108FDB9}" sibTransId="{D3F66ADA-BD32-4892-9527-9118DE7CC79D}"/>
    <dgm:cxn modelId="{D2D19EA4-9B16-4800-BFF9-05A023F6E1C8}" srcId="{1A3039FB-E9B4-4181-B312-72C5A684E850}" destId="{543B2908-45E3-4847-B6DA-CFE502EC4C4F}" srcOrd="4" destOrd="0" parTransId="{D02905F8-6063-4575-9D07-3911E44B5EE6}" sibTransId="{1CBFBD4D-72A7-4A9A-B435-7A1019803C10}"/>
    <dgm:cxn modelId="{AA8824A7-F1E2-4054-8FAC-4B1CF84B64BD}" type="presOf" srcId="{0DE1AABA-77CB-44B0-AE7E-8D4523AC87F8}" destId="{3AB9DBCF-446F-4AC3-8412-DFA5F3DFCDE8}" srcOrd="0" destOrd="0" presId="urn:microsoft.com/office/officeart/2005/8/layout/cycle5"/>
    <dgm:cxn modelId="{BD5B44B4-18E8-4069-9994-0902E42C6324}" type="presOf" srcId="{9A4FB9ED-FE83-4CF8-AC33-0A37DC434765}" destId="{E5408FF5-55CF-48F5-9E5B-D4D9261E10BD}" srcOrd="0" destOrd="0" presId="urn:microsoft.com/office/officeart/2005/8/layout/cycle5"/>
    <dgm:cxn modelId="{E7FD3DBB-701C-4496-B0F8-1F0198096EA8}" type="presOf" srcId="{543B2908-45E3-4847-B6DA-CFE502EC4C4F}" destId="{2A710E11-0678-42B1-8475-E78A2D83E6C4}" srcOrd="0" destOrd="0" presId="urn:microsoft.com/office/officeart/2005/8/layout/cycle5"/>
    <dgm:cxn modelId="{B7529BD1-F7CC-4305-99F7-1C17802EF4E5}" srcId="{1A3039FB-E9B4-4181-B312-72C5A684E850}" destId="{5EBE4103-C243-4165-A450-BD9327FC2DA8}" srcOrd="1" destOrd="0" parTransId="{245759B3-9EE7-48B7-A0C8-BD1D25EC72D0}" sibTransId="{2B03E440-EFEC-4D27-BD9E-176C92AEB7BF}"/>
    <dgm:cxn modelId="{1AC0BFEC-7E15-45D3-BCA0-622FCE3D4321}" type="presOf" srcId="{1CBFBD4D-72A7-4A9A-B435-7A1019803C10}" destId="{DFF3AC55-919C-4C51-B253-5AF56E439527}" srcOrd="0" destOrd="0" presId="urn:microsoft.com/office/officeart/2005/8/layout/cycle5"/>
    <dgm:cxn modelId="{9E04171F-471F-46EA-9BAA-A41CFB4FC659}" type="presParOf" srcId="{0B35E7A9-57FF-42A5-989E-31FB7B9463E7}" destId="{D1836C8A-1B52-439C-887B-E3B416EC99ED}" srcOrd="0" destOrd="0" presId="urn:microsoft.com/office/officeart/2005/8/layout/cycle5"/>
    <dgm:cxn modelId="{1B46465D-345C-4DE0-B071-3859D0F9C8AB}" type="presParOf" srcId="{0B35E7A9-57FF-42A5-989E-31FB7B9463E7}" destId="{E3242426-2C1C-42A2-A222-063D1A792036}" srcOrd="1" destOrd="0" presId="urn:microsoft.com/office/officeart/2005/8/layout/cycle5"/>
    <dgm:cxn modelId="{CCBB6D88-552A-4B00-8704-2CE3C3DD2F0B}" type="presParOf" srcId="{0B35E7A9-57FF-42A5-989E-31FB7B9463E7}" destId="{FD73B129-71FB-4ED5-9AF7-FEA04F9F1F42}" srcOrd="2" destOrd="0" presId="urn:microsoft.com/office/officeart/2005/8/layout/cycle5"/>
    <dgm:cxn modelId="{312E3882-814B-4BAD-8C1C-C1199F27983B}" type="presParOf" srcId="{0B35E7A9-57FF-42A5-989E-31FB7B9463E7}" destId="{C0E83BDB-813E-4AE6-85CF-6A68FA658BA6}" srcOrd="3" destOrd="0" presId="urn:microsoft.com/office/officeart/2005/8/layout/cycle5"/>
    <dgm:cxn modelId="{AB110681-F316-45FC-9F38-8C7180AE52E5}" type="presParOf" srcId="{0B35E7A9-57FF-42A5-989E-31FB7B9463E7}" destId="{30D7185C-A20C-4625-A275-984DF2E8B635}" srcOrd="4" destOrd="0" presId="urn:microsoft.com/office/officeart/2005/8/layout/cycle5"/>
    <dgm:cxn modelId="{4E4741E1-57D5-4FB7-BF39-25C9EC5E5557}" type="presParOf" srcId="{0B35E7A9-57FF-42A5-989E-31FB7B9463E7}" destId="{6C93AB97-1E93-41E8-9CAB-0E265ADFEA69}" srcOrd="5" destOrd="0" presId="urn:microsoft.com/office/officeart/2005/8/layout/cycle5"/>
    <dgm:cxn modelId="{842242FB-ABD0-4415-8049-30D9DFF18834}" type="presParOf" srcId="{0B35E7A9-57FF-42A5-989E-31FB7B9463E7}" destId="{E6141384-A131-4F4B-9603-E24A619231BB}" srcOrd="6" destOrd="0" presId="urn:microsoft.com/office/officeart/2005/8/layout/cycle5"/>
    <dgm:cxn modelId="{AF73FB2A-1304-47E0-889E-B1A2AE3BE6FF}" type="presParOf" srcId="{0B35E7A9-57FF-42A5-989E-31FB7B9463E7}" destId="{8F71D154-C85F-4D56-B3D8-28BB4057EAB5}" srcOrd="7" destOrd="0" presId="urn:microsoft.com/office/officeart/2005/8/layout/cycle5"/>
    <dgm:cxn modelId="{21133111-BEAE-4E2F-90A9-B2BBF1125447}" type="presParOf" srcId="{0B35E7A9-57FF-42A5-989E-31FB7B9463E7}" destId="{F83CCD3A-4DA9-41F6-BF43-8C7551012046}" srcOrd="8" destOrd="0" presId="urn:microsoft.com/office/officeart/2005/8/layout/cycle5"/>
    <dgm:cxn modelId="{966F2650-35C2-4BC3-97F0-20823E6FE5C1}" type="presParOf" srcId="{0B35E7A9-57FF-42A5-989E-31FB7B9463E7}" destId="{E5408FF5-55CF-48F5-9E5B-D4D9261E10BD}" srcOrd="9" destOrd="0" presId="urn:microsoft.com/office/officeart/2005/8/layout/cycle5"/>
    <dgm:cxn modelId="{4E922766-1B93-4BFC-B06A-C6201D4E2931}" type="presParOf" srcId="{0B35E7A9-57FF-42A5-989E-31FB7B9463E7}" destId="{8AC2687C-EAB4-4D18-82DD-84D6F238694D}" srcOrd="10" destOrd="0" presId="urn:microsoft.com/office/officeart/2005/8/layout/cycle5"/>
    <dgm:cxn modelId="{4F91F204-EB3C-4137-B172-BA151F563F1F}" type="presParOf" srcId="{0B35E7A9-57FF-42A5-989E-31FB7B9463E7}" destId="{3AB9DBCF-446F-4AC3-8412-DFA5F3DFCDE8}" srcOrd="11" destOrd="0" presId="urn:microsoft.com/office/officeart/2005/8/layout/cycle5"/>
    <dgm:cxn modelId="{DFE85D27-A7FF-4902-9304-704341AB3F0F}" type="presParOf" srcId="{0B35E7A9-57FF-42A5-989E-31FB7B9463E7}" destId="{2A710E11-0678-42B1-8475-E78A2D83E6C4}" srcOrd="12" destOrd="0" presId="urn:microsoft.com/office/officeart/2005/8/layout/cycle5"/>
    <dgm:cxn modelId="{A70296A8-136E-4EFD-99E7-6168B277A1F3}" type="presParOf" srcId="{0B35E7A9-57FF-42A5-989E-31FB7B9463E7}" destId="{022ABE1B-2BF9-4F27-96DA-B698BC078282}" srcOrd="13" destOrd="0" presId="urn:microsoft.com/office/officeart/2005/8/layout/cycle5"/>
    <dgm:cxn modelId="{F595B3D4-7D35-41EA-8F09-ABC70D7E0A4E}" type="presParOf" srcId="{0B35E7A9-57FF-42A5-989E-31FB7B9463E7}" destId="{DFF3AC55-919C-4C51-B253-5AF56E43952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55FE58-5A4A-4449-BD42-6F514BB02E03}" type="doc">
      <dgm:prSet loTypeId="urn:microsoft.com/office/officeart/2005/8/layout/vList2" loCatId="list" qsTypeId="urn:microsoft.com/office/officeart/2005/8/quickstyle/simple4" qsCatId="simple" csTypeId="urn:microsoft.com/office/officeart/2005/8/colors/accent1_3" csCatId="accent1" phldr="1"/>
      <dgm:spPr/>
      <dgm:t>
        <a:bodyPr/>
        <a:lstStyle/>
        <a:p>
          <a:endParaRPr lang="en-US"/>
        </a:p>
      </dgm:t>
    </dgm:pt>
    <dgm:pt modelId="{96E5E822-A7A1-4442-AD1E-E768D81F036A}">
      <dgm:prSet phldrT="[Text]" custT="1"/>
      <dgm:spPr/>
      <dgm:t>
        <a:bodyPr/>
        <a:lstStyle/>
        <a:p>
          <a:r>
            <a:rPr lang="en-US" sz="2800" dirty="0"/>
            <a:t>Quality/Safety Pillar</a:t>
          </a:r>
        </a:p>
      </dgm:t>
    </dgm:pt>
    <dgm:pt modelId="{9AB9C948-9D6B-43E8-896E-43450F6BFB26}" type="parTrans" cxnId="{65D7D04C-08BC-4C84-A8EB-8FEB1B541DFF}">
      <dgm:prSet/>
      <dgm:spPr/>
      <dgm:t>
        <a:bodyPr/>
        <a:lstStyle/>
        <a:p>
          <a:endParaRPr lang="en-US" sz="1600"/>
        </a:p>
      </dgm:t>
    </dgm:pt>
    <dgm:pt modelId="{92A3F0DF-7AC4-4394-9C89-04D03273A964}" type="sibTrans" cxnId="{65D7D04C-08BC-4C84-A8EB-8FEB1B541DFF}">
      <dgm:prSet/>
      <dgm:spPr/>
      <dgm:t>
        <a:bodyPr/>
        <a:lstStyle/>
        <a:p>
          <a:endParaRPr lang="en-US" sz="1600"/>
        </a:p>
      </dgm:t>
    </dgm:pt>
    <dgm:pt modelId="{0DE10262-8F3E-4347-8E38-865B2C5356FD}">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Goals and stretch goals remained the same for all measures.  </a:t>
          </a:r>
          <a:endParaRPr lang="en-US" sz="2000" dirty="0"/>
        </a:p>
      </dgm:t>
    </dgm:pt>
    <dgm:pt modelId="{47FD00C3-5941-4378-B223-619DD3D578ED}" type="parTrans" cxnId="{22178353-6546-4DB3-B0CD-04807D48B25C}">
      <dgm:prSet/>
      <dgm:spPr/>
      <dgm:t>
        <a:bodyPr/>
        <a:lstStyle/>
        <a:p>
          <a:endParaRPr lang="en-US" sz="1600"/>
        </a:p>
      </dgm:t>
    </dgm:pt>
    <dgm:pt modelId="{BE09C2AE-5C3A-4500-9A58-B68738C2088C}" type="sibTrans" cxnId="{22178353-6546-4DB3-B0CD-04807D48B25C}">
      <dgm:prSet/>
      <dgm:spPr/>
      <dgm:t>
        <a:bodyPr/>
        <a:lstStyle/>
        <a:p>
          <a:endParaRPr lang="en-US" sz="1600"/>
        </a:p>
      </dgm:t>
    </dgm:pt>
    <dgm:pt modelId="{C2418AEE-1D40-4D74-A8E1-97676B46C915}">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 of Departments greater than or equal to the Top Quartile Productivity Ranking Percentage of Departments Meeting or Progressing Toward Top Quartile Productivity Ranking  - goal and stretch remained the same.  </a:t>
          </a:r>
          <a:endParaRPr lang="en-US" sz="2000" dirty="0"/>
        </a:p>
      </dgm:t>
    </dgm:pt>
    <dgm:pt modelId="{7A1342DB-BF33-43C8-BDC4-8A0A4237309D}" type="parTrans" cxnId="{69CA03CA-1B87-4544-A20E-B16ECC94396E}">
      <dgm:prSet/>
      <dgm:spPr/>
      <dgm:t>
        <a:bodyPr/>
        <a:lstStyle/>
        <a:p>
          <a:endParaRPr lang="en-US" sz="1600"/>
        </a:p>
      </dgm:t>
    </dgm:pt>
    <dgm:pt modelId="{3176C4DA-EC46-4ABA-8C7E-C708EE243DFD}" type="sibTrans" cxnId="{69CA03CA-1B87-4544-A20E-B16ECC94396E}">
      <dgm:prSet/>
      <dgm:spPr/>
      <dgm:t>
        <a:bodyPr/>
        <a:lstStyle/>
        <a:p>
          <a:endParaRPr lang="en-US" sz="1600"/>
        </a:p>
      </dgm:t>
    </dgm:pt>
    <dgm:pt modelId="{E7EB632A-0DCA-4EB6-ABDA-B0BC3D7ED935}">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New Measure: Press Ganey “Patients are Satisfied with Discharge Instructions” for Inpatients. </a:t>
          </a:r>
          <a:endParaRPr lang="en-US" sz="2000" dirty="0"/>
        </a:p>
      </dgm:t>
    </dgm:pt>
    <dgm:pt modelId="{90305DCB-2B1B-4FE7-B945-D1F3B5EF6E84}" type="parTrans" cxnId="{C6FBB280-E1CC-4484-BAB8-01AF9F7B69C0}">
      <dgm:prSet/>
      <dgm:spPr/>
      <dgm:t>
        <a:bodyPr/>
        <a:lstStyle/>
        <a:p>
          <a:endParaRPr lang="en-US" sz="1600"/>
        </a:p>
      </dgm:t>
    </dgm:pt>
    <dgm:pt modelId="{8AC87AB1-FA6B-4375-B23F-AAE9EF826A0D}" type="sibTrans" cxnId="{C6FBB280-E1CC-4484-BAB8-01AF9F7B69C0}">
      <dgm:prSet/>
      <dgm:spPr/>
      <dgm:t>
        <a:bodyPr/>
        <a:lstStyle/>
        <a:p>
          <a:endParaRPr lang="en-US" sz="1600"/>
        </a:p>
      </dgm:t>
    </dgm:pt>
    <dgm:pt modelId="{8042EBDE-CFDB-4A37-AB3B-1C3DF0A34717}">
      <dgm:prSet phldrT="[Text]" custT="1"/>
      <dgm:spPr/>
      <dgm:t>
        <a:bodyPr/>
        <a:lstStyle/>
        <a:p>
          <a:pPr>
            <a:buClrTx/>
            <a:buSzTx/>
            <a:buFontTx/>
            <a:buNone/>
          </a:pPr>
          <a:r>
            <a:rPr lang="en-US" sz="2800" dirty="0"/>
            <a:t>People Pillar</a:t>
          </a:r>
        </a:p>
      </dgm:t>
    </dgm:pt>
    <dgm:pt modelId="{E342906E-FC91-48EF-A83D-FF24EC1BFE40}" type="parTrans" cxnId="{F0D4A70A-DC7E-44C4-883B-F2C35848CC1B}">
      <dgm:prSet/>
      <dgm:spPr/>
      <dgm:t>
        <a:bodyPr/>
        <a:lstStyle/>
        <a:p>
          <a:endParaRPr lang="en-US" sz="1600"/>
        </a:p>
      </dgm:t>
    </dgm:pt>
    <dgm:pt modelId="{5251BB2F-A259-4D5E-8EE6-5ECB5529F337}" type="sibTrans" cxnId="{F0D4A70A-DC7E-44C4-883B-F2C35848CC1B}">
      <dgm:prSet/>
      <dgm:spPr/>
      <dgm:t>
        <a:bodyPr/>
        <a:lstStyle/>
        <a:p>
          <a:endParaRPr lang="en-US" sz="1600"/>
        </a:p>
      </dgm:t>
    </dgm:pt>
    <dgm:pt modelId="{EDB4B8FC-4207-49FF-BC3F-9549B47B26E0}">
      <dgm:prSet phldrT="[Text]" custT="1"/>
      <dgm:spPr/>
      <dgm:t>
        <a:bodyPr/>
        <a:lstStyle/>
        <a:p>
          <a:pPr>
            <a:buClrTx/>
            <a:buSzTx/>
            <a:buFontTx/>
            <a:buNone/>
          </a:pPr>
          <a:r>
            <a:rPr lang="en-US" sz="2800" dirty="0"/>
            <a:t>Finance Pillar</a:t>
          </a:r>
        </a:p>
      </dgm:t>
    </dgm:pt>
    <dgm:pt modelId="{82D5AB69-EEA9-43F1-A715-A8FADE4F3174}" type="parTrans" cxnId="{A9FD6969-3979-4698-BCF3-DA22AED24F7D}">
      <dgm:prSet/>
      <dgm:spPr/>
      <dgm:t>
        <a:bodyPr/>
        <a:lstStyle/>
        <a:p>
          <a:endParaRPr lang="en-US" sz="1600"/>
        </a:p>
      </dgm:t>
    </dgm:pt>
    <dgm:pt modelId="{1D053CC5-5F4E-4D1E-BD08-48B50D492241}" type="sibTrans" cxnId="{A9FD6969-3979-4698-BCF3-DA22AED24F7D}">
      <dgm:prSet/>
      <dgm:spPr/>
      <dgm:t>
        <a:bodyPr/>
        <a:lstStyle/>
        <a:p>
          <a:endParaRPr lang="en-US" sz="1600"/>
        </a:p>
      </dgm:t>
    </dgm:pt>
    <dgm:pt modelId="{E8E9CEDF-D605-4353-9202-FF4D1C66288F}">
      <dgm:prSet phldrT="[Text]" custT="1"/>
      <dgm:spPr/>
      <dgm:t>
        <a:bodyPr/>
        <a:lstStyle/>
        <a:p>
          <a:pPr>
            <a:buClrTx/>
            <a:buSzTx/>
            <a:buFontTx/>
            <a:buNone/>
          </a:pPr>
          <a:r>
            <a:rPr lang="en-US" sz="2800" dirty="0"/>
            <a:t>Growth Pillar</a:t>
          </a:r>
        </a:p>
      </dgm:t>
    </dgm:pt>
    <dgm:pt modelId="{36464475-5BE6-4EE6-801F-3BCC60DACCE8}" type="parTrans" cxnId="{7E93B6EB-8B93-4EFF-82A4-225FFDF4F9EA}">
      <dgm:prSet/>
      <dgm:spPr/>
      <dgm:t>
        <a:bodyPr/>
        <a:lstStyle/>
        <a:p>
          <a:endParaRPr lang="en-US" sz="1600"/>
        </a:p>
      </dgm:t>
    </dgm:pt>
    <dgm:pt modelId="{579628D4-91D2-4718-B3AD-B815A99F6BA3}" type="sibTrans" cxnId="{7E93B6EB-8B93-4EFF-82A4-225FFDF4F9EA}">
      <dgm:prSet/>
      <dgm:spPr/>
      <dgm:t>
        <a:bodyPr/>
        <a:lstStyle/>
        <a:p>
          <a:endParaRPr lang="en-US" sz="1600"/>
        </a:p>
      </dgm:t>
    </dgm:pt>
    <dgm:pt modelId="{246D5D4C-96B8-4CB2-A3F9-E67744F3858A}">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Goals and stretch goals changed for all measures.  </a:t>
          </a:r>
          <a:endParaRPr lang="en-US" sz="2000" dirty="0"/>
        </a:p>
      </dgm:t>
    </dgm:pt>
    <dgm:pt modelId="{0AF567B6-D077-40CB-A144-5898574375EC}" type="parTrans" cxnId="{0FE15821-579D-423F-A40C-463CA0D651DF}">
      <dgm:prSet/>
      <dgm:spPr/>
      <dgm:t>
        <a:bodyPr/>
        <a:lstStyle/>
        <a:p>
          <a:endParaRPr lang="en-US" sz="1600"/>
        </a:p>
      </dgm:t>
    </dgm:pt>
    <dgm:pt modelId="{DE9F0F8D-A906-473B-9A41-4A49480C69A4}" type="sibTrans" cxnId="{0FE15821-579D-423F-A40C-463CA0D651DF}">
      <dgm:prSet/>
      <dgm:spPr/>
      <dgm:t>
        <a:bodyPr/>
        <a:lstStyle/>
        <a:p>
          <a:endParaRPr lang="en-US" sz="1600"/>
        </a:p>
      </dgm:t>
    </dgm:pt>
    <dgm:pt modelId="{8F9BFC2D-B690-4405-ADC0-855F38556C8C}">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New Measure: Percentage of Employee’s (excluding Per Diems) receive their first week schedule by Friday, prior to New Employee Orientation.  </a:t>
          </a:r>
          <a:endParaRPr lang="en-US" sz="2000" dirty="0"/>
        </a:p>
      </dgm:t>
    </dgm:pt>
    <dgm:pt modelId="{901FB2B4-383C-418C-AC6B-2E604BA14143}" type="parTrans" cxnId="{90D0FA42-454E-4865-B749-9EC70CD38046}">
      <dgm:prSet/>
      <dgm:spPr/>
      <dgm:t>
        <a:bodyPr/>
        <a:lstStyle/>
        <a:p>
          <a:endParaRPr lang="en-US" sz="1600"/>
        </a:p>
      </dgm:t>
    </dgm:pt>
    <dgm:pt modelId="{6189AEAD-ED05-4842-8A31-8708DB65E216}" type="sibTrans" cxnId="{90D0FA42-454E-4865-B749-9EC70CD38046}">
      <dgm:prSet/>
      <dgm:spPr/>
      <dgm:t>
        <a:bodyPr/>
        <a:lstStyle/>
        <a:p>
          <a:endParaRPr lang="en-US" sz="1600"/>
        </a:p>
      </dgm:t>
    </dgm:pt>
    <dgm:pt modelId="{A9DA2F77-C405-4DFC-A8BC-A083EB2709C7}">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New Measure: Percentage of 6-month probationary Department Checklists are completed prior to their 6-month anniversary date.  </a:t>
          </a:r>
          <a:endParaRPr lang="en-US" sz="2000" dirty="0"/>
        </a:p>
      </dgm:t>
    </dgm:pt>
    <dgm:pt modelId="{C9C77709-5F67-4586-9C93-9DCCA7952A4A}" type="parTrans" cxnId="{476D21F9-F365-43FE-ABBF-9DD1B63CA3F5}">
      <dgm:prSet/>
      <dgm:spPr/>
      <dgm:t>
        <a:bodyPr/>
        <a:lstStyle/>
        <a:p>
          <a:endParaRPr lang="en-US" sz="1600"/>
        </a:p>
      </dgm:t>
    </dgm:pt>
    <dgm:pt modelId="{774BDF01-8B40-4866-AD9C-A738CD9CFCFB}" type="sibTrans" cxnId="{476D21F9-F365-43FE-ABBF-9DD1B63CA3F5}">
      <dgm:prSet/>
      <dgm:spPr/>
      <dgm:t>
        <a:bodyPr/>
        <a:lstStyle/>
        <a:p>
          <a:endParaRPr lang="en-US" sz="1600"/>
        </a:p>
      </dgm:t>
    </dgm:pt>
    <dgm:pt modelId="{A17179BA-06CD-4579-AB92-96E10388E91A}">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Retired Measure: Workers Compensation Loss Ratio.</a:t>
          </a:r>
          <a:endParaRPr lang="en-US" sz="2000" dirty="0"/>
        </a:p>
      </dgm:t>
    </dgm:pt>
    <dgm:pt modelId="{332C1818-050E-4CCF-B43C-99C19A67EE00}" type="parTrans" cxnId="{083C2E46-443E-41E4-AEA4-9D89948C93D0}">
      <dgm:prSet/>
      <dgm:spPr/>
      <dgm:t>
        <a:bodyPr/>
        <a:lstStyle/>
        <a:p>
          <a:endParaRPr lang="en-US" sz="1600"/>
        </a:p>
      </dgm:t>
    </dgm:pt>
    <dgm:pt modelId="{A18D301D-3B1E-4F57-A852-61A70EC72BD1}" type="sibTrans" cxnId="{083C2E46-443E-41E4-AEA4-9D89948C93D0}">
      <dgm:prSet/>
      <dgm:spPr/>
      <dgm:t>
        <a:bodyPr/>
        <a:lstStyle/>
        <a:p>
          <a:endParaRPr lang="en-US" sz="1600"/>
        </a:p>
      </dgm:t>
    </dgm:pt>
    <dgm:pt modelId="{8BE6574C-C7CC-45CD-AADD-268AAEF86E08}">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Goals and stretch goals changed for all measures. </a:t>
          </a:r>
          <a:endParaRPr lang="en-US" sz="2000" dirty="0"/>
        </a:p>
      </dgm:t>
    </dgm:pt>
    <dgm:pt modelId="{FE5AAE63-0443-4572-AF70-35EF94001417}" type="parTrans" cxnId="{61BD69F6-7622-4FC7-8B37-1A398FE0E71A}">
      <dgm:prSet/>
      <dgm:spPr/>
      <dgm:t>
        <a:bodyPr/>
        <a:lstStyle/>
        <a:p>
          <a:endParaRPr lang="en-US" sz="1600"/>
        </a:p>
      </dgm:t>
    </dgm:pt>
    <dgm:pt modelId="{61D65476-BEA2-46A8-AEF3-A7A85498CE82}" type="sibTrans" cxnId="{61BD69F6-7622-4FC7-8B37-1A398FE0E71A}">
      <dgm:prSet/>
      <dgm:spPr/>
      <dgm:t>
        <a:bodyPr/>
        <a:lstStyle/>
        <a:p>
          <a:endParaRPr lang="en-US" sz="1600"/>
        </a:p>
      </dgm:t>
    </dgm:pt>
    <dgm:pt modelId="{1F6BF0CD-2A69-4E9C-85A5-F2E8C1A30ACB}">
      <dgm:prSet phldrT="[Text]" custT="1"/>
      <dgm:spPr/>
      <dgm:t>
        <a:bodyPr/>
        <a:lstStyle/>
        <a:p>
          <a:pPr>
            <a:buClrTx/>
            <a:buSzTx/>
            <a:buFont typeface="Courier New" panose="02070309020205020404" pitchFamily="49" charset="0"/>
            <a:buChar char="o"/>
          </a:pPr>
          <a:r>
            <a:rPr kumimoji="0" lang="en-US" sz="2000" b="0" i="0" u="none" strike="noStrike" cap="none" spc="0" normalizeH="0" baseline="0" noProof="0" dirty="0">
              <a:ln/>
              <a:effectLst/>
              <a:uLnTx/>
              <a:uFillTx/>
              <a:latin typeface="Arimo"/>
              <a:ea typeface="Arimo"/>
              <a:cs typeface="Arimo"/>
              <a:sym typeface="Arimo"/>
            </a:rPr>
            <a:t>Goals and stretch goals changed for all other measures. </a:t>
          </a:r>
          <a:endParaRPr lang="en-US" sz="2000" dirty="0"/>
        </a:p>
      </dgm:t>
    </dgm:pt>
    <dgm:pt modelId="{C4B886F4-75C2-4B9F-AD4A-3C7CDB023FE4}" type="parTrans" cxnId="{7AE74DA4-DA92-4B6E-8583-DF973FCD106B}">
      <dgm:prSet/>
      <dgm:spPr/>
      <dgm:t>
        <a:bodyPr/>
        <a:lstStyle/>
        <a:p>
          <a:endParaRPr lang="en-US" sz="1600"/>
        </a:p>
      </dgm:t>
    </dgm:pt>
    <dgm:pt modelId="{E76EEF22-2187-4300-8AD2-A4C2F19BD918}" type="sibTrans" cxnId="{7AE74DA4-DA92-4B6E-8583-DF973FCD106B}">
      <dgm:prSet/>
      <dgm:spPr/>
      <dgm:t>
        <a:bodyPr/>
        <a:lstStyle/>
        <a:p>
          <a:endParaRPr lang="en-US" sz="1600"/>
        </a:p>
      </dgm:t>
    </dgm:pt>
    <dgm:pt modelId="{D63BBDAF-62CF-4490-9C46-FBDE26777259}" type="pres">
      <dgm:prSet presAssocID="{1E55FE58-5A4A-4449-BD42-6F514BB02E03}" presName="linear" presStyleCnt="0">
        <dgm:presLayoutVars>
          <dgm:animLvl val="lvl"/>
          <dgm:resizeHandles val="exact"/>
        </dgm:presLayoutVars>
      </dgm:prSet>
      <dgm:spPr/>
    </dgm:pt>
    <dgm:pt modelId="{F010C67D-990D-4D3E-94EA-3914CC338A07}" type="pres">
      <dgm:prSet presAssocID="{96E5E822-A7A1-4442-AD1E-E768D81F036A}" presName="parentText" presStyleLbl="node1" presStyleIdx="0" presStyleCnt="4">
        <dgm:presLayoutVars>
          <dgm:chMax val="0"/>
          <dgm:bulletEnabled val="1"/>
        </dgm:presLayoutVars>
      </dgm:prSet>
      <dgm:spPr/>
    </dgm:pt>
    <dgm:pt modelId="{08BC2F27-A18C-495C-B515-E34B1D7F04FD}" type="pres">
      <dgm:prSet presAssocID="{96E5E822-A7A1-4442-AD1E-E768D81F036A}" presName="childText" presStyleLbl="revTx" presStyleIdx="0" presStyleCnt="4">
        <dgm:presLayoutVars>
          <dgm:bulletEnabled val="1"/>
        </dgm:presLayoutVars>
      </dgm:prSet>
      <dgm:spPr/>
    </dgm:pt>
    <dgm:pt modelId="{273E86B9-00A6-4D2A-81BD-6FC5868B2D0C}" type="pres">
      <dgm:prSet presAssocID="{8042EBDE-CFDB-4A37-AB3B-1C3DF0A34717}" presName="parentText" presStyleLbl="node1" presStyleIdx="1" presStyleCnt="4">
        <dgm:presLayoutVars>
          <dgm:chMax val="0"/>
          <dgm:bulletEnabled val="1"/>
        </dgm:presLayoutVars>
      </dgm:prSet>
      <dgm:spPr/>
    </dgm:pt>
    <dgm:pt modelId="{A97E6786-9B89-49CC-BA16-1080E91EC576}" type="pres">
      <dgm:prSet presAssocID="{8042EBDE-CFDB-4A37-AB3B-1C3DF0A34717}" presName="childText" presStyleLbl="revTx" presStyleIdx="1" presStyleCnt="4">
        <dgm:presLayoutVars>
          <dgm:bulletEnabled val="1"/>
        </dgm:presLayoutVars>
      </dgm:prSet>
      <dgm:spPr/>
    </dgm:pt>
    <dgm:pt modelId="{978545F9-80E1-4999-9E6A-0432A63CE8C6}" type="pres">
      <dgm:prSet presAssocID="{E8E9CEDF-D605-4353-9202-FF4D1C66288F}" presName="parentText" presStyleLbl="node1" presStyleIdx="2" presStyleCnt="4">
        <dgm:presLayoutVars>
          <dgm:chMax val="0"/>
          <dgm:bulletEnabled val="1"/>
        </dgm:presLayoutVars>
      </dgm:prSet>
      <dgm:spPr/>
    </dgm:pt>
    <dgm:pt modelId="{31E49F4E-6F44-4CD5-9B4F-CE3D17E6961E}" type="pres">
      <dgm:prSet presAssocID="{E8E9CEDF-D605-4353-9202-FF4D1C66288F}" presName="childText" presStyleLbl="revTx" presStyleIdx="2" presStyleCnt="4">
        <dgm:presLayoutVars>
          <dgm:bulletEnabled val="1"/>
        </dgm:presLayoutVars>
      </dgm:prSet>
      <dgm:spPr/>
    </dgm:pt>
    <dgm:pt modelId="{9539C8B6-A03D-4DDA-8DB6-8F4DEEF7BAE9}" type="pres">
      <dgm:prSet presAssocID="{EDB4B8FC-4207-49FF-BC3F-9549B47B26E0}" presName="parentText" presStyleLbl="node1" presStyleIdx="3" presStyleCnt="4">
        <dgm:presLayoutVars>
          <dgm:chMax val="0"/>
          <dgm:bulletEnabled val="1"/>
        </dgm:presLayoutVars>
      </dgm:prSet>
      <dgm:spPr/>
    </dgm:pt>
    <dgm:pt modelId="{F53F19DC-3181-4DB4-A661-2AC9B93206B6}" type="pres">
      <dgm:prSet presAssocID="{EDB4B8FC-4207-49FF-BC3F-9549B47B26E0}" presName="childText" presStyleLbl="revTx" presStyleIdx="3" presStyleCnt="4">
        <dgm:presLayoutVars>
          <dgm:bulletEnabled val="1"/>
        </dgm:presLayoutVars>
      </dgm:prSet>
      <dgm:spPr/>
    </dgm:pt>
  </dgm:ptLst>
  <dgm:cxnLst>
    <dgm:cxn modelId="{A4795700-0985-4376-92C3-DBBCF154C571}" type="presOf" srcId="{E7EB632A-0DCA-4EB6-ABDA-B0BC3D7ED935}" destId="{08BC2F27-A18C-495C-B515-E34B1D7F04FD}" srcOrd="0" destOrd="1" presId="urn:microsoft.com/office/officeart/2005/8/layout/vList2"/>
    <dgm:cxn modelId="{F0D4A70A-DC7E-44C4-883B-F2C35848CC1B}" srcId="{1E55FE58-5A4A-4449-BD42-6F514BB02E03}" destId="{8042EBDE-CFDB-4A37-AB3B-1C3DF0A34717}" srcOrd="1" destOrd="0" parTransId="{E342906E-FC91-48EF-A83D-FF24EC1BFE40}" sibTransId="{5251BB2F-A259-4D5E-8EE6-5ECB5529F337}"/>
    <dgm:cxn modelId="{A12D7519-2F2D-4E50-807F-4648C0394A84}" type="presOf" srcId="{EDB4B8FC-4207-49FF-BC3F-9549B47B26E0}" destId="{9539C8B6-A03D-4DDA-8DB6-8F4DEEF7BAE9}" srcOrd="0" destOrd="0" presId="urn:microsoft.com/office/officeart/2005/8/layout/vList2"/>
    <dgm:cxn modelId="{0FE15821-579D-423F-A40C-463CA0D651DF}" srcId="{8042EBDE-CFDB-4A37-AB3B-1C3DF0A34717}" destId="{246D5D4C-96B8-4CB2-A3F9-E67744F3858A}" srcOrd="0" destOrd="0" parTransId="{0AF567B6-D077-40CB-A144-5898574375EC}" sibTransId="{DE9F0F8D-A906-473B-9A41-4A49480C69A4}"/>
    <dgm:cxn modelId="{BDC17927-BB38-4AAE-85A0-F3E269436EAA}" type="presOf" srcId="{8BE6574C-C7CC-45CD-AADD-268AAEF86E08}" destId="{31E49F4E-6F44-4CD5-9B4F-CE3D17E6961E}" srcOrd="0" destOrd="0" presId="urn:microsoft.com/office/officeart/2005/8/layout/vList2"/>
    <dgm:cxn modelId="{1F625962-54AB-4CA1-B6DF-0C0D8988204E}" type="presOf" srcId="{1E55FE58-5A4A-4449-BD42-6F514BB02E03}" destId="{D63BBDAF-62CF-4490-9C46-FBDE26777259}" srcOrd="0" destOrd="0" presId="urn:microsoft.com/office/officeart/2005/8/layout/vList2"/>
    <dgm:cxn modelId="{90D0FA42-454E-4865-B749-9EC70CD38046}" srcId="{8042EBDE-CFDB-4A37-AB3B-1C3DF0A34717}" destId="{8F9BFC2D-B690-4405-ADC0-855F38556C8C}" srcOrd="1" destOrd="0" parTransId="{901FB2B4-383C-418C-AC6B-2E604BA14143}" sibTransId="{6189AEAD-ED05-4842-8A31-8708DB65E216}"/>
    <dgm:cxn modelId="{083C2E46-443E-41E4-AEA4-9D89948C93D0}" srcId="{8042EBDE-CFDB-4A37-AB3B-1C3DF0A34717}" destId="{A17179BA-06CD-4579-AB92-96E10388E91A}" srcOrd="3" destOrd="0" parTransId="{332C1818-050E-4CCF-B43C-99C19A67EE00}" sibTransId="{A18D301D-3B1E-4F57-A852-61A70EC72BD1}"/>
    <dgm:cxn modelId="{5D341B69-A4C4-4913-8A29-F6D77A533BD6}" type="presOf" srcId="{8F9BFC2D-B690-4405-ADC0-855F38556C8C}" destId="{A97E6786-9B89-49CC-BA16-1080E91EC576}" srcOrd="0" destOrd="1" presId="urn:microsoft.com/office/officeart/2005/8/layout/vList2"/>
    <dgm:cxn modelId="{A9FD6969-3979-4698-BCF3-DA22AED24F7D}" srcId="{1E55FE58-5A4A-4449-BD42-6F514BB02E03}" destId="{EDB4B8FC-4207-49FF-BC3F-9549B47B26E0}" srcOrd="3" destOrd="0" parTransId="{82D5AB69-EEA9-43F1-A715-A8FADE4F3174}" sibTransId="{1D053CC5-5F4E-4D1E-BD08-48B50D492241}"/>
    <dgm:cxn modelId="{7ECA2C6B-DD9A-4588-B12D-339F535E68C2}" type="presOf" srcId="{A9DA2F77-C405-4DFC-A8BC-A083EB2709C7}" destId="{A97E6786-9B89-49CC-BA16-1080E91EC576}" srcOrd="0" destOrd="2" presId="urn:microsoft.com/office/officeart/2005/8/layout/vList2"/>
    <dgm:cxn modelId="{0BA8ED4B-9866-4E5D-8536-E77F03B1F8D1}" type="presOf" srcId="{1F6BF0CD-2A69-4E9C-85A5-F2E8C1A30ACB}" destId="{F53F19DC-3181-4DB4-A661-2AC9B93206B6}" srcOrd="0" destOrd="1" presId="urn:microsoft.com/office/officeart/2005/8/layout/vList2"/>
    <dgm:cxn modelId="{65D7D04C-08BC-4C84-A8EB-8FEB1B541DFF}" srcId="{1E55FE58-5A4A-4449-BD42-6F514BB02E03}" destId="{96E5E822-A7A1-4442-AD1E-E768D81F036A}" srcOrd="0" destOrd="0" parTransId="{9AB9C948-9D6B-43E8-896E-43450F6BFB26}" sibTransId="{92A3F0DF-7AC4-4394-9C89-04D03273A964}"/>
    <dgm:cxn modelId="{22178353-6546-4DB3-B0CD-04807D48B25C}" srcId="{96E5E822-A7A1-4442-AD1E-E768D81F036A}" destId="{0DE10262-8F3E-4347-8E38-865B2C5356FD}" srcOrd="0" destOrd="0" parTransId="{47FD00C3-5941-4378-B223-619DD3D578ED}" sibTransId="{BE09C2AE-5C3A-4500-9A58-B68738C2088C}"/>
    <dgm:cxn modelId="{AC9D9678-CAF9-4337-B679-9433B06FA880}" type="presOf" srcId="{8042EBDE-CFDB-4A37-AB3B-1C3DF0A34717}" destId="{273E86B9-00A6-4D2A-81BD-6FC5868B2D0C}" srcOrd="0" destOrd="0" presId="urn:microsoft.com/office/officeart/2005/8/layout/vList2"/>
    <dgm:cxn modelId="{C6FBB280-E1CC-4484-BAB8-01AF9F7B69C0}" srcId="{96E5E822-A7A1-4442-AD1E-E768D81F036A}" destId="{E7EB632A-0DCA-4EB6-ABDA-B0BC3D7ED935}" srcOrd="1" destOrd="0" parTransId="{90305DCB-2B1B-4FE7-B945-D1F3B5EF6E84}" sibTransId="{8AC87AB1-FA6B-4375-B23F-AAE9EF826A0D}"/>
    <dgm:cxn modelId="{7AE74DA4-DA92-4B6E-8583-DF973FCD106B}" srcId="{EDB4B8FC-4207-49FF-BC3F-9549B47B26E0}" destId="{1F6BF0CD-2A69-4E9C-85A5-F2E8C1A30ACB}" srcOrd="1" destOrd="0" parTransId="{C4B886F4-75C2-4B9F-AD4A-3C7CDB023FE4}" sibTransId="{E76EEF22-2187-4300-8AD2-A4C2F19BD918}"/>
    <dgm:cxn modelId="{BF0940A8-6ADB-4436-A29C-270EB2998ECD}" type="presOf" srcId="{0DE10262-8F3E-4347-8E38-865B2C5356FD}" destId="{08BC2F27-A18C-495C-B515-E34B1D7F04FD}" srcOrd="0" destOrd="0" presId="urn:microsoft.com/office/officeart/2005/8/layout/vList2"/>
    <dgm:cxn modelId="{913015B1-F311-4A23-B991-99124FB98DA7}" type="presOf" srcId="{E8E9CEDF-D605-4353-9202-FF4D1C66288F}" destId="{978545F9-80E1-4999-9E6A-0432A63CE8C6}" srcOrd="0" destOrd="0" presId="urn:microsoft.com/office/officeart/2005/8/layout/vList2"/>
    <dgm:cxn modelId="{A3BF95B5-2017-495C-9175-AC416A33ED89}" type="presOf" srcId="{96E5E822-A7A1-4442-AD1E-E768D81F036A}" destId="{F010C67D-990D-4D3E-94EA-3914CC338A07}" srcOrd="0" destOrd="0" presId="urn:microsoft.com/office/officeart/2005/8/layout/vList2"/>
    <dgm:cxn modelId="{69CA03CA-1B87-4544-A20E-B16ECC94396E}" srcId="{EDB4B8FC-4207-49FF-BC3F-9549B47B26E0}" destId="{C2418AEE-1D40-4D74-A8E1-97676B46C915}" srcOrd="0" destOrd="0" parTransId="{7A1342DB-BF33-43C8-BDC4-8A0A4237309D}" sibTransId="{3176C4DA-EC46-4ABA-8C7E-C708EE243DFD}"/>
    <dgm:cxn modelId="{D8979FD7-B3E1-46CD-A7C0-675E32D00DDA}" type="presOf" srcId="{A17179BA-06CD-4579-AB92-96E10388E91A}" destId="{A97E6786-9B89-49CC-BA16-1080E91EC576}" srcOrd="0" destOrd="3" presId="urn:microsoft.com/office/officeart/2005/8/layout/vList2"/>
    <dgm:cxn modelId="{9B28E3DD-3E33-4D8D-AE0D-E17EA4AD7733}" type="presOf" srcId="{246D5D4C-96B8-4CB2-A3F9-E67744F3858A}" destId="{A97E6786-9B89-49CC-BA16-1080E91EC576}" srcOrd="0" destOrd="0" presId="urn:microsoft.com/office/officeart/2005/8/layout/vList2"/>
    <dgm:cxn modelId="{45C9E6E5-084B-4A80-B9FB-4DCD20D02018}" type="presOf" srcId="{C2418AEE-1D40-4D74-A8E1-97676B46C915}" destId="{F53F19DC-3181-4DB4-A661-2AC9B93206B6}" srcOrd="0" destOrd="0" presId="urn:microsoft.com/office/officeart/2005/8/layout/vList2"/>
    <dgm:cxn modelId="{7E93B6EB-8B93-4EFF-82A4-225FFDF4F9EA}" srcId="{1E55FE58-5A4A-4449-BD42-6F514BB02E03}" destId="{E8E9CEDF-D605-4353-9202-FF4D1C66288F}" srcOrd="2" destOrd="0" parTransId="{36464475-5BE6-4EE6-801F-3BCC60DACCE8}" sibTransId="{579628D4-91D2-4718-B3AD-B815A99F6BA3}"/>
    <dgm:cxn modelId="{61BD69F6-7622-4FC7-8B37-1A398FE0E71A}" srcId="{E8E9CEDF-D605-4353-9202-FF4D1C66288F}" destId="{8BE6574C-C7CC-45CD-AADD-268AAEF86E08}" srcOrd="0" destOrd="0" parTransId="{FE5AAE63-0443-4572-AF70-35EF94001417}" sibTransId="{61D65476-BEA2-46A8-AEF3-A7A85498CE82}"/>
    <dgm:cxn modelId="{476D21F9-F365-43FE-ABBF-9DD1B63CA3F5}" srcId="{8042EBDE-CFDB-4A37-AB3B-1C3DF0A34717}" destId="{A9DA2F77-C405-4DFC-A8BC-A083EB2709C7}" srcOrd="2" destOrd="0" parTransId="{C9C77709-5F67-4586-9C93-9DCCA7952A4A}" sibTransId="{774BDF01-8B40-4866-AD9C-A738CD9CFCFB}"/>
    <dgm:cxn modelId="{12FA25AC-19B0-4C06-B93E-1F67B10994D0}" type="presParOf" srcId="{D63BBDAF-62CF-4490-9C46-FBDE26777259}" destId="{F010C67D-990D-4D3E-94EA-3914CC338A07}" srcOrd="0" destOrd="0" presId="urn:microsoft.com/office/officeart/2005/8/layout/vList2"/>
    <dgm:cxn modelId="{72E3038F-D9F7-4A3E-9570-845CE7EBADEE}" type="presParOf" srcId="{D63BBDAF-62CF-4490-9C46-FBDE26777259}" destId="{08BC2F27-A18C-495C-B515-E34B1D7F04FD}" srcOrd="1" destOrd="0" presId="urn:microsoft.com/office/officeart/2005/8/layout/vList2"/>
    <dgm:cxn modelId="{1062BE43-1BB2-4A16-AB05-BF033CC1815C}" type="presParOf" srcId="{D63BBDAF-62CF-4490-9C46-FBDE26777259}" destId="{273E86B9-00A6-4D2A-81BD-6FC5868B2D0C}" srcOrd="2" destOrd="0" presId="urn:microsoft.com/office/officeart/2005/8/layout/vList2"/>
    <dgm:cxn modelId="{D8733961-3382-42D7-8DC7-645B7E238ACB}" type="presParOf" srcId="{D63BBDAF-62CF-4490-9C46-FBDE26777259}" destId="{A97E6786-9B89-49CC-BA16-1080E91EC576}" srcOrd="3" destOrd="0" presId="urn:microsoft.com/office/officeart/2005/8/layout/vList2"/>
    <dgm:cxn modelId="{5EA5CB46-F362-4C32-BDE6-D75B6951C6BC}" type="presParOf" srcId="{D63BBDAF-62CF-4490-9C46-FBDE26777259}" destId="{978545F9-80E1-4999-9E6A-0432A63CE8C6}" srcOrd="4" destOrd="0" presId="urn:microsoft.com/office/officeart/2005/8/layout/vList2"/>
    <dgm:cxn modelId="{370DA0C9-1938-4ECB-9BDA-F6812852C18A}" type="presParOf" srcId="{D63BBDAF-62CF-4490-9C46-FBDE26777259}" destId="{31E49F4E-6F44-4CD5-9B4F-CE3D17E6961E}" srcOrd="5" destOrd="0" presId="urn:microsoft.com/office/officeart/2005/8/layout/vList2"/>
    <dgm:cxn modelId="{7E99D6FE-1CE1-47E6-9383-E949F50DD55C}" type="presParOf" srcId="{D63BBDAF-62CF-4490-9C46-FBDE26777259}" destId="{9539C8B6-A03D-4DDA-8DB6-8F4DEEF7BAE9}" srcOrd="6" destOrd="0" presId="urn:microsoft.com/office/officeart/2005/8/layout/vList2"/>
    <dgm:cxn modelId="{64B81823-DA13-4C55-989D-7C1AAF67676B}" type="presParOf" srcId="{D63BBDAF-62CF-4490-9C46-FBDE26777259}" destId="{F53F19DC-3181-4DB4-A661-2AC9B93206B6}"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06A8A0-C098-45BF-9A4B-D6F8D6C57339}" type="doc">
      <dgm:prSet loTypeId="urn:microsoft.com/office/officeart/2011/layout/RadialPictureList" loCatId="officeonline" qsTypeId="urn:microsoft.com/office/officeart/2005/8/quickstyle/simple4" qsCatId="simple" csTypeId="urn:microsoft.com/office/officeart/2005/8/colors/accent1_2" csCatId="accent1" phldr="1"/>
      <dgm:spPr/>
      <dgm:t>
        <a:bodyPr/>
        <a:lstStyle/>
        <a:p>
          <a:endParaRPr lang="en-US"/>
        </a:p>
      </dgm:t>
    </dgm:pt>
    <dgm:pt modelId="{D1E7A942-5FA2-4868-BE66-6563F32FDF4B}">
      <dgm:prSet phldrT="[Text]"/>
      <dgm:spPr/>
      <dgm:t>
        <a:bodyPr/>
        <a:lstStyle/>
        <a:p>
          <a:r>
            <a:rPr lang="en-US" dirty="0"/>
            <a:t>Contracted Staff</a:t>
          </a:r>
        </a:p>
      </dgm:t>
    </dgm:pt>
    <dgm:pt modelId="{D61BF600-063F-421E-A752-A7F0E6CE8EF9}" type="parTrans" cxnId="{E9F70326-8F7A-4B86-8CB7-E30FCD8C1D00}">
      <dgm:prSet/>
      <dgm:spPr/>
      <dgm:t>
        <a:bodyPr/>
        <a:lstStyle/>
        <a:p>
          <a:endParaRPr lang="en-US"/>
        </a:p>
      </dgm:t>
    </dgm:pt>
    <dgm:pt modelId="{4539E241-EA86-4FDC-951C-74B9A942ACAD}" type="sibTrans" cxnId="{E9F70326-8F7A-4B86-8CB7-E30FCD8C1D00}">
      <dgm:prSet/>
      <dgm:spPr/>
      <dgm:t>
        <a:bodyPr/>
        <a:lstStyle/>
        <a:p>
          <a:endParaRPr lang="en-US"/>
        </a:p>
      </dgm:t>
    </dgm:pt>
    <dgm:pt modelId="{35CA7D9C-E03B-4925-928F-BC4DDEF47116}">
      <dgm:prSet phldrT="[Text]" custT="1"/>
      <dgm:spPr/>
      <dgm:t>
        <a:bodyPr/>
        <a:lstStyle/>
        <a:p>
          <a:pPr algn="ctr"/>
          <a:r>
            <a:rPr lang="en-US" sz="3600" b="1" dirty="0">
              <a:latin typeface="Arimo" panose="020B0604020202020204" charset="0"/>
              <a:ea typeface="Arimo" panose="020B0604020202020204" charset="0"/>
              <a:cs typeface="Arimo" panose="020B0604020202020204" charset="0"/>
            </a:rPr>
            <a:t>Med/Surg</a:t>
          </a:r>
        </a:p>
        <a:p>
          <a:pPr algn="ctr"/>
          <a:r>
            <a:rPr lang="en-US" sz="3600" b="1" dirty="0">
              <a:latin typeface="Arimo" panose="020B0604020202020204" charset="0"/>
              <a:ea typeface="Arimo" panose="020B0604020202020204" charset="0"/>
              <a:cs typeface="Arimo" panose="020B0604020202020204" charset="0"/>
            </a:rPr>
            <a:t>9%</a:t>
          </a:r>
        </a:p>
      </dgm:t>
    </dgm:pt>
    <dgm:pt modelId="{11D5B2CF-C09A-4715-B0DF-BA226538A992}" type="parTrans" cxnId="{E936CA93-E034-47F7-BAD7-BF236925E8BA}">
      <dgm:prSet/>
      <dgm:spPr/>
      <dgm:t>
        <a:bodyPr/>
        <a:lstStyle/>
        <a:p>
          <a:endParaRPr lang="en-US"/>
        </a:p>
      </dgm:t>
    </dgm:pt>
    <dgm:pt modelId="{5F544858-7091-441D-A5D5-826985AE63EE}" type="sibTrans" cxnId="{E936CA93-E034-47F7-BAD7-BF236925E8BA}">
      <dgm:prSet/>
      <dgm:spPr/>
      <dgm:t>
        <a:bodyPr/>
        <a:lstStyle/>
        <a:p>
          <a:endParaRPr lang="en-US"/>
        </a:p>
      </dgm:t>
    </dgm:pt>
    <dgm:pt modelId="{98B47DC8-75A7-492A-8459-15350C3A2BA9}">
      <dgm:prSet phldrT="[Text]" custT="1"/>
      <dgm:spPr/>
      <dgm:t>
        <a:bodyPr/>
        <a:lstStyle/>
        <a:p>
          <a:pPr algn="ctr"/>
          <a:r>
            <a:rPr lang="en-US" sz="3600" b="1" dirty="0">
              <a:latin typeface="Arimo" panose="020B0604020202020204" charset="0"/>
              <a:ea typeface="Arimo" panose="020B0604020202020204" charset="0"/>
              <a:cs typeface="Arimo" panose="020B0604020202020204" charset="0"/>
            </a:rPr>
            <a:t>ED</a:t>
          </a:r>
        </a:p>
        <a:p>
          <a:pPr algn="ctr"/>
          <a:r>
            <a:rPr lang="en-US" sz="3600" b="1" dirty="0">
              <a:latin typeface="Arimo" panose="020B0604020202020204" charset="0"/>
              <a:ea typeface="Arimo" panose="020B0604020202020204" charset="0"/>
              <a:cs typeface="Arimo" panose="020B0604020202020204" charset="0"/>
            </a:rPr>
            <a:t>3%</a:t>
          </a:r>
        </a:p>
      </dgm:t>
    </dgm:pt>
    <dgm:pt modelId="{77BAD3AC-CF10-4F18-AD38-251E82AF841D}" type="parTrans" cxnId="{5400392E-9250-475F-AD5B-C82D0B80977B}">
      <dgm:prSet/>
      <dgm:spPr/>
      <dgm:t>
        <a:bodyPr/>
        <a:lstStyle/>
        <a:p>
          <a:endParaRPr lang="en-US"/>
        </a:p>
      </dgm:t>
    </dgm:pt>
    <dgm:pt modelId="{8CA936C1-BE3D-4CC4-BB56-C3FCFC967119}" type="sibTrans" cxnId="{5400392E-9250-475F-AD5B-C82D0B80977B}">
      <dgm:prSet/>
      <dgm:spPr/>
      <dgm:t>
        <a:bodyPr/>
        <a:lstStyle/>
        <a:p>
          <a:endParaRPr lang="en-US"/>
        </a:p>
      </dgm:t>
    </dgm:pt>
    <dgm:pt modelId="{F43CE223-0736-4A1E-AF44-55DE83A6C186}">
      <dgm:prSet phldrT="[Text]" custT="1"/>
      <dgm:spPr/>
      <dgm:t>
        <a:bodyPr/>
        <a:lstStyle/>
        <a:p>
          <a:pPr algn="ctr"/>
          <a:r>
            <a:rPr lang="en-US" sz="3600" b="1">
              <a:latin typeface="Arimo" panose="020B0604020202020204" charset="0"/>
              <a:ea typeface="Arimo" panose="020B0604020202020204" charset="0"/>
              <a:cs typeface="Arimo" panose="020B0604020202020204" charset="0"/>
            </a:rPr>
            <a:t>Surgery</a:t>
          </a:r>
          <a:endParaRPr lang="en-US" sz="3600" b="1" dirty="0">
            <a:latin typeface="Arimo" panose="020B0604020202020204" charset="0"/>
            <a:ea typeface="Arimo" panose="020B0604020202020204" charset="0"/>
            <a:cs typeface="Arimo" panose="020B0604020202020204" charset="0"/>
          </a:endParaRPr>
        </a:p>
        <a:p>
          <a:pPr algn="ctr"/>
          <a:r>
            <a:rPr lang="en-US" sz="3600" b="1" dirty="0">
              <a:latin typeface="Arimo" panose="020B0604020202020204" charset="0"/>
              <a:ea typeface="Arimo" panose="020B0604020202020204" charset="0"/>
              <a:cs typeface="Arimo" panose="020B0604020202020204" charset="0"/>
            </a:rPr>
            <a:t>16%</a:t>
          </a:r>
        </a:p>
      </dgm:t>
    </dgm:pt>
    <dgm:pt modelId="{FFA61D06-B784-4A22-9743-BCF5B4E9C824}" type="parTrans" cxnId="{4CDC2B92-BF66-4CFC-AFC7-B3DC7EDCB07B}">
      <dgm:prSet/>
      <dgm:spPr/>
      <dgm:t>
        <a:bodyPr/>
        <a:lstStyle/>
        <a:p>
          <a:endParaRPr lang="en-US"/>
        </a:p>
      </dgm:t>
    </dgm:pt>
    <dgm:pt modelId="{961EA832-16D3-403B-8993-105E357FCF9E}" type="sibTrans" cxnId="{4CDC2B92-BF66-4CFC-AFC7-B3DC7EDCB07B}">
      <dgm:prSet/>
      <dgm:spPr/>
      <dgm:t>
        <a:bodyPr/>
        <a:lstStyle/>
        <a:p>
          <a:endParaRPr lang="en-US"/>
        </a:p>
      </dgm:t>
    </dgm:pt>
    <dgm:pt modelId="{03B9D2F1-761C-4543-8215-A22F4EB55553}" type="pres">
      <dgm:prSet presAssocID="{8206A8A0-C098-45BF-9A4B-D6F8D6C57339}" presName="Name0" presStyleCnt="0">
        <dgm:presLayoutVars>
          <dgm:chMax val="1"/>
          <dgm:chPref val="1"/>
          <dgm:dir/>
          <dgm:resizeHandles/>
        </dgm:presLayoutVars>
      </dgm:prSet>
      <dgm:spPr/>
    </dgm:pt>
    <dgm:pt modelId="{1ECB32CB-F06C-4F12-9918-8AC422AB5D5A}" type="pres">
      <dgm:prSet presAssocID="{D1E7A942-5FA2-4868-BE66-6563F32FDF4B}" presName="Parent" presStyleLbl="node1" presStyleIdx="0" presStyleCnt="2" custLinFactNeighborX="101" custLinFactNeighborY="490">
        <dgm:presLayoutVars>
          <dgm:chMax val="4"/>
          <dgm:chPref val="3"/>
        </dgm:presLayoutVars>
      </dgm:prSet>
      <dgm:spPr/>
    </dgm:pt>
    <dgm:pt modelId="{1493B942-E5FF-4AA6-A96A-0A79919AE67E}" type="pres">
      <dgm:prSet presAssocID="{35CA7D9C-E03B-4925-928F-BC4DDEF47116}" presName="Accent" presStyleLbl="node1" presStyleIdx="1" presStyleCnt="2" custLinFactNeighborX="2105" custLinFactNeighborY="-411"/>
      <dgm:spPr/>
    </dgm:pt>
    <dgm:pt modelId="{8FCB4684-62C9-4720-BC4A-4A1CAF11CF5C}" type="pres">
      <dgm:prSet presAssocID="{35CA7D9C-E03B-4925-928F-BC4DDEF47116}" presName="Image1" presStyleLbl="fgImgPlace1" presStyleIdx="0" presStyleCnt="3" custLinFactNeighborX="2461" custLinFactNeighborY="-194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npatient with solid fill"/>
        </a:ext>
      </dgm:extLst>
    </dgm:pt>
    <dgm:pt modelId="{9FD9CF83-7046-490C-94B3-2EF41F887879}" type="pres">
      <dgm:prSet presAssocID="{35CA7D9C-E03B-4925-928F-BC4DDEF47116}" presName="Child1" presStyleLbl="revTx" presStyleIdx="0" presStyleCnt="3" custLinFactNeighborX="-18125">
        <dgm:presLayoutVars>
          <dgm:chMax val="0"/>
          <dgm:chPref val="0"/>
          <dgm:bulletEnabled val="1"/>
        </dgm:presLayoutVars>
      </dgm:prSet>
      <dgm:spPr/>
    </dgm:pt>
    <dgm:pt modelId="{15B00F9A-988F-4CB4-8CEB-4EDF2138A5A9}" type="pres">
      <dgm:prSet presAssocID="{98B47DC8-75A7-492A-8459-15350C3A2BA9}" presName="Image2" presStyleCnt="0"/>
      <dgm:spPr/>
    </dgm:pt>
    <dgm:pt modelId="{EBF43A1C-F15C-415C-BD61-4EF36317338B}" type="pres">
      <dgm:prSet presAssocID="{98B47DC8-75A7-492A-8459-15350C3A2BA9}"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dical with solid fill"/>
        </a:ext>
      </dgm:extLst>
    </dgm:pt>
    <dgm:pt modelId="{4DF31608-D655-4586-9DAD-9D314929702C}" type="pres">
      <dgm:prSet presAssocID="{98B47DC8-75A7-492A-8459-15350C3A2BA9}" presName="Child2" presStyleLbl="revTx" presStyleIdx="1" presStyleCnt="3" custLinFactNeighborX="-41922">
        <dgm:presLayoutVars>
          <dgm:chMax val="0"/>
          <dgm:chPref val="0"/>
          <dgm:bulletEnabled val="1"/>
        </dgm:presLayoutVars>
      </dgm:prSet>
      <dgm:spPr/>
    </dgm:pt>
    <dgm:pt modelId="{B9263F71-871F-4584-BDD4-445CCC3BE8C1}" type="pres">
      <dgm:prSet presAssocID="{F43CE223-0736-4A1E-AF44-55DE83A6C186}" presName="Image3" presStyleCnt="0"/>
      <dgm:spPr/>
    </dgm:pt>
    <dgm:pt modelId="{DABD4E49-C1B0-4ED5-8415-B1EE8F49F033}" type="pres">
      <dgm:prSet presAssocID="{F43CE223-0736-4A1E-AF44-55DE83A6C186}" presName="Image" presStyleLbl="fgImgPlace1" presStyleIdx="2" presStyleCnt="3" custLinFactNeighborX="150" custLinFactNeighborY="383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tor female with solid fill"/>
        </a:ext>
      </dgm:extLst>
    </dgm:pt>
    <dgm:pt modelId="{3274AD9C-9A1D-487F-B675-BC833C753DF3}" type="pres">
      <dgm:prSet presAssocID="{F43CE223-0736-4A1E-AF44-55DE83A6C186}" presName="Child3" presStyleLbl="revTx" presStyleIdx="2" presStyleCnt="3" custLinFactNeighborX="-41198">
        <dgm:presLayoutVars>
          <dgm:chMax val="0"/>
          <dgm:chPref val="0"/>
          <dgm:bulletEnabled val="1"/>
        </dgm:presLayoutVars>
      </dgm:prSet>
      <dgm:spPr/>
    </dgm:pt>
  </dgm:ptLst>
  <dgm:cxnLst>
    <dgm:cxn modelId="{E9F70326-8F7A-4B86-8CB7-E30FCD8C1D00}" srcId="{8206A8A0-C098-45BF-9A4B-D6F8D6C57339}" destId="{D1E7A942-5FA2-4868-BE66-6563F32FDF4B}" srcOrd="0" destOrd="0" parTransId="{D61BF600-063F-421E-A752-A7F0E6CE8EF9}" sibTransId="{4539E241-EA86-4FDC-951C-74B9A942ACAD}"/>
    <dgm:cxn modelId="{5400392E-9250-475F-AD5B-C82D0B80977B}" srcId="{D1E7A942-5FA2-4868-BE66-6563F32FDF4B}" destId="{98B47DC8-75A7-492A-8459-15350C3A2BA9}" srcOrd="1" destOrd="0" parTransId="{77BAD3AC-CF10-4F18-AD38-251E82AF841D}" sibTransId="{8CA936C1-BE3D-4CC4-BB56-C3FCFC967119}"/>
    <dgm:cxn modelId="{3531C044-4A1D-4D11-87B6-9D0D5F7D9003}" type="presOf" srcId="{35CA7D9C-E03B-4925-928F-BC4DDEF47116}" destId="{9FD9CF83-7046-490C-94B3-2EF41F887879}" srcOrd="0" destOrd="0" presId="urn:microsoft.com/office/officeart/2011/layout/RadialPictureList"/>
    <dgm:cxn modelId="{4CDC2B92-BF66-4CFC-AFC7-B3DC7EDCB07B}" srcId="{D1E7A942-5FA2-4868-BE66-6563F32FDF4B}" destId="{F43CE223-0736-4A1E-AF44-55DE83A6C186}" srcOrd="2" destOrd="0" parTransId="{FFA61D06-B784-4A22-9743-BCF5B4E9C824}" sibTransId="{961EA832-16D3-403B-8993-105E357FCF9E}"/>
    <dgm:cxn modelId="{E936CA93-E034-47F7-BAD7-BF236925E8BA}" srcId="{D1E7A942-5FA2-4868-BE66-6563F32FDF4B}" destId="{35CA7D9C-E03B-4925-928F-BC4DDEF47116}" srcOrd="0" destOrd="0" parTransId="{11D5B2CF-C09A-4715-B0DF-BA226538A992}" sibTransId="{5F544858-7091-441D-A5D5-826985AE63EE}"/>
    <dgm:cxn modelId="{5CF0A49E-F213-4A75-9133-EB9A272FAE79}" type="presOf" srcId="{F43CE223-0736-4A1E-AF44-55DE83A6C186}" destId="{3274AD9C-9A1D-487F-B675-BC833C753DF3}" srcOrd="0" destOrd="0" presId="urn:microsoft.com/office/officeart/2011/layout/RadialPictureList"/>
    <dgm:cxn modelId="{647C28A6-02F6-4EAF-889C-E251C5F9D2C6}" type="presOf" srcId="{8206A8A0-C098-45BF-9A4B-D6F8D6C57339}" destId="{03B9D2F1-761C-4543-8215-A22F4EB55553}" srcOrd="0" destOrd="0" presId="urn:microsoft.com/office/officeart/2011/layout/RadialPictureList"/>
    <dgm:cxn modelId="{31F382C8-5DCD-4B42-8DF6-AD3738ED22C3}" type="presOf" srcId="{D1E7A942-5FA2-4868-BE66-6563F32FDF4B}" destId="{1ECB32CB-F06C-4F12-9918-8AC422AB5D5A}" srcOrd="0" destOrd="0" presId="urn:microsoft.com/office/officeart/2011/layout/RadialPictureList"/>
    <dgm:cxn modelId="{0176B3D2-606D-4D88-8B97-3B7C3FFC4CA3}" type="presOf" srcId="{98B47DC8-75A7-492A-8459-15350C3A2BA9}" destId="{4DF31608-D655-4586-9DAD-9D314929702C}" srcOrd="0" destOrd="0" presId="urn:microsoft.com/office/officeart/2011/layout/RadialPictureList"/>
    <dgm:cxn modelId="{A9D29E97-E551-45EA-AA0E-B55099B1E2BC}" type="presParOf" srcId="{03B9D2F1-761C-4543-8215-A22F4EB55553}" destId="{1ECB32CB-F06C-4F12-9918-8AC422AB5D5A}" srcOrd="0" destOrd="0" presId="urn:microsoft.com/office/officeart/2011/layout/RadialPictureList"/>
    <dgm:cxn modelId="{C0A5E380-7115-4404-ABA8-791A9A7D1022}" type="presParOf" srcId="{03B9D2F1-761C-4543-8215-A22F4EB55553}" destId="{1493B942-E5FF-4AA6-A96A-0A79919AE67E}" srcOrd="1" destOrd="0" presId="urn:microsoft.com/office/officeart/2011/layout/RadialPictureList"/>
    <dgm:cxn modelId="{F5E85C33-5303-40AA-A52D-ACE6B0807BEA}" type="presParOf" srcId="{03B9D2F1-761C-4543-8215-A22F4EB55553}" destId="{8FCB4684-62C9-4720-BC4A-4A1CAF11CF5C}" srcOrd="2" destOrd="0" presId="urn:microsoft.com/office/officeart/2011/layout/RadialPictureList"/>
    <dgm:cxn modelId="{0ED6BF22-270E-4946-9DEE-327453B40C91}" type="presParOf" srcId="{03B9D2F1-761C-4543-8215-A22F4EB55553}" destId="{9FD9CF83-7046-490C-94B3-2EF41F887879}" srcOrd="3" destOrd="0" presId="urn:microsoft.com/office/officeart/2011/layout/RadialPictureList"/>
    <dgm:cxn modelId="{D2A5D267-39DC-4E0E-86B1-9C2C8E030814}" type="presParOf" srcId="{03B9D2F1-761C-4543-8215-A22F4EB55553}" destId="{15B00F9A-988F-4CB4-8CEB-4EDF2138A5A9}" srcOrd="4" destOrd="0" presId="urn:microsoft.com/office/officeart/2011/layout/RadialPictureList"/>
    <dgm:cxn modelId="{F1EA7EF1-652A-4692-B371-6F533F02FC5F}" type="presParOf" srcId="{15B00F9A-988F-4CB4-8CEB-4EDF2138A5A9}" destId="{EBF43A1C-F15C-415C-BD61-4EF36317338B}" srcOrd="0" destOrd="0" presId="urn:microsoft.com/office/officeart/2011/layout/RadialPictureList"/>
    <dgm:cxn modelId="{F16BCCB9-CA20-42C5-94DA-B45F6F950724}" type="presParOf" srcId="{03B9D2F1-761C-4543-8215-A22F4EB55553}" destId="{4DF31608-D655-4586-9DAD-9D314929702C}" srcOrd="5" destOrd="0" presId="urn:microsoft.com/office/officeart/2011/layout/RadialPictureList"/>
    <dgm:cxn modelId="{71F44858-B713-405E-840F-D8C49FFC3423}" type="presParOf" srcId="{03B9D2F1-761C-4543-8215-A22F4EB55553}" destId="{B9263F71-871F-4584-BDD4-445CCC3BE8C1}" srcOrd="6" destOrd="0" presId="urn:microsoft.com/office/officeart/2011/layout/RadialPictureList"/>
    <dgm:cxn modelId="{160D5302-8CD7-4704-A2DE-C1432907FDB2}" type="presParOf" srcId="{B9263F71-871F-4584-BDD4-445CCC3BE8C1}" destId="{DABD4E49-C1B0-4ED5-8415-B1EE8F49F033}" srcOrd="0" destOrd="0" presId="urn:microsoft.com/office/officeart/2011/layout/RadialPictureList"/>
    <dgm:cxn modelId="{D08A8B71-9050-4DAC-AAF2-7726600F6834}" type="presParOf" srcId="{03B9D2F1-761C-4543-8215-A22F4EB55553}" destId="{3274AD9C-9A1D-487F-B675-BC833C753DF3}"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06A8A0-C098-45BF-9A4B-D6F8D6C57339}"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D1E7A942-5FA2-4868-BE66-6563F32FDF4B}">
      <dgm:prSet phldrT="[Text]"/>
      <dgm:spPr>
        <a:solidFill>
          <a:srgbClr val="FFC000"/>
        </a:solidFill>
      </dgm:spPr>
      <dgm:t>
        <a:bodyPr/>
        <a:lstStyle/>
        <a:p>
          <a:r>
            <a:rPr lang="en-US" dirty="0"/>
            <a:t>2025</a:t>
          </a:r>
        </a:p>
      </dgm:t>
    </dgm:pt>
    <dgm:pt modelId="{D61BF600-063F-421E-A752-A7F0E6CE8EF9}" type="parTrans" cxnId="{E9F70326-8F7A-4B86-8CB7-E30FCD8C1D00}">
      <dgm:prSet/>
      <dgm:spPr/>
      <dgm:t>
        <a:bodyPr/>
        <a:lstStyle/>
        <a:p>
          <a:endParaRPr lang="en-US"/>
        </a:p>
      </dgm:t>
    </dgm:pt>
    <dgm:pt modelId="{4539E241-EA86-4FDC-951C-74B9A942ACAD}" type="sibTrans" cxnId="{E9F70326-8F7A-4B86-8CB7-E30FCD8C1D00}">
      <dgm:prSet/>
      <dgm:spPr/>
      <dgm:t>
        <a:bodyPr/>
        <a:lstStyle/>
        <a:p>
          <a:endParaRPr lang="en-US"/>
        </a:p>
      </dgm:t>
    </dgm:pt>
    <dgm:pt modelId="{35CA7D9C-E03B-4925-928F-BC4DDEF47116}">
      <dgm:prSet phldrT="[Text]" custT="1"/>
      <dgm:spPr/>
      <dgm:t>
        <a:bodyPr/>
        <a:lstStyle/>
        <a:p>
          <a:r>
            <a:rPr lang="en-US" sz="2800" dirty="0" err="1">
              <a:latin typeface="Arimo" panose="020B0604020202020204" charset="0"/>
              <a:ea typeface="Arimo" panose="020B0604020202020204" charset="0"/>
              <a:cs typeface="Arimo" panose="020B0604020202020204" charset="0"/>
            </a:rPr>
            <a:t>Energage</a:t>
          </a:r>
          <a:r>
            <a:rPr lang="en-US" sz="2800" dirty="0">
              <a:latin typeface="Arimo" panose="020B0604020202020204" charset="0"/>
              <a:ea typeface="Arimo" panose="020B0604020202020204" charset="0"/>
              <a:cs typeface="Arimo" panose="020B0604020202020204" charset="0"/>
            </a:rPr>
            <a:t> Employee Engagement Survey</a:t>
          </a:r>
        </a:p>
      </dgm:t>
    </dgm:pt>
    <dgm:pt modelId="{11D5B2CF-C09A-4715-B0DF-BA226538A992}" type="parTrans" cxnId="{E936CA93-E034-47F7-BAD7-BF236925E8BA}">
      <dgm:prSet/>
      <dgm:spPr/>
      <dgm:t>
        <a:bodyPr/>
        <a:lstStyle/>
        <a:p>
          <a:endParaRPr lang="en-US"/>
        </a:p>
      </dgm:t>
    </dgm:pt>
    <dgm:pt modelId="{5F544858-7091-441D-A5D5-826985AE63EE}" type="sibTrans" cxnId="{E936CA93-E034-47F7-BAD7-BF236925E8BA}">
      <dgm:prSet/>
      <dgm:spPr/>
      <dgm:t>
        <a:bodyPr/>
        <a:lstStyle/>
        <a:p>
          <a:endParaRPr lang="en-US"/>
        </a:p>
      </dgm:t>
    </dgm:pt>
    <dgm:pt modelId="{98B47DC8-75A7-492A-8459-15350C3A2BA9}">
      <dgm:prSet phldrT="[Text]" custT="1"/>
      <dgm:spPr/>
      <dgm:t>
        <a:bodyPr/>
        <a:lstStyle/>
        <a:p>
          <a:r>
            <a:rPr lang="en-US" sz="2800" dirty="0">
              <a:latin typeface="Arimo" panose="020B0604020202020204" charset="0"/>
              <a:ea typeface="Arimo" panose="020B0604020202020204" charset="0"/>
              <a:cs typeface="Arimo" panose="020B0604020202020204" charset="0"/>
            </a:rPr>
            <a:t>Strategic Planning</a:t>
          </a:r>
        </a:p>
      </dgm:t>
    </dgm:pt>
    <dgm:pt modelId="{77BAD3AC-CF10-4F18-AD38-251E82AF841D}" type="parTrans" cxnId="{5400392E-9250-475F-AD5B-C82D0B80977B}">
      <dgm:prSet/>
      <dgm:spPr/>
      <dgm:t>
        <a:bodyPr/>
        <a:lstStyle/>
        <a:p>
          <a:endParaRPr lang="en-US"/>
        </a:p>
      </dgm:t>
    </dgm:pt>
    <dgm:pt modelId="{8CA936C1-BE3D-4CC4-BB56-C3FCFC967119}" type="sibTrans" cxnId="{5400392E-9250-475F-AD5B-C82D0B80977B}">
      <dgm:prSet/>
      <dgm:spPr/>
      <dgm:t>
        <a:bodyPr/>
        <a:lstStyle/>
        <a:p>
          <a:endParaRPr lang="en-US"/>
        </a:p>
      </dgm:t>
    </dgm:pt>
    <dgm:pt modelId="{F43CE223-0736-4A1E-AF44-55DE83A6C186}">
      <dgm:prSet phldrT="[Text]" custT="1"/>
      <dgm:spPr/>
      <dgm:t>
        <a:bodyPr/>
        <a:lstStyle/>
        <a:p>
          <a:r>
            <a:rPr lang="en-US" sz="2800" dirty="0">
              <a:latin typeface="Arimo" panose="020B0604020202020204" charset="0"/>
              <a:ea typeface="Arimo" panose="020B0604020202020204" charset="0"/>
              <a:cs typeface="Arimo" panose="020B0604020202020204" charset="0"/>
            </a:rPr>
            <a:t>18-month Leadership Development</a:t>
          </a:r>
        </a:p>
      </dgm:t>
    </dgm:pt>
    <dgm:pt modelId="{FFA61D06-B784-4A22-9743-BCF5B4E9C824}" type="parTrans" cxnId="{4CDC2B92-BF66-4CFC-AFC7-B3DC7EDCB07B}">
      <dgm:prSet/>
      <dgm:spPr/>
      <dgm:t>
        <a:bodyPr/>
        <a:lstStyle/>
        <a:p>
          <a:endParaRPr lang="en-US"/>
        </a:p>
      </dgm:t>
    </dgm:pt>
    <dgm:pt modelId="{961EA832-16D3-403B-8993-105E357FCF9E}" type="sibTrans" cxnId="{4CDC2B92-BF66-4CFC-AFC7-B3DC7EDCB07B}">
      <dgm:prSet/>
      <dgm:spPr/>
      <dgm:t>
        <a:bodyPr/>
        <a:lstStyle/>
        <a:p>
          <a:endParaRPr lang="en-US"/>
        </a:p>
      </dgm:t>
    </dgm:pt>
    <dgm:pt modelId="{03B9D2F1-761C-4543-8215-A22F4EB55553}" type="pres">
      <dgm:prSet presAssocID="{8206A8A0-C098-45BF-9A4B-D6F8D6C57339}" presName="Name0" presStyleCnt="0">
        <dgm:presLayoutVars>
          <dgm:chMax val="1"/>
          <dgm:chPref val="1"/>
          <dgm:dir/>
          <dgm:resizeHandles/>
        </dgm:presLayoutVars>
      </dgm:prSet>
      <dgm:spPr/>
    </dgm:pt>
    <dgm:pt modelId="{1ECB32CB-F06C-4F12-9918-8AC422AB5D5A}" type="pres">
      <dgm:prSet presAssocID="{D1E7A942-5FA2-4868-BE66-6563F32FDF4B}" presName="Parent" presStyleLbl="node1" presStyleIdx="0" presStyleCnt="2">
        <dgm:presLayoutVars>
          <dgm:chMax val="4"/>
          <dgm:chPref val="3"/>
        </dgm:presLayoutVars>
      </dgm:prSet>
      <dgm:spPr>
        <a:prstGeom prst="rightArrow">
          <a:avLst/>
        </a:prstGeom>
      </dgm:spPr>
    </dgm:pt>
    <dgm:pt modelId="{1493B942-E5FF-4AA6-A96A-0A79919AE67E}" type="pres">
      <dgm:prSet presAssocID="{35CA7D9C-E03B-4925-928F-BC4DDEF47116}" presName="Accent" presStyleLbl="node1" presStyleIdx="1" presStyleCnt="2"/>
      <dgm:spPr/>
    </dgm:pt>
    <dgm:pt modelId="{8FCB4684-62C9-4720-BC4A-4A1CAF11CF5C}" type="pres">
      <dgm:prSet presAssocID="{35CA7D9C-E03B-4925-928F-BC4DDEF47116}"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rtificial Intelligence outline"/>
        </a:ext>
      </dgm:extLst>
    </dgm:pt>
    <dgm:pt modelId="{9FD9CF83-7046-490C-94B3-2EF41F887879}" type="pres">
      <dgm:prSet presAssocID="{35CA7D9C-E03B-4925-928F-BC4DDEF47116}" presName="Child1" presStyleLbl="revTx" presStyleIdx="0" presStyleCnt="3">
        <dgm:presLayoutVars>
          <dgm:chMax val="0"/>
          <dgm:chPref val="0"/>
          <dgm:bulletEnabled val="1"/>
        </dgm:presLayoutVars>
      </dgm:prSet>
      <dgm:spPr/>
    </dgm:pt>
    <dgm:pt modelId="{15B00F9A-988F-4CB4-8CEB-4EDF2138A5A9}" type="pres">
      <dgm:prSet presAssocID="{98B47DC8-75A7-492A-8459-15350C3A2BA9}" presName="Image2" presStyleCnt="0"/>
      <dgm:spPr/>
    </dgm:pt>
    <dgm:pt modelId="{EBF43A1C-F15C-415C-BD61-4EF36317338B}" type="pres">
      <dgm:prSet presAssocID="{98B47DC8-75A7-492A-8459-15350C3A2BA9}"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outline"/>
        </a:ext>
      </dgm:extLst>
    </dgm:pt>
    <dgm:pt modelId="{4DF31608-D655-4586-9DAD-9D314929702C}" type="pres">
      <dgm:prSet presAssocID="{98B47DC8-75A7-492A-8459-15350C3A2BA9}" presName="Child2" presStyleLbl="revTx" presStyleIdx="1" presStyleCnt="3">
        <dgm:presLayoutVars>
          <dgm:chMax val="0"/>
          <dgm:chPref val="0"/>
          <dgm:bulletEnabled val="1"/>
        </dgm:presLayoutVars>
      </dgm:prSet>
      <dgm:spPr/>
    </dgm:pt>
    <dgm:pt modelId="{B9263F71-871F-4584-BDD4-445CCC3BE8C1}" type="pres">
      <dgm:prSet presAssocID="{F43CE223-0736-4A1E-AF44-55DE83A6C186}" presName="Image3" presStyleCnt="0"/>
      <dgm:spPr/>
    </dgm:pt>
    <dgm:pt modelId="{DABD4E49-C1B0-4ED5-8415-B1EE8F49F033}" type="pres">
      <dgm:prSet presAssocID="{F43CE223-0736-4A1E-AF44-55DE83A6C186}"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lterations &amp; Tailoring outline"/>
        </a:ext>
      </dgm:extLst>
    </dgm:pt>
    <dgm:pt modelId="{3274AD9C-9A1D-487F-B675-BC833C753DF3}" type="pres">
      <dgm:prSet presAssocID="{F43CE223-0736-4A1E-AF44-55DE83A6C186}" presName="Child3" presStyleLbl="revTx" presStyleIdx="2" presStyleCnt="3">
        <dgm:presLayoutVars>
          <dgm:chMax val="0"/>
          <dgm:chPref val="0"/>
          <dgm:bulletEnabled val="1"/>
        </dgm:presLayoutVars>
      </dgm:prSet>
      <dgm:spPr/>
    </dgm:pt>
  </dgm:ptLst>
  <dgm:cxnLst>
    <dgm:cxn modelId="{E9F70326-8F7A-4B86-8CB7-E30FCD8C1D00}" srcId="{8206A8A0-C098-45BF-9A4B-D6F8D6C57339}" destId="{D1E7A942-5FA2-4868-BE66-6563F32FDF4B}" srcOrd="0" destOrd="0" parTransId="{D61BF600-063F-421E-A752-A7F0E6CE8EF9}" sibTransId="{4539E241-EA86-4FDC-951C-74B9A942ACAD}"/>
    <dgm:cxn modelId="{5400392E-9250-475F-AD5B-C82D0B80977B}" srcId="{D1E7A942-5FA2-4868-BE66-6563F32FDF4B}" destId="{98B47DC8-75A7-492A-8459-15350C3A2BA9}" srcOrd="1" destOrd="0" parTransId="{77BAD3AC-CF10-4F18-AD38-251E82AF841D}" sibTransId="{8CA936C1-BE3D-4CC4-BB56-C3FCFC967119}"/>
    <dgm:cxn modelId="{3531C044-4A1D-4D11-87B6-9D0D5F7D9003}" type="presOf" srcId="{35CA7D9C-E03B-4925-928F-BC4DDEF47116}" destId="{9FD9CF83-7046-490C-94B3-2EF41F887879}" srcOrd="0" destOrd="0" presId="urn:microsoft.com/office/officeart/2011/layout/RadialPictureList"/>
    <dgm:cxn modelId="{4CDC2B92-BF66-4CFC-AFC7-B3DC7EDCB07B}" srcId="{D1E7A942-5FA2-4868-BE66-6563F32FDF4B}" destId="{F43CE223-0736-4A1E-AF44-55DE83A6C186}" srcOrd="2" destOrd="0" parTransId="{FFA61D06-B784-4A22-9743-BCF5B4E9C824}" sibTransId="{961EA832-16D3-403B-8993-105E357FCF9E}"/>
    <dgm:cxn modelId="{E936CA93-E034-47F7-BAD7-BF236925E8BA}" srcId="{D1E7A942-5FA2-4868-BE66-6563F32FDF4B}" destId="{35CA7D9C-E03B-4925-928F-BC4DDEF47116}" srcOrd="0" destOrd="0" parTransId="{11D5B2CF-C09A-4715-B0DF-BA226538A992}" sibTransId="{5F544858-7091-441D-A5D5-826985AE63EE}"/>
    <dgm:cxn modelId="{5CF0A49E-F213-4A75-9133-EB9A272FAE79}" type="presOf" srcId="{F43CE223-0736-4A1E-AF44-55DE83A6C186}" destId="{3274AD9C-9A1D-487F-B675-BC833C753DF3}" srcOrd="0" destOrd="0" presId="urn:microsoft.com/office/officeart/2011/layout/RadialPictureList"/>
    <dgm:cxn modelId="{647C28A6-02F6-4EAF-889C-E251C5F9D2C6}" type="presOf" srcId="{8206A8A0-C098-45BF-9A4B-D6F8D6C57339}" destId="{03B9D2F1-761C-4543-8215-A22F4EB55553}" srcOrd="0" destOrd="0" presId="urn:microsoft.com/office/officeart/2011/layout/RadialPictureList"/>
    <dgm:cxn modelId="{31F382C8-5DCD-4B42-8DF6-AD3738ED22C3}" type="presOf" srcId="{D1E7A942-5FA2-4868-BE66-6563F32FDF4B}" destId="{1ECB32CB-F06C-4F12-9918-8AC422AB5D5A}" srcOrd="0" destOrd="0" presId="urn:microsoft.com/office/officeart/2011/layout/RadialPictureList"/>
    <dgm:cxn modelId="{0176B3D2-606D-4D88-8B97-3B7C3FFC4CA3}" type="presOf" srcId="{98B47DC8-75A7-492A-8459-15350C3A2BA9}" destId="{4DF31608-D655-4586-9DAD-9D314929702C}" srcOrd="0" destOrd="0" presId="urn:microsoft.com/office/officeart/2011/layout/RadialPictureList"/>
    <dgm:cxn modelId="{A9D29E97-E551-45EA-AA0E-B55099B1E2BC}" type="presParOf" srcId="{03B9D2F1-761C-4543-8215-A22F4EB55553}" destId="{1ECB32CB-F06C-4F12-9918-8AC422AB5D5A}" srcOrd="0" destOrd="0" presId="urn:microsoft.com/office/officeart/2011/layout/RadialPictureList"/>
    <dgm:cxn modelId="{C0A5E380-7115-4404-ABA8-791A9A7D1022}" type="presParOf" srcId="{03B9D2F1-761C-4543-8215-A22F4EB55553}" destId="{1493B942-E5FF-4AA6-A96A-0A79919AE67E}" srcOrd="1" destOrd="0" presId="urn:microsoft.com/office/officeart/2011/layout/RadialPictureList"/>
    <dgm:cxn modelId="{F5E85C33-5303-40AA-A52D-ACE6B0807BEA}" type="presParOf" srcId="{03B9D2F1-761C-4543-8215-A22F4EB55553}" destId="{8FCB4684-62C9-4720-BC4A-4A1CAF11CF5C}" srcOrd="2" destOrd="0" presId="urn:microsoft.com/office/officeart/2011/layout/RadialPictureList"/>
    <dgm:cxn modelId="{0ED6BF22-270E-4946-9DEE-327453B40C91}" type="presParOf" srcId="{03B9D2F1-761C-4543-8215-A22F4EB55553}" destId="{9FD9CF83-7046-490C-94B3-2EF41F887879}" srcOrd="3" destOrd="0" presId="urn:microsoft.com/office/officeart/2011/layout/RadialPictureList"/>
    <dgm:cxn modelId="{D2A5D267-39DC-4E0E-86B1-9C2C8E030814}" type="presParOf" srcId="{03B9D2F1-761C-4543-8215-A22F4EB55553}" destId="{15B00F9A-988F-4CB4-8CEB-4EDF2138A5A9}" srcOrd="4" destOrd="0" presId="urn:microsoft.com/office/officeart/2011/layout/RadialPictureList"/>
    <dgm:cxn modelId="{F1EA7EF1-652A-4692-B371-6F533F02FC5F}" type="presParOf" srcId="{15B00F9A-988F-4CB4-8CEB-4EDF2138A5A9}" destId="{EBF43A1C-F15C-415C-BD61-4EF36317338B}" srcOrd="0" destOrd="0" presId="urn:microsoft.com/office/officeart/2011/layout/RadialPictureList"/>
    <dgm:cxn modelId="{F16BCCB9-CA20-42C5-94DA-B45F6F950724}" type="presParOf" srcId="{03B9D2F1-761C-4543-8215-A22F4EB55553}" destId="{4DF31608-D655-4586-9DAD-9D314929702C}" srcOrd="5" destOrd="0" presId="urn:microsoft.com/office/officeart/2011/layout/RadialPictureList"/>
    <dgm:cxn modelId="{71F44858-B713-405E-840F-D8C49FFC3423}" type="presParOf" srcId="{03B9D2F1-761C-4543-8215-A22F4EB55553}" destId="{B9263F71-871F-4584-BDD4-445CCC3BE8C1}" srcOrd="6" destOrd="0" presId="urn:microsoft.com/office/officeart/2011/layout/RadialPictureList"/>
    <dgm:cxn modelId="{160D5302-8CD7-4704-A2DE-C1432907FDB2}" type="presParOf" srcId="{B9263F71-871F-4584-BDD4-445CCC3BE8C1}" destId="{DABD4E49-C1B0-4ED5-8415-B1EE8F49F033}" srcOrd="0" destOrd="0" presId="urn:microsoft.com/office/officeart/2011/layout/RadialPictureList"/>
    <dgm:cxn modelId="{D08A8B71-9050-4DAC-AAF2-7726600F6834}" type="presParOf" srcId="{03B9D2F1-761C-4543-8215-A22F4EB55553}" destId="{3274AD9C-9A1D-487F-B675-BC833C753DF3}"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CBE52-F16B-4D3C-B7F7-8F1F9EED6F49}">
      <dsp:nvSpPr>
        <dsp:cNvPr id="0" name=""/>
        <dsp:cNvSpPr/>
      </dsp:nvSpPr>
      <dsp:spPr>
        <a:xfrm>
          <a:off x="0" y="785740"/>
          <a:ext cx="10163906" cy="327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8832" tIns="1353820" rIns="788832" bIns="142240" numCol="1" spcCol="1270" anchor="t" anchorCtr="0">
          <a:noAutofit/>
        </a:bodyPr>
        <a:lstStyle/>
        <a:p>
          <a:pPr marL="228600" lvl="1" indent="-228600" algn="l" defTabSz="889000">
            <a:lnSpc>
              <a:spcPct val="100000"/>
            </a:lnSpc>
            <a:spcBef>
              <a:spcPct val="0"/>
            </a:spcBef>
            <a:spcAft>
              <a:spcPts val="0"/>
            </a:spcAft>
            <a:buChar char="•"/>
          </a:pPr>
          <a:r>
            <a:rPr lang="en-US" sz="2000" b="0" i="0" kern="1200" baseline="0" dirty="0">
              <a:latin typeface="Arimo" panose="020B0604020202020204" charset="0"/>
              <a:ea typeface="Arimo" panose="020B0604020202020204" charset="0"/>
              <a:cs typeface="Arimo" panose="020B0604020202020204" charset="0"/>
            </a:rPr>
            <a:t>Medication Barcode Scanning Compliance | ED/Cardiopulmonary</a:t>
          </a:r>
          <a:endParaRPr lang="en-US" sz="2000" kern="1200" dirty="0">
            <a:latin typeface="Arimo" panose="020B0604020202020204" charset="0"/>
            <a:ea typeface="Arimo" panose="020B0604020202020204" charset="0"/>
            <a:cs typeface="Arimo" panose="020B0604020202020204" charset="0"/>
          </a:endParaRPr>
        </a:p>
        <a:p>
          <a:pPr marL="228600" lvl="1" indent="-228600" algn="l" defTabSz="889000">
            <a:lnSpc>
              <a:spcPct val="100000"/>
            </a:lnSpc>
            <a:spcBef>
              <a:spcPct val="0"/>
            </a:spcBef>
            <a:spcAft>
              <a:spcPts val="0"/>
            </a:spcAft>
            <a:buChar char="•"/>
          </a:pPr>
          <a:r>
            <a:rPr lang="en-US" sz="2000" kern="1200" dirty="0">
              <a:latin typeface="Arimo" panose="020B0604020202020204" charset="0"/>
              <a:ea typeface="Arimo" panose="020B0604020202020204" charset="0"/>
              <a:cs typeface="Arimo" panose="020B0604020202020204" charset="0"/>
            </a:rPr>
            <a:t>Strengthening Skills – Vasectomy Clinic | Specialty Clinics/Ortho Clinics</a:t>
          </a:r>
        </a:p>
        <a:p>
          <a:pPr marL="228600" lvl="1" indent="-228600" algn="l" defTabSz="889000">
            <a:lnSpc>
              <a:spcPct val="100000"/>
            </a:lnSpc>
            <a:spcBef>
              <a:spcPct val="0"/>
            </a:spcBef>
            <a:spcAft>
              <a:spcPts val="0"/>
            </a:spcAft>
            <a:buChar char="•"/>
          </a:pPr>
          <a:r>
            <a:rPr lang="en-US" sz="2000" b="0" i="0" kern="1200" baseline="0" dirty="0">
              <a:latin typeface="Arimo" panose="020B0604020202020204" charset="0"/>
              <a:ea typeface="Arimo" panose="020B0604020202020204" charset="0"/>
              <a:cs typeface="Arimo" panose="020B0604020202020204" charset="0"/>
            </a:rPr>
            <a:t>Sleep Center Inventory Management | Sleep Lab</a:t>
          </a:r>
          <a:endParaRPr lang="en-US" sz="2000" kern="1200" dirty="0">
            <a:latin typeface="Arimo" panose="020B0604020202020204" charset="0"/>
            <a:ea typeface="Arimo" panose="020B0604020202020204" charset="0"/>
            <a:cs typeface="Arimo" panose="020B0604020202020204" charset="0"/>
          </a:endParaRPr>
        </a:p>
        <a:p>
          <a:pPr marL="228600" lvl="1" indent="-228600" algn="l" defTabSz="889000">
            <a:lnSpc>
              <a:spcPct val="100000"/>
            </a:lnSpc>
            <a:spcBef>
              <a:spcPct val="0"/>
            </a:spcBef>
            <a:spcAft>
              <a:spcPts val="0"/>
            </a:spcAft>
            <a:buChar char="•"/>
          </a:pPr>
          <a:r>
            <a:rPr lang="en-US" sz="2000" kern="1200">
              <a:latin typeface="Arimo" panose="020B0604020202020204" charset="0"/>
              <a:ea typeface="Arimo" panose="020B0604020202020204" charset="0"/>
              <a:cs typeface="Arimo" panose="020B0604020202020204" charset="0"/>
            </a:rPr>
            <a:t>Life Safety Codes | Plant Operations </a:t>
          </a:r>
        </a:p>
        <a:p>
          <a:pPr marL="228600" lvl="1" indent="-228600" algn="l" defTabSz="889000">
            <a:lnSpc>
              <a:spcPct val="100000"/>
            </a:lnSpc>
            <a:spcBef>
              <a:spcPct val="0"/>
            </a:spcBef>
            <a:spcAft>
              <a:spcPts val="0"/>
            </a:spcAft>
            <a:buChar char="•"/>
          </a:pPr>
          <a:r>
            <a:rPr lang="en-US" sz="2000" b="0" i="0" kern="1200" baseline="0" dirty="0">
              <a:latin typeface="Arimo" panose="020B0604020202020204" charset="0"/>
              <a:ea typeface="Arimo" panose="020B0604020202020204" charset="0"/>
              <a:cs typeface="Arimo" panose="020B0604020202020204" charset="0"/>
            </a:rPr>
            <a:t>Paper Orders in Medical Imaging | Medical Imaging/Reg/HIM</a:t>
          </a:r>
          <a:endParaRPr lang="en-US" sz="2000" kern="1200" dirty="0">
            <a:latin typeface="Arimo" panose="020B0604020202020204" charset="0"/>
            <a:ea typeface="Arimo" panose="020B0604020202020204" charset="0"/>
            <a:cs typeface="Arimo" panose="020B0604020202020204" charset="0"/>
          </a:endParaRPr>
        </a:p>
        <a:p>
          <a:pPr marL="228600" lvl="1" indent="-228600" algn="l" defTabSz="889000">
            <a:lnSpc>
              <a:spcPct val="100000"/>
            </a:lnSpc>
            <a:spcBef>
              <a:spcPct val="0"/>
            </a:spcBef>
            <a:spcAft>
              <a:spcPts val="0"/>
            </a:spcAft>
            <a:buChar char="•"/>
          </a:pPr>
          <a:r>
            <a:rPr lang="en-US" sz="2000" kern="1200" dirty="0">
              <a:latin typeface="Arimo" panose="020B0604020202020204" charset="0"/>
              <a:ea typeface="Arimo" panose="020B0604020202020204" charset="0"/>
              <a:cs typeface="Arimo" panose="020B0604020202020204" charset="0"/>
            </a:rPr>
            <a:t>Provider Based Billing for Specialty Clinics | HIM</a:t>
          </a:r>
          <a:r>
            <a:rPr lang="en-US" sz="2000" b="0" i="0" kern="1200" baseline="0" dirty="0">
              <a:latin typeface="Arimo" panose="020B0604020202020204" charset="0"/>
              <a:ea typeface="Arimo" panose="020B0604020202020204" charset="0"/>
              <a:cs typeface="Arimo" panose="020B0604020202020204" charset="0"/>
            </a:rPr>
            <a:t> </a:t>
          </a:r>
          <a:endParaRPr lang="en-US" sz="2000" kern="1200" dirty="0">
            <a:latin typeface="Arimo" panose="020B0604020202020204" charset="0"/>
            <a:ea typeface="Arimo" panose="020B0604020202020204" charset="0"/>
            <a:cs typeface="Arimo" panose="020B0604020202020204" charset="0"/>
          </a:endParaRPr>
        </a:p>
      </dsp:txBody>
      <dsp:txXfrm>
        <a:off x="0" y="785740"/>
        <a:ext cx="10163906" cy="3276000"/>
      </dsp:txXfrm>
    </dsp:sp>
    <dsp:sp modelId="{C61FA42C-6DAF-45B6-B2F5-9D09B03F62CD}">
      <dsp:nvSpPr>
        <dsp:cNvPr id="0" name=""/>
        <dsp:cNvSpPr/>
      </dsp:nvSpPr>
      <dsp:spPr>
        <a:xfrm>
          <a:off x="508195" y="952963"/>
          <a:ext cx="7114734" cy="7921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920" tIns="0" rIns="268920" bIns="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t>December 17</a:t>
          </a:r>
          <a:r>
            <a:rPr lang="en-US" sz="2800" b="1" i="0" kern="1200" baseline="30000" dirty="0"/>
            <a:t>th</a:t>
          </a:r>
          <a:r>
            <a:rPr lang="en-US" sz="2800" b="1" i="0" kern="1200" baseline="0" dirty="0"/>
            <a:t> Meeting – Cohort A</a:t>
          </a:r>
          <a:endParaRPr lang="en-US" sz="2800" kern="1200" dirty="0"/>
        </a:p>
      </dsp:txBody>
      <dsp:txXfrm>
        <a:off x="546866" y="991634"/>
        <a:ext cx="7037392" cy="7148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32AD5-784F-4E41-B933-D784D0C1DF99}">
      <dsp:nvSpPr>
        <dsp:cNvPr id="0" name=""/>
        <dsp:cNvSpPr/>
      </dsp:nvSpPr>
      <dsp:spPr>
        <a:xfrm rot="10800000">
          <a:off x="1741535" y="273"/>
          <a:ext cx="5624703" cy="1299147"/>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888" tIns="220980" rIns="412496"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12 Full Time </a:t>
          </a:r>
        </a:p>
      </dsp:txBody>
      <dsp:txXfrm rot="10800000">
        <a:off x="2066322" y="273"/>
        <a:ext cx="5299916" cy="1299147"/>
      </dsp:txXfrm>
    </dsp:sp>
    <dsp:sp modelId="{466D1DC3-10F0-4D52-A88B-D93B04C25CF7}">
      <dsp:nvSpPr>
        <dsp:cNvPr id="0" name=""/>
        <dsp:cNvSpPr/>
      </dsp:nvSpPr>
      <dsp:spPr>
        <a:xfrm>
          <a:off x="1091961" y="273"/>
          <a:ext cx="1299147" cy="129914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A7257B-F582-4A51-94F1-EF9F298B9A71}">
      <dsp:nvSpPr>
        <dsp:cNvPr id="0" name=""/>
        <dsp:cNvSpPr/>
      </dsp:nvSpPr>
      <dsp:spPr>
        <a:xfrm rot="10800000">
          <a:off x="1741535" y="1687226"/>
          <a:ext cx="5624703" cy="1299147"/>
        </a:xfrm>
        <a:prstGeom prst="homePlat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888" tIns="220980" rIns="412496"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5 Part Time</a:t>
          </a:r>
        </a:p>
      </dsp:txBody>
      <dsp:txXfrm rot="10800000">
        <a:off x="2066322" y="1687226"/>
        <a:ext cx="5299916" cy="1299147"/>
      </dsp:txXfrm>
    </dsp:sp>
    <dsp:sp modelId="{42B43A1A-1039-4385-998C-7789151BB417}">
      <dsp:nvSpPr>
        <dsp:cNvPr id="0" name=""/>
        <dsp:cNvSpPr/>
      </dsp:nvSpPr>
      <dsp:spPr>
        <a:xfrm>
          <a:off x="1091961" y="1687226"/>
          <a:ext cx="1299147" cy="1299147"/>
        </a:xfrm>
        <a:prstGeom prst="ellipse">
          <a:avLst/>
        </a:prstGeom>
        <a:blipFill>
          <a:blip xmlns:r="http://schemas.openxmlformats.org/officeDocument/2006/relationships" r:embed="rId2"/>
          <a:srcRect/>
          <a:stretch>
            <a:fillRect l="-12000" r="-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AF6DF-A4F0-4C5E-8E03-738C7C209DE9}">
      <dsp:nvSpPr>
        <dsp:cNvPr id="0" name=""/>
        <dsp:cNvSpPr/>
      </dsp:nvSpPr>
      <dsp:spPr>
        <a:xfrm rot="10800000">
          <a:off x="1741535" y="3374178"/>
          <a:ext cx="5624703" cy="1299147"/>
        </a:xfrm>
        <a:prstGeom prst="homePlat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888" tIns="220980" rIns="412496"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9 Occasional</a:t>
          </a:r>
        </a:p>
      </dsp:txBody>
      <dsp:txXfrm rot="10800000">
        <a:off x="2066322" y="3374178"/>
        <a:ext cx="5299916" cy="1299147"/>
      </dsp:txXfrm>
    </dsp:sp>
    <dsp:sp modelId="{ED6B9705-FAF8-4355-BBB8-42886995B7A9}">
      <dsp:nvSpPr>
        <dsp:cNvPr id="0" name=""/>
        <dsp:cNvSpPr/>
      </dsp:nvSpPr>
      <dsp:spPr>
        <a:xfrm>
          <a:off x="1091961" y="3374178"/>
          <a:ext cx="1299147" cy="129914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A7268-F9B1-4484-ACED-2A4BFD3FC485}">
      <dsp:nvSpPr>
        <dsp:cNvPr id="0" name=""/>
        <dsp:cNvSpPr/>
      </dsp:nvSpPr>
      <dsp:spPr>
        <a:xfrm>
          <a:off x="0" y="0"/>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2996D-1765-42EF-850D-93E3C31AEA94}">
      <dsp:nvSpPr>
        <dsp:cNvPr id="0" name=""/>
        <dsp:cNvSpPr/>
      </dsp:nvSpPr>
      <dsp:spPr>
        <a:xfrm>
          <a:off x="0" y="0"/>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mo" panose="020B0604020202020204" charset="0"/>
              <a:ea typeface="Arimo" panose="020B0604020202020204" charset="0"/>
              <a:cs typeface="Arimo" panose="020B0604020202020204" charset="0"/>
            </a:rPr>
            <a:t>1.	Sarah </a:t>
          </a:r>
          <a:r>
            <a:rPr lang="en-US" sz="1800" kern="1200" dirty="0" err="1">
              <a:latin typeface="Arimo" panose="020B0604020202020204" charset="0"/>
              <a:ea typeface="Arimo" panose="020B0604020202020204" charset="0"/>
              <a:cs typeface="Arimo" panose="020B0604020202020204" charset="0"/>
            </a:rPr>
            <a:t>Thordsen</a:t>
          </a:r>
          <a:r>
            <a:rPr lang="en-US" sz="1800" kern="1200" dirty="0">
              <a:latin typeface="Arimo" panose="020B0604020202020204" charset="0"/>
              <a:ea typeface="Arimo" panose="020B0604020202020204" charset="0"/>
              <a:cs typeface="Arimo" panose="020B0604020202020204" charset="0"/>
            </a:rPr>
            <a:t>, MD, Cardiology, UW Health, Courtesy</a:t>
          </a:r>
        </a:p>
      </dsp:txBody>
      <dsp:txXfrm>
        <a:off x="0" y="0"/>
        <a:ext cx="10684153" cy="513364"/>
      </dsp:txXfrm>
    </dsp:sp>
    <dsp:sp modelId="{F2FA6EB1-3D67-4F20-A812-492C94AE10E9}">
      <dsp:nvSpPr>
        <dsp:cNvPr id="0" name=""/>
        <dsp:cNvSpPr/>
      </dsp:nvSpPr>
      <dsp:spPr>
        <a:xfrm>
          <a:off x="0" y="513364"/>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F01AA-A9AC-4BD2-AF22-B71B654BB73E}">
      <dsp:nvSpPr>
        <dsp:cNvPr id="0" name=""/>
        <dsp:cNvSpPr/>
      </dsp:nvSpPr>
      <dsp:spPr>
        <a:xfrm>
          <a:off x="0" y="513364"/>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mo" panose="020B0604020202020204" charset="0"/>
              <a:ea typeface="Arimo" panose="020B0604020202020204" charset="0"/>
              <a:cs typeface="Arimo" panose="020B0604020202020204" charset="0"/>
            </a:rPr>
            <a:t>2.	Aditya Sahai, MD, Cardiology, UW Health, Courtesy</a:t>
          </a:r>
        </a:p>
      </dsp:txBody>
      <dsp:txXfrm>
        <a:off x="0" y="513364"/>
        <a:ext cx="10684153" cy="513364"/>
      </dsp:txXfrm>
    </dsp:sp>
    <dsp:sp modelId="{993FB683-0CA2-4F95-AB44-8C62551D7F6C}">
      <dsp:nvSpPr>
        <dsp:cNvPr id="0" name=""/>
        <dsp:cNvSpPr/>
      </dsp:nvSpPr>
      <dsp:spPr>
        <a:xfrm>
          <a:off x="0" y="1026729"/>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604584-3C35-48C9-9914-DFADB63ED86B}">
      <dsp:nvSpPr>
        <dsp:cNvPr id="0" name=""/>
        <dsp:cNvSpPr/>
      </dsp:nvSpPr>
      <dsp:spPr>
        <a:xfrm>
          <a:off x="0" y="1026729"/>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3.	Cydney Zemen, MD, Cardiology, UW Health, Courtesy</a:t>
          </a:r>
        </a:p>
      </dsp:txBody>
      <dsp:txXfrm>
        <a:off x="0" y="1026729"/>
        <a:ext cx="10684153" cy="513364"/>
      </dsp:txXfrm>
    </dsp:sp>
    <dsp:sp modelId="{99CC5EBD-20A1-4EF0-AA78-DF5D73F6075D}">
      <dsp:nvSpPr>
        <dsp:cNvPr id="0" name=""/>
        <dsp:cNvSpPr/>
      </dsp:nvSpPr>
      <dsp:spPr>
        <a:xfrm>
          <a:off x="0" y="1540093"/>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992C9-D8FB-41F9-8536-965B502D2F9D}">
      <dsp:nvSpPr>
        <dsp:cNvPr id="0" name=""/>
        <dsp:cNvSpPr/>
      </dsp:nvSpPr>
      <dsp:spPr>
        <a:xfrm>
          <a:off x="0" y="1540093"/>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dirty="0">
              <a:latin typeface="Arimo" panose="020B0604020202020204" charset="0"/>
              <a:ea typeface="Arimo" panose="020B0604020202020204" charset="0"/>
              <a:cs typeface="Arimo" panose="020B0604020202020204" charset="0"/>
            </a:rPr>
            <a:t>4.	Michael Twohig, MD, Radiology, Madison Radiology, Courtesy</a:t>
          </a:r>
        </a:p>
      </dsp:txBody>
      <dsp:txXfrm>
        <a:off x="0" y="1540093"/>
        <a:ext cx="10684153" cy="513364"/>
      </dsp:txXfrm>
    </dsp:sp>
    <dsp:sp modelId="{F7FE99F8-27F6-41D9-BB7B-24E99A6456F7}">
      <dsp:nvSpPr>
        <dsp:cNvPr id="0" name=""/>
        <dsp:cNvSpPr/>
      </dsp:nvSpPr>
      <dsp:spPr>
        <a:xfrm>
          <a:off x="0" y="2053458"/>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2F149E-C263-48ED-B0F7-D99A475C54EB}">
      <dsp:nvSpPr>
        <dsp:cNvPr id="0" name=""/>
        <dsp:cNvSpPr/>
      </dsp:nvSpPr>
      <dsp:spPr>
        <a:xfrm>
          <a:off x="0" y="2053458"/>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5.	Nirhior Bhowmik, MD, Radiology, Madison Radiology, Courtesy</a:t>
          </a:r>
        </a:p>
      </dsp:txBody>
      <dsp:txXfrm>
        <a:off x="0" y="2053458"/>
        <a:ext cx="10684153" cy="513364"/>
      </dsp:txXfrm>
    </dsp:sp>
    <dsp:sp modelId="{0970069E-9D2C-4090-9F2C-E60AD0C2A027}">
      <dsp:nvSpPr>
        <dsp:cNvPr id="0" name=""/>
        <dsp:cNvSpPr/>
      </dsp:nvSpPr>
      <dsp:spPr>
        <a:xfrm>
          <a:off x="0" y="2566822"/>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02D88C-A639-4223-94EA-0EDEA1B3ED73}">
      <dsp:nvSpPr>
        <dsp:cNvPr id="0" name=""/>
        <dsp:cNvSpPr/>
      </dsp:nvSpPr>
      <dsp:spPr>
        <a:xfrm>
          <a:off x="0" y="2566822"/>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6.	David Jensen, MD, Radiology, Madison Radiology, Courtesy</a:t>
          </a:r>
        </a:p>
      </dsp:txBody>
      <dsp:txXfrm>
        <a:off x="0" y="2566822"/>
        <a:ext cx="10684153" cy="513364"/>
      </dsp:txXfrm>
    </dsp:sp>
    <dsp:sp modelId="{66E5321F-B51F-4AA3-AD7A-77CB025D0F3B}">
      <dsp:nvSpPr>
        <dsp:cNvPr id="0" name=""/>
        <dsp:cNvSpPr/>
      </dsp:nvSpPr>
      <dsp:spPr>
        <a:xfrm>
          <a:off x="0" y="3080187"/>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B4513-154E-48F6-A11A-DA8DA1DC350D}">
      <dsp:nvSpPr>
        <dsp:cNvPr id="0" name=""/>
        <dsp:cNvSpPr/>
      </dsp:nvSpPr>
      <dsp:spPr>
        <a:xfrm>
          <a:off x="0" y="3080187"/>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7.	Eric Goth, MD, Radiology, Madison Radiology, Courtesy</a:t>
          </a:r>
        </a:p>
      </dsp:txBody>
      <dsp:txXfrm>
        <a:off x="0" y="3080187"/>
        <a:ext cx="10684153" cy="513364"/>
      </dsp:txXfrm>
    </dsp:sp>
    <dsp:sp modelId="{C74FFB14-4875-4E1C-A975-492698FA957C}">
      <dsp:nvSpPr>
        <dsp:cNvPr id="0" name=""/>
        <dsp:cNvSpPr/>
      </dsp:nvSpPr>
      <dsp:spPr>
        <a:xfrm>
          <a:off x="0" y="3593551"/>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9E233A-996A-404A-996B-70A7948DE61A}">
      <dsp:nvSpPr>
        <dsp:cNvPr id="0" name=""/>
        <dsp:cNvSpPr/>
      </dsp:nvSpPr>
      <dsp:spPr>
        <a:xfrm>
          <a:off x="0" y="3593551"/>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8.	Andrew Ceranske, MD, Radiology, Madison Radiology, Courtesy</a:t>
          </a:r>
        </a:p>
      </dsp:txBody>
      <dsp:txXfrm>
        <a:off x="0" y="3593551"/>
        <a:ext cx="10684153" cy="513364"/>
      </dsp:txXfrm>
    </dsp:sp>
    <dsp:sp modelId="{7ED339E8-7063-4DA8-8698-4DAEA1D401B6}">
      <dsp:nvSpPr>
        <dsp:cNvPr id="0" name=""/>
        <dsp:cNvSpPr/>
      </dsp:nvSpPr>
      <dsp:spPr>
        <a:xfrm>
          <a:off x="0" y="4106916"/>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7C403-5F0E-4FF8-A7D0-9CFF6B317D10}">
      <dsp:nvSpPr>
        <dsp:cNvPr id="0" name=""/>
        <dsp:cNvSpPr/>
      </dsp:nvSpPr>
      <dsp:spPr>
        <a:xfrm>
          <a:off x="0" y="4106916"/>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9.	Peter Morrison, MD, Radiology, Madison Radiology, Courtesy</a:t>
          </a:r>
        </a:p>
      </dsp:txBody>
      <dsp:txXfrm>
        <a:off x="0" y="4106916"/>
        <a:ext cx="10684153" cy="513364"/>
      </dsp:txXfrm>
    </dsp:sp>
    <dsp:sp modelId="{BF9B20EE-9838-49AD-B821-B3004B8E5355}">
      <dsp:nvSpPr>
        <dsp:cNvPr id="0" name=""/>
        <dsp:cNvSpPr/>
      </dsp:nvSpPr>
      <dsp:spPr>
        <a:xfrm>
          <a:off x="0" y="4620281"/>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F023A-8825-46AD-9C81-8CDDFE645404}">
      <dsp:nvSpPr>
        <dsp:cNvPr id="0" name=""/>
        <dsp:cNvSpPr/>
      </dsp:nvSpPr>
      <dsp:spPr>
        <a:xfrm>
          <a:off x="0" y="4620281"/>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10.	Ejaz Shamim, MD, Radiology, Madison Radiology, Courtesy</a:t>
          </a:r>
        </a:p>
      </dsp:txBody>
      <dsp:txXfrm>
        <a:off x="0" y="4620281"/>
        <a:ext cx="10684153" cy="513364"/>
      </dsp:txXfrm>
    </dsp:sp>
    <dsp:sp modelId="{49EC6CE6-E941-4650-A6EF-A88E84FE73DA}">
      <dsp:nvSpPr>
        <dsp:cNvPr id="0" name=""/>
        <dsp:cNvSpPr/>
      </dsp:nvSpPr>
      <dsp:spPr>
        <a:xfrm>
          <a:off x="0" y="5133645"/>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468E7-3504-4375-8729-CA3903246601}">
      <dsp:nvSpPr>
        <dsp:cNvPr id="0" name=""/>
        <dsp:cNvSpPr/>
      </dsp:nvSpPr>
      <dsp:spPr>
        <a:xfrm>
          <a:off x="0" y="5133645"/>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11.	David Shlensky, MD, Radiology, Madison Radiology, Courtesy</a:t>
          </a:r>
        </a:p>
      </dsp:txBody>
      <dsp:txXfrm>
        <a:off x="0" y="5133645"/>
        <a:ext cx="10684153" cy="513364"/>
      </dsp:txXfrm>
    </dsp:sp>
    <dsp:sp modelId="{A6E24333-85CF-4DD5-B435-34E19AB91B3B}">
      <dsp:nvSpPr>
        <dsp:cNvPr id="0" name=""/>
        <dsp:cNvSpPr/>
      </dsp:nvSpPr>
      <dsp:spPr>
        <a:xfrm>
          <a:off x="0" y="5647010"/>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365029-707D-4D73-B707-A0C31E457EB0}">
      <dsp:nvSpPr>
        <dsp:cNvPr id="0" name=""/>
        <dsp:cNvSpPr/>
      </dsp:nvSpPr>
      <dsp:spPr>
        <a:xfrm>
          <a:off x="0" y="5647010"/>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12.	Donald Renfrew, MD, Radiology, Madison Radiology, Courtesy</a:t>
          </a:r>
        </a:p>
      </dsp:txBody>
      <dsp:txXfrm>
        <a:off x="0" y="5647010"/>
        <a:ext cx="10684153" cy="513364"/>
      </dsp:txXfrm>
    </dsp:sp>
    <dsp:sp modelId="{99B6E6A4-4806-4C7C-B50A-7D8D1F8317B1}">
      <dsp:nvSpPr>
        <dsp:cNvPr id="0" name=""/>
        <dsp:cNvSpPr/>
      </dsp:nvSpPr>
      <dsp:spPr>
        <a:xfrm>
          <a:off x="0" y="6160374"/>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BC5E64-0E56-45D9-AB74-A0CD24E43A1D}">
      <dsp:nvSpPr>
        <dsp:cNvPr id="0" name=""/>
        <dsp:cNvSpPr/>
      </dsp:nvSpPr>
      <dsp:spPr>
        <a:xfrm>
          <a:off x="0" y="6160374"/>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13.	Moataz Behairy, MD, Radiology, Madison Radiology, Courtesy </a:t>
          </a:r>
        </a:p>
      </dsp:txBody>
      <dsp:txXfrm>
        <a:off x="0" y="6160374"/>
        <a:ext cx="10684153" cy="513364"/>
      </dsp:txXfrm>
    </dsp:sp>
    <dsp:sp modelId="{207CBD01-424B-4B4B-837D-9CBEF37C955D}">
      <dsp:nvSpPr>
        <dsp:cNvPr id="0" name=""/>
        <dsp:cNvSpPr/>
      </dsp:nvSpPr>
      <dsp:spPr>
        <a:xfrm>
          <a:off x="0" y="6673739"/>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42A3C3-2E01-41D3-9037-0A738A88072C}">
      <dsp:nvSpPr>
        <dsp:cNvPr id="0" name=""/>
        <dsp:cNvSpPr/>
      </dsp:nvSpPr>
      <dsp:spPr>
        <a:xfrm>
          <a:off x="0" y="6673739"/>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14.	James Plasky, APNP, SWEA, Allied Health Professional</a:t>
          </a:r>
        </a:p>
      </dsp:txBody>
      <dsp:txXfrm>
        <a:off x="0" y="6673739"/>
        <a:ext cx="10684153" cy="513364"/>
      </dsp:txXfrm>
    </dsp:sp>
    <dsp:sp modelId="{AC8FE05D-250F-470C-B0C8-089A410CFB42}">
      <dsp:nvSpPr>
        <dsp:cNvPr id="0" name=""/>
        <dsp:cNvSpPr/>
      </dsp:nvSpPr>
      <dsp:spPr>
        <a:xfrm>
          <a:off x="0" y="7187103"/>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3CC1DA-6C87-4D32-98BB-C0CFA5A964F5}">
      <dsp:nvSpPr>
        <dsp:cNvPr id="0" name=""/>
        <dsp:cNvSpPr/>
      </dsp:nvSpPr>
      <dsp:spPr>
        <a:xfrm>
          <a:off x="0" y="7187103"/>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latin typeface="Arimo" panose="020B0604020202020204" charset="0"/>
              <a:ea typeface="Arimo" panose="020B0604020202020204" charset="0"/>
              <a:cs typeface="Arimo" panose="020B0604020202020204" charset="0"/>
            </a:rPr>
            <a:t>15.	Joan James, MD, Psychiatry, ITP</a:t>
          </a:r>
        </a:p>
      </dsp:txBody>
      <dsp:txXfrm>
        <a:off x="0" y="7187103"/>
        <a:ext cx="10684153" cy="513364"/>
      </dsp:txXfrm>
    </dsp:sp>
    <dsp:sp modelId="{C2F5835C-BE9A-461B-B883-8568A46E46C6}">
      <dsp:nvSpPr>
        <dsp:cNvPr id="0" name=""/>
        <dsp:cNvSpPr/>
      </dsp:nvSpPr>
      <dsp:spPr>
        <a:xfrm>
          <a:off x="0" y="7700468"/>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575091-B499-4B43-8E3E-8B3EA452DA00}">
      <dsp:nvSpPr>
        <dsp:cNvPr id="0" name=""/>
        <dsp:cNvSpPr/>
      </dsp:nvSpPr>
      <dsp:spPr>
        <a:xfrm>
          <a:off x="0" y="7700468"/>
          <a:ext cx="10684153" cy="51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kern="1200" dirty="0">
              <a:latin typeface="Arimo" panose="020B0604020202020204" charset="0"/>
              <a:ea typeface="Arimo" panose="020B0604020202020204" charset="0"/>
              <a:cs typeface="Arimo" panose="020B0604020202020204" charset="0"/>
            </a:rPr>
            <a:t>Flagged Files: None at this time</a:t>
          </a:r>
        </a:p>
      </dsp:txBody>
      <dsp:txXfrm>
        <a:off x="0" y="7700468"/>
        <a:ext cx="10684153" cy="5133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278FB-FE0F-4955-ACD4-6E653B67BA8D}">
      <dsp:nvSpPr>
        <dsp:cNvPr id="0" name=""/>
        <dsp:cNvSpPr/>
      </dsp:nvSpPr>
      <dsp:spPr>
        <a:xfrm>
          <a:off x="0" y="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67719-CFEC-44B4-996C-4477E9579955}">
      <dsp:nvSpPr>
        <dsp:cNvPr id="0" name=""/>
        <dsp:cNvSpPr/>
      </dsp:nvSpPr>
      <dsp:spPr>
        <a:xfrm>
          <a:off x="0" y="0"/>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1.	Steve Lyon, MD, ENT, SSM Health, Active</a:t>
          </a:r>
          <a:endParaRPr lang="en-US" sz="1800" kern="1200" dirty="0">
            <a:latin typeface="Arimo" panose="020B0604020202020204" charset="0"/>
            <a:ea typeface="Arimo" panose="020B0604020202020204" charset="0"/>
            <a:cs typeface="Arimo" panose="020B0604020202020204" charset="0"/>
          </a:endParaRPr>
        </a:p>
      </dsp:txBody>
      <dsp:txXfrm>
        <a:off x="0" y="0"/>
        <a:ext cx="10860570" cy="563840"/>
      </dsp:txXfrm>
    </dsp:sp>
    <dsp:sp modelId="{39617A36-4586-4471-88C5-68DE7755E1BC}">
      <dsp:nvSpPr>
        <dsp:cNvPr id="0" name=""/>
        <dsp:cNvSpPr/>
      </dsp:nvSpPr>
      <dsp:spPr>
        <a:xfrm>
          <a:off x="0" y="56384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087AC2-4DEE-4EEF-8C25-8A7873AB58D5}">
      <dsp:nvSpPr>
        <dsp:cNvPr id="0" name=""/>
        <dsp:cNvSpPr/>
      </dsp:nvSpPr>
      <dsp:spPr>
        <a:xfrm>
          <a:off x="0" y="563840"/>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2.	Ashish Rawal, MD, Orthopedic Surgery, </a:t>
          </a:r>
          <a:r>
            <a:rPr lang="en-US" sz="1800" b="0" i="0" kern="1200" baseline="0" dirty="0" err="1">
              <a:latin typeface="Arimo" panose="020B0604020202020204" charset="0"/>
              <a:ea typeface="Arimo" panose="020B0604020202020204" charset="0"/>
              <a:cs typeface="Arimo" panose="020B0604020202020204" charset="0"/>
            </a:rPr>
            <a:t>Sto</a:t>
          </a:r>
          <a:r>
            <a:rPr lang="en-US" sz="1800" b="0" i="0" kern="1200" baseline="0" dirty="0">
              <a:latin typeface="Arimo" panose="020B0604020202020204" charset="0"/>
              <a:ea typeface="Arimo" panose="020B0604020202020204" charset="0"/>
              <a:cs typeface="Arimo" panose="020B0604020202020204" charset="0"/>
            </a:rPr>
            <a:t> Health, Active</a:t>
          </a:r>
          <a:endParaRPr lang="en-US" sz="1800" kern="1200" dirty="0">
            <a:latin typeface="Arimo" panose="020B0604020202020204" charset="0"/>
            <a:ea typeface="Arimo" panose="020B0604020202020204" charset="0"/>
            <a:cs typeface="Arimo" panose="020B0604020202020204" charset="0"/>
          </a:endParaRPr>
        </a:p>
      </dsp:txBody>
      <dsp:txXfrm>
        <a:off x="0" y="563840"/>
        <a:ext cx="10860570" cy="563840"/>
      </dsp:txXfrm>
    </dsp:sp>
    <dsp:sp modelId="{42934552-9F66-413C-8542-848D35C9DB52}">
      <dsp:nvSpPr>
        <dsp:cNvPr id="0" name=""/>
        <dsp:cNvSpPr/>
      </dsp:nvSpPr>
      <dsp:spPr>
        <a:xfrm>
          <a:off x="0" y="112768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BF1F49-9A1C-44C9-9530-950CF39156DC}">
      <dsp:nvSpPr>
        <dsp:cNvPr id="0" name=""/>
        <dsp:cNvSpPr/>
      </dsp:nvSpPr>
      <dsp:spPr>
        <a:xfrm>
          <a:off x="0" y="1127680"/>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3.	Shawyon Shadman, MD, Radiology, Madison Radiology, Courtesy</a:t>
          </a:r>
          <a:endParaRPr lang="en-US" sz="1800" kern="1200">
            <a:latin typeface="Arimo" panose="020B0604020202020204" charset="0"/>
            <a:ea typeface="Arimo" panose="020B0604020202020204" charset="0"/>
            <a:cs typeface="Arimo" panose="020B0604020202020204" charset="0"/>
          </a:endParaRPr>
        </a:p>
      </dsp:txBody>
      <dsp:txXfrm>
        <a:off x="0" y="1127680"/>
        <a:ext cx="10860570" cy="563840"/>
      </dsp:txXfrm>
    </dsp:sp>
    <dsp:sp modelId="{9E61C4E6-5984-4582-94C9-3B24D95E96AC}">
      <dsp:nvSpPr>
        <dsp:cNvPr id="0" name=""/>
        <dsp:cNvSpPr/>
      </dsp:nvSpPr>
      <dsp:spPr>
        <a:xfrm>
          <a:off x="0" y="1691521"/>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4F65A8-0411-499A-930F-725D6A4DBE30}">
      <dsp:nvSpPr>
        <dsp:cNvPr id="0" name=""/>
        <dsp:cNvSpPr/>
      </dsp:nvSpPr>
      <dsp:spPr>
        <a:xfrm>
          <a:off x="0" y="1691521"/>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4.	Tara Kane, APNP, Psychiatry, ITP, AHP</a:t>
          </a:r>
          <a:endParaRPr lang="en-US" sz="1800" kern="1200">
            <a:latin typeface="Arimo" panose="020B0604020202020204" charset="0"/>
            <a:ea typeface="Arimo" panose="020B0604020202020204" charset="0"/>
            <a:cs typeface="Arimo" panose="020B0604020202020204" charset="0"/>
          </a:endParaRPr>
        </a:p>
      </dsp:txBody>
      <dsp:txXfrm>
        <a:off x="0" y="1691521"/>
        <a:ext cx="10860570" cy="563840"/>
      </dsp:txXfrm>
    </dsp:sp>
    <dsp:sp modelId="{97F207E0-66B1-45FF-9EFD-049D2EFB073C}">
      <dsp:nvSpPr>
        <dsp:cNvPr id="0" name=""/>
        <dsp:cNvSpPr/>
      </dsp:nvSpPr>
      <dsp:spPr>
        <a:xfrm>
          <a:off x="0" y="2255361"/>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A6E58D-A4AB-4BA0-8DE0-B225D105BEA8}">
      <dsp:nvSpPr>
        <dsp:cNvPr id="0" name=""/>
        <dsp:cNvSpPr/>
      </dsp:nvSpPr>
      <dsp:spPr>
        <a:xfrm>
          <a:off x="0" y="2255361"/>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5.	Michael Berger, CRNA, Anesthesia, </a:t>
          </a:r>
          <a:r>
            <a:rPr lang="en-US" sz="1800" b="0" i="0" kern="1200" baseline="0" dirty="0" err="1">
              <a:latin typeface="Arimo" panose="020B0604020202020204" charset="0"/>
              <a:ea typeface="Arimo" panose="020B0604020202020204" charset="0"/>
              <a:cs typeface="Arimo" panose="020B0604020202020204" charset="0"/>
            </a:rPr>
            <a:t>Sto</a:t>
          </a:r>
          <a:r>
            <a:rPr lang="en-US" sz="1800" b="0" i="0" kern="1200" baseline="0" dirty="0">
              <a:latin typeface="Arimo" panose="020B0604020202020204" charset="0"/>
              <a:ea typeface="Arimo" panose="020B0604020202020204" charset="0"/>
              <a:cs typeface="Arimo" panose="020B0604020202020204" charset="0"/>
            </a:rPr>
            <a:t> Health, AHP</a:t>
          </a:r>
          <a:endParaRPr lang="en-US" sz="1800" kern="1200" dirty="0">
            <a:latin typeface="Arimo" panose="020B0604020202020204" charset="0"/>
            <a:ea typeface="Arimo" panose="020B0604020202020204" charset="0"/>
            <a:cs typeface="Arimo" panose="020B0604020202020204" charset="0"/>
          </a:endParaRPr>
        </a:p>
      </dsp:txBody>
      <dsp:txXfrm>
        <a:off x="0" y="2255361"/>
        <a:ext cx="10860570" cy="563840"/>
      </dsp:txXfrm>
    </dsp:sp>
    <dsp:sp modelId="{DDD03AD2-6944-48F0-BD52-E5EBDE98EC66}">
      <dsp:nvSpPr>
        <dsp:cNvPr id="0" name=""/>
        <dsp:cNvSpPr/>
      </dsp:nvSpPr>
      <dsp:spPr>
        <a:xfrm>
          <a:off x="0" y="2819202"/>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F153F-1BC8-46CE-BA63-0C1205BD4D6A}">
      <dsp:nvSpPr>
        <dsp:cNvPr id="0" name=""/>
        <dsp:cNvSpPr/>
      </dsp:nvSpPr>
      <dsp:spPr>
        <a:xfrm>
          <a:off x="0" y="2819202"/>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6.	Oluwabukola Shoaga, MD, Hospital Medicine, Beam Healthcare, Active</a:t>
          </a:r>
          <a:endParaRPr lang="en-US" sz="1800" kern="1200">
            <a:latin typeface="Arimo" panose="020B0604020202020204" charset="0"/>
            <a:ea typeface="Arimo" panose="020B0604020202020204" charset="0"/>
            <a:cs typeface="Arimo" panose="020B0604020202020204" charset="0"/>
          </a:endParaRPr>
        </a:p>
      </dsp:txBody>
      <dsp:txXfrm>
        <a:off x="0" y="2819202"/>
        <a:ext cx="10860570" cy="563840"/>
      </dsp:txXfrm>
    </dsp:sp>
    <dsp:sp modelId="{634EE781-5375-4B40-A605-D8E533D86293}">
      <dsp:nvSpPr>
        <dsp:cNvPr id="0" name=""/>
        <dsp:cNvSpPr/>
      </dsp:nvSpPr>
      <dsp:spPr>
        <a:xfrm>
          <a:off x="0" y="3383042"/>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CF7D79-8746-4DC7-B17C-F09279DCBFA2}">
      <dsp:nvSpPr>
        <dsp:cNvPr id="0" name=""/>
        <dsp:cNvSpPr/>
      </dsp:nvSpPr>
      <dsp:spPr>
        <a:xfrm>
          <a:off x="0" y="3383042"/>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7.	Marissa Decker, MD, OBGYN, SSM Health, Courtesy</a:t>
          </a:r>
          <a:endParaRPr lang="en-US" sz="1800" kern="1200">
            <a:latin typeface="Arimo" panose="020B0604020202020204" charset="0"/>
            <a:ea typeface="Arimo" panose="020B0604020202020204" charset="0"/>
            <a:cs typeface="Arimo" panose="020B0604020202020204" charset="0"/>
          </a:endParaRPr>
        </a:p>
      </dsp:txBody>
      <dsp:txXfrm>
        <a:off x="0" y="3383042"/>
        <a:ext cx="10860570" cy="563840"/>
      </dsp:txXfrm>
    </dsp:sp>
    <dsp:sp modelId="{FA01947C-A155-452A-AFAD-0CE6D23689FE}">
      <dsp:nvSpPr>
        <dsp:cNvPr id="0" name=""/>
        <dsp:cNvSpPr/>
      </dsp:nvSpPr>
      <dsp:spPr>
        <a:xfrm>
          <a:off x="0" y="3946883"/>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608E4-CD66-40F6-BD2E-6A11596B4BA3}">
      <dsp:nvSpPr>
        <dsp:cNvPr id="0" name=""/>
        <dsp:cNvSpPr/>
      </dsp:nvSpPr>
      <dsp:spPr>
        <a:xfrm>
          <a:off x="0" y="3946883"/>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8.	Noreen King, MD, OBGYN, SSM Health, Courtesy</a:t>
          </a:r>
          <a:endParaRPr lang="en-US" sz="1800" kern="1200">
            <a:latin typeface="Arimo" panose="020B0604020202020204" charset="0"/>
            <a:ea typeface="Arimo" panose="020B0604020202020204" charset="0"/>
            <a:cs typeface="Arimo" panose="020B0604020202020204" charset="0"/>
          </a:endParaRPr>
        </a:p>
      </dsp:txBody>
      <dsp:txXfrm>
        <a:off x="0" y="3946883"/>
        <a:ext cx="10860570" cy="563840"/>
      </dsp:txXfrm>
    </dsp:sp>
    <dsp:sp modelId="{FDE19F31-091B-4969-B3CA-52FC2F41DFCD}">
      <dsp:nvSpPr>
        <dsp:cNvPr id="0" name=""/>
        <dsp:cNvSpPr/>
      </dsp:nvSpPr>
      <dsp:spPr>
        <a:xfrm>
          <a:off x="0" y="4510723"/>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A489F6-05C2-4D52-97DF-7C5BCD02BD70}">
      <dsp:nvSpPr>
        <dsp:cNvPr id="0" name=""/>
        <dsp:cNvSpPr/>
      </dsp:nvSpPr>
      <dsp:spPr>
        <a:xfrm>
          <a:off x="0" y="4510723"/>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9.	Nicholas Reason, MD, Radiology, Madison Radiology, Courtesy</a:t>
          </a:r>
          <a:endParaRPr lang="en-US" sz="1800" kern="1200">
            <a:latin typeface="Arimo" panose="020B0604020202020204" charset="0"/>
            <a:ea typeface="Arimo" panose="020B0604020202020204" charset="0"/>
            <a:cs typeface="Arimo" panose="020B0604020202020204" charset="0"/>
          </a:endParaRPr>
        </a:p>
      </dsp:txBody>
      <dsp:txXfrm>
        <a:off x="0" y="4510723"/>
        <a:ext cx="10860570" cy="563840"/>
      </dsp:txXfrm>
    </dsp:sp>
    <dsp:sp modelId="{F776BA24-410C-4139-A7E3-1FEDB7274035}">
      <dsp:nvSpPr>
        <dsp:cNvPr id="0" name=""/>
        <dsp:cNvSpPr/>
      </dsp:nvSpPr>
      <dsp:spPr>
        <a:xfrm>
          <a:off x="0" y="5074563"/>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072FA-885A-4A59-A434-B03477D53796}">
      <dsp:nvSpPr>
        <dsp:cNvPr id="0" name=""/>
        <dsp:cNvSpPr/>
      </dsp:nvSpPr>
      <dsp:spPr>
        <a:xfrm>
          <a:off x="0" y="5074563"/>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10.	Amr Youssef, MD, Cardiology, UW Health, Courtesy</a:t>
          </a:r>
          <a:endParaRPr lang="en-US" sz="1800" kern="1200">
            <a:latin typeface="Arimo" panose="020B0604020202020204" charset="0"/>
            <a:ea typeface="Arimo" panose="020B0604020202020204" charset="0"/>
            <a:cs typeface="Arimo" panose="020B0604020202020204" charset="0"/>
          </a:endParaRPr>
        </a:p>
      </dsp:txBody>
      <dsp:txXfrm>
        <a:off x="0" y="5074563"/>
        <a:ext cx="10860570" cy="563840"/>
      </dsp:txXfrm>
    </dsp:sp>
    <dsp:sp modelId="{24148CB8-AF10-4D39-A9CA-33EDCDA8F2EA}">
      <dsp:nvSpPr>
        <dsp:cNvPr id="0" name=""/>
        <dsp:cNvSpPr/>
      </dsp:nvSpPr>
      <dsp:spPr>
        <a:xfrm>
          <a:off x="0" y="5638404"/>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7D0AD-8AF0-40B0-B630-C37E6342C63E}">
      <dsp:nvSpPr>
        <dsp:cNvPr id="0" name=""/>
        <dsp:cNvSpPr/>
      </dsp:nvSpPr>
      <dsp:spPr>
        <a:xfrm>
          <a:off x="0" y="5638404"/>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11.	Puneet Dhillon, MD, Hospital Medicine, Beam Healthcare, Active</a:t>
          </a:r>
          <a:endParaRPr lang="en-US" sz="1800" kern="1200">
            <a:latin typeface="Arimo" panose="020B0604020202020204" charset="0"/>
            <a:ea typeface="Arimo" panose="020B0604020202020204" charset="0"/>
            <a:cs typeface="Arimo" panose="020B0604020202020204" charset="0"/>
          </a:endParaRPr>
        </a:p>
      </dsp:txBody>
      <dsp:txXfrm>
        <a:off x="0" y="5638404"/>
        <a:ext cx="10860570" cy="563840"/>
      </dsp:txXfrm>
    </dsp:sp>
    <dsp:sp modelId="{AFEF19FC-912E-4269-B8E6-5FD0426C3534}">
      <dsp:nvSpPr>
        <dsp:cNvPr id="0" name=""/>
        <dsp:cNvSpPr/>
      </dsp:nvSpPr>
      <dsp:spPr>
        <a:xfrm>
          <a:off x="0" y="6202244"/>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721FCF-CD16-447F-AACB-C6233087A660}">
      <dsp:nvSpPr>
        <dsp:cNvPr id="0" name=""/>
        <dsp:cNvSpPr/>
      </dsp:nvSpPr>
      <dsp:spPr>
        <a:xfrm>
          <a:off x="0" y="6202244"/>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a:latin typeface="Arimo" panose="020B0604020202020204" charset="0"/>
              <a:ea typeface="Arimo" panose="020B0604020202020204" charset="0"/>
              <a:cs typeface="Arimo" panose="020B0604020202020204" charset="0"/>
            </a:rPr>
            <a:t>12.	Sarah Endicott, APNP, Psychiatry, Independent, AHP</a:t>
          </a:r>
          <a:endParaRPr lang="en-US" sz="1800" kern="1200">
            <a:latin typeface="Arimo" panose="020B0604020202020204" charset="0"/>
            <a:ea typeface="Arimo" panose="020B0604020202020204" charset="0"/>
            <a:cs typeface="Arimo" panose="020B0604020202020204" charset="0"/>
          </a:endParaRPr>
        </a:p>
      </dsp:txBody>
      <dsp:txXfrm>
        <a:off x="0" y="6202244"/>
        <a:ext cx="10860570" cy="563840"/>
      </dsp:txXfrm>
    </dsp:sp>
    <dsp:sp modelId="{3DE4A2B5-AEB4-4090-A455-FB223F6A72A7}">
      <dsp:nvSpPr>
        <dsp:cNvPr id="0" name=""/>
        <dsp:cNvSpPr/>
      </dsp:nvSpPr>
      <dsp:spPr>
        <a:xfrm>
          <a:off x="0" y="6766085"/>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35393-238B-4C1C-9263-06F4EEC87F22}">
      <dsp:nvSpPr>
        <dsp:cNvPr id="0" name=""/>
        <dsp:cNvSpPr/>
      </dsp:nvSpPr>
      <dsp:spPr>
        <a:xfrm>
          <a:off x="0" y="6766085"/>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13.        Jason Sansone, MD, Orthopedic Surgery, Orthopedic &amp; Spine Centers of WI, Active</a:t>
          </a:r>
          <a:endParaRPr lang="en-US" sz="1800" kern="1200" dirty="0">
            <a:latin typeface="Arimo" panose="020B0604020202020204" charset="0"/>
            <a:ea typeface="Arimo" panose="020B0604020202020204" charset="0"/>
            <a:cs typeface="Arimo" panose="020B0604020202020204" charset="0"/>
          </a:endParaRPr>
        </a:p>
      </dsp:txBody>
      <dsp:txXfrm>
        <a:off x="0" y="6766085"/>
        <a:ext cx="10860570" cy="563840"/>
      </dsp:txXfrm>
    </dsp:sp>
    <dsp:sp modelId="{FD7247D1-5C62-4B79-99FF-0BDD4B1436D0}">
      <dsp:nvSpPr>
        <dsp:cNvPr id="0" name=""/>
        <dsp:cNvSpPr/>
      </dsp:nvSpPr>
      <dsp:spPr>
        <a:xfrm>
          <a:off x="0" y="7329925"/>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DFCC1-6FCB-4DB2-8633-E5045BDEAED6}">
      <dsp:nvSpPr>
        <dsp:cNvPr id="0" name=""/>
        <dsp:cNvSpPr/>
      </dsp:nvSpPr>
      <dsp:spPr>
        <a:xfrm>
          <a:off x="0" y="7329925"/>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14.        Clark Collins, PA-C, Ortho PA, </a:t>
          </a:r>
          <a:r>
            <a:rPr lang="en-US" sz="1800" b="0" i="0" kern="1200" baseline="0" dirty="0" err="1">
              <a:latin typeface="Arimo" panose="020B0604020202020204" charset="0"/>
              <a:ea typeface="Arimo" panose="020B0604020202020204" charset="0"/>
              <a:cs typeface="Arimo" panose="020B0604020202020204" charset="0"/>
            </a:rPr>
            <a:t>Sto</a:t>
          </a:r>
          <a:r>
            <a:rPr lang="en-US" sz="1800" b="0" i="0" kern="1200" baseline="0" dirty="0">
              <a:latin typeface="Arimo" panose="020B0604020202020204" charset="0"/>
              <a:ea typeface="Arimo" panose="020B0604020202020204" charset="0"/>
              <a:cs typeface="Arimo" panose="020B0604020202020204" charset="0"/>
            </a:rPr>
            <a:t> Health, AHP</a:t>
          </a:r>
          <a:endParaRPr lang="en-US" sz="1800" kern="1200" dirty="0">
            <a:latin typeface="Arimo" panose="020B0604020202020204" charset="0"/>
            <a:ea typeface="Arimo" panose="020B0604020202020204" charset="0"/>
            <a:cs typeface="Arimo" panose="020B0604020202020204" charset="0"/>
          </a:endParaRPr>
        </a:p>
      </dsp:txBody>
      <dsp:txXfrm>
        <a:off x="0" y="7329925"/>
        <a:ext cx="10860570" cy="563840"/>
      </dsp:txXfrm>
    </dsp:sp>
    <dsp:sp modelId="{521C3B37-B4E5-4824-82F4-E0F9D322E220}">
      <dsp:nvSpPr>
        <dsp:cNvPr id="0" name=""/>
        <dsp:cNvSpPr/>
      </dsp:nvSpPr>
      <dsp:spPr>
        <a:xfrm>
          <a:off x="0" y="789376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5EFAF3-09DE-4E25-95A4-E24594182052}">
      <dsp:nvSpPr>
        <dsp:cNvPr id="0" name=""/>
        <dsp:cNvSpPr/>
      </dsp:nvSpPr>
      <dsp:spPr>
        <a:xfrm>
          <a:off x="0" y="7893766"/>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0" i="0" kern="1200" baseline="0" dirty="0">
              <a:latin typeface="Arimo" panose="020B0604020202020204" charset="0"/>
              <a:ea typeface="Arimo" panose="020B0604020202020204" charset="0"/>
              <a:cs typeface="Arimo" panose="020B0604020202020204" charset="0"/>
            </a:rPr>
            <a:t>15.        Nicole Reilly, MD, Cardiology, UW Health, Courtesy</a:t>
          </a:r>
          <a:endParaRPr lang="en-US" sz="1800" kern="1200" dirty="0">
            <a:latin typeface="Arimo" panose="020B0604020202020204" charset="0"/>
            <a:ea typeface="Arimo" panose="020B0604020202020204" charset="0"/>
            <a:cs typeface="Arimo" panose="020B0604020202020204" charset="0"/>
          </a:endParaRPr>
        </a:p>
      </dsp:txBody>
      <dsp:txXfrm>
        <a:off x="0" y="7893766"/>
        <a:ext cx="10860570" cy="563840"/>
      </dsp:txXfrm>
    </dsp:sp>
    <dsp:sp modelId="{4F10FB71-F140-4012-93AD-C595F5E40CB3}">
      <dsp:nvSpPr>
        <dsp:cNvPr id="0" name=""/>
        <dsp:cNvSpPr/>
      </dsp:nvSpPr>
      <dsp:spPr>
        <a:xfrm>
          <a:off x="0" y="845760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D6A2E-B69F-4251-BB63-CBA431EF8C97}">
      <dsp:nvSpPr>
        <dsp:cNvPr id="0" name=""/>
        <dsp:cNvSpPr/>
      </dsp:nvSpPr>
      <dsp:spPr>
        <a:xfrm>
          <a:off x="0" y="8457606"/>
          <a:ext cx="10860570" cy="56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b="1" i="0" kern="1200" baseline="0" dirty="0">
              <a:latin typeface="Arimo" panose="020B0604020202020204" charset="0"/>
              <a:ea typeface="Arimo" panose="020B0604020202020204" charset="0"/>
              <a:cs typeface="Arimo" panose="020B0604020202020204" charset="0"/>
            </a:rPr>
            <a:t>Flagged Files: None at this time.</a:t>
          </a:r>
          <a:endParaRPr lang="en-US" sz="1800" b="1" kern="1200" dirty="0">
            <a:latin typeface="Arimo" panose="020B0604020202020204" charset="0"/>
            <a:ea typeface="Arimo" panose="020B0604020202020204" charset="0"/>
            <a:cs typeface="Arimo" panose="020B0604020202020204" charset="0"/>
          </a:endParaRPr>
        </a:p>
      </dsp:txBody>
      <dsp:txXfrm>
        <a:off x="0" y="8457606"/>
        <a:ext cx="10860570" cy="563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A248C-5834-4FE0-A29D-7A71524A58FF}">
      <dsp:nvSpPr>
        <dsp:cNvPr id="0" name=""/>
        <dsp:cNvSpPr/>
      </dsp:nvSpPr>
      <dsp:spPr>
        <a:xfrm>
          <a:off x="0" y="939303"/>
          <a:ext cx="10163906" cy="29688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8832" tIns="1353820" rIns="788832" bIns="142240" numCol="1" spcCol="1270" anchor="t" anchorCtr="0">
          <a:noAutofit/>
        </a:bodyPr>
        <a:lstStyle/>
        <a:p>
          <a:pPr marL="228600" lvl="1" indent="-228600" algn="l" defTabSz="889000">
            <a:lnSpc>
              <a:spcPct val="100000"/>
            </a:lnSpc>
            <a:spcBef>
              <a:spcPct val="0"/>
            </a:spcBef>
            <a:spcAft>
              <a:spcPts val="0"/>
            </a:spcAft>
            <a:buChar char="•"/>
          </a:pPr>
          <a:r>
            <a:rPr kumimoji="0" lang="en-US" sz="20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Formulary Management | Pharmacy</a:t>
          </a:r>
          <a:endParaRPr lang="en-US" sz="2000" kern="1200" dirty="0">
            <a:latin typeface="Arimo" panose="020B0604020202020204" charset="0"/>
            <a:ea typeface="Arimo" panose="020B0604020202020204" charset="0"/>
            <a:cs typeface="Arimo" panose="020B0604020202020204" charset="0"/>
          </a:endParaRPr>
        </a:p>
        <a:p>
          <a:pPr marL="228600" lvl="1" indent="-228600" algn="l" defTabSz="889000">
            <a:lnSpc>
              <a:spcPct val="100000"/>
            </a:lnSpc>
            <a:spcBef>
              <a:spcPct val="0"/>
            </a:spcBef>
            <a:spcAft>
              <a:spcPts val="0"/>
            </a:spcAft>
            <a:buChar char="•"/>
          </a:pPr>
          <a:r>
            <a:rPr lang="en-US" sz="2000" kern="1200" dirty="0">
              <a:latin typeface="Arimo" panose="020B0604020202020204" charset="0"/>
              <a:ea typeface="Arimo" panose="020B0604020202020204" charset="0"/>
              <a:cs typeface="Arimo" panose="020B0604020202020204" charset="0"/>
            </a:rPr>
            <a:t>Operating Room (OR) Human Traffic and Door Openings for Total Knee Replacements | Surgical Services</a:t>
          </a:r>
        </a:p>
        <a:p>
          <a:pPr marL="228600" lvl="1" indent="-228600" algn="l" defTabSz="889000">
            <a:lnSpc>
              <a:spcPct val="100000"/>
            </a:lnSpc>
            <a:spcBef>
              <a:spcPct val="0"/>
            </a:spcBef>
            <a:spcAft>
              <a:spcPts val="0"/>
            </a:spcAft>
            <a:buChar char="•"/>
          </a:pPr>
          <a:r>
            <a:rPr lang="en-US" sz="2000" kern="1200" dirty="0">
              <a:solidFill>
                <a:prstClr val="black"/>
              </a:solidFill>
              <a:latin typeface="Arimo" panose="020B0604020202020204" charset="0"/>
              <a:ea typeface="Arimo" panose="020B0604020202020204" charset="0"/>
              <a:cs typeface="Arimo" panose="020B0604020202020204" charset="0"/>
            </a:rPr>
            <a:t>ED Storeroom Labeling | Accounting</a:t>
          </a:r>
          <a:endParaRPr lang="en-US" sz="2000" kern="1200" dirty="0">
            <a:latin typeface="Arimo" panose="020B0604020202020204" charset="0"/>
            <a:ea typeface="Arimo" panose="020B0604020202020204" charset="0"/>
            <a:cs typeface="Arimo" panose="020B0604020202020204" charset="0"/>
          </a:endParaRPr>
        </a:p>
        <a:p>
          <a:pPr marL="228600" lvl="1" indent="-228600" algn="l" defTabSz="889000">
            <a:lnSpc>
              <a:spcPct val="100000"/>
            </a:lnSpc>
            <a:spcBef>
              <a:spcPct val="0"/>
            </a:spcBef>
            <a:spcAft>
              <a:spcPts val="0"/>
            </a:spcAft>
            <a:buChar char="•"/>
          </a:pPr>
          <a:r>
            <a:rPr lang="en-US" sz="2000" kern="1200" dirty="0">
              <a:solidFill>
                <a:prstClr val="black"/>
              </a:solidFill>
              <a:latin typeface="Arimo" panose="020B0604020202020204" charset="0"/>
              <a:ea typeface="Arimo" panose="020B0604020202020204" charset="0"/>
              <a:cs typeface="Arimo" panose="020B0604020202020204" charset="0"/>
            </a:rPr>
            <a:t>Community Benefit Reporting | Public Relations</a:t>
          </a:r>
          <a:endParaRPr lang="en-US" sz="1800" kern="1200" dirty="0">
            <a:latin typeface="Arimo" panose="020B0604020202020204" charset="0"/>
            <a:ea typeface="Arimo" panose="020B0604020202020204" charset="0"/>
            <a:cs typeface="Arimo" panose="020B0604020202020204" charset="0"/>
          </a:endParaRPr>
        </a:p>
      </dsp:txBody>
      <dsp:txXfrm>
        <a:off x="0" y="939303"/>
        <a:ext cx="10163906" cy="2968875"/>
      </dsp:txXfrm>
    </dsp:sp>
    <dsp:sp modelId="{5CBEB99C-3209-4684-86DD-DBAED94F21D3}">
      <dsp:nvSpPr>
        <dsp:cNvPr id="0" name=""/>
        <dsp:cNvSpPr/>
      </dsp:nvSpPr>
      <dsp:spPr>
        <a:xfrm>
          <a:off x="508195" y="1098198"/>
          <a:ext cx="7114734" cy="8005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920" tIns="0" rIns="268920" bIns="0" numCol="1" spcCol="1270" anchor="ctr" anchorCtr="0">
          <a:noAutofit/>
        </a:bodyPr>
        <a:lstStyle/>
        <a:p>
          <a:pPr marL="0" lvl="0" indent="0" algn="l" defTabSz="1244600">
            <a:lnSpc>
              <a:spcPct val="90000"/>
            </a:lnSpc>
            <a:spcBef>
              <a:spcPct val="0"/>
            </a:spcBef>
            <a:spcAft>
              <a:spcPct val="35000"/>
            </a:spcAft>
            <a:buNone/>
          </a:pPr>
          <a:r>
            <a:rPr lang="en-US" sz="2800" b="1" i="0" kern="1200" baseline="0" dirty="0"/>
            <a:t>December 3</a:t>
          </a:r>
          <a:r>
            <a:rPr lang="en-US" sz="2800" b="1" i="0" kern="1200" baseline="30000" dirty="0"/>
            <a:t>rd</a:t>
          </a:r>
          <a:r>
            <a:rPr lang="en-US" sz="2800" b="1" i="0" kern="1200" baseline="0" dirty="0"/>
            <a:t> Meeting – Cohort B</a:t>
          </a:r>
          <a:endParaRPr lang="en-US" sz="2800" kern="1200" dirty="0"/>
        </a:p>
      </dsp:txBody>
      <dsp:txXfrm>
        <a:off x="547272" y="1137275"/>
        <a:ext cx="7036580" cy="722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9CEC2-1854-4B44-AD7D-33BA92BA6C8B}">
      <dsp:nvSpPr>
        <dsp:cNvPr id="0" name=""/>
        <dsp:cNvSpPr/>
      </dsp:nvSpPr>
      <dsp:spPr>
        <a:xfrm>
          <a:off x="0" y="344585"/>
          <a:ext cx="11213975"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64C71-B1A4-49EE-B7E7-031FD8F94248}">
      <dsp:nvSpPr>
        <dsp:cNvPr id="0" name=""/>
        <dsp:cNvSpPr/>
      </dsp:nvSpPr>
      <dsp:spPr>
        <a:xfrm>
          <a:off x="560698" y="152705"/>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latin typeface="Arimo" panose="020B0604020202020204" charset="0"/>
              <a:ea typeface="Arimo" panose="020B0604020202020204" charset="0"/>
              <a:cs typeface="Arimo" panose="020B0604020202020204" charset="0"/>
            </a:rPr>
            <a:t>Community meetings</a:t>
          </a:r>
          <a:endParaRPr lang="en-US" sz="2400" b="1" kern="1200" dirty="0">
            <a:latin typeface="Arimo" panose="020B0604020202020204" charset="0"/>
            <a:ea typeface="Arimo" panose="020B0604020202020204" charset="0"/>
            <a:cs typeface="Arimo" panose="020B0604020202020204" charset="0"/>
          </a:endParaRPr>
        </a:p>
      </dsp:txBody>
      <dsp:txXfrm>
        <a:off x="579432" y="171439"/>
        <a:ext cx="7812315" cy="346292"/>
      </dsp:txXfrm>
    </dsp:sp>
    <dsp:sp modelId="{6AEF3311-625D-43A8-903E-33DFDE5113A4}">
      <dsp:nvSpPr>
        <dsp:cNvPr id="0" name=""/>
        <dsp:cNvSpPr/>
      </dsp:nvSpPr>
      <dsp:spPr>
        <a:xfrm>
          <a:off x="0" y="934265"/>
          <a:ext cx="11213975" cy="1515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329" tIns="270764" rIns="870329"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RWHC</a:t>
          </a:r>
          <a:endParaRPr lang="en-US" sz="2400" kern="120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WI Health News (WHN) Panel Discussions</a:t>
          </a:r>
          <a:endParaRPr lang="en-US" sz="2400" kern="120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WHA</a:t>
          </a:r>
          <a:endParaRPr lang="en-US" sz="2400" kern="1200">
            <a:latin typeface="Arimo" panose="020B0604020202020204" charset="0"/>
            <a:ea typeface="Arimo" panose="020B0604020202020204" charset="0"/>
            <a:cs typeface="Arimo" panose="020B0604020202020204" charset="0"/>
          </a:endParaRPr>
        </a:p>
      </dsp:txBody>
      <dsp:txXfrm>
        <a:off x="0" y="934265"/>
        <a:ext cx="11213975" cy="1515150"/>
      </dsp:txXfrm>
    </dsp:sp>
    <dsp:sp modelId="{B2526990-C830-4277-9472-B55560496E76}">
      <dsp:nvSpPr>
        <dsp:cNvPr id="0" name=""/>
        <dsp:cNvSpPr/>
      </dsp:nvSpPr>
      <dsp:spPr>
        <a:xfrm>
          <a:off x="560698" y="742385"/>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Advocacy</a:t>
          </a:r>
          <a:endParaRPr lang="en-US" sz="2400" b="1" kern="1200">
            <a:latin typeface="Arimo" panose="020B0604020202020204" charset="0"/>
            <a:ea typeface="Arimo" panose="020B0604020202020204" charset="0"/>
            <a:cs typeface="Arimo" panose="020B0604020202020204" charset="0"/>
          </a:endParaRPr>
        </a:p>
      </dsp:txBody>
      <dsp:txXfrm>
        <a:off x="579432" y="761119"/>
        <a:ext cx="7812315" cy="346292"/>
      </dsp:txXfrm>
    </dsp:sp>
    <dsp:sp modelId="{8E434D10-F2AF-4A7B-A57B-3C519063D183}">
      <dsp:nvSpPr>
        <dsp:cNvPr id="0" name=""/>
        <dsp:cNvSpPr/>
      </dsp:nvSpPr>
      <dsp:spPr>
        <a:xfrm>
          <a:off x="0" y="2711495"/>
          <a:ext cx="11213975"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388165-E9AC-45D7-88C3-E1684771045D}">
      <dsp:nvSpPr>
        <dsp:cNvPr id="0" name=""/>
        <dsp:cNvSpPr/>
      </dsp:nvSpPr>
      <dsp:spPr>
        <a:xfrm>
          <a:off x="560698" y="2519615"/>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Medica/Dean Health</a:t>
          </a:r>
          <a:endParaRPr lang="en-US" sz="2400" b="1" kern="1200">
            <a:latin typeface="Arimo" panose="020B0604020202020204" charset="0"/>
            <a:ea typeface="Arimo" panose="020B0604020202020204" charset="0"/>
            <a:cs typeface="Arimo" panose="020B0604020202020204" charset="0"/>
          </a:endParaRPr>
        </a:p>
      </dsp:txBody>
      <dsp:txXfrm>
        <a:off x="579432" y="2538349"/>
        <a:ext cx="7812315" cy="346292"/>
      </dsp:txXfrm>
    </dsp:sp>
    <dsp:sp modelId="{9673660A-797C-4370-9EE9-68093EEF76BB}">
      <dsp:nvSpPr>
        <dsp:cNvPr id="0" name=""/>
        <dsp:cNvSpPr/>
      </dsp:nvSpPr>
      <dsp:spPr>
        <a:xfrm>
          <a:off x="0" y="3301175"/>
          <a:ext cx="11213975" cy="7575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329" tIns="270764" rIns="870329"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baseline="0" dirty="0">
              <a:latin typeface="Arimo" panose="020B0604020202020204" charset="0"/>
              <a:ea typeface="Arimo" panose="020B0604020202020204" charset="0"/>
              <a:cs typeface="Arimo" panose="020B0604020202020204" charset="0"/>
            </a:rPr>
            <a:t>Quality meeting, recording updates, rounding</a:t>
          </a:r>
          <a:endParaRPr lang="en-US" sz="2400" kern="1200" dirty="0">
            <a:latin typeface="Arimo" panose="020B0604020202020204" charset="0"/>
            <a:ea typeface="Arimo" panose="020B0604020202020204" charset="0"/>
            <a:cs typeface="Arimo" panose="020B0604020202020204" charset="0"/>
          </a:endParaRPr>
        </a:p>
      </dsp:txBody>
      <dsp:txXfrm>
        <a:off x="0" y="3301175"/>
        <a:ext cx="11213975" cy="757575"/>
      </dsp:txXfrm>
    </dsp:sp>
    <dsp:sp modelId="{9E04877E-56AE-46B7-B2EE-67DE57230BB6}">
      <dsp:nvSpPr>
        <dsp:cNvPr id="0" name=""/>
        <dsp:cNvSpPr/>
      </dsp:nvSpPr>
      <dsp:spPr>
        <a:xfrm>
          <a:off x="560698" y="3109295"/>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latin typeface="Arimo" panose="020B0604020202020204" charset="0"/>
              <a:ea typeface="Arimo" panose="020B0604020202020204" charset="0"/>
              <a:cs typeface="Arimo" panose="020B0604020202020204" charset="0"/>
            </a:rPr>
            <a:t>Getting to know the colleagues / physicians / BOD</a:t>
          </a:r>
          <a:endParaRPr lang="en-US" sz="2400" b="1" kern="1200" dirty="0">
            <a:latin typeface="Arimo" panose="020B0604020202020204" charset="0"/>
            <a:ea typeface="Arimo" panose="020B0604020202020204" charset="0"/>
            <a:cs typeface="Arimo" panose="020B0604020202020204" charset="0"/>
          </a:endParaRPr>
        </a:p>
      </dsp:txBody>
      <dsp:txXfrm>
        <a:off x="579432" y="3128029"/>
        <a:ext cx="7812315" cy="346292"/>
      </dsp:txXfrm>
    </dsp:sp>
    <dsp:sp modelId="{2DD1F31F-604B-41DD-B4EA-92E185927B18}">
      <dsp:nvSpPr>
        <dsp:cNvPr id="0" name=""/>
        <dsp:cNvSpPr/>
      </dsp:nvSpPr>
      <dsp:spPr>
        <a:xfrm>
          <a:off x="0" y="4320830"/>
          <a:ext cx="11213975" cy="225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0329" tIns="270764" rIns="870329"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baseline="0" dirty="0">
              <a:latin typeface="Arimo" panose="020B0604020202020204" charset="0"/>
              <a:ea typeface="Arimo" panose="020B0604020202020204" charset="0"/>
              <a:cs typeface="Arimo" panose="020B0604020202020204" charset="0"/>
            </a:rPr>
            <a:t>Cardiology</a:t>
          </a:r>
          <a:endParaRPr lang="en-US" sz="2400" kern="1200" dirty="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Ortho Recruitment</a:t>
          </a:r>
          <a:endParaRPr lang="en-US" sz="2400" kern="120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Musculoskeletal</a:t>
          </a:r>
          <a:endParaRPr lang="en-US" sz="2400" kern="120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SHOC</a:t>
          </a:r>
          <a:endParaRPr lang="en-US" sz="2400" kern="1200">
            <a:latin typeface="Arimo" panose="020B0604020202020204" charset="0"/>
            <a:ea typeface="Arimo" panose="020B0604020202020204" charset="0"/>
            <a:cs typeface="Arimo" panose="020B0604020202020204" charset="0"/>
          </a:endParaRPr>
        </a:p>
        <a:p>
          <a:pPr marL="228600" lvl="1" indent="-228600" algn="l" defTabSz="1066800">
            <a:lnSpc>
              <a:spcPct val="90000"/>
            </a:lnSpc>
            <a:spcBef>
              <a:spcPct val="0"/>
            </a:spcBef>
            <a:spcAft>
              <a:spcPct val="15000"/>
            </a:spcAft>
            <a:buChar char="•"/>
          </a:pPr>
          <a:r>
            <a:rPr lang="en-US" sz="2400" b="0" i="0" kern="1200" baseline="0">
              <a:latin typeface="Arimo" panose="020B0604020202020204" charset="0"/>
              <a:ea typeface="Arimo" panose="020B0604020202020204" charset="0"/>
              <a:cs typeface="Arimo" panose="020B0604020202020204" charset="0"/>
            </a:rPr>
            <a:t>Oregon</a:t>
          </a:r>
          <a:endParaRPr lang="en-US" sz="2400" kern="1200">
            <a:latin typeface="Arimo" panose="020B0604020202020204" charset="0"/>
            <a:ea typeface="Arimo" panose="020B0604020202020204" charset="0"/>
            <a:cs typeface="Arimo" panose="020B0604020202020204" charset="0"/>
          </a:endParaRPr>
        </a:p>
      </dsp:txBody>
      <dsp:txXfrm>
        <a:off x="0" y="4320830"/>
        <a:ext cx="11213975" cy="2252250"/>
      </dsp:txXfrm>
    </dsp:sp>
    <dsp:sp modelId="{B2BE8E81-6CC4-40F7-ABD2-FAAD552D79C6}">
      <dsp:nvSpPr>
        <dsp:cNvPr id="0" name=""/>
        <dsp:cNvSpPr/>
      </dsp:nvSpPr>
      <dsp:spPr>
        <a:xfrm>
          <a:off x="560698" y="4128950"/>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What we’re working on</a:t>
          </a:r>
          <a:endParaRPr lang="en-US" sz="2400" b="1" kern="1200">
            <a:latin typeface="Arimo" panose="020B0604020202020204" charset="0"/>
            <a:ea typeface="Arimo" panose="020B0604020202020204" charset="0"/>
            <a:cs typeface="Arimo" panose="020B0604020202020204" charset="0"/>
          </a:endParaRPr>
        </a:p>
      </dsp:txBody>
      <dsp:txXfrm>
        <a:off x="579432" y="4147684"/>
        <a:ext cx="7812315" cy="346292"/>
      </dsp:txXfrm>
    </dsp:sp>
    <dsp:sp modelId="{9D911A6D-7FB3-48F8-B62A-42CA598AD4A5}">
      <dsp:nvSpPr>
        <dsp:cNvPr id="0" name=""/>
        <dsp:cNvSpPr/>
      </dsp:nvSpPr>
      <dsp:spPr>
        <a:xfrm>
          <a:off x="0" y="6835160"/>
          <a:ext cx="11213975"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562761-0616-473A-B58F-2AF78879E9E0}">
      <dsp:nvSpPr>
        <dsp:cNvPr id="0" name=""/>
        <dsp:cNvSpPr/>
      </dsp:nvSpPr>
      <dsp:spPr>
        <a:xfrm>
          <a:off x="560698" y="6643280"/>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Board retreat planning</a:t>
          </a:r>
          <a:endParaRPr lang="en-US" sz="2400" b="1" kern="1200">
            <a:latin typeface="Arimo" panose="020B0604020202020204" charset="0"/>
            <a:ea typeface="Arimo" panose="020B0604020202020204" charset="0"/>
            <a:cs typeface="Arimo" panose="020B0604020202020204" charset="0"/>
          </a:endParaRPr>
        </a:p>
      </dsp:txBody>
      <dsp:txXfrm>
        <a:off x="579432" y="6662014"/>
        <a:ext cx="7812315" cy="346292"/>
      </dsp:txXfrm>
    </dsp:sp>
    <dsp:sp modelId="{29B6E611-F37B-46A5-BC09-9D54CE3C7921}">
      <dsp:nvSpPr>
        <dsp:cNvPr id="0" name=""/>
        <dsp:cNvSpPr/>
      </dsp:nvSpPr>
      <dsp:spPr>
        <a:xfrm>
          <a:off x="0" y="7424840"/>
          <a:ext cx="11213975"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7160D9-5D28-49C0-AFF4-7E81E5900E2E}">
      <dsp:nvSpPr>
        <dsp:cNvPr id="0" name=""/>
        <dsp:cNvSpPr/>
      </dsp:nvSpPr>
      <dsp:spPr>
        <a:xfrm>
          <a:off x="560698" y="7232960"/>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Strategic planning</a:t>
          </a:r>
          <a:endParaRPr lang="en-US" sz="2400" b="1" kern="1200">
            <a:latin typeface="Arimo" panose="020B0604020202020204" charset="0"/>
            <a:ea typeface="Arimo" panose="020B0604020202020204" charset="0"/>
            <a:cs typeface="Arimo" panose="020B0604020202020204" charset="0"/>
          </a:endParaRPr>
        </a:p>
      </dsp:txBody>
      <dsp:txXfrm>
        <a:off x="579432" y="7251694"/>
        <a:ext cx="7812315" cy="346292"/>
      </dsp:txXfrm>
    </dsp:sp>
    <dsp:sp modelId="{1B2474AA-C172-4A31-9AC7-9AB80C4E95FF}">
      <dsp:nvSpPr>
        <dsp:cNvPr id="0" name=""/>
        <dsp:cNvSpPr/>
      </dsp:nvSpPr>
      <dsp:spPr>
        <a:xfrm>
          <a:off x="0" y="8014520"/>
          <a:ext cx="11213975" cy="32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A7426-E812-482B-B00F-29B94501FDDC}">
      <dsp:nvSpPr>
        <dsp:cNvPr id="0" name=""/>
        <dsp:cNvSpPr/>
      </dsp:nvSpPr>
      <dsp:spPr>
        <a:xfrm>
          <a:off x="560698" y="7822640"/>
          <a:ext cx="784978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6703" tIns="0" rIns="296703" bIns="0" numCol="1" spcCol="1270" anchor="ctr" anchorCtr="0">
          <a:noAutofit/>
        </a:bodyPr>
        <a:lstStyle/>
        <a:p>
          <a:pPr marL="0" lvl="0" indent="0" algn="l" defTabSz="1066800">
            <a:lnSpc>
              <a:spcPct val="90000"/>
            </a:lnSpc>
            <a:spcBef>
              <a:spcPct val="0"/>
            </a:spcBef>
            <a:spcAft>
              <a:spcPct val="35000"/>
            </a:spcAft>
            <a:buNone/>
          </a:pPr>
          <a:r>
            <a:rPr lang="en-US" sz="2400" b="1" i="0" kern="1200" baseline="0">
              <a:latin typeface="Arimo" panose="020B0604020202020204" charset="0"/>
              <a:ea typeface="Arimo" panose="020B0604020202020204" charset="0"/>
              <a:cs typeface="Arimo" panose="020B0604020202020204" charset="0"/>
            </a:rPr>
            <a:t>Meeting with SSM colleagues</a:t>
          </a:r>
          <a:endParaRPr lang="en-US" sz="2400" b="1" kern="1200">
            <a:latin typeface="Arimo" panose="020B0604020202020204" charset="0"/>
            <a:ea typeface="Arimo" panose="020B0604020202020204" charset="0"/>
            <a:cs typeface="Arimo" panose="020B0604020202020204" charset="0"/>
          </a:endParaRPr>
        </a:p>
      </dsp:txBody>
      <dsp:txXfrm>
        <a:off x="579432" y="7841374"/>
        <a:ext cx="7812315"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E3125-7FBC-4B9D-97AE-EFCA8297A83C}">
      <dsp:nvSpPr>
        <dsp:cNvPr id="0" name=""/>
        <dsp:cNvSpPr/>
      </dsp:nvSpPr>
      <dsp:spPr>
        <a:xfrm>
          <a:off x="4451240" y="2548186"/>
          <a:ext cx="2934701" cy="269860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A1342A-8FC3-4A1D-9596-41D2492E4D93}">
      <dsp:nvSpPr>
        <dsp:cNvPr id="0" name=""/>
        <dsp:cNvSpPr/>
      </dsp:nvSpPr>
      <dsp:spPr>
        <a:xfrm>
          <a:off x="3758590" y="5396095"/>
          <a:ext cx="432000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latin typeface="Arimo" panose="020B0604020202020204" charset="0"/>
              <a:ea typeface="Arimo" panose="020B0604020202020204" charset="0"/>
              <a:cs typeface="Arimo" panose="020B0604020202020204" charset="0"/>
            </a:rPr>
            <a:t>Expanded Cardiology Service</a:t>
          </a:r>
        </a:p>
      </dsp:txBody>
      <dsp:txXfrm>
        <a:off x="3758590" y="5396095"/>
        <a:ext cx="4320000" cy="832500"/>
      </dsp:txXfrm>
    </dsp:sp>
    <dsp:sp modelId="{8D255A88-AB3D-4F17-984A-E0D12F158998}">
      <dsp:nvSpPr>
        <dsp:cNvPr id="0" name=""/>
        <dsp:cNvSpPr/>
      </dsp:nvSpPr>
      <dsp:spPr>
        <a:xfrm>
          <a:off x="9443337" y="2524572"/>
          <a:ext cx="3102507" cy="27930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6DDC3-C366-4BD8-9DE5-7135C92C38B8}">
      <dsp:nvSpPr>
        <dsp:cNvPr id="0" name=""/>
        <dsp:cNvSpPr/>
      </dsp:nvSpPr>
      <dsp:spPr>
        <a:xfrm>
          <a:off x="8834591" y="5419709"/>
          <a:ext cx="4320000" cy="83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latin typeface="Arimo" panose="020B0604020202020204" charset="0"/>
              <a:ea typeface="Arimo" panose="020B0604020202020204" charset="0"/>
              <a:cs typeface="Arimo" panose="020B0604020202020204" charset="0"/>
            </a:rPr>
            <a:t>Non-Surgical Musculoskeletal Service</a:t>
          </a:r>
        </a:p>
      </dsp:txBody>
      <dsp:txXfrm>
        <a:off x="8834591" y="5419709"/>
        <a:ext cx="4320000" cy="8325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BDEDF-0176-46C2-B09C-B8FF86C64F00}">
      <dsp:nvSpPr>
        <dsp:cNvPr id="0" name=""/>
        <dsp:cNvSpPr/>
      </dsp:nvSpPr>
      <dsp:spPr>
        <a:xfrm>
          <a:off x="4262488" y="2497318"/>
          <a:ext cx="2645198" cy="2643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anose="02020404030301010803"/>
              <a:ea typeface="+mn-ea"/>
              <a:cs typeface="+mn-cs"/>
            </a:rPr>
            <a:t>Operating Income</a:t>
          </a:r>
        </a:p>
        <a:p>
          <a:pPr marL="0" lvl="0" indent="0" algn="ctr" defTabSz="1244600">
            <a:lnSpc>
              <a:spcPct val="90000"/>
            </a:lnSpc>
            <a:spcBef>
              <a:spcPct val="0"/>
            </a:spcBef>
            <a:spcAft>
              <a:spcPct val="35000"/>
            </a:spcAft>
            <a:buNone/>
          </a:pPr>
          <a:r>
            <a:rPr lang="en-US" sz="2800" b="1" kern="1200" dirty="0">
              <a:latin typeface="Garamond" panose="02020404030301010803"/>
              <a:ea typeface="+mn-ea"/>
              <a:cs typeface="+mn-cs"/>
            </a:rPr>
            <a:t>$1,417,658</a:t>
          </a:r>
        </a:p>
      </dsp:txBody>
      <dsp:txXfrm>
        <a:off x="4649868" y="2884437"/>
        <a:ext cx="1870438" cy="1869179"/>
      </dsp:txXfrm>
    </dsp:sp>
    <dsp:sp modelId="{01E972C3-FF97-4C58-8AFA-83CE45D92EC0}">
      <dsp:nvSpPr>
        <dsp:cNvPr id="0" name=""/>
        <dsp:cNvSpPr/>
      </dsp:nvSpPr>
      <dsp:spPr>
        <a:xfrm rot="16200000">
          <a:off x="5527415" y="2422380"/>
          <a:ext cx="115343" cy="34532"/>
        </a:xfrm>
        <a:custGeom>
          <a:avLst/>
          <a:gdLst/>
          <a:ahLst/>
          <a:cxnLst/>
          <a:rect l="0" t="0" r="0" b="0"/>
          <a:pathLst>
            <a:path>
              <a:moveTo>
                <a:pt x="0" y="16764"/>
              </a:moveTo>
              <a:lnTo>
                <a:pt x="59318"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a:off x="5582203" y="2442530"/>
        <a:ext cx="0" cy="0"/>
      </dsp:txXfrm>
    </dsp:sp>
    <dsp:sp modelId="{422D4555-12C3-46F6-BD25-C8D208801743}">
      <dsp:nvSpPr>
        <dsp:cNvPr id="0" name=""/>
        <dsp:cNvSpPr/>
      </dsp:nvSpPr>
      <dsp:spPr>
        <a:xfrm>
          <a:off x="4262488" y="-261443"/>
          <a:ext cx="2645198" cy="26434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anose="02020404030301010803"/>
              <a:ea typeface="+mn-ea"/>
              <a:cs typeface="+mn-cs"/>
            </a:rPr>
            <a:t>Balance Sheet Metrics</a:t>
          </a:r>
        </a:p>
      </dsp:txBody>
      <dsp:txXfrm>
        <a:off x="4649868" y="125676"/>
        <a:ext cx="1870438" cy="1869179"/>
      </dsp:txXfrm>
    </dsp:sp>
    <dsp:sp modelId="{379076B9-B627-4E6B-A6DE-729CF9496EAE}">
      <dsp:nvSpPr>
        <dsp:cNvPr id="0" name=""/>
        <dsp:cNvSpPr/>
      </dsp:nvSpPr>
      <dsp:spPr>
        <a:xfrm rot="1800000">
          <a:off x="6722661" y="4491451"/>
          <a:ext cx="114008" cy="34532"/>
        </a:xfrm>
        <a:custGeom>
          <a:avLst/>
          <a:gdLst/>
          <a:ahLst/>
          <a:cxnLst/>
          <a:rect l="0" t="0" r="0" b="0"/>
          <a:pathLst>
            <a:path>
              <a:moveTo>
                <a:pt x="0" y="16764"/>
              </a:moveTo>
              <a:lnTo>
                <a:pt x="58642"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a:off x="6778623" y="4504824"/>
        <a:ext cx="0" cy="0"/>
      </dsp:txXfrm>
    </dsp:sp>
    <dsp:sp modelId="{BD329B8B-F136-4FD9-84B5-47A83C9B2F5C}">
      <dsp:nvSpPr>
        <dsp:cNvPr id="0" name=""/>
        <dsp:cNvSpPr/>
      </dsp:nvSpPr>
      <dsp:spPr>
        <a:xfrm>
          <a:off x="6651645" y="3876699"/>
          <a:ext cx="2645198" cy="26434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Outpatient Revenues</a:t>
          </a:r>
        </a:p>
      </dsp:txBody>
      <dsp:txXfrm>
        <a:off x="7039025" y="4263818"/>
        <a:ext cx="1870438" cy="1869179"/>
      </dsp:txXfrm>
    </dsp:sp>
    <dsp:sp modelId="{E74B62B8-6E52-4447-8EA3-BDBE93C98CA2}">
      <dsp:nvSpPr>
        <dsp:cNvPr id="0" name=""/>
        <dsp:cNvSpPr/>
      </dsp:nvSpPr>
      <dsp:spPr>
        <a:xfrm rot="9000000">
          <a:off x="4428756" y="4465928"/>
          <a:ext cx="11917" cy="34532"/>
        </a:xfrm>
        <a:custGeom>
          <a:avLst/>
          <a:gdLst/>
          <a:ahLst/>
          <a:cxnLst/>
          <a:rect l="0" t="0" r="0" b="0"/>
          <a:pathLst>
            <a:path>
              <a:moveTo>
                <a:pt x="0" y="16764"/>
              </a:moveTo>
              <a:lnTo>
                <a:pt x="6946"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rot="10800000">
        <a:off x="4435121" y="4483303"/>
        <a:ext cx="0" cy="0"/>
      </dsp:txXfrm>
    </dsp:sp>
    <dsp:sp modelId="{4EDFE10A-CF71-412E-988E-4C3712F23222}">
      <dsp:nvSpPr>
        <dsp:cNvPr id="0" name=""/>
        <dsp:cNvSpPr/>
      </dsp:nvSpPr>
      <dsp:spPr>
        <a:xfrm>
          <a:off x="1752155" y="3827521"/>
          <a:ext cx="2887547" cy="27417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aramond" panose="02020404030301010803"/>
              <a:ea typeface="+mn-ea"/>
              <a:cs typeface="+mn-cs"/>
            </a:rPr>
            <a:t>Expense Variances</a:t>
          </a:r>
        </a:p>
      </dsp:txBody>
      <dsp:txXfrm>
        <a:off x="2175026" y="4229044"/>
        <a:ext cx="2041805" cy="1938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36C8A-1B52-439C-887B-E3B416EC99ED}">
      <dsp:nvSpPr>
        <dsp:cNvPr id="0" name=""/>
        <dsp:cNvSpPr/>
      </dsp:nvSpPr>
      <dsp:spPr>
        <a:xfrm>
          <a:off x="3238034" y="2041"/>
          <a:ext cx="2425265" cy="1576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Certifications &amp; Accreditations</a:t>
          </a:r>
        </a:p>
      </dsp:txBody>
      <dsp:txXfrm>
        <a:off x="3314989" y="78996"/>
        <a:ext cx="2271355" cy="1422512"/>
      </dsp:txXfrm>
    </dsp:sp>
    <dsp:sp modelId="{FD73B129-71FB-4ED5-9AF7-FEA04F9F1F42}">
      <dsp:nvSpPr>
        <dsp:cNvPr id="0" name=""/>
        <dsp:cNvSpPr/>
      </dsp:nvSpPr>
      <dsp:spPr>
        <a:xfrm>
          <a:off x="1296287" y="790252"/>
          <a:ext cx="6308759" cy="6308759"/>
        </a:xfrm>
        <a:custGeom>
          <a:avLst/>
          <a:gdLst/>
          <a:ahLst/>
          <a:cxnLst/>
          <a:rect l="0" t="0" r="0" b="0"/>
          <a:pathLst>
            <a:path>
              <a:moveTo>
                <a:pt x="4693102" y="400756"/>
              </a:moveTo>
              <a:arcTo wR="3154379" hR="3154379" stAng="17951786" swAng="12141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0E83BDB-813E-4AE6-85CF-6A68FA658BA6}">
      <dsp:nvSpPr>
        <dsp:cNvPr id="0" name=""/>
        <dsp:cNvSpPr/>
      </dsp:nvSpPr>
      <dsp:spPr>
        <a:xfrm>
          <a:off x="6238027" y="2181663"/>
          <a:ext cx="2425265" cy="1576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Grievances</a:t>
          </a:r>
        </a:p>
      </dsp:txBody>
      <dsp:txXfrm>
        <a:off x="6314982" y="2258618"/>
        <a:ext cx="2271355" cy="1422512"/>
      </dsp:txXfrm>
    </dsp:sp>
    <dsp:sp modelId="{6C93AB97-1E93-41E8-9CAB-0E265ADFEA69}">
      <dsp:nvSpPr>
        <dsp:cNvPr id="0" name=""/>
        <dsp:cNvSpPr/>
      </dsp:nvSpPr>
      <dsp:spPr>
        <a:xfrm>
          <a:off x="1296287" y="790252"/>
          <a:ext cx="6308759" cy="6308759"/>
        </a:xfrm>
        <a:custGeom>
          <a:avLst/>
          <a:gdLst/>
          <a:ahLst/>
          <a:cxnLst/>
          <a:rect l="0" t="0" r="0" b="0"/>
          <a:pathLst>
            <a:path>
              <a:moveTo>
                <a:pt x="6301246" y="3371946"/>
              </a:moveTo>
              <a:arcTo wR="3154379" hR="3154379" stAng="21837300" swAng="13617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141384-A131-4F4B-9603-E24A619231BB}">
      <dsp:nvSpPr>
        <dsp:cNvPr id="0" name=""/>
        <dsp:cNvSpPr/>
      </dsp:nvSpPr>
      <dsp:spPr>
        <a:xfrm>
          <a:off x="5092131" y="5708367"/>
          <a:ext cx="2425265" cy="1576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DSPS Complaint</a:t>
          </a:r>
        </a:p>
      </dsp:txBody>
      <dsp:txXfrm>
        <a:off x="5169086" y="5785322"/>
        <a:ext cx="2271355" cy="1422512"/>
      </dsp:txXfrm>
    </dsp:sp>
    <dsp:sp modelId="{F83CCD3A-4DA9-41F6-BF43-8C7551012046}">
      <dsp:nvSpPr>
        <dsp:cNvPr id="0" name=""/>
        <dsp:cNvSpPr/>
      </dsp:nvSpPr>
      <dsp:spPr>
        <a:xfrm>
          <a:off x="1296287" y="790252"/>
          <a:ext cx="6308759" cy="6308759"/>
        </a:xfrm>
        <a:custGeom>
          <a:avLst/>
          <a:gdLst/>
          <a:ahLst/>
          <a:cxnLst/>
          <a:rect l="0" t="0" r="0" b="0"/>
          <a:pathLst>
            <a:path>
              <a:moveTo>
                <a:pt x="3542775" y="6284756"/>
              </a:moveTo>
              <a:arcTo wR="3154379" hR="3154379" stAng="4975636" swAng="84872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5408FF5-55CF-48F5-9E5B-D4D9261E10BD}">
      <dsp:nvSpPr>
        <dsp:cNvPr id="0" name=""/>
        <dsp:cNvSpPr/>
      </dsp:nvSpPr>
      <dsp:spPr>
        <a:xfrm>
          <a:off x="1383936" y="5708367"/>
          <a:ext cx="2425265" cy="1576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Section 1557</a:t>
          </a:r>
        </a:p>
      </dsp:txBody>
      <dsp:txXfrm>
        <a:off x="1460891" y="5785322"/>
        <a:ext cx="2271355" cy="1422512"/>
      </dsp:txXfrm>
    </dsp:sp>
    <dsp:sp modelId="{3AB9DBCF-446F-4AC3-8412-DFA5F3DFCDE8}">
      <dsp:nvSpPr>
        <dsp:cNvPr id="0" name=""/>
        <dsp:cNvSpPr/>
      </dsp:nvSpPr>
      <dsp:spPr>
        <a:xfrm>
          <a:off x="1296287" y="790252"/>
          <a:ext cx="6308759" cy="6308759"/>
        </a:xfrm>
        <a:custGeom>
          <a:avLst/>
          <a:gdLst/>
          <a:ahLst/>
          <a:cxnLst/>
          <a:rect l="0" t="0" r="0" b="0"/>
          <a:pathLst>
            <a:path>
              <a:moveTo>
                <a:pt x="335132" y="4569285"/>
              </a:moveTo>
              <a:arcTo wR="3154379" hR="3154379" stAng="9200948" swAng="13617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A710E11-0678-42B1-8475-E78A2D83E6C4}">
      <dsp:nvSpPr>
        <dsp:cNvPr id="0" name=""/>
        <dsp:cNvSpPr/>
      </dsp:nvSpPr>
      <dsp:spPr>
        <a:xfrm>
          <a:off x="238040" y="2181663"/>
          <a:ext cx="2425265" cy="1576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New subpoenas</a:t>
          </a:r>
        </a:p>
      </dsp:txBody>
      <dsp:txXfrm>
        <a:off x="314995" y="2258618"/>
        <a:ext cx="2271355" cy="1422512"/>
      </dsp:txXfrm>
    </dsp:sp>
    <dsp:sp modelId="{DFF3AC55-919C-4C51-B253-5AF56E439527}">
      <dsp:nvSpPr>
        <dsp:cNvPr id="0" name=""/>
        <dsp:cNvSpPr/>
      </dsp:nvSpPr>
      <dsp:spPr>
        <a:xfrm>
          <a:off x="1296287" y="790252"/>
          <a:ext cx="6308759" cy="6308759"/>
        </a:xfrm>
        <a:custGeom>
          <a:avLst/>
          <a:gdLst/>
          <a:ahLst/>
          <a:cxnLst/>
          <a:rect l="0" t="0" r="0" b="0"/>
          <a:pathLst>
            <a:path>
              <a:moveTo>
                <a:pt x="758189" y="1102944"/>
              </a:moveTo>
              <a:arcTo wR="3154379" hR="3154379" stAng="13234057" swAng="12141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0C67D-990D-4D3E-94EA-3914CC338A07}">
      <dsp:nvSpPr>
        <dsp:cNvPr id="0" name=""/>
        <dsp:cNvSpPr/>
      </dsp:nvSpPr>
      <dsp:spPr>
        <a:xfrm>
          <a:off x="0" y="28184"/>
          <a:ext cx="15923999" cy="861120"/>
        </a:xfrm>
        <a:prstGeom prst="round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Quality/Safety Pillar</a:t>
          </a:r>
        </a:p>
      </dsp:txBody>
      <dsp:txXfrm>
        <a:off x="42036" y="70220"/>
        <a:ext cx="15839927" cy="777048"/>
      </dsp:txXfrm>
    </dsp:sp>
    <dsp:sp modelId="{08BC2F27-A18C-495C-B515-E34B1D7F04FD}">
      <dsp:nvSpPr>
        <dsp:cNvPr id="0" name=""/>
        <dsp:cNvSpPr/>
      </dsp:nvSpPr>
      <dsp:spPr>
        <a:xfrm>
          <a:off x="0" y="889304"/>
          <a:ext cx="15923999"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5587" tIns="25400" rIns="142240" bIns="25400" numCol="1" spcCol="1270" anchor="t" anchorCtr="0">
          <a:noAutofit/>
        </a:bodyPr>
        <a:lstStyle/>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Goals and stretch goals remained the same for all measures.  </a:t>
          </a:r>
          <a:endParaRPr lang="en-US" sz="2000" kern="1200" dirty="0"/>
        </a:p>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New Measure: Press Ganey “Patients are Satisfied with Discharge Instructions” for Inpatients. </a:t>
          </a:r>
          <a:endParaRPr lang="en-US" sz="2000" kern="1200" dirty="0"/>
        </a:p>
      </dsp:txBody>
      <dsp:txXfrm>
        <a:off x="0" y="889304"/>
        <a:ext cx="15923999" cy="761760"/>
      </dsp:txXfrm>
    </dsp:sp>
    <dsp:sp modelId="{273E86B9-00A6-4D2A-81BD-6FC5868B2D0C}">
      <dsp:nvSpPr>
        <dsp:cNvPr id="0" name=""/>
        <dsp:cNvSpPr/>
      </dsp:nvSpPr>
      <dsp:spPr>
        <a:xfrm>
          <a:off x="0" y="1651064"/>
          <a:ext cx="15923999" cy="861120"/>
        </a:xfrm>
        <a:prstGeom prst="roundRect">
          <a:avLst/>
        </a:prstGeom>
        <a:gradFill rotWithShape="0">
          <a:gsLst>
            <a:gs pos="0">
              <a:schemeClr val="accent1">
                <a:shade val="80000"/>
                <a:hueOff val="102082"/>
                <a:satOff val="-1464"/>
                <a:lumOff val="8538"/>
                <a:alphaOff val="0"/>
                <a:shade val="51000"/>
                <a:satMod val="130000"/>
              </a:schemeClr>
            </a:gs>
            <a:gs pos="80000">
              <a:schemeClr val="accent1">
                <a:shade val="80000"/>
                <a:hueOff val="102082"/>
                <a:satOff val="-1464"/>
                <a:lumOff val="8538"/>
                <a:alphaOff val="0"/>
                <a:shade val="93000"/>
                <a:satMod val="130000"/>
              </a:schemeClr>
            </a:gs>
            <a:gs pos="100000">
              <a:schemeClr val="accent1">
                <a:shade val="80000"/>
                <a:hueOff val="102082"/>
                <a:satOff val="-1464"/>
                <a:lumOff val="853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ClrTx/>
            <a:buSzTx/>
            <a:buFontTx/>
            <a:buNone/>
          </a:pPr>
          <a:r>
            <a:rPr lang="en-US" sz="2800" kern="1200" dirty="0"/>
            <a:t>People Pillar</a:t>
          </a:r>
        </a:p>
      </dsp:txBody>
      <dsp:txXfrm>
        <a:off x="42036" y="1693100"/>
        <a:ext cx="15839927" cy="777048"/>
      </dsp:txXfrm>
    </dsp:sp>
    <dsp:sp modelId="{A97E6786-9B89-49CC-BA16-1080E91EC576}">
      <dsp:nvSpPr>
        <dsp:cNvPr id="0" name=""/>
        <dsp:cNvSpPr/>
      </dsp:nvSpPr>
      <dsp:spPr>
        <a:xfrm>
          <a:off x="0" y="2512184"/>
          <a:ext cx="15923999" cy="161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5587" tIns="25400" rIns="142240" bIns="25400" numCol="1" spcCol="1270" anchor="t" anchorCtr="0">
          <a:noAutofit/>
        </a:bodyPr>
        <a:lstStyle/>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Goals and stretch goals changed for all measures.  </a:t>
          </a:r>
          <a:endParaRPr lang="en-US" sz="2000" kern="1200" dirty="0"/>
        </a:p>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New Measure: Percentage of Employee’s (excluding Per Diems) receive their first week schedule by Friday, prior to New Employee Orientation.  </a:t>
          </a:r>
          <a:endParaRPr lang="en-US" sz="2000" kern="1200" dirty="0"/>
        </a:p>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New Measure: Percentage of 6-month probationary Department Checklists are completed prior to their 6-month anniversary date.  </a:t>
          </a:r>
          <a:endParaRPr lang="en-US" sz="2000" kern="1200" dirty="0"/>
        </a:p>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Retired Measure: Workers Compensation Loss Ratio.</a:t>
          </a:r>
          <a:endParaRPr lang="en-US" sz="2000" kern="1200" dirty="0"/>
        </a:p>
      </dsp:txBody>
      <dsp:txXfrm>
        <a:off x="0" y="2512184"/>
        <a:ext cx="15923999" cy="1618740"/>
      </dsp:txXfrm>
    </dsp:sp>
    <dsp:sp modelId="{978545F9-80E1-4999-9E6A-0432A63CE8C6}">
      <dsp:nvSpPr>
        <dsp:cNvPr id="0" name=""/>
        <dsp:cNvSpPr/>
      </dsp:nvSpPr>
      <dsp:spPr>
        <a:xfrm>
          <a:off x="0" y="4130924"/>
          <a:ext cx="15923999" cy="861120"/>
        </a:xfrm>
        <a:prstGeom prst="roundRect">
          <a:avLst/>
        </a:prstGeom>
        <a:gradFill rotWithShape="0">
          <a:gsLst>
            <a:gs pos="0">
              <a:schemeClr val="accent1">
                <a:shade val="80000"/>
                <a:hueOff val="204164"/>
                <a:satOff val="-2928"/>
                <a:lumOff val="17077"/>
                <a:alphaOff val="0"/>
                <a:shade val="51000"/>
                <a:satMod val="130000"/>
              </a:schemeClr>
            </a:gs>
            <a:gs pos="80000">
              <a:schemeClr val="accent1">
                <a:shade val="80000"/>
                <a:hueOff val="204164"/>
                <a:satOff val="-2928"/>
                <a:lumOff val="17077"/>
                <a:alphaOff val="0"/>
                <a:shade val="93000"/>
                <a:satMod val="130000"/>
              </a:schemeClr>
            </a:gs>
            <a:gs pos="100000">
              <a:schemeClr val="accent1">
                <a:shade val="80000"/>
                <a:hueOff val="204164"/>
                <a:satOff val="-2928"/>
                <a:lumOff val="1707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ClrTx/>
            <a:buSzTx/>
            <a:buFontTx/>
            <a:buNone/>
          </a:pPr>
          <a:r>
            <a:rPr lang="en-US" sz="2800" kern="1200" dirty="0"/>
            <a:t>Growth Pillar</a:t>
          </a:r>
        </a:p>
      </dsp:txBody>
      <dsp:txXfrm>
        <a:off x="42036" y="4172960"/>
        <a:ext cx="15839927" cy="777048"/>
      </dsp:txXfrm>
    </dsp:sp>
    <dsp:sp modelId="{31E49F4E-6F44-4CD5-9B4F-CE3D17E6961E}">
      <dsp:nvSpPr>
        <dsp:cNvPr id="0" name=""/>
        <dsp:cNvSpPr/>
      </dsp:nvSpPr>
      <dsp:spPr>
        <a:xfrm>
          <a:off x="0" y="4992044"/>
          <a:ext cx="15923999"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5587" tIns="25400" rIns="142240" bIns="25400" numCol="1" spcCol="1270" anchor="t" anchorCtr="0">
          <a:noAutofit/>
        </a:bodyPr>
        <a:lstStyle/>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Goals and stretch goals changed for all measures. </a:t>
          </a:r>
          <a:endParaRPr lang="en-US" sz="2000" kern="1200" dirty="0"/>
        </a:p>
      </dsp:txBody>
      <dsp:txXfrm>
        <a:off x="0" y="4992044"/>
        <a:ext cx="15923999" cy="761760"/>
      </dsp:txXfrm>
    </dsp:sp>
    <dsp:sp modelId="{9539C8B6-A03D-4DDA-8DB6-8F4DEEF7BAE9}">
      <dsp:nvSpPr>
        <dsp:cNvPr id="0" name=""/>
        <dsp:cNvSpPr/>
      </dsp:nvSpPr>
      <dsp:spPr>
        <a:xfrm>
          <a:off x="0" y="5753804"/>
          <a:ext cx="15923999" cy="861120"/>
        </a:xfrm>
        <a:prstGeom prst="roundRect">
          <a:avLst/>
        </a:prstGeom>
        <a:gradFill rotWithShape="0">
          <a:gsLst>
            <a:gs pos="0">
              <a:schemeClr val="accent1">
                <a:shade val="80000"/>
                <a:hueOff val="306246"/>
                <a:satOff val="-4392"/>
                <a:lumOff val="25615"/>
                <a:alphaOff val="0"/>
                <a:shade val="51000"/>
                <a:satMod val="130000"/>
              </a:schemeClr>
            </a:gs>
            <a:gs pos="80000">
              <a:schemeClr val="accent1">
                <a:shade val="80000"/>
                <a:hueOff val="306246"/>
                <a:satOff val="-4392"/>
                <a:lumOff val="25615"/>
                <a:alphaOff val="0"/>
                <a:shade val="93000"/>
                <a:satMod val="130000"/>
              </a:schemeClr>
            </a:gs>
            <a:gs pos="100000">
              <a:schemeClr val="accent1">
                <a:shade val="80000"/>
                <a:hueOff val="306246"/>
                <a:satOff val="-4392"/>
                <a:lumOff val="256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ClrTx/>
            <a:buSzTx/>
            <a:buFontTx/>
            <a:buNone/>
          </a:pPr>
          <a:r>
            <a:rPr lang="en-US" sz="2800" kern="1200" dirty="0"/>
            <a:t>Finance Pillar</a:t>
          </a:r>
        </a:p>
      </dsp:txBody>
      <dsp:txXfrm>
        <a:off x="42036" y="5795840"/>
        <a:ext cx="15839927" cy="777048"/>
      </dsp:txXfrm>
    </dsp:sp>
    <dsp:sp modelId="{F53F19DC-3181-4DB4-A661-2AC9B93206B6}">
      <dsp:nvSpPr>
        <dsp:cNvPr id="0" name=""/>
        <dsp:cNvSpPr/>
      </dsp:nvSpPr>
      <dsp:spPr>
        <a:xfrm>
          <a:off x="0" y="6614924"/>
          <a:ext cx="15923999" cy="95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5587" tIns="25400" rIns="142240" bIns="25400" numCol="1" spcCol="1270" anchor="t" anchorCtr="0">
          <a:noAutofit/>
        </a:bodyPr>
        <a:lstStyle/>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 of Departments greater than or equal to the Top Quartile Productivity Ranking Percentage of Departments Meeting or Progressing Toward Top Quartile Productivity Ranking  - goal and stretch remained the same.  </a:t>
          </a:r>
          <a:endParaRPr lang="en-US" sz="2000" kern="1200" dirty="0"/>
        </a:p>
        <a:p>
          <a:pPr marL="228600" lvl="1" indent="-228600" algn="l" defTabSz="889000">
            <a:lnSpc>
              <a:spcPct val="90000"/>
            </a:lnSpc>
            <a:spcBef>
              <a:spcPct val="0"/>
            </a:spcBef>
            <a:spcAft>
              <a:spcPct val="20000"/>
            </a:spcAft>
            <a:buClrTx/>
            <a:buSzTx/>
            <a:buFont typeface="Courier New" panose="02070309020205020404" pitchFamily="49" charset="0"/>
            <a:buChar char="o"/>
          </a:pPr>
          <a:r>
            <a:rPr kumimoji="0" lang="en-US" sz="2000" b="0" i="0" u="none" strike="noStrike" kern="1200" cap="none" spc="0" normalizeH="0" baseline="0" noProof="0" dirty="0">
              <a:ln/>
              <a:effectLst/>
              <a:uLnTx/>
              <a:uFillTx/>
              <a:latin typeface="Arimo"/>
              <a:ea typeface="Arimo"/>
              <a:cs typeface="Arimo"/>
              <a:sym typeface="Arimo"/>
            </a:rPr>
            <a:t>Goals and stretch goals changed for all other measures. </a:t>
          </a:r>
          <a:endParaRPr lang="en-US" sz="2000" kern="1200" dirty="0"/>
        </a:p>
      </dsp:txBody>
      <dsp:txXfrm>
        <a:off x="0" y="6614924"/>
        <a:ext cx="15923999" cy="952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B32CB-F06C-4F12-9918-8AC422AB5D5A}">
      <dsp:nvSpPr>
        <dsp:cNvPr id="0" name=""/>
        <dsp:cNvSpPr/>
      </dsp:nvSpPr>
      <dsp:spPr>
        <a:xfrm>
          <a:off x="2316344" y="2169622"/>
          <a:ext cx="3867923" cy="386811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Contracted Staff</a:t>
          </a:r>
        </a:p>
      </dsp:txBody>
      <dsp:txXfrm>
        <a:off x="2882788" y="2736094"/>
        <a:ext cx="2735035" cy="2735171"/>
      </dsp:txXfrm>
    </dsp:sp>
    <dsp:sp modelId="{1493B942-E5FF-4AA6-A96A-0A79919AE67E}">
      <dsp:nvSpPr>
        <dsp:cNvPr id="0" name=""/>
        <dsp:cNvSpPr/>
      </dsp:nvSpPr>
      <dsp:spPr>
        <a:xfrm>
          <a:off x="481933" y="-33406"/>
          <a:ext cx="7797096" cy="8128000"/>
        </a:xfrm>
        <a:prstGeom prst="blockArc">
          <a:avLst>
            <a:gd name="adj1" fmla="val 17527788"/>
            <a:gd name="adj2" fmla="val 4119114"/>
            <a:gd name="adj3" fmla="val 575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FCB4684-62C9-4720-BC4A-4A1CAF11CF5C}">
      <dsp:nvSpPr>
        <dsp:cNvPr id="0" name=""/>
        <dsp:cNvSpPr/>
      </dsp:nvSpPr>
      <dsp:spPr>
        <a:xfrm>
          <a:off x="6110012" y="644815"/>
          <a:ext cx="2072060" cy="207264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FD9CF83-7046-490C-94B3-2EF41F887879}">
      <dsp:nvSpPr>
        <dsp:cNvPr id="0" name=""/>
        <dsp:cNvSpPr/>
      </dsp:nvSpPr>
      <dsp:spPr>
        <a:xfrm>
          <a:off x="7785544" y="718515"/>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10000"/>
            </a:spcAft>
            <a:buNone/>
          </a:pPr>
          <a:r>
            <a:rPr lang="en-US" sz="3600" b="1" kern="1200" dirty="0">
              <a:latin typeface="Arimo" panose="020B0604020202020204" charset="0"/>
              <a:ea typeface="Arimo" panose="020B0604020202020204" charset="0"/>
              <a:cs typeface="Arimo" panose="020B0604020202020204" charset="0"/>
            </a:rPr>
            <a:t>Med/Surg</a:t>
          </a:r>
        </a:p>
        <a:p>
          <a:pPr marL="0" lvl="0" indent="0" algn="ctr" defTabSz="1600200">
            <a:lnSpc>
              <a:spcPct val="90000"/>
            </a:lnSpc>
            <a:spcBef>
              <a:spcPct val="0"/>
            </a:spcBef>
            <a:spcAft>
              <a:spcPct val="10000"/>
            </a:spcAft>
            <a:buNone/>
          </a:pPr>
          <a:r>
            <a:rPr lang="en-US" sz="3600" b="1" kern="1200" dirty="0">
              <a:latin typeface="Arimo" panose="020B0604020202020204" charset="0"/>
              <a:ea typeface="Arimo" panose="020B0604020202020204" charset="0"/>
              <a:cs typeface="Arimo" panose="020B0604020202020204" charset="0"/>
            </a:rPr>
            <a:t>9%</a:t>
          </a:r>
        </a:p>
      </dsp:txBody>
      <dsp:txXfrm>
        <a:off x="7785544" y="718515"/>
        <a:ext cx="2773533" cy="2005990"/>
      </dsp:txXfrm>
    </dsp:sp>
    <dsp:sp modelId="{EBF43A1C-F15C-415C-BD61-4EF36317338B}">
      <dsp:nvSpPr>
        <dsp:cNvPr id="0" name=""/>
        <dsp:cNvSpPr/>
      </dsp:nvSpPr>
      <dsp:spPr>
        <a:xfrm>
          <a:off x="6859877" y="3043123"/>
          <a:ext cx="2072060" cy="207264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DF31608-D655-4586-9DAD-9D314929702C}">
      <dsp:nvSpPr>
        <dsp:cNvPr id="0" name=""/>
        <dsp:cNvSpPr/>
      </dsp:nvSpPr>
      <dsp:spPr>
        <a:xfrm>
          <a:off x="7937940" y="3072384"/>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10000"/>
            </a:spcAft>
            <a:buNone/>
          </a:pPr>
          <a:r>
            <a:rPr lang="en-US" sz="3600" b="1" kern="1200" dirty="0">
              <a:latin typeface="Arimo" panose="020B0604020202020204" charset="0"/>
              <a:ea typeface="Arimo" panose="020B0604020202020204" charset="0"/>
              <a:cs typeface="Arimo" panose="020B0604020202020204" charset="0"/>
            </a:rPr>
            <a:t>ED</a:t>
          </a:r>
        </a:p>
        <a:p>
          <a:pPr marL="0" lvl="0" indent="0" algn="ctr" defTabSz="1600200">
            <a:lnSpc>
              <a:spcPct val="90000"/>
            </a:lnSpc>
            <a:spcBef>
              <a:spcPct val="0"/>
            </a:spcBef>
            <a:spcAft>
              <a:spcPct val="10000"/>
            </a:spcAft>
            <a:buNone/>
          </a:pPr>
          <a:r>
            <a:rPr lang="en-US" sz="3600" b="1" kern="1200" dirty="0">
              <a:latin typeface="Arimo" panose="020B0604020202020204" charset="0"/>
              <a:ea typeface="Arimo" panose="020B0604020202020204" charset="0"/>
              <a:cs typeface="Arimo" panose="020B0604020202020204" charset="0"/>
            </a:rPr>
            <a:t>3%</a:t>
          </a:r>
        </a:p>
      </dsp:txBody>
      <dsp:txXfrm>
        <a:off x="7937940" y="3072384"/>
        <a:ext cx="2773533" cy="2005990"/>
      </dsp:txXfrm>
    </dsp:sp>
    <dsp:sp modelId="{DABD4E49-C1B0-4ED5-8415-B1EE8F49F033}">
      <dsp:nvSpPr>
        <dsp:cNvPr id="0" name=""/>
        <dsp:cNvSpPr/>
      </dsp:nvSpPr>
      <dsp:spPr>
        <a:xfrm>
          <a:off x="6062127" y="5513804"/>
          <a:ext cx="2072060" cy="207264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274AD9C-9A1D-487F-B675-BC833C753DF3}">
      <dsp:nvSpPr>
        <dsp:cNvPr id="0" name=""/>
        <dsp:cNvSpPr/>
      </dsp:nvSpPr>
      <dsp:spPr>
        <a:xfrm>
          <a:off x="7145606" y="5476646"/>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10000"/>
            </a:spcAft>
            <a:buNone/>
          </a:pPr>
          <a:r>
            <a:rPr lang="en-US" sz="3600" b="1" kern="1200">
              <a:latin typeface="Arimo" panose="020B0604020202020204" charset="0"/>
              <a:ea typeface="Arimo" panose="020B0604020202020204" charset="0"/>
              <a:cs typeface="Arimo" panose="020B0604020202020204" charset="0"/>
            </a:rPr>
            <a:t>Surgery</a:t>
          </a:r>
          <a:endParaRPr lang="en-US" sz="3600" b="1" kern="1200" dirty="0">
            <a:latin typeface="Arimo" panose="020B0604020202020204" charset="0"/>
            <a:ea typeface="Arimo" panose="020B0604020202020204" charset="0"/>
            <a:cs typeface="Arimo" panose="020B0604020202020204" charset="0"/>
          </a:endParaRPr>
        </a:p>
        <a:p>
          <a:pPr marL="0" lvl="0" indent="0" algn="ctr" defTabSz="1600200">
            <a:lnSpc>
              <a:spcPct val="90000"/>
            </a:lnSpc>
            <a:spcBef>
              <a:spcPct val="0"/>
            </a:spcBef>
            <a:spcAft>
              <a:spcPct val="10000"/>
            </a:spcAft>
            <a:buNone/>
          </a:pPr>
          <a:r>
            <a:rPr lang="en-US" sz="3600" b="1" kern="1200" dirty="0">
              <a:latin typeface="Arimo" panose="020B0604020202020204" charset="0"/>
              <a:ea typeface="Arimo" panose="020B0604020202020204" charset="0"/>
              <a:cs typeface="Arimo" panose="020B0604020202020204" charset="0"/>
            </a:rPr>
            <a:t>16%</a:t>
          </a:r>
        </a:p>
      </dsp:txBody>
      <dsp:txXfrm>
        <a:off x="7145606" y="5476646"/>
        <a:ext cx="2773533" cy="20059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B32CB-F06C-4F12-9918-8AC422AB5D5A}">
      <dsp:nvSpPr>
        <dsp:cNvPr id="0" name=""/>
        <dsp:cNvSpPr/>
      </dsp:nvSpPr>
      <dsp:spPr>
        <a:xfrm>
          <a:off x="2312437" y="2150668"/>
          <a:ext cx="3867923" cy="3868115"/>
        </a:xfrm>
        <a:prstGeom prst="rightArrow">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2025</a:t>
          </a:r>
        </a:p>
      </dsp:txBody>
      <dsp:txXfrm>
        <a:off x="2312437" y="3117697"/>
        <a:ext cx="2900942" cy="1934057"/>
      </dsp:txXfrm>
    </dsp:sp>
    <dsp:sp modelId="{1493B942-E5FF-4AA6-A96A-0A79919AE67E}">
      <dsp:nvSpPr>
        <dsp:cNvPr id="0" name=""/>
        <dsp:cNvSpPr/>
      </dsp:nvSpPr>
      <dsp:spPr>
        <a:xfrm>
          <a:off x="317804" y="0"/>
          <a:ext cx="7797096" cy="8128000"/>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CB4684-62C9-4720-BC4A-4A1CAF11CF5C}">
      <dsp:nvSpPr>
        <dsp:cNvPr id="0" name=""/>
        <dsp:cNvSpPr/>
      </dsp:nvSpPr>
      <dsp:spPr>
        <a:xfrm>
          <a:off x="6059019" y="685190"/>
          <a:ext cx="2072060" cy="207264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9CF83-7046-490C-94B3-2EF41F887879}">
      <dsp:nvSpPr>
        <dsp:cNvPr id="0" name=""/>
        <dsp:cNvSpPr/>
      </dsp:nvSpPr>
      <dsp:spPr>
        <a:xfrm>
          <a:off x="8288247" y="718515"/>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kern="1200" dirty="0" err="1">
              <a:latin typeface="Arimo" panose="020B0604020202020204" charset="0"/>
              <a:ea typeface="Arimo" panose="020B0604020202020204" charset="0"/>
              <a:cs typeface="Arimo" panose="020B0604020202020204" charset="0"/>
            </a:rPr>
            <a:t>Energage</a:t>
          </a:r>
          <a:r>
            <a:rPr lang="en-US" sz="2800" kern="1200" dirty="0">
              <a:latin typeface="Arimo" panose="020B0604020202020204" charset="0"/>
              <a:ea typeface="Arimo" panose="020B0604020202020204" charset="0"/>
              <a:cs typeface="Arimo" panose="020B0604020202020204" charset="0"/>
            </a:rPr>
            <a:t> Employee Engagement Survey</a:t>
          </a:r>
        </a:p>
      </dsp:txBody>
      <dsp:txXfrm>
        <a:off x="8288247" y="718515"/>
        <a:ext cx="2773533" cy="2005990"/>
      </dsp:txXfrm>
    </dsp:sp>
    <dsp:sp modelId="{EBF43A1C-F15C-415C-BD61-4EF36317338B}">
      <dsp:nvSpPr>
        <dsp:cNvPr id="0" name=""/>
        <dsp:cNvSpPr/>
      </dsp:nvSpPr>
      <dsp:spPr>
        <a:xfrm>
          <a:off x="6859877" y="3043123"/>
          <a:ext cx="2072060" cy="207264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F31608-D655-4586-9DAD-9D314929702C}">
      <dsp:nvSpPr>
        <dsp:cNvPr id="0" name=""/>
        <dsp:cNvSpPr/>
      </dsp:nvSpPr>
      <dsp:spPr>
        <a:xfrm>
          <a:off x="9100661" y="3072384"/>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kern="1200" dirty="0">
              <a:latin typeface="Arimo" panose="020B0604020202020204" charset="0"/>
              <a:ea typeface="Arimo" panose="020B0604020202020204" charset="0"/>
              <a:cs typeface="Arimo" panose="020B0604020202020204" charset="0"/>
            </a:rPr>
            <a:t>Strategic Planning</a:t>
          </a:r>
        </a:p>
      </dsp:txBody>
      <dsp:txXfrm>
        <a:off x="9100661" y="3072384"/>
        <a:ext cx="2773533" cy="2005990"/>
      </dsp:txXfrm>
    </dsp:sp>
    <dsp:sp modelId="{DABD4E49-C1B0-4ED5-8415-B1EE8F49F033}">
      <dsp:nvSpPr>
        <dsp:cNvPr id="0" name=""/>
        <dsp:cNvSpPr/>
      </dsp:nvSpPr>
      <dsp:spPr>
        <a:xfrm>
          <a:off x="6059019" y="5434380"/>
          <a:ext cx="2072060" cy="207264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74AD9C-9A1D-487F-B675-BC833C753DF3}">
      <dsp:nvSpPr>
        <dsp:cNvPr id="0" name=""/>
        <dsp:cNvSpPr/>
      </dsp:nvSpPr>
      <dsp:spPr>
        <a:xfrm>
          <a:off x="8288247" y="5476646"/>
          <a:ext cx="2773533" cy="200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10000"/>
            </a:spcAft>
            <a:buNone/>
          </a:pPr>
          <a:r>
            <a:rPr lang="en-US" sz="2800" kern="1200" dirty="0">
              <a:latin typeface="Arimo" panose="020B0604020202020204" charset="0"/>
              <a:ea typeface="Arimo" panose="020B0604020202020204" charset="0"/>
              <a:cs typeface="Arimo" panose="020B0604020202020204" charset="0"/>
            </a:rPr>
            <a:t>18-month Leadership Development</a:t>
          </a:r>
        </a:p>
      </dsp:txBody>
      <dsp:txXfrm>
        <a:off x="8288247" y="5476646"/>
        <a:ext cx="2773533" cy="20059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78D948B6-8955-4F09-A49C-F296C10B5A78}" type="datetimeFigureOut">
              <a:rPr lang="en-US" smtClean="0"/>
              <a:t>2/3/2025</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1FE36C64-737A-4A58-A66E-8FA0FE80D4F7}" type="slidenum">
              <a:rPr lang="en-US" smtClean="0"/>
              <a:t>‹#›</a:t>
            </a:fld>
            <a:endParaRPr lang="en-US"/>
          </a:p>
        </p:txBody>
      </p:sp>
    </p:spTree>
    <p:extLst>
      <p:ext uri="{BB962C8B-B14F-4D97-AF65-F5344CB8AC3E}">
        <p14:creationId xmlns:p14="http://schemas.microsoft.com/office/powerpoint/2010/main" val="84691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B952-B08D-B2B7-5DD0-A126419F2ED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3F6BDB-88DC-4444-04EE-296286FFAD6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94EA14-0C05-2A3A-883C-0FB5695AB6C5}"/>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3B18F1D9-830E-7138-FC7B-0D3358FC9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48D9F-31A7-54DF-06FE-DAB038D751A0}"/>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935507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CA31-8DD9-166C-FA4C-6B4B73B4E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93A04-D686-A165-82E6-1A82EF056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47A1-FB68-0D01-18FC-118D61A0DC6A}"/>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7C364750-C555-65EB-26EE-800EC90DF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9CC76-85D9-8DAC-F4F4-7DD3EC16B6F9}"/>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58598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2A18-89D6-E187-A80B-0AE69578441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D530C96-5939-F764-7749-A27BDE77B06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23957-0C41-0271-0AFE-B1C9FF4FBC85}"/>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8766A4E5-D431-9D56-37BF-03AC99DBB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51449-EB51-83AF-7F72-305FBFF413AE}"/>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853685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7C35-019B-95B0-0E19-1ACFC789FC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A6FE1-8FAF-A4EF-47B8-B589E3E1A20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7771EF-56B8-FD26-A3E4-485053E3B5B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39184-4034-A08F-2502-392471E77A2E}"/>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6" name="Footer Placeholder 5">
            <a:extLst>
              <a:ext uri="{FF2B5EF4-FFF2-40B4-BE49-F238E27FC236}">
                <a16:creationId xmlns:a16="http://schemas.microsoft.com/office/drawing/2014/main" id="{13813156-B3C4-41B1-5C2E-0F97F9141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73873-F410-DD98-EBC9-2DB4C2D01597}"/>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444344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71F5-21DF-87F5-1C07-06854A3D00A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2ED4B8-8253-79AE-E2BD-0F287398A9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593B20D-0012-ABF4-9D11-9A88E688C79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62999-83A5-7465-3360-E49504CB706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BF852-809A-F293-DA26-07627A8EA1D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5E114F-F140-C541-8E81-F8E5D1D265C6}"/>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8" name="Footer Placeholder 7">
            <a:extLst>
              <a:ext uri="{FF2B5EF4-FFF2-40B4-BE49-F238E27FC236}">
                <a16:creationId xmlns:a16="http://schemas.microsoft.com/office/drawing/2014/main" id="{0F0F0CDA-9126-26BB-20EE-1F66973BA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BD136-4A23-1AF0-7398-D20C425024CA}"/>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320161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3EB8-CE64-304E-58D2-62AD3F2F2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5D425-81D4-F30A-E0B3-7F8107FC44FA}"/>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4" name="Footer Placeholder 3">
            <a:extLst>
              <a:ext uri="{FF2B5EF4-FFF2-40B4-BE49-F238E27FC236}">
                <a16:creationId xmlns:a16="http://schemas.microsoft.com/office/drawing/2014/main" id="{7170F356-AB15-F7F0-D3A7-9CEE59B71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5B6F7-D2B7-0A34-BF8B-BA7A2D6F5B7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31282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E76A4-9CA5-529B-EE36-433CA6BF874C}"/>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3" name="Footer Placeholder 2">
            <a:extLst>
              <a:ext uri="{FF2B5EF4-FFF2-40B4-BE49-F238E27FC236}">
                <a16:creationId xmlns:a16="http://schemas.microsoft.com/office/drawing/2014/main" id="{B4A3B7B7-0F5F-356E-1F36-4C3F4B1B3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A2E600-C3E8-F888-2B3A-47091C8FD3F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37167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9347-DA0D-676E-903E-64E4C0A1CAF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A6AEBEC-2D08-0F5E-820B-B52CB0078CC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576B2A-E8DE-28B2-5A24-7BBBE89A68F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F1A5E0-55EB-1C54-8BB5-D0ADD8F32722}"/>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6" name="Footer Placeholder 5">
            <a:extLst>
              <a:ext uri="{FF2B5EF4-FFF2-40B4-BE49-F238E27FC236}">
                <a16:creationId xmlns:a16="http://schemas.microsoft.com/office/drawing/2014/main" id="{F55BD5B2-B375-6045-84A4-1B04E356B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DE63B-29B6-DCB5-5DE9-AFCD1B34822B}"/>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657623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C203-7508-7A8E-80B3-FE79F6CEC2B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FF93904-05E2-1667-0433-8EC6E202F1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BC3E6CD-70A7-9D91-1B50-141F07B7B9E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BCB1EF-2F76-89F0-E64A-184C0F4E1CB1}"/>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6" name="Footer Placeholder 5">
            <a:extLst>
              <a:ext uri="{FF2B5EF4-FFF2-40B4-BE49-F238E27FC236}">
                <a16:creationId xmlns:a16="http://schemas.microsoft.com/office/drawing/2014/main" id="{BB22D917-7CFE-7C47-9AA1-84A32C5E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AD0BA-41EF-423D-E5CE-1478391CD79A}"/>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09422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8CD2-8260-4609-2441-5FA27DBC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068DE-72C9-DEBE-E280-04DD8BA86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B9F23-5F3C-15AC-37EE-DFBCA73F6F05}"/>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A1C8E57B-28E3-2072-E421-308963A04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DBAC9-868D-A15C-31A7-90A3BD4662B9}"/>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090204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54339-3F41-112C-AE70-A2960403BB0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9565B-C4D0-1218-2E3E-2BD3C8D6E8D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B8FFE-9054-9A4D-92F0-39B11A6DCEF6}"/>
              </a:ext>
            </a:extLst>
          </p:cNvPr>
          <p:cNvSpPr>
            <a:spLocks noGrp="1"/>
          </p:cNvSpPr>
          <p:nvPr>
            <p:ph type="dt" sz="half" idx="10"/>
          </p:nvPr>
        </p:nvSpPr>
        <p:spPr/>
        <p:txBody>
          <a:body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697E0ECD-3176-80FE-B048-8D14E7251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07A5F-745D-32B4-16F4-D3CAA299EFC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66733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AA111-80B9-B888-27CF-41860A46ECE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BB22C-AD47-D48B-6C2B-6F0E13100F9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79EB5-D810-A7AB-32AD-4BBFFA2D7E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4C7AC9A-53A9-4CD6-B03E-7CB2EEC7E7E1}" type="datetimeFigureOut">
              <a:rPr lang="en-US" smtClean="0"/>
              <a:t>2/3/2025</a:t>
            </a:fld>
            <a:endParaRPr lang="en-US"/>
          </a:p>
        </p:txBody>
      </p:sp>
      <p:sp>
        <p:nvSpPr>
          <p:cNvPr id="5" name="Footer Placeholder 4">
            <a:extLst>
              <a:ext uri="{FF2B5EF4-FFF2-40B4-BE49-F238E27FC236}">
                <a16:creationId xmlns:a16="http://schemas.microsoft.com/office/drawing/2014/main" id="{00D281BF-8408-19A1-6432-3CBA1AB4670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587272-89EB-DE1A-E31A-10FA2AE35DD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A43994-14C0-4EB6-9541-CB5ED02242D4}" type="slidenum">
              <a:rPr lang="en-US" smtClean="0"/>
              <a:t>‹#›</a:t>
            </a:fld>
            <a:endParaRPr lang="en-US"/>
          </a:p>
        </p:txBody>
      </p:sp>
    </p:spTree>
    <p:extLst>
      <p:ext uri="{BB962C8B-B14F-4D97-AF65-F5344CB8AC3E}">
        <p14:creationId xmlns:p14="http://schemas.microsoft.com/office/powerpoint/2010/main" val="4022241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3.svg"/><Relationship Id="rId9" Type="http://schemas.microsoft.com/office/2007/relationships/diagramDrawing" Target="../diagrams/drawing1.xml"/><Relationship Id="rId14" Type="http://schemas.microsoft.com/office/2007/relationships/diagramDrawing" Target="../diagrams/drawing2.xml"/></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svg"/><Relationship Id="rId7" Type="http://schemas.openxmlformats.org/officeDocument/2006/relationships/diagramColors" Target="../diagrams/colors3.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svg"/><Relationship Id="rId7" Type="http://schemas.openxmlformats.org/officeDocument/2006/relationships/diagramColors" Target="../diagrams/colors4.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svg"/><Relationship Id="rId7" Type="http://schemas.openxmlformats.org/officeDocument/2006/relationships/diagramColors" Target="../diagrams/colors5.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svg"/><Relationship Id="rId7" Type="http://schemas.openxmlformats.org/officeDocument/2006/relationships/diagramColors" Target="../diagrams/colors6.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2.svg"/><Relationship Id="rId7" Type="http://schemas.openxmlformats.org/officeDocument/2006/relationships/diagramColors" Target="../diagrams/colors7.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1.svg"/><Relationship Id="rId7" Type="http://schemas.openxmlformats.org/officeDocument/2006/relationships/diagramColors" Target="../diagrams/colors8.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1.svg"/><Relationship Id="rId7" Type="http://schemas.openxmlformats.org/officeDocument/2006/relationships/diagramColors" Target="../diagrams/colors9.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1.svg"/><Relationship Id="rId7" Type="http://schemas.openxmlformats.org/officeDocument/2006/relationships/diagramColors" Target="../diagrams/colors10.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png"/><Relationship Id="rId7" Type="http://schemas.openxmlformats.org/officeDocument/2006/relationships/diagramQuickStyle" Target="../diagrams/quickStyle11.xml"/><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3.svg"/><Relationship Id="rId9" Type="http://schemas.microsoft.com/office/2007/relationships/diagramDrawing" Target="../diagrams/drawing11.xm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png"/><Relationship Id="rId7" Type="http://schemas.openxmlformats.org/officeDocument/2006/relationships/diagramQuickStyle" Target="../diagrams/quickStyle12.xml"/><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3.svg"/><Relationship Id="rId9" Type="http://schemas.microsoft.com/office/2007/relationships/diagramDrawing" Target="../diagrams/drawing1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svg"/></Relationships>
</file>

<file path=ppt/slides/_rels/slide7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CA300289-8F21-F996-C236-C1A09AF4D4A4}"/>
              </a:ext>
            </a:extLst>
          </p:cNvPr>
          <p:cNvSpPr/>
          <p:nvPr/>
        </p:nvSpPr>
        <p:spPr>
          <a:xfrm>
            <a:off x="-3733489" y="-3493840"/>
            <a:ext cx="25169866" cy="8274269"/>
          </a:xfrm>
          <a:custGeom>
            <a:avLst/>
            <a:gdLst/>
            <a:ahLst/>
            <a:cxnLst/>
            <a:rect l="l" t="t" r="r" b="b"/>
            <a:pathLst>
              <a:path w="25169866" h="10445213">
                <a:moveTo>
                  <a:pt x="0" y="0"/>
                </a:moveTo>
                <a:lnTo>
                  <a:pt x="25169865" y="0"/>
                </a:lnTo>
                <a:lnTo>
                  <a:pt x="25169865" y="10445213"/>
                </a:lnTo>
                <a:lnTo>
                  <a:pt x="0" y="10445213"/>
                </a:lnTo>
                <a:lnTo>
                  <a:pt x="0" y="0"/>
                </a:lnTo>
                <a:close/>
              </a:path>
            </a:pathLst>
          </a:custGeom>
          <a:blipFill>
            <a:blip r:embed="rId2">
              <a:alphaModFix amt="31000"/>
            </a:blip>
            <a:stretch>
              <a:fillRect b="-26237"/>
            </a:stretch>
          </a:blipFill>
        </p:spPr>
        <p:txBody>
          <a:bodyPr/>
          <a:lstStyle/>
          <a:p>
            <a:endParaRPr lang="en-US" dirty="0"/>
          </a:p>
        </p:txBody>
      </p:sp>
      <p:grpSp>
        <p:nvGrpSpPr>
          <p:cNvPr id="4" name="Group 4"/>
          <p:cNvGrpSpPr/>
          <p:nvPr/>
        </p:nvGrpSpPr>
        <p:grpSpPr>
          <a:xfrm>
            <a:off x="-18510" y="2566278"/>
            <a:ext cx="18591137" cy="2263889"/>
            <a:chOff x="0" y="0"/>
            <a:chExt cx="4896431" cy="596251"/>
          </a:xfrm>
        </p:grpSpPr>
        <p:sp>
          <p:nvSpPr>
            <p:cNvPr id="5" name="Freeform 5"/>
            <p:cNvSpPr/>
            <p:nvPr/>
          </p:nvSpPr>
          <p:spPr>
            <a:xfrm>
              <a:off x="0" y="0"/>
              <a:ext cx="4896431" cy="596251"/>
            </a:xfrm>
            <a:custGeom>
              <a:avLst/>
              <a:gdLst/>
              <a:ahLst/>
              <a:cxnLst/>
              <a:rect l="l" t="t" r="r" b="b"/>
              <a:pathLst>
                <a:path w="4896431" h="596251">
                  <a:moveTo>
                    <a:pt x="0" y="0"/>
                  </a:moveTo>
                  <a:lnTo>
                    <a:pt x="4896431" y="0"/>
                  </a:lnTo>
                  <a:lnTo>
                    <a:pt x="4896431"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endParaRPr lang="en-US"/>
            </a:p>
          </p:txBody>
        </p:sp>
        <p:sp>
          <p:nvSpPr>
            <p:cNvPr id="6" name="TextBox 6"/>
            <p:cNvSpPr txBox="1"/>
            <p:nvPr/>
          </p:nvSpPr>
          <p:spPr>
            <a:xfrm>
              <a:off x="0" y="-38100"/>
              <a:ext cx="4896431" cy="63435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95022" y="3058518"/>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342607" y="5511357"/>
            <a:ext cx="1885657" cy="188565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1" name="TextBox 2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16744950" y="5511357"/>
            <a:ext cx="1885657" cy="188565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4" name="TextBox 2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5" name="Freeform 25"/>
          <p:cNvSpPr/>
          <p:nvPr/>
        </p:nvSpPr>
        <p:spPr>
          <a:xfrm flipH="1">
            <a:off x="-1733707" y="7629736"/>
            <a:ext cx="5724364" cy="5724364"/>
          </a:xfrm>
          <a:custGeom>
            <a:avLst/>
            <a:gdLst/>
            <a:ahLst/>
            <a:cxnLst/>
            <a:rect l="l" t="t" r="r" b="b"/>
            <a:pathLst>
              <a:path w="5724364" h="5724364">
                <a:moveTo>
                  <a:pt x="5724364" y="0"/>
                </a:moveTo>
                <a:lnTo>
                  <a:pt x="0" y="0"/>
                </a:lnTo>
                <a:lnTo>
                  <a:pt x="0" y="5724364"/>
                </a:lnTo>
                <a:lnTo>
                  <a:pt x="5724364" y="5724364"/>
                </a:lnTo>
                <a:lnTo>
                  <a:pt x="5724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p:cNvSpPr/>
          <p:nvPr/>
        </p:nvSpPr>
        <p:spPr>
          <a:xfrm flipH="1">
            <a:off x="-3264149" y="7833257"/>
            <a:ext cx="5724364" cy="5724364"/>
          </a:xfrm>
          <a:custGeom>
            <a:avLst/>
            <a:gdLst/>
            <a:ahLst/>
            <a:cxnLst/>
            <a:rect l="l" t="t" r="r" b="b"/>
            <a:pathLst>
              <a:path w="5724364" h="5724364">
                <a:moveTo>
                  <a:pt x="5724364" y="0"/>
                </a:moveTo>
                <a:lnTo>
                  <a:pt x="0" y="0"/>
                </a:lnTo>
                <a:lnTo>
                  <a:pt x="0" y="5724364"/>
                </a:lnTo>
                <a:lnTo>
                  <a:pt x="5724364" y="5724364"/>
                </a:lnTo>
                <a:lnTo>
                  <a:pt x="5724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p:cNvSpPr/>
          <p:nvPr/>
        </p:nvSpPr>
        <p:spPr>
          <a:xfrm>
            <a:off x="14449476" y="7629736"/>
            <a:ext cx="5599455" cy="5599455"/>
          </a:xfrm>
          <a:custGeom>
            <a:avLst/>
            <a:gdLst/>
            <a:ahLst/>
            <a:cxnLst/>
            <a:rect l="l" t="t" r="r" b="b"/>
            <a:pathLst>
              <a:path w="5599455" h="5599455">
                <a:moveTo>
                  <a:pt x="0" y="0"/>
                </a:moveTo>
                <a:lnTo>
                  <a:pt x="5599456" y="0"/>
                </a:lnTo>
                <a:lnTo>
                  <a:pt x="5599456" y="5599455"/>
                </a:lnTo>
                <a:lnTo>
                  <a:pt x="0" y="5599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15946523" y="7958165"/>
            <a:ext cx="5599455" cy="5599455"/>
          </a:xfrm>
          <a:custGeom>
            <a:avLst/>
            <a:gdLst/>
            <a:ahLst/>
            <a:cxnLst/>
            <a:rect l="l" t="t" r="r" b="b"/>
            <a:pathLst>
              <a:path w="5599455" h="5599455">
                <a:moveTo>
                  <a:pt x="0" y="0"/>
                </a:moveTo>
                <a:lnTo>
                  <a:pt x="5599456" y="0"/>
                </a:lnTo>
                <a:lnTo>
                  <a:pt x="5599456" y="5599456"/>
                </a:lnTo>
                <a:lnTo>
                  <a:pt x="0" y="5599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TextBox 29"/>
          <p:cNvSpPr txBox="1"/>
          <p:nvPr/>
        </p:nvSpPr>
        <p:spPr>
          <a:xfrm>
            <a:off x="2879862" y="5696467"/>
            <a:ext cx="12556986" cy="2160723"/>
          </a:xfrm>
          <a:prstGeom prst="rect">
            <a:avLst/>
          </a:prstGeom>
        </p:spPr>
        <p:txBody>
          <a:bodyPr lIns="0" tIns="0" rIns="0" bIns="0" rtlCol="0" anchor="t">
            <a:spAutoFit/>
          </a:bodyPr>
          <a:lstStyle/>
          <a:p>
            <a:pPr algn="ctr">
              <a:lnSpc>
                <a:spcPts val="8124"/>
              </a:lnSpc>
            </a:pPr>
            <a:r>
              <a:rPr lang="en-US" sz="7385" b="1" dirty="0">
                <a:solidFill>
                  <a:srgbClr val="00539F"/>
                </a:solidFill>
                <a:latin typeface="Telegraf Bold"/>
                <a:ea typeface="Telegraf Bold"/>
                <a:cs typeface="Telegraf Bold"/>
                <a:sym typeface="Telegraf Bold"/>
              </a:rPr>
              <a:t>Stoughton Health Governing Board Meeting</a:t>
            </a:r>
          </a:p>
        </p:txBody>
      </p:sp>
      <p:sp>
        <p:nvSpPr>
          <p:cNvPr id="30" name="TextBox 30"/>
          <p:cNvSpPr txBox="1"/>
          <p:nvPr/>
        </p:nvSpPr>
        <p:spPr>
          <a:xfrm>
            <a:off x="3463924" y="8181114"/>
            <a:ext cx="11388861" cy="476250"/>
          </a:xfrm>
          <a:prstGeom prst="rect">
            <a:avLst/>
          </a:prstGeom>
        </p:spPr>
        <p:txBody>
          <a:bodyPr lIns="0" tIns="0" rIns="0" bIns="0" rtlCol="0" anchor="t">
            <a:spAutoFit/>
          </a:bodyPr>
          <a:lstStyle/>
          <a:p>
            <a:pPr algn="ctr">
              <a:lnSpc>
                <a:spcPts val="3606"/>
              </a:lnSpc>
            </a:pPr>
            <a:r>
              <a:rPr lang="en-US" sz="3005" dirty="0">
                <a:solidFill>
                  <a:srgbClr val="000000"/>
                </a:solidFill>
                <a:latin typeface="Arimo"/>
                <a:ea typeface="Arimo"/>
                <a:cs typeface="Arimo"/>
                <a:sym typeface="Arimo"/>
              </a:rPr>
              <a:t>January 22, 2025</a:t>
            </a:r>
          </a:p>
        </p:txBody>
      </p:sp>
      <p:pic>
        <p:nvPicPr>
          <p:cNvPr id="32" name="Picture 31" descr="A close-up of a logo&#10;&#10;Description automatically generated">
            <a:extLst>
              <a:ext uri="{FF2B5EF4-FFF2-40B4-BE49-F238E27FC236}">
                <a16:creationId xmlns:a16="http://schemas.microsoft.com/office/drawing/2014/main" id="{9230413B-575A-E519-9845-7C5BF35CF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4396224"/>
            <a:ext cx="3834489" cy="1058535"/>
          </a:xfrm>
          <a:prstGeom prst="rect">
            <a:avLst/>
          </a:prstGeom>
        </p:spPr>
      </p:pic>
      <p:grpSp>
        <p:nvGrpSpPr>
          <p:cNvPr id="7" name="Group 7"/>
          <p:cNvGrpSpPr/>
          <p:nvPr/>
        </p:nvGrpSpPr>
        <p:grpSpPr>
          <a:xfrm>
            <a:off x="-3812363" y="1073201"/>
            <a:ext cx="6595183" cy="65951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p:spPr>
          <p:txBody>
            <a:bodyPr/>
            <a:lstStyle/>
            <a:p>
              <a:endParaRPr lang="en-US"/>
            </a:p>
          </p:txBody>
        </p:sp>
        <p:sp>
          <p:nvSpPr>
            <p:cNvPr id="9" name="TextBox 9"/>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796922" y="3058518"/>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5505181" y="1073201"/>
            <a:ext cx="6595183" cy="659518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p:spPr>
          <p:txBody>
            <a:bodyPr/>
            <a:lstStyle/>
            <a:p>
              <a:endParaRPr lang="en-US"/>
            </a:p>
          </p:txBody>
        </p:sp>
        <p:sp>
          <p:nvSpPr>
            <p:cNvPr id="12" name="TextBox 12"/>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3171976"/>
            <a:ext cx="10646684" cy="5237524"/>
          </a:xfrm>
          <a:prstGeom prst="rect">
            <a:avLst/>
          </a:prstGeom>
        </p:spPr>
        <p:txBody>
          <a:bodyPr lIns="0" tIns="0" rIns="0" bIns="0" rtlCol="0" anchor="t">
            <a:spAutoFit/>
          </a:bodyPr>
          <a:lstStyle/>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Bone Density</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CT</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Echocardiography</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Stress Echocardiography</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MRI</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3D Mammography</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Nuclear Medicine</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Stereotactic Breast Biopsy</a:t>
            </a:r>
          </a:p>
          <a:p>
            <a:pPr marL="457200" marR="0" lvl="0" indent="-457200" algn="just" defTabSz="914400" rtl="0" eaLnBrk="1" fontAlgn="auto" latinLnBrk="0" hangingPunct="1">
              <a:lnSpc>
                <a:spcPts val="3521"/>
              </a:lnSpc>
              <a:spcBef>
                <a:spcPts val="1200"/>
              </a:spcBef>
              <a:spcAft>
                <a:spcPts val="0"/>
              </a:spcAft>
              <a:buClrTx/>
              <a:buSzTx/>
              <a:buFont typeface="Wingdings" panose="05000000000000000000" pitchFamily="2" charset="2"/>
              <a:buChar char="ü"/>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Therapeutic Injections and Ultrasound</a:t>
            </a:r>
          </a:p>
        </p:txBody>
      </p:sp>
      <p:sp>
        <p:nvSpPr>
          <p:cNvPr id="23" name="TextBox 23"/>
          <p:cNvSpPr txBox="1"/>
          <p:nvPr/>
        </p:nvSpPr>
        <p:spPr>
          <a:xfrm>
            <a:off x="1068293" y="1682537"/>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Medical Imaging</a:t>
            </a:r>
          </a:p>
        </p:txBody>
      </p:sp>
      <p:pic>
        <p:nvPicPr>
          <p:cNvPr id="24" name="Picture 23">
            <a:extLst>
              <a:ext uri="{FF2B5EF4-FFF2-40B4-BE49-F238E27FC236}">
                <a16:creationId xmlns:a16="http://schemas.microsoft.com/office/drawing/2014/main" id="{85C191CB-2B81-EFAF-23BB-30AE671B9356}"/>
              </a:ext>
            </a:extLst>
          </p:cNvPr>
          <p:cNvPicPr>
            <a:picLocks noChangeAspect="1"/>
          </p:cNvPicPr>
          <p:nvPr/>
        </p:nvPicPr>
        <p:blipFill>
          <a:blip r:embed="rId6"/>
          <a:stretch>
            <a:fillRect/>
          </a:stretch>
        </p:blipFill>
        <p:spPr>
          <a:xfrm>
            <a:off x="9525000" y="1877500"/>
            <a:ext cx="3944085" cy="3851382"/>
          </a:xfrm>
          <a:prstGeom prst="rect">
            <a:avLst/>
          </a:prstGeom>
          <a:ln>
            <a:noFill/>
          </a:ln>
          <a:effectLst>
            <a:outerShdw blurRad="292100" dist="139700" dir="2700000" algn="tl" rotWithShape="0">
              <a:srgbClr val="333333">
                <a:alpha val="65000"/>
              </a:srgbClr>
            </a:outerShdw>
          </a:effectLst>
        </p:spPr>
      </p:pic>
      <p:pic>
        <p:nvPicPr>
          <p:cNvPr id="2050" name="Picture 2" descr="Medical Imaging Services">
            <a:extLst>
              <a:ext uri="{FF2B5EF4-FFF2-40B4-BE49-F238E27FC236}">
                <a16:creationId xmlns:a16="http://schemas.microsoft.com/office/drawing/2014/main" id="{A3336959-1623-A630-41A2-94D74DA5C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000" y="6333463"/>
            <a:ext cx="3944085" cy="2825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3841909"/>
            <a:ext cx="10646684" cy="1107996"/>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A physician’s referral is not needed unless you have Medicare or Medicaid.</a:t>
            </a:r>
          </a:p>
        </p:txBody>
      </p:sp>
      <p:sp>
        <p:nvSpPr>
          <p:cNvPr id="23" name="TextBox 23"/>
          <p:cNvSpPr txBox="1"/>
          <p:nvPr/>
        </p:nvSpPr>
        <p:spPr>
          <a:xfrm>
            <a:off x="1068293" y="1682537"/>
            <a:ext cx="10646684" cy="1769715"/>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Physical, Occupational, and Speech Therapy</a:t>
            </a:r>
          </a:p>
        </p:txBody>
      </p:sp>
      <p:pic>
        <p:nvPicPr>
          <p:cNvPr id="7" name="Picture 6">
            <a:extLst>
              <a:ext uri="{FF2B5EF4-FFF2-40B4-BE49-F238E27FC236}">
                <a16:creationId xmlns:a16="http://schemas.microsoft.com/office/drawing/2014/main" id="{FBDFFC69-DFA8-EF05-A41B-92725BDB3599}"/>
              </a:ext>
            </a:extLst>
          </p:cNvPr>
          <p:cNvPicPr>
            <a:picLocks noChangeAspect="1"/>
          </p:cNvPicPr>
          <p:nvPr/>
        </p:nvPicPr>
        <p:blipFill>
          <a:blip r:embed="rId6"/>
          <a:stretch>
            <a:fillRect/>
          </a:stretch>
        </p:blipFill>
        <p:spPr>
          <a:xfrm>
            <a:off x="1009650" y="6253085"/>
            <a:ext cx="5695950" cy="27248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D309A25-AECA-C42C-469E-A86FC261E4F6}"/>
              </a:ext>
            </a:extLst>
          </p:cNvPr>
          <p:cNvPicPr>
            <a:picLocks noChangeAspect="1"/>
          </p:cNvPicPr>
          <p:nvPr/>
        </p:nvPicPr>
        <p:blipFill>
          <a:blip r:embed="rId7"/>
          <a:stretch>
            <a:fillRect/>
          </a:stretch>
        </p:blipFill>
        <p:spPr>
          <a:xfrm>
            <a:off x="7725267" y="6236390"/>
            <a:ext cx="6090249" cy="2761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250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85878" y="2839086"/>
            <a:ext cx="12322971" cy="172354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Stoughton Health offers a variety of screenings to help you make more informed decisions about your health and wellness. Screenings are offered at the Community Health &amp; Wellness Center located at 3162 County Road B in Stoughton.  Our base screening includes:</a:t>
            </a:r>
          </a:p>
        </p:txBody>
      </p:sp>
      <p:sp>
        <p:nvSpPr>
          <p:cNvPr id="23" name="TextBox 23"/>
          <p:cNvSpPr txBox="1"/>
          <p:nvPr/>
        </p:nvSpPr>
        <p:spPr>
          <a:xfrm>
            <a:off x="1068293" y="1682537"/>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Screenings</a:t>
            </a:r>
          </a:p>
        </p:txBody>
      </p:sp>
      <p:sp>
        <p:nvSpPr>
          <p:cNvPr id="8" name="TextBox 21">
            <a:extLst>
              <a:ext uri="{FF2B5EF4-FFF2-40B4-BE49-F238E27FC236}">
                <a16:creationId xmlns:a16="http://schemas.microsoft.com/office/drawing/2014/main" id="{5E1B796C-C023-4229-C4CB-5933F83F1177}"/>
              </a:ext>
            </a:extLst>
          </p:cNvPr>
          <p:cNvSpPr txBox="1"/>
          <p:nvPr/>
        </p:nvSpPr>
        <p:spPr>
          <a:xfrm>
            <a:off x="6567097" y="4886385"/>
            <a:ext cx="6841751" cy="4524315"/>
          </a:xfrm>
          <a:prstGeom prst="rect">
            <a:avLst/>
          </a:prstGeom>
        </p:spPr>
        <p:txBody>
          <a:bodyPr wrap="square" lIns="0" tIns="0" rIns="0" bIns="0" rtlCol="0" anchor="t">
            <a:spAutoFit/>
          </a:bodyPr>
          <a:lstStyle/>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Blood glucose (sugar)</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Cholesterol – including HDL and LDL</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Triglycerides</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Injury risk</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Hearing </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Balance </a:t>
            </a:r>
          </a:p>
          <a:p>
            <a:pPr marR="0" lvl="0" algn="just" defTabSz="914400" rtl="0" eaLnBrk="1" fontAlgn="auto" latinLnBrk="0" hangingPunct="1">
              <a:lnSpc>
                <a:spcPct val="100000"/>
              </a:lnSpc>
              <a:spcBef>
                <a:spcPts val="1200"/>
              </a:spcBef>
              <a:spcAft>
                <a:spcPts val="0"/>
              </a:spcAft>
              <a:buClrTx/>
              <a:buSzTx/>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
        <p:nvSpPr>
          <p:cNvPr id="9" name="TextBox 21">
            <a:extLst>
              <a:ext uri="{FF2B5EF4-FFF2-40B4-BE49-F238E27FC236}">
                <a16:creationId xmlns:a16="http://schemas.microsoft.com/office/drawing/2014/main" id="{27432F65-D08A-73D9-B588-8EB29A7AD957}"/>
              </a:ext>
            </a:extLst>
          </p:cNvPr>
          <p:cNvSpPr txBox="1"/>
          <p:nvPr/>
        </p:nvSpPr>
        <p:spPr>
          <a:xfrm>
            <a:off x="1085878" y="4886385"/>
            <a:ext cx="5331649" cy="4524315"/>
          </a:xfrm>
          <a:prstGeom prst="rect">
            <a:avLst/>
          </a:prstGeom>
        </p:spPr>
        <p:txBody>
          <a:bodyPr wrap="square" lIns="0" tIns="0" rIns="0" bIns="0" rtlCol="0" anchor="t">
            <a:spAutoFit/>
          </a:bodyPr>
          <a:lstStyle/>
          <a:p>
            <a:pPr marL="576263" marR="0" lvl="0" indent="-576263"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Blood pressure</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Height and weight</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Body fat percentage</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Visceral fat level</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Skeletal muscle mass</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Bone Density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Vision</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141176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2919801"/>
            <a:ext cx="10646684" cy="5509200"/>
          </a:xfrm>
          <a:prstGeom prst="rect">
            <a:avLst/>
          </a:prstGeom>
        </p:spPr>
        <p:txBody>
          <a:bodyPr lIns="0" tIns="0" rIns="0" bIns="0" rtlCol="0" anchor="t">
            <a:spAutoFit/>
          </a:bodyPr>
          <a:lstStyle/>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ENT</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Colonoscopy/Endoscopy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General Surgery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Ophthalmology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Orthopedic</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Pediatric Dentistry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Podiatric Surgery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Pla</a:t>
            </a:r>
            <a:r>
              <a:rPr kumimoji="0" lang="en-US" sz="3600" b="0" i="0" u="none" strike="noStrike" kern="1200" cap="none" spc="0" normalizeH="0" baseline="0" noProof="0" dirty="0" err="1">
                <a:ln>
                  <a:noFill/>
                </a:ln>
                <a:solidFill>
                  <a:srgbClr val="000000"/>
                </a:solidFill>
                <a:effectLst/>
                <a:uLnTx/>
                <a:uFillTx/>
                <a:latin typeface="Arimo"/>
                <a:ea typeface="Arimo"/>
                <a:cs typeface="Arimo"/>
                <a:sym typeface="Arimo"/>
              </a:rPr>
              <a:t>stic</a:t>
            </a: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 (breast)</a:t>
            </a:r>
          </a:p>
        </p:txBody>
      </p:sp>
      <p:sp>
        <p:nvSpPr>
          <p:cNvPr id="23" name="TextBox 23"/>
          <p:cNvSpPr txBox="1"/>
          <p:nvPr/>
        </p:nvSpPr>
        <p:spPr>
          <a:xfrm>
            <a:off x="1068293" y="1682537"/>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Surgical Services</a:t>
            </a:r>
          </a:p>
        </p:txBody>
      </p:sp>
      <p:pic>
        <p:nvPicPr>
          <p:cNvPr id="7" name="Picture 6">
            <a:extLst>
              <a:ext uri="{FF2B5EF4-FFF2-40B4-BE49-F238E27FC236}">
                <a16:creationId xmlns:a16="http://schemas.microsoft.com/office/drawing/2014/main" id="{A8AE9355-D806-5AAE-E3E3-4AD9BC39C415}"/>
              </a:ext>
            </a:extLst>
          </p:cNvPr>
          <p:cNvPicPr>
            <a:picLocks noChangeAspect="1"/>
          </p:cNvPicPr>
          <p:nvPr/>
        </p:nvPicPr>
        <p:blipFill>
          <a:blip r:embed="rId6"/>
          <a:stretch>
            <a:fillRect/>
          </a:stretch>
        </p:blipFill>
        <p:spPr>
          <a:xfrm>
            <a:off x="7679804" y="3157302"/>
            <a:ext cx="9840260" cy="5034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446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3017926"/>
            <a:ext cx="6704107" cy="332398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Stoughton Health’s Transitional Care, also known as Swing Bed (a Medicare term), is for patients that need additional therapies or nursing care to fully recover following a hospitalization.</a:t>
            </a:r>
          </a:p>
        </p:txBody>
      </p:sp>
      <p:sp>
        <p:nvSpPr>
          <p:cNvPr id="23" name="TextBox 23"/>
          <p:cNvSpPr txBox="1"/>
          <p:nvPr/>
        </p:nvSpPr>
        <p:spPr>
          <a:xfrm>
            <a:off x="1068292" y="1682537"/>
            <a:ext cx="12342907"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Transitional Care (Swing Bed)</a:t>
            </a:r>
          </a:p>
        </p:txBody>
      </p:sp>
      <p:pic>
        <p:nvPicPr>
          <p:cNvPr id="6" name="Picture 5">
            <a:extLst>
              <a:ext uri="{FF2B5EF4-FFF2-40B4-BE49-F238E27FC236}">
                <a16:creationId xmlns:a16="http://schemas.microsoft.com/office/drawing/2014/main" id="{2BE81401-415F-FD34-704D-A08C9B897DC8}"/>
              </a:ext>
            </a:extLst>
          </p:cNvPr>
          <p:cNvPicPr>
            <a:picLocks noChangeAspect="1"/>
          </p:cNvPicPr>
          <p:nvPr/>
        </p:nvPicPr>
        <p:blipFill>
          <a:blip r:embed="rId6"/>
          <a:stretch>
            <a:fillRect/>
          </a:stretch>
        </p:blipFill>
        <p:spPr>
          <a:xfrm>
            <a:off x="8613547" y="3056827"/>
            <a:ext cx="4506636" cy="5034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80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09678" y="2948306"/>
            <a:ext cx="13849322" cy="62786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McFarland Urgent Care</a:t>
            </a:r>
          </a:p>
          <a:p>
            <a:pPr marL="457200" marR="0" lvl="0" indent="-457200" algn="just" defTabSz="914400" rtl="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Monday – Friday, 8 a.m. to 8 p.m. | Saturday &amp; Sunday, 9 a.m. to 5 p.m.</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Oregon Urgent Care </a:t>
            </a:r>
            <a:r>
              <a:rPr kumimoji="0" lang="en-US" sz="2000" b="0" i="1" u="none" strike="noStrike" kern="1200" cap="none" spc="0" normalizeH="0" baseline="0" noProof="0" dirty="0">
                <a:ln>
                  <a:noFill/>
                </a:ln>
                <a:solidFill>
                  <a:srgbClr val="000000"/>
                </a:solidFill>
                <a:effectLst/>
                <a:uLnTx/>
                <a:uFillTx/>
                <a:latin typeface="Arimo"/>
                <a:ea typeface="Arimo"/>
                <a:cs typeface="Arimo"/>
                <a:sym typeface="Arimo"/>
              </a:rPr>
              <a:t>(expanded hours coming </a:t>
            </a:r>
            <a:r>
              <a:rPr lang="en-US" sz="2000" i="1">
                <a:solidFill>
                  <a:srgbClr val="000000"/>
                </a:solidFill>
                <a:latin typeface="Arimo"/>
                <a:ea typeface="Arimo"/>
                <a:cs typeface="Arimo"/>
                <a:sym typeface="Arimo"/>
              </a:rPr>
              <a:t>February </a:t>
            </a:r>
            <a:r>
              <a:rPr kumimoji="0" lang="en-US" sz="2000" b="0" i="1" u="none" strike="noStrike" kern="1200" cap="none" spc="0" normalizeH="0" baseline="0" noProof="0">
                <a:ln>
                  <a:noFill/>
                </a:ln>
                <a:solidFill>
                  <a:srgbClr val="000000"/>
                </a:solidFill>
                <a:effectLst/>
                <a:uLnTx/>
                <a:uFillTx/>
                <a:latin typeface="Arimo"/>
                <a:ea typeface="Arimo"/>
                <a:cs typeface="Arimo"/>
                <a:sym typeface="Arimo"/>
              </a:rPr>
              <a:t>2025</a:t>
            </a:r>
            <a:r>
              <a:rPr kumimoji="0" lang="en-US" sz="2000" b="0" i="1" u="none" strike="noStrike" kern="1200" cap="none" spc="0" normalizeH="0" baseline="0" noProof="0" dirty="0">
                <a:ln>
                  <a:noFill/>
                </a:ln>
                <a:solidFill>
                  <a:srgbClr val="000000"/>
                </a:solidFill>
                <a:effectLst/>
                <a:uLnTx/>
                <a:uFillTx/>
                <a:latin typeface="Arimo"/>
                <a:ea typeface="Arimo"/>
                <a:cs typeface="Arimo"/>
                <a:sym typeface="Arimo"/>
              </a:rPr>
              <a:t>)</a:t>
            </a:r>
            <a:endParaRPr kumimoji="0" lang="en-US" sz="2800" b="0" i="1"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Monday – Friday, 5 p.m. to 10 p.m. | Saturday &amp; Sunday, 10 a.m. to 8 p.m.</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Stoughton Urgent Care</a:t>
            </a:r>
          </a:p>
          <a:p>
            <a:pPr marL="457200" marR="0" lvl="0" indent="-457200" algn="just" defTabSz="914400" rtl="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6 a.m. to 11 p.m. (including weekends &amp; holidays)</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Cottage Grove Urgent Care</a:t>
            </a:r>
          </a:p>
          <a:p>
            <a:pPr marL="457200" marR="0" lvl="0" indent="-457200" algn="just" defTabSz="914400" rtl="0" eaLnBrk="1" fontAlgn="auto" latinLnBrk="0" hangingPunct="1">
              <a:lnSpc>
                <a:spcPct val="100000"/>
              </a:lnSpc>
              <a:spcBef>
                <a:spcPts val="1200"/>
              </a:spcBef>
              <a:spcAft>
                <a:spcPts val="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Monday – Friday, 8 a.m. to 8p.m. | Saturday &amp; Sunday, 9 a.m. to 5 p.m.</a:t>
            </a:r>
          </a:p>
        </p:txBody>
      </p:sp>
      <p:sp>
        <p:nvSpPr>
          <p:cNvPr id="23" name="TextBox 23"/>
          <p:cNvSpPr txBox="1"/>
          <p:nvPr/>
        </p:nvSpPr>
        <p:spPr>
          <a:xfrm>
            <a:off x="1011916" y="1682537"/>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Urgent Care</a:t>
            </a:r>
          </a:p>
        </p:txBody>
      </p:sp>
    </p:spTree>
    <p:extLst>
      <p:ext uri="{BB962C8B-B14F-4D97-AF65-F5344CB8AC3E}">
        <p14:creationId xmlns:p14="http://schemas.microsoft.com/office/powerpoint/2010/main" val="3518375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601399" y="5319124"/>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Updates</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Matt Kinsella / Dawit Tesfasilassie</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2E33E0D9-5FAC-C52A-E680-2684D5D07A54}"/>
              </a:ext>
            </a:extLst>
          </p:cNvPr>
          <p:cNvPicPr>
            <a:picLocks noChangeAspect="1"/>
          </p:cNvPicPr>
          <p:nvPr/>
        </p:nvPicPr>
        <p:blipFill>
          <a:blip r:embed="rId4"/>
          <a:stretch>
            <a:fillRect/>
          </a:stretch>
        </p:blipFill>
        <p:spPr>
          <a:xfrm>
            <a:off x="3924116" y="404604"/>
            <a:ext cx="10001250" cy="4286250"/>
          </a:xfrm>
          <a:prstGeom prst="rect">
            <a:avLst/>
          </a:prstGeom>
        </p:spPr>
      </p:pic>
    </p:spTree>
    <p:extLst>
      <p:ext uri="{BB962C8B-B14F-4D97-AF65-F5344CB8AC3E}">
        <p14:creationId xmlns:p14="http://schemas.microsoft.com/office/powerpoint/2010/main" val="1879147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301165" y="410211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Committee Updates</a:t>
            </a:r>
          </a:p>
        </p:txBody>
      </p:sp>
      <p:sp>
        <p:nvSpPr>
          <p:cNvPr id="17" name="TextBox 17"/>
          <p:cNvSpPr txBox="1"/>
          <p:nvPr/>
        </p:nvSpPr>
        <p:spPr>
          <a:xfrm>
            <a:off x="4252407" y="5509387"/>
            <a:ext cx="10744200" cy="3693319"/>
          </a:xfrm>
          <a:prstGeom prst="rect">
            <a:avLst/>
          </a:prstGeom>
        </p:spPr>
        <p:txBody>
          <a:bodyPr wrap="square" lIns="0" tIns="0" rIns="0" bIns="0" rtlCol="0" anchor="t">
            <a:spAutoFit/>
          </a:bodyPr>
          <a:lstStyle/>
          <a:p>
            <a:pPr marR="0" lvl="0" algn="ctr" defTabSz="914400" rtl="0" eaLnBrk="1" fontAlgn="auto" latinLnBrk="0" hangingPunct="1">
              <a:lnSpc>
                <a:spcPct val="100000"/>
              </a:lnSpc>
              <a:spcBef>
                <a:spcPts val="1800"/>
              </a:spcBef>
              <a:spcAft>
                <a:spcPts val="0"/>
              </a:spcAft>
              <a:buClrTx/>
              <a:buSzTx/>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Executive Committee</a:t>
            </a:r>
          </a:p>
          <a:p>
            <a:pPr marR="0" lvl="0" algn="ctr" defTabSz="914400" rtl="0" eaLnBrk="1" fontAlgn="auto" latinLnBrk="0" hangingPunct="1">
              <a:lnSpc>
                <a:spcPct val="100000"/>
              </a:lnSpc>
              <a:spcBef>
                <a:spcPts val="1800"/>
              </a:spcBef>
              <a:spcAft>
                <a:spcPts val="0"/>
              </a:spcAft>
              <a:buClrTx/>
              <a:buSzTx/>
              <a:tabLst/>
              <a:defRPr/>
            </a:pPr>
            <a:r>
              <a:rPr lang="en-US" sz="3600" dirty="0">
                <a:solidFill>
                  <a:srgbClr val="000000"/>
                </a:solidFill>
                <a:latin typeface="Arimo"/>
                <a:ea typeface="Arimo"/>
                <a:cs typeface="Arimo"/>
                <a:sym typeface="Arimo"/>
              </a:rPr>
              <a:t>Finance Committee</a:t>
            </a:r>
          </a:p>
          <a:p>
            <a:pPr marR="0" lvl="0" algn="ctr" defTabSz="914400" rtl="0" eaLnBrk="1" fontAlgn="auto" latinLnBrk="0" hangingPunct="1">
              <a:lnSpc>
                <a:spcPct val="100000"/>
              </a:lnSpc>
              <a:spcBef>
                <a:spcPts val="1800"/>
              </a:spcBef>
              <a:spcAft>
                <a:spcPts val="0"/>
              </a:spcAft>
              <a:buClrTx/>
              <a:buSzTx/>
              <a:tabLst/>
              <a:defRPr/>
            </a:pPr>
            <a:r>
              <a:rPr lang="en-US" sz="3600" dirty="0">
                <a:solidFill>
                  <a:srgbClr val="000000"/>
                </a:solidFill>
                <a:latin typeface="Arimo"/>
                <a:ea typeface="Arimo"/>
                <a:cs typeface="Arimo"/>
                <a:sym typeface="Arimo"/>
              </a:rPr>
              <a:t>Governance Committee</a:t>
            </a:r>
          </a:p>
          <a:p>
            <a:pPr marR="0" lvl="0" algn="ctr" defTabSz="914400" rtl="0" eaLnBrk="1" fontAlgn="auto" latinLnBrk="0" hangingPunct="1">
              <a:lnSpc>
                <a:spcPct val="100000"/>
              </a:lnSpc>
              <a:spcBef>
                <a:spcPts val="1800"/>
              </a:spcBef>
              <a:spcAft>
                <a:spcPts val="0"/>
              </a:spcAft>
              <a:buClrTx/>
              <a:buSzTx/>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Quality Committee</a:t>
            </a:r>
          </a:p>
          <a:p>
            <a:pPr marR="0" lvl="0" algn="ctr" defTabSz="914400" rtl="0" eaLnBrk="1" fontAlgn="auto" latinLnBrk="0" hangingPunct="1">
              <a:lnSpc>
                <a:spcPct val="100000"/>
              </a:lnSpc>
              <a:spcBef>
                <a:spcPts val="1800"/>
              </a:spcBef>
              <a:spcAft>
                <a:spcPts val="0"/>
              </a:spcAft>
              <a:buClrTx/>
              <a:buSzTx/>
              <a:tabLst/>
              <a:defRPr/>
            </a:pPr>
            <a:r>
              <a:rPr lang="en-US" sz="3600" dirty="0">
                <a:solidFill>
                  <a:srgbClr val="000000"/>
                </a:solidFill>
                <a:latin typeface="Arimo"/>
                <a:ea typeface="Arimo"/>
                <a:cs typeface="Arimo"/>
                <a:sym typeface="Arimo"/>
              </a:rPr>
              <a:t>Audit Compliance/Risk Management Committee</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5422B98F-A575-3B35-4AD5-351D299C69C7}"/>
              </a:ext>
            </a:extLst>
          </p:cNvPr>
          <p:cNvPicPr>
            <a:picLocks noChangeAspect="1"/>
          </p:cNvPicPr>
          <p:nvPr/>
        </p:nvPicPr>
        <p:blipFill>
          <a:blip r:embed="rId4"/>
          <a:stretch>
            <a:fillRect/>
          </a:stretch>
        </p:blipFill>
        <p:spPr>
          <a:xfrm>
            <a:off x="5162372" y="803580"/>
            <a:ext cx="7962140" cy="1525113"/>
          </a:xfrm>
          <a:prstGeom prst="rect">
            <a:avLst/>
          </a:prstGeom>
        </p:spPr>
      </p:pic>
    </p:spTree>
    <p:extLst>
      <p:ext uri="{BB962C8B-B14F-4D97-AF65-F5344CB8AC3E}">
        <p14:creationId xmlns:p14="http://schemas.microsoft.com/office/powerpoint/2010/main" val="407381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Executive Committee</a:t>
            </a:r>
          </a:p>
        </p:txBody>
      </p:sp>
      <p:sp>
        <p:nvSpPr>
          <p:cNvPr id="4" name="TextBox 4"/>
          <p:cNvSpPr txBox="1"/>
          <p:nvPr/>
        </p:nvSpPr>
        <p:spPr>
          <a:xfrm>
            <a:off x="1068292" y="2823253"/>
            <a:ext cx="13485907" cy="2416046"/>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lang="en-US" sz="2800" dirty="0">
                <a:solidFill>
                  <a:srgbClr val="000000"/>
                </a:solidFill>
                <a:latin typeface="Arimo"/>
                <a:ea typeface="Arimo"/>
                <a:cs typeface="Arimo"/>
                <a:sym typeface="Arimo"/>
              </a:rPr>
              <a:t>Overview of December 18, 2024 Executive Committee Meeting Minutes</a:t>
            </a: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914400" lvl="1"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Review/Approve Purchase of </a:t>
            </a:r>
            <a:r>
              <a:rPr lang="en-US" sz="2800" dirty="0" err="1">
                <a:solidFill>
                  <a:srgbClr val="000000"/>
                </a:solidFill>
                <a:latin typeface="Arimo"/>
                <a:ea typeface="Arimo"/>
                <a:cs typeface="Arimo"/>
                <a:sym typeface="Arimo"/>
              </a:rPr>
              <a:t>Alano</a:t>
            </a:r>
            <a:r>
              <a:rPr lang="en-US" sz="2800" dirty="0">
                <a:solidFill>
                  <a:srgbClr val="000000"/>
                </a:solidFill>
                <a:latin typeface="Arimo"/>
                <a:ea typeface="Arimo"/>
                <a:cs typeface="Arimo"/>
                <a:sym typeface="Arimo"/>
              </a:rPr>
              <a:t> Club (Al-Anon) House </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Upcoming Meeting: Wednesday, February 26, 2025, Time TBD</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5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662392" y="5223195"/>
            <a:ext cx="14999059" cy="2654573"/>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Capital Request: </a:t>
            </a:r>
          </a:p>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err="1">
                <a:ln>
                  <a:noFill/>
                </a:ln>
                <a:solidFill>
                  <a:srgbClr val="00539F"/>
                </a:solidFill>
                <a:effectLst/>
                <a:uLnTx/>
                <a:uFillTx/>
                <a:latin typeface="Telegraf Bold"/>
                <a:ea typeface="Telegraf Bold"/>
                <a:cs typeface="Telegraf Bold"/>
                <a:sym typeface="Telegraf Bold"/>
              </a:rPr>
              <a:t>Alano</a:t>
            </a: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 Club (Al-Anon) Property </a:t>
            </a:r>
            <a:endParaRPr lang="en-US" sz="6316" b="1" dirty="0">
              <a:solidFill>
                <a:srgbClr val="00539F"/>
              </a:solidFill>
              <a:latin typeface="Telegraf Bold"/>
              <a:ea typeface="Telegraf Bold"/>
              <a:cs typeface="Telegraf Bold"/>
              <a:sym typeface="Telegraf Bold"/>
            </a:endParaRPr>
          </a:p>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900 Giles Street</a:t>
            </a:r>
          </a:p>
        </p:txBody>
      </p:sp>
      <p:pic>
        <p:nvPicPr>
          <p:cNvPr id="14" name="Picture 13">
            <a:extLst>
              <a:ext uri="{FF2B5EF4-FFF2-40B4-BE49-F238E27FC236}">
                <a16:creationId xmlns:a16="http://schemas.microsoft.com/office/drawing/2014/main" id="{21FB3334-5A7E-406A-EA08-9DED68CE59E9}"/>
              </a:ext>
            </a:extLst>
          </p:cNvPr>
          <p:cNvPicPr>
            <a:picLocks noChangeAspect="1"/>
          </p:cNvPicPr>
          <p:nvPr/>
        </p:nvPicPr>
        <p:blipFill>
          <a:blip r:embed="rId4"/>
          <a:stretch>
            <a:fillRect/>
          </a:stretch>
        </p:blipFill>
        <p:spPr>
          <a:xfrm>
            <a:off x="3074748" y="266700"/>
            <a:ext cx="3920734" cy="458918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1D14833-5838-7E04-B541-C7CAD89F5F55}"/>
              </a:ext>
            </a:extLst>
          </p:cNvPr>
          <p:cNvPicPr>
            <a:picLocks noChangeAspect="1"/>
          </p:cNvPicPr>
          <p:nvPr/>
        </p:nvPicPr>
        <p:blipFill>
          <a:blip r:embed="rId5"/>
          <a:stretch>
            <a:fillRect/>
          </a:stretch>
        </p:blipFill>
        <p:spPr>
          <a:xfrm>
            <a:off x="7463190" y="249512"/>
            <a:ext cx="7929210" cy="4589188"/>
          </a:xfrm>
          <a:prstGeom prst="rect">
            <a:avLst/>
          </a:prstGeom>
          <a:ln>
            <a:noFill/>
          </a:ln>
          <a:effectLst>
            <a:outerShdw blurRad="292100" dist="139700" dir="2700000" algn="tl" rotWithShape="0">
              <a:srgbClr val="333333">
                <a:alpha val="65000"/>
              </a:srgbClr>
            </a:outerShdw>
          </a:effectLst>
        </p:spPr>
      </p:pic>
      <p:grpSp>
        <p:nvGrpSpPr>
          <p:cNvPr id="16" name="Group 16">
            <a:extLst>
              <a:ext uri="{FF2B5EF4-FFF2-40B4-BE49-F238E27FC236}">
                <a16:creationId xmlns:a16="http://schemas.microsoft.com/office/drawing/2014/main" id="{20A58E00-C8AC-C666-00B0-111269CA5850}"/>
              </a:ext>
            </a:extLst>
          </p:cNvPr>
          <p:cNvGrpSpPr/>
          <p:nvPr/>
        </p:nvGrpSpPr>
        <p:grpSpPr>
          <a:xfrm>
            <a:off x="1662169" y="7791180"/>
            <a:ext cx="15101831" cy="2152920"/>
            <a:chOff x="0" y="0"/>
            <a:chExt cx="3096829" cy="486175"/>
          </a:xfrm>
        </p:grpSpPr>
        <p:sp>
          <p:nvSpPr>
            <p:cNvPr id="17" name="Freeform 17">
              <a:extLst>
                <a:ext uri="{FF2B5EF4-FFF2-40B4-BE49-F238E27FC236}">
                  <a16:creationId xmlns:a16="http://schemas.microsoft.com/office/drawing/2014/main" id="{0F7DBE77-080E-753D-7561-E6DA5671C865}"/>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p>
          </p:txBody>
        </p:sp>
        <p:sp>
          <p:nvSpPr>
            <p:cNvPr id="22" name="TextBox 18">
              <a:extLst>
                <a:ext uri="{FF2B5EF4-FFF2-40B4-BE49-F238E27FC236}">
                  <a16:creationId xmlns:a16="http://schemas.microsoft.com/office/drawing/2014/main" id="{58ACC5BE-17D7-FEEB-37C4-0C237B62737D}"/>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4" name="TextBox 26">
            <a:extLst>
              <a:ext uri="{FF2B5EF4-FFF2-40B4-BE49-F238E27FC236}">
                <a16:creationId xmlns:a16="http://schemas.microsoft.com/office/drawing/2014/main" id="{4282E314-48D1-908E-DCEF-4150063F9058}"/>
              </a:ext>
            </a:extLst>
          </p:cNvPr>
          <p:cNvSpPr txBox="1"/>
          <p:nvPr/>
        </p:nvSpPr>
        <p:spPr>
          <a:xfrm>
            <a:off x="1855149" y="7931136"/>
            <a:ext cx="14706600" cy="1949252"/>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to Approve offer to purchase </a:t>
            </a:r>
            <a:r>
              <a:rPr lang="en-US" sz="3466" b="1" dirty="0" err="1">
                <a:solidFill>
                  <a:srgbClr val="C00000"/>
                </a:solidFill>
                <a:latin typeface="Telegraf Bold"/>
                <a:ea typeface="Telegraf Bold"/>
                <a:cs typeface="Telegraf Bold"/>
                <a:sym typeface="Telegraf Bold"/>
              </a:rPr>
              <a:t>Alano</a:t>
            </a:r>
            <a:r>
              <a:rPr lang="en-US" sz="3466" b="1" dirty="0">
                <a:solidFill>
                  <a:srgbClr val="C00000"/>
                </a:solidFill>
                <a:latin typeface="Telegraf Bold"/>
                <a:ea typeface="Telegraf Bold"/>
                <a:cs typeface="Telegraf Bold"/>
                <a:sym typeface="Telegraf Bold"/>
              </a:rPr>
              <a:t> Club (Al-Anon) Property at 900 Giles Street for $400,000, not to exceed $435,000 with closing and other costs.  Funds used would be outside of routine capital budget.</a:t>
            </a:r>
          </a:p>
        </p:txBody>
      </p:sp>
    </p:spTree>
    <p:extLst>
      <p:ext uri="{BB962C8B-B14F-4D97-AF65-F5344CB8AC3E}">
        <p14:creationId xmlns:p14="http://schemas.microsoft.com/office/powerpoint/2010/main" val="168997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658A-9C1A-16A4-118E-434CDECAE9BA}"/>
              </a:ext>
            </a:extLst>
          </p:cNvPr>
          <p:cNvPicPr>
            <a:picLocks noChangeAspect="1"/>
          </p:cNvPicPr>
          <p:nvPr/>
        </p:nvPicPr>
        <p:blipFill rotWithShape="1">
          <a:blip r:embed="rId2">
            <a:alphaModFix amt="80000"/>
          </a:blip>
          <a:srcRect r="48307"/>
          <a:stretch/>
        </p:blipFill>
        <p:spPr>
          <a:xfrm>
            <a:off x="11197799" y="-19958"/>
            <a:ext cx="7090201" cy="10306957"/>
          </a:xfrm>
          <a:prstGeom prst="rect">
            <a:avLst/>
          </a:prstGeom>
        </p:spPr>
      </p:pic>
      <p:grpSp>
        <p:nvGrpSpPr>
          <p:cNvPr id="2" name="Group 2"/>
          <p:cNvGrpSpPr/>
          <p:nvPr/>
        </p:nvGrpSpPr>
        <p:grpSpPr>
          <a:xfrm rot="-5400000">
            <a:off x="3701159" y="-2916564"/>
            <a:ext cx="1224525" cy="8626843"/>
            <a:chOff x="0" y="0"/>
            <a:chExt cx="322509" cy="2272090"/>
          </a:xfrm>
        </p:grpSpPr>
        <p:sp>
          <p:nvSpPr>
            <p:cNvPr id="3" name="Freeform 3"/>
            <p:cNvSpPr/>
            <p:nvPr/>
          </p:nvSpPr>
          <p:spPr>
            <a:xfrm>
              <a:off x="0" y="0"/>
              <a:ext cx="322509" cy="2272090"/>
            </a:xfrm>
            <a:custGeom>
              <a:avLst/>
              <a:gdLst/>
              <a:ahLst/>
              <a:cxnLst/>
              <a:rect l="l" t="t" r="r" b="b"/>
              <a:pathLst>
                <a:path w="322509" h="2272090">
                  <a:moveTo>
                    <a:pt x="0" y="0"/>
                  </a:moveTo>
                  <a:lnTo>
                    <a:pt x="322509" y="0"/>
                  </a:lnTo>
                  <a:lnTo>
                    <a:pt x="322509" y="2272090"/>
                  </a:lnTo>
                  <a:lnTo>
                    <a:pt x="0" y="227209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322509" cy="231019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5400000">
            <a:off x="6970122" y="4003321"/>
            <a:ext cx="10303472" cy="2263889"/>
            <a:chOff x="0" y="0"/>
            <a:chExt cx="2744947" cy="596251"/>
          </a:xfrm>
        </p:grpSpPr>
        <p:sp>
          <p:nvSpPr>
            <p:cNvPr id="8" name="Freeform 8"/>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952500" y="2193080"/>
            <a:ext cx="10686278" cy="7827219"/>
            <a:chOff x="0" y="0"/>
            <a:chExt cx="3511436" cy="548348"/>
          </a:xfrm>
        </p:grpSpPr>
        <p:sp>
          <p:nvSpPr>
            <p:cNvPr id="11" name="Freeform 11"/>
            <p:cNvSpPr/>
            <p:nvPr/>
          </p:nvSpPr>
          <p:spPr>
            <a:xfrm>
              <a:off x="0" y="0"/>
              <a:ext cx="3511436" cy="548348"/>
            </a:xfrm>
            <a:custGeom>
              <a:avLst/>
              <a:gdLst/>
              <a:ahLst/>
              <a:cxnLst/>
              <a:rect l="l" t="t" r="r" b="b"/>
              <a:pathLst>
                <a:path w="3511436" h="548348">
                  <a:moveTo>
                    <a:pt x="22502" y="0"/>
                  </a:moveTo>
                  <a:lnTo>
                    <a:pt x="3488933" y="0"/>
                  </a:lnTo>
                  <a:cubicBezTo>
                    <a:pt x="3501361" y="0"/>
                    <a:pt x="3511436" y="10075"/>
                    <a:pt x="3511436" y="22502"/>
                  </a:cubicBezTo>
                  <a:lnTo>
                    <a:pt x="3511436" y="525846"/>
                  </a:lnTo>
                  <a:cubicBezTo>
                    <a:pt x="3511436" y="531814"/>
                    <a:pt x="3509065" y="537537"/>
                    <a:pt x="3504845" y="541758"/>
                  </a:cubicBezTo>
                  <a:cubicBezTo>
                    <a:pt x="3500625" y="545978"/>
                    <a:pt x="3494901" y="548348"/>
                    <a:pt x="3488933" y="548348"/>
                  </a:cubicBezTo>
                  <a:lnTo>
                    <a:pt x="22502" y="548348"/>
                  </a:lnTo>
                  <a:cubicBezTo>
                    <a:pt x="16534" y="548348"/>
                    <a:pt x="10811" y="545978"/>
                    <a:pt x="6591" y="541758"/>
                  </a:cubicBezTo>
                  <a:cubicBezTo>
                    <a:pt x="2371" y="537537"/>
                    <a:pt x="0" y="531814"/>
                    <a:pt x="0" y="525846"/>
                  </a:cubicBezTo>
                  <a:lnTo>
                    <a:pt x="0" y="22502"/>
                  </a:lnTo>
                  <a:cubicBezTo>
                    <a:pt x="0" y="16534"/>
                    <a:pt x="2371" y="10811"/>
                    <a:pt x="6591" y="6591"/>
                  </a:cubicBezTo>
                  <a:cubicBezTo>
                    <a:pt x="10811" y="2371"/>
                    <a:pt x="16534" y="0"/>
                    <a:pt x="22502" y="0"/>
                  </a:cubicBezTo>
                  <a:close/>
                </a:path>
              </a:pathLst>
            </a:custGeom>
            <a:solidFill>
              <a:srgbClr val="000000">
                <a:alpha val="0"/>
              </a:srgbClr>
            </a:solidFill>
            <a:ln w="66675" cap="rnd">
              <a:solidFill>
                <a:srgbClr val="00539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3511436" cy="586448"/>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992093" y="933476"/>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Agenda</a:t>
            </a:r>
          </a:p>
        </p:txBody>
      </p:sp>
      <p:sp>
        <p:nvSpPr>
          <p:cNvPr id="24" name="TextBox 24"/>
          <p:cNvSpPr txBox="1"/>
          <p:nvPr/>
        </p:nvSpPr>
        <p:spPr>
          <a:xfrm>
            <a:off x="1371601" y="2503223"/>
            <a:ext cx="10134600" cy="7294305"/>
          </a:xfrm>
          <a:prstGeom prst="rect">
            <a:avLst/>
          </a:prstGeom>
        </p:spPr>
        <p:txBody>
          <a:bodyPr wrap="square" lIns="0" tIns="0" rIns="0" bIns="0" rtlCol="0" anchor="t">
            <a:spAutoFit/>
          </a:bodyPr>
          <a:lstStyle/>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Call to Order / Introduction of Andy Boryczka</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Review/Approve November 25, 2024 Governing Board Meeting Minutes</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Trustee Education – Stoughton Health Service Line Overview</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lang="en-US" sz="3200" b="1" dirty="0">
                <a:solidFill>
                  <a:srgbClr val="00539F"/>
                </a:solidFill>
                <a:latin typeface="Telegraf Bold"/>
                <a:ea typeface="Telegraf Bold"/>
                <a:cs typeface="Telegraf Bold"/>
                <a:sym typeface="Telegraf Bold"/>
              </a:rPr>
              <a:t>New Business/Old Business</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lang="en-US" sz="3200" b="1" dirty="0">
                <a:solidFill>
                  <a:srgbClr val="00539F"/>
                </a:solidFill>
                <a:latin typeface="Telegraf Bold"/>
                <a:ea typeface="Telegraf Bold"/>
                <a:cs typeface="Telegraf Bold"/>
                <a:sym typeface="Telegraf Bold"/>
              </a:rPr>
              <a:t>SSM Updates</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Committee Updates </a:t>
            </a:r>
          </a:p>
          <a:p>
            <a:pPr marL="342900" marR="0" lvl="0" indent="-342900" algn="l" defTabSz="914400" rtl="0" eaLnBrk="1" fontAlgn="auto" latinLnBrk="0" hangingPunct="1">
              <a:spcBef>
                <a:spcPts val="1200"/>
              </a:spcBef>
              <a:spcAft>
                <a:spcPts val="0"/>
              </a:spcAft>
              <a:buClrTx/>
              <a:buSzTx/>
              <a:buFont typeface="Arial" panose="020B0604020202020204" pitchFamily="34" charset="0"/>
              <a:buChar char="•"/>
              <a:tabLst/>
              <a:defRPr/>
            </a:pPr>
            <a:r>
              <a:rPr lang="en-US" sz="3200" b="1" dirty="0">
                <a:solidFill>
                  <a:srgbClr val="00539F"/>
                </a:solidFill>
                <a:latin typeface="Telegraf Bold"/>
                <a:ea typeface="Telegraf Bold"/>
                <a:cs typeface="Telegraf Bold"/>
                <a:sym typeface="Telegraf Bold"/>
              </a:rPr>
              <a:t>Administration Team Updates</a:t>
            </a:r>
          </a:p>
          <a:p>
            <a:pPr marL="349250" lvl="1" indent="-349250">
              <a:spcBef>
                <a:spcPts val="1200"/>
              </a:spcBef>
              <a:buFont typeface="Arial" panose="020B0604020202020204" pitchFamily="34" charset="0"/>
              <a:buChar char="•"/>
            </a:pPr>
            <a:r>
              <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Chief of Staff Report</a:t>
            </a:r>
          </a:p>
          <a:p>
            <a:pPr marL="349250" lvl="1" indent="-349250">
              <a:spcBef>
                <a:spcPts val="1200"/>
              </a:spcBef>
              <a:buFont typeface="Arial" panose="020B0604020202020204" pitchFamily="34" charset="0"/>
              <a:buChar char="•"/>
            </a:pPr>
            <a:r>
              <a:rPr lang="en-US" sz="3200" b="1" dirty="0">
                <a:solidFill>
                  <a:srgbClr val="00539F"/>
                </a:solidFill>
                <a:latin typeface="Telegraf Bold"/>
                <a:ea typeface="Telegraf Bold"/>
                <a:cs typeface="Telegraf Bold"/>
                <a:sym typeface="Telegraf Bold"/>
              </a:rPr>
              <a:t>Open Discussion / Adjournment</a:t>
            </a:r>
            <a:endPar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endParaRPr>
          </a:p>
          <a:p>
            <a:pPr marL="0" marR="0" lvl="0" indent="0" algn="l" defTabSz="914400" rtl="0" eaLnBrk="1" fontAlgn="auto" latinLnBrk="0" hangingPunct="1">
              <a:spcBef>
                <a:spcPts val="1200"/>
              </a:spcBef>
              <a:spcAft>
                <a:spcPts val="0"/>
              </a:spcAft>
              <a:buClrTx/>
              <a:buSzTx/>
              <a:buFontTx/>
              <a:buNone/>
              <a:tabLst/>
              <a:defRPr/>
            </a:pPr>
            <a:endParaRPr kumimoji="0" lang="en-US" sz="32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endParaRPr>
          </a:p>
        </p:txBody>
      </p:sp>
      <p:sp>
        <p:nvSpPr>
          <p:cNvPr id="27" name="Freeform 27"/>
          <p:cNvSpPr/>
          <p:nvPr/>
        </p:nvSpPr>
        <p:spPr>
          <a:xfrm flipH="1">
            <a:off x="14237204" y="6200754"/>
            <a:ext cx="5034198" cy="5034198"/>
          </a:xfrm>
          <a:custGeom>
            <a:avLst/>
            <a:gdLst/>
            <a:ahLst/>
            <a:cxnLst/>
            <a:rect l="l" t="t" r="r" b="b"/>
            <a:pathLst>
              <a:path w="5034198" h="5034198">
                <a:moveTo>
                  <a:pt x="5034198" y="0"/>
                </a:moveTo>
                <a:lnTo>
                  <a:pt x="0" y="0"/>
                </a:lnTo>
                <a:lnTo>
                  <a:pt x="0" y="5034199"/>
                </a:lnTo>
                <a:lnTo>
                  <a:pt x="5034198" y="5034199"/>
                </a:lnTo>
                <a:lnTo>
                  <a:pt x="5034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53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Finance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5AA75A01-7D3A-3163-00EA-8873DB76A44F}"/>
              </a:ext>
            </a:extLst>
          </p:cNvPr>
          <p:cNvSpPr txBox="1"/>
          <p:nvPr/>
        </p:nvSpPr>
        <p:spPr>
          <a:xfrm>
            <a:off x="1068292" y="2823253"/>
            <a:ext cx="13485907" cy="1092607"/>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Upcoming Meeting: Friday, February 21, 2025, Time TBD</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124850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Governance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6C62BE9B-ABD3-90C7-F5CE-CF0CC6774415}"/>
              </a:ext>
            </a:extLst>
          </p:cNvPr>
          <p:cNvSpPr txBox="1"/>
          <p:nvPr/>
        </p:nvSpPr>
        <p:spPr>
          <a:xfrm>
            <a:off x="1068292" y="2823253"/>
            <a:ext cx="13485907" cy="3077766"/>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lang="en-US" sz="2800" dirty="0">
                <a:solidFill>
                  <a:srgbClr val="000000"/>
                </a:solidFill>
                <a:latin typeface="Arimo"/>
                <a:ea typeface="Arimo"/>
                <a:cs typeface="Arimo"/>
                <a:sym typeface="Arimo"/>
              </a:rPr>
              <a:t>Overview of January 9, 2025 Meeting Minutes</a:t>
            </a: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914400" lvl="1"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Conflict of Interest Statements</a:t>
            </a:r>
          </a:p>
          <a:p>
            <a:pPr marL="914400" lvl="1"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2025 Board Committee Members and Meeting Cadence</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Upcoming Meeting: Thursday, April 17, 2025, Time TBD</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2140894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97C676-02B1-5184-3861-EF796033B553}"/>
              </a:ext>
            </a:extLst>
          </p:cNvPr>
          <p:cNvPicPr>
            <a:picLocks noChangeAspect="1"/>
          </p:cNvPicPr>
          <p:nvPr/>
        </p:nvPicPr>
        <p:blipFill rotWithShape="1">
          <a:blip r:embed="rId2"/>
          <a:srcRect l="22399" r="25004"/>
          <a:stretch/>
        </p:blipFill>
        <p:spPr>
          <a:xfrm>
            <a:off x="-1" y="266701"/>
            <a:ext cx="9448801" cy="100203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9936963" y="2794187"/>
            <a:ext cx="7946137"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Conflict of Interest Form Review</a:t>
            </a:r>
          </a:p>
        </p:txBody>
      </p:sp>
      <p:grpSp>
        <p:nvGrpSpPr>
          <p:cNvPr id="19" name="Group 19"/>
          <p:cNvGrpSpPr/>
          <p:nvPr/>
        </p:nvGrpSpPr>
        <p:grpSpPr>
          <a:xfrm rot="-5400000">
            <a:off x="3545291" y="4011555"/>
            <a:ext cx="10287000"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4"/>
            <p:cNvSpPr txBox="1"/>
            <p:nvPr/>
          </p:nvSpPr>
          <p:spPr>
            <a:xfrm>
              <a:off x="0" y="-38100"/>
              <a:ext cx="218019" cy="33400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5">
            <a:extLst>
              <a:ext uri="{FF2B5EF4-FFF2-40B4-BE49-F238E27FC236}">
                <a16:creationId xmlns:a16="http://schemas.microsoft.com/office/drawing/2014/main" id="{E49B080E-DDE0-3E4B-3CDE-8A9FC0CD055F}"/>
              </a:ext>
            </a:extLst>
          </p:cNvPr>
          <p:cNvSpPr txBox="1"/>
          <p:nvPr/>
        </p:nvSpPr>
        <p:spPr>
          <a:xfrm>
            <a:off x="9905338" y="4988171"/>
            <a:ext cx="6407755" cy="3370153"/>
          </a:xfrm>
          <a:prstGeom prst="rect">
            <a:avLst/>
          </a:prstGeom>
          <a:noFill/>
        </p:spPr>
        <p:txBody>
          <a:bodyPr wrap="square">
            <a:spAutoFit/>
          </a:bodyPr>
          <a:lstStyle/>
          <a:p>
            <a:pPr marL="285750" indent="-228600">
              <a:spcBef>
                <a:spcPts val="1800"/>
              </a:spcBef>
              <a:buFont typeface="Arial" panose="020B0604020202020204" pitchFamily="34" charset="0"/>
              <a:buChar char="•"/>
            </a:pPr>
            <a:r>
              <a:rPr lang="en-US" sz="2800" dirty="0">
                <a:latin typeface="Arimo" panose="020B0604020202020204" charset="0"/>
                <a:ea typeface="Arimo" panose="020B0604020202020204" charset="0"/>
                <a:cs typeface="Arimo" panose="020B0604020202020204" charset="0"/>
              </a:rPr>
              <a:t>Annual Process</a:t>
            </a:r>
          </a:p>
          <a:p>
            <a:pPr marL="285750" indent="-228600">
              <a:spcBef>
                <a:spcPts val="1800"/>
              </a:spcBef>
              <a:buFont typeface="Arial" panose="020B0604020202020204" pitchFamily="34" charset="0"/>
              <a:buChar char="•"/>
            </a:pPr>
            <a:r>
              <a:rPr lang="en-US" sz="2800" dirty="0">
                <a:latin typeface="Arimo" panose="020B0604020202020204" charset="0"/>
                <a:ea typeface="Arimo" panose="020B0604020202020204" charset="0"/>
                <a:cs typeface="Arimo" panose="020B0604020202020204" charset="0"/>
              </a:rPr>
              <a:t>IRS Form 990 Disclosure of the Process</a:t>
            </a:r>
          </a:p>
          <a:p>
            <a:pPr marL="285750" indent="-228600">
              <a:spcBef>
                <a:spcPts val="1800"/>
              </a:spcBef>
              <a:buFont typeface="Arial" panose="020B0604020202020204" pitchFamily="34" charset="0"/>
              <a:buChar char="•"/>
            </a:pPr>
            <a:r>
              <a:rPr lang="en-US" sz="2800" dirty="0">
                <a:latin typeface="Arimo" panose="020B0604020202020204" charset="0"/>
                <a:ea typeface="Arimo" panose="020B0604020202020204" charset="0"/>
                <a:cs typeface="Arimo" panose="020B0604020202020204" charset="0"/>
              </a:rPr>
              <a:t>Electronic form emailed Monday, January 20, 2025</a:t>
            </a:r>
          </a:p>
          <a:p>
            <a:pPr marL="285750" indent="-228600">
              <a:spcBef>
                <a:spcPts val="1800"/>
              </a:spcBef>
              <a:buFont typeface="Arial" panose="020B0604020202020204" pitchFamily="34" charset="0"/>
              <a:buChar char="•"/>
            </a:pPr>
            <a:r>
              <a:rPr lang="en-US" sz="2800" dirty="0">
                <a:latin typeface="Arimo" panose="020B0604020202020204" charset="0"/>
                <a:ea typeface="Arimo" panose="020B0604020202020204" charset="0"/>
                <a:cs typeface="Arimo" panose="020B0604020202020204" charset="0"/>
              </a:rPr>
              <a:t>Complete by January 31, 2025</a:t>
            </a:r>
          </a:p>
        </p:txBody>
      </p:sp>
    </p:spTree>
    <p:extLst>
      <p:ext uri="{BB962C8B-B14F-4D97-AF65-F5344CB8AC3E}">
        <p14:creationId xmlns:p14="http://schemas.microsoft.com/office/powerpoint/2010/main" val="848019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460179" y="226143"/>
            <a:ext cx="14999059" cy="884858"/>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2025 Committee Members</a:t>
            </a:r>
          </a:p>
        </p:txBody>
      </p:sp>
      <p:pic>
        <p:nvPicPr>
          <p:cNvPr id="14" name="Picture 13">
            <a:extLst>
              <a:ext uri="{FF2B5EF4-FFF2-40B4-BE49-F238E27FC236}">
                <a16:creationId xmlns:a16="http://schemas.microsoft.com/office/drawing/2014/main" id="{F4DAD3FA-3DBE-B179-A13A-C599B1F68E83}"/>
              </a:ext>
            </a:extLst>
          </p:cNvPr>
          <p:cNvPicPr>
            <a:picLocks noChangeAspect="1"/>
          </p:cNvPicPr>
          <p:nvPr/>
        </p:nvPicPr>
        <p:blipFill>
          <a:blip r:embed="rId4"/>
          <a:stretch>
            <a:fillRect/>
          </a:stretch>
        </p:blipFill>
        <p:spPr>
          <a:xfrm>
            <a:off x="464952" y="1118844"/>
            <a:ext cx="17213448" cy="5980762"/>
          </a:xfrm>
          <a:prstGeom prst="rect">
            <a:avLst/>
          </a:prstGeom>
        </p:spPr>
      </p:pic>
      <p:pic>
        <p:nvPicPr>
          <p:cNvPr id="15" name="Picture 14">
            <a:extLst>
              <a:ext uri="{FF2B5EF4-FFF2-40B4-BE49-F238E27FC236}">
                <a16:creationId xmlns:a16="http://schemas.microsoft.com/office/drawing/2014/main" id="{D9FF27EC-C789-45DA-7462-A4B4BBD79654}"/>
              </a:ext>
            </a:extLst>
          </p:cNvPr>
          <p:cNvPicPr>
            <a:picLocks noChangeAspect="1"/>
          </p:cNvPicPr>
          <p:nvPr/>
        </p:nvPicPr>
        <p:blipFill rotWithShape="1">
          <a:blip r:embed="rId5"/>
          <a:srcRect b="66864"/>
          <a:stretch/>
        </p:blipFill>
        <p:spPr>
          <a:xfrm>
            <a:off x="464952" y="7117687"/>
            <a:ext cx="17213448" cy="3055013"/>
          </a:xfrm>
          <a:prstGeom prst="rect">
            <a:avLst/>
          </a:prstGeom>
        </p:spPr>
      </p:pic>
    </p:spTree>
    <p:extLst>
      <p:ext uri="{BB962C8B-B14F-4D97-AF65-F5344CB8AC3E}">
        <p14:creationId xmlns:p14="http://schemas.microsoft.com/office/powerpoint/2010/main" val="1861057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460179" y="226143"/>
            <a:ext cx="14999059" cy="884858"/>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2025 Committee Members</a:t>
            </a:r>
          </a:p>
        </p:txBody>
      </p:sp>
      <p:pic>
        <p:nvPicPr>
          <p:cNvPr id="14" name="Picture 13">
            <a:extLst>
              <a:ext uri="{FF2B5EF4-FFF2-40B4-BE49-F238E27FC236}">
                <a16:creationId xmlns:a16="http://schemas.microsoft.com/office/drawing/2014/main" id="{B1D64E7F-67CC-8966-0CF2-AFEDD45B4470}"/>
              </a:ext>
            </a:extLst>
          </p:cNvPr>
          <p:cNvPicPr>
            <a:picLocks noChangeAspect="1"/>
          </p:cNvPicPr>
          <p:nvPr/>
        </p:nvPicPr>
        <p:blipFill rotWithShape="1">
          <a:blip r:embed="rId4"/>
          <a:srcRect t="33791"/>
          <a:stretch/>
        </p:blipFill>
        <p:spPr>
          <a:xfrm>
            <a:off x="1048856" y="1028700"/>
            <a:ext cx="15638944" cy="5545876"/>
          </a:xfrm>
          <a:prstGeom prst="rect">
            <a:avLst/>
          </a:prstGeom>
        </p:spPr>
      </p:pic>
      <p:pic>
        <p:nvPicPr>
          <p:cNvPr id="15" name="Picture 14">
            <a:extLst>
              <a:ext uri="{FF2B5EF4-FFF2-40B4-BE49-F238E27FC236}">
                <a16:creationId xmlns:a16="http://schemas.microsoft.com/office/drawing/2014/main" id="{B77D1843-BC90-757F-03D3-676A4A703FE5}"/>
              </a:ext>
            </a:extLst>
          </p:cNvPr>
          <p:cNvPicPr>
            <a:picLocks noChangeAspect="1"/>
          </p:cNvPicPr>
          <p:nvPr/>
        </p:nvPicPr>
        <p:blipFill>
          <a:blip r:embed="rId5"/>
          <a:stretch>
            <a:fillRect/>
          </a:stretch>
        </p:blipFill>
        <p:spPr>
          <a:xfrm>
            <a:off x="1048856" y="6516194"/>
            <a:ext cx="15715144" cy="3455337"/>
          </a:xfrm>
          <a:prstGeom prst="rect">
            <a:avLst/>
          </a:prstGeom>
        </p:spPr>
      </p:pic>
    </p:spTree>
    <p:extLst>
      <p:ext uri="{BB962C8B-B14F-4D97-AF65-F5344CB8AC3E}">
        <p14:creationId xmlns:p14="http://schemas.microsoft.com/office/powerpoint/2010/main" val="411272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4" name="Chart 13">
            <a:extLst>
              <a:ext uri="{FF2B5EF4-FFF2-40B4-BE49-F238E27FC236}">
                <a16:creationId xmlns:a16="http://schemas.microsoft.com/office/drawing/2014/main" id="{1852F103-0C7C-DE4D-EFFB-4273C7DD3C0A}"/>
              </a:ext>
            </a:extLst>
          </p:cNvPr>
          <p:cNvGraphicFramePr>
            <a:graphicFrameLocks/>
          </p:cNvGraphicFramePr>
          <p:nvPr>
            <p:extLst>
              <p:ext uri="{D42A27DB-BD31-4B8C-83A1-F6EECF244321}">
                <p14:modId xmlns:p14="http://schemas.microsoft.com/office/powerpoint/2010/main" val="2822927904"/>
              </p:ext>
            </p:extLst>
          </p:nvPr>
        </p:nvGraphicFramePr>
        <p:xfrm>
          <a:off x="9601200" y="1219199"/>
          <a:ext cx="7620000" cy="44577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76CCD6DC-772B-40FE-DB46-C43B4A014E9B}"/>
              </a:ext>
            </a:extLst>
          </p:cNvPr>
          <p:cNvGraphicFramePr>
            <a:graphicFrameLocks/>
          </p:cNvGraphicFramePr>
          <p:nvPr>
            <p:extLst>
              <p:ext uri="{D42A27DB-BD31-4B8C-83A1-F6EECF244321}">
                <p14:modId xmlns:p14="http://schemas.microsoft.com/office/powerpoint/2010/main" val="2701056943"/>
              </p:ext>
            </p:extLst>
          </p:nvPr>
        </p:nvGraphicFramePr>
        <p:xfrm>
          <a:off x="1600200" y="1195848"/>
          <a:ext cx="7620000" cy="44810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889CE716-6797-FFD3-E081-51EF09E90C1A}"/>
              </a:ext>
            </a:extLst>
          </p:cNvPr>
          <p:cNvGraphicFramePr>
            <a:graphicFrameLocks/>
          </p:cNvGraphicFramePr>
          <p:nvPr>
            <p:extLst>
              <p:ext uri="{D42A27DB-BD31-4B8C-83A1-F6EECF244321}">
                <p14:modId xmlns:p14="http://schemas.microsoft.com/office/powerpoint/2010/main" val="2571684480"/>
              </p:ext>
            </p:extLst>
          </p:nvPr>
        </p:nvGraphicFramePr>
        <p:xfrm>
          <a:off x="9601200" y="5767847"/>
          <a:ext cx="7620000" cy="44810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a:extLst>
              <a:ext uri="{FF2B5EF4-FFF2-40B4-BE49-F238E27FC236}">
                <a16:creationId xmlns:a16="http://schemas.microsoft.com/office/drawing/2014/main" id="{840543FB-3570-150E-6478-266736A2BBB1}"/>
              </a:ext>
            </a:extLst>
          </p:cNvPr>
          <p:cNvGraphicFramePr>
            <a:graphicFrameLocks/>
          </p:cNvGraphicFramePr>
          <p:nvPr>
            <p:extLst>
              <p:ext uri="{D42A27DB-BD31-4B8C-83A1-F6EECF244321}">
                <p14:modId xmlns:p14="http://schemas.microsoft.com/office/powerpoint/2010/main" val="2591120657"/>
              </p:ext>
            </p:extLst>
          </p:nvPr>
        </p:nvGraphicFramePr>
        <p:xfrm>
          <a:off x="1600200" y="5767847"/>
          <a:ext cx="7620000" cy="4481053"/>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1">
            <a:extLst>
              <a:ext uri="{FF2B5EF4-FFF2-40B4-BE49-F238E27FC236}">
                <a16:creationId xmlns:a16="http://schemas.microsoft.com/office/drawing/2014/main" id="{AF1F76FE-C3C7-680C-78A1-0582D5722F1F}"/>
              </a:ext>
            </a:extLst>
          </p:cNvPr>
          <p:cNvSpPr txBox="1"/>
          <p:nvPr/>
        </p:nvSpPr>
        <p:spPr>
          <a:xfrm>
            <a:off x="1460179" y="226143"/>
            <a:ext cx="14999059" cy="884858"/>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Survey Results - Meeting Start Times</a:t>
            </a:r>
          </a:p>
        </p:txBody>
      </p:sp>
      <p:sp>
        <p:nvSpPr>
          <p:cNvPr id="27" name="TextBox 26">
            <a:extLst>
              <a:ext uri="{FF2B5EF4-FFF2-40B4-BE49-F238E27FC236}">
                <a16:creationId xmlns:a16="http://schemas.microsoft.com/office/drawing/2014/main" id="{00592F9F-8122-A21B-9DAE-E98437FCF141}"/>
              </a:ext>
            </a:extLst>
          </p:cNvPr>
          <p:cNvSpPr txBox="1"/>
          <p:nvPr/>
        </p:nvSpPr>
        <p:spPr>
          <a:xfrm>
            <a:off x="13792200" y="9510236"/>
            <a:ext cx="3581400" cy="738664"/>
          </a:xfrm>
          <a:prstGeom prst="rect">
            <a:avLst/>
          </a:prstGeom>
          <a:noFill/>
        </p:spPr>
        <p:txBody>
          <a:bodyPr wrap="square" rtlCol="0">
            <a:spAutoFit/>
          </a:bodyPr>
          <a:lstStyle/>
          <a:p>
            <a:pPr algn="ctr"/>
            <a:r>
              <a:rPr lang="en-US" sz="1400" dirty="0"/>
              <a:t>90% of Board members prefer Audit Compliance/Risk Management Committee meeting follow Finance Committee</a:t>
            </a:r>
          </a:p>
        </p:txBody>
      </p:sp>
    </p:spTree>
    <p:extLst>
      <p:ext uri="{BB962C8B-B14F-4D97-AF65-F5344CB8AC3E}">
        <p14:creationId xmlns:p14="http://schemas.microsoft.com/office/powerpoint/2010/main" val="4293903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460179" y="226143"/>
            <a:ext cx="14999059" cy="1769715"/>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2025 Proposed Board and Committee Meeting Cadence</a:t>
            </a:r>
          </a:p>
        </p:txBody>
      </p:sp>
      <p:grpSp>
        <p:nvGrpSpPr>
          <p:cNvPr id="16" name="Group 16">
            <a:extLst>
              <a:ext uri="{FF2B5EF4-FFF2-40B4-BE49-F238E27FC236}">
                <a16:creationId xmlns:a16="http://schemas.microsoft.com/office/drawing/2014/main" id="{20A58E00-C8AC-C666-00B0-111269CA5850}"/>
              </a:ext>
            </a:extLst>
          </p:cNvPr>
          <p:cNvGrpSpPr/>
          <p:nvPr/>
        </p:nvGrpSpPr>
        <p:grpSpPr>
          <a:xfrm>
            <a:off x="1066800" y="9410695"/>
            <a:ext cx="16097036" cy="739598"/>
            <a:chOff x="0" y="0"/>
            <a:chExt cx="3096829" cy="486175"/>
          </a:xfrm>
        </p:grpSpPr>
        <p:sp>
          <p:nvSpPr>
            <p:cNvPr id="17" name="Freeform 17">
              <a:extLst>
                <a:ext uri="{FF2B5EF4-FFF2-40B4-BE49-F238E27FC236}">
                  <a16:creationId xmlns:a16="http://schemas.microsoft.com/office/drawing/2014/main" id="{0F7DBE77-080E-753D-7561-E6DA5671C865}"/>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18">
              <a:extLst>
                <a:ext uri="{FF2B5EF4-FFF2-40B4-BE49-F238E27FC236}">
                  <a16:creationId xmlns:a16="http://schemas.microsoft.com/office/drawing/2014/main" id="{58ACC5BE-17D7-FEEB-37C4-0C237B62737D}"/>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6">
            <a:extLst>
              <a:ext uri="{FF2B5EF4-FFF2-40B4-BE49-F238E27FC236}">
                <a16:creationId xmlns:a16="http://schemas.microsoft.com/office/drawing/2014/main" id="{4282E314-48D1-908E-DCEF-4150063F9058}"/>
              </a:ext>
            </a:extLst>
          </p:cNvPr>
          <p:cNvSpPr txBox="1"/>
          <p:nvPr/>
        </p:nvSpPr>
        <p:spPr>
          <a:xfrm>
            <a:off x="1143000" y="9521387"/>
            <a:ext cx="15935118" cy="460254"/>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elegraf Bold"/>
                <a:ea typeface="Telegraf Bold"/>
                <a:cs typeface="Telegraf Bold"/>
                <a:sym typeface="Telegraf Bold"/>
              </a:rPr>
              <a:t>Request Motion to Approve 2025 </a:t>
            </a:r>
            <a:r>
              <a:rPr lang="en-US" sz="2800" b="1" dirty="0">
                <a:solidFill>
                  <a:srgbClr val="C00000"/>
                </a:solidFill>
                <a:latin typeface="Telegraf Bold"/>
                <a:ea typeface="Telegraf Bold"/>
                <a:cs typeface="Telegraf Bold"/>
                <a:sym typeface="Telegraf Bold"/>
              </a:rPr>
              <a:t>Board Committee Members and Meeting Calendar.  </a:t>
            </a:r>
            <a:endParaRPr kumimoji="0" lang="en-US" sz="2800" b="1" i="0" u="none" strike="noStrike" kern="1200" cap="none" spc="0" normalizeH="0" baseline="0" noProof="0" dirty="0">
              <a:ln>
                <a:noFill/>
              </a:ln>
              <a:solidFill>
                <a:srgbClr val="C00000"/>
              </a:solidFill>
              <a:effectLst/>
              <a:uLnTx/>
              <a:uFillTx/>
              <a:latin typeface="Telegraf Bold"/>
              <a:ea typeface="Telegraf Bold"/>
              <a:cs typeface="Telegraf Bold"/>
              <a:sym typeface="Telegraf Bold"/>
            </a:endParaRPr>
          </a:p>
        </p:txBody>
      </p:sp>
      <p:pic>
        <p:nvPicPr>
          <p:cNvPr id="20" name="Picture 19">
            <a:extLst>
              <a:ext uri="{FF2B5EF4-FFF2-40B4-BE49-F238E27FC236}">
                <a16:creationId xmlns:a16="http://schemas.microsoft.com/office/drawing/2014/main" id="{A40D4621-D7D7-B664-4232-4FE286DF9F57}"/>
              </a:ext>
            </a:extLst>
          </p:cNvPr>
          <p:cNvPicPr>
            <a:picLocks noChangeAspect="1"/>
          </p:cNvPicPr>
          <p:nvPr/>
        </p:nvPicPr>
        <p:blipFill>
          <a:blip r:embed="rId4"/>
          <a:stretch>
            <a:fillRect/>
          </a:stretch>
        </p:blipFill>
        <p:spPr>
          <a:xfrm>
            <a:off x="1803976" y="1943100"/>
            <a:ext cx="14198024" cy="7383994"/>
          </a:xfrm>
          <a:prstGeom prst="rect">
            <a:avLst/>
          </a:prstGeom>
        </p:spPr>
      </p:pic>
    </p:spTree>
    <p:extLst>
      <p:ext uri="{BB962C8B-B14F-4D97-AF65-F5344CB8AC3E}">
        <p14:creationId xmlns:p14="http://schemas.microsoft.com/office/powerpoint/2010/main" val="3456886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Quality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082F0536-64CD-CD48-216A-1CA225698EE5}"/>
              </a:ext>
            </a:extLst>
          </p:cNvPr>
          <p:cNvSpPr txBox="1"/>
          <p:nvPr/>
        </p:nvSpPr>
        <p:spPr>
          <a:xfrm>
            <a:off x="1068292" y="2823253"/>
            <a:ext cx="13485907" cy="5724644"/>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lang="en-US" sz="2800" dirty="0">
                <a:solidFill>
                  <a:srgbClr val="000000"/>
                </a:solidFill>
                <a:latin typeface="Arimo"/>
                <a:ea typeface="Arimo"/>
                <a:cs typeface="Arimo"/>
                <a:sym typeface="Arimo"/>
              </a:rPr>
              <a:t>QM Council Updates</a:t>
            </a:r>
          </a:p>
          <a:p>
            <a:pPr marL="914400" lvl="1" indent="-457200">
              <a:spcBef>
                <a:spcPts val="1800"/>
              </a:spcBef>
              <a:buFont typeface="Wingdings" panose="05000000000000000000" pitchFamily="2" charset="2"/>
              <a:buChar char="ü"/>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Review QM Council Meeting Minutes</a:t>
            </a:r>
          </a:p>
          <a:p>
            <a:pPr marL="1371600" lvl="2"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December 3, 2024</a:t>
            </a:r>
          </a:p>
          <a:p>
            <a:pPr marL="1371600" lvl="2" indent="-457200">
              <a:spcBef>
                <a:spcPts val="1800"/>
              </a:spcBef>
              <a:buFont typeface="Wingdings" panose="05000000000000000000" pitchFamily="2" charset="2"/>
              <a:buChar char="ü"/>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December 17, 2</a:t>
            </a:r>
            <a:r>
              <a:rPr lang="en-US" sz="2800" dirty="0">
                <a:solidFill>
                  <a:srgbClr val="000000"/>
                </a:solidFill>
                <a:latin typeface="Arimo"/>
                <a:ea typeface="Arimo"/>
                <a:cs typeface="Arimo"/>
                <a:sym typeface="Arimo"/>
              </a:rPr>
              <a:t>024</a:t>
            </a: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914400" lvl="1"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Review QM Council Dashboards</a:t>
            </a:r>
          </a:p>
          <a:p>
            <a:pPr marL="1371600" lvl="2" indent="-457200">
              <a:spcBef>
                <a:spcPts val="1800"/>
              </a:spcBef>
              <a:buFont typeface="Wingdings" panose="05000000000000000000" pitchFamily="2" charset="2"/>
              <a:buChar char="ü"/>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Cohort B – December 3, 2024</a:t>
            </a:r>
          </a:p>
          <a:p>
            <a:pPr marL="1371600" lvl="2" indent="-457200">
              <a:spcBef>
                <a:spcPts val="1800"/>
              </a:spcBef>
              <a:buFont typeface="Wingdings" panose="05000000000000000000" pitchFamily="2" charset="2"/>
              <a:buChar char="ü"/>
            </a:pPr>
            <a:r>
              <a:rPr lang="en-US" sz="2800" dirty="0">
                <a:solidFill>
                  <a:srgbClr val="000000"/>
                </a:solidFill>
                <a:latin typeface="Arimo"/>
                <a:ea typeface="Arimo"/>
                <a:cs typeface="Arimo"/>
                <a:sym typeface="Arimo"/>
              </a:rPr>
              <a:t>Cohort A – December 17, 2024</a:t>
            </a: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Upcoming Meeting: Tuesday, February 25, 2025 at 9:00 a.m.</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612062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0643B3-606E-F317-CD5F-C57086D8BBE0}"/>
              </a:ext>
            </a:extLst>
          </p:cNvPr>
          <p:cNvPicPr>
            <a:picLocks noChangeAspect="1"/>
          </p:cNvPicPr>
          <p:nvPr/>
        </p:nvPicPr>
        <p:blipFill rotWithShape="1">
          <a:blip r:embed="rId2"/>
          <a:srcRect l="43341" r="28907"/>
          <a:stretch/>
        </p:blipFill>
        <p:spPr>
          <a:xfrm>
            <a:off x="534" y="0"/>
            <a:ext cx="6748853"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7103460" y="597137"/>
            <a:ext cx="996959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lang="en-US" sz="6320" b="1" dirty="0">
                <a:solidFill>
                  <a:srgbClr val="00539F"/>
                </a:solidFill>
                <a:latin typeface="Telegraf Bold"/>
                <a:ea typeface="Telegraf Bold"/>
                <a:cs typeface="Telegraf Bold"/>
                <a:sym typeface="Telegraf Bold"/>
              </a:rPr>
              <a:t>Closed QM Projects</a:t>
            </a:r>
            <a:endPar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endParaRPr>
          </a:p>
        </p:txBody>
      </p:sp>
      <p:grpSp>
        <p:nvGrpSpPr>
          <p:cNvPr id="19" name="Group 19"/>
          <p:cNvGrpSpPr/>
          <p:nvPr/>
        </p:nvGrpSpPr>
        <p:grpSpPr>
          <a:xfrm rot="-5400000">
            <a:off x="780391" y="4011554"/>
            <a:ext cx="10287002"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218019" cy="33400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8" name="TextBox 15">
            <a:extLst>
              <a:ext uri="{FF2B5EF4-FFF2-40B4-BE49-F238E27FC236}">
                <a16:creationId xmlns:a16="http://schemas.microsoft.com/office/drawing/2014/main" id="{A683FF17-6711-302E-F4D0-7EE749F95019}"/>
              </a:ext>
            </a:extLst>
          </p:cNvPr>
          <p:cNvGraphicFramePr/>
          <p:nvPr>
            <p:extLst>
              <p:ext uri="{D42A27DB-BD31-4B8C-83A1-F6EECF244321}">
                <p14:modId xmlns:p14="http://schemas.microsoft.com/office/powerpoint/2010/main" val="1005861089"/>
              </p:ext>
            </p:extLst>
          </p:nvPr>
        </p:nvGraphicFramePr>
        <p:xfrm>
          <a:off x="7104313" y="4908462"/>
          <a:ext cx="10163906" cy="48474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7" name="TextBox 15">
            <a:extLst>
              <a:ext uri="{FF2B5EF4-FFF2-40B4-BE49-F238E27FC236}">
                <a16:creationId xmlns:a16="http://schemas.microsoft.com/office/drawing/2014/main" id="{3C75F62E-3A6B-3F06-FEFC-3E737A6C5DCF}"/>
              </a:ext>
            </a:extLst>
          </p:cNvPr>
          <p:cNvGraphicFramePr/>
          <p:nvPr>
            <p:extLst>
              <p:ext uri="{D42A27DB-BD31-4B8C-83A1-F6EECF244321}">
                <p14:modId xmlns:p14="http://schemas.microsoft.com/office/powerpoint/2010/main" val="2042229957"/>
              </p:ext>
            </p:extLst>
          </p:nvPr>
        </p:nvGraphicFramePr>
        <p:xfrm>
          <a:off x="7097489" y="948077"/>
          <a:ext cx="10163906" cy="48474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368170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1652140"/>
            <a:ext cx="17145751"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Audit Compliance/Risk Management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0592B546-CCC5-6CDD-8142-48257A9FB55A}"/>
              </a:ext>
            </a:extLst>
          </p:cNvPr>
          <p:cNvSpPr txBox="1"/>
          <p:nvPr/>
        </p:nvSpPr>
        <p:spPr>
          <a:xfrm>
            <a:off x="1125239" y="3786486"/>
            <a:ext cx="13485907" cy="1523494"/>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Upcoming Meeting: Friday, February 21, 2025, immediately following Finance Committee Meeting</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149035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99215" y="-4000330"/>
            <a:ext cx="6307565" cy="63075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206603" y="-3153783"/>
            <a:ext cx="6307565" cy="630756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754168" y="-1243823"/>
            <a:ext cx="6307565" cy="63075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4263851" y="1479648"/>
            <a:ext cx="4253068" cy="425306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263851" y="2223670"/>
            <a:ext cx="4253068" cy="425306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10696622" y="25858"/>
            <a:ext cx="579848" cy="1781142"/>
            <a:chOff x="0" y="0"/>
            <a:chExt cx="773130" cy="2374856"/>
          </a:xfrm>
        </p:grpSpPr>
        <p:grpSp>
          <p:nvGrpSpPr>
            <p:cNvPr id="20" name="Group 20"/>
            <p:cNvGrpSpPr/>
            <p:nvPr/>
          </p:nvGrpSpPr>
          <p:grpSpPr>
            <a:xfrm>
              <a:off x="0" y="1601726"/>
              <a:ext cx="773130" cy="77313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0" y="800863"/>
              <a:ext cx="773130" cy="77313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0" y="0"/>
              <a:ext cx="773130" cy="77313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5" name="TextBox 35"/>
          <p:cNvSpPr txBox="1"/>
          <p:nvPr/>
        </p:nvSpPr>
        <p:spPr>
          <a:xfrm>
            <a:off x="1747846" y="1299634"/>
            <a:ext cx="7783710" cy="2616101"/>
          </a:xfrm>
          <a:prstGeom prst="rect">
            <a:avLst/>
          </a:prstGeom>
        </p:spPr>
        <p:txBody>
          <a:bodyPr wrap="square" lIns="0" tIns="0" rIns="0" bIns="0" rtlCol="0" anchor="t">
            <a:spAutoFit/>
          </a:bodyPr>
          <a:lstStyle/>
          <a:p>
            <a:pPr marL="0" marR="0" lvl="0" indent="0" algn="l" defTabSz="914400" rtl="0" eaLnBrk="1" fontAlgn="auto" latinLnBrk="0" hangingPunct="1">
              <a:lnSpc>
                <a:spcPts val="683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Introduction of Andy Boryczka (Boris-ka)</a:t>
            </a:r>
          </a:p>
        </p:txBody>
      </p:sp>
      <p:sp>
        <p:nvSpPr>
          <p:cNvPr id="36" name="TextBox 36"/>
          <p:cNvSpPr txBox="1"/>
          <p:nvPr/>
        </p:nvSpPr>
        <p:spPr>
          <a:xfrm>
            <a:off x="1646309" y="4118645"/>
            <a:ext cx="7318327" cy="6168355"/>
          </a:xfrm>
          <a:prstGeom prst="rect">
            <a:avLst/>
          </a:prstGeom>
        </p:spPr>
        <p:txBody>
          <a:bodyPr wrap="square" lIns="0" tIns="0" rIns="0" bIns="0" rtlCol="0" anchor="t">
            <a:spAutoFit/>
          </a:bodyPr>
          <a:lstStyle/>
          <a:p>
            <a:pPr marL="457200" marR="0" lvl="0" indent="-457200" algn="l" defTabSz="914400" rtl="0" eaLnBrk="1" fontAlgn="auto" latinLnBrk="0" hangingPunct="1">
              <a:lnSpc>
                <a:spcPts val="3525"/>
              </a:lnSpc>
              <a:spcBef>
                <a:spcPts val="24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Directed employee engagement at </a:t>
            </a:r>
            <a:r>
              <a:rPr kumimoji="0" lang="en-US" sz="3200" b="0" i="0" u="none" strike="noStrike" kern="1200" cap="none" spc="0" normalizeH="0" baseline="0" noProof="0" dirty="0" err="1">
                <a:ln>
                  <a:noFill/>
                </a:ln>
                <a:solidFill>
                  <a:srgbClr val="000000"/>
                </a:solidFill>
                <a:effectLst/>
                <a:uLnTx/>
                <a:uFillTx/>
                <a:latin typeface="Arimo"/>
                <a:ea typeface="Arimo"/>
                <a:cs typeface="Arimo"/>
                <a:sym typeface="Arimo"/>
              </a:rPr>
              <a:t>Agrace</a:t>
            </a: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 Hospice and Palliative Care from 2014 to 2024</a:t>
            </a:r>
          </a:p>
          <a:p>
            <a:pPr marL="457200" marR="0" lvl="0" indent="-457200" algn="l" defTabSz="914400" rtl="0" eaLnBrk="1" fontAlgn="auto" latinLnBrk="0" hangingPunct="1">
              <a:lnSpc>
                <a:spcPts val="3525"/>
              </a:lnSpc>
              <a:spcBef>
                <a:spcPts val="24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University of Wisconsin Madison certified professional life coach 2019</a:t>
            </a:r>
          </a:p>
          <a:p>
            <a:pPr marL="457200" marR="0" lvl="0" indent="-457200" algn="l" defTabSz="914400" rtl="0" eaLnBrk="1" fontAlgn="auto" latinLnBrk="0" hangingPunct="1">
              <a:lnSpc>
                <a:spcPts val="3525"/>
              </a:lnSpc>
              <a:spcBef>
                <a:spcPts val="2400"/>
              </a:spcBef>
              <a:spcAft>
                <a:spcPts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Non-profit / volunteer manager since 2003</a:t>
            </a:r>
          </a:p>
          <a:p>
            <a:pPr marL="457200" marR="0" lvl="0" indent="-457200" algn="l" defTabSz="914400" rtl="0" eaLnBrk="1" fontAlgn="auto" latinLnBrk="0" hangingPunct="1">
              <a:lnSpc>
                <a:spcPts val="3525"/>
              </a:lnSpc>
              <a:spcBef>
                <a:spcPts val="2400"/>
              </a:spcBef>
              <a:spcAft>
                <a:spcPts val="0"/>
              </a:spcAft>
              <a:buClrTx/>
              <a:buSzTx/>
              <a:buFont typeface="Courier New" panose="02070309020205020404" pitchFamily="49" charset="0"/>
              <a:buChar char="o"/>
              <a:tabLst/>
              <a:defRPr/>
            </a:pPr>
            <a:r>
              <a:rPr lang="en-US" sz="3200" dirty="0">
                <a:solidFill>
                  <a:srgbClr val="000000"/>
                </a:solidFill>
                <a:latin typeface="Arimo"/>
                <a:ea typeface="Arimo"/>
                <a:cs typeface="Arimo"/>
                <a:sym typeface="Arimo"/>
              </a:rPr>
              <a:t>P</a:t>
            </a: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resented locally and nationally on employee engagement, culture building and volunteer management</a:t>
            </a:r>
          </a:p>
          <a:p>
            <a:pPr marL="457200" marR="0" lvl="0" indent="-457200" algn="l" defTabSz="914400" rtl="0" eaLnBrk="1" fontAlgn="auto" latinLnBrk="0" hangingPunct="1">
              <a:lnSpc>
                <a:spcPts val="3525"/>
              </a:lnSpc>
              <a:spcBef>
                <a:spcPts val="240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dirty="0">
              <a:ln>
                <a:noFill/>
              </a:ln>
              <a:solidFill>
                <a:srgbClr val="000000"/>
              </a:solidFill>
              <a:effectLst/>
              <a:uLnTx/>
              <a:uFillTx/>
              <a:latin typeface="Arimo"/>
              <a:ea typeface="Arimo"/>
              <a:cs typeface="Arimo"/>
              <a:sym typeface="Arimo"/>
            </a:endParaRPr>
          </a:p>
        </p:txBody>
      </p:sp>
      <p:pic>
        <p:nvPicPr>
          <p:cNvPr id="41" name="Picture 40">
            <a:extLst>
              <a:ext uri="{FF2B5EF4-FFF2-40B4-BE49-F238E27FC236}">
                <a16:creationId xmlns:a16="http://schemas.microsoft.com/office/drawing/2014/main" id="{358A8873-20C6-979A-0C87-1DF9C713033D}"/>
              </a:ext>
            </a:extLst>
          </p:cNvPr>
          <p:cNvPicPr>
            <a:picLocks noChangeAspect="1"/>
          </p:cNvPicPr>
          <p:nvPr/>
        </p:nvPicPr>
        <p:blipFill>
          <a:blip r:embed="rId2"/>
          <a:stretch>
            <a:fillRect/>
          </a:stretch>
        </p:blipFill>
        <p:spPr>
          <a:xfrm>
            <a:off x="14229426" y="114300"/>
            <a:ext cx="3834716" cy="1060796"/>
          </a:xfrm>
          <a:prstGeom prst="rect">
            <a:avLst/>
          </a:prstGeom>
        </p:spPr>
      </p:pic>
      <p:pic>
        <p:nvPicPr>
          <p:cNvPr id="47" name="Picture 46" descr="A person in a green shirt&#10;&#10;Description automatically generated">
            <a:extLst>
              <a:ext uri="{FF2B5EF4-FFF2-40B4-BE49-F238E27FC236}">
                <a16:creationId xmlns:a16="http://schemas.microsoft.com/office/drawing/2014/main" id="{41C0B5AF-B370-9654-35F6-F639412C2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7769" y="2069670"/>
            <a:ext cx="5202336" cy="6504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353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CEO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Chris Brabant</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5639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63824" y="619619"/>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Overview of First Eight Weeks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0" name="TextBox 4">
            <a:extLst>
              <a:ext uri="{FF2B5EF4-FFF2-40B4-BE49-F238E27FC236}">
                <a16:creationId xmlns:a16="http://schemas.microsoft.com/office/drawing/2014/main" id="{34CAC252-BA1B-BE1E-C844-66207B23EE08}"/>
              </a:ext>
            </a:extLst>
          </p:cNvPr>
          <p:cNvGraphicFramePr/>
          <p:nvPr>
            <p:extLst>
              <p:ext uri="{D42A27DB-BD31-4B8C-83A1-F6EECF244321}">
                <p14:modId xmlns:p14="http://schemas.microsoft.com/office/powerpoint/2010/main" val="2875865253"/>
              </p:ext>
            </p:extLst>
          </p:nvPr>
        </p:nvGraphicFramePr>
        <p:xfrm>
          <a:off x="1798264" y="1674905"/>
          <a:ext cx="11213976" cy="8494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7172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WHA Advocacy Day</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A1E30A4-A929-A8FF-E5D0-3F83AFF44DBB}"/>
              </a:ext>
            </a:extLst>
          </p:cNvPr>
          <p:cNvPicPr>
            <a:picLocks noChangeAspect="1"/>
          </p:cNvPicPr>
          <p:nvPr/>
        </p:nvPicPr>
        <p:blipFill>
          <a:blip r:embed="rId4"/>
          <a:stretch>
            <a:fillRect/>
          </a:stretch>
        </p:blipFill>
        <p:spPr>
          <a:xfrm>
            <a:off x="1068292" y="3238500"/>
            <a:ext cx="14499929" cy="5052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7765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463680" y="6507362"/>
            <a:ext cx="15355952" cy="1908215"/>
          </a:xfrm>
          <a:prstGeom prst="rect">
            <a:avLst/>
          </a:prstGeom>
        </p:spPr>
        <p:txBody>
          <a:bodyPr lIns="0" tIns="0" rIns="0" bIns="0" rtlCol="0" anchor="t">
            <a:spAutoFit/>
          </a:bodyPr>
          <a:lstStyle/>
          <a:p>
            <a:pPr marL="0" marR="0" lvl="0" indent="0" algn="ctr" defTabSz="914400" rtl="0" eaLnBrk="1" fontAlgn="auto" latinLnBrk="0" hangingPunct="1">
              <a:spcBef>
                <a:spcPts val="2400"/>
              </a:spcBef>
              <a:spcAft>
                <a:spcPts val="0"/>
              </a:spcAft>
              <a:buClrTx/>
              <a:buSzTx/>
              <a:buFontTx/>
              <a:buNone/>
              <a:tabLst/>
              <a:defRPr/>
            </a:pPr>
            <a:r>
              <a:rPr lang="en-US" sz="2800" b="1" dirty="0">
                <a:solidFill>
                  <a:srgbClr val="000000"/>
                </a:solidFill>
                <a:latin typeface="Arimo"/>
                <a:ea typeface="Arimo"/>
                <a:cs typeface="Arimo"/>
                <a:sym typeface="Arimo"/>
              </a:rPr>
              <a:t>Date: </a:t>
            </a:r>
            <a:r>
              <a:rPr lang="en-US" sz="2800" dirty="0">
                <a:solidFill>
                  <a:srgbClr val="000000"/>
                </a:solidFill>
                <a:latin typeface="Arimo"/>
                <a:ea typeface="Arimo"/>
                <a:cs typeface="Arimo"/>
                <a:sym typeface="Arimo"/>
              </a:rPr>
              <a:t>September 4-5, 2025</a:t>
            </a:r>
          </a:p>
          <a:p>
            <a:pPr marL="0" marR="0" lvl="0" indent="0" algn="ctr" defTabSz="914400" rtl="0" eaLnBrk="1" fontAlgn="auto" latinLnBrk="0" hangingPunct="1">
              <a:spcBef>
                <a:spcPts val="24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mo"/>
                <a:ea typeface="Arimo"/>
                <a:cs typeface="Arimo"/>
                <a:sym typeface="Arimo"/>
              </a:rPr>
              <a:t>Location: </a:t>
            </a: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Grand Geneva Resort, Lake Geneva, WI </a:t>
            </a:r>
          </a:p>
          <a:p>
            <a:pPr marL="0" marR="0" lvl="0" indent="0" algn="ctr" defTabSz="914400" rtl="0" eaLnBrk="1" fontAlgn="auto" latinLnBrk="0" hangingPunct="1">
              <a:spcBef>
                <a:spcPts val="2400"/>
              </a:spcBef>
              <a:spcAft>
                <a:spcPts val="0"/>
              </a:spcAft>
              <a:buClrTx/>
              <a:buSzTx/>
              <a:buFontTx/>
              <a:buNone/>
              <a:tabLst/>
              <a:defRPr/>
            </a:pPr>
            <a:r>
              <a:rPr lang="en-US" sz="2800" b="1" dirty="0">
                <a:solidFill>
                  <a:srgbClr val="000000"/>
                </a:solidFill>
                <a:latin typeface="Arimo"/>
                <a:ea typeface="Arimo"/>
                <a:cs typeface="Arimo"/>
                <a:sym typeface="Arimo"/>
              </a:rPr>
              <a:t>Guest Speaker: </a:t>
            </a:r>
            <a:r>
              <a:rPr lang="en-US" sz="2800" dirty="0">
                <a:solidFill>
                  <a:srgbClr val="000000"/>
                </a:solidFill>
                <a:latin typeface="Arimo"/>
                <a:ea typeface="Arimo"/>
                <a:cs typeface="Arimo"/>
                <a:sym typeface="Arimo"/>
              </a:rPr>
              <a:t>Jamie Orlikoff</a:t>
            </a:r>
            <a:endParaRPr kumimoji="0" lang="en-US" sz="2800" b="1" i="0" u="none" strike="noStrike" kern="1200" cap="none" spc="0" normalizeH="0" baseline="0" noProof="0" dirty="0">
              <a:ln>
                <a:noFill/>
              </a:ln>
              <a:solidFill>
                <a:srgbClr val="000000"/>
              </a:solidFill>
              <a:effectLst/>
              <a:uLnTx/>
              <a:uFillTx/>
              <a:latin typeface="Arimo"/>
              <a:ea typeface="Arimo"/>
              <a:cs typeface="Arimo"/>
              <a:sym typeface="Arimo"/>
            </a:endParaRPr>
          </a:p>
        </p:txBody>
      </p:sp>
      <p:sp>
        <p:nvSpPr>
          <p:cNvPr id="21" name="TextBox 21"/>
          <p:cNvSpPr txBox="1"/>
          <p:nvPr/>
        </p:nvSpPr>
        <p:spPr>
          <a:xfrm>
            <a:off x="1644470" y="4908717"/>
            <a:ext cx="14999059" cy="884858"/>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2025 Governing Board Retreat</a:t>
            </a:r>
          </a:p>
        </p:txBody>
      </p:sp>
      <p:pic>
        <p:nvPicPr>
          <p:cNvPr id="23" name="Picture 22">
            <a:extLst>
              <a:ext uri="{FF2B5EF4-FFF2-40B4-BE49-F238E27FC236}">
                <a16:creationId xmlns:a16="http://schemas.microsoft.com/office/drawing/2014/main" id="{4974DA11-D05A-D823-C79B-0D48020FF7E7}"/>
              </a:ext>
            </a:extLst>
          </p:cNvPr>
          <p:cNvPicPr>
            <a:picLocks noChangeAspect="1"/>
          </p:cNvPicPr>
          <p:nvPr/>
        </p:nvPicPr>
        <p:blipFill>
          <a:blip r:embed="rId4"/>
          <a:stretch>
            <a:fillRect/>
          </a:stretch>
        </p:blipFill>
        <p:spPr>
          <a:xfrm>
            <a:off x="4517317" y="373307"/>
            <a:ext cx="9253366" cy="4139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42265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82782" y="0"/>
            <a:ext cx="7010437" cy="701043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4782782" y="713787"/>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3505218" y="0"/>
            <a:ext cx="7010437" cy="70104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505218" y="713787"/>
            <a:ext cx="7010437" cy="701043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16728379" y="262640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flipH="1">
            <a:off x="-3474578" y="262640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463680" y="6507362"/>
            <a:ext cx="15355952" cy="190821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mo"/>
                <a:ea typeface="Arimo"/>
                <a:cs typeface="Arimo"/>
                <a:sym typeface="Arimo"/>
              </a:rPr>
              <a:t>Date: </a:t>
            </a: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January 22, 2025</a:t>
            </a:r>
          </a:p>
          <a:p>
            <a:pPr marL="0" marR="0" lvl="0" indent="0" algn="ctr" defTabSz="914400" rtl="0" eaLnBrk="1" fontAlgn="auto" latinLnBrk="0" hangingPunct="1">
              <a:lnSpc>
                <a:spcPct val="100000"/>
              </a:lnSpc>
              <a:spcBef>
                <a:spcPts val="2400"/>
              </a:spcBef>
              <a:spcAft>
                <a:spcPts val="0"/>
              </a:spcAft>
              <a:buClrTx/>
              <a:buSzTx/>
              <a:buFontTx/>
              <a:buNone/>
              <a:tabLst/>
              <a:defRPr/>
            </a:pPr>
            <a:r>
              <a:rPr lang="en-US" sz="2800" b="1" dirty="0">
                <a:solidFill>
                  <a:srgbClr val="000000"/>
                </a:solidFill>
                <a:latin typeface="Arimo"/>
                <a:ea typeface="Arimo"/>
                <a:cs typeface="Arimo"/>
                <a:sym typeface="Arimo"/>
              </a:rPr>
              <a:t>Time: </a:t>
            </a:r>
            <a:r>
              <a:rPr lang="en-US" sz="2800" dirty="0">
                <a:solidFill>
                  <a:srgbClr val="000000"/>
                </a:solidFill>
                <a:latin typeface="Arimo"/>
                <a:ea typeface="Arimo"/>
                <a:cs typeface="Arimo"/>
                <a:sym typeface="Arimo"/>
              </a:rPr>
              <a:t>5:30 p.m. – 7:30 p.m.</a:t>
            </a:r>
            <a:r>
              <a:rPr lang="en-US" sz="2800" b="1" dirty="0">
                <a:solidFill>
                  <a:srgbClr val="000000"/>
                </a:solidFill>
                <a:latin typeface="Arimo"/>
                <a:ea typeface="Arimo"/>
                <a:cs typeface="Arimo"/>
                <a:sym typeface="Arimo"/>
              </a:rPr>
              <a:t> </a:t>
            </a:r>
            <a:endParaRPr kumimoji="0" lang="en-US" sz="2800" b="1"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mo"/>
                <a:ea typeface="Arimo"/>
                <a:cs typeface="Arimo"/>
                <a:sym typeface="Arimo"/>
              </a:rPr>
              <a:t>Location: </a:t>
            </a: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183 W. Main Street, Stoughton</a:t>
            </a:r>
          </a:p>
        </p:txBody>
      </p:sp>
      <p:sp>
        <p:nvSpPr>
          <p:cNvPr id="21" name="TextBox 21"/>
          <p:cNvSpPr txBox="1"/>
          <p:nvPr/>
        </p:nvSpPr>
        <p:spPr>
          <a:xfrm>
            <a:off x="1644470" y="4908717"/>
            <a:ext cx="14999059" cy="884858"/>
          </a:xfrm>
          <a:prstGeom prst="rect">
            <a:avLst/>
          </a:prstGeom>
        </p:spPr>
        <p:txBody>
          <a:bodyPr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Governing &amp; Foundation Board Social</a:t>
            </a:r>
          </a:p>
        </p:txBody>
      </p:sp>
      <p:pic>
        <p:nvPicPr>
          <p:cNvPr id="14" name="Picture 13">
            <a:extLst>
              <a:ext uri="{FF2B5EF4-FFF2-40B4-BE49-F238E27FC236}">
                <a16:creationId xmlns:a16="http://schemas.microsoft.com/office/drawing/2014/main" id="{4C5B90A2-615E-4095-DBCF-E6CE0B87B376}"/>
              </a:ext>
            </a:extLst>
          </p:cNvPr>
          <p:cNvPicPr>
            <a:picLocks noChangeAspect="1"/>
          </p:cNvPicPr>
          <p:nvPr/>
        </p:nvPicPr>
        <p:blipFill>
          <a:blip r:embed="rId4"/>
          <a:stretch>
            <a:fillRect/>
          </a:stretch>
        </p:blipFill>
        <p:spPr>
          <a:xfrm>
            <a:off x="4978984" y="713787"/>
            <a:ext cx="8330032" cy="3229295"/>
          </a:xfrm>
          <a:prstGeom prst="rect">
            <a:avLst/>
          </a:prstGeom>
        </p:spPr>
      </p:pic>
    </p:spTree>
    <p:extLst>
      <p:ext uri="{BB962C8B-B14F-4D97-AF65-F5344CB8AC3E}">
        <p14:creationId xmlns:p14="http://schemas.microsoft.com/office/powerpoint/2010/main" val="1833010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4247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Potential Service Line Expansion</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2BCF06CE-23D1-F597-ECF3-2F3B921E8742}"/>
              </a:ext>
            </a:extLst>
          </p:cNvPr>
          <p:cNvGraphicFramePr/>
          <p:nvPr>
            <p:extLst>
              <p:ext uri="{D42A27DB-BD31-4B8C-83A1-F6EECF244321}">
                <p14:modId xmlns:p14="http://schemas.microsoft.com/office/powerpoint/2010/main" val="3970990781"/>
              </p:ext>
            </p:extLst>
          </p:nvPr>
        </p:nvGraphicFramePr>
        <p:xfrm>
          <a:off x="92138" y="1625722"/>
          <a:ext cx="16913182" cy="8776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1590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CFO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Michelle Abey</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9579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5622198" cy="884858"/>
          </a:xfrm>
          <a:prstGeom prst="rect">
            <a:avLst/>
          </a:prstGeom>
        </p:spPr>
        <p:txBody>
          <a:bodyPr wrap="square" lIns="0" tIns="0" rIns="0" bIns="0" rtlCol="0" anchor="t">
            <a:spAutoFit/>
          </a:bodyPr>
          <a:lstStyle/>
          <a:p>
            <a:pPr algn="l">
              <a:lnSpc>
                <a:spcPts val="6948"/>
              </a:lnSpc>
            </a:pPr>
            <a:r>
              <a:rPr lang="en-US" sz="6316" b="1" dirty="0">
                <a:solidFill>
                  <a:srgbClr val="00539F"/>
                </a:solidFill>
                <a:latin typeface="Telegraf Bold"/>
                <a:ea typeface="Telegraf Bold"/>
                <a:cs typeface="Telegraf Bold"/>
                <a:sym typeface="Telegraf Bold"/>
              </a:rPr>
              <a:t>December 2024 Financial Statements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19" name="Content Placeholder 3">
            <a:extLst>
              <a:ext uri="{FF2B5EF4-FFF2-40B4-BE49-F238E27FC236}">
                <a16:creationId xmlns:a16="http://schemas.microsoft.com/office/drawing/2014/main" id="{B7FE5E2C-CE02-AA24-377A-8FF1662E46F7}"/>
              </a:ext>
            </a:extLst>
          </p:cNvPr>
          <p:cNvGraphicFramePr>
            <a:graphicFrameLocks/>
          </p:cNvGraphicFramePr>
          <p:nvPr>
            <p:extLst>
              <p:ext uri="{D42A27DB-BD31-4B8C-83A1-F6EECF244321}">
                <p14:modId xmlns:p14="http://schemas.microsoft.com/office/powerpoint/2010/main" val="3547426838"/>
              </p:ext>
            </p:extLst>
          </p:nvPr>
        </p:nvGraphicFramePr>
        <p:xfrm>
          <a:off x="345142" y="3229245"/>
          <a:ext cx="11049000" cy="630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6">
            <a:extLst>
              <a:ext uri="{FF2B5EF4-FFF2-40B4-BE49-F238E27FC236}">
                <a16:creationId xmlns:a16="http://schemas.microsoft.com/office/drawing/2014/main" id="{09F44A28-B4BD-549E-51F2-D2C7A58559AC}"/>
              </a:ext>
            </a:extLst>
          </p:cNvPr>
          <p:cNvGrpSpPr/>
          <p:nvPr/>
        </p:nvGrpSpPr>
        <p:grpSpPr>
          <a:xfrm>
            <a:off x="10223474" y="4404543"/>
            <a:ext cx="6737427" cy="2286000"/>
            <a:chOff x="0" y="0"/>
            <a:chExt cx="3096829" cy="486175"/>
          </a:xfrm>
        </p:grpSpPr>
        <p:sp>
          <p:nvSpPr>
            <p:cNvPr id="21" name="Freeform 17">
              <a:extLst>
                <a:ext uri="{FF2B5EF4-FFF2-40B4-BE49-F238E27FC236}">
                  <a16:creationId xmlns:a16="http://schemas.microsoft.com/office/drawing/2014/main" id="{72C973FD-2383-EC15-467F-71C913716BC2}"/>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dirty="0">
                <a:solidFill>
                  <a:srgbClr val="C00000"/>
                </a:solidFill>
              </a:endParaRPr>
            </a:p>
          </p:txBody>
        </p:sp>
        <p:sp>
          <p:nvSpPr>
            <p:cNvPr id="22" name="TextBox 18">
              <a:extLst>
                <a:ext uri="{FF2B5EF4-FFF2-40B4-BE49-F238E27FC236}">
                  <a16:creationId xmlns:a16="http://schemas.microsoft.com/office/drawing/2014/main" id="{A1E3712B-AA12-E925-633F-FD6225B02C8A}"/>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3" name="TextBox 26">
            <a:extLst>
              <a:ext uri="{FF2B5EF4-FFF2-40B4-BE49-F238E27FC236}">
                <a16:creationId xmlns:a16="http://schemas.microsoft.com/office/drawing/2014/main" id="{724C174D-F18A-091D-4FA2-10798EBB2ADE}"/>
              </a:ext>
            </a:extLst>
          </p:cNvPr>
          <p:cNvSpPr txBox="1"/>
          <p:nvPr/>
        </p:nvSpPr>
        <p:spPr>
          <a:xfrm>
            <a:off x="10744200" y="4816574"/>
            <a:ext cx="5695976" cy="1461939"/>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to Approve December 2024 Financial Statements.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3045" y="238842"/>
            <a:ext cx="15009908" cy="884858"/>
          </a:xfrm>
          <a:prstGeom prst="rect">
            <a:avLst/>
          </a:prstGeom>
        </p:spPr>
        <p:txBody>
          <a:bodyPr wrap="square"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January Month-to-Date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53231C7-D4B2-4A7F-C6CD-CB4E30BAF89C}"/>
              </a:ext>
            </a:extLst>
          </p:cNvPr>
          <p:cNvPicPr>
            <a:picLocks noChangeAspect="1"/>
          </p:cNvPicPr>
          <p:nvPr/>
        </p:nvPicPr>
        <p:blipFill>
          <a:blip r:embed="rId4"/>
          <a:stretch>
            <a:fillRect/>
          </a:stretch>
        </p:blipFill>
        <p:spPr>
          <a:xfrm>
            <a:off x="2279529" y="1147399"/>
            <a:ext cx="11976562" cy="9064023"/>
          </a:xfrm>
          <a:prstGeom prst="rect">
            <a:avLst/>
          </a:prstGeom>
        </p:spPr>
      </p:pic>
    </p:spTree>
    <p:extLst>
      <p:ext uri="{BB962C8B-B14F-4D97-AF65-F5344CB8AC3E}">
        <p14:creationId xmlns:p14="http://schemas.microsoft.com/office/powerpoint/2010/main" val="3543524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03637" y="363268"/>
            <a:ext cx="15480725" cy="1769715"/>
          </a:xfrm>
          <a:prstGeom prst="rect">
            <a:avLst/>
          </a:prstGeom>
        </p:spPr>
        <p:txBody>
          <a:bodyPr wrap="square"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Quarterly Corporate Compliance Committee Report</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3626867" y="1492188"/>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90442C40-E0B9-01D0-E31B-87B70A1C5AB8}"/>
              </a:ext>
            </a:extLst>
          </p:cNvPr>
          <p:cNvGraphicFramePr/>
          <p:nvPr>
            <p:extLst>
              <p:ext uri="{D42A27DB-BD31-4B8C-83A1-F6EECF244321}">
                <p14:modId xmlns:p14="http://schemas.microsoft.com/office/powerpoint/2010/main" val="2642196411"/>
              </p:ext>
            </p:extLst>
          </p:nvPr>
        </p:nvGraphicFramePr>
        <p:xfrm>
          <a:off x="1023252" y="2389089"/>
          <a:ext cx="8901334" cy="73920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5" name="Group 16">
            <a:extLst>
              <a:ext uri="{FF2B5EF4-FFF2-40B4-BE49-F238E27FC236}">
                <a16:creationId xmlns:a16="http://schemas.microsoft.com/office/drawing/2014/main" id="{C159BADE-3799-7A3E-D0B2-A00A192F1EF5}"/>
              </a:ext>
            </a:extLst>
          </p:cNvPr>
          <p:cNvGrpSpPr/>
          <p:nvPr/>
        </p:nvGrpSpPr>
        <p:grpSpPr>
          <a:xfrm>
            <a:off x="10223474" y="4404543"/>
            <a:ext cx="6737427" cy="2286000"/>
            <a:chOff x="0" y="0"/>
            <a:chExt cx="3096829" cy="486175"/>
          </a:xfrm>
        </p:grpSpPr>
        <p:sp>
          <p:nvSpPr>
            <p:cNvPr id="19" name="Freeform 17">
              <a:extLst>
                <a:ext uri="{FF2B5EF4-FFF2-40B4-BE49-F238E27FC236}">
                  <a16:creationId xmlns:a16="http://schemas.microsoft.com/office/drawing/2014/main" id="{6D1C6C8E-CBCF-E63C-5CEC-98CF82DFFD7C}"/>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dirty="0">
                <a:solidFill>
                  <a:srgbClr val="C00000"/>
                </a:solidFill>
              </a:endParaRPr>
            </a:p>
          </p:txBody>
        </p:sp>
        <p:sp>
          <p:nvSpPr>
            <p:cNvPr id="20" name="TextBox 18">
              <a:extLst>
                <a:ext uri="{FF2B5EF4-FFF2-40B4-BE49-F238E27FC236}">
                  <a16:creationId xmlns:a16="http://schemas.microsoft.com/office/drawing/2014/main" id="{8E6E5FA1-5B5E-338C-7B9D-B4B512014230}"/>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1" name="TextBox 26">
            <a:extLst>
              <a:ext uri="{FF2B5EF4-FFF2-40B4-BE49-F238E27FC236}">
                <a16:creationId xmlns:a16="http://schemas.microsoft.com/office/drawing/2014/main" id="{5923FDBD-68ED-14DC-C84E-9C30AD9CBD30}"/>
              </a:ext>
            </a:extLst>
          </p:cNvPr>
          <p:cNvSpPr txBox="1"/>
          <p:nvPr/>
        </p:nvSpPr>
        <p:spPr>
          <a:xfrm>
            <a:off x="10744199" y="4645948"/>
            <a:ext cx="5695976" cy="1949252"/>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Approve the Quarterly Corporate Compliance Committee Report.</a:t>
            </a:r>
          </a:p>
        </p:txBody>
      </p:sp>
    </p:spTree>
    <p:extLst>
      <p:ext uri="{BB962C8B-B14F-4D97-AF65-F5344CB8AC3E}">
        <p14:creationId xmlns:p14="http://schemas.microsoft.com/office/powerpoint/2010/main" val="315837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00325" y="0"/>
            <a:ext cx="7943349" cy="4327010"/>
            <a:chOff x="0" y="0"/>
            <a:chExt cx="2092076" cy="1139624"/>
          </a:xfrm>
        </p:grpSpPr>
        <p:sp>
          <p:nvSpPr>
            <p:cNvPr id="7" name="Freeform 7"/>
            <p:cNvSpPr/>
            <p:nvPr/>
          </p:nvSpPr>
          <p:spPr>
            <a:xfrm>
              <a:off x="0" y="0"/>
              <a:ext cx="2092076" cy="1139624"/>
            </a:xfrm>
            <a:custGeom>
              <a:avLst/>
              <a:gdLst/>
              <a:ahLst/>
              <a:cxnLst/>
              <a:rect l="l" t="t" r="r" b="b"/>
              <a:pathLst>
                <a:path w="2092076" h="1139624">
                  <a:moveTo>
                    <a:pt x="0" y="0"/>
                  </a:moveTo>
                  <a:lnTo>
                    <a:pt x="2092076" y="0"/>
                  </a:lnTo>
                  <a:lnTo>
                    <a:pt x="2092076" y="1139624"/>
                  </a:lnTo>
                  <a:lnTo>
                    <a:pt x="0" y="1139624"/>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8" name="TextBox 8"/>
            <p:cNvSpPr txBox="1"/>
            <p:nvPr/>
          </p:nvSpPr>
          <p:spPr>
            <a:xfrm>
              <a:off x="0" y="-38100"/>
              <a:ext cx="2092076" cy="117772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751996" y="9105900"/>
            <a:ext cx="7943349" cy="4327010"/>
            <a:chOff x="0" y="0"/>
            <a:chExt cx="2092076" cy="1139624"/>
          </a:xfrm>
        </p:grpSpPr>
        <p:sp>
          <p:nvSpPr>
            <p:cNvPr id="10" name="Freeform 10"/>
            <p:cNvSpPr/>
            <p:nvPr/>
          </p:nvSpPr>
          <p:spPr>
            <a:xfrm>
              <a:off x="0" y="0"/>
              <a:ext cx="2092076" cy="1139624"/>
            </a:xfrm>
            <a:custGeom>
              <a:avLst/>
              <a:gdLst/>
              <a:ahLst/>
              <a:cxnLst/>
              <a:rect l="l" t="t" r="r" b="b"/>
              <a:pathLst>
                <a:path w="2092076" h="1139624">
                  <a:moveTo>
                    <a:pt x="0" y="0"/>
                  </a:moveTo>
                  <a:lnTo>
                    <a:pt x="2092076" y="0"/>
                  </a:lnTo>
                  <a:lnTo>
                    <a:pt x="2092076" y="1139624"/>
                  </a:lnTo>
                  <a:lnTo>
                    <a:pt x="0" y="1139624"/>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11" name="TextBox 11"/>
            <p:cNvSpPr txBox="1"/>
            <p:nvPr/>
          </p:nvSpPr>
          <p:spPr>
            <a:xfrm>
              <a:off x="0" y="-38100"/>
              <a:ext cx="2092076" cy="117772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9061" y="1810849"/>
            <a:ext cx="6905878" cy="1521802"/>
            <a:chOff x="0" y="0"/>
            <a:chExt cx="1818832" cy="400804"/>
          </a:xfrm>
        </p:grpSpPr>
        <p:sp>
          <p:nvSpPr>
            <p:cNvPr id="13" name="Freeform 13"/>
            <p:cNvSpPr/>
            <p:nvPr/>
          </p:nvSpPr>
          <p:spPr>
            <a:xfrm>
              <a:off x="0" y="0"/>
              <a:ext cx="1818832" cy="400804"/>
            </a:xfrm>
            <a:custGeom>
              <a:avLst/>
              <a:gdLst/>
              <a:ahLst/>
              <a:cxnLst/>
              <a:rect l="l" t="t" r="r" b="b"/>
              <a:pathLst>
                <a:path w="1818832" h="400804">
                  <a:moveTo>
                    <a:pt x="0" y="0"/>
                  </a:moveTo>
                  <a:lnTo>
                    <a:pt x="1818832" y="0"/>
                  </a:lnTo>
                  <a:lnTo>
                    <a:pt x="1818832" y="400804"/>
                  </a:lnTo>
                  <a:lnTo>
                    <a:pt x="0" y="400804"/>
                  </a:lnTo>
                  <a:close/>
                </a:path>
              </a:pathLst>
            </a:custGeom>
            <a:solidFill>
              <a:srgbClr val="FFFFFF"/>
            </a:solidFill>
          </p:spPr>
          <p:txBody>
            <a:bodyPr/>
            <a:lstStyle/>
            <a:p>
              <a:endParaRPr lang="en-US"/>
            </a:p>
          </p:txBody>
        </p:sp>
        <p:sp>
          <p:nvSpPr>
            <p:cNvPr id="14" name="TextBox 14"/>
            <p:cNvSpPr txBox="1"/>
            <p:nvPr/>
          </p:nvSpPr>
          <p:spPr>
            <a:xfrm>
              <a:off x="0" y="-38100"/>
              <a:ext cx="1818832" cy="43890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171925" y="1998705"/>
            <a:ext cx="6853014" cy="1012265"/>
          </a:xfrm>
          <a:prstGeom prst="rect">
            <a:avLst/>
          </a:prstGeom>
        </p:spPr>
        <p:txBody>
          <a:bodyPr lIns="0" tIns="0" rIns="0" bIns="0" rtlCol="0" anchor="t">
            <a:spAutoFit/>
          </a:bodyPr>
          <a:lstStyle/>
          <a:p>
            <a:pPr algn="ctr">
              <a:lnSpc>
                <a:spcPts val="8333"/>
              </a:lnSpc>
            </a:pPr>
            <a:r>
              <a:rPr lang="en-US" sz="6320" b="1" dirty="0">
                <a:solidFill>
                  <a:srgbClr val="00539F"/>
                </a:solidFill>
                <a:latin typeface="Telegraf Bold"/>
                <a:ea typeface="Telegraf Bold"/>
                <a:cs typeface="Telegraf Bold"/>
                <a:sym typeface="Telegraf Bold"/>
              </a:rPr>
              <a:t>Meeting Minutes</a:t>
            </a:r>
          </a:p>
        </p:txBody>
      </p:sp>
      <p:sp>
        <p:nvSpPr>
          <p:cNvPr id="17" name="Freeform 17"/>
          <p:cNvSpPr/>
          <p:nvPr/>
        </p:nvSpPr>
        <p:spPr>
          <a:xfrm flipH="1" flipV="1">
            <a:off x="14470914" y="9245603"/>
            <a:ext cx="3623935" cy="3143764"/>
          </a:xfrm>
          <a:custGeom>
            <a:avLst/>
            <a:gdLst/>
            <a:ahLst/>
            <a:cxnLst/>
            <a:rect l="l" t="t" r="r" b="b"/>
            <a:pathLst>
              <a:path w="3623935" h="3143764">
                <a:moveTo>
                  <a:pt x="3623935" y="3143764"/>
                </a:moveTo>
                <a:lnTo>
                  <a:pt x="0" y="3143764"/>
                </a:lnTo>
                <a:lnTo>
                  <a:pt x="0" y="0"/>
                </a:lnTo>
                <a:lnTo>
                  <a:pt x="3623935" y="0"/>
                </a:lnTo>
                <a:lnTo>
                  <a:pt x="3623935" y="31437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flipV="1">
            <a:off x="-256828" y="47414"/>
            <a:ext cx="3623935" cy="3143764"/>
          </a:xfrm>
          <a:custGeom>
            <a:avLst/>
            <a:gdLst/>
            <a:ahLst/>
            <a:cxnLst/>
            <a:rect l="l" t="t" r="r" b="b"/>
            <a:pathLst>
              <a:path w="3623935" h="3143764">
                <a:moveTo>
                  <a:pt x="0" y="3143764"/>
                </a:moveTo>
                <a:lnTo>
                  <a:pt x="3623935" y="3143764"/>
                </a:lnTo>
                <a:lnTo>
                  <a:pt x="3623935" y="0"/>
                </a:lnTo>
                <a:lnTo>
                  <a:pt x="0" y="0"/>
                </a:lnTo>
                <a:lnTo>
                  <a:pt x="0" y="31437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6885E619-3512-C922-03A9-833F8954932F}"/>
              </a:ext>
            </a:extLst>
          </p:cNvPr>
          <p:cNvPicPr>
            <a:picLocks noChangeAspect="1"/>
          </p:cNvPicPr>
          <p:nvPr/>
        </p:nvPicPr>
        <p:blipFill>
          <a:blip r:embed="rId4"/>
          <a:stretch>
            <a:fillRect/>
          </a:stretch>
        </p:blipFill>
        <p:spPr>
          <a:xfrm>
            <a:off x="14229426" y="114300"/>
            <a:ext cx="3834716" cy="1060796"/>
          </a:xfrm>
          <a:prstGeom prst="rect">
            <a:avLst/>
          </a:prstGeom>
        </p:spPr>
      </p:pic>
      <p:pic>
        <p:nvPicPr>
          <p:cNvPr id="22" name="Graphic 21" descr="Contract outline">
            <a:extLst>
              <a:ext uri="{FF2B5EF4-FFF2-40B4-BE49-F238E27FC236}">
                <a16:creationId xmlns:a16="http://schemas.microsoft.com/office/drawing/2014/main" id="{9521D038-9451-F100-1F35-08962B21EC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9299" y="3849391"/>
            <a:ext cx="5105400" cy="5105400"/>
          </a:xfrm>
          <a:prstGeom prst="rect">
            <a:avLst/>
          </a:prstGeom>
        </p:spPr>
      </p:pic>
      <p:grpSp>
        <p:nvGrpSpPr>
          <p:cNvPr id="23" name="Group 16">
            <a:extLst>
              <a:ext uri="{FF2B5EF4-FFF2-40B4-BE49-F238E27FC236}">
                <a16:creationId xmlns:a16="http://schemas.microsoft.com/office/drawing/2014/main" id="{13DA0AC8-158D-1500-18EC-AA7A4101A24A}"/>
              </a:ext>
            </a:extLst>
          </p:cNvPr>
          <p:cNvGrpSpPr/>
          <p:nvPr/>
        </p:nvGrpSpPr>
        <p:grpSpPr>
          <a:xfrm>
            <a:off x="10134600" y="4381500"/>
            <a:ext cx="6737427" cy="2819400"/>
            <a:chOff x="0" y="0"/>
            <a:chExt cx="3096829" cy="486175"/>
          </a:xfrm>
        </p:grpSpPr>
        <p:sp>
          <p:nvSpPr>
            <p:cNvPr id="24" name="Freeform 17">
              <a:extLst>
                <a:ext uri="{FF2B5EF4-FFF2-40B4-BE49-F238E27FC236}">
                  <a16:creationId xmlns:a16="http://schemas.microsoft.com/office/drawing/2014/main" id="{21749598-5711-C9DC-398C-B4DCFD657141}"/>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p>
          </p:txBody>
        </p:sp>
        <p:sp>
          <p:nvSpPr>
            <p:cNvPr id="25" name="TextBox 18">
              <a:extLst>
                <a:ext uri="{FF2B5EF4-FFF2-40B4-BE49-F238E27FC236}">
                  <a16:creationId xmlns:a16="http://schemas.microsoft.com/office/drawing/2014/main" id="{24D8A94E-172B-BEFF-7DDF-25A4267FA41A}"/>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6" name="TextBox 26">
            <a:extLst>
              <a:ext uri="{FF2B5EF4-FFF2-40B4-BE49-F238E27FC236}">
                <a16:creationId xmlns:a16="http://schemas.microsoft.com/office/drawing/2014/main" id="{3A3DA875-B12D-6B8E-A6F5-0B707C00CF6D}"/>
              </a:ext>
            </a:extLst>
          </p:cNvPr>
          <p:cNvSpPr txBox="1"/>
          <p:nvPr/>
        </p:nvSpPr>
        <p:spPr>
          <a:xfrm>
            <a:off x="10744200" y="4816574"/>
            <a:ext cx="5695976" cy="1949252"/>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to Approve November 25, 2025 Governing Board Meeting Minutes.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
            <a:extLst>
              <a:ext uri="{FF2B5EF4-FFF2-40B4-BE49-F238E27FC236}">
                <a16:creationId xmlns:a16="http://schemas.microsoft.com/office/drawing/2014/main" id="{B984AAE8-2DDA-C3FB-F242-B6C39EC8A556}"/>
              </a:ext>
            </a:extLst>
          </p:cNvPr>
          <p:cNvSpPr txBox="1"/>
          <p:nvPr/>
        </p:nvSpPr>
        <p:spPr>
          <a:xfrm>
            <a:off x="1068292" y="1547791"/>
            <a:ext cx="14324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Multi-Specialty Clinic Updates</a:t>
            </a:r>
          </a:p>
        </p:txBody>
      </p:sp>
      <p:sp>
        <p:nvSpPr>
          <p:cNvPr id="23" name="TextBox 4">
            <a:extLst>
              <a:ext uri="{FF2B5EF4-FFF2-40B4-BE49-F238E27FC236}">
                <a16:creationId xmlns:a16="http://schemas.microsoft.com/office/drawing/2014/main" id="{7992DA4F-8208-EC49-F745-99E89A789157}"/>
              </a:ext>
            </a:extLst>
          </p:cNvPr>
          <p:cNvSpPr txBox="1"/>
          <p:nvPr/>
        </p:nvSpPr>
        <p:spPr>
          <a:xfrm>
            <a:off x="1144257" y="2881848"/>
            <a:ext cx="8533143" cy="3785652"/>
          </a:xfrm>
          <a:prstGeom prst="rect">
            <a:avLst/>
          </a:prstGeom>
        </p:spPr>
        <p:txBody>
          <a:bodyPr wrap="square" lIns="0" tIns="0" rIns="0" bIns="0" rtlCol="0" anchor="t">
            <a:spAutoFit/>
          </a:bodyPr>
          <a:lstStyle/>
          <a:p>
            <a:pPr marL="457200" marR="0" lvl="0" indent="-457200" algn="just"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Podiatry Clinic Opened December 16, 2024</a:t>
            </a:r>
          </a:p>
          <a:p>
            <a:pPr marL="914400" lvl="1" indent="-457200" algn="just">
              <a:spcBef>
                <a:spcPts val="1200"/>
              </a:spcBef>
              <a:buFont typeface="Arial" panose="020B0604020202020204" pitchFamily="34" charset="0"/>
              <a:buChar char="•"/>
              <a:defRPr/>
            </a:pPr>
            <a:r>
              <a:rPr lang="en-US" sz="2800" dirty="0">
                <a:solidFill>
                  <a:srgbClr val="000000"/>
                </a:solidFill>
                <a:latin typeface="Arimo"/>
                <a:ea typeface="Arimo"/>
                <a:cs typeface="Arimo"/>
                <a:sym typeface="Arimo"/>
              </a:rPr>
              <a:t>1 Surgical Case in December</a:t>
            </a:r>
          </a:p>
          <a:p>
            <a:pPr marL="914400" lvl="1" indent="-457200" algn="just">
              <a:spcBef>
                <a:spcPts val="1200"/>
              </a:spcBef>
              <a:buFont typeface="Arial" panose="020B0604020202020204" pitchFamily="34" charset="0"/>
              <a:buChar char="•"/>
              <a:defRPr/>
            </a:pPr>
            <a:r>
              <a:rPr lang="en-US" sz="2800" dirty="0">
                <a:solidFill>
                  <a:srgbClr val="000000"/>
                </a:solidFill>
                <a:latin typeface="Arimo"/>
                <a:ea typeface="Arimo"/>
                <a:cs typeface="Arimo"/>
                <a:sym typeface="Arimo"/>
              </a:rPr>
              <a:t>28 Clinic Visits</a:t>
            </a:r>
          </a:p>
          <a:p>
            <a:pPr marL="914400" lvl="1" indent="-457200" algn="just">
              <a:spcBef>
                <a:spcPts val="1200"/>
              </a:spcBef>
              <a:buFont typeface="Arial" panose="020B0604020202020204" pitchFamily="34" charset="0"/>
              <a:buChar char="•"/>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Dean</a:t>
            </a:r>
            <a:r>
              <a:rPr lang="en-US" sz="2800" dirty="0">
                <a:solidFill>
                  <a:srgbClr val="000000"/>
                </a:solidFill>
                <a:latin typeface="Arimo"/>
                <a:ea typeface="Arimo"/>
                <a:cs typeface="Arimo"/>
                <a:sym typeface="Arimo"/>
              </a:rPr>
              <a:t> Health Plan Paneling Update</a:t>
            </a:r>
          </a:p>
          <a:p>
            <a:pPr marL="914400" lvl="1" indent="-457200" algn="just">
              <a:spcBef>
                <a:spcPts val="1200"/>
              </a:spcBef>
              <a:buFont typeface="Arial" panose="020B0604020202020204" pitchFamily="34" charset="0"/>
              <a:buChar char="•"/>
              <a:defRPr/>
            </a:pPr>
            <a:r>
              <a:rPr lang="en-US" sz="2800" dirty="0">
                <a:solidFill>
                  <a:srgbClr val="000000"/>
                </a:solidFill>
                <a:latin typeface="Arimo"/>
                <a:ea typeface="Arimo"/>
                <a:cs typeface="Arimo"/>
              </a:rPr>
              <a:t>“Foot Freedom: Tackling Common Issues” – January 30, 2025 – 5:30 – 6:30 pm</a:t>
            </a:r>
          </a:p>
          <a:p>
            <a:pPr lvl="1" algn="just">
              <a:spcBef>
                <a:spcPts val="1200"/>
              </a:spcBef>
              <a:defRPr/>
            </a:pPr>
            <a:endParaRPr lang="en-US" sz="2800" dirty="0">
              <a:solidFill>
                <a:srgbClr val="000000"/>
              </a:solidFill>
              <a:latin typeface="Arimo"/>
              <a:ea typeface="Arimo"/>
              <a:cs typeface="Arimo"/>
              <a:sym typeface="Arimo"/>
            </a:endParaRPr>
          </a:p>
        </p:txBody>
      </p:sp>
      <p:pic>
        <p:nvPicPr>
          <p:cNvPr id="24" name="Picture 23" descr="A person in a suit and tie&#10;&#10;Description automatically generated">
            <a:extLst>
              <a:ext uri="{FF2B5EF4-FFF2-40B4-BE49-F238E27FC236}">
                <a16:creationId xmlns:a16="http://schemas.microsoft.com/office/drawing/2014/main" id="{D60F2D99-3C6F-7674-4476-1264DFF0D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9310" y="2753606"/>
            <a:ext cx="2514600" cy="3142990"/>
          </a:xfrm>
          <a:prstGeom prst="flowChartAlternateProcess">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E0EA9CB7-26FD-D925-6998-CBCF7A198237}"/>
              </a:ext>
            </a:extLst>
          </p:cNvPr>
          <p:cNvSpPr txBox="1"/>
          <p:nvPr/>
        </p:nvSpPr>
        <p:spPr>
          <a:xfrm>
            <a:off x="4473677" y="8268682"/>
            <a:ext cx="10896600" cy="430887"/>
          </a:xfrm>
          <a:prstGeom prst="rect">
            <a:avLst/>
          </a:prstGeom>
        </p:spPr>
        <p:txBody>
          <a:bodyPr wrap="square" lIns="0" tIns="0" rIns="0" bIns="0" rtlCol="0" anchor="t">
            <a:spAutoFit/>
          </a:bodyPr>
          <a:lstStyle/>
          <a:p>
            <a:pPr marL="457200" marR="0" lvl="0" indent="-457200" algn="just" defTabSz="914400" rtl="0" eaLnBrk="1" fontAlgn="auto" latinLnBrk="0" hangingPunct="1">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Welcome Specialty Clinic Manager – JoDeen Hettenbach</a:t>
            </a:r>
          </a:p>
        </p:txBody>
      </p:sp>
      <p:pic>
        <p:nvPicPr>
          <p:cNvPr id="26" name="Picture 25" descr="A person smiling at camera&#10;&#10;Description automatically generated">
            <a:extLst>
              <a:ext uri="{FF2B5EF4-FFF2-40B4-BE49-F238E27FC236}">
                <a16:creationId xmlns:a16="http://schemas.microsoft.com/office/drawing/2014/main" id="{B01D5BDE-7CED-D573-3C2A-A47A24E2EF48}"/>
              </a:ext>
            </a:extLst>
          </p:cNvPr>
          <p:cNvPicPr>
            <a:picLocks noChangeAspect="1"/>
          </p:cNvPicPr>
          <p:nvPr/>
        </p:nvPicPr>
        <p:blipFill rotWithShape="1">
          <a:blip r:embed="rId5">
            <a:extLst>
              <a:ext uri="{28A0092B-C50C-407E-A947-70E740481C1C}">
                <a14:useLocalDpi xmlns:a14="http://schemas.microsoft.com/office/drawing/2010/main" val="0"/>
              </a:ext>
            </a:extLst>
          </a:blip>
          <a:srcRect t="8364"/>
          <a:stretch/>
        </p:blipFill>
        <p:spPr>
          <a:xfrm>
            <a:off x="1663825" y="6667500"/>
            <a:ext cx="2514600" cy="3072348"/>
          </a:xfrm>
          <a:prstGeom prst="flowChartAlternateProcess">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id="{9427D55F-354B-90FD-E824-6EA01A32B76C}"/>
              </a:ext>
            </a:extLst>
          </p:cNvPr>
          <p:cNvSpPr txBox="1"/>
          <p:nvPr/>
        </p:nvSpPr>
        <p:spPr>
          <a:xfrm>
            <a:off x="10820400" y="5636716"/>
            <a:ext cx="1905000" cy="369332"/>
          </a:xfrm>
          <a:prstGeom prst="rect">
            <a:avLst/>
          </a:prstGeom>
          <a:noFill/>
        </p:spPr>
        <p:txBody>
          <a:bodyPr wrap="square" rtlCol="0">
            <a:spAutoFit/>
          </a:bodyPr>
          <a:lstStyle/>
          <a:p>
            <a:r>
              <a:rPr lang="en-US" b="1" dirty="0">
                <a:solidFill>
                  <a:schemeClr val="bg1"/>
                </a:solidFill>
              </a:rPr>
              <a:t>Dr. Zachary Lind</a:t>
            </a:r>
          </a:p>
        </p:txBody>
      </p:sp>
      <p:sp>
        <p:nvSpPr>
          <p:cNvPr id="28" name="TextBox 27">
            <a:extLst>
              <a:ext uri="{FF2B5EF4-FFF2-40B4-BE49-F238E27FC236}">
                <a16:creationId xmlns:a16="http://schemas.microsoft.com/office/drawing/2014/main" id="{AE6FA100-3E4C-D14D-A572-03EA78B873BC}"/>
              </a:ext>
            </a:extLst>
          </p:cNvPr>
          <p:cNvSpPr txBox="1"/>
          <p:nvPr/>
        </p:nvSpPr>
        <p:spPr>
          <a:xfrm>
            <a:off x="1905000" y="9639300"/>
            <a:ext cx="2057400" cy="369332"/>
          </a:xfrm>
          <a:prstGeom prst="rect">
            <a:avLst/>
          </a:prstGeom>
          <a:noFill/>
        </p:spPr>
        <p:txBody>
          <a:bodyPr wrap="square" rtlCol="0">
            <a:spAutoFit/>
          </a:bodyPr>
          <a:lstStyle/>
          <a:p>
            <a:r>
              <a:rPr lang="en-US" b="1" dirty="0">
                <a:solidFill>
                  <a:schemeClr val="bg1"/>
                </a:solidFill>
              </a:rPr>
              <a:t>JoDeen Hettenbach</a:t>
            </a:r>
          </a:p>
        </p:txBody>
      </p:sp>
    </p:spTree>
    <p:extLst>
      <p:ext uri="{BB962C8B-B14F-4D97-AF65-F5344CB8AC3E}">
        <p14:creationId xmlns:p14="http://schemas.microsoft.com/office/powerpoint/2010/main" val="1741764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686308"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Stoughton Health Outpatient Center (SHOC) Updates </a:t>
            </a:r>
          </a:p>
        </p:txBody>
      </p:sp>
      <p:sp>
        <p:nvSpPr>
          <p:cNvPr id="4" name="TextBox 4"/>
          <p:cNvSpPr txBox="1"/>
          <p:nvPr/>
        </p:nvSpPr>
        <p:spPr>
          <a:xfrm>
            <a:off x="1063810" y="3848100"/>
            <a:ext cx="8241638" cy="3560270"/>
          </a:xfrm>
          <a:prstGeom prst="rect">
            <a:avLst/>
          </a:prstGeom>
        </p:spPr>
        <p:txBody>
          <a:bodyPr lIns="0" tIns="0" rIns="0" bIns="0" rtlCol="0" anchor="t">
            <a:spAutoFit/>
          </a:bodyPr>
          <a:lstStyle/>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JP Cullen – Turnover of the </a:t>
            </a:r>
            <a:r>
              <a:rPr lang="en-US" sz="2800" dirty="0">
                <a:solidFill>
                  <a:srgbClr val="000000"/>
                </a:solidFill>
                <a:latin typeface="Arimo"/>
                <a:ea typeface="Arimo"/>
                <a:cs typeface="Arimo"/>
                <a:sym typeface="Arimo"/>
              </a:rPr>
              <a:t>Building – late February</a:t>
            </a:r>
          </a:p>
          <a:p>
            <a:pPr marL="0" marR="0" lvl="0" indent="0" algn="just" defTabSz="914400" rtl="0" eaLnBrk="1" fontAlgn="auto" latinLnBrk="0" hangingPunct="1">
              <a:lnSpc>
                <a:spcPts val="3521"/>
              </a:lnSpc>
              <a:spcBef>
                <a:spcPts val="0"/>
              </a:spcBef>
              <a:spcAft>
                <a:spcPts val="0"/>
              </a:spcAft>
              <a:buClrTx/>
              <a:buSzTx/>
              <a:buFontTx/>
              <a:buNone/>
              <a:tabLst/>
              <a:defRPr/>
            </a:pPr>
            <a:endParaRPr lang="en-US" sz="2800" dirty="0">
              <a:solidFill>
                <a:srgbClr val="000000"/>
              </a:solidFill>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lang="en-US" sz="2800" dirty="0">
                <a:solidFill>
                  <a:srgbClr val="000000"/>
                </a:solidFill>
                <a:latin typeface="Arimo"/>
                <a:ea typeface="Arimo"/>
                <a:cs typeface="Arimo"/>
                <a:sym typeface="Arimo"/>
              </a:rPr>
              <a:t>DHS Inspection – week of February 23rd</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First Patients – week of April 21</a:t>
            </a:r>
            <a:r>
              <a:rPr kumimoji="0" lang="en-US" sz="2800" b="0" i="0" u="none" strike="noStrike" kern="1200" cap="none" spc="0" normalizeH="0" baseline="30000" noProof="0" dirty="0">
                <a:ln>
                  <a:noFill/>
                </a:ln>
                <a:solidFill>
                  <a:srgbClr val="000000"/>
                </a:solidFill>
                <a:effectLst/>
                <a:uLnTx/>
                <a:uFillTx/>
                <a:latin typeface="Arimo"/>
                <a:ea typeface="Arimo"/>
                <a:cs typeface="Arimo"/>
                <a:sym typeface="Arimo"/>
              </a:rPr>
              <a:t>st</a:t>
            </a: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 </a:t>
            </a:r>
            <a:endParaRPr kumimoji="0" lang="en-US" sz="2800" b="0" i="0" u="none" strike="noStrike" kern="1200" cap="none" spc="0" normalizeH="0" baseline="3000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lang="en-US" sz="2800" baseline="30000" dirty="0">
              <a:solidFill>
                <a:srgbClr val="000000"/>
              </a:solidFill>
              <a:latin typeface="Arimo"/>
              <a:ea typeface="Arimo"/>
              <a:cs typeface="Arimo"/>
              <a:sym typeface="Arimo"/>
            </a:endParaRPr>
          </a:p>
          <a:p>
            <a:pPr algn="just">
              <a:lnSpc>
                <a:spcPts val="3521"/>
              </a:lnSpc>
              <a:defRPr/>
            </a:pPr>
            <a:r>
              <a:rPr lang="en-US" sz="2800" dirty="0">
                <a:solidFill>
                  <a:srgbClr val="000000"/>
                </a:solidFill>
                <a:latin typeface="Arimo"/>
                <a:ea typeface="Arimo"/>
                <a:cs typeface="Arimo"/>
                <a:sym typeface="Arimo"/>
              </a:rPr>
              <a:t>Spend through 12/31/2024:  $23,080,726</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98AB67E-9271-3BB3-EB4C-D5129D78941B}"/>
              </a:ext>
            </a:extLst>
          </p:cNvPr>
          <p:cNvPicPr>
            <a:picLocks noChangeAspect="1"/>
          </p:cNvPicPr>
          <p:nvPr/>
        </p:nvPicPr>
        <p:blipFill>
          <a:blip r:embed="rId4"/>
          <a:stretch>
            <a:fillRect/>
          </a:stretch>
        </p:blipFill>
        <p:spPr>
          <a:xfrm>
            <a:off x="9411446" y="3584809"/>
            <a:ext cx="8086280" cy="5248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601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1217394"/>
            <a:ext cx="16686308"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Stoughton Health Outpatient Center (SHOC) Updates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3ED7B660-55D7-056C-C7D6-D0A4A0D76D7B}"/>
              </a:ext>
            </a:extLst>
          </p:cNvPr>
          <p:cNvPicPr>
            <a:picLocks noChangeAspect="1"/>
          </p:cNvPicPr>
          <p:nvPr/>
        </p:nvPicPr>
        <p:blipFill>
          <a:blip r:embed="rId4"/>
          <a:stretch>
            <a:fillRect/>
          </a:stretch>
        </p:blipFill>
        <p:spPr>
          <a:xfrm>
            <a:off x="1144194" y="3167062"/>
            <a:ext cx="15263350" cy="6929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6626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CNO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Amy Hermes</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482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Cottage Grove Urgent Care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Chart 4">
            <a:extLst>
              <a:ext uri="{FF2B5EF4-FFF2-40B4-BE49-F238E27FC236}">
                <a16:creationId xmlns:a16="http://schemas.microsoft.com/office/drawing/2014/main" id="{9517599C-007D-DA7F-23EB-6558EF7BF0F3}"/>
              </a:ext>
            </a:extLst>
          </p:cNvPr>
          <p:cNvGraphicFramePr>
            <a:graphicFrameLocks/>
          </p:cNvGraphicFramePr>
          <p:nvPr/>
        </p:nvGraphicFramePr>
        <p:xfrm>
          <a:off x="500101" y="2857500"/>
          <a:ext cx="8456027" cy="7162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BDBD0317-CBC5-F893-1EC6-D9F3D6887CB9}"/>
              </a:ext>
            </a:extLst>
          </p:cNvPr>
          <p:cNvGraphicFramePr>
            <a:graphicFrameLocks/>
          </p:cNvGraphicFramePr>
          <p:nvPr/>
        </p:nvGraphicFramePr>
        <p:xfrm>
          <a:off x="9196570" y="2705100"/>
          <a:ext cx="9103720" cy="6629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71446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72594" y="710283"/>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Oregon Location Expansion</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80DE48D-EC30-DA48-77EE-C3820B5E48EA}"/>
              </a:ext>
            </a:extLst>
          </p:cNvPr>
          <p:cNvPicPr>
            <a:picLocks noChangeAspect="1"/>
          </p:cNvPicPr>
          <p:nvPr/>
        </p:nvPicPr>
        <p:blipFill>
          <a:blip r:embed="rId4"/>
          <a:stretch>
            <a:fillRect/>
          </a:stretch>
        </p:blipFill>
        <p:spPr>
          <a:xfrm>
            <a:off x="976399" y="2028010"/>
            <a:ext cx="4988208" cy="374794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9796077-CC04-9986-D778-5E39076268BF}"/>
              </a:ext>
            </a:extLst>
          </p:cNvPr>
          <p:cNvPicPr>
            <a:picLocks noChangeAspect="1"/>
          </p:cNvPicPr>
          <p:nvPr/>
        </p:nvPicPr>
        <p:blipFill>
          <a:blip r:embed="rId5"/>
          <a:stretch>
            <a:fillRect/>
          </a:stretch>
        </p:blipFill>
        <p:spPr>
          <a:xfrm>
            <a:off x="976400" y="5943414"/>
            <a:ext cx="5119600" cy="376381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50D5BA1-C39D-485D-D378-68F75165AAFD}"/>
              </a:ext>
            </a:extLst>
          </p:cNvPr>
          <p:cNvPicPr>
            <a:picLocks noChangeAspect="1"/>
          </p:cNvPicPr>
          <p:nvPr/>
        </p:nvPicPr>
        <p:blipFill>
          <a:blip r:embed="rId6"/>
          <a:stretch>
            <a:fillRect/>
          </a:stretch>
        </p:blipFill>
        <p:spPr>
          <a:xfrm>
            <a:off x="6531553" y="3497313"/>
            <a:ext cx="4557283" cy="455728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75C71EC-51A8-746D-C48C-02E81DFF4CB8}"/>
              </a:ext>
            </a:extLst>
          </p:cNvPr>
          <p:cNvSpPr txBox="1"/>
          <p:nvPr/>
        </p:nvSpPr>
        <p:spPr>
          <a:xfrm>
            <a:off x="11645950" y="3412281"/>
            <a:ext cx="6172201"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Oregon Expanded Hours will begin February 24</a:t>
            </a:r>
            <a:r>
              <a:rPr kumimoji="0" lang="en-US" sz="2800" b="1" i="0" u="none" strike="noStrike" kern="1200" cap="none" spc="0" normalizeH="0" baseline="30000" noProof="0" dirty="0">
                <a:ln>
                  <a:noFill/>
                </a:ln>
                <a:solidFill>
                  <a:prstClr val="black"/>
                </a:solidFill>
                <a:effectLst/>
                <a:uLnTx/>
                <a:uFillTx/>
                <a:latin typeface="Calibri"/>
                <a:ea typeface="+mn-ea"/>
                <a:cs typeface="+mn-cs"/>
              </a:rPr>
              <a:t>th</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Monday-Friday 8 a.m. to 8 p.m.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Saturday and Sunday 9 a.m. to 5 p.m.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Ribbon Cutting/Open House will be February 24</a:t>
            </a:r>
            <a:r>
              <a:rPr kumimoji="0" lang="en-US" sz="2800" b="1" i="0" u="none" strike="noStrike" kern="1200" cap="none" spc="0" normalizeH="0" baseline="30000" noProof="0" dirty="0">
                <a:ln>
                  <a:noFill/>
                </a:ln>
                <a:solidFill>
                  <a:prstClr val="black"/>
                </a:solidFill>
                <a:effectLst/>
                <a:uLnTx/>
                <a:uFillTx/>
                <a:latin typeface="Calibri"/>
                <a:ea typeface="+mn-ea"/>
                <a:cs typeface="+mn-cs"/>
              </a:rPr>
              <a:t>th</a:t>
            </a:r>
            <a:r>
              <a:rPr kumimoji="0" lang="en-US" sz="2800" b="1" i="0" u="none" strike="noStrike" kern="1200" cap="none" spc="0" normalizeH="0" baseline="0" noProof="0" dirty="0">
                <a:ln>
                  <a:noFill/>
                </a:ln>
                <a:solidFill>
                  <a:prstClr val="black"/>
                </a:solidFill>
                <a:effectLst/>
                <a:uLnTx/>
                <a:uFillTx/>
                <a:latin typeface="Calibri"/>
                <a:ea typeface="+mn-ea"/>
                <a:cs typeface="+mn-cs"/>
              </a:rPr>
              <a:t> from 4:30 p.m. to 6 p.m.</a:t>
            </a:r>
          </a:p>
        </p:txBody>
      </p:sp>
    </p:spTree>
    <p:extLst>
      <p:ext uri="{BB962C8B-B14F-4D97-AF65-F5344CB8AC3E}">
        <p14:creationId xmlns:p14="http://schemas.microsoft.com/office/powerpoint/2010/main" val="3542951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607850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Sterile Processing Department (SPD)</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standing in a kitchen&#10;&#10;Description automatically generated">
            <a:extLst>
              <a:ext uri="{FF2B5EF4-FFF2-40B4-BE49-F238E27FC236}">
                <a16:creationId xmlns:a16="http://schemas.microsoft.com/office/drawing/2014/main" id="{674DBE99-5C8C-197E-0F05-A88BFEC5F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19" y="2941309"/>
            <a:ext cx="5400649" cy="4050487"/>
          </a:xfrm>
          <a:prstGeom prst="rect">
            <a:avLst/>
          </a:prstGeom>
          <a:ln>
            <a:noFill/>
          </a:ln>
          <a:effectLst>
            <a:outerShdw blurRad="292100" dist="139700" dir="2700000" algn="tl" rotWithShape="0">
              <a:srgbClr val="333333">
                <a:alpha val="65000"/>
              </a:srgbClr>
            </a:outerShdw>
          </a:effectLst>
        </p:spPr>
      </p:pic>
      <p:pic>
        <p:nvPicPr>
          <p:cNvPr id="27" name="Picture 26" descr="A white wall with a door&#10;&#10;Description automatically generated with medium confidence">
            <a:extLst>
              <a:ext uri="{FF2B5EF4-FFF2-40B4-BE49-F238E27FC236}">
                <a16:creationId xmlns:a16="http://schemas.microsoft.com/office/drawing/2014/main" id="{83B0B4AE-1DC9-80B5-8FF7-10F937DCB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310429" y="3687885"/>
            <a:ext cx="5148562" cy="386142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20FBC71-BD2B-72B2-B9D3-A8ED39FDEF9F}"/>
              </a:ext>
            </a:extLst>
          </p:cNvPr>
          <p:cNvPicPr>
            <a:picLocks noChangeAspect="1"/>
          </p:cNvPicPr>
          <p:nvPr/>
        </p:nvPicPr>
        <p:blipFill>
          <a:blip r:embed="rId6"/>
          <a:stretch>
            <a:fillRect/>
          </a:stretch>
        </p:blipFill>
        <p:spPr>
          <a:xfrm>
            <a:off x="6413013" y="2941309"/>
            <a:ext cx="5900576" cy="4565711"/>
          </a:xfrm>
          <a:prstGeom prst="rect">
            <a:avLst/>
          </a:prstGeom>
        </p:spPr>
      </p:pic>
      <p:sp>
        <p:nvSpPr>
          <p:cNvPr id="5" name="TextBox 4">
            <a:extLst>
              <a:ext uri="{FF2B5EF4-FFF2-40B4-BE49-F238E27FC236}">
                <a16:creationId xmlns:a16="http://schemas.microsoft.com/office/drawing/2014/main" id="{7D9B4D20-B0CA-A7EF-8169-CD1FC1714A19}"/>
              </a:ext>
            </a:extLst>
          </p:cNvPr>
          <p:cNvSpPr txBox="1"/>
          <p:nvPr/>
        </p:nvSpPr>
        <p:spPr>
          <a:xfrm>
            <a:off x="1524000" y="7658100"/>
            <a:ext cx="9448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a:ea typeface="+mn-ea"/>
                <a:cs typeface="+mn-cs"/>
              </a:rPr>
            </a:br>
            <a:r>
              <a:rPr kumimoji="0" lang="en-US" sz="2800" b="1" i="0" u="none" strike="noStrike" kern="1200" cap="none" spc="0" normalizeH="0" baseline="0" noProof="0" dirty="0">
                <a:ln>
                  <a:noFill/>
                </a:ln>
                <a:solidFill>
                  <a:prstClr val="black"/>
                </a:solidFill>
                <a:effectLst/>
                <a:uLnTx/>
                <a:uFillTx/>
                <a:latin typeface="Calibri"/>
                <a:ea typeface="+mn-ea"/>
                <a:cs typeface="+mn-cs"/>
              </a:rPr>
              <a:t>Projected Completion Date </a:t>
            </a:r>
            <a:r>
              <a:rPr kumimoji="0" lang="en-US" sz="28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en-US" sz="2800" b="1" i="0" u="none" strike="noStrike" kern="1200" cap="none" spc="0" normalizeH="0" baseline="0" noProof="0" dirty="0">
                <a:ln>
                  <a:noFill/>
                </a:ln>
                <a:solidFill>
                  <a:prstClr val="black"/>
                </a:solidFill>
                <a:effectLst/>
                <a:uLnTx/>
                <a:uFillTx/>
                <a:latin typeface="Calibri"/>
                <a:ea typeface="+mn-ea"/>
                <a:cs typeface="+mn-cs"/>
              </a:rPr>
              <a:t>Mid-May 2025</a:t>
            </a:r>
          </a:p>
        </p:txBody>
      </p:sp>
    </p:spTree>
    <p:extLst>
      <p:ext uri="{BB962C8B-B14F-4D97-AF65-F5344CB8AC3E}">
        <p14:creationId xmlns:p14="http://schemas.microsoft.com/office/powerpoint/2010/main" val="2851032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Root Cause Analysis (RCA)</a:t>
            </a:r>
          </a:p>
        </p:txBody>
      </p:sp>
      <p:sp>
        <p:nvSpPr>
          <p:cNvPr id="4" name="TextBox 4"/>
          <p:cNvSpPr txBox="1"/>
          <p:nvPr/>
        </p:nvSpPr>
        <p:spPr>
          <a:xfrm>
            <a:off x="1143000" y="2813197"/>
            <a:ext cx="15406017" cy="7588103"/>
          </a:xfrm>
          <a:prstGeom prst="rect">
            <a:avLst/>
          </a:prstGeom>
        </p:spPr>
        <p:txBody>
          <a:bodyPr wrap="square" lIns="0" tIns="0" rIns="0" bIns="0" rtlCol="0" anchor="t">
            <a:spAutoFit/>
          </a:bodyPr>
          <a:lstStyle/>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mo"/>
                <a:ea typeface="Arimo"/>
                <a:cs typeface="Arimo"/>
                <a:sym typeface="Arimo"/>
              </a:rPr>
              <a:t>Surgical Services / Sharps-Biohazard</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mo"/>
                <a:ea typeface="Arimo"/>
                <a:cs typeface="Arimo"/>
                <a:sym typeface="Arimo"/>
              </a:rPr>
              <a:t>EVS was transporting regular waste from Surgical Services to the dumpster for disposal.  When EVS staff picked up the last large white garbage bag, the bag wasn’t tied, and waste spilled out all over the bottom of the transport container.  As EVS staff was picking up the trash, they picked up an empty vial box and underneath it was a needle that was bent.  Additionally, there were large amounts of partial vials containing solutions laying all over the bottom of the carriage.  EVS carefully picked up the needle and secured it in a container to put in a sharps container. </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742950" marR="0" lvl="1" indent="-28575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mo"/>
                <a:ea typeface="Arimo"/>
                <a:cs typeface="Arimo"/>
                <a:sym typeface="Arimo"/>
              </a:rPr>
              <a:t>Sharp item was a metal blunt tip cannula used for cataract surgery.  Process is to dispose of these in a sharps container, reviewing and working with team on factors that contributed to this event. </a:t>
            </a:r>
          </a:p>
          <a:p>
            <a:pPr marR="0" lvl="1" algn="just" defTabSz="914400" rtl="0" eaLnBrk="1" fontAlgn="auto" latinLnBrk="0" hangingPunct="1">
              <a:lnSpc>
                <a:spcPts val="3521"/>
              </a:lnSpc>
              <a:spcBef>
                <a:spcPts val="0"/>
              </a:spcBef>
              <a:spcAft>
                <a:spcPts val="0"/>
              </a:spcAft>
              <a:buClrTx/>
              <a:buSzTx/>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742950" marR="0" lvl="1" indent="-28575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mo"/>
                <a:ea typeface="Arimo"/>
                <a:cs typeface="Arimo"/>
                <a:sym typeface="Arimo"/>
              </a:rPr>
              <a:t>Vials found can be disposed of in regular trash if no medication remains. Ensuring that practices in all areas are consistent with policy.</a:t>
            </a:r>
          </a:p>
          <a:p>
            <a:pPr marL="742950" marR="0" lvl="1" indent="-28575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746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6863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MCE Meeting Minutes – November 2024</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FCCA6A34-E861-214A-A87E-22159E31D85F}"/>
              </a:ext>
            </a:extLst>
          </p:cNvPr>
          <p:cNvSpPr txBox="1"/>
          <p:nvPr/>
        </p:nvSpPr>
        <p:spPr>
          <a:xfrm>
            <a:off x="990600" y="3009900"/>
            <a:ext cx="15925800" cy="35394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Capital request for Lab Analyzer moving from Q4 to Q1 FY2025.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IV Fluid Conservation Efforts: Current supply should be sufficient.  Baxter will be 90% operational by December.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Corrective Action plans were accepted by DNV on 11/5/2024.  Objective evidence for the two NC-1 findings is due 2/04/2025. (One of the NC-1 Findings: Provider education related to use of restraints/seclusion)</a:t>
            </a:r>
          </a:p>
        </p:txBody>
      </p:sp>
    </p:spTree>
    <p:extLst>
      <p:ext uri="{BB962C8B-B14F-4D97-AF65-F5344CB8AC3E}">
        <p14:creationId xmlns:p14="http://schemas.microsoft.com/office/powerpoint/2010/main" val="2275890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5771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MEC Meeting Minutes –January 2025</a:t>
            </a:r>
          </a:p>
        </p:txBody>
      </p:sp>
      <p:sp>
        <p:nvSpPr>
          <p:cNvPr id="4" name="TextBox 4"/>
          <p:cNvSpPr txBox="1"/>
          <p:nvPr/>
        </p:nvSpPr>
        <p:spPr>
          <a:xfrm>
            <a:off x="1144493" y="3022671"/>
            <a:ext cx="15314707" cy="4009111"/>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Discussion related to Madison Radiology/Lucid Health regarding recent imaging concerns. Dr. McGuire provided updates.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Stabilization of staffing in patient care areas. Use of less travelers, but those used have been consistent.</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Decreased Hospital Consumer Assessment of Healthcare Providers and Systems (HCAHPS) significantly lower in patients understanding discharge instructions. Team working on strategies to improve.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34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Trustee Education</a:t>
            </a:r>
          </a:p>
        </p:txBody>
      </p:sp>
      <p:sp>
        <p:nvSpPr>
          <p:cNvPr id="17" name="TextBox 17"/>
          <p:cNvSpPr txBox="1"/>
          <p:nvPr/>
        </p:nvSpPr>
        <p:spPr>
          <a:xfrm>
            <a:off x="1326508" y="6908274"/>
            <a:ext cx="15634983" cy="189282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Stoughton Health Service Line Overview</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Chris Brabant, CEO </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81852" y="1322047"/>
            <a:ext cx="1562219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2025 Balanced Score Card Updates</a:t>
            </a:r>
          </a:p>
        </p:txBody>
      </p:sp>
      <p:sp>
        <p:nvSpPr>
          <p:cNvPr id="4" name="TextBox 4"/>
          <p:cNvSpPr txBox="1"/>
          <p:nvPr/>
        </p:nvSpPr>
        <p:spPr>
          <a:xfrm>
            <a:off x="258307" y="6973311"/>
            <a:ext cx="16219973" cy="126188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mo"/>
                <a:ea typeface="Arimo"/>
                <a:cs typeface="Arimo"/>
                <a:sym typeface="Arim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6">
            <a:extLst>
              <a:ext uri="{FF2B5EF4-FFF2-40B4-BE49-F238E27FC236}">
                <a16:creationId xmlns:a16="http://schemas.microsoft.com/office/drawing/2014/main" id="{4ED52694-6460-8C74-89F7-6F6BB0F624AC}"/>
              </a:ext>
            </a:extLst>
          </p:cNvPr>
          <p:cNvSpPr txBox="1"/>
          <p:nvPr/>
        </p:nvSpPr>
        <p:spPr>
          <a:xfrm>
            <a:off x="1219200" y="9431474"/>
            <a:ext cx="15878277" cy="487313"/>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C00000"/>
                </a:solidFill>
                <a:effectLst/>
                <a:uLnTx/>
                <a:uFillTx/>
                <a:latin typeface="Telegraf Bold"/>
                <a:ea typeface="Telegraf Bold"/>
                <a:cs typeface="Telegraf Bold"/>
                <a:sym typeface="Telegraf Bold"/>
              </a:rPr>
              <a:t>. </a:t>
            </a:r>
          </a:p>
        </p:txBody>
      </p:sp>
      <p:graphicFrame>
        <p:nvGraphicFramePr>
          <p:cNvPr id="23" name="Diagram 22">
            <a:extLst>
              <a:ext uri="{FF2B5EF4-FFF2-40B4-BE49-F238E27FC236}">
                <a16:creationId xmlns:a16="http://schemas.microsoft.com/office/drawing/2014/main" id="{8D7CC3C8-D3E0-80CC-AECD-3B87F11FF432}"/>
              </a:ext>
            </a:extLst>
          </p:cNvPr>
          <p:cNvGraphicFramePr/>
          <p:nvPr>
            <p:extLst>
              <p:ext uri="{D42A27DB-BD31-4B8C-83A1-F6EECF244321}">
                <p14:modId xmlns:p14="http://schemas.microsoft.com/office/powerpoint/2010/main" val="56645956"/>
              </p:ext>
            </p:extLst>
          </p:nvPr>
        </p:nvGraphicFramePr>
        <p:xfrm>
          <a:off x="1364266" y="2290851"/>
          <a:ext cx="15923999" cy="7595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1458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4324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Patient Safety – November 2024 </a:t>
            </a:r>
          </a:p>
        </p:txBody>
      </p:sp>
      <p:sp>
        <p:nvSpPr>
          <p:cNvPr id="4" name="TextBox 4"/>
          <p:cNvSpPr txBox="1"/>
          <p:nvPr/>
        </p:nvSpPr>
        <p:spPr>
          <a:xfrm>
            <a:off x="1094692" y="3033723"/>
            <a:ext cx="14831108" cy="8045985"/>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Safety Zone Portal reports reviewed; no trending identified within specific categories.</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Antibiotic stewardship: Apiari is still working on creating a dashboard. Latest information shows the ED/outpatient dashboards are ready to go but Apiari is having difficulty with our inpatient data.  SSM created a tiered approach to restricted antimicrobials to be adopted by all affiliates.  This was completed at the beginning of this year but is now included in our Antimicrobial Stewardship policy.</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Pharmacist present in the ED for a few hours every day as a resource.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Staff duress buttons installed. Will be reviewing costs to add to the Sleep Disorders Center.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Stroke Alert button ready and functioning.</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624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3815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Infection Prevention – November 2024 </a:t>
            </a:r>
          </a:p>
        </p:txBody>
      </p:sp>
      <p:sp>
        <p:nvSpPr>
          <p:cNvPr id="4" name="TextBox 4"/>
          <p:cNvSpPr txBox="1"/>
          <p:nvPr/>
        </p:nvSpPr>
        <p:spPr>
          <a:xfrm>
            <a:off x="1296892" y="2883221"/>
            <a:ext cx="15924308" cy="4904099"/>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Updated Hand Hygiene Policy to include no nail embellishments.</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Reviewing research/best practices for decolonization of MRSA (methicillin-resist staph aureus) for all surgical patients prior to surgery.</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Discussion regarding temperature and humidity control in the operating rooms and sterile process, especially given construction projects.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Blood Culture Pilot continuing for one more quarter.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421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3815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Infection Prevention – November 2024 </a:t>
            </a:r>
          </a:p>
        </p:txBody>
      </p:sp>
      <p:sp>
        <p:nvSpPr>
          <p:cNvPr id="4" name="TextBox 4"/>
          <p:cNvSpPr txBox="1"/>
          <p:nvPr/>
        </p:nvSpPr>
        <p:spPr>
          <a:xfrm>
            <a:off x="1296892" y="2883221"/>
            <a:ext cx="15924308" cy="7597144"/>
          </a:xfrm>
          <a:prstGeom prst="rect">
            <a:avLst/>
          </a:prstGeom>
        </p:spPr>
        <p:txBody>
          <a:bodyPr wrap="square" lIns="0" tIns="0" rIns="0" bIns="0" rtlCol="0" anchor="t">
            <a:spAutoFit/>
          </a:bodyPr>
          <a:lstStyle/>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Statewide virus activity: (updated information as of January 6, 2025)</a:t>
            </a: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Influenza activity is Increasing in Wisconsin (14.2%) and Nationally (18.7%) </a:t>
            </a:r>
          </a:p>
          <a:p>
            <a:pPr marL="1371600" marR="0" lvl="2"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Influenza A is the dominant strain circulating (98%)</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SARS-CoV-2 activities are increasing (10.4%)</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Norovirus High (41.6%)</a:t>
            </a: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RSV positivity increasing (11.4%)</a:t>
            </a: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Pertussis remains elevated (1.6%)</a:t>
            </a:r>
          </a:p>
          <a:p>
            <a:pPr marL="914400" marR="0" lvl="1"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Group A Streptococcus High (15.8%)</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As of November 7, 2024, a total of 277 measles cases were reported by 32 jurisdictions (including Wisconsin)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526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571500"/>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Consent Agenda</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6">
            <a:extLst>
              <a:ext uri="{FF2B5EF4-FFF2-40B4-BE49-F238E27FC236}">
                <a16:creationId xmlns:a16="http://schemas.microsoft.com/office/drawing/2014/main" id="{4FE62A81-F8B5-E6A5-6A05-B3861AD80D68}"/>
              </a:ext>
            </a:extLst>
          </p:cNvPr>
          <p:cNvGrpSpPr/>
          <p:nvPr/>
        </p:nvGrpSpPr>
        <p:grpSpPr>
          <a:xfrm>
            <a:off x="1676400" y="8632391"/>
            <a:ext cx="15346662" cy="930709"/>
            <a:chOff x="0" y="0"/>
            <a:chExt cx="3096829" cy="486175"/>
          </a:xfrm>
        </p:grpSpPr>
        <p:sp>
          <p:nvSpPr>
            <p:cNvPr id="9" name="Freeform 17">
              <a:extLst>
                <a:ext uri="{FF2B5EF4-FFF2-40B4-BE49-F238E27FC236}">
                  <a16:creationId xmlns:a16="http://schemas.microsoft.com/office/drawing/2014/main" id="{FE7E37C0-B6DA-3DEE-C547-5D2BC0D338C3}"/>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39" name="TextBox 18">
              <a:extLst>
                <a:ext uri="{FF2B5EF4-FFF2-40B4-BE49-F238E27FC236}">
                  <a16:creationId xmlns:a16="http://schemas.microsoft.com/office/drawing/2014/main" id="{ADDEC8E2-0F9A-74BF-295A-FD8015B506BA}"/>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26">
            <a:extLst>
              <a:ext uri="{FF2B5EF4-FFF2-40B4-BE49-F238E27FC236}">
                <a16:creationId xmlns:a16="http://schemas.microsoft.com/office/drawing/2014/main" id="{5ADAD9C3-FCB3-6152-276B-A7F18122CD7F}"/>
              </a:ext>
            </a:extLst>
          </p:cNvPr>
          <p:cNvSpPr txBox="1"/>
          <p:nvPr/>
        </p:nvSpPr>
        <p:spPr>
          <a:xfrm>
            <a:off x="2829997" y="8907252"/>
            <a:ext cx="12974422" cy="487313"/>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C00000"/>
                </a:solidFill>
                <a:effectLst/>
                <a:uLnTx/>
                <a:uFillTx/>
                <a:latin typeface="Telegraf Bold"/>
                <a:ea typeface="Telegraf Bold"/>
                <a:cs typeface="Telegraf Bold"/>
                <a:sym typeface="Telegraf Bold"/>
              </a:rPr>
              <a:t>Request Motion to Approve Consent Agenda.</a:t>
            </a:r>
          </a:p>
        </p:txBody>
      </p:sp>
      <p:sp>
        <p:nvSpPr>
          <p:cNvPr id="11" name="TextBox 10">
            <a:extLst>
              <a:ext uri="{FF2B5EF4-FFF2-40B4-BE49-F238E27FC236}">
                <a16:creationId xmlns:a16="http://schemas.microsoft.com/office/drawing/2014/main" id="{7B331A5E-4C13-137E-B268-906A333C1C33}"/>
              </a:ext>
            </a:extLst>
          </p:cNvPr>
          <p:cNvSpPr txBox="1"/>
          <p:nvPr/>
        </p:nvSpPr>
        <p:spPr>
          <a:xfrm>
            <a:off x="2820619" y="2794776"/>
            <a:ext cx="11866763"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MCE Meeting Minutes – November 2024</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MEC Meeting Minutes – January 2025  </a:t>
            </a:r>
          </a:p>
          <a:p>
            <a:pPr marL="1382713" marR="0" lvl="1"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2025 Balanced Score Card Updates </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a:p>
            <a:pPr marL="973137"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Patient Safety Meeting Minutes – November 2024 </a:t>
            </a:r>
          </a:p>
          <a:p>
            <a:pPr marL="91440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Infection Prevention Meeting Minutes – November 2024</a:t>
            </a:r>
          </a:p>
        </p:txBody>
      </p:sp>
    </p:spTree>
    <p:extLst>
      <p:ext uri="{BB962C8B-B14F-4D97-AF65-F5344CB8AC3E}">
        <p14:creationId xmlns:p14="http://schemas.microsoft.com/office/powerpoint/2010/main" val="4273752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571500"/>
            <a:ext cx="10646684" cy="1872307"/>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Wisconsin Nurses Association</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779F4F-2587-B4AE-E609-F59762C4ADE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2376" y="2857500"/>
            <a:ext cx="7446424" cy="2336491"/>
          </a:xfrm>
          <a:prstGeom prst="rect">
            <a:avLst/>
          </a:prstGeom>
        </p:spPr>
      </p:pic>
      <p:sp>
        <p:nvSpPr>
          <p:cNvPr id="13" name="TextBox 12">
            <a:extLst>
              <a:ext uri="{FF2B5EF4-FFF2-40B4-BE49-F238E27FC236}">
                <a16:creationId xmlns:a16="http://schemas.microsoft.com/office/drawing/2014/main" id="{655ED3DC-7BAD-B7FC-86F6-B79C035C67EA}"/>
              </a:ext>
            </a:extLst>
          </p:cNvPr>
          <p:cNvSpPr txBox="1"/>
          <p:nvPr/>
        </p:nvSpPr>
        <p:spPr>
          <a:xfrm>
            <a:off x="8214149" y="3162300"/>
            <a:ext cx="8458200" cy="63863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Strategic Goals</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Elevate the profession of nursing throughout the state of Wisconsin </a:t>
            </a: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(supporting work on workplace violence, nurses caring for nurses, practice and research)</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Advance the practice of nursing in Wisconsin to improve health and health care </a:t>
            </a: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(improving public health, innovations in nursing models of care, improving mental health screening</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Promote and support the professional success of nurses </a:t>
            </a:r>
            <a:r>
              <a:rPr kumimoji="0" lang="en-US" sz="2800" b="0" i="0" u="none" strike="noStrike" kern="1200" cap="none" spc="0" normalizeH="0" baseline="0" noProof="0" dirty="0">
                <a:ln>
                  <a:noFill/>
                </a:ln>
                <a:solidFill>
                  <a:prstClr val="black"/>
                </a:solidFill>
                <a:effectLst/>
                <a:uLnTx/>
                <a:uFillTx/>
                <a:latin typeface="Arimo" panose="020B0604020202020204" charset="0"/>
                <a:ea typeface="Arimo" panose="020B0604020202020204" charset="0"/>
                <a:cs typeface="Arimo" panose="020B0604020202020204" charset="0"/>
              </a:rPr>
              <a:t>(anti-human trafficking education, legislative advocacy related to APPs and nurse educator pay, mentorship pay</a:t>
            </a:r>
          </a:p>
        </p:txBody>
      </p:sp>
    </p:spTree>
    <p:extLst>
      <p:ext uri="{BB962C8B-B14F-4D97-AF65-F5344CB8AC3E}">
        <p14:creationId xmlns:p14="http://schemas.microsoft.com/office/powerpoint/2010/main" val="4247933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2145201" y="530376"/>
            <a:ext cx="14406726" cy="1841402"/>
          </a:xfrm>
          <a:prstGeom prst="rect">
            <a:avLst/>
          </a:prstGeom>
        </p:spPr>
        <p:txBody>
          <a:bodyPr wrap="square"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VP, HR, Campus Planning, Operational Support Services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Chris Schmitz</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136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lang="en-US" sz="6316" b="1" dirty="0">
                <a:solidFill>
                  <a:srgbClr val="00539F"/>
                </a:solidFill>
                <a:latin typeface="Telegraf Bold"/>
                <a:ea typeface="Telegraf Bold"/>
                <a:cs typeface="Telegraf Bold"/>
                <a:sym typeface="Telegraf Bold"/>
              </a:rPr>
              <a:t>HR/Current Traveler Usage</a:t>
            </a:r>
            <a:endPar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C3EB1520-7055-A8E3-E462-A326DAF7ADD4}"/>
              </a:ext>
            </a:extLst>
          </p:cNvPr>
          <p:cNvGraphicFramePr/>
          <p:nvPr>
            <p:extLst>
              <p:ext uri="{D42A27DB-BD31-4B8C-83A1-F6EECF244321}">
                <p14:modId xmlns:p14="http://schemas.microsoft.com/office/powerpoint/2010/main" val="49470951"/>
              </p:ext>
            </p:extLst>
          </p:nvPr>
        </p:nvGraphicFramePr>
        <p:xfrm>
          <a:off x="-89349" y="2166050"/>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Picture 18">
            <a:extLst>
              <a:ext uri="{FF2B5EF4-FFF2-40B4-BE49-F238E27FC236}">
                <a16:creationId xmlns:a16="http://schemas.microsoft.com/office/drawing/2014/main" id="{72D473CF-8143-6C0E-1F24-83F892CE7974}"/>
              </a:ext>
            </a:extLst>
          </p:cNvPr>
          <p:cNvPicPr>
            <a:picLocks noChangeAspect="1"/>
          </p:cNvPicPr>
          <p:nvPr/>
        </p:nvPicPr>
        <p:blipFill>
          <a:blip r:embed="rId9">
            <a:clrChange>
              <a:clrFrom>
                <a:srgbClr val="FEFDF9"/>
              </a:clrFrom>
              <a:clrTo>
                <a:srgbClr val="FEFDF9">
                  <a:alpha val="0"/>
                </a:srgbClr>
              </a:clrTo>
            </a:clrChange>
          </a:blip>
          <a:stretch>
            <a:fillRect/>
          </a:stretch>
        </p:blipFill>
        <p:spPr>
          <a:xfrm>
            <a:off x="12453267" y="4305300"/>
            <a:ext cx="4095750" cy="2295525"/>
          </a:xfrm>
          <a:prstGeom prst="rect">
            <a:avLst/>
          </a:prstGeom>
        </p:spPr>
      </p:pic>
      <p:sp>
        <p:nvSpPr>
          <p:cNvPr id="20" name="Rectangle 19">
            <a:extLst>
              <a:ext uri="{FF2B5EF4-FFF2-40B4-BE49-F238E27FC236}">
                <a16:creationId xmlns:a16="http://schemas.microsoft.com/office/drawing/2014/main" id="{802A02F1-E396-E674-B85B-67D7AB7F3FEC}"/>
              </a:ext>
            </a:extLst>
          </p:cNvPr>
          <p:cNvSpPr/>
          <p:nvPr/>
        </p:nvSpPr>
        <p:spPr>
          <a:xfrm>
            <a:off x="11331358" y="6513374"/>
            <a:ext cx="6648926" cy="212365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chemeClr val="accent3"/>
                </a:solidFill>
                <a:effectLst/>
                <a:latin typeface="Arimo" panose="020B0604020202020204" charset="0"/>
                <a:ea typeface="Arimo" panose="020B0604020202020204" charset="0"/>
                <a:cs typeface="Arimo" panose="020B0604020202020204" charset="0"/>
              </a:rPr>
              <a:t>Pay increase for employed staff</a:t>
            </a:r>
          </a:p>
          <a:p>
            <a:pPr algn="ctr"/>
            <a:r>
              <a:rPr lang="en-US" sz="4400" b="1" dirty="0">
                <a:ln/>
                <a:solidFill>
                  <a:schemeClr val="accent3"/>
                </a:solidFill>
                <a:latin typeface="Arimo" panose="020B0604020202020204" charset="0"/>
                <a:ea typeface="Arimo" panose="020B0604020202020204" charset="0"/>
                <a:cs typeface="Arimo" panose="020B0604020202020204" charset="0"/>
              </a:rPr>
              <a:t>E</a:t>
            </a:r>
            <a:r>
              <a:rPr lang="en-US" sz="4400" b="1" cap="none" spc="0" dirty="0">
                <a:ln/>
                <a:solidFill>
                  <a:schemeClr val="accent3"/>
                </a:solidFill>
                <a:effectLst/>
                <a:latin typeface="Arimo" panose="020B0604020202020204" charset="0"/>
                <a:ea typeface="Arimo" panose="020B0604020202020204" charset="0"/>
                <a:cs typeface="Arimo" panose="020B0604020202020204" charset="0"/>
              </a:rPr>
              <a:t>ffective January 12</a:t>
            </a:r>
            <a:r>
              <a:rPr lang="en-US" sz="4400" b="1" cap="none" spc="0" baseline="30000" dirty="0">
                <a:ln/>
                <a:solidFill>
                  <a:schemeClr val="accent3"/>
                </a:solidFill>
                <a:effectLst/>
                <a:latin typeface="Arimo" panose="020B0604020202020204" charset="0"/>
                <a:ea typeface="Arimo" panose="020B0604020202020204" charset="0"/>
                <a:cs typeface="Arimo" panose="020B0604020202020204" charset="0"/>
              </a:rPr>
              <a:t>th</a:t>
            </a:r>
            <a:r>
              <a:rPr lang="en-US" sz="4400" b="1" cap="none" spc="0" dirty="0">
                <a:ln/>
                <a:solidFill>
                  <a:schemeClr val="accent3"/>
                </a:solidFill>
                <a:effectLst/>
                <a:latin typeface="Arimo" panose="020B0604020202020204" charset="0"/>
                <a:ea typeface="Arimo" panose="020B0604020202020204" charset="0"/>
                <a:cs typeface="Arimo" panose="020B0604020202020204" charset="0"/>
              </a:rPr>
              <a:t> </a:t>
            </a:r>
          </a:p>
        </p:txBody>
      </p:sp>
    </p:spTree>
    <p:extLst>
      <p:ext uri="{BB962C8B-B14F-4D97-AF65-F5344CB8AC3E}">
        <p14:creationId xmlns:p14="http://schemas.microsoft.com/office/powerpoint/2010/main" val="79505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HR/Facilities Updates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C3EB1520-7055-A8E3-E462-A326DAF7ADD4}"/>
              </a:ext>
            </a:extLst>
          </p:cNvPr>
          <p:cNvGraphicFramePr/>
          <p:nvPr>
            <p:extLst>
              <p:ext uri="{D42A27DB-BD31-4B8C-83A1-F6EECF244321}">
                <p14:modId xmlns:p14="http://schemas.microsoft.com/office/powerpoint/2010/main" val="4205306131"/>
              </p:ext>
            </p:extLst>
          </p:nvPr>
        </p:nvGraphicFramePr>
        <p:xfrm>
          <a:off x="2550606" y="2102252"/>
          <a:ext cx="12192000" cy="812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8561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Current Open Positions</a:t>
            </a:r>
          </a:p>
        </p:txBody>
      </p:sp>
      <p:sp>
        <p:nvSpPr>
          <p:cNvPr id="4" name="TextBox 4"/>
          <p:cNvSpPr txBox="1"/>
          <p:nvPr/>
        </p:nvSpPr>
        <p:spPr>
          <a:xfrm>
            <a:off x="3352800" y="8943598"/>
            <a:ext cx="8241638" cy="629403"/>
          </a:xfrm>
          <a:prstGeom prst="rect">
            <a:avLst/>
          </a:prstGeom>
        </p:spPr>
        <p:txBody>
          <a:bodyPr lIns="0" tIns="0" rIns="0" bIns="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Openings closed in last 2 months – 23</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1" name="Diagram 20">
            <a:extLst>
              <a:ext uri="{FF2B5EF4-FFF2-40B4-BE49-F238E27FC236}">
                <a16:creationId xmlns:a16="http://schemas.microsoft.com/office/drawing/2014/main" id="{DD8C0E49-6A23-6580-8413-665C1ED5370D}"/>
              </a:ext>
            </a:extLst>
          </p:cNvPr>
          <p:cNvGraphicFramePr/>
          <p:nvPr/>
        </p:nvGraphicFramePr>
        <p:xfrm>
          <a:off x="2629646" y="3474203"/>
          <a:ext cx="8458200" cy="467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4509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99215" y="-4000330"/>
            <a:ext cx="6307565" cy="63075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206603" y="-3153783"/>
            <a:ext cx="6307565" cy="630756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754168" y="-1243823"/>
            <a:ext cx="6307565" cy="63075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4263851" y="1479648"/>
            <a:ext cx="4253068" cy="425306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4263851" y="2223670"/>
            <a:ext cx="4253068" cy="425306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1629842" y="1413907"/>
            <a:ext cx="4907500" cy="4805183"/>
            <a:chOff x="0" y="0"/>
            <a:chExt cx="6543334" cy="6406910"/>
          </a:xfrm>
        </p:grpSpPr>
        <p:pic>
          <p:nvPicPr>
            <p:cNvPr id="18" name="Picture 18"/>
            <p:cNvPicPr>
              <a:picLocks noChangeAspect="1"/>
            </p:cNvPicPr>
            <p:nvPr/>
          </p:nvPicPr>
          <p:blipFill>
            <a:blip r:embed="rId2"/>
            <a:srcRect l="15946" r="15946"/>
            <a:stretch>
              <a:fillRect/>
            </a:stretch>
          </p:blipFill>
          <p:spPr>
            <a:xfrm>
              <a:off x="0" y="0"/>
              <a:ext cx="6543334" cy="6406910"/>
            </a:xfrm>
            <a:prstGeom prst="rect">
              <a:avLst/>
            </a:prstGeom>
          </p:spPr>
        </p:pic>
      </p:grpSp>
      <p:grpSp>
        <p:nvGrpSpPr>
          <p:cNvPr id="19" name="Group 19"/>
          <p:cNvGrpSpPr/>
          <p:nvPr/>
        </p:nvGrpSpPr>
        <p:grpSpPr>
          <a:xfrm>
            <a:off x="10696622" y="25858"/>
            <a:ext cx="579848" cy="1781142"/>
            <a:chOff x="0" y="0"/>
            <a:chExt cx="773130" cy="2374856"/>
          </a:xfrm>
        </p:grpSpPr>
        <p:grpSp>
          <p:nvGrpSpPr>
            <p:cNvPr id="20" name="Group 20"/>
            <p:cNvGrpSpPr/>
            <p:nvPr/>
          </p:nvGrpSpPr>
          <p:grpSpPr>
            <a:xfrm>
              <a:off x="0" y="1601726"/>
              <a:ext cx="773130" cy="77313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0" y="800863"/>
              <a:ext cx="773130" cy="77313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0" y="0"/>
              <a:ext cx="773130" cy="77313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9" name="TextBox 29"/>
          <p:cNvSpPr txBox="1"/>
          <p:nvPr/>
        </p:nvSpPr>
        <p:spPr>
          <a:xfrm>
            <a:off x="1828800" y="2865876"/>
            <a:ext cx="9597947" cy="628377"/>
          </a:xfrm>
          <a:prstGeom prst="rect">
            <a:avLst/>
          </a:prstGeom>
        </p:spPr>
        <p:txBody>
          <a:bodyPr lIns="0" tIns="0" rIns="0" bIns="0" rtlCol="0" anchor="t">
            <a:spAutoFit/>
          </a:bodyPr>
          <a:lstStyle/>
          <a:p>
            <a:pPr marL="0" marR="0" lvl="0" indent="0" algn="l" defTabSz="914400" rtl="0" eaLnBrk="1" fontAlgn="auto" latinLnBrk="0" hangingPunct="1">
              <a:lnSpc>
                <a:spcPts val="4910"/>
              </a:lnSpc>
              <a:spcBef>
                <a:spcPts val="0"/>
              </a:spcBef>
              <a:spcAft>
                <a:spcPts val="0"/>
              </a:spcAft>
              <a:buClrTx/>
              <a:buSzTx/>
              <a:buFontTx/>
              <a:buNone/>
              <a:tabLst/>
              <a:defRPr/>
            </a:pPr>
            <a:r>
              <a:rPr kumimoji="0" lang="en-US" sz="4463"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Services for You &amp; Your Family</a:t>
            </a:r>
          </a:p>
        </p:txBody>
      </p:sp>
      <p:sp>
        <p:nvSpPr>
          <p:cNvPr id="30" name="Freeform 30"/>
          <p:cNvSpPr/>
          <p:nvPr/>
        </p:nvSpPr>
        <p:spPr>
          <a:xfrm>
            <a:off x="11617729" y="7246022"/>
            <a:ext cx="389812" cy="389812"/>
          </a:xfrm>
          <a:custGeom>
            <a:avLst/>
            <a:gdLst/>
            <a:ahLst/>
            <a:cxnLst/>
            <a:rect l="l" t="t" r="r" b="b"/>
            <a:pathLst>
              <a:path w="389812" h="389812">
                <a:moveTo>
                  <a:pt x="0" y="0"/>
                </a:moveTo>
                <a:lnTo>
                  <a:pt x="389813" y="0"/>
                </a:lnTo>
                <a:lnTo>
                  <a:pt x="389813" y="389812"/>
                </a:lnTo>
                <a:lnTo>
                  <a:pt x="0" y="3898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1"/>
          <p:cNvSpPr/>
          <p:nvPr/>
        </p:nvSpPr>
        <p:spPr>
          <a:xfrm>
            <a:off x="11617729" y="7723098"/>
            <a:ext cx="389812" cy="389812"/>
          </a:xfrm>
          <a:custGeom>
            <a:avLst/>
            <a:gdLst/>
            <a:ahLst/>
            <a:cxnLst/>
            <a:rect l="l" t="t" r="r" b="b"/>
            <a:pathLst>
              <a:path w="389812" h="389812">
                <a:moveTo>
                  <a:pt x="0" y="0"/>
                </a:moveTo>
                <a:lnTo>
                  <a:pt x="389813" y="0"/>
                </a:lnTo>
                <a:lnTo>
                  <a:pt x="389813" y="389812"/>
                </a:lnTo>
                <a:lnTo>
                  <a:pt x="0" y="389812"/>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a:off x="11617729" y="8214157"/>
            <a:ext cx="389812" cy="389812"/>
          </a:xfrm>
          <a:custGeom>
            <a:avLst/>
            <a:gdLst/>
            <a:ahLst/>
            <a:cxnLst/>
            <a:rect l="l" t="t" r="r" b="b"/>
            <a:pathLst>
              <a:path w="389812" h="389812">
                <a:moveTo>
                  <a:pt x="0" y="0"/>
                </a:moveTo>
                <a:lnTo>
                  <a:pt x="389813" y="0"/>
                </a:lnTo>
                <a:lnTo>
                  <a:pt x="389813" y="389813"/>
                </a:lnTo>
                <a:lnTo>
                  <a:pt x="0" y="38981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a:off x="11617729" y="8716083"/>
            <a:ext cx="389812" cy="389812"/>
          </a:xfrm>
          <a:custGeom>
            <a:avLst/>
            <a:gdLst/>
            <a:ahLst/>
            <a:cxnLst/>
            <a:rect l="l" t="t" r="r" b="b"/>
            <a:pathLst>
              <a:path w="389812" h="389812">
                <a:moveTo>
                  <a:pt x="0" y="0"/>
                </a:moveTo>
                <a:lnTo>
                  <a:pt x="389813" y="0"/>
                </a:lnTo>
                <a:lnTo>
                  <a:pt x="389813" y="389813"/>
                </a:lnTo>
                <a:lnTo>
                  <a:pt x="0" y="38981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11617729" y="6448163"/>
            <a:ext cx="9424205" cy="628377"/>
          </a:xfrm>
          <a:prstGeom prst="rect">
            <a:avLst/>
          </a:prstGeom>
        </p:spPr>
        <p:txBody>
          <a:bodyPr lIns="0" tIns="0" rIns="0" bIns="0" rtlCol="0" anchor="t">
            <a:spAutoFit/>
          </a:bodyPr>
          <a:lstStyle/>
          <a:p>
            <a:pPr marL="0" marR="0" lvl="0" indent="0" algn="l" defTabSz="914400" rtl="0" eaLnBrk="1" fontAlgn="auto" latinLnBrk="0" hangingPunct="1">
              <a:lnSpc>
                <a:spcPts val="4910"/>
              </a:lnSpc>
              <a:spcBef>
                <a:spcPts val="0"/>
              </a:spcBef>
              <a:spcAft>
                <a:spcPts val="0"/>
              </a:spcAft>
              <a:buClrTx/>
              <a:buSzTx/>
              <a:buFontTx/>
              <a:buNone/>
              <a:tabLst/>
              <a:defRPr/>
            </a:pPr>
            <a:r>
              <a:rPr kumimoji="0" lang="en-US" sz="4463"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Medical Clinics</a:t>
            </a:r>
          </a:p>
        </p:txBody>
      </p:sp>
      <p:sp>
        <p:nvSpPr>
          <p:cNvPr id="35" name="TextBox 35"/>
          <p:cNvSpPr txBox="1"/>
          <p:nvPr/>
        </p:nvSpPr>
        <p:spPr>
          <a:xfrm>
            <a:off x="1828800" y="886110"/>
            <a:ext cx="9117924" cy="1744067"/>
          </a:xfrm>
          <a:prstGeom prst="rect">
            <a:avLst/>
          </a:prstGeom>
        </p:spPr>
        <p:txBody>
          <a:bodyPr lIns="0" tIns="0" rIns="0" bIns="0" rtlCol="0" anchor="t">
            <a:spAutoFit/>
          </a:bodyPr>
          <a:lstStyle/>
          <a:p>
            <a:pPr marL="0" marR="0" lvl="0" indent="0" algn="l" defTabSz="914400" rtl="0" eaLnBrk="1" fontAlgn="auto" latinLnBrk="0" hangingPunct="1">
              <a:lnSpc>
                <a:spcPts val="683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Stoughton Health Services </a:t>
            </a:r>
          </a:p>
        </p:txBody>
      </p:sp>
      <p:sp>
        <p:nvSpPr>
          <p:cNvPr id="36" name="TextBox 36"/>
          <p:cNvSpPr txBox="1"/>
          <p:nvPr/>
        </p:nvSpPr>
        <p:spPr>
          <a:xfrm>
            <a:off x="1829163" y="3777974"/>
            <a:ext cx="4775311" cy="6699526"/>
          </a:xfrm>
          <a:prstGeom prst="rect">
            <a:avLst/>
          </a:prstGeom>
        </p:spPr>
        <p:txBody>
          <a:bodyPr wrap="square" lIns="0" tIns="0" rIns="0" bIns="0" rtlCol="0" anchor="t">
            <a:spAutoFit/>
          </a:bodyPr>
          <a:lstStyle/>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Ambulatory Infusion Center</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Breast Care Services</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Cardiac &amp; Pulmonary Rehabilitation</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Emergency Care</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Foot Care Clinic</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GERD Treatment/LINX Procedure</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Geriatric Psychiatry Inpatient Program</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Health Screenings</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Lab</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Medical Imaging</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Pulmonary Function Testing</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endParaRPr kumimoji="0" lang="en-US" sz="2710" b="0" i="0" u="none" strike="noStrike" kern="1200" cap="none" spc="0" normalizeH="0" baseline="0" noProof="0" dirty="0">
              <a:ln>
                <a:noFill/>
              </a:ln>
              <a:solidFill>
                <a:srgbClr val="000000"/>
              </a:solidFill>
              <a:effectLst/>
              <a:uLnTx/>
              <a:uFillTx/>
              <a:latin typeface="Arimo"/>
              <a:ea typeface="Arimo"/>
              <a:cs typeface="Arimo"/>
              <a:sym typeface="Arimo"/>
            </a:endParaRPr>
          </a:p>
        </p:txBody>
      </p:sp>
      <p:sp>
        <p:nvSpPr>
          <p:cNvPr id="37" name="TextBox 37"/>
          <p:cNvSpPr txBox="1"/>
          <p:nvPr/>
        </p:nvSpPr>
        <p:spPr>
          <a:xfrm>
            <a:off x="12113296" y="7191240"/>
            <a:ext cx="15699704" cy="415755"/>
          </a:xfrm>
          <a:prstGeom prst="rect">
            <a:avLst/>
          </a:prstGeom>
        </p:spPr>
        <p:txBody>
          <a:bodyPr lIns="0" tIns="0" rIns="0" bIns="0" rtlCol="0" anchor="t">
            <a:spAutoFit/>
          </a:bodyP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711" b="0" i="0" u="none" strike="noStrike" kern="1200" cap="none" spc="0" normalizeH="0" baseline="0" noProof="0" dirty="0">
                <a:ln>
                  <a:noFill/>
                </a:ln>
                <a:solidFill>
                  <a:srgbClr val="000000"/>
                </a:solidFill>
                <a:effectLst/>
                <a:uLnTx/>
                <a:uFillTx/>
                <a:latin typeface="Arimo"/>
                <a:ea typeface="Arimo"/>
                <a:cs typeface="Arimo"/>
                <a:sym typeface="Arimo"/>
              </a:rPr>
              <a:t>Cardiology</a:t>
            </a:r>
          </a:p>
        </p:txBody>
      </p:sp>
      <p:sp>
        <p:nvSpPr>
          <p:cNvPr id="38" name="TextBox 38"/>
          <p:cNvSpPr txBox="1"/>
          <p:nvPr/>
        </p:nvSpPr>
        <p:spPr>
          <a:xfrm>
            <a:off x="12113296" y="7668315"/>
            <a:ext cx="15699704" cy="415755"/>
          </a:xfrm>
          <a:prstGeom prst="rect">
            <a:avLst/>
          </a:prstGeom>
        </p:spPr>
        <p:txBody>
          <a:bodyPr lIns="0" tIns="0" rIns="0" bIns="0" rtlCol="0" anchor="t">
            <a:spAutoFit/>
          </a:bodyP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711" b="0" i="0" u="none" strike="noStrike" kern="1200" cap="none" spc="0" normalizeH="0" baseline="0" noProof="0" dirty="0">
                <a:ln>
                  <a:noFill/>
                </a:ln>
                <a:solidFill>
                  <a:srgbClr val="000000"/>
                </a:solidFill>
                <a:effectLst/>
                <a:uLnTx/>
                <a:uFillTx/>
                <a:latin typeface="Arimo"/>
                <a:ea typeface="Arimo"/>
                <a:cs typeface="Arimo"/>
                <a:sym typeface="Arimo"/>
              </a:rPr>
              <a:t>General Surgery </a:t>
            </a:r>
          </a:p>
        </p:txBody>
      </p:sp>
      <p:sp>
        <p:nvSpPr>
          <p:cNvPr id="39" name="TextBox 39"/>
          <p:cNvSpPr txBox="1"/>
          <p:nvPr/>
        </p:nvSpPr>
        <p:spPr>
          <a:xfrm>
            <a:off x="12113296" y="8159375"/>
            <a:ext cx="15699704" cy="415755"/>
          </a:xfrm>
          <a:prstGeom prst="rect">
            <a:avLst/>
          </a:prstGeom>
        </p:spPr>
        <p:txBody>
          <a:bodyPr lIns="0" tIns="0" rIns="0" bIns="0" rtlCol="0" anchor="t">
            <a:spAutoFit/>
          </a:bodyP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711" b="0" i="0" u="none" strike="noStrike" kern="1200" cap="none" spc="0" normalizeH="0" baseline="0" noProof="0" dirty="0" err="1">
                <a:ln>
                  <a:noFill/>
                </a:ln>
                <a:solidFill>
                  <a:srgbClr val="000000"/>
                </a:solidFill>
                <a:effectLst/>
                <a:uLnTx/>
                <a:uFillTx/>
                <a:latin typeface="Arimo"/>
                <a:ea typeface="Arimo"/>
                <a:cs typeface="Arimo"/>
                <a:sym typeface="Arimo"/>
              </a:rPr>
              <a:t>OrthoTeam</a:t>
            </a:r>
            <a:r>
              <a:rPr kumimoji="0" lang="en-US" sz="2711" b="0" i="0" u="none" strike="noStrike" kern="1200" cap="none" spc="0" normalizeH="0" baseline="0" noProof="0" dirty="0">
                <a:ln>
                  <a:noFill/>
                </a:ln>
                <a:solidFill>
                  <a:srgbClr val="000000"/>
                </a:solidFill>
                <a:effectLst/>
                <a:uLnTx/>
                <a:uFillTx/>
                <a:latin typeface="Arimo"/>
                <a:ea typeface="Arimo"/>
                <a:cs typeface="Arimo"/>
                <a:sym typeface="Arimo"/>
              </a:rPr>
              <a:t> Clinic &amp; Shoulder Center</a:t>
            </a:r>
          </a:p>
        </p:txBody>
      </p:sp>
      <p:sp>
        <p:nvSpPr>
          <p:cNvPr id="40" name="TextBox 40"/>
          <p:cNvSpPr txBox="1"/>
          <p:nvPr/>
        </p:nvSpPr>
        <p:spPr>
          <a:xfrm>
            <a:off x="12113296" y="8661301"/>
            <a:ext cx="15699704" cy="415755"/>
          </a:xfrm>
          <a:prstGeom prst="rect">
            <a:avLst/>
          </a:prstGeom>
        </p:spPr>
        <p:txBody>
          <a:bodyPr lIns="0" tIns="0" rIns="0" bIns="0" rtlCol="0" anchor="t">
            <a:spAutoFit/>
          </a:bodyP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711" b="0" i="0" u="none" strike="noStrike" kern="1200" cap="none" spc="0" normalizeH="0" baseline="0" noProof="0" dirty="0">
                <a:ln>
                  <a:noFill/>
                </a:ln>
                <a:solidFill>
                  <a:srgbClr val="000000"/>
                </a:solidFill>
                <a:effectLst/>
                <a:uLnTx/>
                <a:uFillTx/>
                <a:latin typeface="Arimo"/>
                <a:ea typeface="Arimo"/>
                <a:cs typeface="Arimo"/>
                <a:sym typeface="Arimo"/>
              </a:rPr>
              <a:t>Wound Care</a:t>
            </a:r>
          </a:p>
        </p:txBody>
      </p:sp>
      <p:pic>
        <p:nvPicPr>
          <p:cNvPr id="41" name="Picture 40">
            <a:extLst>
              <a:ext uri="{FF2B5EF4-FFF2-40B4-BE49-F238E27FC236}">
                <a16:creationId xmlns:a16="http://schemas.microsoft.com/office/drawing/2014/main" id="{358A8873-20C6-979A-0C87-1DF9C713033D}"/>
              </a:ext>
            </a:extLst>
          </p:cNvPr>
          <p:cNvPicPr>
            <a:picLocks noChangeAspect="1"/>
          </p:cNvPicPr>
          <p:nvPr/>
        </p:nvPicPr>
        <p:blipFill>
          <a:blip r:embed="rId5"/>
          <a:stretch>
            <a:fillRect/>
          </a:stretch>
        </p:blipFill>
        <p:spPr>
          <a:xfrm>
            <a:off x="14229426" y="114300"/>
            <a:ext cx="3834716" cy="1060796"/>
          </a:xfrm>
          <a:prstGeom prst="rect">
            <a:avLst/>
          </a:prstGeom>
        </p:spPr>
      </p:pic>
      <p:sp>
        <p:nvSpPr>
          <p:cNvPr id="42" name="Freeform 33">
            <a:extLst>
              <a:ext uri="{FF2B5EF4-FFF2-40B4-BE49-F238E27FC236}">
                <a16:creationId xmlns:a16="http://schemas.microsoft.com/office/drawing/2014/main" id="{F436E565-C5DE-A737-0530-7D83D53E23B2}"/>
              </a:ext>
            </a:extLst>
          </p:cNvPr>
          <p:cNvSpPr/>
          <p:nvPr/>
        </p:nvSpPr>
        <p:spPr>
          <a:xfrm>
            <a:off x="11626338" y="9220649"/>
            <a:ext cx="389812" cy="389812"/>
          </a:xfrm>
          <a:custGeom>
            <a:avLst/>
            <a:gdLst/>
            <a:ahLst/>
            <a:cxnLst/>
            <a:rect l="l" t="t" r="r" b="b"/>
            <a:pathLst>
              <a:path w="389812" h="389812">
                <a:moveTo>
                  <a:pt x="0" y="0"/>
                </a:moveTo>
                <a:lnTo>
                  <a:pt x="389813" y="0"/>
                </a:lnTo>
                <a:lnTo>
                  <a:pt x="389813" y="389813"/>
                </a:lnTo>
                <a:lnTo>
                  <a:pt x="0" y="389813"/>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0">
            <a:extLst>
              <a:ext uri="{FF2B5EF4-FFF2-40B4-BE49-F238E27FC236}">
                <a16:creationId xmlns:a16="http://schemas.microsoft.com/office/drawing/2014/main" id="{2407D5BF-2F6E-71C4-8A33-DF3063FA984F}"/>
              </a:ext>
            </a:extLst>
          </p:cNvPr>
          <p:cNvSpPr txBox="1"/>
          <p:nvPr/>
        </p:nvSpPr>
        <p:spPr>
          <a:xfrm>
            <a:off x="12113296" y="9167878"/>
            <a:ext cx="15699704" cy="415755"/>
          </a:xfrm>
          <a:prstGeom prst="rect">
            <a:avLst/>
          </a:prstGeom>
        </p:spPr>
        <p:txBody>
          <a:bodyPr lIns="0" tIns="0" rIns="0" bIns="0" rtlCol="0" anchor="t">
            <a:spAutoFit/>
          </a:bodyP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711" b="0" i="0" u="none" strike="noStrike" kern="1200" cap="none" spc="0" normalizeH="0" baseline="0" noProof="0" dirty="0">
                <a:ln>
                  <a:noFill/>
                </a:ln>
                <a:solidFill>
                  <a:srgbClr val="000000"/>
                </a:solidFill>
                <a:effectLst/>
                <a:uLnTx/>
                <a:uFillTx/>
                <a:latin typeface="Arimo"/>
                <a:ea typeface="Arimo"/>
                <a:cs typeface="Arimo"/>
                <a:sym typeface="Arimo"/>
              </a:rPr>
              <a:t>Podiatry</a:t>
            </a:r>
          </a:p>
        </p:txBody>
      </p:sp>
      <p:sp>
        <p:nvSpPr>
          <p:cNvPr id="44" name="TextBox 36">
            <a:extLst>
              <a:ext uri="{FF2B5EF4-FFF2-40B4-BE49-F238E27FC236}">
                <a16:creationId xmlns:a16="http://schemas.microsoft.com/office/drawing/2014/main" id="{E186EC89-47AB-6E04-C869-3A3506A90501}"/>
              </a:ext>
            </a:extLst>
          </p:cNvPr>
          <p:cNvSpPr txBox="1"/>
          <p:nvPr/>
        </p:nvSpPr>
        <p:spPr>
          <a:xfrm>
            <a:off x="6807569" y="3777974"/>
            <a:ext cx="4704405" cy="4904163"/>
          </a:xfrm>
          <a:prstGeom prst="rect">
            <a:avLst/>
          </a:prstGeom>
        </p:spPr>
        <p:txBody>
          <a:bodyPr wrap="square" lIns="0" tIns="0" rIns="0" bIns="0" rtlCol="0" anchor="t">
            <a:spAutoFit/>
          </a:bodyPr>
          <a:lstStyle/>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Physical, Occupational, and Speech Therapy</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Urology Services</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Screenings </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Sleep Disorders Center</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Stress Testing</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Surgical Services</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Transitional Care (Swing Bed)</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Urgent Care </a:t>
            </a:r>
          </a:p>
          <a:p>
            <a:pPr marL="457200" marR="0" lvl="0" indent="-457200" algn="l" defTabSz="914400" rtl="0" eaLnBrk="1" fontAlgn="auto" latinLnBrk="0" hangingPunct="1">
              <a:lnSpc>
                <a:spcPts val="3525"/>
              </a:lnSpc>
              <a:spcBef>
                <a:spcPts val="0"/>
              </a:spcBef>
              <a:spcAft>
                <a:spcPts val="0"/>
              </a:spcAft>
              <a:buClrTx/>
              <a:buSzTx/>
              <a:buFont typeface="Courier New" panose="02070309020205020404" pitchFamily="49" charset="0"/>
              <a:buChar char="o"/>
              <a:tabLst/>
              <a:defRPr/>
            </a:pPr>
            <a:r>
              <a:rPr kumimoji="0" lang="en-US" sz="2710" b="0" i="0" u="none" strike="noStrike" kern="1200" cap="none" spc="0" normalizeH="0" baseline="0" noProof="0" dirty="0">
                <a:ln>
                  <a:noFill/>
                </a:ln>
                <a:solidFill>
                  <a:srgbClr val="000000"/>
                </a:solidFill>
                <a:effectLst/>
                <a:uLnTx/>
                <a:uFillTx/>
                <a:latin typeface="Arimo"/>
                <a:ea typeface="Arimo"/>
                <a:cs typeface="Arimo"/>
                <a:sym typeface="Arimo"/>
              </a:rPr>
              <a:t>Vein Treatment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219974"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Security Risk Vulnerability Assessment</a:t>
            </a:r>
          </a:p>
        </p:txBody>
      </p:sp>
      <p:sp>
        <p:nvSpPr>
          <p:cNvPr id="4" name="TextBox 4"/>
          <p:cNvSpPr txBox="1"/>
          <p:nvPr/>
        </p:nvSpPr>
        <p:spPr>
          <a:xfrm>
            <a:off x="1068292" y="2823253"/>
            <a:ext cx="13409707" cy="6250622"/>
          </a:xfrm>
          <a:prstGeom prst="rect">
            <a:avLst/>
          </a:prstGeom>
        </p:spPr>
        <p:txBody>
          <a:bodyPr wrap="square" lIns="0" tIns="0" rIns="0" bIns="0" rtlCol="0" anchor="t">
            <a:spAutoFit/>
          </a:bodyPr>
          <a:lstStyle/>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DNV Requirement to Complete a Security Risk Vulnerability Assessment</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2025 Assessment Completed </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Key Concern</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Entry with a Weapon</a:t>
            </a: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dirty="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Key Mitigation Measures</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Camera signage added to eliminate disruptive behavior in ED waiting</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Access removed from FNS and limited, recorded entry</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Offsite facility moved to centralized monitoring</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Annual staff training to include desktop training exercise around run, hide, fight concept as it relates to personal workspaces</a:t>
            </a:r>
          </a:p>
          <a:p>
            <a:pPr marL="457200" marR="0" lvl="0" indent="-457200" algn="just" defTabSz="914400" rtl="0" eaLnBrk="1" fontAlgn="auto" latinLnBrk="0" hangingPunct="1">
              <a:lnSpc>
                <a:spcPts val="3521"/>
              </a:lnSpc>
              <a:spcBef>
                <a:spcPts val="0"/>
              </a:spcBef>
              <a:spcAft>
                <a:spcPts val="0"/>
              </a:spcAft>
              <a:buClrTx/>
              <a:buSzTx/>
              <a:buFontTx/>
              <a:buChar char="-"/>
              <a:tabLst/>
              <a:defRPr/>
            </a:pPr>
            <a:r>
              <a:rPr kumimoji="0" lang="en-US" sz="2709" b="0" i="0" u="none" strike="noStrike" kern="1200" cap="none" spc="0" normalizeH="0" baseline="0" noProof="0" dirty="0">
                <a:ln>
                  <a:noFill/>
                </a:ln>
                <a:solidFill>
                  <a:srgbClr val="000000"/>
                </a:solidFill>
                <a:effectLst/>
                <a:uLnTx/>
                <a:uFillTx/>
                <a:latin typeface="Arimo"/>
                <a:ea typeface="Arimo"/>
                <a:cs typeface="Arimo"/>
                <a:sym typeface="Arimo"/>
              </a:rPr>
              <a:t>Security vulnerability assessments needed for all outlying clinics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FFB267A7-C6D7-556B-D06A-65487C3B32A2}"/>
              </a:ext>
            </a:extLst>
          </p:cNvPr>
          <p:cNvSpPr/>
          <p:nvPr/>
        </p:nvSpPr>
        <p:spPr>
          <a:xfrm>
            <a:off x="533400" y="4381500"/>
            <a:ext cx="4648199"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984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063565" y="110893"/>
            <a:ext cx="12154507" cy="2808461"/>
          </a:xfrm>
          <a:prstGeom prst="rect">
            <a:avLst/>
          </a:prstGeom>
        </p:spPr>
        <p:txBody>
          <a:bodyPr wrap="square"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Foundation/Marketing/PR/ Business Dev. Director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Laura Mays </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1619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PR/Marketing Report</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FE05CD9-06B5-6395-3C3B-E75599AD7F0E}"/>
              </a:ext>
            </a:extLst>
          </p:cNvPr>
          <p:cNvPicPr>
            <a:picLocks noChangeAspect="1"/>
          </p:cNvPicPr>
          <p:nvPr/>
        </p:nvPicPr>
        <p:blipFill>
          <a:blip r:embed="rId4"/>
          <a:stretch>
            <a:fillRect/>
          </a:stretch>
        </p:blipFill>
        <p:spPr>
          <a:xfrm>
            <a:off x="10068210" y="150497"/>
            <a:ext cx="4435870" cy="600303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CA97ED42-EC76-C603-4F07-9AFDF3CD81EF}"/>
              </a:ext>
            </a:extLst>
          </p:cNvPr>
          <p:cNvPicPr>
            <a:picLocks noChangeAspect="1"/>
          </p:cNvPicPr>
          <p:nvPr/>
        </p:nvPicPr>
        <p:blipFill>
          <a:blip r:embed="rId5"/>
          <a:stretch>
            <a:fillRect/>
          </a:stretch>
        </p:blipFill>
        <p:spPr>
          <a:xfrm>
            <a:off x="9942260" y="6362700"/>
            <a:ext cx="8241638" cy="377380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695105D-68F7-A1FE-B81A-C57EAD2D06DC}"/>
              </a:ext>
            </a:extLst>
          </p:cNvPr>
          <p:cNvPicPr>
            <a:picLocks noChangeAspect="1"/>
          </p:cNvPicPr>
          <p:nvPr/>
        </p:nvPicPr>
        <p:blipFill rotWithShape="1">
          <a:blip r:embed="rId6"/>
          <a:srcRect t="2965"/>
          <a:stretch/>
        </p:blipFill>
        <p:spPr>
          <a:xfrm>
            <a:off x="352031" y="3051764"/>
            <a:ext cx="9442894" cy="5140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6402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3943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Upcoming Events/Fundraisers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44A48F5-E293-6361-D650-548780CFD0BB}"/>
              </a:ext>
            </a:extLst>
          </p:cNvPr>
          <p:cNvPicPr>
            <a:picLocks noChangeAspect="1"/>
          </p:cNvPicPr>
          <p:nvPr/>
        </p:nvPicPr>
        <p:blipFill>
          <a:blip r:embed="rId4"/>
          <a:stretch>
            <a:fillRect/>
          </a:stretch>
        </p:blipFill>
        <p:spPr>
          <a:xfrm>
            <a:off x="11237289" y="3035911"/>
            <a:ext cx="6450988" cy="645098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113014A-590C-A45E-3DB5-4932766305B2}"/>
              </a:ext>
            </a:extLst>
          </p:cNvPr>
          <p:cNvPicPr>
            <a:picLocks noChangeAspect="1"/>
          </p:cNvPicPr>
          <p:nvPr/>
        </p:nvPicPr>
        <p:blipFill>
          <a:blip r:embed="rId5"/>
          <a:stretch>
            <a:fillRect/>
          </a:stretch>
        </p:blipFill>
        <p:spPr>
          <a:xfrm>
            <a:off x="5791200" y="3035911"/>
            <a:ext cx="5030375" cy="645098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0CFEC11-9586-A13F-5912-D5B75C032B86}"/>
              </a:ext>
            </a:extLst>
          </p:cNvPr>
          <p:cNvPicPr>
            <a:picLocks noChangeAspect="1"/>
          </p:cNvPicPr>
          <p:nvPr/>
        </p:nvPicPr>
        <p:blipFill>
          <a:blip r:embed="rId6"/>
          <a:stretch>
            <a:fillRect/>
          </a:stretch>
        </p:blipFill>
        <p:spPr>
          <a:xfrm>
            <a:off x="534507" y="3035911"/>
            <a:ext cx="4951894" cy="6369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3985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Foundation Dashboard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7E6A350F-4A03-DD06-2DF3-69C6CAEDD97F}"/>
              </a:ext>
            </a:extLst>
          </p:cNvPr>
          <p:cNvGraphicFramePr>
            <a:graphicFrameLocks noGrp="1"/>
          </p:cNvGraphicFramePr>
          <p:nvPr/>
        </p:nvGraphicFramePr>
        <p:xfrm>
          <a:off x="11194328" y="1898860"/>
          <a:ext cx="4776469" cy="3244638"/>
        </p:xfrm>
        <a:graphic>
          <a:graphicData uri="http://schemas.openxmlformats.org/drawingml/2006/table">
            <a:tbl>
              <a:tblPr firstRow="1" firstCol="1" bandRow="1">
                <a:tableStyleId>{5C22544A-7EE6-4342-B048-85BDC9FD1C3A}</a:tableStyleId>
              </a:tblPr>
              <a:tblGrid>
                <a:gridCol w="1311009">
                  <a:extLst>
                    <a:ext uri="{9D8B030D-6E8A-4147-A177-3AD203B41FA5}">
                      <a16:colId xmlns:a16="http://schemas.microsoft.com/office/drawing/2014/main" val="643345586"/>
                    </a:ext>
                  </a:extLst>
                </a:gridCol>
                <a:gridCol w="1635148">
                  <a:extLst>
                    <a:ext uri="{9D8B030D-6E8A-4147-A177-3AD203B41FA5}">
                      <a16:colId xmlns:a16="http://schemas.microsoft.com/office/drawing/2014/main" val="1016284431"/>
                    </a:ext>
                  </a:extLst>
                </a:gridCol>
                <a:gridCol w="1830312">
                  <a:extLst>
                    <a:ext uri="{9D8B030D-6E8A-4147-A177-3AD203B41FA5}">
                      <a16:colId xmlns:a16="http://schemas.microsoft.com/office/drawing/2014/main" val="2946169042"/>
                    </a:ext>
                  </a:extLst>
                </a:gridCol>
              </a:tblGrid>
              <a:tr h="850899">
                <a:tc>
                  <a:txBody>
                    <a:bodyPr/>
                    <a:lstStyle/>
                    <a:p>
                      <a:pPr marL="0" marR="0" algn="ctr">
                        <a:spcBef>
                          <a:spcPts val="0"/>
                        </a:spcBef>
                        <a:spcAft>
                          <a:spcPts val="0"/>
                        </a:spcAft>
                      </a:pPr>
                      <a:r>
                        <a:rPr lang="en-US" sz="2000" dirty="0">
                          <a:effectLst/>
                        </a:rPr>
                        <a:t>Year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Number of Donors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Total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954119"/>
                  </a:ext>
                </a:extLst>
              </a:tr>
              <a:tr h="510539">
                <a:tc>
                  <a:txBody>
                    <a:bodyPr/>
                    <a:lstStyle/>
                    <a:p>
                      <a:pPr marL="0" marR="0" algn="ctr">
                        <a:spcBef>
                          <a:spcPts val="0"/>
                        </a:spcBef>
                        <a:spcAft>
                          <a:spcPts val="0"/>
                        </a:spcAft>
                      </a:pPr>
                      <a:r>
                        <a:rPr lang="en-US" sz="2400" dirty="0">
                          <a:effectLst/>
                        </a:rPr>
                        <a:t>2021</a:t>
                      </a:r>
                      <a:endParaRPr lang="en-US" sz="2000" dirty="0">
                        <a:effectLst/>
                      </a:endParaRPr>
                    </a:p>
                  </a:txBody>
                  <a:tcPr marL="68580" marR="68580" marT="0" marB="0"/>
                </a:tc>
                <a:tc>
                  <a:txBody>
                    <a:bodyPr/>
                    <a:lstStyle/>
                    <a:p>
                      <a:pPr marL="0" marR="0" algn="l">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110</a:t>
                      </a:r>
                    </a:p>
                  </a:txBody>
                  <a:tcPr marL="68580" marR="68580" marT="0" marB="0"/>
                </a:tc>
                <a:tc>
                  <a:txBody>
                    <a:bodyPr/>
                    <a:lstStyle/>
                    <a:p>
                      <a:pPr marL="0" marR="0" algn="l">
                        <a:spcBef>
                          <a:spcPts val="0"/>
                        </a:spcBef>
                        <a:spcAft>
                          <a:spcPts val="0"/>
                        </a:spcAft>
                      </a:pPr>
                      <a:r>
                        <a:rPr lang="en-US" sz="2000" dirty="0">
                          <a:effectLst/>
                        </a:rPr>
                        <a:t>$25,144</a:t>
                      </a:r>
                    </a:p>
                  </a:txBody>
                  <a:tcPr marL="68580" marR="68580" marT="0" marB="0"/>
                </a:tc>
                <a:extLst>
                  <a:ext uri="{0D108BD9-81ED-4DB2-BD59-A6C34878D82A}">
                    <a16:rowId xmlns:a16="http://schemas.microsoft.com/office/drawing/2014/main" val="582475248"/>
                  </a:ext>
                </a:extLst>
              </a:tr>
              <a:tr h="557985">
                <a:tc>
                  <a:txBody>
                    <a:bodyPr/>
                    <a:lstStyle/>
                    <a:p>
                      <a:pPr marL="0" marR="0" algn="ctr">
                        <a:spcBef>
                          <a:spcPts val="0"/>
                        </a:spcBef>
                        <a:spcAft>
                          <a:spcPts val="0"/>
                        </a:spcAft>
                      </a:pPr>
                      <a:r>
                        <a:rPr lang="en-US" sz="2400">
                          <a:effectLst/>
                        </a:rPr>
                        <a:t>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$14,700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7141034"/>
                  </a:ext>
                </a:extLst>
              </a:tr>
              <a:tr h="557985">
                <a:tc>
                  <a:txBody>
                    <a:bodyPr/>
                    <a:lstStyle/>
                    <a:p>
                      <a:pPr marL="0" marR="0" algn="ctr">
                        <a:spcBef>
                          <a:spcPts val="0"/>
                        </a:spcBef>
                        <a:spcAft>
                          <a:spcPts val="0"/>
                        </a:spcAft>
                      </a:pPr>
                      <a:r>
                        <a:rPr lang="en-US" sz="2400">
                          <a:effectLst/>
                        </a:rPr>
                        <a:t>2023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81</a:t>
                      </a:r>
                    </a:p>
                  </a:txBody>
                  <a:tcPr marL="68580" marR="68580" marT="0" marB="0"/>
                </a:tc>
                <a:tc>
                  <a:txBody>
                    <a:bodyPr/>
                    <a:lstStyle/>
                    <a:p>
                      <a:pPr marL="0" marR="0" algn="l">
                        <a:spcBef>
                          <a:spcPts val="0"/>
                        </a:spcBef>
                        <a:spcAft>
                          <a:spcPts val="0"/>
                        </a:spcAft>
                      </a:pPr>
                      <a:r>
                        <a:rPr lang="en-US" sz="2000" dirty="0">
                          <a:effectLst/>
                        </a:rPr>
                        <a:t>$13,115</a:t>
                      </a:r>
                    </a:p>
                  </a:txBody>
                  <a:tcPr marL="68580" marR="68580" marT="0" marB="0"/>
                </a:tc>
                <a:extLst>
                  <a:ext uri="{0D108BD9-81ED-4DB2-BD59-A6C34878D82A}">
                    <a16:rowId xmlns:a16="http://schemas.microsoft.com/office/drawing/2014/main" val="1066257195"/>
                  </a:ext>
                </a:extLst>
              </a:tr>
              <a:tr h="767230">
                <a:tc>
                  <a:txBody>
                    <a:bodyPr/>
                    <a:lstStyle/>
                    <a:p>
                      <a:pPr marL="0" marR="0" algn="ctr">
                        <a:spcBef>
                          <a:spcPts val="0"/>
                        </a:spcBef>
                        <a:spcAft>
                          <a:spcPts val="0"/>
                        </a:spcAft>
                      </a:pPr>
                      <a:r>
                        <a:rPr lang="en-US" sz="2400" dirty="0">
                          <a:effectLst/>
                        </a:rPr>
                        <a:t>2024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$15,531</a:t>
                      </a:r>
                    </a:p>
                  </a:txBody>
                  <a:tcPr marL="68580" marR="68580" marT="0" marB="0"/>
                </a:tc>
                <a:extLst>
                  <a:ext uri="{0D108BD9-81ED-4DB2-BD59-A6C34878D82A}">
                    <a16:rowId xmlns:a16="http://schemas.microsoft.com/office/drawing/2014/main" val="3409582372"/>
                  </a:ext>
                </a:extLst>
              </a:tr>
            </a:tbl>
          </a:graphicData>
        </a:graphic>
      </p:graphicFrame>
      <p:pic>
        <p:nvPicPr>
          <p:cNvPr id="19" name="Picture 18" descr="A thermometer with numbers and a red circle&#10;&#10;Description automatically generated">
            <a:extLst>
              <a:ext uri="{FF2B5EF4-FFF2-40B4-BE49-F238E27FC236}">
                <a16:creationId xmlns:a16="http://schemas.microsoft.com/office/drawing/2014/main" id="{EBFEB060-006E-F5CA-A4E9-061CDF36AD1C}"/>
              </a:ext>
            </a:extLst>
          </p:cNvPr>
          <p:cNvPicPr>
            <a:picLocks noChangeAspect="1"/>
          </p:cNvPicPr>
          <p:nvPr/>
        </p:nvPicPr>
        <p:blipFill rotWithShape="1">
          <a:blip r:embed="rId4">
            <a:extLst>
              <a:ext uri="{28A0092B-C50C-407E-A947-70E740481C1C}">
                <a14:useLocalDpi xmlns:a14="http://schemas.microsoft.com/office/drawing/2010/main" val="0"/>
              </a:ext>
            </a:extLst>
          </a:blip>
          <a:srcRect t="10843" b="9720"/>
          <a:stretch/>
        </p:blipFill>
        <p:spPr>
          <a:xfrm>
            <a:off x="11355097" y="5356155"/>
            <a:ext cx="4615700" cy="4779870"/>
          </a:xfrm>
          <a:prstGeom prst="rect">
            <a:avLst/>
          </a:prstGeom>
        </p:spPr>
      </p:pic>
      <p:graphicFrame>
        <p:nvGraphicFramePr>
          <p:cNvPr id="22" name="Chart 21">
            <a:extLst>
              <a:ext uri="{FF2B5EF4-FFF2-40B4-BE49-F238E27FC236}">
                <a16:creationId xmlns:a16="http://schemas.microsoft.com/office/drawing/2014/main" id="{9E700A1F-B643-E5E3-AB37-AFBAE9A16E1B}"/>
              </a:ext>
            </a:extLst>
          </p:cNvPr>
          <p:cNvGraphicFramePr/>
          <p:nvPr/>
        </p:nvGraphicFramePr>
        <p:xfrm>
          <a:off x="777044" y="2536998"/>
          <a:ext cx="9268678" cy="6911803"/>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1D5787A7-4439-E21D-EFC3-627F07E7040E}"/>
              </a:ext>
            </a:extLst>
          </p:cNvPr>
          <p:cNvSpPr txBox="1"/>
          <p:nvPr/>
        </p:nvSpPr>
        <p:spPr>
          <a:xfrm>
            <a:off x="11277600" y="1333500"/>
            <a:ext cx="47764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Annual Appeal Comparison</a:t>
            </a:r>
          </a:p>
        </p:txBody>
      </p:sp>
    </p:spTree>
    <p:extLst>
      <p:ext uri="{BB962C8B-B14F-4D97-AF65-F5344CB8AC3E}">
        <p14:creationId xmlns:p14="http://schemas.microsoft.com/office/powerpoint/2010/main" val="44184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375593"/>
            <a:ext cx="10646684" cy="1872307"/>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Director, Engagement &amp; </a:t>
            </a:r>
            <a:r>
              <a:rPr lang="en-US" sz="6616" b="1" dirty="0">
                <a:solidFill>
                  <a:srgbClr val="00539F"/>
                </a:solidFill>
                <a:latin typeface="Telegraf Bold"/>
                <a:ea typeface="Telegraf Bold"/>
                <a:cs typeface="Telegraf Bold"/>
                <a:sym typeface="Telegraf Bold"/>
              </a:rPr>
              <a:t>Experience</a:t>
            </a: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Andy Boryczka</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336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dirty="0">
                <a:solidFill>
                  <a:srgbClr val="00539F"/>
                </a:solidFill>
                <a:latin typeface="Telegraf Bold"/>
                <a:ea typeface="Telegraf Bold"/>
                <a:cs typeface="Telegraf Bold"/>
                <a:sym typeface="Telegraf Bold"/>
              </a:rPr>
              <a:t>Director, Engagement &amp; Experience Updates </a:t>
            </a:r>
          </a:p>
        </p:txBody>
      </p:sp>
      <p:sp>
        <p:nvSpPr>
          <p:cNvPr id="4" name="TextBox 4"/>
          <p:cNvSpPr txBox="1"/>
          <p:nvPr/>
        </p:nvSpPr>
        <p:spPr>
          <a:xfrm>
            <a:off x="1068293" y="3314701"/>
            <a:ext cx="16219973" cy="1762214"/>
          </a:xfrm>
          <a:prstGeom prst="rect">
            <a:avLst/>
          </a:prstGeom>
        </p:spPr>
        <p:txBody>
          <a:bodyPr wrap="square" lIns="0" tIns="0" rIns="0" bIns="0" rtlCol="0" anchor="t">
            <a:spAutoFit/>
          </a:bodyPr>
          <a:lstStyle/>
          <a:p>
            <a:pPr marL="457223" indent="-457223" defTabSz="914445">
              <a:lnSpc>
                <a:spcPts val="3521"/>
              </a:lnSpc>
              <a:buFont typeface="Arial" panose="020B0604020202020204" pitchFamily="34" charset="0"/>
              <a:buChar char="•"/>
              <a:defRPr/>
            </a:pPr>
            <a:r>
              <a:rPr lang="en-US" sz="2709" dirty="0">
                <a:solidFill>
                  <a:srgbClr val="000000"/>
                </a:solidFill>
                <a:latin typeface="Arimo"/>
                <a:ea typeface="Arimo"/>
                <a:cs typeface="Arimo"/>
                <a:sym typeface="Arimo"/>
              </a:rPr>
              <a:t>Culture at Stoughton Health is </a:t>
            </a:r>
            <a:r>
              <a:rPr lang="en-US" sz="2709" b="1" i="1" dirty="0">
                <a:solidFill>
                  <a:srgbClr val="000000"/>
                </a:solidFill>
                <a:latin typeface="Arimo"/>
                <a:ea typeface="Arimo"/>
                <a:cs typeface="Arimo"/>
                <a:sym typeface="Arimo"/>
              </a:rPr>
              <a:t>excellent</a:t>
            </a:r>
            <a:r>
              <a:rPr lang="en-US" sz="2709" dirty="0">
                <a:solidFill>
                  <a:srgbClr val="000000"/>
                </a:solidFill>
                <a:latin typeface="Arimo"/>
                <a:ea typeface="Arimo"/>
                <a:cs typeface="Arimo"/>
                <a:sym typeface="Arimo"/>
              </a:rPr>
              <a:t> based on overall retention and engagement scoring</a:t>
            </a:r>
          </a:p>
          <a:p>
            <a:pPr marL="457223" indent="-457223" algn="just" defTabSz="914445">
              <a:lnSpc>
                <a:spcPts val="3521"/>
              </a:lnSpc>
              <a:buFont typeface="Arial" panose="020B0604020202020204" pitchFamily="34" charset="0"/>
              <a:buChar char="•"/>
              <a:defRPr/>
            </a:pPr>
            <a:endParaRPr lang="en-US" sz="2709" dirty="0">
              <a:solidFill>
                <a:srgbClr val="000000"/>
              </a:solidFill>
              <a:latin typeface="Arimo"/>
              <a:ea typeface="Arimo"/>
              <a:cs typeface="Arimo"/>
              <a:sym typeface="Arimo"/>
            </a:endParaRPr>
          </a:p>
          <a:p>
            <a:pPr marL="457223" indent="-457223" defTabSz="914445">
              <a:lnSpc>
                <a:spcPts val="3521"/>
              </a:lnSpc>
              <a:buFont typeface="Arial" panose="020B0604020202020204" pitchFamily="34" charset="0"/>
              <a:buChar char="•"/>
              <a:defRPr/>
            </a:pPr>
            <a:r>
              <a:rPr lang="en-US" sz="2709" dirty="0">
                <a:solidFill>
                  <a:srgbClr val="000000"/>
                </a:solidFill>
                <a:latin typeface="Arimo"/>
                <a:ea typeface="Arimo"/>
                <a:cs typeface="Arimo"/>
                <a:sym typeface="Arimo"/>
              </a:rPr>
              <a:t>The goal moving forward is to evolve our culture to meet the changing needs of our staff and the communities we serve </a:t>
            </a:r>
          </a:p>
        </p:txBody>
      </p:sp>
      <p:grpSp>
        <p:nvGrpSpPr>
          <p:cNvPr id="6" name="Group 6"/>
          <p:cNvGrpSpPr/>
          <p:nvPr/>
        </p:nvGrpSpPr>
        <p:grpSpPr>
          <a:xfrm>
            <a:off x="16549018" y="8548018"/>
            <a:ext cx="3477968" cy="347796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p:cNvGrpSpPr/>
          <p:nvPr/>
        </p:nvGrpSpPr>
        <p:grpSpPr>
          <a:xfrm>
            <a:off x="16690492" y="9258301"/>
            <a:ext cx="3477968" cy="34779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p:cNvGrpSpPr/>
          <p:nvPr/>
        </p:nvGrpSpPr>
        <p:grpSpPr>
          <a:xfrm>
            <a:off x="-1216366" y="-1375714"/>
            <a:ext cx="3477968" cy="34779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p:cNvGrpSpPr/>
          <p:nvPr/>
        </p:nvGrpSpPr>
        <p:grpSpPr>
          <a:xfrm>
            <a:off x="-2103148" y="-1375714"/>
            <a:ext cx="3477968" cy="34779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p:cNvSpPr/>
          <p:nvPr/>
        </p:nvSpPr>
        <p:spPr>
          <a:xfrm flipH="1" flipV="1">
            <a:off x="14655823" y="400841"/>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sp>
        <p:nvSpPr>
          <p:cNvPr id="3" name="Isosceles Triangle 2">
            <a:extLst>
              <a:ext uri="{FF2B5EF4-FFF2-40B4-BE49-F238E27FC236}">
                <a16:creationId xmlns:a16="http://schemas.microsoft.com/office/drawing/2014/main" id="{DEBD1394-0DEA-F9AD-62F3-F5FE8845B397}"/>
              </a:ext>
            </a:extLst>
          </p:cNvPr>
          <p:cNvSpPr/>
          <p:nvPr/>
        </p:nvSpPr>
        <p:spPr>
          <a:xfrm>
            <a:off x="3406903" y="5143500"/>
            <a:ext cx="6651500" cy="4724400"/>
          </a:xfrm>
          <a:prstGeom prst="triangle">
            <a:avLst/>
          </a:prstGeom>
          <a:solidFill>
            <a:srgbClr val="00617F"/>
          </a:solidFill>
          <a:ln>
            <a:solidFill>
              <a:srgbClr val="0061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a:solidFill>
                <a:prstClr val="white"/>
              </a:solidFill>
              <a:latin typeface="Calibri" panose="020F0502020204030204"/>
            </a:endParaRPr>
          </a:p>
        </p:txBody>
      </p:sp>
      <p:cxnSp>
        <p:nvCxnSpPr>
          <p:cNvPr id="5" name="Straight Arrow Connector 4">
            <a:extLst>
              <a:ext uri="{FF2B5EF4-FFF2-40B4-BE49-F238E27FC236}">
                <a16:creationId xmlns:a16="http://schemas.microsoft.com/office/drawing/2014/main" id="{40945E1D-B607-D147-3334-1EACEC10AB4B}"/>
              </a:ext>
            </a:extLst>
          </p:cNvPr>
          <p:cNvCxnSpPr>
            <a:cxnSpLocks/>
          </p:cNvCxnSpPr>
          <p:nvPr/>
        </p:nvCxnSpPr>
        <p:spPr>
          <a:xfrm>
            <a:off x="4419600" y="9172205"/>
            <a:ext cx="4631376" cy="9896"/>
          </a:xfrm>
          <a:prstGeom prst="straightConnector1">
            <a:avLst/>
          </a:prstGeom>
        </p:spPr>
        <p:style>
          <a:lnRef idx="1">
            <a:schemeClr val="dk1"/>
          </a:lnRef>
          <a:fillRef idx="0">
            <a:schemeClr val="dk1"/>
          </a:fillRef>
          <a:effectRef idx="0">
            <a:schemeClr val="dk1"/>
          </a:effectRef>
          <a:fontRef idx="minor">
            <a:schemeClr val="tx1"/>
          </a:fontRef>
        </p:style>
      </p:cxnSp>
      <p:sp>
        <p:nvSpPr>
          <p:cNvPr id="19" name="TextBox 8">
            <a:extLst>
              <a:ext uri="{FF2B5EF4-FFF2-40B4-BE49-F238E27FC236}">
                <a16:creationId xmlns:a16="http://schemas.microsoft.com/office/drawing/2014/main" id="{18DFE8E8-FF4D-EECB-715C-42E97CED00F7}"/>
              </a:ext>
            </a:extLst>
          </p:cNvPr>
          <p:cNvSpPr txBox="1"/>
          <p:nvPr/>
        </p:nvSpPr>
        <p:spPr>
          <a:xfrm>
            <a:off x="4391924" y="9301619"/>
            <a:ext cx="49808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Mission, Vision and Values</a:t>
            </a:r>
          </a:p>
        </p:txBody>
      </p:sp>
      <p:cxnSp>
        <p:nvCxnSpPr>
          <p:cNvPr id="20" name="Straight Arrow Connector 19">
            <a:extLst>
              <a:ext uri="{FF2B5EF4-FFF2-40B4-BE49-F238E27FC236}">
                <a16:creationId xmlns:a16="http://schemas.microsoft.com/office/drawing/2014/main" id="{46FB21BA-73A1-3165-1B7D-DB3C27175C06}"/>
              </a:ext>
            </a:extLst>
          </p:cNvPr>
          <p:cNvCxnSpPr>
            <a:cxnSpLocks/>
          </p:cNvCxnSpPr>
          <p:nvPr/>
        </p:nvCxnSpPr>
        <p:spPr>
          <a:xfrm flipV="1">
            <a:off x="4876800" y="8480800"/>
            <a:ext cx="3814947" cy="17318"/>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Box 10">
            <a:extLst>
              <a:ext uri="{FF2B5EF4-FFF2-40B4-BE49-F238E27FC236}">
                <a16:creationId xmlns:a16="http://schemas.microsoft.com/office/drawing/2014/main" id="{9B16C658-EEEB-5000-B8D3-49479C4A41C6}"/>
              </a:ext>
            </a:extLst>
          </p:cNvPr>
          <p:cNvSpPr txBox="1"/>
          <p:nvPr/>
        </p:nvSpPr>
        <p:spPr>
          <a:xfrm>
            <a:off x="4267201" y="8572501"/>
            <a:ext cx="49808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Excellence Standards of Performance</a:t>
            </a:r>
          </a:p>
        </p:txBody>
      </p:sp>
      <p:cxnSp>
        <p:nvCxnSpPr>
          <p:cNvPr id="22" name="Straight Arrow Connector 21">
            <a:extLst>
              <a:ext uri="{FF2B5EF4-FFF2-40B4-BE49-F238E27FC236}">
                <a16:creationId xmlns:a16="http://schemas.microsoft.com/office/drawing/2014/main" id="{C1D24E18-94F9-5F76-5A41-68781C741506}"/>
              </a:ext>
            </a:extLst>
          </p:cNvPr>
          <p:cNvCxnSpPr>
            <a:cxnSpLocks/>
          </p:cNvCxnSpPr>
          <p:nvPr/>
        </p:nvCxnSpPr>
        <p:spPr>
          <a:xfrm flipV="1">
            <a:off x="5257800" y="7836727"/>
            <a:ext cx="2925948" cy="17318"/>
          </a:xfrm>
          <a:prstGeom prst="straightConnector1">
            <a:avLst/>
          </a:prstGeom>
        </p:spPr>
        <p:style>
          <a:lnRef idx="1">
            <a:schemeClr val="dk1"/>
          </a:lnRef>
          <a:fillRef idx="0">
            <a:schemeClr val="dk1"/>
          </a:fillRef>
          <a:effectRef idx="0">
            <a:schemeClr val="dk1"/>
          </a:effectRef>
          <a:fontRef idx="minor">
            <a:schemeClr val="tx1"/>
          </a:fontRef>
        </p:style>
      </p:cxnSp>
      <p:sp>
        <p:nvSpPr>
          <p:cNvPr id="23" name="TextBox 12">
            <a:extLst>
              <a:ext uri="{FF2B5EF4-FFF2-40B4-BE49-F238E27FC236}">
                <a16:creationId xmlns:a16="http://schemas.microsoft.com/office/drawing/2014/main" id="{13CCC4F7-3337-3048-8B46-2B2FE662799B}"/>
              </a:ext>
            </a:extLst>
          </p:cNvPr>
          <p:cNvSpPr txBox="1"/>
          <p:nvPr/>
        </p:nvSpPr>
        <p:spPr>
          <a:xfrm>
            <a:off x="5242214" y="7944913"/>
            <a:ext cx="31832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AAACTS</a:t>
            </a:r>
          </a:p>
        </p:txBody>
      </p:sp>
      <p:cxnSp>
        <p:nvCxnSpPr>
          <p:cNvPr id="24" name="Straight Arrow Connector 23">
            <a:extLst>
              <a:ext uri="{FF2B5EF4-FFF2-40B4-BE49-F238E27FC236}">
                <a16:creationId xmlns:a16="http://schemas.microsoft.com/office/drawing/2014/main" id="{67AE34D5-B5EB-C90D-42B0-828EB319FB04}"/>
              </a:ext>
            </a:extLst>
          </p:cNvPr>
          <p:cNvCxnSpPr>
            <a:cxnSpLocks/>
          </p:cNvCxnSpPr>
          <p:nvPr/>
        </p:nvCxnSpPr>
        <p:spPr>
          <a:xfrm flipV="1">
            <a:off x="5749883" y="7022921"/>
            <a:ext cx="2009735" cy="8246"/>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TextBox 14">
            <a:extLst>
              <a:ext uri="{FF2B5EF4-FFF2-40B4-BE49-F238E27FC236}">
                <a16:creationId xmlns:a16="http://schemas.microsoft.com/office/drawing/2014/main" id="{D7502D54-C205-2024-1BD9-EBE5A34A5986}"/>
              </a:ext>
            </a:extLst>
          </p:cNvPr>
          <p:cNvSpPr txBox="1"/>
          <p:nvPr/>
        </p:nvSpPr>
        <p:spPr>
          <a:xfrm>
            <a:off x="5151341" y="7230818"/>
            <a:ext cx="31832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Excellence Together</a:t>
            </a:r>
            <a:endParaRPr lang="en-US" sz="2400" dirty="0">
              <a:solidFill>
                <a:srgbClr val="78BE21"/>
              </a:solidFill>
              <a:latin typeface="Calibri" panose="020F0502020204030204"/>
            </a:endParaRPr>
          </a:p>
        </p:txBody>
      </p:sp>
      <p:sp>
        <p:nvSpPr>
          <p:cNvPr id="26" name="TextBox 15">
            <a:extLst>
              <a:ext uri="{FF2B5EF4-FFF2-40B4-BE49-F238E27FC236}">
                <a16:creationId xmlns:a16="http://schemas.microsoft.com/office/drawing/2014/main" id="{4AFC8C09-A286-D6C8-A90E-7258EE7E9DE2}"/>
              </a:ext>
            </a:extLst>
          </p:cNvPr>
          <p:cNvSpPr txBox="1"/>
          <p:nvPr/>
        </p:nvSpPr>
        <p:spPr>
          <a:xfrm>
            <a:off x="6103843" y="6203524"/>
            <a:ext cx="12782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Culture</a:t>
            </a:r>
          </a:p>
        </p:txBody>
      </p:sp>
      <p:sp>
        <p:nvSpPr>
          <p:cNvPr id="27" name="TextBox 16">
            <a:extLst>
              <a:ext uri="{FF2B5EF4-FFF2-40B4-BE49-F238E27FC236}">
                <a16:creationId xmlns:a16="http://schemas.microsoft.com/office/drawing/2014/main" id="{003717C3-3D11-71FB-5030-161AFF010466}"/>
              </a:ext>
            </a:extLst>
          </p:cNvPr>
          <p:cNvSpPr txBox="1"/>
          <p:nvPr/>
        </p:nvSpPr>
        <p:spPr>
          <a:xfrm>
            <a:off x="10172207" y="5821382"/>
            <a:ext cx="7734794" cy="397044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US" sz="2400" dirty="0">
                <a:solidFill>
                  <a:prstClr val="black"/>
                </a:solidFill>
                <a:latin typeface="Calibri" panose="020F0502020204030204"/>
              </a:rPr>
              <a:t>What does this create?</a:t>
            </a:r>
          </a:p>
          <a:p>
            <a:pPr defTabSz="1371600"/>
            <a:endParaRPr lang="en-US" sz="2400" dirty="0">
              <a:solidFill>
                <a:prstClr val="black"/>
              </a:solidFill>
              <a:latin typeface="Calibri" panose="020F0502020204030204"/>
            </a:endParaRPr>
          </a:p>
          <a:p>
            <a:pPr defTabSz="1371600"/>
            <a:endParaRPr lang="en-US" sz="3600" dirty="0">
              <a:solidFill>
                <a:prstClr val="black"/>
              </a:solidFill>
              <a:latin typeface="Calibri" panose="020F0502020204030204"/>
            </a:endParaRPr>
          </a:p>
          <a:p>
            <a:pPr defTabSz="1371600"/>
            <a:r>
              <a:rPr lang="en-US" sz="2400" dirty="0">
                <a:solidFill>
                  <a:prstClr val="black"/>
                </a:solidFill>
                <a:latin typeface="Calibri" panose="020F0502020204030204"/>
              </a:rPr>
              <a:t>How will you be supported?</a:t>
            </a:r>
          </a:p>
          <a:p>
            <a:pPr defTabSz="1371600"/>
            <a:endParaRPr lang="en-US" sz="2801" dirty="0">
              <a:solidFill>
                <a:prstClr val="black"/>
              </a:solidFill>
              <a:latin typeface="Calibri" panose="020F0502020204030204"/>
            </a:endParaRPr>
          </a:p>
          <a:p>
            <a:pPr defTabSz="1371600"/>
            <a:r>
              <a:rPr lang="en-US" sz="2400" dirty="0">
                <a:solidFill>
                  <a:prstClr val="black"/>
                </a:solidFill>
                <a:latin typeface="Calibri" panose="020F0502020204030204"/>
              </a:rPr>
              <a:t>How will we do it?</a:t>
            </a:r>
          </a:p>
          <a:p>
            <a:pPr defTabSz="1371600"/>
            <a:endParaRPr lang="en-US" sz="2000" dirty="0">
              <a:solidFill>
                <a:prstClr val="black"/>
              </a:solidFill>
              <a:latin typeface="Calibri" panose="020F0502020204030204"/>
            </a:endParaRPr>
          </a:p>
          <a:p>
            <a:pPr defTabSz="1371600"/>
            <a:r>
              <a:rPr lang="en-US" sz="2400" dirty="0">
                <a:solidFill>
                  <a:prstClr val="black"/>
                </a:solidFill>
                <a:latin typeface="Calibri" panose="020F0502020204030204"/>
              </a:rPr>
              <a:t>What do we expect?</a:t>
            </a:r>
          </a:p>
          <a:p>
            <a:pPr defTabSz="1371600"/>
            <a:endParaRPr lang="en-US" sz="2400" dirty="0">
              <a:solidFill>
                <a:prstClr val="black"/>
              </a:solidFill>
              <a:latin typeface="Calibri" panose="020F0502020204030204"/>
            </a:endParaRPr>
          </a:p>
          <a:p>
            <a:pPr defTabSz="1371600"/>
            <a:r>
              <a:rPr lang="en-US" sz="2400" dirty="0">
                <a:solidFill>
                  <a:prstClr val="black"/>
                </a:solidFill>
                <a:latin typeface="Calibri" panose="020F0502020204030204"/>
              </a:rPr>
              <a:t>Why do we exist?</a:t>
            </a:r>
          </a:p>
        </p:txBody>
      </p:sp>
      <p:cxnSp>
        <p:nvCxnSpPr>
          <p:cNvPr id="28" name="Straight Arrow Connector 27">
            <a:extLst>
              <a:ext uri="{FF2B5EF4-FFF2-40B4-BE49-F238E27FC236}">
                <a16:creationId xmlns:a16="http://schemas.microsoft.com/office/drawing/2014/main" id="{0CD8A372-97CC-B6AF-7CB0-BD2D9ED0FEC3}"/>
              </a:ext>
            </a:extLst>
          </p:cNvPr>
          <p:cNvCxnSpPr>
            <a:cxnSpLocks/>
          </p:cNvCxnSpPr>
          <p:nvPr/>
        </p:nvCxnSpPr>
        <p:spPr>
          <a:xfrm>
            <a:off x="7532614" y="6042051"/>
            <a:ext cx="2639594"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EA366A3-E099-9ED5-454E-5A973B64FC1C}"/>
              </a:ext>
            </a:extLst>
          </p:cNvPr>
          <p:cNvCxnSpPr>
            <a:cxnSpLocks/>
          </p:cNvCxnSpPr>
          <p:nvPr/>
        </p:nvCxnSpPr>
        <p:spPr>
          <a:xfrm>
            <a:off x="8387215" y="7323704"/>
            <a:ext cx="1784993"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3AA4F64-DF95-C48B-290A-5E4118A1B366}"/>
              </a:ext>
            </a:extLst>
          </p:cNvPr>
          <p:cNvCxnSpPr>
            <a:cxnSpLocks/>
          </p:cNvCxnSpPr>
          <p:nvPr/>
        </p:nvCxnSpPr>
        <p:spPr>
          <a:xfrm>
            <a:off x="9383645" y="8788399"/>
            <a:ext cx="788562" cy="2"/>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8D7B9F3-C5BF-8547-A247-C51C1A47B5F9}"/>
              </a:ext>
            </a:extLst>
          </p:cNvPr>
          <p:cNvCxnSpPr>
            <a:cxnSpLocks/>
          </p:cNvCxnSpPr>
          <p:nvPr/>
        </p:nvCxnSpPr>
        <p:spPr>
          <a:xfrm>
            <a:off x="8993572" y="8135253"/>
            <a:ext cx="1178636"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EE3D5376-866B-1010-7350-7158B4C433A8}"/>
              </a:ext>
            </a:extLst>
          </p:cNvPr>
          <p:cNvCxnSpPr>
            <a:cxnSpLocks/>
          </p:cNvCxnSpPr>
          <p:nvPr/>
        </p:nvCxnSpPr>
        <p:spPr>
          <a:xfrm>
            <a:off x="9865267" y="9523028"/>
            <a:ext cx="308552" cy="0"/>
          </a:xfrm>
          <a:prstGeom prst="straightConnector1">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89079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dirty="0">
                <a:solidFill>
                  <a:srgbClr val="00539F"/>
                </a:solidFill>
                <a:latin typeface="Telegraf Bold"/>
                <a:ea typeface="Telegraf Bold"/>
                <a:cs typeface="Telegraf Bold"/>
                <a:sym typeface="Telegraf Bold"/>
              </a:rPr>
              <a:t>Director, Engagement &amp; Experience Updates </a:t>
            </a:r>
          </a:p>
        </p:txBody>
      </p:sp>
      <p:sp>
        <p:nvSpPr>
          <p:cNvPr id="4" name="TextBox 4"/>
          <p:cNvSpPr txBox="1"/>
          <p:nvPr/>
        </p:nvSpPr>
        <p:spPr>
          <a:xfrm>
            <a:off x="1068293" y="3314701"/>
            <a:ext cx="16219973" cy="1762214"/>
          </a:xfrm>
          <a:prstGeom prst="rect">
            <a:avLst/>
          </a:prstGeom>
        </p:spPr>
        <p:txBody>
          <a:bodyPr wrap="square" lIns="0" tIns="0" rIns="0" bIns="0" rtlCol="0" anchor="t">
            <a:spAutoFit/>
          </a:bodyPr>
          <a:lstStyle/>
          <a:p>
            <a:pPr marL="457223" indent="-457223" algn="just" defTabSz="914445">
              <a:lnSpc>
                <a:spcPts val="3521"/>
              </a:lnSpc>
              <a:buFont typeface="Arial" panose="020B0604020202020204" pitchFamily="34" charset="0"/>
              <a:buChar char="•"/>
              <a:defRPr/>
            </a:pPr>
            <a:r>
              <a:rPr lang="en-US" sz="2709" dirty="0">
                <a:solidFill>
                  <a:srgbClr val="000000"/>
                </a:solidFill>
                <a:latin typeface="Arimo"/>
                <a:ea typeface="Arimo"/>
                <a:cs typeface="Arimo"/>
                <a:sym typeface="Arimo"/>
              </a:rPr>
              <a:t>Our Excellence Together teams provide the perfect support to our daily work to make sure we are living our values every day</a:t>
            </a:r>
          </a:p>
          <a:p>
            <a:pPr marL="457223" indent="-457223" algn="just" defTabSz="914445">
              <a:lnSpc>
                <a:spcPts val="3521"/>
              </a:lnSpc>
              <a:buFont typeface="Arial" panose="020B0604020202020204" pitchFamily="34" charset="0"/>
              <a:buChar char="•"/>
              <a:defRPr/>
            </a:pPr>
            <a:endParaRPr lang="en-US" sz="2709" dirty="0">
              <a:solidFill>
                <a:srgbClr val="000000"/>
              </a:solidFill>
              <a:latin typeface="Arimo"/>
              <a:ea typeface="Arimo"/>
              <a:cs typeface="Arimo"/>
              <a:sym typeface="Arimo"/>
            </a:endParaRPr>
          </a:p>
          <a:p>
            <a:pPr marL="457223" indent="-457223" algn="just" defTabSz="914445">
              <a:lnSpc>
                <a:spcPts val="3521"/>
              </a:lnSpc>
              <a:buFont typeface="Arial" panose="020B0604020202020204" pitchFamily="34" charset="0"/>
              <a:buChar char="•"/>
              <a:defRPr/>
            </a:pPr>
            <a:r>
              <a:rPr lang="en-US" sz="2709" dirty="0">
                <a:solidFill>
                  <a:srgbClr val="000000"/>
                </a:solidFill>
                <a:latin typeface="Arimo"/>
                <a:ea typeface="Arimo"/>
                <a:cs typeface="Arimo"/>
                <a:sym typeface="Arimo"/>
              </a:rPr>
              <a:t>My goal is to bring my knowledge to and experience to these teams to help us all rise</a:t>
            </a:r>
          </a:p>
        </p:txBody>
      </p:sp>
      <p:grpSp>
        <p:nvGrpSpPr>
          <p:cNvPr id="6" name="Group 6"/>
          <p:cNvGrpSpPr/>
          <p:nvPr/>
        </p:nvGrpSpPr>
        <p:grpSpPr>
          <a:xfrm>
            <a:off x="16549018" y="8548018"/>
            <a:ext cx="3477968" cy="347796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p:cNvGrpSpPr/>
          <p:nvPr/>
        </p:nvGrpSpPr>
        <p:grpSpPr>
          <a:xfrm>
            <a:off x="16690492" y="9258301"/>
            <a:ext cx="3477968" cy="34779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p:cNvGrpSpPr/>
          <p:nvPr/>
        </p:nvGrpSpPr>
        <p:grpSpPr>
          <a:xfrm>
            <a:off x="-1216366" y="-1375714"/>
            <a:ext cx="3477968" cy="34779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p:cNvGrpSpPr/>
          <p:nvPr/>
        </p:nvGrpSpPr>
        <p:grpSpPr>
          <a:xfrm>
            <a:off x="-2103148" y="-1375714"/>
            <a:ext cx="3477968" cy="34779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p:cNvSpPr/>
          <p:nvPr/>
        </p:nvSpPr>
        <p:spPr>
          <a:xfrm flipH="1" flipV="1">
            <a:off x="14655823" y="400841"/>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sp>
        <p:nvSpPr>
          <p:cNvPr id="3" name="Isosceles Triangle 2">
            <a:extLst>
              <a:ext uri="{FF2B5EF4-FFF2-40B4-BE49-F238E27FC236}">
                <a16:creationId xmlns:a16="http://schemas.microsoft.com/office/drawing/2014/main" id="{DEBD1394-0DEA-F9AD-62F3-F5FE8845B397}"/>
              </a:ext>
            </a:extLst>
          </p:cNvPr>
          <p:cNvSpPr/>
          <p:nvPr/>
        </p:nvSpPr>
        <p:spPr>
          <a:xfrm>
            <a:off x="3406903" y="5143500"/>
            <a:ext cx="6651500" cy="4724400"/>
          </a:xfrm>
          <a:prstGeom prst="triangle">
            <a:avLst/>
          </a:prstGeom>
          <a:solidFill>
            <a:srgbClr val="00617F"/>
          </a:solidFill>
          <a:ln>
            <a:solidFill>
              <a:srgbClr val="0061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a:solidFill>
                <a:prstClr val="white"/>
              </a:solidFill>
              <a:latin typeface="Calibri" panose="020F0502020204030204"/>
            </a:endParaRPr>
          </a:p>
        </p:txBody>
      </p:sp>
      <p:cxnSp>
        <p:nvCxnSpPr>
          <p:cNvPr id="5" name="Straight Arrow Connector 4">
            <a:extLst>
              <a:ext uri="{FF2B5EF4-FFF2-40B4-BE49-F238E27FC236}">
                <a16:creationId xmlns:a16="http://schemas.microsoft.com/office/drawing/2014/main" id="{40945E1D-B607-D147-3334-1EACEC10AB4B}"/>
              </a:ext>
            </a:extLst>
          </p:cNvPr>
          <p:cNvCxnSpPr>
            <a:cxnSpLocks/>
          </p:cNvCxnSpPr>
          <p:nvPr/>
        </p:nvCxnSpPr>
        <p:spPr>
          <a:xfrm>
            <a:off x="4419600" y="9172205"/>
            <a:ext cx="4631376" cy="9896"/>
          </a:xfrm>
          <a:prstGeom prst="straightConnector1">
            <a:avLst/>
          </a:prstGeom>
        </p:spPr>
        <p:style>
          <a:lnRef idx="1">
            <a:schemeClr val="dk1"/>
          </a:lnRef>
          <a:fillRef idx="0">
            <a:schemeClr val="dk1"/>
          </a:fillRef>
          <a:effectRef idx="0">
            <a:schemeClr val="dk1"/>
          </a:effectRef>
          <a:fontRef idx="minor">
            <a:schemeClr val="tx1"/>
          </a:fontRef>
        </p:style>
      </p:cxnSp>
      <p:sp>
        <p:nvSpPr>
          <p:cNvPr id="19" name="TextBox 8">
            <a:extLst>
              <a:ext uri="{FF2B5EF4-FFF2-40B4-BE49-F238E27FC236}">
                <a16:creationId xmlns:a16="http://schemas.microsoft.com/office/drawing/2014/main" id="{18DFE8E8-FF4D-EECB-715C-42E97CED00F7}"/>
              </a:ext>
            </a:extLst>
          </p:cNvPr>
          <p:cNvSpPr txBox="1"/>
          <p:nvPr/>
        </p:nvSpPr>
        <p:spPr>
          <a:xfrm>
            <a:off x="4391924" y="9301619"/>
            <a:ext cx="498087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Mission, Vision and Values</a:t>
            </a:r>
          </a:p>
        </p:txBody>
      </p:sp>
      <p:cxnSp>
        <p:nvCxnSpPr>
          <p:cNvPr id="20" name="Straight Arrow Connector 19">
            <a:extLst>
              <a:ext uri="{FF2B5EF4-FFF2-40B4-BE49-F238E27FC236}">
                <a16:creationId xmlns:a16="http://schemas.microsoft.com/office/drawing/2014/main" id="{46FB21BA-73A1-3165-1B7D-DB3C27175C06}"/>
              </a:ext>
            </a:extLst>
          </p:cNvPr>
          <p:cNvCxnSpPr>
            <a:cxnSpLocks/>
          </p:cNvCxnSpPr>
          <p:nvPr/>
        </p:nvCxnSpPr>
        <p:spPr>
          <a:xfrm flipV="1">
            <a:off x="4876800" y="8480800"/>
            <a:ext cx="3814947" cy="17318"/>
          </a:xfrm>
          <a:prstGeom prst="straightConnector1">
            <a:avLst/>
          </a:prstGeom>
        </p:spPr>
        <p:style>
          <a:lnRef idx="1">
            <a:schemeClr val="dk1"/>
          </a:lnRef>
          <a:fillRef idx="0">
            <a:schemeClr val="dk1"/>
          </a:fillRef>
          <a:effectRef idx="0">
            <a:schemeClr val="dk1"/>
          </a:effectRef>
          <a:fontRef idx="minor">
            <a:schemeClr val="tx1"/>
          </a:fontRef>
        </p:style>
      </p:cxnSp>
      <p:sp>
        <p:nvSpPr>
          <p:cNvPr id="21" name="TextBox 10">
            <a:extLst>
              <a:ext uri="{FF2B5EF4-FFF2-40B4-BE49-F238E27FC236}">
                <a16:creationId xmlns:a16="http://schemas.microsoft.com/office/drawing/2014/main" id="{9B16C658-EEEB-5000-B8D3-49479C4A41C6}"/>
              </a:ext>
            </a:extLst>
          </p:cNvPr>
          <p:cNvSpPr txBox="1"/>
          <p:nvPr/>
        </p:nvSpPr>
        <p:spPr>
          <a:xfrm>
            <a:off x="4267201" y="8572501"/>
            <a:ext cx="49808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Excellence Standards of Performance</a:t>
            </a:r>
          </a:p>
        </p:txBody>
      </p:sp>
      <p:cxnSp>
        <p:nvCxnSpPr>
          <p:cNvPr id="22" name="Straight Arrow Connector 21">
            <a:extLst>
              <a:ext uri="{FF2B5EF4-FFF2-40B4-BE49-F238E27FC236}">
                <a16:creationId xmlns:a16="http://schemas.microsoft.com/office/drawing/2014/main" id="{C1D24E18-94F9-5F76-5A41-68781C741506}"/>
              </a:ext>
            </a:extLst>
          </p:cNvPr>
          <p:cNvCxnSpPr>
            <a:cxnSpLocks/>
          </p:cNvCxnSpPr>
          <p:nvPr/>
        </p:nvCxnSpPr>
        <p:spPr>
          <a:xfrm flipV="1">
            <a:off x="5257800" y="7836727"/>
            <a:ext cx="2925948" cy="17318"/>
          </a:xfrm>
          <a:prstGeom prst="straightConnector1">
            <a:avLst/>
          </a:prstGeom>
        </p:spPr>
        <p:style>
          <a:lnRef idx="1">
            <a:schemeClr val="dk1"/>
          </a:lnRef>
          <a:fillRef idx="0">
            <a:schemeClr val="dk1"/>
          </a:fillRef>
          <a:effectRef idx="0">
            <a:schemeClr val="dk1"/>
          </a:effectRef>
          <a:fontRef idx="minor">
            <a:schemeClr val="tx1"/>
          </a:fontRef>
        </p:style>
      </p:cxnSp>
      <p:sp>
        <p:nvSpPr>
          <p:cNvPr id="23" name="TextBox 12">
            <a:extLst>
              <a:ext uri="{FF2B5EF4-FFF2-40B4-BE49-F238E27FC236}">
                <a16:creationId xmlns:a16="http://schemas.microsoft.com/office/drawing/2014/main" id="{13CCC4F7-3337-3048-8B46-2B2FE662799B}"/>
              </a:ext>
            </a:extLst>
          </p:cNvPr>
          <p:cNvSpPr txBox="1"/>
          <p:nvPr/>
        </p:nvSpPr>
        <p:spPr>
          <a:xfrm>
            <a:off x="5242214" y="7944913"/>
            <a:ext cx="31832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AAACTS</a:t>
            </a:r>
          </a:p>
        </p:txBody>
      </p:sp>
      <p:cxnSp>
        <p:nvCxnSpPr>
          <p:cNvPr id="24" name="Straight Arrow Connector 23">
            <a:extLst>
              <a:ext uri="{FF2B5EF4-FFF2-40B4-BE49-F238E27FC236}">
                <a16:creationId xmlns:a16="http://schemas.microsoft.com/office/drawing/2014/main" id="{67AE34D5-B5EB-C90D-42B0-828EB319FB04}"/>
              </a:ext>
            </a:extLst>
          </p:cNvPr>
          <p:cNvCxnSpPr>
            <a:cxnSpLocks/>
          </p:cNvCxnSpPr>
          <p:nvPr/>
        </p:nvCxnSpPr>
        <p:spPr>
          <a:xfrm flipV="1">
            <a:off x="5749883" y="7022921"/>
            <a:ext cx="2009735" cy="8246"/>
          </a:xfrm>
          <a:prstGeom prst="straightConnector1">
            <a:avLst/>
          </a:prstGeom>
        </p:spPr>
        <p:style>
          <a:lnRef idx="1">
            <a:schemeClr val="dk1"/>
          </a:lnRef>
          <a:fillRef idx="0">
            <a:schemeClr val="dk1"/>
          </a:fillRef>
          <a:effectRef idx="0">
            <a:schemeClr val="dk1"/>
          </a:effectRef>
          <a:fontRef idx="minor">
            <a:schemeClr val="tx1"/>
          </a:fontRef>
        </p:style>
      </p:cxnSp>
      <p:sp>
        <p:nvSpPr>
          <p:cNvPr id="25" name="TextBox 14">
            <a:extLst>
              <a:ext uri="{FF2B5EF4-FFF2-40B4-BE49-F238E27FC236}">
                <a16:creationId xmlns:a16="http://schemas.microsoft.com/office/drawing/2014/main" id="{D7502D54-C205-2024-1BD9-EBE5A34A5986}"/>
              </a:ext>
            </a:extLst>
          </p:cNvPr>
          <p:cNvSpPr txBox="1"/>
          <p:nvPr/>
        </p:nvSpPr>
        <p:spPr>
          <a:xfrm>
            <a:off x="5151341" y="7134881"/>
            <a:ext cx="3183245" cy="52334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801" b="1" dirty="0">
                <a:solidFill>
                  <a:srgbClr val="FF0000"/>
                </a:solidFill>
                <a:latin typeface="Calibri" panose="020F0502020204030204"/>
              </a:rPr>
              <a:t>Excellence Together</a:t>
            </a:r>
          </a:p>
        </p:txBody>
      </p:sp>
      <p:sp>
        <p:nvSpPr>
          <p:cNvPr id="26" name="TextBox 15">
            <a:extLst>
              <a:ext uri="{FF2B5EF4-FFF2-40B4-BE49-F238E27FC236}">
                <a16:creationId xmlns:a16="http://schemas.microsoft.com/office/drawing/2014/main" id="{4AFC8C09-A286-D6C8-A90E-7258EE7E9DE2}"/>
              </a:ext>
            </a:extLst>
          </p:cNvPr>
          <p:cNvSpPr txBox="1"/>
          <p:nvPr/>
        </p:nvSpPr>
        <p:spPr>
          <a:xfrm>
            <a:off x="6103843" y="6203524"/>
            <a:ext cx="127824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a:r>
              <a:rPr lang="en-US" sz="2400" b="1" dirty="0">
                <a:solidFill>
                  <a:srgbClr val="78BE21"/>
                </a:solidFill>
                <a:latin typeface="Calibri" panose="020F0502020204030204"/>
              </a:rPr>
              <a:t>Culture</a:t>
            </a:r>
          </a:p>
        </p:txBody>
      </p:sp>
      <p:sp>
        <p:nvSpPr>
          <p:cNvPr id="27" name="TextBox 16">
            <a:extLst>
              <a:ext uri="{FF2B5EF4-FFF2-40B4-BE49-F238E27FC236}">
                <a16:creationId xmlns:a16="http://schemas.microsoft.com/office/drawing/2014/main" id="{003717C3-3D11-71FB-5030-161AFF010466}"/>
              </a:ext>
            </a:extLst>
          </p:cNvPr>
          <p:cNvSpPr txBox="1"/>
          <p:nvPr/>
        </p:nvSpPr>
        <p:spPr>
          <a:xfrm>
            <a:off x="10172207" y="5821382"/>
            <a:ext cx="7734794" cy="397044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371600"/>
            <a:r>
              <a:rPr lang="en-US" sz="2400" dirty="0">
                <a:solidFill>
                  <a:prstClr val="black"/>
                </a:solidFill>
                <a:latin typeface="Calibri" panose="020F0502020204030204"/>
              </a:rPr>
              <a:t>What does this create?</a:t>
            </a:r>
          </a:p>
          <a:p>
            <a:pPr defTabSz="1371600"/>
            <a:endParaRPr lang="en-US" sz="2400" dirty="0">
              <a:solidFill>
                <a:prstClr val="black"/>
              </a:solidFill>
              <a:latin typeface="Calibri" panose="020F0502020204030204"/>
            </a:endParaRPr>
          </a:p>
          <a:p>
            <a:pPr defTabSz="1371600"/>
            <a:endParaRPr lang="en-US" sz="3600" dirty="0">
              <a:solidFill>
                <a:prstClr val="black"/>
              </a:solidFill>
              <a:latin typeface="Calibri" panose="020F0502020204030204"/>
            </a:endParaRPr>
          </a:p>
          <a:p>
            <a:pPr defTabSz="1371600"/>
            <a:r>
              <a:rPr lang="en-US" sz="2400" b="1" dirty="0">
                <a:solidFill>
                  <a:srgbClr val="FF0000"/>
                </a:solidFill>
                <a:latin typeface="Calibri" panose="020F0502020204030204"/>
              </a:rPr>
              <a:t>How will you be supported?</a:t>
            </a:r>
          </a:p>
          <a:p>
            <a:pPr defTabSz="1371600"/>
            <a:endParaRPr lang="en-US" sz="2801" dirty="0">
              <a:solidFill>
                <a:prstClr val="black"/>
              </a:solidFill>
              <a:latin typeface="Calibri" panose="020F0502020204030204"/>
            </a:endParaRPr>
          </a:p>
          <a:p>
            <a:pPr defTabSz="1371600"/>
            <a:r>
              <a:rPr lang="en-US" sz="2400" dirty="0">
                <a:solidFill>
                  <a:prstClr val="black"/>
                </a:solidFill>
                <a:latin typeface="Calibri" panose="020F0502020204030204"/>
              </a:rPr>
              <a:t>How will we do it?</a:t>
            </a:r>
          </a:p>
          <a:p>
            <a:pPr defTabSz="1371600"/>
            <a:endParaRPr lang="en-US" sz="2000" dirty="0">
              <a:solidFill>
                <a:prstClr val="black"/>
              </a:solidFill>
              <a:latin typeface="Calibri" panose="020F0502020204030204"/>
            </a:endParaRPr>
          </a:p>
          <a:p>
            <a:pPr defTabSz="1371600"/>
            <a:r>
              <a:rPr lang="en-US" sz="2400" dirty="0">
                <a:solidFill>
                  <a:prstClr val="black"/>
                </a:solidFill>
                <a:latin typeface="Calibri" panose="020F0502020204030204"/>
              </a:rPr>
              <a:t>What do we expect?</a:t>
            </a:r>
          </a:p>
          <a:p>
            <a:pPr defTabSz="1371600"/>
            <a:endParaRPr lang="en-US" sz="2400" dirty="0">
              <a:solidFill>
                <a:prstClr val="black"/>
              </a:solidFill>
              <a:latin typeface="Calibri" panose="020F0502020204030204"/>
            </a:endParaRPr>
          </a:p>
          <a:p>
            <a:pPr defTabSz="1371600"/>
            <a:r>
              <a:rPr lang="en-US" sz="2400" dirty="0">
                <a:solidFill>
                  <a:prstClr val="black"/>
                </a:solidFill>
                <a:latin typeface="Calibri" panose="020F0502020204030204"/>
              </a:rPr>
              <a:t>Why do we exist?</a:t>
            </a:r>
          </a:p>
        </p:txBody>
      </p:sp>
      <p:cxnSp>
        <p:nvCxnSpPr>
          <p:cNvPr id="28" name="Straight Arrow Connector 27">
            <a:extLst>
              <a:ext uri="{FF2B5EF4-FFF2-40B4-BE49-F238E27FC236}">
                <a16:creationId xmlns:a16="http://schemas.microsoft.com/office/drawing/2014/main" id="{0CD8A372-97CC-B6AF-7CB0-BD2D9ED0FEC3}"/>
              </a:ext>
            </a:extLst>
          </p:cNvPr>
          <p:cNvCxnSpPr>
            <a:cxnSpLocks/>
          </p:cNvCxnSpPr>
          <p:nvPr/>
        </p:nvCxnSpPr>
        <p:spPr>
          <a:xfrm>
            <a:off x="7532614" y="6042051"/>
            <a:ext cx="2639594"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EA366A3-E099-9ED5-454E-5A973B64FC1C}"/>
              </a:ext>
            </a:extLst>
          </p:cNvPr>
          <p:cNvCxnSpPr>
            <a:cxnSpLocks/>
          </p:cNvCxnSpPr>
          <p:nvPr/>
        </p:nvCxnSpPr>
        <p:spPr>
          <a:xfrm>
            <a:off x="8387215" y="7323704"/>
            <a:ext cx="1784993"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3AA4F64-DF95-C48B-290A-5E4118A1B366}"/>
              </a:ext>
            </a:extLst>
          </p:cNvPr>
          <p:cNvCxnSpPr>
            <a:cxnSpLocks/>
          </p:cNvCxnSpPr>
          <p:nvPr/>
        </p:nvCxnSpPr>
        <p:spPr>
          <a:xfrm>
            <a:off x="9383645" y="8788399"/>
            <a:ext cx="788562" cy="2"/>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8D7B9F3-C5BF-8547-A247-C51C1A47B5F9}"/>
              </a:ext>
            </a:extLst>
          </p:cNvPr>
          <p:cNvCxnSpPr>
            <a:cxnSpLocks/>
          </p:cNvCxnSpPr>
          <p:nvPr/>
        </p:nvCxnSpPr>
        <p:spPr>
          <a:xfrm>
            <a:off x="8993572" y="8135253"/>
            <a:ext cx="1178636" cy="0"/>
          </a:xfrm>
          <a:prstGeom prst="straightConnector1">
            <a:avLst/>
          </a:prstGeom>
          <a:ln w="38100"/>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16BF1E5C-6F55-B409-1EFD-2DDAFBBD0B5B}"/>
              </a:ext>
            </a:extLst>
          </p:cNvPr>
          <p:cNvCxnSpPr>
            <a:cxnSpLocks/>
          </p:cNvCxnSpPr>
          <p:nvPr/>
        </p:nvCxnSpPr>
        <p:spPr>
          <a:xfrm>
            <a:off x="9865267" y="9523028"/>
            <a:ext cx="308552" cy="0"/>
          </a:xfrm>
          <a:prstGeom prst="straightConnector1">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0468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dirty="0">
                <a:solidFill>
                  <a:srgbClr val="00539F"/>
                </a:solidFill>
                <a:latin typeface="Telegraf Bold"/>
                <a:ea typeface="Telegraf Bold"/>
                <a:cs typeface="Telegraf Bold"/>
                <a:sym typeface="Telegraf Bold"/>
              </a:rPr>
              <a:t>Director, Engagement &amp; Experience Updates </a:t>
            </a:r>
          </a:p>
        </p:txBody>
      </p:sp>
      <p:sp>
        <p:nvSpPr>
          <p:cNvPr id="4" name="TextBox 4"/>
          <p:cNvSpPr txBox="1"/>
          <p:nvPr/>
        </p:nvSpPr>
        <p:spPr>
          <a:xfrm>
            <a:off x="1068293" y="3314701"/>
            <a:ext cx="16219973" cy="7682168"/>
          </a:xfrm>
          <a:prstGeom prst="rect">
            <a:avLst/>
          </a:prstGeom>
        </p:spPr>
        <p:txBody>
          <a:bodyPr wrap="square" lIns="0" tIns="0" rIns="0" bIns="0" rtlCol="0" anchor="t">
            <a:spAutoFit/>
          </a:bodyPr>
          <a:lstStyle/>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Re-imagining the intranet as a hub for daily information and communication</a:t>
            </a:r>
          </a:p>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Ensuring alignment between workgroups, frontline staff and administrative vision</a:t>
            </a:r>
          </a:p>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Expanding our Patient and Family Council (PFAC) to meet our growing needs</a:t>
            </a:r>
          </a:p>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Creating sustainable programming models that scale as Stoughton Health does</a:t>
            </a:r>
          </a:p>
          <a:p>
            <a:pPr marL="457223" indent="-457223" algn="just" defTabSz="914445">
              <a:spcBef>
                <a:spcPts val="1200"/>
              </a:spcBef>
              <a:buFont typeface="Arial" panose="020B0604020202020204" pitchFamily="34" charset="0"/>
              <a:buChar char="•"/>
              <a:defRPr/>
            </a:pPr>
            <a:endParaRPr lang="en-US" sz="2709" dirty="0">
              <a:solidFill>
                <a:srgbClr val="000000"/>
              </a:solidFill>
              <a:latin typeface="Arimo"/>
              <a:ea typeface="Arimo"/>
              <a:cs typeface="Arimo"/>
              <a:sym typeface="Arimo"/>
            </a:endParaRPr>
          </a:p>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Positively impact:</a:t>
            </a:r>
          </a:p>
          <a:p>
            <a:pPr marL="914445" lvl="1" indent="-457223" algn="just" defTabSz="1371600">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Staff engagement and </a:t>
            </a:r>
          </a:p>
          <a:p>
            <a:pPr marL="914445" lvl="1" indent="-457223" algn="just" defTabSz="1371600">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Staff retention</a:t>
            </a:r>
          </a:p>
          <a:p>
            <a:pPr marL="457223" indent="-457223" algn="just" defTabSz="914445">
              <a:spcBef>
                <a:spcPts val="1200"/>
              </a:spcBef>
              <a:buFont typeface="Arial" panose="020B0604020202020204" pitchFamily="34" charset="0"/>
              <a:buChar char="•"/>
              <a:defRPr/>
            </a:pPr>
            <a:endParaRPr lang="en-US" sz="2709" dirty="0">
              <a:solidFill>
                <a:srgbClr val="000000"/>
              </a:solidFill>
              <a:latin typeface="Arimo"/>
              <a:ea typeface="Arimo"/>
              <a:cs typeface="Arimo"/>
              <a:sym typeface="Arimo"/>
            </a:endParaRPr>
          </a:p>
          <a:p>
            <a:pPr marL="457223" indent="-457223" algn="just" defTabSz="914445">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Improve:</a:t>
            </a:r>
          </a:p>
          <a:p>
            <a:pPr marL="914445" lvl="1" indent="-457223" algn="just" defTabSz="1371600">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Patient experience and</a:t>
            </a:r>
          </a:p>
          <a:p>
            <a:pPr marL="914445" lvl="1" indent="-457223" algn="just" defTabSz="1371600">
              <a:spcBef>
                <a:spcPts val="1200"/>
              </a:spcBef>
              <a:buFont typeface="Arial" panose="020B0604020202020204" pitchFamily="34" charset="0"/>
              <a:buChar char="•"/>
              <a:defRPr/>
            </a:pPr>
            <a:r>
              <a:rPr lang="en-US" sz="2709" dirty="0">
                <a:solidFill>
                  <a:srgbClr val="000000"/>
                </a:solidFill>
                <a:latin typeface="Arimo"/>
                <a:ea typeface="Arimo"/>
                <a:cs typeface="Arimo"/>
                <a:sym typeface="Arimo"/>
              </a:rPr>
              <a:t>Patient satisfaction</a:t>
            </a:r>
          </a:p>
          <a:p>
            <a:pPr marL="914445" lvl="1" indent="-457223" algn="just" defTabSz="1371600">
              <a:spcBef>
                <a:spcPts val="1200"/>
              </a:spcBef>
              <a:buFont typeface="Arial" panose="020B0604020202020204" pitchFamily="34" charset="0"/>
              <a:buChar char="•"/>
              <a:defRPr/>
            </a:pPr>
            <a:endParaRPr lang="en-US" sz="2709" dirty="0">
              <a:solidFill>
                <a:srgbClr val="000000"/>
              </a:solidFill>
              <a:latin typeface="Arimo"/>
              <a:ea typeface="Arimo"/>
              <a:cs typeface="Arimo"/>
              <a:sym typeface="Arimo"/>
            </a:endParaRPr>
          </a:p>
          <a:p>
            <a:pPr marL="685800" lvl="1" algn="just" defTabSz="1371600">
              <a:lnSpc>
                <a:spcPts val="3521"/>
              </a:lnSpc>
              <a:defRPr/>
            </a:pPr>
            <a:endParaRPr lang="en-US" sz="2709" dirty="0">
              <a:solidFill>
                <a:srgbClr val="000000"/>
              </a:solidFill>
              <a:latin typeface="Arimo"/>
              <a:ea typeface="Arimo"/>
              <a:cs typeface="Arimo"/>
              <a:sym typeface="Arimo"/>
            </a:endParaRPr>
          </a:p>
        </p:txBody>
      </p:sp>
      <p:grpSp>
        <p:nvGrpSpPr>
          <p:cNvPr id="6" name="Group 6"/>
          <p:cNvGrpSpPr/>
          <p:nvPr/>
        </p:nvGrpSpPr>
        <p:grpSpPr>
          <a:xfrm>
            <a:off x="16549018" y="8548018"/>
            <a:ext cx="3477968" cy="347796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p:cNvGrpSpPr/>
          <p:nvPr/>
        </p:nvGrpSpPr>
        <p:grpSpPr>
          <a:xfrm>
            <a:off x="16690492" y="9258301"/>
            <a:ext cx="3477968" cy="34779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p:cNvGrpSpPr/>
          <p:nvPr/>
        </p:nvGrpSpPr>
        <p:grpSpPr>
          <a:xfrm>
            <a:off x="-1216366" y="-1375714"/>
            <a:ext cx="3477968" cy="34779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p:cNvGrpSpPr/>
          <p:nvPr/>
        </p:nvGrpSpPr>
        <p:grpSpPr>
          <a:xfrm>
            <a:off x="-2103148" y="-1375714"/>
            <a:ext cx="3477968" cy="34779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p:cNvSpPr/>
          <p:nvPr/>
        </p:nvSpPr>
        <p:spPr>
          <a:xfrm flipH="1" flipV="1">
            <a:off x="14655823" y="400841"/>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spTree>
    <p:extLst>
      <p:ext uri="{BB962C8B-B14F-4D97-AF65-F5344CB8AC3E}">
        <p14:creationId xmlns:p14="http://schemas.microsoft.com/office/powerpoint/2010/main" val="3321200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Chief of Staff Report</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mo"/>
                <a:ea typeface="Arimo"/>
                <a:cs typeface="Arimo"/>
                <a:sym typeface="Arimo"/>
              </a:rPr>
              <a:t>Dr. Aaron Schwaab</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2817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55611" y="3017329"/>
            <a:ext cx="10670175" cy="658641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mo"/>
                <a:ea typeface="Arimo"/>
                <a:cs typeface="Arimo"/>
                <a:sym typeface="Arimo"/>
              </a:rPr>
              <a:t>Provides outpatient IV therapy or treatment.  Services and treatments include:</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Anti-infective medication, solumedrol and other specialty medications</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Hydration and antiemetics</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Transfusion of blood products</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IV Immune Globulin</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Intramuscular and/or subcutaneous injections</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Care and maintenance of peripheral catheters, midlines, PICC lines and implanted chest ports</a:t>
            </a:r>
          </a:p>
          <a:p>
            <a:pPr marL="571500" marR="0" lvl="0" indent="-571500" algn="l"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00000"/>
                </a:solidFill>
                <a:effectLst/>
                <a:uLnTx/>
                <a:uFillTx/>
                <a:latin typeface="Arimo"/>
                <a:ea typeface="Arimo"/>
                <a:cs typeface="Arimo"/>
                <a:sym typeface="Arimo"/>
              </a:rPr>
              <a:t>Patient and family education</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mo"/>
              <a:ea typeface="Arimo"/>
              <a:cs typeface="Arimo"/>
              <a:sym typeface="Arimo"/>
            </a:endParaRPr>
          </a:p>
        </p:txBody>
      </p:sp>
      <p:sp>
        <p:nvSpPr>
          <p:cNvPr id="23" name="TextBox 23"/>
          <p:cNvSpPr txBox="1"/>
          <p:nvPr/>
        </p:nvSpPr>
        <p:spPr>
          <a:xfrm>
            <a:off x="1068292" y="1682537"/>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Ambulatory Infusion Center</a:t>
            </a:r>
          </a:p>
        </p:txBody>
      </p:sp>
    </p:spTree>
    <p:extLst>
      <p:ext uri="{BB962C8B-B14F-4D97-AF65-F5344CB8AC3E}">
        <p14:creationId xmlns:p14="http://schemas.microsoft.com/office/powerpoint/2010/main" val="126350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523BC87-E019-BA16-CCC5-58F574860DDA}"/>
              </a:ext>
            </a:extLst>
          </p:cNvPr>
          <p:cNvPicPr>
            <a:picLocks noChangeAspect="1"/>
          </p:cNvPicPr>
          <p:nvPr/>
        </p:nvPicPr>
        <p:blipFill rotWithShape="1">
          <a:blip r:embed="rId2"/>
          <a:srcRect l="29128" r="30388"/>
          <a:stretch/>
        </p:blipFill>
        <p:spPr>
          <a:xfrm>
            <a:off x="0" y="0"/>
            <a:ext cx="6248400"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9" name="Group 19"/>
          <p:cNvGrpSpPr/>
          <p:nvPr/>
        </p:nvGrpSpPr>
        <p:grpSpPr>
          <a:xfrm rot="-5400000">
            <a:off x="780390" y="4011553"/>
            <a:ext cx="10287002"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endParaRPr lang="en-US" dirty="0"/>
            </a:p>
          </p:txBody>
        </p:sp>
        <p:sp>
          <p:nvSpPr>
            <p:cNvPr id="21" name="TextBox 21"/>
            <p:cNvSpPr txBox="1"/>
            <p:nvPr/>
          </p:nvSpPr>
          <p:spPr>
            <a:xfrm>
              <a:off x="0" y="-38100"/>
              <a:ext cx="2744947" cy="634351"/>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endParaRPr lang="en-US"/>
            </a:p>
          </p:txBody>
        </p:sp>
        <p:sp>
          <p:nvSpPr>
            <p:cNvPr id="24" name="TextBox 24"/>
            <p:cNvSpPr txBox="1"/>
            <p:nvPr/>
          </p:nvSpPr>
          <p:spPr>
            <a:xfrm>
              <a:off x="0" y="-38100"/>
              <a:ext cx="218019" cy="3340030"/>
            </a:xfrm>
            <a:prstGeom prst="rect">
              <a:avLst/>
            </a:prstGeom>
          </p:spPr>
          <p:txBody>
            <a:bodyPr lIns="50800" tIns="50800" rIns="50800" bIns="50800" rtlCol="0" anchor="ctr"/>
            <a:lstStyle/>
            <a:p>
              <a:pPr algn="ctr">
                <a:lnSpc>
                  <a:spcPts val="2659"/>
                </a:lnSpc>
              </a:pPr>
              <a:endParaRPr/>
            </a:p>
          </p:txBody>
        </p:sp>
      </p:grpSp>
      <p:graphicFrame>
        <p:nvGraphicFramePr>
          <p:cNvPr id="29" name="TextBox 25">
            <a:extLst>
              <a:ext uri="{FF2B5EF4-FFF2-40B4-BE49-F238E27FC236}">
                <a16:creationId xmlns:a16="http://schemas.microsoft.com/office/drawing/2014/main" id="{67DDEE49-51BA-6795-7B8B-C2CF657F81A6}"/>
              </a:ext>
            </a:extLst>
          </p:cNvPr>
          <p:cNvGraphicFramePr/>
          <p:nvPr>
            <p:extLst>
              <p:ext uri="{D42A27DB-BD31-4B8C-83A1-F6EECF244321}">
                <p14:modId xmlns:p14="http://schemas.microsoft.com/office/powerpoint/2010/main" val="2500778943"/>
              </p:ext>
            </p:extLst>
          </p:nvPr>
        </p:nvGraphicFramePr>
        <p:xfrm>
          <a:off x="6765646" y="1514743"/>
          <a:ext cx="10684154" cy="8213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5"/>
          <p:cNvSpPr txBox="1"/>
          <p:nvPr/>
        </p:nvSpPr>
        <p:spPr>
          <a:xfrm>
            <a:off x="6705600" y="487050"/>
            <a:ext cx="9969598" cy="846450"/>
          </a:xfrm>
          <a:prstGeom prst="rect">
            <a:avLst/>
          </a:prstGeom>
        </p:spPr>
        <p:txBody>
          <a:bodyPr wrap="square" lIns="0" tIns="0" rIns="0" bIns="0" rtlCol="0" anchor="t">
            <a:spAutoFit/>
          </a:bodyPr>
          <a:lstStyle/>
          <a:p>
            <a:pPr algn="l">
              <a:lnSpc>
                <a:spcPts val="6948"/>
              </a:lnSpc>
            </a:pPr>
            <a:r>
              <a:rPr lang="en-US" sz="5400" b="1" dirty="0">
                <a:solidFill>
                  <a:srgbClr val="00539F"/>
                </a:solidFill>
                <a:latin typeface="Telegraf Bold"/>
                <a:ea typeface="Telegraf Bold"/>
                <a:cs typeface="Telegraf Bold"/>
                <a:sym typeface="Telegraf Bold"/>
              </a:rPr>
              <a:t>One-Year Appointments</a:t>
            </a:r>
          </a:p>
        </p:txBody>
      </p:sp>
      <p:grpSp>
        <p:nvGrpSpPr>
          <p:cNvPr id="16" name="Group 16">
            <a:extLst>
              <a:ext uri="{FF2B5EF4-FFF2-40B4-BE49-F238E27FC236}">
                <a16:creationId xmlns:a16="http://schemas.microsoft.com/office/drawing/2014/main" id="{D41E1B78-C52B-4ABB-0235-C66872E7ECA8}"/>
              </a:ext>
            </a:extLst>
          </p:cNvPr>
          <p:cNvGrpSpPr/>
          <p:nvPr/>
        </p:nvGrpSpPr>
        <p:grpSpPr>
          <a:xfrm>
            <a:off x="76200" y="114300"/>
            <a:ext cx="6248400" cy="2286000"/>
            <a:chOff x="0" y="0"/>
            <a:chExt cx="3096829" cy="486175"/>
          </a:xfrm>
        </p:grpSpPr>
        <p:sp>
          <p:nvSpPr>
            <p:cNvPr id="17" name="Freeform 17">
              <a:extLst>
                <a:ext uri="{FF2B5EF4-FFF2-40B4-BE49-F238E27FC236}">
                  <a16:creationId xmlns:a16="http://schemas.microsoft.com/office/drawing/2014/main" id="{83294F90-F2F4-04FB-753F-FFCA5C5F6674}"/>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chemeClr val="bg1">
                <a:alpha val="90000"/>
              </a:schemeClr>
            </a:solidFill>
            <a:ln w="66675" cap="rnd">
              <a:solidFill>
                <a:srgbClr val="00539F"/>
              </a:solidFill>
              <a:prstDash val="solid"/>
              <a:round/>
            </a:ln>
          </p:spPr>
          <p:txBody>
            <a:bodyPr/>
            <a:lstStyle/>
            <a:p>
              <a:pPr algn="ctr"/>
              <a:endParaRPr lang="en-US" dirty="0">
                <a:solidFill>
                  <a:srgbClr val="C00000"/>
                </a:solidFill>
              </a:endParaRPr>
            </a:p>
          </p:txBody>
        </p:sp>
        <p:sp>
          <p:nvSpPr>
            <p:cNvPr id="18" name="TextBox 18">
              <a:extLst>
                <a:ext uri="{FF2B5EF4-FFF2-40B4-BE49-F238E27FC236}">
                  <a16:creationId xmlns:a16="http://schemas.microsoft.com/office/drawing/2014/main" id="{A79C25A6-DC0E-89A0-A74F-9E04C8AB2B90}"/>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5" name="TextBox 26">
            <a:extLst>
              <a:ext uri="{FF2B5EF4-FFF2-40B4-BE49-F238E27FC236}">
                <a16:creationId xmlns:a16="http://schemas.microsoft.com/office/drawing/2014/main" id="{C8B80D1B-208C-41EB-86AB-3A5FFB0D5D7F}"/>
              </a:ext>
            </a:extLst>
          </p:cNvPr>
          <p:cNvSpPr txBox="1"/>
          <p:nvPr/>
        </p:nvSpPr>
        <p:spPr>
          <a:xfrm>
            <a:off x="711981" y="561921"/>
            <a:ext cx="5282541" cy="1461939"/>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to Approve One-Year Appointments.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EDDA40-8A57-BD31-0AF7-0FABAE7F34E1}"/>
              </a:ext>
            </a:extLst>
          </p:cNvPr>
          <p:cNvPicPr>
            <a:picLocks noChangeAspect="1"/>
          </p:cNvPicPr>
          <p:nvPr/>
        </p:nvPicPr>
        <p:blipFill rotWithShape="1">
          <a:blip r:embed="rId2"/>
          <a:srcRect l="29128" r="30388"/>
          <a:stretch/>
        </p:blipFill>
        <p:spPr>
          <a:xfrm>
            <a:off x="0" y="0"/>
            <a:ext cx="6248400"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rot="-5400000">
            <a:off x="780390" y="4011553"/>
            <a:ext cx="10287001"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218019" cy="33400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8" name="TextBox 25">
            <a:extLst>
              <a:ext uri="{FF2B5EF4-FFF2-40B4-BE49-F238E27FC236}">
                <a16:creationId xmlns:a16="http://schemas.microsoft.com/office/drawing/2014/main" id="{1D334546-BFAF-3897-359F-4B463FBB655D}"/>
              </a:ext>
            </a:extLst>
          </p:cNvPr>
          <p:cNvGraphicFramePr/>
          <p:nvPr>
            <p:extLst>
              <p:ext uri="{D42A27DB-BD31-4B8C-83A1-F6EECF244321}">
                <p14:modId xmlns:p14="http://schemas.microsoft.com/office/powerpoint/2010/main" val="3799144840"/>
              </p:ext>
            </p:extLst>
          </p:nvPr>
        </p:nvGraphicFramePr>
        <p:xfrm>
          <a:off x="6559951" y="1314383"/>
          <a:ext cx="10860570" cy="9021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5"/>
          <p:cNvSpPr txBox="1"/>
          <p:nvPr/>
        </p:nvSpPr>
        <p:spPr>
          <a:xfrm>
            <a:off x="6445673" y="342900"/>
            <a:ext cx="9969598" cy="846450"/>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Two-Year Re-Appointments</a:t>
            </a:r>
          </a:p>
        </p:txBody>
      </p:sp>
      <p:grpSp>
        <p:nvGrpSpPr>
          <p:cNvPr id="17" name="Group 16">
            <a:extLst>
              <a:ext uri="{FF2B5EF4-FFF2-40B4-BE49-F238E27FC236}">
                <a16:creationId xmlns:a16="http://schemas.microsoft.com/office/drawing/2014/main" id="{2D37F555-C83E-C7E8-B2CF-9113B90968EF}"/>
              </a:ext>
            </a:extLst>
          </p:cNvPr>
          <p:cNvGrpSpPr/>
          <p:nvPr/>
        </p:nvGrpSpPr>
        <p:grpSpPr>
          <a:xfrm>
            <a:off x="81661" y="114300"/>
            <a:ext cx="6248400" cy="2286000"/>
            <a:chOff x="0" y="0"/>
            <a:chExt cx="3096829" cy="486175"/>
          </a:xfrm>
        </p:grpSpPr>
        <p:sp>
          <p:nvSpPr>
            <p:cNvPr id="18" name="Freeform 17">
              <a:extLst>
                <a:ext uri="{FF2B5EF4-FFF2-40B4-BE49-F238E27FC236}">
                  <a16:creationId xmlns:a16="http://schemas.microsoft.com/office/drawing/2014/main" id="{A334AC02-02D5-A9A7-284D-56224666B1A8}"/>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chemeClr val="bg1">
                <a:alpha val="90000"/>
              </a:schemeClr>
            </a:solidFill>
            <a:ln w="66675" cap="rnd">
              <a:solidFill>
                <a:srgbClr val="00539F"/>
              </a:solidFill>
              <a:prstDash val="solid"/>
              <a:round/>
            </a:ln>
          </p:spPr>
          <p:txBody>
            <a:bodyPr/>
            <a:lstStyle/>
            <a:p>
              <a:pPr algn="ctr"/>
              <a:endParaRPr lang="en-US" dirty="0">
                <a:solidFill>
                  <a:srgbClr val="C00000"/>
                </a:solidFill>
              </a:endParaRPr>
            </a:p>
          </p:txBody>
        </p:sp>
        <p:sp>
          <p:nvSpPr>
            <p:cNvPr id="25" name="TextBox 18">
              <a:extLst>
                <a:ext uri="{FF2B5EF4-FFF2-40B4-BE49-F238E27FC236}">
                  <a16:creationId xmlns:a16="http://schemas.microsoft.com/office/drawing/2014/main" id="{482DA788-48BE-8E17-6C94-628404F2C317}"/>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7" name="TextBox 26">
            <a:extLst>
              <a:ext uri="{FF2B5EF4-FFF2-40B4-BE49-F238E27FC236}">
                <a16:creationId xmlns:a16="http://schemas.microsoft.com/office/drawing/2014/main" id="{B6A2504A-98FC-A80C-B537-4B97C38E40D9}"/>
              </a:ext>
            </a:extLst>
          </p:cNvPr>
          <p:cNvSpPr txBox="1"/>
          <p:nvPr/>
        </p:nvSpPr>
        <p:spPr>
          <a:xfrm>
            <a:off x="717442" y="561921"/>
            <a:ext cx="5282541" cy="1461939"/>
          </a:xfrm>
          <a:prstGeom prst="rect">
            <a:avLst/>
          </a:prstGeom>
        </p:spPr>
        <p:txBody>
          <a:bodyPr wrap="square" lIns="0" tIns="0" rIns="0" bIns="0" rtlCol="0" anchor="t">
            <a:spAutoFit/>
          </a:bodyPr>
          <a:lstStyle/>
          <a:p>
            <a:pPr algn="ctr">
              <a:lnSpc>
                <a:spcPts val="3813"/>
              </a:lnSpc>
            </a:pPr>
            <a:r>
              <a:rPr lang="en-US" sz="3466" b="1" dirty="0">
                <a:solidFill>
                  <a:srgbClr val="C00000"/>
                </a:solidFill>
                <a:latin typeface="Telegraf Bold"/>
                <a:ea typeface="Telegraf Bold"/>
                <a:cs typeface="Telegraf Bold"/>
                <a:sym typeface="Telegraf Bold"/>
              </a:rPr>
              <a:t>Request Motion to Approve Two-Year </a:t>
            </a:r>
          </a:p>
          <a:p>
            <a:pPr algn="ctr">
              <a:lnSpc>
                <a:spcPts val="3813"/>
              </a:lnSpc>
            </a:pPr>
            <a:r>
              <a:rPr lang="en-US" sz="3466" b="1" dirty="0">
                <a:solidFill>
                  <a:srgbClr val="C00000"/>
                </a:solidFill>
                <a:latin typeface="Telegraf Bold"/>
                <a:ea typeface="Telegraf Bold"/>
                <a:cs typeface="Telegraf Bold"/>
                <a:sym typeface="Telegraf Bold"/>
              </a:rPr>
              <a:t>Re-Appointments.</a:t>
            </a:r>
          </a:p>
        </p:txBody>
      </p:sp>
    </p:spTree>
    <p:extLst>
      <p:ext uri="{BB962C8B-B14F-4D97-AF65-F5344CB8AC3E}">
        <p14:creationId xmlns:p14="http://schemas.microsoft.com/office/powerpoint/2010/main" val="32105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380437" y="-75416"/>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6885655" y="1550432"/>
            <a:ext cx="3758741" cy="375874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1661269" y="19050"/>
            <a:ext cx="3322538" cy="332253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1019666" y="-1860321"/>
            <a:ext cx="3758741" cy="375874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0" name="Group 20"/>
          <p:cNvGrpSpPr/>
          <p:nvPr/>
        </p:nvGrpSpPr>
        <p:grpSpPr>
          <a:xfrm>
            <a:off x="10350393" y="-239138"/>
            <a:ext cx="6535262" cy="6494840"/>
            <a:chOff x="0" y="0"/>
            <a:chExt cx="8713683" cy="8659787"/>
          </a:xfrm>
        </p:grpSpPr>
        <p:pic>
          <p:nvPicPr>
            <p:cNvPr id="21" name="Picture 21"/>
            <p:cNvPicPr>
              <a:picLocks noChangeAspect="1"/>
            </p:cNvPicPr>
            <p:nvPr/>
          </p:nvPicPr>
          <p:blipFill>
            <a:blip r:embed="rId2"/>
            <a:srcRect l="21227" r="19914" b="12858"/>
            <a:stretch>
              <a:fillRect/>
            </a:stretch>
          </p:blipFill>
          <p:spPr>
            <a:xfrm>
              <a:off x="0" y="0"/>
              <a:ext cx="8713683" cy="8659787"/>
            </a:xfrm>
            <a:prstGeom prst="rect">
              <a:avLst/>
            </a:prstGeom>
          </p:spPr>
        </p:pic>
      </p:grpSp>
      <p:sp>
        <p:nvSpPr>
          <p:cNvPr id="22" name="TextBox 22"/>
          <p:cNvSpPr txBox="1"/>
          <p:nvPr/>
        </p:nvSpPr>
        <p:spPr>
          <a:xfrm>
            <a:off x="1402345" y="2932891"/>
            <a:ext cx="8948048" cy="948978"/>
          </a:xfrm>
          <a:prstGeom prst="rect">
            <a:avLst/>
          </a:prstGeom>
        </p:spPr>
        <p:txBody>
          <a:bodyPr lIns="0" tIns="0" rIns="0" bIns="0" rtlCol="0" anchor="t">
            <a:spAutoFit/>
          </a:bodyPr>
          <a:lstStyle/>
          <a:p>
            <a:pPr algn="l">
              <a:lnSpc>
                <a:spcPts val="7375"/>
              </a:lnSpc>
            </a:pPr>
            <a:r>
              <a:rPr lang="en-US" sz="6705" b="1" dirty="0">
                <a:solidFill>
                  <a:srgbClr val="00539F"/>
                </a:solidFill>
                <a:latin typeface="Telegraf Bold"/>
                <a:ea typeface="Telegraf Bold"/>
                <a:cs typeface="Telegraf Bold"/>
                <a:sym typeface="Telegraf Bold"/>
              </a:rPr>
              <a:t>Open Discussion </a:t>
            </a:r>
          </a:p>
        </p:txBody>
      </p:sp>
      <p:grpSp>
        <p:nvGrpSpPr>
          <p:cNvPr id="28" name="Group 28"/>
          <p:cNvGrpSpPr/>
          <p:nvPr/>
        </p:nvGrpSpPr>
        <p:grpSpPr>
          <a:xfrm rot="5400000">
            <a:off x="8678646" y="883485"/>
            <a:ext cx="930708" cy="18288000"/>
            <a:chOff x="0" y="0"/>
            <a:chExt cx="245125" cy="4816593"/>
          </a:xfrm>
        </p:grpSpPr>
        <p:sp>
          <p:nvSpPr>
            <p:cNvPr id="29" name="Freeform 29"/>
            <p:cNvSpPr/>
            <p:nvPr/>
          </p:nvSpPr>
          <p:spPr>
            <a:xfrm>
              <a:off x="0" y="0"/>
              <a:ext cx="245125" cy="4816592"/>
            </a:xfrm>
            <a:custGeom>
              <a:avLst/>
              <a:gdLst/>
              <a:ahLst/>
              <a:cxnLst/>
              <a:rect l="l" t="t" r="r" b="b"/>
              <a:pathLst>
                <a:path w="245125" h="4816592">
                  <a:moveTo>
                    <a:pt x="0" y="0"/>
                  </a:moveTo>
                  <a:lnTo>
                    <a:pt x="245125" y="0"/>
                  </a:lnTo>
                  <a:lnTo>
                    <a:pt x="245125" y="4816592"/>
                  </a:lnTo>
                  <a:lnTo>
                    <a:pt x="0" y="4816592"/>
                  </a:lnTo>
                  <a:close/>
                </a:path>
              </a:pathLst>
            </a:custGeom>
            <a:gradFill rotWithShape="1">
              <a:gsLst>
                <a:gs pos="0">
                  <a:srgbClr val="0071DB">
                    <a:alpha val="0"/>
                  </a:srgbClr>
                </a:gs>
                <a:gs pos="50000">
                  <a:srgbClr val="0071DB">
                    <a:alpha val="51000"/>
                  </a:srgbClr>
                </a:gs>
                <a:gs pos="100000">
                  <a:srgbClr val="0071DB">
                    <a:alpha val="0"/>
                  </a:srgbClr>
                </a:gs>
              </a:gsLst>
              <a:lin ang="5400000"/>
            </a:gradFill>
          </p:spPr>
          <p:txBody>
            <a:bodyPr/>
            <a:lstStyle/>
            <a:p>
              <a:endParaRPr lang="en-US"/>
            </a:p>
          </p:txBody>
        </p:sp>
        <p:sp>
          <p:nvSpPr>
            <p:cNvPr id="30" name="TextBox 30"/>
            <p:cNvSpPr txBox="1"/>
            <p:nvPr/>
          </p:nvSpPr>
          <p:spPr>
            <a:xfrm>
              <a:off x="0" y="-38100"/>
              <a:ext cx="245125" cy="4854693"/>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flipH="1">
            <a:off x="1700367" y="-2711043"/>
            <a:ext cx="4429462" cy="4429462"/>
          </a:xfrm>
          <a:custGeom>
            <a:avLst/>
            <a:gdLst/>
            <a:ahLst/>
            <a:cxnLst/>
            <a:rect l="l" t="t" r="r" b="b"/>
            <a:pathLst>
              <a:path w="4429462" h="4429462">
                <a:moveTo>
                  <a:pt x="4429462" y="0"/>
                </a:moveTo>
                <a:lnTo>
                  <a:pt x="0" y="0"/>
                </a:lnTo>
                <a:lnTo>
                  <a:pt x="0" y="4429462"/>
                </a:lnTo>
                <a:lnTo>
                  <a:pt x="4429462" y="4429462"/>
                </a:lnTo>
                <a:lnTo>
                  <a:pt x="442946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2" name="Group 32"/>
          <p:cNvGrpSpPr/>
          <p:nvPr/>
        </p:nvGrpSpPr>
        <p:grpSpPr>
          <a:xfrm>
            <a:off x="-867266" y="-1707921"/>
            <a:ext cx="3758741" cy="375874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34" name="TextBox 3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5" name="Picture 34">
            <a:extLst>
              <a:ext uri="{FF2B5EF4-FFF2-40B4-BE49-F238E27FC236}">
                <a16:creationId xmlns:a16="http://schemas.microsoft.com/office/drawing/2014/main" id="{812A3391-FBC3-48C6-C7F5-08EB9C3A8109}"/>
              </a:ext>
            </a:extLst>
          </p:cNvPr>
          <p:cNvPicPr>
            <a:picLocks noChangeAspect="1"/>
          </p:cNvPicPr>
          <p:nvPr/>
        </p:nvPicPr>
        <p:blipFill>
          <a:blip r:embed="rId5"/>
          <a:stretch>
            <a:fillRect/>
          </a:stretch>
        </p:blipFill>
        <p:spPr>
          <a:xfrm>
            <a:off x="1406008" y="5968698"/>
            <a:ext cx="6531600" cy="1806834"/>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2494495" y="-39897"/>
            <a:ext cx="4313909" cy="431390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4" name="Group 24"/>
          <p:cNvGrpSpPr/>
          <p:nvPr/>
        </p:nvGrpSpPr>
        <p:grpSpPr>
          <a:xfrm>
            <a:off x="12494495" y="789695"/>
            <a:ext cx="4313909" cy="431390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p:nvPr/>
        </p:nvGrpSpPr>
        <p:grpSpPr>
          <a:xfrm>
            <a:off x="1479596" y="-39897"/>
            <a:ext cx="4313909" cy="431390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9" name="TextBox 29"/>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0" name="Group 30"/>
          <p:cNvGrpSpPr/>
          <p:nvPr/>
        </p:nvGrpSpPr>
        <p:grpSpPr>
          <a:xfrm>
            <a:off x="1479596" y="789695"/>
            <a:ext cx="4313909" cy="431390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32" name="TextBox 32"/>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3617819" y="-39897"/>
            <a:ext cx="11052362" cy="5646259"/>
            <a:chOff x="0" y="0"/>
            <a:chExt cx="2910910" cy="1487080"/>
          </a:xfrm>
        </p:grpSpPr>
        <p:sp>
          <p:nvSpPr>
            <p:cNvPr id="34" name="Freeform 34"/>
            <p:cNvSpPr/>
            <p:nvPr/>
          </p:nvSpPr>
          <p:spPr>
            <a:xfrm>
              <a:off x="0" y="0"/>
              <a:ext cx="2910910" cy="1487081"/>
            </a:xfrm>
            <a:custGeom>
              <a:avLst/>
              <a:gdLst/>
              <a:ahLst/>
              <a:cxnLst/>
              <a:rect l="l" t="t" r="r" b="b"/>
              <a:pathLst>
                <a:path w="2910910" h="1487081">
                  <a:moveTo>
                    <a:pt x="0" y="0"/>
                  </a:moveTo>
                  <a:lnTo>
                    <a:pt x="2910910" y="0"/>
                  </a:lnTo>
                  <a:lnTo>
                    <a:pt x="2910910" y="1487081"/>
                  </a:lnTo>
                  <a:lnTo>
                    <a:pt x="0" y="1487081"/>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35" name="TextBox 35"/>
            <p:cNvSpPr txBox="1"/>
            <p:nvPr/>
          </p:nvSpPr>
          <p:spPr>
            <a:xfrm>
              <a:off x="0" y="-38100"/>
              <a:ext cx="2910910" cy="152518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5889659" y="5527771"/>
            <a:ext cx="6021640" cy="602164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1" name="TextBox 4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2" name="Group 42"/>
          <p:cNvGrpSpPr/>
          <p:nvPr/>
        </p:nvGrpSpPr>
        <p:grpSpPr>
          <a:xfrm>
            <a:off x="-3323167" y="5527771"/>
            <a:ext cx="6021640" cy="602164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4" name="TextBox 4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5" name="Group 45"/>
          <p:cNvGrpSpPr/>
          <p:nvPr/>
        </p:nvGrpSpPr>
        <p:grpSpPr>
          <a:xfrm>
            <a:off x="15889659" y="4833160"/>
            <a:ext cx="6021640" cy="602164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7" name="TextBox 4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8" name="Group 48"/>
          <p:cNvGrpSpPr/>
          <p:nvPr/>
        </p:nvGrpSpPr>
        <p:grpSpPr>
          <a:xfrm>
            <a:off x="-3482402" y="4833160"/>
            <a:ext cx="6021640" cy="6021640"/>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50" name="TextBox 50"/>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1" name="Freeform 51"/>
          <p:cNvSpPr/>
          <p:nvPr/>
        </p:nvSpPr>
        <p:spPr>
          <a:xfrm>
            <a:off x="16737159" y="714705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2" name="Freeform 52"/>
          <p:cNvSpPr/>
          <p:nvPr/>
        </p:nvSpPr>
        <p:spPr>
          <a:xfrm flipH="1">
            <a:off x="-3483358" y="714705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3" name="Freeform 53"/>
          <p:cNvSpPr/>
          <p:nvPr/>
        </p:nvSpPr>
        <p:spPr>
          <a:xfrm flipV="1">
            <a:off x="3982052" y="-888480"/>
            <a:ext cx="3623935" cy="3143764"/>
          </a:xfrm>
          <a:custGeom>
            <a:avLst/>
            <a:gdLst/>
            <a:ahLst/>
            <a:cxnLst/>
            <a:rect l="l" t="t" r="r" b="b"/>
            <a:pathLst>
              <a:path w="3623935" h="3143764">
                <a:moveTo>
                  <a:pt x="0" y="3143764"/>
                </a:moveTo>
                <a:lnTo>
                  <a:pt x="3623935" y="3143764"/>
                </a:lnTo>
                <a:lnTo>
                  <a:pt x="3623935" y="0"/>
                </a:lnTo>
                <a:lnTo>
                  <a:pt x="0" y="0"/>
                </a:lnTo>
                <a:lnTo>
                  <a:pt x="0" y="314376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4" name="Freeform 54"/>
          <p:cNvSpPr/>
          <p:nvPr/>
        </p:nvSpPr>
        <p:spPr>
          <a:xfrm flipH="1" flipV="1">
            <a:off x="10682013" y="-888480"/>
            <a:ext cx="3623935" cy="3143764"/>
          </a:xfrm>
          <a:custGeom>
            <a:avLst/>
            <a:gdLst/>
            <a:ahLst/>
            <a:cxnLst/>
            <a:rect l="l" t="t" r="r" b="b"/>
            <a:pathLst>
              <a:path w="3623935" h="3143764">
                <a:moveTo>
                  <a:pt x="3623935" y="3143764"/>
                </a:moveTo>
                <a:lnTo>
                  <a:pt x="0" y="3143764"/>
                </a:lnTo>
                <a:lnTo>
                  <a:pt x="0" y="0"/>
                </a:lnTo>
                <a:lnTo>
                  <a:pt x="3623935" y="0"/>
                </a:lnTo>
                <a:lnTo>
                  <a:pt x="3623935" y="314376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5" name="Group 55"/>
          <p:cNvGrpSpPr/>
          <p:nvPr/>
        </p:nvGrpSpPr>
        <p:grpSpPr>
          <a:xfrm rot="5400000">
            <a:off x="8678646" y="3585422"/>
            <a:ext cx="930708" cy="13289278"/>
            <a:chOff x="0" y="0"/>
            <a:chExt cx="245125" cy="3500057"/>
          </a:xfrm>
        </p:grpSpPr>
        <p:sp>
          <p:nvSpPr>
            <p:cNvPr id="56" name="Freeform 56"/>
            <p:cNvSpPr/>
            <p:nvPr/>
          </p:nvSpPr>
          <p:spPr>
            <a:xfrm>
              <a:off x="0" y="0"/>
              <a:ext cx="245125" cy="3500057"/>
            </a:xfrm>
            <a:custGeom>
              <a:avLst/>
              <a:gdLst/>
              <a:ahLst/>
              <a:cxnLst/>
              <a:rect l="l" t="t" r="r" b="b"/>
              <a:pathLst>
                <a:path w="245125" h="3500057">
                  <a:moveTo>
                    <a:pt x="0" y="0"/>
                  </a:moveTo>
                  <a:lnTo>
                    <a:pt x="245125" y="0"/>
                  </a:lnTo>
                  <a:lnTo>
                    <a:pt x="245125" y="3500057"/>
                  </a:lnTo>
                  <a:lnTo>
                    <a:pt x="0" y="3500057"/>
                  </a:lnTo>
                  <a:close/>
                </a:path>
              </a:pathLst>
            </a:custGeom>
            <a:gradFill rotWithShape="1">
              <a:gsLst>
                <a:gs pos="0">
                  <a:srgbClr val="0071DB">
                    <a:alpha val="0"/>
                  </a:srgbClr>
                </a:gs>
                <a:gs pos="50000">
                  <a:srgbClr val="0071DB">
                    <a:alpha val="51000"/>
                  </a:srgbClr>
                </a:gs>
                <a:gs pos="100000">
                  <a:srgbClr val="0071DB">
                    <a:alpha val="0"/>
                  </a:srgbClr>
                </a:gs>
              </a:gsLst>
              <a:lin ang="5400000"/>
            </a:gradFill>
          </p:spPr>
          <p:txBody>
            <a:bodyPr/>
            <a:lstStyle/>
            <a:p>
              <a:endParaRPr lang="en-US"/>
            </a:p>
          </p:txBody>
        </p:sp>
        <p:sp>
          <p:nvSpPr>
            <p:cNvPr id="57" name="TextBox 57"/>
            <p:cNvSpPr txBox="1"/>
            <p:nvPr/>
          </p:nvSpPr>
          <p:spPr>
            <a:xfrm>
              <a:off x="0" y="-38100"/>
              <a:ext cx="245125" cy="3538157"/>
            </a:xfrm>
            <a:prstGeom prst="rect">
              <a:avLst/>
            </a:prstGeom>
          </p:spPr>
          <p:txBody>
            <a:bodyPr lIns="50800" tIns="50800" rIns="50800" bIns="50800" rtlCol="0" anchor="ctr"/>
            <a:lstStyle/>
            <a:p>
              <a:pPr algn="ctr">
                <a:lnSpc>
                  <a:spcPts val="2659"/>
                </a:lnSpc>
              </a:pPr>
              <a:endParaRPr/>
            </a:p>
          </p:txBody>
        </p:sp>
      </p:grpSp>
      <p:sp>
        <p:nvSpPr>
          <p:cNvPr id="63" name="TextBox 63"/>
          <p:cNvSpPr txBox="1"/>
          <p:nvPr/>
        </p:nvSpPr>
        <p:spPr>
          <a:xfrm>
            <a:off x="5717493" y="5717530"/>
            <a:ext cx="6853014" cy="2011641"/>
          </a:xfrm>
          <a:prstGeom prst="rect">
            <a:avLst/>
          </a:prstGeom>
        </p:spPr>
        <p:txBody>
          <a:bodyPr lIns="0" tIns="0" rIns="0" bIns="0" rtlCol="0" anchor="t">
            <a:spAutoFit/>
          </a:bodyPr>
          <a:lstStyle/>
          <a:p>
            <a:pPr algn="ctr">
              <a:lnSpc>
                <a:spcPts val="8333"/>
              </a:lnSpc>
            </a:pPr>
            <a:r>
              <a:rPr lang="en-US" sz="7575" b="1" dirty="0">
                <a:solidFill>
                  <a:srgbClr val="00539F"/>
                </a:solidFill>
                <a:latin typeface="Telegraf Bold"/>
                <a:ea typeface="Telegraf Bold"/>
                <a:cs typeface="Telegraf Bold"/>
                <a:sym typeface="Telegraf Bold"/>
              </a:rPr>
              <a:t>Adjourn</a:t>
            </a:r>
          </a:p>
          <a:p>
            <a:pPr algn="ctr">
              <a:lnSpc>
                <a:spcPts val="8333"/>
              </a:lnSpc>
            </a:pPr>
            <a:r>
              <a:rPr lang="en-US" sz="4400" b="1" dirty="0">
                <a:solidFill>
                  <a:srgbClr val="00539F"/>
                </a:solidFill>
                <a:latin typeface="Telegraf Bold"/>
                <a:ea typeface="Telegraf Bold"/>
                <a:cs typeface="Telegraf Bold"/>
                <a:sym typeface="Telegraf Bold"/>
              </a:rPr>
              <a:t>Thank you for attending!</a:t>
            </a:r>
          </a:p>
        </p:txBody>
      </p:sp>
      <p:pic>
        <p:nvPicPr>
          <p:cNvPr id="66" name="Picture 65" descr="A blue and green text on a black background&#10;&#10;Description automatically generated">
            <a:extLst>
              <a:ext uri="{FF2B5EF4-FFF2-40B4-BE49-F238E27FC236}">
                <a16:creationId xmlns:a16="http://schemas.microsoft.com/office/drawing/2014/main" id="{58A6A8C1-CEEB-4559-18BA-4FA0A51C78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4958" y="2518769"/>
            <a:ext cx="4611633" cy="8808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3171976"/>
            <a:ext cx="10646684" cy="3385542"/>
          </a:xfrm>
          <a:prstGeom prst="rect">
            <a:avLst/>
          </a:prstGeom>
        </p:spPr>
        <p:txBody>
          <a:bodyPr lIns="0" tIns="0" rIns="0" bIns="0" rtlCol="0" anchor="t">
            <a:spAutoFit/>
          </a:bodyPr>
          <a:lstStyle/>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Screening</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Diagnostic</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Biopsy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Surgery</a:t>
            </a:r>
          </a:p>
          <a:p>
            <a:pPr marL="5715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Physical Therapy </a:t>
            </a:r>
          </a:p>
        </p:txBody>
      </p:sp>
      <p:sp>
        <p:nvSpPr>
          <p:cNvPr id="23" name="TextBox 23"/>
          <p:cNvSpPr txBox="1"/>
          <p:nvPr/>
        </p:nvSpPr>
        <p:spPr>
          <a:xfrm>
            <a:off x="1068292" y="1682537"/>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Breast Care Services </a:t>
            </a:r>
          </a:p>
        </p:txBody>
      </p:sp>
      <p:pic>
        <p:nvPicPr>
          <p:cNvPr id="7" name="Picture 6">
            <a:extLst>
              <a:ext uri="{FF2B5EF4-FFF2-40B4-BE49-F238E27FC236}">
                <a16:creationId xmlns:a16="http://schemas.microsoft.com/office/drawing/2014/main" id="{F7EDDC8B-B2D9-7BFE-0FE6-E57D2E49CB8F}"/>
              </a:ext>
            </a:extLst>
          </p:cNvPr>
          <p:cNvPicPr>
            <a:picLocks noChangeAspect="1"/>
          </p:cNvPicPr>
          <p:nvPr/>
        </p:nvPicPr>
        <p:blipFill>
          <a:blip r:embed="rId6"/>
          <a:stretch>
            <a:fillRect/>
          </a:stretch>
        </p:blipFill>
        <p:spPr>
          <a:xfrm>
            <a:off x="6797710" y="3171976"/>
            <a:ext cx="9382125" cy="4229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4554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275" y="0"/>
            <a:ext cx="7474821" cy="9843053"/>
            <a:chOff x="0" y="0"/>
            <a:chExt cx="1968677" cy="2592409"/>
          </a:xfrm>
        </p:grpSpPr>
        <p:sp>
          <p:nvSpPr>
            <p:cNvPr id="3" name="Freeform 3"/>
            <p:cNvSpPr/>
            <p:nvPr/>
          </p:nvSpPr>
          <p:spPr>
            <a:xfrm>
              <a:off x="0" y="0"/>
              <a:ext cx="1968677" cy="2592409"/>
            </a:xfrm>
            <a:custGeom>
              <a:avLst/>
              <a:gdLst/>
              <a:ahLst/>
              <a:cxnLst/>
              <a:rect l="l" t="t" r="r" b="b"/>
              <a:pathLst>
                <a:path w="1968677" h="2592409">
                  <a:moveTo>
                    <a:pt x="0" y="0"/>
                  </a:moveTo>
                  <a:lnTo>
                    <a:pt x="1968677" y="0"/>
                  </a:lnTo>
                  <a:lnTo>
                    <a:pt x="1968677" y="2592409"/>
                  </a:lnTo>
                  <a:lnTo>
                    <a:pt x="0" y="2592409"/>
                  </a:lnTo>
                  <a:close/>
                </a:path>
              </a:pathLst>
            </a:custGeom>
            <a:gradFill rotWithShape="1">
              <a:gsLst>
                <a:gs pos="0">
                  <a:srgbClr val="98CD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68677" cy="263050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3840795" flipH="1" flipV="1">
            <a:off x="14389073" y="1835446"/>
            <a:ext cx="5263069" cy="4565712"/>
          </a:xfrm>
          <a:custGeom>
            <a:avLst/>
            <a:gdLst/>
            <a:ahLst/>
            <a:cxnLst/>
            <a:rect l="l" t="t" r="r" b="b"/>
            <a:pathLst>
              <a:path w="5263069" h="4565712">
                <a:moveTo>
                  <a:pt x="5263068" y="4565712"/>
                </a:moveTo>
                <a:lnTo>
                  <a:pt x="0" y="4565712"/>
                </a:lnTo>
                <a:lnTo>
                  <a:pt x="0" y="0"/>
                </a:lnTo>
                <a:lnTo>
                  <a:pt x="5263068" y="0"/>
                </a:lnTo>
                <a:lnTo>
                  <a:pt x="5263068"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rot="-5400000">
            <a:off x="4958819" y="4469529"/>
            <a:ext cx="930708" cy="10848347"/>
            <a:chOff x="0" y="0"/>
            <a:chExt cx="245125" cy="2857178"/>
          </a:xfrm>
        </p:grpSpPr>
        <p:sp>
          <p:nvSpPr>
            <p:cNvPr id="11" name="Freeform 11"/>
            <p:cNvSpPr/>
            <p:nvPr/>
          </p:nvSpPr>
          <p:spPr>
            <a:xfrm>
              <a:off x="0" y="0"/>
              <a:ext cx="245125" cy="2857178"/>
            </a:xfrm>
            <a:custGeom>
              <a:avLst/>
              <a:gdLst/>
              <a:ahLst/>
              <a:cxnLst/>
              <a:rect l="l" t="t" r="r" b="b"/>
              <a:pathLst>
                <a:path w="245125" h="2857178">
                  <a:moveTo>
                    <a:pt x="0" y="0"/>
                  </a:moveTo>
                  <a:lnTo>
                    <a:pt x="245125" y="0"/>
                  </a:lnTo>
                  <a:lnTo>
                    <a:pt x="245125" y="2857178"/>
                  </a:lnTo>
                  <a:lnTo>
                    <a:pt x="0" y="2857178"/>
                  </a:lnTo>
                  <a:close/>
                </a:path>
              </a:pathLst>
            </a:custGeom>
            <a:gradFill rotWithShape="1">
              <a:gsLst>
                <a:gs pos="0">
                  <a:srgbClr val="0071DB">
                    <a:alpha val="85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245125" cy="28952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5400000">
            <a:off x="7272248" y="5520276"/>
            <a:ext cx="621697" cy="8911752"/>
            <a:chOff x="0" y="0"/>
            <a:chExt cx="163739" cy="2347128"/>
          </a:xfrm>
        </p:grpSpPr>
        <p:sp>
          <p:nvSpPr>
            <p:cNvPr id="14" name="Freeform 14"/>
            <p:cNvSpPr/>
            <p:nvPr/>
          </p:nvSpPr>
          <p:spPr>
            <a:xfrm>
              <a:off x="0" y="0"/>
              <a:ext cx="163739" cy="2347128"/>
            </a:xfrm>
            <a:custGeom>
              <a:avLst/>
              <a:gdLst/>
              <a:ahLst/>
              <a:cxnLst/>
              <a:rect l="l" t="t" r="r" b="b"/>
              <a:pathLst>
                <a:path w="163739" h="2347128">
                  <a:moveTo>
                    <a:pt x="0" y="0"/>
                  </a:moveTo>
                  <a:lnTo>
                    <a:pt x="163739" y="0"/>
                  </a:lnTo>
                  <a:lnTo>
                    <a:pt x="163739" y="2347128"/>
                  </a:lnTo>
                  <a:lnTo>
                    <a:pt x="0" y="2347128"/>
                  </a:lnTo>
                  <a:close/>
                </a:path>
              </a:pathLst>
            </a:custGeom>
            <a:gradFill rotWithShape="1">
              <a:gsLst>
                <a:gs pos="0">
                  <a:srgbClr val="0071DB">
                    <a:alpha val="38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163739" cy="238522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rot="-5400000">
            <a:off x="5103176" y="-5103176"/>
            <a:ext cx="803920" cy="11010272"/>
            <a:chOff x="0" y="0"/>
            <a:chExt cx="211732" cy="2899825"/>
          </a:xfrm>
        </p:grpSpPr>
        <p:sp>
          <p:nvSpPr>
            <p:cNvPr id="17" name="Freeform 17"/>
            <p:cNvSpPr/>
            <p:nvPr/>
          </p:nvSpPr>
          <p:spPr>
            <a:xfrm>
              <a:off x="0" y="0"/>
              <a:ext cx="211732" cy="2899825"/>
            </a:xfrm>
            <a:custGeom>
              <a:avLst/>
              <a:gdLst/>
              <a:ahLst/>
              <a:cxnLst/>
              <a:rect l="l" t="t" r="r" b="b"/>
              <a:pathLst>
                <a:path w="211732" h="2899825">
                  <a:moveTo>
                    <a:pt x="0" y="0"/>
                  </a:moveTo>
                  <a:lnTo>
                    <a:pt x="211732" y="0"/>
                  </a:lnTo>
                  <a:lnTo>
                    <a:pt x="211732" y="2899825"/>
                  </a:lnTo>
                  <a:lnTo>
                    <a:pt x="0" y="2899825"/>
                  </a:lnTo>
                  <a:close/>
                </a:path>
              </a:pathLst>
            </a:custGeom>
            <a:gradFill rotWithShape="1">
              <a:gsLst>
                <a:gs pos="0">
                  <a:srgbClr val="0071DB">
                    <a:alpha val="52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8100"/>
              <a:ext cx="211732" cy="29379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flipH="1">
            <a:off x="13942813" y="6807876"/>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507449" y="-1412199"/>
            <a:ext cx="5034198" cy="5034198"/>
          </a:xfrm>
          <a:custGeom>
            <a:avLst/>
            <a:gdLst/>
            <a:ahLst/>
            <a:cxnLst/>
            <a:rect l="l" t="t" r="r" b="b"/>
            <a:pathLst>
              <a:path w="5034198" h="5034198">
                <a:moveTo>
                  <a:pt x="5034198" y="0"/>
                </a:moveTo>
                <a:lnTo>
                  <a:pt x="0" y="0"/>
                </a:lnTo>
                <a:lnTo>
                  <a:pt x="0" y="5034198"/>
                </a:lnTo>
                <a:lnTo>
                  <a:pt x="5034198" y="5034198"/>
                </a:lnTo>
                <a:lnTo>
                  <a:pt x="503419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1068293" y="3171976"/>
            <a:ext cx="10646684" cy="2215991"/>
          </a:xfrm>
          <a:prstGeom prst="rect">
            <a:avLst/>
          </a:prstGeom>
        </p:spPr>
        <p:txBody>
          <a:bodyPr lIns="0" tIns="0" rIns="0" bIns="0" rtlCol="0" anchor="t">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mo"/>
                <a:ea typeface="Arimo"/>
                <a:cs typeface="Arimo"/>
                <a:sym typeface="Arimo"/>
              </a:rPr>
              <a:t>Provides inpatient treatment for depression, anxiety, Alzheimer’s disease and other forms of dementia, bipolar disorder, schizophrenia, and psychosis in adults 55 and older.</a:t>
            </a:r>
          </a:p>
        </p:txBody>
      </p:sp>
      <p:sp>
        <p:nvSpPr>
          <p:cNvPr id="23" name="TextBox 23"/>
          <p:cNvSpPr txBox="1"/>
          <p:nvPr/>
        </p:nvSpPr>
        <p:spPr>
          <a:xfrm>
            <a:off x="1068293" y="1682537"/>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20" b="1" i="0" u="none" strike="noStrike" kern="1200" cap="none" spc="0" normalizeH="0" baseline="0" noProof="0" dirty="0">
                <a:ln>
                  <a:noFill/>
                </a:ln>
                <a:solidFill>
                  <a:srgbClr val="00539F"/>
                </a:solidFill>
                <a:effectLst/>
                <a:uLnTx/>
                <a:uFillTx/>
                <a:latin typeface="Telegraf Bold"/>
                <a:ea typeface="Telegraf Bold"/>
                <a:cs typeface="Telegraf Bold"/>
                <a:sym typeface="Telegraf Bold"/>
              </a:rPr>
              <a:t>Geriatric Psychiatry</a:t>
            </a:r>
          </a:p>
        </p:txBody>
      </p:sp>
      <p:pic>
        <p:nvPicPr>
          <p:cNvPr id="1026" name="Picture 2" descr="Geriatric Psychiatry staff talking with a patient">
            <a:extLst>
              <a:ext uri="{FF2B5EF4-FFF2-40B4-BE49-F238E27FC236}">
                <a16:creationId xmlns:a16="http://schemas.microsoft.com/office/drawing/2014/main" id="{05181544-4BB6-3421-B989-43EED169B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2187" y="5924309"/>
            <a:ext cx="5697157" cy="3204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680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3747</TotalTime>
  <Words>3212</Words>
  <Application>Microsoft Office PowerPoint</Application>
  <PresentationFormat>Custom</PresentationFormat>
  <Paragraphs>500</Paragraphs>
  <Slides>73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73</vt:i4>
      </vt:variant>
    </vt:vector>
  </HeadingPairs>
  <TitlesOfParts>
    <vt:vector size="83" baseType="lpstr">
      <vt:lpstr>Wingdings</vt:lpstr>
      <vt:lpstr>Calibri Light</vt:lpstr>
      <vt:lpstr>Courier New</vt:lpstr>
      <vt:lpstr>Garamond</vt:lpstr>
      <vt:lpstr>Arimo</vt:lpstr>
      <vt:lpstr>Arial</vt:lpstr>
      <vt:lpstr>Telegraf Bold</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Healthcare Presentation</dc:title>
  <dc:creator>Polster, Angela</dc:creator>
  <cp:lastModifiedBy>Polster, Angela</cp:lastModifiedBy>
  <cp:revision>145</cp:revision>
  <cp:lastPrinted>2025-01-13T18:42:10Z</cp:lastPrinted>
  <dcterms:created xsi:type="dcterms:W3CDTF">2006-08-16T00:00:00Z</dcterms:created>
  <dcterms:modified xsi:type="dcterms:W3CDTF">2025-02-04T15:17:14Z</dcterms:modified>
  <dc:identifier>DAGcGILO0ig</dc:identifier>
</cp:coreProperties>
</file>