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2.jpg" ContentType="image/jpg"/>
  <Override PartName="/ppt/media/image23.jpg" ContentType="image/jpg"/>
  <Override PartName="/ppt/media/image25.jpg" ContentType="image/jpg"/>
  <Override PartName="/ppt/media/image2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</p:sldMasterIdLst>
  <p:notesMasterIdLst>
    <p:notesMasterId r:id="rId24"/>
  </p:notesMasterIdLst>
  <p:sldIdLst>
    <p:sldId id="256" r:id="rId3"/>
    <p:sldId id="257" r:id="rId4"/>
    <p:sldId id="268" r:id="rId5"/>
    <p:sldId id="260" r:id="rId6"/>
    <p:sldId id="284" r:id="rId7"/>
    <p:sldId id="269" r:id="rId8"/>
    <p:sldId id="270" r:id="rId9"/>
    <p:sldId id="271" r:id="rId10"/>
    <p:sldId id="279" r:id="rId11"/>
    <p:sldId id="281" r:id="rId12"/>
    <p:sldId id="282" r:id="rId13"/>
    <p:sldId id="283" r:id="rId14"/>
    <p:sldId id="280" r:id="rId15"/>
    <p:sldId id="275" r:id="rId16"/>
    <p:sldId id="276" r:id="rId17"/>
    <p:sldId id="273" r:id="rId18"/>
    <p:sldId id="277" r:id="rId19"/>
    <p:sldId id="259" r:id="rId20"/>
    <p:sldId id="278" r:id="rId21"/>
    <p:sldId id="265" r:id="rId22"/>
    <p:sldId id="264" r:id="rId23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0" d="100"/>
          <a:sy n="60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29C48-4D5A-4F14-9ACE-EE0AC6B2CBB2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9F10F57-B41B-43DD-89A3-272AF1782DD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Operating Income</a:t>
          </a:r>
        </a:p>
        <a:p>
          <a:r>
            <a:rPr lang="en-US" dirty="0">
              <a:solidFill>
                <a:schemeClr val="bg1"/>
              </a:solidFill>
            </a:rPr>
            <a:t>$1,165,452</a:t>
          </a:r>
        </a:p>
      </dgm:t>
    </dgm:pt>
    <dgm:pt modelId="{60E4C559-1404-4874-8830-C45EE7318F4E}" type="parTrans" cxnId="{59153216-5D4C-4A11-B8E6-1E50585632D7}">
      <dgm:prSet/>
      <dgm:spPr/>
      <dgm:t>
        <a:bodyPr/>
        <a:lstStyle/>
        <a:p>
          <a:endParaRPr lang="en-US"/>
        </a:p>
      </dgm:t>
    </dgm:pt>
    <dgm:pt modelId="{AD995AC7-941B-4DE8-9E1F-D68A80AED3EF}" type="sibTrans" cxnId="{59153216-5D4C-4A11-B8E6-1E50585632D7}">
      <dgm:prSet/>
      <dgm:spPr/>
      <dgm:t>
        <a:bodyPr/>
        <a:lstStyle/>
        <a:p>
          <a:endParaRPr lang="en-US"/>
        </a:p>
      </dgm:t>
    </dgm:pt>
    <dgm:pt modelId="{6B224E9F-F594-4E35-9C22-C5564DC4D736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Balance Sheet Metrics</a:t>
          </a:r>
        </a:p>
      </dgm:t>
    </dgm:pt>
    <dgm:pt modelId="{1E68CD20-DFBA-4727-AB21-DEE11995E4C0}" type="parTrans" cxnId="{FD0AB7F4-418D-4C57-A7E1-8CECFD3D21F0}">
      <dgm:prSet/>
      <dgm:spPr/>
      <dgm:t>
        <a:bodyPr/>
        <a:lstStyle/>
        <a:p>
          <a:endParaRPr lang="en-US"/>
        </a:p>
      </dgm:t>
    </dgm:pt>
    <dgm:pt modelId="{4604440B-DB91-47E3-AA92-0AE543A444D4}" type="sibTrans" cxnId="{FD0AB7F4-418D-4C57-A7E1-8CECFD3D21F0}">
      <dgm:prSet/>
      <dgm:spPr/>
      <dgm:t>
        <a:bodyPr/>
        <a:lstStyle/>
        <a:p>
          <a:endParaRPr lang="en-US"/>
        </a:p>
      </dgm:t>
    </dgm:pt>
    <dgm:pt modelId="{3A38A80E-5A6C-4D28-B752-73F87C4C0C0B}">
      <dgm:prSet phldrT="[Text]" custT="1"/>
      <dgm:spPr/>
      <dgm:t>
        <a:bodyPr/>
        <a:lstStyle/>
        <a:p>
          <a:r>
            <a:rPr lang="en-US" sz="1600" dirty="0"/>
            <a:t>Outpatient Revenues</a:t>
          </a:r>
        </a:p>
      </dgm:t>
    </dgm:pt>
    <dgm:pt modelId="{25371402-7733-4D85-A273-0140C9057B05}" type="parTrans" cxnId="{80E60838-99A6-4AD7-B2E8-CDBE3B3F84D6}">
      <dgm:prSet/>
      <dgm:spPr/>
      <dgm:t>
        <a:bodyPr/>
        <a:lstStyle/>
        <a:p>
          <a:endParaRPr lang="en-US"/>
        </a:p>
      </dgm:t>
    </dgm:pt>
    <dgm:pt modelId="{FE399043-E4BA-4BC9-8865-DE45D74E0CC7}" type="sibTrans" cxnId="{80E60838-99A6-4AD7-B2E8-CDBE3B3F84D6}">
      <dgm:prSet/>
      <dgm:spPr/>
      <dgm:t>
        <a:bodyPr/>
        <a:lstStyle/>
        <a:p>
          <a:endParaRPr lang="en-US"/>
        </a:p>
      </dgm:t>
    </dgm:pt>
    <dgm:pt modelId="{E0C685FE-0899-4EBA-865E-A3A1EB379E2E}">
      <dgm:prSet phldrT="[Text]" custT="1"/>
      <dgm:spPr/>
      <dgm:t>
        <a:bodyPr/>
        <a:lstStyle/>
        <a:p>
          <a:r>
            <a:rPr lang="en-US" sz="1600" dirty="0"/>
            <a:t>Expense Variances</a:t>
          </a:r>
        </a:p>
      </dgm:t>
    </dgm:pt>
    <dgm:pt modelId="{24AFD0BE-F0B7-4B16-9DD1-60EFCA88D5D5}" type="parTrans" cxnId="{C94B6F8C-21B5-4262-B933-BDFAD568E6CD}">
      <dgm:prSet/>
      <dgm:spPr/>
      <dgm:t>
        <a:bodyPr/>
        <a:lstStyle/>
        <a:p>
          <a:endParaRPr lang="en-US"/>
        </a:p>
      </dgm:t>
    </dgm:pt>
    <dgm:pt modelId="{573AE97B-8B84-47BC-A21A-EB2B41F3BE89}" type="sibTrans" cxnId="{C94B6F8C-21B5-4262-B933-BDFAD568E6CD}">
      <dgm:prSet/>
      <dgm:spPr/>
      <dgm:t>
        <a:bodyPr/>
        <a:lstStyle/>
        <a:p>
          <a:endParaRPr lang="en-US"/>
        </a:p>
      </dgm:t>
    </dgm:pt>
    <dgm:pt modelId="{54C7EFFB-33B3-4E5C-8D8E-48389FD40FE0}" type="pres">
      <dgm:prSet presAssocID="{BA529C48-4D5A-4F14-9ACE-EE0AC6B2CBB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8ABDEDF-0176-46C2-B09C-B8FF86C64F00}" type="pres">
      <dgm:prSet presAssocID="{29F10F57-B41B-43DD-89A3-272AF1782DD5}" presName="centerShape" presStyleLbl="node0" presStyleIdx="0" presStyleCnt="1" custScaleX="124789" custScaleY="124705"/>
      <dgm:spPr/>
    </dgm:pt>
    <dgm:pt modelId="{01E972C3-FF97-4C58-8AFA-83CE45D92EC0}" type="pres">
      <dgm:prSet presAssocID="{1E68CD20-DFBA-4727-AB21-DEE11995E4C0}" presName="Name9" presStyleLbl="parChTrans1D2" presStyleIdx="0" presStyleCnt="3"/>
      <dgm:spPr/>
    </dgm:pt>
    <dgm:pt modelId="{9CDEFD93-0985-493D-98F3-227A418FC839}" type="pres">
      <dgm:prSet presAssocID="{1E68CD20-DFBA-4727-AB21-DEE11995E4C0}" presName="connTx" presStyleLbl="parChTrans1D2" presStyleIdx="0" presStyleCnt="3"/>
      <dgm:spPr/>
    </dgm:pt>
    <dgm:pt modelId="{422D4555-12C3-46F6-BD25-C8D208801743}" type="pres">
      <dgm:prSet presAssocID="{6B224E9F-F594-4E35-9C22-C5564DC4D736}" presName="node" presStyleLbl="node1" presStyleIdx="0" presStyleCnt="3" custScaleX="124789" custScaleY="124705">
        <dgm:presLayoutVars>
          <dgm:bulletEnabled val="1"/>
        </dgm:presLayoutVars>
      </dgm:prSet>
      <dgm:spPr/>
    </dgm:pt>
    <dgm:pt modelId="{379076B9-B627-4E6B-A6DE-729CF9496EAE}" type="pres">
      <dgm:prSet presAssocID="{25371402-7733-4D85-A273-0140C9057B05}" presName="Name9" presStyleLbl="parChTrans1D2" presStyleIdx="1" presStyleCnt="3"/>
      <dgm:spPr/>
    </dgm:pt>
    <dgm:pt modelId="{514EDFD3-BFE6-46E6-8F9C-415905404AF2}" type="pres">
      <dgm:prSet presAssocID="{25371402-7733-4D85-A273-0140C9057B05}" presName="connTx" presStyleLbl="parChTrans1D2" presStyleIdx="1" presStyleCnt="3"/>
      <dgm:spPr/>
    </dgm:pt>
    <dgm:pt modelId="{BD329B8B-F136-4FD9-84B5-47A83C9B2F5C}" type="pres">
      <dgm:prSet presAssocID="{3A38A80E-5A6C-4D28-B752-73F87C4C0C0B}" presName="node" presStyleLbl="node1" presStyleIdx="1" presStyleCnt="3" custScaleX="124789" custScaleY="124705">
        <dgm:presLayoutVars>
          <dgm:bulletEnabled val="1"/>
        </dgm:presLayoutVars>
      </dgm:prSet>
      <dgm:spPr/>
    </dgm:pt>
    <dgm:pt modelId="{E74B62B8-6E52-4447-8EA3-BDBE93C98CA2}" type="pres">
      <dgm:prSet presAssocID="{24AFD0BE-F0B7-4B16-9DD1-60EFCA88D5D5}" presName="Name9" presStyleLbl="parChTrans1D2" presStyleIdx="2" presStyleCnt="3"/>
      <dgm:spPr/>
    </dgm:pt>
    <dgm:pt modelId="{8DC6603B-C0C8-4B4E-BC65-F27DD9BDC3A8}" type="pres">
      <dgm:prSet presAssocID="{24AFD0BE-F0B7-4B16-9DD1-60EFCA88D5D5}" presName="connTx" presStyleLbl="parChTrans1D2" presStyleIdx="2" presStyleCnt="3"/>
      <dgm:spPr/>
    </dgm:pt>
    <dgm:pt modelId="{4EDFE10A-CF71-412E-988E-4C3712F23222}" type="pres">
      <dgm:prSet presAssocID="{E0C685FE-0899-4EBA-865E-A3A1EB379E2E}" presName="node" presStyleLbl="node1" presStyleIdx="2" presStyleCnt="3" custScaleX="136222" custScaleY="129345">
        <dgm:presLayoutVars>
          <dgm:bulletEnabled val="1"/>
        </dgm:presLayoutVars>
      </dgm:prSet>
      <dgm:spPr/>
    </dgm:pt>
  </dgm:ptLst>
  <dgm:cxnLst>
    <dgm:cxn modelId="{72F6AD01-EBD3-4FB8-A3AE-93AC7177BBC3}" type="presOf" srcId="{24AFD0BE-F0B7-4B16-9DD1-60EFCA88D5D5}" destId="{8DC6603B-C0C8-4B4E-BC65-F27DD9BDC3A8}" srcOrd="1" destOrd="0" presId="urn:microsoft.com/office/officeart/2005/8/layout/radial1"/>
    <dgm:cxn modelId="{D620F505-B0AF-4312-9018-1825601A7DF5}" type="presOf" srcId="{3A38A80E-5A6C-4D28-B752-73F87C4C0C0B}" destId="{BD329B8B-F136-4FD9-84B5-47A83C9B2F5C}" srcOrd="0" destOrd="0" presId="urn:microsoft.com/office/officeart/2005/8/layout/radial1"/>
    <dgm:cxn modelId="{CEFC1006-5755-4C46-8592-71E077A2DFD6}" type="presOf" srcId="{29F10F57-B41B-43DD-89A3-272AF1782DD5}" destId="{C8ABDEDF-0176-46C2-B09C-B8FF86C64F00}" srcOrd="0" destOrd="0" presId="urn:microsoft.com/office/officeart/2005/8/layout/radial1"/>
    <dgm:cxn modelId="{73C09B08-3C0D-4046-8ADA-2AA37E943DCF}" type="presOf" srcId="{E0C685FE-0899-4EBA-865E-A3A1EB379E2E}" destId="{4EDFE10A-CF71-412E-988E-4C3712F23222}" srcOrd="0" destOrd="0" presId="urn:microsoft.com/office/officeart/2005/8/layout/radial1"/>
    <dgm:cxn modelId="{3CAF4110-01F9-4A17-B7F6-C323446B1054}" type="presOf" srcId="{25371402-7733-4D85-A273-0140C9057B05}" destId="{379076B9-B627-4E6B-A6DE-729CF9496EAE}" srcOrd="0" destOrd="0" presId="urn:microsoft.com/office/officeart/2005/8/layout/radial1"/>
    <dgm:cxn modelId="{59153216-5D4C-4A11-B8E6-1E50585632D7}" srcId="{BA529C48-4D5A-4F14-9ACE-EE0AC6B2CBB2}" destId="{29F10F57-B41B-43DD-89A3-272AF1782DD5}" srcOrd="0" destOrd="0" parTransId="{60E4C559-1404-4874-8830-C45EE7318F4E}" sibTransId="{AD995AC7-941B-4DE8-9E1F-D68A80AED3EF}"/>
    <dgm:cxn modelId="{80E60838-99A6-4AD7-B2E8-CDBE3B3F84D6}" srcId="{29F10F57-B41B-43DD-89A3-272AF1782DD5}" destId="{3A38A80E-5A6C-4D28-B752-73F87C4C0C0B}" srcOrd="1" destOrd="0" parTransId="{25371402-7733-4D85-A273-0140C9057B05}" sibTransId="{FE399043-E4BA-4BC9-8865-DE45D74E0CC7}"/>
    <dgm:cxn modelId="{4ABF0D51-C8AE-40DD-AD64-FF2F39139970}" type="presOf" srcId="{BA529C48-4D5A-4F14-9ACE-EE0AC6B2CBB2}" destId="{54C7EFFB-33B3-4E5C-8D8E-48389FD40FE0}" srcOrd="0" destOrd="0" presId="urn:microsoft.com/office/officeart/2005/8/layout/radial1"/>
    <dgm:cxn modelId="{16641777-9B49-4E72-8338-E924A5C409F4}" type="presOf" srcId="{6B224E9F-F594-4E35-9C22-C5564DC4D736}" destId="{422D4555-12C3-46F6-BD25-C8D208801743}" srcOrd="0" destOrd="0" presId="urn:microsoft.com/office/officeart/2005/8/layout/radial1"/>
    <dgm:cxn modelId="{C94B6F8C-21B5-4262-B933-BDFAD568E6CD}" srcId="{29F10F57-B41B-43DD-89A3-272AF1782DD5}" destId="{E0C685FE-0899-4EBA-865E-A3A1EB379E2E}" srcOrd="2" destOrd="0" parTransId="{24AFD0BE-F0B7-4B16-9DD1-60EFCA88D5D5}" sibTransId="{573AE97B-8B84-47BC-A21A-EB2B41F3BE89}"/>
    <dgm:cxn modelId="{93E79595-8082-4EDD-9A14-6EB7DEC70A9C}" type="presOf" srcId="{1E68CD20-DFBA-4727-AB21-DEE11995E4C0}" destId="{9CDEFD93-0985-493D-98F3-227A418FC839}" srcOrd="1" destOrd="0" presId="urn:microsoft.com/office/officeart/2005/8/layout/radial1"/>
    <dgm:cxn modelId="{7683F3A9-0435-4083-9D7A-36E3AACB26C3}" type="presOf" srcId="{1E68CD20-DFBA-4727-AB21-DEE11995E4C0}" destId="{01E972C3-FF97-4C58-8AFA-83CE45D92EC0}" srcOrd="0" destOrd="0" presId="urn:microsoft.com/office/officeart/2005/8/layout/radial1"/>
    <dgm:cxn modelId="{54054DD2-75C1-4DC2-9813-AD326AA7296C}" type="presOf" srcId="{25371402-7733-4D85-A273-0140C9057B05}" destId="{514EDFD3-BFE6-46E6-8F9C-415905404AF2}" srcOrd="1" destOrd="0" presId="urn:microsoft.com/office/officeart/2005/8/layout/radial1"/>
    <dgm:cxn modelId="{D01607D9-463A-4EDB-B401-7C40829FB7D6}" type="presOf" srcId="{24AFD0BE-F0B7-4B16-9DD1-60EFCA88D5D5}" destId="{E74B62B8-6E52-4447-8EA3-BDBE93C98CA2}" srcOrd="0" destOrd="0" presId="urn:microsoft.com/office/officeart/2005/8/layout/radial1"/>
    <dgm:cxn modelId="{FD0AB7F4-418D-4C57-A7E1-8CECFD3D21F0}" srcId="{29F10F57-B41B-43DD-89A3-272AF1782DD5}" destId="{6B224E9F-F594-4E35-9C22-C5564DC4D736}" srcOrd="0" destOrd="0" parTransId="{1E68CD20-DFBA-4727-AB21-DEE11995E4C0}" sibTransId="{4604440B-DB91-47E3-AA92-0AE543A444D4}"/>
    <dgm:cxn modelId="{B63D2EFA-8856-47DC-8922-3B051FFDAD26}" type="presParOf" srcId="{54C7EFFB-33B3-4E5C-8D8E-48389FD40FE0}" destId="{C8ABDEDF-0176-46C2-B09C-B8FF86C64F00}" srcOrd="0" destOrd="0" presId="urn:microsoft.com/office/officeart/2005/8/layout/radial1"/>
    <dgm:cxn modelId="{E66050A1-F296-4F84-80AA-4EDF8C901727}" type="presParOf" srcId="{54C7EFFB-33B3-4E5C-8D8E-48389FD40FE0}" destId="{01E972C3-FF97-4C58-8AFA-83CE45D92EC0}" srcOrd="1" destOrd="0" presId="urn:microsoft.com/office/officeart/2005/8/layout/radial1"/>
    <dgm:cxn modelId="{84F04231-B6D4-4142-8B1B-CBFF02511D07}" type="presParOf" srcId="{01E972C3-FF97-4C58-8AFA-83CE45D92EC0}" destId="{9CDEFD93-0985-493D-98F3-227A418FC839}" srcOrd="0" destOrd="0" presId="urn:microsoft.com/office/officeart/2005/8/layout/radial1"/>
    <dgm:cxn modelId="{CF44AC79-6A76-46FA-A6E5-379AC6D6168F}" type="presParOf" srcId="{54C7EFFB-33B3-4E5C-8D8E-48389FD40FE0}" destId="{422D4555-12C3-46F6-BD25-C8D208801743}" srcOrd="2" destOrd="0" presId="urn:microsoft.com/office/officeart/2005/8/layout/radial1"/>
    <dgm:cxn modelId="{51D20CF7-641E-47FE-9F78-47AC8828C2E3}" type="presParOf" srcId="{54C7EFFB-33B3-4E5C-8D8E-48389FD40FE0}" destId="{379076B9-B627-4E6B-A6DE-729CF9496EAE}" srcOrd="3" destOrd="0" presId="urn:microsoft.com/office/officeart/2005/8/layout/radial1"/>
    <dgm:cxn modelId="{12694E53-4ED7-4D11-9995-6B01D0D33AD7}" type="presParOf" srcId="{379076B9-B627-4E6B-A6DE-729CF9496EAE}" destId="{514EDFD3-BFE6-46E6-8F9C-415905404AF2}" srcOrd="0" destOrd="0" presId="urn:microsoft.com/office/officeart/2005/8/layout/radial1"/>
    <dgm:cxn modelId="{F3BED911-7435-4C8A-837C-73AE1F7712C6}" type="presParOf" srcId="{54C7EFFB-33B3-4E5C-8D8E-48389FD40FE0}" destId="{BD329B8B-F136-4FD9-84B5-47A83C9B2F5C}" srcOrd="4" destOrd="0" presId="urn:microsoft.com/office/officeart/2005/8/layout/radial1"/>
    <dgm:cxn modelId="{95207CC1-60F6-47F2-ADEB-A3BB42712726}" type="presParOf" srcId="{54C7EFFB-33B3-4E5C-8D8E-48389FD40FE0}" destId="{E74B62B8-6E52-4447-8EA3-BDBE93C98CA2}" srcOrd="5" destOrd="0" presId="urn:microsoft.com/office/officeart/2005/8/layout/radial1"/>
    <dgm:cxn modelId="{0B4D6398-7970-4862-AEBA-9B6B5E3A1849}" type="presParOf" srcId="{E74B62B8-6E52-4447-8EA3-BDBE93C98CA2}" destId="{8DC6603B-C0C8-4B4E-BC65-F27DD9BDC3A8}" srcOrd="0" destOrd="0" presId="urn:microsoft.com/office/officeart/2005/8/layout/radial1"/>
    <dgm:cxn modelId="{58828656-7EB6-48C4-B2E0-737B5DB1D166}" type="presParOf" srcId="{54C7EFFB-33B3-4E5C-8D8E-48389FD40FE0}" destId="{4EDFE10A-CF71-412E-988E-4C3712F23222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BDEDF-0176-46C2-B09C-B8FF86C64F00}">
      <dsp:nvSpPr>
        <dsp:cNvPr id="0" name=""/>
        <dsp:cNvSpPr/>
      </dsp:nvSpPr>
      <dsp:spPr>
        <a:xfrm>
          <a:off x="2683267" y="1375598"/>
          <a:ext cx="1456073" cy="14550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Operating Income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$1,165,452</a:t>
          </a:r>
        </a:p>
      </dsp:txBody>
      <dsp:txXfrm>
        <a:off x="2896504" y="1588691"/>
        <a:ext cx="1029599" cy="1028907"/>
      </dsp:txXfrm>
    </dsp:sp>
    <dsp:sp modelId="{01E972C3-FF97-4C58-8AFA-83CE45D92EC0}">
      <dsp:nvSpPr>
        <dsp:cNvPr id="0" name=""/>
        <dsp:cNvSpPr/>
      </dsp:nvSpPr>
      <dsp:spPr>
        <a:xfrm rot="16200000">
          <a:off x="3379039" y="1327790"/>
          <a:ext cx="64529" cy="31088"/>
        </a:xfrm>
        <a:custGeom>
          <a:avLst/>
          <a:gdLst/>
          <a:ahLst/>
          <a:cxnLst/>
          <a:rect l="0" t="0" r="0" b="0"/>
          <a:pathLst>
            <a:path>
              <a:moveTo>
                <a:pt x="0" y="15544"/>
              </a:moveTo>
              <a:lnTo>
                <a:pt x="64529" y="1554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09691" y="1341720"/>
        <a:ext cx="3226" cy="3226"/>
      </dsp:txXfrm>
    </dsp:sp>
    <dsp:sp modelId="{422D4555-12C3-46F6-BD25-C8D208801743}">
      <dsp:nvSpPr>
        <dsp:cNvPr id="0" name=""/>
        <dsp:cNvSpPr/>
      </dsp:nvSpPr>
      <dsp:spPr>
        <a:xfrm>
          <a:off x="2683267" y="-144023"/>
          <a:ext cx="1456073" cy="14550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Balance Sheet Metrics</a:t>
          </a:r>
        </a:p>
      </dsp:txBody>
      <dsp:txXfrm>
        <a:off x="2896504" y="69070"/>
        <a:ext cx="1029599" cy="1028907"/>
      </dsp:txXfrm>
    </dsp:sp>
    <dsp:sp modelId="{379076B9-B627-4E6B-A6DE-729CF9496EAE}">
      <dsp:nvSpPr>
        <dsp:cNvPr id="0" name=""/>
        <dsp:cNvSpPr/>
      </dsp:nvSpPr>
      <dsp:spPr>
        <a:xfrm rot="1800000">
          <a:off x="4037423" y="2467507"/>
          <a:ext cx="63794" cy="31088"/>
        </a:xfrm>
        <a:custGeom>
          <a:avLst/>
          <a:gdLst/>
          <a:ahLst/>
          <a:cxnLst/>
          <a:rect l="0" t="0" r="0" b="0"/>
          <a:pathLst>
            <a:path>
              <a:moveTo>
                <a:pt x="0" y="15544"/>
              </a:moveTo>
              <a:lnTo>
                <a:pt x="63794" y="1554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7725" y="2481456"/>
        <a:ext cx="3189" cy="3189"/>
      </dsp:txXfrm>
    </dsp:sp>
    <dsp:sp modelId="{BD329B8B-F136-4FD9-84B5-47A83C9B2F5C}">
      <dsp:nvSpPr>
        <dsp:cNvPr id="0" name=""/>
        <dsp:cNvSpPr/>
      </dsp:nvSpPr>
      <dsp:spPr>
        <a:xfrm>
          <a:off x="3999299" y="2135410"/>
          <a:ext cx="1456073" cy="1455093"/>
        </a:xfrm>
        <a:prstGeom prst="ellipse">
          <a:avLst/>
        </a:prstGeom>
        <a:solidFill>
          <a:schemeClr val="accent5">
            <a:hueOff val="1244632"/>
            <a:satOff val="-4409"/>
            <a:lumOff val="-59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Outpatient Revenues</a:t>
          </a:r>
        </a:p>
      </dsp:txBody>
      <dsp:txXfrm>
        <a:off x="4212536" y="2348503"/>
        <a:ext cx="1029599" cy="1028907"/>
      </dsp:txXfrm>
    </dsp:sp>
    <dsp:sp modelId="{E74B62B8-6E52-4447-8EA3-BDBE93C98CA2}">
      <dsp:nvSpPr>
        <dsp:cNvPr id="0" name=""/>
        <dsp:cNvSpPr/>
      </dsp:nvSpPr>
      <dsp:spPr>
        <a:xfrm rot="9000000">
          <a:off x="2773823" y="2453457"/>
          <a:ext cx="7597" cy="31088"/>
        </a:xfrm>
        <a:custGeom>
          <a:avLst/>
          <a:gdLst/>
          <a:ahLst/>
          <a:cxnLst/>
          <a:rect l="0" t="0" r="0" b="0"/>
          <a:pathLst>
            <a:path>
              <a:moveTo>
                <a:pt x="0" y="15544"/>
              </a:moveTo>
              <a:lnTo>
                <a:pt x="7597" y="1554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777432" y="2468811"/>
        <a:ext cx="379" cy="379"/>
      </dsp:txXfrm>
    </dsp:sp>
    <dsp:sp modelId="{4EDFE10A-CF71-412E-988E-4C3712F23222}">
      <dsp:nvSpPr>
        <dsp:cNvPr id="0" name=""/>
        <dsp:cNvSpPr/>
      </dsp:nvSpPr>
      <dsp:spPr>
        <a:xfrm>
          <a:off x="1300534" y="2108339"/>
          <a:ext cx="1589477" cy="1509234"/>
        </a:xfrm>
        <a:prstGeom prst="ellipse">
          <a:avLst/>
        </a:prstGeom>
        <a:solidFill>
          <a:schemeClr val="accent5">
            <a:hueOff val="2489263"/>
            <a:satOff val="-8818"/>
            <a:lumOff val="-1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Expense Variances</a:t>
          </a:r>
        </a:p>
      </dsp:txBody>
      <dsp:txXfrm>
        <a:off x="1533308" y="2329361"/>
        <a:ext cx="1123929" cy="1067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DB619-48F8-437C-B7C5-1982280544B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7691C-422A-44FC-AC4C-2662A789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9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27F9D-8EF7-49B1-9A0E-4E472E5E05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5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27F9D-8EF7-49B1-9A0E-4E472E5E05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9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14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9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13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88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86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67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32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49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54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87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A5DD9E3-9E18-53DC-C46D-0A18661C7C2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6332" y="4657725"/>
            <a:ext cx="11795761" cy="1903713"/>
          </a:xfrm>
          <a:prstGeom prst="rect">
            <a:avLst/>
          </a:prstGeom>
        </p:spPr>
      </p:pic>
      <p:pic>
        <p:nvPicPr>
          <p:cNvPr id="3" name="Picture 3" descr="A picture containing table, woman, blue, man&#10;&#10;Description generated with very high confidence">
            <a:extLst>
              <a:ext uri="{FF2B5EF4-FFF2-40B4-BE49-F238E27FC236}">
                <a16:creationId xmlns:a16="http://schemas.microsoft.com/office/drawing/2014/main" id="{5084C2F0-E6F9-87A7-51EC-823DE7D53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20" y="3003858"/>
            <a:ext cx="5156589" cy="3720566"/>
          </a:xfrm>
          <a:prstGeom prst="rect">
            <a:avLst/>
          </a:prstGeom>
        </p:spPr>
      </p:pic>
      <p:pic>
        <p:nvPicPr>
          <p:cNvPr id="7" name="Picture 6" descr="A close-up of a doctor wearing a mask&#10;&#10;Description automatically generated">
            <a:extLst>
              <a:ext uri="{FF2B5EF4-FFF2-40B4-BE49-F238E27FC236}">
                <a16:creationId xmlns:a16="http://schemas.microsoft.com/office/drawing/2014/main" id="{63A2E328-A5DF-F4B5-AFDA-37B0422D61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906" y="0"/>
            <a:ext cx="5535521" cy="6561437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8D1B74E-DD83-3F8F-8D75-6781B5BE0F35}"/>
              </a:ext>
            </a:extLst>
          </p:cNvPr>
          <p:cNvSpPr txBox="1">
            <a:spLocks/>
          </p:cNvSpPr>
          <p:nvPr userDrawn="1"/>
        </p:nvSpPr>
        <p:spPr>
          <a:xfrm>
            <a:off x="4541153" y="1137426"/>
            <a:ext cx="5863916" cy="143004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4400" kern="1200" dirty="0">
                <a:solidFill>
                  <a:schemeClr val="tx1"/>
                </a:solidFill>
                <a:latin typeface="Arial Black"/>
                <a:ea typeface="MS PGothic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800" b="1" i="0">
                <a:latin typeface="Arial Black" panose="020B0604020202020204" pitchFamily="34" charset="0"/>
                <a:cs typeface="Arial Black" panose="020B0604020202020204" pitchFamily="34" charset="0"/>
              </a:rPr>
              <a:t>Mako SmartRobotics</a:t>
            </a:r>
            <a:r>
              <a:rPr lang="en-US" sz="4800" b="1" i="0" baseline="3000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™</a:t>
            </a:r>
            <a:endParaRPr lang="en-US" sz="4800" b="1" i="0" baseline="3000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C374CE-D229-80F0-9677-5B12788D42DF}"/>
              </a:ext>
            </a:extLst>
          </p:cNvPr>
          <p:cNvSpPr/>
          <p:nvPr userDrawn="1"/>
        </p:nvSpPr>
        <p:spPr>
          <a:xfrm>
            <a:off x="196332" y="6624918"/>
            <a:ext cx="1067692" cy="17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8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68CAAAA-C6DB-18C7-00BF-C1ABC22DD35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8120" y="781433"/>
            <a:ext cx="11795760" cy="460959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13740536-9DDF-3FCC-0B38-C9B2478D5DB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3563" y="1563820"/>
            <a:ext cx="10724874" cy="105886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600">
                <a:latin typeface="Cambria" panose="02040503050406030204" pitchFamily="18" charset="0"/>
              </a:defRPr>
            </a:lvl1pPr>
            <a:lvl2pPr>
              <a:lnSpc>
                <a:spcPct val="120000"/>
              </a:lnSpc>
              <a:defRPr sz="1400">
                <a:latin typeface="Cambria" panose="02040503050406030204" pitchFamily="18" charset="0"/>
              </a:defRPr>
            </a:lvl2pPr>
            <a:lvl3pPr>
              <a:lnSpc>
                <a:spcPct val="120000"/>
              </a:lnSpc>
              <a:defRPr sz="1400">
                <a:latin typeface="Cambria" panose="02040503050406030204" pitchFamily="18" charset="0"/>
              </a:defRPr>
            </a:lvl3pPr>
            <a:lvl4pPr>
              <a:lnSpc>
                <a:spcPct val="120000"/>
              </a:lnSpc>
              <a:defRPr sz="1400">
                <a:latin typeface="Cambria" panose="02040503050406030204" pitchFamily="18" charset="0"/>
              </a:defRPr>
            </a:lvl4pPr>
            <a:lvl5pPr>
              <a:lnSpc>
                <a:spcPct val="120000"/>
              </a:lnSpc>
              <a:defRPr sz="1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D85CC29-E0B4-B689-F84B-C6403A835E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3563" y="2944110"/>
            <a:ext cx="10724874" cy="3417003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52632DEA-DC64-DCAC-88A7-52276EA58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31" y="781433"/>
            <a:ext cx="10831706" cy="460959"/>
          </a:xfrm>
          <a:prstGeom prst="rect">
            <a:avLst/>
          </a:prstGeom>
        </p:spPr>
        <p:txBody>
          <a:bodyPr anchor="ctr"/>
          <a:lstStyle>
            <a:lvl1pPr>
              <a:defRPr sz="2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017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503F516-7AA0-83B8-A275-76B5B04CC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5546" y="5168712"/>
            <a:ext cx="2438225" cy="729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7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Finance Committee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28, 2025</a:t>
            </a:r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51616712-26BE-BDCD-D3C6-02D24511F9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6139" y="4197787"/>
            <a:ext cx="4099722" cy="12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0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3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80AAC-41F2-BAA8-9A23-CF142C331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718" y="350556"/>
            <a:ext cx="8988159" cy="61568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49D1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3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C7F110-99BC-BA00-A5DF-DB2788692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88679"/>
            <a:ext cx="8324850" cy="61187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5990E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12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3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5990E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F7D22-E3A8-964D-D1B0-61C07982D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896" y="280988"/>
            <a:ext cx="8891630" cy="624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9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2015 Bond Rate Reset-September 1,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Options as of the Reset Date:</a:t>
            </a:r>
          </a:p>
          <a:p>
            <a:pPr lvl="1"/>
            <a:r>
              <a:rPr lang="en-US" dirty="0"/>
              <a:t>Pay off the bonds - $5,290,135 – pending legal review</a:t>
            </a:r>
          </a:p>
          <a:p>
            <a:pPr lvl="1"/>
            <a:r>
              <a:rPr lang="en-US" dirty="0"/>
              <a:t>Reset Interest Rates for 1, 3, 5, 7 or 10 year term</a:t>
            </a:r>
          </a:p>
          <a:p>
            <a:pPr lvl="2"/>
            <a:r>
              <a:rPr lang="en-US" dirty="0"/>
              <a:t>Rate based upon Federal Home Loan Bank (FHLB) or Secured Overnight Financing Rate (SOFR) plus 200 basis points (2%) multiplied by the Tax-Exempt Multiplier of 0.81%</a:t>
            </a:r>
          </a:p>
          <a:p>
            <a:pPr lvl="3"/>
            <a:r>
              <a:rPr lang="en-US" dirty="0"/>
              <a:t>Example 5-year rate as of 2/27/2025 = 5.08%</a:t>
            </a:r>
          </a:p>
          <a:p>
            <a:pPr lvl="1"/>
            <a:r>
              <a:rPr lang="en-US" dirty="0"/>
              <a:t>Pre-Pay 10% of the Outstanding Amount without penalty - $529,000, Reset Interest Rates for 1, 3, 5, 7 or 10 year term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86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5925" y="2043112"/>
            <a:ext cx="4819650" cy="2200275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 of </a:t>
            </a:r>
            <a:br>
              <a:rPr lang="en-US" dirty="0"/>
            </a:br>
            <a:r>
              <a:rPr lang="en-US" dirty="0"/>
              <a:t>Debt Management Strategy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Current Debt Service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3FD5D98-2B6C-738F-81BA-06CDC931D6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805683"/>
              </p:ext>
            </p:extLst>
          </p:nvPr>
        </p:nvGraphicFramePr>
        <p:xfrm>
          <a:off x="6867525" y="608049"/>
          <a:ext cx="2266949" cy="5641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695544" imgH="4219408" progId="Excel.Sheet.12">
                  <p:embed/>
                </p:oleObj>
              </mc:Choice>
              <mc:Fallback>
                <p:oleObj name="Worksheet" r:id="rId2" imgW="1695544" imgH="42194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67525" y="608049"/>
                        <a:ext cx="2266949" cy="5641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992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 of Debt Management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Cash &amp; Investment Strategy (if changes need relative to direction for debt refinancing/pre-payment)</a:t>
            </a:r>
          </a:p>
          <a:p>
            <a:pPr lvl="1"/>
            <a:r>
              <a:rPr lang="en-US" dirty="0"/>
              <a:t>368 = Budgeted Days Cash on Hand at September 30, 2025</a:t>
            </a:r>
          </a:p>
          <a:p>
            <a:pPr lvl="1"/>
            <a:r>
              <a:rPr lang="en-US" dirty="0"/>
              <a:t>322 = Estimated Days Cash on Hand at September 30, 2025 with:</a:t>
            </a:r>
          </a:p>
          <a:p>
            <a:pPr lvl="2"/>
            <a:r>
              <a:rPr lang="en-US" dirty="0"/>
              <a:t>2015 Bonds Paid off</a:t>
            </a:r>
          </a:p>
          <a:p>
            <a:pPr lvl="2"/>
            <a:r>
              <a:rPr lang="en-US" dirty="0"/>
              <a:t>Prepayment of 20% ($3M) on 2023 Bonds</a:t>
            </a:r>
          </a:p>
          <a:p>
            <a:pPr lvl="2"/>
            <a:r>
              <a:rPr lang="en-US" dirty="0"/>
              <a:t>Prepayment of 10% ($130,000) on 2018 Bonds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84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2000"/>
                <a:lumOff val="18000"/>
              </a:schemeClr>
            </a:gs>
            <a:gs pos="100000">
              <a:schemeClr val="accent1"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9CD864-9B80-4217-918A-A08DD428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376FBE-D09E-4799-BCF8-13452CEC1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1239C2C-571C-4567-8CC9-3DEECC233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A5B991-5EC2-4BD6-9C3B-238D6B879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825" y="1148793"/>
            <a:ext cx="9863639" cy="33755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212121"/>
                </a:solidFill>
              </a:rPr>
              <a:t>Future Capital Purchase Discussion: Robotics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825" y="5083532"/>
            <a:ext cx="9863639" cy="738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212121"/>
                </a:solidFill>
              </a:rPr>
              <a:t>Dr. Ashish Rawal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79E7FF-00E7-4390-BFFA-3909D074A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l="5622" t="32929" r="5622" b="21272"/>
          <a:stretch/>
        </p:blipFill>
        <p:spPr>
          <a:xfrm>
            <a:off x="5414212" y="4551031"/>
            <a:ext cx="1363576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6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611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3E10F8-8782-A199-5334-07B5755DEFA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>
                <a:latin typeface="Cambria" panose="02040503050406030204" pitchFamily="18" charset="0"/>
                <a:ea typeface="Roboto" panose="02000000000000000000" pitchFamily="2" charset="0"/>
                <a:cs typeface="Cambria"/>
              </a:rPr>
              <a:t>Combines three key components, </a:t>
            </a:r>
            <a:r>
              <a:rPr lang="en-US" sz="1800" b="1">
                <a:solidFill>
                  <a:srgbClr val="FFB500"/>
                </a:solidFill>
                <a:latin typeface="Cambria" panose="02040503050406030204" pitchFamily="18" charset="0"/>
                <a:ea typeface="Roboto" panose="02000000000000000000" pitchFamily="2" charset="0"/>
                <a:cs typeface="Cambria"/>
              </a:rPr>
              <a:t>3D CT-based planning, </a:t>
            </a:r>
            <a:r>
              <a:rPr lang="en-US" sz="1800" b="1" err="1">
                <a:solidFill>
                  <a:srgbClr val="FFB500"/>
                </a:solidFill>
                <a:latin typeface="Cambria" panose="02040503050406030204" pitchFamily="18" charset="0"/>
                <a:ea typeface="Roboto" panose="02000000000000000000" pitchFamily="2" charset="0"/>
                <a:cs typeface="Cambria"/>
              </a:rPr>
              <a:t>AccuStop</a:t>
            </a:r>
            <a:r>
              <a:rPr lang="en-US" sz="1800" b="1" baseline="13888">
                <a:solidFill>
                  <a:srgbClr val="FFB500"/>
                </a:solidFill>
                <a:latin typeface="Cambria" panose="02040503050406030204" pitchFamily="18" charset="0"/>
                <a:ea typeface="Roboto" panose="02000000000000000000" pitchFamily="2" charset="0"/>
                <a:cs typeface="MS PGothic"/>
              </a:rPr>
              <a:t>™ </a:t>
            </a:r>
            <a:r>
              <a:rPr lang="en-US" sz="1800" b="1">
                <a:solidFill>
                  <a:srgbClr val="FFB500"/>
                </a:solidFill>
                <a:latin typeface="Cambria" panose="02040503050406030204" pitchFamily="18" charset="0"/>
                <a:ea typeface="Roboto" panose="02000000000000000000" pitchFamily="2" charset="0"/>
                <a:cs typeface="Cambria"/>
              </a:rPr>
              <a:t>haptic technology </a:t>
            </a:r>
            <a:r>
              <a:rPr lang="en-US" sz="1800">
                <a:latin typeface="Cambria" panose="02040503050406030204" pitchFamily="18" charset="0"/>
                <a:ea typeface="Roboto" panose="02000000000000000000" pitchFamily="2" charset="0"/>
                <a:cs typeface="Cambria"/>
              </a:rPr>
              <a:t>and </a:t>
            </a:r>
            <a:r>
              <a:rPr lang="en-US" sz="1800" b="1">
                <a:solidFill>
                  <a:srgbClr val="FFB500"/>
                </a:solidFill>
                <a:latin typeface="Cambria" panose="02040503050406030204" pitchFamily="18" charset="0"/>
                <a:ea typeface="Roboto" panose="02000000000000000000" pitchFamily="2" charset="0"/>
                <a:cs typeface="Cambria"/>
              </a:rPr>
              <a:t>Insightful Data Analytics</a:t>
            </a:r>
            <a:r>
              <a:rPr lang="en-US" sz="1800" b="1" baseline="25462">
                <a:latin typeface="Cambria" panose="02040503050406030204" pitchFamily="18" charset="0"/>
                <a:ea typeface="Roboto" panose="02000000000000000000" pitchFamily="2" charset="0"/>
                <a:cs typeface="Cambria"/>
              </a:rPr>
              <a:t>**</a:t>
            </a:r>
            <a:r>
              <a:rPr lang="en-US" sz="1800">
                <a:latin typeface="Cambria" panose="02040503050406030204" pitchFamily="18" charset="0"/>
                <a:ea typeface="Roboto" panose="02000000000000000000" pitchFamily="2" charset="0"/>
                <a:cs typeface="Cambria"/>
              </a:rPr>
              <a:t>, into one platform which which has demonstrated enhanced outcomes for total hip, total knee and partial knee patients compared to manual surgery.</a:t>
            </a:r>
            <a:r>
              <a:rPr lang="en-US" sz="1800" baseline="25462">
                <a:latin typeface="Cambria" panose="02040503050406030204" pitchFamily="18" charset="0"/>
                <a:ea typeface="Roboto" panose="02000000000000000000" pitchFamily="2" charset="0"/>
                <a:cs typeface="Cambria"/>
              </a:rPr>
              <a:t>1-3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39356E-322B-A7C3-154D-1EA797D0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chemeClr val="bg1"/>
                </a:solidFill>
              </a:rPr>
              <a:t>Mako SmartRobotics™</a:t>
            </a:r>
            <a:r>
              <a:rPr lang="en-US" b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7C3F85-0CD5-72A6-6C23-A3E247A4B6E4}"/>
              </a:ext>
            </a:extLst>
          </p:cNvPr>
          <p:cNvGrpSpPr/>
          <p:nvPr/>
        </p:nvGrpSpPr>
        <p:grpSpPr>
          <a:xfrm>
            <a:off x="1298344" y="2960160"/>
            <a:ext cx="9595312" cy="2845348"/>
            <a:chOff x="626729" y="2927418"/>
            <a:chExt cx="9637284" cy="285779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6DAC702-3095-0306-68EA-23CB18F4762D}"/>
                </a:ext>
              </a:extLst>
            </p:cNvPr>
            <p:cNvGrpSpPr/>
            <p:nvPr/>
          </p:nvGrpSpPr>
          <p:grpSpPr>
            <a:xfrm>
              <a:off x="4226582" y="4528530"/>
              <a:ext cx="6037431" cy="1256682"/>
              <a:chOff x="4179447" y="4321136"/>
              <a:chExt cx="6037431" cy="1256682"/>
            </a:xfrm>
          </p:grpSpPr>
          <p:pic>
            <p:nvPicPr>
              <p:cNvPr id="14" name="object 17">
                <a:extLst>
                  <a:ext uri="{FF2B5EF4-FFF2-40B4-BE49-F238E27FC236}">
                    <a16:creationId xmlns:a16="http://schemas.microsoft.com/office/drawing/2014/main" id="{56B83BBF-B07E-1299-40E3-5C963DF08355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79447" y="4321136"/>
                <a:ext cx="1985401" cy="1250752"/>
              </a:xfrm>
              <a:prstGeom prst="rect">
                <a:avLst/>
              </a:prstGeom>
            </p:spPr>
          </p:pic>
          <p:pic>
            <p:nvPicPr>
              <p:cNvPr id="15" name="object 18">
                <a:extLst>
                  <a:ext uri="{FF2B5EF4-FFF2-40B4-BE49-F238E27FC236}">
                    <a16:creationId xmlns:a16="http://schemas.microsoft.com/office/drawing/2014/main" id="{CD884226-EF6B-2E45-88D2-40C9BE1B274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039857" y="4332663"/>
                <a:ext cx="2177021" cy="1245155"/>
              </a:xfrm>
              <a:prstGeom prst="rect">
                <a:avLst/>
              </a:prstGeom>
            </p:spPr>
          </p:pic>
          <p:pic>
            <p:nvPicPr>
              <p:cNvPr id="16" name="Picture 18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E406EB55-A224-6089-BF79-EAED629A5C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24379"/>
              <a:stretch/>
            </p:blipFill>
            <p:spPr>
              <a:xfrm>
                <a:off x="6233892" y="4326732"/>
                <a:ext cx="1736921" cy="1245155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0144B9B-32C3-C62E-12EE-A98500191CD5}"/>
                </a:ext>
              </a:extLst>
            </p:cNvPr>
            <p:cNvGrpSpPr/>
            <p:nvPr/>
          </p:nvGrpSpPr>
          <p:grpSpPr>
            <a:xfrm>
              <a:off x="4250782" y="2927418"/>
              <a:ext cx="6013231" cy="1210558"/>
              <a:chOff x="4179447" y="2823721"/>
              <a:chExt cx="6013231" cy="1210558"/>
            </a:xfrm>
          </p:grpSpPr>
          <p:pic>
            <p:nvPicPr>
              <p:cNvPr id="11" name="object 9">
                <a:extLst>
                  <a:ext uri="{FF2B5EF4-FFF2-40B4-BE49-F238E27FC236}">
                    <a16:creationId xmlns:a16="http://schemas.microsoft.com/office/drawing/2014/main" id="{66A01DFA-68F0-A072-08ED-C96A6D287B22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179447" y="2823721"/>
                <a:ext cx="1985401" cy="1209349"/>
              </a:xfrm>
              <a:prstGeom prst="rect">
                <a:avLst/>
              </a:prstGeom>
            </p:spPr>
          </p:pic>
          <p:pic>
            <p:nvPicPr>
              <p:cNvPr id="12" name="object 19">
                <a:extLst>
                  <a:ext uri="{FF2B5EF4-FFF2-40B4-BE49-F238E27FC236}">
                    <a16:creationId xmlns:a16="http://schemas.microsoft.com/office/drawing/2014/main" id="{DDEEC3FA-0BB1-8EB0-7BCF-36B04AF4B493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039857" y="2823721"/>
                <a:ext cx="2152821" cy="1210557"/>
              </a:xfrm>
              <a:prstGeom prst="rect">
                <a:avLst/>
              </a:prstGeom>
            </p:spPr>
          </p:pic>
          <p:pic>
            <p:nvPicPr>
              <p:cNvPr id="13" name="Picture 16" descr="Graphical user interface, application, Teams&#10;&#10;Description automatically generated">
                <a:extLst>
                  <a:ext uri="{FF2B5EF4-FFF2-40B4-BE49-F238E27FC236}">
                    <a16:creationId xmlns:a16="http://schemas.microsoft.com/office/drawing/2014/main" id="{EA075D7C-63A9-55A1-0906-6BC7314FE1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-762" r="19271" b="762"/>
              <a:stretch/>
            </p:blipFill>
            <p:spPr>
              <a:xfrm>
                <a:off x="6233892" y="2824931"/>
                <a:ext cx="1736921" cy="1209348"/>
              </a:xfrm>
              <a:prstGeom prst="rect">
                <a:avLst/>
              </a:prstGeom>
            </p:spPr>
          </p:pic>
        </p:grpSp>
        <p:sp>
          <p:nvSpPr>
            <p:cNvPr id="8" name="object 88">
              <a:extLst>
                <a:ext uri="{FF2B5EF4-FFF2-40B4-BE49-F238E27FC236}">
                  <a16:creationId xmlns:a16="http://schemas.microsoft.com/office/drawing/2014/main" id="{687AD0CB-35F3-4FC1-41E8-274184A1E976}"/>
                </a:ext>
              </a:extLst>
            </p:cNvPr>
            <p:cNvSpPr>
              <a:spLocks/>
            </p:cNvSpPr>
            <p:nvPr/>
          </p:nvSpPr>
          <p:spPr>
            <a:xfrm rot="5400000" flipH="1">
              <a:off x="5417514" y="-499063"/>
              <a:ext cx="55713" cy="9637283"/>
            </a:xfrm>
            <a:custGeom>
              <a:avLst/>
              <a:gdLst/>
              <a:ahLst/>
              <a:cxnLst/>
              <a:rect l="l" t="t" r="r" b="b"/>
              <a:pathLst>
                <a:path h="4587875">
                  <a:moveTo>
                    <a:pt x="0" y="0"/>
                  </a:moveTo>
                  <a:lnTo>
                    <a:pt x="0" y="4587420"/>
                  </a:lnTo>
                </a:path>
              </a:pathLst>
            </a:custGeom>
            <a:ln w="25400">
              <a:solidFill>
                <a:srgbClr val="B2B4AE">
                  <a:alpha val="40000"/>
                </a:srgb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Text Placeholder 5">
              <a:extLst>
                <a:ext uri="{FF2B5EF4-FFF2-40B4-BE49-F238E27FC236}">
                  <a16:creationId xmlns:a16="http://schemas.microsoft.com/office/drawing/2014/main" id="{3BFC73EB-62C0-A9DD-6649-B9DBB1BD252C}"/>
                </a:ext>
              </a:extLst>
            </p:cNvPr>
            <p:cNvSpPr txBox="1">
              <a:spLocks/>
            </p:cNvSpPr>
            <p:nvPr/>
          </p:nvSpPr>
          <p:spPr>
            <a:xfrm>
              <a:off x="1034734" y="3207709"/>
              <a:ext cx="2682077" cy="749194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lang="en-US" sz="4400" kern="1200" dirty="0">
                  <a:solidFill>
                    <a:schemeClr val="tx1"/>
                  </a:solidFill>
                  <a:latin typeface="Arial Black"/>
                  <a:ea typeface="MS PGothic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MS PGothic"/>
                  <a:cs typeface="+mn-cs"/>
                </a:rPr>
                <a:t>Know more.</a:t>
              </a:r>
              <a:endPara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MS PGothic"/>
                <a:cs typeface="+mn-cs"/>
              </a:endParaRPr>
            </a:p>
          </p:txBody>
        </p:sp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0F0593B7-2248-17B4-7E77-2B7B722B86E2}"/>
                </a:ext>
              </a:extLst>
            </p:cNvPr>
            <p:cNvSpPr txBox="1">
              <a:spLocks/>
            </p:cNvSpPr>
            <p:nvPr/>
          </p:nvSpPr>
          <p:spPr>
            <a:xfrm>
              <a:off x="1034734" y="4781984"/>
              <a:ext cx="2682077" cy="749194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lang="en-US" sz="4400" kern="1200" dirty="0">
                  <a:solidFill>
                    <a:schemeClr val="tx1"/>
                  </a:solidFill>
                  <a:latin typeface="Arial Black"/>
                  <a:ea typeface="MS PGothic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B500"/>
                  </a:solidFill>
                  <a:effectLst/>
                  <a:uLnTx/>
                  <a:uFillTx/>
                  <a:latin typeface="Arial Black"/>
                  <a:ea typeface="MS PGothic"/>
                  <a:cs typeface="+mn-cs"/>
                </a:rPr>
                <a:t>Cut less</a:t>
              </a:r>
              <a:r>
                <a:rPr kumimoji="0" lang="en-US" sz="2800" b="0" i="0" u="none" strike="noStrike" kern="1200" cap="none" spc="-20" normalizeH="0" baseline="0" noProof="0">
                  <a:ln>
                    <a:noFill/>
                  </a:ln>
                  <a:solidFill>
                    <a:srgbClr val="FFB500"/>
                  </a:solidFill>
                  <a:effectLst/>
                  <a:uLnTx/>
                  <a:uFillTx/>
                  <a:latin typeface="Arial Black"/>
                  <a:ea typeface="MS PGothic"/>
                  <a:cs typeface="Arial Black"/>
                </a:rPr>
                <a:t>.</a:t>
              </a:r>
              <a:r>
                <a:rPr kumimoji="0" lang="en-US" sz="2800" b="1" i="0" u="none" strike="noStrike" kern="1200" cap="none" spc="-30" normalizeH="0" baseline="50925" noProof="0">
                  <a:ln>
                    <a:noFill/>
                  </a:ln>
                  <a:solidFill>
                    <a:srgbClr val="FFB500"/>
                  </a:solidFill>
                  <a:effectLst/>
                  <a:uLnTx/>
                  <a:uFillTx/>
                  <a:latin typeface="Cambria" panose="02040503050406030204" pitchFamily="18" charset="0"/>
                  <a:ea typeface="MS PGothic"/>
                  <a:cs typeface="Arial Black" panose="020B0604020202020204" pitchFamily="34" charset="0"/>
                </a:rPr>
                <a:t>†4-</a:t>
              </a:r>
              <a:r>
                <a:rPr kumimoji="0" lang="en-US" sz="2800" b="1" i="0" u="none" strike="noStrike" kern="1200" cap="none" spc="-75" normalizeH="0" baseline="50925" noProof="0">
                  <a:ln>
                    <a:noFill/>
                  </a:ln>
                  <a:solidFill>
                    <a:srgbClr val="FFB500"/>
                  </a:solidFill>
                  <a:effectLst/>
                  <a:uLnTx/>
                  <a:uFillTx/>
                  <a:latin typeface="Cambria" panose="02040503050406030204" pitchFamily="18" charset="0"/>
                  <a:ea typeface="MS PGothic"/>
                  <a:cs typeface="Arial Black" panose="020B0604020202020204" pitchFamily="34" charset="0"/>
                </a:rPr>
                <a:t>8</a:t>
              </a:r>
              <a:endPara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Arial Black"/>
                <a:ea typeface="MS PGothic"/>
                <a:cs typeface="+mn-cs"/>
              </a:endParaRPr>
            </a:p>
          </p:txBody>
        </p:sp>
      </p:grpSp>
      <p:sp>
        <p:nvSpPr>
          <p:cNvPr id="17" name="object 22">
            <a:extLst>
              <a:ext uri="{FF2B5EF4-FFF2-40B4-BE49-F238E27FC236}">
                <a16:creationId xmlns:a16="http://schemas.microsoft.com/office/drawing/2014/main" id="{56F8999E-A4F6-07E5-D60A-0810504A95BD}"/>
              </a:ext>
            </a:extLst>
          </p:cNvPr>
          <p:cNvSpPr txBox="1"/>
          <p:nvPr/>
        </p:nvSpPr>
        <p:spPr>
          <a:xfrm>
            <a:off x="626731" y="6011954"/>
            <a:ext cx="10938539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27777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**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Access</a:t>
            </a:r>
            <a:r>
              <a:rPr kumimoji="0" sz="9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to</a:t>
            </a:r>
            <a:r>
              <a:rPr kumimoji="0" sz="9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data</a:t>
            </a:r>
            <a:r>
              <a:rPr kumimoji="0" sz="900" b="0" i="0" u="none" strike="noStrike" kern="1200" cap="none" spc="-3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analytics</a:t>
            </a:r>
            <a:r>
              <a:rPr kumimoji="0" sz="900" b="0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offering</a:t>
            </a:r>
            <a:r>
              <a:rPr kumimoji="0" sz="9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requires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execution</a:t>
            </a:r>
            <a:r>
              <a:rPr kumimoji="0" sz="900" b="0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of</a:t>
            </a:r>
            <a:r>
              <a:rPr kumimoji="0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a</a:t>
            </a:r>
            <a:r>
              <a:rPr kumimoji="0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separate</a:t>
            </a:r>
            <a:r>
              <a:rPr kumimoji="0" sz="9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agreement.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27777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†</a:t>
            </a:r>
            <a:r>
              <a:rPr kumimoji="0" sz="900" b="0" i="0" u="none" strike="noStrike" kern="1200" cap="none" spc="89" normalizeH="0" baseline="27777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For Mako Total</a:t>
            </a:r>
            <a:r>
              <a:rPr kumimoji="0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Knee</a:t>
            </a:r>
            <a:r>
              <a:rPr kumimoji="0" sz="9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application,</a:t>
            </a:r>
            <a:r>
              <a:rPr kumimoji="0" sz="9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“cut</a:t>
            </a:r>
            <a:r>
              <a:rPr kumimoji="0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less”</a:t>
            </a:r>
            <a:r>
              <a:rPr kumimoji="0" sz="9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refers</a:t>
            </a:r>
            <a:r>
              <a:rPr kumimoji="0" sz="9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to less</a:t>
            </a:r>
            <a:r>
              <a:rPr kumimoji="0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soft</a:t>
            </a:r>
            <a:r>
              <a:rPr kumimoji="0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tissue damage</a:t>
            </a:r>
            <a:r>
              <a:rPr kumimoji="0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and</a:t>
            </a:r>
            <a:r>
              <a:rPr kumimoji="0" sz="9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greater</a:t>
            </a:r>
            <a:r>
              <a:rPr kumimoji="0" sz="9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bone</a:t>
            </a:r>
            <a:r>
              <a:rPr kumimoji="0" sz="9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preservation</a:t>
            </a:r>
            <a:r>
              <a:rPr kumimoji="0" sz="900" b="0" i="0" u="none" strike="noStrike" kern="1200" cap="none" spc="-3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compared</a:t>
            </a:r>
            <a:r>
              <a:rPr kumimoji="0" sz="9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to</a:t>
            </a:r>
            <a:r>
              <a:rPr kumimoji="0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manual surgery.</a:t>
            </a:r>
            <a:r>
              <a:rPr kumimoji="0" lang="en-US" sz="900" b="0" i="0" u="none" strike="noStrike" kern="1200" cap="none" spc="0" normalizeH="0" baseline="27777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4-8</a:t>
            </a:r>
            <a:r>
              <a:rPr kumimoji="0" sz="900" b="0" i="0" u="none" strike="noStrike" kern="1200" cap="none" spc="44" normalizeH="0" baseline="27777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For the Mako Total</a:t>
            </a:r>
            <a:r>
              <a:rPr kumimoji="0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Hip</a:t>
            </a:r>
            <a:r>
              <a:rPr kumimoji="0" sz="9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and</a:t>
            </a:r>
            <a:r>
              <a:rPr kumimoji="0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Partial</a:t>
            </a:r>
            <a:r>
              <a:rPr kumimoji="0" sz="9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Knee</a:t>
            </a:r>
            <a:r>
              <a:rPr kumimoji="0" sz="9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applications,</a:t>
            </a:r>
            <a:r>
              <a:rPr kumimoji="0" sz="9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“cut</a:t>
            </a:r>
            <a:r>
              <a:rPr kumimoji="0" sz="900" b="0" i="0" u="none" strike="noStrike" kern="1200" cap="none" spc="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less”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refers</a:t>
            </a:r>
            <a:r>
              <a:rPr kumimoji="0" sz="900" b="0" i="0" u="none" strike="noStrike" kern="1200" cap="none" spc="-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to greater</a:t>
            </a:r>
            <a:r>
              <a:rPr kumimoji="0" sz="9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bone</a:t>
            </a:r>
            <a:r>
              <a:rPr kumimoji="0" sz="9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preservation</a:t>
            </a:r>
            <a:r>
              <a:rPr kumimoji="0" sz="900" b="0" i="0" u="none" strike="noStrike" kern="1200" cap="none" spc="-4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as</a:t>
            </a:r>
            <a:r>
              <a:rPr kumimoji="0" sz="900" b="0" i="0" u="none" strike="noStrike" kern="1200" cap="none" spc="-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compared</a:t>
            </a:r>
            <a:r>
              <a:rPr kumimoji="0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to</a:t>
            </a:r>
            <a:r>
              <a:rPr kumimoji="0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manual</a:t>
            </a:r>
            <a:r>
              <a:rPr kumimoji="0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surgery.</a:t>
            </a:r>
            <a:r>
              <a:rPr kumimoji="0" sz="975" b="0" i="0" u="none" strike="noStrike" kern="1200" cap="none" spc="-15" normalizeH="0" baseline="25641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4</a:t>
            </a:r>
            <a:r>
              <a:rPr kumimoji="0" lang="en-US" sz="975" b="0" i="0" u="none" strike="noStrike" kern="1200" cap="none" spc="-15" normalizeH="0" baseline="25641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-</a:t>
            </a:r>
            <a:r>
              <a:rPr kumimoji="0" sz="975" b="0" i="0" u="none" strike="noStrike" kern="1200" cap="none" spc="-15" normalizeH="0" baseline="25641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8</a:t>
            </a:r>
            <a:endParaRPr kumimoji="0" sz="975" b="0" i="0" u="none" strike="noStrike" kern="1200" cap="none" spc="0" normalizeH="0" baseline="25641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92145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59" y="3755135"/>
            <a:ext cx="382511" cy="3825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59" y="4303776"/>
            <a:ext cx="382523" cy="380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59" y="4840224"/>
            <a:ext cx="382523" cy="380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400555"/>
            <a:ext cx="12191998" cy="7528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Clinical</a:t>
            </a:r>
            <a:r>
              <a:rPr spc="25" dirty="0"/>
              <a:t> </a:t>
            </a:r>
            <a:r>
              <a:rPr dirty="0"/>
              <a:t>success</a:t>
            </a:r>
            <a:r>
              <a:rPr spc="50" dirty="0"/>
              <a:t> </a:t>
            </a:r>
            <a:r>
              <a:rPr dirty="0">
                <a:latin typeface="Symbol"/>
                <a:cs typeface="Symbol"/>
              </a:rPr>
              <a:t></a:t>
            </a:r>
            <a:r>
              <a:rPr spc="305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B500"/>
                </a:solidFill>
              </a:rPr>
              <a:t>Total</a:t>
            </a:r>
            <a:r>
              <a:rPr spc="45" dirty="0">
                <a:solidFill>
                  <a:srgbClr val="FFB500"/>
                </a:solidFill>
              </a:rPr>
              <a:t> </a:t>
            </a:r>
            <a:r>
              <a:rPr spc="-20" dirty="0">
                <a:solidFill>
                  <a:srgbClr val="FFB500"/>
                </a:solidFill>
              </a:rPr>
              <a:t>Knee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4813" y="1589309"/>
            <a:ext cx="6238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Geneva" pitchFamily="126" charset="-128"/>
                <a:cs typeface="Arial Black"/>
              </a:rPr>
              <a:t>Mako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Geneva" pitchFamily="126" charset="-128"/>
                <a:cs typeface="Arial Black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Geneva" pitchFamily="126" charset="-128"/>
                <a:cs typeface="Arial Black"/>
              </a:rPr>
              <a:t>Total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Geneva" pitchFamily="126" charset="-128"/>
                <a:cs typeface="Arial Black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Geneva" pitchFamily="126" charset="-128"/>
                <a:cs typeface="Arial Black"/>
              </a:rPr>
              <a:t>Knee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Geneva" pitchFamily="126" charset="-128"/>
                <a:cs typeface="Arial Black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Geneva" pitchFamily="126" charset="-128"/>
                <a:cs typeface="Arial Black"/>
              </a:rPr>
              <a:t>has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Geneva" pitchFamily="126" charset="-128"/>
                <a:cs typeface="Arial Black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Geneva" pitchFamily="126" charset="-128"/>
                <a:cs typeface="Arial Black"/>
              </a:rPr>
              <a:t>demonstrated…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  <a:ea typeface="Geneva" pitchFamily="126" charset="-128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2434" y="2334713"/>
            <a:ext cx="7965440" cy="3826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marR="939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Two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distinct,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prospective,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consecutive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series,</a:t>
            </a:r>
            <a:r>
              <a:rPr kumimoji="0" sz="18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single-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surgeon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studies</a:t>
            </a:r>
            <a:r>
              <a:rPr kumimoji="0" sz="1800" b="0" i="0" u="none" strike="noStrike" kern="0" cap="none" spc="3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comparing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patients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who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underwent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conventional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jig-based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total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knee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replacement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Geneva" pitchFamily="126" charset="-128"/>
              <a:cs typeface="Cambria"/>
            </a:endParaRPr>
          </a:p>
          <a:p>
            <a:pPr marL="101600" marR="182880" lvl="0" indent="-635" algn="l" defTabSz="914400" rtl="0" eaLnBrk="1" fontAlgn="auto" latinLnBrk="0" hangingPunct="1">
              <a:lnSpc>
                <a:spcPts val="211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versus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Mako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Total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Knee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surgery (40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patients</a:t>
            </a:r>
            <a:r>
              <a:rPr kumimoji="0" sz="1800" b="0" i="0" u="none" strike="noStrike" kern="0" cap="none" spc="0" normalizeH="0" baseline="2546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5</a:t>
            </a:r>
            <a:r>
              <a:rPr kumimoji="0" sz="1800" b="0" i="0" u="none" strike="noStrike" kern="0" cap="none" spc="172" normalizeH="0" baseline="2546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and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30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patients</a:t>
            </a:r>
            <a:r>
              <a:rPr kumimoji="0" sz="1800" b="0" i="0" u="none" strike="noStrike" kern="0" cap="none" spc="0" normalizeH="0" baseline="2546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14</a:t>
            </a:r>
            <a:r>
              <a:rPr kumimoji="0" sz="1800" b="0" i="0" u="none" strike="noStrike" kern="0" cap="none" spc="-30" normalizeH="0" baseline="2546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in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each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cohort)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concluded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that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Mako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Total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Knee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with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Triathlon</a:t>
            </a: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was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associated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with: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Geneva" pitchFamily="126" charset="-128"/>
              <a:cs typeface="Cambr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Geneva" pitchFamily="126" charset="-128"/>
              <a:cs typeface="Cambria"/>
            </a:endParaRPr>
          </a:p>
          <a:p>
            <a:pPr marL="69723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Less</a:t>
            </a:r>
            <a:r>
              <a:rPr kumimoji="0" sz="1800" b="1" i="0" u="none" strike="noStrike" kern="0" cap="none" spc="-30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bone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and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soft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tissue</a:t>
            </a:r>
            <a:r>
              <a:rPr kumimoji="0" sz="18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damage</a:t>
            </a:r>
            <a:r>
              <a:rPr kumimoji="0" sz="18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2546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5</a:t>
            </a:r>
            <a:r>
              <a:rPr kumimoji="0" sz="1800" b="0" i="0" u="none" strike="noStrike" kern="0" cap="none" spc="187" normalizeH="0" baseline="2546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(p&lt;0.05)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Geneva" pitchFamily="126" charset="-128"/>
              <a:cs typeface="Cambr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Geneva" pitchFamily="126" charset="-128"/>
              <a:cs typeface="Cambria"/>
            </a:endParaRPr>
          </a:p>
          <a:p>
            <a:pPr marL="69723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Less</a:t>
            </a:r>
            <a:r>
              <a:rPr kumimoji="0" sz="1800" b="1" i="0" u="none" strike="noStrike" kern="0" cap="none" spc="-60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need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for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opiate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analgesics</a:t>
            </a:r>
            <a:r>
              <a:rPr kumimoji="0" sz="1800" b="0" i="0" u="none" strike="noStrike" kern="0" cap="none" spc="0" normalizeH="0" baseline="2546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14</a:t>
            </a:r>
            <a:r>
              <a:rPr kumimoji="0" sz="1800" b="0" i="0" u="none" strike="noStrike" kern="0" cap="none" spc="157" normalizeH="0" baseline="2546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(p&lt;0.001)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Geneva" pitchFamily="126" charset="-128"/>
              <a:cs typeface="Cambria"/>
            </a:endParaRPr>
          </a:p>
          <a:p>
            <a:pPr marL="697230" marR="1286510" lvl="0" indent="0" algn="l" defTabSz="914400" rtl="0" eaLnBrk="1" fontAlgn="auto" latinLnBrk="0" hangingPunct="1">
              <a:lnSpc>
                <a:spcPct val="1975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Less</a:t>
            </a:r>
            <a:r>
              <a:rPr kumimoji="0" sz="1800" b="1" i="0" u="none" strike="noStrike" kern="0" cap="none" spc="-45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time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to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hospital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discharge</a:t>
            </a:r>
            <a:r>
              <a:rPr kumimoji="0" sz="1800" b="0" i="0" u="none" strike="noStrike" kern="0" cap="none" spc="0" normalizeH="0" baseline="2546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14</a:t>
            </a:r>
            <a:r>
              <a:rPr kumimoji="0" sz="1800" b="0" i="0" u="none" strike="noStrike" kern="0" cap="none" spc="172" normalizeH="0" baseline="2546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(26%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reduction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in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LOS)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Less</a:t>
            </a:r>
            <a:r>
              <a:rPr kumimoji="0" sz="1800" b="1" i="0" u="none" strike="noStrike" kern="0" cap="none" spc="-75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need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for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inpatient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physical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therapy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sessions</a:t>
            </a:r>
            <a:r>
              <a:rPr kumimoji="0" sz="1800" b="0" i="0" u="none" strike="noStrike" kern="0" cap="none" spc="0" normalizeH="0" baseline="2546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14</a:t>
            </a:r>
            <a:r>
              <a:rPr kumimoji="0" sz="1800" b="0" i="0" u="none" strike="noStrike" kern="0" cap="none" spc="150" normalizeH="0" baseline="2546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(p&lt;0.001)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Less</a:t>
            </a:r>
            <a:r>
              <a:rPr kumimoji="0" sz="1800" b="1" i="0" u="none" strike="noStrike" kern="0" cap="none" spc="-40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postoperative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pain</a:t>
            </a:r>
            <a:r>
              <a:rPr kumimoji="0" sz="1800" b="0" i="0" u="none" strike="noStrike" kern="0" cap="none" spc="0" normalizeH="0" baseline="2546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14</a:t>
            </a:r>
            <a:r>
              <a:rPr kumimoji="0" sz="1800" b="0" i="0" u="none" strike="noStrike" kern="0" cap="none" spc="172" normalizeH="0" baseline="2546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(p&lt;0.001)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Geneva" pitchFamily="126" charset="-128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59" y="5373623"/>
            <a:ext cx="384047" cy="3809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59" y="5920740"/>
            <a:ext cx="384047" cy="3809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4523" y="1725167"/>
            <a:ext cx="2619754" cy="458419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1D2128"/>
                </a:solidFill>
                <a:effectLst/>
                <a:uLnTx/>
                <a:uFillTx/>
                <a:latin typeface="Cambria"/>
                <a:ea typeface="Geneva" pitchFamily="126" charset="-128"/>
                <a:cs typeface="+mn-cs"/>
              </a:rPr>
              <a:t>MKOSYM-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D2128"/>
                </a:solidFill>
                <a:effectLst/>
                <a:uLnTx/>
                <a:uFillTx/>
                <a:latin typeface="Cambria"/>
                <a:ea typeface="Geneva" pitchFamily="126" charset="-128"/>
                <a:cs typeface="+mn-cs"/>
              </a:rPr>
              <a:t>PRE-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1D2128"/>
                </a:solidFill>
                <a:effectLst/>
                <a:uLnTx/>
                <a:uFillTx/>
                <a:latin typeface="Cambria"/>
                <a:ea typeface="Geneva" pitchFamily="126" charset="-128"/>
                <a:cs typeface="+mn-cs"/>
              </a:rPr>
              <a:t>113_32453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05930"/>
            <a:ext cx="9601196" cy="382619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Call to Order – Steve Peotter</a:t>
            </a:r>
          </a:p>
          <a:p>
            <a:r>
              <a:rPr lang="en-US" dirty="0"/>
              <a:t>Review &amp; Approval of November 22, 2024 Finance Committee Minutes – Steve Peotter</a:t>
            </a:r>
          </a:p>
          <a:p>
            <a:r>
              <a:rPr lang="en-US" dirty="0"/>
              <a:t>January 2025 Financials – Michelle Abey </a:t>
            </a:r>
          </a:p>
          <a:p>
            <a:r>
              <a:rPr lang="en-US" dirty="0"/>
              <a:t>February Month-to-Date Financial Update – Michelle Abey </a:t>
            </a:r>
          </a:p>
          <a:p>
            <a:r>
              <a:rPr lang="en-US" dirty="0"/>
              <a:t>Policy 2.10: Financial Assistance Policy Changes – Michelle Abey 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Discussion of Debt Management Strategy – Michelle Abey</a:t>
            </a:r>
          </a:p>
          <a:p>
            <a:pPr lvl="1"/>
            <a:r>
              <a:rPr lang="en-US" dirty="0"/>
              <a:t>Debt Summary as of January 31, 2025 </a:t>
            </a:r>
          </a:p>
          <a:p>
            <a:pPr lvl="1"/>
            <a:r>
              <a:rPr lang="en-US" dirty="0"/>
              <a:t>2015 Bond Rate Reset 9/01/2025</a:t>
            </a:r>
          </a:p>
          <a:p>
            <a:pPr lvl="1"/>
            <a:r>
              <a:rPr lang="en-US" dirty="0"/>
              <a:t>Pre-Payment of Debt Scenarios</a:t>
            </a:r>
          </a:p>
          <a:p>
            <a:pPr lvl="1"/>
            <a:r>
              <a:rPr lang="en-US" dirty="0"/>
              <a:t>Cash &amp; Investment Strategy </a:t>
            </a:r>
          </a:p>
          <a:p>
            <a:r>
              <a:rPr lang="en-US" dirty="0"/>
              <a:t>Future Capital Purchase Discussion– Robotics – Dr. Ashish Rawal</a:t>
            </a:r>
          </a:p>
          <a:p>
            <a:r>
              <a:rPr lang="en-US" dirty="0"/>
              <a:t>Open Discussion</a:t>
            </a:r>
          </a:p>
          <a:p>
            <a:r>
              <a:rPr lang="en-US" dirty="0"/>
              <a:t>Adjournment – Steve Peotter</a:t>
            </a:r>
          </a:p>
        </p:txBody>
      </p:sp>
    </p:spTree>
    <p:extLst>
      <p:ext uri="{BB962C8B-B14F-4D97-AF65-F5344CB8AC3E}">
        <p14:creationId xmlns:p14="http://schemas.microsoft.com/office/powerpoint/2010/main" val="3647669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4485" y="2606155"/>
            <a:ext cx="6327140" cy="317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614680" lvl="0" indent="0" algn="l" defTabSz="914400" rtl="0" eaLnBrk="1" fontAlgn="auto" latinLnBrk="0" hangingPunct="1">
              <a:lnSpc>
                <a:spcPct val="10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Enhanced</a:t>
            </a:r>
            <a:r>
              <a:rPr kumimoji="0" sz="22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acetabular</a:t>
            </a:r>
            <a:r>
              <a:rPr kumimoji="0" sz="22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component</a:t>
            </a:r>
            <a:r>
              <a:rPr kumimoji="0" sz="22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placement </a:t>
            </a:r>
            <a:r>
              <a:rPr kumimoji="0" sz="2200" b="1" i="0" u="none" strike="noStrike" kern="0" cap="none" spc="-10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accuracy</a:t>
            </a:r>
            <a:r>
              <a:rPr kumimoji="0" sz="2200" b="1" i="0" u="none" strike="noStrike" kern="0" cap="none" spc="-45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and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1" i="0" u="none" strike="noStrike" kern="0" cap="none" spc="-10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reduced</a:t>
            </a:r>
            <a:r>
              <a:rPr kumimoji="0" sz="2200" b="1" i="0" u="none" strike="noStrike" kern="0" cap="none" spc="-45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1" i="0" u="none" strike="noStrike" kern="0" cap="none" spc="-10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dislocation</a:t>
            </a:r>
            <a:r>
              <a:rPr kumimoji="0" sz="2200" b="1" i="0" u="none" strike="noStrike" kern="0" cap="none" spc="-60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1" i="0" u="none" strike="noStrike" kern="0" cap="none" spc="-10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rates</a:t>
            </a:r>
            <a:r>
              <a:rPr kumimoji="0" sz="2200" b="1" i="0" u="none" strike="noStrike" kern="0" cap="none" spc="-75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when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compared</a:t>
            </a:r>
            <a:r>
              <a:rPr kumimoji="0" sz="22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with</a:t>
            </a:r>
            <a:r>
              <a:rPr kumimoji="0" sz="22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manual</a:t>
            </a:r>
            <a:r>
              <a:rPr kumimoji="0" sz="22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THA</a:t>
            </a:r>
            <a:r>
              <a:rPr kumimoji="0" sz="2175" b="0" i="0" u="none" strike="noStrike" kern="0" cap="none" spc="-15" normalizeH="0" baseline="24904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15</a:t>
            </a:r>
            <a:endParaRPr kumimoji="0" sz="2175" b="0" i="0" u="none" strike="noStrike" kern="0" cap="none" spc="0" normalizeH="0" baseline="24904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Geneva" pitchFamily="126" charset="-128"/>
              <a:cs typeface="Cambria"/>
            </a:endParaRPr>
          </a:p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9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Favorable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short-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term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patient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reported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outcomes</a:t>
            </a:r>
            <a:r>
              <a:rPr kumimoji="0" sz="2175" b="0" i="0" u="none" strike="noStrike" kern="0" cap="none" spc="-30" normalizeH="0" baseline="24904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16-</a:t>
            </a:r>
            <a:r>
              <a:rPr kumimoji="0" sz="2175" b="0" i="0" u="none" strike="noStrike" kern="0" cap="none" spc="-37" normalizeH="0" baseline="24904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18</a:t>
            </a:r>
            <a:endParaRPr kumimoji="0" sz="2175" b="0" i="0" u="none" strike="noStrike" kern="0" cap="none" spc="0" normalizeH="0" baseline="24904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Geneva" pitchFamily="126" charset="-128"/>
              <a:cs typeface="Cambria"/>
            </a:endParaRPr>
          </a:p>
          <a:p>
            <a:pPr marL="38100" marR="730250" lvl="0" indent="0" algn="l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The</a:t>
            </a:r>
            <a:r>
              <a:rPr kumimoji="0" sz="2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highest</a:t>
            </a:r>
            <a:r>
              <a:rPr kumimoji="0" sz="2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1" i="0" u="none" strike="noStrike" kern="0" cap="none" spc="-25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Forgotten</a:t>
            </a:r>
            <a:r>
              <a:rPr kumimoji="0" sz="2200" b="1" i="0" u="none" strike="noStrike" kern="0" cap="none" spc="-70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1" i="0" u="none" strike="noStrike" kern="0" cap="none" spc="0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Joint</a:t>
            </a:r>
            <a:r>
              <a:rPr kumimoji="0" sz="2200" b="1" i="0" u="none" strike="noStrike" kern="0" cap="none" spc="-65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1" i="0" u="none" strike="noStrike" kern="0" cap="none" spc="0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Score</a:t>
            </a:r>
            <a:r>
              <a:rPr kumimoji="0" sz="2200" b="1" i="0" u="none" strike="noStrike" kern="0" cap="none" spc="-60" normalizeH="0" baseline="0" noProof="0" dirty="0">
                <a:ln>
                  <a:noFill/>
                </a:ln>
                <a:solidFill>
                  <a:srgbClr val="FFB5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reported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in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literature</a:t>
            </a:r>
            <a:r>
              <a:rPr kumimoji="0" sz="2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for</a:t>
            </a:r>
            <a:r>
              <a:rPr kumimoji="0" sz="22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THA</a:t>
            </a:r>
            <a:r>
              <a:rPr kumimoji="0" sz="2175" b="0" i="0" u="none" strike="noStrike" kern="0" cap="none" spc="-15" normalizeH="0" baseline="24904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18</a:t>
            </a:r>
            <a:endParaRPr kumimoji="0" sz="2175" b="0" i="0" u="none" strike="noStrike" kern="0" cap="none" spc="0" normalizeH="0" baseline="24904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Geneva" pitchFamily="126" charset="-128"/>
              <a:cs typeface="Cambria"/>
            </a:endParaRPr>
          </a:p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9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Decreased</a:t>
            </a:r>
            <a:r>
              <a:rPr kumimoji="0" sz="2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length</a:t>
            </a:r>
            <a:r>
              <a:rPr kumimoji="0" sz="22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of</a:t>
            </a:r>
            <a:r>
              <a:rPr kumimoji="0" sz="22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stay</a:t>
            </a:r>
            <a:r>
              <a:rPr kumimoji="0" sz="2175" b="0" i="0" u="none" strike="noStrike" kern="0" cap="none" spc="-15" normalizeH="0" baseline="24904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Geneva" pitchFamily="126" charset="-128"/>
                <a:cs typeface="Cambria"/>
              </a:rPr>
              <a:t>19</a:t>
            </a:r>
            <a:endParaRPr kumimoji="0" sz="2175" b="0" i="0" u="none" strike="noStrike" kern="0" cap="none" spc="0" normalizeH="0" baseline="24904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Geneva" pitchFamily="126" charset="-128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Clinical</a:t>
            </a:r>
            <a:r>
              <a:rPr spc="25" dirty="0"/>
              <a:t> </a:t>
            </a:r>
            <a:r>
              <a:rPr dirty="0"/>
              <a:t>success</a:t>
            </a:r>
            <a:r>
              <a:rPr spc="50" dirty="0"/>
              <a:t> </a:t>
            </a:r>
            <a:r>
              <a:rPr dirty="0">
                <a:latin typeface="Symbol"/>
                <a:cs typeface="Symbol"/>
              </a:rPr>
              <a:t></a:t>
            </a:r>
            <a:r>
              <a:rPr spc="305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B500"/>
                </a:solidFill>
              </a:rPr>
              <a:t>Total</a:t>
            </a:r>
            <a:r>
              <a:rPr spc="45" dirty="0">
                <a:solidFill>
                  <a:srgbClr val="FFB500"/>
                </a:solidFill>
              </a:rPr>
              <a:t> </a:t>
            </a:r>
            <a:r>
              <a:rPr spc="-25" dirty="0">
                <a:solidFill>
                  <a:srgbClr val="FFB500"/>
                </a:solidFill>
              </a:rPr>
              <a:t>Hip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00555"/>
            <a:ext cx="12191998" cy="7528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3713" y="1589309"/>
            <a:ext cx="5933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Geneva" pitchFamily="126" charset="-128"/>
                <a:cs typeface="Arial Black"/>
              </a:rPr>
              <a:t>Mako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Geneva" pitchFamily="126" charset="-128"/>
                <a:cs typeface="Arial Black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Geneva" pitchFamily="126" charset="-128"/>
                <a:cs typeface="Arial Black"/>
              </a:rPr>
              <a:t>Total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Geneva" pitchFamily="126" charset="-128"/>
                <a:cs typeface="Arial Black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Geneva" pitchFamily="126" charset="-128"/>
                <a:cs typeface="Arial Black"/>
              </a:rPr>
              <a:t>Hip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Geneva" pitchFamily="126" charset="-128"/>
                <a:cs typeface="Arial Black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Geneva" pitchFamily="126" charset="-128"/>
                <a:cs typeface="Arial Black"/>
              </a:rPr>
              <a:t>has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Geneva" pitchFamily="126" charset="-128"/>
                <a:cs typeface="Arial Black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Geneva" pitchFamily="126" charset="-128"/>
                <a:cs typeface="Arial Black"/>
              </a:rPr>
              <a:t>demonstrated…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  <a:ea typeface="Geneva" pitchFamily="126" charset="-128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70559" y="1661160"/>
            <a:ext cx="10617835" cy="4691380"/>
            <a:chOff x="670559" y="1661160"/>
            <a:chExt cx="10617835" cy="46913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0181" y="1661160"/>
              <a:ext cx="2228086" cy="46908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559" y="2712720"/>
              <a:ext cx="382511" cy="3825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559" y="3982211"/>
              <a:ext cx="382511" cy="3825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559" y="4567427"/>
              <a:ext cx="382511" cy="3825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559" y="5483351"/>
              <a:ext cx="384047" cy="382523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1D2128"/>
                </a:solidFill>
                <a:effectLst/>
                <a:uLnTx/>
                <a:uFillTx/>
                <a:latin typeface="Cambria"/>
                <a:ea typeface="Geneva" pitchFamily="126" charset="-128"/>
                <a:cs typeface="+mn-cs"/>
              </a:rPr>
              <a:t>MKOSYM-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D2128"/>
                </a:solidFill>
                <a:effectLst/>
                <a:uLnTx/>
                <a:uFillTx/>
                <a:latin typeface="Cambria"/>
                <a:ea typeface="Geneva" pitchFamily="126" charset="-128"/>
                <a:cs typeface="+mn-cs"/>
              </a:rPr>
              <a:t>PRE-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1D2128"/>
                </a:solidFill>
                <a:effectLst/>
                <a:uLnTx/>
                <a:uFillTx/>
                <a:latin typeface="Cambria"/>
                <a:ea typeface="Geneva" pitchFamily="126" charset="-128"/>
                <a:cs typeface="+mn-cs"/>
              </a:rPr>
              <a:t>113_32453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Adjournment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6F223AD4-F1E1-E0A1-E182-636E28C828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4080" y="4039340"/>
            <a:ext cx="5783840" cy="173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4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A38949-1EAC-4DED-AF7B-973F687AA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Review &amp; Approval of November 22, 2024     Committee Minutes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64EAB0-9095-45E6-8997-C95B35635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8F9096-24C0-47DD-B62E-FFDB6146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2" y="2539176"/>
            <a:ext cx="4802184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Highlights from the meeting include:</a:t>
            </a:r>
          </a:p>
          <a:p>
            <a:pPr lvl="1"/>
            <a:r>
              <a:rPr lang="en-US" dirty="0"/>
              <a:t>October Financials</a:t>
            </a:r>
          </a:p>
          <a:p>
            <a:pPr lvl="1"/>
            <a:r>
              <a:rPr lang="en-US" dirty="0"/>
              <a:t>Financial Assistance Policy/EMTALA Policies</a:t>
            </a:r>
          </a:p>
          <a:p>
            <a:pPr lvl="1"/>
            <a:r>
              <a:rPr lang="en-US" dirty="0"/>
              <a:t>Community Health Needs Assessment</a:t>
            </a:r>
          </a:p>
          <a:p>
            <a:pPr lvl="1"/>
            <a:r>
              <a:rPr lang="en-US" dirty="0" err="1"/>
              <a:t>Ivenix</a:t>
            </a:r>
            <a:r>
              <a:rPr lang="en-US" dirty="0"/>
              <a:t> Infusion Pumps</a:t>
            </a:r>
          </a:p>
          <a:p>
            <a:pPr lvl="1"/>
            <a:r>
              <a:rPr lang="en-US" dirty="0"/>
              <a:t>Investment Review</a:t>
            </a:r>
          </a:p>
        </p:txBody>
      </p:sp>
      <p:pic>
        <p:nvPicPr>
          <p:cNvPr id="5" name="Graphic 4" descr="Meeting">
            <a:extLst>
              <a:ext uri="{FF2B5EF4-FFF2-40B4-BE49-F238E27FC236}">
                <a16:creationId xmlns:a16="http://schemas.microsoft.com/office/drawing/2014/main" id="{E467C67C-E551-5A67-E1C0-EE966A54B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5403" y="1168353"/>
            <a:ext cx="4362798" cy="4362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20D59E-5E3C-5467-4158-FFBF2DC0C396}"/>
              </a:ext>
            </a:extLst>
          </p:cNvPr>
          <p:cNvSpPr txBox="1"/>
          <p:nvPr/>
        </p:nvSpPr>
        <p:spPr>
          <a:xfrm>
            <a:off x="5991684" y="5638023"/>
            <a:ext cx="5107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*Request Motion to Approve November 22, 2024 Finance Committee Meeting Minutes.*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31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31206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January 2025 Financials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949A120-8F5D-9575-12C0-39064C4751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199900"/>
              </p:ext>
            </p:extLst>
          </p:nvPr>
        </p:nvGraphicFramePr>
        <p:xfrm>
          <a:off x="2450236" y="2032987"/>
          <a:ext cx="6755907" cy="347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074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31206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January 2025 Financials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81CB3-1BE3-E7C1-FAD1-F0F824D6144C}"/>
              </a:ext>
            </a:extLst>
          </p:cNvPr>
          <p:cNvSpPr txBox="1"/>
          <p:nvPr/>
        </p:nvSpPr>
        <p:spPr>
          <a:xfrm>
            <a:off x="1244016" y="5703628"/>
            <a:ext cx="97039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*Request Motion to Approve January 2025 Financials.*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C235820-92D5-DCCD-2AB9-C0141B75A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449668"/>
              </p:ext>
            </p:extLst>
          </p:nvPr>
        </p:nvGraphicFramePr>
        <p:xfrm>
          <a:off x="1045364" y="1912937"/>
          <a:ext cx="10320339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29370" imgH="2476526" progId="Excel.Sheet.12">
                  <p:embed/>
                </p:oleObj>
              </mc:Choice>
              <mc:Fallback>
                <p:oleObj name="Worksheet" r:id="rId2" imgW="7429370" imgH="24765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5364" y="1912937"/>
                        <a:ext cx="10320339" cy="344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87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0" y="2466974"/>
            <a:ext cx="3067050" cy="20621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February Month-to-Date Financials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DE2B26-FA95-7C15-31CE-793949A3A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526745"/>
            <a:ext cx="6616498" cy="58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8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3CC1DB7-CD19-47F3-A822-00E42A54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Policy 2.10: Financial Assistance Policy Changes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501E79-7616-491F-BFD0-442862FBC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D75F65-EDBA-4B97-8A4E-614B489DB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E5AF8-A54D-3969-9231-33B6EA4D5D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2643" y="5684061"/>
            <a:ext cx="10375812" cy="708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*Request Motion to Recommend to the Governing Board Approval of Changes to </a:t>
            </a:r>
          </a:p>
          <a:p>
            <a:pPr marL="0" marR="0" lvl="0" indent="0" algn="ctr" defTabSz="4572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Policy 2.10 – Financial Assistance Policy*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317A4-A69E-64B6-81F4-88E3CC214DBC}"/>
              </a:ext>
            </a:extLst>
          </p:cNvPr>
          <p:cNvSpPr txBox="1"/>
          <p:nvPr/>
        </p:nvSpPr>
        <p:spPr>
          <a:xfrm>
            <a:off x="7426295" y="2563738"/>
            <a:ext cx="36730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Recommended Changes: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Self Pay Discount – 39% to 45%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100% Financial Assistance – 150% of Federal Poverty Level (FPL) to 200% of FPL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Advanced Practice Providers Added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C72B5F-69C0-8BAA-D2EB-597D2AE82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748" y="1186837"/>
            <a:ext cx="4806475" cy="43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9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 of Debt Management Strategy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43FE99-143C-5C0F-C6E2-139D07415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802" y="2495549"/>
            <a:ext cx="10365404" cy="331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7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 of Debt Management Strategy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B9A48-7F0F-3100-4D75-79F6EA70D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Debt Covenants:</a:t>
            </a:r>
          </a:p>
          <a:p>
            <a:pPr lvl="1"/>
            <a:r>
              <a:rPr lang="en-US" dirty="0"/>
              <a:t>Days Cash On Hand – minimum of 45 days</a:t>
            </a:r>
          </a:p>
          <a:p>
            <a:pPr lvl="1"/>
            <a:r>
              <a:rPr lang="en-US" dirty="0"/>
              <a:t>Debt Service Coverage Ratio – 1.25X</a:t>
            </a:r>
          </a:p>
          <a:p>
            <a:pPr lvl="1"/>
            <a:r>
              <a:rPr lang="en-US" dirty="0"/>
              <a:t>2015 Bond Specific Covenants</a:t>
            </a:r>
          </a:p>
          <a:p>
            <a:pPr lvl="2"/>
            <a:r>
              <a:rPr lang="en-US" dirty="0"/>
              <a:t>Maintain an Account Balance of at least $3,000,000 at First Business Bank</a:t>
            </a:r>
          </a:p>
          <a:p>
            <a:pPr lvl="2"/>
            <a:r>
              <a:rPr lang="en-US" dirty="0"/>
              <a:t>Loan to value &lt; 75%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07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2918</TotalTime>
  <Words>774</Words>
  <Application>Microsoft Office PowerPoint</Application>
  <PresentationFormat>Widescreen</PresentationFormat>
  <Paragraphs>95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Aptos</vt:lpstr>
      <vt:lpstr>Aptos Display</vt:lpstr>
      <vt:lpstr>Arial</vt:lpstr>
      <vt:lpstr>Arial Black</vt:lpstr>
      <vt:lpstr>Cambria</vt:lpstr>
      <vt:lpstr>Garamond</vt:lpstr>
      <vt:lpstr>Symbol</vt:lpstr>
      <vt:lpstr>Times New Roman</vt:lpstr>
      <vt:lpstr>Organic</vt:lpstr>
      <vt:lpstr>office theme</vt:lpstr>
      <vt:lpstr>Worksheet</vt:lpstr>
      <vt:lpstr>Finance Committee Meeting</vt:lpstr>
      <vt:lpstr>Meeting Agenda</vt:lpstr>
      <vt:lpstr>Review &amp; Approval of November 22, 2024     Committee Minutes</vt:lpstr>
      <vt:lpstr>January 2025 Financials</vt:lpstr>
      <vt:lpstr>January 2025 Financials</vt:lpstr>
      <vt:lpstr>February Month-to-Date Financials</vt:lpstr>
      <vt:lpstr>Policy 2.10: Financial Assistance Policy Changes</vt:lpstr>
      <vt:lpstr>Discussion of Debt Management Strategy</vt:lpstr>
      <vt:lpstr>Discussion of Debt Management Strategy</vt:lpstr>
      <vt:lpstr>PowerPoint Presentation</vt:lpstr>
      <vt:lpstr>PowerPoint Presentation</vt:lpstr>
      <vt:lpstr>PowerPoint Presentation</vt:lpstr>
      <vt:lpstr>2015 Bond Rate Reset-September 1, 2025</vt:lpstr>
      <vt:lpstr>Discussion of  Debt Management Strategy  Current Debt Service</vt:lpstr>
      <vt:lpstr>Discussion of Debt Management Strategy</vt:lpstr>
      <vt:lpstr>Future Capital Purchase Discussion: Robotics </vt:lpstr>
      <vt:lpstr>PowerPoint Presentation</vt:lpstr>
      <vt:lpstr>Mako SmartRobotics™ </vt:lpstr>
      <vt:lpstr>Clinical success  Total Knee</vt:lpstr>
      <vt:lpstr>Clinical success  Total Hip</vt:lpstr>
      <vt:lpstr>Open Discussion</vt:lpstr>
    </vt:vector>
  </TitlesOfParts>
  <Company>Stoughton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Committee Meeting</dc:title>
  <dc:creator>Abey, Michelle</dc:creator>
  <cp:lastModifiedBy>Abey, Michelle</cp:lastModifiedBy>
  <cp:revision>70</cp:revision>
  <cp:lastPrinted>2023-08-17T20:02:35Z</cp:lastPrinted>
  <dcterms:created xsi:type="dcterms:W3CDTF">2021-08-20T18:03:23Z</dcterms:created>
  <dcterms:modified xsi:type="dcterms:W3CDTF">2025-02-28T12:18:52Z</dcterms:modified>
</cp:coreProperties>
</file>