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8" r:id="rId4"/>
    <p:sldId id="260" r:id="rId5"/>
    <p:sldId id="270" r:id="rId6"/>
    <p:sldId id="271" r:id="rId7"/>
    <p:sldId id="274" r:id="rId8"/>
    <p:sldId id="275" r:id="rId9"/>
    <p:sldId id="276" r:id="rId10"/>
    <p:sldId id="273" r:id="rId11"/>
    <p:sldId id="264" r:id="rId12"/>
  </p:sldIdLst>
  <p:sldSz cx="12192000" cy="6858000"/>
  <p:notesSz cx="68580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37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17B615D-5E2A-4027-8B75-05CB300E37A1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6075EC7-C898-4446-BA17-2FF35487E3F0}">
      <dgm:prSet phldrT="[Text]"/>
      <dgm:spPr/>
      <dgm:t>
        <a:bodyPr/>
        <a:lstStyle/>
        <a:p>
          <a:r>
            <a:rPr lang="en-US" dirty="0"/>
            <a:t>RFP Issued Monday, March 3, 2025, Proposals Due April 1, 2025</a:t>
          </a:r>
        </a:p>
      </dgm:t>
    </dgm:pt>
    <dgm:pt modelId="{FE27C5EB-C38C-4441-B0BE-EA56D4D841E0}" type="parTrans" cxnId="{4ACBC823-D282-4BF7-80A9-E9714FAE50C6}">
      <dgm:prSet/>
      <dgm:spPr/>
      <dgm:t>
        <a:bodyPr/>
        <a:lstStyle/>
        <a:p>
          <a:endParaRPr lang="en-US"/>
        </a:p>
      </dgm:t>
    </dgm:pt>
    <dgm:pt modelId="{1388BD34-14C2-4B08-8A14-41C452D13B24}" type="sibTrans" cxnId="{4ACBC823-D282-4BF7-80A9-E9714FAE50C6}">
      <dgm:prSet/>
      <dgm:spPr/>
      <dgm:t>
        <a:bodyPr/>
        <a:lstStyle/>
        <a:p>
          <a:endParaRPr lang="en-US"/>
        </a:p>
      </dgm:t>
    </dgm:pt>
    <dgm:pt modelId="{8952930C-134A-49F5-AFED-3E8797CEBEE1}">
      <dgm:prSet phldrT="[Text]"/>
      <dgm:spPr/>
      <dgm:t>
        <a:bodyPr/>
        <a:lstStyle/>
        <a:p>
          <a:r>
            <a:rPr lang="en-US" dirty="0"/>
            <a:t>Stoughton Health Team Selects Top Two Firms</a:t>
          </a:r>
        </a:p>
      </dgm:t>
    </dgm:pt>
    <dgm:pt modelId="{E2A34841-96E4-4D9D-A896-7D2A32D442DF}" type="parTrans" cxnId="{4DA79D2D-7AC8-442B-A65C-1D87AD88B177}">
      <dgm:prSet/>
      <dgm:spPr/>
      <dgm:t>
        <a:bodyPr/>
        <a:lstStyle/>
        <a:p>
          <a:endParaRPr lang="en-US"/>
        </a:p>
      </dgm:t>
    </dgm:pt>
    <dgm:pt modelId="{A23240EF-7124-4B10-9105-00EA9DA0D929}" type="sibTrans" cxnId="{4DA79D2D-7AC8-442B-A65C-1D87AD88B177}">
      <dgm:prSet/>
      <dgm:spPr/>
      <dgm:t>
        <a:bodyPr/>
        <a:lstStyle/>
        <a:p>
          <a:endParaRPr lang="en-US"/>
        </a:p>
      </dgm:t>
    </dgm:pt>
    <dgm:pt modelId="{91F91CC6-43BA-4E42-9775-13CAD02FFE77}">
      <dgm:prSet phldrT="[Text]"/>
      <dgm:spPr/>
      <dgm:t>
        <a:bodyPr/>
        <a:lstStyle/>
        <a:p>
          <a:r>
            <a:rPr lang="en-US" dirty="0"/>
            <a:t>Top Two Firms Present at Audit Committee Friday, April 18, 2025 – Selection Made</a:t>
          </a:r>
        </a:p>
      </dgm:t>
    </dgm:pt>
    <dgm:pt modelId="{CF736F93-CBB1-4692-902F-4F29A4B49F42}" type="parTrans" cxnId="{02F1281C-B508-475A-8917-BEA0D570AF8A}">
      <dgm:prSet/>
      <dgm:spPr/>
      <dgm:t>
        <a:bodyPr/>
        <a:lstStyle/>
        <a:p>
          <a:endParaRPr lang="en-US"/>
        </a:p>
      </dgm:t>
    </dgm:pt>
    <dgm:pt modelId="{B64E5602-8BAE-4A29-9799-300468C6713F}" type="sibTrans" cxnId="{02F1281C-B508-475A-8917-BEA0D570AF8A}">
      <dgm:prSet/>
      <dgm:spPr/>
      <dgm:t>
        <a:bodyPr/>
        <a:lstStyle/>
        <a:p>
          <a:endParaRPr lang="en-US"/>
        </a:p>
      </dgm:t>
    </dgm:pt>
    <dgm:pt modelId="{51AB632D-A292-4BD5-A75B-797712E8B946}" type="pres">
      <dgm:prSet presAssocID="{917B615D-5E2A-4027-8B75-05CB300E37A1}" presName="linear" presStyleCnt="0">
        <dgm:presLayoutVars>
          <dgm:dir/>
          <dgm:animLvl val="lvl"/>
          <dgm:resizeHandles val="exact"/>
        </dgm:presLayoutVars>
      </dgm:prSet>
      <dgm:spPr/>
    </dgm:pt>
    <dgm:pt modelId="{E7F72218-B090-4FF1-A3CE-BEF2A8FF1CDA}" type="pres">
      <dgm:prSet presAssocID="{F6075EC7-C898-4446-BA17-2FF35487E3F0}" presName="parentLin" presStyleCnt="0"/>
      <dgm:spPr/>
    </dgm:pt>
    <dgm:pt modelId="{C9CBA464-3183-4F21-93A8-92932C42FCF3}" type="pres">
      <dgm:prSet presAssocID="{F6075EC7-C898-4446-BA17-2FF35487E3F0}" presName="parentLeftMargin" presStyleLbl="node1" presStyleIdx="0" presStyleCnt="3"/>
      <dgm:spPr/>
    </dgm:pt>
    <dgm:pt modelId="{E87FDB4E-C333-4FA8-B1D2-59B40707ED0C}" type="pres">
      <dgm:prSet presAssocID="{F6075EC7-C898-4446-BA17-2FF35487E3F0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25749185-A6FB-4C5C-BB62-BBF3FA94AAD1}" type="pres">
      <dgm:prSet presAssocID="{F6075EC7-C898-4446-BA17-2FF35487E3F0}" presName="negativeSpace" presStyleCnt="0"/>
      <dgm:spPr/>
    </dgm:pt>
    <dgm:pt modelId="{D7578CB6-E074-42F2-8DB3-7B56558B908E}" type="pres">
      <dgm:prSet presAssocID="{F6075EC7-C898-4446-BA17-2FF35487E3F0}" presName="childText" presStyleLbl="conFgAcc1" presStyleIdx="0" presStyleCnt="3">
        <dgm:presLayoutVars>
          <dgm:bulletEnabled val="1"/>
        </dgm:presLayoutVars>
      </dgm:prSet>
      <dgm:spPr/>
    </dgm:pt>
    <dgm:pt modelId="{82E6C4A2-5434-495A-90B1-14DD71177464}" type="pres">
      <dgm:prSet presAssocID="{1388BD34-14C2-4B08-8A14-41C452D13B24}" presName="spaceBetweenRectangles" presStyleCnt="0"/>
      <dgm:spPr/>
    </dgm:pt>
    <dgm:pt modelId="{2854D36D-4E51-4EB0-8636-88A01674CFC5}" type="pres">
      <dgm:prSet presAssocID="{8952930C-134A-49F5-AFED-3E8797CEBEE1}" presName="parentLin" presStyleCnt="0"/>
      <dgm:spPr/>
    </dgm:pt>
    <dgm:pt modelId="{CF405FF8-80D4-4E65-9E6C-93C43B779687}" type="pres">
      <dgm:prSet presAssocID="{8952930C-134A-49F5-AFED-3E8797CEBEE1}" presName="parentLeftMargin" presStyleLbl="node1" presStyleIdx="0" presStyleCnt="3"/>
      <dgm:spPr/>
    </dgm:pt>
    <dgm:pt modelId="{C84A7CF5-991C-4BA0-9168-18136DCFFFCF}" type="pres">
      <dgm:prSet presAssocID="{8952930C-134A-49F5-AFED-3E8797CEBEE1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4E3F6D04-FDB6-45F3-BA99-3DE0135CE096}" type="pres">
      <dgm:prSet presAssocID="{8952930C-134A-49F5-AFED-3E8797CEBEE1}" presName="negativeSpace" presStyleCnt="0"/>
      <dgm:spPr/>
    </dgm:pt>
    <dgm:pt modelId="{56BEB35C-848C-4E88-9A6A-31FA39DF06F6}" type="pres">
      <dgm:prSet presAssocID="{8952930C-134A-49F5-AFED-3E8797CEBEE1}" presName="childText" presStyleLbl="conFgAcc1" presStyleIdx="1" presStyleCnt="3">
        <dgm:presLayoutVars>
          <dgm:bulletEnabled val="1"/>
        </dgm:presLayoutVars>
      </dgm:prSet>
      <dgm:spPr/>
    </dgm:pt>
    <dgm:pt modelId="{EA9DB739-059D-4D32-812D-7DC00C16648F}" type="pres">
      <dgm:prSet presAssocID="{A23240EF-7124-4B10-9105-00EA9DA0D929}" presName="spaceBetweenRectangles" presStyleCnt="0"/>
      <dgm:spPr/>
    </dgm:pt>
    <dgm:pt modelId="{86BFBA13-D733-47F7-890E-051CA81909AA}" type="pres">
      <dgm:prSet presAssocID="{91F91CC6-43BA-4E42-9775-13CAD02FFE77}" presName="parentLin" presStyleCnt="0"/>
      <dgm:spPr/>
    </dgm:pt>
    <dgm:pt modelId="{38F9E1C2-D864-430B-BDFE-056A21808F40}" type="pres">
      <dgm:prSet presAssocID="{91F91CC6-43BA-4E42-9775-13CAD02FFE77}" presName="parentLeftMargin" presStyleLbl="node1" presStyleIdx="1" presStyleCnt="3"/>
      <dgm:spPr/>
    </dgm:pt>
    <dgm:pt modelId="{DC186D12-9672-44B9-942F-8165F03EBCF3}" type="pres">
      <dgm:prSet presAssocID="{91F91CC6-43BA-4E42-9775-13CAD02FFE77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02996EF6-2C6A-4788-A171-C268515165D9}" type="pres">
      <dgm:prSet presAssocID="{91F91CC6-43BA-4E42-9775-13CAD02FFE77}" presName="negativeSpace" presStyleCnt="0"/>
      <dgm:spPr/>
    </dgm:pt>
    <dgm:pt modelId="{86BB0C3F-5EF0-4AAF-B30E-BE9B4BD8AA97}" type="pres">
      <dgm:prSet presAssocID="{91F91CC6-43BA-4E42-9775-13CAD02FFE77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B34C1503-9261-4C57-9622-D39CA33CBDB4}" type="presOf" srcId="{91F91CC6-43BA-4E42-9775-13CAD02FFE77}" destId="{DC186D12-9672-44B9-942F-8165F03EBCF3}" srcOrd="1" destOrd="0" presId="urn:microsoft.com/office/officeart/2005/8/layout/list1"/>
    <dgm:cxn modelId="{02F1281C-B508-475A-8917-BEA0D570AF8A}" srcId="{917B615D-5E2A-4027-8B75-05CB300E37A1}" destId="{91F91CC6-43BA-4E42-9775-13CAD02FFE77}" srcOrd="2" destOrd="0" parTransId="{CF736F93-CBB1-4692-902F-4F29A4B49F42}" sibTransId="{B64E5602-8BAE-4A29-9799-300468C6713F}"/>
    <dgm:cxn modelId="{942E5120-6E01-4A94-9E69-7F521B7299C9}" type="presOf" srcId="{91F91CC6-43BA-4E42-9775-13CAD02FFE77}" destId="{38F9E1C2-D864-430B-BDFE-056A21808F40}" srcOrd="0" destOrd="0" presId="urn:microsoft.com/office/officeart/2005/8/layout/list1"/>
    <dgm:cxn modelId="{4ACBC823-D282-4BF7-80A9-E9714FAE50C6}" srcId="{917B615D-5E2A-4027-8B75-05CB300E37A1}" destId="{F6075EC7-C898-4446-BA17-2FF35487E3F0}" srcOrd="0" destOrd="0" parTransId="{FE27C5EB-C38C-4441-B0BE-EA56D4D841E0}" sibTransId="{1388BD34-14C2-4B08-8A14-41C452D13B24}"/>
    <dgm:cxn modelId="{4DA79D2D-7AC8-442B-A65C-1D87AD88B177}" srcId="{917B615D-5E2A-4027-8B75-05CB300E37A1}" destId="{8952930C-134A-49F5-AFED-3E8797CEBEE1}" srcOrd="1" destOrd="0" parTransId="{E2A34841-96E4-4D9D-A896-7D2A32D442DF}" sibTransId="{A23240EF-7124-4B10-9105-00EA9DA0D929}"/>
    <dgm:cxn modelId="{9F828557-9C15-49A6-9381-847750ADB71D}" type="presOf" srcId="{8952930C-134A-49F5-AFED-3E8797CEBEE1}" destId="{C84A7CF5-991C-4BA0-9168-18136DCFFFCF}" srcOrd="1" destOrd="0" presId="urn:microsoft.com/office/officeart/2005/8/layout/list1"/>
    <dgm:cxn modelId="{A3C51C96-C3D3-4E76-9B36-FB54A9FDB4DD}" type="presOf" srcId="{917B615D-5E2A-4027-8B75-05CB300E37A1}" destId="{51AB632D-A292-4BD5-A75B-797712E8B946}" srcOrd="0" destOrd="0" presId="urn:microsoft.com/office/officeart/2005/8/layout/list1"/>
    <dgm:cxn modelId="{2880F7A1-22C7-4782-A40D-B7F353F889A3}" type="presOf" srcId="{F6075EC7-C898-4446-BA17-2FF35487E3F0}" destId="{E87FDB4E-C333-4FA8-B1D2-59B40707ED0C}" srcOrd="1" destOrd="0" presId="urn:microsoft.com/office/officeart/2005/8/layout/list1"/>
    <dgm:cxn modelId="{D14DD9C4-D77C-4C0E-A25F-5B4789729028}" type="presOf" srcId="{8952930C-134A-49F5-AFED-3E8797CEBEE1}" destId="{CF405FF8-80D4-4E65-9E6C-93C43B779687}" srcOrd="0" destOrd="0" presId="urn:microsoft.com/office/officeart/2005/8/layout/list1"/>
    <dgm:cxn modelId="{08A638F3-218D-4EC3-BE51-F8DF0CA631C5}" type="presOf" srcId="{F6075EC7-C898-4446-BA17-2FF35487E3F0}" destId="{C9CBA464-3183-4F21-93A8-92932C42FCF3}" srcOrd="0" destOrd="0" presId="urn:microsoft.com/office/officeart/2005/8/layout/list1"/>
    <dgm:cxn modelId="{F2B173E8-3AA0-461D-A540-39B85DAAE1A1}" type="presParOf" srcId="{51AB632D-A292-4BD5-A75B-797712E8B946}" destId="{E7F72218-B090-4FF1-A3CE-BEF2A8FF1CDA}" srcOrd="0" destOrd="0" presId="urn:microsoft.com/office/officeart/2005/8/layout/list1"/>
    <dgm:cxn modelId="{C863A7B1-14C3-4E5A-9907-2F9002974277}" type="presParOf" srcId="{E7F72218-B090-4FF1-A3CE-BEF2A8FF1CDA}" destId="{C9CBA464-3183-4F21-93A8-92932C42FCF3}" srcOrd="0" destOrd="0" presId="urn:microsoft.com/office/officeart/2005/8/layout/list1"/>
    <dgm:cxn modelId="{1FBD9D2D-F5CE-482B-95EF-7F1702D0D538}" type="presParOf" srcId="{E7F72218-B090-4FF1-A3CE-BEF2A8FF1CDA}" destId="{E87FDB4E-C333-4FA8-B1D2-59B40707ED0C}" srcOrd="1" destOrd="0" presId="urn:microsoft.com/office/officeart/2005/8/layout/list1"/>
    <dgm:cxn modelId="{56FFC2E5-83A5-4257-AB96-FBFE826D8FEE}" type="presParOf" srcId="{51AB632D-A292-4BD5-A75B-797712E8B946}" destId="{25749185-A6FB-4C5C-BB62-BBF3FA94AAD1}" srcOrd="1" destOrd="0" presId="urn:microsoft.com/office/officeart/2005/8/layout/list1"/>
    <dgm:cxn modelId="{97B05D27-1332-4965-B2A2-77206E2689EE}" type="presParOf" srcId="{51AB632D-A292-4BD5-A75B-797712E8B946}" destId="{D7578CB6-E074-42F2-8DB3-7B56558B908E}" srcOrd="2" destOrd="0" presId="urn:microsoft.com/office/officeart/2005/8/layout/list1"/>
    <dgm:cxn modelId="{B35A5B5C-ECE7-484A-BF24-2016AA781C82}" type="presParOf" srcId="{51AB632D-A292-4BD5-A75B-797712E8B946}" destId="{82E6C4A2-5434-495A-90B1-14DD71177464}" srcOrd="3" destOrd="0" presId="urn:microsoft.com/office/officeart/2005/8/layout/list1"/>
    <dgm:cxn modelId="{0CE7915D-B950-414A-8881-AED8C519FBDD}" type="presParOf" srcId="{51AB632D-A292-4BD5-A75B-797712E8B946}" destId="{2854D36D-4E51-4EB0-8636-88A01674CFC5}" srcOrd="4" destOrd="0" presId="urn:microsoft.com/office/officeart/2005/8/layout/list1"/>
    <dgm:cxn modelId="{D20A1811-3EB2-434A-8062-4D5F95BF5E56}" type="presParOf" srcId="{2854D36D-4E51-4EB0-8636-88A01674CFC5}" destId="{CF405FF8-80D4-4E65-9E6C-93C43B779687}" srcOrd="0" destOrd="0" presId="urn:microsoft.com/office/officeart/2005/8/layout/list1"/>
    <dgm:cxn modelId="{D2552FE7-CE67-47F5-9509-57A2EE0D70A4}" type="presParOf" srcId="{2854D36D-4E51-4EB0-8636-88A01674CFC5}" destId="{C84A7CF5-991C-4BA0-9168-18136DCFFFCF}" srcOrd="1" destOrd="0" presId="urn:microsoft.com/office/officeart/2005/8/layout/list1"/>
    <dgm:cxn modelId="{30BDB781-40DA-4B8C-9AB2-5E0FB8E74525}" type="presParOf" srcId="{51AB632D-A292-4BD5-A75B-797712E8B946}" destId="{4E3F6D04-FDB6-45F3-BA99-3DE0135CE096}" srcOrd="5" destOrd="0" presId="urn:microsoft.com/office/officeart/2005/8/layout/list1"/>
    <dgm:cxn modelId="{EAFF281D-7CE0-413B-92D9-AC40A1C17521}" type="presParOf" srcId="{51AB632D-A292-4BD5-A75B-797712E8B946}" destId="{56BEB35C-848C-4E88-9A6A-31FA39DF06F6}" srcOrd="6" destOrd="0" presId="urn:microsoft.com/office/officeart/2005/8/layout/list1"/>
    <dgm:cxn modelId="{5935BBA9-3DD1-4475-8B27-5F0BC2204CFC}" type="presParOf" srcId="{51AB632D-A292-4BD5-A75B-797712E8B946}" destId="{EA9DB739-059D-4D32-812D-7DC00C16648F}" srcOrd="7" destOrd="0" presId="urn:microsoft.com/office/officeart/2005/8/layout/list1"/>
    <dgm:cxn modelId="{E1E899CD-62D0-4023-AE1C-97037005C603}" type="presParOf" srcId="{51AB632D-A292-4BD5-A75B-797712E8B946}" destId="{86BFBA13-D733-47F7-890E-051CA81909AA}" srcOrd="8" destOrd="0" presId="urn:microsoft.com/office/officeart/2005/8/layout/list1"/>
    <dgm:cxn modelId="{F85CE8EE-F22C-4B21-AE3B-FD00ABEFC675}" type="presParOf" srcId="{86BFBA13-D733-47F7-890E-051CA81909AA}" destId="{38F9E1C2-D864-430B-BDFE-056A21808F40}" srcOrd="0" destOrd="0" presId="urn:microsoft.com/office/officeart/2005/8/layout/list1"/>
    <dgm:cxn modelId="{BAA33F0C-CE0B-4E07-B627-FC0463AEDC8A}" type="presParOf" srcId="{86BFBA13-D733-47F7-890E-051CA81909AA}" destId="{DC186D12-9672-44B9-942F-8165F03EBCF3}" srcOrd="1" destOrd="0" presId="urn:microsoft.com/office/officeart/2005/8/layout/list1"/>
    <dgm:cxn modelId="{22DAC02C-EA9B-4D09-9AD6-80E398E905DC}" type="presParOf" srcId="{51AB632D-A292-4BD5-A75B-797712E8B946}" destId="{02996EF6-2C6A-4788-A171-C268515165D9}" srcOrd="9" destOrd="0" presId="urn:microsoft.com/office/officeart/2005/8/layout/list1"/>
    <dgm:cxn modelId="{1C8835D4-0F76-4DDF-BF93-F254E4F10445}" type="presParOf" srcId="{51AB632D-A292-4BD5-A75B-797712E8B946}" destId="{86BB0C3F-5EF0-4AAF-B30E-BE9B4BD8AA97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60AB0F3-054D-4AAA-AC37-7ADA3CD8FF6E}" type="doc">
      <dgm:prSet loTypeId="urn:microsoft.com/office/officeart/2005/8/layout/hProcess11" loCatId="process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05C91487-5950-47F6-A12C-F051B7358796}">
      <dgm:prSet/>
      <dgm:spPr/>
      <dgm:t>
        <a:bodyPr/>
        <a:lstStyle/>
        <a:p>
          <a:r>
            <a:rPr lang="en-US" dirty="0"/>
            <a:t>Cash Controls:</a:t>
          </a:r>
        </a:p>
      </dgm:t>
    </dgm:pt>
    <dgm:pt modelId="{EA4F85A3-0D31-4A60-A544-380DFD99579A}" type="parTrans" cxnId="{E8785084-D052-4A5D-B84A-A417722A8521}">
      <dgm:prSet/>
      <dgm:spPr/>
      <dgm:t>
        <a:bodyPr/>
        <a:lstStyle/>
        <a:p>
          <a:endParaRPr lang="en-US"/>
        </a:p>
      </dgm:t>
    </dgm:pt>
    <dgm:pt modelId="{9982D5A4-7B90-4662-B27B-99B0B287035F}" type="sibTrans" cxnId="{E8785084-D052-4A5D-B84A-A417722A8521}">
      <dgm:prSet/>
      <dgm:spPr/>
      <dgm:t>
        <a:bodyPr/>
        <a:lstStyle/>
        <a:p>
          <a:endParaRPr lang="en-US"/>
        </a:p>
      </dgm:t>
    </dgm:pt>
    <dgm:pt modelId="{51369D00-9CB4-41D7-BC48-58B0619FABE7}" type="pres">
      <dgm:prSet presAssocID="{A60AB0F3-054D-4AAA-AC37-7ADA3CD8FF6E}" presName="Name0" presStyleCnt="0">
        <dgm:presLayoutVars>
          <dgm:dir/>
          <dgm:resizeHandles val="exact"/>
        </dgm:presLayoutVars>
      </dgm:prSet>
      <dgm:spPr/>
    </dgm:pt>
    <dgm:pt modelId="{73D139E1-81E6-4001-ABB3-19EDE464BD26}" type="pres">
      <dgm:prSet presAssocID="{A60AB0F3-054D-4AAA-AC37-7ADA3CD8FF6E}" presName="arrow" presStyleLbl="bgShp" presStyleIdx="0" presStyleCnt="1" custScaleX="14857" custScaleY="3457" custLinFactNeighborX="-2187" custLinFactNeighborY="89749"/>
      <dgm:spPr/>
    </dgm:pt>
    <dgm:pt modelId="{DE3A8EC0-94B6-4F80-A218-54D5DA8AFDEF}" type="pres">
      <dgm:prSet presAssocID="{A60AB0F3-054D-4AAA-AC37-7ADA3CD8FF6E}" presName="points" presStyleCnt="0"/>
      <dgm:spPr/>
    </dgm:pt>
    <dgm:pt modelId="{B1677A55-BA35-4849-9EFF-C2BF63AE6A21}" type="pres">
      <dgm:prSet presAssocID="{05C91487-5950-47F6-A12C-F051B7358796}" presName="compositeA" presStyleCnt="0"/>
      <dgm:spPr/>
    </dgm:pt>
    <dgm:pt modelId="{541ECFD5-D3F0-48B4-AAB6-C55BE8628B52}" type="pres">
      <dgm:prSet presAssocID="{05C91487-5950-47F6-A12C-F051B7358796}" presName="textA" presStyleLbl="revTx" presStyleIdx="0" presStyleCnt="1">
        <dgm:presLayoutVars>
          <dgm:bulletEnabled val="1"/>
        </dgm:presLayoutVars>
      </dgm:prSet>
      <dgm:spPr/>
    </dgm:pt>
    <dgm:pt modelId="{80E5BAC6-A76F-4103-B547-B1CFB63B13E7}" type="pres">
      <dgm:prSet presAssocID="{05C91487-5950-47F6-A12C-F051B7358796}" presName="circleA" presStyleLbl="node1" presStyleIdx="0" presStyleCnt="1" custFlipHor="0" custScaleX="13775" custScaleY="13775" custLinFactX="-10377" custLinFactNeighborX="-100000" custLinFactNeighborY="-6887"/>
      <dgm:spPr/>
    </dgm:pt>
    <dgm:pt modelId="{30065713-FF54-4FD5-8372-5D30593C6893}" type="pres">
      <dgm:prSet presAssocID="{05C91487-5950-47F6-A12C-F051B7358796}" presName="spaceA" presStyleCnt="0"/>
      <dgm:spPr/>
    </dgm:pt>
  </dgm:ptLst>
  <dgm:cxnLst>
    <dgm:cxn modelId="{E8785084-D052-4A5D-B84A-A417722A8521}" srcId="{A60AB0F3-054D-4AAA-AC37-7ADA3CD8FF6E}" destId="{05C91487-5950-47F6-A12C-F051B7358796}" srcOrd="0" destOrd="0" parTransId="{EA4F85A3-0D31-4A60-A544-380DFD99579A}" sibTransId="{9982D5A4-7B90-4662-B27B-99B0B287035F}"/>
    <dgm:cxn modelId="{7A240DA5-7F14-4143-B81A-62D6AA19BB29}" type="presOf" srcId="{05C91487-5950-47F6-A12C-F051B7358796}" destId="{541ECFD5-D3F0-48B4-AAB6-C55BE8628B52}" srcOrd="0" destOrd="0" presId="urn:microsoft.com/office/officeart/2005/8/layout/hProcess11"/>
    <dgm:cxn modelId="{CB39D5F9-99C5-4CAD-9ADE-A269B097A5AE}" type="presOf" srcId="{A60AB0F3-054D-4AAA-AC37-7ADA3CD8FF6E}" destId="{51369D00-9CB4-41D7-BC48-58B0619FABE7}" srcOrd="0" destOrd="0" presId="urn:microsoft.com/office/officeart/2005/8/layout/hProcess11"/>
    <dgm:cxn modelId="{BACC448F-7B7A-4C27-851B-F0CFDAF37CDC}" type="presParOf" srcId="{51369D00-9CB4-41D7-BC48-58B0619FABE7}" destId="{73D139E1-81E6-4001-ABB3-19EDE464BD26}" srcOrd="0" destOrd="0" presId="urn:microsoft.com/office/officeart/2005/8/layout/hProcess11"/>
    <dgm:cxn modelId="{09D4D0D6-E594-40A0-AD4D-FF10EF1D6BD6}" type="presParOf" srcId="{51369D00-9CB4-41D7-BC48-58B0619FABE7}" destId="{DE3A8EC0-94B6-4F80-A218-54D5DA8AFDEF}" srcOrd="1" destOrd="0" presId="urn:microsoft.com/office/officeart/2005/8/layout/hProcess11"/>
    <dgm:cxn modelId="{61733C75-F976-43DD-9BB7-CFF25DA0B39A}" type="presParOf" srcId="{DE3A8EC0-94B6-4F80-A218-54D5DA8AFDEF}" destId="{B1677A55-BA35-4849-9EFF-C2BF63AE6A21}" srcOrd="0" destOrd="0" presId="urn:microsoft.com/office/officeart/2005/8/layout/hProcess11"/>
    <dgm:cxn modelId="{52A76391-9773-462C-8092-FE61A9E4B078}" type="presParOf" srcId="{B1677A55-BA35-4849-9EFF-C2BF63AE6A21}" destId="{541ECFD5-D3F0-48B4-AAB6-C55BE8628B52}" srcOrd="0" destOrd="0" presId="urn:microsoft.com/office/officeart/2005/8/layout/hProcess11"/>
    <dgm:cxn modelId="{C0CFFAE8-A53D-4645-B3C6-9ADC497B48AD}" type="presParOf" srcId="{B1677A55-BA35-4849-9EFF-C2BF63AE6A21}" destId="{80E5BAC6-A76F-4103-B547-B1CFB63B13E7}" srcOrd="1" destOrd="0" presId="urn:microsoft.com/office/officeart/2005/8/layout/hProcess11"/>
    <dgm:cxn modelId="{52923CBC-144C-46F1-BCF0-B8E6403891CF}" type="presParOf" srcId="{B1677A55-BA35-4849-9EFF-C2BF63AE6A21}" destId="{30065713-FF54-4FD5-8372-5D30593C6893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60AB0F3-054D-4AAA-AC37-7ADA3CD8FF6E}" type="doc">
      <dgm:prSet loTypeId="urn:microsoft.com/office/officeart/2005/8/layout/hProcess11" loCatId="process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05C91487-5950-47F6-A12C-F051B7358796}">
      <dgm:prSet custT="1"/>
      <dgm:spPr/>
      <dgm:t>
        <a:bodyPr/>
        <a:lstStyle/>
        <a:p>
          <a:r>
            <a:rPr lang="en-US" sz="4800" dirty="0"/>
            <a:t>Accounts Receivable Controls:</a:t>
          </a:r>
        </a:p>
      </dgm:t>
    </dgm:pt>
    <dgm:pt modelId="{EA4F85A3-0D31-4A60-A544-380DFD99579A}" type="parTrans" cxnId="{E8785084-D052-4A5D-B84A-A417722A8521}">
      <dgm:prSet/>
      <dgm:spPr/>
      <dgm:t>
        <a:bodyPr/>
        <a:lstStyle/>
        <a:p>
          <a:endParaRPr lang="en-US"/>
        </a:p>
      </dgm:t>
    </dgm:pt>
    <dgm:pt modelId="{9982D5A4-7B90-4662-B27B-99B0B287035F}" type="sibTrans" cxnId="{E8785084-D052-4A5D-B84A-A417722A8521}">
      <dgm:prSet/>
      <dgm:spPr/>
      <dgm:t>
        <a:bodyPr/>
        <a:lstStyle/>
        <a:p>
          <a:endParaRPr lang="en-US"/>
        </a:p>
      </dgm:t>
    </dgm:pt>
    <dgm:pt modelId="{51369D00-9CB4-41D7-BC48-58B0619FABE7}" type="pres">
      <dgm:prSet presAssocID="{A60AB0F3-054D-4AAA-AC37-7ADA3CD8FF6E}" presName="Name0" presStyleCnt="0">
        <dgm:presLayoutVars>
          <dgm:dir/>
          <dgm:resizeHandles val="exact"/>
        </dgm:presLayoutVars>
      </dgm:prSet>
      <dgm:spPr/>
    </dgm:pt>
    <dgm:pt modelId="{73D139E1-81E6-4001-ABB3-19EDE464BD26}" type="pres">
      <dgm:prSet presAssocID="{A60AB0F3-054D-4AAA-AC37-7ADA3CD8FF6E}" presName="arrow" presStyleLbl="bgShp" presStyleIdx="0" presStyleCnt="1" custScaleX="22833" custScaleY="14538" custLinFactNeighborX="1789" custLinFactNeighborY="31572"/>
      <dgm:spPr/>
    </dgm:pt>
    <dgm:pt modelId="{DE3A8EC0-94B6-4F80-A218-54D5DA8AFDEF}" type="pres">
      <dgm:prSet presAssocID="{A60AB0F3-054D-4AAA-AC37-7ADA3CD8FF6E}" presName="points" presStyleCnt="0"/>
      <dgm:spPr/>
    </dgm:pt>
    <dgm:pt modelId="{B1677A55-BA35-4849-9EFF-C2BF63AE6A21}" type="pres">
      <dgm:prSet presAssocID="{05C91487-5950-47F6-A12C-F051B7358796}" presName="compositeA" presStyleCnt="0"/>
      <dgm:spPr/>
    </dgm:pt>
    <dgm:pt modelId="{541ECFD5-D3F0-48B4-AAB6-C55BE8628B52}" type="pres">
      <dgm:prSet presAssocID="{05C91487-5950-47F6-A12C-F051B7358796}" presName="textA" presStyleLbl="revTx" presStyleIdx="0" presStyleCnt="1">
        <dgm:presLayoutVars>
          <dgm:bulletEnabled val="1"/>
        </dgm:presLayoutVars>
      </dgm:prSet>
      <dgm:spPr/>
    </dgm:pt>
    <dgm:pt modelId="{80E5BAC6-A76F-4103-B547-B1CFB63B13E7}" type="pres">
      <dgm:prSet presAssocID="{05C91487-5950-47F6-A12C-F051B7358796}" presName="circleA" presStyleLbl="node1" presStyleIdx="0" presStyleCnt="1" custFlipHor="0" custScaleX="13775" custScaleY="13775" custLinFactX="-10377" custLinFactNeighborX="-100000" custLinFactNeighborY="-6887"/>
      <dgm:spPr/>
    </dgm:pt>
    <dgm:pt modelId="{30065713-FF54-4FD5-8372-5D30593C6893}" type="pres">
      <dgm:prSet presAssocID="{05C91487-5950-47F6-A12C-F051B7358796}" presName="spaceA" presStyleCnt="0"/>
      <dgm:spPr/>
    </dgm:pt>
  </dgm:ptLst>
  <dgm:cxnLst>
    <dgm:cxn modelId="{E8785084-D052-4A5D-B84A-A417722A8521}" srcId="{A60AB0F3-054D-4AAA-AC37-7ADA3CD8FF6E}" destId="{05C91487-5950-47F6-A12C-F051B7358796}" srcOrd="0" destOrd="0" parTransId="{EA4F85A3-0D31-4A60-A544-380DFD99579A}" sibTransId="{9982D5A4-7B90-4662-B27B-99B0B287035F}"/>
    <dgm:cxn modelId="{7A240DA5-7F14-4143-B81A-62D6AA19BB29}" type="presOf" srcId="{05C91487-5950-47F6-A12C-F051B7358796}" destId="{541ECFD5-D3F0-48B4-AAB6-C55BE8628B52}" srcOrd="0" destOrd="0" presId="urn:microsoft.com/office/officeart/2005/8/layout/hProcess11"/>
    <dgm:cxn modelId="{CB39D5F9-99C5-4CAD-9ADE-A269B097A5AE}" type="presOf" srcId="{A60AB0F3-054D-4AAA-AC37-7ADA3CD8FF6E}" destId="{51369D00-9CB4-41D7-BC48-58B0619FABE7}" srcOrd="0" destOrd="0" presId="urn:microsoft.com/office/officeart/2005/8/layout/hProcess11"/>
    <dgm:cxn modelId="{BACC448F-7B7A-4C27-851B-F0CFDAF37CDC}" type="presParOf" srcId="{51369D00-9CB4-41D7-BC48-58B0619FABE7}" destId="{73D139E1-81E6-4001-ABB3-19EDE464BD26}" srcOrd="0" destOrd="0" presId="urn:microsoft.com/office/officeart/2005/8/layout/hProcess11"/>
    <dgm:cxn modelId="{09D4D0D6-E594-40A0-AD4D-FF10EF1D6BD6}" type="presParOf" srcId="{51369D00-9CB4-41D7-BC48-58B0619FABE7}" destId="{DE3A8EC0-94B6-4F80-A218-54D5DA8AFDEF}" srcOrd="1" destOrd="0" presId="urn:microsoft.com/office/officeart/2005/8/layout/hProcess11"/>
    <dgm:cxn modelId="{61733C75-F976-43DD-9BB7-CFF25DA0B39A}" type="presParOf" srcId="{DE3A8EC0-94B6-4F80-A218-54D5DA8AFDEF}" destId="{B1677A55-BA35-4849-9EFF-C2BF63AE6A21}" srcOrd="0" destOrd="0" presId="urn:microsoft.com/office/officeart/2005/8/layout/hProcess11"/>
    <dgm:cxn modelId="{52A76391-9773-462C-8092-FE61A9E4B078}" type="presParOf" srcId="{B1677A55-BA35-4849-9EFF-C2BF63AE6A21}" destId="{541ECFD5-D3F0-48B4-AAB6-C55BE8628B52}" srcOrd="0" destOrd="0" presId="urn:microsoft.com/office/officeart/2005/8/layout/hProcess11"/>
    <dgm:cxn modelId="{C0CFFAE8-A53D-4645-B3C6-9ADC497B48AD}" type="presParOf" srcId="{B1677A55-BA35-4849-9EFF-C2BF63AE6A21}" destId="{80E5BAC6-A76F-4103-B547-B1CFB63B13E7}" srcOrd="1" destOrd="0" presId="urn:microsoft.com/office/officeart/2005/8/layout/hProcess11"/>
    <dgm:cxn modelId="{52923CBC-144C-46F1-BCF0-B8E6403891CF}" type="presParOf" srcId="{B1677A55-BA35-4849-9EFF-C2BF63AE6A21}" destId="{30065713-FF54-4FD5-8372-5D30593C6893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578CB6-E074-42F2-8DB3-7B56558B908E}">
      <dsp:nvSpPr>
        <dsp:cNvPr id="0" name=""/>
        <dsp:cNvSpPr/>
      </dsp:nvSpPr>
      <dsp:spPr>
        <a:xfrm>
          <a:off x="0" y="394437"/>
          <a:ext cx="9601200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7FDB4E-C333-4FA8-B1D2-59B40707ED0C}">
      <dsp:nvSpPr>
        <dsp:cNvPr id="0" name=""/>
        <dsp:cNvSpPr/>
      </dsp:nvSpPr>
      <dsp:spPr>
        <a:xfrm>
          <a:off x="480060" y="25437"/>
          <a:ext cx="6720840" cy="738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32" tIns="0" rIns="254032" bIns="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RFP Issued Monday, March 3, 2025, Proposals Due April 1, 2025</a:t>
          </a:r>
        </a:p>
      </dsp:txBody>
      <dsp:txXfrm>
        <a:off x="516086" y="61463"/>
        <a:ext cx="6648788" cy="665948"/>
      </dsp:txXfrm>
    </dsp:sp>
    <dsp:sp modelId="{56BEB35C-848C-4E88-9A6A-31FA39DF06F6}">
      <dsp:nvSpPr>
        <dsp:cNvPr id="0" name=""/>
        <dsp:cNvSpPr/>
      </dsp:nvSpPr>
      <dsp:spPr>
        <a:xfrm>
          <a:off x="0" y="1528437"/>
          <a:ext cx="9601200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4A7CF5-991C-4BA0-9168-18136DCFFFCF}">
      <dsp:nvSpPr>
        <dsp:cNvPr id="0" name=""/>
        <dsp:cNvSpPr/>
      </dsp:nvSpPr>
      <dsp:spPr>
        <a:xfrm>
          <a:off x="480060" y="1159437"/>
          <a:ext cx="6720840" cy="738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32" tIns="0" rIns="254032" bIns="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Stoughton Health Team Selects Top Two Firms</a:t>
          </a:r>
        </a:p>
      </dsp:txBody>
      <dsp:txXfrm>
        <a:off x="516086" y="1195463"/>
        <a:ext cx="6648788" cy="665948"/>
      </dsp:txXfrm>
    </dsp:sp>
    <dsp:sp modelId="{86BB0C3F-5EF0-4AAF-B30E-BE9B4BD8AA97}">
      <dsp:nvSpPr>
        <dsp:cNvPr id="0" name=""/>
        <dsp:cNvSpPr/>
      </dsp:nvSpPr>
      <dsp:spPr>
        <a:xfrm>
          <a:off x="0" y="2662437"/>
          <a:ext cx="9601200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186D12-9672-44B9-942F-8165F03EBCF3}">
      <dsp:nvSpPr>
        <dsp:cNvPr id="0" name=""/>
        <dsp:cNvSpPr/>
      </dsp:nvSpPr>
      <dsp:spPr>
        <a:xfrm>
          <a:off x="480060" y="2293437"/>
          <a:ext cx="6720840" cy="738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32" tIns="0" rIns="254032" bIns="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Top Two Firms Present at Audit Committee Friday, April 18, 2025 – Selection Made</a:t>
          </a:r>
        </a:p>
      </dsp:txBody>
      <dsp:txXfrm>
        <a:off x="516086" y="2329463"/>
        <a:ext cx="6648788" cy="66594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D139E1-81E6-4001-ABB3-19EDE464BD26}">
      <dsp:nvSpPr>
        <dsp:cNvPr id="0" name=""/>
        <dsp:cNvSpPr/>
      </dsp:nvSpPr>
      <dsp:spPr>
        <a:xfrm>
          <a:off x="4357454" y="2828005"/>
          <a:ext cx="1426449" cy="45894"/>
        </a:xfrm>
        <a:prstGeom prst="notched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1ECFD5-D3F0-48B4-AAB6-C55BE8628B52}">
      <dsp:nvSpPr>
        <dsp:cNvPr id="0" name=""/>
        <dsp:cNvSpPr/>
      </dsp:nvSpPr>
      <dsp:spPr>
        <a:xfrm>
          <a:off x="480059" y="0"/>
          <a:ext cx="8641076" cy="13275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1376" tIns="341376" rIns="341376" bIns="341376" numCol="1" spcCol="1270" anchor="b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 dirty="0"/>
            <a:t>Cash Controls:</a:t>
          </a:r>
        </a:p>
      </dsp:txBody>
      <dsp:txXfrm>
        <a:off x="480059" y="0"/>
        <a:ext cx="8641076" cy="1327574"/>
      </dsp:txXfrm>
    </dsp:sp>
    <dsp:sp modelId="{80E5BAC6-A76F-4103-B547-B1CFB63B13E7}">
      <dsp:nvSpPr>
        <dsp:cNvPr id="0" name=""/>
        <dsp:cNvSpPr/>
      </dsp:nvSpPr>
      <dsp:spPr>
        <a:xfrm>
          <a:off x="4411404" y="1613751"/>
          <a:ext cx="45718" cy="4571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D139E1-81E6-4001-ABB3-19EDE464BD26}">
      <dsp:nvSpPr>
        <dsp:cNvPr id="0" name=""/>
        <dsp:cNvSpPr/>
      </dsp:nvSpPr>
      <dsp:spPr>
        <a:xfrm>
          <a:off x="4356302" y="1982108"/>
          <a:ext cx="2192241" cy="193002"/>
        </a:xfrm>
        <a:prstGeom prst="notched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1ECFD5-D3F0-48B4-AAB6-C55BE8628B52}">
      <dsp:nvSpPr>
        <dsp:cNvPr id="0" name=""/>
        <dsp:cNvSpPr/>
      </dsp:nvSpPr>
      <dsp:spPr>
        <a:xfrm>
          <a:off x="480059" y="0"/>
          <a:ext cx="8641076" cy="13275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1376" tIns="341376" rIns="341376" bIns="341376" numCol="1" spcCol="1270" anchor="b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 dirty="0"/>
            <a:t>Accounts Receivable Controls:</a:t>
          </a:r>
        </a:p>
      </dsp:txBody>
      <dsp:txXfrm>
        <a:off x="480059" y="0"/>
        <a:ext cx="8641076" cy="1327574"/>
      </dsp:txXfrm>
    </dsp:sp>
    <dsp:sp modelId="{80E5BAC6-A76F-4103-B547-B1CFB63B13E7}">
      <dsp:nvSpPr>
        <dsp:cNvPr id="0" name=""/>
        <dsp:cNvSpPr/>
      </dsp:nvSpPr>
      <dsp:spPr>
        <a:xfrm>
          <a:off x="4411404" y="1613751"/>
          <a:ext cx="45718" cy="4571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2/27/2025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2/27/2025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2/27/2025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2/27/2025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2/27/2025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E503F516-7AA0-83B8-A275-76B5B04CCE4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05546" y="5168712"/>
            <a:ext cx="2438225" cy="7292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2/27/2025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2/27/2025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dirty="0"/>
              <a:t>Audit Compliance/Risk Management  Committee Meeting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February 28, 2025</a:t>
            </a:r>
          </a:p>
        </p:txBody>
      </p:sp>
      <p:pic>
        <p:nvPicPr>
          <p:cNvPr id="6" name="Picture 5" descr="A close-up of a logo&#10;&#10;AI-generated content may be incorrect.">
            <a:extLst>
              <a:ext uri="{FF2B5EF4-FFF2-40B4-BE49-F238E27FC236}">
                <a16:creationId xmlns:a16="http://schemas.microsoft.com/office/drawing/2014/main" id="{51616712-26BE-BDCD-D3C6-02D24511F92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46139" y="4197787"/>
            <a:ext cx="4099722" cy="1228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1076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820273" cy="1275293"/>
          </a:xfrm>
        </p:spPr>
        <p:txBody>
          <a:bodyPr>
            <a:normAutofit fontScale="90000"/>
          </a:bodyPr>
          <a:lstStyle/>
          <a:p>
            <a:r>
              <a:rPr lang="en-US" dirty="0"/>
              <a:t>Internal Control Review – </a:t>
            </a:r>
            <a:r>
              <a:rPr lang="en-US" dirty="0" err="1"/>
              <a:t>SynerComm</a:t>
            </a:r>
            <a:r>
              <a:rPr lang="en-US" dirty="0"/>
              <a:t> Blind External/Internal Penetration Test with Social Engineering Results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538FA07-029D-2CBC-1111-8ED4B2E31B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43206" y="2600326"/>
            <a:ext cx="5910480" cy="3513138"/>
          </a:xfrm>
        </p:spPr>
      </p:pic>
    </p:spTree>
    <p:extLst>
      <p:ext uri="{BB962C8B-B14F-4D97-AF65-F5344CB8AC3E}">
        <p14:creationId xmlns:p14="http://schemas.microsoft.com/office/powerpoint/2010/main" val="24141616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 Discussion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dirty="0"/>
              <a:t>Adjournment</a:t>
            </a:r>
          </a:p>
        </p:txBody>
      </p:sp>
      <p:pic>
        <p:nvPicPr>
          <p:cNvPr id="5" name="Picture 4" descr="A close-up of a logo&#10;&#10;AI-generated content may be incorrect.">
            <a:extLst>
              <a:ext uri="{FF2B5EF4-FFF2-40B4-BE49-F238E27FC236}">
                <a16:creationId xmlns:a16="http://schemas.microsoft.com/office/drawing/2014/main" id="{6F223AD4-F1E1-E0A1-E182-636E28C8288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04080" y="4039340"/>
            <a:ext cx="5783840" cy="1733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145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Meeting 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2" y="2405930"/>
            <a:ext cx="9601196" cy="3318936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Call to Order – Kris Krentz</a:t>
            </a:r>
          </a:p>
          <a:p>
            <a:r>
              <a:rPr lang="en-US" dirty="0"/>
              <a:t>Review &amp; Approval of November 22, 2024 Committee Minutes – Kris Krentz</a:t>
            </a:r>
          </a:p>
          <a:p>
            <a:r>
              <a:rPr lang="en-US" dirty="0"/>
              <a:t>Stoughton Hospital Association Tax Deferred Annuity 403(B) Plan FY2024 Audit Statement of Work and Approval – Michelle Abey</a:t>
            </a:r>
          </a:p>
          <a:p>
            <a:r>
              <a:rPr lang="en-US" dirty="0"/>
              <a:t>FY2025 Audit, Tax &amp; Cost Report Preparation Request for Proposal Process (RFP): Timeline, Request for Proposal Document, and Audit Firms Solicited – Michelle Abey </a:t>
            </a:r>
          </a:p>
          <a:p>
            <a:r>
              <a:rPr lang="en-US" dirty="0"/>
              <a:t>Internal Control Review:  Cash and Accounts Receivable Controls / Review of </a:t>
            </a:r>
            <a:r>
              <a:rPr lang="en-US" dirty="0" err="1"/>
              <a:t>SynerComm</a:t>
            </a:r>
            <a:r>
              <a:rPr lang="en-US" dirty="0"/>
              <a:t> Results – Dacia Brunner/Michelle Abey</a:t>
            </a:r>
          </a:p>
          <a:p>
            <a:r>
              <a:rPr lang="en-US" dirty="0"/>
              <a:t>Open Discussion</a:t>
            </a:r>
          </a:p>
          <a:p>
            <a:r>
              <a:rPr lang="en-US" dirty="0"/>
              <a:t>Adjournment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76690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5A38949-1EAC-4DED-AF7B-973F687AA8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2" y="982132"/>
            <a:ext cx="4802185" cy="130386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Review &amp; Approval of November 22, 2024     Committee Minutes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B64EAB0-9095-45E6-8997-C95B356359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3" y="1092200"/>
            <a:ext cx="4517009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E8F9096-24C0-47DD-B62E-FFDB61466B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4412" y="2400639"/>
            <a:ext cx="480218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4412" y="2556932"/>
            <a:ext cx="4802184" cy="3318936"/>
          </a:xfrm>
        </p:spPr>
        <p:txBody>
          <a:bodyPr>
            <a:normAutofit/>
          </a:bodyPr>
          <a:lstStyle/>
          <a:p>
            <a:r>
              <a:rPr lang="en-US" dirty="0"/>
              <a:t>Highlights from the meeting include:</a:t>
            </a:r>
          </a:p>
          <a:p>
            <a:pPr lvl="1"/>
            <a:r>
              <a:rPr lang="en-US" dirty="0"/>
              <a:t>Recommendation of Approval of Stoughton Hospital Association Fiscal Year 2024 Audit Review and Acceptance to the Governing Board </a:t>
            </a:r>
          </a:p>
        </p:txBody>
      </p:sp>
      <p:pic>
        <p:nvPicPr>
          <p:cNvPr id="5" name="Graphic 4" descr="Meeting">
            <a:extLst>
              <a:ext uri="{FF2B5EF4-FFF2-40B4-BE49-F238E27FC236}">
                <a16:creationId xmlns:a16="http://schemas.microsoft.com/office/drawing/2014/main" id="{E467C67C-E551-5A67-E1C0-EE966A54B0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95403" y="1168353"/>
            <a:ext cx="4362798" cy="436279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920D59E-5E3C-5467-4158-FFBF2DC0C396}"/>
              </a:ext>
            </a:extLst>
          </p:cNvPr>
          <p:cNvSpPr txBox="1"/>
          <p:nvPr/>
        </p:nvSpPr>
        <p:spPr>
          <a:xfrm>
            <a:off x="5965794" y="5229537"/>
            <a:ext cx="510767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*Request Motion to Approve November 22, 2024 Audit Compliance/Risk Management Committee Meeting Minutes.*</a:t>
            </a: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83167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831206"/>
            <a:ext cx="9601196" cy="1303867"/>
          </a:xfrm>
        </p:spPr>
        <p:txBody>
          <a:bodyPr>
            <a:normAutofit fontScale="90000"/>
          </a:bodyPr>
          <a:lstStyle/>
          <a:p>
            <a:r>
              <a:rPr lang="en-US" dirty="0"/>
              <a:t>Stoughton Hospital Association </a:t>
            </a:r>
            <a:br>
              <a:rPr lang="en-US" dirty="0"/>
            </a:br>
            <a:r>
              <a:rPr lang="en-US" dirty="0"/>
              <a:t>Tax Deferred Annuity 403(B) Plan </a:t>
            </a:r>
            <a:br>
              <a:rPr lang="en-US" dirty="0"/>
            </a:br>
            <a:r>
              <a:rPr lang="en-US" dirty="0"/>
              <a:t>FY2024 Audit Statement of Work Approval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CLA has been auditors since 2018</a:t>
            </a:r>
          </a:p>
          <a:p>
            <a:r>
              <a:rPr lang="en-US" dirty="0"/>
              <a:t>Fieldwork in June/July </a:t>
            </a:r>
          </a:p>
          <a:p>
            <a:r>
              <a:rPr lang="en-US" dirty="0"/>
              <a:t>Report Approval at August Audit Committee meeting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0281CB3-1BE3-E7C1-FAD1-F0F824D6144C}"/>
              </a:ext>
            </a:extLst>
          </p:cNvPr>
          <p:cNvSpPr txBox="1"/>
          <p:nvPr/>
        </p:nvSpPr>
        <p:spPr>
          <a:xfrm>
            <a:off x="1244016" y="4951598"/>
            <a:ext cx="970396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*Request Motion to Approve Stoughton Hospital Association Tax Deferred Annuity 403(B) Plan FY2024 Audit Statement of Work.*</a:t>
            </a: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07489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FY2025 Audit, Tax &amp; Cost Report Preparation Request for Proposal Process (RFP) Timeline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1AF605AE-5CD0-818D-554A-37FBB957105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66760782"/>
              </p:ext>
            </p:extLst>
          </p:nvPr>
        </p:nvGraphicFramePr>
        <p:xfrm>
          <a:off x="1295400" y="2557463"/>
          <a:ext cx="9601200" cy="3317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453982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FY2025 Audit, Tax &amp; Cost Report Preparation Request for Proposal Process (RFP)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Audit Firms Solicited:</a:t>
            </a:r>
          </a:p>
          <a:p>
            <a:pPr lvl="1"/>
            <a:r>
              <a:rPr lang="en-US" sz="2400" dirty="0"/>
              <a:t>Eide </a:t>
            </a:r>
            <a:r>
              <a:rPr lang="en-US" sz="2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Bailly LLP</a:t>
            </a:r>
          </a:p>
          <a:p>
            <a:pPr lvl="1"/>
            <a:r>
              <a:rPr lang="en-US" sz="2400" dirty="0" err="1">
                <a:effectLst/>
                <a:ea typeface="Calibri" panose="020F0502020204030204" pitchFamily="34" charset="0"/>
                <a:cs typeface="Arial" panose="020B0604020202020204" pitchFamily="34" charset="0"/>
              </a:rPr>
              <a:t>Wipfli</a:t>
            </a:r>
            <a:r>
              <a:rPr lang="en-US" sz="240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LLP</a:t>
            </a:r>
            <a:endParaRPr lang="en-US" sz="24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400" dirty="0" err="1">
                <a:effectLst/>
                <a:ea typeface="Calibri" panose="020F0502020204030204" pitchFamily="34" charset="0"/>
                <a:cs typeface="Arial" panose="020B0604020202020204" pitchFamily="34" charset="0"/>
              </a:rPr>
              <a:t>Forvis</a:t>
            </a:r>
            <a:r>
              <a:rPr lang="en-US" sz="2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Mazars</a:t>
            </a:r>
          </a:p>
          <a:p>
            <a:pPr lvl="1"/>
            <a:r>
              <a:rPr lang="en-US" sz="2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CliftonLarsonAllen LLP</a:t>
            </a:r>
          </a:p>
          <a:p>
            <a:pPr lvl="1"/>
            <a:r>
              <a:rPr lang="en-US" sz="2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RSM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109721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Internal Control Review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Cash Accounts and Balances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53B70A0-5BE7-A33D-ED1A-3106751F331E}"/>
              </a:ext>
            </a:extLst>
          </p:cNvPr>
          <p:cNvGraphicFramePr>
            <a:graphicFrameLocks noGrp="1"/>
          </p:cNvGraphicFramePr>
          <p:nvPr/>
        </p:nvGraphicFramePr>
        <p:xfrm>
          <a:off x="1435100" y="2947670"/>
          <a:ext cx="9321800" cy="2695746"/>
        </p:xfrm>
        <a:graphic>
          <a:graphicData uri="http://schemas.openxmlformats.org/drawingml/2006/table">
            <a:tbl>
              <a:tblPr/>
              <a:tblGrid>
                <a:gridCol w="800100">
                  <a:extLst>
                    <a:ext uri="{9D8B030D-6E8A-4147-A177-3AD203B41FA5}">
                      <a16:colId xmlns:a16="http://schemas.microsoft.com/office/drawing/2014/main" val="2350665149"/>
                    </a:ext>
                  </a:extLst>
                </a:gridCol>
                <a:gridCol w="1054100">
                  <a:extLst>
                    <a:ext uri="{9D8B030D-6E8A-4147-A177-3AD203B41FA5}">
                      <a16:colId xmlns:a16="http://schemas.microsoft.com/office/drawing/2014/main" val="2036988800"/>
                    </a:ext>
                  </a:extLst>
                </a:gridCol>
                <a:gridCol w="1384300">
                  <a:extLst>
                    <a:ext uri="{9D8B030D-6E8A-4147-A177-3AD203B41FA5}">
                      <a16:colId xmlns:a16="http://schemas.microsoft.com/office/drawing/2014/main" val="3737990055"/>
                    </a:ext>
                  </a:extLst>
                </a:gridCol>
                <a:gridCol w="6083300">
                  <a:extLst>
                    <a:ext uri="{9D8B030D-6E8A-4147-A177-3AD203B41FA5}">
                      <a16:colId xmlns:a16="http://schemas.microsoft.com/office/drawing/2014/main" val="955651320"/>
                    </a:ext>
                  </a:extLst>
                </a:gridCol>
              </a:tblGrid>
              <a:tr h="36429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Bank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Acct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Balance as of 1/31/2025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Activity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46842950"/>
                  </a:ext>
                </a:extLst>
              </a:tr>
              <a:tr h="19428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Wells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Checking/Sweep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$22,750,528 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HR Benefits - including EBC, HSA, Retirement (403b/457)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8578878"/>
                  </a:ext>
                </a:extLst>
              </a:tr>
              <a:tr h="19428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Fargo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Main Deposit Accounts for Payers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3458020"/>
                  </a:ext>
                </a:extLst>
              </a:tr>
              <a:tr h="19428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Money Market Sweep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50239260"/>
                  </a:ext>
                </a:extLst>
              </a:tr>
              <a:tr h="19428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First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Checking/Sweep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$1,127,360 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Loan Payments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61807206"/>
                  </a:ext>
                </a:extLst>
              </a:tr>
              <a:tr h="19428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Business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Payroll and Payroll Taxes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59146967"/>
                  </a:ext>
                </a:extLst>
              </a:tr>
              <a:tr h="19428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Paymerang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and Accounts Payable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7346592"/>
                  </a:ext>
                </a:extLst>
              </a:tr>
              <a:tr h="19428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Processing/Debt Draw Fees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14838991"/>
                  </a:ext>
                </a:extLst>
              </a:tr>
              <a:tr h="19428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One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Checking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$405,272 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Food and Nutrition Deposits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97658058"/>
                  </a:ext>
                </a:extLst>
              </a:tr>
              <a:tr h="19428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Community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Cash Collected at Hospital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10085431"/>
                  </a:ext>
                </a:extLst>
              </a:tr>
              <a:tr h="19428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Old National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Checking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$258,466 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Certificates of Deposit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9860436"/>
                  </a:ext>
                </a:extLst>
              </a:tr>
              <a:tr h="19428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First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SHOC Payments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4344380"/>
                  </a:ext>
                </a:extLst>
              </a:tr>
              <a:tr h="19428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Business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Project Fund MM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$6,414,582 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Interest/CD Principal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72490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651527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Internal Control Review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94A84A63-E44A-F46C-D73F-ACCF52E49A1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439780" y="2364844"/>
          <a:ext cx="9601196" cy="33189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AD989233-1D4E-E403-E685-3EE6A639DE94}"/>
              </a:ext>
            </a:extLst>
          </p:cNvPr>
          <p:cNvSpPr/>
          <p:nvPr/>
        </p:nvSpPr>
        <p:spPr>
          <a:xfrm>
            <a:off x="1295402" y="3795711"/>
            <a:ext cx="2041358" cy="17430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Cash Bank Account Reconciliations are prepared by the Accountant and reviewed by Accounting Manager and CFO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406204D-A234-F7C1-262A-3E600C6DCD26}"/>
              </a:ext>
            </a:extLst>
          </p:cNvPr>
          <p:cNvSpPr/>
          <p:nvPr/>
        </p:nvSpPr>
        <p:spPr>
          <a:xfrm>
            <a:off x="3481138" y="3795710"/>
            <a:ext cx="1826916" cy="17430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CFO and CEO have ability to approve outgoing non-</a:t>
            </a:r>
            <a:r>
              <a:rPr lang="en-US" sz="1100" kern="100" dirty="0" err="1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Paymerang</a:t>
            </a:r>
            <a:r>
              <a:rPr lang="en-US" sz="11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Wires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0E19965-1F1F-38D2-18D4-EF5CC31B5DB3}"/>
              </a:ext>
            </a:extLst>
          </p:cNvPr>
          <p:cNvSpPr/>
          <p:nvPr/>
        </p:nvSpPr>
        <p:spPr>
          <a:xfrm>
            <a:off x="5452432" y="3795710"/>
            <a:ext cx="2065419" cy="17430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Check payments require positive pay submissions with the bank. The </a:t>
            </a:r>
            <a:r>
              <a:rPr lang="en-US" sz="1100" kern="100" dirty="0">
                <a:cs typeface="Times New Roman" panose="02020603050405020304" pitchFamily="18" charset="0"/>
              </a:rPr>
              <a:t>bank detects fraud by matching the company’s issued check list with the check presented for payment before processing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AF5194B-1D47-45C8-FB37-1F773C2A083C}"/>
              </a:ext>
            </a:extLst>
          </p:cNvPr>
          <p:cNvSpPr/>
          <p:nvPr/>
        </p:nvSpPr>
        <p:spPr>
          <a:xfrm>
            <a:off x="7662229" y="3795710"/>
            <a:ext cx="1826916" cy="17430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The entire accounting team and CFO has the ability to review all activity in </a:t>
            </a:r>
            <a:r>
              <a:rPr lang="en-US" sz="1100" kern="100" dirty="0">
                <a:ea typeface="Aptos" panose="020B0004020202020204" pitchFamily="34" charset="0"/>
                <a:cs typeface="Times New Roman" panose="02020603050405020304" pitchFamily="18" charset="0"/>
              </a:rPr>
              <a:t>the </a:t>
            </a:r>
            <a:r>
              <a:rPr lang="en-US" sz="11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Bank accounts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29C5E67-48AE-022F-3BF4-90B126D534EF}"/>
              </a:ext>
            </a:extLst>
          </p:cNvPr>
          <p:cNvSpPr/>
          <p:nvPr/>
        </p:nvSpPr>
        <p:spPr>
          <a:xfrm>
            <a:off x="9618984" y="3795709"/>
            <a:ext cx="1744341" cy="17430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 kern="100" dirty="0" err="1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Paymerang</a:t>
            </a:r>
            <a:r>
              <a:rPr lang="en-US" sz="1100" kern="10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, a contracted </a:t>
            </a:r>
            <a:r>
              <a:rPr lang="en-US" sz="11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service, is responsible for verifying all change of payment requests from Vendors</a:t>
            </a:r>
          </a:p>
        </p:txBody>
      </p:sp>
    </p:spTree>
    <p:extLst>
      <p:ext uri="{BB962C8B-B14F-4D97-AF65-F5344CB8AC3E}">
        <p14:creationId xmlns:p14="http://schemas.microsoft.com/office/powerpoint/2010/main" val="27793377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Internal Control Review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94A84A63-E44A-F46C-D73F-ACCF52E49A1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56506539"/>
              </p:ext>
            </p:extLst>
          </p:nvPr>
        </p:nvGraphicFramePr>
        <p:xfrm>
          <a:off x="1439780" y="2364844"/>
          <a:ext cx="9601196" cy="33189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AD989233-1D4E-E403-E685-3EE6A639DE94}"/>
              </a:ext>
            </a:extLst>
          </p:cNvPr>
          <p:cNvSpPr/>
          <p:nvPr/>
        </p:nvSpPr>
        <p:spPr>
          <a:xfrm>
            <a:off x="1865396" y="3787924"/>
            <a:ext cx="1887705" cy="12382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Monthly Review of Accounts Receivable for Uncollectible Accounts and Contractual </a:t>
            </a:r>
            <a:r>
              <a:rPr lang="en-US" sz="1100" kern="100" dirty="0">
                <a:ea typeface="Aptos" panose="020B0004020202020204" pitchFamily="34" charset="0"/>
                <a:cs typeface="Times New Roman" panose="02020603050405020304" pitchFamily="18" charset="0"/>
              </a:rPr>
              <a:t>A</a:t>
            </a:r>
            <a:r>
              <a:rPr lang="en-US" sz="11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djustments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406204D-A234-F7C1-262A-3E600C6DCD26}"/>
              </a:ext>
            </a:extLst>
          </p:cNvPr>
          <p:cNvSpPr/>
          <p:nvPr/>
        </p:nvSpPr>
        <p:spPr>
          <a:xfrm>
            <a:off x="4178717" y="3787924"/>
            <a:ext cx="1724025" cy="12382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Monthly Account Reconciliation of Patient Accounts Receivable between EPIC and the General Ledger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0E19965-1F1F-38D2-18D4-EF5CC31B5DB3}"/>
              </a:ext>
            </a:extLst>
          </p:cNvPr>
          <p:cNvSpPr/>
          <p:nvPr/>
        </p:nvSpPr>
        <p:spPr>
          <a:xfrm>
            <a:off x="7988309" y="3787924"/>
            <a:ext cx="1914525" cy="12858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Completed by Financial Analyst and Reviewed by Accounting/Materials Manager and CFO</a:t>
            </a:r>
          </a:p>
        </p:txBody>
      </p:sp>
    </p:spTree>
    <p:extLst>
      <p:ext uri="{BB962C8B-B14F-4D97-AF65-F5344CB8AC3E}">
        <p14:creationId xmlns:p14="http://schemas.microsoft.com/office/powerpoint/2010/main" val="98769331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3058</TotalTime>
  <Words>566</Words>
  <Application>Microsoft Office PowerPoint</Application>
  <PresentationFormat>Widescreen</PresentationFormat>
  <Paragraphs>93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Aptos</vt:lpstr>
      <vt:lpstr>Aptos Narrow</vt:lpstr>
      <vt:lpstr>Arial</vt:lpstr>
      <vt:lpstr>Calibri</vt:lpstr>
      <vt:lpstr>Garamond</vt:lpstr>
      <vt:lpstr>Times New Roman</vt:lpstr>
      <vt:lpstr>Organic</vt:lpstr>
      <vt:lpstr>Audit Compliance/Risk Management  Committee Meeting</vt:lpstr>
      <vt:lpstr>Meeting Agenda</vt:lpstr>
      <vt:lpstr>Review &amp; Approval of November 22, 2024     Committee Minutes</vt:lpstr>
      <vt:lpstr>Stoughton Hospital Association  Tax Deferred Annuity 403(B) Plan  FY2024 Audit Statement of Work Approval</vt:lpstr>
      <vt:lpstr>FY2025 Audit, Tax &amp; Cost Report Preparation Request for Proposal Process (RFP) Timeline</vt:lpstr>
      <vt:lpstr>FY2025 Audit, Tax &amp; Cost Report Preparation Request for Proposal Process (RFP)</vt:lpstr>
      <vt:lpstr>Internal Control Review</vt:lpstr>
      <vt:lpstr>Internal Control Review</vt:lpstr>
      <vt:lpstr>Internal Control Review</vt:lpstr>
      <vt:lpstr>Internal Control Review – SynerComm Blind External/Internal Penetration Test with Social Engineering Results</vt:lpstr>
      <vt:lpstr>Open Discussion</vt:lpstr>
    </vt:vector>
  </TitlesOfParts>
  <Company>Stoughton Hospital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Finance Committee Meeting</dc:title>
  <dc:creator>Abey, Michelle</dc:creator>
  <cp:lastModifiedBy>Abey, Michelle</cp:lastModifiedBy>
  <cp:revision>65</cp:revision>
  <cp:lastPrinted>2023-08-17T20:02:35Z</cp:lastPrinted>
  <dcterms:created xsi:type="dcterms:W3CDTF">2021-08-20T18:03:23Z</dcterms:created>
  <dcterms:modified xsi:type="dcterms:W3CDTF">2025-02-27T22:41:51Z</dcterms:modified>
</cp:coreProperties>
</file>