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2" r:id="rId2"/>
    <p:sldMasterId id="2147483764" r:id="rId3"/>
  </p:sldMasterIdLst>
  <p:notesMasterIdLst>
    <p:notesMasterId r:id="rId112"/>
  </p:notesMasterIdLst>
  <p:sldIdLst>
    <p:sldId id="278" r:id="rId4"/>
    <p:sldId id="279" r:id="rId5"/>
    <p:sldId id="280" r:id="rId6"/>
    <p:sldId id="281" r:id="rId7"/>
    <p:sldId id="282" r:id="rId8"/>
    <p:sldId id="273" r:id="rId9"/>
    <p:sldId id="274" r:id="rId10"/>
    <p:sldId id="275" r:id="rId11"/>
    <p:sldId id="276" r:id="rId12"/>
    <p:sldId id="283" r:id="rId13"/>
    <p:sldId id="284" r:id="rId14"/>
    <p:sldId id="277"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257" r:id="rId82"/>
    <p:sldId id="258" r:id="rId83"/>
    <p:sldId id="259" r:id="rId84"/>
    <p:sldId id="260" r:id="rId85"/>
    <p:sldId id="261" r:id="rId86"/>
    <p:sldId id="351" r:id="rId87"/>
    <p:sldId id="262" r:id="rId88"/>
    <p:sldId id="263" r:id="rId89"/>
    <p:sldId id="264" r:id="rId90"/>
    <p:sldId id="265" r:id="rId91"/>
    <p:sldId id="352" r:id="rId92"/>
    <p:sldId id="256"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FE9CA-D94C-4E30-B335-4843B8FC131E}" v="25" dt="2022-11-17T04:23:11.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48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microsoft.com/office/2015/10/relationships/revisionInfo" Target="revisionInfo.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dswe\AppData\Local\Microsoft\Olk\Attachments\ooa-912a4d7f-1c22-49f9-8dc3-c896c144f8a5\c152e326534fec9fe40ee2673da11d06d1c623f88b7dfc29b6b937c1582591ab\QM%20Cataract%20Eye%20Drop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87386856"/>
        <c:axId val="587387512"/>
        <c:axId val="0"/>
      </c:bar3DChart>
      <c:catAx>
        <c:axId val="5873868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387512"/>
        <c:crosses val="autoZero"/>
        <c:auto val="1"/>
        <c:lblAlgn val="ctr"/>
        <c:lblOffset val="100"/>
        <c:noMultiLvlLbl val="1"/>
      </c:catAx>
      <c:valAx>
        <c:axId val="587387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8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Linear Trending of Isolation Precautions Initiated in ED for Admitted Patients Requiring Isolation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 Graphs'!$M$1</c:f>
              <c:strCache>
                <c:ptCount val="1"/>
                <c:pt idx="0">
                  <c:v>Percent Compliant</c:v>
                </c:pt>
              </c:strCache>
            </c:strRef>
          </c:tx>
          <c:spPr>
            <a:ln w="28575" cap="rnd">
              <a:solidFill>
                <a:schemeClr val="accent1"/>
              </a:solidFill>
              <a:round/>
              <a:tailEnd type="stealth"/>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4"/>
                </a:solidFill>
                <a:prstDash val="sysDot"/>
                <a:tailEnd type="stealth"/>
              </a:ln>
              <a:effectLst/>
            </c:spPr>
            <c:trendlineType val="linear"/>
            <c:dispRSqr val="0"/>
            <c:dispEq val="0"/>
          </c:trendline>
          <c:cat>
            <c:numRef>
              <c:f>'ED Graphs'!$L$2:$L$17</c:f>
              <c:numCache>
                <c:formatCode>mmm\-yy</c:formatCode>
                <c:ptCount val="16"/>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numCache>
            </c:numRef>
          </c:cat>
          <c:val>
            <c:numRef>
              <c:f>'ED Graphs'!$M$2:$M$17</c:f>
              <c:numCache>
                <c:formatCode>0%</c:formatCode>
                <c:ptCount val="16"/>
                <c:pt idx="0">
                  <c:v>0.54545454545454541</c:v>
                </c:pt>
                <c:pt idx="1">
                  <c:v>0.37037037037037035</c:v>
                </c:pt>
                <c:pt idx="2">
                  <c:v>0.3888888888888889</c:v>
                </c:pt>
                <c:pt idx="3">
                  <c:v>0.5</c:v>
                </c:pt>
                <c:pt idx="4">
                  <c:v>0.77777777777777779</c:v>
                </c:pt>
                <c:pt idx="5">
                  <c:v>0.83333333333333337</c:v>
                </c:pt>
                <c:pt idx="6">
                  <c:v>0.7</c:v>
                </c:pt>
                <c:pt idx="7">
                  <c:v>0.7407407407407407</c:v>
                </c:pt>
                <c:pt idx="8">
                  <c:v>0.82608695652173914</c:v>
                </c:pt>
                <c:pt idx="9">
                  <c:v>0.5625</c:v>
                </c:pt>
                <c:pt idx="10">
                  <c:v>0.6</c:v>
                </c:pt>
                <c:pt idx="11">
                  <c:v>0.7142857142857143</c:v>
                </c:pt>
                <c:pt idx="12">
                  <c:v>0.74193548387096775</c:v>
                </c:pt>
                <c:pt idx="13">
                  <c:v>0.88888888888888884</c:v>
                </c:pt>
                <c:pt idx="14">
                  <c:v>0.7</c:v>
                </c:pt>
                <c:pt idx="15">
                  <c:v>0.75</c:v>
                </c:pt>
              </c:numCache>
            </c:numRef>
          </c:val>
          <c:smooth val="0"/>
          <c:extLst>
            <c:ext xmlns:c16="http://schemas.microsoft.com/office/drawing/2014/chart" uri="{C3380CC4-5D6E-409C-BE32-E72D297353CC}">
              <c16:uniqueId val="{00000003-D8B4-4AE7-A40E-A068C35E6AB7}"/>
            </c:ext>
          </c:extLst>
        </c:ser>
        <c:dLbls>
          <c:showLegendKey val="0"/>
          <c:showVal val="0"/>
          <c:showCatName val="0"/>
          <c:showSerName val="0"/>
          <c:showPercent val="0"/>
          <c:showBubbleSize val="0"/>
        </c:dLbls>
        <c:marker val="1"/>
        <c:smooth val="0"/>
        <c:axId val="419834832"/>
        <c:axId val="450777008"/>
      </c:lineChart>
      <c:dateAx>
        <c:axId val="4198348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777008"/>
        <c:crosses val="autoZero"/>
        <c:auto val="1"/>
        <c:lblOffset val="100"/>
        <c:baseTimeUnit val="months"/>
      </c:dateAx>
      <c:valAx>
        <c:axId val="4507770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34832"/>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Brimonidine</a:t>
            </a:r>
            <a:r>
              <a:rPr lang="en-US" baseline="0" dirty="0"/>
              <a:t> Tartrate </a:t>
            </a:r>
          </a:p>
          <a:p>
            <a:pPr>
              <a:defRPr/>
            </a:pPr>
            <a:r>
              <a:rPr lang="en-US" dirty="0"/>
              <a:t>Billed Charges</a:t>
            </a:r>
          </a:p>
          <a:p>
            <a:pPr>
              <a:defRPr/>
            </a:pPr>
            <a:r>
              <a:rPr lang="en-US" dirty="0"/>
              <a:t>FY2025</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5.1436257713924793E-2"/>
          <c:y val="0.20966516970125643"/>
          <c:w val="0.93304492500731817"/>
          <c:h val="0.65187564892672423"/>
        </c:manualLayout>
      </c:layout>
      <c:barChart>
        <c:barDir val="col"/>
        <c:grouping val="clustered"/>
        <c:varyColors val="0"/>
        <c:ser>
          <c:idx val="0"/>
          <c:order val="0"/>
          <c:tx>
            <c:strRef>
              <c:f>Sheet2!$M$6</c:f>
              <c:strCache>
                <c:ptCount val="1"/>
                <c:pt idx="0">
                  <c:v>Gross Charges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Sheet2!$L$7:$L$12</c:f>
              <c:strCache>
                <c:ptCount val="6"/>
                <c:pt idx="0">
                  <c:v>Oct. 2024</c:v>
                </c:pt>
                <c:pt idx="1">
                  <c:v>Nov. 2024</c:v>
                </c:pt>
                <c:pt idx="2">
                  <c:v>Dec. 2024</c:v>
                </c:pt>
                <c:pt idx="3">
                  <c:v>Jan. 2025</c:v>
                </c:pt>
                <c:pt idx="4">
                  <c:v>Feb. 2025</c:v>
                </c:pt>
                <c:pt idx="5">
                  <c:v>Mar. 2025</c:v>
                </c:pt>
              </c:strCache>
            </c:strRef>
          </c:cat>
          <c:val>
            <c:numRef>
              <c:f>Sheet2!$M$7:$M$12</c:f>
              <c:numCache>
                <c:formatCode>_("$"* #,##0_);_("$"* \(#,##0\);_("$"* "-"??_);_(@_)</c:formatCode>
                <c:ptCount val="6"/>
                <c:pt idx="0">
                  <c:v>15454.45</c:v>
                </c:pt>
                <c:pt idx="1">
                  <c:v>4399.5</c:v>
                </c:pt>
                <c:pt idx="2">
                  <c:v>20704</c:v>
                </c:pt>
                <c:pt idx="3">
                  <c:v>12597.6</c:v>
                </c:pt>
                <c:pt idx="4">
                  <c:v>8065.75</c:v>
                </c:pt>
                <c:pt idx="5">
                  <c:v>9664.6</c:v>
                </c:pt>
              </c:numCache>
            </c:numRef>
          </c:val>
          <c:extLst>
            <c:ext xmlns:c16="http://schemas.microsoft.com/office/drawing/2014/chart" uri="{C3380CC4-5D6E-409C-BE32-E72D297353CC}">
              <c16:uniqueId val="{00000000-29D0-4358-BC61-7CA21CDE37DE}"/>
            </c:ext>
          </c:extLst>
        </c:ser>
        <c:dLbls>
          <c:dLblPos val="inEnd"/>
          <c:showLegendKey val="0"/>
          <c:showVal val="1"/>
          <c:showCatName val="0"/>
          <c:showSerName val="0"/>
          <c:showPercent val="0"/>
          <c:showBubbleSize val="0"/>
        </c:dLbls>
        <c:gapWidth val="41"/>
        <c:axId val="227597040"/>
        <c:axId val="227596080"/>
      </c:barChart>
      <c:catAx>
        <c:axId val="22759704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27596080"/>
        <c:crosses val="autoZero"/>
        <c:auto val="1"/>
        <c:lblAlgn val="ctr"/>
        <c:lblOffset val="100"/>
        <c:noMultiLvlLbl val="0"/>
      </c:catAx>
      <c:valAx>
        <c:axId val="227596080"/>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Billed Charges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crossAx val="22759704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6.5117437243421492E-2"/>
          <c:y val="0.85538124946330496"/>
          <c:w val="0.86691612266415419"/>
          <c:h val="0.11237598145182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With Isolation Precautions Implemented Prior to Admission July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to Inpatinet With Isolation Precautions Implemented Prior to Admission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'ED Graphs'!$B$75</c:f>
              <c:strCache>
                <c:ptCount val="1"/>
                <c:pt idx="0">
                  <c:v>Total Number Admitted Isolation Patients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 Graphs'!$A$76:$A$91</c:f>
              <c:numCache>
                <c:formatCode>mmm\-yy</c:formatCode>
                <c:ptCount val="16"/>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numCache>
            </c:numRef>
          </c:cat>
          <c:val>
            <c:numRef>
              <c:f>'ED Graphs'!$B$76:$B$91</c:f>
              <c:numCache>
                <c:formatCode>General</c:formatCode>
                <c:ptCount val="16"/>
                <c:pt idx="0">
                  <c:v>33</c:v>
                </c:pt>
                <c:pt idx="1">
                  <c:v>27</c:v>
                </c:pt>
                <c:pt idx="2">
                  <c:v>18</c:v>
                </c:pt>
                <c:pt idx="3">
                  <c:v>18</c:v>
                </c:pt>
                <c:pt idx="4">
                  <c:v>27</c:v>
                </c:pt>
                <c:pt idx="5">
                  <c:v>18</c:v>
                </c:pt>
                <c:pt idx="6">
                  <c:v>20</c:v>
                </c:pt>
                <c:pt idx="7">
                  <c:v>27</c:v>
                </c:pt>
                <c:pt idx="8">
                  <c:v>23</c:v>
                </c:pt>
                <c:pt idx="9">
                  <c:v>16</c:v>
                </c:pt>
                <c:pt idx="10">
                  <c:v>20</c:v>
                </c:pt>
                <c:pt idx="11">
                  <c:v>21</c:v>
                </c:pt>
                <c:pt idx="12">
                  <c:v>31</c:v>
                </c:pt>
                <c:pt idx="13">
                  <c:v>27</c:v>
                </c:pt>
                <c:pt idx="14">
                  <c:v>20</c:v>
                </c:pt>
                <c:pt idx="15">
                  <c:v>4</c:v>
                </c:pt>
              </c:numCache>
            </c:numRef>
          </c:val>
          <c:shape val="cylinder"/>
          <c:extLst>
            <c:ext xmlns:c16="http://schemas.microsoft.com/office/drawing/2014/chart" uri="{C3380CC4-5D6E-409C-BE32-E72D297353CC}">
              <c16:uniqueId val="{00000000-86AD-4BC5-B890-5F0705FED3E1}"/>
            </c:ext>
          </c:extLst>
        </c:ser>
        <c:ser>
          <c:idx val="1"/>
          <c:order val="1"/>
          <c:tx>
            <c:strRef>
              <c:f>'ED Graphs'!$C$75</c:f>
              <c:strCache>
                <c:ptCount val="1"/>
                <c:pt idx="0">
                  <c:v>Isolation Precautions Not Implemented In ED</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 Graphs'!$A$76:$A$91</c:f>
              <c:numCache>
                <c:formatCode>mmm\-yy</c:formatCode>
                <c:ptCount val="16"/>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numCache>
            </c:numRef>
          </c:cat>
          <c:val>
            <c:numRef>
              <c:f>'ED Graphs'!$C$76:$C$91</c:f>
              <c:numCache>
                <c:formatCode>General</c:formatCode>
                <c:ptCount val="16"/>
                <c:pt idx="0">
                  <c:v>15</c:v>
                </c:pt>
                <c:pt idx="1">
                  <c:v>17</c:v>
                </c:pt>
                <c:pt idx="2">
                  <c:v>11</c:v>
                </c:pt>
                <c:pt idx="3">
                  <c:v>9</c:v>
                </c:pt>
                <c:pt idx="4">
                  <c:v>6</c:v>
                </c:pt>
                <c:pt idx="5">
                  <c:v>3</c:v>
                </c:pt>
                <c:pt idx="6">
                  <c:v>6</c:v>
                </c:pt>
                <c:pt idx="7">
                  <c:v>7</c:v>
                </c:pt>
                <c:pt idx="8">
                  <c:v>4</c:v>
                </c:pt>
                <c:pt idx="9">
                  <c:v>7</c:v>
                </c:pt>
                <c:pt idx="10">
                  <c:v>8</c:v>
                </c:pt>
                <c:pt idx="11">
                  <c:v>6</c:v>
                </c:pt>
                <c:pt idx="12">
                  <c:v>8</c:v>
                </c:pt>
                <c:pt idx="13">
                  <c:v>3</c:v>
                </c:pt>
                <c:pt idx="14">
                  <c:v>6</c:v>
                </c:pt>
                <c:pt idx="15">
                  <c:v>1</c:v>
                </c:pt>
              </c:numCache>
            </c:numRef>
          </c:val>
          <c:shape val="cylinder"/>
          <c:extLst>
            <c:ext xmlns:c16="http://schemas.microsoft.com/office/drawing/2014/chart" uri="{C3380CC4-5D6E-409C-BE32-E72D297353CC}">
              <c16:uniqueId val="{00000001-86AD-4BC5-B890-5F0705FED3E1}"/>
            </c:ext>
          </c:extLst>
        </c:ser>
        <c:ser>
          <c:idx val="2"/>
          <c:order val="2"/>
          <c:tx>
            <c:strRef>
              <c:f>'ED Graphs'!$D$75</c:f>
              <c:strCache>
                <c:ptCount val="1"/>
                <c:pt idx="0">
                  <c:v>Isolation Precautions Implemented In ED</c:v>
                </c:pt>
              </c:strCache>
            </c:strRef>
          </c:tx>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 Graphs'!$A$76:$A$91</c:f>
              <c:numCache>
                <c:formatCode>mmm\-yy</c:formatCode>
                <c:ptCount val="16"/>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numCache>
            </c:numRef>
          </c:cat>
          <c:val>
            <c:numRef>
              <c:f>'ED Graphs'!$D$76:$D$91</c:f>
              <c:numCache>
                <c:formatCode>General</c:formatCode>
                <c:ptCount val="16"/>
                <c:pt idx="0">
                  <c:v>18</c:v>
                </c:pt>
                <c:pt idx="1">
                  <c:v>10</c:v>
                </c:pt>
                <c:pt idx="2">
                  <c:v>7</c:v>
                </c:pt>
                <c:pt idx="3">
                  <c:v>9</c:v>
                </c:pt>
                <c:pt idx="4">
                  <c:v>21</c:v>
                </c:pt>
                <c:pt idx="5">
                  <c:v>15</c:v>
                </c:pt>
                <c:pt idx="6">
                  <c:v>14</c:v>
                </c:pt>
                <c:pt idx="7">
                  <c:v>20</c:v>
                </c:pt>
                <c:pt idx="8">
                  <c:v>19</c:v>
                </c:pt>
                <c:pt idx="9">
                  <c:v>9</c:v>
                </c:pt>
                <c:pt idx="10">
                  <c:v>12</c:v>
                </c:pt>
                <c:pt idx="11">
                  <c:v>15</c:v>
                </c:pt>
                <c:pt idx="12">
                  <c:v>23</c:v>
                </c:pt>
                <c:pt idx="13">
                  <c:v>24</c:v>
                </c:pt>
                <c:pt idx="14">
                  <c:v>14</c:v>
                </c:pt>
                <c:pt idx="15">
                  <c:v>3</c:v>
                </c:pt>
              </c:numCache>
            </c:numRef>
          </c:val>
          <c:shape val="cylinder"/>
          <c:extLst>
            <c:ext xmlns:c16="http://schemas.microsoft.com/office/drawing/2014/chart" uri="{C3380CC4-5D6E-409C-BE32-E72D297353CC}">
              <c16:uniqueId val="{00000002-86AD-4BC5-B890-5F0705FED3E1}"/>
            </c:ext>
          </c:extLst>
        </c:ser>
        <c:dLbls>
          <c:showLegendKey val="0"/>
          <c:showVal val="1"/>
          <c:showCatName val="0"/>
          <c:showSerName val="0"/>
          <c:showPercent val="0"/>
          <c:showBubbleSize val="0"/>
        </c:dLbls>
        <c:gapWidth val="150"/>
        <c:shape val="box"/>
        <c:axId val="797878688"/>
        <c:axId val="640122768"/>
        <c:axId val="0"/>
      </c:bar3DChart>
      <c:dateAx>
        <c:axId val="79787868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122768"/>
        <c:crosses val="autoZero"/>
        <c:auto val="1"/>
        <c:lblOffset val="100"/>
        <c:baseTimeUnit val="months"/>
      </c:dateAx>
      <c:valAx>
        <c:axId val="64012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87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87386856"/>
        <c:axId val="587387512"/>
        <c:axId val="0"/>
      </c:bar3DChart>
      <c:catAx>
        <c:axId val="5873868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387512"/>
        <c:crosses val="autoZero"/>
        <c:auto val="1"/>
        <c:lblAlgn val="ctr"/>
        <c:lblOffset val="100"/>
        <c:noMultiLvlLbl val="1"/>
      </c:catAx>
      <c:valAx>
        <c:axId val="587387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8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6.5117437243421492E-2"/>
          <c:y val="0.85538124946330496"/>
          <c:w val="0.86691612266415419"/>
          <c:h val="0.11237598145182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With Isolation Precautions Implemented Prior to Admission July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0702A-D17C-47C1-B6EE-6445B01875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6D5B5A8-9171-4034-8A6A-1C11068C5B2C}">
      <dgm:prSet phldrT="[Text]"/>
      <dgm:spPr/>
      <dgm:t>
        <a:bodyPr/>
        <a:lstStyle/>
        <a:p>
          <a:r>
            <a:rPr lang="en-US" dirty="0"/>
            <a:t>Phase 1</a:t>
          </a:r>
        </a:p>
      </dgm:t>
    </dgm:pt>
    <dgm:pt modelId="{0315D2F5-BAF0-4C07-BDA1-BAD175A75D81}" type="parTrans" cxnId="{1547D4D7-DEA9-4DED-B7BB-19387FBE82E4}">
      <dgm:prSet/>
      <dgm:spPr/>
      <dgm:t>
        <a:bodyPr/>
        <a:lstStyle/>
        <a:p>
          <a:endParaRPr lang="en-US"/>
        </a:p>
      </dgm:t>
    </dgm:pt>
    <dgm:pt modelId="{725348B1-0D6F-42C1-ADFC-3EB39F90436C}" type="sibTrans" cxnId="{1547D4D7-DEA9-4DED-B7BB-19387FBE82E4}">
      <dgm:prSet/>
      <dgm:spPr/>
      <dgm:t>
        <a:bodyPr/>
        <a:lstStyle/>
        <a:p>
          <a:endParaRPr lang="en-US"/>
        </a:p>
      </dgm:t>
    </dgm:pt>
    <dgm:pt modelId="{71982793-C1D3-4B8F-A145-D8F320521987}">
      <dgm:prSet phldrT="[Text]"/>
      <dgm:spPr/>
      <dgm:t>
        <a:bodyPr/>
        <a:lstStyle/>
        <a:p>
          <a:r>
            <a:rPr lang="en-US" dirty="0"/>
            <a:t>Review and update existing New Employee Checklists</a:t>
          </a:r>
        </a:p>
      </dgm:t>
    </dgm:pt>
    <dgm:pt modelId="{DA633D50-C78C-4F24-BBE4-9E0DF3760C83}" type="parTrans" cxnId="{22600F0A-AE14-48A4-AE48-4FA30AA9C179}">
      <dgm:prSet/>
      <dgm:spPr/>
      <dgm:t>
        <a:bodyPr/>
        <a:lstStyle/>
        <a:p>
          <a:endParaRPr lang="en-US"/>
        </a:p>
      </dgm:t>
    </dgm:pt>
    <dgm:pt modelId="{BEA2A516-9910-40D2-B837-5A61F975EC5D}" type="sibTrans" cxnId="{22600F0A-AE14-48A4-AE48-4FA30AA9C179}">
      <dgm:prSet/>
      <dgm:spPr/>
      <dgm:t>
        <a:bodyPr/>
        <a:lstStyle/>
        <a:p>
          <a:endParaRPr lang="en-US"/>
        </a:p>
      </dgm:t>
    </dgm:pt>
    <dgm:pt modelId="{BDC00420-0D66-486E-9CF3-9AAF4233B1D3}">
      <dgm:prSet phldrT="[Text]"/>
      <dgm:spPr/>
      <dgm:t>
        <a:bodyPr/>
        <a:lstStyle/>
        <a:p>
          <a:r>
            <a:rPr lang="en-US" dirty="0"/>
            <a:t>Validate checklists available for each location, job description, and for contracted agency. </a:t>
          </a:r>
        </a:p>
      </dgm:t>
    </dgm:pt>
    <dgm:pt modelId="{CADB8743-B3EF-4495-98AF-937B6F5C840D}" type="parTrans" cxnId="{C860C8DF-C5BE-4280-94D7-39CE03F0ACF8}">
      <dgm:prSet/>
      <dgm:spPr/>
      <dgm:t>
        <a:bodyPr/>
        <a:lstStyle/>
        <a:p>
          <a:endParaRPr lang="en-US"/>
        </a:p>
      </dgm:t>
    </dgm:pt>
    <dgm:pt modelId="{6CDE20FE-C1AA-47E3-930C-83674CF32BC5}" type="sibTrans" cxnId="{C860C8DF-C5BE-4280-94D7-39CE03F0ACF8}">
      <dgm:prSet/>
      <dgm:spPr/>
      <dgm:t>
        <a:bodyPr/>
        <a:lstStyle/>
        <a:p>
          <a:endParaRPr lang="en-US"/>
        </a:p>
      </dgm:t>
    </dgm:pt>
    <dgm:pt modelId="{A3CBE159-D53C-4F04-BEE0-D830AB0EB2DB}">
      <dgm:prSet phldrT="[Text]"/>
      <dgm:spPr/>
      <dgm:t>
        <a:bodyPr/>
        <a:lstStyle/>
        <a:p>
          <a:r>
            <a:rPr lang="en-US" dirty="0"/>
            <a:t>Phase 2</a:t>
          </a:r>
        </a:p>
      </dgm:t>
    </dgm:pt>
    <dgm:pt modelId="{A8A21A01-3B83-479B-8E5E-6F1A0DB4BCAF}" type="parTrans" cxnId="{15F8F6B3-AC2C-4669-809F-CCB27D34DBFC}">
      <dgm:prSet/>
      <dgm:spPr/>
      <dgm:t>
        <a:bodyPr/>
        <a:lstStyle/>
        <a:p>
          <a:endParaRPr lang="en-US"/>
        </a:p>
      </dgm:t>
    </dgm:pt>
    <dgm:pt modelId="{0FA1C8C1-EFCF-4B77-B4D4-ACC72E955DFD}" type="sibTrans" cxnId="{15F8F6B3-AC2C-4669-809F-CCB27D34DBFC}">
      <dgm:prSet/>
      <dgm:spPr/>
      <dgm:t>
        <a:bodyPr/>
        <a:lstStyle/>
        <a:p>
          <a:endParaRPr lang="en-US"/>
        </a:p>
      </dgm:t>
    </dgm:pt>
    <dgm:pt modelId="{963FF54B-6AAF-43B4-A7EF-B812CD0DCEC4}">
      <dgm:prSet phldrT="[Text]"/>
      <dgm:spPr/>
      <dgm:t>
        <a:bodyPr/>
        <a:lstStyle/>
        <a:p>
          <a:r>
            <a:rPr lang="en-US" dirty="0"/>
            <a:t>Review and update existing Orientation Training Checklist by job description. Clarify instructions and condense, if necessary.</a:t>
          </a:r>
        </a:p>
      </dgm:t>
    </dgm:pt>
    <dgm:pt modelId="{280CFA23-353E-402B-97C5-D0418429C3F2}" type="parTrans" cxnId="{A15464F0-7621-474E-81F3-F42044615677}">
      <dgm:prSet/>
      <dgm:spPr/>
      <dgm:t>
        <a:bodyPr/>
        <a:lstStyle/>
        <a:p>
          <a:endParaRPr lang="en-US"/>
        </a:p>
      </dgm:t>
    </dgm:pt>
    <dgm:pt modelId="{0A9FDCC5-A1D0-4DD9-9343-3DF10CF495D7}" type="sibTrans" cxnId="{A15464F0-7621-474E-81F3-F42044615677}">
      <dgm:prSet/>
      <dgm:spPr/>
      <dgm:t>
        <a:bodyPr/>
        <a:lstStyle/>
        <a:p>
          <a:endParaRPr lang="en-US"/>
        </a:p>
      </dgm:t>
    </dgm:pt>
    <dgm:pt modelId="{B22627D3-6E9E-4D04-A80B-CE91E20CD2AD}">
      <dgm:prSet phldrT="[Text]"/>
      <dgm:spPr/>
      <dgm:t>
        <a:bodyPr/>
        <a:lstStyle/>
        <a:p>
          <a:r>
            <a:rPr lang="en-US" dirty="0"/>
            <a:t>Phase 5</a:t>
          </a:r>
        </a:p>
      </dgm:t>
    </dgm:pt>
    <dgm:pt modelId="{6BB5F903-74F0-4AF5-ADEC-D267D4B0CF1F}" type="parTrans" cxnId="{4BE3F988-220F-4084-B1B4-789FE652A3C3}">
      <dgm:prSet/>
      <dgm:spPr/>
      <dgm:t>
        <a:bodyPr/>
        <a:lstStyle/>
        <a:p>
          <a:endParaRPr lang="en-US"/>
        </a:p>
      </dgm:t>
    </dgm:pt>
    <dgm:pt modelId="{17A948FC-B60F-4D70-97ED-544D0F9BBC6E}" type="sibTrans" cxnId="{4BE3F988-220F-4084-B1B4-789FE652A3C3}">
      <dgm:prSet/>
      <dgm:spPr/>
      <dgm:t>
        <a:bodyPr/>
        <a:lstStyle/>
        <a:p>
          <a:endParaRPr lang="en-US"/>
        </a:p>
      </dgm:t>
    </dgm:pt>
    <dgm:pt modelId="{E297996F-1BBC-477B-AFDB-FEDF46B9BEE2}">
      <dgm:prSet phldrT="[Text]"/>
      <dgm:spPr/>
      <dgm:t>
        <a:bodyPr/>
        <a:lstStyle/>
        <a:p>
          <a:r>
            <a:rPr lang="en-US" dirty="0"/>
            <a:t>Share on-boarding process with employees and implement consistency with new employees.  </a:t>
          </a:r>
        </a:p>
      </dgm:t>
    </dgm:pt>
    <dgm:pt modelId="{934AEA6A-9B9D-4E60-B86E-E8EC73E5EA5D}" type="parTrans" cxnId="{A77B1A92-5CAA-4103-B8F4-95D11DE9523E}">
      <dgm:prSet/>
      <dgm:spPr/>
      <dgm:t>
        <a:bodyPr/>
        <a:lstStyle/>
        <a:p>
          <a:endParaRPr lang="en-US"/>
        </a:p>
      </dgm:t>
    </dgm:pt>
    <dgm:pt modelId="{983A2FD8-5FC8-4492-899B-ABB8B767CF8B}" type="sibTrans" cxnId="{A77B1A92-5CAA-4103-B8F4-95D11DE9523E}">
      <dgm:prSet/>
      <dgm:spPr/>
      <dgm:t>
        <a:bodyPr/>
        <a:lstStyle/>
        <a:p>
          <a:endParaRPr lang="en-US"/>
        </a:p>
      </dgm:t>
    </dgm:pt>
    <dgm:pt modelId="{684E28CC-7619-4277-9A87-1744A986FD82}">
      <dgm:prSet/>
      <dgm:spPr/>
      <dgm:t>
        <a:bodyPr/>
        <a:lstStyle/>
        <a:p>
          <a:r>
            <a:rPr lang="en-US" dirty="0"/>
            <a:t>Phase 3</a:t>
          </a:r>
        </a:p>
      </dgm:t>
    </dgm:pt>
    <dgm:pt modelId="{C37A08C1-6FD4-43EC-AD76-3269C94C33BC}" type="parTrans" cxnId="{870671DD-4BCF-448D-87E3-00DBB4D0ADD7}">
      <dgm:prSet/>
      <dgm:spPr/>
    </dgm:pt>
    <dgm:pt modelId="{B6FB08F4-B682-4A12-B13C-439B6D32DB34}" type="sibTrans" cxnId="{870671DD-4BCF-448D-87E3-00DBB4D0ADD7}">
      <dgm:prSet/>
      <dgm:spPr/>
    </dgm:pt>
    <dgm:pt modelId="{ED5A29AA-D923-4CF8-A795-27A4944C4FB6}">
      <dgm:prSet/>
      <dgm:spPr/>
      <dgm:t>
        <a:bodyPr/>
        <a:lstStyle/>
        <a:p>
          <a:r>
            <a:rPr lang="en-US" dirty="0"/>
            <a:t>Phase 4</a:t>
          </a:r>
        </a:p>
      </dgm:t>
    </dgm:pt>
    <dgm:pt modelId="{21546F2A-0975-4FA5-8DF6-726971C17802}" type="parTrans" cxnId="{7955BCF6-0CCA-46A2-B02C-F05303F05BAE}">
      <dgm:prSet/>
      <dgm:spPr/>
    </dgm:pt>
    <dgm:pt modelId="{569F83F0-8113-4F69-A703-7CA9E2A699DB}" type="sibTrans" cxnId="{7955BCF6-0CCA-46A2-B02C-F05303F05BAE}">
      <dgm:prSet/>
      <dgm:spPr/>
    </dgm:pt>
    <dgm:pt modelId="{A22FB409-946B-4801-B9AE-78EE63E1B00E}">
      <dgm:prSet/>
      <dgm:spPr/>
      <dgm:t>
        <a:bodyPr/>
        <a:lstStyle/>
        <a:p>
          <a:r>
            <a:rPr lang="en-US"/>
            <a:t>Update existing New Employee Welcome Letter to include 1st week employment schedule and future training expectations.</a:t>
          </a:r>
        </a:p>
      </dgm:t>
    </dgm:pt>
    <dgm:pt modelId="{600C1846-B825-45DF-BFEC-B1E7817090F7}" type="parTrans" cxnId="{41DC31EA-0FA2-4E8A-A021-41F6336D0562}">
      <dgm:prSet/>
      <dgm:spPr/>
    </dgm:pt>
    <dgm:pt modelId="{E6852686-7B17-4BB8-AB08-684705B5FA48}" type="sibTrans" cxnId="{41DC31EA-0FA2-4E8A-A021-41F6336D0562}">
      <dgm:prSet/>
      <dgm:spPr/>
    </dgm:pt>
    <dgm:pt modelId="{E0130C71-C023-4163-AB2E-FFA36E60E576}">
      <dgm:prSet/>
      <dgm:spPr/>
      <dgm:t>
        <a:bodyPr/>
        <a:lstStyle/>
        <a:p>
          <a:r>
            <a:rPr lang="en-US" dirty="0"/>
            <a:t>Provide to new employee Friday prior to orientation and email HR copy.</a:t>
          </a:r>
        </a:p>
      </dgm:t>
    </dgm:pt>
    <dgm:pt modelId="{3F4BFC6E-D4C2-4D32-B5F7-4191A43D17E7}" type="parTrans" cxnId="{471A7292-328F-4CC8-88BE-1134049695CE}">
      <dgm:prSet/>
      <dgm:spPr/>
      <dgm:t>
        <a:bodyPr/>
        <a:lstStyle/>
        <a:p>
          <a:endParaRPr lang="en-US"/>
        </a:p>
      </dgm:t>
    </dgm:pt>
    <dgm:pt modelId="{5DA856BA-EADF-46ED-A5C9-DDF92486EA86}" type="sibTrans" cxnId="{471A7292-328F-4CC8-88BE-1134049695CE}">
      <dgm:prSet/>
      <dgm:spPr/>
      <dgm:t>
        <a:bodyPr/>
        <a:lstStyle/>
        <a:p>
          <a:endParaRPr lang="en-US"/>
        </a:p>
      </dgm:t>
    </dgm:pt>
    <dgm:pt modelId="{19F3B075-D29C-453A-9673-3CF340E5E9CE}">
      <dgm:prSet/>
      <dgm:spPr/>
      <dgm:t>
        <a:bodyPr/>
        <a:lstStyle/>
        <a:p>
          <a:r>
            <a:rPr lang="en-US" dirty="0"/>
            <a:t>Improve Orientation Binder with updated forms, relevant documents including those above for training new employee. </a:t>
          </a:r>
        </a:p>
      </dgm:t>
    </dgm:pt>
    <dgm:pt modelId="{0E25C942-1030-48A5-859F-84BF405A2189}" type="parTrans" cxnId="{ECA71B47-E448-4112-B83B-A3FCF813EEC1}">
      <dgm:prSet/>
      <dgm:spPr/>
    </dgm:pt>
    <dgm:pt modelId="{0A2E73C1-0B7B-49F5-84F6-A80575022275}" type="sibTrans" cxnId="{ECA71B47-E448-4112-B83B-A3FCF813EEC1}">
      <dgm:prSet/>
      <dgm:spPr/>
    </dgm:pt>
    <dgm:pt modelId="{D2C16EE6-A9C2-4D54-8E17-700A618D2596}">
      <dgm:prSet phldrT="[Text]"/>
      <dgm:spPr/>
      <dgm:t>
        <a:bodyPr/>
        <a:lstStyle/>
        <a:p>
          <a:r>
            <a:rPr lang="en-US" dirty="0"/>
            <a:t>Involve new and past employees in review of items on checklist to ensure understanding and accuracy.  </a:t>
          </a:r>
        </a:p>
      </dgm:t>
    </dgm:pt>
    <dgm:pt modelId="{4B23D0B1-11B5-42EF-895B-075117721336}" type="parTrans" cxnId="{14654BC6-A819-49D0-A6F5-2B4D8A080018}">
      <dgm:prSet/>
      <dgm:spPr/>
    </dgm:pt>
    <dgm:pt modelId="{DC903229-E458-4391-BB8C-34DF13F9C02B}" type="sibTrans" cxnId="{14654BC6-A819-49D0-A6F5-2B4D8A080018}">
      <dgm:prSet/>
      <dgm:spPr/>
    </dgm:pt>
    <dgm:pt modelId="{E8ABD73A-331D-4D7C-B739-38BAE917A872}" type="pres">
      <dgm:prSet presAssocID="{F460702A-D17C-47C1-B6EE-6445B01875C5}" presName="linearFlow" presStyleCnt="0">
        <dgm:presLayoutVars>
          <dgm:dir/>
          <dgm:animLvl val="lvl"/>
          <dgm:resizeHandles val="exact"/>
        </dgm:presLayoutVars>
      </dgm:prSet>
      <dgm:spPr/>
    </dgm:pt>
    <dgm:pt modelId="{CAAF75D7-34E3-4D5D-ACF7-7178E8B985E4}" type="pres">
      <dgm:prSet presAssocID="{B6D5B5A8-9171-4034-8A6A-1C11068C5B2C}" presName="composite" presStyleCnt="0"/>
      <dgm:spPr/>
    </dgm:pt>
    <dgm:pt modelId="{37D62580-3520-4189-ADF4-871D57B1E378}" type="pres">
      <dgm:prSet presAssocID="{B6D5B5A8-9171-4034-8A6A-1C11068C5B2C}" presName="parentText" presStyleLbl="alignNode1" presStyleIdx="0" presStyleCnt="5">
        <dgm:presLayoutVars>
          <dgm:chMax val="1"/>
          <dgm:bulletEnabled val="1"/>
        </dgm:presLayoutVars>
      </dgm:prSet>
      <dgm:spPr/>
    </dgm:pt>
    <dgm:pt modelId="{A1F0F3CC-BB45-4BBA-8DBD-D63F4076B1F3}" type="pres">
      <dgm:prSet presAssocID="{B6D5B5A8-9171-4034-8A6A-1C11068C5B2C}" presName="descendantText" presStyleLbl="alignAcc1" presStyleIdx="0" presStyleCnt="5">
        <dgm:presLayoutVars>
          <dgm:bulletEnabled val="1"/>
        </dgm:presLayoutVars>
      </dgm:prSet>
      <dgm:spPr/>
    </dgm:pt>
    <dgm:pt modelId="{48F53621-AD99-431C-B536-DCA2B5DA7163}" type="pres">
      <dgm:prSet presAssocID="{725348B1-0D6F-42C1-ADFC-3EB39F90436C}" presName="sp" presStyleCnt="0"/>
      <dgm:spPr/>
    </dgm:pt>
    <dgm:pt modelId="{3839DFD2-8EC4-4588-99B4-7F3CC33DCE01}" type="pres">
      <dgm:prSet presAssocID="{A3CBE159-D53C-4F04-BEE0-D830AB0EB2DB}" presName="composite" presStyleCnt="0"/>
      <dgm:spPr/>
    </dgm:pt>
    <dgm:pt modelId="{2F1055B1-C5B8-4A62-8E66-0AA8A5F3E853}" type="pres">
      <dgm:prSet presAssocID="{A3CBE159-D53C-4F04-BEE0-D830AB0EB2DB}" presName="parentText" presStyleLbl="alignNode1" presStyleIdx="1" presStyleCnt="5">
        <dgm:presLayoutVars>
          <dgm:chMax val="1"/>
          <dgm:bulletEnabled val="1"/>
        </dgm:presLayoutVars>
      </dgm:prSet>
      <dgm:spPr/>
    </dgm:pt>
    <dgm:pt modelId="{2745B291-48BE-41E4-9E76-D19E1364A87D}" type="pres">
      <dgm:prSet presAssocID="{A3CBE159-D53C-4F04-BEE0-D830AB0EB2DB}" presName="descendantText" presStyleLbl="alignAcc1" presStyleIdx="1" presStyleCnt="5">
        <dgm:presLayoutVars>
          <dgm:bulletEnabled val="1"/>
        </dgm:presLayoutVars>
      </dgm:prSet>
      <dgm:spPr/>
    </dgm:pt>
    <dgm:pt modelId="{4F3B9CAC-2F49-4B2E-88CA-5A24156621FD}" type="pres">
      <dgm:prSet presAssocID="{0FA1C8C1-EFCF-4B77-B4D4-ACC72E955DFD}" presName="sp" presStyleCnt="0"/>
      <dgm:spPr/>
    </dgm:pt>
    <dgm:pt modelId="{0490DF93-BD9A-456C-B101-4CEFAAD8F277}" type="pres">
      <dgm:prSet presAssocID="{684E28CC-7619-4277-9A87-1744A986FD82}" presName="composite" presStyleCnt="0"/>
      <dgm:spPr/>
    </dgm:pt>
    <dgm:pt modelId="{08E381E0-9190-47E0-924E-34911C4720B6}" type="pres">
      <dgm:prSet presAssocID="{684E28CC-7619-4277-9A87-1744A986FD82}" presName="parentText" presStyleLbl="alignNode1" presStyleIdx="2" presStyleCnt="5">
        <dgm:presLayoutVars>
          <dgm:chMax val="1"/>
          <dgm:bulletEnabled val="1"/>
        </dgm:presLayoutVars>
      </dgm:prSet>
      <dgm:spPr/>
    </dgm:pt>
    <dgm:pt modelId="{F9D27613-0214-4146-89B0-7406D6FAF64C}" type="pres">
      <dgm:prSet presAssocID="{684E28CC-7619-4277-9A87-1744A986FD82}" presName="descendantText" presStyleLbl="alignAcc1" presStyleIdx="2" presStyleCnt="5">
        <dgm:presLayoutVars>
          <dgm:bulletEnabled val="1"/>
        </dgm:presLayoutVars>
      </dgm:prSet>
      <dgm:spPr/>
    </dgm:pt>
    <dgm:pt modelId="{1304922A-1D28-4AEA-8D76-0812A52BCC87}" type="pres">
      <dgm:prSet presAssocID="{B6FB08F4-B682-4A12-B13C-439B6D32DB34}" presName="sp" presStyleCnt="0"/>
      <dgm:spPr/>
    </dgm:pt>
    <dgm:pt modelId="{78B199D0-6193-4300-839E-CEFD72A71DBF}" type="pres">
      <dgm:prSet presAssocID="{ED5A29AA-D923-4CF8-A795-27A4944C4FB6}" presName="composite" presStyleCnt="0"/>
      <dgm:spPr/>
    </dgm:pt>
    <dgm:pt modelId="{2D1BAB88-B8F7-4E27-8C61-B5D44715C8BB}" type="pres">
      <dgm:prSet presAssocID="{ED5A29AA-D923-4CF8-A795-27A4944C4FB6}" presName="parentText" presStyleLbl="alignNode1" presStyleIdx="3" presStyleCnt="5">
        <dgm:presLayoutVars>
          <dgm:chMax val="1"/>
          <dgm:bulletEnabled val="1"/>
        </dgm:presLayoutVars>
      </dgm:prSet>
      <dgm:spPr/>
    </dgm:pt>
    <dgm:pt modelId="{FEFC0241-7115-4DD3-BB8D-04BA90308D38}" type="pres">
      <dgm:prSet presAssocID="{ED5A29AA-D923-4CF8-A795-27A4944C4FB6}" presName="descendantText" presStyleLbl="alignAcc1" presStyleIdx="3" presStyleCnt="5">
        <dgm:presLayoutVars>
          <dgm:bulletEnabled val="1"/>
        </dgm:presLayoutVars>
      </dgm:prSet>
      <dgm:spPr/>
    </dgm:pt>
    <dgm:pt modelId="{C304FF8A-5E64-4646-8B08-ED6C29B02416}" type="pres">
      <dgm:prSet presAssocID="{569F83F0-8113-4F69-A703-7CA9E2A699DB}" presName="sp" presStyleCnt="0"/>
      <dgm:spPr/>
    </dgm:pt>
    <dgm:pt modelId="{B10E4435-69A1-4626-8032-F19F137D95EE}" type="pres">
      <dgm:prSet presAssocID="{B22627D3-6E9E-4D04-A80B-CE91E20CD2AD}" presName="composite" presStyleCnt="0"/>
      <dgm:spPr/>
    </dgm:pt>
    <dgm:pt modelId="{CB603620-395D-4949-B508-BF7283E49E33}" type="pres">
      <dgm:prSet presAssocID="{B22627D3-6E9E-4D04-A80B-CE91E20CD2AD}" presName="parentText" presStyleLbl="alignNode1" presStyleIdx="4" presStyleCnt="5">
        <dgm:presLayoutVars>
          <dgm:chMax val="1"/>
          <dgm:bulletEnabled val="1"/>
        </dgm:presLayoutVars>
      </dgm:prSet>
      <dgm:spPr/>
    </dgm:pt>
    <dgm:pt modelId="{A510445A-6805-4D34-AFED-9C267CD1556F}" type="pres">
      <dgm:prSet presAssocID="{B22627D3-6E9E-4D04-A80B-CE91E20CD2AD}" presName="descendantText" presStyleLbl="alignAcc1" presStyleIdx="4" presStyleCnt="5" custLinFactNeighborX="-193" custLinFactNeighborY="-2324">
        <dgm:presLayoutVars>
          <dgm:bulletEnabled val="1"/>
        </dgm:presLayoutVars>
      </dgm:prSet>
      <dgm:spPr/>
    </dgm:pt>
  </dgm:ptLst>
  <dgm:cxnLst>
    <dgm:cxn modelId="{22600F0A-AE14-48A4-AE48-4FA30AA9C179}" srcId="{B6D5B5A8-9171-4034-8A6A-1C11068C5B2C}" destId="{71982793-C1D3-4B8F-A145-D8F320521987}" srcOrd="0" destOrd="0" parTransId="{DA633D50-C78C-4F24-BBE4-9E0DF3760C83}" sibTransId="{BEA2A516-9910-40D2-B837-5A61F975EC5D}"/>
    <dgm:cxn modelId="{59E3040B-B930-43D9-B072-0AEBB8AB6363}" type="presOf" srcId="{19F3B075-D29C-453A-9673-3CF340E5E9CE}" destId="{FEFC0241-7115-4DD3-BB8D-04BA90308D38}" srcOrd="0" destOrd="0" presId="urn:microsoft.com/office/officeart/2005/8/layout/chevron2"/>
    <dgm:cxn modelId="{0363490D-E152-4305-8C07-9970563C454A}" type="presOf" srcId="{B6D5B5A8-9171-4034-8A6A-1C11068C5B2C}" destId="{37D62580-3520-4189-ADF4-871D57B1E378}" srcOrd="0" destOrd="0" presId="urn:microsoft.com/office/officeart/2005/8/layout/chevron2"/>
    <dgm:cxn modelId="{E22BA50D-90F3-4F5F-B5DE-6B5D09F78391}" type="presOf" srcId="{D2C16EE6-A9C2-4D54-8E17-700A618D2596}" destId="{2745B291-48BE-41E4-9E76-D19E1364A87D}" srcOrd="0" destOrd="1" presId="urn:microsoft.com/office/officeart/2005/8/layout/chevron2"/>
    <dgm:cxn modelId="{ECA71B47-E448-4112-B83B-A3FCF813EEC1}" srcId="{ED5A29AA-D923-4CF8-A795-27A4944C4FB6}" destId="{19F3B075-D29C-453A-9673-3CF340E5E9CE}" srcOrd="0" destOrd="0" parTransId="{0E25C942-1030-48A5-859F-84BF405A2189}" sibTransId="{0A2E73C1-0B7B-49F5-84F6-A80575022275}"/>
    <dgm:cxn modelId="{16F43F48-D746-4462-99D1-FD9657FA0A81}" type="presOf" srcId="{A22FB409-946B-4801-B9AE-78EE63E1B00E}" destId="{F9D27613-0214-4146-89B0-7406D6FAF64C}" srcOrd="0" destOrd="0" presId="urn:microsoft.com/office/officeart/2005/8/layout/chevron2"/>
    <dgm:cxn modelId="{D270AF79-06F8-460B-B064-61409546D6F1}" type="presOf" srcId="{ED5A29AA-D923-4CF8-A795-27A4944C4FB6}" destId="{2D1BAB88-B8F7-4E27-8C61-B5D44715C8BB}" srcOrd="0" destOrd="0" presId="urn:microsoft.com/office/officeart/2005/8/layout/chevron2"/>
    <dgm:cxn modelId="{51A2FB86-CF1F-425A-AF35-59C1B4EFB6FE}" type="presOf" srcId="{E297996F-1BBC-477B-AFDB-FEDF46B9BEE2}" destId="{A510445A-6805-4D34-AFED-9C267CD1556F}" srcOrd="0" destOrd="0" presId="urn:microsoft.com/office/officeart/2005/8/layout/chevron2"/>
    <dgm:cxn modelId="{4BE3F988-220F-4084-B1B4-789FE652A3C3}" srcId="{F460702A-D17C-47C1-B6EE-6445B01875C5}" destId="{B22627D3-6E9E-4D04-A80B-CE91E20CD2AD}" srcOrd="4" destOrd="0" parTransId="{6BB5F903-74F0-4AF5-ADEC-D267D4B0CF1F}" sibTransId="{17A948FC-B60F-4D70-97ED-544D0F9BBC6E}"/>
    <dgm:cxn modelId="{A77B1A92-5CAA-4103-B8F4-95D11DE9523E}" srcId="{B22627D3-6E9E-4D04-A80B-CE91E20CD2AD}" destId="{E297996F-1BBC-477B-AFDB-FEDF46B9BEE2}" srcOrd="0" destOrd="0" parTransId="{934AEA6A-9B9D-4E60-B86E-E8EC73E5EA5D}" sibTransId="{983A2FD8-5FC8-4492-899B-ABB8B767CF8B}"/>
    <dgm:cxn modelId="{471A7292-328F-4CC8-88BE-1134049695CE}" srcId="{684E28CC-7619-4277-9A87-1744A986FD82}" destId="{E0130C71-C023-4163-AB2E-FFA36E60E576}" srcOrd="1" destOrd="0" parTransId="{3F4BFC6E-D4C2-4D32-B5F7-4191A43D17E7}" sibTransId="{5DA856BA-EADF-46ED-A5C9-DDF92486EA86}"/>
    <dgm:cxn modelId="{15F8F6B3-AC2C-4669-809F-CCB27D34DBFC}" srcId="{F460702A-D17C-47C1-B6EE-6445B01875C5}" destId="{A3CBE159-D53C-4F04-BEE0-D830AB0EB2DB}" srcOrd="1" destOrd="0" parTransId="{A8A21A01-3B83-479B-8E5E-6F1A0DB4BCAF}" sibTransId="{0FA1C8C1-EFCF-4B77-B4D4-ACC72E955DFD}"/>
    <dgm:cxn modelId="{B33276BA-40E2-49D2-BE7B-63AA572B7A79}" type="presOf" srcId="{A3CBE159-D53C-4F04-BEE0-D830AB0EB2DB}" destId="{2F1055B1-C5B8-4A62-8E66-0AA8A5F3E853}" srcOrd="0" destOrd="0" presId="urn:microsoft.com/office/officeart/2005/8/layout/chevron2"/>
    <dgm:cxn modelId="{14654BC6-A819-49D0-A6F5-2B4D8A080018}" srcId="{A3CBE159-D53C-4F04-BEE0-D830AB0EB2DB}" destId="{D2C16EE6-A9C2-4D54-8E17-700A618D2596}" srcOrd="1" destOrd="0" parTransId="{4B23D0B1-11B5-42EF-895B-075117721336}" sibTransId="{DC903229-E458-4391-BB8C-34DF13F9C02B}"/>
    <dgm:cxn modelId="{1FEEF5CD-8A70-4BDD-96AE-5C0578B0E978}" type="presOf" srcId="{BDC00420-0D66-486E-9CF3-9AAF4233B1D3}" destId="{A1F0F3CC-BB45-4BBA-8DBD-D63F4076B1F3}" srcOrd="0" destOrd="1" presId="urn:microsoft.com/office/officeart/2005/8/layout/chevron2"/>
    <dgm:cxn modelId="{5913D2D6-632D-42E8-BCD2-22D6E21CA3F1}" type="presOf" srcId="{71982793-C1D3-4B8F-A145-D8F320521987}" destId="{A1F0F3CC-BB45-4BBA-8DBD-D63F4076B1F3}" srcOrd="0" destOrd="0" presId="urn:microsoft.com/office/officeart/2005/8/layout/chevron2"/>
    <dgm:cxn modelId="{1547D4D7-DEA9-4DED-B7BB-19387FBE82E4}" srcId="{F460702A-D17C-47C1-B6EE-6445B01875C5}" destId="{B6D5B5A8-9171-4034-8A6A-1C11068C5B2C}" srcOrd="0" destOrd="0" parTransId="{0315D2F5-BAF0-4C07-BDA1-BAD175A75D81}" sibTransId="{725348B1-0D6F-42C1-ADFC-3EB39F90436C}"/>
    <dgm:cxn modelId="{870671DD-4BCF-448D-87E3-00DBB4D0ADD7}" srcId="{F460702A-D17C-47C1-B6EE-6445B01875C5}" destId="{684E28CC-7619-4277-9A87-1744A986FD82}" srcOrd="2" destOrd="0" parTransId="{C37A08C1-6FD4-43EC-AD76-3269C94C33BC}" sibTransId="{B6FB08F4-B682-4A12-B13C-439B6D32DB34}"/>
    <dgm:cxn modelId="{F347A8DD-77CD-45EC-AB41-57740D3093C6}" type="presOf" srcId="{684E28CC-7619-4277-9A87-1744A986FD82}" destId="{08E381E0-9190-47E0-924E-34911C4720B6}" srcOrd="0" destOrd="0" presId="urn:microsoft.com/office/officeart/2005/8/layout/chevron2"/>
    <dgm:cxn modelId="{C883ACDE-89C4-41A4-A52E-01999E6BBEFE}" type="presOf" srcId="{B22627D3-6E9E-4D04-A80B-CE91E20CD2AD}" destId="{CB603620-395D-4949-B508-BF7283E49E33}" srcOrd="0" destOrd="0" presId="urn:microsoft.com/office/officeart/2005/8/layout/chevron2"/>
    <dgm:cxn modelId="{C860C8DF-C5BE-4280-94D7-39CE03F0ACF8}" srcId="{B6D5B5A8-9171-4034-8A6A-1C11068C5B2C}" destId="{BDC00420-0D66-486E-9CF3-9AAF4233B1D3}" srcOrd="1" destOrd="0" parTransId="{CADB8743-B3EF-4495-98AF-937B6F5C840D}" sibTransId="{6CDE20FE-C1AA-47E3-930C-83674CF32BC5}"/>
    <dgm:cxn modelId="{41DC31EA-0FA2-4E8A-A021-41F6336D0562}" srcId="{684E28CC-7619-4277-9A87-1744A986FD82}" destId="{A22FB409-946B-4801-B9AE-78EE63E1B00E}" srcOrd="0" destOrd="0" parTransId="{600C1846-B825-45DF-BFEC-B1E7817090F7}" sibTransId="{E6852686-7B17-4BB8-AB08-684705B5FA48}"/>
    <dgm:cxn modelId="{B07947ED-636A-4207-978F-23870D76BC79}" type="presOf" srcId="{963FF54B-6AAF-43B4-A7EF-B812CD0DCEC4}" destId="{2745B291-48BE-41E4-9E76-D19E1364A87D}" srcOrd="0" destOrd="0" presId="urn:microsoft.com/office/officeart/2005/8/layout/chevron2"/>
    <dgm:cxn modelId="{439191ED-3899-498B-89D3-DC32B927E7F4}" type="presOf" srcId="{E0130C71-C023-4163-AB2E-FFA36E60E576}" destId="{F9D27613-0214-4146-89B0-7406D6FAF64C}" srcOrd="0" destOrd="1" presId="urn:microsoft.com/office/officeart/2005/8/layout/chevron2"/>
    <dgm:cxn modelId="{A15464F0-7621-474E-81F3-F42044615677}" srcId="{A3CBE159-D53C-4F04-BEE0-D830AB0EB2DB}" destId="{963FF54B-6AAF-43B4-A7EF-B812CD0DCEC4}" srcOrd="0" destOrd="0" parTransId="{280CFA23-353E-402B-97C5-D0418429C3F2}" sibTransId="{0A9FDCC5-A1D0-4DD9-9343-3DF10CF495D7}"/>
    <dgm:cxn modelId="{7955BCF6-0CCA-46A2-B02C-F05303F05BAE}" srcId="{F460702A-D17C-47C1-B6EE-6445B01875C5}" destId="{ED5A29AA-D923-4CF8-A795-27A4944C4FB6}" srcOrd="3" destOrd="0" parTransId="{21546F2A-0975-4FA5-8DF6-726971C17802}" sibTransId="{569F83F0-8113-4F69-A703-7CA9E2A699DB}"/>
    <dgm:cxn modelId="{FD5022F7-48C8-42B9-835B-69995F21AF54}" type="presOf" srcId="{F460702A-D17C-47C1-B6EE-6445B01875C5}" destId="{E8ABD73A-331D-4D7C-B739-38BAE917A872}" srcOrd="0" destOrd="0" presId="urn:microsoft.com/office/officeart/2005/8/layout/chevron2"/>
    <dgm:cxn modelId="{C9E4B3B1-6074-47B1-AE31-A6E2B45D7DCA}" type="presParOf" srcId="{E8ABD73A-331D-4D7C-B739-38BAE917A872}" destId="{CAAF75D7-34E3-4D5D-ACF7-7178E8B985E4}" srcOrd="0" destOrd="0" presId="urn:microsoft.com/office/officeart/2005/8/layout/chevron2"/>
    <dgm:cxn modelId="{65481C06-7DC1-446B-A6AB-3DEA3A11EE36}" type="presParOf" srcId="{CAAF75D7-34E3-4D5D-ACF7-7178E8B985E4}" destId="{37D62580-3520-4189-ADF4-871D57B1E378}" srcOrd="0" destOrd="0" presId="urn:microsoft.com/office/officeart/2005/8/layout/chevron2"/>
    <dgm:cxn modelId="{55AB6610-3247-4F6D-9B1B-35C53327199E}" type="presParOf" srcId="{CAAF75D7-34E3-4D5D-ACF7-7178E8B985E4}" destId="{A1F0F3CC-BB45-4BBA-8DBD-D63F4076B1F3}" srcOrd="1" destOrd="0" presId="urn:microsoft.com/office/officeart/2005/8/layout/chevron2"/>
    <dgm:cxn modelId="{5BE91050-9533-4DD3-81DF-16CAAD908D92}" type="presParOf" srcId="{E8ABD73A-331D-4D7C-B739-38BAE917A872}" destId="{48F53621-AD99-431C-B536-DCA2B5DA7163}" srcOrd="1" destOrd="0" presId="urn:microsoft.com/office/officeart/2005/8/layout/chevron2"/>
    <dgm:cxn modelId="{21099E12-8D5B-4CF8-BE6F-C9D95739C208}" type="presParOf" srcId="{E8ABD73A-331D-4D7C-B739-38BAE917A872}" destId="{3839DFD2-8EC4-4588-99B4-7F3CC33DCE01}" srcOrd="2" destOrd="0" presId="urn:microsoft.com/office/officeart/2005/8/layout/chevron2"/>
    <dgm:cxn modelId="{19A41AFE-4262-477E-AFA0-FC663F055224}" type="presParOf" srcId="{3839DFD2-8EC4-4588-99B4-7F3CC33DCE01}" destId="{2F1055B1-C5B8-4A62-8E66-0AA8A5F3E853}" srcOrd="0" destOrd="0" presId="urn:microsoft.com/office/officeart/2005/8/layout/chevron2"/>
    <dgm:cxn modelId="{AD07F637-8D9B-4F97-A01C-A8583F52C1FB}" type="presParOf" srcId="{3839DFD2-8EC4-4588-99B4-7F3CC33DCE01}" destId="{2745B291-48BE-41E4-9E76-D19E1364A87D}" srcOrd="1" destOrd="0" presId="urn:microsoft.com/office/officeart/2005/8/layout/chevron2"/>
    <dgm:cxn modelId="{FE5B4B88-0118-4592-BC4B-19827B3FF9FE}" type="presParOf" srcId="{E8ABD73A-331D-4D7C-B739-38BAE917A872}" destId="{4F3B9CAC-2F49-4B2E-88CA-5A24156621FD}" srcOrd="3" destOrd="0" presId="urn:microsoft.com/office/officeart/2005/8/layout/chevron2"/>
    <dgm:cxn modelId="{E0251C29-0BD4-4665-97F2-D10A25132BD6}" type="presParOf" srcId="{E8ABD73A-331D-4D7C-B739-38BAE917A872}" destId="{0490DF93-BD9A-456C-B101-4CEFAAD8F277}" srcOrd="4" destOrd="0" presId="urn:microsoft.com/office/officeart/2005/8/layout/chevron2"/>
    <dgm:cxn modelId="{1BFA3138-87BF-4D0A-8356-5E518FEAA313}" type="presParOf" srcId="{0490DF93-BD9A-456C-B101-4CEFAAD8F277}" destId="{08E381E0-9190-47E0-924E-34911C4720B6}" srcOrd="0" destOrd="0" presId="urn:microsoft.com/office/officeart/2005/8/layout/chevron2"/>
    <dgm:cxn modelId="{6FB7C686-D906-479C-8F41-1EE317CD0A90}" type="presParOf" srcId="{0490DF93-BD9A-456C-B101-4CEFAAD8F277}" destId="{F9D27613-0214-4146-89B0-7406D6FAF64C}" srcOrd="1" destOrd="0" presId="urn:microsoft.com/office/officeart/2005/8/layout/chevron2"/>
    <dgm:cxn modelId="{EECAD392-2BD2-4AE8-83CE-E4E0EABC5338}" type="presParOf" srcId="{E8ABD73A-331D-4D7C-B739-38BAE917A872}" destId="{1304922A-1D28-4AEA-8D76-0812A52BCC87}" srcOrd="5" destOrd="0" presId="urn:microsoft.com/office/officeart/2005/8/layout/chevron2"/>
    <dgm:cxn modelId="{6C941DDA-5306-47EB-8BAE-2B00F2878D20}" type="presParOf" srcId="{E8ABD73A-331D-4D7C-B739-38BAE917A872}" destId="{78B199D0-6193-4300-839E-CEFD72A71DBF}" srcOrd="6" destOrd="0" presId="urn:microsoft.com/office/officeart/2005/8/layout/chevron2"/>
    <dgm:cxn modelId="{310FB5D6-3DBE-4923-8A87-825B4914BE1D}" type="presParOf" srcId="{78B199D0-6193-4300-839E-CEFD72A71DBF}" destId="{2D1BAB88-B8F7-4E27-8C61-B5D44715C8BB}" srcOrd="0" destOrd="0" presId="urn:microsoft.com/office/officeart/2005/8/layout/chevron2"/>
    <dgm:cxn modelId="{4A162952-83D5-402E-BE91-492F2108CF4C}" type="presParOf" srcId="{78B199D0-6193-4300-839E-CEFD72A71DBF}" destId="{FEFC0241-7115-4DD3-BB8D-04BA90308D38}" srcOrd="1" destOrd="0" presId="urn:microsoft.com/office/officeart/2005/8/layout/chevron2"/>
    <dgm:cxn modelId="{25C7513E-C229-4137-BC33-D0D904FDA8DD}" type="presParOf" srcId="{E8ABD73A-331D-4D7C-B739-38BAE917A872}" destId="{C304FF8A-5E64-4646-8B08-ED6C29B02416}" srcOrd="7" destOrd="0" presId="urn:microsoft.com/office/officeart/2005/8/layout/chevron2"/>
    <dgm:cxn modelId="{976943D7-5CFA-490B-A588-10EB0E7274D0}" type="presParOf" srcId="{E8ABD73A-331D-4D7C-B739-38BAE917A872}" destId="{B10E4435-69A1-4626-8032-F19F137D95EE}" srcOrd="8" destOrd="0" presId="urn:microsoft.com/office/officeart/2005/8/layout/chevron2"/>
    <dgm:cxn modelId="{A78634D2-1B8B-4400-8990-AAC09B2E95A8}" type="presParOf" srcId="{B10E4435-69A1-4626-8032-F19F137D95EE}" destId="{CB603620-395D-4949-B508-BF7283E49E33}" srcOrd="0" destOrd="0" presId="urn:microsoft.com/office/officeart/2005/8/layout/chevron2"/>
    <dgm:cxn modelId="{A00F71F3-8FDC-4441-977B-ABFCE6F29350}" type="presParOf" srcId="{B10E4435-69A1-4626-8032-F19F137D95EE}" destId="{A510445A-6805-4D34-AFED-9C267CD1556F}"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62580-3520-4189-ADF4-871D57B1E378}">
      <dsp:nvSpPr>
        <dsp:cNvPr id="0" name=""/>
        <dsp:cNvSpPr/>
      </dsp:nvSpPr>
      <dsp:spPr>
        <a:xfrm rot="5400000">
          <a:off x="-156704" y="157634"/>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1</a:t>
          </a:r>
        </a:p>
      </dsp:txBody>
      <dsp:txXfrm rot="-5400000">
        <a:off x="1" y="366573"/>
        <a:ext cx="731285" cy="313408"/>
      </dsp:txXfrm>
    </dsp:sp>
    <dsp:sp modelId="{A1F0F3CC-BB45-4BBA-8DBD-D63F4076B1F3}">
      <dsp:nvSpPr>
        <dsp:cNvPr id="0" name=""/>
        <dsp:cNvSpPr/>
      </dsp:nvSpPr>
      <dsp:spPr>
        <a:xfrm rot="5400000">
          <a:off x="4481018" y="-3748802"/>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Review and update existing New Employee Checklists</a:t>
          </a:r>
        </a:p>
        <a:p>
          <a:pPr marL="57150" lvl="1" indent="-57150" algn="l" defTabSz="444500">
            <a:lnSpc>
              <a:spcPct val="90000"/>
            </a:lnSpc>
            <a:spcBef>
              <a:spcPct val="0"/>
            </a:spcBef>
            <a:spcAft>
              <a:spcPct val="15000"/>
            </a:spcAft>
            <a:buChar char="•"/>
          </a:pPr>
          <a:r>
            <a:rPr lang="en-US" sz="1000" kern="1200" dirty="0"/>
            <a:t>Validate checklists available for each location, job description, and for contracted agency. </a:t>
          </a:r>
        </a:p>
      </dsp:txBody>
      <dsp:txXfrm rot="-5400000">
        <a:off x="731286" y="34079"/>
        <a:ext cx="8145368" cy="612753"/>
      </dsp:txXfrm>
    </dsp:sp>
    <dsp:sp modelId="{2F1055B1-C5B8-4A62-8E66-0AA8A5F3E853}">
      <dsp:nvSpPr>
        <dsp:cNvPr id="0" name=""/>
        <dsp:cNvSpPr/>
      </dsp:nvSpPr>
      <dsp:spPr>
        <a:xfrm rot="5400000">
          <a:off x="-156704" y="1084625"/>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2</a:t>
          </a:r>
        </a:p>
      </dsp:txBody>
      <dsp:txXfrm rot="-5400000">
        <a:off x="1" y="1293564"/>
        <a:ext cx="731285" cy="313408"/>
      </dsp:txXfrm>
    </dsp:sp>
    <dsp:sp modelId="{2745B291-48BE-41E4-9E76-D19E1364A87D}">
      <dsp:nvSpPr>
        <dsp:cNvPr id="0" name=""/>
        <dsp:cNvSpPr/>
      </dsp:nvSpPr>
      <dsp:spPr>
        <a:xfrm rot="5400000">
          <a:off x="4481018" y="-2821811"/>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Review and update existing Orientation Training Checklist by job description. Clarify instructions and condense, if necessary.</a:t>
          </a:r>
        </a:p>
        <a:p>
          <a:pPr marL="57150" lvl="1" indent="-57150" algn="l" defTabSz="444500">
            <a:lnSpc>
              <a:spcPct val="90000"/>
            </a:lnSpc>
            <a:spcBef>
              <a:spcPct val="0"/>
            </a:spcBef>
            <a:spcAft>
              <a:spcPct val="15000"/>
            </a:spcAft>
            <a:buChar char="•"/>
          </a:pPr>
          <a:r>
            <a:rPr lang="en-US" sz="1000" kern="1200" dirty="0"/>
            <a:t>Involve new and past employees in review of items on checklist to ensure understanding and accuracy.  </a:t>
          </a:r>
        </a:p>
      </dsp:txBody>
      <dsp:txXfrm rot="-5400000">
        <a:off x="731286" y="961070"/>
        <a:ext cx="8145368" cy="612753"/>
      </dsp:txXfrm>
    </dsp:sp>
    <dsp:sp modelId="{08E381E0-9190-47E0-924E-34911C4720B6}">
      <dsp:nvSpPr>
        <dsp:cNvPr id="0" name=""/>
        <dsp:cNvSpPr/>
      </dsp:nvSpPr>
      <dsp:spPr>
        <a:xfrm rot="5400000">
          <a:off x="-156704" y="2011616"/>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3</a:t>
          </a:r>
        </a:p>
      </dsp:txBody>
      <dsp:txXfrm rot="-5400000">
        <a:off x="1" y="2220555"/>
        <a:ext cx="731285" cy="313408"/>
      </dsp:txXfrm>
    </dsp:sp>
    <dsp:sp modelId="{F9D27613-0214-4146-89B0-7406D6FAF64C}">
      <dsp:nvSpPr>
        <dsp:cNvPr id="0" name=""/>
        <dsp:cNvSpPr/>
      </dsp:nvSpPr>
      <dsp:spPr>
        <a:xfrm rot="5400000">
          <a:off x="4481018" y="-1894821"/>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Update existing New Employee Welcome Letter to include 1st week employment schedule and future training expectations.</a:t>
          </a:r>
        </a:p>
        <a:p>
          <a:pPr marL="57150" lvl="1" indent="-57150" algn="l" defTabSz="444500">
            <a:lnSpc>
              <a:spcPct val="90000"/>
            </a:lnSpc>
            <a:spcBef>
              <a:spcPct val="0"/>
            </a:spcBef>
            <a:spcAft>
              <a:spcPct val="15000"/>
            </a:spcAft>
            <a:buChar char="•"/>
          </a:pPr>
          <a:r>
            <a:rPr lang="en-US" sz="1000" kern="1200" dirty="0"/>
            <a:t>Provide to new employee Friday prior to orientation and email HR copy.</a:t>
          </a:r>
        </a:p>
      </dsp:txBody>
      <dsp:txXfrm rot="-5400000">
        <a:off x="731286" y="1888060"/>
        <a:ext cx="8145368" cy="612753"/>
      </dsp:txXfrm>
    </dsp:sp>
    <dsp:sp modelId="{2D1BAB88-B8F7-4E27-8C61-B5D44715C8BB}">
      <dsp:nvSpPr>
        <dsp:cNvPr id="0" name=""/>
        <dsp:cNvSpPr/>
      </dsp:nvSpPr>
      <dsp:spPr>
        <a:xfrm rot="5400000">
          <a:off x="-156704" y="2938606"/>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4</a:t>
          </a:r>
        </a:p>
      </dsp:txBody>
      <dsp:txXfrm rot="-5400000">
        <a:off x="1" y="3147545"/>
        <a:ext cx="731285" cy="313408"/>
      </dsp:txXfrm>
    </dsp:sp>
    <dsp:sp modelId="{FEFC0241-7115-4DD3-BB8D-04BA90308D38}">
      <dsp:nvSpPr>
        <dsp:cNvPr id="0" name=""/>
        <dsp:cNvSpPr/>
      </dsp:nvSpPr>
      <dsp:spPr>
        <a:xfrm rot="5400000">
          <a:off x="4481018" y="-967830"/>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Improve Orientation Binder with updated forms, relevant documents including those above for training new employee. </a:t>
          </a:r>
        </a:p>
      </dsp:txBody>
      <dsp:txXfrm rot="-5400000">
        <a:off x="731286" y="2815051"/>
        <a:ext cx="8145368" cy="612753"/>
      </dsp:txXfrm>
    </dsp:sp>
    <dsp:sp modelId="{CB603620-395D-4949-B508-BF7283E49E33}">
      <dsp:nvSpPr>
        <dsp:cNvPr id="0" name=""/>
        <dsp:cNvSpPr/>
      </dsp:nvSpPr>
      <dsp:spPr>
        <a:xfrm rot="5400000">
          <a:off x="-156704" y="3865597"/>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5</a:t>
          </a:r>
        </a:p>
      </dsp:txBody>
      <dsp:txXfrm rot="-5400000">
        <a:off x="1" y="4074536"/>
        <a:ext cx="731285" cy="313408"/>
      </dsp:txXfrm>
    </dsp:sp>
    <dsp:sp modelId="{A510445A-6805-4D34-AFED-9C267CD1556F}">
      <dsp:nvSpPr>
        <dsp:cNvPr id="0" name=""/>
        <dsp:cNvSpPr/>
      </dsp:nvSpPr>
      <dsp:spPr>
        <a:xfrm rot="5400000">
          <a:off x="4465234" y="-56620"/>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Share on-boarding process with employees and implement consistency with new employees.  </a:t>
          </a:r>
        </a:p>
      </dsp:txBody>
      <dsp:txXfrm rot="-5400000">
        <a:off x="715502" y="3726261"/>
        <a:ext cx="8145368" cy="6127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97AD5AB-D37D-4A4E-A8F9-B87B9B9C5BBB}" type="datetimeFigureOut">
              <a:rPr lang="en-US" smtClean="0"/>
              <a:t>4/15/2025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FFF1F03-FCD2-4279-97AF-C562F6CFC31E}" type="slidenum">
              <a:rPr lang="en-US" smtClean="0"/>
              <a:t>‹#›</a:t>
            </a:fld>
            <a:endParaRPr lang="en-US"/>
          </a:p>
        </p:txBody>
      </p:sp>
    </p:spTree>
    <p:extLst>
      <p:ext uri="{BB962C8B-B14F-4D97-AF65-F5344CB8AC3E}">
        <p14:creationId xmlns:p14="http://schemas.microsoft.com/office/powerpoint/2010/main" val="44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7FB6A-DA0E-499C-B06B-FF679B241D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057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B681F35-1743-8C10-9A1A-8C422C1824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4E515217-1CF1-0A79-96F0-81A3B1DBF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7172" name="Slide Number Placeholder 3">
            <a:extLst>
              <a:ext uri="{FF2B5EF4-FFF2-40B4-BE49-F238E27FC236}">
                <a16:creationId xmlns:a16="http://schemas.microsoft.com/office/drawing/2014/main" id="{05A1798F-04EB-D4F5-490D-9E77147D3F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3E0511-0BD1-4878-92A7-E25758E63EB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3DC78E-599C-B2C8-5D5E-101AB02F25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710BAD3-5E81-5734-F3B6-950C8DFDD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New link for new vendor</a:t>
            </a:r>
          </a:p>
        </p:txBody>
      </p:sp>
      <p:sp>
        <p:nvSpPr>
          <p:cNvPr id="10244" name="Slide Number Placeholder 3">
            <a:extLst>
              <a:ext uri="{FF2B5EF4-FFF2-40B4-BE49-F238E27FC236}">
                <a16:creationId xmlns:a16="http://schemas.microsoft.com/office/drawing/2014/main" id="{3685AD37-4050-AEF2-2C34-9422B7CD19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F407CA-DD26-4CBB-A8FD-7162B0BBA55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4791F0E-5B87-DE08-BFB2-0521E3B77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D6C6AD8-0679-E28C-5FD7-26D053F82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1F37F47D-5407-443A-2898-8AC5A1D9FF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729F00-349A-41EE-8AB4-29BE2A14CDC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82160-9839-4D3B-A648-384E2BE1FA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71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82160-9839-4D3B-A648-384E2BE1FA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443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82160-9839-4D3B-A648-384E2BE1FA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109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82160-9839-4D3B-A648-384E2BE1FA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840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82160-9839-4D3B-A648-384E2BE1FA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1690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5A7342-4E71-4224-BC2B-227D7AC2E1D9}" type="datetimeFigureOut">
              <a:rPr lang="en-US" smtClean="0"/>
              <a:t>4/15/2025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F9974A-4B01-48C6-A780-FC21FA4C7C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0198-DD6D-6338-8273-B8F404FAE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4F8DCE-86CD-9F94-ACF4-7EAE9C6E0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154189-5B83-1C9D-3F88-2C48EBCFAE6C}"/>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5" name="Footer Placeholder 4">
            <a:extLst>
              <a:ext uri="{FF2B5EF4-FFF2-40B4-BE49-F238E27FC236}">
                <a16:creationId xmlns:a16="http://schemas.microsoft.com/office/drawing/2014/main" id="{1FCED992-CA3B-F29A-89C5-9820E57D7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C1593-10E5-1D5B-C9DE-AB56412096DC}"/>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10311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45F0-6141-73FE-2B25-668171B0A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9E3CD-75A8-7F91-737F-B4F3B70EE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1D0D4-E09E-089F-9DA0-43EF7DDC3278}"/>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5" name="Footer Placeholder 4">
            <a:extLst>
              <a:ext uri="{FF2B5EF4-FFF2-40B4-BE49-F238E27FC236}">
                <a16:creationId xmlns:a16="http://schemas.microsoft.com/office/drawing/2014/main" id="{45877F10-BE6F-80C4-4DF2-3BB7466A5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BE1A1-1E4C-E7CA-807B-A3ECEED53054}"/>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6203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1E8-7F30-1374-F257-9902EAF46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476C0-41E4-A9C7-2EA5-F8D02DF6C7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6722B-7E28-7F0B-E1F2-2FCA8292EE0F}"/>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5" name="Footer Placeholder 4">
            <a:extLst>
              <a:ext uri="{FF2B5EF4-FFF2-40B4-BE49-F238E27FC236}">
                <a16:creationId xmlns:a16="http://schemas.microsoft.com/office/drawing/2014/main" id="{97F16C80-C95B-46C1-FBA2-578F5C7FF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26049-D1BB-D225-12DC-04212C375A11}"/>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13645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E283-1108-050B-8882-D8498DF68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13740-2650-E150-EDB0-C500D2876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C98364-9419-4519-6F9C-CE332E771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17785-B12B-22EF-C74D-6E484EE62483}"/>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6" name="Footer Placeholder 5">
            <a:extLst>
              <a:ext uri="{FF2B5EF4-FFF2-40B4-BE49-F238E27FC236}">
                <a16:creationId xmlns:a16="http://schemas.microsoft.com/office/drawing/2014/main" id="{1FCC59CD-9064-30C2-58C2-3B166888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8DE7-1617-99EB-4E41-26960F24D242}"/>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505493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CD6A-E221-CC04-0572-DDB916FC9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BC99D-F591-6B38-1807-10BFB32A8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E5D6C-4CE4-ACF5-D89D-FD58AA6E6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39E4D-6063-B2D9-99FD-2D2E81E03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8CD06-87BF-C1AC-3D38-EEA7DC5B6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B2E21-4D09-68E8-B315-5BBC7CC70294}"/>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8" name="Footer Placeholder 7">
            <a:extLst>
              <a:ext uri="{FF2B5EF4-FFF2-40B4-BE49-F238E27FC236}">
                <a16:creationId xmlns:a16="http://schemas.microsoft.com/office/drawing/2014/main" id="{27FA0D91-C3B2-4F85-56F3-6C5FF9A68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61242-0210-F64E-E02B-02D4E793A33D}"/>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967614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9EC-B9A0-F57E-3360-ADC85376B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EB121-2B80-B66F-BE4A-F908355DA2F1}"/>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4" name="Footer Placeholder 3">
            <a:extLst>
              <a:ext uri="{FF2B5EF4-FFF2-40B4-BE49-F238E27FC236}">
                <a16:creationId xmlns:a16="http://schemas.microsoft.com/office/drawing/2014/main" id="{3C41D960-CD0F-8646-7C79-9E966E873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AC7EE-1CA3-9F2E-0D80-881170382CEE}"/>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2518939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52766-C893-08BF-C50A-9AFE5334719A}"/>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3" name="Footer Placeholder 2">
            <a:extLst>
              <a:ext uri="{FF2B5EF4-FFF2-40B4-BE49-F238E27FC236}">
                <a16:creationId xmlns:a16="http://schemas.microsoft.com/office/drawing/2014/main" id="{FB00CF22-9D5A-9FFB-8061-8BE10E703E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5FEB1-F16A-AC3C-1180-29F274EF79DE}"/>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89635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1767-B33C-C464-3920-405E4AAB1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DC0AB-8B98-BD05-37E6-02894BE43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A6336-6F84-8CF8-4E5B-614FD3B0D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667E7-59C1-EBF5-5630-A36654C4445A}"/>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6" name="Footer Placeholder 5">
            <a:extLst>
              <a:ext uri="{FF2B5EF4-FFF2-40B4-BE49-F238E27FC236}">
                <a16:creationId xmlns:a16="http://schemas.microsoft.com/office/drawing/2014/main" id="{7D272F5E-388D-DB17-EEB7-2596C67B3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4A2E9-F3E1-700A-A26D-99C58F889F76}"/>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36714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3B7E-329F-B14B-3A61-0CBEC9D22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6CE18-6569-E299-BC89-5FAE24BCE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A4CC3-32DB-39DE-6363-FD359C8B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80267-C15A-E075-9860-F317485ED2E5}"/>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6" name="Footer Placeholder 5">
            <a:extLst>
              <a:ext uri="{FF2B5EF4-FFF2-40B4-BE49-F238E27FC236}">
                <a16:creationId xmlns:a16="http://schemas.microsoft.com/office/drawing/2014/main" id="{E890F811-8A31-E5B5-D219-3EA9B0B61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B7292-09CE-97CF-0C63-69065B9B8CC5}"/>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826450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D956-E1D7-1EDE-DC65-DE49BCAA5C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D8292-04AD-938E-B5D9-8F3E3C4AE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75077-8DBF-D44D-EBB6-A6B214B23FA2}"/>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5" name="Footer Placeholder 4">
            <a:extLst>
              <a:ext uri="{FF2B5EF4-FFF2-40B4-BE49-F238E27FC236}">
                <a16:creationId xmlns:a16="http://schemas.microsoft.com/office/drawing/2014/main" id="{F1448FE0-6288-EDBF-6405-4256F2AF1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4FF00-4371-20B9-2B55-16B111828645}"/>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52315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6F91B-E022-438D-5FA8-07C496BF39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71F0C-F8EF-EE11-181F-145516CAC7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5B675-C36A-6902-4840-245D5C6C125E}"/>
              </a:ext>
            </a:extLst>
          </p:cNvPr>
          <p:cNvSpPr>
            <a:spLocks noGrp="1"/>
          </p:cNvSpPr>
          <p:nvPr>
            <p:ph type="dt" sz="half" idx="10"/>
          </p:nvPr>
        </p:nvSpPr>
        <p:spPr/>
        <p:txBody>
          <a:bodyPr/>
          <a:lstStyle/>
          <a:p>
            <a:fld id="{3F53FDAA-D1C9-41FA-B7A1-C096C4989ED1}" type="datetimeFigureOut">
              <a:rPr lang="en-US" smtClean="0"/>
              <a:t>4/15/2025</a:t>
            </a:fld>
            <a:endParaRPr lang="en-US"/>
          </a:p>
        </p:txBody>
      </p:sp>
      <p:sp>
        <p:nvSpPr>
          <p:cNvPr id="5" name="Footer Placeholder 4">
            <a:extLst>
              <a:ext uri="{FF2B5EF4-FFF2-40B4-BE49-F238E27FC236}">
                <a16:creationId xmlns:a16="http://schemas.microsoft.com/office/drawing/2014/main" id="{DBA69519-DE86-2375-757A-B2E81C6A2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1053-7118-CB02-F4D2-C3C0B0CB24C6}"/>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420477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FA32273-9B34-1D7E-DEF1-AC9258ED3A9B}"/>
              </a:ext>
            </a:extLst>
          </p:cNvPr>
          <p:cNvCxnSpPr/>
          <p:nvPr/>
        </p:nvCxnSpPr>
        <p:spPr>
          <a:xfrm>
            <a:off x="1951567"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BF35625-1C64-8B81-D03D-7868E8636AA2}"/>
              </a:ext>
            </a:extLst>
          </p:cNvPr>
          <p:cNvCxnSpPr/>
          <p:nvPr/>
        </p:nvCxnSpPr>
        <p:spPr>
          <a:xfrm>
            <a:off x="627803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E633F8AB-FE30-D6F8-F2AC-7B02FE8928AC}"/>
              </a:ext>
            </a:extLst>
          </p:cNvPr>
          <p:cNvSpPr/>
          <p:nvPr/>
        </p:nvSpPr>
        <p:spPr>
          <a:xfrm>
            <a:off x="6053667" y="3525839"/>
            <a:ext cx="61384"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5" name="Date Placeholder 14">
            <a:extLst>
              <a:ext uri="{FF2B5EF4-FFF2-40B4-BE49-F238E27FC236}">
                <a16:creationId xmlns:a16="http://schemas.microsoft.com/office/drawing/2014/main" id="{D0EB7955-E749-6659-0E93-E0E6896B3B65}"/>
              </a:ext>
            </a:extLst>
          </p:cNvPr>
          <p:cNvSpPr>
            <a:spLocks noGrp="1"/>
          </p:cNvSpPr>
          <p:nvPr>
            <p:ph type="dt" sz="half" idx="10"/>
          </p:nvPr>
        </p:nvSpPr>
        <p:spPr/>
        <p:txBody>
          <a:bodyPr/>
          <a:lstStyle>
            <a:lvl1pPr>
              <a:defRPr/>
            </a:lvl1pPr>
          </a:lstStyle>
          <a:p>
            <a:pPr>
              <a:defRPr/>
            </a:pPr>
            <a:fld id="{E5536346-0629-4783-A379-D08384CF0267}" type="datetimeFigureOut">
              <a:rPr lang="en-US"/>
              <a:pPr>
                <a:defRPr/>
              </a:pPr>
              <a:t>4/15/2025</a:t>
            </a:fld>
            <a:endParaRPr lang="en-US"/>
          </a:p>
        </p:txBody>
      </p:sp>
      <p:sp>
        <p:nvSpPr>
          <p:cNvPr id="6" name="Slide Number Placeholder 15">
            <a:extLst>
              <a:ext uri="{FF2B5EF4-FFF2-40B4-BE49-F238E27FC236}">
                <a16:creationId xmlns:a16="http://schemas.microsoft.com/office/drawing/2014/main" id="{43A3E55A-4380-D834-6901-6CF4FB98D641}"/>
              </a:ext>
            </a:extLst>
          </p:cNvPr>
          <p:cNvSpPr>
            <a:spLocks noGrp="1"/>
          </p:cNvSpPr>
          <p:nvPr>
            <p:ph type="sldNum" sz="quarter" idx="11"/>
          </p:nvPr>
        </p:nvSpPr>
        <p:spPr/>
        <p:txBody>
          <a:bodyPr/>
          <a:lstStyle>
            <a:lvl1pPr>
              <a:defRPr/>
            </a:lvl1pPr>
          </a:lstStyle>
          <a:p>
            <a:pPr>
              <a:defRPr/>
            </a:pPr>
            <a:fld id="{3AA7FF0B-17B4-414F-8FD1-B1108667725E}" type="slidenum">
              <a:rPr lang="en-US" altLang="en-US"/>
              <a:pPr>
                <a:defRPr/>
              </a:pPr>
              <a:t>‹#›</a:t>
            </a:fld>
            <a:endParaRPr lang="en-US" altLang="en-US"/>
          </a:p>
        </p:txBody>
      </p:sp>
      <p:sp>
        <p:nvSpPr>
          <p:cNvPr id="7" name="Footer Placeholder 16">
            <a:extLst>
              <a:ext uri="{FF2B5EF4-FFF2-40B4-BE49-F238E27FC236}">
                <a16:creationId xmlns:a16="http://schemas.microsoft.com/office/drawing/2014/main" id="{25AE7977-B3EE-077B-BAC6-EDBC5C39AB12}"/>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08568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2" name="Date Placeholder 23">
            <a:extLst>
              <a:ext uri="{FF2B5EF4-FFF2-40B4-BE49-F238E27FC236}">
                <a16:creationId xmlns:a16="http://schemas.microsoft.com/office/drawing/2014/main" id="{D247DA4C-3FEE-C2F0-A3C8-C39504830EBD}"/>
              </a:ext>
            </a:extLst>
          </p:cNvPr>
          <p:cNvSpPr>
            <a:spLocks noGrp="1"/>
          </p:cNvSpPr>
          <p:nvPr>
            <p:ph type="dt" sz="half" idx="10"/>
          </p:nvPr>
        </p:nvSpPr>
        <p:spPr/>
        <p:txBody>
          <a:bodyPr/>
          <a:lstStyle>
            <a:lvl1pPr>
              <a:defRPr/>
            </a:lvl1pPr>
          </a:lstStyle>
          <a:p>
            <a:pPr>
              <a:defRPr/>
            </a:pPr>
            <a:fld id="{DB5A1160-741C-4500-A897-F3420636EEB5}" type="datetimeFigureOut">
              <a:rPr lang="en-US"/>
              <a:pPr>
                <a:defRPr/>
              </a:pPr>
              <a:t>4/15/2025</a:t>
            </a:fld>
            <a:endParaRPr lang="en-US"/>
          </a:p>
        </p:txBody>
      </p:sp>
      <p:sp>
        <p:nvSpPr>
          <p:cNvPr id="3" name="Footer Placeholder 9">
            <a:extLst>
              <a:ext uri="{FF2B5EF4-FFF2-40B4-BE49-F238E27FC236}">
                <a16:creationId xmlns:a16="http://schemas.microsoft.com/office/drawing/2014/main" id="{A4044D4A-1E0A-CC75-461E-7F542CC78A9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CA509D2D-35C2-9A44-C5CA-2C329A6F099C}"/>
              </a:ext>
            </a:extLst>
          </p:cNvPr>
          <p:cNvSpPr>
            <a:spLocks noGrp="1"/>
          </p:cNvSpPr>
          <p:nvPr>
            <p:ph type="sldNum" sz="quarter" idx="12"/>
          </p:nvPr>
        </p:nvSpPr>
        <p:spPr/>
        <p:txBody>
          <a:bodyPr/>
          <a:lstStyle>
            <a:lvl1pPr>
              <a:defRPr/>
            </a:lvl1pPr>
          </a:lstStyle>
          <a:p>
            <a:pPr>
              <a:defRPr/>
            </a:pPr>
            <a:fld id="{06A6961C-0873-40F2-89D7-70AEB5653381}" type="slidenum">
              <a:rPr lang="en-US" altLang="en-US"/>
              <a:pPr>
                <a:defRPr/>
              </a:pPr>
              <a:t>‹#›</a:t>
            </a:fld>
            <a:endParaRPr lang="en-US" altLang="en-US"/>
          </a:p>
        </p:txBody>
      </p:sp>
    </p:spTree>
    <p:extLst>
      <p:ext uri="{BB962C8B-B14F-4D97-AF65-F5344CB8AC3E}">
        <p14:creationId xmlns:p14="http://schemas.microsoft.com/office/powerpoint/2010/main" val="537266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3E6E3B4-27A1-6C85-D57E-9C3F12AF2FDA}"/>
              </a:ext>
            </a:extLst>
          </p:cNvPr>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77B02ED5-AB9F-C318-B175-411B27968081}"/>
              </a:ext>
            </a:extLst>
          </p:cNvPr>
          <p:cNvSpPr>
            <a:spLocks noGrp="1"/>
          </p:cNvSpPr>
          <p:nvPr>
            <p:ph type="dt" sz="half" idx="10"/>
          </p:nvPr>
        </p:nvSpPr>
        <p:spPr/>
        <p:txBody>
          <a:bodyPr/>
          <a:lstStyle>
            <a:lvl1pPr>
              <a:defRPr/>
            </a:lvl1pPr>
          </a:lstStyle>
          <a:p>
            <a:pPr>
              <a:defRPr/>
            </a:pPr>
            <a:fld id="{9CDE6C69-D0C8-4F8B-9B27-05F5B458D25D}" type="datetimeFigureOut">
              <a:rPr lang="en-US"/>
              <a:pPr>
                <a:defRPr/>
              </a:pPr>
              <a:t>4/15/2025</a:t>
            </a:fld>
            <a:endParaRPr lang="en-US"/>
          </a:p>
        </p:txBody>
      </p:sp>
      <p:sp>
        <p:nvSpPr>
          <p:cNvPr id="6" name="Footer Placeholder 4">
            <a:extLst>
              <a:ext uri="{FF2B5EF4-FFF2-40B4-BE49-F238E27FC236}">
                <a16:creationId xmlns:a16="http://schemas.microsoft.com/office/drawing/2014/main" id="{0B57BFD5-452F-73FD-284C-9531A903AF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45B3F5-A8DC-A237-AC45-8E0999D8C90A}"/>
              </a:ext>
            </a:extLst>
          </p:cNvPr>
          <p:cNvSpPr>
            <a:spLocks noGrp="1"/>
          </p:cNvSpPr>
          <p:nvPr>
            <p:ph type="sldNum" sz="quarter" idx="12"/>
          </p:nvPr>
        </p:nvSpPr>
        <p:spPr/>
        <p:txBody>
          <a:bodyPr/>
          <a:lstStyle>
            <a:lvl1pPr>
              <a:defRPr/>
            </a:lvl1pPr>
          </a:lstStyle>
          <a:p>
            <a:pPr>
              <a:defRPr/>
            </a:pPr>
            <a:fld id="{7AA28F45-0837-4EDB-BEBB-C829EBA58C88}" type="slidenum">
              <a:rPr lang="en-US" altLang="en-US"/>
              <a:pPr>
                <a:defRPr/>
              </a:pPr>
              <a:t>‹#›</a:t>
            </a:fld>
            <a:endParaRPr lang="en-US" altLang="en-US"/>
          </a:p>
        </p:txBody>
      </p:sp>
    </p:spTree>
    <p:extLst>
      <p:ext uri="{BB962C8B-B14F-4D97-AF65-F5344CB8AC3E}">
        <p14:creationId xmlns:p14="http://schemas.microsoft.com/office/powerpoint/2010/main" val="4122522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a:extLst>
              <a:ext uri="{FF2B5EF4-FFF2-40B4-BE49-F238E27FC236}">
                <a16:creationId xmlns:a16="http://schemas.microsoft.com/office/drawing/2014/main" id="{3C4B1E6A-E062-60AE-A428-E7030BCFB95C}"/>
              </a:ext>
            </a:extLst>
          </p:cNvPr>
          <p:cNvSpPr>
            <a:spLocks noGrp="1"/>
          </p:cNvSpPr>
          <p:nvPr>
            <p:ph type="dt" sz="half" idx="10"/>
          </p:nvPr>
        </p:nvSpPr>
        <p:spPr/>
        <p:txBody>
          <a:bodyPr/>
          <a:lstStyle>
            <a:lvl1pPr>
              <a:defRPr/>
            </a:lvl1pPr>
          </a:lstStyle>
          <a:p>
            <a:pPr>
              <a:defRPr/>
            </a:pPr>
            <a:fld id="{7D2DB526-6B8A-4DE6-83B4-FD8F304A159F}" type="datetimeFigureOut">
              <a:rPr lang="en-US"/>
              <a:pPr>
                <a:defRPr/>
              </a:pPr>
              <a:t>4/15/2025</a:t>
            </a:fld>
            <a:endParaRPr lang="en-US"/>
          </a:p>
        </p:txBody>
      </p:sp>
      <p:sp>
        <p:nvSpPr>
          <p:cNvPr id="4" name="Footer Placeholder 9">
            <a:extLst>
              <a:ext uri="{FF2B5EF4-FFF2-40B4-BE49-F238E27FC236}">
                <a16:creationId xmlns:a16="http://schemas.microsoft.com/office/drawing/2014/main" id="{F521D009-AD4E-1BA1-FF98-8BCEC56D00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FB4760E3-A165-56E5-6967-6848D0BC3907}"/>
              </a:ext>
            </a:extLst>
          </p:cNvPr>
          <p:cNvSpPr>
            <a:spLocks noGrp="1"/>
          </p:cNvSpPr>
          <p:nvPr>
            <p:ph type="sldNum" sz="quarter" idx="12"/>
          </p:nvPr>
        </p:nvSpPr>
        <p:spPr/>
        <p:txBody>
          <a:bodyPr/>
          <a:lstStyle>
            <a:lvl1pPr>
              <a:defRPr/>
            </a:lvl1pPr>
          </a:lstStyle>
          <a:p>
            <a:pPr>
              <a:defRPr/>
            </a:pPr>
            <a:fld id="{70FC2FC0-BB38-4440-BCC1-28AB560F7DCB}" type="slidenum">
              <a:rPr lang="en-US" altLang="en-US"/>
              <a:pPr>
                <a:defRPr/>
              </a:pPr>
              <a:t>‹#›</a:t>
            </a:fld>
            <a:endParaRPr lang="en-US" altLang="en-US"/>
          </a:p>
        </p:txBody>
      </p:sp>
    </p:spTree>
    <p:extLst>
      <p:ext uri="{BB962C8B-B14F-4D97-AF65-F5344CB8AC3E}">
        <p14:creationId xmlns:p14="http://schemas.microsoft.com/office/powerpoint/2010/main" val="155918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F895851-8C9C-D9FA-C2F1-7A2E139D5907}"/>
              </a:ext>
            </a:extLst>
          </p:cNvPr>
          <p:cNvCxnSpPr/>
          <p:nvPr/>
        </p:nvCxnSpPr>
        <p:spPr>
          <a:xfrm>
            <a:off x="751418" y="2179639"/>
            <a:ext cx="4997449"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F79B535-6D4C-7D32-17D9-CC75CA376363}"/>
              </a:ext>
            </a:extLst>
          </p:cNvPr>
          <p:cNvCxnSpPr/>
          <p:nvPr/>
        </p:nvCxnSpPr>
        <p:spPr>
          <a:xfrm>
            <a:off x="6339418" y="2179639"/>
            <a:ext cx="499956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6199717" y="2201896"/>
            <a:ext cx="538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155448"/>
            <a:ext cx="109728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6" name="Slide Number Placeholder 8">
            <a:extLst>
              <a:ext uri="{FF2B5EF4-FFF2-40B4-BE49-F238E27FC236}">
                <a16:creationId xmlns:a16="http://schemas.microsoft.com/office/drawing/2014/main" id="{7E351B54-68D3-D662-46CF-C728AB3E40F2}"/>
              </a:ext>
            </a:extLst>
          </p:cNvPr>
          <p:cNvSpPr>
            <a:spLocks noGrp="1"/>
          </p:cNvSpPr>
          <p:nvPr>
            <p:ph type="sldNum" sz="quarter" idx="10"/>
          </p:nvPr>
        </p:nvSpPr>
        <p:spPr/>
        <p:txBody>
          <a:bodyPr/>
          <a:lstStyle>
            <a:lvl1pPr>
              <a:defRPr/>
            </a:lvl1pPr>
          </a:lstStyle>
          <a:p>
            <a:pPr>
              <a:defRPr/>
            </a:pPr>
            <a:fld id="{2698CE2F-ECE3-48AC-916C-8775DB858DB7}" type="slidenum">
              <a:rPr lang="en-US" altLang="en-US"/>
              <a:pPr>
                <a:defRPr/>
              </a:pPr>
              <a:t>‹#›</a:t>
            </a:fld>
            <a:endParaRPr lang="en-US" altLang="en-US"/>
          </a:p>
        </p:txBody>
      </p:sp>
      <p:sp>
        <p:nvSpPr>
          <p:cNvPr id="7" name="Footer Placeholder 7">
            <a:extLst>
              <a:ext uri="{FF2B5EF4-FFF2-40B4-BE49-F238E27FC236}">
                <a16:creationId xmlns:a16="http://schemas.microsoft.com/office/drawing/2014/main" id="{7CCED89F-6E5A-350A-773D-B3FD3D86B570}"/>
              </a:ext>
            </a:extLst>
          </p:cNvPr>
          <p:cNvSpPr>
            <a:spLocks noGrp="1"/>
          </p:cNvSpPr>
          <p:nvPr>
            <p:ph type="ftr" sz="quarter" idx="11"/>
          </p:nvPr>
        </p:nvSpPr>
        <p:spPr/>
        <p:txBody>
          <a:bodyPr/>
          <a:lstStyle>
            <a:lvl1pPr>
              <a:defRPr/>
            </a:lvl1pPr>
          </a:lstStyle>
          <a:p>
            <a:pPr>
              <a:defRPr/>
            </a:pPr>
            <a:endParaRPr lang="en-US"/>
          </a:p>
        </p:txBody>
      </p:sp>
      <p:sp>
        <p:nvSpPr>
          <p:cNvPr id="8" name="Date Placeholder 6">
            <a:extLst>
              <a:ext uri="{FF2B5EF4-FFF2-40B4-BE49-F238E27FC236}">
                <a16:creationId xmlns:a16="http://schemas.microsoft.com/office/drawing/2014/main" id="{16E3D741-B18F-FE90-7396-0B934CC24BF3}"/>
              </a:ext>
            </a:extLst>
          </p:cNvPr>
          <p:cNvSpPr>
            <a:spLocks noGrp="1"/>
          </p:cNvSpPr>
          <p:nvPr>
            <p:ph type="dt" sz="half" idx="12"/>
          </p:nvPr>
        </p:nvSpPr>
        <p:spPr/>
        <p:txBody>
          <a:bodyPr/>
          <a:lstStyle>
            <a:lvl1pPr>
              <a:defRPr/>
            </a:lvl1pPr>
          </a:lstStyle>
          <a:p>
            <a:pPr>
              <a:defRPr/>
            </a:pPr>
            <a:fld id="{A01B316B-6DCA-4FF2-8B57-6A94858F5754}" type="datetimeFigureOut">
              <a:rPr lang="en-US"/>
              <a:pPr>
                <a:defRPr/>
              </a:pPr>
              <a:t>4/15/2025</a:t>
            </a:fld>
            <a:endParaRPr lang="en-US"/>
          </a:p>
        </p:txBody>
      </p:sp>
    </p:spTree>
    <p:extLst>
      <p:ext uri="{BB962C8B-B14F-4D97-AF65-F5344CB8AC3E}">
        <p14:creationId xmlns:p14="http://schemas.microsoft.com/office/powerpoint/2010/main" val="183523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F964765F-5146-0659-8DBD-AAE447C4CC7D}"/>
              </a:ext>
            </a:extLst>
          </p:cNvPr>
          <p:cNvSpPr>
            <a:spLocks noGrp="1"/>
          </p:cNvSpPr>
          <p:nvPr>
            <p:ph type="dt" sz="half" idx="10"/>
          </p:nvPr>
        </p:nvSpPr>
        <p:spPr/>
        <p:txBody>
          <a:bodyPr/>
          <a:lstStyle>
            <a:lvl1pPr>
              <a:defRPr/>
            </a:lvl1pPr>
          </a:lstStyle>
          <a:p>
            <a:pPr>
              <a:defRPr/>
            </a:pPr>
            <a:fld id="{03FCE270-4500-4891-8F46-97CF112EF1BF}" type="datetimeFigureOut">
              <a:rPr lang="en-US"/>
              <a:pPr>
                <a:defRPr/>
              </a:pPr>
              <a:t>4/15/2025</a:t>
            </a:fld>
            <a:endParaRPr lang="en-US"/>
          </a:p>
        </p:txBody>
      </p:sp>
      <p:sp>
        <p:nvSpPr>
          <p:cNvPr id="4" name="Footer Placeholder 9">
            <a:extLst>
              <a:ext uri="{FF2B5EF4-FFF2-40B4-BE49-F238E27FC236}">
                <a16:creationId xmlns:a16="http://schemas.microsoft.com/office/drawing/2014/main" id="{D326EC93-AE90-2A7E-1773-8F5D899B00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341FFFF1-5DC2-2C1F-48F3-B570F53515D8}"/>
              </a:ext>
            </a:extLst>
          </p:cNvPr>
          <p:cNvSpPr>
            <a:spLocks noGrp="1"/>
          </p:cNvSpPr>
          <p:nvPr>
            <p:ph type="sldNum" sz="quarter" idx="12"/>
          </p:nvPr>
        </p:nvSpPr>
        <p:spPr/>
        <p:txBody>
          <a:bodyPr/>
          <a:lstStyle>
            <a:lvl1pPr>
              <a:defRPr/>
            </a:lvl1pPr>
          </a:lstStyle>
          <a:p>
            <a:pPr>
              <a:defRPr/>
            </a:pPr>
            <a:fld id="{38A0483A-47AC-414B-9ED9-12A5E69F43B7}" type="slidenum">
              <a:rPr lang="en-US" altLang="en-US"/>
              <a:pPr>
                <a:defRPr/>
              </a:pPr>
              <a:t>‹#›</a:t>
            </a:fld>
            <a:endParaRPr lang="en-US" altLang="en-US"/>
          </a:p>
        </p:txBody>
      </p:sp>
    </p:spTree>
    <p:extLst>
      <p:ext uri="{BB962C8B-B14F-4D97-AF65-F5344CB8AC3E}">
        <p14:creationId xmlns:p14="http://schemas.microsoft.com/office/powerpoint/2010/main" val="3843100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FF4AA604-3E96-85CC-B967-9FB142C7B9CD}"/>
              </a:ext>
            </a:extLst>
          </p:cNvPr>
          <p:cNvSpPr>
            <a:spLocks noGrp="1"/>
          </p:cNvSpPr>
          <p:nvPr>
            <p:ph type="dt" sz="half" idx="10"/>
          </p:nvPr>
        </p:nvSpPr>
        <p:spPr/>
        <p:txBody>
          <a:bodyPr/>
          <a:lstStyle>
            <a:lvl1pPr>
              <a:defRPr/>
            </a:lvl1pPr>
          </a:lstStyle>
          <a:p>
            <a:pPr>
              <a:defRPr/>
            </a:pPr>
            <a:fld id="{048E6887-5614-4CE5-AAF3-10711BFBDCBD}" type="datetimeFigureOut">
              <a:rPr lang="en-US"/>
              <a:pPr>
                <a:defRPr/>
              </a:pPr>
              <a:t>4/15/2025</a:t>
            </a:fld>
            <a:endParaRPr lang="en-US"/>
          </a:p>
        </p:txBody>
      </p:sp>
      <p:sp>
        <p:nvSpPr>
          <p:cNvPr id="3" name="Footer Placeholder 9">
            <a:extLst>
              <a:ext uri="{FF2B5EF4-FFF2-40B4-BE49-F238E27FC236}">
                <a16:creationId xmlns:a16="http://schemas.microsoft.com/office/drawing/2014/main" id="{6C927E15-35C8-F26D-A702-9C46E68994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3A7DAF33-40C1-7457-8925-A334D1948A52}"/>
              </a:ext>
            </a:extLst>
          </p:cNvPr>
          <p:cNvSpPr>
            <a:spLocks noGrp="1"/>
          </p:cNvSpPr>
          <p:nvPr>
            <p:ph type="sldNum" sz="quarter" idx="12"/>
          </p:nvPr>
        </p:nvSpPr>
        <p:spPr/>
        <p:txBody>
          <a:bodyPr/>
          <a:lstStyle>
            <a:lvl1pPr>
              <a:defRPr/>
            </a:lvl1pPr>
          </a:lstStyle>
          <a:p>
            <a:pPr>
              <a:defRPr/>
            </a:pPr>
            <a:fld id="{3CF18460-C92F-4705-8AE9-076427DF8091}" type="slidenum">
              <a:rPr lang="en-US" altLang="en-US"/>
              <a:pPr>
                <a:defRPr/>
              </a:pPr>
              <a:t>‹#›</a:t>
            </a:fld>
            <a:endParaRPr lang="en-US" altLang="en-US"/>
          </a:p>
        </p:txBody>
      </p:sp>
    </p:spTree>
    <p:extLst>
      <p:ext uri="{BB962C8B-B14F-4D97-AF65-F5344CB8AC3E}">
        <p14:creationId xmlns:p14="http://schemas.microsoft.com/office/powerpoint/2010/main" val="14465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5A7342-4E71-4224-BC2B-227D7AC2E1D9}"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2" name="Date Placeholder 23">
            <a:extLst>
              <a:ext uri="{FF2B5EF4-FFF2-40B4-BE49-F238E27FC236}">
                <a16:creationId xmlns:a16="http://schemas.microsoft.com/office/drawing/2014/main" id="{E3C2DC8D-726B-EB54-03F4-D00BD1EA99E7}"/>
              </a:ext>
            </a:extLst>
          </p:cNvPr>
          <p:cNvSpPr>
            <a:spLocks noGrp="1"/>
          </p:cNvSpPr>
          <p:nvPr>
            <p:ph type="dt" sz="half" idx="10"/>
          </p:nvPr>
        </p:nvSpPr>
        <p:spPr/>
        <p:txBody>
          <a:bodyPr/>
          <a:lstStyle>
            <a:lvl1pPr>
              <a:defRPr/>
            </a:lvl1pPr>
          </a:lstStyle>
          <a:p>
            <a:pPr>
              <a:defRPr/>
            </a:pPr>
            <a:fld id="{97278149-52F5-4CA6-B48A-4EAF9617BB8C}" type="datetimeFigureOut">
              <a:rPr lang="en-US"/>
              <a:pPr>
                <a:defRPr/>
              </a:pPr>
              <a:t>4/15/2025</a:t>
            </a:fld>
            <a:endParaRPr lang="en-US"/>
          </a:p>
        </p:txBody>
      </p:sp>
      <p:sp>
        <p:nvSpPr>
          <p:cNvPr id="4" name="Footer Placeholder 9">
            <a:extLst>
              <a:ext uri="{FF2B5EF4-FFF2-40B4-BE49-F238E27FC236}">
                <a16:creationId xmlns:a16="http://schemas.microsoft.com/office/drawing/2014/main" id="{876E811F-8BD5-AEDC-6A5E-6EB614DFBF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39448831-D04E-2BA0-4CAD-E328F4FCB706}"/>
              </a:ext>
            </a:extLst>
          </p:cNvPr>
          <p:cNvSpPr>
            <a:spLocks noGrp="1"/>
          </p:cNvSpPr>
          <p:nvPr>
            <p:ph type="sldNum" sz="quarter" idx="12"/>
          </p:nvPr>
        </p:nvSpPr>
        <p:spPr/>
        <p:txBody>
          <a:bodyPr/>
          <a:lstStyle>
            <a:lvl1pPr>
              <a:defRPr/>
            </a:lvl1pPr>
          </a:lstStyle>
          <a:p>
            <a:pPr>
              <a:defRPr/>
            </a:pPr>
            <a:fld id="{2C0E6FE1-D389-406A-B436-9B4A1B277A8A}" type="slidenum">
              <a:rPr lang="en-US" altLang="en-US"/>
              <a:pPr>
                <a:defRPr/>
              </a:pPr>
              <a:t>‹#›</a:t>
            </a:fld>
            <a:endParaRPr lang="en-US" altLang="en-US"/>
          </a:p>
        </p:txBody>
      </p:sp>
    </p:spTree>
    <p:extLst>
      <p:ext uri="{BB962C8B-B14F-4D97-AF65-F5344CB8AC3E}">
        <p14:creationId xmlns:p14="http://schemas.microsoft.com/office/powerpoint/2010/main" val="759214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a:extLst>
              <a:ext uri="{FF2B5EF4-FFF2-40B4-BE49-F238E27FC236}">
                <a16:creationId xmlns:a16="http://schemas.microsoft.com/office/drawing/2014/main" id="{0CAA1BC6-B8F1-3074-E6C7-F1CA44C32D08}"/>
              </a:ext>
            </a:extLst>
          </p:cNvPr>
          <p:cNvSpPr>
            <a:spLocks noGrp="1"/>
          </p:cNvSpPr>
          <p:nvPr>
            <p:ph type="dt" sz="half" idx="10"/>
          </p:nvPr>
        </p:nvSpPr>
        <p:spPr/>
        <p:txBody>
          <a:bodyPr/>
          <a:lstStyle>
            <a:lvl1pPr>
              <a:defRPr/>
            </a:lvl1pPr>
          </a:lstStyle>
          <a:p>
            <a:pPr>
              <a:defRPr/>
            </a:pPr>
            <a:fld id="{D41CC559-B8C9-46B2-A004-CE66B2AD22E5}" type="datetimeFigureOut">
              <a:rPr lang="en-US"/>
              <a:pPr>
                <a:defRPr/>
              </a:pPr>
              <a:t>4/15/2025</a:t>
            </a:fld>
            <a:endParaRPr lang="en-US"/>
          </a:p>
        </p:txBody>
      </p:sp>
      <p:sp>
        <p:nvSpPr>
          <p:cNvPr id="6" name="Footer Placeholder 9">
            <a:extLst>
              <a:ext uri="{FF2B5EF4-FFF2-40B4-BE49-F238E27FC236}">
                <a16:creationId xmlns:a16="http://schemas.microsoft.com/office/drawing/2014/main" id="{313CF8E3-1448-512F-44FF-CDE5F72BD6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6136EA39-EBE4-2AFC-D379-9E6AC1B020F3}"/>
              </a:ext>
            </a:extLst>
          </p:cNvPr>
          <p:cNvSpPr>
            <a:spLocks noGrp="1"/>
          </p:cNvSpPr>
          <p:nvPr>
            <p:ph type="sldNum" sz="quarter" idx="12"/>
          </p:nvPr>
        </p:nvSpPr>
        <p:spPr/>
        <p:txBody>
          <a:bodyPr/>
          <a:lstStyle>
            <a:lvl1pPr>
              <a:defRPr/>
            </a:lvl1pPr>
          </a:lstStyle>
          <a:p>
            <a:pPr>
              <a:defRPr/>
            </a:pPr>
            <a:fld id="{6072500D-907F-4257-8F76-D46E9EEAE5B2}" type="slidenum">
              <a:rPr lang="en-US" altLang="en-US"/>
              <a:pPr>
                <a:defRPr/>
              </a:pPr>
              <a:t>‹#›</a:t>
            </a:fld>
            <a:endParaRPr lang="en-US" altLang="en-US"/>
          </a:p>
        </p:txBody>
      </p:sp>
    </p:spTree>
    <p:extLst>
      <p:ext uri="{BB962C8B-B14F-4D97-AF65-F5344CB8AC3E}">
        <p14:creationId xmlns:p14="http://schemas.microsoft.com/office/powerpoint/2010/main" val="2212256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38C88037-7306-4A8A-B02D-750E035F0498}"/>
              </a:ext>
            </a:extLst>
          </p:cNvPr>
          <p:cNvSpPr>
            <a:spLocks noGrp="1"/>
          </p:cNvSpPr>
          <p:nvPr>
            <p:ph type="dt" sz="half" idx="10"/>
          </p:nvPr>
        </p:nvSpPr>
        <p:spPr/>
        <p:txBody>
          <a:bodyPr/>
          <a:lstStyle>
            <a:lvl1pPr>
              <a:defRPr/>
            </a:lvl1pPr>
          </a:lstStyle>
          <a:p>
            <a:pPr>
              <a:defRPr/>
            </a:pPr>
            <a:fld id="{D64A9E07-F9B2-4FF5-8A2E-513437303B83}" type="datetimeFigureOut">
              <a:rPr lang="en-US"/>
              <a:pPr>
                <a:defRPr/>
              </a:pPr>
              <a:t>4/15/2025</a:t>
            </a:fld>
            <a:endParaRPr lang="en-US"/>
          </a:p>
        </p:txBody>
      </p:sp>
      <p:sp>
        <p:nvSpPr>
          <p:cNvPr id="5" name="Footer Placeholder 9">
            <a:extLst>
              <a:ext uri="{FF2B5EF4-FFF2-40B4-BE49-F238E27FC236}">
                <a16:creationId xmlns:a16="http://schemas.microsoft.com/office/drawing/2014/main" id="{E02E195E-2AEA-4B57-623C-A71D8C4F5F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80C2E469-9F2C-D31F-23EF-E64052E746AC}"/>
              </a:ext>
            </a:extLst>
          </p:cNvPr>
          <p:cNvSpPr>
            <a:spLocks noGrp="1"/>
          </p:cNvSpPr>
          <p:nvPr>
            <p:ph type="sldNum" sz="quarter" idx="12"/>
          </p:nvPr>
        </p:nvSpPr>
        <p:spPr/>
        <p:txBody>
          <a:bodyPr/>
          <a:lstStyle>
            <a:lvl1pPr>
              <a:defRPr/>
            </a:lvl1pPr>
          </a:lstStyle>
          <a:p>
            <a:pPr>
              <a:defRPr/>
            </a:pPr>
            <a:fld id="{1C005CF2-AA89-4D99-97BE-4EF6B5ED4EC9}" type="slidenum">
              <a:rPr lang="en-US" altLang="en-US"/>
              <a:pPr>
                <a:defRPr/>
              </a:pPr>
              <a:t>‹#›</a:t>
            </a:fld>
            <a:endParaRPr lang="en-US" altLang="en-US"/>
          </a:p>
        </p:txBody>
      </p:sp>
    </p:spTree>
    <p:extLst>
      <p:ext uri="{BB962C8B-B14F-4D97-AF65-F5344CB8AC3E}">
        <p14:creationId xmlns:p14="http://schemas.microsoft.com/office/powerpoint/2010/main" val="1973734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81627DA2-1983-EE90-6CB9-0A5B2DE97852}"/>
              </a:ext>
            </a:extLst>
          </p:cNvPr>
          <p:cNvSpPr>
            <a:spLocks noGrp="1"/>
          </p:cNvSpPr>
          <p:nvPr>
            <p:ph type="dt" sz="half" idx="10"/>
          </p:nvPr>
        </p:nvSpPr>
        <p:spPr/>
        <p:txBody>
          <a:bodyPr/>
          <a:lstStyle>
            <a:lvl1pPr>
              <a:defRPr/>
            </a:lvl1pPr>
          </a:lstStyle>
          <a:p>
            <a:pPr>
              <a:defRPr/>
            </a:pPr>
            <a:fld id="{D645157F-4926-44A6-B40B-991226B94213}" type="datetimeFigureOut">
              <a:rPr lang="en-US"/>
              <a:pPr>
                <a:defRPr/>
              </a:pPr>
              <a:t>4/15/2025</a:t>
            </a:fld>
            <a:endParaRPr lang="en-US"/>
          </a:p>
        </p:txBody>
      </p:sp>
      <p:sp>
        <p:nvSpPr>
          <p:cNvPr id="5" name="Footer Placeholder 9">
            <a:extLst>
              <a:ext uri="{FF2B5EF4-FFF2-40B4-BE49-F238E27FC236}">
                <a16:creationId xmlns:a16="http://schemas.microsoft.com/office/drawing/2014/main" id="{6111730A-59E9-12CF-5BE0-79D8DA362C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296EA0F8-A881-87CC-5A8C-E38FA4641E25}"/>
              </a:ext>
            </a:extLst>
          </p:cNvPr>
          <p:cNvSpPr>
            <a:spLocks noGrp="1"/>
          </p:cNvSpPr>
          <p:nvPr>
            <p:ph type="sldNum" sz="quarter" idx="12"/>
          </p:nvPr>
        </p:nvSpPr>
        <p:spPr/>
        <p:txBody>
          <a:bodyPr/>
          <a:lstStyle>
            <a:lvl1pPr>
              <a:defRPr/>
            </a:lvl1pPr>
          </a:lstStyle>
          <a:p>
            <a:pPr>
              <a:defRPr/>
            </a:pPr>
            <a:fld id="{3A663FCC-192B-403E-942E-D15654194AE2}" type="slidenum">
              <a:rPr lang="en-US" altLang="en-US"/>
              <a:pPr>
                <a:defRPr/>
              </a:pPr>
              <a:t>‹#›</a:t>
            </a:fld>
            <a:endParaRPr lang="en-US" altLang="en-US"/>
          </a:p>
        </p:txBody>
      </p:sp>
    </p:spTree>
    <p:extLst>
      <p:ext uri="{BB962C8B-B14F-4D97-AF65-F5344CB8AC3E}">
        <p14:creationId xmlns:p14="http://schemas.microsoft.com/office/powerpoint/2010/main" val="187270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5A7342-4E71-4224-BC2B-227D7AC2E1D9}"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A7342-4E71-4224-BC2B-227D7AC2E1D9}"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5A7342-4E71-4224-BC2B-227D7AC2E1D9}"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974A-4B01-48C6-A780-FC21FA4C7CA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7342-4E71-4224-BC2B-227D7AC2E1D9}"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5A7342-4E71-4224-BC2B-227D7AC2E1D9}"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5A7342-4E71-4224-BC2B-227D7AC2E1D9}" type="datetimeFigureOut">
              <a:rPr lang="en-US" smtClean="0"/>
              <a:t>4/15/2025</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F9974A-4B01-48C6-A780-FC21FA4C7CA6}"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5A7342-4E71-4224-BC2B-227D7AC2E1D9}" type="datetimeFigureOut">
              <a:rPr lang="en-US" smtClean="0"/>
              <a:t>4/15/2025</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A0F9974A-4B01-48C6-A780-FC21FA4C7C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1D482-7148-35F9-F6BE-64376553C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93F6E4-345A-3D71-9B71-83F54B5CC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4E4E4-E99B-CA08-D370-B3D9B29E4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53FDAA-D1C9-41FA-B7A1-C096C4989ED1}" type="datetimeFigureOut">
              <a:rPr lang="en-US" smtClean="0"/>
              <a:t>4/15/2025</a:t>
            </a:fld>
            <a:endParaRPr lang="en-US"/>
          </a:p>
        </p:txBody>
      </p:sp>
      <p:sp>
        <p:nvSpPr>
          <p:cNvPr id="5" name="Footer Placeholder 4">
            <a:extLst>
              <a:ext uri="{FF2B5EF4-FFF2-40B4-BE49-F238E27FC236}">
                <a16:creationId xmlns:a16="http://schemas.microsoft.com/office/drawing/2014/main" id="{5F404F88-C1CA-243F-6754-DB5B40969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374B6C-75DA-A566-01E6-B275C2FF6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FCEF44-3840-4A70-91C4-8C512707DCB0}" type="slidenum">
              <a:rPr lang="en-US" smtClean="0"/>
              <a:t>‹#›</a:t>
            </a:fld>
            <a:endParaRPr lang="en-US"/>
          </a:p>
        </p:txBody>
      </p:sp>
    </p:spTree>
    <p:extLst>
      <p:ext uri="{BB962C8B-B14F-4D97-AF65-F5344CB8AC3E}">
        <p14:creationId xmlns:p14="http://schemas.microsoft.com/office/powerpoint/2010/main" val="4932464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412FEA0D-01DE-D163-3BC0-A02204A4202F}"/>
              </a:ext>
            </a:extLst>
          </p:cNvPr>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183E81F0-3144-5D07-2680-732AD3CA80B9}"/>
              </a:ext>
            </a:extLst>
          </p:cNvPr>
          <p:cNvSpPr>
            <a:spLocks noGrp="1"/>
          </p:cNvSpPr>
          <p:nvPr>
            <p:ph type="dt" sz="half" idx="2"/>
          </p:nvPr>
        </p:nvSpPr>
        <p:spPr>
          <a:xfrm>
            <a:off x="7721600" y="6203951"/>
            <a:ext cx="34544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6792EE0E-DB49-497A-BC81-3B1697214435}" type="datetimeFigureOut">
              <a:rPr lang="en-US"/>
              <a:pPr>
                <a:defRPr/>
              </a:pPr>
              <a:t>4/15/2025</a:t>
            </a:fld>
            <a:endParaRPr lang="en-US"/>
          </a:p>
        </p:txBody>
      </p:sp>
      <p:sp>
        <p:nvSpPr>
          <p:cNvPr id="10" name="Footer Placeholder 9">
            <a:extLst>
              <a:ext uri="{FF2B5EF4-FFF2-40B4-BE49-F238E27FC236}">
                <a16:creationId xmlns:a16="http://schemas.microsoft.com/office/drawing/2014/main" id="{6707D21C-7A73-2C26-59E7-550237B8FE56}"/>
              </a:ext>
            </a:extLst>
          </p:cNvPr>
          <p:cNvSpPr>
            <a:spLocks noGrp="1"/>
          </p:cNvSpPr>
          <p:nvPr>
            <p:ph type="ftr" sz="quarter" idx="3"/>
          </p:nvPr>
        </p:nvSpPr>
        <p:spPr>
          <a:xfrm>
            <a:off x="2844800" y="6203951"/>
            <a:ext cx="47752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a:extLst>
              <a:ext uri="{FF2B5EF4-FFF2-40B4-BE49-F238E27FC236}">
                <a16:creationId xmlns:a16="http://schemas.microsoft.com/office/drawing/2014/main" id="{28A6DC15-F9F0-ABA5-2D05-E1E347B719E7}"/>
              </a:ext>
            </a:extLst>
          </p:cNvPr>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Constantia" panose="02030602050306030303" pitchFamily="18" charset="0"/>
              </a:defRPr>
            </a:lvl1pPr>
          </a:lstStyle>
          <a:p>
            <a:pPr>
              <a:defRPr/>
            </a:pPr>
            <a:fld id="{826E5ECA-9182-4103-8C98-B5B585C87E1B}" type="slidenum">
              <a:rPr lang="en-US" altLang="en-US"/>
              <a:pPr>
                <a:defRPr/>
              </a:pPr>
              <a:t>‹#›</a:t>
            </a:fld>
            <a:endParaRPr lang="en-US" altLang="en-US"/>
          </a:p>
        </p:txBody>
      </p:sp>
      <p:sp>
        <p:nvSpPr>
          <p:cNvPr id="5" name="Title Placeholder 4">
            <a:extLst>
              <a:ext uri="{FF2B5EF4-FFF2-40B4-BE49-F238E27FC236}">
                <a16:creationId xmlns:a16="http://schemas.microsoft.com/office/drawing/2014/main" id="{F50446AE-A043-EB93-EB8D-CDE5A09994D1}"/>
              </a:ext>
            </a:extLst>
          </p:cNvPr>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2713627012"/>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4.wdp"/></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4.wdp"/></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0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4.wdp"/></Relationships>
</file>

<file path=ppt/slides/_rels/slide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png"/><Relationship Id="rId7"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4.wdp"/><Relationship Id="rId9" Type="http://schemas.openxmlformats.org/officeDocument/2006/relationships/chart" Target="../charts/chart5.xml"/></Relationships>
</file>

<file path=ppt/slides/_rels/slide22.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12.png"/><Relationship Id="rId7" Type="http://schemas.openxmlformats.org/officeDocument/2006/relationships/chart" Target="../charts/chart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microsoft.com/office/2007/relationships/hdphoto" Target="../media/hdphoto4.wdp"/><Relationship Id="rId9"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4.wdp"/></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4.wdp"/><Relationship Id="rId9" Type="http://schemas.microsoft.com/office/2007/relationships/diagramDrawing" Target="../diagrams/drawing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9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3.jpeg"/></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3.jpeg"/></Relationships>
</file>

<file path=ppt/slides/_rels/slide9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11.xml"/><Relationship Id="rId4" Type="http://schemas.microsoft.com/office/2007/relationships/hdphoto" Target="../media/hdphoto4.wdp"/></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Inpatient</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6072996"/>
          <a:ext cx="5635625" cy="67564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2763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12/17/2024, 02/25/2025</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04/22/2025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86208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89B6A2CB-D019-6ED9-94CB-59D642159E69}"/>
              </a:ext>
            </a:extLst>
          </p:cNvPr>
          <p:cNvPicPr>
            <a:picLocks noChangeAspect="1"/>
          </p:cNvPicPr>
          <p:nvPr/>
        </p:nvPicPr>
        <p:blipFill>
          <a:blip r:embed="rId5"/>
          <a:stretch>
            <a:fillRect/>
          </a:stretch>
        </p:blipFill>
        <p:spPr>
          <a:xfrm>
            <a:off x="1769007" y="1614911"/>
            <a:ext cx="8286090" cy="4667165"/>
          </a:xfrm>
          <a:prstGeom prst="rect">
            <a:avLst/>
          </a:prstGeom>
        </p:spPr>
      </p:pic>
    </p:spTree>
    <p:extLst>
      <p:ext uri="{BB962C8B-B14F-4D97-AF65-F5344CB8AC3E}">
        <p14:creationId xmlns:p14="http://schemas.microsoft.com/office/powerpoint/2010/main" val="16899407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848" y="1290586"/>
          <a:ext cx="10202506" cy="1935480"/>
        </p:xfrm>
        <a:graphic>
          <a:graphicData uri="http://schemas.openxmlformats.org/drawingml/2006/table">
            <a:tbl>
              <a:tblPr firstRow="1" bandRow="1">
                <a:tableStyleId>{6E25E649-3F16-4E02-A733-19D2CDBF48F0}</a:tableStyleId>
              </a:tblPr>
              <a:tblGrid>
                <a:gridCol w="10202506">
                  <a:extLst>
                    <a:ext uri="{9D8B030D-6E8A-4147-A177-3AD203B41FA5}">
                      <a16:colId xmlns:a16="http://schemas.microsoft.com/office/drawing/2014/main" val="20000"/>
                    </a:ext>
                  </a:extLst>
                </a:gridCol>
              </a:tblGrid>
              <a:tr h="215244">
                <a:tc>
                  <a:txBody>
                    <a:bodyPr/>
                    <a:lstStyle/>
                    <a:p>
                      <a:r>
                        <a:rPr lang="en-US" sz="1100" dirty="0"/>
                        <a:t>Goal(s): </a:t>
                      </a:r>
                      <a:r>
                        <a:rPr lang="en-US" sz="1100" b="0" dirty="0"/>
                        <a:t>What are you trying to accomplish?</a:t>
                      </a:r>
                    </a:p>
                  </a:txBody>
                  <a:tcPr/>
                </a:tc>
                <a:extLst>
                  <a:ext uri="{0D108BD9-81ED-4DB2-BD59-A6C34878D82A}">
                    <a16:rowId xmlns:a16="http://schemas.microsoft.com/office/drawing/2014/main" val="10000"/>
                  </a:ext>
                </a:extLst>
              </a:tr>
              <a:tr h="1139525">
                <a:tc>
                  <a:txBody>
                    <a:bodyPr/>
                    <a:lstStyle/>
                    <a:p>
                      <a:pPr>
                        <a:spcBef>
                          <a:spcPts val="0"/>
                        </a:spcBef>
                      </a:pPr>
                      <a:r>
                        <a:rPr lang="en-US" sz="1050" dirty="0"/>
                        <a:t>KOM Target: </a:t>
                      </a:r>
                    </a:p>
                    <a:p>
                      <a:pPr>
                        <a:spcBef>
                          <a:spcPts val="0"/>
                        </a:spcBef>
                      </a:pPr>
                      <a:r>
                        <a:rPr lang="en-US" sz="1050" dirty="0"/>
                        <a:t>0-1 Waste discrepancies per month and maintained for a minimum of 6 months to ensure hardwiring</a:t>
                      </a:r>
                    </a:p>
                    <a:p>
                      <a:pPr>
                        <a:spcBef>
                          <a:spcPts val="0"/>
                        </a:spcBef>
                      </a:pPr>
                      <a:r>
                        <a:rPr lang="en-US" sz="1050" dirty="0"/>
                        <a:t>0     Administration Discrepancies per month and maintained for a minimum of 6 months to ensure hardwiring</a:t>
                      </a:r>
                    </a:p>
                    <a:p>
                      <a:pPr marL="0" marR="0" lvl="0" indent="0">
                        <a:spcBef>
                          <a:spcPts val="0"/>
                        </a:spcBef>
                        <a:spcAft>
                          <a:spcPts val="0"/>
                        </a:spcAft>
                        <a:buSzPts val="1000"/>
                        <a:buFont typeface="Wingdings" panose="05000000000000000000" pitchFamily="2" charset="2"/>
                        <a:buNone/>
                        <a:tabLst>
                          <a:tab pos="457200" algn="l"/>
                        </a:tabLst>
                      </a:pPr>
                      <a:endParaRPr lang="en-US" sz="1050" dirty="0"/>
                    </a:p>
                    <a:p>
                      <a:pPr>
                        <a:spcBef>
                          <a:spcPts val="0"/>
                        </a:spcBef>
                      </a:pPr>
                      <a:r>
                        <a:rPr lang="en-US" sz="1050" dirty="0"/>
                        <a:t>Current KOM Status: </a:t>
                      </a:r>
                    </a:p>
                    <a:p>
                      <a:pPr>
                        <a:spcBef>
                          <a:spcPts val="0"/>
                        </a:spcBef>
                      </a:pPr>
                      <a:r>
                        <a:rPr lang="en-US" sz="1050" dirty="0"/>
                        <a:t>Waste Discrepancies Unmet: (see graphs) for past 3 months have been 1-2</a:t>
                      </a:r>
                    </a:p>
                    <a:p>
                      <a:pPr>
                        <a:spcBef>
                          <a:spcPts val="0"/>
                        </a:spcBef>
                      </a:pPr>
                      <a:r>
                        <a:rPr lang="en-US" sz="1050" dirty="0"/>
                        <a:t>Administration Discrepancies Met: 0 for past 6 months</a:t>
                      </a:r>
                    </a:p>
                    <a:p>
                      <a:pPr>
                        <a:spcBef>
                          <a:spcPts val="0"/>
                        </a:spcBef>
                      </a:pPr>
                      <a:r>
                        <a:rPr lang="en-US" sz="1050" dirty="0"/>
                        <a:t> </a:t>
                      </a:r>
                      <a:endParaRPr lang="en-US" sz="1400" dirty="0"/>
                    </a:p>
                  </a:txBody>
                  <a:tcPr/>
                </a:tc>
                <a:extLst>
                  <a:ext uri="{0D108BD9-81ED-4DB2-BD59-A6C34878D82A}">
                    <a16:rowId xmlns:a16="http://schemas.microsoft.com/office/drawing/2014/main" val="10001"/>
                  </a:ext>
                </a:extLst>
              </a:tr>
              <a:tr h="253228">
                <a:tc>
                  <a:txBody>
                    <a:bodyPr/>
                    <a:lstStyle/>
                    <a:p>
                      <a:pPr>
                        <a:spcBef>
                          <a:spcPts val="0"/>
                        </a:spcBef>
                      </a:pPr>
                      <a:endParaRPr lang="en-US" sz="1400" dirty="0"/>
                    </a:p>
                  </a:txBody>
                  <a:tcPr/>
                </a:tc>
                <a:extLst>
                  <a:ext uri="{0D108BD9-81ED-4DB2-BD59-A6C34878D82A}">
                    <a16:rowId xmlns:a16="http://schemas.microsoft.com/office/drawing/2014/main" val="1079633733"/>
                  </a:ext>
                </a:extLst>
              </a:tr>
            </a:tbl>
          </a:graphicData>
        </a:graphic>
      </p:graphicFrame>
      <p:graphicFrame>
        <p:nvGraphicFramePr>
          <p:cNvPr id="9" name="Table 8"/>
          <p:cNvGraphicFramePr>
            <a:graphicFrameLocks noGrp="1"/>
          </p:cNvGraphicFramePr>
          <p:nvPr/>
        </p:nvGraphicFramePr>
        <p:xfrm>
          <a:off x="727074" y="5019414"/>
          <a:ext cx="10212280" cy="875202"/>
        </p:xfrm>
        <a:graphic>
          <a:graphicData uri="http://schemas.openxmlformats.org/drawingml/2006/table">
            <a:tbl>
              <a:tblPr firstRow="1" bandRow="1">
                <a:tableStyleId>{6E25E649-3F16-4E02-A733-19D2CDBF48F0}</a:tableStyleId>
              </a:tblPr>
              <a:tblGrid>
                <a:gridCol w="10212280">
                  <a:extLst>
                    <a:ext uri="{9D8B030D-6E8A-4147-A177-3AD203B41FA5}">
                      <a16:colId xmlns:a16="http://schemas.microsoft.com/office/drawing/2014/main" val="20000"/>
                    </a:ext>
                  </a:extLst>
                </a:gridCol>
              </a:tblGrid>
              <a:tr h="357042">
                <a:tc>
                  <a:txBody>
                    <a:bodyPr/>
                    <a:lstStyle/>
                    <a:p>
                      <a:r>
                        <a:rPr lang="en-US" sz="1400" dirty="0"/>
                        <a:t>Team: </a:t>
                      </a:r>
                    </a:p>
                  </a:txBody>
                  <a:tcPr/>
                </a:tc>
                <a:extLst>
                  <a:ext uri="{0D108BD9-81ED-4DB2-BD59-A6C34878D82A}">
                    <a16:rowId xmlns:a16="http://schemas.microsoft.com/office/drawing/2014/main" val="10000"/>
                  </a:ext>
                </a:extLst>
              </a:tr>
              <a:tr h="498881">
                <a:tc>
                  <a:txBody>
                    <a:bodyPr/>
                    <a:lstStyle/>
                    <a:p>
                      <a:r>
                        <a:rPr lang="en-US" sz="1400" dirty="0"/>
                        <a:t>Project Leader: Amy Hermes and Deb Dahlke</a:t>
                      </a:r>
                    </a:p>
                    <a:p>
                      <a:r>
                        <a:rPr lang="en-US" sz="1400" dirty="0"/>
                        <a:t>Members:</a:t>
                      </a:r>
                      <a:r>
                        <a:rPr lang="en-US" sz="1400" baseline="0" dirty="0"/>
                        <a:t> CRNA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848" y="2923737"/>
          <a:ext cx="5282212" cy="2118525"/>
        </p:xfrm>
        <a:graphic>
          <a:graphicData uri="http://schemas.openxmlformats.org/drawingml/2006/table">
            <a:tbl>
              <a:tblPr firstRow="1" bandRow="1">
                <a:tableStyleId>{6E25E649-3F16-4E02-A733-19D2CDBF48F0}</a:tableStyleId>
              </a:tblPr>
              <a:tblGrid>
                <a:gridCol w="5282212">
                  <a:extLst>
                    <a:ext uri="{9D8B030D-6E8A-4147-A177-3AD203B41FA5}">
                      <a16:colId xmlns:a16="http://schemas.microsoft.com/office/drawing/2014/main" val="20000"/>
                    </a:ext>
                  </a:extLst>
                </a:gridCol>
              </a:tblGrid>
              <a:tr h="518325">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559640">
                <a:tc>
                  <a:txBody>
                    <a:bodyPr/>
                    <a:lstStyle/>
                    <a:p>
                      <a:pPr>
                        <a:spcBef>
                          <a:spcPts val="0"/>
                        </a:spcBef>
                      </a:pPr>
                      <a:r>
                        <a:rPr lang="en-US" sz="1100" baseline="0" dirty="0"/>
                        <a:t>Organizations using controlled substances must have policies and procedures in place for disposing of these substances and to avoid potential drug diversion as well as environmental pollution. Facilities must maintain adequate and detailed records, but individual healthcare systems impose their own specific requirements. Some, for example, require drug disposal to be witnessed. However, recordkeeping systems must be robust and frequently audited to prevent diversion. Navigating this system can be complex, and since all regulations are subject to change, it requires vigilance and expertise.</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28834" y="2898580"/>
          <a:ext cx="4910521" cy="2103120"/>
        </p:xfrm>
        <a:graphic>
          <a:graphicData uri="http://schemas.openxmlformats.org/drawingml/2006/table">
            <a:tbl>
              <a:tblPr firstRow="1" bandRow="1">
                <a:tableStyleId>{6E25E649-3F16-4E02-A733-19D2CDBF48F0}</a:tableStyleId>
              </a:tblPr>
              <a:tblGrid>
                <a:gridCol w="4910521">
                  <a:extLst>
                    <a:ext uri="{9D8B030D-6E8A-4147-A177-3AD203B41FA5}">
                      <a16:colId xmlns:a16="http://schemas.microsoft.com/office/drawing/2014/main" val="20000"/>
                    </a:ext>
                  </a:extLst>
                </a:gridCol>
              </a:tblGrid>
              <a:tr h="452544">
                <a:tc>
                  <a:txBody>
                    <a:bodyPr/>
                    <a:lstStyle/>
                    <a:p>
                      <a:r>
                        <a:rPr lang="en-US" sz="1200" dirty="0"/>
                        <a:t>Driver: </a:t>
                      </a:r>
                      <a:r>
                        <a:rPr lang="en-US" sz="1200" baseline="0" dirty="0"/>
                        <a:t> </a:t>
                      </a:r>
                      <a:r>
                        <a:rPr lang="en-US" sz="1200" b="0" baseline="0" dirty="0"/>
                        <a:t>Explain why the project is critical to SH.  Why does it relate to the strategic plan?</a:t>
                      </a:r>
                    </a:p>
                  </a:txBody>
                  <a:tcPr/>
                </a:tc>
                <a:extLst>
                  <a:ext uri="{0D108BD9-81ED-4DB2-BD59-A6C34878D82A}">
                    <a16:rowId xmlns:a16="http://schemas.microsoft.com/office/drawing/2014/main" val="10000"/>
                  </a:ext>
                </a:extLst>
              </a:tr>
              <a:tr h="1629159">
                <a:tc>
                  <a:txBody>
                    <a:bodyPr/>
                    <a:lstStyle/>
                    <a:p>
                      <a:pPr>
                        <a:spcBef>
                          <a:spcPts val="0"/>
                        </a:spcBef>
                      </a:pPr>
                      <a:r>
                        <a:rPr lang="en-US" sz="1200" dirty="0">
                          <a:solidFill>
                            <a:srgbClr val="FF0000"/>
                          </a:solidFill>
                        </a:rPr>
                        <a:t>Quality/Safety and Financial: </a:t>
                      </a:r>
                      <a:r>
                        <a:rPr lang="en-US" sz="1200" dirty="0">
                          <a:solidFill>
                            <a:schemeClr val="tx1"/>
                          </a:solidFill>
                        </a:rPr>
                        <a:t>The consequences of poor or lax monitoring can be significant. In addition to risk of patient and employee harm, fines of up to $10,000 per violation can be levied against facilities that are judged to have lapses in accountability. </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Controlled Substance Documentation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8953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64896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100" dirty="0"/>
                        <a:t>Lead CRNA working on policies with Pharmacy Manager for department related to waste documentation.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To have defined practice expectations.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100" dirty="0"/>
                        <a:t>Meeting held with CRNAs and Pharmacy to further discuss workflows.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Brainstorming solutions. Concept of “end of case” time out to help with documentation of waste.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100" dirty="0"/>
                        <a:t>2 CRNAs have worked at SSM where they have had Epic alerts reminding them, they still had waste to document.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Looking into this option for Stoughton to help with human factor of forgetting.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100" dirty="0">
                          <a:solidFill>
                            <a:schemeClr val="tx1"/>
                          </a:solidFill>
                        </a:rPr>
                        <a:t>Have been made aware that Epic Alerts for this aware are not possible.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Not allowable for affiliate organizations.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100" dirty="0">
                          <a:solidFill>
                            <a:schemeClr val="tx1"/>
                          </a:solidFill>
                        </a:rPr>
                        <a:t>Increased communication with OR RN Charge for wastes.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OR RN Charges can assist as a witness for the wastes.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100" dirty="0" err="1">
                          <a:solidFill>
                            <a:schemeClr val="tx1"/>
                          </a:solidFill>
                        </a:rPr>
                        <a:t>Ascom</a:t>
                      </a:r>
                      <a:r>
                        <a:rPr lang="en-US" sz="1100" dirty="0">
                          <a:solidFill>
                            <a:schemeClr val="tx1"/>
                          </a:solidFill>
                        </a:rPr>
                        <a:t> phones approved for purchase.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Improved communication between all OR team members.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sz="1400" dirty="0" err="1">
                          <a:solidFill>
                            <a:srgbClr val="FF0000"/>
                          </a:solidFill>
                        </a:rPr>
                        <a:t>Ascom</a:t>
                      </a:r>
                      <a:r>
                        <a:rPr lang="en-US" sz="1400" dirty="0">
                          <a:solidFill>
                            <a:srgbClr val="FF0000"/>
                          </a:solidFill>
                        </a:rPr>
                        <a:t> phones arrived in December but have not yet been implemented.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IT aware, unsure of implementation date.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TBD by IT.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83054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46BE8E70-7FD4-C5DE-294E-BE1A07B09458}"/>
              </a:ext>
            </a:extLst>
          </p:cNvPr>
          <p:cNvPicPr>
            <a:picLocks noChangeAspect="1"/>
          </p:cNvPicPr>
          <p:nvPr/>
        </p:nvPicPr>
        <p:blipFill>
          <a:blip r:embed="rId5"/>
          <a:stretch>
            <a:fillRect/>
          </a:stretch>
        </p:blipFill>
        <p:spPr>
          <a:xfrm>
            <a:off x="458609" y="1841217"/>
            <a:ext cx="5194655" cy="3298943"/>
          </a:xfrm>
          <a:prstGeom prst="rect">
            <a:avLst/>
          </a:prstGeom>
        </p:spPr>
      </p:pic>
      <p:pic>
        <p:nvPicPr>
          <p:cNvPr id="10" name="Picture 9">
            <a:extLst>
              <a:ext uri="{FF2B5EF4-FFF2-40B4-BE49-F238E27FC236}">
                <a16:creationId xmlns:a16="http://schemas.microsoft.com/office/drawing/2014/main" id="{7E5363FF-1480-9F63-3A29-6AED088241F1}"/>
              </a:ext>
            </a:extLst>
          </p:cNvPr>
          <p:cNvPicPr>
            <a:picLocks noChangeAspect="1"/>
          </p:cNvPicPr>
          <p:nvPr/>
        </p:nvPicPr>
        <p:blipFill>
          <a:blip r:embed="rId6"/>
          <a:stretch>
            <a:fillRect/>
          </a:stretch>
        </p:blipFill>
        <p:spPr>
          <a:xfrm>
            <a:off x="5771093" y="1841217"/>
            <a:ext cx="5183245" cy="3298943"/>
          </a:xfrm>
          <a:prstGeom prst="rect">
            <a:avLst/>
          </a:prstGeom>
        </p:spPr>
      </p:pic>
    </p:spTree>
    <p:extLst>
      <p:ext uri="{BB962C8B-B14F-4D97-AF65-F5344CB8AC3E}">
        <p14:creationId xmlns:p14="http://schemas.microsoft.com/office/powerpoint/2010/main" val="24765305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Met goal for both Administration Discrepancies and Waste Discrepancies.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2"/>
          <a:ext cx="10312401" cy="137498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8754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87444">
                <a:tc>
                  <a:txBody>
                    <a:bodyPr/>
                    <a:lstStyle/>
                    <a:p>
                      <a:pPr>
                        <a:spcBef>
                          <a:spcPts val="0"/>
                        </a:spcBef>
                      </a:pPr>
                      <a:r>
                        <a:rPr lang="en-US" sz="1400" dirty="0"/>
                        <a:t>.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3481821"/>
          <a:ext cx="10302876" cy="1540190"/>
        </p:xfrm>
        <a:graphic>
          <a:graphicData uri="http://schemas.openxmlformats.org/drawingml/2006/table">
            <a:tbl>
              <a:tblPr firstRow="1" bandRow="1">
                <a:tableStyleId>{6E25E649-3F16-4E02-A733-19D2CDBF48F0}</a:tableStyleId>
              </a:tblPr>
              <a:tblGrid>
                <a:gridCol w="10302876">
                  <a:extLst>
                    <a:ext uri="{9D8B030D-6E8A-4147-A177-3AD203B41FA5}">
                      <a16:colId xmlns:a16="http://schemas.microsoft.com/office/drawing/2014/main" val="20000"/>
                    </a:ext>
                  </a:extLst>
                </a:gridCol>
              </a:tblGrid>
              <a:tr h="54548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94706">
                <a:tc>
                  <a:txBody>
                    <a:bodyPr/>
                    <a:lstStyle/>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YES. We are monitoring inventory discrepancies which may become a future QM project for </a:t>
                      </a:r>
                      <a:r>
                        <a:rPr lang="en-US" sz="1400" baseline="0"/>
                        <a:t>next cycle. </a:t>
                      </a:r>
                      <a:endParaRPr lang="en-US" sz="1400" baseline="0" dirty="0"/>
                    </a:p>
                    <a:p>
                      <a:pPr>
                        <a:spcBef>
                          <a:spcPts val="0"/>
                        </a:spcBef>
                      </a:pPr>
                      <a:r>
                        <a:rPr lang="en-US" sz="1400" baseline="0" dirty="0"/>
                        <a:t>Project still in progress, project to continue: NO, but will continue to monitor monthly as we do all areas to ensure improvement is maintained.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5193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Stoughton Health Leadership Team</a:t>
            </a:r>
          </a:p>
        </p:txBody>
      </p:sp>
      <p:sp>
        <p:nvSpPr>
          <p:cNvPr id="3" name="Subtitle 2"/>
          <p:cNvSpPr>
            <a:spLocks noGrp="1"/>
          </p:cNvSpPr>
          <p:nvPr>
            <p:ph type="subTitle" idx="1"/>
          </p:nvPr>
        </p:nvSpPr>
        <p:spPr/>
        <p:txBody>
          <a:bodyPr/>
          <a:lstStyle/>
          <a:p>
            <a:r>
              <a:rPr lang="en-US" dirty="0"/>
              <a:t>DVC Score-Satisfaction Domain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22199"/>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51359">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April 22,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9879921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Satisfaction Domain Max Performance Score 20%</a:t>
                      </a:r>
                    </a:p>
                    <a:p>
                      <a:pPr>
                        <a:spcBef>
                          <a:spcPts val="0"/>
                        </a:spcBef>
                      </a:pPr>
                      <a:r>
                        <a:rPr lang="en-US" sz="1400" dirty="0"/>
                        <a:t>Current KOM Status: November DVC Scorecard (</a:t>
                      </a:r>
                      <a:r>
                        <a:rPr lang="en-US" sz="1400" b="1" dirty="0">
                          <a:solidFill>
                            <a:srgbClr val="FF0000"/>
                          </a:solidFill>
                        </a:rPr>
                        <a:t>timeframe </a:t>
                      </a:r>
                      <a:r>
                        <a:rPr kumimoji="0" lang="en-US" sz="1400" b="1" kern="1200" dirty="0">
                          <a:solidFill>
                            <a:srgbClr val="FF0000"/>
                          </a:solidFill>
                          <a:effectLst/>
                          <a:latin typeface="+mn-lt"/>
                          <a:ea typeface="+mn-ea"/>
                          <a:cs typeface="+mn-cs"/>
                        </a:rPr>
                        <a:t>01/01/2023 – 12/31/2023</a:t>
                      </a:r>
                      <a:r>
                        <a:rPr lang="en-US" sz="1400" dirty="0"/>
                        <a:t>) currently at 17.5%</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Amy Hermes</a:t>
                      </a:r>
                    </a:p>
                    <a:p>
                      <a:r>
                        <a:rPr lang="en-US" sz="1400" dirty="0"/>
                        <a:t>Members:</a:t>
                      </a:r>
                      <a:r>
                        <a:rPr lang="en-US" sz="1400" baseline="0" dirty="0"/>
                        <a:t> Patient Care Leader Team (Heather Kleinbrook, Pauline Cass, Dr. </a:t>
                      </a:r>
                      <a:r>
                        <a:rPr lang="en-US" sz="1400" baseline="0" dirty="0" err="1"/>
                        <a:t>Menet</a:t>
                      </a:r>
                      <a:r>
                        <a:rPr lang="en-US" sz="1400" baseline="0" dirty="0"/>
                        <a:t>, Jen Wagner, others as identified)</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740814"/>
          <a:ext cx="5368926" cy="2245524"/>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553884">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608428">
                <a:tc>
                  <a:txBody>
                    <a:bodyPr/>
                    <a:lstStyle/>
                    <a:p>
                      <a:pPr>
                        <a:spcBef>
                          <a:spcPts val="0"/>
                        </a:spcBef>
                      </a:pPr>
                      <a:r>
                        <a:rPr lang="en-US" sz="1050" baseline="0" dirty="0"/>
                        <a:t>The Dean Value-based Contract (DVC) is a written contractual arrangement in which the payment for health care goods and services is tied to predetermined, mutually agreed upon terms that are based on clinical circumstances, patient outcomes, and other specified measures of the appropriateness and effectiveness of the services rendered. It identifies a set of outcomes, mutually recognized by payors and specifies a formula that determines the net price to be reimbursed for goods and services rendered. The measures being monitored are Quality (various infection rates), Satisfaction ( rank your hospital high, provider and nurse communication, discharge instructions), Efficiency (30day readmissions, 1 day hospital stays. </a:t>
                      </a:r>
                      <a:endParaRPr lang="en-US" sz="105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05525" y="2740814"/>
          <a:ext cx="4943475" cy="2245524"/>
        </p:xfrm>
        <a:graphic>
          <a:graphicData uri="http://schemas.openxmlformats.org/drawingml/2006/table">
            <a:tbl>
              <a:tblPr firstRow="1" bandRow="1">
                <a:tableStyleId>{6E25E649-3F16-4E02-A733-19D2CDBF48F0}</a:tableStyleId>
              </a:tblPr>
              <a:tblGrid>
                <a:gridCol w="4943475">
                  <a:extLst>
                    <a:ext uri="{9D8B030D-6E8A-4147-A177-3AD203B41FA5}">
                      <a16:colId xmlns:a16="http://schemas.microsoft.com/office/drawing/2014/main" val="20000"/>
                    </a:ext>
                  </a:extLst>
                </a:gridCol>
              </a:tblGrid>
              <a:tr h="576948">
                <a:tc>
                  <a:txBody>
                    <a:bodyPr/>
                    <a:lstStyle/>
                    <a:p>
                      <a:r>
                        <a:rPr lang="en-US" sz="1050" dirty="0"/>
                        <a:t>Driver: </a:t>
                      </a:r>
                      <a:r>
                        <a:rPr lang="en-US" sz="1050" baseline="0" dirty="0"/>
                        <a:t> </a:t>
                      </a:r>
                      <a:r>
                        <a:rPr lang="en-US" sz="1050" b="0" baseline="0" dirty="0"/>
                        <a:t>Explain why the project is critical to SH.  Why does it relate to the strategic plan?</a:t>
                      </a:r>
                    </a:p>
                    <a:p>
                      <a:endParaRPr lang="en-US" sz="1000" dirty="0"/>
                    </a:p>
                  </a:txBody>
                  <a:tcPr/>
                </a:tc>
                <a:extLst>
                  <a:ext uri="{0D108BD9-81ED-4DB2-BD59-A6C34878D82A}">
                    <a16:rowId xmlns:a16="http://schemas.microsoft.com/office/drawing/2014/main" val="10000"/>
                  </a:ext>
                </a:extLst>
              </a:tr>
              <a:tr h="1668576">
                <a:tc>
                  <a:txBody>
                    <a:bodyPr/>
                    <a:lstStyle/>
                    <a:p>
                      <a:pPr>
                        <a:spcBef>
                          <a:spcPts val="0"/>
                        </a:spcBef>
                      </a:pPr>
                      <a:r>
                        <a:rPr lang="en-US" sz="1400" dirty="0">
                          <a:solidFill>
                            <a:schemeClr val="tx1"/>
                          </a:solidFill>
                        </a:rPr>
                        <a:t>The drivers for this QM is overall achieving the patient satisfaction and loyalty evident by the HCAHPs score. Given reimbursement from Dean tied to the patient satisfaction  measures under the Satisfaction Domain, the other driver of this QM is financial. We want to be able to achieve high satisfaction/loyalty along with receiving the highest rate for performance.</a:t>
                      </a: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DVC Score – </a:t>
            </a:r>
            <a:r>
              <a:rPr kumimoji="0" lang="en-US" sz="1400" b="0" i="0" u="none" strike="noStrike" kern="1200" cap="none" spc="0" normalizeH="0" baseline="0" noProof="0">
                <a:ln>
                  <a:noFill/>
                </a:ln>
                <a:solidFill>
                  <a:prstClr val="black"/>
                </a:solidFill>
                <a:effectLst/>
                <a:uLnTx/>
                <a:uFillTx/>
                <a:latin typeface="Lucida Sans Unicode"/>
                <a:ea typeface="+mn-ea"/>
                <a:cs typeface="+mn-cs"/>
              </a:rPr>
              <a:t>Satisfaction Domain </a:t>
            </a: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5288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22738" y="1213468"/>
          <a:ext cx="10357945" cy="5612951"/>
        </p:xfrm>
        <a:graphic>
          <a:graphicData uri="http://schemas.openxmlformats.org/drawingml/2006/table">
            <a:tbl>
              <a:tblPr firstRow="1" bandRow="1">
                <a:tableStyleId>{6E25E649-3F16-4E02-A733-19D2CDBF48F0}</a:tableStyleId>
              </a:tblPr>
              <a:tblGrid>
                <a:gridCol w="3321129">
                  <a:extLst>
                    <a:ext uri="{9D8B030D-6E8A-4147-A177-3AD203B41FA5}">
                      <a16:colId xmlns:a16="http://schemas.microsoft.com/office/drawing/2014/main" val="20000"/>
                    </a:ext>
                  </a:extLst>
                </a:gridCol>
                <a:gridCol w="3309010">
                  <a:extLst>
                    <a:ext uri="{9D8B030D-6E8A-4147-A177-3AD203B41FA5}">
                      <a16:colId xmlns:a16="http://schemas.microsoft.com/office/drawing/2014/main" val="20001"/>
                    </a:ext>
                  </a:extLst>
                </a:gridCol>
                <a:gridCol w="3727806">
                  <a:extLst>
                    <a:ext uri="{9D8B030D-6E8A-4147-A177-3AD203B41FA5}">
                      <a16:colId xmlns:a16="http://schemas.microsoft.com/office/drawing/2014/main" val="20002"/>
                    </a:ext>
                  </a:extLst>
                </a:gridCol>
              </a:tblGrid>
              <a:tr h="360327">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50409">
                <a:tc>
                  <a:txBody>
                    <a:bodyPr/>
                    <a:lstStyle/>
                    <a:p>
                      <a:r>
                        <a:rPr lang="en-US" sz="1200" dirty="0">
                          <a:solidFill>
                            <a:srgbClr val="FF0000"/>
                          </a:solidFill>
                        </a:rPr>
                        <a:t>Monthly meetings scheduled to focus on Discharge Information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is our consistently lowest score which needs to be focused 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 This meeting had very limited attendance due to high patient care demands.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990899">
                <a:tc>
                  <a:txBody>
                    <a:bodyPr/>
                    <a:lstStyle/>
                    <a:p>
                      <a:r>
                        <a:rPr lang="en-US" sz="1200" dirty="0">
                          <a:solidFill>
                            <a:srgbClr val="FF0000"/>
                          </a:solidFill>
                        </a:rPr>
                        <a:t>Responsiveness of hospital 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question was noted to be lower in February. Although not part of this QM, Amy will be following up on the questions that roll up under this section to report off at next HCAPS meeting.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630572">
                <a:tc>
                  <a:txBody>
                    <a:bodyPr/>
                    <a:lstStyle/>
                    <a:p>
                      <a:r>
                        <a:rPr lang="en-US" sz="1200" dirty="0">
                          <a:solidFill>
                            <a:srgbClr val="FF0000"/>
                          </a:solidFill>
                        </a:rPr>
                        <a:t>Patient Concierges are rounding daily and providing feedback to Inpatient Services Manager.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Allows for follow up in real-time. Most comments have been very positive.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630572">
                <a:tc>
                  <a:txBody>
                    <a:bodyPr/>
                    <a:lstStyle/>
                    <a:p>
                      <a:r>
                        <a:rPr lang="en-US" sz="1200" dirty="0">
                          <a:solidFill>
                            <a:srgbClr val="FF0000"/>
                          </a:solidFill>
                        </a:rPr>
                        <a:t>Quarterly meeting with Patient Concierges to discuss process and scripting.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Meeting held. The Patient Concierges comfortable with the process and enjoying the interaction with the patients.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630572">
                <a:tc>
                  <a:txBody>
                    <a:bodyPr/>
                    <a:lstStyle/>
                    <a:p>
                      <a:r>
                        <a:rPr lang="en-US" sz="1200" dirty="0">
                          <a:solidFill>
                            <a:srgbClr val="FF0000"/>
                          </a:solidFill>
                        </a:rPr>
                        <a:t>Discharge Folders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These were rolled out on March 1. RNs involved in this process working on monitoring for staff compliance.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 and ongoing.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13177527"/>
                  </a:ext>
                </a:extLst>
              </a:tr>
              <a:tr h="810736">
                <a:tc>
                  <a:txBody>
                    <a:bodyPr/>
                    <a:lstStyle/>
                    <a:p>
                      <a:r>
                        <a:rPr lang="en-US" sz="1200" dirty="0">
                          <a:solidFill>
                            <a:srgbClr val="FF0000"/>
                          </a:solidFill>
                        </a:rPr>
                        <a:t>Follow Up Phone Calls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CM team is completing follow up phone calls on all inpatients, assessing perception of discharge process and thoughts for improvements.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453192579"/>
                  </a:ext>
                </a:extLst>
              </a:tr>
              <a:tr h="309431">
                <a:tc>
                  <a:txBody>
                    <a:bodyPr/>
                    <a:lstStyle/>
                    <a:p>
                      <a:endParaRPr lang="en-US" sz="14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60327">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r h="360327">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7421880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69204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normAutofit/>
          </a:bodyPr>
          <a:lstStyle/>
          <a:p>
            <a:r>
              <a:rPr lang="en-US" dirty="0"/>
              <a:t>Measures: </a:t>
            </a:r>
            <a:r>
              <a:rPr lang="en-US" sz="1600" b="0" dirty="0">
                <a:solidFill>
                  <a:schemeClr val="tx1"/>
                </a:solidFill>
              </a:rPr>
              <a:t>Graphs represent CY2024 and CY 2025 </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C9E5AB96-F956-AD01-394C-EE2387A3C15E}"/>
              </a:ext>
            </a:extLst>
          </p:cNvPr>
          <p:cNvSpPr txBox="1"/>
          <p:nvPr/>
        </p:nvSpPr>
        <p:spPr>
          <a:xfrm>
            <a:off x="4695500" y="1508081"/>
            <a:ext cx="121142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Goal 85%</a:t>
            </a:r>
          </a:p>
        </p:txBody>
      </p:sp>
      <p:sp>
        <p:nvSpPr>
          <p:cNvPr id="15" name="TextBox 14">
            <a:extLst>
              <a:ext uri="{FF2B5EF4-FFF2-40B4-BE49-F238E27FC236}">
                <a16:creationId xmlns:a16="http://schemas.microsoft.com/office/drawing/2014/main" id="{9151ACE0-6C65-D822-84B0-C7364F3FAAAA}"/>
              </a:ext>
            </a:extLst>
          </p:cNvPr>
          <p:cNvSpPr txBox="1"/>
          <p:nvPr/>
        </p:nvSpPr>
        <p:spPr>
          <a:xfrm>
            <a:off x="4695500" y="3757598"/>
            <a:ext cx="11955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Goal 89%</a:t>
            </a:r>
          </a:p>
        </p:txBody>
      </p:sp>
      <p:sp>
        <p:nvSpPr>
          <p:cNvPr id="16" name="TextBox 15">
            <a:extLst>
              <a:ext uri="{FF2B5EF4-FFF2-40B4-BE49-F238E27FC236}">
                <a16:creationId xmlns:a16="http://schemas.microsoft.com/office/drawing/2014/main" id="{D2A64A9D-2E6E-1BB7-47C4-3735AD5ECCBC}"/>
              </a:ext>
            </a:extLst>
          </p:cNvPr>
          <p:cNvSpPr txBox="1"/>
          <p:nvPr/>
        </p:nvSpPr>
        <p:spPr>
          <a:xfrm>
            <a:off x="9962767" y="1482207"/>
            <a:ext cx="1164396"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Lucida Sans Unicode"/>
                <a:ea typeface="+mn-ea"/>
                <a:cs typeface="+mn-cs"/>
              </a:rPr>
              <a:t>Current DVC Ranking 86% Goal 94%</a:t>
            </a:r>
          </a:p>
        </p:txBody>
      </p:sp>
      <p:sp>
        <p:nvSpPr>
          <p:cNvPr id="17" name="TextBox 16">
            <a:extLst>
              <a:ext uri="{FF2B5EF4-FFF2-40B4-BE49-F238E27FC236}">
                <a16:creationId xmlns:a16="http://schemas.microsoft.com/office/drawing/2014/main" id="{7A16A3FC-8B4C-3CA2-A825-358323AE521A}"/>
              </a:ext>
            </a:extLst>
          </p:cNvPr>
          <p:cNvSpPr txBox="1"/>
          <p:nvPr/>
        </p:nvSpPr>
        <p:spPr>
          <a:xfrm flipH="1">
            <a:off x="10019762" y="3757598"/>
            <a:ext cx="12128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97% Goal 89%</a:t>
            </a:r>
          </a:p>
        </p:txBody>
      </p:sp>
      <p:pic>
        <p:nvPicPr>
          <p:cNvPr id="4" name="Picture 3">
            <a:extLst>
              <a:ext uri="{FF2B5EF4-FFF2-40B4-BE49-F238E27FC236}">
                <a16:creationId xmlns:a16="http://schemas.microsoft.com/office/drawing/2014/main" id="{65388781-CC63-F3C5-D74D-E08DB89FE85D}"/>
              </a:ext>
            </a:extLst>
          </p:cNvPr>
          <p:cNvPicPr>
            <a:picLocks noChangeAspect="1"/>
          </p:cNvPicPr>
          <p:nvPr/>
        </p:nvPicPr>
        <p:blipFill>
          <a:blip r:embed="rId5"/>
          <a:stretch>
            <a:fillRect/>
          </a:stretch>
        </p:blipFill>
        <p:spPr>
          <a:xfrm>
            <a:off x="335364" y="1293227"/>
            <a:ext cx="4360136" cy="2409259"/>
          </a:xfrm>
          <a:prstGeom prst="rect">
            <a:avLst/>
          </a:prstGeom>
        </p:spPr>
      </p:pic>
      <p:pic>
        <p:nvPicPr>
          <p:cNvPr id="8" name="Picture 7">
            <a:extLst>
              <a:ext uri="{FF2B5EF4-FFF2-40B4-BE49-F238E27FC236}">
                <a16:creationId xmlns:a16="http://schemas.microsoft.com/office/drawing/2014/main" id="{32C86F29-19C5-C881-C787-BC3D4DE1E884}"/>
              </a:ext>
            </a:extLst>
          </p:cNvPr>
          <p:cNvPicPr>
            <a:picLocks noChangeAspect="1"/>
          </p:cNvPicPr>
          <p:nvPr/>
        </p:nvPicPr>
        <p:blipFill>
          <a:blip r:embed="rId6"/>
          <a:stretch>
            <a:fillRect/>
          </a:stretch>
        </p:blipFill>
        <p:spPr>
          <a:xfrm>
            <a:off x="344721" y="3813591"/>
            <a:ext cx="4384608" cy="2449936"/>
          </a:xfrm>
          <a:prstGeom prst="rect">
            <a:avLst/>
          </a:prstGeom>
        </p:spPr>
      </p:pic>
      <p:pic>
        <p:nvPicPr>
          <p:cNvPr id="13" name="Picture 12">
            <a:extLst>
              <a:ext uri="{FF2B5EF4-FFF2-40B4-BE49-F238E27FC236}">
                <a16:creationId xmlns:a16="http://schemas.microsoft.com/office/drawing/2014/main" id="{931A9E44-B117-1123-CA43-7D359A6042CF}"/>
              </a:ext>
            </a:extLst>
          </p:cNvPr>
          <p:cNvPicPr>
            <a:picLocks noChangeAspect="1"/>
          </p:cNvPicPr>
          <p:nvPr/>
        </p:nvPicPr>
        <p:blipFill>
          <a:blip r:embed="rId7"/>
          <a:stretch>
            <a:fillRect/>
          </a:stretch>
        </p:blipFill>
        <p:spPr>
          <a:xfrm>
            <a:off x="5906921" y="3795180"/>
            <a:ext cx="4053249" cy="2436262"/>
          </a:xfrm>
          <a:prstGeom prst="rect">
            <a:avLst/>
          </a:prstGeom>
        </p:spPr>
      </p:pic>
      <p:pic>
        <p:nvPicPr>
          <p:cNvPr id="18" name="Picture 17">
            <a:extLst>
              <a:ext uri="{FF2B5EF4-FFF2-40B4-BE49-F238E27FC236}">
                <a16:creationId xmlns:a16="http://schemas.microsoft.com/office/drawing/2014/main" id="{CF79D050-B561-A664-DFAC-FBB4D87E15E5}"/>
              </a:ext>
            </a:extLst>
          </p:cNvPr>
          <p:cNvPicPr>
            <a:picLocks noChangeAspect="1"/>
          </p:cNvPicPr>
          <p:nvPr/>
        </p:nvPicPr>
        <p:blipFill>
          <a:blip r:embed="rId8"/>
          <a:stretch>
            <a:fillRect/>
          </a:stretch>
        </p:blipFill>
        <p:spPr>
          <a:xfrm>
            <a:off x="5906921" y="1252550"/>
            <a:ext cx="3956315" cy="2449936"/>
          </a:xfrm>
          <a:prstGeom prst="rect">
            <a:avLst/>
          </a:prstGeom>
        </p:spPr>
      </p:pic>
    </p:spTree>
    <p:extLst>
      <p:ext uri="{BB962C8B-B14F-4D97-AF65-F5344CB8AC3E}">
        <p14:creationId xmlns:p14="http://schemas.microsoft.com/office/powerpoint/2010/main" val="14059666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2"/>
          <a:ext cx="10312401" cy="8889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98141">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90858">
                <a:tc>
                  <a:txBody>
                    <a:bodyPr/>
                    <a:lstStyle/>
                    <a:p>
                      <a:pPr>
                        <a:spcBef>
                          <a:spcPts val="0"/>
                        </a:spcBef>
                      </a:pPr>
                      <a:r>
                        <a:rPr lang="en-US" sz="1200" dirty="0"/>
                        <a:t>Year end DVC Scorecard released in November: Satisfaction Domain was 17.5% out of a max of 20%. All areas achieved 5% except for Discharge Instructions which achieved 2.5%. We did see some positive improvements in our February scores.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146004"/>
          <a:ext cx="10302876" cy="1616916"/>
        </p:xfrm>
        <a:graphic>
          <a:graphicData uri="http://schemas.openxmlformats.org/drawingml/2006/table">
            <a:tbl>
              <a:tblPr firstRow="1" bandRow="1">
                <a:tableStyleId>{6E25E649-3F16-4E02-A733-19D2CDBF48F0}</a:tableStyleId>
              </a:tblPr>
              <a:tblGrid>
                <a:gridCol w="10302876">
                  <a:extLst>
                    <a:ext uri="{9D8B030D-6E8A-4147-A177-3AD203B41FA5}">
                      <a16:colId xmlns:a16="http://schemas.microsoft.com/office/drawing/2014/main" val="20000"/>
                    </a:ext>
                  </a:extLst>
                </a:gridCol>
              </a:tblGrid>
              <a:tr h="336756">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27743">
                <a:tc>
                  <a:txBody>
                    <a:bodyPr/>
                    <a:lstStyle/>
                    <a:p>
                      <a:pPr>
                        <a:spcBef>
                          <a:spcPts val="0"/>
                        </a:spcBef>
                      </a:pPr>
                      <a:r>
                        <a:rPr lang="en-US" sz="1200" dirty="0"/>
                        <a:t>Patient Concierge rounding is going well, not only for the patients but also for the team doing the rounding. They are enjoying the patient interaction and seeing the value for doing this. </a:t>
                      </a:r>
                    </a:p>
                    <a:p>
                      <a:pPr>
                        <a:spcBef>
                          <a:spcPts val="0"/>
                        </a:spcBef>
                      </a:pPr>
                      <a:endParaRPr lang="en-US" sz="12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3500345"/>
          <a:ext cx="10302876" cy="1647670"/>
        </p:xfrm>
        <a:graphic>
          <a:graphicData uri="http://schemas.openxmlformats.org/drawingml/2006/table">
            <a:tbl>
              <a:tblPr firstRow="1" bandRow="1">
                <a:tableStyleId>{6E25E649-3F16-4E02-A733-19D2CDBF48F0}</a:tableStyleId>
              </a:tblPr>
              <a:tblGrid>
                <a:gridCol w="10302876">
                  <a:extLst>
                    <a:ext uri="{9D8B030D-6E8A-4147-A177-3AD203B41FA5}">
                      <a16:colId xmlns:a16="http://schemas.microsoft.com/office/drawing/2014/main" val="20000"/>
                    </a:ext>
                  </a:extLst>
                </a:gridCol>
              </a:tblGrid>
              <a:tr h="55039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71276">
                <a:tc>
                  <a:txBody>
                    <a:bodyPr/>
                    <a:lstStyle/>
                    <a:p>
                      <a:pPr>
                        <a:spcBef>
                          <a:spcPts val="0"/>
                        </a:spcBef>
                      </a:pPr>
                      <a:r>
                        <a:rPr lang="en-US" sz="1200" dirty="0"/>
                        <a:t>Continue with concentrated efforts on Discharge Instructions. Will do a deeper dive into others that maybe lowering our overall rank your hospital high and work with Director of Engagement and Experience, PFAC and Customer Experience Team on ways to increase.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178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A248E222-6E15-EAB7-EAB5-ED30941B8049}"/>
              </a:ext>
            </a:extLst>
          </p:cNvPr>
          <p:cNvPicPr>
            <a:picLocks noChangeAspect="1"/>
          </p:cNvPicPr>
          <p:nvPr/>
        </p:nvPicPr>
        <p:blipFill>
          <a:blip r:embed="rId5"/>
          <a:stretch>
            <a:fillRect/>
          </a:stretch>
        </p:blipFill>
        <p:spPr>
          <a:xfrm>
            <a:off x="1970229" y="1641422"/>
            <a:ext cx="7793703" cy="5175019"/>
          </a:xfrm>
          <a:prstGeom prst="rect">
            <a:avLst/>
          </a:prstGeom>
        </p:spPr>
      </p:pic>
      <p:sp>
        <p:nvSpPr>
          <p:cNvPr id="10" name="Arrow: Down 9">
            <a:extLst>
              <a:ext uri="{FF2B5EF4-FFF2-40B4-BE49-F238E27FC236}">
                <a16:creationId xmlns:a16="http://schemas.microsoft.com/office/drawing/2014/main" id="{BE48C900-8049-E74F-49EE-39B6FE53CF84}"/>
              </a:ext>
            </a:extLst>
          </p:cNvPr>
          <p:cNvSpPr/>
          <p:nvPr/>
        </p:nvSpPr>
        <p:spPr>
          <a:xfrm>
            <a:off x="5959147" y="2069024"/>
            <a:ext cx="325464" cy="6994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33786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6883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17500">
                <a:tc>
                  <a:txBody>
                    <a:bodyPr/>
                    <a:lstStyle/>
                    <a:p>
                      <a:pPr>
                        <a:spcBef>
                          <a:spcPts val="0"/>
                        </a:spcBef>
                      </a:pPr>
                      <a:r>
                        <a:rPr lang="en-US" sz="1400" dirty="0">
                          <a:solidFill>
                            <a:srgbClr val="FF0000"/>
                          </a:solidFill>
                        </a:rPr>
                        <a:t>Ongoing.</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934103"/>
          <a:ext cx="10288424" cy="1676400"/>
        </p:xfrm>
        <a:graphic>
          <a:graphicData uri="http://schemas.openxmlformats.org/drawingml/2006/table">
            <a:tbl>
              <a:tblPr firstRow="1" bandRow="1">
                <a:tableStyleId>{6E25E649-3F16-4E02-A733-19D2CDBF48F0}</a:tableStyleId>
              </a:tblPr>
              <a:tblGrid>
                <a:gridCol w="10288424">
                  <a:extLst>
                    <a:ext uri="{9D8B030D-6E8A-4147-A177-3AD203B41FA5}">
                      <a16:colId xmlns:a16="http://schemas.microsoft.com/office/drawing/2014/main" val="20000"/>
                    </a:ext>
                  </a:extLst>
                </a:gridCol>
              </a:tblGrid>
              <a:tr h="297343">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99764">
                <a:tc>
                  <a:txBody>
                    <a:bodyPr/>
                    <a:lstStyle/>
                    <a:p>
                      <a:pPr>
                        <a:spcBef>
                          <a:spcPts val="0"/>
                        </a:spcBef>
                      </a:pPr>
                      <a:r>
                        <a:rPr lang="en-US" sz="1200" dirty="0">
                          <a:solidFill>
                            <a:schemeClr val="tx1"/>
                          </a:solidFill>
                        </a:rPr>
                        <a:t>Enhanced</a:t>
                      </a:r>
                      <a:r>
                        <a:rPr lang="en-US" sz="1200" baseline="0" dirty="0">
                          <a:solidFill>
                            <a:schemeClr val="tx1"/>
                          </a:solidFill>
                        </a:rPr>
                        <a:t> the referral review process among team members. </a:t>
                      </a:r>
                    </a:p>
                    <a:p>
                      <a:pPr>
                        <a:spcBef>
                          <a:spcPts val="0"/>
                        </a:spcBef>
                      </a:pPr>
                      <a:r>
                        <a:rPr lang="en-US" sz="1200" baseline="0" dirty="0">
                          <a:solidFill>
                            <a:schemeClr val="tx1"/>
                          </a:solidFill>
                        </a:rPr>
                        <a:t>Consistent review of potential admissions in daily huddle.  Team aware of need to increase SWB referrals/patients.  Providing Patient Choice, however promoting positives of SWB program and encouraging appropriate candidates to utilize Stoughton Health vs going elsewhere for rehab needs.</a:t>
                      </a:r>
                    </a:p>
                    <a:p>
                      <a:pPr>
                        <a:spcBef>
                          <a:spcPts val="0"/>
                        </a:spcBef>
                      </a:pPr>
                      <a:r>
                        <a:rPr lang="en-US" sz="1200" baseline="0" dirty="0">
                          <a:solidFill>
                            <a:schemeClr val="tx1"/>
                          </a:solidFill>
                        </a:rPr>
                        <a:t>Completed Pareto and as suspected, </a:t>
                      </a:r>
                      <a:r>
                        <a:rPr lang="en-US" sz="1200" baseline="0" dirty="0">
                          <a:solidFill>
                            <a:srgbClr val="FF0000"/>
                          </a:solidFill>
                        </a:rPr>
                        <a:t>insurance is greatest barrier to SWB admissions</a:t>
                      </a:r>
                      <a:r>
                        <a:rPr lang="en-US" sz="1200" baseline="0" dirty="0">
                          <a:solidFill>
                            <a:schemeClr val="tx1"/>
                          </a:solidFill>
                        </a:rPr>
                        <a:t>. </a:t>
                      </a:r>
                    </a:p>
                    <a:p>
                      <a:pPr>
                        <a:spcBef>
                          <a:spcPts val="0"/>
                        </a:spcBef>
                      </a:pPr>
                      <a:r>
                        <a:rPr lang="en-US" sz="1200" baseline="0" dirty="0">
                          <a:solidFill>
                            <a:schemeClr val="tx1"/>
                          </a:solidFill>
                        </a:rPr>
                        <a:t>IP Manager reached out to SSM-Madison, SSM-Janesville, and UW Hospital via telephone call/message and emails to discuss SWB referrals in the month of November and again in February 2025.  Not a single call-back or response from any of the facilities.</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12622" y="3864503"/>
          <a:ext cx="10274774" cy="1341120"/>
        </p:xfrm>
        <a:graphic>
          <a:graphicData uri="http://schemas.openxmlformats.org/drawingml/2006/table">
            <a:tbl>
              <a:tblPr firstRow="1" bandRow="1">
                <a:tableStyleId>{6E25E649-3F16-4E02-A733-19D2CDBF48F0}</a:tableStyleId>
              </a:tblPr>
              <a:tblGrid>
                <a:gridCol w="10274774">
                  <a:extLst>
                    <a:ext uri="{9D8B030D-6E8A-4147-A177-3AD203B41FA5}">
                      <a16:colId xmlns:a16="http://schemas.microsoft.com/office/drawing/2014/main" val="20000"/>
                    </a:ext>
                  </a:extLst>
                </a:gridCol>
              </a:tblGrid>
              <a:tr h="466696">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Continue to encourage SWB</a:t>
                      </a:r>
                      <a:r>
                        <a:rPr lang="en-US" sz="1200" baseline="0" dirty="0">
                          <a:solidFill>
                            <a:srgbClr val="FF0000"/>
                          </a:solidFill>
                        </a:rPr>
                        <a:t> utilization among SH inpatients.</a:t>
                      </a:r>
                    </a:p>
                    <a:p>
                      <a:pPr>
                        <a:spcBef>
                          <a:spcPts val="0"/>
                        </a:spcBef>
                      </a:pPr>
                      <a:r>
                        <a:rPr lang="en-US" sz="1200" baseline="0" dirty="0">
                          <a:solidFill>
                            <a:srgbClr val="FF0000"/>
                          </a:solidFill>
                        </a:rPr>
                        <a:t>Quarterly meetings to be set up with SSM-Madison for continued collaboration.</a:t>
                      </a:r>
                    </a:p>
                    <a:p>
                      <a:pPr>
                        <a:spcBef>
                          <a:spcPts val="0"/>
                        </a:spcBef>
                      </a:pPr>
                      <a:r>
                        <a:rPr lang="en-US" sz="1200" baseline="0" dirty="0">
                          <a:solidFill>
                            <a:srgbClr val="FF0000"/>
                          </a:solidFill>
                        </a:rPr>
                        <a:t>Nikki Rowin to set up staff with EPIC needs for direct line of referrals.</a:t>
                      </a:r>
                    </a:p>
                    <a:p>
                      <a:pPr>
                        <a:spcBef>
                          <a:spcPts val="0"/>
                        </a:spcBef>
                      </a:pPr>
                      <a:r>
                        <a:rPr lang="en-US" sz="1200" baseline="0" dirty="0">
                          <a:solidFill>
                            <a:srgbClr val="FF0000"/>
                          </a:solidFill>
                        </a:rPr>
                        <a:t>Heather waiting for response from SSM-Madison to visit and market SWB program to their team.</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12622" y="5379515"/>
          <a:ext cx="10312401" cy="83077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12615">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99579">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 </a:t>
                      </a:r>
                      <a:r>
                        <a:rPr lang="en-US" sz="1400" baseline="0" dirty="0"/>
                        <a:t>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715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Geriatric Psychiatry</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08/27/2024, 12/17/2024, 02/25/2025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04/22/2025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38848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934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39731">
                <a:tc>
                  <a:txBody>
                    <a:bodyPr/>
                    <a:lstStyle/>
                    <a:p>
                      <a:pPr>
                        <a:spcBef>
                          <a:spcPts val="0"/>
                        </a:spcBef>
                      </a:pPr>
                      <a:r>
                        <a:rPr lang="en-US" sz="1400" dirty="0"/>
                        <a:t>KOM Target: </a:t>
                      </a:r>
                      <a:r>
                        <a:rPr lang="en-US" sz="1400" dirty="0">
                          <a:solidFill>
                            <a:schemeClr val="tx1"/>
                          </a:solidFill>
                        </a:rPr>
                        <a:t>Enhance onboarding of new employees by developing an orientation binder encompassing all Geriatric Psychiatry disciplines, addressing all aspects of patient care.  Specific discipline checklists will serve as attachments.</a:t>
                      </a:r>
                    </a:p>
                    <a:p>
                      <a:pPr>
                        <a:spcBef>
                          <a:spcPts val="0"/>
                        </a:spcBef>
                      </a:pPr>
                      <a:r>
                        <a:rPr lang="en-US" sz="1400" dirty="0">
                          <a:solidFill>
                            <a:schemeClr val="tx1"/>
                          </a:solidFill>
                        </a:rPr>
                        <a:t>Phase 1: Draft binder for all staff review.  Phase 2: GP staff review and provide feedback to project team.  Phase 3:Finalization of binder with feedback of newly hired team members. </a:t>
                      </a:r>
                      <a:r>
                        <a:rPr lang="en-US" sz="1400" dirty="0">
                          <a:solidFill>
                            <a:srgbClr val="FF0000"/>
                          </a:solidFill>
                        </a:rPr>
                        <a:t>Phase 4: Implement process with new employee (May 2025).</a:t>
                      </a:r>
                    </a:p>
                    <a:p>
                      <a:pPr>
                        <a:spcBef>
                          <a:spcPts val="0"/>
                        </a:spcBef>
                      </a:pPr>
                      <a:r>
                        <a:rPr lang="en-US" sz="1400" dirty="0"/>
                        <a:t>Current KOM Status: </a:t>
                      </a:r>
                      <a:r>
                        <a:rPr lang="en-US" sz="1400" dirty="0">
                          <a:solidFill>
                            <a:srgbClr val="FF0000"/>
                          </a:solidFill>
                        </a:rPr>
                        <a:t>Phase 1: Goal met. Phase 2: Goal Met. Phase 3: Goal Met.  Phase 4: In Process.</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472910"/>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Heather Kleinbrook</a:t>
                      </a:r>
                    </a:p>
                    <a:p>
                      <a:r>
                        <a:rPr lang="en-US" sz="1400" dirty="0"/>
                        <a:t>Members:</a:t>
                      </a:r>
                      <a:r>
                        <a:rPr lang="en-US" sz="1400" baseline="0" dirty="0"/>
                        <a:t> Tammy Arndt, Erin Boettcher, Stacy Wendt, GP nursing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1799" y="3177540"/>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There has historically been challenges with onboarding new staff, leading to opportunities for improvement with orientation processes, qualified preceptors, and consistent scheduling of orientation time.</a:t>
                      </a:r>
                      <a:endParaRPr lang="en-US" sz="1400" baseline="0" dirty="0"/>
                    </a:p>
                    <a:p>
                      <a:pPr>
                        <a:spcBef>
                          <a:spcPts val="0"/>
                        </a:spcBef>
                      </a:pPr>
                      <a:r>
                        <a:rPr lang="en-US" sz="1400" baseline="0" dirty="0"/>
                        <a:t>Administration has challenged each department to enhance onboarding practices.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3163888"/>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project will enhance employee satisfaction and promote staff retention.</a:t>
                      </a:r>
                    </a:p>
                    <a:p>
                      <a:pPr>
                        <a:spcBef>
                          <a:spcPts val="0"/>
                        </a:spcBef>
                      </a:pPr>
                      <a:r>
                        <a:rPr lang="en-US" sz="1400" dirty="0"/>
                        <a:t>In turn, it will also affect patient satisfaction and each pillar (quality/safety, service, people, growth, and finance).</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Onboarding - GPU</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130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40891" y="1915063"/>
          <a:ext cx="10217893" cy="3905218"/>
        </p:xfrm>
        <a:graphic>
          <a:graphicData uri="http://schemas.openxmlformats.org/drawingml/2006/table">
            <a:tbl>
              <a:tblPr firstRow="1" bandRow="1">
                <a:tableStyleId>{6E25E649-3F16-4E02-A733-19D2CDBF48F0}</a:tableStyleId>
              </a:tblPr>
              <a:tblGrid>
                <a:gridCol w="2849183">
                  <a:extLst>
                    <a:ext uri="{9D8B030D-6E8A-4147-A177-3AD203B41FA5}">
                      <a16:colId xmlns:a16="http://schemas.microsoft.com/office/drawing/2014/main" val="20000"/>
                    </a:ext>
                  </a:extLst>
                </a:gridCol>
                <a:gridCol w="4693691">
                  <a:extLst>
                    <a:ext uri="{9D8B030D-6E8A-4147-A177-3AD203B41FA5}">
                      <a16:colId xmlns:a16="http://schemas.microsoft.com/office/drawing/2014/main" val="20001"/>
                    </a:ext>
                  </a:extLst>
                </a:gridCol>
                <a:gridCol w="2675019">
                  <a:extLst>
                    <a:ext uri="{9D8B030D-6E8A-4147-A177-3AD203B41FA5}">
                      <a16:colId xmlns:a16="http://schemas.microsoft.com/office/drawing/2014/main" val="20002"/>
                    </a:ext>
                  </a:extLst>
                </a:gridCol>
              </a:tblGrid>
              <a:tr h="415457">
                <a:tc>
                  <a:txBody>
                    <a:bodyPr/>
                    <a:lstStyle/>
                    <a:p>
                      <a:r>
                        <a:rPr lang="en-US" dirty="0"/>
                        <a:t>What?</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788246">
                <a:tc>
                  <a:txBody>
                    <a:bodyPr/>
                    <a:lstStyle/>
                    <a:p>
                      <a:r>
                        <a:rPr lang="en-US" sz="1100" dirty="0">
                          <a:solidFill>
                            <a:srgbClr val="FF0000"/>
                          </a:solidFill>
                        </a:rPr>
                        <a:t>Present and review progress regarding project in GP staff meeting.</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Continue to garner staff support and acceptance of project. Achieve favorable feedback from all staff on new orientation binder.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April 2</a:t>
                      </a:r>
                      <a:r>
                        <a:rPr lang="en-US" sz="1100" baseline="30000" dirty="0">
                          <a:solidFill>
                            <a:srgbClr val="FF0000"/>
                          </a:solidFill>
                        </a:rPr>
                        <a:t>nd</a:t>
                      </a:r>
                      <a:r>
                        <a:rPr lang="en-US" sz="1100" dirty="0">
                          <a:solidFill>
                            <a:srgbClr val="FF0000"/>
                          </a:solidFill>
                        </a:rPr>
                        <a:t> and 3</a:t>
                      </a:r>
                      <a:r>
                        <a:rPr lang="en-US" sz="1100" baseline="30000" dirty="0">
                          <a:solidFill>
                            <a:srgbClr val="FF0000"/>
                          </a:solidFill>
                        </a:rPr>
                        <a:t>rd</a:t>
                      </a:r>
                      <a:r>
                        <a:rPr lang="en-US" sz="1100" dirty="0">
                          <a:solidFill>
                            <a:srgbClr val="FF0000"/>
                          </a:solidFill>
                        </a:rPr>
                        <a:t>,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865535">
                <a:tc>
                  <a:txBody>
                    <a:bodyPr/>
                    <a:lstStyle/>
                    <a:p>
                      <a:r>
                        <a:rPr lang="en-US" sz="1100" dirty="0">
                          <a:solidFill>
                            <a:srgbClr val="FF0000"/>
                          </a:solidFill>
                        </a:rPr>
                        <a:t>Monthly Team Meetings.</a:t>
                      </a:r>
                    </a:p>
                    <a:p>
                      <a:endParaRPr lang="en-US" sz="1100" dirty="0">
                        <a:solidFill>
                          <a:srgbClr val="FF0000"/>
                        </a:solidFill>
                      </a:endParaRPr>
                    </a:p>
                    <a:p>
                      <a:endParaRPr lang="en-US" sz="1100" dirty="0">
                        <a:solidFill>
                          <a:srgbClr val="FF0000"/>
                        </a:solidFill>
                      </a:endParaRPr>
                    </a:p>
                    <a:p>
                      <a:r>
                        <a:rPr lang="en-US" sz="1100" dirty="0">
                          <a:solidFill>
                            <a:srgbClr val="FF0000"/>
                          </a:solidFill>
                        </a:rPr>
                        <a:t>Extend Invite to Sam Stoltz</a:t>
                      </a:r>
                    </a:p>
                    <a:p>
                      <a:endParaRPr lang="en-US" sz="1100" dirty="0">
                        <a:solidFill>
                          <a:srgbClr val="FF0000"/>
                        </a:solidFill>
                      </a:endParaRPr>
                    </a:p>
                    <a:p>
                      <a:endParaRPr lang="en-US" sz="11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Keep project on track.  Ensure team is meeting goals and target dates.  Designated time for group project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Input from Clinical Nurse Educator on processes and implementation.</a:t>
                      </a:r>
                    </a:p>
                    <a:p>
                      <a:endParaRPr lang="en-US" sz="11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March 12</a:t>
                      </a:r>
                      <a:r>
                        <a:rPr lang="en-US" sz="1100" baseline="30000" dirty="0">
                          <a:solidFill>
                            <a:srgbClr val="FF0000"/>
                          </a:solidFill>
                        </a:rPr>
                        <a:t>th</a:t>
                      </a:r>
                      <a:r>
                        <a:rPr lang="en-US" sz="1100" dirty="0">
                          <a:solidFill>
                            <a:srgbClr val="FF0000"/>
                          </a:solidFill>
                        </a:rPr>
                        <a:t>  </a:t>
                      </a:r>
                    </a:p>
                    <a:p>
                      <a:r>
                        <a:rPr lang="en-US" sz="1100" dirty="0">
                          <a:solidFill>
                            <a:srgbClr val="FF0000"/>
                          </a:solidFill>
                        </a:rPr>
                        <a:t>April 7</a:t>
                      </a:r>
                      <a:r>
                        <a:rPr lang="en-US" sz="1100" baseline="30000" dirty="0">
                          <a:solidFill>
                            <a:srgbClr val="FF0000"/>
                          </a:solidFill>
                        </a:rPr>
                        <a:t>th</a:t>
                      </a:r>
                    </a:p>
                    <a:p>
                      <a:endParaRPr lang="en-US" sz="1100" baseline="30000" dirty="0">
                        <a:solidFill>
                          <a:srgbClr val="FF0000"/>
                        </a:solidFill>
                      </a:endParaRPr>
                    </a:p>
                    <a:p>
                      <a:endParaRPr lang="en-US" sz="1100" baseline="30000" dirty="0">
                        <a:solidFill>
                          <a:srgbClr val="FF0000"/>
                        </a:solidFill>
                      </a:endParaRPr>
                    </a:p>
                    <a:p>
                      <a:r>
                        <a:rPr lang="en-US" sz="1100" dirty="0">
                          <a:solidFill>
                            <a:srgbClr val="FF0000"/>
                          </a:solidFill>
                        </a:rPr>
                        <a:t>April 7</a:t>
                      </a:r>
                      <a:r>
                        <a:rPr lang="en-US" sz="1100" baseline="30000" dirty="0">
                          <a:solidFill>
                            <a:srgbClr val="FF0000"/>
                          </a:solidFill>
                        </a:rPr>
                        <a:t>th</a:t>
                      </a:r>
                      <a:r>
                        <a:rPr lang="en-US" sz="1100" dirty="0">
                          <a:solidFill>
                            <a:srgbClr val="FF0000"/>
                          </a:solidFill>
                        </a:rPr>
                        <a: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553193">
                <a:tc>
                  <a:txBody>
                    <a:bodyPr/>
                    <a:lstStyle/>
                    <a:p>
                      <a:r>
                        <a:rPr lang="en-US" sz="1100" dirty="0">
                          <a:solidFill>
                            <a:srgbClr val="FF0000"/>
                          </a:solidFill>
                        </a:rPr>
                        <a:t>Develop EPIC Competency Checklist</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Need to capture EPIC training for new employees who may not have exposure to EPIC, as well as train on GP specifics.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April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5477754"/>
                  </a:ext>
                </a:extLst>
              </a:tr>
              <a:tr h="456682">
                <a:tc>
                  <a:txBody>
                    <a:bodyPr/>
                    <a:lstStyle/>
                    <a:p>
                      <a:r>
                        <a:rPr lang="en-US" sz="1100" dirty="0">
                          <a:solidFill>
                            <a:srgbClr val="FF0000"/>
                          </a:solidFill>
                        </a:rPr>
                        <a:t>Develop abbreviated GP RN Checklist</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Need to capture tasks not identified in orientation binder, along with method of competency.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April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9002666"/>
                  </a:ext>
                </a:extLst>
              </a:tr>
              <a:tr h="456682">
                <a:tc>
                  <a:txBody>
                    <a:bodyPr/>
                    <a:lstStyle/>
                    <a:p>
                      <a:r>
                        <a:rPr lang="en-US" sz="1100" dirty="0">
                          <a:solidFill>
                            <a:srgbClr val="FF0000"/>
                          </a:solidFill>
                        </a:rPr>
                        <a:t>Develop process for managing binders</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Need to identify owners to ensure new employees are getting binders, as well as having responsibility of ordering supplies, making copies, updating information, etc.</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April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710472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57220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a:t>
            </a:r>
            <a:r>
              <a:rPr kumimoji="0" lang="en-US" sz="1400" b="0" i="0" u="sng" strike="noStrike" kern="1200" cap="none" spc="0" normalizeH="0" baseline="0" noProof="0" dirty="0">
                <a:ln>
                  <a:noFill/>
                </a:ln>
                <a:solidFill>
                  <a:prstClr val="black"/>
                </a:solidFill>
                <a:effectLst/>
                <a:uLnTx/>
                <a:uFillTx/>
                <a:latin typeface="Lucida Sans Unicode"/>
                <a:ea typeface="+mn-ea"/>
                <a:cs typeface="+mn-cs"/>
              </a:rPr>
              <a:t>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1" i="0" u="none" strike="noStrike" kern="1200" cap="none" spc="0" normalizeH="0" baseline="0" noProof="0" dirty="0">
                <a:ln>
                  <a:noFill/>
                </a:ln>
                <a:solidFill>
                  <a:prstClr val="black"/>
                </a:solidFill>
                <a:effectLst/>
                <a:uLnTx/>
                <a:uFillTx/>
                <a:latin typeface="Lucida Sans Unicode"/>
                <a:ea typeface="+mn-ea"/>
                <a:cs typeface="+mn-cs"/>
              </a:rPr>
              <a:t>.</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9992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FE067CCD-3283-ADCE-5C45-B02E10956BE1}"/>
              </a:ext>
            </a:extLst>
          </p:cNvPr>
          <p:cNvGraphicFramePr>
            <a:graphicFrameLocks noGrp="1"/>
          </p:cNvGraphicFramePr>
          <p:nvPr/>
        </p:nvGraphicFramePr>
        <p:xfrm>
          <a:off x="1380226" y="1381129"/>
          <a:ext cx="9290649" cy="4545218"/>
        </p:xfrm>
        <a:graphic>
          <a:graphicData uri="http://schemas.openxmlformats.org/drawingml/2006/table">
            <a:tbl>
              <a:tblPr firstRow="1" bandRow="1">
                <a:tableStyleId>{5C22544A-7EE6-4342-B048-85BDC9FD1C3A}</a:tableStyleId>
              </a:tblPr>
              <a:tblGrid>
                <a:gridCol w="3096883">
                  <a:extLst>
                    <a:ext uri="{9D8B030D-6E8A-4147-A177-3AD203B41FA5}">
                      <a16:colId xmlns:a16="http://schemas.microsoft.com/office/drawing/2014/main" val="3238068611"/>
                    </a:ext>
                  </a:extLst>
                </a:gridCol>
                <a:gridCol w="3096883">
                  <a:extLst>
                    <a:ext uri="{9D8B030D-6E8A-4147-A177-3AD203B41FA5}">
                      <a16:colId xmlns:a16="http://schemas.microsoft.com/office/drawing/2014/main" val="3855580704"/>
                    </a:ext>
                  </a:extLst>
                </a:gridCol>
                <a:gridCol w="3096883">
                  <a:extLst>
                    <a:ext uri="{9D8B030D-6E8A-4147-A177-3AD203B41FA5}">
                      <a16:colId xmlns:a16="http://schemas.microsoft.com/office/drawing/2014/main" val="524609281"/>
                    </a:ext>
                  </a:extLst>
                </a:gridCol>
              </a:tblGrid>
              <a:tr h="476367">
                <a:tc>
                  <a:txBody>
                    <a:bodyPr/>
                    <a:lstStyle/>
                    <a:p>
                      <a:r>
                        <a:rPr lang="en-US" dirty="0"/>
                        <a:t>Action Item</a:t>
                      </a:r>
                    </a:p>
                  </a:txBody>
                  <a:tcPr/>
                </a:tc>
                <a:tc>
                  <a:txBody>
                    <a:bodyPr/>
                    <a:lstStyle/>
                    <a:p>
                      <a:r>
                        <a:rPr lang="en-US" dirty="0"/>
                        <a:t>Due Date</a:t>
                      </a:r>
                    </a:p>
                  </a:txBody>
                  <a:tcPr/>
                </a:tc>
                <a:tc>
                  <a:txBody>
                    <a:bodyPr/>
                    <a:lstStyle/>
                    <a:p>
                      <a:r>
                        <a:rPr lang="en-US" dirty="0"/>
                        <a:t>Goal Met</a:t>
                      </a:r>
                    </a:p>
                  </a:txBody>
                  <a:tcPr/>
                </a:tc>
                <a:extLst>
                  <a:ext uri="{0D108BD9-81ED-4DB2-BD59-A6C34878D82A}">
                    <a16:rowId xmlns:a16="http://schemas.microsoft.com/office/drawing/2014/main" val="246809875"/>
                  </a:ext>
                </a:extLst>
              </a:tr>
              <a:tr h="710331">
                <a:tc>
                  <a:txBody>
                    <a:bodyPr/>
                    <a:lstStyle/>
                    <a:p>
                      <a:r>
                        <a:rPr lang="en-US" sz="1200" dirty="0">
                          <a:solidFill>
                            <a:schemeClr val="tx1"/>
                          </a:solidFill>
                        </a:rPr>
                        <a:t>Project team to have draft binder for all staff review.</a:t>
                      </a:r>
                    </a:p>
                  </a:txBody>
                  <a:tcPr/>
                </a:tc>
                <a:tc>
                  <a:txBody>
                    <a:bodyPr/>
                    <a:lstStyle/>
                    <a:p>
                      <a:r>
                        <a:rPr lang="en-US" sz="1200" dirty="0">
                          <a:solidFill>
                            <a:schemeClr val="tx1"/>
                          </a:solidFill>
                        </a:rPr>
                        <a:t>December 2024</a:t>
                      </a:r>
                    </a:p>
                  </a:txBody>
                  <a:tcPr/>
                </a:tc>
                <a:tc>
                  <a:txBody>
                    <a:bodyPr/>
                    <a:lstStyle/>
                    <a:p>
                      <a:r>
                        <a:rPr lang="en-US" sz="1200" dirty="0">
                          <a:solidFill>
                            <a:schemeClr val="tx1"/>
                          </a:solidFill>
                        </a:rPr>
                        <a:t>Met.</a:t>
                      </a:r>
                    </a:p>
                  </a:txBody>
                  <a:tcPr>
                    <a:solidFill>
                      <a:srgbClr val="92D050"/>
                    </a:solidFill>
                  </a:tcPr>
                </a:tc>
                <a:extLst>
                  <a:ext uri="{0D108BD9-81ED-4DB2-BD59-A6C34878D82A}">
                    <a16:rowId xmlns:a16="http://schemas.microsoft.com/office/drawing/2014/main" val="513098343"/>
                  </a:ext>
                </a:extLst>
              </a:tr>
              <a:tr h="796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GP staff to review draft binder and provide feedback to project team.</a:t>
                      </a:r>
                    </a:p>
                    <a:p>
                      <a:endParaRPr lang="en-US" sz="1200" dirty="0">
                        <a:solidFill>
                          <a:schemeClr val="tx1"/>
                        </a:solidFill>
                      </a:endParaRPr>
                    </a:p>
                  </a:txBody>
                  <a:tcPr/>
                </a:tc>
                <a:tc>
                  <a:txBody>
                    <a:bodyPr/>
                    <a:lstStyle/>
                    <a:p>
                      <a:r>
                        <a:rPr lang="en-US" sz="1200" dirty="0">
                          <a:solidFill>
                            <a:schemeClr val="tx1"/>
                          </a:solidFill>
                        </a:rPr>
                        <a:t>February 2024</a:t>
                      </a:r>
                    </a:p>
                  </a:txBody>
                  <a:tcPr/>
                </a:tc>
                <a:tc>
                  <a:txBody>
                    <a:bodyPr/>
                    <a:lstStyle/>
                    <a:p>
                      <a:r>
                        <a:rPr lang="en-US" sz="1200" dirty="0">
                          <a:solidFill>
                            <a:schemeClr val="tx1"/>
                          </a:solidFill>
                        </a:rPr>
                        <a:t>Met.</a:t>
                      </a:r>
                    </a:p>
                  </a:txBody>
                  <a:tcPr>
                    <a:solidFill>
                      <a:srgbClr val="92D050"/>
                    </a:solidFill>
                  </a:tcPr>
                </a:tc>
                <a:extLst>
                  <a:ext uri="{0D108BD9-81ED-4DB2-BD59-A6C34878D82A}">
                    <a16:rowId xmlns:a16="http://schemas.microsoft.com/office/drawing/2014/main" val="3115810772"/>
                  </a:ext>
                </a:extLst>
              </a:tr>
              <a:tr h="800744">
                <a:tc>
                  <a:txBody>
                    <a:bodyPr/>
                    <a:lstStyle/>
                    <a:p>
                      <a:r>
                        <a:rPr lang="en-US" sz="1200" dirty="0">
                          <a:solidFill>
                            <a:schemeClr val="tx1"/>
                          </a:solidFill>
                        </a:rPr>
                        <a:t>Finalize onboarding binder and ask new hires to review and provide feedback.</a:t>
                      </a:r>
                    </a:p>
                  </a:txBody>
                  <a:tcPr/>
                </a:tc>
                <a:tc>
                  <a:txBody>
                    <a:bodyPr/>
                    <a:lstStyle/>
                    <a:p>
                      <a:r>
                        <a:rPr lang="en-US" sz="1200" dirty="0">
                          <a:solidFill>
                            <a:schemeClr val="tx1"/>
                          </a:solidFill>
                        </a:rPr>
                        <a:t>March 2025</a:t>
                      </a:r>
                    </a:p>
                  </a:txBody>
                  <a:tcPr/>
                </a:tc>
                <a:tc>
                  <a:txBody>
                    <a:bodyPr/>
                    <a:lstStyle/>
                    <a:p>
                      <a:r>
                        <a:rPr lang="en-US" sz="1200" dirty="0">
                          <a:solidFill>
                            <a:schemeClr val="tx1"/>
                          </a:solidFill>
                        </a:rPr>
                        <a:t>Met.</a:t>
                      </a:r>
                    </a:p>
                  </a:txBody>
                  <a:tcPr>
                    <a:solidFill>
                      <a:srgbClr val="92D050"/>
                    </a:solidFill>
                  </a:tcPr>
                </a:tc>
                <a:extLst>
                  <a:ext uri="{0D108BD9-81ED-4DB2-BD59-A6C34878D82A}">
                    <a16:rowId xmlns:a16="http://schemas.microsoft.com/office/drawing/2014/main" val="3030225043"/>
                  </a:ext>
                </a:extLst>
              </a:tr>
              <a:tr h="644227">
                <a:tc>
                  <a:txBody>
                    <a:bodyPr/>
                    <a:lstStyle/>
                    <a:p>
                      <a:r>
                        <a:rPr lang="en-US" sz="1200" dirty="0">
                          <a:solidFill>
                            <a:srgbClr val="FF0000"/>
                          </a:solidFill>
                        </a:rPr>
                        <a:t>Implement onboarding process with new hire.</a:t>
                      </a:r>
                    </a:p>
                  </a:txBody>
                  <a:tcPr/>
                </a:tc>
                <a:tc>
                  <a:txBody>
                    <a:bodyPr/>
                    <a:lstStyle/>
                    <a:p>
                      <a:r>
                        <a:rPr lang="en-US" sz="1200" dirty="0">
                          <a:solidFill>
                            <a:srgbClr val="FF0000"/>
                          </a:solidFill>
                        </a:rPr>
                        <a:t>May 2025</a:t>
                      </a:r>
                    </a:p>
                  </a:txBody>
                  <a:tcPr/>
                </a:tc>
                <a:tc>
                  <a:txBody>
                    <a:bodyPr/>
                    <a:lstStyle/>
                    <a:p>
                      <a:r>
                        <a:rPr lang="en-US" sz="1200" dirty="0">
                          <a:solidFill>
                            <a:schemeClr val="tx1"/>
                          </a:solidFill>
                        </a:rPr>
                        <a:t>In progress.</a:t>
                      </a:r>
                    </a:p>
                  </a:txBody>
                  <a:tcPr>
                    <a:solidFill>
                      <a:srgbClr val="FFFF00"/>
                    </a:solidFill>
                  </a:tcPr>
                </a:tc>
                <a:extLst>
                  <a:ext uri="{0D108BD9-81ED-4DB2-BD59-A6C34878D82A}">
                    <a16:rowId xmlns:a16="http://schemas.microsoft.com/office/drawing/2014/main" val="4111941956"/>
                  </a:ext>
                </a:extLst>
              </a:tr>
              <a:tr h="1117390">
                <a:tc>
                  <a:txBody>
                    <a:bodyPr/>
                    <a:lstStyle/>
                    <a:p>
                      <a:r>
                        <a:rPr lang="en-US" sz="1200" dirty="0">
                          <a:solidFill>
                            <a:srgbClr val="FF0000"/>
                          </a:solidFill>
                        </a:rPr>
                        <a:t>Recreate process to address CNA, HUC, SW, and Activity Therapist.</a:t>
                      </a:r>
                    </a:p>
                  </a:txBody>
                  <a:tcPr/>
                </a:tc>
                <a:tc>
                  <a:txBody>
                    <a:bodyPr/>
                    <a:lstStyle/>
                    <a:p>
                      <a:r>
                        <a:rPr lang="en-US" sz="1200" dirty="0">
                          <a:solidFill>
                            <a:srgbClr val="FF0000"/>
                          </a:solidFill>
                        </a:rPr>
                        <a:t>June 2025</a:t>
                      </a:r>
                    </a:p>
                  </a:txBody>
                  <a:tcPr/>
                </a:tc>
                <a:tc>
                  <a:txBody>
                    <a:bodyPr/>
                    <a:lstStyle/>
                    <a:p>
                      <a:r>
                        <a:rPr lang="en-US" sz="1200" dirty="0">
                          <a:solidFill>
                            <a:schemeClr val="tx1"/>
                          </a:solidFill>
                        </a:rPr>
                        <a:t>Not Met.</a:t>
                      </a:r>
                    </a:p>
                  </a:txBody>
                  <a:tcPr>
                    <a:solidFill>
                      <a:srgbClr val="FF0000"/>
                    </a:solidFill>
                  </a:tcPr>
                </a:tc>
                <a:extLst>
                  <a:ext uri="{0D108BD9-81ED-4DB2-BD59-A6C34878D82A}">
                    <a16:rowId xmlns:a16="http://schemas.microsoft.com/office/drawing/2014/main" val="3918778100"/>
                  </a:ext>
                </a:extLst>
              </a:tr>
            </a:tbl>
          </a:graphicData>
        </a:graphic>
      </p:graphicFrame>
    </p:spTree>
    <p:extLst>
      <p:ext uri="{BB962C8B-B14F-4D97-AF65-F5344CB8AC3E}">
        <p14:creationId xmlns:p14="http://schemas.microsoft.com/office/powerpoint/2010/main" val="173741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100" dirty="0">
                          <a:solidFill>
                            <a:srgbClr val="FF0000"/>
                          </a:solidFill>
                        </a:rPr>
                        <a:t>RN Orientation Binder is complete.  Plan to implement with new hire on May 12</a:t>
                      </a:r>
                      <a:r>
                        <a:rPr lang="en-US" sz="1100" baseline="30000" dirty="0">
                          <a:solidFill>
                            <a:srgbClr val="FF0000"/>
                          </a:solidFill>
                        </a:rPr>
                        <a:t>th</a:t>
                      </a:r>
                      <a:r>
                        <a:rPr lang="en-US" sz="1100" dirty="0">
                          <a:solidFill>
                            <a:srgbClr val="FF0000"/>
                          </a:solidFill>
                        </a:rPr>
                        <a:t>, 2025.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1" y="1982061"/>
          <a:ext cx="10312401" cy="1635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100" dirty="0">
                          <a:solidFill>
                            <a:schemeClr val="tx1"/>
                          </a:solidFill>
                        </a:rPr>
                        <a:t>Historically, nursing attempted to have orientation checklists similar for all departments, but this is not practical as each department has different needs.</a:t>
                      </a:r>
                    </a:p>
                    <a:p>
                      <a:pPr>
                        <a:spcBef>
                          <a:spcPts val="0"/>
                        </a:spcBef>
                      </a:pPr>
                      <a:r>
                        <a:rPr lang="en-US" sz="1100" dirty="0">
                          <a:solidFill>
                            <a:schemeClr val="tx1"/>
                          </a:solidFill>
                        </a:rPr>
                        <a:t>Project Team initially began working on re-developing individual checklists by job code/position but found that pivoting to develop an orientation binder for all new GP staff encompassing “all things GPU” to replace general orientation checklists was more productive and beneficial to new employees.  Abbreviated orientation checklists will remain for each discipline as needed to address job-specific items.</a:t>
                      </a:r>
                    </a:p>
                    <a:p>
                      <a:pPr>
                        <a:spcBef>
                          <a:spcPts val="0"/>
                        </a:spcBef>
                      </a:pPr>
                      <a:r>
                        <a:rPr lang="en-US" sz="1100" dirty="0">
                          <a:solidFill>
                            <a:schemeClr val="tx1"/>
                          </a:solidFill>
                        </a:rPr>
                        <a:t>Getting feedback from new employees has been instrumental to project.  </a:t>
                      </a:r>
                    </a:p>
                    <a:p>
                      <a:pPr>
                        <a:spcBef>
                          <a:spcPts val="0"/>
                        </a:spcBef>
                      </a:pPr>
                      <a:r>
                        <a:rPr lang="en-US" sz="1100" dirty="0">
                          <a:solidFill>
                            <a:schemeClr val="tx1"/>
                          </a:solidFill>
                        </a:rPr>
                        <a:t>Staff have verbalized liking the new orientation process.</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0" y="3785235"/>
          <a:ext cx="10312401" cy="172426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617105">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107160">
                <a:tc>
                  <a:txBody>
                    <a:bodyPr/>
                    <a:lstStyle/>
                    <a:p>
                      <a:pPr>
                        <a:spcBef>
                          <a:spcPts val="0"/>
                        </a:spcBef>
                      </a:pPr>
                      <a:r>
                        <a:rPr lang="en-US" sz="1100" dirty="0"/>
                        <a:t>Gather team for first meeting and address goals.</a:t>
                      </a:r>
                    </a:p>
                    <a:p>
                      <a:pPr>
                        <a:spcBef>
                          <a:spcPts val="0"/>
                        </a:spcBef>
                      </a:pPr>
                      <a:r>
                        <a:rPr lang="en-US" sz="1100" dirty="0">
                          <a:solidFill>
                            <a:schemeClr val="tx1"/>
                          </a:solidFill>
                        </a:rPr>
                        <a:t>Continue to work on binder and abbreviated checklist development.  </a:t>
                      </a:r>
                    </a:p>
                    <a:p>
                      <a:pPr>
                        <a:spcBef>
                          <a:spcPts val="0"/>
                        </a:spcBef>
                      </a:pPr>
                      <a:r>
                        <a:rPr lang="en-US" sz="1100" dirty="0">
                          <a:solidFill>
                            <a:schemeClr val="tx1"/>
                          </a:solidFill>
                        </a:rPr>
                        <a:t>Work with nursing leaders to determine how clinical nurse educator can support onboarding needs.</a:t>
                      </a:r>
                    </a:p>
                    <a:p>
                      <a:pPr>
                        <a:spcBef>
                          <a:spcPts val="0"/>
                        </a:spcBef>
                      </a:pPr>
                      <a:r>
                        <a:rPr lang="en-US" sz="1100" dirty="0">
                          <a:solidFill>
                            <a:srgbClr val="FF0000"/>
                          </a:solidFill>
                        </a:rPr>
                        <a:t>Continue timely meetings dedicated to project work to implement process with CNAs, HUCs, and Social Workers.  </a:t>
                      </a:r>
                    </a:p>
                    <a:p>
                      <a:pPr>
                        <a:spcBef>
                          <a:spcPts val="0"/>
                        </a:spcBef>
                      </a:pPr>
                      <a:r>
                        <a:rPr lang="en-US" sz="1100" dirty="0">
                          <a:solidFill>
                            <a:srgbClr val="FF0000"/>
                          </a:solidFill>
                        </a:rPr>
                        <a:t>Implement new onboarding workflow with new RN hire – May 12</a:t>
                      </a:r>
                      <a:r>
                        <a:rPr lang="en-US" sz="1100" baseline="30000" dirty="0">
                          <a:solidFill>
                            <a:srgbClr val="FF0000"/>
                          </a:solidFill>
                        </a:rPr>
                        <a:t>th</a:t>
                      </a:r>
                      <a:r>
                        <a:rPr lang="en-US" sz="1100" dirty="0">
                          <a:solidFill>
                            <a:srgbClr val="FF0000"/>
                          </a:solidFill>
                        </a:rPr>
                        <a:t> – use feedback from that experience to make changes/adjustments as needed.</a:t>
                      </a:r>
                    </a:p>
                    <a:p>
                      <a:pPr>
                        <a:spcBef>
                          <a:spcPts val="0"/>
                        </a:spcBef>
                      </a:pPr>
                      <a:r>
                        <a:rPr lang="en-US" sz="1100" dirty="0">
                          <a:solidFill>
                            <a:srgbClr val="FF0000"/>
                          </a:solidFill>
                        </a:rPr>
                        <a:t>Order binders.</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0" y="5650598"/>
          <a:ext cx="10321930" cy="731520"/>
        </p:xfrm>
        <a:graphic>
          <a:graphicData uri="http://schemas.openxmlformats.org/drawingml/2006/table">
            <a:tbl>
              <a:tblPr firstRow="1" bandRow="1">
                <a:tableStyleId>{6E25E649-3F16-4E02-A733-19D2CDBF48F0}</a:tableStyleId>
              </a:tblPr>
              <a:tblGrid>
                <a:gridCol w="10321930">
                  <a:extLst>
                    <a:ext uri="{9D8B030D-6E8A-4147-A177-3AD203B41FA5}">
                      <a16:colId xmlns:a16="http://schemas.microsoft.com/office/drawing/2014/main" val="20000"/>
                    </a:ext>
                  </a:extLst>
                </a:gridCol>
              </a:tblGrid>
              <a:tr h="284672">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100" dirty="0"/>
                        <a:t>QM</a:t>
                      </a:r>
                      <a:r>
                        <a:rPr lang="en-US" sz="1100" baseline="0" dirty="0"/>
                        <a:t> Council approval for completion of project?: Enter YES or </a:t>
                      </a:r>
                      <a:r>
                        <a:rPr lang="en-US" sz="1100" baseline="0" dirty="0">
                          <a:solidFill>
                            <a:srgbClr val="FF0000"/>
                          </a:solidFill>
                        </a:rPr>
                        <a:t>NO</a:t>
                      </a:r>
                    </a:p>
                    <a:p>
                      <a:pPr>
                        <a:spcBef>
                          <a:spcPts val="0"/>
                        </a:spcBef>
                      </a:pPr>
                      <a:r>
                        <a:rPr lang="en-US" sz="1100" baseline="0" dirty="0"/>
                        <a:t>Project still in progress, project to continue: Enter</a:t>
                      </a:r>
                      <a:r>
                        <a:rPr lang="en-US" sz="1100" baseline="0" dirty="0">
                          <a:solidFill>
                            <a:srgbClr val="FF0000"/>
                          </a:solidFill>
                        </a:rPr>
                        <a:t> YES </a:t>
                      </a:r>
                      <a:r>
                        <a:rPr lang="en-US" sz="1100" baseline="0" dirty="0"/>
                        <a:t>or NO</a:t>
                      </a:r>
                      <a:endParaRPr lang="en-US" sz="11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249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Isolation Signage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698349"/>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August 22, 2023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7509">
                <a:tc>
                  <a:txBody>
                    <a:bodyPr/>
                    <a:lstStyle/>
                    <a:p>
                      <a:pPr algn="r"/>
                      <a:r>
                        <a:rPr lang="en-US" sz="1400" b="1" dirty="0">
                          <a:solidFill>
                            <a:srgbClr val="820000"/>
                          </a:solidFill>
                        </a:rPr>
                        <a:t>Document</a:t>
                      </a:r>
                      <a:r>
                        <a:rPr lang="en-US" sz="1400" b="1" baseline="0" dirty="0">
                          <a:solidFill>
                            <a:srgbClr val="820000"/>
                          </a:solidFill>
                        </a:rPr>
                        <a:t> Last Presented: April 22,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
        <p:nvSpPr>
          <p:cNvPr id="5" name="Title 4"/>
          <p:cNvSpPr>
            <a:spLocks noGrp="1"/>
          </p:cNvSpPr>
          <p:nvPr>
            <p:ph type="ctrTitle"/>
          </p:nvPr>
        </p:nvSpPr>
        <p:spPr/>
        <p:txBody>
          <a:bodyPr/>
          <a:lstStyle/>
          <a:p>
            <a:r>
              <a:rPr lang="en-US" dirty="0"/>
              <a:t>Emergency Services</a:t>
            </a:r>
          </a:p>
        </p:txBody>
      </p:sp>
    </p:spTree>
    <p:extLst>
      <p:ext uri="{BB962C8B-B14F-4D97-AF65-F5344CB8AC3E}">
        <p14:creationId xmlns:p14="http://schemas.microsoft.com/office/powerpoint/2010/main" val="3117036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95% of ED</a:t>
                      </a:r>
                      <a:r>
                        <a:rPr lang="en-US" sz="1400" baseline="0" dirty="0"/>
                        <a:t> patients being admitted will have isolation signage indicated</a:t>
                      </a:r>
                      <a:endParaRPr lang="en-US" sz="1400" dirty="0"/>
                    </a:p>
                    <a:p>
                      <a:pPr>
                        <a:spcBef>
                          <a:spcPts val="0"/>
                        </a:spcBef>
                      </a:pPr>
                      <a:r>
                        <a:rPr lang="en-US" sz="1400" dirty="0"/>
                        <a:t>Current KOM Status: </a:t>
                      </a:r>
                      <a:r>
                        <a:rPr lang="en-US" sz="1400" dirty="0">
                          <a:solidFill>
                            <a:srgbClr val="FF0000"/>
                          </a:solidFill>
                        </a:rPr>
                        <a:t> 75%</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a:t>
                      </a:r>
                      <a:r>
                        <a:rPr lang="en-US" sz="1400" baseline="0" dirty="0"/>
                        <a:t> Bill Wilson</a:t>
                      </a:r>
                      <a:endParaRPr lang="en-US" sz="1400" dirty="0"/>
                    </a:p>
                    <a:p>
                      <a:r>
                        <a:rPr lang="en-US" sz="1400" dirty="0"/>
                        <a:t>Members:</a:t>
                      </a:r>
                      <a:r>
                        <a:rPr lang="en-US" sz="1400" baseline="0" dirty="0"/>
                        <a:t> ED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5" y="2792095"/>
          <a:ext cx="5259658" cy="2090932"/>
        </p:xfrm>
        <a:graphic>
          <a:graphicData uri="http://schemas.openxmlformats.org/drawingml/2006/table">
            <a:tbl>
              <a:tblPr firstRow="1" bandRow="1">
                <a:tableStyleId>{6E25E649-3F16-4E02-A733-19D2CDBF48F0}</a:tableStyleId>
              </a:tblPr>
              <a:tblGrid>
                <a:gridCol w="5259658">
                  <a:extLst>
                    <a:ext uri="{9D8B030D-6E8A-4147-A177-3AD203B41FA5}">
                      <a16:colId xmlns:a16="http://schemas.microsoft.com/office/drawing/2014/main" val="20000"/>
                    </a:ext>
                  </a:extLst>
                </a:gridCol>
              </a:tblGrid>
              <a:tr h="64478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59412">
                <a:tc>
                  <a:txBody>
                    <a:bodyPr/>
                    <a:lstStyle/>
                    <a:p>
                      <a:pPr>
                        <a:spcBef>
                          <a:spcPts val="0"/>
                        </a:spcBef>
                      </a:pPr>
                      <a:r>
                        <a:rPr lang="en-US" sz="1400" baseline="0" dirty="0"/>
                        <a:t>Patients that come through the ED do not always have proper signage in place.  Since COVID, staff have not been as diligent.  This exposes other departments as well as not communicated when patient is admitted.</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72996" y="2792095"/>
          <a:ext cx="4976004" cy="2090932"/>
        </p:xfrm>
        <a:graphic>
          <a:graphicData uri="http://schemas.openxmlformats.org/drawingml/2006/table">
            <a:tbl>
              <a:tblPr firstRow="1" bandRow="1">
                <a:tableStyleId>{6E25E649-3F16-4E02-A733-19D2CDBF48F0}</a:tableStyleId>
              </a:tblPr>
              <a:tblGrid>
                <a:gridCol w="4976004">
                  <a:extLst>
                    <a:ext uri="{9D8B030D-6E8A-4147-A177-3AD203B41FA5}">
                      <a16:colId xmlns:a16="http://schemas.microsoft.com/office/drawing/2014/main" val="20000"/>
                    </a:ext>
                  </a:extLst>
                </a:gridCol>
              </a:tblGrid>
              <a:tr h="91240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178525">
                <a:tc>
                  <a:txBody>
                    <a:bodyPr/>
                    <a:lstStyle/>
                    <a:p>
                      <a:pPr>
                        <a:spcBef>
                          <a:spcPts val="0"/>
                        </a:spcBef>
                      </a:pPr>
                      <a:r>
                        <a:rPr lang="en-US" sz="1400" dirty="0"/>
                        <a:t>Prevent</a:t>
                      </a:r>
                      <a:r>
                        <a:rPr lang="en-US" sz="1400" baseline="0" dirty="0"/>
                        <a:t> other staff from getting ill and decrease transmission to other patients.</a:t>
                      </a: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Isolation Signage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123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218330" y="1552663"/>
          <a:ext cx="11745890" cy="1682363"/>
        </p:xfrm>
        <a:graphic>
          <a:graphicData uri="http://schemas.openxmlformats.org/drawingml/2006/table">
            <a:tbl>
              <a:tblPr firstRow="1" bandRow="1">
                <a:tableStyleId>{6E25E649-3F16-4E02-A733-19D2CDBF48F0}</a:tableStyleId>
              </a:tblPr>
              <a:tblGrid>
                <a:gridCol w="11745890">
                  <a:extLst>
                    <a:ext uri="{9D8B030D-6E8A-4147-A177-3AD203B41FA5}">
                      <a16:colId xmlns:a16="http://schemas.microsoft.com/office/drawing/2014/main" val="20000"/>
                    </a:ext>
                  </a:extLst>
                </a:gridCol>
              </a:tblGrid>
              <a:tr h="237385">
                <a:tc>
                  <a:txBody>
                    <a:bodyPr/>
                    <a:lstStyle/>
                    <a:p>
                      <a:r>
                        <a:rPr lang="en-US" sz="1200" dirty="0"/>
                        <a:t>Goal(s): </a:t>
                      </a:r>
                      <a:r>
                        <a:rPr lang="en-US" sz="1200" b="0" dirty="0"/>
                        <a:t>What are you trying to accomplish?</a:t>
                      </a:r>
                    </a:p>
                  </a:txBody>
                  <a:tcPr/>
                </a:tc>
                <a:extLst>
                  <a:ext uri="{0D108BD9-81ED-4DB2-BD59-A6C34878D82A}">
                    <a16:rowId xmlns:a16="http://schemas.microsoft.com/office/drawing/2014/main" val="10000"/>
                  </a:ext>
                </a:extLst>
              </a:tr>
              <a:tr h="1408043">
                <a:tc>
                  <a:txBody>
                    <a:bodyPr/>
                    <a:lstStyle/>
                    <a:p>
                      <a:pPr>
                        <a:spcBef>
                          <a:spcPts val="0"/>
                        </a:spcBef>
                      </a:pPr>
                      <a:r>
                        <a:rPr lang="en-US" sz="1200" dirty="0"/>
                        <a:t>KOM Target: Enhance onboarding of new employees by addressing orientation checklists to ensure that they are practical, concise, and consistently implemented with all new employees </a:t>
                      </a:r>
                      <a:r>
                        <a:rPr lang="en-US" sz="1200" dirty="0">
                          <a:solidFill>
                            <a:schemeClr val="tx1"/>
                          </a:solidFill>
                        </a:rPr>
                        <a:t>by June 2025</a:t>
                      </a:r>
                      <a:r>
                        <a:rPr lang="en-US" sz="1200" dirty="0"/>
                        <a:t>.  </a:t>
                      </a:r>
                      <a:r>
                        <a:rPr lang="en-US" sz="1200" dirty="0">
                          <a:solidFill>
                            <a:srgbClr val="FF0000"/>
                          </a:solidFill>
                        </a:rPr>
                        <a:t>Phase 1: Redesign the Inpatient Registered Nurse orientation checklist by March 1</a:t>
                      </a:r>
                      <a:r>
                        <a:rPr lang="en-US" sz="1200" baseline="30000" dirty="0">
                          <a:solidFill>
                            <a:srgbClr val="FF0000"/>
                          </a:solidFill>
                        </a:rPr>
                        <a:t>st</a:t>
                      </a:r>
                      <a:r>
                        <a:rPr lang="en-US" sz="1200" dirty="0">
                          <a:solidFill>
                            <a:srgbClr val="FF0000"/>
                          </a:solidFill>
                        </a:rPr>
                        <a:t>, 2025. Phase 2: Rework current orientation binder to create an improved onboarding experience for nursing staff (in collaboration with Clinical Education) by April 1st.  Phase 3: Following phases will include replicating the same process in addressing orientation checklists for other disciplines (CNAs, HUCs, CM, and SS).</a:t>
                      </a:r>
                      <a:endParaRPr lang="en-US" sz="1200" dirty="0"/>
                    </a:p>
                    <a:p>
                      <a:pPr>
                        <a:spcBef>
                          <a:spcPts val="0"/>
                        </a:spcBef>
                      </a:pPr>
                      <a:endParaRPr lang="en-US" sz="1200" dirty="0"/>
                    </a:p>
                    <a:p>
                      <a:pPr>
                        <a:spcBef>
                          <a:spcPts val="0"/>
                        </a:spcBef>
                      </a:pPr>
                      <a:r>
                        <a:rPr lang="en-US" sz="1200" dirty="0">
                          <a:solidFill>
                            <a:srgbClr val="FF0000"/>
                          </a:solidFill>
                        </a:rPr>
                        <a:t>Current KOM Status: Phase 1: Goal Met. Phase 2: In Progress.  Phase 3: Not started.</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595938"/>
          <a:ext cx="10321926" cy="103632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Heather Kleinbrook</a:t>
                      </a:r>
                    </a:p>
                    <a:p>
                      <a:r>
                        <a:rPr lang="en-US" sz="1400" dirty="0"/>
                        <a:t>Members:</a:t>
                      </a:r>
                      <a:r>
                        <a:rPr lang="en-US" sz="1400" baseline="0" dirty="0"/>
                        <a:t> Alissa Knudson, Jennifer Wagner, Michelle Sondreal, Sam Sime, Naomi Franklin, Patty Ryan Inpatient nursing team.  </a:t>
                      </a:r>
                      <a:r>
                        <a:rPr lang="en-US" sz="1400" baseline="0" dirty="0">
                          <a:solidFill>
                            <a:srgbClr val="FF0000"/>
                          </a:solidFill>
                        </a:rPr>
                        <a:t>Sam Stoltz.  Nikki Rowin.</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3429000"/>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There has historically been challenges with onboarding new staff, leading to opportunities for improvement with adequate orientation checklists, qualified preceptors, and consistent scheduling.</a:t>
                      </a:r>
                      <a:endParaRPr lang="en-US" sz="1400" baseline="0" dirty="0"/>
                    </a:p>
                    <a:p>
                      <a:pPr>
                        <a:spcBef>
                          <a:spcPts val="0"/>
                        </a:spcBef>
                      </a:pPr>
                      <a:r>
                        <a:rPr lang="en-US" sz="1400" baseline="0" dirty="0"/>
                        <a:t>Administration has challenged each department to enhance onboarding practices.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3429000"/>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project will enhance employee satisfaction and promote staff retention.</a:t>
                      </a:r>
                    </a:p>
                    <a:p>
                      <a:pPr>
                        <a:spcBef>
                          <a:spcPts val="0"/>
                        </a:spcBef>
                      </a:pPr>
                      <a:r>
                        <a:rPr lang="en-US" sz="1400" dirty="0"/>
                        <a:t>In turn, it will also affect patient satisfaction and each pillar (quality/safety, service, people, growth, and finance).</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67105" y="773392"/>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Onboarding – Inpatient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1586430" y="1204590"/>
          <a:ext cx="9102287" cy="4835074"/>
        </p:xfrm>
        <a:graphic>
          <a:graphicData uri="http://schemas.openxmlformats.org/drawingml/2006/table">
            <a:tbl>
              <a:tblPr firstRow="1" bandRow="1">
                <a:tableStyleId>{6E25E649-3F16-4E02-A733-19D2CDBF48F0}</a:tableStyleId>
              </a:tblPr>
              <a:tblGrid>
                <a:gridCol w="2413187">
                  <a:extLst>
                    <a:ext uri="{9D8B030D-6E8A-4147-A177-3AD203B41FA5}">
                      <a16:colId xmlns:a16="http://schemas.microsoft.com/office/drawing/2014/main" val="20000"/>
                    </a:ext>
                  </a:extLst>
                </a:gridCol>
                <a:gridCol w="3250761">
                  <a:extLst>
                    <a:ext uri="{9D8B030D-6E8A-4147-A177-3AD203B41FA5}">
                      <a16:colId xmlns:a16="http://schemas.microsoft.com/office/drawing/2014/main" val="20001"/>
                    </a:ext>
                  </a:extLst>
                </a:gridCol>
                <a:gridCol w="3438339">
                  <a:extLst>
                    <a:ext uri="{9D8B030D-6E8A-4147-A177-3AD203B41FA5}">
                      <a16:colId xmlns:a16="http://schemas.microsoft.com/office/drawing/2014/main" val="20002"/>
                    </a:ext>
                  </a:extLst>
                </a:gridCol>
              </a:tblGrid>
              <a:tr h="76202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072707">
                <a:tc>
                  <a:txBody>
                    <a:bodyPr/>
                    <a:lstStyle/>
                    <a:p>
                      <a:r>
                        <a:rPr lang="en-US" sz="1200" dirty="0">
                          <a:solidFill>
                            <a:schemeClr val="tx1"/>
                          </a:solidFill>
                        </a:rPr>
                        <a:t>Staff not following policy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Staff consistently wear PPEs and have steadily improved signage but we are not at 95%. We have several new staff (two from inpatient) who missed this last time.  Working with preceptors on educating staff.  </a:t>
                      </a:r>
                    </a:p>
                    <a:p>
                      <a:r>
                        <a:rPr lang="en-US" sz="1200" dirty="0">
                          <a:solidFill>
                            <a:schemeClr val="tx1"/>
                          </a:solidFill>
                        </a:rPr>
                        <a:t>I will put laminated cards on all computers stating </a:t>
                      </a:r>
                      <a:r>
                        <a:rPr lang="en-US" sz="1200" dirty="0">
                          <a:solidFill>
                            <a:srgbClr val="FF0000"/>
                          </a:solidFill>
                        </a:rPr>
                        <a:t>ISOLATION PRECAUTIONS.  </a:t>
                      </a:r>
                      <a:r>
                        <a:rPr lang="en-US" sz="1200" dirty="0">
                          <a:solidFill>
                            <a:schemeClr val="tx1"/>
                          </a:solidFill>
                        </a:rPr>
                        <a:t>I have done this in the past when staff are missing documentation and </a:t>
                      </a:r>
                      <a:r>
                        <a:rPr lang="en-US" sz="1200">
                          <a:solidFill>
                            <a:schemeClr val="tx1"/>
                          </a:solidFill>
                        </a:rPr>
                        <a:t>it works.</a:t>
                      </a:r>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a:t>On going – 4/10/2025</a:t>
                      </a:r>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798162">
                <a:tc>
                  <a:txBody>
                    <a:bodyPr/>
                    <a:lstStyle/>
                    <a:p>
                      <a:r>
                        <a:rPr lang="en-US" sz="1200" dirty="0">
                          <a:solidFill>
                            <a:schemeClr val="tx1"/>
                          </a:solidFill>
                        </a:rPr>
                        <a:t>Communication with inpatient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Discussed with staff barriers.  Staff stated (on the day shift) when they call to alert staff the patient is coming up, they can already see in the chart isolation precautions have been implemented.  They would have to cancel it, put it in and inpatient would have to re add it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On 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598325">
                <a:tc>
                  <a:txBody>
                    <a:bodyPr/>
                    <a:lstStyle/>
                    <a:p>
                      <a:r>
                        <a:rPr lang="en-US" sz="1200" dirty="0">
                          <a:solidFill>
                            <a:schemeClr val="tx1"/>
                          </a:solidFill>
                        </a:rPr>
                        <a:t>Staff accountability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Several staff have this as their goal for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a:solidFill>
                            <a:schemeClr val="tx1"/>
                          </a:solidFill>
                        </a:rPr>
                        <a:t>April 2025</a:t>
                      </a:r>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317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16811"/>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Bill Wilson continues to collect data for this project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00000000-0008-0000-0500-000004000000}"/>
              </a:ext>
            </a:extLst>
          </p:cNvPr>
          <p:cNvGraphicFramePr/>
          <p:nvPr/>
        </p:nvGraphicFramePr>
        <p:xfrm>
          <a:off x="1907824" y="1396976"/>
          <a:ext cx="8143875" cy="4857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FA5CE98-8797-8B3E-04DC-B0FF90BD3A5C}"/>
              </a:ext>
            </a:extLst>
          </p:cNvPr>
          <p:cNvGraphicFramePr/>
          <p:nvPr/>
        </p:nvGraphicFramePr>
        <p:xfrm>
          <a:off x="1658318" y="1090123"/>
          <a:ext cx="8934773" cy="5458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1ACD4287-765F-783F-FFD2-4970D110D8A4}"/>
              </a:ext>
            </a:extLst>
          </p:cNvPr>
          <p:cNvGraphicFramePr>
            <a:graphicFrameLocks/>
          </p:cNvGraphicFramePr>
          <p:nvPr/>
        </p:nvGraphicFramePr>
        <p:xfrm>
          <a:off x="3638549" y="1793080"/>
          <a:ext cx="7504732" cy="36679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E421114B-F6DA-731F-E02E-C49ABA5DB105}"/>
              </a:ext>
            </a:extLst>
          </p:cNvPr>
          <p:cNvGraphicFramePr>
            <a:graphicFrameLocks/>
          </p:cNvGraphicFramePr>
          <p:nvPr/>
        </p:nvGraphicFramePr>
        <p:xfrm>
          <a:off x="2368627" y="1233337"/>
          <a:ext cx="7083845" cy="45345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A5C9241B-1E95-9E23-2841-9B2892C73A1D}"/>
              </a:ext>
            </a:extLst>
          </p:cNvPr>
          <p:cNvGraphicFramePr>
            <a:graphicFrameLocks/>
          </p:cNvGraphicFramePr>
          <p:nvPr/>
        </p:nvGraphicFramePr>
        <p:xfrm>
          <a:off x="2022529" y="2057400"/>
          <a:ext cx="6345183" cy="308028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8133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16811"/>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Bill Wilson continues to collect data for this project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00000000-0008-0000-0500-000004000000}"/>
              </a:ext>
            </a:extLst>
          </p:cNvPr>
          <p:cNvGraphicFramePr/>
          <p:nvPr/>
        </p:nvGraphicFramePr>
        <p:xfrm>
          <a:off x="1907824" y="1396976"/>
          <a:ext cx="8143875" cy="4857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FA5CE98-8797-8B3E-04DC-B0FF90BD3A5C}"/>
              </a:ext>
            </a:extLst>
          </p:cNvPr>
          <p:cNvGraphicFramePr/>
          <p:nvPr/>
        </p:nvGraphicFramePr>
        <p:xfrm>
          <a:off x="1658318" y="1090123"/>
          <a:ext cx="8934773" cy="5458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1ACD4287-765F-783F-FFD2-4970D110D8A4}"/>
              </a:ext>
            </a:extLst>
          </p:cNvPr>
          <p:cNvGraphicFramePr>
            <a:graphicFrameLocks/>
          </p:cNvGraphicFramePr>
          <p:nvPr/>
        </p:nvGraphicFramePr>
        <p:xfrm>
          <a:off x="3638549" y="1793080"/>
          <a:ext cx="7504732" cy="36679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E421114B-F6DA-731F-E02E-C49ABA5DB105}"/>
              </a:ext>
            </a:extLst>
          </p:cNvPr>
          <p:cNvGraphicFramePr>
            <a:graphicFrameLocks/>
          </p:cNvGraphicFramePr>
          <p:nvPr/>
        </p:nvGraphicFramePr>
        <p:xfrm>
          <a:off x="2368627" y="1233337"/>
          <a:ext cx="7083845" cy="45345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829C0DC8-34C7-7126-9D9E-72192623E2EE}"/>
              </a:ext>
            </a:extLst>
          </p:cNvPr>
          <p:cNvGraphicFramePr>
            <a:graphicFrameLocks/>
          </p:cNvGraphicFramePr>
          <p:nvPr/>
        </p:nvGraphicFramePr>
        <p:xfrm>
          <a:off x="2270502" y="2057400"/>
          <a:ext cx="6111498"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5060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67166" y="2031893"/>
          <a:ext cx="10281834" cy="889000"/>
        </p:xfrm>
        <a:graphic>
          <a:graphicData uri="http://schemas.openxmlformats.org/drawingml/2006/table">
            <a:tbl>
              <a:tblPr firstRow="1" bandRow="1">
                <a:tableStyleId>{6E25E649-3F16-4E02-A733-19D2CDBF48F0}</a:tableStyleId>
              </a:tblPr>
              <a:tblGrid>
                <a:gridCol w="10281834">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The majority of the staff are consistently implementing signage every time.  There are a few outliers that haven’t and they have to develop an action plan to prevent this from happening.</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704095"/>
          <a:ext cx="10312401" cy="137970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348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861543">
                <a:tc>
                  <a:txBody>
                    <a:bodyPr/>
                    <a:lstStyle/>
                    <a:p>
                      <a:pPr>
                        <a:spcBef>
                          <a:spcPts val="0"/>
                        </a:spcBef>
                      </a:pPr>
                      <a:r>
                        <a:rPr lang="en-US" sz="1400" dirty="0"/>
                        <a:t>I hope June is the </a:t>
                      </a:r>
                      <a:r>
                        <a:rPr lang="en-US" sz="1400"/>
                        <a:t>last time I have to present on this.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a:t>
                      </a:r>
                    </a:p>
                    <a:p>
                      <a:pPr>
                        <a:spcBef>
                          <a:spcPts val="0"/>
                        </a:spcBef>
                      </a:pPr>
                      <a:r>
                        <a:rPr lang="en-US" sz="1400" baseline="0" dirty="0"/>
                        <a:t>Project still in progress, project to continue: Enter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633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Management</a:t>
            </a:r>
          </a:p>
        </p:txBody>
      </p:sp>
      <p:sp>
        <p:nvSpPr>
          <p:cNvPr id="3" name="Subtitle 2"/>
          <p:cNvSpPr>
            <a:spLocks noGrp="1"/>
          </p:cNvSpPr>
          <p:nvPr>
            <p:ph type="subTitle" idx="1"/>
          </p:nvPr>
        </p:nvSpPr>
        <p:spPr/>
        <p:txBody>
          <a:bodyPr/>
          <a:lstStyle/>
          <a:p>
            <a:r>
              <a:rPr lang="en-US" dirty="0"/>
              <a:t>Mass Casualty Plan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27</a:t>
                      </a:r>
                      <a:r>
                        <a:rPr lang="en-US" sz="1400" b="1" baseline="30000" dirty="0">
                          <a:solidFill>
                            <a:srgbClr val="820000"/>
                          </a:solidFill>
                        </a:rPr>
                        <a:t>th</a:t>
                      </a:r>
                      <a:r>
                        <a:rPr lang="en-US" sz="1400" b="1" baseline="0" dirty="0">
                          <a:solidFill>
                            <a:srgbClr val="820000"/>
                          </a:solidFill>
                        </a:rPr>
                        <a:t>, 2023</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April 22,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800461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House wide Education on Active Threat on April 16, 2025</a:t>
                      </a:r>
                    </a:p>
                    <a:p>
                      <a:pPr>
                        <a:spcBef>
                          <a:spcPts val="0"/>
                        </a:spcBef>
                      </a:pPr>
                      <a:r>
                        <a:rPr lang="en-US" sz="1400" dirty="0"/>
                        <a:t>Current KOM Status:  100% completed</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11023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Jen White, Jason Schoville, Andrew Boryczka, Kala Bingham (Dean), Sergeant Carson Hoeper (Stoughton PD)</a:t>
                      </a:r>
                    </a:p>
                    <a:p>
                      <a:r>
                        <a:rPr lang="en-US" sz="1400" dirty="0"/>
                        <a:t>Members:</a:t>
                      </a:r>
                      <a:r>
                        <a:rPr lang="en-US" sz="1400" baseline="0" dirty="0"/>
                        <a:t> Emergency Management Committee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chemeClr val="tx1"/>
                          </a:solidFill>
                        </a:rPr>
                        <a:t>It has been several years since we had an active threat drill and it did not go well.  Staff did not receive proper education, there were more questions then answers, staff felt unprotected and without the tools they need.  It also caused extreme anxiety from several staff.</a:t>
                      </a:r>
                    </a:p>
                    <a:p>
                      <a:pPr>
                        <a:spcBef>
                          <a:spcPts val="0"/>
                        </a:spcBef>
                      </a:pP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76513" y="2792095"/>
          <a:ext cx="4872487" cy="2196223"/>
        </p:xfrm>
        <a:graphic>
          <a:graphicData uri="http://schemas.openxmlformats.org/drawingml/2006/table">
            <a:tbl>
              <a:tblPr firstRow="1" bandRow="1">
                <a:tableStyleId>{6E25E649-3F16-4E02-A733-19D2CDBF48F0}</a:tableStyleId>
              </a:tblPr>
              <a:tblGrid>
                <a:gridCol w="4872487">
                  <a:extLst>
                    <a:ext uri="{9D8B030D-6E8A-4147-A177-3AD203B41FA5}">
                      <a16:colId xmlns:a16="http://schemas.microsoft.com/office/drawing/2014/main" val="20000"/>
                    </a:ext>
                  </a:extLst>
                </a:gridCol>
              </a:tblGrid>
              <a:tr h="824623">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065137">
                <a:tc>
                  <a:txBody>
                    <a:bodyPr/>
                    <a:lstStyle/>
                    <a:p>
                      <a:pPr>
                        <a:spcBef>
                          <a:spcPts val="0"/>
                        </a:spcBef>
                      </a:pPr>
                      <a:r>
                        <a:rPr lang="en-US" sz="1400" dirty="0"/>
                        <a:t>Recently there was an active threat event at a school 12 miles from our hospital.  We decided it was time we educated the staff properly and work with our Stoughton PD for the safety of staff/patients/visitors.</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Active Threat Drill</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1285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1" y="1213468"/>
          <a:ext cx="10328693" cy="4207528"/>
        </p:xfrm>
        <a:graphic>
          <a:graphicData uri="http://schemas.openxmlformats.org/drawingml/2006/table">
            <a:tbl>
              <a:tblPr firstRow="1" bandRow="1">
                <a:tableStyleId>{6E25E649-3F16-4E02-A733-19D2CDBF48F0}</a:tableStyleId>
              </a:tblPr>
              <a:tblGrid>
                <a:gridCol w="3303530">
                  <a:extLst>
                    <a:ext uri="{9D8B030D-6E8A-4147-A177-3AD203B41FA5}">
                      <a16:colId xmlns:a16="http://schemas.microsoft.com/office/drawing/2014/main" val="20000"/>
                    </a:ext>
                  </a:extLst>
                </a:gridCol>
                <a:gridCol w="3303530">
                  <a:extLst>
                    <a:ext uri="{9D8B030D-6E8A-4147-A177-3AD203B41FA5}">
                      <a16:colId xmlns:a16="http://schemas.microsoft.com/office/drawing/2014/main" val="20001"/>
                    </a:ext>
                  </a:extLst>
                </a:gridCol>
                <a:gridCol w="3721633">
                  <a:extLst>
                    <a:ext uri="{9D8B030D-6E8A-4147-A177-3AD203B41FA5}">
                      <a16:colId xmlns:a16="http://schemas.microsoft.com/office/drawing/2014/main" val="20002"/>
                    </a:ext>
                  </a:extLst>
                </a:gridCol>
              </a:tblGrid>
              <a:tr h="30102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13634">
                <a:tc>
                  <a:txBody>
                    <a:bodyPr/>
                    <a:lstStyle/>
                    <a:p>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48049">
                <a:tc>
                  <a:txBody>
                    <a:bodyPr/>
                    <a:lstStyle/>
                    <a:p>
                      <a:r>
                        <a:rPr lang="en-US" sz="1400" dirty="0">
                          <a:solidFill>
                            <a:schemeClr val="tx1"/>
                          </a:solidFill>
                        </a:rPr>
                        <a:t>Leadership Day Training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Sergeant Carson attend Leadership day to educate leaders on Active threat drill</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2/27/2025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02049">
                <a:tc>
                  <a:txBody>
                    <a:bodyPr/>
                    <a:lstStyle/>
                    <a:p>
                      <a:r>
                        <a:rPr lang="en-US" sz="1400" dirty="0">
                          <a:solidFill>
                            <a:schemeClr val="tx1"/>
                          </a:solidFill>
                        </a:rPr>
                        <a:t>Small group to meet for handouts, video and cascade learning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Develop format for April 16</a:t>
                      </a:r>
                      <a:r>
                        <a:rPr lang="en-US" sz="1400" baseline="30000" dirty="0">
                          <a:solidFill>
                            <a:schemeClr val="tx1"/>
                          </a:solidFill>
                        </a:rPr>
                        <a:t>th</a:t>
                      </a:r>
                      <a:r>
                        <a:rPr lang="en-US" sz="1400" dirty="0">
                          <a:solidFill>
                            <a:schemeClr val="tx1"/>
                          </a:solidFill>
                        </a:rPr>
                        <a:t> education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3/26/2025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02049">
                <a:tc>
                  <a:txBody>
                    <a:bodyPr/>
                    <a:lstStyle/>
                    <a:p>
                      <a:r>
                        <a:rPr lang="en-US" sz="1400" dirty="0">
                          <a:solidFill>
                            <a:schemeClr val="tx1"/>
                          </a:solidFill>
                        </a:rPr>
                        <a:t>Email sent to Everyone by Chris B</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Allow employees to review materials prior to April 16th, start to think about their areas and safety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3/29/2025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661597">
                <a:tc>
                  <a:txBody>
                    <a:bodyPr/>
                    <a:lstStyle/>
                    <a:p>
                      <a:r>
                        <a:rPr lang="en-US" sz="1200" dirty="0">
                          <a:solidFill>
                            <a:schemeClr val="tx1"/>
                          </a:solidFill>
                        </a:rPr>
                        <a:t>Emergency management Meeting to finalize plans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Received input from other managers on the drill and what expectations will be.  Review the video and handouts.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4/7/2025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294044">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294044">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9358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ECD153-0049-EFD2-6DE0-E43748B4BF17}"/>
              </a:ext>
            </a:extLst>
          </p:cNvPr>
          <p:cNvSpPr>
            <a:spLocks noGrp="1"/>
          </p:cNvSpPr>
          <p:nvPr>
            <p:ph idx="1"/>
          </p:nvPr>
        </p:nvSpPr>
        <p:spPr/>
        <p:txBody>
          <a:bodyPr>
            <a:normAutofit/>
          </a:bodyPr>
          <a:lstStyle/>
          <a:p>
            <a:r>
              <a:rPr lang="en-US" sz="1400" dirty="0"/>
              <a:t>April 16, 2025 will be Safety Day at Stoughton Health.  </a:t>
            </a:r>
          </a:p>
          <a:p>
            <a:r>
              <a:rPr lang="en-US" sz="1400" dirty="0"/>
              <a:t>We need to develop talking point for managers to prevent threats from entering.  See Something Say something, always aware of your surroundings, don’t be afraid to ask someone what their business is, vendors walking around without proper name badges etc.  The best way to prevent an escalating active threat, is to stop it.</a:t>
            </a:r>
          </a:p>
          <a:p>
            <a:r>
              <a:rPr lang="en-US" sz="1400" dirty="0"/>
              <a:t>We have found a video that is directed to healthcare workers.  It isn’t as intimidating but it hits all the points we want the staff to be aware of. </a:t>
            </a:r>
          </a:p>
          <a:p>
            <a:r>
              <a:rPr lang="en-US" sz="1400" dirty="0"/>
              <a:t>Run, Hide, Fight bulletin was branded by Stoughton Health.  It is from the FBI website.  This will be laminated an posted in all work areas as well as bathrooms.</a:t>
            </a:r>
          </a:p>
          <a:p>
            <a:r>
              <a:rPr lang="en-US" sz="1400" dirty="0"/>
              <a:t>Safety plan will be completed by all managers with staff input</a:t>
            </a:r>
          </a:p>
          <a:p>
            <a:r>
              <a:rPr lang="en-US" sz="1400" dirty="0"/>
              <a:t>The safety plan will be used as a cascade learning document for staff who were unable to attend</a:t>
            </a:r>
          </a:p>
          <a:p>
            <a:r>
              <a:rPr lang="en-US" sz="1400" dirty="0"/>
              <a:t>All safety plans will be posted on the Intranet for everyone to view</a:t>
            </a:r>
          </a:p>
          <a:p>
            <a:r>
              <a:rPr lang="en-US" sz="1400" dirty="0"/>
              <a:t>The first hour of the event is primary work spaces.  All managers will be in their team areas to develop the safety plan.  The second hour will be managers/Admin/GP those that will be in their own work areas to develop a plan.  </a:t>
            </a:r>
          </a:p>
          <a:p>
            <a:r>
              <a:rPr lang="en-US" sz="1400" dirty="0"/>
              <a:t>Four SPD officers will be in house – 2 in SHOC, 1 at Community Health Wellness and the other will be with Jason or Plant Ops to walk through hospital.</a:t>
            </a:r>
          </a:p>
          <a:p>
            <a:r>
              <a:rPr lang="en-US" sz="1400" dirty="0"/>
              <a:t>Rally points (safe locations for staff to go to during the event that are off campus) will be shared with staff including a map</a:t>
            </a:r>
          </a:p>
          <a:p>
            <a:r>
              <a:rPr lang="en-US" sz="1400" dirty="0"/>
              <a:t>Forum meeting is scheduled for April 17</a:t>
            </a:r>
            <a:r>
              <a:rPr lang="en-US" sz="1400" baseline="30000" dirty="0"/>
              <a:t>th</a:t>
            </a:r>
            <a:r>
              <a:rPr lang="en-US" sz="1400" dirty="0"/>
              <a:t>.  We will do a hot wash and discuss next steps.  Reunification.</a:t>
            </a:r>
          </a:p>
          <a:p>
            <a:endParaRPr lang="en-US" sz="1400" dirty="0"/>
          </a:p>
        </p:txBody>
      </p:sp>
      <p:sp>
        <p:nvSpPr>
          <p:cNvPr id="3" name="Title 2">
            <a:extLst>
              <a:ext uri="{FF2B5EF4-FFF2-40B4-BE49-F238E27FC236}">
                <a16:creationId xmlns:a16="http://schemas.microsoft.com/office/drawing/2014/main" id="{ED88B083-AE10-11C7-31A4-B2B9612D0FA6}"/>
              </a:ext>
            </a:extLst>
          </p:cNvPr>
          <p:cNvSpPr>
            <a:spLocks noGrp="1"/>
          </p:cNvSpPr>
          <p:nvPr>
            <p:ph type="title"/>
          </p:nvPr>
        </p:nvSpPr>
        <p:spPr/>
        <p:txBody>
          <a:bodyPr/>
          <a:lstStyle/>
          <a:p>
            <a:r>
              <a:rPr lang="en-US" dirty="0"/>
              <a:t>Active Threat Drill</a:t>
            </a:r>
          </a:p>
        </p:txBody>
      </p:sp>
    </p:spTree>
    <p:extLst>
      <p:ext uri="{BB962C8B-B14F-4D97-AF65-F5344CB8AC3E}">
        <p14:creationId xmlns:p14="http://schemas.microsoft.com/office/powerpoint/2010/main" val="410153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Emergency management requirements is an ongoing process.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46821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9978">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68150">
                <a:tc>
                  <a:txBody>
                    <a:bodyPr/>
                    <a:lstStyle/>
                    <a:p>
                      <a:pPr>
                        <a:spcBef>
                          <a:spcPts val="0"/>
                        </a:spcBef>
                      </a:pPr>
                      <a:r>
                        <a:rPr lang="en-US" sz="1400" dirty="0"/>
                        <a:t>We aren’t experts in this field.  Some have been to conferences and were able to bring back lessons learned.  Our core group of 5 have been working together to develop this initial step.  This active event isn’t just the hospital but all of our outlying clinics and buildings.  Emergency management/Environment of Care/Safety have grown considerably in the last several years plus the addition of our new spaces, we recommend hiring a </a:t>
                      </a:r>
                      <a:r>
                        <a:rPr lang="en-US" sz="1400"/>
                        <a:t>full time person to manage this.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30176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2972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783609">
                <a:tc>
                  <a:txBody>
                    <a:bodyPr/>
                    <a:lstStyle/>
                    <a:p>
                      <a:pPr>
                        <a:spcBef>
                          <a:spcPts val="0"/>
                        </a:spcBef>
                      </a:pPr>
                      <a:r>
                        <a:rPr lang="en-US" sz="1400" dirty="0"/>
                        <a:t>Reunification, Mass Casualty Event and drilling</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454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Services</a:t>
            </a:r>
          </a:p>
        </p:txBody>
      </p:sp>
      <p:sp>
        <p:nvSpPr>
          <p:cNvPr id="3" name="Subtitle 2"/>
          <p:cNvSpPr>
            <a:spLocks noGrp="1"/>
          </p:cNvSpPr>
          <p:nvPr>
            <p:ph type="subTitle" idx="1"/>
          </p:nvPr>
        </p:nvSpPr>
        <p:spPr>
          <a:xfrm>
            <a:off x="3308888" y="3611607"/>
            <a:ext cx="7968712" cy="1199704"/>
          </a:xfrm>
        </p:spPr>
        <p:txBody>
          <a:bodyPr/>
          <a:lstStyle/>
          <a:p>
            <a:r>
              <a:rPr lang="en-US" dirty="0"/>
              <a:t>Patient Follow up after missing work and worker’s comp restrictions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Date:2/25/2025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a:t>
                      </a:r>
                      <a:r>
                        <a:rPr lang="en-US" sz="1400" b="1" baseline="0" dirty="0" err="1">
                          <a:solidFill>
                            <a:srgbClr val="820000"/>
                          </a:solidFill>
                        </a:rPr>
                        <a:t>Presented:April</a:t>
                      </a:r>
                      <a:r>
                        <a:rPr lang="en-US" sz="1400" b="1" baseline="0" dirty="0">
                          <a:solidFill>
                            <a:srgbClr val="820000"/>
                          </a:solidFill>
                        </a:rPr>
                        <a:t> 22, 2025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67513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25654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4314321">
                  <a:extLst>
                    <a:ext uri="{9D8B030D-6E8A-4147-A177-3AD203B41FA5}">
                      <a16:colId xmlns:a16="http://schemas.microsoft.com/office/drawing/2014/main" val="20001"/>
                    </a:ext>
                  </a:extLst>
                </a:gridCol>
                <a:gridCol w="2699760">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000" dirty="0">
                          <a:solidFill>
                            <a:srgbClr val="FF0000"/>
                          </a:solidFill>
                        </a:rPr>
                        <a:t>Present and review progress regarding project in staff meetings.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Continue to garner staff support and acceptance of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December 2024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r h="370840">
                <a:tc>
                  <a:txBody>
                    <a:bodyPr/>
                    <a:lstStyle/>
                    <a:p>
                      <a:r>
                        <a:rPr lang="en-US" sz="1000" dirty="0">
                          <a:solidFill>
                            <a:srgbClr val="FF0000"/>
                          </a:solidFill>
                        </a:rPr>
                        <a:t>Monthly meetings with team and added stakeholders (clinical nurse educator, informatics nurse)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Keep project on track.  Ensure meeting goals and target dates.  Designated group project work.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January 15th, 2025 and February 12</a:t>
                      </a:r>
                      <a:r>
                        <a:rPr lang="en-US" sz="1000" baseline="30000" dirty="0">
                          <a:solidFill>
                            <a:srgbClr val="FF0000"/>
                          </a:solidFill>
                        </a:rPr>
                        <a:t>th</a:t>
                      </a:r>
                      <a:r>
                        <a:rPr lang="en-US" sz="1000" dirty="0">
                          <a:solidFill>
                            <a:srgbClr val="FF0000"/>
                          </a:solidFill>
                        </a:rPr>
                        <a:t>, 2025.March 12</a:t>
                      </a:r>
                      <a:r>
                        <a:rPr lang="en-US" sz="1000" baseline="30000" dirty="0">
                          <a:solidFill>
                            <a:srgbClr val="FF0000"/>
                          </a:solidFill>
                        </a:rPr>
                        <a:t>th</a:t>
                      </a:r>
                      <a:r>
                        <a:rPr lang="en-US" sz="1000" dirty="0">
                          <a:solidFill>
                            <a:srgbClr val="FF0000"/>
                          </a:solidFill>
                        </a:rPr>
                        <a:t>, April 15th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32934874"/>
                  </a:ext>
                </a:extLst>
              </a:tr>
              <a:tr h="370840">
                <a:tc>
                  <a:txBody>
                    <a:bodyPr/>
                    <a:lstStyle/>
                    <a:p>
                      <a:r>
                        <a:rPr lang="en-US" sz="1000" dirty="0">
                          <a:solidFill>
                            <a:srgbClr val="FF0000"/>
                          </a:solidFill>
                        </a:rPr>
                        <a:t>Finalize RN orientation checklist and share with Addy Miller for formatting. Completed and shared with staff or additional edits.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Completion of checklist with specific orientation items, strategies and resources for learning, and evidence of competence.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February 12</a:t>
                      </a:r>
                      <a:r>
                        <a:rPr lang="en-US" sz="1000" baseline="30000" dirty="0">
                          <a:solidFill>
                            <a:srgbClr val="FF0000"/>
                          </a:solidFill>
                        </a:rPr>
                        <a:t>th</a:t>
                      </a:r>
                      <a:r>
                        <a:rPr lang="en-US" sz="1000" dirty="0">
                          <a:solidFill>
                            <a:srgbClr val="FF0000"/>
                          </a:solidFill>
                        </a:rPr>
                        <a:t>, 2025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18112340"/>
                  </a:ext>
                </a:extLst>
              </a:tr>
              <a:tr h="370840">
                <a:tc>
                  <a:txBody>
                    <a:bodyPr/>
                    <a:lstStyle/>
                    <a:p>
                      <a:r>
                        <a:rPr lang="en-US" sz="1000" dirty="0">
                          <a:solidFill>
                            <a:srgbClr val="FF0000"/>
                          </a:solidFill>
                        </a:rPr>
                        <a:t>Begin work on RN Orientation binder (Collaboration with Clinical Nurse Educator and Informatics Nurse), case studies and critical thinking tools.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Rework current binder to make it relevant to current needs. Develop relevant case studies congruent to common diagnoses seen on the unit.  Engage Informatics nurse in next meetings.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February 12</a:t>
                      </a:r>
                      <a:r>
                        <a:rPr lang="en-US" sz="1000" baseline="30000" dirty="0">
                          <a:solidFill>
                            <a:srgbClr val="FF0000"/>
                          </a:solidFill>
                        </a:rPr>
                        <a:t>th</a:t>
                      </a:r>
                      <a:r>
                        <a:rPr lang="en-US" sz="1000" dirty="0">
                          <a:solidFill>
                            <a:srgbClr val="FF0000"/>
                          </a:solidFill>
                        </a:rPr>
                        <a:t>, 2025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307939418"/>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774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2606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KOM Target: Implementation of Preventative Health Nurse Practitioner to provide follow up visit after missing work due to injury or illness or to clear from work comp restrictions by June 2025. There will be 4 phases. </a:t>
                      </a:r>
                      <a:r>
                        <a:rPr kumimoji="0" lang="en-US" sz="1200" kern="1200" dirty="0">
                          <a:solidFill>
                            <a:schemeClr val="dk1"/>
                          </a:solidFill>
                          <a:effectLst/>
                          <a:latin typeface="+mn-lt"/>
                          <a:ea typeface="+mn-ea"/>
                          <a:cs typeface="+mn-cs"/>
                        </a:rPr>
                        <a:t>Phase 1: Establish Billing practice.  Phase 2: Communication with local businesses for available services. Phase 3: Develop process flow for patients including registration/clinic space/EPIC AVS updates.  Phase 4: Implementation (small test of change before full implementation with mock patients from beginning to end)</a:t>
                      </a:r>
                    </a:p>
                    <a:p>
                      <a:pPr>
                        <a:spcBef>
                          <a:spcPts val="0"/>
                        </a:spcBef>
                      </a:pPr>
                      <a:endParaRPr lang="en-US" sz="1200" dirty="0"/>
                    </a:p>
                    <a:p>
                      <a:pPr>
                        <a:spcBef>
                          <a:spcPts val="0"/>
                        </a:spcBef>
                      </a:pPr>
                      <a:r>
                        <a:rPr lang="en-US" sz="1200" dirty="0"/>
                        <a:t>Current KOM Status: Phase 1: in progress. Phase 2: not met. Phase 3: not met Phase 4:not met</a:t>
                      </a:r>
                    </a:p>
                    <a:p>
                      <a:pPr>
                        <a:spcBef>
                          <a:spcPts val="0"/>
                        </a:spcBef>
                      </a:pPr>
                      <a:endParaRPr lang="en-US" sz="1000" dirty="0"/>
                    </a:p>
                    <a:p>
                      <a:pPr>
                        <a:spcBef>
                          <a:spcPts val="0"/>
                        </a:spcBef>
                      </a:pPr>
                      <a:endParaRPr lang="en-US" sz="10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Jen Mora</a:t>
                      </a:r>
                    </a:p>
                    <a:p>
                      <a:r>
                        <a:rPr lang="en-US" sz="1400" dirty="0"/>
                        <a:t>Members:</a:t>
                      </a:r>
                      <a:r>
                        <a:rPr lang="en-US" sz="1400" baseline="0" dirty="0"/>
                        <a:t> Sarah Watkins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883218"/>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t>Patient call the ED/UC for return to work note or evaluation after an injury or illness to return to work.  This could either be worker’s comp, personal injury, or illness.  We would like to streamline this for Jen Mora to see these patients with a scheduled visit.</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5" y="2883218"/>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62570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55683">
                <a:tc>
                  <a:txBody>
                    <a:bodyPr/>
                    <a:lstStyle/>
                    <a:p>
                      <a:pPr>
                        <a:spcBef>
                          <a:spcPts val="0"/>
                        </a:spcBef>
                      </a:pPr>
                      <a:r>
                        <a:rPr lang="en-US" sz="1400" dirty="0"/>
                        <a:t>Reduce non-emergent/urgent visits to the urgent cares and ED.  This will also provide patient satisfaction because it is difficult for them to get into see a primary care provider.</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90355" y="623114"/>
            <a:ext cx="32720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Patient Follow-up After Missing Work and Work Comp Restrictions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9624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81926" y="1085005"/>
          <a:ext cx="10258587" cy="6156960"/>
        </p:xfrm>
        <a:graphic>
          <a:graphicData uri="http://schemas.openxmlformats.org/drawingml/2006/table">
            <a:tbl>
              <a:tblPr firstRow="1" bandRow="1">
                <a:tableStyleId>{6E25E649-3F16-4E02-A733-19D2CDBF48F0}</a:tableStyleId>
              </a:tblPr>
              <a:tblGrid>
                <a:gridCol w="3244506">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2663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734929">
                <a:tc>
                  <a:txBody>
                    <a:bodyPr/>
                    <a:lstStyle/>
                    <a:p>
                      <a:r>
                        <a:rPr lang="en-US" sz="1200" dirty="0"/>
                        <a:t>Initial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Communication</a:t>
                      </a:r>
                    </a:p>
                    <a:p>
                      <a:r>
                        <a:rPr lang="en-US" sz="1200" dirty="0"/>
                        <a:t>Billing</a:t>
                      </a:r>
                    </a:p>
                    <a:p>
                      <a:r>
                        <a:rPr lang="en-US" sz="1200" dirty="0"/>
                        <a:t>Implementation </a:t>
                      </a:r>
                    </a:p>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08294">
                <a:tc>
                  <a:txBody>
                    <a:bodyPr/>
                    <a:lstStyle/>
                    <a:p>
                      <a:r>
                        <a:rPr lang="en-US" sz="1200" dirty="0"/>
                        <a:t>Local Businesses-worker’s comp claims and return to </a:t>
                      </a:r>
                      <a:r>
                        <a:rPr lang="en-US" sz="1200"/>
                        <a:t>work non-worker’s comp</a:t>
                      </a:r>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Jen contact for available services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71611">
                <a:tc>
                  <a:txBody>
                    <a:bodyPr/>
                    <a:lstStyle/>
                    <a:p>
                      <a:r>
                        <a:rPr lang="en-US" sz="1200" dirty="0"/>
                        <a:t>EPIC</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Change AVS to include Jen’s number for follow up visit- anyone that gets note to miss work and any work comp visit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After implementation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26635">
                <a:tc>
                  <a:txBody>
                    <a:bodyPr/>
                    <a:lstStyle/>
                    <a:p>
                      <a:r>
                        <a:rPr lang="en-US" sz="1400" dirty="0"/>
                        <a:t>Billing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How does this service get paid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843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Needle sticks other companies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Patients from outside agencies that have needle sticks can be in the ED for hours.  Jen can expedite this as she can now order labs.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a:t>May </a:t>
                      </a:r>
                      <a:r>
                        <a:rPr lang="en-US" sz="1400" dirty="0"/>
                        <a:t>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653270">
                <a:tc>
                  <a:txBody>
                    <a:bodyPr/>
                    <a:lstStyle/>
                    <a:p>
                      <a:r>
                        <a:rPr lang="en-US" sz="1400" dirty="0"/>
                        <a:t>Educate ED providers/staff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ED staff will need to be aware of adding Jen’s information to AVS for follow up</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After implementation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2663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2663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2663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2663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2663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9165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r>
              <a:rPr lang="en-US" sz="1800" dirty="0"/>
              <a:t> Total worker’s comp in ED 2024</a:t>
            </a:r>
            <a:endParaRPr lang="en-US" dirty="0"/>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Table 3">
            <a:extLst>
              <a:ext uri="{FF2B5EF4-FFF2-40B4-BE49-F238E27FC236}">
                <a16:creationId xmlns:a16="http://schemas.microsoft.com/office/drawing/2014/main" id="{A621A6B3-63F8-956F-B645-4F617F383D8D}"/>
              </a:ext>
            </a:extLst>
          </p:cNvPr>
          <p:cNvGraphicFramePr>
            <a:graphicFrameLocks noGrp="1"/>
          </p:cNvGraphicFramePr>
          <p:nvPr/>
        </p:nvGraphicFramePr>
        <p:xfrm>
          <a:off x="4997450" y="2410619"/>
          <a:ext cx="2197100" cy="282130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292916488"/>
                    </a:ext>
                  </a:extLst>
                </a:gridCol>
                <a:gridCol w="1295400">
                  <a:extLst>
                    <a:ext uri="{9D8B030D-6E8A-4147-A177-3AD203B41FA5}">
                      <a16:colId xmlns:a16="http://schemas.microsoft.com/office/drawing/2014/main" val="543688350"/>
                    </a:ext>
                  </a:extLst>
                </a:gridCol>
              </a:tblGrid>
              <a:tr h="190500">
                <a:tc>
                  <a:txBody>
                    <a:bodyPr/>
                    <a:lstStyle/>
                    <a:p>
                      <a:pPr algn="l" fontAlgn="b"/>
                      <a:r>
                        <a:rPr lang="en-US" sz="1100" u="none" strike="noStrike">
                          <a:effectLst/>
                        </a:rPr>
                        <a:t>Row Labels</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a:effectLst/>
                        </a:rPr>
                        <a:t>Count of Disch Date</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17524092"/>
                  </a:ext>
                </a:extLst>
              </a:tr>
              <a:tr h="190500">
                <a:tc>
                  <a:txBody>
                    <a:bodyPr/>
                    <a:lstStyle/>
                    <a:p>
                      <a:pPr algn="l" fontAlgn="b"/>
                      <a:r>
                        <a:rPr lang="en-US" sz="1100" u="none" strike="noStrike">
                          <a:effectLst/>
                        </a:rPr>
                        <a:t>Jan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81633970"/>
                  </a:ext>
                </a:extLst>
              </a:tr>
              <a:tr h="190500">
                <a:tc>
                  <a:txBody>
                    <a:bodyPr/>
                    <a:lstStyle/>
                    <a:p>
                      <a:pPr algn="l" fontAlgn="b"/>
                      <a:r>
                        <a:rPr lang="en-US" sz="1100" u="none" strike="noStrike">
                          <a:effectLst/>
                        </a:rPr>
                        <a:t>Feb</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72110246"/>
                  </a:ext>
                </a:extLst>
              </a:tr>
              <a:tr h="190500">
                <a:tc>
                  <a:txBody>
                    <a:bodyPr/>
                    <a:lstStyle/>
                    <a:p>
                      <a:pPr algn="l" fontAlgn="b"/>
                      <a:r>
                        <a:rPr lang="en-US" sz="1100" u="none" strike="noStrike">
                          <a:effectLst/>
                        </a:rPr>
                        <a:t>Mar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91787802"/>
                  </a:ext>
                </a:extLst>
              </a:tr>
              <a:tr h="190500">
                <a:tc>
                  <a:txBody>
                    <a:bodyPr/>
                    <a:lstStyle/>
                    <a:p>
                      <a:pPr algn="l" fontAlgn="b"/>
                      <a:r>
                        <a:rPr lang="en-US" sz="1100" u="none" strike="noStrike">
                          <a:effectLst/>
                        </a:rPr>
                        <a:t>Apr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82361749"/>
                  </a:ext>
                </a:extLst>
              </a:tr>
              <a:tr h="190500">
                <a:tc>
                  <a:txBody>
                    <a:bodyPr/>
                    <a:lstStyle/>
                    <a:p>
                      <a:pPr algn="l" fontAlgn="b"/>
                      <a:r>
                        <a:rPr lang="en-US" sz="1100" u="none" strike="noStrike">
                          <a:effectLst/>
                        </a:rPr>
                        <a:t>May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70564335"/>
                  </a:ext>
                </a:extLst>
              </a:tr>
              <a:tr h="190500">
                <a:tc>
                  <a:txBody>
                    <a:bodyPr/>
                    <a:lstStyle/>
                    <a:p>
                      <a:pPr algn="l" fontAlgn="b"/>
                      <a:r>
                        <a:rPr lang="en-US" sz="1100" u="none" strike="noStrike">
                          <a:effectLst/>
                        </a:rPr>
                        <a:t>Jun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5633561"/>
                  </a:ext>
                </a:extLst>
              </a:tr>
              <a:tr h="190500">
                <a:tc>
                  <a:txBody>
                    <a:bodyPr/>
                    <a:lstStyle/>
                    <a:p>
                      <a:pPr algn="l" fontAlgn="b"/>
                      <a:r>
                        <a:rPr lang="en-US" sz="1100" u="none" strike="noStrike">
                          <a:effectLst/>
                        </a:rPr>
                        <a:t>Jul</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48</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74276614"/>
                  </a:ext>
                </a:extLst>
              </a:tr>
              <a:tr h="190500">
                <a:tc>
                  <a:txBody>
                    <a:bodyPr/>
                    <a:lstStyle/>
                    <a:p>
                      <a:pPr algn="l" fontAlgn="b"/>
                      <a:r>
                        <a:rPr lang="en-US" sz="1100" u="none" strike="noStrike">
                          <a:effectLst/>
                        </a:rPr>
                        <a:t>Aug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25111001"/>
                  </a:ext>
                </a:extLst>
              </a:tr>
              <a:tr h="190500">
                <a:tc>
                  <a:txBody>
                    <a:bodyPr/>
                    <a:lstStyle/>
                    <a:p>
                      <a:pPr algn="l" fontAlgn="b"/>
                      <a:r>
                        <a:rPr lang="en-US" sz="1100" u="none" strike="noStrike">
                          <a:effectLst/>
                        </a:rPr>
                        <a:t>Sep</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87435875"/>
                  </a:ext>
                </a:extLst>
              </a:tr>
              <a:tr h="190500">
                <a:tc>
                  <a:txBody>
                    <a:bodyPr/>
                    <a:lstStyle/>
                    <a:p>
                      <a:pPr algn="l" fontAlgn="b"/>
                      <a:r>
                        <a:rPr lang="en-US" sz="1100" u="none" strike="noStrike">
                          <a:effectLst/>
                        </a:rPr>
                        <a:t>Oct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34590371"/>
                  </a:ext>
                </a:extLst>
              </a:tr>
              <a:tr h="190500">
                <a:tc>
                  <a:txBody>
                    <a:bodyPr/>
                    <a:lstStyle/>
                    <a:p>
                      <a:pPr algn="l" fontAlgn="b"/>
                      <a:r>
                        <a:rPr lang="en-US" sz="1100" u="none" strike="noStrike">
                          <a:effectLst/>
                        </a:rPr>
                        <a:t>Nov</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39</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72417399"/>
                  </a:ext>
                </a:extLst>
              </a:tr>
              <a:tr h="190500">
                <a:tc>
                  <a:txBody>
                    <a:bodyPr/>
                    <a:lstStyle/>
                    <a:p>
                      <a:pPr algn="l" fontAlgn="b"/>
                      <a:r>
                        <a:rPr lang="en-US" sz="1100" u="none" strike="noStrike">
                          <a:effectLst/>
                        </a:rPr>
                        <a:t>Dec</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81015777"/>
                  </a:ext>
                </a:extLst>
              </a:tr>
              <a:tr h="190500">
                <a:tc>
                  <a:txBody>
                    <a:bodyPr/>
                    <a:lstStyle/>
                    <a:p>
                      <a:pPr algn="l" fontAlgn="b"/>
                      <a:r>
                        <a:rPr lang="en-US" sz="1100" u="none" strike="noStrike">
                          <a:effectLst/>
                        </a:rPr>
                        <a:t>Grand Total</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dirty="0">
                          <a:effectLst/>
                        </a:rPr>
                        <a:t>518</a:t>
                      </a:r>
                      <a:endParaRPr lang="en-US"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8151629"/>
                  </a:ext>
                </a:extLst>
              </a:tr>
            </a:tbl>
          </a:graphicData>
        </a:graphic>
      </p:graphicFrame>
    </p:spTree>
    <p:extLst>
      <p:ext uri="{BB962C8B-B14F-4D97-AF65-F5344CB8AC3E}">
        <p14:creationId xmlns:p14="http://schemas.microsoft.com/office/powerpoint/2010/main" val="73458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a work in progress.  Due to evaluations and SHOC building implementation we haven’t had time needed to focus on this project</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2111591"/>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Establish billing practice</a:t>
                      </a:r>
                    </a:p>
                  </a:txBody>
                  <a:tcPr/>
                </a:tc>
                <a:tc>
                  <a:txBody>
                    <a:bodyPr/>
                    <a:lstStyle/>
                    <a:p>
                      <a:pPr>
                        <a:spcBef>
                          <a:spcPts val="0"/>
                        </a:spcBef>
                      </a:pPr>
                      <a:r>
                        <a:rPr lang="en-US" sz="1400" dirty="0"/>
                        <a:t>Jen/Tina/Sarah</a:t>
                      </a:r>
                    </a:p>
                  </a:txBody>
                  <a:tcPr/>
                </a:tc>
                <a:tc>
                  <a:txBody>
                    <a:bodyPr/>
                    <a:lstStyle/>
                    <a:p>
                      <a:pPr>
                        <a:spcBef>
                          <a:spcPts val="0"/>
                        </a:spcBef>
                      </a:pPr>
                      <a:r>
                        <a:rPr lang="en-US" sz="1400" dirty="0"/>
                        <a:t>May 1st</a:t>
                      </a:r>
                    </a:p>
                  </a:txBody>
                  <a:tcPr/>
                </a:tc>
                <a:extLst>
                  <a:ext uri="{0D108BD9-81ED-4DB2-BD59-A6C34878D82A}">
                    <a16:rowId xmlns:a16="http://schemas.microsoft.com/office/drawing/2014/main" val="2469417347"/>
                  </a:ext>
                </a:extLst>
              </a:tr>
              <a:tr h="187115">
                <a:tc>
                  <a:txBody>
                    <a:bodyPr/>
                    <a:lstStyle/>
                    <a:p>
                      <a:pPr>
                        <a:spcBef>
                          <a:spcPts val="0"/>
                        </a:spcBef>
                      </a:pPr>
                      <a:r>
                        <a:rPr lang="en-US" sz="1400" dirty="0"/>
                        <a:t>Determine clinic space/scheduling</a:t>
                      </a:r>
                    </a:p>
                  </a:txBody>
                  <a:tcPr/>
                </a:tc>
                <a:tc>
                  <a:txBody>
                    <a:bodyPr/>
                    <a:lstStyle/>
                    <a:p>
                      <a:pPr>
                        <a:spcBef>
                          <a:spcPts val="0"/>
                        </a:spcBef>
                      </a:pPr>
                      <a:r>
                        <a:rPr lang="en-US" sz="1400" dirty="0"/>
                        <a:t>Jen</a:t>
                      </a:r>
                    </a:p>
                  </a:txBody>
                  <a:tcPr/>
                </a:tc>
                <a:tc>
                  <a:txBody>
                    <a:bodyPr/>
                    <a:lstStyle/>
                    <a:p>
                      <a:pPr>
                        <a:spcBef>
                          <a:spcPts val="0"/>
                        </a:spcBef>
                      </a:pPr>
                      <a:r>
                        <a:rPr lang="en-US" sz="1400" dirty="0"/>
                        <a:t>May 1st</a:t>
                      </a: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8117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Services/ Urgent Care</a:t>
            </a:r>
          </a:p>
        </p:txBody>
      </p:sp>
      <p:sp>
        <p:nvSpPr>
          <p:cNvPr id="3" name="Subtitle 2"/>
          <p:cNvSpPr>
            <a:spLocks noGrp="1"/>
          </p:cNvSpPr>
          <p:nvPr>
            <p:ph type="subTitle" idx="1"/>
          </p:nvPr>
        </p:nvSpPr>
        <p:spPr/>
        <p:txBody>
          <a:bodyPr/>
          <a:lstStyle/>
          <a:p>
            <a:r>
              <a:rPr lang="en-US" dirty="0"/>
              <a:t>Onboarding– New Hires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April 22,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585960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413771"/>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891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044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solidFill>
                            <a:srgbClr val="FF0000"/>
                          </a:solidFill>
                        </a:rPr>
                        <a:t>KOM Target: Implement improved onboarding of new employees by ensuring application to hire to first 6 months are smooth, organized and easy for staff to navigate by April 30, 2025 </a:t>
                      </a:r>
                      <a:r>
                        <a:rPr lang="en-US" sz="1400" strike="noStrike" baseline="0" dirty="0">
                          <a:solidFill>
                            <a:srgbClr val="FF0000"/>
                          </a:solidFill>
                          <a:highlight>
                            <a:srgbClr val="FFFF00"/>
                          </a:highlight>
                        </a:rPr>
                        <a:t>(5 phases/steps to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noStrike" baseline="0"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solidFill>
                            <a:srgbClr val="FF0000"/>
                          </a:solidFill>
                          <a:highlight>
                            <a:srgbClr val="FFFF00"/>
                          </a:highlight>
                        </a:rPr>
                        <a:t>Current KOM Status:  Phases 1, 2 and 3: completed;  Phase 4: in process; Phases 5 &amp; 6: not yet met</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Kelly Harrington</a:t>
                      </a:r>
                    </a:p>
                    <a:p>
                      <a:r>
                        <a:rPr lang="en-US" sz="1400" dirty="0"/>
                        <a:t>Members:</a:t>
                      </a:r>
                      <a:r>
                        <a:rPr lang="en-US" sz="1400" baseline="0" dirty="0"/>
                        <a:t> ER &amp; Urgent Care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677636"/>
          <a:ext cx="5008593" cy="2124319"/>
        </p:xfrm>
        <a:graphic>
          <a:graphicData uri="http://schemas.openxmlformats.org/drawingml/2006/table">
            <a:tbl>
              <a:tblPr firstRow="1" bandRow="1">
                <a:tableStyleId>{6E25E649-3F16-4E02-A733-19D2CDBF48F0}</a:tableStyleId>
              </a:tblPr>
              <a:tblGrid>
                <a:gridCol w="5008593">
                  <a:extLst>
                    <a:ext uri="{9D8B030D-6E8A-4147-A177-3AD203B41FA5}">
                      <a16:colId xmlns:a16="http://schemas.microsoft.com/office/drawing/2014/main" val="20000"/>
                    </a:ext>
                  </a:extLst>
                </a:gridCol>
              </a:tblGrid>
              <a:tr h="716194">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92799">
                <a:tc>
                  <a:txBody>
                    <a:bodyPr/>
                    <a:lstStyle/>
                    <a:p>
                      <a:pPr>
                        <a:spcBef>
                          <a:spcPts val="0"/>
                        </a:spcBef>
                      </a:pPr>
                      <a:r>
                        <a:rPr lang="en-US" sz="1200" baseline="0" dirty="0">
                          <a:solidFill>
                            <a:srgbClr val="FF0000"/>
                          </a:solidFill>
                        </a:rPr>
                        <a:t>Onboarding plays a crucial role in employee retention. A strong onboarding program sets a positive first impressions, ensuring a smooth transition for new staff, familiarization with processes, resources and the culture of the organization. This leads to staff feeling valued and correlates with lower turnover rates. </a:t>
                      </a:r>
                      <a:endParaRPr lang="en-US" sz="1200" strike="sngStrike" baseline="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683387"/>
          <a:ext cx="4695112" cy="2181067"/>
        </p:xfrm>
        <a:graphic>
          <a:graphicData uri="http://schemas.openxmlformats.org/drawingml/2006/table">
            <a:tbl>
              <a:tblPr firstRow="1" bandRow="1">
                <a:tableStyleId>{6E25E649-3F16-4E02-A733-19D2CDBF48F0}</a:tableStyleId>
              </a:tblPr>
              <a:tblGrid>
                <a:gridCol w="4695112">
                  <a:extLst>
                    <a:ext uri="{9D8B030D-6E8A-4147-A177-3AD203B41FA5}">
                      <a16:colId xmlns:a16="http://schemas.microsoft.com/office/drawing/2014/main" val="20000"/>
                    </a:ext>
                  </a:extLst>
                </a:gridCol>
              </a:tblGrid>
              <a:tr h="669021">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49547">
                <a:tc>
                  <a:txBody>
                    <a:bodyPr/>
                    <a:lstStyle/>
                    <a:p>
                      <a:pPr>
                        <a:spcBef>
                          <a:spcPts val="0"/>
                        </a:spcBef>
                      </a:pPr>
                      <a:r>
                        <a:rPr lang="en-US" sz="1200" strike="noStrike" baseline="0" dirty="0">
                          <a:solidFill>
                            <a:srgbClr val="FF0000"/>
                          </a:solidFill>
                        </a:rPr>
                        <a:t>Employee satisfaction and projected decrease in turnover related to not feeling valued or that they don’t belong. </a:t>
                      </a:r>
                    </a:p>
                    <a:p>
                      <a:pPr>
                        <a:spcBef>
                          <a:spcPts val="0"/>
                        </a:spcBef>
                      </a:pPr>
                      <a:endParaRPr lang="en-US" sz="1200" strike="noStrike" baseline="0" dirty="0">
                        <a:solidFill>
                          <a:srgbClr val="FF0000"/>
                        </a:solidFill>
                      </a:endParaRPr>
                    </a:p>
                    <a:p>
                      <a:pPr>
                        <a:spcBef>
                          <a:spcPts val="0"/>
                        </a:spcBef>
                      </a:pPr>
                      <a:r>
                        <a:rPr lang="en-US" sz="1200" strike="noStrike" baseline="0" dirty="0">
                          <a:solidFill>
                            <a:srgbClr val="FF0000"/>
                          </a:solidFill>
                        </a:rPr>
                        <a:t>This ultimately can improve quality of care delivered and patient satisfaction.</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Orientation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2373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3575896"/>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3928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20239">
                <a:tc>
                  <a:txBody>
                    <a:bodyPr/>
                    <a:lstStyle/>
                    <a:p>
                      <a:r>
                        <a:rPr lang="en-US" sz="1000" strike="noStrike" dirty="0">
                          <a:solidFill>
                            <a:schemeClr val="tx1"/>
                          </a:solidFill>
                        </a:rPr>
                        <a:t>Define stages of Onboarding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As employees are onboarded, they slowly become more acclimated and develop awareness of the culture at an organization.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Feb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41379">
                <a:tc>
                  <a:txBody>
                    <a:bodyPr/>
                    <a:lstStyle/>
                    <a:p>
                      <a:r>
                        <a:rPr lang="en-US" sz="1000" strike="noStrike" dirty="0">
                          <a:solidFill>
                            <a:schemeClr val="tx1"/>
                          </a:solidFill>
                        </a:rPr>
                        <a:t>Determine timing/length of each stage</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strike="noStrike"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Feb/March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41379">
                <a:tc>
                  <a:txBody>
                    <a:bodyPr/>
                    <a:lstStyle/>
                    <a:p>
                      <a:r>
                        <a:rPr lang="en-US" sz="1000" strike="noStrike" dirty="0">
                          <a:solidFill>
                            <a:schemeClr val="tx1"/>
                          </a:solidFill>
                        </a:rPr>
                        <a:t>Define what the support looks like in each stage, compare current versus desired practices.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It’s important to change and grow throughout various stages to ensure staff growth is continuing and not stagnant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Feb/Mar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611203596"/>
                  </a:ext>
                </a:extLst>
              </a:tr>
              <a:tr h="641379">
                <a:tc>
                  <a:txBody>
                    <a:bodyPr/>
                    <a:lstStyle/>
                    <a:p>
                      <a:r>
                        <a:rPr lang="en-US" sz="1000" strike="noStrike" dirty="0">
                          <a:solidFill>
                            <a:schemeClr val="tx1"/>
                          </a:solidFill>
                        </a:rPr>
                        <a:t>Explore customization of onboarding stages or scheduling and timing based on employee attributes, skills and background.</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strike="noStrike"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43952996"/>
                  </a:ext>
                </a:extLst>
              </a:tr>
              <a:tr h="33928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5094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Individual goals/steps built to create a successful onboarding experience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3E12250D-5DD2-E6D4-E3F6-4AD7B9EAF3AC}"/>
              </a:ext>
            </a:extLst>
          </p:cNvPr>
          <p:cNvGraphicFramePr>
            <a:graphicFrameLocks noGrp="1"/>
          </p:cNvGraphicFramePr>
          <p:nvPr/>
        </p:nvGraphicFramePr>
        <p:xfrm>
          <a:off x="609600" y="1481138"/>
          <a:ext cx="11090694" cy="3834770"/>
        </p:xfrm>
        <a:graphic>
          <a:graphicData uri="http://schemas.openxmlformats.org/drawingml/2006/table">
            <a:tbl>
              <a:tblPr firstRow="1" bandRow="1">
                <a:tableStyleId>{5C22544A-7EE6-4342-B048-85BDC9FD1C3A}</a:tableStyleId>
              </a:tblPr>
              <a:tblGrid>
                <a:gridCol w="5263232">
                  <a:extLst>
                    <a:ext uri="{9D8B030D-6E8A-4147-A177-3AD203B41FA5}">
                      <a16:colId xmlns:a16="http://schemas.microsoft.com/office/drawing/2014/main" val="3119802049"/>
                    </a:ext>
                  </a:extLst>
                </a:gridCol>
                <a:gridCol w="2935772">
                  <a:extLst>
                    <a:ext uri="{9D8B030D-6E8A-4147-A177-3AD203B41FA5}">
                      <a16:colId xmlns:a16="http://schemas.microsoft.com/office/drawing/2014/main" val="1153540742"/>
                    </a:ext>
                  </a:extLst>
                </a:gridCol>
                <a:gridCol w="2891690">
                  <a:extLst>
                    <a:ext uri="{9D8B030D-6E8A-4147-A177-3AD203B41FA5}">
                      <a16:colId xmlns:a16="http://schemas.microsoft.com/office/drawing/2014/main" val="2822171778"/>
                    </a:ext>
                  </a:extLst>
                </a:gridCol>
              </a:tblGrid>
              <a:tr h="334362">
                <a:tc>
                  <a:txBody>
                    <a:bodyPr/>
                    <a:lstStyle/>
                    <a:p>
                      <a:r>
                        <a:rPr lang="en-US" dirty="0">
                          <a:solidFill>
                            <a:schemeClr val="tx1"/>
                          </a:solidFill>
                        </a:rPr>
                        <a:t>Action Item</a:t>
                      </a:r>
                    </a:p>
                  </a:txBody>
                  <a:tcPr/>
                </a:tc>
                <a:tc>
                  <a:txBody>
                    <a:bodyPr/>
                    <a:lstStyle/>
                    <a:p>
                      <a:r>
                        <a:rPr lang="en-US" dirty="0">
                          <a:solidFill>
                            <a:schemeClr val="tx1"/>
                          </a:solidFill>
                        </a:rPr>
                        <a:t>Due Date</a:t>
                      </a:r>
                    </a:p>
                  </a:txBody>
                  <a:tcPr/>
                </a:tc>
                <a:tc>
                  <a:txBody>
                    <a:bodyPr/>
                    <a:lstStyle/>
                    <a:p>
                      <a:r>
                        <a:rPr lang="en-US" dirty="0">
                          <a:solidFill>
                            <a:schemeClr val="tx1"/>
                          </a:solidFill>
                        </a:rPr>
                        <a:t>Goal Met</a:t>
                      </a:r>
                    </a:p>
                  </a:txBody>
                  <a:tcPr/>
                </a:tc>
                <a:extLst>
                  <a:ext uri="{0D108BD9-81ED-4DB2-BD59-A6C34878D82A}">
                    <a16:rowId xmlns:a16="http://schemas.microsoft.com/office/drawing/2014/main" val="3845657542"/>
                  </a:ext>
                </a:extLst>
              </a:tr>
              <a:tr h="601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noStrike" kern="1200" dirty="0">
                          <a:solidFill>
                            <a:schemeClr val="tx1"/>
                          </a:solidFill>
                          <a:latin typeface="+mn-lt"/>
                          <a:ea typeface="+mn-ea"/>
                          <a:cs typeface="+mn-cs"/>
                        </a:rPr>
                        <a:t>Review UC, ER checklists to separate out what is a clinical skill that needs to be taught/reviewed vs onboarding/basic acclimation to the unit</a:t>
                      </a:r>
                    </a:p>
                  </a:txBody>
                  <a:tcPr>
                    <a:solidFill>
                      <a:srgbClr val="92D050"/>
                    </a:solidFill>
                  </a:tcPr>
                </a:tc>
                <a:tc>
                  <a:txBody>
                    <a:bodyPr/>
                    <a:lstStyle/>
                    <a:p>
                      <a:r>
                        <a:rPr lang="en-US" sz="1200" b="0" dirty="0">
                          <a:solidFill>
                            <a:schemeClr val="tx1"/>
                          </a:solidFill>
                        </a:rPr>
                        <a:t>Jan 15, 2024</a:t>
                      </a:r>
                    </a:p>
                  </a:txBody>
                  <a:tcPr>
                    <a:solidFill>
                      <a:srgbClr val="92D050"/>
                    </a:solidFill>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2846943931"/>
                  </a:ext>
                </a:extLst>
              </a:tr>
              <a:tr h="477214">
                <a:tc>
                  <a:txBody>
                    <a:bodyPr/>
                    <a:lstStyle/>
                    <a:p>
                      <a:r>
                        <a:rPr lang="en-US" sz="1200" strike="noStrike" dirty="0">
                          <a:solidFill>
                            <a:schemeClr val="tx1"/>
                          </a:solidFill>
                        </a:rPr>
                        <a:t>Define stages of Onboarding, points of intersection with new employees that require different levels of support. </a:t>
                      </a:r>
                    </a:p>
                  </a:txBody>
                  <a:tcPr>
                    <a:solidFill>
                      <a:srgbClr val="92D050"/>
                    </a:solidFill>
                  </a:tcPr>
                </a:tc>
                <a:tc>
                  <a:txBody>
                    <a:bodyPr/>
                    <a:lstStyle/>
                    <a:p>
                      <a:r>
                        <a:rPr lang="en-US" sz="1200" b="0" dirty="0">
                          <a:solidFill>
                            <a:schemeClr val="tx1"/>
                          </a:solidFill>
                        </a:rPr>
                        <a:t>Feb 28, 2025</a:t>
                      </a:r>
                    </a:p>
                  </a:txBody>
                  <a:tcPr>
                    <a:solidFill>
                      <a:srgbClr val="92D050"/>
                    </a:solidFill>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816968052"/>
                  </a:ext>
                </a:extLst>
              </a:tr>
              <a:tr h="469706">
                <a:tc>
                  <a:txBody>
                    <a:bodyPr/>
                    <a:lstStyle/>
                    <a:p>
                      <a:r>
                        <a:rPr lang="en-US" sz="1200" strike="noStrike" dirty="0">
                          <a:solidFill>
                            <a:schemeClr val="tx1"/>
                          </a:solidFill>
                        </a:rPr>
                        <a:t>Define what the Onboarding support looks like in each stage. </a:t>
                      </a:r>
                    </a:p>
                  </a:txBody>
                  <a:tcPr>
                    <a:solidFill>
                      <a:srgbClr val="92D050"/>
                    </a:solidFill>
                  </a:tcPr>
                </a:tc>
                <a:tc>
                  <a:txBody>
                    <a:bodyPr/>
                    <a:lstStyle/>
                    <a:p>
                      <a:r>
                        <a:rPr lang="en-US" sz="1200" dirty="0">
                          <a:solidFill>
                            <a:schemeClr val="tx1"/>
                          </a:solidFill>
                        </a:rPr>
                        <a:t>Mar 31, 2025</a:t>
                      </a:r>
                    </a:p>
                  </a:txBody>
                  <a:tcPr>
                    <a:solidFill>
                      <a:srgbClr val="92D050"/>
                    </a:solidFill>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2128270358"/>
                  </a:ext>
                </a:extLst>
              </a:tr>
              <a:tr h="469706">
                <a:tc>
                  <a:txBody>
                    <a:bodyPr/>
                    <a:lstStyle/>
                    <a:p>
                      <a:r>
                        <a:rPr lang="en-US" sz="1200" strike="noStrike" dirty="0">
                          <a:solidFill>
                            <a:schemeClr val="tx1"/>
                          </a:solidFill>
                        </a:rPr>
                        <a:t>Finalize ER/UC onboarding stages and support with staff input, reflecting on their onboarding experiences, including presentation at staff meetings. </a:t>
                      </a:r>
                    </a:p>
                  </a:txBody>
                  <a:tcPr>
                    <a:solidFill>
                      <a:srgbClr val="FFFF00"/>
                    </a:solidFill>
                  </a:tcPr>
                </a:tc>
                <a:tc>
                  <a:txBody>
                    <a:bodyPr/>
                    <a:lstStyle/>
                    <a:p>
                      <a:r>
                        <a:rPr lang="en-US" sz="1200" dirty="0">
                          <a:solidFill>
                            <a:schemeClr val="tx1"/>
                          </a:solidFill>
                        </a:rPr>
                        <a:t>April 30, 2025</a:t>
                      </a:r>
                    </a:p>
                  </a:txBody>
                  <a:tcPr>
                    <a:solidFill>
                      <a:srgbClr val="FFFF00"/>
                    </a:solidFill>
                  </a:tcPr>
                </a:tc>
                <a:tc>
                  <a:txBody>
                    <a:bodyPr/>
                    <a:lstStyle/>
                    <a:p>
                      <a:r>
                        <a:rPr lang="en-US" sz="1200" dirty="0">
                          <a:solidFill>
                            <a:schemeClr val="tx1"/>
                          </a:solidFill>
                        </a:rPr>
                        <a:t>In process</a:t>
                      </a:r>
                    </a:p>
                  </a:txBody>
                  <a:tcPr>
                    <a:solidFill>
                      <a:srgbClr val="FFFF00"/>
                    </a:solidFill>
                  </a:tcPr>
                </a:tc>
                <a:extLst>
                  <a:ext uri="{0D108BD9-81ED-4DB2-BD59-A6C34878D82A}">
                    <a16:rowId xmlns:a16="http://schemas.microsoft.com/office/drawing/2014/main" val="3623314988"/>
                  </a:ext>
                </a:extLst>
              </a:tr>
              <a:tr h="469705">
                <a:tc>
                  <a:txBody>
                    <a:bodyPr/>
                    <a:lstStyle/>
                    <a:p>
                      <a:r>
                        <a:rPr lang="en-US" sz="1200" strike="noStrike" dirty="0">
                          <a:solidFill>
                            <a:schemeClr val="tx1"/>
                          </a:solidFill>
                        </a:rPr>
                        <a:t>Implement consistent onboarding with all new employees in ER/UC and obtain feedback from staff during routine manager check-ins during probationary period</a:t>
                      </a:r>
                    </a:p>
                  </a:txBody>
                  <a:tcPr>
                    <a:solidFill>
                      <a:srgbClr val="FF0000"/>
                    </a:solidFill>
                  </a:tcPr>
                </a:tc>
                <a:tc>
                  <a:txBody>
                    <a:bodyPr/>
                    <a:lstStyle/>
                    <a:p>
                      <a:r>
                        <a:rPr lang="en-US" sz="1200" dirty="0">
                          <a:solidFill>
                            <a:schemeClr val="tx1"/>
                          </a:solidFill>
                        </a:rPr>
                        <a:t>May 30, 2025</a:t>
                      </a:r>
                    </a:p>
                  </a:txBody>
                  <a:tcPr>
                    <a:solidFill>
                      <a:srgbClr val="FF0000"/>
                    </a:solidFill>
                  </a:tcPr>
                </a:tc>
                <a:tc>
                  <a:txBody>
                    <a:bodyPr/>
                    <a:lstStyle/>
                    <a:p>
                      <a:r>
                        <a:rPr lang="en-US" sz="1200" dirty="0">
                          <a:solidFill>
                            <a:schemeClr val="tx1"/>
                          </a:solidFill>
                        </a:rPr>
                        <a:t>Not met</a:t>
                      </a:r>
                    </a:p>
                  </a:txBody>
                  <a:tcPr>
                    <a:solidFill>
                      <a:srgbClr val="FF0000"/>
                    </a:solidFill>
                  </a:tcPr>
                </a:tc>
                <a:extLst>
                  <a:ext uri="{0D108BD9-81ED-4DB2-BD59-A6C34878D82A}">
                    <a16:rowId xmlns:a16="http://schemas.microsoft.com/office/drawing/2014/main" val="3339611990"/>
                  </a:ext>
                </a:extLst>
              </a:tr>
              <a:tr h="601850">
                <a:tc>
                  <a:txBody>
                    <a:bodyPr/>
                    <a:lstStyle/>
                    <a:p>
                      <a:r>
                        <a:rPr lang="en-US" sz="1200" dirty="0">
                          <a:solidFill>
                            <a:schemeClr val="tx1"/>
                          </a:solidFill>
                        </a:rPr>
                        <a:t>Collaboration with HR about potential expansion of Onboarding supports into organization-wide practices.</a:t>
                      </a:r>
                    </a:p>
                  </a:txBody>
                  <a:tcPr>
                    <a:solidFill>
                      <a:srgbClr val="FF0000"/>
                    </a:solidFill>
                  </a:tcPr>
                </a:tc>
                <a:tc>
                  <a:txBody>
                    <a:bodyPr/>
                    <a:lstStyle/>
                    <a:p>
                      <a:r>
                        <a:rPr lang="en-US" sz="1200" dirty="0">
                          <a:solidFill>
                            <a:schemeClr val="tx1"/>
                          </a:solidFill>
                        </a:rPr>
                        <a:t>TBD</a:t>
                      </a:r>
                    </a:p>
                  </a:txBody>
                  <a:tcPr>
                    <a:solidFill>
                      <a:srgbClr val="FF0000"/>
                    </a:solidFill>
                  </a:tcPr>
                </a:tc>
                <a:tc>
                  <a:txBody>
                    <a:bodyPr/>
                    <a:lstStyle/>
                    <a:p>
                      <a:r>
                        <a:rPr lang="en-US" sz="1200" baseline="0" dirty="0">
                          <a:solidFill>
                            <a:schemeClr val="tx1"/>
                          </a:solidFill>
                        </a:rPr>
                        <a:t>Not met</a:t>
                      </a:r>
                    </a:p>
                  </a:txBody>
                  <a:tcPr>
                    <a:solidFill>
                      <a:srgbClr val="FF0000"/>
                    </a:solidFill>
                  </a:tcPr>
                </a:tc>
                <a:extLst>
                  <a:ext uri="{0D108BD9-81ED-4DB2-BD59-A6C34878D82A}">
                    <a16:rowId xmlns:a16="http://schemas.microsoft.com/office/drawing/2014/main" val="3563501704"/>
                  </a:ext>
                </a:extLst>
              </a:tr>
            </a:tbl>
          </a:graphicData>
        </a:graphic>
      </p:graphicFrame>
    </p:spTree>
    <p:extLst>
      <p:ext uri="{BB962C8B-B14F-4D97-AF65-F5344CB8AC3E}">
        <p14:creationId xmlns:p14="http://schemas.microsoft.com/office/powerpoint/2010/main" val="2571940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Project in process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67166" y="2031893"/>
          <a:ext cx="10281834" cy="1315720"/>
        </p:xfrm>
        <a:graphic>
          <a:graphicData uri="http://schemas.openxmlformats.org/drawingml/2006/table">
            <a:tbl>
              <a:tblPr firstRow="1" bandRow="1">
                <a:tableStyleId>{6E25E649-3F16-4E02-A733-19D2CDBF48F0}</a:tableStyleId>
              </a:tblPr>
              <a:tblGrid>
                <a:gridCol w="10281834">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Orientation previously included all ancillary departments and time spent in each department.  This has not happened for several years and we are bringing it back.  Sam Stoltz will be the new Education person and I said I would start the process for her as I have 3 new hires – 2 RNS and a manager.  Kelly has prior experience, and we will be co-leads. </a:t>
                      </a:r>
                      <a:r>
                        <a:rPr lang="en-US" sz="1400" dirty="0">
                          <a:solidFill>
                            <a:srgbClr val="FF0000"/>
                          </a:solidFill>
                        </a:rPr>
                        <a:t>Onboarding becoming the focus, and while it’s integral with orientation, it’s very different.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2192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Change project direction and ensure impact is value-added to all new hires and ER/UC leadership.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316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810" y="1712845"/>
            <a:ext cx="10363200" cy="1829761"/>
          </a:xfrm>
        </p:spPr>
        <p:txBody>
          <a:bodyPr/>
          <a:lstStyle/>
          <a:p>
            <a:r>
              <a:rPr lang="en-US" dirty="0"/>
              <a:t>Laboratory</a:t>
            </a:r>
          </a:p>
        </p:txBody>
      </p:sp>
      <p:sp>
        <p:nvSpPr>
          <p:cNvPr id="3" name="Subtitle 2"/>
          <p:cNvSpPr>
            <a:spLocks noGrp="1"/>
          </p:cNvSpPr>
          <p:nvPr>
            <p:ph type="subTitle" idx="1"/>
          </p:nvPr>
        </p:nvSpPr>
        <p:spPr/>
        <p:txBody>
          <a:bodyPr/>
          <a:lstStyle/>
          <a:p>
            <a:r>
              <a:rPr lang="en-US" dirty="0"/>
              <a:t>CAP Self – Inspection Follow-up</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10896" cy="741680"/>
        </p:xfrm>
        <a:graphic>
          <a:graphicData uri="http://schemas.openxmlformats.org/drawingml/2006/table">
            <a:tbl>
              <a:tblPr firstRow="1" bandRow="1">
                <a:tableStyleId>{5940675A-B579-460E-94D1-54222C63F5DA}</a:tableStyleId>
              </a:tblPr>
              <a:tblGrid>
                <a:gridCol w="5610896">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4.2025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89415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Table 6">
            <a:extLst>
              <a:ext uri="{FF2B5EF4-FFF2-40B4-BE49-F238E27FC236}">
                <a16:creationId xmlns:a16="http://schemas.microsoft.com/office/drawing/2014/main" id="{8E8F6FD6-6D98-1BBE-5469-72BB737F8DC4}"/>
              </a:ext>
            </a:extLst>
          </p:cNvPr>
          <p:cNvGraphicFramePr>
            <a:graphicFrameLocks noGrp="1"/>
          </p:cNvGraphicFramePr>
          <p:nvPr/>
        </p:nvGraphicFramePr>
        <p:xfrm>
          <a:off x="403647" y="1545340"/>
          <a:ext cx="11090694" cy="4830997"/>
        </p:xfrm>
        <a:graphic>
          <a:graphicData uri="http://schemas.openxmlformats.org/drawingml/2006/table">
            <a:tbl>
              <a:tblPr firstRow="1" bandRow="1">
                <a:tableStyleId>{5C22544A-7EE6-4342-B048-85BDC9FD1C3A}</a:tableStyleId>
              </a:tblPr>
              <a:tblGrid>
                <a:gridCol w="5263232">
                  <a:extLst>
                    <a:ext uri="{9D8B030D-6E8A-4147-A177-3AD203B41FA5}">
                      <a16:colId xmlns:a16="http://schemas.microsoft.com/office/drawing/2014/main" val="3238068611"/>
                    </a:ext>
                  </a:extLst>
                </a:gridCol>
                <a:gridCol w="2935772">
                  <a:extLst>
                    <a:ext uri="{9D8B030D-6E8A-4147-A177-3AD203B41FA5}">
                      <a16:colId xmlns:a16="http://schemas.microsoft.com/office/drawing/2014/main" val="3855580704"/>
                    </a:ext>
                  </a:extLst>
                </a:gridCol>
                <a:gridCol w="2891690">
                  <a:extLst>
                    <a:ext uri="{9D8B030D-6E8A-4147-A177-3AD203B41FA5}">
                      <a16:colId xmlns:a16="http://schemas.microsoft.com/office/drawing/2014/main" val="524609281"/>
                    </a:ext>
                  </a:extLst>
                </a:gridCol>
              </a:tblGrid>
              <a:tr h="343914">
                <a:tc>
                  <a:txBody>
                    <a:bodyPr/>
                    <a:lstStyle/>
                    <a:p>
                      <a:r>
                        <a:rPr lang="en-US" dirty="0"/>
                        <a:t>Action Item</a:t>
                      </a:r>
                    </a:p>
                  </a:txBody>
                  <a:tcPr/>
                </a:tc>
                <a:tc>
                  <a:txBody>
                    <a:bodyPr/>
                    <a:lstStyle/>
                    <a:p>
                      <a:r>
                        <a:rPr lang="en-US" dirty="0"/>
                        <a:t>Due Date</a:t>
                      </a:r>
                    </a:p>
                  </a:txBody>
                  <a:tcPr/>
                </a:tc>
                <a:tc>
                  <a:txBody>
                    <a:bodyPr/>
                    <a:lstStyle/>
                    <a:p>
                      <a:r>
                        <a:rPr lang="en-US" dirty="0"/>
                        <a:t>Goal Met</a:t>
                      </a:r>
                    </a:p>
                  </a:txBody>
                  <a:tcPr/>
                </a:tc>
                <a:extLst>
                  <a:ext uri="{0D108BD9-81ED-4DB2-BD59-A6C34878D82A}">
                    <a16:rowId xmlns:a16="http://schemas.microsoft.com/office/drawing/2014/main" val="246809875"/>
                  </a:ext>
                </a:extLst>
              </a:tr>
              <a:tr h="601850">
                <a:tc>
                  <a:txBody>
                    <a:bodyPr/>
                    <a:lstStyle/>
                    <a:p>
                      <a:r>
                        <a:rPr lang="en-US" sz="1200" b="0" dirty="0">
                          <a:solidFill>
                            <a:schemeClr val="tx1"/>
                          </a:solidFill>
                        </a:rPr>
                        <a:t>IP Manager to work with CNO and nurse leaders to determine need to pre- and post- task rating system.  Is this a regulatory requirement?</a:t>
                      </a:r>
                    </a:p>
                  </a:txBody>
                  <a:tcPr/>
                </a:tc>
                <a:tc>
                  <a:txBody>
                    <a:bodyPr/>
                    <a:lstStyle/>
                    <a:p>
                      <a:r>
                        <a:rPr lang="en-US" sz="1200" b="0" dirty="0">
                          <a:solidFill>
                            <a:schemeClr val="tx1"/>
                          </a:solidFill>
                        </a:rPr>
                        <a:t>December 1</a:t>
                      </a:r>
                      <a:r>
                        <a:rPr lang="en-US" sz="1200" b="0" baseline="30000" dirty="0">
                          <a:solidFill>
                            <a:schemeClr val="tx1"/>
                          </a:solidFill>
                        </a:rPr>
                        <a:t>st</a:t>
                      </a:r>
                      <a:r>
                        <a:rPr lang="en-US" sz="1200" b="0" dirty="0">
                          <a:solidFill>
                            <a:schemeClr val="tx1"/>
                          </a:solidFill>
                        </a:rPr>
                        <a:t>, 2024.</a:t>
                      </a:r>
                    </a:p>
                  </a:txBody>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513098343"/>
                  </a:ext>
                </a:extLst>
              </a:tr>
              <a:tr h="477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Nurse Leaders to consider request of project team to utilize assistance of Clinical Nurse to assist with onboarding process.</a:t>
                      </a:r>
                    </a:p>
                  </a:txBody>
                  <a:tcPr/>
                </a:tc>
                <a:tc>
                  <a:txBody>
                    <a:bodyPr/>
                    <a:lstStyle/>
                    <a:p>
                      <a:r>
                        <a:rPr lang="en-US" sz="1200" b="0" dirty="0">
                          <a:solidFill>
                            <a:schemeClr val="tx1"/>
                          </a:solidFill>
                        </a:rPr>
                        <a:t>December 10</a:t>
                      </a:r>
                      <a:r>
                        <a:rPr lang="en-US" sz="1200" b="0" baseline="30000" dirty="0">
                          <a:solidFill>
                            <a:schemeClr val="tx1"/>
                          </a:solidFill>
                        </a:rPr>
                        <a:t>th</a:t>
                      </a:r>
                      <a:r>
                        <a:rPr lang="en-US" sz="1200" b="0" dirty="0">
                          <a:solidFill>
                            <a:schemeClr val="tx1"/>
                          </a:solidFill>
                        </a:rPr>
                        <a:t>, 2024.</a:t>
                      </a:r>
                    </a:p>
                  </a:txBody>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3115810772"/>
                  </a:ext>
                </a:extLst>
              </a:tr>
              <a:tr h="469706">
                <a:tc>
                  <a:txBody>
                    <a:bodyPr/>
                    <a:lstStyle/>
                    <a:p>
                      <a:r>
                        <a:rPr lang="en-US" sz="1200" dirty="0"/>
                        <a:t>Invite Clinical Nurse to next Project Meeting (January 15</a:t>
                      </a:r>
                      <a:r>
                        <a:rPr lang="en-US" sz="1200" baseline="30000" dirty="0"/>
                        <a:t>th</a:t>
                      </a:r>
                      <a:r>
                        <a:rPr lang="en-US" sz="1200" dirty="0"/>
                        <a:t>) if appropriate. </a:t>
                      </a:r>
                    </a:p>
                  </a:txBody>
                  <a:tcPr/>
                </a:tc>
                <a:tc>
                  <a:txBody>
                    <a:bodyPr/>
                    <a:lstStyle/>
                    <a:p>
                      <a:r>
                        <a:rPr lang="en-US" sz="1200" dirty="0"/>
                        <a:t>December 10</a:t>
                      </a:r>
                      <a:r>
                        <a:rPr lang="en-US" sz="1200" baseline="30000" dirty="0"/>
                        <a:t>th</a:t>
                      </a:r>
                      <a:r>
                        <a:rPr lang="en-US" sz="1200" dirty="0"/>
                        <a:t>, 2024.</a:t>
                      </a:r>
                    </a:p>
                  </a:txBody>
                  <a:tcPr/>
                </a:tc>
                <a:tc>
                  <a:txBody>
                    <a:bodyPr/>
                    <a:lstStyle/>
                    <a:p>
                      <a:r>
                        <a:rPr lang="en-US" sz="1200" dirty="0"/>
                        <a:t>Goal Met.</a:t>
                      </a:r>
                    </a:p>
                  </a:txBody>
                  <a:tcPr>
                    <a:solidFill>
                      <a:srgbClr val="92D050"/>
                    </a:solidFill>
                  </a:tcPr>
                </a:tc>
                <a:extLst>
                  <a:ext uri="{0D108BD9-81ED-4DB2-BD59-A6C34878D82A}">
                    <a16:rowId xmlns:a16="http://schemas.microsoft.com/office/drawing/2014/main" val="4111941956"/>
                  </a:ext>
                </a:extLst>
              </a:tr>
              <a:tr h="469705">
                <a:tc>
                  <a:txBody>
                    <a:bodyPr/>
                    <a:lstStyle/>
                    <a:p>
                      <a:r>
                        <a:rPr lang="en-US" sz="1200" dirty="0">
                          <a:solidFill>
                            <a:schemeClr val="tx1"/>
                          </a:solidFill>
                        </a:rPr>
                        <a:t>Redesign the Inpatient Registered Nurse orientation checklist.</a:t>
                      </a:r>
                    </a:p>
                  </a:txBody>
                  <a:tcPr/>
                </a:tc>
                <a:tc>
                  <a:txBody>
                    <a:bodyPr/>
                    <a:lstStyle/>
                    <a:p>
                      <a:r>
                        <a:rPr lang="en-US" sz="1200" dirty="0">
                          <a:solidFill>
                            <a:schemeClr val="tx1"/>
                          </a:solidFill>
                        </a:rPr>
                        <a:t>March 2025.</a:t>
                      </a:r>
                    </a:p>
                  </a:txBody>
                  <a:tcPr/>
                </a:tc>
                <a:tc>
                  <a:txBody>
                    <a:bodyPr/>
                    <a:lstStyle/>
                    <a:p>
                      <a:r>
                        <a:rPr lang="en-US" sz="1200" dirty="0"/>
                        <a:t>Goal Met.  Working with Addy on formatting final draft.</a:t>
                      </a:r>
                    </a:p>
                  </a:txBody>
                  <a:tcPr>
                    <a:solidFill>
                      <a:srgbClr val="92D050"/>
                    </a:solidFill>
                  </a:tcPr>
                </a:tc>
                <a:extLst>
                  <a:ext uri="{0D108BD9-81ED-4DB2-BD59-A6C34878D82A}">
                    <a16:rowId xmlns:a16="http://schemas.microsoft.com/office/drawing/2014/main" val="3918778100"/>
                  </a:ext>
                </a:extLst>
              </a:tr>
              <a:tr h="601850">
                <a:tc>
                  <a:txBody>
                    <a:bodyPr/>
                    <a:lstStyle/>
                    <a:p>
                      <a:r>
                        <a:rPr lang="en-US" sz="1200" dirty="0">
                          <a:solidFill>
                            <a:srgbClr val="FF0000"/>
                          </a:solidFill>
                        </a:rPr>
                        <a:t>Work with Informatics nurse on development of Epic orientation checklist specific to Inpatient Department</a:t>
                      </a:r>
                    </a:p>
                  </a:txBody>
                  <a:tcPr/>
                </a:tc>
                <a:tc>
                  <a:txBody>
                    <a:bodyPr/>
                    <a:lstStyle/>
                    <a:p>
                      <a:r>
                        <a:rPr lang="en-US" sz="1200" dirty="0">
                          <a:solidFill>
                            <a:srgbClr val="FF0000"/>
                          </a:solidFill>
                        </a:rPr>
                        <a:t>April 2025</a:t>
                      </a:r>
                    </a:p>
                  </a:txBody>
                  <a:tcPr/>
                </a:tc>
                <a:tc>
                  <a:txBody>
                    <a:bodyPr/>
                    <a:lstStyle/>
                    <a:p>
                      <a:r>
                        <a:rPr lang="en-US" sz="1200" baseline="0" dirty="0">
                          <a:solidFill>
                            <a:schemeClr val="tx1"/>
                          </a:solidFill>
                        </a:rPr>
                        <a:t>In Progress.</a:t>
                      </a:r>
                    </a:p>
                  </a:txBody>
                  <a:tcPr>
                    <a:solidFill>
                      <a:srgbClr val="FFFF00"/>
                    </a:solidFill>
                  </a:tcPr>
                </a:tc>
                <a:extLst>
                  <a:ext uri="{0D108BD9-81ED-4DB2-BD59-A6C34878D82A}">
                    <a16:rowId xmlns:a16="http://schemas.microsoft.com/office/drawing/2014/main" val="192193107"/>
                  </a:ext>
                </a:extLst>
              </a:tr>
              <a:tr h="601850">
                <a:tc>
                  <a:txBody>
                    <a:bodyPr/>
                    <a:lstStyle/>
                    <a:p>
                      <a:r>
                        <a:rPr lang="en-US" sz="1200" dirty="0">
                          <a:solidFill>
                            <a:srgbClr val="FF0000"/>
                          </a:solidFill>
                        </a:rPr>
                        <a:t>Rework current orientation binder to create an improved onboarding experience for nursing staff (in collaboration with Clinical Education).</a:t>
                      </a:r>
                    </a:p>
                  </a:txBody>
                  <a:tcPr/>
                </a:tc>
                <a:tc>
                  <a:txBody>
                    <a:bodyPr/>
                    <a:lstStyle/>
                    <a:p>
                      <a:r>
                        <a:rPr lang="en-US" sz="1200" dirty="0">
                          <a:solidFill>
                            <a:srgbClr val="FF0000"/>
                          </a:solidFill>
                        </a:rPr>
                        <a:t>April 2025.</a:t>
                      </a:r>
                    </a:p>
                  </a:txBody>
                  <a:tcPr/>
                </a:tc>
                <a:tc>
                  <a:txBody>
                    <a:bodyPr/>
                    <a:lstStyle/>
                    <a:p>
                      <a:r>
                        <a:rPr lang="en-US" sz="1200" baseline="0" dirty="0">
                          <a:solidFill>
                            <a:schemeClr val="tx1"/>
                          </a:solidFill>
                        </a:rPr>
                        <a:t>In Progress.</a:t>
                      </a:r>
                    </a:p>
                  </a:txBody>
                  <a:tcPr>
                    <a:solidFill>
                      <a:srgbClr val="FFFF00"/>
                    </a:solidFill>
                  </a:tcPr>
                </a:tc>
                <a:extLst>
                  <a:ext uri="{0D108BD9-81ED-4DB2-BD59-A6C34878D82A}">
                    <a16:rowId xmlns:a16="http://schemas.microsoft.com/office/drawing/2014/main" val="1758780050"/>
                  </a:ext>
                </a:extLst>
              </a:tr>
              <a:tr h="425098">
                <a:tc>
                  <a:txBody>
                    <a:bodyPr/>
                    <a:lstStyle/>
                    <a:p>
                      <a:r>
                        <a:rPr lang="en-US" sz="1200" dirty="0">
                          <a:solidFill>
                            <a:srgbClr val="FF0000"/>
                          </a:solidFill>
                        </a:rPr>
                        <a:t>Implement new onboarding process with new hire.</a:t>
                      </a:r>
                    </a:p>
                  </a:txBody>
                  <a:tcPr/>
                </a:tc>
                <a:tc>
                  <a:txBody>
                    <a:bodyPr/>
                    <a:lstStyle/>
                    <a:p>
                      <a:r>
                        <a:rPr lang="en-US" sz="1200" dirty="0">
                          <a:solidFill>
                            <a:srgbClr val="FF0000"/>
                          </a:solidFill>
                        </a:rPr>
                        <a:t>TBD</a:t>
                      </a:r>
                    </a:p>
                  </a:txBody>
                  <a:tcPr/>
                </a:tc>
                <a:tc>
                  <a:txBody>
                    <a:bodyPr/>
                    <a:lstStyle/>
                    <a:p>
                      <a:r>
                        <a:rPr lang="en-US" sz="1200" baseline="0" dirty="0">
                          <a:solidFill>
                            <a:schemeClr val="tx1"/>
                          </a:solidFill>
                        </a:rPr>
                        <a:t>Not Met.</a:t>
                      </a:r>
                    </a:p>
                  </a:txBody>
                  <a:tcPr>
                    <a:solidFill>
                      <a:srgbClr val="FF0000"/>
                    </a:solidFill>
                  </a:tcPr>
                </a:tc>
                <a:extLst>
                  <a:ext uri="{0D108BD9-81ED-4DB2-BD59-A6C34878D82A}">
                    <a16:rowId xmlns:a16="http://schemas.microsoft.com/office/drawing/2014/main" val="3273714212"/>
                  </a:ext>
                </a:extLst>
              </a:tr>
              <a:tr h="741504">
                <a:tc>
                  <a:txBody>
                    <a:bodyPr/>
                    <a:lstStyle/>
                    <a:p>
                      <a:r>
                        <a:rPr lang="en-US" sz="1200" dirty="0">
                          <a:solidFill>
                            <a:srgbClr val="FF0000"/>
                          </a:solidFill>
                        </a:rPr>
                        <a:t>Recreate process to address CNA, HUC, CM, and Social Work checklists</a:t>
                      </a:r>
                    </a:p>
                  </a:txBody>
                  <a:tcPr/>
                </a:tc>
                <a:tc>
                  <a:txBody>
                    <a:bodyPr/>
                    <a:lstStyle/>
                    <a:p>
                      <a:r>
                        <a:rPr lang="en-US" sz="1200" dirty="0">
                          <a:solidFill>
                            <a:srgbClr val="FF0000"/>
                          </a:solidFill>
                        </a:rPr>
                        <a:t>TBD</a:t>
                      </a:r>
                    </a:p>
                  </a:txBody>
                  <a:tcPr/>
                </a:tc>
                <a:tc>
                  <a:txBody>
                    <a:bodyPr/>
                    <a:lstStyle/>
                    <a:p>
                      <a:r>
                        <a:rPr lang="en-US" sz="1200" baseline="0" dirty="0">
                          <a:solidFill>
                            <a:schemeClr val="tx1"/>
                          </a:solidFill>
                        </a:rPr>
                        <a:t>Not Met</a:t>
                      </a:r>
                      <a:r>
                        <a:rPr lang="en-US" sz="1200" baseline="0" dirty="0">
                          <a:solidFill>
                            <a:srgbClr val="FF0000"/>
                          </a:solidFill>
                        </a:rPr>
                        <a:t>.</a:t>
                      </a:r>
                    </a:p>
                  </a:txBody>
                  <a:tcPr>
                    <a:solidFill>
                      <a:srgbClr val="FF0000"/>
                    </a:solidFill>
                  </a:tcPr>
                </a:tc>
                <a:extLst>
                  <a:ext uri="{0D108BD9-81ED-4DB2-BD59-A6C34878D82A}">
                    <a16:rowId xmlns:a16="http://schemas.microsoft.com/office/drawing/2014/main" val="335788667"/>
                  </a:ext>
                </a:extLst>
              </a:tr>
            </a:tbl>
          </a:graphicData>
        </a:graphic>
      </p:graphicFrame>
    </p:spTree>
    <p:extLst>
      <p:ext uri="{BB962C8B-B14F-4D97-AF65-F5344CB8AC3E}">
        <p14:creationId xmlns:p14="http://schemas.microsoft.com/office/powerpoint/2010/main" val="233765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4" y="1063659"/>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 Correct all deficiencies identified during the Laboratory CAP self inspection by July 1</a:t>
                      </a:r>
                      <a:r>
                        <a:rPr lang="en-US" sz="1400" baseline="30000" dirty="0">
                          <a:solidFill>
                            <a:schemeClr val="tx1"/>
                          </a:solidFill>
                        </a:rPr>
                        <a:t>st</a:t>
                      </a:r>
                      <a:r>
                        <a:rPr lang="en-US" sz="1400" dirty="0">
                          <a:solidFill>
                            <a:schemeClr val="tx1"/>
                          </a:solidFill>
                        </a:rPr>
                        <a:t> 2025.  A total of 18 potential deficiencies were identified.   </a:t>
                      </a:r>
                    </a:p>
                    <a:p>
                      <a:pPr>
                        <a:spcBef>
                          <a:spcPts val="0"/>
                        </a:spcBef>
                      </a:pPr>
                      <a:endParaRPr lang="en-US" sz="1400" dirty="0"/>
                    </a:p>
                    <a:p>
                      <a:pPr>
                        <a:spcBef>
                          <a:spcPts val="0"/>
                        </a:spcBef>
                      </a:pPr>
                      <a:r>
                        <a:rPr lang="en-US" sz="1400" dirty="0"/>
                        <a:t>Current KOM Status</a:t>
                      </a:r>
                      <a:r>
                        <a:rPr lang="en-US" sz="1400" dirty="0">
                          <a:solidFill>
                            <a:srgbClr val="FF0000"/>
                          </a:solidFill>
                        </a:rPr>
                        <a:t>: 5 of 18 Currently completed.  </a:t>
                      </a:r>
                    </a:p>
                    <a:p>
                      <a:pPr>
                        <a:spcBef>
                          <a:spcPts val="0"/>
                        </a:spcBef>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6036911"/>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Kyle Sippel</a:t>
                      </a:r>
                    </a:p>
                    <a:p>
                      <a:r>
                        <a:rPr lang="en-US" sz="1400" dirty="0">
                          <a:solidFill>
                            <a:schemeClr val="tx1"/>
                          </a:solidFill>
                        </a:rPr>
                        <a:t>Members:</a:t>
                      </a:r>
                      <a:r>
                        <a:rPr lang="en-US" sz="1400" baseline="0" dirty="0">
                          <a:solidFill>
                            <a:schemeClr val="tx1"/>
                          </a:solidFill>
                        </a:rPr>
                        <a:t> Lab Staff and medical direction.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802793"/>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388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71273">
                <a:tc>
                  <a:txBody>
                    <a:bodyPr/>
                    <a:lstStyle/>
                    <a:p>
                      <a:pPr>
                        <a:spcBef>
                          <a:spcPts val="0"/>
                        </a:spcBef>
                      </a:pPr>
                      <a:r>
                        <a:rPr lang="en-US" sz="1400" dirty="0">
                          <a:solidFill>
                            <a:schemeClr val="tx1"/>
                          </a:solidFill>
                        </a:rPr>
                        <a:t>As part of the Laboratory’s accreditation with the College of American Pathologists (CAP) we are required to complete a self inspection every other year opposite our on-site survey and correct any deficiencies prior to that survey.  The lab completed this self evaluation in January and February this year.  A total of 18 possible deficiencies were identified for correction.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827865"/>
          <a:ext cx="4848224" cy="268781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65379">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p>
                    <a:p>
                      <a:endParaRPr lang="en-US" sz="1400" dirty="0">
                        <a:solidFill>
                          <a:schemeClr val="tx1"/>
                        </a:solidFill>
                      </a:endParaRPr>
                    </a:p>
                  </a:txBody>
                  <a:tcPr/>
                </a:tc>
                <a:extLst>
                  <a:ext uri="{0D108BD9-81ED-4DB2-BD59-A6C34878D82A}">
                    <a16:rowId xmlns:a16="http://schemas.microsoft.com/office/drawing/2014/main" val="10000"/>
                  </a:ext>
                </a:extLst>
              </a:tr>
              <a:tr h="1956299">
                <a:tc>
                  <a:txBody>
                    <a:bodyPr/>
                    <a:lstStyle/>
                    <a:p>
                      <a:pPr>
                        <a:spcBef>
                          <a:spcPts val="0"/>
                        </a:spcBef>
                      </a:pPr>
                      <a:r>
                        <a:rPr lang="en-US" sz="1400" dirty="0">
                          <a:solidFill>
                            <a:schemeClr val="tx1"/>
                          </a:solidFill>
                        </a:rPr>
                        <a:t>The standards are intended to help ensure quality of laboratory services in accordance with standards.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81486" y="710260"/>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Lab CAP Self-Inspection Follow-up.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6274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22098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chemeClr val="tx1"/>
                          </a:solidFill>
                        </a:rPr>
                        <a:t>Self inspection was completed, and list of deficiencies was compiled.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Feb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solidFill>
                            <a:srgbClr val="FF0000"/>
                          </a:solidFill>
                        </a:rPr>
                        <a:t>Addresses specific deficiencies individually – see Measure slide for deficiency specifics.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08615333"/>
                  </a:ext>
                </a:extLst>
              </a:tr>
              <a:tr h="370840">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56986455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7763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Table 3">
            <a:extLst>
              <a:ext uri="{FF2B5EF4-FFF2-40B4-BE49-F238E27FC236}">
                <a16:creationId xmlns:a16="http://schemas.microsoft.com/office/drawing/2014/main" id="{4C2FBC6E-A599-2785-9002-85DC2482A8E2}"/>
              </a:ext>
            </a:extLst>
          </p:cNvPr>
          <p:cNvGraphicFramePr>
            <a:graphicFrameLocks noGrp="1"/>
          </p:cNvGraphicFramePr>
          <p:nvPr/>
        </p:nvGraphicFramePr>
        <p:xfrm>
          <a:off x="495946" y="1748778"/>
          <a:ext cx="11391255" cy="4947920"/>
        </p:xfrm>
        <a:graphic>
          <a:graphicData uri="http://schemas.openxmlformats.org/drawingml/2006/table">
            <a:tbl>
              <a:tblPr firstRow="1" bandRow="1">
                <a:tableStyleId>{5C22544A-7EE6-4342-B048-85BDC9FD1C3A}</a:tableStyleId>
              </a:tblPr>
              <a:tblGrid>
                <a:gridCol w="4719234">
                  <a:extLst>
                    <a:ext uri="{9D8B030D-6E8A-4147-A177-3AD203B41FA5}">
                      <a16:colId xmlns:a16="http://schemas.microsoft.com/office/drawing/2014/main" val="44098745"/>
                    </a:ext>
                  </a:extLst>
                </a:gridCol>
                <a:gridCol w="1154623">
                  <a:extLst>
                    <a:ext uri="{9D8B030D-6E8A-4147-A177-3AD203B41FA5}">
                      <a16:colId xmlns:a16="http://schemas.microsoft.com/office/drawing/2014/main" val="1647533502"/>
                    </a:ext>
                  </a:extLst>
                </a:gridCol>
                <a:gridCol w="215034">
                  <a:extLst>
                    <a:ext uri="{9D8B030D-6E8A-4147-A177-3AD203B41FA5}">
                      <a16:colId xmlns:a16="http://schemas.microsoft.com/office/drawing/2014/main" val="3600965655"/>
                    </a:ext>
                  </a:extLst>
                </a:gridCol>
                <a:gridCol w="4232980">
                  <a:extLst>
                    <a:ext uri="{9D8B030D-6E8A-4147-A177-3AD203B41FA5}">
                      <a16:colId xmlns:a16="http://schemas.microsoft.com/office/drawing/2014/main" val="241765023"/>
                    </a:ext>
                  </a:extLst>
                </a:gridCol>
                <a:gridCol w="1069384">
                  <a:extLst>
                    <a:ext uri="{9D8B030D-6E8A-4147-A177-3AD203B41FA5}">
                      <a16:colId xmlns:a16="http://schemas.microsoft.com/office/drawing/2014/main" val="2022192684"/>
                    </a:ext>
                  </a:extLst>
                </a:gridCol>
              </a:tblGrid>
              <a:tr h="370840">
                <a:tc>
                  <a:txBody>
                    <a:bodyPr/>
                    <a:lstStyle/>
                    <a:p>
                      <a:r>
                        <a:rPr lang="en-US" sz="1200" dirty="0"/>
                        <a:t>Deficiency</a:t>
                      </a:r>
                    </a:p>
                  </a:txBody>
                  <a:tcPr/>
                </a:tc>
                <a:tc>
                  <a:txBody>
                    <a:bodyPr/>
                    <a:lstStyle/>
                    <a:p>
                      <a:r>
                        <a:rPr lang="en-US" sz="1200" dirty="0"/>
                        <a:t>Completion</a:t>
                      </a:r>
                    </a:p>
                  </a:txBody>
                  <a:tcPr/>
                </a:tc>
                <a:tc>
                  <a:txBody>
                    <a:bodyPr/>
                    <a:lstStyle/>
                    <a:p>
                      <a:endParaRPr lang="en-US" sz="1200"/>
                    </a:p>
                  </a:txBody>
                  <a:tcPr/>
                </a:tc>
                <a:tc>
                  <a:txBody>
                    <a:bodyPr/>
                    <a:lstStyle/>
                    <a:p>
                      <a:r>
                        <a:rPr lang="en-US" sz="1200" dirty="0"/>
                        <a:t>Deficiency</a:t>
                      </a:r>
                    </a:p>
                  </a:txBody>
                  <a:tcPr/>
                </a:tc>
                <a:tc>
                  <a:txBody>
                    <a:bodyPr/>
                    <a:lstStyle/>
                    <a:p>
                      <a:r>
                        <a:rPr lang="en-US" sz="1200" dirty="0"/>
                        <a:t>Completion</a:t>
                      </a:r>
                    </a:p>
                  </a:txBody>
                  <a:tcPr/>
                </a:tc>
                <a:extLst>
                  <a:ext uri="{0D108BD9-81ED-4DB2-BD59-A6C34878D82A}">
                    <a16:rowId xmlns:a16="http://schemas.microsoft.com/office/drawing/2014/main" val="2877870929"/>
                  </a:ext>
                </a:extLst>
              </a:tr>
              <a:tr h="370840">
                <a:tc>
                  <a:txBody>
                    <a:bodyPr/>
                    <a:lstStyle/>
                    <a:p>
                      <a:r>
                        <a:rPr lang="en-US" sz="1200" dirty="0"/>
                        <a:t>1. No record for pathologist visits and activities</a:t>
                      </a:r>
                    </a:p>
                  </a:txBody>
                  <a:tcPr>
                    <a:solidFill>
                      <a:srgbClr val="92D050"/>
                    </a:solidFill>
                  </a:tcPr>
                </a:tc>
                <a:tc>
                  <a:txBody>
                    <a:bodyPr/>
                    <a:lstStyle/>
                    <a:p>
                      <a:r>
                        <a:rPr lang="en-US" sz="1200" dirty="0"/>
                        <a:t>Yes</a:t>
                      </a:r>
                    </a:p>
                  </a:txBody>
                  <a:tcPr>
                    <a:solidFill>
                      <a:srgbClr val="92D050"/>
                    </a:solidFill>
                  </a:tcPr>
                </a:tc>
                <a:tc>
                  <a:txBody>
                    <a:bodyPr/>
                    <a:lstStyle/>
                    <a:p>
                      <a:endParaRPr lang="en-US" sz="1200"/>
                    </a:p>
                  </a:txBody>
                  <a:tcPr/>
                </a:tc>
                <a:tc>
                  <a:txBody>
                    <a:bodyPr/>
                    <a:lstStyle/>
                    <a:p>
                      <a:r>
                        <a:rPr lang="en-US" sz="1200" dirty="0"/>
                        <a:t>10. Current policy for sample labeling does not match our current practice</a:t>
                      </a:r>
                    </a:p>
                  </a:txBody>
                  <a:tcPr>
                    <a:solidFill>
                      <a:srgbClr val="FF0000"/>
                    </a:solidFill>
                  </a:tcPr>
                </a:tc>
                <a:tc>
                  <a:txBody>
                    <a:bodyPr/>
                    <a:lstStyle/>
                    <a:p>
                      <a:endParaRPr lang="en-US" sz="1200"/>
                    </a:p>
                  </a:txBody>
                  <a:tcPr>
                    <a:solidFill>
                      <a:srgbClr val="FF0000"/>
                    </a:solidFill>
                  </a:tcPr>
                </a:tc>
                <a:extLst>
                  <a:ext uri="{0D108BD9-81ED-4DB2-BD59-A6C34878D82A}">
                    <a16:rowId xmlns:a16="http://schemas.microsoft.com/office/drawing/2014/main" val="517955831"/>
                  </a:ext>
                </a:extLst>
              </a:tr>
              <a:tr h="370840">
                <a:tc>
                  <a:txBody>
                    <a:bodyPr/>
                    <a:lstStyle/>
                    <a:p>
                      <a:r>
                        <a:rPr lang="en-US" sz="1200" dirty="0"/>
                        <a:t>2. Director Approval for on call pathologists as clinical consultants </a:t>
                      </a:r>
                    </a:p>
                  </a:txBody>
                  <a:tcPr>
                    <a:solidFill>
                      <a:srgbClr val="92D050"/>
                    </a:solidFill>
                  </a:tcPr>
                </a:tc>
                <a:tc>
                  <a:txBody>
                    <a:bodyPr/>
                    <a:lstStyle/>
                    <a:p>
                      <a:r>
                        <a:rPr lang="en-US" sz="1200" dirty="0"/>
                        <a:t>Yes </a:t>
                      </a:r>
                    </a:p>
                  </a:txBody>
                  <a:tcPr>
                    <a:solidFill>
                      <a:srgbClr val="92D050"/>
                    </a:solidFill>
                  </a:tcPr>
                </a:tc>
                <a:tc>
                  <a:txBody>
                    <a:bodyPr/>
                    <a:lstStyle/>
                    <a:p>
                      <a:endParaRPr lang="en-US" sz="1200"/>
                    </a:p>
                  </a:txBody>
                  <a:tcPr/>
                </a:tc>
                <a:tc>
                  <a:txBody>
                    <a:bodyPr/>
                    <a:lstStyle/>
                    <a:p>
                      <a:r>
                        <a:rPr lang="en-US" sz="1200" dirty="0"/>
                        <a:t>11. Outpatient transfusion are not being sent home with instructions for RXNs. </a:t>
                      </a:r>
                    </a:p>
                  </a:txBody>
                  <a:tcPr>
                    <a:solidFill>
                      <a:srgbClr val="FF0000"/>
                    </a:solidFill>
                  </a:tcPr>
                </a:tc>
                <a:tc>
                  <a:txBody>
                    <a:bodyPr/>
                    <a:lstStyle/>
                    <a:p>
                      <a:endParaRPr lang="en-US" sz="1200" dirty="0"/>
                    </a:p>
                  </a:txBody>
                  <a:tcPr>
                    <a:solidFill>
                      <a:srgbClr val="FF0000"/>
                    </a:solidFill>
                  </a:tcPr>
                </a:tc>
                <a:extLst>
                  <a:ext uri="{0D108BD9-81ED-4DB2-BD59-A6C34878D82A}">
                    <a16:rowId xmlns:a16="http://schemas.microsoft.com/office/drawing/2014/main" val="69804118"/>
                  </a:ext>
                </a:extLst>
              </a:tr>
              <a:tr h="370840">
                <a:tc>
                  <a:txBody>
                    <a:bodyPr/>
                    <a:lstStyle/>
                    <a:p>
                      <a:r>
                        <a:rPr lang="en-US" sz="1200" dirty="0"/>
                        <a:t>3. No formal policy for pathology samples that do not need to be sent for pathology and which samples that can be done as microscopic only. </a:t>
                      </a:r>
                    </a:p>
                  </a:txBody>
                  <a:tcPr>
                    <a:solidFill>
                      <a:srgbClr val="92D050"/>
                    </a:solidFill>
                  </a:tcPr>
                </a:tc>
                <a:tc>
                  <a:txBody>
                    <a:bodyPr/>
                    <a:lstStyle/>
                    <a:p>
                      <a:r>
                        <a:rPr lang="en-US" sz="1200" dirty="0"/>
                        <a:t>Yes </a:t>
                      </a:r>
                    </a:p>
                  </a:txBody>
                  <a:tcPr>
                    <a:solidFill>
                      <a:srgbClr val="92D050"/>
                    </a:solidFill>
                  </a:tcPr>
                </a:tc>
                <a:tc>
                  <a:txBody>
                    <a:bodyPr/>
                    <a:lstStyle/>
                    <a:p>
                      <a:endParaRPr lang="en-US" sz="1200"/>
                    </a:p>
                  </a:txBody>
                  <a:tcPr/>
                </a:tc>
                <a:tc>
                  <a:txBody>
                    <a:bodyPr/>
                    <a:lstStyle/>
                    <a:p>
                      <a:r>
                        <a:rPr lang="en-US" sz="1200" dirty="0"/>
                        <a:t>12. Completed reactions forms need to be scanned into EPIC and procedure needs to reflect this.  </a:t>
                      </a:r>
                    </a:p>
                    <a:p>
                      <a:r>
                        <a:rPr lang="en-US" sz="1200" dirty="0"/>
                        <a:t>Or consider the on-line RXN procedure</a:t>
                      </a:r>
                    </a:p>
                    <a:p>
                      <a:endParaRPr lang="en-US" sz="1200" dirty="0"/>
                    </a:p>
                  </a:txBody>
                  <a:tcPr>
                    <a:solidFill>
                      <a:srgbClr val="92D050"/>
                    </a:solidFill>
                  </a:tcPr>
                </a:tc>
                <a:tc>
                  <a:txBody>
                    <a:bodyPr/>
                    <a:lstStyle/>
                    <a:p>
                      <a:r>
                        <a:rPr lang="en-US" sz="1200" dirty="0"/>
                        <a:t>Yes</a:t>
                      </a:r>
                    </a:p>
                  </a:txBody>
                  <a:tcPr>
                    <a:solidFill>
                      <a:srgbClr val="92D050"/>
                    </a:solidFill>
                  </a:tcPr>
                </a:tc>
                <a:extLst>
                  <a:ext uri="{0D108BD9-81ED-4DB2-BD59-A6C34878D82A}">
                    <a16:rowId xmlns:a16="http://schemas.microsoft.com/office/drawing/2014/main" val="1573751677"/>
                  </a:ext>
                </a:extLst>
              </a:tr>
              <a:tr h="394465">
                <a:tc>
                  <a:txBody>
                    <a:bodyPr/>
                    <a:lstStyle/>
                    <a:p>
                      <a:r>
                        <a:rPr lang="en-US" sz="1200" dirty="0"/>
                        <a:t>4. No lot crossover procedures for non-waived kits. </a:t>
                      </a:r>
                    </a:p>
                  </a:txBody>
                  <a:tcPr>
                    <a:solidFill>
                      <a:srgbClr val="FF0000"/>
                    </a:solidFill>
                  </a:tcPr>
                </a:tc>
                <a:tc>
                  <a:txBody>
                    <a:bodyPr/>
                    <a:lstStyle/>
                    <a:p>
                      <a:endParaRPr lang="en-US" sz="1200" dirty="0"/>
                    </a:p>
                  </a:txBody>
                  <a:tcPr>
                    <a:solidFill>
                      <a:srgbClr val="FF0000"/>
                    </a:solidFill>
                  </a:tcPr>
                </a:tc>
                <a:tc>
                  <a:txBody>
                    <a:bodyPr/>
                    <a:lstStyle/>
                    <a:p>
                      <a:endParaRPr lang="en-US" sz="1200"/>
                    </a:p>
                  </a:txBody>
                  <a:tcPr/>
                </a:tc>
                <a:tc>
                  <a:txBody>
                    <a:bodyPr/>
                    <a:lstStyle/>
                    <a:p>
                      <a:r>
                        <a:rPr lang="en-US" sz="1200" dirty="0"/>
                        <a:t>13. Thermometers in the Freezer are both located on the top.  Need to look at both fridge and freezer for different temp zones. </a:t>
                      </a:r>
                    </a:p>
                  </a:txBody>
                  <a:tcPr>
                    <a:solidFill>
                      <a:srgbClr val="FF0000"/>
                    </a:solidFill>
                  </a:tcPr>
                </a:tc>
                <a:tc>
                  <a:txBody>
                    <a:bodyPr/>
                    <a:lstStyle/>
                    <a:p>
                      <a:endParaRPr lang="en-US" sz="1200"/>
                    </a:p>
                  </a:txBody>
                  <a:tcPr>
                    <a:solidFill>
                      <a:srgbClr val="FF0000"/>
                    </a:solidFill>
                  </a:tcPr>
                </a:tc>
                <a:extLst>
                  <a:ext uri="{0D108BD9-81ED-4DB2-BD59-A6C34878D82A}">
                    <a16:rowId xmlns:a16="http://schemas.microsoft.com/office/drawing/2014/main" val="3559212546"/>
                  </a:ext>
                </a:extLst>
              </a:tr>
              <a:tr h="370840">
                <a:tc>
                  <a:txBody>
                    <a:bodyPr/>
                    <a:lstStyle/>
                    <a:p>
                      <a:r>
                        <a:rPr lang="en-US" sz="1200" dirty="0"/>
                        <a:t>5. No procedures to address scanning items into Epic and verification of the scan</a:t>
                      </a:r>
                    </a:p>
                  </a:txBody>
                  <a:tcPr>
                    <a:solidFill>
                      <a:srgbClr val="FF0000"/>
                    </a:solidFill>
                  </a:tcPr>
                </a:tc>
                <a:tc>
                  <a:txBody>
                    <a:bodyPr/>
                    <a:lstStyle/>
                    <a:p>
                      <a:endParaRPr lang="en-US" sz="1200" dirty="0"/>
                    </a:p>
                  </a:txBody>
                  <a:tcPr>
                    <a:solidFill>
                      <a:srgbClr val="FF0000"/>
                    </a:solidFill>
                  </a:tcPr>
                </a:tc>
                <a:tc>
                  <a:txBody>
                    <a:bodyPr/>
                    <a:lstStyle/>
                    <a:p>
                      <a:endParaRPr lang="en-US" sz="1200"/>
                    </a:p>
                  </a:txBody>
                  <a:tcPr/>
                </a:tc>
                <a:tc>
                  <a:txBody>
                    <a:bodyPr/>
                    <a:lstStyle/>
                    <a:p>
                      <a:r>
                        <a:rPr lang="en-US" sz="1200" dirty="0"/>
                        <a:t>14. Unable to determine records of control establishment for new lots once archived </a:t>
                      </a:r>
                    </a:p>
                  </a:txBody>
                  <a:tcPr>
                    <a:solidFill>
                      <a:srgbClr val="FF0000"/>
                    </a:solidFill>
                  </a:tcPr>
                </a:tc>
                <a:tc>
                  <a:txBody>
                    <a:bodyPr/>
                    <a:lstStyle/>
                    <a:p>
                      <a:endParaRPr lang="en-US" sz="1200"/>
                    </a:p>
                  </a:txBody>
                  <a:tcPr>
                    <a:solidFill>
                      <a:srgbClr val="FF0000"/>
                    </a:solidFill>
                  </a:tcPr>
                </a:tc>
                <a:extLst>
                  <a:ext uri="{0D108BD9-81ED-4DB2-BD59-A6C34878D82A}">
                    <a16:rowId xmlns:a16="http://schemas.microsoft.com/office/drawing/2014/main" val="1256816366"/>
                  </a:ext>
                </a:extLst>
              </a:tr>
              <a:tr h="370840">
                <a:tc>
                  <a:txBody>
                    <a:bodyPr/>
                    <a:lstStyle/>
                    <a:p>
                      <a:r>
                        <a:rPr lang="en-US" sz="1200" dirty="0"/>
                        <a:t>6. Patient ID procedures does not address hearing or speaking impaired, or language barriers. </a:t>
                      </a:r>
                    </a:p>
                  </a:txBody>
                  <a:tcPr>
                    <a:solidFill>
                      <a:srgbClr val="FF0000"/>
                    </a:solidFill>
                  </a:tcPr>
                </a:tc>
                <a:tc>
                  <a:txBody>
                    <a:bodyPr/>
                    <a:lstStyle/>
                    <a:p>
                      <a:endParaRPr lang="en-US" sz="1200" dirty="0"/>
                    </a:p>
                  </a:txBody>
                  <a:tcPr>
                    <a:solidFill>
                      <a:srgbClr val="FF0000"/>
                    </a:solidFill>
                  </a:tcPr>
                </a:tc>
                <a:tc>
                  <a:txBody>
                    <a:bodyPr/>
                    <a:lstStyle/>
                    <a:p>
                      <a:endParaRPr lang="en-US" sz="1200"/>
                    </a:p>
                  </a:txBody>
                  <a:tcPr/>
                </a:tc>
                <a:tc>
                  <a:txBody>
                    <a:bodyPr/>
                    <a:lstStyle/>
                    <a:p>
                      <a:r>
                        <a:rPr lang="en-US" sz="1200" dirty="0"/>
                        <a:t>15. Unable to find documentation of corrective actions for lots that are archived. </a:t>
                      </a:r>
                    </a:p>
                  </a:txBody>
                  <a:tcPr>
                    <a:solidFill>
                      <a:srgbClr val="FF0000"/>
                    </a:solidFill>
                  </a:tcPr>
                </a:tc>
                <a:tc>
                  <a:txBody>
                    <a:bodyPr/>
                    <a:lstStyle/>
                    <a:p>
                      <a:endParaRPr lang="en-US" sz="1200"/>
                    </a:p>
                  </a:txBody>
                  <a:tcPr>
                    <a:solidFill>
                      <a:srgbClr val="FF0000"/>
                    </a:solidFill>
                  </a:tcPr>
                </a:tc>
                <a:extLst>
                  <a:ext uri="{0D108BD9-81ED-4DB2-BD59-A6C34878D82A}">
                    <a16:rowId xmlns:a16="http://schemas.microsoft.com/office/drawing/2014/main" val="3935495006"/>
                  </a:ext>
                </a:extLst>
              </a:tr>
              <a:tr h="370840">
                <a:tc>
                  <a:txBody>
                    <a:bodyPr/>
                    <a:lstStyle/>
                    <a:p>
                      <a:r>
                        <a:rPr lang="en-US" sz="1200" dirty="0"/>
                        <a:t>7. No training for valets transporting specimens. </a:t>
                      </a:r>
                    </a:p>
                  </a:txBody>
                  <a:tcPr>
                    <a:solidFill>
                      <a:srgbClr val="92D050"/>
                    </a:solidFill>
                  </a:tcPr>
                </a:tc>
                <a:tc>
                  <a:txBody>
                    <a:bodyPr/>
                    <a:lstStyle/>
                    <a:p>
                      <a:r>
                        <a:rPr lang="en-US" sz="1200" dirty="0"/>
                        <a:t>Yes </a:t>
                      </a:r>
                    </a:p>
                  </a:txBody>
                  <a:tcPr>
                    <a:solidFill>
                      <a:srgbClr val="92D050"/>
                    </a:solidFill>
                  </a:tcPr>
                </a:tc>
                <a:tc>
                  <a:txBody>
                    <a:bodyPr/>
                    <a:lstStyle/>
                    <a:p>
                      <a:endParaRPr lang="en-US" sz="1200"/>
                    </a:p>
                  </a:txBody>
                  <a:tcPr/>
                </a:tc>
                <a:tc>
                  <a:txBody>
                    <a:bodyPr/>
                    <a:lstStyle/>
                    <a:p>
                      <a:r>
                        <a:rPr lang="en-US" sz="1200" dirty="0"/>
                        <a:t>16. Use of bright field microscopy, need to update CSF cell count from WBC to TNC.  </a:t>
                      </a:r>
                    </a:p>
                  </a:txBody>
                  <a:tcPr>
                    <a:solidFill>
                      <a:srgbClr val="FF0000"/>
                    </a:solidFill>
                  </a:tcPr>
                </a:tc>
                <a:tc>
                  <a:txBody>
                    <a:bodyPr/>
                    <a:lstStyle/>
                    <a:p>
                      <a:endParaRPr lang="en-US" sz="1200"/>
                    </a:p>
                  </a:txBody>
                  <a:tcPr>
                    <a:solidFill>
                      <a:srgbClr val="FF0000"/>
                    </a:solidFill>
                  </a:tcPr>
                </a:tc>
                <a:extLst>
                  <a:ext uri="{0D108BD9-81ED-4DB2-BD59-A6C34878D82A}">
                    <a16:rowId xmlns:a16="http://schemas.microsoft.com/office/drawing/2014/main" val="3942047789"/>
                  </a:ext>
                </a:extLst>
              </a:tr>
              <a:tr h="370840">
                <a:tc>
                  <a:txBody>
                    <a:bodyPr/>
                    <a:lstStyle/>
                    <a:p>
                      <a:r>
                        <a:rPr lang="en-US" sz="1200" dirty="0"/>
                        <a:t>8. </a:t>
                      </a:r>
                      <a:r>
                        <a:rPr lang="it-IT" sz="1200" dirty="0"/>
                        <a:t>No Temperature monitoring in Central supply.</a:t>
                      </a:r>
                      <a:endParaRPr lang="en-US" sz="1200" dirty="0"/>
                    </a:p>
                  </a:txBody>
                  <a:tcPr>
                    <a:solidFill>
                      <a:srgbClr val="FF0000"/>
                    </a:solidFill>
                  </a:tcPr>
                </a:tc>
                <a:tc>
                  <a:txBody>
                    <a:bodyPr/>
                    <a:lstStyle/>
                    <a:p>
                      <a:endParaRPr lang="en-US" sz="1200"/>
                    </a:p>
                  </a:txBody>
                  <a:tcPr>
                    <a:solidFill>
                      <a:srgbClr val="FF0000"/>
                    </a:solidFill>
                  </a:tcPr>
                </a:tc>
                <a:tc>
                  <a:txBody>
                    <a:bodyPr/>
                    <a:lstStyle/>
                    <a:p>
                      <a:endParaRPr lang="en-US" sz="1200"/>
                    </a:p>
                  </a:txBody>
                  <a:tcPr/>
                </a:tc>
                <a:tc>
                  <a:txBody>
                    <a:bodyPr/>
                    <a:lstStyle/>
                    <a:p>
                      <a:r>
                        <a:rPr lang="en-US" sz="1200" dirty="0"/>
                        <a:t>17. Not procedure for colter operations found</a:t>
                      </a:r>
                    </a:p>
                  </a:txBody>
                  <a:tcPr>
                    <a:solidFill>
                      <a:srgbClr val="FF0000"/>
                    </a:solidFill>
                  </a:tcPr>
                </a:tc>
                <a:tc>
                  <a:txBody>
                    <a:bodyPr/>
                    <a:lstStyle/>
                    <a:p>
                      <a:endParaRPr lang="en-US" sz="1200" dirty="0"/>
                    </a:p>
                  </a:txBody>
                  <a:tcPr>
                    <a:solidFill>
                      <a:srgbClr val="FF0000"/>
                    </a:solidFill>
                  </a:tcPr>
                </a:tc>
                <a:extLst>
                  <a:ext uri="{0D108BD9-81ED-4DB2-BD59-A6C34878D82A}">
                    <a16:rowId xmlns:a16="http://schemas.microsoft.com/office/drawing/2014/main" val="2825420682"/>
                  </a:ext>
                </a:extLst>
              </a:tr>
              <a:tr h="370840">
                <a:tc>
                  <a:txBody>
                    <a:bodyPr/>
                    <a:lstStyle/>
                    <a:p>
                      <a:r>
                        <a:rPr lang="en-US" sz="1200" dirty="0"/>
                        <a:t>9. Reagent package inserts are not always available. </a:t>
                      </a:r>
                    </a:p>
                  </a:txBody>
                  <a:tcPr>
                    <a:solidFill>
                      <a:srgbClr val="FF0000"/>
                    </a:solidFill>
                  </a:tcPr>
                </a:tc>
                <a:tc>
                  <a:txBody>
                    <a:bodyPr/>
                    <a:lstStyle/>
                    <a:p>
                      <a:endParaRPr lang="en-US" sz="1200" dirty="0"/>
                    </a:p>
                  </a:txBody>
                  <a:tcPr>
                    <a:solidFill>
                      <a:srgbClr val="FF0000"/>
                    </a:solidFill>
                  </a:tcPr>
                </a:tc>
                <a:tc>
                  <a:txBody>
                    <a:bodyPr/>
                    <a:lstStyle/>
                    <a:p>
                      <a:endParaRPr lang="en-US" sz="1200"/>
                    </a:p>
                  </a:txBody>
                  <a:tcPr/>
                </a:tc>
                <a:tc>
                  <a:txBody>
                    <a:bodyPr/>
                    <a:lstStyle/>
                    <a:p>
                      <a:r>
                        <a:rPr lang="en-US" sz="1200" dirty="0"/>
                        <a:t>18. ESR procedures not included what to do for interferences . </a:t>
                      </a:r>
                    </a:p>
                  </a:txBody>
                  <a:tcPr>
                    <a:solidFill>
                      <a:srgbClr val="FF0000"/>
                    </a:solidFill>
                  </a:tcPr>
                </a:tc>
                <a:tc>
                  <a:txBody>
                    <a:bodyPr/>
                    <a:lstStyle/>
                    <a:p>
                      <a:endParaRPr lang="en-US" sz="1200" dirty="0"/>
                    </a:p>
                  </a:txBody>
                  <a:tcPr>
                    <a:solidFill>
                      <a:srgbClr val="FF0000"/>
                    </a:solidFill>
                  </a:tcPr>
                </a:tc>
                <a:extLst>
                  <a:ext uri="{0D108BD9-81ED-4DB2-BD59-A6C34878D82A}">
                    <a16:rowId xmlns:a16="http://schemas.microsoft.com/office/drawing/2014/main" val="1017115082"/>
                  </a:ext>
                </a:extLst>
              </a:tr>
            </a:tbl>
          </a:graphicData>
        </a:graphic>
      </p:graphicFrame>
    </p:spTree>
    <p:extLst>
      <p:ext uri="{BB962C8B-B14F-4D97-AF65-F5344CB8AC3E}">
        <p14:creationId xmlns:p14="http://schemas.microsoft.com/office/powerpoint/2010/main" val="2142089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1959348"/>
          <a:ext cx="10312401" cy="148902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082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84225">
                <a:tc>
                  <a:txBody>
                    <a:bodyPr/>
                    <a:lstStyle/>
                    <a:p>
                      <a:pPr marL="285750" indent="-285750">
                        <a:spcBef>
                          <a:spcPts val="0"/>
                        </a:spcBef>
                        <a:buFont typeface="Arial" panose="020B0604020202020204" pitchFamily="34" charset="0"/>
                        <a:buChar char="•"/>
                      </a:pPr>
                      <a:r>
                        <a:rPr lang="en-US" sz="1400" dirty="0"/>
                        <a:t>No significant deficiencies identified related to patient safety or result quality.  Most deficiencies are related to a minor variation from the CAP standard or situations were our policies does not match our practice and needs updating.  </a:t>
                      </a:r>
                    </a:p>
                    <a:p>
                      <a:pPr marL="285750" indent="-285750">
                        <a:spcBef>
                          <a:spcPts val="0"/>
                        </a:spcBef>
                        <a:buFont typeface="Arial" panose="020B0604020202020204" pitchFamily="34" charset="0"/>
                        <a:buChar char="•"/>
                      </a:pPr>
                      <a:r>
                        <a:rPr lang="en-US" sz="1400" dirty="0"/>
                        <a:t>No Significant challenges encountered at this time.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6" y="3801511"/>
          <a:ext cx="10312401" cy="10363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0">
                <a:tc>
                  <a:txBody>
                    <a:bodyPr/>
                    <a:lstStyle/>
                    <a:p>
                      <a:pPr marL="285750" indent="-285750">
                        <a:spcBef>
                          <a:spcPts val="0"/>
                        </a:spcBef>
                        <a:buFont typeface="Arial" panose="020B0604020202020204" pitchFamily="34" charset="0"/>
                        <a:buChar char="•"/>
                      </a:pPr>
                      <a:r>
                        <a:rPr lang="en-US" sz="1400" dirty="0"/>
                        <a:t>Continue to work through each deficiency one by one.  </a:t>
                      </a:r>
                    </a:p>
                    <a:p>
                      <a:pPr marL="285750" indent="-285750">
                        <a:spcBef>
                          <a:spcPts val="0"/>
                        </a:spcBef>
                        <a:buFont typeface="Arial" panose="020B0604020202020204" pitchFamily="34" charset="0"/>
                        <a:buChar char="•"/>
                      </a:pPr>
                      <a:r>
                        <a:rPr lang="en-US" sz="1400" dirty="0"/>
                        <a:t>Will need to coordinate with Dacia in Material Services regarding storage monitoring in her area.  </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666855" y="5408221"/>
          <a:ext cx="10312401" cy="8480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988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6701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Lab</a:t>
            </a:r>
          </a:p>
        </p:txBody>
      </p:sp>
      <p:sp>
        <p:nvSpPr>
          <p:cNvPr id="3" name="Subtitle 2"/>
          <p:cNvSpPr>
            <a:spLocks noGrp="1"/>
          </p:cNvSpPr>
          <p:nvPr>
            <p:ph type="subTitle" idx="1"/>
          </p:nvPr>
        </p:nvSpPr>
        <p:spPr/>
        <p:txBody>
          <a:bodyPr/>
          <a:lstStyle/>
          <a:p>
            <a:r>
              <a:rPr lang="en-US" dirty="0"/>
              <a:t>Succession Planning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10896" cy="741680"/>
        </p:xfrm>
        <a:graphic>
          <a:graphicData uri="http://schemas.openxmlformats.org/drawingml/2006/table">
            <a:tbl>
              <a:tblPr firstRow="1" bandRow="1">
                <a:tableStyleId>{5940675A-B579-460E-94D1-54222C63F5DA}</a:tableStyleId>
              </a:tblPr>
              <a:tblGrid>
                <a:gridCol w="5610896">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8.2024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722919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4" y="1063659"/>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Create a succession plan for all duties currently being performed by Dottie, Star, and Kathy (retiring staff) – </a:t>
                      </a:r>
                    </a:p>
                    <a:p>
                      <a:pPr>
                        <a:spcBef>
                          <a:spcPts val="0"/>
                        </a:spcBef>
                      </a:pPr>
                      <a:r>
                        <a:rPr lang="en-US" sz="1400" dirty="0">
                          <a:solidFill>
                            <a:srgbClr val="FF0000"/>
                          </a:solidFill>
                        </a:rPr>
                        <a:t>4 main non-clinical tasks areas have been identified.   Create a succession plan including necessary policy and procedure, plus identify who will be responsible and create a training plan with designated time to take over.  </a:t>
                      </a:r>
                    </a:p>
                    <a:p>
                      <a:pPr>
                        <a:spcBef>
                          <a:spcPts val="0"/>
                        </a:spcBef>
                      </a:pPr>
                      <a:endParaRPr lang="en-US" sz="1400" dirty="0"/>
                    </a:p>
                    <a:p>
                      <a:pPr>
                        <a:spcBef>
                          <a:spcPts val="0"/>
                        </a:spcBef>
                      </a:pPr>
                      <a:r>
                        <a:rPr lang="en-US" sz="1400" dirty="0"/>
                        <a:t>Current KOM Status</a:t>
                      </a:r>
                      <a:r>
                        <a:rPr lang="en-US" sz="1400" dirty="0">
                          <a:solidFill>
                            <a:srgbClr val="FF0000"/>
                          </a:solidFill>
                        </a:rPr>
                        <a:t>: 1 of the 4 identified areas has been completed.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6036911"/>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Kyle Sippel</a:t>
                      </a:r>
                    </a:p>
                    <a:p>
                      <a:r>
                        <a:rPr lang="en-US" sz="1400" dirty="0">
                          <a:solidFill>
                            <a:schemeClr val="tx1"/>
                          </a:solidFill>
                        </a:rPr>
                        <a:t>Members:</a:t>
                      </a:r>
                      <a:r>
                        <a:rPr lang="en-US" sz="1400" baseline="0" dirty="0">
                          <a:solidFill>
                            <a:schemeClr val="tx1"/>
                          </a:solidFill>
                        </a:rPr>
                        <a:t> Sleep Tech, Sarah Watkins, Registrations.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338328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388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71273">
                <a:tc>
                  <a:txBody>
                    <a:bodyPr/>
                    <a:lstStyle/>
                    <a:p>
                      <a:pPr>
                        <a:spcBef>
                          <a:spcPts val="0"/>
                        </a:spcBef>
                      </a:pPr>
                      <a:r>
                        <a:rPr lang="en-US" sz="1200" dirty="0">
                          <a:solidFill>
                            <a:schemeClr val="tx1"/>
                          </a:solidFill>
                        </a:rPr>
                        <a:t>The sleep lab for years had 2 techs.  These tech are responsible and have the knowledge and training for all departmental operations including patient and order management, regulatory compliance (AASM accreditation), supply management, and scheduling for example.  Both staff have expressed the expectation to retire with the next couple years.  1 has given official notice of retirement upon completion of our regulatory re-accreditation with AASM in 2026. 2 new sleep tech have recently been hired but currently have minimal involvement in these non-clinical duties. At this point we do not have a specific plan for who will cover these non-clinic duties as well as overall staffing and coverages as they potentially reduce hours and fully retire.   Additionally, the registration staff person who is responsible for scheduling and daytime communication with patients has also indicated the desire to retire in near future.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827865"/>
          <a:ext cx="4848224" cy="268781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65379">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p>
                    <a:p>
                      <a:endParaRPr lang="en-US" sz="1400" dirty="0">
                        <a:solidFill>
                          <a:schemeClr val="tx1"/>
                        </a:solidFill>
                      </a:endParaRPr>
                    </a:p>
                  </a:txBody>
                  <a:tcPr/>
                </a:tc>
                <a:extLst>
                  <a:ext uri="{0D108BD9-81ED-4DB2-BD59-A6C34878D82A}">
                    <a16:rowId xmlns:a16="http://schemas.microsoft.com/office/drawing/2014/main" val="10000"/>
                  </a:ext>
                </a:extLst>
              </a:tr>
              <a:tr h="1956299">
                <a:tc>
                  <a:txBody>
                    <a:bodyPr/>
                    <a:lstStyle/>
                    <a:p>
                      <a:pPr>
                        <a:spcBef>
                          <a:spcPts val="0"/>
                        </a:spcBef>
                      </a:pPr>
                      <a:r>
                        <a:rPr lang="en-US" sz="1200" dirty="0">
                          <a:solidFill>
                            <a:schemeClr val="tx1"/>
                          </a:solidFill>
                        </a:rPr>
                        <a:t>The project will ensure an orderly transition of all the non-clinical duties to newer staff.  We will be able to ensure all tasks have been re-assigned and the new responsible persons have been properly trained.  This will also help us to determine our specific needs related overall departmental staffing and the best way to replace the clinical hours and meet the needs of our patients.  </a:t>
                      </a:r>
                    </a:p>
                    <a:p>
                      <a:pPr>
                        <a:spcBef>
                          <a:spcPts val="0"/>
                        </a:spcBef>
                      </a:pPr>
                      <a:r>
                        <a:rPr lang="en-US" sz="1200" dirty="0">
                          <a:solidFill>
                            <a:schemeClr val="tx1"/>
                          </a:solidFill>
                        </a:rPr>
                        <a:t>This project will also help to provide additional knowledge related to these operations and accreditation requirements for the non-sleep tech manager.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Sleep Center </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Succession Planning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2931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02844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Tasks needing to be passed along were identified.   4 Specific tasks were identified.  - Supply Management, policy management, AASM regulatory compliance, and Natus system management.  </a:t>
                      </a:r>
                    </a:p>
                    <a:p>
                      <a:endParaRPr lang="en-US" sz="12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Nov and Dec 2024 - Ongoing</a:t>
                      </a:r>
                    </a:p>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solidFill>
                            <a:srgbClr val="FF0000"/>
                          </a:solidFill>
                        </a:rPr>
                        <a:t>Staff continue to identify different tasks that are currently being completed that will need to be re-assigned.  A logbook was created for these different tasks.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log book will service as our actual succession plan as we progress though the process.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 –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200" dirty="0">
                          <a:solidFill>
                            <a:srgbClr val="FF0000"/>
                          </a:solidFill>
                        </a:rPr>
                        <a:t>Dottie has begun to provide detail and instructions in the logbook for each task to begin to create the basis for procedures.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It is necessary to create a specific SOP for these tasks to ensure things a </a:t>
                      </a:r>
                      <a:r>
                        <a:rPr lang="en-US" sz="1200" dirty="0" err="1">
                          <a:solidFill>
                            <a:srgbClr val="FF0000"/>
                          </a:solidFill>
                        </a:rPr>
                        <a:t>deligated</a:t>
                      </a:r>
                      <a:r>
                        <a:rPr lang="en-US" sz="1200" dirty="0">
                          <a:solidFill>
                            <a:srgbClr val="FF0000"/>
                          </a:solidFill>
                        </a:rPr>
                        <a:t> appropriately and new staff are trained.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March 2025 – ongoing</a:t>
                      </a:r>
                    </a:p>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08615333"/>
                  </a:ext>
                </a:extLst>
              </a:tr>
              <a:tr h="370840">
                <a:tc>
                  <a:txBody>
                    <a:bodyPr/>
                    <a:lstStyle/>
                    <a:p>
                      <a:r>
                        <a:rPr lang="en-US" sz="1200" dirty="0">
                          <a:solidFill>
                            <a:srgbClr val="FF0000"/>
                          </a:solidFill>
                        </a:rPr>
                        <a:t>Staffing succession:  Natalee our new ASTEP intern has begun her training in Sleep medicine.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 – Ongoing </a:t>
                      </a:r>
                    </a:p>
                    <a:p>
                      <a:r>
                        <a:rPr lang="en-US" sz="1200" dirty="0">
                          <a:solidFill>
                            <a:srgbClr val="FF0000"/>
                          </a:solidFill>
                        </a:rPr>
                        <a:t>Goal for Certification – March 2026</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56986455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3083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Table 6">
            <a:extLst>
              <a:ext uri="{FF2B5EF4-FFF2-40B4-BE49-F238E27FC236}">
                <a16:creationId xmlns:a16="http://schemas.microsoft.com/office/drawing/2014/main" id="{9B7BECE6-A360-06B6-8E7B-78C7978CA379}"/>
              </a:ext>
            </a:extLst>
          </p:cNvPr>
          <p:cNvGraphicFramePr>
            <a:graphicFrameLocks noGrp="1"/>
          </p:cNvGraphicFramePr>
          <p:nvPr/>
        </p:nvGraphicFramePr>
        <p:xfrm>
          <a:off x="929186" y="1862996"/>
          <a:ext cx="8044333" cy="2969895"/>
        </p:xfrm>
        <a:graphic>
          <a:graphicData uri="http://schemas.openxmlformats.org/drawingml/2006/table">
            <a:tbl>
              <a:tblPr/>
              <a:tblGrid>
                <a:gridCol w="2444361">
                  <a:extLst>
                    <a:ext uri="{9D8B030D-6E8A-4147-A177-3AD203B41FA5}">
                      <a16:colId xmlns:a16="http://schemas.microsoft.com/office/drawing/2014/main" val="1896947406"/>
                    </a:ext>
                  </a:extLst>
                </a:gridCol>
                <a:gridCol w="1258614">
                  <a:extLst>
                    <a:ext uri="{9D8B030D-6E8A-4147-A177-3AD203B41FA5}">
                      <a16:colId xmlns:a16="http://schemas.microsoft.com/office/drawing/2014/main" val="1323850615"/>
                    </a:ext>
                  </a:extLst>
                </a:gridCol>
                <a:gridCol w="1192371">
                  <a:extLst>
                    <a:ext uri="{9D8B030D-6E8A-4147-A177-3AD203B41FA5}">
                      <a16:colId xmlns:a16="http://schemas.microsoft.com/office/drawing/2014/main" val="1831570488"/>
                    </a:ext>
                  </a:extLst>
                </a:gridCol>
                <a:gridCol w="1510337">
                  <a:extLst>
                    <a:ext uri="{9D8B030D-6E8A-4147-A177-3AD203B41FA5}">
                      <a16:colId xmlns:a16="http://schemas.microsoft.com/office/drawing/2014/main" val="3316334013"/>
                    </a:ext>
                  </a:extLst>
                </a:gridCol>
                <a:gridCol w="1638650">
                  <a:extLst>
                    <a:ext uri="{9D8B030D-6E8A-4147-A177-3AD203B41FA5}">
                      <a16:colId xmlns:a16="http://schemas.microsoft.com/office/drawing/2014/main" val="592700260"/>
                    </a:ext>
                  </a:extLst>
                </a:gridCol>
              </a:tblGrid>
              <a:tr h="238125">
                <a:tc gridSpan="3">
                  <a:txBody>
                    <a:bodyPr/>
                    <a:lstStyle/>
                    <a:p>
                      <a:pPr algn="l" fontAlgn="b"/>
                      <a:r>
                        <a:rPr lang="en-US" sz="1400" b="1" i="0" u="none" strike="noStrike" dirty="0">
                          <a:solidFill>
                            <a:srgbClr val="000000"/>
                          </a:solidFill>
                          <a:effectLst/>
                          <a:latin typeface="Calibri" panose="020F0502020204030204" pitchFamily="34" charset="0"/>
                        </a:rPr>
                        <a:t>Tasks identified requiring succession planning. </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715909526"/>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261126"/>
                  </a:ext>
                </a:extLst>
              </a:tr>
              <a:tr h="238125">
                <a:tc>
                  <a:txBody>
                    <a:bodyPr/>
                    <a:lstStyle/>
                    <a:p>
                      <a:pPr algn="ctr" fontAlgn="b"/>
                      <a:r>
                        <a:rPr lang="en-US" sz="1400" b="1" i="0" u="none" strike="noStrike">
                          <a:solidFill>
                            <a:srgbClr val="000000"/>
                          </a:solidFill>
                          <a:effectLst/>
                          <a:latin typeface="Calibri" panose="020F0502020204030204" pitchFamily="34" charset="0"/>
                        </a:rPr>
                        <a:t>Task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panose="020F0502020204030204" pitchFamily="34" charset="0"/>
                        </a:rPr>
                        <a:t>Lead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panose="020F0502020204030204" pitchFamily="34" charset="0"/>
                        </a:rPr>
                        <a:t>Responsible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panose="020F0502020204030204" pitchFamily="34" charset="0"/>
                        </a:rPr>
                        <a:t>Training TimeFrame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Status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7547922"/>
                  </a:ext>
                </a:extLst>
              </a:tr>
              <a:tr h="238125">
                <a:tc>
                  <a:txBody>
                    <a:bodyPr/>
                    <a:lstStyle/>
                    <a:p>
                      <a:pPr algn="ctr" fontAlgn="b"/>
                      <a:r>
                        <a:rPr lang="en-US" sz="1400" b="0" i="0" u="none" strike="noStrike">
                          <a:solidFill>
                            <a:srgbClr val="000000"/>
                          </a:solidFill>
                          <a:effectLst/>
                          <a:latin typeface="Calibri" panose="020F0502020204030204" pitchFamily="34" charset="0"/>
                        </a:rPr>
                        <a:t>Supply Management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Dottie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Emily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Completed </a:t>
                      </a:r>
                      <a:r>
                        <a:rPr lang="en-US" sz="1400" b="0" i="0" u="none" strike="noStrike" dirty="0">
                          <a:solidFill>
                            <a:srgbClr val="000000"/>
                          </a:solidFill>
                          <a:effectLst/>
                          <a:latin typeface="Calibri" panose="020F0502020204030204" pitchFamily="34" charset="0"/>
                        </a:rPr>
                        <a:t>2.2025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883370616"/>
                  </a:ext>
                </a:extLst>
              </a:tr>
              <a:tr h="238125">
                <a:tc>
                  <a:txBody>
                    <a:bodyPr/>
                    <a:lstStyle/>
                    <a:p>
                      <a:pPr algn="ctr" fontAlgn="b"/>
                      <a:r>
                        <a:rPr lang="en-US" sz="1400" b="0" i="0" u="none" strike="noStrike">
                          <a:solidFill>
                            <a:srgbClr val="000000"/>
                          </a:solidFill>
                          <a:effectLst/>
                          <a:latin typeface="Calibri" panose="020F0502020204030204" pitchFamily="34" charset="0"/>
                        </a:rPr>
                        <a:t>Policy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Dotttie/Star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Emily and Kyle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Goal End of 2025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206771"/>
                  </a:ext>
                </a:extLst>
              </a:tr>
              <a:tr h="50528">
                <a:tc>
                  <a:txBody>
                    <a:bodyPr/>
                    <a:lstStyle/>
                    <a:p>
                      <a:pPr algn="ctr" fontAlgn="b"/>
                      <a:r>
                        <a:rPr lang="en-US" sz="1400" b="0" i="0" u="none" strike="noStrike" dirty="0">
                          <a:solidFill>
                            <a:srgbClr val="000000"/>
                          </a:solidFill>
                          <a:effectLst/>
                          <a:latin typeface="Calibri" panose="020F0502020204030204" pitchFamily="34" charset="0"/>
                        </a:rPr>
                        <a:t>AASM Regulatory Compliance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Dottie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Emily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Goal June 2026</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This will be developed and trained as we complete the 2026 re-certification process.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0287845"/>
                  </a:ext>
                </a:extLst>
              </a:tr>
              <a:tr h="238125">
                <a:tc>
                  <a:txBody>
                    <a:bodyPr/>
                    <a:lstStyle/>
                    <a:p>
                      <a:pPr algn="ctr" fontAlgn="b"/>
                      <a:r>
                        <a:rPr lang="en-US" sz="1400" b="0" i="0" u="none" strike="noStrike">
                          <a:solidFill>
                            <a:srgbClr val="000000"/>
                          </a:solidFill>
                          <a:effectLst/>
                          <a:latin typeface="Calibri" panose="020F0502020204030204" pitchFamily="34" charset="0"/>
                        </a:rPr>
                        <a:t>Natus Maintenance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Dottie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Emily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Goal End of 2025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9924784"/>
                  </a:ext>
                </a:extLst>
              </a:tr>
              <a:tr h="430818">
                <a:tc>
                  <a:txBody>
                    <a:bodyPr/>
                    <a:lstStyle/>
                    <a:p>
                      <a:pPr algn="ctr" fontAlgn="b"/>
                      <a:r>
                        <a:rPr lang="en-US" sz="1400" b="0" i="0" u="none" strike="noStrike">
                          <a:solidFill>
                            <a:srgbClr val="000000"/>
                          </a:solidFill>
                          <a:effectLst/>
                          <a:latin typeface="Calibri" panose="020F0502020204030204" pitchFamily="34" charset="0"/>
                        </a:rPr>
                        <a:t>Sleep Intern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Dottie coordinator</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Other Trainers Star and Emily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Natalee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2025-1st Qtr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dirty="0">
                          <a:solidFill>
                            <a:srgbClr val="000000"/>
                          </a:solidFill>
                          <a:effectLst/>
                          <a:latin typeface="Calibri" panose="020F0502020204030204" pitchFamily="34" charset="0"/>
                        </a:rPr>
                        <a:t>Goal – Registry by March 2026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96820301"/>
                  </a:ext>
                </a:extLst>
              </a:tr>
            </a:tbl>
          </a:graphicData>
        </a:graphic>
      </p:graphicFrame>
    </p:spTree>
    <p:extLst>
      <p:ext uri="{BB962C8B-B14F-4D97-AF65-F5344CB8AC3E}">
        <p14:creationId xmlns:p14="http://schemas.microsoft.com/office/powerpoint/2010/main" val="3338639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1959348"/>
          <a:ext cx="10312401" cy="148902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082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84225">
                <a:tc>
                  <a:txBody>
                    <a:bodyPr/>
                    <a:lstStyle/>
                    <a:p>
                      <a:pPr marL="285750" indent="-2857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6" y="3801511"/>
          <a:ext cx="10312401" cy="25298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0">
                <a:tc>
                  <a:txBody>
                    <a:bodyPr/>
                    <a:lstStyle/>
                    <a:p>
                      <a:pPr marL="285750" indent="-285750">
                        <a:spcBef>
                          <a:spcPts val="0"/>
                        </a:spcBef>
                        <a:buFont typeface="Arial" panose="020B0604020202020204" pitchFamily="34" charset="0"/>
                        <a:buChar char="•"/>
                      </a:pPr>
                      <a:r>
                        <a:rPr lang="en-US" sz="1400" dirty="0">
                          <a:solidFill>
                            <a:srgbClr val="FF0000"/>
                          </a:solidFill>
                        </a:rPr>
                        <a:t>Continue with Natalee’s training – April 2026   </a:t>
                      </a:r>
                    </a:p>
                    <a:p>
                      <a:pPr marL="285750" indent="-285750">
                        <a:spcBef>
                          <a:spcPts val="0"/>
                        </a:spcBef>
                        <a:buFont typeface="Arial" panose="020B0604020202020204" pitchFamily="34" charset="0"/>
                        <a:buChar char="•"/>
                      </a:pPr>
                      <a:r>
                        <a:rPr lang="en-US" sz="1400" dirty="0">
                          <a:solidFill>
                            <a:srgbClr val="FF0000"/>
                          </a:solidFill>
                        </a:rPr>
                        <a:t>Continue to review and complete the necessary references for the identified non-clinical tasks - December 2025</a:t>
                      </a:r>
                    </a:p>
                    <a:p>
                      <a:pPr marL="285750" indent="-285750">
                        <a:spcBef>
                          <a:spcPts val="0"/>
                        </a:spcBef>
                        <a:buFont typeface="Arial" panose="020B0604020202020204" pitchFamily="34" charset="0"/>
                        <a:buChar char="•"/>
                      </a:pPr>
                      <a:r>
                        <a:rPr lang="en-US" sz="1400" dirty="0">
                          <a:solidFill>
                            <a:srgbClr val="FF0000"/>
                          </a:solidFill>
                        </a:rPr>
                        <a:t>Create the actual succession plan with processes and time frames for transitions – December 2025</a:t>
                      </a:r>
                    </a:p>
                    <a:p>
                      <a:pPr marL="285750" indent="-285750">
                        <a:spcBef>
                          <a:spcPts val="0"/>
                        </a:spcBef>
                        <a:buFont typeface="Arial" panose="020B0604020202020204" pitchFamily="34" charset="0"/>
                        <a:buChar char="•"/>
                      </a:pPr>
                      <a:r>
                        <a:rPr lang="en-US" sz="1400" dirty="0">
                          <a:solidFill>
                            <a:srgbClr val="FF0000"/>
                          </a:solidFill>
                        </a:rPr>
                        <a:t>As able, begin to train Emily and Manger for completion of some of these tasks.  Emily should be involved with Dottie when she is working on these different tasks to begin to learn.  </a:t>
                      </a:r>
                    </a:p>
                    <a:p>
                      <a:pPr>
                        <a:spcBef>
                          <a:spcPts val="0"/>
                        </a:spcBef>
                      </a:pPr>
                      <a:endParaRPr lang="en-US" sz="1400" dirty="0"/>
                    </a:p>
                    <a:p>
                      <a:pPr>
                        <a:spcBef>
                          <a:spcPts val="0"/>
                        </a:spcBef>
                      </a:pPr>
                      <a:r>
                        <a:rPr lang="en-US" sz="1400" dirty="0">
                          <a:solidFill>
                            <a:srgbClr val="FF0000"/>
                          </a:solidFill>
                        </a:rPr>
                        <a:t>As the actual transition will take place over the next year and a half, Project will be closed once appropriate references have been created and a formal succession plan is in place with timeframes.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6039914"/>
          <a:ext cx="10312401" cy="8480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988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8439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Lab</a:t>
            </a:r>
          </a:p>
        </p:txBody>
      </p:sp>
      <p:sp>
        <p:nvSpPr>
          <p:cNvPr id="3" name="Subtitle 2"/>
          <p:cNvSpPr>
            <a:spLocks noGrp="1"/>
          </p:cNvSpPr>
          <p:nvPr>
            <p:ph type="subTitle" idx="1"/>
          </p:nvPr>
        </p:nvSpPr>
        <p:spPr/>
        <p:txBody>
          <a:bodyPr/>
          <a:lstStyle/>
          <a:p>
            <a:r>
              <a:rPr lang="en-US" dirty="0"/>
              <a:t>Visitor Sleeping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83719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22490"/>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200" dirty="0"/>
                        <a:t>Results: </a:t>
                      </a:r>
                      <a:r>
                        <a:rPr lang="en-US" sz="1200" b="0" dirty="0"/>
                        <a:t>Did you</a:t>
                      </a:r>
                      <a:r>
                        <a:rPr lang="en-US" sz="1200" b="0" baseline="0" dirty="0"/>
                        <a:t> accomplish your goals</a:t>
                      </a:r>
                      <a:r>
                        <a:rPr lang="en-US" sz="12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Project is progressing and team is meeting goals.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921955"/>
          <a:ext cx="10312401" cy="228143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2579">
                <a:tc>
                  <a:txBody>
                    <a:bodyPr/>
                    <a:lstStyle/>
                    <a:p>
                      <a:r>
                        <a:rPr lang="en-US" sz="1200" dirty="0"/>
                        <a:t>Lessons Learned: </a:t>
                      </a:r>
                      <a:r>
                        <a:rPr lang="en-US" sz="1200" b="0" dirty="0"/>
                        <a:t>What did you learn as a result of this project?  Unexpected discoveries?  Problems or barriers?</a:t>
                      </a:r>
                    </a:p>
                  </a:txBody>
                  <a:tcPr/>
                </a:tc>
                <a:extLst>
                  <a:ext uri="{0D108BD9-81ED-4DB2-BD59-A6C34878D82A}">
                    <a16:rowId xmlns:a16="http://schemas.microsoft.com/office/drawing/2014/main" val="10000"/>
                  </a:ext>
                </a:extLst>
              </a:tr>
              <a:tr h="2007112">
                <a:tc>
                  <a:txBody>
                    <a:bodyPr/>
                    <a:lstStyle/>
                    <a:p>
                      <a:pPr>
                        <a:spcBef>
                          <a:spcPts val="0"/>
                        </a:spcBef>
                      </a:pPr>
                      <a:r>
                        <a:rPr lang="en-US" sz="1200" dirty="0"/>
                        <a:t>Revamping the orientation process is a huge undertaking, involving multiple staff members and resources.</a:t>
                      </a:r>
                    </a:p>
                    <a:p>
                      <a:pPr>
                        <a:spcBef>
                          <a:spcPts val="0"/>
                        </a:spcBef>
                      </a:pPr>
                      <a:r>
                        <a:rPr lang="en-US" sz="1200" dirty="0">
                          <a:solidFill>
                            <a:schemeClr val="tx1"/>
                          </a:solidFill>
                        </a:rPr>
                        <a:t>Historically, nursing attempted to have orientation checklists similar for all departments, but this is not practical as each department has different needs.</a:t>
                      </a:r>
                    </a:p>
                    <a:p>
                      <a:pPr>
                        <a:spcBef>
                          <a:spcPts val="0"/>
                        </a:spcBef>
                      </a:pPr>
                      <a:r>
                        <a:rPr lang="en-US" sz="1200" dirty="0">
                          <a:solidFill>
                            <a:schemeClr val="tx1"/>
                          </a:solidFill>
                        </a:rPr>
                        <a:t>Would benefit from added support of clinical education nurse to assist with initial orientation items that cover all nursing disciplines (call light system, glucometers, lifts, assessments, IVs, catheter care, wounds, fall prevention, etc.).  Consider extending clinical education orientation to more than 1 day.</a:t>
                      </a:r>
                    </a:p>
                    <a:p>
                      <a:pPr>
                        <a:spcBef>
                          <a:spcPts val="0"/>
                        </a:spcBef>
                      </a:pPr>
                      <a:r>
                        <a:rPr lang="en-US" sz="1200" dirty="0">
                          <a:solidFill>
                            <a:srgbClr val="FF0000"/>
                          </a:solidFill>
                        </a:rPr>
                        <a:t>Great work is being done on this project and the team is really proud of the collaboration and work being done.</a:t>
                      </a:r>
                    </a:p>
                    <a:p>
                      <a:pPr>
                        <a:spcBef>
                          <a:spcPts val="0"/>
                        </a:spcBef>
                      </a:pPr>
                      <a:r>
                        <a:rPr lang="en-US" sz="1200" dirty="0">
                          <a:solidFill>
                            <a:srgbClr val="FF0000"/>
                          </a:solidFill>
                        </a:rPr>
                        <a:t>Consider nursing CNE on orientation/preceptor expectations (Sam Stoltz) to standardize process.</a:t>
                      </a:r>
                    </a:p>
                    <a:p>
                      <a:pPr>
                        <a:spcBef>
                          <a:spcPts val="0"/>
                        </a:spcBef>
                      </a:pPr>
                      <a:r>
                        <a:rPr lang="en-US" sz="1200" dirty="0">
                          <a:solidFill>
                            <a:srgbClr val="FF0000"/>
                          </a:solidFill>
                        </a:rPr>
                        <a:t>Opportunity to conduct exit interviews asking employees about orientation experience (Engagement and Experience).</a:t>
                      </a:r>
                    </a:p>
                    <a:p>
                      <a:pPr>
                        <a:spcBef>
                          <a:spcPts val="0"/>
                        </a:spcBef>
                      </a:pPr>
                      <a:r>
                        <a:rPr lang="en-US" sz="1200" dirty="0">
                          <a:solidFill>
                            <a:srgbClr val="FF0000"/>
                          </a:solidFill>
                        </a:rPr>
                        <a:t>Opportunity for internal preceptor training or train the trainer education.</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8" y="4272470"/>
          <a:ext cx="10273935" cy="1463040"/>
        </p:xfrm>
        <a:graphic>
          <a:graphicData uri="http://schemas.openxmlformats.org/drawingml/2006/table">
            <a:tbl>
              <a:tblPr firstRow="1" bandRow="1">
                <a:tableStyleId>{6E25E649-3F16-4E02-A733-19D2CDBF48F0}</a:tableStyleId>
              </a:tblPr>
              <a:tblGrid>
                <a:gridCol w="10273935">
                  <a:extLst>
                    <a:ext uri="{9D8B030D-6E8A-4147-A177-3AD203B41FA5}">
                      <a16:colId xmlns:a16="http://schemas.microsoft.com/office/drawing/2014/main" val="20000"/>
                    </a:ext>
                  </a:extLst>
                </a:gridCol>
              </a:tblGrid>
              <a:tr h="389502">
                <a:tc>
                  <a:txBody>
                    <a:bodyPr/>
                    <a:lstStyle/>
                    <a:p>
                      <a:r>
                        <a:rPr lang="en-US" sz="1200" dirty="0"/>
                        <a:t>Next Steps: </a:t>
                      </a:r>
                      <a:r>
                        <a:rPr lang="en-US" sz="1200" b="0" dirty="0"/>
                        <a:t>What actions are you going to take based on your findings</a:t>
                      </a:r>
                      <a:r>
                        <a:rPr lang="en-US" sz="1200" b="0" baseline="0" dirty="0"/>
                        <a:t>?  (e.g. roll out to additional units; modify and make additional improvements; abandon the effort; change course?)</a:t>
                      </a:r>
                      <a:endParaRPr lang="en-US" sz="1200" b="0" dirty="0"/>
                    </a:p>
                  </a:txBody>
                  <a:tcPr/>
                </a:tc>
                <a:extLst>
                  <a:ext uri="{0D108BD9-81ED-4DB2-BD59-A6C34878D82A}">
                    <a16:rowId xmlns:a16="http://schemas.microsoft.com/office/drawing/2014/main" val="10000"/>
                  </a:ext>
                </a:extLst>
              </a:tr>
              <a:tr h="766562">
                <a:tc>
                  <a:txBody>
                    <a:bodyPr/>
                    <a:lstStyle/>
                    <a:p>
                      <a:pPr>
                        <a:spcBef>
                          <a:spcPts val="0"/>
                        </a:spcBef>
                      </a:pPr>
                      <a:r>
                        <a:rPr lang="en-US" sz="1200" dirty="0"/>
                        <a:t>Continue working on enhancing orientation checklists, utilizing case studies and scenarios for learning.</a:t>
                      </a:r>
                    </a:p>
                    <a:p>
                      <a:pPr>
                        <a:spcBef>
                          <a:spcPts val="0"/>
                        </a:spcBef>
                      </a:pPr>
                      <a:r>
                        <a:rPr lang="en-US" sz="1200" dirty="0"/>
                        <a:t>Consider use of a learning needs assessment – each new hire will have different needs based on experience.</a:t>
                      </a:r>
                    </a:p>
                    <a:p>
                      <a:pPr>
                        <a:spcBef>
                          <a:spcPts val="0"/>
                        </a:spcBef>
                      </a:pPr>
                      <a:r>
                        <a:rPr lang="en-US" sz="1200" dirty="0"/>
                        <a:t>Consider how clinical nurse educator can assist with project and take on some of the orientation load.</a:t>
                      </a:r>
                      <a:endParaRPr lang="en-US" sz="1200" dirty="0">
                        <a:solidFill>
                          <a:srgbClr val="FF0000"/>
                        </a:solidFill>
                      </a:endParaRPr>
                    </a:p>
                    <a:p>
                      <a:pPr>
                        <a:spcBef>
                          <a:spcPts val="0"/>
                        </a:spcBef>
                      </a:pPr>
                      <a:r>
                        <a:rPr lang="en-US" sz="1200" dirty="0">
                          <a:solidFill>
                            <a:srgbClr val="FF0000"/>
                          </a:solidFill>
                        </a:rPr>
                        <a:t>Team to approve and submit final draft of orientation checklist to Addy Miller.</a:t>
                      </a:r>
                    </a:p>
                    <a:p>
                      <a:pPr>
                        <a:spcBef>
                          <a:spcPts val="0"/>
                        </a:spcBef>
                      </a:pPr>
                      <a:r>
                        <a:rPr lang="en-US" sz="1200" dirty="0">
                          <a:solidFill>
                            <a:srgbClr val="FF0000"/>
                          </a:solidFill>
                        </a:rPr>
                        <a:t>Implementation of new orientation binder with new hire.</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9" y="5849687"/>
          <a:ext cx="10312401" cy="762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8716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QM</a:t>
                      </a:r>
                      <a:r>
                        <a:rPr lang="en-US" sz="1200" baseline="0" dirty="0"/>
                        <a:t> Council approval for completion of project?: Enter YES or </a:t>
                      </a:r>
                      <a:r>
                        <a:rPr lang="en-US" sz="1200" baseline="0" dirty="0">
                          <a:solidFill>
                            <a:srgbClr val="FF0000"/>
                          </a:solidFill>
                        </a:rPr>
                        <a:t>NO</a:t>
                      </a:r>
                    </a:p>
                    <a:p>
                      <a:pPr>
                        <a:spcBef>
                          <a:spcPts val="0"/>
                        </a:spcBef>
                      </a:pPr>
                      <a:r>
                        <a:rPr lang="en-US" sz="1200" baseline="0" dirty="0"/>
                        <a:t>Project still in progress, project to continue: Enter </a:t>
                      </a:r>
                      <a:r>
                        <a:rPr lang="en-US" sz="1200" baseline="0" dirty="0">
                          <a:solidFill>
                            <a:srgbClr val="FF0000"/>
                          </a:solidFill>
                        </a:rPr>
                        <a:t>YES</a:t>
                      </a:r>
                      <a:r>
                        <a:rPr lang="en-US" sz="1200" baseline="0" dirty="0"/>
                        <a:t> or NO</a:t>
                      </a:r>
                      <a:endParaRPr lang="en-US" sz="12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4558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0">
                <a:tc>
                  <a:txBody>
                    <a:bodyPr/>
                    <a:lstStyle/>
                    <a:p>
                      <a:pPr>
                        <a:spcBef>
                          <a:spcPts val="0"/>
                        </a:spcBef>
                      </a:pPr>
                      <a:r>
                        <a:rPr lang="en-US" sz="1400" dirty="0">
                          <a:solidFill>
                            <a:schemeClr val="tx1"/>
                          </a:solidFill>
                        </a:rPr>
                        <a:t>KOM Target: Implementation of a new guest sleeping options by June 2025 – 4 steps on the project identified.  </a:t>
                      </a:r>
                    </a:p>
                    <a:p>
                      <a:pPr>
                        <a:spcBef>
                          <a:spcPts val="0"/>
                        </a:spcBef>
                      </a:pPr>
                      <a:endParaRPr lang="en-US" sz="1400" dirty="0">
                        <a:solidFill>
                          <a:schemeClr val="tx1"/>
                        </a:solidFill>
                      </a:endParaRPr>
                    </a:p>
                    <a:p>
                      <a:pPr>
                        <a:spcBef>
                          <a:spcPts val="0"/>
                        </a:spcBef>
                      </a:pPr>
                      <a:r>
                        <a:rPr lang="en-US" sz="1400" dirty="0">
                          <a:solidFill>
                            <a:schemeClr val="tx1"/>
                          </a:solidFill>
                        </a:rPr>
                        <a:t>Current KOM Status: 1 of the 4 steps completed.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917410"/>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Kyle Sippel</a:t>
                      </a:r>
                    </a:p>
                    <a:p>
                      <a:r>
                        <a:rPr lang="en-US" sz="1400" dirty="0"/>
                        <a:t>Members:</a:t>
                      </a:r>
                      <a:r>
                        <a:rPr lang="en-US" sz="1400" baseline="0" dirty="0"/>
                        <a:t> Angie Rowin – EVS, Sleep Staff, Dacia – Mat Services.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30175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baseline="0" dirty="0"/>
                        <a:t>Many of our sleep studies require a parent or caregiver to stay over night with the patient. Sometimes that care giver can sleep in room2, but quite often there is patient that room or the age/situation requires the caregiver is in the room with the patient.  Currently we have a roll-away bed that the caregiver will sleep on.  This bed is quite old, and springs are starting to loosen. Additionally, it needs to have dedicated lined and needs to be maintained by EVS.   We have been approached by EVS manager to see if we could look for an alternative option that would be easier time and physically to maintain. She stated that it is very low, and staff are having to bend over quite far to change linen and make up mattress which is causing some back discomfort.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2555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The project would remove some repetitive low bending by EVS staff improving ergonomics and minimizing back strain.  </a:t>
                      </a:r>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Sleep Center – Visitor Sleeping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1519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12496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Sleep worked with Angie from EVS to discuss different options.  Removable bed vs sleeping recliner. Staff evaluated a recliner option that we currently had in Day Surgery.  The determined it would work well.</a:t>
                      </a:r>
                    </a:p>
                    <a:p>
                      <a:endParaRPr lang="en-US" sz="12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Determine the best options for the dept.  </a:t>
                      </a:r>
                    </a:p>
                    <a:p>
                      <a:endParaRPr lang="en-US" sz="1200" dirty="0">
                        <a:solidFill>
                          <a:schemeClr val="tx1"/>
                        </a:solidFill>
                      </a:endParaRPr>
                    </a:p>
                    <a:p>
                      <a:r>
                        <a:rPr lang="en-US" sz="1200" dirty="0">
                          <a:solidFill>
                            <a:schemeClr val="tx1"/>
                          </a:solidFill>
                        </a:rPr>
                        <a:t>A recliner options was felt best.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Dec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rgbClr val="FF0000"/>
                          </a:solidFill>
                        </a:rPr>
                        <a:t>Materials Services reviewed all options available under our Vizient contracts for a sleep recliner.  A suitable options was not found under our contracts.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Feb-March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rgbClr val="FF0000"/>
                          </a:solidFill>
                        </a:rPr>
                        <a:t>Manufacture information was provided to Dacia regarding a chair in use in Day Surgery.  Sleep is using this currently when patients need a recliner.  She will be reaching out to them to acquire a quote and more information.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4/3/2025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566066088"/>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275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0944750A-450C-2A3E-C65E-75B030A59C78}"/>
              </a:ext>
            </a:extLst>
          </p:cNvPr>
          <p:cNvGraphicFramePr>
            <a:graphicFrameLocks noGrp="1"/>
          </p:cNvGraphicFramePr>
          <p:nvPr/>
        </p:nvGraphicFramePr>
        <p:xfrm>
          <a:off x="581185" y="1843293"/>
          <a:ext cx="10492352" cy="2661920"/>
        </p:xfrm>
        <a:graphic>
          <a:graphicData uri="http://schemas.openxmlformats.org/drawingml/2006/table">
            <a:tbl>
              <a:tblPr firstRow="1" bandRow="1">
                <a:tableStyleId>{5C22544A-7EE6-4342-B048-85BDC9FD1C3A}</a:tableStyleId>
              </a:tblPr>
              <a:tblGrid>
                <a:gridCol w="3497450">
                  <a:extLst>
                    <a:ext uri="{9D8B030D-6E8A-4147-A177-3AD203B41FA5}">
                      <a16:colId xmlns:a16="http://schemas.microsoft.com/office/drawing/2014/main" val="2922441997"/>
                    </a:ext>
                  </a:extLst>
                </a:gridCol>
                <a:gridCol w="1748726">
                  <a:extLst>
                    <a:ext uri="{9D8B030D-6E8A-4147-A177-3AD203B41FA5}">
                      <a16:colId xmlns:a16="http://schemas.microsoft.com/office/drawing/2014/main" val="3717550892"/>
                    </a:ext>
                  </a:extLst>
                </a:gridCol>
                <a:gridCol w="1748726">
                  <a:extLst>
                    <a:ext uri="{9D8B030D-6E8A-4147-A177-3AD203B41FA5}">
                      <a16:colId xmlns:a16="http://schemas.microsoft.com/office/drawing/2014/main" val="433859435"/>
                    </a:ext>
                  </a:extLst>
                </a:gridCol>
                <a:gridCol w="3497450">
                  <a:extLst>
                    <a:ext uri="{9D8B030D-6E8A-4147-A177-3AD203B41FA5}">
                      <a16:colId xmlns:a16="http://schemas.microsoft.com/office/drawing/2014/main" val="786325114"/>
                    </a:ext>
                  </a:extLst>
                </a:gridCol>
              </a:tblGrid>
              <a:tr h="370840">
                <a:tc>
                  <a:txBody>
                    <a:bodyPr/>
                    <a:lstStyle/>
                    <a:p>
                      <a:r>
                        <a:rPr lang="en-US" sz="1200" dirty="0"/>
                        <a:t>Task</a:t>
                      </a:r>
                    </a:p>
                  </a:txBody>
                  <a:tcPr/>
                </a:tc>
                <a:tc>
                  <a:txBody>
                    <a:bodyPr/>
                    <a:lstStyle/>
                    <a:p>
                      <a:r>
                        <a:rPr lang="en-US" sz="1200" dirty="0"/>
                        <a:t>Assigned to</a:t>
                      </a:r>
                    </a:p>
                  </a:txBody>
                  <a:tcPr/>
                </a:tc>
                <a:tc>
                  <a:txBody>
                    <a:bodyPr/>
                    <a:lstStyle/>
                    <a:p>
                      <a:r>
                        <a:rPr lang="en-US" sz="1200" dirty="0"/>
                        <a:t>Completed</a:t>
                      </a:r>
                    </a:p>
                  </a:txBody>
                  <a:tcPr/>
                </a:tc>
                <a:tc>
                  <a:txBody>
                    <a:bodyPr/>
                    <a:lstStyle/>
                    <a:p>
                      <a:r>
                        <a:rPr lang="en-US" sz="1200" dirty="0"/>
                        <a:t>Notes</a:t>
                      </a:r>
                    </a:p>
                  </a:txBody>
                  <a:tcPr/>
                </a:tc>
                <a:extLst>
                  <a:ext uri="{0D108BD9-81ED-4DB2-BD59-A6C34878D82A}">
                    <a16:rowId xmlns:a16="http://schemas.microsoft.com/office/drawing/2014/main" val="2687278847"/>
                  </a:ext>
                </a:extLst>
              </a:tr>
              <a:tr h="370840">
                <a:tc>
                  <a:txBody>
                    <a:bodyPr/>
                    <a:lstStyle/>
                    <a:p>
                      <a:r>
                        <a:rPr lang="en-US" sz="1200" dirty="0"/>
                        <a:t>Determine best options for guest sleeping arrangements for room 1 </a:t>
                      </a:r>
                    </a:p>
                  </a:txBody>
                  <a:tcPr/>
                </a:tc>
                <a:tc>
                  <a:txBody>
                    <a:bodyPr/>
                    <a:lstStyle/>
                    <a:p>
                      <a:r>
                        <a:rPr lang="en-US" sz="1200" dirty="0" err="1"/>
                        <a:t>Evs</a:t>
                      </a:r>
                      <a:r>
                        <a:rPr lang="en-US" sz="1200" dirty="0"/>
                        <a:t> Manager and sleep staff</a:t>
                      </a:r>
                    </a:p>
                  </a:txBody>
                  <a:tcPr/>
                </a:tc>
                <a:tc>
                  <a:txBody>
                    <a:bodyPr/>
                    <a:lstStyle/>
                    <a:p>
                      <a:r>
                        <a:rPr lang="en-US" sz="1200" dirty="0"/>
                        <a:t>12.2024</a:t>
                      </a:r>
                    </a:p>
                  </a:txBody>
                  <a:tcPr/>
                </a:tc>
                <a:tc>
                  <a:txBody>
                    <a:bodyPr/>
                    <a:lstStyle/>
                    <a:p>
                      <a:r>
                        <a:rPr lang="en-US" sz="1200" dirty="0"/>
                        <a:t>Staff decided on a recliner option, similar to chair in day surgery.  </a:t>
                      </a:r>
                    </a:p>
                  </a:txBody>
                  <a:tcPr/>
                </a:tc>
                <a:extLst>
                  <a:ext uri="{0D108BD9-81ED-4DB2-BD59-A6C34878D82A}">
                    <a16:rowId xmlns:a16="http://schemas.microsoft.com/office/drawing/2014/main" val="4197321024"/>
                  </a:ext>
                </a:extLst>
              </a:tr>
              <a:tr h="370840">
                <a:tc>
                  <a:txBody>
                    <a:bodyPr/>
                    <a:lstStyle/>
                    <a:p>
                      <a:r>
                        <a:rPr lang="en-US" sz="1200" dirty="0"/>
                        <a:t>Materials services to provided options with physical sample for staff to evaluate </a:t>
                      </a:r>
                    </a:p>
                  </a:txBody>
                  <a:tcPr/>
                </a:tc>
                <a:tc>
                  <a:txBody>
                    <a:bodyPr/>
                    <a:lstStyle/>
                    <a:p>
                      <a:r>
                        <a:rPr lang="en-US" sz="1200" dirty="0"/>
                        <a:t>Materials Services Manager</a:t>
                      </a:r>
                    </a:p>
                  </a:txBody>
                  <a:tcPr/>
                </a:tc>
                <a:tc>
                  <a:txBody>
                    <a:bodyPr/>
                    <a:lstStyle/>
                    <a:p>
                      <a:r>
                        <a:rPr lang="en-US" sz="1200" dirty="0"/>
                        <a:t>Ongoing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Could not find a good options from a Vizient contract.  Looking into the manufacture of the DS chair.   </a:t>
                      </a:r>
                    </a:p>
                    <a:p>
                      <a:endParaRPr lang="en-US" sz="1200" dirty="0"/>
                    </a:p>
                  </a:txBody>
                  <a:tcPr/>
                </a:tc>
                <a:extLst>
                  <a:ext uri="{0D108BD9-81ED-4DB2-BD59-A6C34878D82A}">
                    <a16:rowId xmlns:a16="http://schemas.microsoft.com/office/drawing/2014/main" val="1224563837"/>
                  </a:ext>
                </a:extLst>
              </a:tr>
              <a:tr h="370840">
                <a:tc>
                  <a:txBody>
                    <a:bodyPr/>
                    <a:lstStyle/>
                    <a:p>
                      <a:r>
                        <a:rPr lang="en-US" sz="1200" dirty="0"/>
                        <a:t>Staff to select the appropriate chair model</a:t>
                      </a:r>
                    </a:p>
                  </a:txBody>
                  <a:tcPr/>
                </a:tc>
                <a:tc>
                  <a:txBody>
                    <a:bodyPr/>
                    <a:lstStyle/>
                    <a:p>
                      <a:endParaRPr lang="en-US" sz="1200" dirty="0"/>
                    </a:p>
                  </a:txBody>
                  <a:tcPr/>
                </a:tc>
                <a:tc>
                  <a:txBody>
                    <a:bodyPr/>
                    <a:lstStyle/>
                    <a:p>
                      <a:endParaRPr lang="en-US" sz="1200" dirty="0"/>
                    </a:p>
                  </a:txBody>
                  <a:tcPr/>
                </a:tc>
                <a:tc>
                  <a:txBody>
                    <a:bodyPr/>
                    <a:lstStyle/>
                    <a:p>
                      <a:r>
                        <a:rPr lang="en-US" sz="1200" dirty="0"/>
                        <a:t>Chair should be able to sleep guest as well as to perform a sleep study for patients who only sleep in a recliner. </a:t>
                      </a:r>
                    </a:p>
                  </a:txBody>
                  <a:tcPr/>
                </a:tc>
                <a:extLst>
                  <a:ext uri="{0D108BD9-81ED-4DB2-BD59-A6C34878D82A}">
                    <a16:rowId xmlns:a16="http://schemas.microsoft.com/office/drawing/2014/main" val="1969682837"/>
                  </a:ext>
                </a:extLst>
              </a:tr>
              <a:tr h="370840">
                <a:tc>
                  <a:txBody>
                    <a:bodyPr/>
                    <a:lstStyle/>
                    <a:p>
                      <a:r>
                        <a:rPr lang="en-US" sz="1200" dirty="0"/>
                        <a:t>Chair to be purchased and installed.  </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816079606"/>
                  </a:ext>
                </a:extLst>
              </a:tr>
            </a:tbl>
          </a:graphicData>
        </a:graphic>
      </p:graphicFrame>
    </p:spTree>
    <p:extLst>
      <p:ext uri="{BB962C8B-B14F-4D97-AF65-F5344CB8AC3E}">
        <p14:creationId xmlns:p14="http://schemas.microsoft.com/office/powerpoint/2010/main" val="4111205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90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marL="171450" indent="-171450">
                        <a:buFont typeface="Arial" panose="020B0604020202020204" pitchFamily="34" charset="0"/>
                        <a:buChar char="•"/>
                      </a:pPr>
                      <a:r>
                        <a:rPr lang="en-US" sz="1200" dirty="0">
                          <a:solidFill>
                            <a:srgbClr val="FF0000"/>
                          </a:solidFill>
                        </a:rPr>
                        <a:t>Could not find a good options from a </a:t>
                      </a:r>
                      <a:r>
                        <a:rPr lang="en-US" sz="1200" dirty="0" err="1">
                          <a:solidFill>
                            <a:srgbClr val="FF0000"/>
                          </a:solidFill>
                        </a:rPr>
                        <a:t>Vizent</a:t>
                      </a:r>
                      <a:r>
                        <a:rPr lang="en-US" sz="1200" dirty="0">
                          <a:solidFill>
                            <a:srgbClr val="FF0000"/>
                          </a:solidFill>
                        </a:rPr>
                        <a:t> contract.  Looking into the manufacture of the DS chair. </a:t>
                      </a:r>
                    </a:p>
                    <a:p>
                      <a:pPr marL="171450" indent="-171450">
                        <a:buFont typeface="Arial" panose="020B0604020202020204" pitchFamily="34" charset="0"/>
                        <a:buChar char="•"/>
                      </a:pPr>
                      <a:r>
                        <a:rPr lang="en-US" sz="1200" dirty="0">
                          <a:solidFill>
                            <a:srgbClr val="FF0000"/>
                          </a:solidFill>
                        </a:rPr>
                        <a:t>A question as asked by Chris in Admin regarding the quality of the rooms and do they need to be updated.  This was discussed somewhat.  Our beds are newer, but possibly some paint or other updates could be beneficial.   Further discussion yet to be had outside of </a:t>
                      </a:r>
                      <a:r>
                        <a:rPr lang="en-US" sz="1200">
                          <a:solidFill>
                            <a:srgbClr val="FF0000"/>
                          </a:solidFill>
                        </a:rPr>
                        <a:t>this project.  </a:t>
                      </a:r>
                      <a:endParaRPr lang="en-US" sz="1200" dirty="0">
                        <a:solidFill>
                          <a:srgbClr val="FF0000"/>
                        </a:solidFill>
                      </a:endParaRPr>
                    </a:p>
                    <a:p>
                      <a:pPr marL="171450" indent="-171450">
                        <a:buFont typeface="Arial" panose="020B0604020202020204" pitchFamily="34" charset="0"/>
                        <a:buChar char="•"/>
                      </a:pPr>
                      <a:endParaRPr lang="en-US" sz="1200" dirty="0"/>
                    </a:p>
                    <a:p>
                      <a:pPr marL="171450" indent="-1714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3" y="3724157"/>
          <a:ext cx="10312401" cy="1249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835">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87115">
                <a:tc>
                  <a:txBody>
                    <a:bodyPr/>
                    <a:lstStyle/>
                    <a:p>
                      <a:pPr marL="285750" indent="-285750">
                        <a:spcBef>
                          <a:spcPts val="0"/>
                        </a:spcBef>
                        <a:buFont typeface="Arial" panose="020B0604020202020204" pitchFamily="34" charset="0"/>
                        <a:buChar char="•"/>
                      </a:pPr>
                      <a:r>
                        <a:rPr lang="en-US" sz="1400" dirty="0">
                          <a:solidFill>
                            <a:srgbClr val="FF0000"/>
                          </a:solidFill>
                        </a:rPr>
                        <a:t>Work with Dacia to get a quote and possible example if different from the chair in DS from that vendor. – June 2025</a:t>
                      </a:r>
                    </a:p>
                    <a:p>
                      <a:pPr marL="285750" indent="-285750">
                        <a:spcBef>
                          <a:spcPts val="0"/>
                        </a:spcBef>
                        <a:buFont typeface="Arial" panose="020B0604020202020204" pitchFamily="34" charset="0"/>
                        <a:buChar char="•"/>
                      </a:pPr>
                      <a:r>
                        <a:rPr lang="en-US" sz="1400" dirty="0">
                          <a:solidFill>
                            <a:srgbClr val="FF0000"/>
                          </a:solidFill>
                        </a:rPr>
                        <a:t>If that is not viable options to continue to look to find a better vendor to purchase the chair. - TBD</a:t>
                      </a:r>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36599" y="523885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NO</a:t>
                      </a:r>
                    </a:p>
                    <a:p>
                      <a:pPr>
                        <a:spcBef>
                          <a:spcPts val="0"/>
                        </a:spcBef>
                      </a:pPr>
                      <a:r>
                        <a:rPr lang="en-US" sz="1400" baseline="0" dirty="0"/>
                        <a:t>Project still in progress, project to continue: Enter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62963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Plant Operations</a:t>
            </a:r>
          </a:p>
        </p:txBody>
      </p:sp>
      <p:sp>
        <p:nvSpPr>
          <p:cNvPr id="3" name="Subtitle 2"/>
          <p:cNvSpPr>
            <a:spLocks noGrp="1"/>
          </p:cNvSpPr>
          <p:nvPr>
            <p:ph type="subTitle" idx="1"/>
          </p:nvPr>
        </p:nvSpPr>
        <p:spPr/>
        <p:txBody>
          <a:bodyPr/>
          <a:lstStyle/>
          <a:p>
            <a:r>
              <a:rPr lang="en-US" dirty="0"/>
              <a:t>New Employee Orientation Competency checklist</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6218235" cy="741680"/>
        </p:xfrm>
        <a:graphic>
          <a:graphicData uri="http://schemas.openxmlformats.org/drawingml/2006/table">
            <a:tbl>
              <a:tblPr firstRow="1" bandRow="1">
                <a:tableStyleId>{5940675A-B579-460E-94D1-54222C63F5DA}</a:tableStyleId>
              </a:tblPr>
              <a:tblGrid>
                <a:gridCol w="621823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02/25/2025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04/22/2025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532599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026058"/>
          <a:ext cx="10312401" cy="168526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046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380469">
                <a:tc>
                  <a:txBody>
                    <a:bodyPr/>
                    <a:lstStyle/>
                    <a:p>
                      <a:pPr>
                        <a:spcBef>
                          <a:spcPts val="0"/>
                        </a:spcBef>
                      </a:pPr>
                      <a:r>
                        <a:rPr lang="en-US" sz="1200" dirty="0"/>
                        <a:t>KOM Target: Implement an improved new employee orientation competency checklist by December 2025. (4 building location checklists to reach completion)</a:t>
                      </a:r>
                    </a:p>
                    <a:p>
                      <a:pPr>
                        <a:spcBef>
                          <a:spcPts val="0"/>
                        </a:spcBef>
                      </a:pPr>
                      <a:endParaRPr lang="en-US" sz="1200" dirty="0"/>
                    </a:p>
                    <a:p>
                      <a:pPr>
                        <a:spcBef>
                          <a:spcPts val="0"/>
                        </a:spcBef>
                      </a:pPr>
                      <a:r>
                        <a:rPr lang="en-US" sz="1200" dirty="0"/>
                        <a:t>Current KOM Status: 1956 building checklist has been completed.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7975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 Rob Maurer and Jason Schoville</a:t>
                      </a:r>
                    </a:p>
                  </a:txBody>
                  <a:tcPr/>
                </a:tc>
                <a:extLst>
                  <a:ext uri="{0D108BD9-81ED-4DB2-BD59-A6C34878D82A}">
                    <a16:rowId xmlns:a16="http://schemas.microsoft.com/office/drawing/2014/main" val="10000"/>
                  </a:ext>
                </a:extLst>
              </a:tr>
              <a:tr h="370840">
                <a:tc>
                  <a:txBody>
                    <a:bodyPr/>
                    <a:lstStyle/>
                    <a:p>
                      <a:r>
                        <a:rPr lang="en-US" sz="1100" dirty="0"/>
                        <a:t>Project Leader: Rob Maurer</a:t>
                      </a:r>
                    </a:p>
                    <a:p>
                      <a:r>
                        <a:rPr lang="en-US" sz="1100" dirty="0"/>
                        <a:t>Members:</a:t>
                      </a:r>
                      <a:r>
                        <a:rPr lang="en-US" sz="1100" baseline="0" dirty="0"/>
                        <a:t> Current Plant Operations Staff</a:t>
                      </a:r>
                      <a:endParaRPr lang="en-US" sz="11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4"/>
          <a:ext cx="5368926" cy="2164080"/>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64296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12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Help new employees understand the systems that operate within the building. </a:t>
                      </a:r>
                      <a:r>
                        <a:rPr lang="en-US" sz="1100" dirty="0"/>
                        <a:t>For new employee orientation, we will separate building systems by years they were built so training will include building systems that operate inside that building partition including Life Safety systems, electrical, plumbing and Security. This separation will help new employees understand the building systems that operate within the building envelope. Our plan is to break this up into building sections which will give us time to break down and report each section as we progress to the 100% goal.</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6"/>
          <a:ext cx="4848224" cy="2164078"/>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6508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98994">
                <a:tc>
                  <a:txBody>
                    <a:bodyPr/>
                    <a:lstStyle/>
                    <a:p>
                      <a:pPr>
                        <a:spcBef>
                          <a:spcPts val="0"/>
                        </a:spcBef>
                      </a:pPr>
                      <a:r>
                        <a:rPr lang="en-US" sz="1100" dirty="0"/>
                        <a:t>Having new Plant Operations staff understand the facility faster will promote longevity and improve their confidence with Maintenance &amp; Security.</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Employee Orientation Competency checklist</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5590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0" y="1213468"/>
          <a:ext cx="10439400" cy="5307722"/>
        </p:xfrm>
        <a:graphic>
          <a:graphicData uri="http://schemas.openxmlformats.org/drawingml/2006/table">
            <a:tbl>
              <a:tblPr firstRow="1" bandRow="1">
                <a:tableStyleId>{6E25E649-3F16-4E02-A733-19D2CDBF48F0}</a:tableStyleId>
              </a:tblPr>
              <a:tblGrid>
                <a:gridCol w="3307184">
                  <a:extLst>
                    <a:ext uri="{9D8B030D-6E8A-4147-A177-3AD203B41FA5}">
                      <a16:colId xmlns:a16="http://schemas.microsoft.com/office/drawing/2014/main" val="20000"/>
                    </a:ext>
                  </a:extLst>
                </a:gridCol>
                <a:gridCol w="3353871">
                  <a:extLst>
                    <a:ext uri="{9D8B030D-6E8A-4147-A177-3AD203B41FA5}">
                      <a16:colId xmlns:a16="http://schemas.microsoft.com/office/drawing/2014/main" val="20001"/>
                    </a:ext>
                  </a:extLst>
                </a:gridCol>
                <a:gridCol w="3778345">
                  <a:extLst>
                    <a:ext uri="{9D8B030D-6E8A-4147-A177-3AD203B41FA5}">
                      <a16:colId xmlns:a16="http://schemas.microsoft.com/office/drawing/2014/main" val="20002"/>
                    </a:ext>
                  </a:extLst>
                </a:gridCol>
              </a:tblGrid>
              <a:tr h="33843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572216">
                <a:tc>
                  <a:txBody>
                    <a:bodyPr/>
                    <a:lstStyle/>
                    <a:p>
                      <a:r>
                        <a:rPr lang="en-US" sz="1100" dirty="0"/>
                        <a:t>Kickoff meeting to review project needs and determine schedule.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To bring the team together to share project goals, identify opportunities and discuss next steps.</a:t>
                      </a:r>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February 12,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38439">
                <a:tc>
                  <a:txBody>
                    <a:bodyPr/>
                    <a:lstStyle/>
                    <a:p>
                      <a:r>
                        <a:rPr lang="en-US" sz="1100" dirty="0"/>
                        <a:t>Revise check list by building section/year built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Training will include building systems that operate inside that building partition including Life Safety systems, electrical, plumbing and Security. This will make it easier for training purposes as it can be confusing when its not separated out.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1956 building – April 2025</a:t>
                      </a:r>
                    </a:p>
                    <a:p>
                      <a:r>
                        <a:rPr lang="en-US" sz="1100" dirty="0"/>
                        <a:t>1975/1995 – TBD</a:t>
                      </a:r>
                    </a:p>
                    <a:p>
                      <a:r>
                        <a:rPr lang="en-US" sz="1100" dirty="0"/>
                        <a:t>SHOC - TBD</a:t>
                      </a:r>
                    </a:p>
                    <a:p>
                      <a:r>
                        <a:rPr lang="en-US" sz="1100" dirty="0"/>
                        <a:t>Offsite locations – TBD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24242">
                <a:tc>
                  <a:txBody>
                    <a:bodyPr/>
                    <a:lstStyle/>
                    <a:p>
                      <a:r>
                        <a:rPr lang="en-US" sz="1100" b="0" dirty="0"/>
                        <a:t>1956 Orientation Competency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Deliverable for April QM meeting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April 2, 2025, completion date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38439">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38439">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38439">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38439">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38439">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38439">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38439">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38439">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07886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Current Orientation checklist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Table 3">
            <a:extLst>
              <a:ext uri="{FF2B5EF4-FFF2-40B4-BE49-F238E27FC236}">
                <a16:creationId xmlns:a16="http://schemas.microsoft.com/office/drawing/2014/main" id="{1D053BC3-7E94-C967-653C-46E05930096C}"/>
              </a:ext>
            </a:extLst>
          </p:cNvPr>
          <p:cNvGraphicFramePr>
            <a:graphicFrameLocks noGrp="1"/>
          </p:cNvGraphicFramePr>
          <p:nvPr/>
        </p:nvGraphicFramePr>
        <p:xfrm>
          <a:off x="4099989" y="1545340"/>
          <a:ext cx="4534354" cy="4525951"/>
        </p:xfrm>
        <a:graphic>
          <a:graphicData uri="http://schemas.openxmlformats.org/drawingml/2006/table">
            <a:tbl>
              <a:tblPr>
                <a:tableStyleId>{5C22544A-7EE6-4342-B048-85BDC9FD1C3A}</a:tableStyleId>
              </a:tblPr>
              <a:tblGrid>
                <a:gridCol w="1981637">
                  <a:extLst>
                    <a:ext uri="{9D8B030D-6E8A-4147-A177-3AD203B41FA5}">
                      <a16:colId xmlns:a16="http://schemas.microsoft.com/office/drawing/2014/main" val="1863557179"/>
                    </a:ext>
                  </a:extLst>
                </a:gridCol>
                <a:gridCol w="815489">
                  <a:extLst>
                    <a:ext uri="{9D8B030D-6E8A-4147-A177-3AD203B41FA5}">
                      <a16:colId xmlns:a16="http://schemas.microsoft.com/office/drawing/2014/main" val="823849955"/>
                    </a:ext>
                  </a:extLst>
                </a:gridCol>
                <a:gridCol w="1737228">
                  <a:extLst>
                    <a:ext uri="{9D8B030D-6E8A-4147-A177-3AD203B41FA5}">
                      <a16:colId xmlns:a16="http://schemas.microsoft.com/office/drawing/2014/main" val="2497363540"/>
                    </a:ext>
                  </a:extLst>
                </a:gridCol>
              </a:tblGrid>
              <a:tr h="122323">
                <a:tc>
                  <a:txBody>
                    <a:bodyPr/>
                    <a:lstStyle/>
                    <a:p>
                      <a:pPr algn="l" fontAlgn="b"/>
                      <a:r>
                        <a:rPr lang="en-US" sz="700" u="sng" strike="noStrike">
                          <a:effectLst/>
                        </a:rPr>
                        <a:t>1956 Building </a:t>
                      </a:r>
                      <a:endParaRPr lang="en-US" sz="700" b="1" i="0" u="sng"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Training Date</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Initials of Trainer</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413252163"/>
                  </a:ext>
                </a:extLst>
              </a:tr>
              <a:tr h="122323">
                <a:tc>
                  <a:txBody>
                    <a:bodyPr/>
                    <a:lstStyle/>
                    <a:p>
                      <a:pPr algn="l" fontAlgn="b"/>
                      <a:r>
                        <a:rPr lang="en-US" sz="700" u="none" strike="noStrike">
                          <a:effectLst/>
                        </a:rPr>
                        <a:t>Lower Level</a:t>
                      </a:r>
                      <a:endParaRPr lang="en-US" sz="700" b="1"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309959252"/>
                  </a:ext>
                </a:extLst>
              </a:tr>
              <a:tr h="122323">
                <a:tc>
                  <a:txBody>
                    <a:bodyPr/>
                    <a:lstStyle/>
                    <a:p>
                      <a:pPr algn="l" fontAlgn="b"/>
                      <a:r>
                        <a:rPr lang="en-US" sz="700" u="none" strike="noStrike">
                          <a:effectLst/>
                        </a:rPr>
                        <a:t>240Kw Cat Generator</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367544325"/>
                  </a:ext>
                </a:extLst>
              </a:tr>
              <a:tr h="122323">
                <a:tc>
                  <a:txBody>
                    <a:bodyPr/>
                    <a:lstStyle/>
                    <a:p>
                      <a:pPr algn="l" fontAlgn="b"/>
                      <a:r>
                        <a:rPr lang="en-US" sz="700" u="none" strike="noStrike">
                          <a:effectLst/>
                        </a:rPr>
                        <a:t>AirGas O2 tank</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879353632"/>
                  </a:ext>
                </a:extLst>
              </a:tr>
              <a:tr h="122323">
                <a:tc>
                  <a:txBody>
                    <a:bodyPr/>
                    <a:lstStyle/>
                    <a:p>
                      <a:pPr algn="l" fontAlgn="b"/>
                      <a:r>
                        <a:rPr lang="en-US" sz="700" u="none" strike="noStrike">
                          <a:effectLst/>
                        </a:rPr>
                        <a:t>Water Heater</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571153732"/>
                  </a:ext>
                </a:extLst>
              </a:tr>
              <a:tr h="122323">
                <a:tc>
                  <a:txBody>
                    <a:bodyPr/>
                    <a:lstStyle/>
                    <a:p>
                      <a:pPr algn="l" fontAlgn="b"/>
                      <a:r>
                        <a:rPr lang="en-US" sz="700" u="none" strike="noStrike">
                          <a:effectLst/>
                        </a:rPr>
                        <a:t>Softener System</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231284689"/>
                  </a:ext>
                </a:extLst>
              </a:tr>
              <a:tr h="122323">
                <a:tc>
                  <a:txBody>
                    <a:bodyPr/>
                    <a:lstStyle/>
                    <a:p>
                      <a:pPr algn="l" fontAlgn="b"/>
                      <a:r>
                        <a:rPr lang="en-US" sz="700" u="none" strike="noStrike">
                          <a:effectLst/>
                        </a:rPr>
                        <a:t>Radiant heat loop</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553007445"/>
                  </a:ext>
                </a:extLst>
              </a:tr>
              <a:tr h="122323">
                <a:tc>
                  <a:txBody>
                    <a:bodyPr/>
                    <a:lstStyle/>
                    <a:p>
                      <a:pPr algn="l" fontAlgn="b"/>
                      <a:r>
                        <a:rPr lang="en-US" sz="700" u="none" strike="noStrike">
                          <a:effectLst/>
                        </a:rPr>
                        <a:t>Belt room Electrical Main Panel Distribution</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4077714093"/>
                  </a:ext>
                </a:extLst>
              </a:tr>
              <a:tr h="122323">
                <a:tc>
                  <a:txBody>
                    <a:bodyPr/>
                    <a:lstStyle/>
                    <a:p>
                      <a:pPr algn="l" fontAlgn="b"/>
                      <a:r>
                        <a:rPr lang="en-US" sz="700" u="none" strike="noStrike">
                          <a:effectLst/>
                        </a:rPr>
                        <a:t>Elevator C equipment room</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746198561"/>
                  </a:ext>
                </a:extLst>
              </a:tr>
              <a:tr h="122323">
                <a:tc>
                  <a:txBody>
                    <a:bodyPr/>
                    <a:lstStyle/>
                    <a:p>
                      <a:pPr algn="l" fontAlgn="b"/>
                      <a:r>
                        <a:rPr lang="en-US" sz="700" u="none" strike="noStrike">
                          <a:effectLst/>
                        </a:rPr>
                        <a:t>Water shutoff valve for 1st, 2nd and 3rd floor</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873782082"/>
                  </a:ext>
                </a:extLst>
              </a:tr>
              <a:tr h="122323">
                <a:tc>
                  <a:txBody>
                    <a:bodyPr/>
                    <a:lstStyle/>
                    <a:p>
                      <a:pPr algn="l" fontAlgn="b"/>
                      <a:r>
                        <a:rPr lang="en-US" sz="700" u="none" strike="noStrike">
                          <a:effectLst/>
                        </a:rPr>
                        <a:t>Tool room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875461270"/>
                  </a:ext>
                </a:extLst>
              </a:tr>
              <a:tr h="122323">
                <a:tc>
                  <a:txBody>
                    <a:bodyPr/>
                    <a:lstStyle/>
                    <a:p>
                      <a:pPr algn="l" fontAlgn="b"/>
                      <a:r>
                        <a:rPr lang="en-US" sz="700" u="none" strike="noStrike">
                          <a:effectLst/>
                        </a:rPr>
                        <a:t>Public Relations and IT Rooms</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664939408"/>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104985200"/>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05949499"/>
                  </a:ext>
                </a:extLst>
              </a:tr>
              <a:tr h="122323">
                <a:tc>
                  <a:txBody>
                    <a:bodyPr/>
                    <a:lstStyle/>
                    <a:p>
                      <a:pPr algn="l" fontAlgn="b"/>
                      <a:r>
                        <a:rPr lang="en-US" sz="700" u="none" strike="noStrike">
                          <a:effectLst/>
                        </a:rPr>
                        <a:t>1st floor</a:t>
                      </a:r>
                      <a:endParaRPr lang="en-US" sz="700" b="1"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4032374841"/>
                  </a:ext>
                </a:extLst>
              </a:tr>
              <a:tr h="122323">
                <a:tc>
                  <a:txBody>
                    <a:bodyPr/>
                    <a:lstStyle/>
                    <a:p>
                      <a:pPr algn="l" fontAlgn="b"/>
                      <a:r>
                        <a:rPr lang="en-US" sz="700" u="none" strike="noStrike">
                          <a:effectLst/>
                        </a:rPr>
                        <a:t>EVS Storage/Ceiling tile/Carpet room</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57934124"/>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873613762"/>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283720206"/>
                  </a:ext>
                </a:extLst>
              </a:tr>
              <a:tr h="122323">
                <a:tc>
                  <a:txBody>
                    <a:bodyPr/>
                    <a:lstStyle/>
                    <a:p>
                      <a:pPr algn="l" fontAlgn="b"/>
                      <a:r>
                        <a:rPr lang="en-US" sz="700" u="none" strike="noStrike">
                          <a:effectLst/>
                        </a:rPr>
                        <a:t>2nd Floor</a:t>
                      </a:r>
                      <a:endParaRPr lang="en-US" sz="700" b="1"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73162956"/>
                  </a:ext>
                </a:extLst>
              </a:tr>
              <a:tr h="122323">
                <a:tc>
                  <a:txBody>
                    <a:bodyPr/>
                    <a:lstStyle/>
                    <a:p>
                      <a:pPr algn="l" fontAlgn="b"/>
                      <a:r>
                        <a:rPr lang="en-US" sz="700" u="none" strike="noStrike">
                          <a:effectLst/>
                        </a:rPr>
                        <a:t>Administration Wing</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588415133"/>
                  </a:ext>
                </a:extLst>
              </a:tr>
              <a:tr h="122323">
                <a:tc>
                  <a:txBody>
                    <a:bodyPr/>
                    <a:lstStyle/>
                    <a:p>
                      <a:pPr algn="l" fontAlgn="b"/>
                      <a:r>
                        <a:rPr lang="en-US" sz="700" u="none" strike="noStrike">
                          <a:effectLst/>
                        </a:rPr>
                        <a:t>Manager Hallway</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949060991"/>
                  </a:ext>
                </a:extLst>
              </a:tr>
              <a:tr h="122323">
                <a:tc>
                  <a:txBody>
                    <a:bodyPr/>
                    <a:lstStyle/>
                    <a:p>
                      <a:pPr algn="l" fontAlgn="b"/>
                      <a:r>
                        <a:rPr lang="en-US" sz="700" u="none" strike="noStrike">
                          <a:effectLst/>
                        </a:rPr>
                        <a:t>Sleep Lab rooms</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92128262"/>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4008176483"/>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634663688"/>
                  </a:ext>
                </a:extLst>
              </a:tr>
              <a:tr h="122323">
                <a:tc>
                  <a:txBody>
                    <a:bodyPr/>
                    <a:lstStyle/>
                    <a:p>
                      <a:pPr algn="l" fontAlgn="b"/>
                      <a:r>
                        <a:rPr lang="en-US" sz="700" u="none" strike="noStrike">
                          <a:effectLst/>
                        </a:rPr>
                        <a:t>3rd Floor-Door Codes</a:t>
                      </a:r>
                      <a:endParaRPr lang="en-US" sz="700" b="1"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4108675895"/>
                  </a:ext>
                </a:extLst>
              </a:tr>
              <a:tr h="122323">
                <a:tc>
                  <a:txBody>
                    <a:bodyPr/>
                    <a:lstStyle/>
                    <a:p>
                      <a:pPr algn="l" fontAlgn="b"/>
                      <a:r>
                        <a:rPr lang="en-US" sz="700" u="none" strike="noStrike">
                          <a:effectLst/>
                        </a:rPr>
                        <a:t>Geriatric Psych</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795796389"/>
                  </a:ext>
                </a:extLst>
              </a:tr>
              <a:tr h="122323">
                <a:tc>
                  <a:txBody>
                    <a:bodyPr/>
                    <a:lstStyle/>
                    <a:p>
                      <a:pPr algn="l" fontAlgn="b"/>
                      <a:r>
                        <a:rPr lang="en-US" sz="700" u="none" strike="noStrike">
                          <a:effectLst/>
                        </a:rPr>
                        <a:t>Seclusion Room</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405877263"/>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545543629"/>
                  </a:ext>
                </a:extLst>
              </a:tr>
              <a:tr h="122323">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739506424"/>
                  </a:ext>
                </a:extLst>
              </a:tr>
              <a:tr h="122323">
                <a:tc>
                  <a:txBody>
                    <a:bodyPr/>
                    <a:lstStyle/>
                    <a:p>
                      <a:pPr algn="l" fontAlgn="b"/>
                      <a:r>
                        <a:rPr lang="en-US" sz="700" u="none" strike="noStrike">
                          <a:effectLst/>
                        </a:rPr>
                        <a:t>4th floor-56 Penthouse</a:t>
                      </a:r>
                      <a:endParaRPr lang="en-US" sz="700" b="1"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677656317"/>
                  </a:ext>
                </a:extLst>
              </a:tr>
              <a:tr h="122323">
                <a:tc>
                  <a:txBody>
                    <a:bodyPr/>
                    <a:lstStyle/>
                    <a:p>
                      <a:pPr algn="l" fontAlgn="b"/>
                      <a:r>
                        <a:rPr lang="en-US" sz="700" u="none" strike="noStrike">
                          <a:effectLst/>
                        </a:rPr>
                        <a:t>AHU#2- Serves 2nd floor and 3rd floor</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135679768"/>
                  </a:ext>
                </a:extLst>
              </a:tr>
              <a:tr h="122323">
                <a:tc>
                  <a:txBody>
                    <a:bodyPr/>
                    <a:lstStyle/>
                    <a:p>
                      <a:pPr algn="l" fontAlgn="b"/>
                      <a:r>
                        <a:rPr lang="en-US" sz="700" u="none" strike="noStrike">
                          <a:effectLst/>
                        </a:rPr>
                        <a:t>56 Hot water loop for HVAC</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021447944"/>
                  </a:ext>
                </a:extLst>
              </a:tr>
              <a:tr h="122323">
                <a:tc>
                  <a:txBody>
                    <a:bodyPr/>
                    <a:lstStyle/>
                    <a:p>
                      <a:pPr algn="l" fontAlgn="b"/>
                      <a:r>
                        <a:rPr lang="en-US" sz="700" u="none" strike="noStrike">
                          <a:effectLst/>
                        </a:rPr>
                        <a:t>AHU#4- Serves Lower Level and 1st Floor</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262599234"/>
                  </a:ext>
                </a:extLst>
              </a:tr>
              <a:tr h="122323">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90519444"/>
                  </a:ext>
                </a:extLst>
              </a:tr>
              <a:tr h="122323">
                <a:tc>
                  <a:txBody>
                    <a:bodyPr/>
                    <a:lstStyle/>
                    <a:p>
                      <a:pPr algn="l" fontAlgn="b"/>
                      <a:r>
                        <a:rPr lang="en-US" sz="700" u="none" strike="noStrike">
                          <a:effectLst/>
                        </a:rPr>
                        <a:t>56 Roof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1666683142"/>
                  </a:ext>
                </a:extLst>
              </a:tr>
              <a:tr h="122323">
                <a:tc>
                  <a:txBody>
                    <a:bodyPr/>
                    <a:lstStyle/>
                    <a:p>
                      <a:pPr algn="l" fontAlgn="b"/>
                      <a:r>
                        <a:rPr lang="en-US" sz="700" u="none" strike="noStrike">
                          <a:effectLst/>
                        </a:rPr>
                        <a:t>Condensing units for AHU2 and AHU4</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3688137743"/>
                  </a:ext>
                </a:extLst>
              </a:tr>
              <a:tr h="122323">
                <a:tc>
                  <a:txBody>
                    <a:bodyPr/>
                    <a:lstStyle/>
                    <a:p>
                      <a:pPr algn="l" fontAlgn="b"/>
                      <a:r>
                        <a:rPr lang="en-US" sz="700" u="none" strike="noStrike">
                          <a:effectLst/>
                        </a:rPr>
                        <a:t>Exhaust Fans</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a:effectLst/>
                        </a:rPr>
                        <a:t> </a:t>
                      </a:r>
                      <a:endParaRPr lang="en-US" sz="700" b="0" i="0" u="none" strike="noStrike">
                        <a:solidFill>
                          <a:srgbClr val="000000"/>
                        </a:solidFill>
                        <a:effectLst/>
                        <a:latin typeface="Aptos Narrow" panose="020B0004020202020204" pitchFamily="34" charset="0"/>
                      </a:endParaRPr>
                    </a:p>
                  </a:txBody>
                  <a:tcPr marL="6116" marR="6116" marT="6116" marB="0" anchor="b"/>
                </a:tc>
                <a:tc>
                  <a:txBody>
                    <a:bodyPr/>
                    <a:lstStyle/>
                    <a:p>
                      <a:pPr algn="l" fontAlgn="b"/>
                      <a:r>
                        <a:rPr lang="en-US" sz="700" u="none" strike="noStrike" dirty="0">
                          <a:effectLst/>
                        </a:rPr>
                        <a:t> </a:t>
                      </a:r>
                      <a:endParaRPr lang="en-US" sz="700" b="0" i="0" u="none" strike="noStrike" dirty="0">
                        <a:solidFill>
                          <a:srgbClr val="000000"/>
                        </a:solidFill>
                        <a:effectLst/>
                        <a:latin typeface="Aptos Narrow" panose="020B0004020202020204" pitchFamily="34" charset="0"/>
                      </a:endParaRPr>
                    </a:p>
                  </a:txBody>
                  <a:tcPr marL="6116" marR="6116" marT="6116" marB="0" anchor="b"/>
                </a:tc>
                <a:extLst>
                  <a:ext uri="{0D108BD9-81ED-4DB2-BD59-A6C34878D82A}">
                    <a16:rowId xmlns:a16="http://schemas.microsoft.com/office/drawing/2014/main" val="2096980794"/>
                  </a:ext>
                </a:extLst>
              </a:tr>
            </a:tbl>
          </a:graphicData>
        </a:graphic>
      </p:graphicFrame>
    </p:spTree>
    <p:extLst>
      <p:ext uri="{BB962C8B-B14F-4D97-AF65-F5344CB8AC3E}">
        <p14:creationId xmlns:p14="http://schemas.microsoft.com/office/powerpoint/2010/main" val="202528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Yes, we completed the first step in renovating the orientation checklist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We found that we will need to add an additional </a:t>
                      </a:r>
                      <a:r>
                        <a:rPr lang="en-US" sz="1400"/>
                        <a:t>separate pages </a:t>
                      </a:r>
                      <a:r>
                        <a:rPr lang="en-US" sz="1400" dirty="0"/>
                        <a:t>for Life Safety, Security </a:t>
                      </a:r>
                      <a:r>
                        <a:rPr lang="en-US" sz="1400"/>
                        <a:t>and Clinics. </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8702">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 Who is responsible? When is action due?</a:t>
                      </a:r>
                      <a:endParaRPr lang="en-US" sz="1400" b="0" dirty="0"/>
                    </a:p>
                  </a:txBody>
                  <a:tcPr/>
                </a:tc>
                <a:extLst>
                  <a:ext uri="{0D108BD9-81ED-4DB2-BD59-A6C34878D82A}">
                    <a16:rowId xmlns:a16="http://schemas.microsoft.com/office/drawing/2014/main" val="10000"/>
                  </a:ext>
                </a:extLst>
              </a:tr>
              <a:tr h="1081858">
                <a:tc>
                  <a:txBody>
                    <a:bodyPr/>
                    <a:lstStyle/>
                    <a:p>
                      <a:pPr>
                        <a:spcBef>
                          <a:spcPts val="0"/>
                        </a:spcBef>
                      </a:pPr>
                      <a:r>
                        <a:rPr lang="en-US" sz="1400" dirty="0"/>
                        <a:t>Action 1:    Revise checklist for 1956 building                        Assigned to:   Jason and Rob           Due By: 04/2025</a:t>
                      </a:r>
                    </a:p>
                    <a:p>
                      <a:pPr>
                        <a:spcBef>
                          <a:spcPts val="0"/>
                        </a:spcBef>
                      </a:pPr>
                      <a:r>
                        <a:rPr lang="en-US" sz="1400" dirty="0"/>
                        <a:t>Action 2:    Checklist for 1975 building                                  Assigned to:    Jason and Rob          Due By: 06/2025</a:t>
                      </a:r>
                    </a:p>
                    <a:p>
                      <a:pPr>
                        <a:spcBef>
                          <a:spcPts val="0"/>
                        </a:spcBef>
                      </a:pPr>
                      <a:r>
                        <a:rPr lang="en-US" sz="1400" dirty="0"/>
                        <a:t>Action 3:                                                                                 Assigned to:                                    Due By: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340877"/>
          <a:ext cx="10312401" cy="100641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982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86599">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93240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Plant Operations</a:t>
            </a:r>
          </a:p>
        </p:txBody>
      </p:sp>
      <p:sp>
        <p:nvSpPr>
          <p:cNvPr id="3" name="Subtitle 2"/>
          <p:cNvSpPr>
            <a:spLocks noGrp="1"/>
          </p:cNvSpPr>
          <p:nvPr>
            <p:ph type="subTitle" idx="1"/>
          </p:nvPr>
        </p:nvSpPr>
        <p:spPr/>
        <p:txBody>
          <a:bodyPr/>
          <a:lstStyle/>
          <a:p>
            <a:r>
              <a:rPr lang="en-US" dirty="0"/>
              <a:t>SHOC-Monthly compliance asset management</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Date:4-22-2025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12127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Medical-Surgical Department </a:t>
            </a:r>
          </a:p>
        </p:txBody>
      </p:sp>
      <p:sp>
        <p:nvSpPr>
          <p:cNvPr id="3" name="Subtitle 2"/>
          <p:cNvSpPr>
            <a:spLocks noGrp="1"/>
          </p:cNvSpPr>
          <p:nvPr>
            <p:ph type="subTitle" idx="1"/>
          </p:nvPr>
        </p:nvSpPr>
        <p:spPr/>
        <p:txBody>
          <a:bodyPr/>
          <a:lstStyle/>
          <a:p>
            <a:r>
              <a:rPr lang="en-US" dirty="0"/>
              <a:t>Increase in Swing Bed Admissions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411787" y="5686431"/>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06/27/2023</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04/22/2025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075475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6"/>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37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371449">
                <a:tc>
                  <a:txBody>
                    <a:bodyPr/>
                    <a:lstStyle/>
                    <a:p>
                      <a:pPr>
                        <a:spcBef>
                          <a:spcPts val="0"/>
                        </a:spcBef>
                      </a:pPr>
                      <a:r>
                        <a:rPr lang="en-US" sz="1400" dirty="0"/>
                        <a:t>KOM Target: Adding all monthly compliance assets to the Facility One smart print while creating Preventative Maintenance work orders to ensure compliance is being met (goal is to complete within 6 months ~ October 2025).</a:t>
                      </a:r>
                    </a:p>
                    <a:p>
                      <a:pPr>
                        <a:spcBef>
                          <a:spcPts val="0"/>
                        </a:spcBef>
                      </a:pPr>
                      <a:endParaRPr lang="en-US" sz="1400" dirty="0"/>
                    </a:p>
                    <a:p>
                      <a:pPr>
                        <a:spcBef>
                          <a:spcPts val="0"/>
                        </a:spcBef>
                      </a:pPr>
                      <a:r>
                        <a:rPr lang="en-US" sz="1400" dirty="0"/>
                        <a:t>Current KOM Status: Starting project.</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308650"/>
          <a:ext cx="10321926" cy="885115"/>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27820">
                <a:tc>
                  <a:txBody>
                    <a:bodyPr/>
                    <a:lstStyle/>
                    <a:p>
                      <a:r>
                        <a:rPr lang="en-US" sz="1400" dirty="0"/>
                        <a:t>Team:</a:t>
                      </a:r>
                    </a:p>
                  </a:txBody>
                  <a:tcPr/>
                </a:tc>
                <a:extLst>
                  <a:ext uri="{0D108BD9-81ED-4DB2-BD59-A6C34878D82A}">
                    <a16:rowId xmlns:a16="http://schemas.microsoft.com/office/drawing/2014/main" val="10000"/>
                  </a:ext>
                </a:extLst>
              </a:tr>
              <a:tr h="557295">
                <a:tc>
                  <a:txBody>
                    <a:bodyPr/>
                    <a:lstStyle/>
                    <a:p>
                      <a:r>
                        <a:rPr lang="en-US" sz="1400" dirty="0"/>
                        <a:t>Project Leader: Rob Maurer, Jason Schoville</a:t>
                      </a:r>
                    </a:p>
                    <a:p>
                      <a:r>
                        <a:rPr lang="en-US" sz="1400" dirty="0"/>
                        <a:t>Members:</a:t>
                      </a:r>
                      <a:r>
                        <a:rPr lang="en-US" sz="1400" baseline="0" dirty="0"/>
                        <a:t> Plant Operations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917636"/>
          <a:ext cx="5368926" cy="2346960"/>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144739">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739254">
                <a:tc>
                  <a:txBody>
                    <a:bodyPr/>
                    <a:lstStyle/>
                    <a:p>
                      <a:pPr>
                        <a:spcBef>
                          <a:spcPts val="0"/>
                        </a:spcBef>
                      </a:pPr>
                      <a:r>
                        <a:rPr lang="en-US" sz="1200" baseline="0" dirty="0"/>
                        <a:t>New building, fresh start to ensure monthly compliance tasks are completed by NFPA code. Paperwork for the fire extinguishers is completed but having the assets on the print helps Plant Operations locate device faster. </a:t>
                      </a: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62778" y="2917636"/>
          <a:ext cx="4786222" cy="2377440"/>
        </p:xfrm>
        <a:graphic>
          <a:graphicData uri="http://schemas.openxmlformats.org/drawingml/2006/table">
            <a:tbl>
              <a:tblPr firstRow="1" bandRow="1">
                <a:tableStyleId>{6E25E649-3F16-4E02-A733-19D2CDBF48F0}</a:tableStyleId>
              </a:tblPr>
              <a:tblGrid>
                <a:gridCol w="4786222">
                  <a:extLst>
                    <a:ext uri="{9D8B030D-6E8A-4147-A177-3AD203B41FA5}">
                      <a16:colId xmlns:a16="http://schemas.microsoft.com/office/drawing/2014/main" val="20000"/>
                    </a:ext>
                  </a:extLst>
                </a:gridCol>
              </a:tblGrid>
              <a:tr h="576105">
                <a:tc>
                  <a:txBody>
                    <a:bodyPr/>
                    <a:lstStyle/>
                    <a:p>
                      <a:r>
                        <a:rPr lang="en-US" sz="1200" dirty="0"/>
                        <a:t>Driver: </a:t>
                      </a:r>
                      <a:r>
                        <a:rPr lang="en-US" sz="1200" baseline="0" dirty="0"/>
                        <a:t> </a:t>
                      </a:r>
                      <a:r>
                        <a:rPr lang="en-US" sz="12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66448">
                <a:tc>
                  <a:txBody>
                    <a:bodyPr/>
                    <a:lstStyle/>
                    <a:p>
                      <a:pPr>
                        <a:spcBef>
                          <a:spcPts val="0"/>
                        </a:spcBef>
                      </a:pPr>
                      <a:r>
                        <a:rPr lang="en-US" sz="1200" dirty="0"/>
                        <a:t>To inhibit any infractions from DNV regarding the SHOC building and to build an asset management system identical to what was accomplished at the Main Hospital building. </a:t>
                      </a:r>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SHOC-Monthly Compliance and asset mgmt.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32151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328294"/>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29574">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29574">
                <a:tc>
                  <a:txBody>
                    <a:bodyPr/>
                    <a:lstStyle/>
                    <a:p>
                      <a:r>
                        <a:rPr lang="en-US" sz="1400" dirty="0"/>
                        <a:t>CAD drawings sent to Facility One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Adding information to Smart-Print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1-16-2025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60501">
                <a:tc>
                  <a:txBody>
                    <a:bodyPr/>
                    <a:lstStyle/>
                    <a:p>
                      <a:r>
                        <a:rPr lang="en-US" sz="1400" dirty="0"/>
                        <a:t>Reached out to EUA for better CAD drawing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Found the lower-level print was missing valuable information.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2-21-2025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460501">
                <a:tc>
                  <a:txBody>
                    <a:bodyPr/>
                    <a:lstStyle/>
                    <a:p>
                      <a:r>
                        <a:rPr lang="en-US" sz="1400" dirty="0"/>
                        <a:t>Roof, 1</a:t>
                      </a:r>
                      <a:r>
                        <a:rPr lang="en-US" sz="1400" baseline="30000" dirty="0"/>
                        <a:t>st</a:t>
                      </a:r>
                      <a:r>
                        <a:rPr lang="en-US" sz="1400" dirty="0"/>
                        <a:t> floor SHOC added to Smart-print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Met with Facility One Client Manager.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3-1-2025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50119">
                <a:tc>
                  <a:txBody>
                    <a:bodyPr/>
                    <a:lstStyle/>
                    <a:p>
                      <a:r>
                        <a:rPr lang="en-US" sz="1400" dirty="0"/>
                        <a:t>Lower-level CAD drawing issue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Facility One CAD designers readjusting CAD print to align with current building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3-17-2025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460501">
                <a:tc>
                  <a:txBody>
                    <a:bodyPr/>
                    <a:lstStyle/>
                    <a:p>
                      <a:r>
                        <a:rPr lang="en-US" sz="1400" dirty="0"/>
                        <a:t>Lower-level CAD drawing completed by F1 designers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Multiple issues corrected.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4-11-2025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460501">
                <a:tc>
                  <a:txBody>
                    <a:bodyPr/>
                    <a:lstStyle/>
                    <a:p>
                      <a:r>
                        <a:rPr lang="en-US" sz="1400" dirty="0"/>
                        <a:t>Lower-level imported into SH Facility One program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Final step in starting project.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4-11-2025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29574">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65121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a:extLst>
              <a:ext uri="{FF2B5EF4-FFF2-40B4-BE49-F238E27FC236}">
                <a16:creationId xmlns:a16="http://schemas.microsoft.com/office/drawing/2014/main" id="{13F9B96A-F187-0A1E-265D-09DB8CD82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9" y="1877144"/>
            <a:ext cx="514305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612E8CD-AEBF-F935-890D-16021E0CF083}"/>
              </a:ext>
            </a:extLst>
          </p:cNvPr>
          <p:cNvPicPr>
            <a:picLocks noChangeAspect="1"/>
          </p:cNvPicPr>
          <p:nvPr/>
        </p:nvPicPr>
        <p:blipFill>
          <a:blip r:embed="rId6"/>
          <a:stretch>
            <a:fillRect/>
          </a:stretch>
        </p:blipFill>
        <p:spPr>
          <a:xfrm>
            <a:off x="6687670" y="1585137"/>
            <a:ext cx="2974200" cy="4346387"/>
          </a:xfrm>
          <a:prstGeom prst="rect">
            <a:avLst/>
          </a:prstGeom>
        </p:spPr>
      </p:pic>
      <p:sp>
        <p:nvSpPr>
          <p:cNvPr id="10" name="TextBox 9">
            <a:extLst>
              <a:ext uri="{FF2B5EF4-FFF2-40B4-BE49-F238E27FC236}">
                <a16:creationId xmlns:a16="http://schemas.microsoft.com/office/drawing/2014/main" id="{C910C835-7C65-539D-15F4-4FAE20D6B5DB}"/>
              </a:ext>
            </a:extLst>
          </p:cNvPr>
          <p:cNvSpPr txBox="1"/>
          <p:nvPr/>
        </p:nvSpPr>
        <p:spPr>
          <a:xfrm>
            <a:off x="2441275" y="2363638"/>
            <a:ext cx="147511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Issues with drawing</a:t>
            </a:r>
          </a:p>
        </p:txBody>
      </p:sp>
      <p:sp>
        <p:nvSpPr>
          <p:cNvPr id="11" name="TextBox 10">
            <a:extLst>
              <a:ext uri="{FF2B5EF4-FFF2-40B4-BE49-F238E27FC236}">
                <a16:creationId xmlns:a16="http://schemas.microsoft.com/office/drawing/2014/main" id="{A9D1CDA0-AB8D-5ACA-C93E-8143AC0EA617}"/>
              </a:ext>
            </a:extLst>
          </p:cNvPr>
          <p:cNvSpPr txBox="1"/>
          <p:nvPr/>
        </p:nvSpPr>
        <p:spPr>
          <a:xfrm>
            <a:off x="9213011" y="3303917"/>
            <a:ext cx="239526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Cleaned up version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drawing</a:t>
            </a:r>
          </a:p>
        </p:txBody>
      </p:sp>
    </p:spTree>
    <p:extLst>
      <p:ext uri="{BB962C8B-B14F-4D97-AF65-F5344CB8AC3E}">
        <p14:creationId xmlns:p14="http://schemas.microsoft.com/office/powerpoint/2010/main" val="2606006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Project is underway</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2636">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82353">
                <a:tc>
                  <a:txBody>
                    <a:bodyPr/>
                    <a:lstStyle/>
                    <a:p>
                      <a:pPr>
                        <a:spcBef>
                          <a:spcPts val="0"/>
                        </a:spcBef>
                      </a:pPr>
                      <a:r>
                        <a:rPr lang="en-US" sz="1400" dirty="0"/>
                        <a:t>Having correct CAD drawings from EUA would have simplified this process. I have a CAD program to view but do not have the ability to edit or clean up the drawing. Relying on other professionals to complete the task at hand became problematic.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8702">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 Who is responsible? When is action due?</a:t>
                      </a:r>
                      <a:endParaRPr lang="en-US" sz="1400" b="0" dirty="0"/>
                    </a:p>
                  </a:txBody>
                  <a:tcPr/>
                </a:tc>
                <a:extLst>
                  <a:ext uri="{0D108BD9-81ED-4DB2-BD59-A6C34878D82A}">
                    <a16:rowId xmlns:a16="http://schemas.microsoft.com/office/drawing/2014/main" val="10000"/>
                  </a:ext>
                </a:extLst>
              </a:tr>
              <a:tr h="1081858">
                <a:tc>
                  <a:txBody>
                    <a:bodyPr/>
                    <a:lstStyle/>
                    <a:p>
                      <a:pPr>
                        <a:spcBef>
                          <a:spcPts val="0"/>
                        </a:spcBef>
                      </a:pPr>
                      <a:r>
                        <a:rPr lang="en-US" sz="1400" dirty="0"/>
                        <a:t>Action 1:   Add fire extinguishers-Create PM                          Assigned to: Rob Maurer                 Due By: 6-1-25</a:t>
                      </a:r>
                    </a:p>
                    <a:p>
                      <a:pPr>
                        <a:spcBef>
                          <a:spcPts val="0"/>
                        </a:spcBef>
                      </a:pPr>
                      <a:r>
                        <a:rPr lang="en-US" sz="1400" dirty="0"/>
                        <a:t>Action 2:                                                                                 Assigned to:                                    Due By:</a:t>
                      </a:r>
                    </a:p>
                    <a:p>
                      <a:pPr>
                        <a:spcBef>
                          <a:spcPts val="0"/>
                        </a:spcBef>
                      </a:pPr>
                      <a:r>
                        <a:rPr lang="en-US" sz="1400" dirty="0"/>
                        <a:t>Action 3:                                                                                 Assigned to:                                    Due By: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340877"/>
          <a:ext cx="10312401" cy="100641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982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86599">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37662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Medical Imaging</a:t>
            </a:r>
          </a:p>
        </p:txBody>
      </p:sp>
      <p:sp>
        <p:nvSpPr>
          <p:cNvPr id="3" name="Subtitle 2"/>
          <p:cNvSpPr>
            <a:spLocks noGrp="1"/>
          </p:cNvSpPr>
          <p:nvPr>
            <p:ph type="subTitle" idx="1"/>
          </p:nvPr>
        </p:nvSpPr>
        <p:spPr/>
        <p:txBody>
          <a:bodyPr/>
          <a:lstStyle/>
          <a:p>
            <a:r>
              <a:rPr lang="en-US" dirty="0"/>
              <a:t>New Employee On-boarding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4/22/2025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Presented:4/22/2025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695719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Review and Improve New Employee Onboarding by 7/15/2025.  (5 phases to completion)</a:t>
                      </a:r>
                    </a:p>
                    <a:p>
                      <a:pPr>
                        <a:spcBef>
                          <a:spcPts val="0"/>
                        </a:spcBef>
                      </a:pPr>
                      <a:endParaRPr lang="en-US" sz="1400" dirty="0"/>
                    </a:p>
                    <a:p>
                      <a:pPr>
                        <a:spcBef>
                          <a:spcPts val="0"/>
                        </a:spcBef>
                      </a:pPr>
                      <a:r>
                        <a:rPr lang="en-US" sz="1400" dirty="0"/>
                        <a:t>Current KOM Status: NEW project – Initiate Phase 1</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Sara Sturmer</a:t>
                      </a:r>
                    </a:p>
                    <a:p>
                      <a:r>
                        <a:rPr lang="en-US" sz="1400" dirty="0"/>
                        <a:t>Members:</a:t>
                      </a:r>
                      <a:r>
                        <a:rPr lang="en-US" sz="1400" baseline="0" dirty="0"/>
                        <a:t> Medical Imaging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6"/>
          <a:ext cx="5364201" cy="2124389"/>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71025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92869">
                <a:tc>
                  <a:txBody>
                    <a:bodyPr/>
                    <a:lstStyle/>
                    <a:p>
                      <a:pPr>
                        <a:spcBef>
                          <a:spcPts val="0"/>
                        </a:spcBef>
                      </a:pPr>
                      <a:r>
                        <a:rPr lang="en-US" sz="1100" baseline="0" dirty="0">
                          <a:solidFill>
                            <a:schemeClr val="tx1"/>
                          </a:solidFill>
                        </a:rPr>
                        <a:t>Onboarding plays a </a:t>
                      </a:r>
                      <a:r>
                        <a:rPr kumimoji="0" lang="en-US" sz="1100" kern="1200" baseline="0" dirty="0">
                          <a:solidFill>
                            <a:schemeClr val="tx1"/>
                          </a:solidFill>
                          <a:latin typeface="+mn-lt"/>
                          <a:ea typeface="+mn-ea"/>
                          <a:cs typeface="+mn-cs"/>
                        </a:rPr>
                        <a:t>crucial</a:t>
                      </a:r>
                      <a:r>
                        <a:rPr lang="en-US" sz="1100" baseline="0" dirty="0">
                          <a:solidFill>
                            <a:schemeClr val="tx1"/>
                          </a:solidFill>
                        </a:rPr>
                        <a:t> role in employee retention. A strong onboarding program sets a positive first impression, smooth transition for new staff, familiarization with processes, resources and the culture of the organization. This leads to staff feeling valued and correlates with lower turnover rates.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4"/>
          <a:ext cx="4848224" cy="212438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84975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274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kern="1200" baseline="0" dirty="0">
                          <a:solidFill>
                            <a:schemeClr val="tx1"/>
                          </a:solidFill>
                          <a:latin typeface="+mn-lt"/>
                          <a:ea typeface="+mn-ea"/>
                          <a:cs typeface="+mn-cs"/>
                        </a:rPr>
                        <a:t>New employee retention is tied to proper onboarding and training. Having a standardized onboarding process can increase retention as well as satisfaction in the workplace. This supports our People standard at Stoughton Health. </a:t>
                      </a:r>
                    </a:p>
                    <a:p>
                      <a:pPr>
                        <a:spcBef>
                          <a:spcPts val="0"/>
                        </a:spcBef>
                      </a:pPr>
                      <a:endParaRPr kumimoji="0" lang="en-US" sz="1100" kern="1200" baseline="0" dirty="0">
                        <a:solidFill>
                          <a:schemeClr val="tx1"/>
                        </a:solidFill>
                        <a:latin typeface="+mn-lt"/>
                        <a:ea typeface="+mn-ea"/>
                        <a:cs typeface="+mn-cs"/>
                      </a:endParaRPr>
                    </a:p>
                    <a:p>
                      <a:pPr>
                        <a:spcBef>
                          <a:spcPts val="0"/>
                        </a:spcBef>
                      </a:pPr>
                      <a:endParaRPr kumimoji="0" lang="en-US" sz="1100" kern="1200" baseline="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Employee On-boarding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09057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45008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t>Collect existing documents for review.</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dk1"/>
                          </a:solidFill>
                          <a:latin typeface="+mn-lt"/>
                          <a:ea typeface="+mn-ea"/>
                          <a:cs typeface="+mn-cs"/>
                        </a:rPr>
                        <a:t>Initiate review to identify opportunities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13926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Diagram 4">
            <a:extLst>
              <a:ext uri="{FF2B5EF4-FFF2-40B4-BE49-F238E27FC236}">
                <a16:creationId xmlns:a16="http://schemas.microsoft.com/office/drawing/2014/main" id="{FC2CC173-3EF9-C9C6-5FDB-F86AA43EEA0B}"/>
              </a:ext>
            </a:extLst>
          </p:cNvPr>
          <p:cNvGraphicFramePr/>
          <p:nvPr/>
        </p:nvGraphicFramePr>
        <p:xfrm>
          <a:off x="1901738" y="1466547"/>
          <a:ext cx="8909803" cy="47545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39704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New project, just getting started.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r>
                        <a:rPr lang="en-US" sz="1400" dirty="0"/>
                        <a:t>We have a system that needs a little tweaking to improve organization and clarity.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901266"/>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Review checklist</a:t>
                      </a:r>
                    </a:p>
                  </a:txBody>
                  <a:tcPr/>
                </a:tc>
                <a:tc>
                  <a:txBody>
                    <a:bodyPr/>
                    <a:lstStyle/>
                    <a:p>
                      <a:pPr>
                        <a:spcBef>
                          <a:spcPts val="0"/>
                        </a:spcBef>
                      </a:pPr>
                      <a:r>
                        <a:rPr lang="en-US" sz="1400" dirty="0"/>
                        <a:t>Sara</a:t>
                      </a:r>
                    </a:p>
                  </a:txBody>
                  <a:tcPr/>
                </a:tc>
                <a:tc>
                  <a:txBody>
                    <a:bodyPr/>
                    <a:lstStyle/>
                    <a:p>
                      <a:pPr>
                        <a:spcBef>
                          <a:spcPts val="0"/>
                        </a:spcBef>
                      </a:pPr>
                      <a:r>
                        <a:rPr lang="en-US" sz="1400" dirty="0"/>
                        <a:t>5/1/2025</a:t>
                      </a:r>
                    </a:p>
                  </a:txBody>
                  <a:tcPr/>
                </a:tc>
                <a:extLst>
                  <a:ext uri="{0D108BD9-81ED-4DB2-BD59-A6C34878D82A}">
                    <a16:rowId xmlns:a16="http://schemas.microsoft.com/office/drawing/2014/main" val="2469417347"/>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65908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Registration Onboarding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August 27,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April 22,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20648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46124" y="1238771"/>
          <a:ext cx="10402167" cy="1254760"/>
        </p:xfrm>
        <a:graphic>
          <a:graphicData uri="http://schemas.openxmlformats.org/drawingml/2006/table">
            <a:tbl>
              <a:tblPr firstRow="1" bandRow="1">
                <a:tableStyleId>{6E25E649-3F16-4E02-A733-19D2CDBF48F0}</a:tableStyleId>
              </a:tblPr>
              <a:tblGrid>
                <a:gridCol w="10402167">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KOM Target: </a:t>
                      </a:r>
                      <a:r>
                        <a:rPr lang="en-US" sz="1400" baseline="0" dirty="0">
                          <a:solidFill>
                            <a:srgbClr val="FF0000"/>
                          </a:solidFill>
                        </a:rPr>
                        <a:t>Increase Swing Bed patient admissions to &gt;41 this year (Jan – Dec 2025) to match pre-COVID numbers.  10 admissions to SWB to date.</a:t>
                      </a:r>
                      <a:endParaRPr lang="en-US" sz="1400" dirty="0">
                        <a:solidFill>
                          <a:srgbClr val="FF0000"/>
                        </a:solidFill>
                      </a:endParaRPr>
                    </a:p>
                    <a:p>
                      <a:pPr>
                        <a:spcBef>
                          <a:spcPts val="0"/>
                        </a:spcBef>
                      </a:pPr>
                      <a:endParaRPr lang="en-US" sz="1000" dirty="0">
                        <a:solidFill>
                          <a:srgbClr val="FF0000"/>
                        </a:solidFill>
                      </a:endParaRPr>
                    </a:p>
                    <a:p>
                      <a:pPr>
                        <a:spcBef>
                          <a:spcPts val="0"/>
                        </a:spcBef>
                      </a:pPr>
                      <a:r>
                        <a:rPr lang="en-US" sz="1400" dirty="0">
                          <a:solidFill>
                            <a:srgbClr val="FF0000"/>
                          </a:solidFill>
                        </a:rPr>
                        <a:t>January = 3, February = 6, March = 1</a:t>
                      </a:r>
                      <a:endParaRPr lang="en-US" sz="1400" baseline="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46124" y="5353069"/>
          <a:ext cx="10402167" cy="822960"/>
        </p:xfrm>
        <a:graphic>
          <a:graphicData uri="http://schemas.openxmlformats.org/drawingml/2006/table">
            <a:tbl>
              <a:tblPr firstRow="1" bandRow="1">
                <a:tableStyleId>{6E25E649-3F16-4E02-A733-19D2CDBF48F0}</a:tableStyleId>
              </a:tblPr>
              <a:tblGrid>
                <a:gridCol w="10402167">
                  <a:extLst>
                    <a:ext uri="{9D8B030D-6E8A-4147-A177-3AD203B41FA5}">
                      <a16:colId xmlns:a16="http://schemas.microsoft.com/office/drawing/2014/main" val="20000"/>
                    </a:ext>
                  </a:extLst>
                </a:gridCol>
              </a:tblGrid>
              <a:tr h="28555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Leaders: Heather Kleinbrook</a:t>
                      </a:r>
                      <a:r>
                        <a:rPr lang="en-US" sz="1400" baseline="0" dirty="0">
                          <a:solidFill>
                            <a:schemeClr val="tx1"/>
                          </a:solidFill>
                        </a:rPr>
                        <a:t> </a:t>
                      </a:r>
                    </a:p>
                    <a:p>
                      <a:r>
                        <a:rPr lang="en-US" sz="1400" dirty="0">
                          <a:solidFill>
                            <a:schemeClr val="tx1"/>
                          </a:solidFill>
                        </a:rPr>
                        <a:t>Members:</a:t>
                      </a:r>
                      <a:r>
                        <a:rPr lang="en-US" sz="1400" baseline="0" dirty="0">
                          <a:solidFill>
                            <a:schemeClr val="tx1"/>
                          </a:solidFill>
                        </a:rPr>
                        <a:t> Case Managers, Social Workers, Inpatient Rehab Staff, Nurses, and Hospitalists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6124" y="2734031"/>
          <a:ext cx="5364201" cy="2247696"/>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919106">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28590">
                <a:tc>
                  <a:txBody>
                    <a:bodyPr/>
                    <a:lstStyle/>
                    <a:p>
                      <a:pPr>
                        <a:spcBef>
                          <a:spcPts val="0"/>
                        </a:spcBef>
                      </a:pPr>
                      <a:r>
                        <a:rPr lang="en-US" sz="1400" baseline="0" dirty="0">
                          <a:solidFill>
                            <a:schemeClr val="tx1"/>
                          </a:solidFill>
                        </a:rPr>
                        <a:t>During COVID, Swing Bed admissions declined due to the need to maintain open beds for acute care patients.  Now that we are moving to our new post-COVID norm, it feels like we are in a place to open more beds to transitional care patients.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19826" y="2734031"/>
          <a:ext cx="4928465" cy="2514359"/>
        </p:xfrm>
        <a:graphic>
          <a:graphicData uri="http://schemas.openxmlformats.org/drawingml/2006/table">
            <a:tbl>
              <a:tblPr firstRow="1" bandRow="1">
                <a:tableStyleId>{6E25E649-3F16-4E02-A733-19D2CDBF48F0}</a:tableStyleId>
              </a:tblPr>
              <a:tblGrid>
                <a:gridCol w="4928465">
                  <a:extLst>
                    <a:ext uri="{9D8B030D-6E8A-4147-A177-3AD203B41FA5}">
                      <a16:colId xmlns:a16="http://schemas.microsoft.com/office/drawing/2014/main" val="20000"/>
                    </a:ext>
                  </a:extLst>
                </a:gridCol>
              </a:tblGrid>
              <a:tr h="794008">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720351">
                <a:tc>
                  <a:txBody>
                    <a:bodyPr/>
                    <a:lstStyle/>
                    <a:p>
                      <a:pPr>
                        <a:spcBef>
                          <a:spcPts val="0"/>
                        </a:spcBef>
                      </a:pPr>
                      <a:r>
                        <a:rPr lang="en-US" sz="1400" dirty="0">
                          <a:solidFill>
                            <a:schemeClr val="tx1"/>
                          </a:solidFill>
                        </a:rPr>
                        <a:t>Supports several areas of the strategic</a:t>
                      </a:r>
                      <a:r>
                        <a:rPr lang="en-US" sz="1400" baseline="0" dirty="0">
                          <a:solidFill>
                            <a:schemeClr val="tx1"/>
                          </a:solidFill>
                        </a:rPr>
                        <a:t> plan.  Most obvious, it supports the bottom line financially, but it also keeps beds filled which guarantees staff hours and boosts staff satisfaction.  It also enhances relationships with other hospitals by taking their patients to open beds for more acute needs which makes us good partners.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Swing Bed</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489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Improvement of Onboarding Process</a:t>
                      </a:r>
                    </a:p>
                    <a:p>
                      <a:pPr>
                        <a:spcBef>
                          <a:spcPts val="0"/>
                        </a:spcBef>
                      </a:pPr>
                      <a:r>
                        <a:rPr lang="en-US" sz="1400" dirty="0"/>
                        <a:t>Current KOM Status: </a:t>
                      </a:r>
                      <a:r>
                        <a:rPr lang="en-US" sz="1400" dirty="0">
                          <a:solidFill>
                            <a:srgbClr val="C00000"/>
                          </a:solidFill>
                        </a:rPr>
                        <a:t>100% Complete</a:t>
                      </a:r>
                      <a:endParaRPr lang="en-US" sz="1400" baseline="0" dirty="0">
                        <a:solidFill>
                          <a:srgbClr val="C00000"/>
                        </a:solidFill>
                      </a:endParaRP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422729"/>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Sarah Watkins, Beverly Pope</a:t>
                      </a:r>
                    </a:p>
                    <a:p>
                      <a:r>
                        <a:rPr lang="en-US" sz="1400" dirty="0"/>
                        <a:t>Members:</a:t>
                      </a:r>
                      <a:r>
                        <a:rPr lang="en-US" sz="1400" baseline="0" dirty="0"/>
                        <a:t> Susie Wendt</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401144"/>
          <a:ext cx="5364201" cy="2914694"/>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90834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06345">
                <a:tc>
                  <a:txBody>
                    <a:bodyPr/>
                    <a:lstStyle/>
                    <a:p>
                      <a:pPr>
                        <a:spcBef>
                          <a:spcPts val="0"/>
                        </a:spcBef>
                      </a:pPr>
                      <a:r>
                        <a:rPr lang="en-US" sz="1400" baseline="0" dirty="0"/>
                        <a:t>All departments were asked to evaluate our onboarding processes.  Our hospital-wide turnover of new employees for June 2024 was 32.76% and July was 38.18%.</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401145"/>
          <a:ext cx="4848224" cy="2914694"/>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90301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9105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Onboarding can play an important role in retaining new hires. A formal onboarding process helps set up your employees for success.  It should include orientation, any necessary materials, meetings with stakeholders, shadowing and training, and an ongoing mentorship.  We added a new position to the Revenue Cycle to specifically focus on onboarding and project management.</a:t>
                      </a:r>
                    </a:p>
                    <a:p>
                      <a:pPr marL="0" indent="0">
                        <a:spcBef>
                          <a:spcPts val="0"/>
                        </a:spcBef>
                        <a:buFont typeface="Arial" panose="020B0604020202020204" pitchFamily="34" charset="0"/>
                        <a:buNone/>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0180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09301" y="1451910"/>
          <a:ext cx="10339009" cy="3924481"/>
        </p:xfrm>
        <a:graphic>
          <a:graphicData uri="http://schemas.openxmlformats.org/drawingml/2006/table">
            <a:tbl>
              <a:tblPr firstRow="1" bandRow="1">
                <a:tableStyleId>{6E25E649-3F16-4E02-A733-19D2CDBF48F0}</a:tableStyleId>
              </a:tblPr>
              <a:tblGrid>
                <a:gridCol w="3324928">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801247">
                <a:tc>
                  <a:txBody>
                    <a:bodyPr/>
                    <a:lstStyle/>
                    <a:p>
                      <a:r>
                        <a:rPr lang="en-US" sz="1400" dirty="0">
                          <a:solidFill>
                            <a:srgbClr val="C00000"/>
                          </a:solidFill>
                        </a:rPr>
                        <a:t>Continued Meetings With Registration Coordinator</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To keep this project moving and have input, review documents, etc.</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Will continue after leave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037082876"/>
                  </a:ext>
                </a:extLst>
              </a:tr>
              <a:tr h="862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Work with Registration on tasks training/updates</a:t>
                      </a:r>
                    </a:p>
                    <a:p>
                      <a:endParaRPr lang="en-US" sz="1400" dirty="0">
                        <a:solidFill>
                          <a:srgbClr val="C0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Verify staff understand their assigned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February 2025</a:t>
                      </a:r>
                    </a:p>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34420547"/>
                  </a:ext>
                </a:extLst>
              </a:tr>
              <a:tr h="696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Completed OneNote update</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Payer information is complete as this is the most challenging portion of Registration for new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83111052"/>
                  </a:ext>
                </a:extLst>
              </a:tr>
              <a:tr h="547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Monitoring and Checklist usage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To stay consistent and verify all staff know expectations of work and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19996642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74844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a:extLst>
              <a:ext uri="{FF2B5EF4-FFF2-40B4-BE49-F238E27FC236}">
                <a16:creationId xmlns:a16="http://schemas.microsoft.com/office/drawing/2014/main" id="{DD2C6D21-E413-E0CF-69D0-BE981A4540DB}"/>
              </a:ext>
            </a:extLst>
          </p:cNvPr>
          <p:cNvCxnSpPr>
            <a:cxnSpLocks/>
          </p:cNvCxnSpPr>
          <p:nvPr/>
        </p:nvCxnSpPr>
        <p:spPr>
          <a:xfrm>
            <a:off x="1413164" y="3429000"/>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609307B-4D4B-B3C9-59BF-41FAB8D63D81}"/>
              </a:ext>
            </a:extLst>
          </p:cNvPr>
          <p:cNvCxnSpPr>
            <a:cxnSpLocks/>
          </p:cNvCxnSpPr>
          <p:nvPr/>
        </p:nvCxnSpPr>
        <p:spPr>
          <a:xfrm>
            <a:off x="895927" y="3509818"/>
            <a:ext cx="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3C6B8BC3-F346-61AB-59E3-DBC21C21037D}"/>
              </a:ext>
            </a:extLst>
          </p:cNvPr>
          <p:cNvGraphicFramePr>
            <a:graphicFrameLocks noGrp="1"/>
          </p:cNvGraphicFramePr>
          <p:nvPr/>
        </p:nvGraphicFramePr>
        <p:xfrm>
          <a:off x="1371223" y="2404320"/>
          <a:ext cx="9232125" cy="2358104"/>
        </p:xfrm>
        <a:graphic>
          <a:graphicData uri="http://schemas.openxmlformats.org/drawingml/2006/table">
            <a:tbl>
              <a:tblPr firstRow="1" bandRow="1">
                <a:tableStyleId>{5C22544A-7EE6-4342-B048-85BDC9FD1C3A}</a:tableStyleId>
              </a:tblPr>
              <a:tblGrid>
                <a:gridCol w="3079595">
                  <a:extLst>
                    <a:ext uri="{9D8B030D-6E8A-4147-A177-3AD203B41FA5}">
                      <a16:colId xmlns:a16="http://schemas.microsoft.com/office/drawing/2014/main" val="1576681531"/>
                    </a:ext>
                  </a:extLst>
                </a:gridCol>
                <a:gridCol w="3076265">
                  <a:extLst>
                    <a:ext uri="{9D8B030D-6E8A-4147-A177-3AD203B41FA5}">
                      <a16:colId xmlns:a16="http://schemas.microsoft.com/office/drawing/2014/main" val="2720650660"/>
                    </a:ext>
                  </a:extLst>
                </a:gridCol>
                <a:gridCol w="3076265">
                  <a:extLst>
                    <a:ext uri="{9D8B030D-6E8A-4147-A177-3AD203B41FA5}">
                      <a16:colId xmlns:a16="http://schemas.microsoft.com/office/drawing/2014/main" val="4009242875"/>
                    </a:ext>
                  </a:extLst>
                </a:gridCol>
              </a:tblGrid>
              <a:tr h="380804">
                <a:tc>
                  <a:txBody>
                    <a:bodyPr/>
                    <a:lstStyle/>
                    <a:p>
                      <a:r>
                        <a:rPr lang="en-US" dirty="0">
                          <a:solidFill>
                            <a:schemeClr val="tx1"/>
                          </a:solidFill>
                        </a:rPr>
                        <a:t>Action Item</a:t>
                      </a:r>
                    </a:p>
                  </a:txBody>
                  <a:tcPr/>
                </a:tc>
                <a:tc>
                  <a:txBody>
                    <a:bodyPr/>
                    <a:lstStyle/>
                    <a:p>
                      <a:r>
                        <a:rPr lang="en-US" dirty="0">
                          <a:solidFill>
                            <a:schemeClr val="tx1"/>
                          </a:solidFill>
                        </a:rPr>
                        <a:t>Completion</a:t>
                      </a:r>
                    </a:p>
                  </a:txBody>
                  <a:tcPr/>
                </a:tc>
                <a:tc>
                  <a:txBody>
                    <a:bodyPr/>
                    <a:lstStyle/>
                    <a:p>
                      <a:r>
                        <a:rPr lang="en-US" dirty="0">
                          <a:solidFill>
                            <a:schemeClr val="tx1"/>
                          </a:solidFill>
                        </a:rPr>
                        <a:t>To Be Completed</a:t>
                      </a:r>
                    </a:p>
                  </a:txBody>
                  <a:tcPr/>
                </a:tc>
                <a:extLst>
                  <a:ext uri="{0D108BD9-81ED-4DB2-BD59-A6C34878D82A}">
                    <a16:rowId xmlns:a16="http://schemas.microsoft.com/office/drawing/2014/main" val="710049426"/>
                  </a:ext>
                </a:extLst>
              </a:tr>
              <a:tr h="432928">
                <a:tc>
                  <a:txBody>
                    <a:bodyPr/>
                    <a:lstStyle/>
                    <a:p>
                      <a:r>
                        <a:rPr lang="en-US" dirty="0">
                          <a:solidFill>
                            <a:srgbClr val="C00000"/>
                          </a:solidFill>
                        </a:rPr>
                        <a:t>Initiation</a:t>
                      </a:r>
                    </a:p>
                  </a:txBody>
                  <a:tcPr/>
                </a:tc>
                <a:tc>
                  <a:txBody>
                    <a:bodyPr/>
                    <a:lstStyle/>
                    <a:p>
                      <a:r>
                        <a:rPr lang="en-US" dirty="0">
                          <a:solidFill>
                            <a:srgbClr val="C00000"/>
                          </a:solidFill>
                        </a:rPr>
                        <a:t>Completed</a:t>
                      </a:r>
                    </a:p>
                  </a:txBody>
                  <a:tcPr/>
                </a:tc>
                <a:tc>
                  <a:txBody>
                    <a:bodyPr/>
                    <a:lstStyle/>
                    <a:p>
                      <a:r>
                        <a:rPr lang="en-US" dirty="0">
                          <a:solidFill>
                            <a:srgbClr val="C00000"/>
                          </a:solidFill>
                        </a:rPr>
                        <a:t>9/30/2024</a:t>
                      </a:r>
                    </a:p>
                  </a:txBody>
                  <a:tcPr/>
                </a:tc>
                <a:extLst>
                  <a:ext uri="{0D108BD9-81ED-4DB2-BD59-A6C34878D82A}">
                    <a16:rowId xmlns:a16="http://schemas.microsoft.com/office/drawing/2014/main" val="1392069028"/>
                  </a:ext>
                </a:extLst>
              </a:tr>
              <a:tr h="386093">
                <a:tc>
                  <a:txBody>
                    <a:bodyPr/>
                    <a:lstStyle/>
                    <a:p>
                      <a:r>
                        <a:rPr lang="en-US" dirty="0">
                          <a:solidFill>
                            <a:srgbClr val="C00000"/>
                          </a:solidFill>
                        </a:rPr>
                        <a:t>Planning</a:t>
                      </a:r>
                    </a:p>
                  </a:txBody>
                  <a:tcPr/>
                </a:tc>
                <a:tc>
                  <a:txBody>
                    <a:bodyPr/>
                    <a:lstStyle/>
                    <a:p>
                      <a:r>
                        <a:rPr lang="en-US" dirty="0">
                          <a:solidFill>
                            <a:srgbClr val="C00000"/>
                          </a:solidFill>
                        </a:rPr>
                        <a:t>Completed</a:t>
                      </a:r>
                    </a:p>
                  </a:txBody>
                  <a:tcPr/>
                </a:tc>
                <a:tc>
                  <a:txBody>
                    <a:bodyPr/>
                    <a:lstStyle/>
                    <a:p>
                      <a:r>
                        <a:rPr lang="en-US" dirty="0">
                          <a:solidFill>
                            <a:srgbClr val="C00000"/>
                          </a:solidFill>
                        </a:rPr>
                        <a:t>02/07/2024</a:t>
                      </a:r>
                    </a:p>
                  </a:txBody>
                  <a:tcPr/>
                </a:tc>
                <a:extLst>
                  <a:ext uri="{0D108BD9-81ED-4DB2-BD59-A6C34878D82A}">
                    <a16:rowId xmlns:a16="http://schemas.microsoft.com/office/drawing/2014/main" val="2222612016"/>
                  </a:ext>
                </a:extLst>
              </a:tr>
              <a:tr h="386093">
                <a:tc>
                  <a:txBody>
                    <a:bodyPr/>
                    <a:lstStyle/>
                    <a:p>
                      <a:r>
                        <a:rPr lang="en-US" dirty="0">
                          <a:solidFill>
                            <a:srgbClr val="C00000"/>
                          </a:solidFill>
                        </a:rPr>
                        <a:t>Execution</a:t>
                      </a:r>
                    </a:p>
                  </a:txBody>
                  <a:tcPr/>
                </a:tc>
                <a:tc>
                  <a:txBody>
                    <a:bodyPr/>
                    <a:lstStyle/>
                    <a:p>
                      <a:r>
                        <a:rPr lang="en-US" dirty="0">
                          <a:solidFill>
                            <a:srgbClr val="C00000"/>
                          </a:solidFill>
                        </a:rPr>
                        <a:t>Completed</a:t>
                      </a:r>
                    </a:p>
                  </a:txBody>
                  <a:tcPr/>
                </a:tc>
                <a:tc>
                  <a:txBody>
                    <a:bodyPr/>
                    <a:lstStyle/>
                    <a:p>
                      <a:r>
                        <a:rPr lang="en-US" dirty="0">
                          <a:solidFill>
                            <a:srgbClr val="C00000"/>
                          </a:solidFill>
                        </a:rPr>
                        <a:t>02/28/2025</a:t>
                      </a:r>
                    </a:p>
                  </a:txBody>
                  <a:tcPr/>
                </a:tc>
                <a:extLst>
                  <a:ext uri="{0D108BD9-81ED-4DB2-BD59-A6C34878D82A}">
                    <a16:rowId xmlns:a16="http://schemas.microsoft.com/office/drawing/2014/main" val="1361307805"/>
                  </a:ext>
                </a:extLst>
              </a:tr>
              <a:tr h="386093">
                <a:tc>
                  <a:txBody>
                    <a:bodyPr/>
                    <a:lstStyle/>
                    <a:p>
                      <a:r>
                        <a:rPr lang="en-US" dirty="0">
                          <a:solidFill>
                            <a:srgbClr val="C00000"/>
                          </a:solidFill>
                        </a:rPr>
                        <a:t>Monitor and Controlling</a:t>
                      </a:r>
                    </a:p>
                  </a:txBody>
                  <a:tcPr/>
                </a:tc>
                <a:tc>
                  <a:txBody>
                    <a:bodyPr/>
                    <a:lstStyle/>
                    <a:p>
                      <a:r>
                        <a:rPr lang="en-US" dirty="0">
                          <a:solidFill>
                            <a:srgbClr val="C00000"/>
                          </a:solidFill>
                        </a:rPr>
                        <a:t>Completed</a:t>
                      </a:r>
                    </a:p>
                  </a:txBody>
                  <a:tcPr/>
                </a:tc>
                <a:tc>
                  <a:txBody>
                    <a:bodyPr/>
                    <a:lstStyle/>
                    <a:p>
                      <a:r>
                        <a:rPr lang="en-US" dirty="0">
                          <a:solidFill>
                            <a:srgbClr val="C00000"/>
                          </a:solidFill>
                        </a:rPr>
                        <a:t>04/01/2025</a:t>
                      </a:r>
                    </a:p>
                  </a:txBody>
                  <a:tcPr/>
                </a:tc>
                <a:extLst>
                  <a:ext uri="{0D108BD9-81ED-4DB2-BD59-A6C34878D82A}">
                    <a16:rowId xmlns:a16="http://schemas.microsoft.com/office/drawing/2014/main" val="356025557"/>
                  </a:ext>
                </a:extLst>
              </a:tr>
              <a:tr h="386093">
                <a:tc>
                  <a:txBody>
                    <a:bodyPr/>
                    <a:lstStyle/>
                    <a:p>
                      <a:r>
                        <a:rPr lang="en-US" dirty="0">
                          <a:solidFill>
                            <a:srgbClr val="C00000"/>
                          </a:solidFill>
                        </a:rPr>
                        <a:t>Closure</a:t>
                      </a:r>
                    </a:p>
                  </a:txBody>
                  <a:tcPr/>
                </a:tc>
                <a:tc>
                  <a:txBody>
                    <a:bodyPr/>
                    <a:lstStyle/>
                    <a:p>
                      <a:r>
                        <a:rPr lang="en-US" dirty="0">
                          <a:solidFill>
                            <a:srgbClr val="C00000"/>
                          </a:solidFill>
                        </a:rPr>
                        <a:t>Completed</a:t>
                      </a:r>
                    </a:p>
                  </a:txBody>
                  <a:tcPr/>
                </a:tc>
                <a:tc>
                  <a:txBody>
                    <a:bodyPr/>
                    <a:lstStyle/>
                    <a:p>
                      <a:r>
                        <a:rPr lang="en-US" dirty="0">
                          <a:solidFill>
                            <a:srgbClr val="C00000"/>
                          </a:solidFill>
                        </a:rPr>
                        <a:t>04/22/2025</a:t>
                      </a:r>
                    </a:p>
                  </a:txBody>
                  <a:tcPr/>
                </a:tc>
                <a:extLst>
                  <a:ext uri="{0D108BD9-81ED-4DB2-BD59-A6C34878D82A}">
                    <a16:rowId xmlns:a16="http://schemas.microsoft.com/office/drawing/2014/main" val="577047491"/>
                  </a:ext>
                </a:extLst>
              </a:tr>
            </a:tbl>
          </a:graphicData>
        </a:graphic>
      </p:graphicFrame>
    </p:spTree>
    <p:extLst>
      <p:ext uri="{BB962C8B-B14F-4D97-AF65-F5344CB8AC3E}">
        <p14:creationId xmlns:p14="http://schemas.microsoft.com/office/powerpoint/2010/main" val="3339676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289380"/>
          <a:ext cx="6497955" cy="741680"/>
        </p:xfrm>
        <a:graphic>
          <a:graphicData uri="http://schemas.openxmlformats.org/drawingml/2006/table">
            <a:tbl>
              <a:tblPr firstRow="1" bandRow="1">
                <a:tableStyleId>{6E25E649-3F16-4E02-A733-19D2CDBF48F0}</a:tableStyleId>
              </a:tblPr>
              <a:tblGrid>
                <a:gridCol w="6497955">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C00000"/>
                          </a:solidFill>
                        </a:rPr>
                        <a:t>Yes we have accomplished our goals.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We want to build a process that can be replicated across departments.</a:t>
                      </a:r>
                    </a:p>
                    <a:p>
                      <a:pPr>
                        <a:spcBef>
                          <a:spcPts val="0"/>
                        </a:spcBef>
                      </a:pPr>
                      <a:r>
                        <a:rPr lang="en-US" sz="1400" dirty="0">
                          <a:solidFill>
                            <a:schemeClr val="accent6">
                              <a:lumMod val="50000"/>
                            </a:schemeClr>
                          </a:solidFill>
                        </a:rPr>
                        <a:t>Having strong training tools is important to the success of new staff.</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347613"/>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C00000"/>
                          </a:solidFill>
                        </a:rPr>
                        <a:t>Continue to monitor tasks </a:t>
                      </a:r>
                    </a:p>
                    <a:p>
                      <a:pPr>
                        <a:spcBef>
                          <a:spcPts val="0"/>
                        </a:spcBef>
                      </a:pPr>
                      <a:r>
                        <a:rPr lang="en-US" sz="1400" baseline="0" dirty="0">
                          <a:solidFill>
                            <a:srgbClr val="C00000"/>
                          </a:solidFill>
                        </a:rPr>
                        <a:t>Continue to request feedback when new hires start</a:t>
                      </a:r>
                    </a:p>
                    <a:p>
                      <a:pPr>
                        <a:spcBef>
                          <a:spcPts val="0"/>
                        </a:spcBef>
                      </a:pPr>
                      <a:r>
                        <a:rPr lang="en-US" sz="1400" baseline="0" dirty="0">
                          <a:solidFill>
                            <a:srgbClr val="C00000"/>
                          </a:solidFill>
                        </a:rPr>
                        <a:t>Hardwire process and review yearly for updates or changes needed, starting January 2026</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4810653"/>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Yes</a:t>
                      </a:r>
                      <a:endParaRPr lang="en-US" sz="1400" baseline="0" dirty="0">
                        <a:solidFill>
                          <a:srgbClr val="FF0000"/>
                        </a:solidFill>
                      </a:endParaRPr>
                    </a:p>
                    <a:p>
                      <a:pPr>
                        <a:spcBef>
                          <a:spcPts val="0"/>
                        </a:spcBef>
                      </a:pPr>
                      <a:r>
                        <a:rPr lang="en-US" sz="1400" baseline="0" dirty="0"/>
                        <a:t>Project still in progress, project to continue: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1153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rPr>
              <a:t>Registration</a:t>
            </a:r>
          </a:p>
        </p:txBody>
      </p:sp>
      <p:sp>
        <p:nvSpPr>
          <p:cNvPr id="3" name="Subtitle 2"/>
          <p:cNvSpPr>
            <a:spLocks noGrp="1"/>
          </p:cNvSpPr>
          <p:nvPr>
            <p:ph type="subTitle" idx="1"/>
          </p:nvPr>
        </p:nvSpPr>
        <p:spPr/>
        <p:txBody>
          <a:bodyPr/>
          <a:lstStyle/>
          <a:p>
            <a:pPr algn="ctr"/>
            <a:r>
              <a:rPr lang="en-US" dirty="0"/>
              <a:t>Ortho Surgery Scheduling</a:t>
            </a:r>
            <a:endParaRPr lang="en-US" dirty="0">
              <a:solidFill>
                <a:schemeClr val="tx1"/>
              </a:solidFill>
            </a:endParaRP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FF0000"/>
                          </a:solidFill>
                        </a:rPr>
                        <a:t>04/22/2025</a:t>
                      </a:r>
                      <a:endParaRPr lang="en-US" sz="1400"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646689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3474" y="173651"/>
            <a:ext cx="10515600" cy="1325563"/>
          </a:xfrm>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82262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022">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49178">
                <a:tc>
                  <a:txBody>
                    <a:bodyPr/>
                    <a:lstStyle/>
                    <a:p>
                      <a:pPr>
                        <a:spcBef>
                          <a:spcPts val="0"/>
                        </a:spcBef>
                      </a:pPr>
                      <a:r>
                        <a:rPr lang="en-US" sz="1400" dirty="0"/>
                        <a:t>Our goal is to transition the scheduling of appointments that accompany an orthopedic surgical procedure from the Ortho nurse to the scheduling team.  </a:t>
                      </a:r>
                    </a:p>
                    <a:p>
                      <a:pPr>
                        <a:spcBef>
                          <a:spcPts val="0"/>
                        </a:spcBef>
                      </a:pPr>
                      <a:endParaRPr lang="en-US" sz="1400" dirty="0"/>
                    </a:p>
                    <a:p>
                      <a:pPr>
                        <a:spcBef>
                          <a:spcPts val="0"/>
                        </a:spcBef>
                      </a:pPr>
                      <a:r>
                        <a:rPr lang="en-US" sz="1400" dirty="0"/>
                        <a:t>KOM Target: Implementation of Scheduling Appointments following Surgical Scheduling. </a:t>
                      </a:r>
                    </a:p>
                    <a:p>
                      <a:pPr>
                        <a:spcBef>
                          <a:spcPts val="0"/>
                        </a:spcBef>
                      </a:pPr>
                      <a:r>
                        <a:rPr lang="en-US" sz="1400" dirty="0">
                          <a:solidFill>
                            <a:schemeClr val="tx1"/>
                          </a:solidFill>
                        </a:rPr>
                        <a:t>Current KOM Status: </a:t>
                      </a:r>
                      <a:r>
                        <a:rPr lang="en-US" sz="1400" dirty="0">
                          <a:solidFill>
                            <a:srgbClr val="C00000"/>
                          </a:solidFill>
                        </a:rPr>
                        <a:t>Planning of the project (Step 2/5)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100647"/>
          <a:ext cx="10321926" cy="980125"/>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08852">
                <a:tc>
                  <a:txBody>
                    <a:bodyPr/>
                    <a:lstStyle/>
                    <a:p>
                      <a:r>
                        <a:rPr lang="en-US" sz="1400" dirty="0"/>
                        <a:t>Team:</a:t>
                      </a:r>
                    </a:p>
                  </a:txBody>
                  <a:tcPr/>
                </a:tc>
                <a:extLst>
                  <a:ext uri="{0D108BD9-81ED-4DB2-BD59-A6C34878D82A}">
                    <a16:rowId xmlns:a16="http://schemas.microsoft.com/office/drawing/2014/main" val="10000"/>
                  </a:ext>
                </a:extLst>
              </a:tr>
              <a:tr h="571273">
                <a:tc>
                  <a:txBody>
                    <a:bodyPr/>
                    <a:lstStyle/>
                    <a:p>
                      <a:r>
                        <a:rPr lang="en-US" sz="1400" dirty="0"/>
                        <a:t>Project Leader:  Jennifer Bothum</a:t>
                      </a:r>
                    </a:p>
                    <a:p>
                      <a:r>
                        <a:rPr lang="en-US" sz="1400" dirty="0"/>
                        <a:t>Members:</a:t>
                      </a:r>
                      <a:r>
                        <a:rPr lang="en-US" sz="1400" baseline="0" dirty="0"/>
                        <a:t> Kristin Brickl, Nic Kvamme, Jo Deen Hettenbach, Sarah Watkins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3" y="2790497"/>
          <a:ext cx="5364201" cy="2369997"/>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77388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96116">
                <a:tc>
                  <a:txBody>
                    <a:bodyPr/>
                    <a:lstStyle/>
                    <a:p>
                      <a:pPr>
                        <a:spcBef>
                          <a:spcPts val="0"/>
                        </a:spcBef>
                      </a:pPr>
                      <a:r>
                        <a:rPr lang="en-US" sz="1400" baseline="0" dirty="0"/>
                        <a:t>Currently the Ortho Nurse schedules approximately 4 appointments with every surgical case.  We have 440 Orthopedic surgical cases budgeted for 2025, this means in today’s flow Kristin is scheduling roughly 1760 appointments.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4" y="2790496"/>
          <a:ext cx="4948273" cy="2369997"/>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8511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84883">
                <a:tc>
                  <a:txBody>
                    <a:bodyPr/>
                    <a:lstStyle/>
                    <a:p>
                      <a:pPr>
                        <a:spcBef>
                          <a:spcPts val="0"/>
                        </a:spcBef>
                      </a:pPr>
                      <a:r>
                        <a:rPr lang="en-US" sz="1400" dirty="0"/>
                        <a:t>To give more time back to the Orthopedic nurse to focus on patient care and support the clinic.  There is also an opportunity to schedule additional visits, like therapy visits at the time of the initial scheduling, thus reducing touches.</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14" name="TextBox 13"/>
          <p:cNvSpPr txBox="1"/>
          <p:nvPr/>
        </p:nvSpPr>
        <p:spPr>
          <a:xfrm>
            <a:off x="4377356" y="682545"/>
            <a:ext cx="26696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Ortho Surgery Scheduling</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0645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4">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67512" y="1602402"/>
          <a:ext cx="10892028" cy="2729135"/>
        </p:xfrm>
        <a:graphic>
          <a:graphicData uri="http://schemas.openxmlformats.org/drawingml/2006/table">
            <a:tbl>
              <a:tblPr firstRow="1" bandRow="1">
                <a:tableStyleId>{6E25E649-3F16-4E02-A733-19D2CDBF48F0}</a:tableStyleId>
              </a:tblPr>
              <a:tblGrid>
                <a:gridCol w="3256787">
                  <a:extLst>
                    <a:ext uri="{9D8B030D-6E8A-4147-A177-3AD203B41FA5}">
                      <a16:colId xmlns:a16="http://schemas.microsoft.com/office/drawing/2014/main" val="20000"/>
                    </a:ext>
                  </a:extLst>
                </a:gridCol>
                <a:gridCol w="5784202">
                  <a:extLst>
                    <a:ext uri="{9D8B030D-6E8A-4147-A177-3AD203B41FA5}">
                      <a16:colId xmlns:a16="http://schemas.microsoft.com/office/drawing/2014/main" val="20001"/>
                    </a:ext>
                  </a:extLst>
                </a:gridCol>
                <a:gridCol w="1851039">
                  <a:extLst>
                    <a:ext uri="{9D8B030D-6E8A-4147-A177-3AD203B41FA5}">
                      <a16:colId xmlns:a16="http://schemas.microsoft.com/office/drawing/2014/main" val="20002"/>
                    </a:ext>
                  </a:extLst>
                </a:gridCol>
              </a:tblGrid>
              <a:tr h="430528">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17231">
                <a:tc>
                  <a:txBody>
                    <a:bodyPr/>
                    <a:lstStyle/>
                    <a:p>
                      <a:r>
                        <a:rPr lang="en-US" sz="1400" dirty="0">
                          <a:solidFill>
                            <a:srgbClr val="C00000"/>
                          </a:solidFill>
                        </a:rPr>
                        <a:t>Ortho schedule meetings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prepare for SHOC transition/opening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February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235002830"/>
                  </a:ext>
                </a:extLst>
              </a:tr>
              <a:tr h="411480">
                <a:tc>
                  <a:txBody>
                    <a:bodyPr/>
                    <a:lstStyle/>
                    <a:p>
                      <a:r>
                        <a:rPr lang="en-US" sz="1400" dirty="0">
                          <a:solidFill>
                            <a:srgbClr val="C00000"/>
                          </a:solidFill>
                        </a:rPr>
                        <a:t>Provider Template updates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Schedule efficiency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March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176781642"/>
                  </a:ext>
                </a:extLst>
              </a:tr>
              <a:tr h="521208">
                <a:tc>
                  <a:txBody>
                    <a:bodyPr/>
                    <a:lstStyle/>
                    <a:p>
                      <a:r>
                        <a:rPr lang="en-US" sz="1400" dirty="0">
                          <a:solidFill>
                            <a:srgbClr val="C00000"/>
                          </a:solidFill>
                        </a:rPr>
                        <a:t>Project Meeting -  Scheduling Coordinator &amp; Ortho Nurse &amp; Scheduler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Gather scheduling protocols by procedure</a:t>
                      </a:r>
                    </a:p>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March/April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40841222"/>
                  </a:ext>
                </a:extLst>
              </a:tr>
              <a:tr h="493776">
                <a:tc>
                  <a:txBody>
                    <a:bodyPr/>
                    <a:lstStyle/>
                    <a:p>
                      <a:r>
                        <a:rPr lang="en-US" sz="1400" dirty="0">
                          <a:solidFill>
                            <a:srgbClr val="C00000"/>
                          </a:solidFill>
                        </a:rPr>
                        <a:t>Protocol Grid Creation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RN uses smart phrases in EPIC, transferring to Excel for Scheduling Reference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April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231728760"/>
                  </a:ext>
                </a:extLst>
              </a:tr>
              <a:tr h="430528">
                <a:tc>
                  <a:txBody>
                    <a:bodyPr/>
                    <a:lstStyle/>
                    <a:p>
                      <a:endParaRPr lang="en-US" dirty="0">
                        <a:solidFill>
                          <a:srgbClr val="C0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17622208"/>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9175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84C46F68-29A7-8202-927C-6B9FE1A9F594}"/>
              </a:ext>
            </a:extLst>
          </p:cNvPr>
          <p:cNvPicPr>
            <a:picLocks noChangeAspect="1"/>
          </p:cNvPicPr>
          <p:nvPr/>
        </p:nvPicPr>
        <p:blipFill>
          <a:blip r:embed="rId6"/>
          <a:stretch>
            <a:fillRect/>
          </a:stretch>
        </p:blipFill>
        <p:spPr>
          <a:xfrm>
            <a:off x="898384" y="1250222"/>
            <a:ext cx="9635395" cy="5353802"/>
          </a:xfrm>
          <a:prstGeom prst="rect">
            <a:avLst/>
          </a:prstGeom>
        </p:spPr>
      </p:pic>
    </p:spTree>
    <p:extLst>
      <p:ext uri="{BB962C8B-B14F-4D97-AF65-F5344CB8AC3E}">
        <p14:creationId xmlns:p14="http://schemas.microsoft.com/office/powerpoint/2010/main" val="4257867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727074" y="216288"/>
            <a:ext cx="10515600" cy="1325563"/>
          </a:xfrm>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1" name="Table 10"/>
          <p:cNvGraphicFramePr>
            <a:graphicFrameLocks noGrp="1"/>
          </p:cNvGraphicFramePr>
          <p:nvPr/>
        </p:nvGraphicFramePr>
        <p:xfrm>
          <a:off x="736599" y="1270436"/>
          <a:ext cx="10312401" cy="12448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47032">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797817">
                <a:tc>
                  <a:txBody>
                    <a:bodyPr/>
                    <a:lstStyle/>
                    <a:p>
                      <a:pPr>
                        <a:spcBef>
                          <a:spcPts val="0"/>
                        </a:spcBef>
                      </a:pPr>
                      <a:r>
                        <a:rPr lang="en-US" sz="1400" dirty="0">
                          <a:solidFill>
                            <a:srgbClr val="C00000"/>
                          </a:solidFill>
                        </a:rPr>
                        <a:t>No, it’s a work in progress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2" y="2515286"/>
          <a:ext cx="10312401" cy="141487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6999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27112">
                <a:tc>
                  <a:txBody>
                    <a:bodyPr/>
                    <a:lstStyle/>
                    <a:p>
                      <a:pPr marL="285750" indent="-285750">
                        <a:spcBef>
                          <a:spcPts val="0"/>
                        </a:spcBef>
                        <a:buFont typeface="Arial" panose="020B0604020202020204" pitchFamily="34" charset="0"/>
                        <a:buChar char="•"/>
                      </a:pPr>
                      <a:r>
                        <a:rPr lang="en-US" sz="1400" dirty="0">
                          <a:solidFill>
                            <a:srgbClr val="C00000"/>
                          </a:solidFill>
                        </a:rPr>
                        <a:t>Probably should have settled into SHOC first before tackling this project </a:t>
                      </a:r>
                    </a:p>
                    <a:p>
                      <a:pPr marL="285750" indent="-285750">
                        <a:spcBef>
                          <a:spcPts val="0"/>
                        </a:spcBef>
                        <a:buFont typeface="Arial" panose="020B0604020202020204" pitchFamily="34" charset="0"/>
                        <a:buChar char="•"/>
                      </a:pPr>
                      <a:r>
                        <a:rPr lang="en-US" sz="1400" dirty="0">
                          <a:solidFill>
                            <a:srgbClr val="C00000"/>
                          </a:solidFill>
                        </a:rPr>
                        <a:t>RN has a lot of information and knowledge in </a:t>
                      </a:r>
                      <a:r>
                        <a:rPr lang="en-US" sz="1400">
                          <a:solidFill>
                            <a:srgbClr val="C00000"/>
                          </a:solidFill>
                        </a:rPr>
                        <a:t>her head </a:t>
                      </a:r>
                      <a:endParaRPr lang="en-US" sz="1400" dirty="0">
                        <a:solidFill>
                          <a:srgbClr val="C00000"/>
                        </a:solidFill>
                      </a:endParaRPr>
                    </a:p>
                    <a:p>
                      <a:pPr marL="285750" indent="-285750">
                        <a:spcBef>
                          <a:spcPts val="0"/>
                        </a:spcBef>
                        <a:buFont typeface="Arial" panose="020B0604020202020204" pitchFamily="34" charset="0"/>
                        <a:buChar char="•"/>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08018" y="545829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55C9D656-E09A-3C4A-3822-811A4CC0F9BA}"/>
              </a:ext>
            </a:extLst>
          </p:cNvPr>
          <p:cNvGraphicFramePr>
            <a:graphicFrameLocks noGrp="1"/>
          </p:cNvGraphicFramePr>
          <p:nvPr/>
        </p:nvGraphicFramePr>
        <p:xfrm>
          <a:off x="717545" y="3495894"/>
          <a:ext cx="10312401" cy="1966880"/>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3418123210"/>
                    </a:ext>
                  </a:extLst>
                </a:gridCol>
                <a:gridCol w="3437467">
                  <a:extLst>
                    <a:ext uri="{9D8B030D-6E8A-4147-A177-3AD203B41FA5}">
                      <a16:colId xmlns:a16="http://schemas.microsoft.com/office/drawing/2014/main" val="2154499"/>
                    </a:ext>
                  </a:extLst>
                </a:gridCol>
                <a:gridCol w="3437467">
                  <a:extLst>
                    <a:ext uri="{9D8B030D-6E8A-4147-A177-3AD203B41FA5}">
                      <a16:colId xmlns:a16="http://schemas.microsoft.com/office/drawing/2014/main" val="356883058"/>
                    </a:ext>
                  </a:extLst>
                </a:gridCol>
              </a:tblGrid>
              <a:tr h="310649">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719979"/>
                  </a:ext>
                </a:extLst>
              </a:tr>
              <a:tr h="307587">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78801735"/>
                  </a:ext>
                </a:extLst>
              </a:tr>
              <a:tr h="377652">
                <a:tc>
                  <a:txBody>
                    <a:bodyPr/>
                    <a:lstStyle/>
                    <a:p>
                      <a:pPr marL="0" indent="0">
                        <a:spcBef>
                          <a:spcPts val="0"/>
                        </a:spcBef>
                        <a:buFont typeface="Arial" panose="020B0604020202020204" pitchFamily="34" charset="0"/>
                        <a:buNone/>
                      </a:pPr>
                      <a:r>
                        <a:rPr lang="en-US" sz="1400" dirty="0">
                          <a:solidFill>
                            <a:srgbClr val="C00000"/>
                          </a:solidFill>
                        </a:rPr>
                        <a:t>Documenting all scheduling protocols in grid</a:t>
                      </a:r>
                    </a:p>
                  </a:txBody>
                  <a:tcPr/>
                </a:tc>
                <a:tc>
                  <a:txBody>
                    <a:bodyPr/>
                    <a:lstStyle/>
                    <a:p>
                      <a:pPr>
                        <a:spcBef>
                          <a:spcPts val="0"/>
                        </a:spcBef>
                      </a:pPr>
                      <a:r>
                        <a:rPr lang="en-US" sz="1400" dirty="0">
                          <a:solidFill>
                            <a:srgbClr val="C00000"/>
                          </a:solidFill>
                        </a:rPr>
                        <a:t>Jennifer</a:t>
                      </a:r>
                    </a:p>
                  </a:txBody>
                  <a:tcPr/>
                </a:tc>
                <a:tc>
                  <a:txBody>
                    <a:bodyPr/>
                    <a:lstStyle/>
                    <a:p>
                      <a:pPr>
                        <a:spcBef>
                          <a:spcPts val="0"/>
                        </a:spcBef>
                      </a:pPr>
                      <a:r>
                        <a:rPr lang="en-US" sz="1400" dirty="0">
                          <a:solidFill>
                            <a:srgbClr val="C00000"/>
                          </a:solidFill>
                        </a:rPr>
                        <a:t>July 15, 2025</a:t>
                      </a:r>
                    </a:p>
                  </a:txBody>
                  <a:tcPr/>
                </a:tc>
                <a:extLst>
                  <a:ext uri="{0D108BD9-81ED-4DB2-BD59-A6C34878D82A}">
                    <a16:rowId xmlns:a16="http://schemas.microsoft.com/office/drawing/2014/main" val="3780662171"/>
                  </a:ext>
                </a:extLst>
              </a:tr>
              <a:tr h="522897">
                <a:tc>
                  <a:txBody>
                    <a:bodyPr/>
                    <a:lstStyle/>
                    <a:p>
                      <a:pPr marL="0" indent="0">
                        <a:spcBef>
                          <a:spcPts val="0"/>
                        </a:spcBef>
                        <a:buFont typeface="Arial" panose="020B0604020202020204" pitchFamily="34" charset="0"/>
                        <a:buNone/>
                      </a:pPr>
                      <a:r>
                        <a:rPr lang="en-US" sz="1400" dirty="0">
                          <a:solidFill>
                            <a:srgbClr val="C00000"/>
                          </a:solidFill>
                        </a:rPr>
                        <a:t>Ensure there is documented protocols for the most common procedures </a:t>
                      </a:r>
                    </a:p>
                  </a:txBody>
                  <a:tcPr/>
                </a:tc>
                <a:tc>
                  <a:txBody>
                    <a:bodyPr/>
                    <a:lstStyle/>
                    <a:p>
                      <a:pPr>
                        <a:spcBef>
                          <a:spcPts val="0"/>
                        </a:spcBef>
                      </a:pPr>
                      <a:r>
                        <a:rPr lang="en-US" sz="1400" dirty="0">
                          <a:solidFill>
                            <a:srgbClr val="C00000"/>
                          </a:solidFill>
                        </a:rPr>
                        <a:t>Jennifer</a:t>
                      </a:r>
                    </a:p>
                  </a:txBody>
                  <a:tcPr/>
                </a:tc>
                <a:tc>
                  <a:txBody>
                    <a:bodyPr/>
                    <a:lstStyle/>
                    <a:p>
                      <a:pPr>
                        <a:spcBef>
                          <a:spcPts val="0"/>
                        </a:spcBef>
                      </a:pPr>
                      <a:r>
                        <a:rPr lang="en-US" sz="1400" dirty="0">
                          <a:solidFill>
                            <a:srgbClr val="C00000"/>
                          </a:solidFill>
                        </a:rPr>
                        <a:t>July 15, 2025</a:t>
                      </a:r>
                    </a:p>
                  </a:txBody>
                  <a:tcPr/>
                </a:tc>
                <a:extLst>
                  <a:ext uri="{0D108BD9-81ED-4DB2-BD59-A6C34878D82A}">
                    <a16:rowId xmlns:a16="http://schemas.microsoft.com/office/drawing/2014/main" val="1415505449"/>
                  </a:ext>
                </a:extLst>
              </a:tr>
              <a:tr h="307587">
                <a:tc>
                  <a:txBody>
                    <a:bodyPr/>
                    <a:lstStyle/>
                    <a:p>
                      <a:pPr marL="0" indent="0">
                        <a:spcBef>
                          <a:spcPts val="0"/>
                        </a:spcBef>
                        <a:buFont typeface="Arial" panose="020B0604020202020204" pitchFamily="34" charset="0"/>
                        <a:buNone/>
                      </a:pPr>
                      <a:r>
                        <a:rPr lang="en-US" sz="1400" dirty="0">
                          <a:solidFill>
                            <a:srgbClr val="C00000"/>
                          </a:solidFill>
                        </a:rPr>
                        <a:t>Training and documenting flows</a:t>
                      </a:r>
                    </a:p>
                  </a:txBody>
                  <a:tcPr/>
                </a:tc>
                <a:tc>
                  <a:txBody>
                    <a:bodyPr/>
                    <a:lstStyle/>
                    <a:p>
                      <a:pPr>
                        <a:spcBef>
                          <a:spcPts val="0"/>
                        </a:spcBef>
                      </a:pPr>
                      <a:r>
                        <a:rPr lang="en-US" sz="1400" dirty="0">
                          <a:solidFill>
                            <a:srgbClr val="C00000"/>
                          </a:solidFill>
                        </a:rPr>
                        <a:t>Jennifer</a:t>
                      </a:r>
                    </a:p>
                  </a:txBody>
                  <a:tcPr/>
                </a:tc>
                <a:tc>
                  <a:txBody>
                    <a:bodyPr/>
                    <a:lstStyle/>
                    <a:p>
                      <a:pPr>
                        <a:spcBef>
                          <a:spcPts val="0"/>
                        </a:spcBef>
                      </a:pPr>
                      <a:r>
                        <a:rPr lang="en-US" sz="1400" dirty="0">
                          <a:solidFill>
                            <a:srgbClr val="C00000"/>
                          </a:solidFill>
                        </a:rPr>
                        <a:t>August 15, 2025</a:t>
                      </a:r>
                    </a:p>
                  </a:txBody>
                  <a:tcPr/>
                </a:tc>
                <a:extLst>
                  <a:ext uri="{0D108BD9-81ED-4DB2-BD59-A6C34878D82A}">
                    <a16:rowId xmlns:a16="http://schemas.microsoft.com/office/drawing/2014/main" val="1683302591"/>
                  </a:ext>
                </a:extLst>
              </a:tr>
            </a:tbl>
          </a:graphicData>
        </a:graphic>
      </p:graphicFrame>
    </p:spTree>
    <p:extLst>
      <p:ext uri="{BB962C8B-B14F-4D97-AF65-F5344CB8AC3E}">
        <p14:creationId xmlns:p14="http://schemas.microsoft.com/office/powerpoint/2010/main" val="1460771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2FD9F-797F-14A2-8FED-D9E0EC1ADCC6}"/>
              </a:ext>
            </a:extLst>
          </p:cNvPr>
          <p:cNvSpPr>
            <a:spLocks noGrp="1"/>
          </p:cNvSpPr>
          <p:nvPr>
            <p:ph type="ctrTitle"/>
          </p:nvPr>
        </p:nvSpPr>
        <p:spPr>
          <a:xfrm>
            <a:off x="766619" y="868362"/>
            <a:ext cx="9144000" cy="2387600"/>
          </a:xfrm>
        </p:spPr>
        <p:txBody>
          <a:bodyPr/>
          <a:lstStyle/>
          <a:p>
            <a:r>
              <a:rPr lang="en-US" dirty="0"/>
              <a:t>HIM</a:t>
            </a:r>
          </a:p>
        </p:txBody>
      </p:sp>
      <p:sp>
        <p:nvSpPr>
          <p:cNvPr id="10" name="Subtitle 2">
            <a:extLst>
              <a:ext uri="{FF2B5EF4-FFF2-40B4-BE49-F238E27FC236}">
                <a16:creationId xmlns:a16="http://schemas.microsoft.com/office/drawing/2014/main" id="{A3B9DB08-D81B-4F59-4B49-70DD0800B791}"/>
              </a:ext>
            </a:extLst>
          </p:cNvPr>
          <p:cNvSpPr>
            <a:spLocks noGrp="1"/>
          </p:cNvSpPr>
          <p:nvPr>
            <p:ph type="subTitle" idx="1"/>
          </p:nvPr>
        </p:nvSpPr>
        <p:spPr>
          <a:xfrm>
            <a:off x="766619" y="3265056"/>
            <a:ext cx="9144000" cy="1655762"/>
          </a:xfrm>
        </p:spPr>
        <p:txBody>
          <a:bodyPr/>
          <a:lstStyle/>
          <a:p>
            <a:r>
              <a:rPr lang="en-US" dirty="0"/>
              <a:t>New Employee Onboarding </a:t>
            </a:r>
          </a:p>
        </p:txBody>
      </p:sp>
      <p:pic>
        <p:nvPicPr>
          <p:cNvPr id="11" name="Picture 4">
            <a:extLst>
              <a:ext uri="{FF2B5EF4-FFF2-40B4-BE49-F238E27FC236}">
                <a16:creationId xmlns:a16="http://schemas.microsoft.com/office/drawing/2014/main" id="{5908D541-8336-9263-D35E-0F546256157B}"/>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a:extLst>
              <a:ext uri="{FF2B5EF4-FFF2-40B4-BE49-F238E27FC236}">
                <a16:creationId xmlns:a16="http://schemas.microsoft.com/office/drawing/2014/main" id="{E8EBD18D-1A7C-2D8F-FC48-4A1272545176}"/>
              </a:ext>
            </a:extLst>
          </p:cNvPr>
          <p:cNvGraphicFramePr>
            <a:graphicFrameLocks noGrp="1"/>
          </p:cNvGraphicFramePr>
          <p:nvPr/>
        </p:nvGraphicFramePr>
        <p:xfrm>
          <a:off x="5735350"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a:t>
                      </a:r>
                      <a:r>
                        <a:rPr lang="en-US" sz="1400" b="1" baseline="0" dirty="0">
                          <a:solidFill>
                            <a:srgbClr val="C00000"/>
                          </a:solidFill>
                        </a:rPr>
                        <a:t>: 4/22/2025</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3" name="Picture 12">
            <a:extLst>
              <a:ext uri="{FF2B5EF4-FFF2-40B4-BE49-F238E27FC236}">
                <a16:creationId xmlns:a16="http://schemas.microsoft.com/office/drawing/2014/main" id="{DBE8FC15-4F57-75FA-454E-FCA16F5D8255}"/>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00716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284672" y="1213468"/>
          <a:ext cx="11654286" cy="3332480"/>
        </p:xfrm>
        <a:graphic>
          <a:graphicData uri="http://schemas.openxmlformats.org/drawingml/2006/table">
            <a:tbl>
              <a:tblPr firstRow="1" bandRow="1">
                <a:tableStyleId>{6E25E649-3F16-4E02-A733-19D2CDBF48F0}</a:tableStyleId>
              </a:tblPr>
              <a:tblGrid>
                <a:gridCol w="3727508">
                  <a:extLst>
                    <a:ext uri="{9D8B030D-6E8A-4147-A177-3AD203B41FA5}">
                      <a16:colId xmlns:a16="http://schemas.microsoft.com/office/drawing/2014/main" val="20000"/>
                    </a:ext>
                  </a:extLst>
                </a:gridCol>
                <a:gridCol w="4919001">
                  <a:extLst>
                    <a:ext uri="{9D8B030D-6E8A-4147-A177-3AD203B41FA5}">
                      <a16:colId xmlns:a16="http://schemas.microsoft.com/office/drawing/2014/main" val="20001"/>
                    </a:ext>
                  </a:extLst>
                </a:gridCol>
                <a:gridCol w="3007777">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000" dirty="0">
                          <a:solidFill>
                            <a:srgbClr val="FF0000"/>
                          </a:solidFill>
                        </a:rPr>
                        <a:t>Discussion and identification of potential Swing Bed candidates in Daily</a:t>
                      </a:r>
                      <a:r>
                        <a:rPr lang="en-US" sz="1000" baseline="0" dirty="0">
                          <a:solidFill>
                            <a:srgbClr val="FF0000"/>
                          </a:solidFill>
                        </a:rPr>
                        <a:t> Huddle</a:t>
                      </a:r>
                      <a:endParaRPr lang="en-US" sz="10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Want to keep appropriate SWB candidates in our organization</a:t>
                      </a:r>
                      <a:r>
                        <a:rPr lang="en-US" sz="1000" baseline="0" dirty="0">
                          <a:solidFill>
                            <a:srgbClr val="FF0000"/>
                          </a:solidFill>
                        </a:rPr>
                        <a:t> for further care.</a:t>
                      </a:r>
                    </a:p>
                    <a:p>
                      <a:r>
                        <a:rPr lang="en-US" sz="1000" baseline="0" dirty="0">
                          <a:solidFill>
                            <a:srgbClr val="FF0000"/>
                          </a:solidFill>
                        </a:rPr>
                        <a:t>Review outside referrals for appropriateness and coverage.</a:t>
                      </a: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04/26/23 and ongoing daily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000" dirty="0">
                          <a:solidFill>
                            <a:srgbClr val="FF0000"/>
                          </a:solidFill>
                        </a:rPr>
                        <a:t>Address Project in Staff meetings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Encourage staff buy-in</a:t>
                      </a:r>
                      <a:r>
                        <a:rPr lang="en-US" sz="1000" baseline="0" dirty="0">
                          <a:solidFill>
                            <a:srgbClr val="FF0000"/>
                          </a:solidFill>
                        </a:rPr>
                        <a:t> and enforce positive aspects of SWB stays.</a:t>
                      </a: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06/13/23 and ongoing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000" dirty="0">
                          <a:solidFill>
                            <a:srgbClr val="FF0000"/>
                          </a:solidFill>
                        </a:rPr>
                        <a:t>Marketing Push – collaborative effort to create new marketing material with PR team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Market to outside sources to promote program and services to increase appropriate utilization.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242809761"/>
                  </a:ext>
                </a:extLst>
              </a:tr>
              <a:tr h="370840">
                <a:tc>
                  <a:txBody>
                    <a:bodyPr/>
                    <a:lstStyle/>
                    <a:p>
                      <a:r>
                        <a:rPr lang="en-US" sz="1000" dirty="0">
                          <a:solidFill>
                            <a:srgbClr val="FF0000"/>
                          </a:solidFill>
                        </a:rPr>
                        <a:t>Meeting with SSM Madison – Mike Godfrey, Amy Hermes, and IP Services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Educate on SH SWB Program and market program to increase appropriate referrals.  Mike to have Stacy Salasa (lead RN) connect with IP Services Manager to set up a visit for SH to go to SSM to present on SWB program.</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March 12, 2025 – TBD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35233230"/>
                  </a:ext>
                </a:extLst>
              </a:tr>
              <a:tr h="370840">
                <a:tc>
                  <a:txBody>
                    <a:bodyPr/>
                    <a:lstStyle/>
                    <a:p>
                      <a:r>
                        <a:rPr lang="en-US" sz="1000" dirty="0">
                          <a:solidFill>
                            <a:srgbClr val="FF0000"/>
                          </a:solidFill>
                        </a:rPr>
                        <a:t>Develop communication tool using Epic Inbox to receive direct referrals from SSM Madison.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Allow pipeline for referrals and direct communication.  Heather met with Nikki Rowin on 3/11/2025 to discuss needs and address Epic functionality.  SW have access but uncertain of CM access.  Nikki to investigate.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March 2025 - TBD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616479359"/>
                  </a:ext>
                </a:extLst>
              </a:tr>
              <a:tr h="370840">
                <a:tc>
                  <a:txBody>
                    <a:bodyPr/>
                    <a:lstStyle/>
                    <a:p>
                      <a:r>
                        <a:rPr lang="en-US" sz="1000" dirty="0">
                          <a:solidFill>
                            <a:srgbClr val="FF0000"/>
                          </a:solidFill>
                        </a:rPr>
                        <a:t>Set up quarterly meetings with SSM Madison Team and SH Team.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Continue to relationship building, identify what is going well as well as opportunities for improvement with referral process.  3/13/25 – Addy working on setting up quarterly meetings with SSM and SH teams.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March 2025 - TBD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26185075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91302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3E14F19-4B56-2665-875D-7377A8EEFEA3}"/>
              </a:ext>
            </a:extLst>
          </p:cNvPr>
          <p:cNvSpPr>
            <a:spLocks noGrp="1"/>
          </p:cNvSpPr>
          <p:nvPr>
            <p:ph type="title"/>
          </p:nvPr>
        </p:nvSpPr>
        <p:spPr>
          <a:xfrm>
            <a:off x="838200" y="365125"/>
            <a:ext cx="10515600" cy="1325563"/>
          </a:xfrm>
        </p:spPr>
        <p:txBody>
          <a:bodyPr>
            <a:normAutofit/>
          </a:bodyPr>
          <a:lstStyle/>
          <a:p>
            <a:r>
              <a:rPr lang="en-US" dirty="0"/>
              <a:t>Quality Story: </a:t>
            </a:r>
          </a:p>
        </p:txBody>
      </p:sp>
      <p:pic>
        <p:nvPicPr>
          <p:cNvPr id="14" name="Picture 2">
            <a:extLst>
              <a:ext uri="{FF2B5EF4-FFF2-40B4-BE49-F238E27FC236}">
                <a16:creationId xmlns:a16="http://schemas.microsoft.com/office/drawing/2014/main" id="{B15C57FD-21B8-84B9-A541-B062BE65D6A2}"/>
              </a:ext>
            </a:extLst>
          </p:cNvPr>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a:extLst>
              <a:ext uri="{FF2B5EF4-FFF2-40B4-BE49-F238E27FC236}">
                <a16:creationId xmlns:a16="http://schemas.microsoft.com/office/drawing/2014/main" id="{8C4771A8-5914-AAE3-1B18-BFA50FBF00F4}"/>
              </a:ext>
            </a:extLst>
          </p:cNvPr>
          <p:cNvGraphicFramePr>
            <a:graphicFrameLocks noGrp="1"/>
          </p:cNvGraphicFramePr>
          <p:nvPr/>
        </p:nvGraphicFramePr>
        <p:xfrm>
          <a:off x="736599" y="1191894"/>
          <a:ext cx="10312401" cy="1619671"/>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651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63161">
                <a:tc>
                  <a:txBody>
                    <a:bodyPr/>
                    <a:lstStyle/>
                    <a:p>
                      <a:pPr>
                        <a:spcBef>
                          <a:spcPts val="0"/>
                        </a:spcBef>
                      </a:pPr>
                      <a:r>
                        <a:rPr lang="en-US" sz="1400" dirty="0">
                          <a:solidFill>
                            <a:schemeClr val="tx1"/>
                          </a:solidFill>
                        </a:rPr>
                        <a:t>KOM Target: Improving the onboarding process</a:t>
                      </a:r>
                    </a:p>
                    <a:p>
                      <a:pPr>
                        <a:spcBef>
                          <a:spcPts val="0"/>
                        </a:spcBef>
                      </a:pPr>
                      <a:r>
                        <a:rPr lang="en-US" sz="1400" dirty="0">
                          <a:solidFill>
                            <a:schemeClr val="tx1"/>
                          </a:solidFill>
                        </a:rPr>
                        <a:t>Current KOM Status: </a:t>
                      </a:r>
                      <a:r>
                        <a:rPr lang="en-US" sz="1400" dirty="0">
                          <a:solidFill>
                            <a:srgbClr val="C00000"/>
                          </a:solidFill>
                        </a:rPr>
                        <a:t>Step 3/5 -Execution</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C9F6430F-33C8-508A-E647-4B15A46D40CA}"/>
              </a:ext>
            </a:extLst>
          </p:cNvPr>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solidFill>
                            <a:schemeClr val="tx1"/>
                          </a:solidFill>
                        </a:rPr>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Sarah Watkins, Victoria Valdez</a:t>
                      </a:r>
                    </a:p>
                    <a:p>
                      <a:r>
                        <a:rPr lang="en-US" sz="1400" dirty="0">
                          <a:solidFill>
                            <a:schemeClr val="tx1"/>
                          </a:solidFill>
                        </a:rPr>
                        <a:t>Members: Bev Pope</a:t>
                      </a:r>
                    </a:p>
                  </a:txBody>
                  <a:tcPr/>
                </a:tc>
                <a:extLst>
                  <a:ext uri="{0D108BD9-81ED-4DB2-BD59-A6C34878D82A}">
                    <a16:rowId xmlns:a16="http://schemas.microsoft.com/office/drawing/2014/main" val="10001"/>
                  </a:ext>
                </a:extLst>
              </a:tr>
            </a:tbl>
          </a:graphicData>
        </a:graphic>
      </p:graphicFrame>
      <p:graphicFrame>
        <p:nvGraphicFramePr>
          <p:cNvPr id="17" name="Table 16">
            <a:extLst>
              <a:ext uri="{FF2B5EF4-FFF2-40B4-BE49-F238E27FC236}">
                <a16:creationId xmlns:a16="http://schemas.microsoft.com/office/drawing/2014/main" id="{B521FBD8-5F55-D594-CD67-092B188B3EA2}"/>
              </a:ext>
            </a:extLst>
          </p:cNvPr>
          <p:cNvGraphicFramePr>
            <a:graphicFrameLocks noGrp="1"/>
          </p:cNvGraphicFramePr>
          <p:nvPr/>
        </p:nvGraphicFramePr>
        <p:xfrm>
          <a:off x="727074" y="2714906"/>
          <a:ext cx="5364201" cy="2277501"/>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4377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759341">
                <a:tc>
                  <a:txBody>
                    <a:bodyPr/>
                    <a:lstStyle/>
                    <a:p>
                      <a:pPr marL="285750" indent="-285750">
                        <a:spcBef>
                          <a:spcPts val="0"/>
                        </a:spcBef>
                        <a:buFont typeface="Arial" panose="020B0604020202020204" pitchFamily="34" charset="0"/>
                        <a:buChar char="•"/>
                      </a:pPr>
                      <a:r>
                        <a:rPr lang="en-US" sz="1400" dirty="0">
                          <a:solidFill>
                            <a:schemeClr val="tx1"/>
                          </a:solidFill>
                        </a:rPr>
                        <a:t>All departments were asked to evaluate our onboarding process.  The hospital-wide turnover for new employees in January 2025 was 13.61%</a:t>
                      </a:r>
                    </a:p>
                  </a:txBody>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DEDBB9D4-422E-6D82-79D0-9AB9B391A0A0}"/>
              </a:ext>
            </a:extLst>
          </p:cNvPr>
          <p:cNvGraphicFramePr>
            <a:graphicFrameLocks noGrp="1"/>
          </p:cNvGraphicFramePr>
          <p:nvPr/>
        </p:nvGraphicFramePr>
        <p:xfrm>
          <a:off x="6100727" y="2708837"/>
          <a:ext cx="4957725" cy="2286220"/>
        </p:xfrm>
        <a:graphic>
          <a:graphicData uri="http://schemas.openxmlformats.org/drawingml/2006/table">
            <a:tbl>
              <a:tblPr firstRow="1" bandRow="1">
                <a:tableStyleId>{6E25E649-3F16-4E02-A733-19D2CDBF48F0}</a:tableStyleId>
              </a:tblPr>
              <a:tblGrid>
                <a:gridCol w="4957725">
                  <a:extLst>
                    <a:ext uri="{9D8B030D-6E8A-4147-A177-3AD203B41FA5}">
                      <a16:colId xmlns:a16="http://schemas.microsoft.com/office/drawing/2014/main" val="20000"/>
                    </a:ext>
                  </a:extLst>
                </a:gridCol>
              </a:tblGrid>
              <a:tr h="509441">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endParaRPr lang="en-US" sz="1400" dirty="0">
                        <a:solidFill>
                          <a:schemeClr val="tx1"/>
                        </a:solidFill>
                      </a:endParaRPr>
                    </a:p>
                  </a:txBody>
                  <a:tcPr/>
                </a:tc>
                <a:extLst>
                  <a:ext uri="{0D108BD9-81ED-4DB2-BD59-A6C34878D82A}">
                    <a16:rowId xmlns:a16="http://schemas.microsoft.com/office/drawing/2014/main" val="10000"/>
                  </a:ext>
                </a:extLst>
              </a:tr>
              <a:tr h="1768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Onboarding can play an important role in retaining new hires. A formal onboarding process helps set up your employees for success.  It should include orientation, any necessary materials, meetings with stakeholders, shadowing and training, and an ongoing mentorship.  We added a new position to the Revenue Cycle to specifically focus on onboarding.</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9" name="Rectangle 18">
            <a:extLst>
              <a:ext uri="{FF2B5EF4-FFF2-40B4-BE49-F238E27FC236}">
                <a16:creationId xmlns:a16="http://schemas.microsoft.com/office/drawing/2014/main" id="{55C9CFB9-700D-CF5C-304A-8879BC6964B3}"/>
              </a:ext>
            </a:extLst>
          </p:cNvPr>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20" name="TextBox 19">
            <a:extLst>
              <a:ext uri="{FF2B5EF4-FFF2-40B4-BE49-F238E27FC236}">
                <a16:creationId xmlns:a16="http://schemas.microsoft.com/office/drawing/2014/main" id="{180229BE-CA18-877B-3ECD-5B2E617023A5}"/>
              </a:ext>
            </a:extLst>
          </p:cNvPr>
          <p:cNvSpPr txBox="1"/>
          <p:nvPr/>
        </p:nvSpPr>
        <p:spPr>
          <a:xfrm>
            <a:off x="5038724" y="678492"/>
            <a:ext cx="5048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New Employee Onboarding</a:t>
            </a:r>
          </a:p>
        </p:txBody>
      </p:sp>
      <p:pic>
        <p:nvPicPr>
          <p:cNvPr id="21" name="Picture 20">
            <a:extLst>
              <a:ext uri="{FF2B5EF4-FFF2-40B4-BE49-F238E27FC236}">
                <a16:creationId xmlns:a16="http://schemas.microsoft.com/office/drawing/2014/main" id="{60D090DE-907C-7FAF-6471-061115950B7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54059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5EF390-7B14-5689-EDBE-811435C2B1D1}"/>
              </a:ext>
            </a:extLst>
          </p:cNvPr>
          <p:cNvGraphicFramePr>
            <a:graphicFrameLocks noGrp="1"/>
          </p:cNvGraphicFramePr>
          <p:nvPr/>
        </p:nvGraphicFramePr>
        <p:xfrm>
          <a:off x="838200" y="1497106"/>
          <a:ext cx="10312400" cy="3251200"/>
        </p:xfrm>
        <a:graphic>
          <a:graphicData uri="http://schemas.openxmlformats.org/drawingml/2006/table">
            <a:tbl>
              <a:tblPr firstRow="1" bandRow="1">
                <a:tableStyleId>{6E25E649-3F16-4E02-A733-19D2CDBF48F0}</a:tableStyleId>
              </a:tblPr>
              <a:tblGrid>
                <a:gridCol w="3875843">
                  <a:extLst>
                    <a:ext uri="{9D8B030D-6E8A-4147-A177-3AD203B41FA5}">
                      <a16:colId xmlns:a16="http://schemas.microsoft.com/office/drawing/2014/main" val="20000"/>
                    </a:ext>
                  </a:extLst>
                </a:gridCol>
                <a:gridCol w="4136994">
                  <a:extLst>
                    <a:ext uri="{9D8B030D-6E8A-4147-A177-3AD203B41FA5}">
                      <a16:colId xmlns:a16="http://schemas.microsoft.com/office/drawing/2014/main" val="20001"/>
                    </a:ext>
                  </a:extLst>
                </a:gridCol>
                <a:gridCol w="2299563">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400" dirty="0">
                          <a:solidFill>
                            <a:schemeClr val="tx1"/>
                          </a:solidFill>
                        </a:rPr>
                        <a:t>Revenue Cycle Position: Project and Onboarding Analyst</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To have someone on the team to focus on the various projects and onboarding of all new revenue cycle employees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400" dirty="0">
                          <a:solidFill>
                            <a:schemeClr val="tx1"/>
                          </a:solidFill>
                        </a:rPr>
                        <a:t>Recurrent Meetings with Bev</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coordinate training schedules for our new employees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060886516"/>
                  </a:ext>
                </a:extLst>
              </a:tr>
              <a:tr h="370840">
                <a:tc>
                  <a:txBody>
                    <a:bodyPr/>
                    <a:lstStyle/>
                    <a:p>
                      <a:r>
                        <a:rPr lang="en-US" sz="1400" dirty="0">
                          <a:solidFill>
                            <a:srgbClr val="C00000"/>
                          </a:solidFill>
                        </a:rPr>
                        <a:t>Created/shared first 3 week schedule template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coordinate with Bev and make scheduling easier and consistent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Finalized 3/28</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22964677"/>
                  </a:ext>
                </a:extLst>
              </a:tr>
              <a:tr h="370840">
                <a:tc>
                  <a:txBody>
                    <a:bodyPr/>
                    <a:lstStyle/>
                    <a:p>
                      <a:r>
                        <a:rPr lang="en-US" sz="1400" dirty="0">
                          <a:solidFill>
                            <a:srgbClr val="C00000"/>
                          </a:solidFill>
                        </a:rPr>
                        <a:t>Met with 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For onboarding feedback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27023779"/>
                  </a:ext>
                </a:extLst>
              </a:tr>
              <a:tr h="370840">
                <a:tc>
                  <a:txBody>
                    <a:bodyPr/>
                    <a:lstStyle/>
                    <a:p>
                      <a:endParaRPr lang="en-US" sz="1400" dirty="0">
                        <a:solidFill>
                          <a:srgbClr val="C0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739196783"/>
                  </a:ext>
                </a:extLst>
              </a:tr>
              <a:tr h="370840">
                <a:tc>
                  <a:txBody>
                    <a:bodyPr/>
                    <a:lstStyle/>
                    <a:p>
                      <a:endParaRPr lang="en-US" sz="1400" dirty="0">
                        <a:solidFill>
                          <a:srgbClr val="C0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064516501"/>
                  </a:ext>
                </a:extLst>
              </a:tr>
            </a:tbl>
          </a:graphicData>
        </a:graphic>
      </p:graphicFrame>
      <p:pic>
        <p:nvPicPr>
          <p:cNvPr id="5" name="Content Placeholder 4">
            <a:extLst>
              <a:ext uri="{FF2B5EF4-FFF2-40B4-BE49-F238E27FC236}">
                <a16:creationId xmlns:a16="http://schemas.microsoft.com/office/drawing/2014/main" id="{6C0A3643-67EE-EAD7-69F9-202D3AA08928}"/>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677477" y="54080"/>
            <a:ext cx="1371600" cy="1367780"/>
          </a:xfrm>
          <a:prstGeom prst="rect">
            <a:avLst/>
          </a:prstGeom>
        </p:spPr>
      </p:pic>
      <p:sp>
        <p:nvSpPr>
          <p:cNvPr id="6" name="Rectangle 5">
            <a:extLst>
              <a:ext uri="{FF2B5EF4-FFF2-40B4-BE49-F238E27FC236}">
                <a16:creationId xmlns:a16="http://schemas.microsoft.com/office/drawing/2014/main" id="{D8644D3E-B132-39E3-E18B-BE93B95E855E}"/>
              </a:ext>
            </a:extLst>
          </p:cNvPr>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7" name="Picture 6">
            <a:extLst>
              <a:ext uri="{FF2B5EF4-FFF2-40B4-BE49-F238E27FC236}">
                <a16:creationId xmlns:a16="http://schemas.microsoft.com/office/drawing/2014/main" id="{7C745E29-2120-7A8C-48FC-8BFB5E67039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itle 1">
            <a:extLst>
              <a:ext uri="{FF2B5EF4-FFF2-40B4-BE49-F238E27FC236}">
                <a16:creationId xmlns:a16="http://schemas.microsoft.com/office/drawing/2014/main" id="{47785B4A-0294-8F62-BAE9-CF4ACCF08EEC}"/>
              </a:ext>
            </a:extLst>
          </p:cNvPr>
          <p:cNvSpPr>
            <a:spLocks noGrp="1"/>
          </p:cNvSpPr>
          <p:nvPr>
            <p:ph type="title"/>
          </p:nvPr>
        </p:nvSpPr>
        <p:spPr>
          <a:xfrm>
            <a:off x="838200" y="365125"/>
            <a:ext cx="10515600" cy="1325563"/>
          </a:xfrm>
        </p:spPr>
        <p:txBody>
          <a:bodyPr/>
          <a:lstStyle/>
          <a:p>
            <a:r>
              <a:rPr lang="en-US" dirty="0"/>
              <a:t>Changes:</a:t>
            </a:r>
          </a:p>
        </p:txBody>
      </p:sp>
    </p:spTree>
    <p:extLst>
      <p:ext uri="{BB962C8B-B14F-4D97-AF65-F5344CB8AC3E}">
        <p14:creationId xmlns:p14="http://schemas.microsoft.com/office/powerpoint/2010/main" val="3438396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235A8F-3F37-3559-6DAD-41462A19979D}"/>
              </a:ext>
            </a:extLst>
          </p:cNvPr>
          <p:cNvSpPr>
            <a:spLocks noGrp="1"/>
          </p:cNvSpPr>
          <p:nvPr>
            <p:ph type="title"/>
          </p:nvPr>
        </p:nvSpPr>
        <p:spPr>
          <a:xfrm>
            <a:off x="635479" y="253976"/>
            <a:ext cx="10972800" cy="1143000"/>
          </a:xfrm>
        </p:spPr>
        <p:txBody>
          <a:bodyPr/>
          <a:lstStyle/>
          <a:p>
            <a:r>
              <a:rPr lang="en-US" dirty="0"/>
              <a:t>Measures:</a:t>
            </a:r>
          </a:p>
        </p:txBody>
      </p:sp>
      <p:pic>
        <p:nvPicPr>
          <p:cNvPr id="5" name="Content Placeholder 4">
            <a:extLst>
              <a:ext uri="{FF2B5EF4-FFF2-40B4-BE49-F238E27FC236}">
                <a16:creationId xmlns:a16="http://schemas.microsoft.com/office/drawing/2014/main" id="{32FCFEE2-5E27-0F83-7435-77AAF3F48829}"/>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6" name="Rectangle 5">
            <a:extLst>
              <a:ext uri="{FF2B5EF4-FFF2-40B4-BE49-F238E27FC236}">
                <a16:creationId xmlns:a16="http://schemas.microsoft.com/office/drawing/2014/main" id="{08EC0CA5-B582-D75A-8786-89C0C9A106B2}"/>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7" name="Picture 6">
            <a:extLst>
              <a:ext uri="{FF2B5EF4-FFF2-40B4-BE49-F238E27FC236}">
                <a16:creationId xmlns:a16="http://schemas.microsoft.com/office/drawing/2014/main" id="{CDA7CBCB-5F8E-3A75-7281-04A4B9961B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Table 1">
            <a:extLst>
              <a:ext uri="{FF2B5EF4-FFF2-40B4-BE49-F238E27FC236}">
                <a16:creationId xmlns:a16="http://schemas.microsoft.com/office/drawing/2014/main" id="{F5E351BC-DC47-D513-C4B1-6D051583F23D}"/>
              </a:ext>
            </a:extLst>
          </p:cNvPr>
          <p:cNvGraphicFramePr>
            <a:graphicFrameLocks noGrp="1"/>
          </p:cNvGraphicFramePr>
          <p:nvPr/>
        </p:nvGraphicFramePr>
        <p:xfrm>
          <a:off x="2486826" y="1734975"/>
          <a:ext cx="5298393" cy="2242898"/>
        </p:xfrm>
        <a:graphic>
          <a:graphicData uri="http://schemas.openxmlformats.org/drawingml/2006/table">
            <a:tbl>
              <a:tblPr firstRow="1" bandRow="1">
                <a:tableStyleId>{5C22544A-7EE6-4342-B048-85BDC9FD1C3A}</a:tableStyleId>
              </a:tblPr>
              <a:tblGrid>
                <a:gridCol w="2327669">
                  <a:extLst>
                    <a:ext uri="{9D8B030D-6E8A-4147-A177-3AD203B41FA5}">
                      <a16:colId xmlns:a16="http://schemas.microsoft.com/office/drawing/2014/main" val="1457187229"/>
                    </a:ext>
                  </a:extLst>
                </a:gridCol>
                <a:gridCol w="1485362">
                  <a:extLst>
                    <a:ext uri="{9D8B030D-6E8A-4147-A177-3AD203B41FA5}">
                      <a16:colId xmlns:a16="http://schemas.microsoft.com/office/drawing/2014/main" val="3135186664"/>
                    </a:ext>
                  </a:extLst>
                </a:gridCol>
                <a:gridCol w="1485362">
                  <a:extLst>
                    <a:ext uri="{9D8B030D-6E8A-4147-A177-3AD203B41FA5}">
                      <a16:colId xmlns:a16="http://schemas.microsoft.com/office/drawing/2014/main" val="2844591149"/>
                    </a:ext>
                  </a:extLst>
                </a:gridCol>
              </a:tblGrid>
              <a:tr h="388698">
                <a:tc>
                  <a:txBody>
                    <a:bodyPr/>
                    <a:lstStyle/>
                    <a:p>
                      <a:r>
                        <a:rPr lang="en-US" dirty="0"/>
                        <a:t>Action Item</a:t>
                      </a:r>
                    </a:p>
                  </a:txBody>
                  <a:tcPr/>
                </a:tc>
                <a:tc>
                  <a:txBody>
                    <a:bodyPr/>
                    <a:lstStyle/>
                    <a:p>
                      <a:r>
                        <a:rPr lang="en-US" dirty="0"/>
                        <a:t>Completion</a:t>
                      </a:r>
                    </a:p>
                  </a:txBody>
                  <a:tcPr/>
                </a:tc>
                <a:tc>
                  <a:txBody>
                    <a:bodyPr/>
                    <a:lstStyle/>
                    <a:p>
                      <a:r>
                        <a:rPr lang="en-US" dirty="0"/>
                        <a:t>Completed</a:t>
                      </a:r>
                    </a:p>
                  </a:txBody>
                  <a:tcPr/>
                </a:tc>
                <a:extLst>
                  <a:ext uri="{0D108BD9-81ED-4DB2-BD59-A6C34878D82A}">
                    <a16:rowId xmlns:a16="http://schemas.microsoft.com/office/drawing/2014/main" val="1820119403"/>
                  </a:ext>
                </a:extLst>
              </a:tr>
              <a:tr h="370840">
                <a:tc>
                  <a:txBody>
                    <a:bodyPr/>
                    <a:lstStyle/>
                    <a:p>
                      <a:r>
                        <a:rPr lang="en-US" dirty="0">
                          <a:solidFill>
                            <a:schemeClr val="tx1"/>
                          </a:solidFill>
                        </a:rPr>
                        <a:t>Initiation</a:t>
                      </a:r>
                    </a:p>
                  </a:txBody>
                  <a:tcPr/>
                </a:tc>
                <a:tc>
                  <a:txBody>
                    <a:bodyPr/>
                    <a:lstStyle/>
                    <a:p>
                      <a:r>
                        <a:rPr lang="en-US" dirty="0">
                          <a:solidFill>
                            <a:schemeClr val="tx1"/>
                          </a:solidFill>
                        </a:rPr>
                        <a:t>Completed</a:t>
                      </a:r>
                    </a:p>
                  </a:txBody>
                  <a:tcPr/>
                </a:tc>
                <a:tc>
                  <a:txBody>
                    <a:bodyPr/>
                    <a:lstStyle/>
                    <a:p>
                      <a:r>
                        <a:rPr lang="en-US" dirty="0">
                          <a:solidFill>
                            <a:srgbClr val="C00000"/>
                          </a:solidFill>
                        </a:rPr>
                        <a:t>January 2025</a:t>
                      </a:r>
                    </a:p>
                  </a:txBody>
                  <a:tcPr/>
                </a:tc>
                <a:extLst>
                  <a:ext uri="{0D108BD9-81ED-4DB2-BD59-A6C34878D82A}">
                    <a16:rowId xmlns:a16="http://schemas.microsoft.com/office/drawing/2014/main" val="3123797508"/>
                  </a:ext>
                </a:extLst>
              </a:tr>
              <a:tr h="370840">
                <a:tc>
                  <a:txBody>
                    <a:bodyPr/>
                    <a:lstStyle/>
                    <a:p>
                      <a:r>
                        <a:rPr lang="en-US" dirty="0">
                          <a:solidFill>
                            <a:schemeClr val="tx1"/>
                          </a:solidFill>
                        </a:rPr>
                        <a:t>Planning</a:t>
                      </a:r>
                    </a:p>
                  </a:txBody>
                  <a:tcPr/>
                </a:tc>
                <a:tc>
                  <a:txBody>
                    <a:bodyPr/>
                    <a:lstStyle/>
                    <a:p>
                      <a:r>
                        <a:rPr lang="en-US" dirty="0">
                          <a:solidFill>
                            <a:srgbClr val="C00000"/>
                          </a:solidFill>
                        </a:rPr>
                        <a:t>Completed</a:t>
                      </a:r>
                    </a:p>
                  </a:txBody>
                  <a:tcPr/>
                </a:tc>
                <a:tc>
                  <a:txBody>
                    <a:bodyPr/>
                    <a:lstStyle/>
                    <a:p>
                      <a:r>
                        <a:rPr lang="en-US" dirty="0">
                          <a:solidFill>
                            <a:srgbClr val="C00000"/>
                          </a:solidFill>
                        </a:rPr>
                        <a:t>3/4/2025</a:t>
                      </a:r>
                    </a:p>
                  </a:txBody>
                  <a:tcPr/>
                </a:tc>
                <a:extLst>
                  <a:ext uri="{0D108BD9-81ED-4DB2-BD59-A6C34878D82A}">
                    <a16:rowId xmlns:a16="http://schemas.microsoft.com/office/drawing/2014/main" val="2252980632"/>
                  </a:ext>
                </a:extLst>
              </a:tr>
              <a:tr h="370840">
                <a:tc>
                  <a:txBody>
                    <a:bodyPr/>
                    <a:lstStyle/>
                    <a:p>
                      <a:r>
                        <a:rPr lang="en-US" dirty="0">
                          <a:solidFill>
                            <a:schemeClr val="tx1"/>
                          </a:solidFill>
                        </a:rPr>
                        <a:t>Execution</a:t>
                      </a:r>
                    </a:p>
                  </a:txBody>
                  <a:tcPr/>
                </a:tc>
                <a:tc>
                  <a:txBody>
                    <a:bodyPr/>
                    <a:lstStyle/>
                    <a:p>
                      <a:r>
                        <a:rPr lang="en-US" dirty="0">
                          <a:solidFill>
                            <a:srgbClr val="C00000"/>
                          </a:solidFill>
                        </a:rPr>
                        <a:t>In process</a:t>
                      </a:r>
                    </a:p>
                  </a:txBody>
                  <a:tcPr/>
                </a:tc>
                <a:tc>
                  <a:txBody>
                    <a:bodyPr/>
                    <a:lstStyle/>
                    <a:p>
                      <a:endParaRPr lang="en-US" dirty="0">
                        <a:solidFill>
                          <a:srgbClr val="C00000"/>
                        </a:solidFill>
                      </a:endParaRPr>
                    </a:p>
                  </a:txBody>
                  <a:tcPr/>
                </a:tc>
                <a:extLst>
                  <a:ext uri="{0D108BD9-81ED-4DB2-BD59-A6C34878D82A}">
                    <a16:rowId xmlns:a16="http://schemas.microsoft.com/office/drawing/2014/main" val="2872729834"/>
                  </a:ext>
                </a:extLst>
              </a:tr>
              <a:tr h="370840">
                <a:tc>
                  <a:txBody>
                    <a:bodyPr/>
                    <a:lstStyle/>
                    <a:p>
                      <a:r>
                        <a:rPr lang="en-US" dirty="0">
                          <a:solidFill>
                            <a:schemeClr val="tx1"/>
                          </a:solidFill>
                        </a:rPr>
                        <a:t>Monitor and Control</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46305413"/>
                  </a:ext>
                </a:extLst>
              </a:tr>
              <a:tr h="370840">
                <a:tc>
                  <a:txBody>
                    <a:bodyPr/>
                    <a:lstStyle/>
                    <a:p>
                      <a:r>
                        <a:rPr lang="en-US" dirty="0">
                          <a:solidFill>
                            <a:schemeClr val="tx1"/>
                          </a:solidFill>
                        </a:rPr>
                        <a:t>Closure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8928549"/>
                  </a:ext>
                </a:extLst>
              </a:tr>
            </a:tbl>
          </a:graphicData>
        </a:graphic>
      </p:graphicFrame>
    </p:spTree>
    <p:extLst>
      <p:ext uri="{BB962C8B-B14F-4D97-AF65-F5344CB8AC3E}">
        <p14:creationId xmlns:p14="http://schemas.microsoft.com/office/powerpoint/2010/main" val="1548341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5D3D49-52C5-31BA-039B-A98E5F5E49BB}"/>
              </a:ext>
            </a:extLst>
          </p:cNvPr>
          <p:cNvSpPr>
            <a:spLocks noGrp="1"/>
          </p:cNvSpPr>
          <p:nvPr>
            <p:ph type="title"/>
          </p:nvPr>
        </p:nvSpPr>
        <p:spPr>
          <a:xfrm>
            <a:off x="847721" y="355600"/>
            <a:ext cx="10515600" cy="1325563"/>
          </a:xfrm>
        </p:spPr>
        <p:txBody>
          <a:bodyPr/>
          <a:lstStyle/>
          <a:p>
            <a:r>
              <a:rPr lang="en-US" dirty="0"/>
              <a:t>Findings:</a:t>
            </a:r>
          </a:p>
        </p:txBody>
      </p:sp>
      <p:pic>
        <p:nvPicPr>
          <p:cNvPr id="10" name="Picture 9">
            <a:extLst>
              <a:ext uri="{FF2B5EF4-FFF2-40B4-BE49-F238E27FC236}">
                <a16:creationId xmlns:a16="http://schemas.microsoft.com/office/drawing/2014/main" id="{951357C3-711B-7A1D-4F78-C47DE046CE96}"/>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20400" y="0"/>
            <a:ext cx="1371600" cy="1407381"/>
          </a:xfrm>
          <a:prstGeom prst="rect">
            <a:avLst/>
          </a:prstGeom>
        </p:spPr>
      </p:pic>
      <p:sp>
        <p:nvSpPr>
          <p:cNvPr id="11" name="Rectangle 10">
            <a:extLst>
              <a:ext uri="{FF2B5EF4-FFF2-40B4-BE49-F238E27FC236}">
                <a16:creationId xmlns:a16="http://schemas.microsoft.com/office/drawing/2014/main" id="{E9CBC6EA-B223-6E5E-D2CE-8D45E8EDD007}"/>
              </a:ext>
            </a:extLst>
          </p:cNvPr>
          <p:cNvSpPr/>
          <p:nvPr/>
        </p:nvSpPr>
        <p:spPr>
          <a:xfrm>
            <a:off x="9422927" y="436019"/>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2" name="Table 11">
            <a:extLst>
              <a:ext uri="{FF2B5EF4-FFF2-40B4-BE49-F238E27FC236}">
                <a16:creationId xmlns:a16="http://schemas.microsoft.com/office/drawing/2014/main" id="{40098C98-3E90-69EA-2304-138AE11E46F6}"/>
              </a:ext>
            </a:extLst>
          </p:cNvPr>
          <p:cNvGraphicFramePr>
            <a:graphicFrameLocks noGrp="1"/>
          </p:cNvGraphicFramePr>
          <p:nvPr/>
        </p:nvGraphicFramePr>
        <p:xfrm>
          <a:off x="746120" y="1395167"/>
          <a:ext cx="10312401" cy="7202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8544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a:spcBef>
                          <a:spcPts val="0"/>
                        </a:spcBef>
                      </a:pPr>
                      <a:r>
                        <a:rPr lang="en-US" sz="1400" dirty="0">
                          <a:solidFill>
                            <a:schemeClr val="tx1"/>
                          </a:solidFill>
                        </a:rPr>
                        <a:t>No</a:t>
                      </a:r>
                    </a:p>
                  </a:txBody>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9FC3A580-3E1F-1879-17B9-12A9F9A80E9F}"/>
              </a:ext>
            </a:extLst>
          </p:cNvPr>
          <p:cNvGraphicFramePr>
            <a:graphicFrameLocks noGrp="1"/>
          </p:cNvGraphicFramePr>
          <p:nvPr/>
        </p:nvGraphicFramePr>
        <p:xfrm>
          <a:off x="746120" y="2022367"/>
          <a:ext cx="10312401" cy="141922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0013">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19213">
                <a:tc>
                  <a:txBody>
                    <a:bodyPr/>
                    <a:lstStyle/>
                    <a:p>
                      <a:pPr marL="285750" indent="-285750">
                        <a:spcBef>
                          <a:spcPts val="0"/>
                        </a:spcBef>
                        <a:buFont typeface="Arial" panose="020B0604020202020204" pitchFamily="34" charset="0"/>
                        <a:buChar char="•"/>
                      </a:pPr>
                      <a:r>
                        <a:rPr lang="en-US" sz="1400" dirty="0">
                          <a:solidFill>
                            <a:srgbClr val="C00000"/>
                          </a:solidFill>
                        </a:rPr>
                        <a:t>When we do this on the fly, things fall through the cracks. Planning ensures consistent training and that nothing is missed.</a:t>
                      </a:r>
                    </a:p>
                    <a:p>
                      <a:pPr marL="285750" indent="-285750">
                        <a:spcBef>
                          <a:spcPts val="0"/>
                        </a:spcBef>
                        <a:buFont typeface="Arial" panose="020B0604020202020204" pitchFamily="34" charset="0"/>
                        <a:buChar char="•"/>
                      </a:pPr>
                      <a:r>
                        <a:rPr lang="en-US" sz="1400" dirty="0">
                          <a:solidFill>
                            <a:srgbClr val="C00000"/>
                          </a:solidFill>
                        </a:rPr>
                        <a:t>Staff retiring do not always make the best trainers, but we can use them to offset inventory while </a:t>
                      </a:r>
                      <a:r>
                        <a:rPr lang="en-US" sz="1400">
                          <a:solidFill>
                            <a:srgbClr val="C00000"/>
                          </a:solidFill>
                        </a:rPr>
                        <a:t>onboarding occurs.</a:t>
                      </a:r>
                      <a:endParaRPr lang="en-US" sz="1400" dirty="0">
                        <a:solidFill>
                          <a:srgbClr val="C00000"/>
                        </a:solidFill>
                      </a:endParaRPr>
                    </a:p>
                    <a:p>
                      <a:pPr marL="285750" indent="-285750">
                        <a:spcBef>
                          <a:spcPts val="0"/>
                        </a:spcBef>
                        <a:buFont typeface="Arial" panose="020B0604020202020204" pitchFamily="34" charset="0"/>
                        <a:buChar char="•"/>
                      </a:pPr>
                      <a:r>
                        <a:rPr lang="en-US" sz="1400" dirty="0">
                          <a:solidFill>
                            <a:srgbClr val="C00000"/>
                          </a:solidFill>
                        </a:rPr>
                        <a:t>Building structure in the department</a:t>
                      </a:r>
                    </a:p>
                  </a:txBody>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990EC4B-BEBC-2130-4291-2250D7883FFB}"/>
              </a:ext>
            </a:extLst>
          </p:cNvPr>
          <p:cNvGraphicFramePr>
            <a:graphicFrameLocks noGrp="1"/>
          </p:cNvGraphicFramePr>
          <p:nvPr/>
        </p:nvGraphicFramePr>
        <p:xfrm>
          <a:off x="736595" y="3477194"/>
          <a:ext cx="10312401" cy="21031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419183">
                <a:tc>
                  <a:txBody>
                    <a:bodyPr/>
                    <a:lstStyle/>
                    <a:p>
                      <a:pPr marL="285750" indent="-285750">
                        <a:spcBef>
                          <a:spcPts val="0"/>
                        </a:spcBef>
                        <a:buFont typeface="Arial" panose="020B0604020202020204" pitchFamily="34" charset="0"/>
                        <a:buChar char="•"/>
                      </a:pPr>
                      <a:r>
                        <a:rPr lang="en-US" sz="1400" baseline="0" dirty="0">
                          <a:solidFill>
                            <a:srgbClr val="C00000"/>
                          </a:solidFill>
                        </a:rPr>
                        <a:t>Victoria will execute coder onboarding plan with new hire, </a:t>
                      </a:r>
                      <a:r>
                        <a:rPr lang="en-US" sz="1400" baseline="0">
                          <a:solidFill>
                            <a:srgbClr val="C00000"/>
                          </a:solidFill>
                        </a:rPr>
                        <a:t>4/14/25 </a:t>
                      </a:r>
                    </a:p>
                    <a:p>
                      <a:pPr marL="285750" indent="-285750">
                        <a:spcBef>
                          <a:spcPts val="0"/>
                        </a:spcBef>
                        <a:buFont typeface="Arial" panose="020B0604020202020204" pitchFamily="34" charset="0"/>
                        <a:buChar char="•"/>
                      </a:pPr>
                      <a:r>
                        <a:rPr lang="en-US" sz="1400" baseline="0">
                          <a:solidFill>
                            <a:srgbClr val="C00000"/>
                          </a:solidFill>
                        </a:rPr>
                        <a:t>Victoria </a:t>
                      </a:r>
                      <a:r>
                        <a:rPr lang="en-US" sz="1400" baseline="0" dirty="0">
                          <a:solidFill>
                            <a:srgbClr val="C00000"/>
                          </a:solidFill>
                        </a:rPr>
                        <a:t>will review and update training documents if necessary, 4/14/25</a:t>
                      </a:r>
                    </a:p>
                    <a:p>
                      <a:pPr marL="285750" indent="-285750">
                        <a:spcBef>
                          <a:spcPts val="0"/>
                        </a:spcBef>
                        <a:buFont typeface="Arial" panose="020B0604020202020204" pitchFamily="34" charset="0"/>
                        <a:buChar char="•"/>
                      </a:pPr>
                      <a:r>
                        <a:rPr lang="en-US" sz="1400" baseline="0" dirty="0">
                          <a:solidFill>
                            <a:srgbClr val="C00000"/>
                          </a:solidFill>
                        </a:rPr>
                        <a:t>Victoria and new coder will update training schedule if necessary, 4/18/25</a:t>
                      </a:r>
                    </a:p>
                    <a:p>
                      <a:pPr marL="285750" indent="-285750">
                        <a:spcBef>
                          <a:spcPts val="0"/>
                        </a:spcBef>
                        <a:buFont typeface="Arial" panose="020B0604020202020204" pitchFamily="34" charset="0"/>
                        <a:buChar char="•"/>
                      </a:pPr>
                      <a:r>
                        <a:rPr lang="en-US" sz="1400" baseline="0" dirty="0">
                          <a:solidFill>
                            <a:srgbClr val="C00000"/>
                          </a:solidFill>
                        </a:rPr>
                        <a:t>Victoria will do a 30 day check in with new coder to see what worked and what didn’t, 5/14/25</a:t>
                      </a:r>
                    </a:p>
                    <a:p>
                      <a:pPr marL="285750" indent="-285750">
                        <a:spcBef>
                          <a:spcPts val="0"/>
                        </a:spcBef>
                        <a:buFont typeface="Arial" panose="020B0604020202020204" pitchFamily="34" charset="0"/>
                        <a:buChar char="•"/>
                      </a:pPr>
                      <a:r>
                        <a:rPr lang="en-US" sz="1400" baseline="0" dirty="0">
                          <a:solidFill>
                            <a:srgbClr val="C00000"/>
                          </a:solidFill>
                        </a:rPr>
                        <a:t>Plan for closure next round in June, 6/26/25!</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9E1A0009-3C40-119F-D045-FE1A1AD11A9C}"/>
              </a:ext>
            </a:extLst>
          </p:cNvPr>
          <p:cNvGraphicFramePr>
            <a:graphicFrameLocks noGrp="1"/>
          </p:cNvGraphicFramePr>
          <p:nvPr/>
        </p:nvGraphicFramePr>
        <p:xfrm>
          <a:off x="736595" y="5267218"/>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a:t>
                      </a:r>
                      <a:r>
                        <a:rPr lang="en-US" sz="1400" baseline="0" dirty="0">
                          <a:solidFill>
                            <a:schemeClr val="tx1"/>
                          </a:solidFill>
                        </a:rPr>
                        <a:t>t?: No</a:t>
                      </a:r>
                    </a:p>
                    <a:p>
                      <a:pPr>
                        <a:spcBef>
                          <a:spcPts val="0"/>
                        </a:spcBef>
                      </a:pPr>
                      <a:r>
                        <a:rPr lang="en-US" sz="1400" baseline="0" dirty="0">
                          <a:solidFill>
                            <a:schemeClr val="tx1"/>
                          </a:solidFill>
                        </a:rPr>
                        <a:t>Project still in progress, project to continue: Yes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16" name="Picture 15">
            <a:extLst>
              <a:ext uri="{FF2B5EF4-FFF2-40B4-BE49-F238E27FC236}">
                <a16:creationId xmlns:a16="http://schemas.microsoft.com/office/drawing/2014/main" id="{38C41F4A-BC94-8332-BCBE-6CC8031D0C0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44637" y="501178"/>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8410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2FD9F-797F-14A2-8FED-D9E0EC1ADCC6}"/>
              </a:ext>
            </a:extLst>
          </p:cNvPr>
          <p:cNvSpPr>
            <a:spLocks noGrp="1"/>
          </p:cNvSpPr>
          <p:nvPr>
            <p:ph type="ctrTitle"/>
          </p:nvPr>
        </p:nvSpPr>
        <p:spPr>
          <a:xfrm>
            <a:off x="766619" y="868362"/>
            <a:ext cx="9144000" cy="2387600"/>
          </a:xfrm>
        </p:spPr>
        <p:txBody>
          <a:bodyPr/>
          <a:lstStyle/>
          <a:p>
            <a:r>
              <a:rPr lang="en-US" dirty="0"/>
              <a:t>HIM</a:t>
            </a:r>
          </a:p>
        </p:txBody>
      </p:sp>
      <p:sp>
        <p:nvSpPr>
          <p:cNvPr id="10" name="Subtitle 2">
            <a:extLst>
              <a:ext uri="{FF2B5EF4-FFF2-40B4-BE49-F238E27FC236}">
                <a16:creationId xmlns:a16="http://schemas.microsoft.com/office/drawing/2014/main" id="{A3B9DB08-D81B-4F59-4B49-70DD0800B791}"/>
              </a:ext>
            </a:extLst>
          </p:cNvPr>
          <p:cNvSpPr>
            <a:spLocks noGrp="1"/>
          </p:cNvSpPr>
          <p:nvPr>
            <p:ph type="subTitle" idx="1"/>
          </p:nvPr>
        </p:nvSpPr>
        <p:spPr>
          <a:xfrm>
            <a:off x="766619" y="3265056"/>
            <a:ext cx="9144000" cy="1655762"/>
          </a:xfrm>
        </p:spPr>
        <p:txBody>
          <a:bodyPr/>
          <a:lstStyle/>
          <a:p>
            <a:r>
              <a:rPr lang="en-US" dirty="0"/>
              <a:t>HIM Department Coding Policy Review</a:t>
            </a:r>
          </a:p>
        </p:txBody>
      </p:sp>
      <p:pic>
        <p:nvPicPr>
          <p:cNvPr id="11" name="Picture 4">
            <a:extLst>
              <a:ext uri="{FF2B5EF4-FFF2-40B4-BE49-F238E27FC236}">
                <a16:creationId xmlns:a16="http://schemas.microsoft.com/office/drawing/2014/main" id="{5908D541-8336-9263-D35E-0F546256157B}"/>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a:extLst>
              <a:ext uri="{FF2B5EF4-FFF2-40B4-BE49-F238E27FC236}">
                <a16:creationId xmlns:a16="http://schemas.microsoft.com/office/drawing/2014/main" id="{E8EBD18D-1A7C-2D8F-FC48-4A1272545176}"/>
              </a:ext>
            </a:extLst>
          </p:cNvPr>
          <p:cNvGraphicFramePr>
            <a:graphicFrameLocks noGrp="1"/>
          </p:cNvGraphicFramePr>
          <p:nvPr/>
        </p:nvGraphicFramePr>
        <p:xfrm>
          <a:off x="5735350"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C00000"/>
                          </a:solidFill>
                        </a:rPr>
                        <a:t>4/22/2025</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3" name="Picture 12">
            <a:extLst>
              <a:ext uri="{FF2B5EF4-FFF2-40B4-BE49-F238E27FC236}">
                <a16:creationId xmlns:a16="http://schemas.microsoft.com/office/drawing/2014/main" id="{DBE8FC15-4F57-75FA-454E-FCA16F5D8255}"/>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92665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3E14F19-4B56-2665-875D-7377A8EEFEA3}"/>
              </a:ext>
            </a:extLst>
          </p:cNvPr>
          <p:cNvSpPr>
            <a:spLocks noGrp="1"/>
          </p:cNvSpPr>
          <p:nvPr>
            <p:ph type="title"/>
          </p:nvPr>
        </p:nvSpPr>
        <p:spPr>
          <a:xfrm>
            <a:off x="838200" y="365125"/>
            <a:ext cx="10515600" cy="1325563"/>
          </a:xfrm>
        </p:spPr>
        <p:txBody>
          <a:bodyPr>
            <a:normAutofit/>
          </a:bodyPr>
          <a:lstStyle/>
          <a:p>
            <a:r>
              <a:rPr lang="en-US" dirty="0"/>
              <a:t>Quality Story: </a:t>
            </a:r>
          </a:p>
        </p:txBody>
      </p:sp>
      <p:pic>
        <p:nvPicPr>
          <p:cNvPr id="14" name="Picture 2">
            <a:extLst>
              <a:ext uri="{FF2B5EF4-FFF2-40B4-BE49-F238E27FC236}">
                <a16:creationId xmlns:a16="http://schemas.microsoft.com/office/drawing/2014/main" id="{B15C57FD-21B8-84B9-A541-B062BE65D6A2}"/>
              </a:ext>
            </a:extLst>
          </p:cNvPr>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a:extLst>
              <a:ext uri="{FF2B5EF4-FFF2-40B4-BE49-F238E27FC236}">
                <a16:creationId xmlns:a16="http://schemas.microsoft.com/office/drawing/2014/main" id="{8C4771A8-5914-AAE3-1B18-BFA50FBF00F4}"/>
              </a:ext>
            </a:extLst>
          </p:cNvPr>
          <p:cNvGraphicFramePr>
            <a:graphicFrameLocks noGrp="1"/>
          </p:cNvGraphicFramePr>
          <p:nvPr/>
        </p:nvGraphicFramePr>
        <p:xfrm>
          <a:off x="727074" y="1440017"/>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552104">
                <a:tc>
                  <a:txBody>
                    <a:bodyPr/>
                    <a:lstStyle/>
                    <a:p>
                      <a:pPr>
                        <a:spcBef>
                          <a:spcPts val="0"/>
                        </a:spcBef>
                      </a:pPr>
                      <a:r>
                        <a:rPr lang="en-US" sz="1400" dirty="0"/>
                        <a:t>KOM Target: </a:t>
                      </a:r>
                      <a:r>
                        <a:rPr lang="en-US" sz="1400" dirty="0">
                          <a:solidFill>
                            <a:schemeClr val="tx1"/>
                          </a:solidFill>
                        </a:rPr>
                        <a:t>Completion of coding policy reviews and updates</a:t>
                      </a:r>
                    </a:p>
                    <a:p>
                      <a:pPr>
                        <a:spcBef>
                          <a:spcPts val="0"/>
                        </a:spcBef>
                      </a:pPr>
                      <a:r>
                        <a:rPr lang="en-US" sz="1400" dirty="0"/>
                        <a:t>Current KOM Status: </a:t>
                      </a:r>
                      <a:r>
                        <a:rPr lang="en-US" sz="1400" dirty="0">
                          <a:solidFill>
                            <a:srgbClr val="C00000"/>
                          </a:solidFill>
                        </a:rPr>
                        <a:t>15% completion</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C9F6430F-33C8-508A-E647-4B15A46D40CA}"/>
              </a:ext>
            </a:extLst>
          </p:cNvPr>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Victoria Valdez</a:t>
                      </a:r>
                    </a:p>
                    <a:p>
                      <a:r>
                        <a:rPr lang="en-US" sz="1400" dirty="0">
                          <a:solidFill>
                            <a:schemeClr val="tx1"/>
                          </a:solidFill>
                        </a:rPr>
                        <a:t>Members: Coding Department</a:t>
                      </a:r>
                    </a:p>
                  </a:txBody>
                  <a:tcPr/>
                </a:tc>
                <a:extLst>
                  <a:ext uri="{0D108BD9-81ED-4DB2-BD59-A6C34878D82A}">
                    <a16:rowId xmlns:a16="http://schemas.microsoft.com/office/drawing/2014/main" val="10001"/>
                  </a:ext>
                </a:extLst>
              </a:tr>
            </a:tbl>
          </a:graphicData>
        </a:graphic>
      </p:graphicFrame>
      <p:graphicFrame>
        <p:nvGraphicFramePr>
          <p:cNvPr id="17" name="Table 16">
            <a:extLst>
              <a:ext uri="{FF2B5EF4-FFF2-40B4-BE49-F238E27FC236}">
                <a16:creationId xmlns:a16="http://schemas.microsoft.com/office/drawing/2014/main" id="{B521FBD8-5F55-D594-CD67-092B188B3EA2}"/>
              </a:ext>
            </a:extLst>
          </p:cNvPr>
          <p:cNvGraphicFramePr>
            <a:graphicFrameLocks noGrp="1"/>
          </p:cNvGraphicFramePr>
          <p:nvPr/>
        </p:nvGraphicFramePr>
        <p:xfrm>
          <a:off x="727074" y="2714906"/>
          <a:ext cx="5364201" cy="2277501"/>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4377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759341">
                <a:tc>
                  <a:txBody>
                    <a:bodyPr/>
                    <a:lstStyle/>
                    <a:p>
                      <a:pPr marL="285750" indent="-285750">
                        <a:spcBef>
                          <a:spcPts val="0"/>
                        </a:spcBef>
                        <a:buFont typeface="Arial" panose="020B0604020202020204" pitchFamily="34" charset="0"/>
                        <a:buChar char="•"/>
                      </a:pPr>
                      <a:r>
                        <a:rPr lang="en-US" sz="1400" dirty="0">
                          <a:solidFill>
                            <a:schemeClr val="tx1"/>
                          </a:solidFill>
                        </a:rPr>
                        <a:t>Coding department policies did not have a schedule for reviews/updates.  This project will get them current and moved into the policy and procedure manual in SharePoint.</a:t>
                      </a:r>
                    </a:p>
                    <a:p>
                      <a:pPr marL="285750" indent="-285750">
                        <a:spcBef>
                          <a:spcPts val="0"/>
                        </a:spcBef>
                        <a:buFont typeface="Arial" panose="020B0604020202020204" pitchFamily="34" charset="0"/>
                        <a:buChar char="•"/>
                      </a:pPr>
                      <a:r>
                        <a:rPr lang="en-US" sz="1400" dirty="0">
                          <a:solidFill>
                            <a:schemeClr val="tx1"/>
                          </a:solidFill>
                        </a:rPr>
                        <a:t>This will keep everyone on the same page to ensure consistency, have policies reviewed annually, and keep current with coding and workflow updates.</a:t>
                      </a:r>
                    </a:p>
                  </a:txBody>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DEDBB9D4-422E-6D82-79D0-9AB9B391A0A0}"/>
              </a:ext>
            </a:extLst>
          </p:cNvPr>
          <p:cNvGraphicFramePr>
            <a:graphicFrameLocks noGrp="1"/>
          </p:cNvGraphicFramePr>
          <p:nvPr/>
        </p:nvGraphicFramePr>
        <p:xfrm>
          <a:off x="6100727" y="2708837"/>
          <a:ext cx="4957725" cy="2277501"/>
        </p:xfrm>
        <a:graphic>
          <a:graphicData uri="http://schemas.openxmlformats.org/drawingml/2006/table">
            <a:tbl>
              <a:tblPr firstRow="1" bandRow="1">
                <a:tableStyleId>{6E25E649-3F16-4E02-A733-19D2CDBF48F0}</a:tableStyleId>
              </a:tblPr>
              <a:tblGrid>
                <a:gridCol w="4957725">
                  <a:extLst>
                    <a:ext uri="{9D8B030D-6E8A-4147-A177-3AD203B41FA5}">
                      <a16:colId xmlns:a16="http://schemas.microsoft.com/office/drawing/2014/main" val="20000"/>
                    </a:ext>
                  </a:extLst>
                </a:gridCol>
              </a:tblGrid>
              <a:tr h="527168">
                <a:tc>
                  <a:txBody>
                    <a:bodyPr/>
                    <a:lstStyle/>
                    <a:p>
                      <a:r>
                        <a:rPr lang="en-US" sz="1400" dirty="0"/>
                        <a:t>Driver: </a:t>
                      </a:r>
                      <a:r>
                        <a:rPr lang="en-US" sz="1400" baseline="0" dirty="0"/>
                        <a:t> </a:t>
                      </a:r>
                      <a:r>
                        <a:rPr lang="en-US" sz="1400" b="0" baseline="0" dirty="0"/>
                        <a:t>Explain why the project is critical to SH.  Why does it relate to the strategic plan?</a:t>
                      </a:r>
                      <a:endParaRPr lang="en-US" sz="1400" dirty="0"/>
                    </a:p>
                  </a:txBody>
                  <a:tcPr/>
                </a:tc>
                <a:extLst>
                  <a:ext uri="{0D108BD9-81ED-4DB2-BD59-A6C34878D82A}">
                    <a16:rowId xmlns:a16="http://schemas.microsoft.com/office/drawing/2014/main" val="10000"/>
                  </a:ext>
                </a:extLst>
              </a:tr>
              <a:tr h="17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There isn’t a schedule keeping coding policies on an annual review schedule to be compliant.</a:t>
                      </a:r>
                    </a:p>
                  </a:txBody>
                  <a:tcPr/>
                </a:tc>
                <a:extLst>
                  <a:ext uri="{0D108BD9-81ED-4DB2-BD59-A6C34878D82A}">
                    <a16:rowId xmlns:a16="http://schemas.microsoft.com/office/drawing/2014/main" val="10001"/>
                  </a:ext>
                </a:extLst>
              </a:tr>
            </a:tbl>
          </a:graphicData>
        </a:graphic>
      </p:graphicFrame>
      <p:sp>
        <p:nvSpPr>
          <p:cNvPr id="19" name="Rectangle 18">
            <a:extLst>
              <a:ext uri="{FF2B5EF4-FFF2-40B4-BE49-F238E27FC236}">
                <a16:creationId xmlns:a16="http://schemas.microsoft.com/office/drawing/2014/main" id="{55C9CFB9-700D-CF5C-304A-8879BC6964B3}"/>
              </a:ext>
            </a:extLst>
          </p:cNvPr>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20" name="TextBox 19">
            <a:extLst>
              <a:ext uri="{FF2B5EF4-FFF2-40B4-BE49-F238E27FC236}">
                <a16:creationId xmlns:a16="http://schemas.microsoft.com/office/drawing/2014/main" id="{180229BE-CA18-877B-3ECD-5B2E617023A5}"/>
              </a:ext>
            </a:extLst>
          </p:cNvPr>
          <p:cNvSpPr txBox="1"/>
          <p:nvPr/>
        </p:nvSpPr>
        <p:spPr>
          <a:xfrm>
            <a:off x="4534522" y="720129"/>
            <a:ext cx="5048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HIM Department Coding Policy and Procedures</a:t>
            </a:r>
          </a:p>
        </p:txBody>
      </p:sp>
      <p:pic>
        <p:nvPicPr>
          <p:cNvPr id="21" name="Picture 20">
            <a:extLst>
              <a:ext uri="{FF2B5EF4-FFF2-40B4-BE49-F238E27FC236}">
                <a16:creationId xmlns:a16="http://schemas.microsoft.com/office/drawing/2014/main" id="{60D090DE-907C-7FAF-6471-061115950B7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37126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5EF390-7B14-5689-EDBE-811435C2B1D1}"/>
              </a:ext>
            </a:extLst>
          </p:cNvPr>
          <p:cNvGraphicFramePr>
            <a:graphicFrameLocks noGrp="1"/>
          </p:cNvGraphicFramePr>
          <p:nvPr/>
        </p:nvGraphicFramePr>
        <p:xfrm>
          <a:off x="838200" y="1497106"/>
          <a:ext cx="10312400" cy="2362200"/>
        </p:xfrm>
        <a:graphic>
          <a:graphicData uri="http://schemas.openxmlformats.org/drawingml/2006/table">
            <a:tbl>
              <a:tblPr firstRow="1" bandRow="1">
                <a:tableStyleId>{6E25E649-3F16-4E02-A733-19D2CDBF48F0}</a:tableStyleId>
              </a:tblPr>
              <a:tblGrid>
                <a:gridCol w="3875843">
                  <a:extLst>
                    <a:ext uri="{9D8B030D-6E8A-4147-A177-3AD203B41FA5}">
                      <a16:colId xmlns:a16="http://schemas.microsoft.com/office/drawing/2014/main" val="20000"/>
                    </a:ext>
                  </a:extLst>
                </a:gridCol>
                <a:gridCol w="4136994">
                  <a:extLst>
                    <a:ext uri="{9D8B030D-6E8A-4147-A177-3AD203B41FA5}">
                      <a16:colId xmlns:a16="http://schemas.microsoft.com/office/drawing/2014/main" val="20001"/>
                    </a:ext>
                  </a:extLst>
                </a:gridCol>
                <a:gridCol w="2299563">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400" dirty="0">
                          <a:solidFill>
                            <a:schemeClr val="tx1"/>
                          </a:solidFill>
                        </a:rPr>
                        <a:t>Gathering policies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Understanding of the work that needs to be done-so I can measure progress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January-present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400" dirty="0">
                          <a:solidFill>
                            <a:srgbClr val="C00000"/>
                          </a:solidFill>
                        </a:rPr>
                        <a:t>Met with Addy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learn the P&amp;P publishing process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3/11/2025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060886516"/>
                  </a:ext>
                </a:extLst>
              </a:tr>
              <a:tr h="370840">
                <a:tc>
                  <a:txBody>
                    <a:bodyPr/>
                    <a:lstStyle/>
                    <a:p>
                      <a:r>
                        <a:rPr lang="en-US" sz="1400" dirty="0">
                          <a:solidFill>
                            <a:srgbClr val="C00000"/>
                          </a:solidFill>
                        </a:rPr>
                        <a:t>Review and draft policies</a:t>
                      </a:r>
                    </a:p>
                    <a:p>
                      <a:pPr marL="285750" indent="-285750">
                        <a:buFont typeface="Arial" panose="020B0604020202020204" pitchFamily="34" charset="0"/>
                        <a:buChar char="•"/>
                      </a:pPr>
                      <a:r>
                        <a:rPr lang="en-US" sz="1400" dirty="0">
                          <a:solidFill>
                            <a:srgbClr val="C00000"/>
                          </a:solidFill>
                        </a:rPr>
                        <a:t>UC/ED facility P&amp;P drafted</a:t>
                      </a:r>
                    </a:p>
                    <a:p>
                      <a:pPr marL="285750" indent="-285750">
                        <a:buFont typeface="Arial" panose="020B0604020202020204" pitchFamily="34" charset="0"/>
                        <a:buChar char="•"/>
                      </a:pPr>
                      <a:r>
                        <a:rPr lang="en-US" sz="1400" dirty="0">
                          <a:solidFill>
                            <a:srgbClr val="C00000"/>
                          </a:solidFill>
                        </a:rPr>
                        <a:t>Day surgery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ensure they are current and compliant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Began in March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791569722"/>
                  </a:ext>
                </a:extLst>
              </a:tr>
              <a:tr h="370840">
                <a:tc>
                  <a:txBody>
                    <a:bodyPr/>
                    <a:lstStyle/>
                    <a:p>
                      <a:pPr marL="285750" indent="-285750">
                        <a:buFont typeface="Arial" panose="020B0604020202020204" pitchFamily="34" charset="0"/>
                        <a:buChar char="•"/>
                      </a:pPr>
                      <a:r>
                        <a:rPr lang="en-US" sz="1400" dirty="0">
                          <a:solidFill>
                            <a:srgbClr val="C00000"/>
                          </a:solidFill>
                        </a:rPr>
                        <a:t>Complete policy list to be created</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determine KOM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0954800"/>
                  </a:ext>
                </a:extLst>
              </a:tr>
            </a:tbl>
          </a:graphicData>
        </a:graphic>
      </p:graphicFrame>
      <p:pic>
        <p:nvPicPr>
          <p:cNvPr id="5" name="Content Placeholder 4">
            <a:extLst>
              <a:ext uri="{FF2B5EF4-FFF2-40B4-BE49-F238E27FC236}">
                <a16:creationId xmlns:a16="http://schemas.microsoft.com/office/drawing/2014/main" id="{6C0A3643-67EE-EAD7-69F9-202D3AA08928}"/>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677477" y="54080"/>
            <a:ext cx="1371600" cy="1367780"/>
          </a:xfrm>
          <a:prstGeom prst="rect">
            <a:avLst/>
          </a:prstGeom>
        </p:spPr>
      </p:pic>
      <p:sp>
        <p:nvSpPr>
          <p:cNvPr id="6" name="Rectangle 5">
            <a:extLst>
              <a:ext uri="{FF2B5EF4-FFF2-40B4-BE49-F238E27FC236}">
                <a16:creationId xmlns:a16="http://schemas.microsoft.com/office/drawing/2014/main" id="{D8644D3E-B132-39E3-E18B-BE93B95E855E}"/>
              </a:ext>
            </a:extLst>
          </p:cNvPr>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7" name="Picture 6">
            <a:extLst>
              <a:ext uri="{FF2B5EF4-FFF2-40B4-BE49-F238E27FC236}">
                <a16:creationId xmlns:a16="http://schemas.microsoft.com/office/drawing/2014/main" id="{7C745E29-2120-7A8C-48FC-8BFB5E67039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itle 1">
            <a:extLst>
              <a:ext uri="{FF2B5EF4-FFF2-40B4-BE49-F238E27FC236}">
                <a16:creationId xmlns:a16="http://schemas.microsoft.com/office/drawing/2014/main" id="{47785B4A-0294-8F62-BAE9-CF4ACCF08EEC}"/>
              </a:ext>
            </a:extLst>
          </p:cNvPr>
          <p:cNvSpPr>
            <a:spLocks noGrp="1"/>
          </p:cNvSpPr>
          <p:nvPr>
            <p:ph type="title"/>
          </p:nvPr>
        </p:nvSpPr>
        <p:spPr>
          <a:xfrm>
            <a:off x="838200" y="365125"/>
            <a:ext cx="10515600" cy="1325563"/>
          </a:xfrm>
        </p:spPr>
        <p:txBody>
          <a:bodyPr/>
          <a:lstStyle/>
          <a:p>
            <a:r>
              <a:rPr lang="en-US" dirty="0"/>
              <a:t>Changes:</a:t>
            </a:r>
          </a:p>
        </p:txBody>
      </p:sp>
    </p:spTree>
    <p:extLst>
      <p:ext uri="{BB962C8B-B14F-4D97-AF65-F5344CB8AC3E}">
        <p14:creationId xmlns:p14="http://schemas.microsoft.com/office/powerpoint/2010/main" val="2680943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235A8F-3F37-3559-6DAD-41462A19979D}"/>
              </a:ext>
            </a:extLst>
          </p:cNvPr>
          <p:cNvSpPr>
            <a:spLocks noGrp="1"/>
          </p:cNvSpPr>
          <p:nvPr>
            <p:ph type="title"/>
          </p:nvPr>
        </p:nvSpPr>
        <p:spPr>
          <a:xfrm>
            <a:off x="221556" y="-99589"/>
            <a:ext cx="10972800" cy="1143000"/>
          </a:xfrm>
        </p:spPr>
        <p:txBody>
          <a:bodyPr/>
          <a:lstStyle/>
          <a:p>
            <a:r>
              <a:rPr lang="en-US" dirty="0"/>
              <a:t>Measures:</a:t>
            </a:r>
          </a:p>
        </p:txBody>
      </p:sp>
      <p:pic>
        <p:nvPicPr>
          <p:cNvPr id="5" name="Content Placeholder 4">
            <a:extLst>
              <a:ext uri="{FF2B5EF4-FFF2-40B4-BE49-F238E27FC236}">
                <a16:creationId xmlns:a16="http://schemas.microsoft.com/office/drawing/2014/main" id="{32FCFEE2-5E27-0F83-7435-77AAF3F48829}"/>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6" name="Rectangle 5">
            <a:extLst>
              <a:ext uri="{FF2B5EF4-FFF2-40B4-BE49-F238E27FC236}">
                <a16:creationId xmlns:a16="http://schemas.microsoft.com/office/drawing/2014/main" id="{08EC0CA5-B582-D75A-8786-89C0C9A106B2}"/>
              </a:ext>
            </a:extLst>
          </p:cNvPr>
          <p:cNvSpPr/>
          <p:nvPr/>
        </p:nvSpPr>
        <p:spPr>
          <a:xfrm>
            <a:off x="8639607" y="134192"/>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7" name="Picture 6">
            <a:extLst>
              <a:ext uri="{FF2B5EF4-FFF2-40B4-BE49-F238E27FC236}">
                <a16:creationId xmlns:a16="http://schemas.microsoft.com/office/drawing/2014/main" id="{CDA7CBCB-5F8E-3A75-7281-04A4B9961B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12125" y="84099"/>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Table 1">
            <a:extLst>
              <a:ext uri="{FF2B5EF4-FFF2-40B4-BE49-F238E27FC236}">
                <a16:creationId xmlns:a16="http://schemas.microsoft.com/office/drawing/2014/main" id="{5384CA7F-3962-56E0-5BA5-9D08B5A61D63}"/>
              </a:ext>
            </a:extLst>
          </p:cNvPr>
          <p:cNvGraphicFramePr>
            <a:graphicFrameLocks noGrp="1"/>
          </p:cNvGraphicFramePr>
          <p:nvPr/>
        </p:nvGraphicFramePr>
        <p:xfrm>
          <a:off x="2445004" y="695330"/>
          <a:ext cx="6006788" cy="5821680"/>
        </p:xfrm>
        <a:graphic>
          <a:graphicData uri="http://schemas.openxmlformats.org/drawingml/2006/table">
            <a:tbl>
              <a:tblPr firstRow="1" bandRow="1">
                <a:tableStyleId>{5C22544A-7EE6-4342-B048-85BDC9FD1C3A}</a:tableStyleId>
              </a:tblPr>
              <a:tblGrid>
                <a:gridCol w="2697415">
                  <a:extLst>
                    <a:ext uri="{9D8B030D-6E8A-4147-A177-3AD203B41FA5}">
                      <a16:colId xmlns:a16="http://schemas.microsoft.com/office/drawing/2014/main" val="3877598293"/>
                    </a:ext>
                  </a:extLst>
                </a:gridCol>
                <a:gridCol w="1156815">
                  <a:extLst>
                    <a:ext uri="{9D8B030D-6E8A-4147-A177-3AD203B41FA5}">
                      <a16:colId xmlns:a16="http://schemas.microsoft.com/office/drawing/2014/main" val="3614419306"/>
                    </a:ext>
                  </a:extLst>
                </a:gridCol>
                <a:gridCol w="932314">
                  <a:extLst>
                    <a:ext uri="{9D8B030D-6E8A-4147-A177-3AD203B41FA5}">
                      <a16:colId xmlns:a16="http://schemas.microsoft.com/office/drawing/2014/main" val="3203323263"/>
                    </a:ext>
                  </a:extLst>
                </a:gridCol>
                <a:gridCol w="1220244">
                  <a:extLst>
                    <a:ext uri="{9D8B030D-6E8A-4147-A177-3AD203B41FA5}">
                      <a16:colId xmlns:a16="http://schemas.microsoft.com/office/drawing/2014/main" val="931792932"/>
                    </a:ext>
                  </a:extLst>
                </a:gridCol>
              </a:tblGrid>
              <a:tr h="329184">
                <a:tc>
                  <a:txBody>
                    <a:bodyPr/>
                    <a:lstStyle/>
                    <a:p>
                      <a:r>
                        <a:rPr lang="en-US" sz="1600" dirty="0"/>
                        <a:t>Department Policy</a:t>
                      </a:r>
                    </a:p>
                  </a:txBody>
                  <a:tcPr/>
                </a:tc>
                <a:tc>
                  <a:txBody>
                    <a:bodyPr/>
                    <a:lstStyle/>
                    <a:p>
                      <a:r>
                        <a:rPr lang="en-US" sz="1600" dirty="0"/>
                        <a:t>Reviewed</a:t>
                      </a:r>
                    </a:p>
                  </a:txBody>
                  <a:tcPr/>
                </a:tc>
                <a:tc>
                  <a:txBody>
                    <a:bodyPr/>
                    <a:lstStyle/>
                    <a:p>
                      <a:r>
                        <a:rPr lang="en-US" sz="1600" dirty="0"/>
                        <a:t>Drafted</a:t>
                      </a:r>
                    </a:p>
                  </a:txBody>
                  <a:tcPr/>
                </a:tc>
                <a:tc>
                  <a:txBody>
                    <a:bodyPr/>
                    <a:lstStyle/>
                    <a:p>
                      <a:r>
                        <a:rPr lang="en-US" sz="1600" dirty="0"/>
                        <a:t>Published</a:t>
                      </a:r>
                    </a:p>
                  </a:txBody>
                  <a:tcPr/>
                </a:tc>
                <a:extLst>
                  <a:ext uri="{0D108BD9-81ED-4DB2-BD59-A6C34878D82A}">
                    <a16:rowId xmlns:a16="http://schemas.microsoft.com/office/drawing/2014/main" val="1762101405"/>
                  </a:ext>
                </a:extLst>
              </a:tr>
              <a:tr h="274320">
                <a:tc>
                  <a:txBody>
                    <a:bodyPr/>
                    <a:lstStyle/>
                    <a:p>
                      <a:r>
                        <a:rPr lang="en-US" sz="1200" dirty="0"/>
                        <a:t>UC/ED Facility Leveling</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No</a:t>
                      </a:r>
                    </a:p>
                  </a:txBody>
                  <a:tcPr/>
                </a:tc>
                <a:extLst>
                  <a:ext uri="{0D108BD9-81ED-4DB2-BD59-A6C34878D82A}">
                    <a16:rowId xmlns:a16="http://schemas.microsoft.com/office/drawing/2014/main" val="1653382753"/>
                  </a:ext>
                </a:extLst>
              </a:tr>
              <a:tr h="274320">
                <a:tc>
                  <a:txBody>
                    <a:bodyPr/>
                    <a:lstStyle/>
                    <a:p>
                      <a:r>
                        <a:rPr lang="en-US" sz="1200" dirty="0"/>
                        <a:t>Clinic Facility E/M</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No</a:t>
                      </a:r>
                    </a:p>
                  </a:txBody>
                  <a:tcPr/>
                </a:tc>
                <a:extLst>
                  <a:ext uri="{0D108BD9-81ED-4DB2-BD59-A6C34878D82A}">
                    <a16:rowId xmlns:a16="http://schemas.microsoft.com/office/drawing/2014/main" val="3929566569"/>
                  </a:ext>
                </a:extLst>
              </a:tr>
              <a:tr h="274320">
                <a:tc>
                  <a:txBody>
                    <a:bodyPr/>
                    <a:lstStyle/>
                    <a:p>
                      <a:r>
                        <a:rPr lang="en-US" sz="1200" dirty="0"/>
                        <a:t>Ortho Clinic</a:t>
                      </a:r>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3433906"/>
                  </a:ext>
                </a:extLst>
              </a:tr>
              <a:tr h="274320">
                <a:tc>
                  <a:txBody>
                    <a:bodyPr/>
                    <a:lstStyle/>
                    <a:p>
                      <a:r>
                        <a:rPr lang="en-US" sz="1200" dirty="0"/>
                        <a:t>Outpatient Diagnostic</a:t>
                      </a:r>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3401672720"/>
                  </a:ext>
                </a:extLst>
              </a:tr>
              <a:tr h="274320">
                <a:tc>
                  <a:txBody>
                    <a:bodyPr/>
                    <a:lstStyle/>
                    <a:p>
                      <a:r>
                        <a:rPr lang="en-US" sz="1200" dirty="0"/>
                        <a:t>Cardiology</a:t>
                      </a:r>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3171106374"/>
                  </a:ext>
                </a:extLst>
              </a:tr>
              <a:tr h="274320">
                <a:tc>
                  <a:txBody>
                    <a:bodyPr/>
                    <a:lstStyle/>
                    <a:p>
                      <a:r>
                        <a:rPr lang="en-US" sz="1200" dirty="0"/>
                        <a:t>Podiatry/Wound Clinic</a:t>
                      </a:r>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809956539"/>
                  </a:ext>
                </a:extLst>
              </a:tr>
              <a:tr h="274320">
                <a:tc>
                  <a:txBody>
                    <a:bodyPr/>
                    <a:lstStyle/>
                    <a:p>
                      <a:r>
                        <a:rPr lang="en-US" sz="1200" dirty="0"/>
                        <a:t>General Surgery</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830681221"/>
                  </a:ext>
                </a:extLst>
              </a:tr>
              <a:tr h="274320">
                <a:tc>
                  <a:txBody>
                    <a:bodyPr/>
                    <a:lstStyle/>
                    <a:p>
                      <a:r>
                        <a:rPr lang="en-US" sz="1200" dirty="0"/>
                        <a:t>Series Accounts</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60931814"/>
                  </a:ext>
                </a:extLst>
              </a:tr>
              <a:tr h="274320">
                <a:tc>
                  <a:txBody>
                    <a:bodyPr/>
                    <a:lstStyle/>
                    <a:p>
                      <a:r>
                        <a:rPr lang="en-US" sz="1200" dirty="0"/>
                        <a:t>Day Surgery</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No</a:t>
                      </a:r>
                    </a:p>
                  </a:txBody>
                  <a:tcPr/>
                </a:tc>
                <a:extLst>
                  <a:ext uri="{0D108BD9-81ED-4DB2-BD59-A6C34878D82A}">
                    <a16:rowId xmlns:a16="http://schemas.microsoft.com/office/drawing/2014/main" val="3007774335"/>
                  </a:ext>
                </a:extLst>
              </a:tr>
              <a:tr h="274320">
                <a:tc>
                  <a:txBody>
                    <a:bodyPr/>
                    <a:lstStyle/>
                    <a:p>
                      <a:r>
                        <a:rPr lang="en-US" sz="1200" dirty="0"/>
                        <a:t>Observation</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065298712"/>
                  </a:ext>
                </a:extLst>
              </a:tr>
              <a:tr h="274320">
                <a:tc>
                  <a:txBody>
                    <a:bodyPr/>
                    <a:lstStyle/>
                    <a:p>
                      <a:r>
                        <a:rPr lang="en-US" sz="1200" dirty="0"/>
                        <a:t>CAH-IP</a:t>
                      </a:r>
                    </a:p>
                  </a:txBody>
                  <a:tcPr/>
                </a:tc>
                <a:tc>
                  <a:txBody>
                    <a:bodyPr/>
                    <a:lstStyle/>
                    <a:p>
                      <a:r>
                        <a:rPr lang="en-US" sz="1200" dirty="0">
                          <a:solidFill>
                            <a:srgbClr val="C00000"/>
                          </a:solidFill>
                        </a:rPr>
                        <a:t>In process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6823284"/>
                  </a:ext>
                </a:extLst>
              </a:tr>
              <a:tr h="274320">
                <a:tc>
                  <a:txBody>
                    <a:bodyPr/>
                    <a:lstStyle/>
                    <a:p>
                      <a:r>
                        <a:rPr lang="en-US" sz="1200" dirty="0"/>
                        <a:t>Urology</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443185026"/>
                  </a:ext>
                </a:extLst>
              </a:tr>
              <a:tr h="274320">
                <a:tc>
                  <a:txBody>
                    <a:bodyPr/>
                    <a:lstStyle/>
                    <a:p>
                      <a:r>
                        <a:rPr lang="en-US" sz="1200" dirty="0"/>
                        <a:t>Accounts in Waiting</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024934560"/>
                  </a:ext>
                </a:extLst>
              </a:tr>
              <a:tr h="274320">
                <a:tc>
                  <a:txBody>
                    <a:bodyPr/>
                    <a:lstStyle/>
                    <a:p>
                      <a:r>
                        <a:rPr lang="en-US" sz="1200" dirty="0"/>
                        <a:t>Failed Simple Visits</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404178143"/>
                  </a:ext>
                </a:extLst>
              </a:tr>
              <a:tr h="274320">
                <a:tc>
                  <a:txBody>
                    <a:bodyPr/>
                    <a:lstStyle/>
                    <a:p>
                      <a:r>
                        <a:rPr lang="en-US" sz="1200" dirty="0"/>
                        <a:t>Combined Accounts</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264598793"/>
                  </a:ext>
                </a:extLst>
              </a:tr>
              <a:tr h="274320">
                <a:tc>
                  <a:txBody>
                    <a:bodyPr/>
                    <a:lstStyle/>
                    <a:p>
                      <a:r>
                        <a:rPr lang="en-US" sz="1200" dirty="0"/>
                        <a:t>Claim Edits</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245599575"/>
                  </a:ext>
                </a:extLst>
              </a:tr>
              <a:tr h="274320">
                <a:tc>
                  <a:txBody>
                    <a:bodyPr/>
                    <a:lstStyle/>
                    <a:p>
                      <a:r>
                        <a:rPr lang="en-US" sz="1200" dirty="0"/>
                        <a:t>Cancer Registry</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32006969"/>
                  </a:ext>
                </a:extLst>
              </a:tr>
              <a:tr h="274320">
                <a:tc>
                  <a:txBody>
                    <a:bodyPr/>
                    <a:lstStyle/>
                    <a:p>
                      <a:r>
                        <a:rPr lang="en-US" sz="1200" dirty="0"/>
                        <a:t>Retail Services</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509978655"/>
                  </a:ext>
                </a:extLst>
              </a:tr>
              <a:tr h="274320">
                <a:tc>
                  <a:txBody>
                    <a:bodyPr/>
                    <a:lstStyle/>
                    <a:p>
                      <a:r>
                        <a:rPr lang="en-US" sz="1200" dirty="0"/>
                        <a:t>Labs not meeting medical necessity</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212729519"/>
                  </a:ext>
                </a:extLst>
              </a:tr>
              <a:tr h="274320">
                <a:tc>
                  <a:txBody>
                    <a:bodyPr/>
                    <a:lstStyle/>
                    <a:p>
                      <a:r>
                        <a:rPr lang="en-US" sz="1200" dirty="0"/>
                        <a:t>Denials</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202668919"/>
                  </a:ext>
                </a:extLst>
              </a:tr>
            </a:tbl>
          </a:graphicData>
        </a:graphic>
      </p:graphicFrame>
    </p:spTree>
    <p:extLst>
      <p:ext uri="{BB962C8B-B14F-4D97-AF65-F5344CB8AC3E}">
        <p14:creationId xmlns:p14="http://schemas.microsoft.com/office/powerpoint/2010/main" val="1522702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5D3D49-52C5-31BA-039B-A98E5F5E49BB}"/>
              </a:ext>
            </a:extLst>
          </p:cNvPr>
          <p:cNvSpPr>
            <a:spLocks noGrp="1"/>
          </p:cNvSpPr>
          <p:nvPr>
            <p:ph type="title"/>
          </p:nvPr>
        </p:nvSpPr>
        <p:spPr>
          <a:xfrm>
            <a:off x="847721" y="355600"/>
            <a:ext cx="10515600" cy="1325563"/>
          </a:xfrm>
        </p:spPr>
        <p:txBody>
          <a:bodyPr/>
          <a:lstStyle/>
          <a:p>
            <a:r>
              <a:rPr lang="en-US" dirty="0"/>
              <a:t>Findings:</a:t>
            </a:r>
          </a:p>
        </p:txBody>
      </p:sp>
      <p:pic>
        <p:nvPicPr>
          <p:cNvPr id="10" name="Picture 9">
            <a:extLst>
              <a:ext uri="{FF2B5EF4-FFF2-40B4-BE49-F238E27FC236}">
                <a16:creationId xmlns:a16="http://schemas.microsoft.com/office/drawing/2014/main" id="{951357C3-711B-7A1D-4F78-C47DE046CE96}"/>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20400" y="0"/>
            <a:ext cx="1371600" cy="1407381"/>
          </a:xfrm>
          <a:prstGeom prst="rect">
            <a:avLst/>
          </a:prstGeom>
        </p:spPr>
      </p:pic>
      <p:sp>
        <p:nvSpPr>
          <p:cNvPr id="11" name="Rectangle 10">
            <a:extLst>
              <a:ext uri="{FF2B5EF4-FFF2-40B4-BE49-F238E27FC236}">
                <a16:creationId xmlns:a16="http://schemas.microsoft.com/office/drawing/2014/main" id="{E9CBC6EA-B223-6E5E-D2CE-8D45E8EDD007}"/>
              </a:ext>
            </a:extLst>
          </p:cNvPr>
          <p:cNvSpPr/>
          <p:nvPr/>
        </p:nvSpPr>
        <p:spPr>
          <a:xfrm>
            <a:off x="9422927" y="436019"/>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2" name="Table 11">
            <a:extLst>
              <a:ext uri="{FF2B5EF4-FFF2-40B4-BE49-F238E27FC236}">
                <a16:creationId xmlns:a16="http://schemas.microsoft.com/office/drawing/2014/main" id="{40098C98-3E90-69EA-2304-138AE11E46F6}"/>
              </a:ext>
            </a:extLst>
          </p:cNvPr>
          <p:cNvGraphicFramePr>
            <a:graphicFrameLocks noGrp="1"/>
          </p:cNvGraphicFramePr>
          <p:nvPr/>
        </p:nvGraphicFramePr>
        <p:xfrm>
          <a:off x="746120" y="1395167"/>
          <a:ext cx="10312401" cy="113579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8544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marL="0" indent="0">
                        <a:spcBef>
                          <a:spcPts val="0"/>
                        </a:spcBef>
                        <a:buFont typeface="Arial" panose="020B0604020202020204" pitchFamily="34" charset="0"/>
                        <a:buNone/>
                      </a:pPr>
                      <a:r>
                        <a:rPr lang="en-US" sz="1400" dirty="0">
                          <a:solidFill>
                            <a:schemeClr val="tx1"/>
                          </a:solidFill>
                        </a:rPr>
                        <a:t>        No</a:t>
                      </a:r>
                    </a:p>
                  </a:txBody>
                  <a:tcPr/>
                </a:tc>
                <a:extLst>
                  <a:ext uri="{0D108BD9-81ED-4DB2-BD59-A6C34878D82A}">
                    <a16:rowId xmlns:a16="http://schemas.microsoft.com/office/drawing/2014/main" val="10001"/>
                  </a:ext>
                </a:extLst>
              </a:tr>
              <a:tr h="415499">
                <a:tc>
                  <a:txBody>
                    <a:bodyPr/>
                    <a:lstStyle/>
                    <a:p>
                      <a:pPr marL="0" indent="0">
                        <a:spcBef>
                          <a:spcPts val="0"/>
                        </a:spcBef>
                        <a:buFont typeface="Arial" panose="020B0604020202020204" pitchFamily="34" charset="0"/>
                        <a:buNone/>
                      </a:pPr>
                      <a:endParaRPr lang="en-US" sz="1400" dirty="0">
                        <a:solidFill>
                          <a:srgbClr val="C00000"/>
                        </a:solidFill>
                      </a:endParaRPr>
                    </a:p>
                  </a:txBody>
                  <a:tcPr/>
                </a:tc>
                <a:extLst>
                  <a:ext uri="{0D108BD9-81ED-4DB2-BD59-A6C34878D82A}">
                    <a16:rowId xmlns:a16="http://schemas.microsoft.com/office/drawing/2014/main" val="169040157"/>
                  </a:ext>
                </a:extLst>
              </a:tr>
            </a:tbl>
          </a:graphicData>
        </a:graphic>
      </p:graphicFrame>
      <p:graphicFrame>
        <p:nvGraphicFramePr>
          <p:cNvPr id="13" name="Table 12">
            <a:extLst>
              <a:ext uri="{FF2B5EF4-FFF2-40B4-BE49-F238E27FC236}">
                <a16:creationId xmlns:a16="http://schemas.microsoft.com/office/drawing/2014/main" id="{9FC3A580-3E1F-1879-17B9-12A9F9A80E9F}"/>
              </a:ext>
            </a:extLst>
          </p:cNvPr>
          <p:cNvGraphicFramePr>
            <a:graphicFrameLocks noGrp="1"/>
          </p:cNvGraphicFramePr>
          <p:nvPr/>
        </p:nvGraphicFramePr>
        <p:xfrm>
          <a:off x="746120" y="2022367"/>
          <a:ext cx="10312401" cy="141922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0013">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19213">
                <a:tc>
                  <a:txBody>
                    <a:bodyPr/>
                    <a:lstStyle/>
                    <a:p>
                      <a:pPr marL="285750" indent="-285750">
                        <a:spcBef>
                          <a:spcPts val="0"/>
                        </a:spcBef>
                        <a:buFont typeface="Arial" panose="020B0604020202020204" pitchFamily="34" charset="0"/>
                        <a:buChar char="•"/>
                      </a:pPr>
                      <a:r>
                        <a:rPr lang="en-US" sz="1400" dirty="0">
                          <a:solidFill>
                            <a:srgbClr val="C00000"/>
                          </a:solidFill>
                        </a:rPr>
                        <a:t>I have learned the process of drafting and publishing a P&amp;P!</a:t>
                      </a:r>
                    </a:p>
                    <a:p>
                      <a:pPr marL="285750" indent="-285750">
                        <a:spcBef>
                          <a:spcPts val="0"/>
                        </a:spcBef>
                        <a:buFont typeface="Arial" panose="020B0604020202020204" pitchFamily="34" charset="0"/>
                        <a:buChar char="•"/>
                      </a:pP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990EC4B-BEBC-2130-4291-2250D7883FFB}"/>
              </a:ext>
            </a:extLst>
          </p:cNvPr>
          <p:cNvGraphicFramePr>
            <a:graphicFrameLocks noGrp="1"/>
          </p:cNvGraphicFramePr>
          <p:nvPr/>
        </p:nvGraphicFramePr>
        <p:xfrm>
          <a:off x="736595" y="3441593"/>
          <a:ext cx="10312401" cy="151496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628157">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886811">
                <a:tc>
                  <a:txBody>
                    <a:bodyPr/>
                    <a:lstStyle/>
                    <a:p>
                      <a:pPr marL="285750" indent="-285750">
                        <a:spcBef>
                          <a:spcPts val="0"/>
                        </a:spcBef>
                        <a:buFont typeface="Arial" panose="020B0604020202020204" pitchFamily="34" charset="0"/>
                        <a:buChar char="•"/>
                      </a:pPr>
                      <a:r>
                        <a:rPr lang="en-US" sz="1400" dirty="0">
                          <a:solidFill>
                            <a:srgbClr val="C00000"/>
                          </a:solidFill>
                        </a:rPr>
                        <a:t>Victoria and team will continue reviewing and drafting policies, 6/26/25</a:t>
                      </a:r>
                    </a:p>
                    <a:p>
                      <a:pPr marL="285750" indent="-285750">
                        <a:spcBef>
                          <a:spcPts val="0"/>
                        </a:spcBef>
                        <a:buFont typeface="Arial" panose="020B0604020202020204" pitchFamily="34" charset="0"/>
                        <a:buChar char="•"/>
                      </a:pPr>
                      <a:r>
                        <a:rPr lang="en-US" sz="1400" dirty="0">
                          <a:solidFill>
                            <a:srgbClr val="C00000"/>
                          </a:solidFill>
                        </a:rPr>
                        <a:t>Victoria will begin publishing policies, 5/31/25</a:t>
                      </a:r>
                    </a:p>
                    <a:p>
                      <a:pPr marL="285750" indent="-285750">
                        <a:spcBef>
                          <a:spcPts val="0"/>
                        </a:spcBef>
                        <a:buFont typeface="Arial" panose="020B0604020202020204" pitchFamily="34" charset="0"/>
                        <a:buChar char="•"/>
                      </a:pPr>
                      <a:r>
                        <a:rPr lang="en-US" sz="1400" dirty="0">
                          <a:solidFill>
                            <a:srgbClr val="C00000"/>
                          </a:solidFill>
                        </a:rPr>
                        <a:t>Victoria will use published policies for training new staff</a:t>
                      </a:r>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9E1A0009-3C40-119F-D045-FE1A1AD11A9C}"/>
              </a:ext>
            </a:extLst>
          </p:cNvPr>
          <p:cNvGraphicFramePr>
            <a:graphicFrameLocks noGrp="1"/>
          </p:cNvGraphicFramePr>
          <p:nvPr/>
        </p:nvGraphicFramePr>
        <p:xfrm>
          <a:off x="736595" y="4870764"/>
          <a:ext cx="10312401" cy="95272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4567">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a:t>
                      </a:r>
                      <a:r>
                        <a:rPr lang="en-US" sz="1400" baseline="0" dirty="0">
                          <a:solidFill>
                            <a:schemeClr val="tx1"/>
                          </a:solidFill>
                        </a:rPr>
                        <a:t>of project?: No</a:t>
                      </a:r>
                    </a:p>
                    <a:p>
                      <a:pPr>
                        <a:spcBef>
                          <a:spcPts val="0"/>
                        </a:spcBef>
                      </a:pPr>
                      <a:r>
                        <a:rPr lang="en-US" sz="1400" baseline="0" dirty="0">
                          <a:solidFill>
                            <a:schemeClr val="tx1"/>
                          </a:solidFill>
                        </a:rPr>
                        <a:t>Project still in progress, project to continue: Yes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16" name="Picture 15">
            <a:extLst>
              <a:ext uri="{FF2B5EF4-FFF2-40B4-BE49-F238E27FC236}">
                <a16:creationId xmlns:a16="http://schemas.microsoft.com/office/drawing/2014/main" id="{38C41F4A-BC94-8332-BCBE-6CC8031D0C0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44637" y="501178"/>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13051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443A1E-E726-D719-972B-C07D4137F1A5}"/>
              </a:ext>
            </a:extLst>
          </p:cNvPr>
          <p:cNvSpPr>
            <a:spLocks noGrp="1"/>
          </p:cNvSpPr>
          <p:nvPr>
            <p:ph type="subTitle" idx="1"/>
          </p:nvPr>
        </p:nvSpPr>
        <p:spPr>
          <a:xfrm>
            <a:off x="1981200" y="3700463"/>
            <a:ext cx="8305800" cy="1143000"/>
          </a:xfrm>
        </p:spPr>
        <p:txBody>
          <a:bodyPr/>
          <a:lstStyle/>
          <a:p>
            <a:pPr eaLnBrk="1" fontAlgn="auto" hangingPunct="1">
              <a:spcAft>
                <a:spcPts val="0"/>
              </a:spcAft>
              <a:defRPr/>
            </a:pPr>
            <a:r>
              <a:rPr lang="en-US" dirty="0"/>
              <a:t>A tool used to document and communicate</a:t>
            </a:r>
          </a:p>
          <a:p>
            <a:pPr eaLnBrk="1" fontAlgn="auto" hangingPunct="1">
              <a:spcAft>
                <a:spcPts val="0"/>
              </a:spcAft>
              <a:defRPr/>
            </a:pPr>
            <a:r>
              <a:rPr lang="en-US" dirty="0"/>
              <a:t> Performance Improvement Projects</a:t>
            </a:r>
          </a:p>
        </p:txBody>
      </p:sp>
      <p:sp>
        <p:nvSpPr>
          <p:cNvPr id="3" name="Title 2">
            <a:extLst>
              <a:ext uri="{FF2B5EF4-FFF2-40B4-BE49-F238E27FC236}">
                <a16:creationId xmlns:a16="http://schemas.microsoft.com/office/drawing/2014/main" id="{3984A0C4-E7BB-47DE-BEE7-1D9867A943D6}"/>
              </a:ext>
            </a:extLst>
          </p:cNvPr>
          <p:cNvSpPr>
            <a:spLocks noGrp="1"/>
          </p:cNvSpPr>
          <p:nvPr>
            <p:ph type="ctrTitle"/>
          </p:nvPr>
        </p:nvSpPr>
        <p:spPr/>
        <p:txBody>
          <a:bodyPr/>
          <a:lstStyle/>
          <a:p>
            <a:pPr eaLnBrk="1" fontAlgn="auto" hangingPunct="1">
              <a:spcAft>
                <a:spcPts val="0"/>
              </a:spcAft>
              <a:defRPr/>
            </a:pPr>
            <a:r>
              <a:rPr sz="4000"/>
              <a:t>Epic Contract Building</a:t>
            </a:r>
          </a:p>
        </p:txBody>
      </p:sp>
      <p:pic>
        <p:nvPicPr>
          <p:cNvPr id="6148" name="Picture 3">
            <a:extLst>
              <a:ext uri="{FF2B5EF4-FFF2-40B4-BE49-F238E27FC236}">
                <a16:creationId xmlns:a16="http://schemas.microsoft.com/office/drawing/2014/main" id="{2115F589-B73F-2A3C-0D6A-F6D4205B8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1"/>
            <a:ext cx="152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a:extLst>
              <a:ext uri="{FF2B5EF4-FFF2-40B4-BE49-F238E27FC236}">
                <a16:creationId xmlns:a16="http://schemas.microsoft.com/office/drawing/2014/main" id="{2001FFFE-FBA4-A926-3E43-A2A7F2956362}"/>
              </a:ext>
            </a:extLst>
          </p:cNvPr>
          <p:cNvSpPr>
            <a:spLocks noChangeArrowheads="1"/>
          </p:cNvSpPr>
          <p:nvPr/>
        </p:nvSpPr>
        <p:spPr bwMode="auto">
          <a:xfrm>
            <a:off x="2514600" y="5410201"/>
            <a:ext cx="5257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eaLnBrk="0" fontAlgn="base" hangingPunct="0">
              <a:lnSpc>
                <a:spcPct val="107000"/>
              </a:lnSpc>
              <a:spcBef>
                <a:spcPct val="0"/>
              </a:spcBef>
              <a:spcAft>
                <a:spcPct val="0"/>
              </a:spcAft>
              <a:buClrTx/>
              <a:buSzTx/>
              <a:buNone/>
            </a:pPr>
            <a:endParaRPr lang="en-US" altLang="en-US" sz="1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lnSpc>
                <a:spcPct val="107000"/>
              </a:lnSpc>
              <a:spcBef>
                <a:spcPct val="0"/>
              </a:spcBef>
              <a:spcAft>
                <a:spcPct val="0"/>
              </a:spcAft>
              <a:buClrTx/>
              <a:buSzTx/>
              <a:buNone/>
            </a:pPr>
            <a:endParaRPr lang="en-US" altLang="en-US" sz="1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0" name="Rectangle 3">
            <a:extLst>
              <a:ext uri="{FF2B5EF4-FFF2-40B4-BE49-F238E27FC236}">
                <a16:creationId xmlns:a16="http://schemas.microsoft.com/office/drawing/2014/main" id="{6A3801F7-867A-DBF6-88C1-1075F73C50BA}"/>
              </a:ext>
            </a:extLst>
          </p:cNvPr>
          <p:cNvSpPr>
            <a:spLocks noChangeArrowheads="1"/>
          </p:cNvSpPr>
          <p:nvPr/>
        </p:nvSpPr>
        <p:spPr bwMode="auto">
          <a:xfrm>
            <a:off x="2514600" y="5410200"/>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eaLnBrk="0" fontAlgn="base" hangingPunct="0">
              <a:lnSpc>
                <a:spcPct val="107000"/>
              </a:lnSpc>
              <a:spcBef>
                <a:spcPct val="0"/>
              </a:spcBef>
              <a:spcAft>
                <a:spcPct val="0"/>
              </a:spcAft>
              <a:buClrTx/>
              <a:buSzTx/>
              <a:buNone/>
            </a:pPr>
            <a:r>
              <a:rPr lang="en-US" altLang="en-US"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r>
              <a:rPr lang="en-US" altLang="en-US" sz="1800" b="1" baseline="300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st</a:t>
            </a:r>
            <a:r>
              <a:rPr lang="en-US" altLang="en-US"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Presentation Date: 06/28/2022</a:t>
            </a:r>
          </a:p>
          <a:p>
            <a:pPr defTabSz="914400" eaLnBrk="0" fontAlgn="base" hangingPunct="0">
              <a:lnSpc>
                <a:spcPct val="107000"/>
              </a:lnSpc>
              <a:spcBef>
                <a:spcPct val="0"/>
              </a:spcBef>
              <a:spcAft>
                <a:spcPct val="0"/>
              </a:spcAft>
              <a:buClrTx/>
              <a:buSzTx/>
              <a:buNone/>
            </a:pPr>
            <a:r>
              <a:rPr lang="en-US" altLang="en-US"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Document Last Presented:  04/22/2025</a:t>
            </a:r>
            <a:endParaRPr lang="en-US" altLang="en-US" sz="1600"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FD5BBBD3-5B95-DEE8-AAF3-33442454FE5F}"/>
              </a:ext>
            </a:extLst>
          </p:cNvPr>
          <p:cNvPicPr>
            <a:picLocks noChangeAspect="1"/>
          </p:cNvPicPr>
          <p:nvPr/>
        </p:nvPicPr>
        <p:blipFill>
          <a:blip r:embed="rId5"/>
          <a:stretch>
            <a:fillRect/>
          </a:stretch>
        </p:blipFill>
        <p:spPr>
          <a:xfrm>
            <a:off x="2671993" y="1748778"/>
            <a:ext cx="6230467" cy="4594043"/>
          </a:xfrm>
          <a:prstGeom prst="rect">
            <a:avLst/>
          </a:prstGeom>
        </p:spPr>
      </p:pic>
    </p:spTree>
    <p:extLst>
      <p:ext uri="{BB962C8B-B14F-4D97-AF65-F5344CB8AC3E}">
        <p14:creationId xmlns:p14="http://schemas.microsoft.com/office/powerpoint/2010/main" val="29115399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a:extLst>
              <a:ext uri="{FF2B5EF4-FFF2-40B4-BE49-F238E27FC236}">
                <a16:creationId xmlns:a16="http://schemas.microsoft.com/office/drawing/2014/main" id="{6C3AC061-7424-80DA-4EE0-A79748280C19}"/>
              </a:ext>
            </a:extLst>
          </p:cNvPr>
          <p:cNvSpPr>
            <a:spLocks noGrp="1"/>
          </p:cNvSpPr>
          <p:nvPr>
            <p:ph sz="quarter" idx="1"/>
          </p:nvPr>
        </p:nvSpPr>
        <p:spPr>
          <a:xfrm>
            <a:off x="3276600" y="228600"/>
            <a:ext cx="6858000" cy="1123950"/>
          </a:xfrm>
        </p:spPr>
        <p:txBody>
          <a:bodyPr>
            <a:spAutoFit/>
          </a:bodyPr>
          <a:lstStyle/>
          <a:p>
            <a:pPr eaLnBrk="1" hangingPunct="1">
              <a:buFont typeface="Wingdings 2" panose="05020102010507070707" pitchFamily="18" charset="2"/>
              <a:buNone/>
            </a:pPr>
            <a:r>
              <a:rPr lang="en-US" altLang="en-US" sz="3600"/>
              <a:t>Quality Story</a:t>
            </a:r>
            <a:r>
              <a:rPr lang="en-US" altLang="en-US"/>
              <a:t>: </a:t>
            </a:r>
            <a:r>
              <a:rPr lang="en-US" altLang="en-US" sz="1200"/>
              <a:t>Contract Building </a:t>
            </a:r>
          </a:p>
          <a:p>
            <a:pPr eaLnBrk="1" hangingPunct="1">
              <a:buFont typeface="Wingdings 2" panose="05020102010507070707" pitchFamily="18" charset="2"/>
              <a:buNone/>
            </a:pPr>
            <a:endParaRPr lang="en-US" altLang="en-US"/>
          </a:p>
        </p:txBody>
      </p:sp>
      <p:sp>
        <p:nvSpPr>
          <p:cNvPr id="8195" name="Text Placeholder 5">
            <a:extLst>
              <a:ext uri="{FF2B5EF4-FFF2-40B4-BE49-F238E27FC236}">
                <a16:creationId xmlns:a16="http://schemas.microsoft.com/office/drawing/2014/main" id="{CBAF393F-D484-27AB-CAA8-7BCBCB26A85A}"/>
              </a:ext>
            </a:extLst>
          </p:cNvPr>
          <p:cNvSpPr>
            <a:spLocks noGrp="1"/>
          </p:cNvSpPr>
          <p:nvPr>
            <p:ph type="body" idx="2"/>
          </p:nvPr>
        </p:nvSpPr>
        <p:spPr>
          <a:xfrm>
            <a:off x="1981200" y="1295400"/>
            <a:ext cx="914400" cy="4343400"/>
          </a:xfrm>
        </p:spPr>
        <p:txBody>
          <a:bodyPr/>
          <a:lstStyle/>
          <a:p>
            <a:pPr eaLnBrk="1" hangingPunct="1"/>
            <a:r>
              <a:rPr lang="en-US" altLang="en-US" sz="4800">
                <a:latin typeface="Gill Sans Ultra Bold" panose="020B0A02020104020203" pitchFamily="34" charset="0"/>
              </a:rPr>
              <a:t>P</a:t>
            </a:r>
          </a:p>
          <a:p>
            <a:pPr eaLnBrk="1" hangingPunct="1"/>
            <a:r>
              <a:rPr lang="en-US" altLang="en-US" sz="4800">
                <a:latin typeface="Gill Sans Ultra Bold" panose="020B0A02020104020203" pitchFamily="34" charset="0"/>
              </a:rPr>
              <a:t>L</a:t>
            </a:r>
          </a:p>
          <a:p>
            <a:pPr eaLnBrk="1" hangingPunct="1"/>
            <a:r>
              <a:rPr lang="en-US" altLang="en-US" sz="4800">
                <a:latin typeface="Gill Sans Ultra Bold" panose="020B0A02020104020203" pitchFamily="34" charset="0"/>
              </a:rPr>
              <a:t>A</a:t>
            </a:r>
          </a:p>
          <a:p>
            <a:pPr eaLnBrk="1" hangingPunct="1"/>
            <a:r>
              <a:rPr lang="en-US" altLang="en-US" sz="4800">
                <a:latin typeface="Gill Sans Ultra Bold" panose="020B0A02020104020203" pitchFamily="34" charset="0"/>
              </a:rPr>
              <a:t>N</a:t>
            </a:r>
          </a:p>
        </p:txBody>
      </p:sp>
      <p:cxnSp>
        <p:nvCxnSpPr>
          <p:cNvPr id="9" name="Straight Connector 8">
            <a:extLst>
              <a:ext uri="{FF2B5EF4-FFF2-40B4-BE49-F238E27FC236}">
                <a16:creationId xmlns:a16="http://schemas.microsoft.com/office/drawing/2014/main" id="{D13EB28A-F7AD-0776-C095-1A886C19FF2D}"/>
              </a:ext>
            </a:extLst>
          </p:cNvPr>
          <p:cNvCxnSpPr/>
          <p:nvPr/>
        </p:nvCxnSpPr>
        <p:spPr>
          <a:xfrm rot="10800000" flipH="1">
            <a:off x="3276600" y="762006"/>
            <a:ext cx="6477000" cy="85227"/>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CB844EC1-BEAC-C42C-9970-8E609B33B286}"/>
              </a:ext>
            </a:extLst>
          </p:cNvPr>
          <p:cNvSpPr txBox="1"/>
          <p:nvPr/>
        </p:nvSpPr>
        <p:spPr>
          <a:xfrm>
            <a:off x="3048000" y="803275"/>
            <a:ext cx="6934200" cy="204671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Goal(s): </a:t>
            </a:r>
            <a:endParaRPr lang="en-US" sz="1200" dirty="0">
              <a:solidFill>
                <a:prstClr val="black"/>
              </a:solidFill>
              <a:latin typeface="Arial Black" pitchFamily="34" charset="0"/>
            </a:endParaRPr>
          </a:p>
          <a:p>
            <a:pPr defTabSz="914400">
              <a:defRPr/>
            </a:pPr>
            <a:r>
              <a:rPr lang="en-US" sz="1200" dirty="0">
                <a:solidFill>
                  <a:prstClr val="black"/>
                </a:solidFill>
                <a:latin typeface="Constantia"/>
              </a:rPr>
              <a:t>What goal are you trying to accomplish?</a:t>
            </a:r>
          </a:p>
          <a:p>
            <a:pPr defTabSz="914400">
              <a:defRPr/>
            </a:pPr>
            <a:r>
              <a:rPr lang="en-US" sz="1200" b="1" dirty="0">
                <a:solidFill>
                  <a:prstClr val="black"/>
                </a:solidFill>
                <a:latin typeface="Constantia"/>
              </a:rPr>
              <a:t>To build contracts in Epic for our contracted insurance payers</a:t>
            </a:r>
          </a:p>
          <a:p>
            <a:pPr defTabSz="914400">
              <a:defRPr/>
            </a:pPr>
            <a:endParaRPr lang="en-US" sz="1200" dirty="0">
              <a:solidFill>
                <a:prstClr val="black"/>
              </a:solidFill>
              <a:latin typeface="Arial Black" pitchFamily="34" charset="0"/>
            </a:endParaRPr>
          </a:p>
          <a:p>
            <a:pPr defTabSz="914400">
              <a:defRPr/>
            </a:pPr>
            <a:r>
              <a:rPr lang="en-US" sz="1100" b="1" dirty="0">
                <a:solidFill>
                  <a:prstClr val="black"/>
                </a:solidFill>
                <a:latin typeface="Constantia"/>
              </a:rPr>
              <a:t>KOM Target:     Complete Epic Build of All Contracted Insurance Payers  </a:t>
            </a:r>
          </a:p>
          <a:p>
            <a:pPr defTabSz="914400">
              <a:defRPr/>
            </a:pPr>
            <a:r>
              <a:rPr lang="en-US" sz="1100" b="1" dirty="0">
                <a:solidFill>
                  <a:srgbClr val="FF0000"/>
                </a:solidFill>
                <a:latin typeface="Constantia"/>
              </a:rPr>
              <a:t>Current KOM Status (02/25/2025): Total of 31 Insurance Plans</a:t>
            </a:r>
          </a:p>
          <a:p>
            <a:pPr marL="2457450" lvl="5" indent="-171450" defTabSz="914400">
              <a:buFont typeface="Arial" panose="020B0604020202020204" pitchFamily="34" charset="0"/>
              <a:buChar char="•"/>
              <a:defRPr/>
            </a:pPr>
            <a:r>
              <a:rPr lang="en-US" sz="1200" b="1" dirty="0">
                <a:solidFill>
                  <a:srgbClr val="FF0000"/>
                </a:solidFill>
                <a:latin typeface="Constantia"/>
              </a:rPr>
              <a:t>31 in Production</a:t>
            </a:r>
          </a:p>
          <a:p>
            <a:pPr lvl="5" defTabSz="914400">
              <a:defRPr/>
            </a:pPr>
            <a:r>
              <a:rPr lang="en-US" sz="1100" b="1" dirty="0">
                <a:solidFill>
                  <a:srgbClr val="FF0000"/>
                </a:solidFill>
                <a:latin typeface="Constantia"/>
              </a:rPr>
              <a:t>	</a:t>
            </a:r>
            <a:endParaRPr lang="en-US" sz="1200" b="1" dirty="0">
              <a:solidFill>
                <a:srgbClr val="FF0000"/>
              </a:solidFill>
              <a:latin typeface="Constantia"/>
            </a:endParaRPr>
          </a:p>
          <a:p>
            <a:pPr defTabSz="914400">
              <a:defRPr/>
            </a:pPr>
            <a:r>
              <a:rPr lang="en-US" sz="1100" b="1" dirty="0">
                <a:solidFill>
                  <a:srgbClr val="FF0000"/>
                </a:solidFill>
                <a:latin typeface="Constantia"/>
              </a:rPr>
              <a:t>                </a:t>
            </a:r>
          </a:p>
          <a:p>
            <a:pPr defTabSz="914400">
              <a:defRPr/>
            </a:pPr>
            <a:r>
              <a:rPr lang="en-US" dirty="0">
                <a:solidFill>
                  <a:prstClr val="black"/>
                </a:solidFill>
                <a:latin typeface="Constantia"/>
              </a:rPr>
              <a:t>                           </a:t>
            </a:r>
          </a:p>
        </p:txBody>
      </p:sp>
      <p:sp>
        <p:nvSpPr>
          <p:cNvPr id="12" name="TextBox 11">
            <a:extLst>
              <a:ext uri="{FF2B5EF4-FFF2-40B4-BE49-F238E27FC236}">
                <a16:creationId xmlns:a16="http://schemas.microsoft.com/office/drawing/2014/main" id="{37FC2BF2-FBDA-CF0E-A851-7A158528C286}"/>
              </a:ext>
            </a:extLst>
          </p:cNvPr>
          <p:cNvSpPr txBox="1"/>
          <p:nvPr/>
        </p:nvSpPr>
        <p:spPr>
          <a:xfrm>
            <a:off x="3048000" y="2849563"/>
            <a:ext cx="3276600" cy="2584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Background:</a:t>
            </a:r>
          </a:p>
          <a:p>
            <a:pPr defTabSz="914400">
              <a:defRPr/>
            </a:pPr>
            <a:r>
              <a:rPr lang="en-US" sz="1200" dirty="0">
                <a:solidFill>
                  <a:prstClr val="black"/>
                </a:solidFill>
                <a:latin typeface="Constantia"/>
              </a:rPr>
              <a:t>Explain what the original situation was. Why     was a change recommended? (e.g. variation, poor outcome, etc.)</a:t>
            </a:r>
          </a:p>
          <a:p>
            <a:pPr defTabSz="914400">
              <a:defRPr/>
            </a:pPr>
            <a:endParaRPr lang="en-US" sz="1200" dirty="0">
              <a:solidFill>
                <a:prstClr val="black"/>
              </a:solidFill>
              <a:latin typeface="Constantia"/>
            </a:endParaRPr>
          </a:p>
          <a:p>
            <a:pPr defTabSz="914400">
              <a:defRPr/>
            </a:pPr>
            <a:r>
              <a:rPr lang="en-US" sz="1200" dirty="0">
                <a:solidFill>
                  <a:prstClr val="black"/>
                </a:solidFill>
                <a:latin typeface="Constantia"/>
              </a:rPr>
              <a:t>Previous to the Epic Instance Merge in 2018, we had a number of our contracts built in Epic to track reimbursement.  We have struggled to get contracts built in the new instance and need to make this a priority.</a:t>
            </a:r>
          </a:p>
          <a:p>
            <a:pPr defTabSz="914400">
              <a:defRPr/>
            </a:pPr>
            <a:endParaRPr lang="en-US" sz="1200" dirty="0">
              <a:solidFill>
                <a:prstClr val="black"/>
              </a:solidFill>
              <a:latin typeface="Constantia"/>
            </a:endParaRPr>
          </a:p>
          <a:p>
            <a:pPr defTabSz="914400">
              <a:defRPr/>
            </a:pPr>
            <a:endParaRPr lang="en-US" sz="1200" dirty="0">
              <a:solidFill>
                <a:prstClr val="black"/>
              </a:solidFill>
              <a:latin typeface="Constantia"/>
            </a:endParaRPr>
          </a:p>
          <a:p>
            <a:pPr defTabSz="914400">
              <a:defRPr/>
            </a:pPr>
            <a:endParaRPr lang="en-US" sz="1200" dirty="0">
              <a:solidFill>
                <a:prstClr val="black"/>
              </a:solidFill>
              <a:latin typeface="Constantia"/>
            </a:endParaRPr>
          </a:p>
        </p:txBody>
      </p:sp>
      <p:sp>
        <p:nvSpPr>
          <p:cNvPr id="13" name="TextBox 12">
            <a:extLst>
              <a:ext uri="{FF2B5EF4-FFF2-40B4-BE49-F238E27FC236}">
                <a16:creationId xmlns:a16="http://schemas.microsoft.com/office/drawing/2014/main" id="{E2DF0139-EBAD-1745-E977-E350CB60CCA6}"/>
              </a:ext>
            </a:extLst>
          </p:cNvPr>
          <p:cNvSpPr txBox="1"/>
          <p:nvPr/>
        </p:nvSpPr>
        <p:spPr>
          <a:xfrm>
            <a:off x="6324600" y="2849564"/>
            <a:ext cx="3657600" cy="27082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Driver:</a:t>
            </a:r>
          </a:p>
          <a:p>
            <a:pPr defTabSz="914400">
              <a:defRPr/>
            </a:pPr>
            <a:r>
              <a:rPr lang="en-US" sz="1200" dirty="0">
                <a:solidFill>
                  <a:prstClr val="black"/>
                </a:solidFill>
                <a:latin typeface="Constantia"/>
              </a:rPr>
              <a:t>Explain why the project is critical to SH.  How does it relate to the strategic plan?</a:t>
            </a:r>
          </a:p>
          <a:p>
            <a:pPr defTabSz="914400">
              <a:defRPr/>
            </a:pPr>
            <a:endParaRPr lang="en-US" sz="1200" dirty="0">
              <a:solidFill>
                <a:prstClr val="black"/>
              </a:solidFill>
              <a:latin typeface="Constantia"/>
            </a:endParaRPr>
          </a:p>
          <a:p>
            <a:pPr defTabSz="914400">
              <a:defRPr/>
            </a:pPr>
            <a:r>
              <a:rPr lang="en-US" sz="1200" dirty="0">
                <a:solidFill>
                  <a:prstClr val="black"/>
                </a:solidFill>
                <a:latin typeface="Constantia"/>
              </a:rPr>
              <a:t>The purpose of building contracts in Epic is two-fold.  First, the contract module compares the actual reimbursement to the expected reimbursement according to that contract’s terms.  </a:t>
            </a:r>
          </a:p>
          <a:p>
            <a:pPr defTabSz="914400">
              <a:defRPr/>
            </a:pPr>
            <a:r>
              <a:rPr lang="en-US" sz="1200" dirty="0">
                <a:solidFill>
                  <a:prstClr val="black"/>
                </a:solidFill>
                <a:latin typeface="Constantia"/>
              </a:rPr>
              <a:t>Second, Epic allows us to model any changes during contract negotiations.  We can estimate the effect on reimbursement and negotiate terms effectively.</a:t>
            </a:r>
          </a:p>
          <a:p>
            <a:pPr defTabSz="914400">
              <a:defRPr/>
            </a:pPr>
            <a:endParaRPr lang="en-US" sz="1200" dirty="0">
              <a:solidFill>
                <a:prstClr val="black"/>
              </a:solidFill>
              <a:latin typeface="Constantia"/>
            </a:endParaRPr>
          </a:p>
          <a:p>
            <a:pPr defTabSz="914400">
              <a:defRPr/>
            </a:pPr>
            <a:endParaRPr lang="en-US" sz="1200" dirty="0">
              <a:solidFill>
                <a:prstClr val="black"/>
              </a:solidFill>
              <a:latin typeface="Constantia"/>
            </a:endParaRPr>
          </a:p>
          <a:p>
            <a:pPr defTabSz="914400">
              <a:defRPr/>
            </a:pPr>
            <a:endParaRPr lang="en-US" sz="800" dirty="0">
              <a:solidFill>
                <a:prstClr val="black"/>
              </a:solidFill>
              <a:latin typeface="Constantia"/>
            </a:endParaRPr>
          </a:p>
        </p:txBody>
      </p:sp>
      <p:sp>
        <p:nvSpPr>
          <p:cNvPr id="14" name="TextBox 13">
            <a:extLst>
              <a:ext uri="{FF2B5EF4-FFF2-40B4-BE49-F238E27FC236}">
                <a16:creationId xmlns:a16="http://schemas.microsoft.com/office/drawing/2014/main" id="{5DDA8EB7-C1E6-9B09-D419-410C2D585999}"/>
              </a:ext>
            </a:extLst>
          </p:cNvPr>
          <p:cNvSpPr txBox="1"/>
          <p:nvPr/>
        </p:nvSpPr>
        <p:spPr>
          <a:xfrm>
            <a:off x="3048000" y="5407025"/>
            <a:ext cx="6934200"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Team: </a:t>
            </a:r>
          </a:p>
          <a:p>
            <a:pPr defTabSz="914400">
              <a:defRPr/>
            </a:pPr>
            <a:r>
              <a:rPr lang="en-US" sz="1400" b="1" dirty="0">
                <a:solidFill>
                  <a:prstClr val="black"/>
                </a:solidFill>
                <a:latin typeface="Constantia"/>
              </a:rPr>
              <a:t>Project Champion: Sarah Watkins</a:t>
            </a:r>
            <a:endParaRPr lang="en-US" sz="1400" dirty="0">
              <a:solidFill>
                <a:prstClr val="black"/>
              </a:solidFill>
              <a:latin typeface="Constantia"/>
            </a:endParaRPr>
          </a:p>
          <a:p>
            <a:pPr defTabSz="914400">
              <a:defRPr/>
            </a:pPr>
            <a:r>
              <a:rPr lang="en-US" sz="1400" b="1" dirty="0">
                <a:solidFill>
                  <a:prstClr val="black"/>
                </a:solidFill>
                <a:latin typeface="Constantia"/>
              </a:rPr>
              <a:t>Project Leader: Beverly Pope</a:t>
            </a:r>
          </a:p>
          <a:p>
            <a:pPr defTabSz="914400">
              <a:defRPr/>
            </a:pPr>
            <a:r>
              <a:rPr lang="en-US" sz="1400" b="1" dirty="0">
                <a:solidFill>
                  <a:prstClr val="black"/>
                </a:solidFill>
                <a:latin typeface="Constantia"/>
              </a:rPr>
              <a:t>Members: Beverly Pope, Mary Erdman</a:t>
            </a:r>
          </a:p>
        </p:txBody>
      </p:sp>
      <p:pic>
        <p:nvPicPr>
          <p:cNvPr id="8201" name="Picture 3">
            <a:extLst>
              <a:ext uri="{FF2B5EF4-FFF2-40B4-BE49-F238E27FC236}">
                <a16:creationId xmlns:a16="http://schemas.microsoft.com/office/drawing/2014/main" id="{22853377-7AC0-13CB-0763-E8D8284E4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562600"/>
            <a:ext cx="10668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4" descr="Stoughton Health logo tag CMYK">
            <a:extLst>
              <a:ext uri="{FF2B5EF4-FFF2-40B4-BE49-F238E27FC236}">
                <a16:creationId xmlns:a16="http://schemas.microsoft.com/office/drawing/2014/main" id="{757D08E8-9FD4-810D-03A0-0237F20E9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76213"/>
            <a:ext cx="1600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ED7069A-3632-565F-3CC6-34D293BE8C87}"/>
              </a:ext>
            </a:extLst>
          </p:cNvPr>
          <p:cNvGraphicFramePr>
            <a:graphicFrameLocks noGrp="1"/>
          </p:cNvGraphicFramePr>
          <p:nvPr>
            <p:ph sz="quarter" idx="1"/>
          </p:nvPr>
        </p:nvGraphicFramePr>
        <p:xfrm>
          <a:off x="3200400" y="1609726"/>
          <a:ext cx="6934200" cy="4511677"/>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89474">
                <a:tc>
                  <a:txBody>
                    <a:bodyPr/>
                    <a:lstStyle/>
                    <a:p>
                      <a:r>
                        <a:rPr lang="en-US" sz="1800" dirty="0"/>
                        <a:t>What?</a:t>
                      </a:r>
                    </a:p>
                  </a:txBody>
                  <a:tcPr marT="45703" marB="45703"/>
                </a:tc>
                <a:tc>
                  <a:txBody>
                    <a:bodyPr/>
                    <a:lstStyle/>
                    <a:p>
                      <a:r>
                        <a:rPr lang="en-US" sz="1800"/>
                        <a:t>Why?</a:t>
                      </a:r>
                      <a:endParaRPr lang="en-US" sz="1800" dirty="0"/>
                    </a:p>
                  </a:txBody>
                  <a:tcPr marT="45703" marB="45703"/>
                </a:tc>
                <a:tc>
                  <a:txBody>
                    <a:bodyPr/>
                    <a:lstStyle/>
                    <a:p>
                      <a:r>
                        <a:rPr lang="en-US" sz="1800" dirty="0"/>
                        <a:t>When?</a:t>
                      </a:r>
                    </a:p>
                  </a:txBody>
                  <a:tcPr marT="45703" marB="45703"/>
                </a:tc>
                <a:extLst>
                  <a:ext uri="{0D108BD9-81ED-4DB2-BD59-A6C34878D82A}">
                    <a16:rowId xmlns:a16="http://schemas.microsoft.com/office/drawing/2014/main" val="10000"/>
                  </a:ext>
                </a:extLst>
              </a:tr>
              <a:tr h="566390">
                <a:tc>
                  <a:txBody>
                    <a:bodyPr/>
                    <a:lstStyle/>
                    <a:p>
                      <a:r>
                        <a:rPr lang="en-US" sz="1400" dirty="0">
                          <a:solidFill>
                            <a:srgbClr val="FF0000"/>
                          </a:solidFill>
                        </a:rPr>
                        <a:t>Weekly meetings for</a:t>
                      </a:r>
                      <a:r>
                        <a:rPr lang="en-US" sz="1400" baseline="0" dirty="0">
                          <a:solidFill>
                            <a:srgbClr val="FF0000"/>
                          </a:solidFill>
                        </a:rPr>
                        <a:t> building</a:t>
                      </a:r>
                      <a:endParaRPr lang="en-US" sz="1400" dirty="0">
                        <a:solidFill>
                          <a:srgbClr val="FF0000"/>
                        </a:solidFill>
                      </a:endParaRPr>
                    </a:p>
                  </a:txBody>
                  <a:tcPr marT="45703" marB="45703"/>
                </a:tc>
                <a:tc>
                  <a:txBody>
                    <a:bodyPr/>
                    <a:lstStyle/>
                    <a:p>
                      <a:r>
                        <a:rPr lang="en-US" sz="1400" dirty="0">
                          <a:solidFill>
                            <a:srgbClr val="FF0000"/>
                          </a:solidFill>
                        </a:rPr>
                        <a:t>Continue forward progress on other</a:t>
                      </a:r>
                      <a:r>
                        <a:rPr lang="en-US" sz="1400" baseline="0" dirty="0">
                          <a:solidFill>
                            <a:srgbClr val="FF0000"/>
                          </a:solidFill>
                        </a:rPr>
                        <a:t> contracts</a:t>
                      </a:r>
                      <a:endParaRPr lang="en-US" sz="1400" dirty="0">
                        <a:solidFill>
                          <a:srgbClr val="FF0000"/>
                        </a:solidFill>
                      </a:endParaRP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1"/>
                  </a:ext>
                </a:extLst>
              </a:tr>
              <a:tr h="731486">
                <a:tc>
                  <a:txBody>
                    <a:bodyPr/>
                    <a:lstStyle/>
                    <a:p>
                      <a:r>
                        <a:rPr lang="en-US" sz="1400" dirty="0">
                          <a:solidFill>
                            <a:srgbClr val="FF0000"/>
                          </a:solidFill>
                        </a:rPr>
                        <a:t>Ticket entered for Variance WQ still pending</a:t>
                      </a:r>
                    </a:p>
                  </a:txBody>
                  <a:tcPr marT="45703" marB="45703"/>
                </a:tc>
                <a:tc>
                  <a:txBody>
                    <a:bodyPr/>
                    <a:lstStyle/>
                    <a:p>
                      <a:r>
                        <a:rPr lang="en-US" sz="1400" dirty="0">
                          <a:solidFill>
                            <a:srgbClr val="FF0000"/>
                          </a:solidFill>
                        </a:rPr>
                        <a:t>Accounts for a contract that is not active yet are falling into the WQ incorrectly.</a:t>
                      </a: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2"/>
                  </a:ext>
                </a:extLst>
              </a:tr>
              <a:tr h="705864">
                <a:tc>
                  <a:txBody>
                    <a:bodyPr/>
                    <a:lstStyle/>
                    <a:p>
                      <a:r>
                        <a:rPr lang="en-US" sz="1400" dirty="0">
                          <a:solidFill>
                            <a:srgbClr val="FF0000"/>
                          </a:solidFill>
                        </a:rPr>
                        <a:t>Bi-monthly auditing</a:t>
                      </a:r>
                    </a:p>
                  </a:txBody>
                  <a:tcPr marT="45703" marB="45703"/>
                </a:tc>
                <a:tc>
                  <a:txBody>
                    <a:bodyPr/>
                    <a:lstStyle/>
                    <a:p>
                      <a:r>
                        <a:rPr lang="en-US" sz="1400" dirty="0">
                          <a:solidFill>
                            <a:srgbClr val="FF0000"/>
                          </a:solidFill>
                        </a:rPr>
                        <a:t>Verify contract build is accurate</a:t>
                      </a: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3"/>
                  </a:ext>
                </a:extLst>
              </a:tr>
              <a:tr h="647705">
                <a:tc>
                  <a:txBody>
                    <a:bodyPr/>
                    <a:lstStyle/>
                    <a:p>
                      <a:r>
                        <a:rPr lang="en-US" sz="1400" dirty="0">
                          <a:solidFill>
                            <a:srgbClr val="FF0000"/>
                          </a:solidFill>
                        </a:rPr>
                        <a:t>Tracking of variance reimbursement</a:t>
                      </a:r>
                    </a:p>
                  </a:txBody>
                  <a:tcPr marT="45703" marB="45703"/>
                </a:tc>
                <a:tc>
                  <a:txBody>
                    <a:bodyPr/>
                    <a:lstStyle/>
                    <a:p>
                      <a:r>
                        <a:rPr lang="en-US" sz="1400" dirty="0">
                          <a:solidFill>
                            <a:srgbClr val="FF0000"/>
                          </a:solidFill>
                        </a:rPr>
                        <a:t>Tracking totals of reimbursement when not paid according to contract</a:t>
                      </a: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4"/>
                  </a:ext>
                </a:extLst>
              </a:tr>
              <a:tr h="661942">
                <a:tc>
                  <a:txBody>
                    <a:bodyPr/>
                    <a:lstStyle/>
                    <a:p>
                      <a:r>
                        <a:rPr lang="en-US" sz="1400" dirty="0">
                          <a:solidFill>
                            <a:srgbClr val="FF0000"/>
                          </a:solidFill>
                        </a:rPr>
                        <a:t>Change in workflow of working variances</a:t>
                      </a:r>
                    </a:p>
                  </a:txBody>
                  <a:tcPr marT="45703" marB="45703"/>
                </a:tc>
                <a:tc>
                  <a:txBody>
                    <a:bodyPr/>
                    <a:lstStyle/>
                    <a:p>
                      <a:r>
                        <a:rPr lang="en-US" sz="1400" dirty="0">
                          <a:solidFill>
                            <a:srgbClr val="FF0000"/>
                          </a:solidFill>
                        </a:rPr>
                        <a:t>Mary is familiar with the contracts and has access to the language</a:t>
                      </a:r>
                    </a:p>
                  </a:txBody>
                  <a:tcPr marT="45703" marB="45703"/>
                </a:tc>
                <a:tc>
                  <a:txBody>
                    <a:bodyPr/>
                    <a:lstStyle/>
                    <a:p>
                      <a:r>
                        <a:rPr lang="en-US" sz="1400" dirty="0">
                          <a:solidFill>
                            <a:srgbClr val="FF0000"/>
                          </a:solidFill>
                        </a:rPr>
                        <a:t>March 2024</a:t>
                      </a:r>
                    </a:p>
                  </a:txBody>
                  <a:tcPr marT="45703" marB="45703"/>
                </a:tc>
                <a:extLst>
                  <a:ext uri="{0D108BD9-81ED-4DB2-BD59-A6C34878D82A}">
                    <a16:rowId xmlns:a16="http://schemas.microsoft.com/office/drawing/2014/main" val="10005"/>
                  </a:ext>
                </a:extLst>
              </a:tr>
              <a:tr h="808816">
                <a:tc>
                  <a:txBody>
                    <a:bodyPr/>
                    <a:lstStyle/>
                    <a:p>
                      <a:r>
                        <a:rPr lang="en-US" sz="1400" dirty="0">
                          <a:solidFill>
                            <a:srgbClr val="FF0000"/>
                          </a:solidFill>
                        </a:rPr>
                        <a:t>Completed Medicare Build</a:t>
                      </a:r>
                    </a:p>
                  </a:txBody>
                  <a:tcPr marT="45703" marB="45703"/>
                </a:tc>
                <a:tc>
                  <a:txBody>
                    <a:bodyPr/>
                    <a:lstStyle/>
                    <a:p>
                      <a:r>
                        <a:rPr lang="en-US" sz="1400" dirty="0">
                          <a:solidFill>
                            <a:srgbClr val="FF0000"/>
                          </a:solidFill>
                        </a:rPr>
                        <a:t>Reached first goal set, now moving to Medicare</a:t>
                      </a:r>
                    </a:p>
                  </a:txBody>
                  <a:tcPr marT="45703" marB="45703"/>
                </a:tc>
                <a:tc>
                  <a:txBody>
                    <a:bodyPr/>
                    <a:lstStyle/>
                    <a:p>
                      <a:r>
                        <a:rPr lang="en-US" sz="1400" dirty="0">
                          <a:solidFill>
                            <a:srgbClr val="FF0000"/>
                          </a:solidFill>
                        </a:rPr>
                        <a:t>April 2024</a:t>
                      </a:r>
                    </a:p>
                  </a:txBody>
                  <a:tcPr marT="45703" marB="45703"/>
                </a:tc>
                <a:extLst>
                  <a:ext uri="{0D108BD9-81ED-4DB2-BD59-A6C34878D82A}">
                    <a16:rowId xmlns:a16="http://schemas.microsoft.com/office/drawing/2014/main" val="10006"/>
                  </a:ext>
                </a:extLst>
              </a:tr>
            </a:tbl>
          </a:graphicData>
        </a:graphic>
      </p:graphicFrame>
      <p:sp>
        <p:nvSpPr>
          <p:cNvPr id="9252" name="Text Placeholder 3">
            <a:extLst>
              <a:ext uri="{FF2B5EF4-FFF2-40B4-BE49-F238E27FC236}">
                <a16:creationId xmlns:a16="http://schemas.microsoft.com/office/drawing/2014/main" id="{AEE09A9F-38C7-D58D-2349-0ACE42B78F50}"/>
              </a:ext>
            </a:extLst>
          </p:cNvPr>
          <p:cNvSpPr>
            <a:spLocks noGrp="1"/>
          </p:cNvSpPr>
          <p:nvPr>
            <p:ph type="body" idx="2"/>
          </p:nvPr>
        </p:nvSpPr>
        <p:spPr>
          <a:xfrm>
            <a:off x="1828800" y="1600200"/>
            <a:ext cx="990600" cy="3733800"/>
          </a:xfrm>
        </p:spPr>
        <p:txBody>
          <a:bodyPr/>
          <a:lstStyle/>
          <a:p>
            <a:pPr eaLnBrk="1" hangingPunct="1"/>
            <a:r>
              <a:rPr lang="en-US" altLang="en-US" sz="6600">
                <a:latin typeface="Arial Black" panose="020B0A04020102020204" pitchFamily="34" charset="0"/>
              </a:rPr>
              <a:t>D</a:t>
            </a:r>
          </a:p>
          <a:p>
            <a:pPr eaLnBrk="1" hangingPunct="1"/>
            <a:r>
              <a:rPr lang="en-US" altLang="en-US" sz="6600">
                <a:latin typeface="Arial Black" panose="020B0A04020102020204" pitchFamily="34" charset="0"/>
              </a:rPr>
              <a:t>O</a:t>
            </a:r>
          </a:p>
        </p:txBody>
      </p:sp>
      <p:sp>
        <p:nvSpPr>
          <p:cNvPr id="9253" name="TextBox 8">
            <a:extLst>
              <a:ext uri="{FF2B5EF4-FFF2-40B4-BE49-F238E27FC236}">
                <a16:creationId xmlns:a16="http://schemas.microsoft.com/office/drawing/2014/main" id="{870CF4A1-EA47-C8C5-4886-0ED7AF5C0284}"/>
              </a:ext>
            </a:extLst>
          </p:cNvPr>
          <p:cNvSpPr txBox="1">
            <a:spLocks noChangeArrowheads="1"/>
          </p:cNvSpPr>
          <p:nvPr/>
        </p:nvSpPr>
        <p:spPr bwMode="auto">
          <a:xfrm>
            <a:off x="3200400" y="685801"/>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fontAlgn="base">
              <a:spcBef>
                <a:spcPct val="0"/>
              </a:spcBef>
              <a:spcAft>
                <a:spcPct val="0"/>
              </a:spcAft>
              <a:buClrTx/>
              <a:buSzTx/>
              <a:buNone/>
            </a:pPr>
            <a:r>
              <a:rPr lang="en-US" altLang="en-US" sz="4000">
                <a:solidFill>
                  <a:prstClr val="white"/>
                </a:solidFill>
              </a:rPr>
              <a:t>Changes: </a:t>
            </a:r>
          </a:p>
          <a:p>
            <a:pPr defTabSz="914400" fontAlgn="base">
              <a:spcBef>
                <a:spcPct val="0"/>
              </a:spcBef>
              <a:spcAft>
                <a:spcPct val="0"/>
              </a:spcAft>
              <a:buClrTx/>
              <a:buSzTx/>
              <a:buNone/>
            </a:pPr>
            <a:r>
              <a:rPr lang="en-US" altLang="en-US" sz="1400">
                <a:solidFill>
                  <a:prstClr val="white"/>
                </a:solidFill>
              </a:rPr>
              <a:t>List the changes that have been made leading to improvements.</a:t>
            </a:r>
          </a:p>
        </p:txBody>
      </p:sp>
      <p:pic>
        <p:nvPicPr>
          <p:cNvPr id="9254" name="Picture 3">
            <a:extLst>
              <a:ext uri="{FF2B5EF4-FFF2-40B4-BE49-F238E27FC236}">
                <a16:creationId xmlns:a16="http://schemas.microsoft.com/office/drawing/2014/main" id="{869CA4EA-D969-3D40-756B-71EDB42D6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5334001"/>
            <a:ext cx="1130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6" descr="Stoughton Health logo tag CMYK">
            <a:extLst>
              <a:ext uri="{FF2B5EF4-FFF2-40B4-BE49-F238E27FC236}">
                <a16:creationId xmlns:a16="http://schemas.microsoft.com/office/drawing/2014/main" id="{D4777CFF-BAC2-89C9-7023-EFAC1CE41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76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5EC03-3282-02DB-D4DF-C7958F55B02A}"/>
              </a:ext>
            </a:extLst>
          </p:cNvPr>
          <p:cNvSpPr>
            <a:spLocks noGrp="1"/>
          </p:cNvSpPr>
          <p:nvPr>
            <p:ph type="title"/>
          </p:nvPr>
        </p:nvSpPr>
        <p:spPr>
          <a:xfrm>
            <a:off x="3209925" y="228600"/>
            <a:ext cx="8229600" cy="1219200"/>
          </a:xfrm>
        </p:spPr>
        <p:txBody>
          <a:bodyPr/>
          <a:lstStyle/>
          <a:p>
            <a:pPr eaLnBrk="1" fontAlgn="auto" hangingPunct="1">
              <a:spcAft>
                <a:spcPts val="0"/>
              </a:spcAft>
              <a:defRPr/>
            </a:pPr>
            <a:r>
              <a:t>Measures:</a:t>
            </a:r>
            <a:br>
              <a:rPr/>
            </a:br>
            <a:endParaRPr sz="1200">
              <a:solidFill>
                <a:schemeClr val="bg1"/>
              </a:solidFill>
              <a:latin typeface="Arial" pitchFamily="34" charset="0"/>
              <a:cs typeface="Arial" pitchFamily="34" charset="0"/>
            </a:endParaRPr>
          </a:p>
        </p:txBody>
      </p:sp>
      <p:sp>
        <p:nvSpPr>
          <p:cNvPr id="11267" name="TextBox 4">
            <a:extLst>
              <a:ext uri="{FF2B5EF4-FFF2-40B4-BE49-F238E27FC236}">
                <a16:creationId xmlns:a16="http://schemas.microsoft.com/office/drawing/2014/main" id="{DF19CFB1-FBB8-3B24-3328-320A9018552C}"/>
              </a:ext>
            </a:extLst>
          </p:cNvPr>
          <p:cNvSpPr txBox="1">
            <a:spLocks noChangeArrowheads="1"/>
          </p:cNvSpPr>
          <p:nvPr/>
        </p:nvSpPr>
        <p:spPr bwMode="auto">
          <a:xfrm>
            <a:off x="1905000" y="1447800"/>
            <a:ext cx="114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S</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T</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U</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D</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Y</a:t>
            </a:r>
          </a:p>
        </p:txBody>
      </p:sp>
      <p:pic>
        <p:nvPicPr>
          <p:cNvPr id="11268" name="Picture 3">
            <a:extLst>
              <a:ext uri="{FF2B5EF4-FFF2-40B4-BE49-F238E27FC236}">
                <a16:creationId xmlns:a16="http://schemas.microsoft.com/office/drawing/2014/main" id="{E7163C0E-9D4E-293A-45CD-6BEDCE0AB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562600"/>
            <a:ext cx="99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Stoughton Health logo tag CMYK">
            <a:extLst>
              <a:ext uri="{FF2B5EF4-FFF2-40B4-BE49-F238E27FC236}">
                <a16:creationId xmlns:a16="http://schemas.microsoft.com/office/drawing/2014/main" id="{DFDABDF4-5C49-9801-AB83-03A350CB2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6" y="152400"/>
            <a:ext cx="1628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a:extLst>
              <a:ext uri="{FF2B5EF4-FFF2-40B4-BE49-F238E27FC236}">
                <a16:creationId xmlns:a16="http://schemas.microsoft.com/office/drawing/2014/main" id="{F72F01B7-D16C-7748-7BE0-009266CBDCB9}"/>
              </a:ext>
            </a:extLst>
          </p:cNvPr>
          <p:cNvSpPr txBox="1">
            <a:spLocks noChangeArrowheads="1"/>
          </p:cNvSpPr>
          <p:nvPr/>
        </p:nvSpPr>
        <p:spPr bwMode="auto">
          <a:xfrm>
            <a:off x="7248525" y="1524001"/>
            <a:ext cx="28321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altLang="en-US" u="sng">
                <a:solidFill>
                  <a:prstClr val="white"/>
                </a:solidFill>
              </a:rPr>
              <a:t>Current Contracts</a:t>
            </a:r>
          </a:p>
          <a:p>
            <a:pPr defTabSz="914400" eaLnBrk="0" fontAlgn="base" hangingPunct="0">
              <a:spcBef>
                <a:spcPct val="0"/>
              </a:spcBef>
              <a:spcAft>
                <a:spcPct val="0"/>
              </a:spcAft>
            </a:pPr>
            <a:r>
              <a:rPr lang="en-US" altLang="en-US" sz="1400">
                <a:solidFill>
                  <a:prstClr val="white"/>
                </a:solidFill>
              </a:rPr>
              <a:t>Aetna</a:t>
            </a:r>
          </a:p>
          <a:p>
            <a:pPr defTabSz="914400" eaLnBrk="0" fontAlgn="base" hangingPunct="0">
              <a:spcBef>
                <a:spcPct val="0"/>
              </a:spcBef>
              <a:spcAft>
                <a:spcPct val="0"/>
              </a:spcAft>
            </a:pPr>
            <a:r>
              <a:rPr lang="en-US" altLang="en-US" sz="1400">
                <a:solidFill>
                  <a:prstClr val="white"/>
                </a:solidFill>
              </a:rPr>
              <a:t>Anthem Wisconsin (BCBS)</a:t>
            </a:r>
          </a:p>
          <a:p>
            <a:pPr defTabSz="914400" eaLnBrk="0" fontAlgn="base" hangingPunct="0">
              <a:spcBef>
                <a:spcPct val="0"/>
              </a:spcBef>
              <a:spcAft>
                <a:spcPct val="0"/>
              </a:spcAft>
            </a:pPr>
            <a:r>
              <a:rPr lang="en-US" altLang="en-US" sz="1400">
                <a:solidFill>
                  <a:prstClr val="white"/>
                </a:solidFill>
              </a:rPr>
              <a:t>Dean/Medica</a:t>
            </a:r>
          </a:p>
          <a:p>
            <a:pPr defTabSz="914400" eaLnBrk="0" fontAlgn="base" hangingPunct="0">
              <a:spcBef>
                <a:spcPct val="0"/>
              </a:spcBef>
              <a:spcAft>
                <a:spcPct val="0"/>
              </a:spcAft>
            </a:pPr>
            <a:r>
              <a:rPr lang="en-US" altLang="en-US" sz="1400">
                <a:solidFill>
                  <a:prstClr val="white"/>
                </a:solidFill>
              </a:rPr>
              <a:t>Dean/Medica (McFarland</a:t>
            </a:r>
          </a:p>
          <a:p>
            <a:pPr defTabSz="914400" eaLnBrk="0" fontAlgn="base" hangingPunct="0">
              <a:spcBef>
                <a:spcPct val="0"/>
              </a:spcBef>
              <a:spcAft>
                <a:spcPct val="0"/>
              </a:spcAft>
            </a:pPr>
            <a:r>
              <a:rPr lang="en-US" altLang="en-US" sz="1400">
                <a:solidFill>
                  <a:prstClr val="white"/>
                </a:solidFill>
              </a:rPr>
              <a:t>and Cottage Grove UC)</a:t>
            </a:r>
          </a:p>
          <a:p>
            <a:pPr defTabSz="914400" eaLnBrk="0" fontAlgn="base" hangingPunct="0">
              <a:spcBef>
                <a:spcPct val="0"/>
              </a:spcBef>
              <a:spcAft>
                <a:spcPct val="0"/>
              </a:spcAft>
            </a:pPr>
            <a:r>
              <a:rPr lang="en-US" altLang="en-US" sz="1400">
                <a:solidFill>
                  <a:prstClr val="white"/>
                </a:solidFill>
              </a:rPr>
              <a:t>Cigna</a:t>
            </a:r>
          </a:p>
          <a:p>
            <a:pPr defTabSz="914400" eaLnBrk="0" fontAlgn="base" hangingPunct="0">
              <a:spcBef>
                <a:spcPct val="0"/>
              </a:spcBef>
              <a:spcAft>
                <a:spcPct val="0"/>
              </a:spcAft>
            </a:pPr>
            <a:r>
              <a:rPr lang="en-US" altLang="en-US" sz="1400">
                <a:solidFill>
                  <a:prstClr val="white"/>
                </a:solidFill>
              </a:rPr>
              <a:t>Group Health</a:t>
            </a:r>
          </a:p>
          <a:p>
            <a:pPr defTabSz="914400" eaLnBrk="0" fontAlgn="base" hangingPunct="0">
              <a:spcBef>
                <a:spcPct val="0"/>
              </a:spcBef>
              <a:spcAft>
                <a:spcPct val="0"/>
              </a:spcAft>
            </a:pPr>
            <a:r>
              <a:rPr lang="en-US" altLang="en-US" sz="1400">
                <a:solidFill>
                  <a:prstClr val="white"/>
                </a:solidFill>
              </a:rPr>
              <a:t>Humana</a:t>
            </a:r>
          </a:p>
          <a:p>
            <a:pPr defTabSz="914400" eaLnBrk="0" fontAlgn="base" hangingPunct="0">
              <a:spcBef>
                <a:spcPct val="0"/>
              </a:spcBef>
              <a:spcAft>
                <a:spcPct val="0"/>
              </a:spcAft>
            </a:pPr>
            <a:r>
              <a:rPr lang="en-US" altLang="en-US" sz="1400">
                <a:solidFill>
                  <a:prstClr val="white"/>
                </a:solidFill>
              </a:rPr>
              <a:t>Medicare</a:t>
            </a:r>
          </a:p>
          <a:p>
            <a:pPr defTabSz="914400" eaLnBrk="0" fontAlgn="base" hangingPunct="0">
              <a:spcBef>
                <a:spcPct val="0"/>
              </a:spcBef>
              <a:spcAft>
                <a:spcPct val="0"/>
              </a:spcAft>
            </a:pPr>
            <a:r>
              <a:rPr lang="en-US" altLang="en-US" sz="1400">
                <a:solidFill>
                  <a:prstClr val="white"/>
                </a:solidFill>
              </a:rPr>
              <a:t>Medicare Advantage Plans</a:t>
            </a:r>
          </a:p>
          <a:p>
            <a:pPr defTabSz="914400" eaLnBrk="0" fontAlgn="base" hangingPunct="0">
              <a:spcBef>
                <a:spcPct val="0"/>
              </a:spcBef>
              <a:spcAft>
                <a:spcPct val="0"/>
              </a:spcAft>
            </a:pPr>
            <a:r>
              <a:rPr lang="en-US" altLang="en-US" sz="1400">
                <a:solidFill>
                  <a:prstClr val="white"/>
                </a:solidFill>
              </a:rPr>
              <a:t>Quartz</a:t>
            </a:r>
          </a:p>
          <a:p>
            <a:pPr defTabSz="914400" eaLnBrk="0" fontAlgn="base" hangingPunct="0">
              <a:spcBef>
                <a:spcPct val="0"/>
              </a:spcBef>
              <a:spcAft>
                <a:spcPct val="0"/>
              </a:spcAft>
            </a:pPr>
            <a:r>
              <a:rPr lang="en-US" altLang="en-US" sz="1400">
                <a:solidFill>
                  <a:prstClr val="white"/>
                </a:solidFill>
              </a:rPr>
              <a:t>Security Health</a:t>
            </a:r>
          </a:p>
          <a:p>
            <a:pPr defTabSz="914400" eaLnBrk="0" fontAlgn="base" hangingPunct="0">
              <a:spcBef>
                <a:spcPct val="0"/>
              </a:spcBef>
              <a:spcAft>
                <a:spcPct val="0"/>
              </a:spcAft>
            </a:pPr>
            <a:r>
              <a:rPr lang="en-US" altLang="en-US" sz="1400">
                <a:solidFill>
                  <a:prstClr val="white"/>
                </a:solidFill>
              </a:rPr>
              <a:t>Trilogy</a:t>
            </a:r>
          </a:p>
          <a:p>
            <a:pPr defTabSz="914400" eaLnBrk="0" fontAlgn="base" hangingPunct="0">
              <a:spcBef>
                <a:spcPct val="0"/>
              </a:spcBef>
              <a:spcAft>
                <a:spcPct val="0"/>
              </a:spcAft>
            </a:pPr>
            <a:r>
              <a:rPr lang="en-US" altLang="en-US" sz="1400">
                <a:solidFill>
                  <a:prstClr val="white"/>
                </a:solidFill>
              </a:rPr>
              <a:t>UHC</a:t>
            </a:r>
          </a:p>
          <a:p>
            <a:pPr defTabSz="914400" eaLnBrk="0" fontAlgn="base" hangingPunct="0">
              <a:spcBef>
                <a:spcPct val="0"/>
              </a:spcBef>
              <a:spcAft>
                <a:spcPct val="0"/>
              </a:spcAft>
            </a:pPr>
            <a:r>
              <a:rPr lang="en-US" altLang="en-US" sz="1400">
                <a:solidFill>
                  <a:prstClr val="white"/>
                </a:solidFill>
              </a:rPr>
              <a:t>UHC Medicare</a:t>
            </a:r>
          </a:p>
          <a:p>
            <a:pPr defTabSz="914400" eaLnBrk="0" fontAlgn="base" hangingPunct="0">
              <a:spcBef>
                <a:spcPct val="0"/>
              </a:spcBef>
              <a:spcAft>
                <a:spcPct val="0"/>
              </a:spcAft>
            </a:pPr>
            <a:r>
              <a:rPr lang="en-US" altLang="en-US" sz="1400">
                <a:solidFill>
                  <a:prstClr val="white"/>
                </a:solidFill>
              </a:rPr>
              <a:t>United Healthcare</a:t>
            </a:r>
          </a:p>
          <a:p>
            <a:pPr defTabSz="914400" eaLnBrk="0" fontAlgn="base" hangingPunct="0">
              <a:spcBef>
                <a:spcPct val="0"/>
              </a:spcBef>
              <a:spcAft>
                <a:spcPct val="0"/>
              </a:spcAft>
            </a:pPr>
            <a:r>
              <a:rPr lang="en-US" altLang="en-US" sz="1400">
                <a:solidFill>
                  <a:prstClr val="white"/>
                </a:solidFill>
              </a:rPr>
              <a:t>WPS</a:t>
            </a: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p:txBody>
      </p:sp>
      <p:pic>
        <p:nvPicPr>
          <p:cNvPr id="11271" name="Content Placeholder 5" descr="Hand and five stars">
            <a:extLst>
              <a:ext uri="{FF2B5EF4-FFF2-40B4-BE49-F238E27FC236}">
                <a16:creationId xmlns:a16="http://schemas.microsoft.com/office/drawing/2014/main" id="{7D39691B-A967-E2C0-FD32-BBF5E27A54A1}"/>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013075" y="1624014"/>
            <a:ext cx="4059238" cy="2706687"/>
          </a:xfrm>
        </p:spPr>
      </p:pic>
      <p:sp>
        <p:nvSpPr>
          <p:cNvPr id="7" name="TextBox 6">
            <a:extLst>
              <a:ext uri="{FF2B5EF4-FFF2-40B4-BE49-F238E27FC236}">
                <a16:creationId xmlns:a16="http://schemas.microsoft.com/office/drawing/2014/main" id="{93C94435-9DC4-84DB-A3C5-2E9AAA390135}"/>
              </a:ext>
            </a:extLst>
          </p:cNvPr>
          <p:cNvSpPr txBox="1"/>
          <p:nvPr/>
        </p:nvSpPr>
        <p:spPr>
          <a:xfrm>
            <a:off x="3440114" y="4498976"/>
            <a:ext cx="3006725" cy="646113"/>
          </a:xfrm>
          <a:prstGeom prst="rect">
            <a:avLst/>
          </a:prstGeom>
          <a:noFill/>
        </p:spPr>
        <p:txBody>
          <a:bodyPr wrap="none">
            <a:spAutoFit/>
          </a:bodyPr>
          <a:lstStyle/>
          <a:p>
            <a:pPr defTabSz="914400" eaLnBrk="0" fontAlgn="base" hangingPunct="0">
              <a:spcBef>
                <a:spcPct val="0"/>
              </a:spcBef>
              <a:spcAft>
                <a:spcPct val="0"/>
              </a:spcAft>
              <a:defRPr/>
            </a:pPr>
            <a:r>
              <a:rPr lang="en-US" b="1" dirty="0">
                <a:solidFill>
                  <a:srgbClr val="809EC2">
                    <a:lumMod val="50000"/>
                  </a:srgbClr>
                </a:solidFill>
                <a:latin typeface="Arial" panose="020B0604020202020204" pitchFamily="34" charset="0"/>
              </a:rPr>
              <a:t>Contracts are Completed!</a:t>
            </a:r>
          </a:p>
          <a:p>
            <a:pPr defTabSz="914400" eaLnBrk="0" fontAlgn="base" hangingPunct="0">
              <a:spcBef>
                <a:spcPct val="0"/>
              </a:spcBef>
              <a:spcAft>
                <a:spcPct val="0"/>
              </a:spcAft>
              <a:defRPr/>
            </a:pPr>
            <a:endParaRPr lang="en-US" dirty="0">
              <a:solidFill>
                <a:prstClr val="white"/>
              </a:solidFill>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963A-8292-D2FD-20B7-643A9865810D}"/>
              </a:ext>
            </a:extLst>
          </p:cNvPr>
          <p:cNvSpPr>
            <a:spLocks noGrp="1"/>
          </p:cNvSpPr>
          <p:nvPr>
            <p:ph type="title"/>
          </p:nvPr>
        </p:nvSpPr>
        <p:spPr>
          <a:xfrm>
            <a:off x="3200400" y="152400"/>
            <a:ext cx="7010400" cy="1219200"/>
          </a:xfrm>
        </p:spPr>
        <p:txBody>
          <a:bodyPr/>
          <a:lstStyle/>
          <a:p>
            <a:pPr eaLnBrk="1" fontAlgn="auto" hangingPunct="1">
              <a:spcAft>
                <a:spcPts val="0"/>
              </a:spcAft>
              <a:defRPr/>
            </a:pPr>
            <a:r>
              <a:t>Findings: </a:t>
            </a:r>
          </a:p>
        </p:txBody>
      </p:sp>
      <p:sp>
        <p:nvSpPr>
          <p:cNvPr id="13315" name="TextBox 3">
            <a:extLst>
              <a:ext uri="{FF2B5EF4-FFF2-40B4-BE49-F238E27FC236}">
                <a16:creationId xmlns:a16="http://schemas.microsoft.com/office/drawing/2014/main" id="{E4758885-7206-EC81-FA38-8D96462CC3A3}"/>
              </a:ext>
            </a:extLst>
          </p:cNvPr>
          <p:cNvSpPr txBox="1">
            <a:spLocks noChangeArrowheads="1"/>
          </p:cNvSpPr>
          <p:nvPr/>
        </p:nvSpPr>
        <p:spPr bwMode="auto">
          <a:xfrm>
            <a:off x="1981200" y="1676401"/>
            <a:ext cx="83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fontAlgn="base">
              <a:spcBef>
                <a:spcPct val="0"/>
              </a:spcBef>
              <a:spcAft>
                <a:spcPct val="0"/>
              </a:spcAft>
              <a:buClrTx/>
              <a:buSzTx/>
              <a:buNone/>
            </a:pPr>
            <a:r>
              <a:rPr lang="en-US" altLang="en-US" sz="6600">
                <a:solidFill>
                  <a:prstClr val="white"/>
                </a:solidFill>
                <a:latin typeface="Arial Black" panose="020B0A04020102020204" pitchFamily="34" charset="0"/>
              </a:rPr>
              <a:t>A</a:t>
            </a:r>
          </a:p>
          <a:p>
            <a:pPr defTabSz="914400" fontAlgn="base">
              <a:spcBef>
                <a:spcPct val="0"/>
              </a:spcBef>
              <a:spcAft>
                <a:spcPct val="0"/>
              </a:spcAft>
              <a:buClrTx/>
              <a:buSzTx/>
              <a:buNone/>
            </a:pPr>
            <a:r>
              <a:rPr lang="en-US" altLang="en-US" sz="6600">
                <a:solidFill>
                  <a:prstClr val="white"/>
                </a:solidFill>
                <a:latin typeface="Arial Black" panose="020B0A04020102020204" pitchFamily="34" charset="0"/>
              </a:rPr>
              <a:t>C</a:t>
            </a:r>
          </a:p>
          <a:p>
            <a:pPr defTabSz="914400" fontAlgn="base">
              <a:spcBef>
                <a:spcPct val="0"/>
              </a:spcBef>
              <a:spcAft>
                <a:spcPct val="0"/>
              </a:spcAft>
              <a:buClrTx/>
              <a:buSzTx/>
              <a:buNone/>
            </a:pPr>
            <a:r>
              <a:rPr lang="en-US" altLang="en-US" sz="6600">
                <a:solidFill>
                  <a:prstClr val="white"/>
                </a:solidFill>
                <a:latin typeface="Arial Black" panose="020B0A04020102020204" pitchFamily="34" charset="0"/>
              </a:rPr>
              <a:t>T</a:t>
            </a:r>
          </a:p>
        </p:txBody>
      </p:sp>
      <p:sp>
        <p:nvSpPr>
          <p:cNvPr id="5" name="TextBox 4">
            <a:extLst>
              <a:ext uri="{FF2B5EF4-FFF2-40B4-BE49-F238E27FC236}">
                <a16:creationId xmlns:a16="http://schemas.microsoft.com/office/drawing/2014/main" id="{1B35D6E5-27A5-37E6-6779-B1E7F327742B}"/>
              </a:ext>
            </a:extLst>
          </p:cNvPr>
          <p:cNvSpPr txBox="1"/>
          <p:nvPr/>
        </p:nvSpPr>
        <p:spPr>
          <a:xfrm>
            <a:off x="2971800" y="1438276"/>
            <a:ext cx="70104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u="sng" dirty="0">
                <a:solidFill>
                  <a:prstClr val="black"/>
                </a:solidFill>
                <a:latin typeface="Constantia"/>
              </a:rPr>
              <a:t>Results:</a:t>
            </a:r>
          </a:p>
          <a:p>
            <a:pPr defTabSz="914400">
              <a:defRPr/>
            </a:pPr>
            <a:r>
              <a:rPr lang="en-US" sz="1200" dirty="0">
                <a:solidFill>
                  <a:prstClr val="black"/>
                </a:solidFill>
                <a:latin typeface="Constantia"/>
              </a:rPr>
              <a:t>Did you accomplish your goals?</a:t>
            </a:r>
          </a:p>
          <a:p>
            <a:pPr defTabSz="914400">
              <a:defRPr/>
            </a:pPr>
            <a:endParaRPr lang="en-US" sz="1200" dirty="0">
              <a:solidFill>
                <a:prstClr val="black"/>
              </a:solidFill>
              <a:latin typeface="Constantia"/>
            </a:endParaRPr>
          </a:p>
          <a:p>
            <a:pPr defTabSz="914400">
              <a:defRPr/>
            </a:pPr>
            <a:r>
              <a:rPr lang="en-US" sz="1200" dirty="0">
                <a:solidFill>
                  <a:srgbClr val="FF0000"/>
                </a:solidFill>
                <a:latin typeface="Constantia"/>
              </a:rPr>
              <a:t>Yes, we have completed our build of contracts</a:t>
            </a:r>
            <a:endParaRPr lang="en-US" sz="1200" dirty="0">
              <a:solidFill>
                <a:prstClr val="black"/>
              </a:solidFill>
              <a:latin typeface="Constantia"/>
            </a:endParaRPr>
          </a:p>
        </p:txBody>
      </p:sp>
      <p:sp>
        <p:nvSpPr>
          <p:cNvPr id="7" name="TextBox 6">
            <a:extLst>
              <a:ext uri="{FF2B5EF4-FFF2-40B4-BE49-F238E27FC236}">
                <a16:creationId xmlns:a16="http://schemas.microsoft.com/office/drawing/2014/main" id="{D27DCF8B-A01D-2145-0515-6E7A1E85841C}"/>
              </a:ext>
            </a:extLst>
          </p:cNvPr>
          <p:cNvSpPr txBox="1"/>
          <p:nvPr/>
        </p:nvSpPr>
        <p:spPr>
          <a:xfrm>
            <a:off x="2971800" y="2363788"/>
            <a:ext cx="7010400" cy="1846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u="sng" dirty="0">
                <a:solidFill>
                  <a:prstClr val="black"/>
                </a:solidFill>
                <a:latin typeface="Constantia"/>
              </a:rPr>
              <a:t>Lessons Learned</a:t>
            </a:r>
            <a:r>
              <a:rPr lang="en-US" dirty="0">
                <a:solidFill>
                  <a:prstClr val="black"/>
                </a:solidFill>
                <a:latin typeface="Constantia"/>
              </a:rPr>
              <a:t>: </a:t>
            </a:r>
            <a:r>
              <a:rPr lang="en-US" sz="1200" dirty="0">
                <a:solidFill>
                  <a:prstClr val="black"/>
                </a:solidFill>
                <a:latin typeface="Constantia"/>
              </a:rPr>
              <a:t>What did you learn as a result of this project? Unexpected discoveries? Problems or barriers?</a:t>
            </a:r>
          </a:p>
          <a:p>
            <a:pPr marL="171450" indent="-171450" defTabSz="914400">
              <a:buFont typeface="Arial" panose="020B0604020202020204" pitchFamily="34" charset="0"/>
              <a:buChar char="•"/>
              <a:defRPr/>
            </a:pPr>
            <a:endParaRPr lang="en-US" sz="1200" dirty="0">
              <a:solidFill>
                <a:srgbClr val="FF0000"/>
              </a:solidFill>
              <a:latin typeface="Constantia"/>
            </a:endParaRPr>
          </a:p>
          <a:p>
            <a:pPr marL="171450" indent="-171450" defTabSz="914400">
              <a:buFont typeface="Arial" panose="020B0604020202020204" pitchFamily="34" charset="0"/>
              <a:buChar char="•"/>
              <a:defRPr/>
            </a:pPr>
            <a:r>
              <a:rPr lang="en-US" sz="1200" dirty="0">
                <a:solidFill>
                  <a:srgbClr val="FF0000"/>
                </a:solidFill>
                <a:latin typeface="Constantia"/>
              </a:rPr>
              <a:t>Stay the course</a:t>
            </a:r>
          </a:p>
          <a:p>
            <a:pPr marL="171450" indent="-171450" defTabSz="914400">
              <a:buFont typeface="Arial" panose="020B0604020202020204" pitchFamily="34" charset="0"/>
              <a:buChar char="•"/>
              <a:defRPr/>
            </a:pPr>
            <a:r>
              <a:rPr lang="en-US" sz="1200" dirty="0">
                <a:solidFill>
                  <a:srgbClr val="FF0000"/>
                </a:solidFill>
                <a:latin typeface="Constantia"/>
              </a:rPr>
              <a:t>Slow and steady wins the race</a:t>
            </a:r>
          </a:p>
          <a:p>
            <a:pPr marL="171450" indent="-171450" defTabSz="914400">
              <a:buFont typeface="Arial" panose="020B0604020202020204" pitchFamily="34" charset="0"/>
              <a:buChar char="•"/>
              <a:defRPr/>
            </a:pPr>
            <a:r>
              <a:rPr lang="en-US" sz="1200" dirty="0">
                <a:solidFill>
                  <a:srgbClr val="FF0000"/>
                </a:solidFill>
                <a:latin typeface="Constantia"/>
              </a:rPr>
              <a:t>Depending on people outside our organization is not always easy</a:t>
            </a:r>
          </a:p>
          <a:p>
            <a:pPr marL="171450" indent="-171450" defTabSz="914400">
              <a:buFont typeface="Arial" panose="020B0604020202020204" pitchFamily="34" charset="0"/>
              <a:buChar char="•"/>
              <a:defRPr/>
            </a:pPr>
            <a:endParaRPr lang="en-US" sz="1200" dirty="0">
              <a:solidFill>
                <a:srgbClr val="FF0000"/>
              </a:solidFill>
              <a:latin typeface="Constantia"/>
            </a:endParaRPr>
          </a:p>
          <a:p>
            <a:pPr marL="171450" indent="-171450" defTabSz="914400">
              <a:buFont typeface="Arial" panose="020B0604020202020204" pitchFamily="34" charset="0"/>
              <a:buChar char="•"/>
              <a:defRPr/>
            </a:pPr>
            <a:endParaRPr lang="en-US" sz="1200" dirty="0">
              <a:solidFill>
                <a:srgbClr val="FF0000"/>
              </a:solidFill>
              <a:latin typeface="Constantia"/>
            </a:endParaRPr>
          </a:p>
          <a:p>
            <a:pPr defTabSz="914400">
              <a:defRPr/>
            </a:pPr>
            <a:endParaRPr lang="en-US" sz="1200" dirty="0">
              <a:solidFill>
                <a:prstClr val="black"/>
              </a:solidFill>
              <a:latin typeface="Constantia"/>
            </a:endParaRPr>
          </a:p>
        </p:txBody>
      </p:sp>
      <p:sp>
        <p:nvSpPr>
          <p:cNvPr id="8" name="TextBox 7">
            <a:extLst>
              <a:ext uri="{FF2B5EF4-FFF2-40B4-BE49-F238E27FC236}">
                <a16:creationId xmlns:a16="http://schemas.microsoft.com/office/drawing/2014/main" id="{B13F4C20-96B4-A51E-900A-113F21136D73}"/>
              </a:ext>
            </a:extLst>
          </p:cNvPr>
          <p:cNvSpPr txBox="1"/>
          <p:nvPr/>
        </p:nvSpPr>
        <p:spPr>
          <a:xfrm>
            <a:off x="2971800" y="3879850"/>
            <a:ext cx="7010400" cy="2216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Constantia"/>
              </a:rPr>
              <a:t>Next Steps:  </a:t>
            </a:r>
            <a:r>
              <a:rPr lang="en-US" sz="1200" dirty="0">
                <a:solidFill>
                  <a:prstClr val="black"/>
                </a:solidFill>
                <a:latin typeface="Constantia"/>
              </a:rPr>
              <a:t>What actions are you going to take based on your findings? (e.g. roll out to additional units, modify and make additional improvements; abandon the effort; change course) </a:t>
            </a:r>
          </a:p>
          <a:p>
            <a:pPr defTabSz="914400">
              <a:defRPr/>
            </a:pPr>
            <a:endParaRPr lang="en-US" sz="1200" dirty="0">
              <a:solidFill>
                <a:prstClr val="black"/>
              </a:solidFill>
              <a:latin typeface="Constantia"/>
            </a:endParaRPr>
          </a:p>
          <a:p>
            <a:pPr marL="171450" indent="-171450" defTabSz="914400">
              <a:buFont typeface="Arial" panose="020B0604020202020204" pitchFamily="34" charset="0"/>
              <a:buChar char="•"/>
              <a:defRPr/>
            </a:pPr>
            <a:r>
              <a:rPr lang="en-US" sz="1200" dirty="0">
                <a:solidFill>
                  <a:srgbClr val="FF0000"/>
                </a:solidFill>
                <a:latin typeface="Constantia"/>
              </a:rPr>
              <a:t>Continue to track variances in production and follow up for correct reimbursement</a:t>
            </a:r>
          </a:p>
          <a:p>
            <a:pPr marL="171450" indent="-171450" defTabSz="914400">
              <a:buFont typeface="Arial" panose="020B0604020202020204" pitchFamily="34" charset="0"/>
              <a:buChar char="•"/>
              <a:defRPr/>
            </a:pPr>
            <a:r>
              <a:rPr lang="en-US" sz="1200" dirty="0">
                <a:solidFill>
                  <a:srgbClr val="FF0000"/>
                </a:solidFill>
                <a:latin typeface="Constantia"/>
              </a:rPr>
              <a:t>Update contracts as needed for additions or changes and build new contracts when they are implemented</a:t>
            </a:r>
          </a:p>
          <a:p>
            <a:pPr marL="171450" indent="-171450" defTabSz="914400">
              <a:buFont typeface="Arial" panose="020B0604020202020204" pitchFamily="34" charset="0"/>
              <a:buChar char="•"/>
              <a:defRPr/>
            </a:pPr>
            <a:r>
              <a:rPr lang="en-US" sz="1200" dirty="0">
                <a:solidFill>
                  <a:srgbClr val="FF0000"/>
                </a:solidFill>
                <a:latin typeface="Constantia"/>
              </a:rPr>
              <a:t>Use contract modeling for comparisons when negotiating terms with current payers</a:t>
            </a:r>
          </a:p>
          <a:p>
            <a:pPr defTabSz="914400">
              <a:defRPr/>
            </a:pPr>
            <a:endParaRPr lang="en-US" sz="1200" dirty="0">
              <a:solidFill>
                <a:prstClr val="black"/>
              </a:solidFill>
              <a:latin typeface="Constantia"/>
            </a:endParaRPr>
          </a:p>
          <a:p>
            <a:pPr defTabSz="914400">
              <a:defRPr/>
            </a:pPr>
            <a:r>
              <a:rPr lang="en-US" sz="1200" b="1" dirty="0">
                <a:solidFill>
                  <a:srgbClr val="FF0000"/>
                </a:solidFill>
                <a:latin typeface="Constantia"/>
              </a:rPr>
              <a:t>Project leader is recommending the following:</a:t>
            </a:r>
          </a:p>
          <a:p>
            <a:pPr defTabSz="914400">
              <a:defRPr/>
            </a:pPr>
            <a:r>
              <a:rPr lang="en-US" sz="1200" b="1" dirty="0">
                <a:solidFill>
                  <a:srgbClr val="FF0000"/>
                </a:solidFill>
                <a:latin typeface="Constantia"/>
              </a:rPr>
              <a:t>        CI Council approval for completion of project:  Yes</a:t>
            </a:r>
          </a:p>
          <a:p>
            <a:pPr defTabSz="914400">
              <a:defRPr/>
            </a:pPr>
            <a:r>
              <a:rPr lang="en-US" sz="1200" b="1" dirty="0">
                <a:solidFill>
                  <a:srgbClr val="FF0000"/>
                </a:solidFill>
                <a:latin typeface="Constantia"/>
              </a:rPr>
              <a:t>        Project still in progress, project will continue:    No</a:t>
            </a:r>
          </a:p>
        </p:txBody>
      </p:sp>
      <p:pic>
        <p:nvPicPr>
          <p:cNvPr id="13319" name="Picture 3">
            <a:extLst>
              <a:ext uri="{FF2B5EF4-FFF2-40B4-BE49-F238E27FC236}">
                <a16:creationId xmlns:a16="http://schemas.microsoft.com/office/drawing/2014/main" id="{49162075-9E14-4EC0-F4EF-8BD038A25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5105400"/>
            <a:ext cx="989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Stoughton Health logo tag CMYK">
            <a:extLst>
              <a:ext uri="{FF2B5EF4-FFF2-40B4-BE49-F238E27FC236}">
                <a16:creationId xmlns:a16="http://schemas.microsoft.com/office/drawing/2014/main" id="{949E0182-821F-9377-1EF9-0646BA4E5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9238"/>
            <a:ext cx="152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Patient Financial Services</a:t>
            </a:r>
          </a:p>
        </p:txBody>
      </p:sp>
      <p:sp>
        <p:nvSpPr>
          <p:cNvPr id="3" name="Subtitle 2"/>
          <p:cNvSpPr>
            <a:spLocks noGrp="1"/>
          </p:cNvSpPr>
          <p:nvPr>
            <p:ph type="subTitle" idx="1"/>
          </p:nvPr>
        </p:nvSpPr>
        <p:spPr/>
        <p:txBody>
          <a:bodyPr/>
          <a:lstStyle/>
          <a:p>
            <a:r>
              <a:rPr lang="en-US" dirty="0"/>
              <a:t>Self-Administered Drugs Analysis</a:t>
            </a: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Date:4/22/2025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1752378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540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922619">
                <a:tc>
                  <a:txBody>
                    <a:bodyPr/>
                    <a:lstStyle/>
                    <a:p>
                      <a:pPr>
                        <a:spcBef>
                          <a:spcPts val="0"/>
                        </a:spcBef>
                      </a:pPr>
                      <a:r>
                        <a:rPr lang="en-US" sz="1400" dirty="0"/>
                        <a:t>KOM Target: </a:t>
                      </a:r>
                      <a:r>
                        <a:rPr lang="en-US" sz="1400" dirty="0">
                          <a:solidFill>
                            <a:srgbClr val="FF0000"/>
                          </a:solidFill>
                        </a:rPr>
                        <a:t>Maximize Revenue when billing Self-Administered Drugs</a:t>
                      </a:r>
                    </a:p>
                    <a:p>
                      <a:pPr>
                        <a:spcBef>
                          <a:spcPts val="0"/>
                        </a:spcBef>
                      </a:pPr>
                      <a:endParaRPr lang="en-US" sz="1400" dirty="0">
                        <a:solidFill>
                          <a:srgbClr val="FF0000"/>
                        </a:solidFill>
                      </a:endParaRPr>
                    </a:p>
                    <a:p>
                      <a:pPr>
                        <a:spcBef>
                          <a:spcPts val="0"/>
                        </a:spcBef>
                      </a:pPr>
                      <a:r>
                        <a:rPr lang="en-US" sz="1400" dirty="0"/>
                        <a:t>Current KOM Status: </a:t>
                      </a:r>
                      <a:r>
                        <a:rPr lang="en-US" sz="1400" dirty="0">
                          <a:solidFill>
                            <a:srgbClr val="FF0000"/>
                          </a:solidFill>
                        </a:rPr>
                        <a:t>Review 25% Complete</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518160">
                <a:tc>
                  <a:txBody>
                    <a:bodyPr/>
                    <a:lstStyle/>
                    <a:p>
                      <a:r>
                        <a:rPr lang="en-US" sz="1400" dirty="0"/>
                        <a:t>Project Leader: Jordan Sweeney</a:t>
                      </a:r>
                    </a:p>
                    <a:p>
                      <a:r>
                        <a:rPr lang="en-US" sz="1400" dirty="0"/>
                        <a:t>Members:</a:t>
                      </a:r>
                      <a:r>
                        <a:rPr lang="en-US" sz="1400" baseline="0" dirty="0"/>
                        <a:t> Billing Department, Pauline Cass, Sarah Watkins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304124"/>
          <a:ext cx="5368926" cy="2732014"/>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72108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00494">
                <a:tc>
                  <a:txBody>
                    <a:bodyPr/>
                    <a:lstStyle/>
                    <a:p>
                      <a:pPr>
                        <a:spcBef>
                          <a:spcPts val="0"/>
                        </a:spcBef>
                      </a:pPr>
                      <a:r>
                        <a:rPr lang="en-US" sz="1400" baseline="0" dirty="0">
                          <a:solidFill>
                            <a:srgbClr val="FF0000"/>
                          </a:solidFill>
                        </a:rPr>
                        <a:t>Self-administered drugs are defined as medications that can be prescribed by a provider and taken at home.  These are billed under Revenue Code 637 when acquired for and given to the patient while at Stoughton Health.  Payers typically do not cover these charges, so we write them off.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5999" y="2304125"/>
          <a:ext cx="4953001" cy="2743200"/>
        </p:xfrm>
        <a:graphic>
          <a:graphicData uri="http://schemas.openxmlformats.org/drawingml/2006/table">
            <a:tbl>
              <a:tblPr firstRow="1" bandRow="1">
                <a:tableStyleId>{6E25E649-3F16-4E02-A733-19D2CDBF48F0}</a:tableStyleId>
              </a:tblPr>
              <a:tblGrid>
                <a:gridCol w="4953001">
                  <a:extLst>
                    <a:ext uri="{9D8B030D-6E8A-4147-A177-3AD203B41FA5}">
                      <a16:colId xmlns:a16="http://schemas.microsoft.com/office/drawing/2014/main" val="20000"/>
                    </a:ext>
                  </a:extLst>
                </a:gridCol>
              </a:tblGrid>
              <a:tr h="72853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2003476">
                <a:tc>
                  <a:txBody>
                    <a:bodyPr/>
                    <a:lstStyle/>
                    <a:p>
                      <a:pPr>
                        <a:spcBef>
                          <a:spcPts val="0"/>
                        </a:spcBef>
                      </a:pPr>
                      <a:r>
                        <a:rPr lang="en-US" sz="1400" baseline="0" dirty="0">
                          <a:solidFill>
                            <a:srgbClr val="FF0000"/>
                          </a:solidFill>
                        </a:rPr>
                        <a:t>Some of these drugs can be expensive, so it’s a good opportunity to review to ensure most appropriate coding/billing.</a:t>
                      </a:r>
                    </a:p>
                    <a:p>
                      <a:pPr>
                        <a:spcBef>
                          <a:spcPts val="0"/>
                        </a:spcBef>
                      </a:pPr>
                      <a:endParaRPr lang="en-US" sz="1400" baseline="0" dirty="0">
                        <a:solidFill>
                          <a:srgbClr val="FF0000"/>
                        </a:solidFill>
                      </a:endParaRPr>
                    </a:p>
                    <a:p>
                      <a:pPr>
                        <a:spcBef>
                          <a:spcPts val="0"/>
                        </a:spcBef>
                      </a:pPr>
                      <a:r>
                        <a:rPr lang="en-US" sz="1400" baseline="0" dirty="0">
                          <a:solidFill>
                            <a:srgbClr val="FF0000"/>
                          </a:solidFill>
                        </a:rPr>
                        <a:t>Also, billing rules and industry standards are ever changing.</a:t>
                      </a:r>
                      <a:endParaRPr lang="en-US" sz="1400" baseline="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Self-Administered Drugs Analysis</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35667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490720"/>
        </p:xfrm>
        <a:graphic>
          <a:graphicData uri="http://schemas.openxmlformats.org/drawingml/2006/table">
            <a:tbl>
              <a:tblPr firstRow="1" bandRow="1">
                <a:tableStyleId>{6E25E649-3F16-4E02-A733-19D2CDBF48F0}</a:tableStyleId>
              </a:tblPr>
              <a:tblGrid>
                <a:gridCol w="3297014">
                  <a:extLst>
                    <a:ext uri="{9D8B030D-6E8A-4147-A177-3AD203B41FA5}">
                      <a16:colId xmlns:a16="http://schemas.microsoft.com/office/drawing/2014/main" val="20000"/>
                    </a:ext>
                  </a:extLst>
                </a:gridCol>
                <a:gridCol w="3299624">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dirty="0">
                          <a:solidFill>
                            <a:srgbClr val="FF0000"/>
                          </a:solidFill>
                        </a:rPr>
                        <a:t>Pulled a report of all self-administered drugs written off in FY2024.</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Gather information/volume/cost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12/2024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dirty="0">
                          <a:solidFill>
                            <a:srgbClr val="FF0000"/>
                          </a:solidFill>
                        </a:rPr>
                        <a:t>Met with mentor and Pharmacy Manager, Pauline Cass.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Mentor through emerging leaders and data analysis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Monthly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dirty="0">
                          <a:solidFill>
                            <a:srgbClr val="FF0000"/>
                          </a:solidFill>
                        </a:rPr>
                        <a:t>Met with Sarah Watkins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Review findings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Monthly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06704776"/>
                  </a:ext>
                </a:extLst>
              </a:tr>
              <a:tr h="370840">
                <a:tc>
                  <a:txBody>
                    <a:bodyPr/>
                    <a:lstStyle/>
                    <a:p>
                      <a:r>
                        <a:rPr lang="en-US" dirty="0">
                          <a:solidFill>
                            <a:srgbClr val="FF0000"/>
                          </a:solidFill>
                        </a:rPr>
                        <a:t>Research</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Reviewing payer policies, reaching out to affiliates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February-March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dirty="0">
                          <a:solidFill>
                            <a:srgbClr val="FF0000"/>
                          </a:solidFill>
                        </a:rPr>
                        <a:t>Consulted with PARA</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Revenue Cycle consultants to assist with research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March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21981441"/>
                  </a:ext>
                </a:extLst>
              </a:tr>
              <a:tr h="370840">
                <a:tc>
                  <a:txBody>
                    <a:bodyPr/>
                    <a:lstStyle/>
                    <a:p>
                      <a:r>
                        <a:rPr lang="en-US" dirty="0">
                          <a:solidFill>
                            <a:srgbClr val="FF0000"/>
                          </a:solidFill>
                        </a:rPr>
                        <a:t>Identified opportunity with cataract eyedrops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Qualify for billing with revenue code 250</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March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72707309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43917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09605" y="273050"/>
            <a:ext cx="10972800" cy="1143000"/>
          </a:xfrm>
        </p:spPr>
        <p:txBody>
          <a:bodyPr/>
          <a:lstStyle/>
          <a:p>
            <a:r>
              <a:rPr lang="en-US" dirty="0"/>
              <a:t>Measures:</a:t>
            </a:r>
          </a:p>
        </p:txBody>
      </p:sp>
      <p:sp>
        <p:nvSpPr>
          <p:cNvPr id="7" name="Text Placeholder 6">
            <a:extLst>
              <a:ext uri="{FF2B5EF4-FFF2-40B4-BE49-F238E27FC236}">
                <a16:creationId xmlns:a16="http://schemas.microsoft.com/office/drawing/2014/main" id="{974E9941-EFE2-14EF-E0A3-325C5322B8FC}"/>
              </a:ext>
            </a:extLst>
          </p:cNvPr>
          <p:cNvSpPr>
            <a:spLocks noGrp="1"/>
          </p:cNvSpPr>
          <p:nvPr>
            <p:ph type="body" sz="half" idx="3"/>
          </p:nvPr>
        </p:nvSpPr>
        <p:spPr/>
        <p:txBody>
          <a:bodyPr/>
          <a:lstStyle/>
          <a:p>
            <a:endParaRPr lang="en-US"/>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Chart 4">
            <a:extLst>
              <a:ext uri="{FF2B5EF4-FFF2-40B4-BE49-F238E27FC236}">
                <a16:creationId xmlns:a16="http://schemas.microsoft.com/office/drawing/2014/main" id="{EFC4DC83-8287-9AB4-B903-DB2CCDF68CCE}"/>
              </a:ext>
            </a:extLst>
          </p:cNvPr>
          <p:cNvGraphicFramePr>
            <a:graphicFrameLocks/>
          </p:cNvGraphicFramePr>
          <p:nvPr/>
        </p:nvGraphicFramePr>
        <p:xfrm>
          <a:off x="3965007" y="1614911"/>
          <a:ext cx="7365252" cy="4562341"/>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11">
            <a:extLst>
              <a:ext uri="{FF2B5EF4-FFF2-40B4-BE49-F238E27FC236}">
                <a16:creationId xmlns:a16="http://schemas.microsoft.com/office/drawing/2014/main" id="{B62F7699-60FE-DF26-5730-0D1A57548B0B}"/>
              </a:ext>
            </a:extLst>
          </p:cNvPr>
          <p:cNvSpPr>
            <a:spLocks noGrp="1"/>
          </p:cNvSpPr>
          <p:nvPr>
            <p:ph sz="quarter" idx="2"/>
          </p:nvPr>
        </p:nvSpPr>
        <p:spPr>
          <a:xfrm>
            <a:off x="241889" y="2409914"/>
            <a:ext cx="3381286" cy="3196127"/>
          </a:xfrm>
        </p:spPr>
        <p:txBody>
          <a:bodyPr>
            <a:normAutofit/>
          </a:bodyPr>
          <a:lstStyle/>
          <a:p>
            <a:pPr marL="109728" indent="0" algn="ctr">
              <a:buNone/>
            </a:pPr>
            <a:r>
              <a:rPr lang="en-US" sz="1600" b="1" u="sng" dirty="0"/>
              <a:t>Data Analysis</a:t>
            </a:r>
          </a:p>
          <a:p>
            <a:r>
              <a:rPr lang="en-US" sz="1600" dirty="0"/>
              <a:t>463 unique medications</a:t>
            </a:r>
          </a:p>
          <a:p>
            <a:r>
              <a:rPr lang="en-US" sz="1600" dirty="0"/>
              <a:t>120 lines reviewed</a:t>
            </a:r>
          </a:p>
          <a:p>
            <a:r>
              <a:rPr lang="en-US" sz="1600" b="1" dirty="0"/>
              <a:t>26% Complete</a:t>
            </a:r>
          </a:p>
          <a:p>
            <a:endParaRPr lang="en-US" sz="1600" b="1" dirty="0"/>
          </a:p>
          <a:p>
            <a:endParaRPr lang="en-US" sz="1600" b="1" dirty="0"/>
          </a:p>
          <a:p>
            <a:pPr marL="109728" indent="0">
              <a:buNone/>
            </a:pPr>
            <a:endParaRPr lang="en-US" sz="1600" dirty="0"/>
          </a:p>
          <a:p>
            <a:pPr marL="109728" indent="0" algn="ctr">
              <a:buNone/>
            </a:pPr>
            <a:r>
              <a:rPr lang="en-US" sz="1600" b="1" u="sng" dirty="0"/>
              <a:t>Revenue Opportunities</a:t>
            </a:r>
          </a:p>
          <a:p>
            <a:r>
              <a:rPr lang="en-US" sz="1600" dirty="0"/>
              <a:t>120 lines reviewed</a:t>
            </a:r>
          </a:p>
          <a:p>
            <a:r>
              <a:rPr lang="en-US" sz="1600" dirty="0"/>
              <a:t>1 opportunity identified</a:t>
            </a:r>
            <a:endParaRPr lang="en-US" sz="1600" b="1" dirty="0"/>
          </a:p>
          <a:p>
            <a:endParaRPr lang="en-US" sz="1600" dirty="0"/>
          </a:p>
        </p:txBody>
      </p:sp>
    </p:spTree>
    <p:extLst>
      <p:ext uri="{BB962C8B-B14F-4D97-AF65-F5344CB8AC3E}">
        <p14:creationId xmlns:p14="http://schemas.microsoft.com/office/powerpoint/2010/main" val="3891380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I have not completed my goal.</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2"/>
          <a:ext cx="10312401" cy="139710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93779">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03328">
                <a:tc>
                  <a:txBody>
                    <a:bodyPr/>
                    <a:lstStyle/>
                    <a:p>
                      <a:pPr marL="285750" indent="-285750">
                        <a:spcBef>
                          <a:spcPts val="0"/>
                        </a:spcBef>
                        <a:buFont typeface="Arial" panose="020B0604020202020204" pitchFamily="34" charset="0"/>
                        <a:buChar char="•"/>
                      </a:pPr>
                      <a:r>
                        <a:rPr lang="en-US" sz="1400" dirty="0">
                          <a:solidFill>
                            <a:srgbClr val="FF0000"/>
                          </a:solidFill>
                        </a:rPr>
                        <a:t>Payer policies and industry standards are ever changing </a:t>
                      </a:r>
                    </a:p>
                    <a:p>
                      <a:pPr marL="285750" indent="-285750">
                        <a:spcBef>
                          <a:spcPts val="0"/>
                        </a:spcBef>
                        <a:buFont typeface="Arial" panose="020B0604020202020204" pitchFamily="34" charset="0"/>
                        <a:buChar char="•"/>
                      </a:pPr>
                      <a:r>
                        <a:rPr lang="en-US" sz="1400" dirty="0">
                          <a:solidFill>
                            <a:srgbClr val="FF0000"/>
                          </a:solidFill>
                        </a:rPr>
                        <a:t>The same medication can be billed a number of ways (dosage/method of admin)</a:t>
                      </a:r>
                    </a:p>
                    <a:p>
                      <a:pPr marL="285750" indent="-2857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28999"/>
          <a:ext cx="10312401" cy="2441546"/>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10649">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587">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7652">
                <a:tc>
                  <a:txBody>
                    <a:bodyPr/>
                    <a:lstStyle/>
                    <a:p>
                      <a:pPr>
                        <a:spcBef>
                          <a:spcPts val="0"/>
                        </a:spcBef>
                      </a:pPr>
                      <a:r>
                        <a:rPr lang="en-US" sz="1400" dirty="0">
                          <a:solidFill>
                            <a:srgbClr val="FF0000"/>
                          </a:solidFill>
                        </a:rPr>
                        <a:t>Data analysis completion</a:t>
                      </a:r>
                    </a:p>
                  </a:txBody>
                  <a:tcPr/>
                </a:tc>
                <a:tc>
                  <a:txBody>
                    <a:bodyPr/>
                    <a:lstStyle/>
                    <a:p>
                      <a:pPr>
                        <a:spcBef>
                          <a:spcPts val="0"/>
                        </a:spcBef>
                      </a:pPr>
                      <a:r>
                        <a:rPr lang="en-US" sz="1400" dirty="0">
                          <a:solidFill>
                            <a:srgbClr val="FF0000"/>
                          </a:solidFill>
                        </a:rPr>
                        <a:t>Jordan</a:t>
                      </a:r>
                    </a:p>
                  </a:txBody>
                  <a:tcPr/>
                </a:tc>
                <a:tc>
                  <a:txBody>
                    <a:bodyPr/>
                    <a:lstStyle/>
                    <a:p>
                      <a:pPr>
                        <a:spcBef>
                          <a:spcPts val="0"/>
                        </a:spcBef>
                      </a:pPr>
                      <a:r>
                        <a:rPr lang="en-US" sz="1400" dirty="0">
                          <a:solidFill>
                            <a:srgbClr val="FF0000"/>
                          </a:solidFill>
                        </a:rPr>
                        <a:t>May 15, 2025</a:t>
                      </a:r>
                    </a:p>
                  </a:txBody>
                  <a:tcPr/>
                </a:tc>
                <a:extLst>
                  <a:ext uri="{0D108BD9-81ED-4DB2-BD59-A6C34878D82A}">
                    <a16:rowId xmlns:a16="http://schemas.microsoft.com/office/drawing/2014/main" val="177830483"/>
                  </a:ext>
                </a:extLst>
              </a:tr>
              <a:tr h="522897">
                <a:tc>
                  <a:txBody>
                    <a:bodyPr/>
                    <a:lstStyle/>
                    <a:p>
                      <a:pPr>
                        <a:spcBef>
                          <a:spcPts val="0"/>
                        </a:spcBef>
                      </a:pPr>
                      <a:r>
                        <a:rPr lang="en-US" sz="1400" dirty="0">
                          <a:solidFill>
                            <a:srgbClr val="FF0000"/>
                          </a:solidFill>
                        </a:rPr>
                        <a:t>Epic ticket on updating billing codes for opportunity identified</a:t>
                      </a:r>
                    </a:p>
                  </a:txBody>
                  <a:tcPr/>
                </a:tc>
                <a:tc>
                  <a:txBody>
                    <a:bodyPr/>
                    <a:lstStyle/>
                    <a:p>
                      <a:pPr>
                        <a:spcBef>
                          <a:spcPts val="0"/>
                        </a:spcBef>
                      </a:pPr>
                      <a:r>
                        <a:rPr lang="en-US" sz="1400" dirty="0">
                          <a:solidFill>
                            <a:srgbClr val="FF0000"/>
                          </a:solidFill>
                        </a:rPr>
                        <a:t>Jordan</a:t>
                      </a:r>
                    </a:p>
                  </a:txBody>
                  <a:tcPr/>
                </a:tc>
                <a:tc>
                  <a:txBody>
                    <a:bodyPr/>
                    <a:lstStyle/>
                    <a:p>
                      <a:pPr>
                        <a:spcBef>
                          <a:spcPts val="0"/>
                        </a:spcBef>
                      </a:pPr>
                      <a:r>
                        <a:rPr lang="en-US" sz="1400" dirty="0">
                          <a:solidFill>
                            <a:srgbClr val="FF0000"/>
                          </a:solidFill>
                        </a:rPr>
                        <a:t>April 16, 2025</a:t>
                      </a:r>
                    </a:p>
                  </a:txBody>
                  <a:tcPr/>
                </a:tc>
                <a:extLst>
                  <a:ext uri="{0D108BD9-81ED-4DB2-BD59-A6C34878D82A}">
                    <a16:rowId xmlns:a16="http://schemas.microsoft.com/office/drawing/2014/main" val="2469417347"/>
                  </a:ext>
                </a:extLst>
              </a:tr>
              <a:tr h="307587">
                <a:tc>
                  <a:txBody>
                    <a:bodyPr/>
                    <a:lstStyle/>
                    <a:p>
                      <a:pPr>
                        <a:spcBef>
                          <a:spcPts val="0"/>
                        </a:spcBef>
                      </a:pPr>
                      <a:r>
                        <a:rPr lang="en-US" sz="1400" dirty="0">
                          <a:solidFill>
                            <a:srgbClr val="FF0000"/>
                          </a:solidFill>
                        </a:rPr>
                        <a:t>Additional tickets as needed</a:t>
                      </a:r>
                    </a:p>
                  </a:txBody>
                  <a:tcPr/>
                </a:tc>
                <a:tc>
                  <a:txBody>
                    <a:bodyPr/>
                    <a:lstStyle/>
                    <a:p>
                      <a:pPr>
                        <a:spcBef>
                          <a:spcPts val="0"/>
                        </a:spcBef>
                      </a:pPr>
                      <a:r>
                        <a:rPr lang="en-US" sz="1400" dirty="0">
                          <a:solidFill>
                            <a:srgbClr val="FF0000"/>
                          </a:solidFill>
                        </a:rPr>
                        <a:t>Jordan</a:t>
                      </a:r>
                    </a:p>
                  </a:txBody>
                  <a:tcPr/>
                </a:tc>
                <a:tc>
                  <a:txBody>
                    <a:bodyPr/>
                    <a:lstStyle/>
                    <a:p>
                      <a:pPr>
                        <a:spcBef>
                          <a:spcPts val="0"/>
                        </a:spcBef>
                      </a:pPr>
                      <a:r>
                        <a:rPr lang="en-US" sz="1400" dirty="0">
                          <a:solidFill>
                            <a:srgbClr val="FF0000"/>
                          </a:solidFill>
                        </a:rPr>
                        <a:t>May 31, 2025</a:t>
                      </a:r>
                    </a:p>
                  </a:txBody>
                  <a:tcPr/>
                </a:tc>
                <a:extLst>
                  <a:ext uri="{0D108BD9-81ED-4DB2-BD59-A6C34878D82A}">
                    <a16:rowId xmlns:a16="http://schemas.microsoft.com/office/drawing/2014/main" val="3582915231"/>
                  </a:ext>
                </a:extLst>
              </a:tr>
              <a:tr h="307587">
                <a:tc>
                  <a:txBody>
                    <a:bodyPr/>
                    <a:lstStyle/>
                    <a:p>
                      <a:pPr>
                        <a:spcBef>
                          <a:spcPts val="0"/>
                        </a:spcBef>
                      </a:pPr>
                      <a:r>
                        <a:rPr lang="en-US" sz="1400" dirty="0">
                          <a:solidFill>
                            <a:srgbClr val="FF0000"/>
                          </a:solidFill>
                        </a:rPr>
                        <a:t>Audit claims once ticket is worked</a:t>
                      </a:r>
                    </a:p>
                  </a:txBody>
                  <a:tcPr/>
                </a:tc>
                <a:tc>
                  <a:txBody>
                    <a:bodyPr/>
                    <a:lstStyle/>
                    <a:p>
                      <a:pPr>
                        <a:spcBef>
                          <a:spcPts val="0"/>
                        </a:spcBef>
                      </a:pPr>
                      <a:r>
                        <a:rPr lang="en-US" sz="1400" dirty="0">
                          <a:solidFill>
                            <a:srgbClr val="FF0000"/>
                          </a:solidFill>
                        </a:rPr>
                        <a:t>Jordan</a:t>
                      </a:r>
                    </a:p>
                  </a:txBody>
                  <a:tcPr/>
                </a:tc>
                <a:tc>
                  <a:txBody>
                    <a:bodyPr/>
                    <a:lstStyle/>
                    <a:p>
                      <a:pPr>
                        <a:spcBef>
                          <a:spcPts val="0"/>
                        </a:spcBef>
                      </a:pPr>
                      <a:r>
                        <a:rPr lang="en-US" sz="1400" dirty="0">
                          <a:solidFill>
                            <a:srgbClr val="FF0000"/>
                          </a:solidFill>
                        </a:rPr>
                        <a:t>June-July 2025</a:t>
                      </a:r>
                    </a:p>
                  </a:txBody>
                  <a:tcPr/>
                </a:tc>
                <a:extLst>
                  <a:ext uri="{0D108BD9-81ED-4DB2-BD59-A6C34878D82A}">
                    <a16:rowId xmlns:a16="http://schemas.microsoft.com/office/drawing/2014/main" val="2270897421"/>
                  </a:ext>
                </a:extLst>
              </a:tr>
              <a:tr h="307587">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95148"/>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304486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Anesthesia</a:t>
            </a:r>
          </a:p>
        </p:txBody>
      </p:sp>
      <p:sp>
        <p:nvSpPr>
          <p:cNvPr id="3" name="Subtitle 2"/>
          <p:cNvSpPr>
            <a:spLocks noGrp="1"/>
          </p:cNvSpPr>
          <p:nvPr>
            <p:ph type="subTitle" idx="1"/>
          </p:nvPr>
        </p:nvSpPr>
        <p:spPr/>
        <p:txBody>
          <a:bodyPr/>
          <a:lstStyle/>
          <a:p>
            <a:r>
              <a:rPr lang="en-US" dirty="0"/>
              <a:t>Controlled Substance Documentation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r>
                        <a:rPr lang="en-US" sz="1400" b="1" baseline="0">
                          <a:solidFill>
                            <a:srgbClr val="820000"/>
                          </a:solidFill>
                        </a:rPr>
                        <a:t>: April  22,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105252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542</TotalTime>
  <Words>14325</Words>
  <Application>Microsoft Office PowerPoint</Application>
  <PresentationFormat>Widescreen</PresentationFormat>
  <Paragraphs>1630</Paragraphs>
  <Slides>108</Slides>
  <Notes>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108</vt:i4>
      </vt:variant>
    </vt:vector>
  </HeadingPairs>
  <TitlesOfParts>
    <vt:vector size="125" baseType="lpstr">
      <vt:lpstr>Aptos</vt:lpstr>
      <vt:lpstr>Aptos Display</vt:lpstr>
      <vt:lpstr>Aptos Narrow</vt:lpstr>
      <vt:lpstr>Arial</vt:lpstr>
      <vt:lpstr>Arial Black</vt:lpstr>
      <vt:lpstr>Calibri</vt:lpstr>
      <vt:lpstr>Constantia</vt:lpstr>
      <vt:lpstr>Gill Sans Ultra Bold</vt:lpstr>
      <vt:lpstr>Lucida Sans Unicode</vt:lpstr>
      <vt:lpstr>Times New Roman</vt:lpstr>
      <vt:lpstr>Verdana</vt:lpstr>
      <vt:lpstr>Wingdings</vt:lpstr>
      <vt:lpstr>Wingdings 2</vt:lpstr>
      <vt:lpstr>Wingdings 3</vt:lpstr>
      <vt:lpstr>Concourse</vt:lpstr>
      <vt:lpstr>Office Theme</vt:lpstr>
      <vt:lpstr>Paper</vt:lpstr>
      <vt:lpstr>Inpatient</vt:lpstr>
      <vt:lpstr>Quality Story: </vt:lpstr>
      <vt:lpstr>Changes:</vt:lpstr>
      <vt:lpstr>Measures:</vt:lpstr>
      <vt:lpstr>Findings:</vt:lpstr>
      <vt:lpstr>Medical-Surgical Department </vt:lpstr>
      <vt:lpstr>Quality Story: </vt:lpstr>
      <vt:lpstr>Changes:</vt:lpstr>
      <vt:lpstr>Measures:</vt:lpstr>
      <vt:lpstr>Measures:</vt:lpstr>
      <vt:lpstr>Measures:</vt:lpstr>
      <vt:lpstr>Findings:</vt:lpstr>
      <vt:lpstr>Geriatric Psychiatry</vt:lpstr>
      <vt:lpstr>Quality Story: </vt:lpstr>
      <vt:lpstr>Changes:</vt:lpstr>
      <vt:lpstr>Measures:</vt:lpstr>
      <vt:lpstr>Findings:</vt:lpstr>
      <vt:lpstr>Emergency Services</vt:lpstr>
      <vt:lpstr>Quality Story: </vt:lpstr>
      <vt:lpstr>Changes:</vt:lpstr>
      <vt:lpstr>Measures:</vt:lpstr>
      <vt:lpstr>Measures:</vt:lpstr>
      <vt:lpstr>Findings:</vt:lpstr>
      <vt:lpstr>Emergency Management</vt:lpstr>
      <vt:lpstr>Quality Story: </vt:lpstr>
      <vt:lpstr>Changes:</vt:lpstr>
      <vt:lpstr>Active Threat Drill</vt:lpstr>
      <vt:lpstr>Findings:</vt:lpstr>
      <vt:lpstr>Emergency Services</vt:lpstr>
      <vt:lpstr>Quality Story: </vt:lpstr>
      <vt:lpstr>Changes:</vt:lpstr>
      <vt:lpstr>Measures: Total worker’s comp in ED 2024</vt:lpstr>
      <vt:lpstr>Findings:</vt:lpstr>
      <vt:lpstr>Emergency Services/ Urgent Care</vt:lpstr>
      <vt:lpstr>Quality Story: </vt:lpstr>
      <vt:lpstr>Changes:</vt:lpstr>
      <vt:lpstr>Measures:</vt:lpstr>
      <vt:lpstr>Findings:</vt:lpstr>
      <vt:lpstr>Laboratory</vt:lpstr>
      <vt:lpstr>Quality Story: </vt:lpstr>
      <vt:lpstr>Changes:</vt:lpstr>
      <vt:lpstr>Measures:</vt:lpstr>
      <vt:lpstr>Findings:</vt:lpstr>
      <vt:lpstr>Sleep Lab</vt:lpstr>
      <vt:lpstr>Quality Story: </vt:lpstr>
      <vt:lpstr>Changes:</vt:lpstr>
      <vt:lpstr>Measures:</vt:lpstr>
      <vt:lpstr>Findings:</vt:lpstr>
      <vt:lpstr>Sleep Lab</vt:lpstr>
      <vt:lpstr>Quality Story: </vt:lpstr>
      <vt:lpstr>Changes:</vt:lpstr>
      <vt:lpstr>Measures:</vt:lpstr>
      <vt:lpstr>Findings:</vt:lpstr>
      <vt:lpstr>Plant Operations</vt:lpstr>
      <vt:lpstr>Quality Story: </vt:lpstr>
      <vt:lpstr>Changes:</vt:lpstr>
      <vt:lpstr>Measures:</vt:lpstr>
      <vt:lpstr>Findings:</vt:lpstr>
      <vt:lpstr>Plant Operations</vt:lpstr>
      <vt:lpstr>Quality Story: </vt:lpstr>
      <vt:lpstr>Changes:</vt:lpstr>
      <vt:lpstr>Measures:</vt:lpstr>
      <vt:lpstr>Findings:</vt:lpstr>
      <vt:lpstr>Medical Imaging</vt:lpstr>
      <vt:lpstr>Quality Story: </vt:lpstr>
      <vt:lpstr>Changes:</vt:lpstr>
      <vt:lpstr>Measures:</vt:lpstr>
      <vt:lpstr>Findings:</vt:lpstr>
      <vt:lpstr>Registration Onboarding</vt:lpstr>
      <vt:lpstr>Quality Story: </vt:lpstr>
      <vt:lpstr>Changes:</vt:lpstr>
      <vt:lpstr>Measures:</vt:lpstr>
      <vt:lpstr>Findings:</vt:lpstr>
      <vt:lpstr>Registration</vt:lpstr>
      <vt:lpstr>Quality Story: </vt:lpstr>
      <vt:lpstr>Changes:</vt:lpstr>
      <vt:lpstr>Measures:</vt:lpstr>
      <vt:lpstr>Findings:</vt:lpstr>
      <vt:lpstr>HIM</vt:lpstr>
      <vt:lpstr>Quality Story: </vt:lpstr>
      <vt:lpstr>Changes:</vt:lpstr>
      <vt:lpstr>Measures:</vt:lpstr>
      <vt:lpstr>Findings:</vt:lpstr>
      <vt:lpstr>HIM</vt:lpstr>
      <vt:lpstr>Quality Story: </vt:lpstr>
      <vt:lpstr>Changes:</vt:lpstr>
      <vt:lpstr>Measures:</vt:lpstr>
      <vt:lpstr>Findings:</vt:lpstr>
      <vt:lpstr>Epic Contract Building</vt:lpstr>
      <vt:lpstr>PowerPoint Presentation</vt:lpstr>
      <vt:lpstr>PowerPoint Presentation</vt:lpstr>
      <vt:lpstr>Measures: </vt:lpstr>
      <vt:lpstr>Findings: </vt:lpstr>
      <vt:lpstr>Patient Financial Services</vt:lpstr>
      <vt:lpstr>Quality Story: </vt:lpstr>
      <vt:lpstr>Changes:</vt:lpstr>
      <vt:lpstr>Measures:</vt:lpstr>
      <vt:lpstr>Findings:</vt:lpstr>
      <vt:lpstr>Anesthesia</vt:lpstr>
      <vt:lpstr>Quality Story: </vt:lpstr>
      <vt:lpstr>Changes:</vt:lpstr>
      <vt:lpstr>Measures:</vt:lpstr>
      <vt:lpstr>Findings:</vt:lpstr>
      <vt:lpstr>Stoughton Health Leadership Team</vt:lpstr>
      <vt:lpstr>Quality Story: </vt:lpstr>
      <vt:lpstr>Changes:</vt:lpstr>
      <vt:lpstr>Measures: Graphs represent CY2024 and CY 2025 </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marincic</dc:creator>
  <cp:lastModifiedBy>White, Jennifer</cp:lastModifiedBy>
  <cp:revision>37</cp:revision>
  <cp:lastPrinted>2022-11-17T14:49:16Z</cp:lastPrinted>
  <dcterms:created xsi:type="dcterms:W3CDTF">2022-11-17T03:25:39Z</dcterms:created>
  <dcterms:modified xsi:type="dcterms:W3CDTF">2025-04-15T21:02:47Z</dcterms:modified>
</cp:coreProperties>
</file>