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9" r:id="rId2"/>
    <p:sldId id="257" r:id="rId3"/>
    <p:sldId id="280" r:id="rId4"/>
    <p:sldId id="282" r:id="rId5"/>
    <p:sldId id="287" r:id="rId6"/>
    <p:sldId id="302" r:id="rId7"/>
    <p:sldId id="283" r:id="rId8"/>
    <p:sldId id="284" r:id="rId9"/>
    <p:sldId id="285" r:id="rId10"/>
    <p:sldId id="303" r:id="rId11"/>
    <p:sldId id="290" r:id="rId12"/>
    <p:sldId id="291" r:id="rId13"/>
    <p:sldId id="292" r:id="rId14"/>
    <p:sldId id="295" r:id="rId15"/>
    <p:sldId id="297" r:id="rId16"/>
    <p:sldId id="296" r:id="rId17"/>
    <p:sldId id="298" r:id="rId18"/>
    <p:sldId id="299" r:id="rId19"/>
    <p:sldId id="300" r:id="rId20"/>
    <p:sldId id="294" r:id="rId21"/>
    <p:sldId id="301" r:id="rId22"/>
    <p:sldId id="272"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varScale="1">
        <p:scale>
          <a:sx n="111" d="100"/>
          <a:sy n="111" d="100"/>
        </p:scale>
        <p:origin x="594" y="96"/>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E7FC1-413D-494B-B937-BB57BAA44A85}" type="doc">
      <dgm:prSet loTypeId="urn:microsoft.com/office/officeart/2005/8/layout/radial3" loCatId="cycle" qsTypeId="urn:microsoft.com/office/officeart/2005/8/quickstyle/simple4" qsCatId="simple" csTypeId="urn:microsoft.com/office/officeart/2005/8/colors/colorful2" csCatId="colorful" phldr="1"/>
      <dgm:spPr/>
      <dgm:t>
        <a:bodyPr/>
        <a:lstStyle/>
        <a:p>
          <a:endParaRPr lang="en-US"/>
        </a:p>
      </dgm:t>
    </dgm:pt>
    <dgm:pt modelId="{295D2A9A-5B48-4139-AF87-98AE9E93C4FE}">
      <dgm:prSet phldrT="[Text]"/>
      <dgm:spPr/>
      <dgm:t>
        <a:bodyPr/>
        <a:lstStyle/>
        <a:p>
          <a:r>
            <a:rPr lang="en-US" dirty="0"/>
            <a:t>Operating Income</a:t>
          </a:r>
        </a:p>
        <a:p>
          <a:r>
            <a:rPr lang="en-US" dirty="0"/>
            <a:t>$1,391,701</a:t>
          </a:r>
        </a:p>
      </dgm:t>
    </dgm:pt>
    <dgm:pt modelId="{65C0FEC0-BA1B-4915-8810-6B422C3459C8}" type="parTrans" cxnId="{8B86AA9F-3E74-4D66-B646-759BFB6938B8}">
      <dgm:prSet/>
      <dgm:spPr/>
      <dgm:t>
        <a:bodyPr/>
        <a:lstStyle/>
        <a:p>
          <a:endParaRPr lang="en-US"/>
        </a:p>
      </dgm:t>
    </dgm:pt>
    <dgm:pt modelId="{493CE76E-5A62-4973-8B92-1A04D6E80248}" type="sibTrans" cxnId="{8B86AA9F-3E74-4D66-B646-759BFB6938B8}">
      <dgm:prSet/>
      <dgm:spPr/>
      <dgm:t>
        <a:bodyPr/>
        <a:lstStyle/>
        <a:p>
          <a:endParaRPr lang="en-US"/>
        </a:p>
      </dgm:t>
    </dgm:pt>
    <dgm:pt modelId="{C7E7402D-7CF8-4275-BEB4-964AF40657C2}">
      <dgm:prSet phldrT="[Text]"/>
      <dgm:spPr/>
      <dgm:t>
        <a:bodyPr/>
        <a:lstStyle/>
        <a:p>
          <a:r>
            <a:rPr lang="en-US" dirty="0"/>
            <a:t>Balance Sheet Metrics</a:t>
          </a:r>
        </a:p>
      </dgm:t>
    </dgm:pt>
    <dgm:pt modelId="{6FC603BA-39B8-4AEB-9AAF-50059FD10B92}" type="parTrans" cxnId="{6EA3DE6D-CB0B-48B5-8480-EAA24543D921}">
      <dgm:prSet/>
      <dgm:spPr/>
      <dgm:t>
        <a:bodyPr/>
        <a:lstStyle/>
        <a:p>
          <a:endParaRPr lang="en-US"/>
        </a:p>
      </dgm:t>
    </dgm:pt>
    <dgm:pt modelId="{F4678A85-6C68-40F0-8C85-47181848E956}" type="sibTrans" cxnId="{6EA3DE6D-CB0B-48B5-8480-EAA24543D921}">
      <dgm:prSet/>
      <dgm:spPr/>
      <dgm:t>
        <a:bodyPr/>
        <a:lstStyle/>
        <a:p>
          <a:endParaRPr lang="en-US"/>
        </a:p>
      </dgm:t>
    </dgm:pt>
    <dgm:pt modelId="{00F128B7-93D8-4E0F-8373-EFEC3F348E86}">
      <dgm:prSet phldrT="[Text]"/>
      <dgm:spPr/>
      <dgm:t>
        <a:bodyPr/>
        <a:lstStyle/>
        <a:p>
          <a:r>
            <a:rPr lang="en-US" dirty="0"/>
            <a:t>Revenues</a:t>
          </a:r>
        </a:p>
      </dgm:t>
    </dgm:pt>
    <dgm:pt modelId="{9C932E65-2533-44BD-A24A-50A0D028BAB2}" type="parTrans" cxnId="{0BB794E7-F82E-4C2F-B14E-8EB4453FD92D}">
      <dgm:prSet/>
      <dgm:spPr/>
      <dgm:t>
        <a:bodyPr/>
        <a:lstStyle/>
        <a:p>
          <a:endParaRPr lang="en-US"/>
        </a:p>
      </dgm:t>
    </dgm:pt>
    <dgm:pt modelId="{D2E980C4-1B43-4FDF-BF5E-17FB47D1EC4C}" type="sibTrans" cxnId="{0BB794E7-F82E-4C2F-B14E-8EB4453FD92D}">
      <dgm:prSet/>
      <dgm:spPr/>
      <dgm:t>
        <a:bodyPr/>
        <a:lstStyle/>
        <a:p>
          <a:endParaRPr lang="en-US"/>
        </a:p>
      </dgm:t>
    </dgm:pt>
    <dgm:pt modelId="{F40ADFA6-0FF6-4A9E-9802-AAF74B2F1635}">
      <dgm:prSet phldrT="[Text]"/>
      <dgm:spPr/>
      <dgm:t>
        <a:bodyPr/>
        <a:lstStyle/>
        <a:p>
          <a:r>
            <a:rPr lang="en-US" dirty="0"/>
            <a:t>Expense Variances</a:t>
          </a:r>
        </a:p>
      </dgm:t>
    </dgm:pt>
    <dgm:pt modelId="{D661761F-7221-4C51-854B-F4D2205613A4}" type="parTrans" cxnId="{DF574A08-6F6F-4DB2-8543-B215E196021F}">
      <dgm:prSet/>
      <dgm:spPr/>
      <dgm:t>
        <a:bodyPr/>
        <a:lstStyle/>
        <a:p>
          <a:endParaRPr lang="en-US"/>
        </a:p>
      </dgm:t>
    </dgm:pt>
    <dgm:pt modelId="{E810A510-E4E4-4C08-B662-E060D4BD0F29}" type="sibTrans" cxnId="{DF574A08-6F6F-4DB2-8543-B215E196021F}">
      <dgm:prSet/>
      <dgm:spPr/>
      <dgm:t>
        <a:bodyPr/>
        <a:lstStyle/>
        <a:p>
          <a:endParaRPr lang="en-US"/>
        </a:p>
      </dgm:t>
    </dgm:pt>
    <dgm:pt modelId="{57FFAE67-A038-44CC-9733-33D3C063F2A8}" type="pres">
      <dgm:prSet presAssocID="{75BE7FC1-413D-494B-B937-BB57BAA44A85}" presName="composite" presStyleCnt="0">
        <dgm:presLayoutVars>
          <dgm:chMax val="1"/>
          <dgm:dir/>
          <dgm:resizeHandles val="exact"/>
        </dgm:presLayoutVars>
      </dgm:prSet>
      <dgm:spPr/>
    </dgm:pt>
    <dgm:pt modelId="{C1D4071A-C019-4895-B582-58F61C99581D}" type="pres">
      <dgm:prSet presAssocID="{75BE7FC1-413D-494B-B937-BB57BAA44A85}" presName="radial" presStyleCnt="0">
        <dgm:presLayoutVars>
          <dgm:animLvl val="ctr"/>
        </dgm:presLayoutVars>
      </dgm:prSet>
      <dgm:spPr/>
    </dgm:pt>
    <dgm:pt modelId="{4F7807DA-151E-48B8-B990-3FC0F3495D61}" type="pres">
      <dgm:prSet presAssocID="{295D2A9A-5B48-4139-AF87-98AE9E93C4FE}" presName="centerShape" presStyleLbl="vennNode1" presStyleIdx="0" presStyleCnt="4"/>
      <dgm:spPr/>
    </dgm:pt>
    <dgm:pt modelId="{CB121097-EDF3-4FD2-B16E-56A5FBD93A17}" type="pres">
      <dgm:prSet presAssocID="{C7E7402D-7CF8-4275-BEB4-964AF40657C2}" presName="node" presStyleLbl="vennNode1" presStyleIdx="1" presStyleCnt="4">
        <dgm:presLayoutVars>
          <dgm:bulletEnabled val="1"/>
        </dgm:presLayoutVars>
      </dgm:prSet>
      <dgm:spPr/>
    </dgm:pt>
    <dgm:pt modelId="{BB25733C-C3F1-40DD-A427-3A0F0F2552E1}" type="pres">
      <dgm:prSet presAssocID="{00F128B7-93D8-4E0F-8373-EFEC3F348E86}" presName="node" presStyleLbl="vennNode1" presStyleIdx="2" presStyleCnt="4">
        <dgm:presLayoutVars>
          <dgm:bulletEnabled val="1"/>
        </dgm:presLayoutVars>
      </dgm:prSet>
      <dgm:spPr/>
    </dgm:pt>
    <dgm:pt modelId="{95BCBF3A-59FB-4107-A4A8-B5FA4CABB792}" type="pres">
      <dgm:prSet presAssocID="{F40ADFA6-0FF6-4A9E-9802-AAF74B2F1635}" presName="node" presStyleLbl="vennNode1" presStyleIdx="3" presStyleCnt="4">
        <dgm:presLayoutVars>
          <dgm:bulletEnabled val="1"/>
        </dgm:presLayoutVars>
      </dgm:prSet>
      <dgm:spPr/>
    </dgm:pt>
  </dgm:ptLst>
  <dgm:cxnLst>
    <dgm:cxn modelId="{D8152808-2764-48F3-9F69-C954F6ACCE5F}" type="presOf" srcId="{75BE7FC1-413D-494B-B937-BB57BAA44A85}" destId="{57FFAE67-A038-44CC-9733-33D3C063F2A8}" srcOrd="0" destOrd="0" presId="urn:microsoft.com/office/officeart/2005/8/layout/radial3"/>
    <dgm:cxn modelId="{DF574A08-6F6F-4DB2-8543-B215E196021F}" srcId="{295D2A9A-5B48-4139-AF87-98AE9E93C4FE}" destId="{F40ADFA6-0FF6-4A9E-9802-AAF74B2F1635}" srcOrd="2" destOrd="0" parTransId="{D661761F-7221-4C51-854B-F4D2205613A4}" sibTransId="{E810A510-E4E4-4C08-B662-E060D4BD0F29}"/>
    <dgm:cxn modelId="{AB8D1823-2C1F-4105-B0C9-E1D335A6F271}" type="presOf" srcId="{295D2A9A-5B48-4139-AF87-98AE9E93C4FE}" destId="{4F7807DA-151E-48B8-B990-3FC0F3495D61}" srcOrd="0" destOrd="0" presId="urn:microsoft.com/office/officeart/2005/8/layout/radial3"/>
    <dgm:cxn modelId="{6EA3DE6D-CB0B-48B5-8480-EAA24543D921}" srcId="{295D2A9A-5B48-4139-AF87-98AE9E93C4FE}" destId="{C7E7402D-7CF8-4275-BEB4-964AF40657C2}" srcOrd="0" destOrd="0" parTransId="{6FC603BA-39B8-4AEB-9AAF-50059FD10B92}" sibTransId="{F4678A85-6C68-40F0-8C85-47181848E956}"/>
    <dgm:cxn modelId="{91D7AA72-09EB-42BD-9092-1EBDB7839F39}" type="presOf" srcId="{C7E7402D-7CF8-4275-BEB4-964AF40657C2}" destId="{CB121097-EDF3-4FD2-B16E-56A5FBD93A17}" srcOrd="0" destOrd="0" presId="urn:microsoft.com/office/officeart/2005/8/layout/radial3"/>
    <dgm:cxn modelId="{80481E54-3FBD-4AE2-9E4C-63233C76B2E6}" type="presOf" srcId="{F40ADFA6-0FF6-4A9E-9802-AAF74B2F1635}" destId="{95BCBF3A-59FB-4107-A4A8-B5FA4CABB792}" srcOrd="0" destOrd="0" presId="urn:microsoft.com/office/officeart/2005/8/layout/radial3"/>
    <dgm:cxn modelId="{CA90489F-97C0-4A68-B340-D50A3B97FB62}" type="presOf" srcId="{00F128B7-93D8-4E0F-8373-EFEC3F348E86}" destId="{BB25733C-C3F1-40DD-A427-3A0F0F2552E1}" srcOrd="0" destOrd="0" presId="urn:microsoft.com/office/officeart/2005/8/layout/radial3"/>
    <dgm:cxn modelId="{8B86AA9F-3E74-4D66-B646-759BFB6938B8}" srcId="{75BE7FC1-413D-494B-B937-BB57BAA44A85}" destId="{295D2A9A-5B48-4139-AF87-98AE9E93C4FE}" srcOrd="0" destOrd="0" parTransId="{65C0FEC0-BA1B-4915-8810-6B422C3459C8}" sibTransId="{493CE76E-5A62-4973-8B92-1A04D6E80248}"/>
    <dgm:cxn modelId="{0BB794E7-F82E-4C2F-B14E-8EB4453FD92D}" srcId="{295D2A9A-5B48-4139-AF87-98AE9E93C4FE}" destId="{00F128B7-93D8-4E0F-8373-EFEC3F348E86}" srcOrd="1" destOrd="0" parTransId="{9C932E65-2533-44BD-A24A-50A0D028BAB2}" sibTransId="{D2E980C4-1B43-4FDF-BF5E-17FB47D1EC4C}"/>
    <dgm:cxn modelId="{91C2871B-B565-4A03-8734-5C4039EAC790}" type="presParOf" srcId="{57FFAE67-A038-44CC-9733-33D3C063F2A8}" destId="{C1D4071A-C019-4895-B582-58F61C99581D}" srcOrd="0" destOrd="0" presId="urn:microsoft.com/office/officeart/2005/8/layout/radial3"/>
    <dgm:cxn modelId="{5C1651D7-F5F9-4342-98F6-9C5BF6781797}" type="presParOf" srcId="{C1D4071A-C019-4895-B582-58F61C99581D}" destId="{4F7807DA-151E-48B8-B990-3FC0F3495D61}" srcOrd="0" destOrd="0" presId="urn:microsoft.com/office/officeart/2005/8/layout/radial3"/>
    <dgm:cxn modelId="{94568D67-939A-42E4-AAF0-827FECA841EB}" type="presParOf" srcId="{C1D4071A-C019-4895-B582-58F61C99581D}" destId="{CB121097-EDF3-4FD2-B16E-56A5FBD93A17}" srcOrd="1" destOrd="0" presId="urn:microsoft.com/office/officeart/2005/8/layout/radial3"/>
    <dgm:cxn modelId="{43A0F710-8A17-424E-8A9C-7B04073D92BF}" type="presParOf" srcId="{C1D4071A-C019-4895-B582-58F61C99581D}" destId="{BB25733C-C3F1-40DD-A427-3A0F0F2552E1}" srcOrd="2" destOrd="0" presId="urn:microsoft.com/office/officeart/2005/8/layout/radial3"/>
    <dgm:cxn modelId="{8DC9C7B1-A6E9-4B4B-BCC6-5DDA42F7A825}" type="presParOf" srcId="{C1D4071A-C019-4895-B582-58F61C99581D}" destId="{95BCBF3A-59FB-4107-A4A8-B5FA4CABB792}"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807DA-151E-48B8-B990-3FC0F3495D61}">
      <dsp:nvSpPr>
        <dsp:cNvPr id="0" name=""/>
        <dsp:cNvSpPr/>
      </dsp:nvSpPr>
      <dsp:spPr>
        <a:xfrm>
          <a:off x="3202911" y="1305121"/>
          <a:ext cx="2738177" cy="273817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Operating Income</a:t>
          </a:r>
        </a:p>
        <a:p>
          <a:pPr marL="0" lvl="0" indent="0" algn="ctr" defTabSz="1422400">
            <a:lnSpc>
              <a:spcPct val="90000"/>
            </a:lnSpc>
            <a:spcBef>
              <a:spcPct val="0"/>
            </a:spcBef>
            <a:spcAft>
              <a:spcPct val="35000"/>
            </a:spcAft>
            <a:buNone/>
          </a:pPr>
          <a:r>
            <a:rPr lang="en-US" sz="3200" kern="1200" dirty="0"/>
            <a:t>$1,391,701</a:t>
          </a:r>
        </a:p>
      </dsp:txBody>
      <dsp:txXfrm>
        <a:off x="3603908" y="1706118"/>
        <a:ext cx="1936183" cy="1936183"/>
      </dsp:txXfrm>
    </dsp:sp>
    <dsp:sp modelId="{CB121097-EDF3-4FD2-B16E-56A5FBD93A17}">
      <dsp:nvSpPr>
        <dsp:cNvPr id="0" name=""/>
        <dsp:cNvSpPr/>
      </dsp:nvSpPr>
      <dsp:spPr>
        <a:xfrm>
          <a:off x="3887455" y="208225"/>
          <a:ext cx="1369088" cy="1369088"/>
        </a:xfrm>
        <a:prstGeom prst="ellipse">
          <a:avLst/>
        </a:prstGeom>
        <a:gradFill rotWithShape="0">
          <a:gsLst>
            <a:gs pos="0">
              <a:schemeClr val="accent2">
                <a:alpha val="50000"/>
                <a:hueOff val="1498294"/>
                <a:satOff val="-11703"/>
                <a:lumOff val="5425"/>
                <a:alphaOff val="0"/>
                <a:satMod val="103000"/>
                <a:lumMod val="102000"/>
                <a:tint val="94000"/>
              </a:schemeClr>
            </a:gs>
            <a:gs pos="50000">
              <a:schemeClr val="accent2">
                <a:alpha val="50000"/>
                <a:hueOff val="1498294"/>
                <a:satOff val="-11703"/>
                <a:lumOff val="5425"/>
                <a:alphaOff val="0"/>
                <a:satMod val="110000"/>
                <a:lumMod val="100000"/>
                <a:shade val="100000"/>
              </a:schemeClr>
            </a:gs>
            <a:gs pos="100000">
              <a:schemeClr val="accent2">
                <a:alpha val="50000"/>
                <a:hueOff val="1498294"/>
                <a:satOff val="-11703"/>
                <a:lumOff val="542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Balance Sheet Metrics</a:t>
          </a:r>
        </a:p>
      </dsp:txBody>
      <dsp:txXfrm>
        <a:off x="4087953" y="408723"/>
        <a:ext cx="968092" cy="968092"/>
      </dsp:txXfrm>
    </dsp:sp>
    <dsp:sp modelId="{BB25733C-C3F1-40DD-A427-3A0F0F2552E1}">
      <dsp:nvSpPr>
        <dsp:cNvPr id="0" name=""/>
        <dsp:cNvSpPr/>
      </dsp:nvSpPr>
      <dsp:spPr>
        <a:xfrm>
          <a:off x="5430228" y="2880385"/>
          <a:ext cx="1369088" cy="1369088"/>
        </a:xfrm>
        <a:prstGeom prst="ellipse">
          <a:avLst/>
        </a:prstGeom>
        <a:gradFill rotWithShape="0">
          <a:gsLst>
            <a:gs pos="0">
              <a:schemeClr val="accent2">
                <a:alpha val="50000"/>
                <a:hueOff val="2996587"/>
                <a:satOff val="-23405"/>
                <a:lumOff val="10849"/>
                <a:alphaOff val="0"/>
                <a:satMod val="103000"/>
                <a:lumMod val="102000"/>
                <a:tint val="94000"/>
              </a:schemeClr>
            </a:gs>
            <a:gs pos="50000">
              <a:schemeClr val="accent2">
                <a:alpha val="50000"/>
                <a:hueOff val="2996587"/>
                <a:satOff val="-23405"/>
                <a:lumOff val="10849"/>
                <a:alphaOff val="0"/>
                <a:satMod val="110000"/>
                <a:lumMod val="100000"/>
                <a:shade val="100000"/>
              </a:schemeClr>
            </a:gs>
            <a:gs pos="100000">
              <a:schemeClr val="accent2">
                <a:alpha val="50000"/>
                <a:hueOff val="2996587"/>
                <a:satOff val="-23405"/>
                <a:lumOff val="1084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Revenues</a:t>
          </a:r>
        </a:p>
      </dsp:txBody>
      <dsp:txXfrm>
        <a:off x="5630726" y="3080883"/>
        <a:ext cx="968092" cy="968092"/>
      </dsp:txXfrm>
    </dsp:sp>
    <dsp:sp modelId="{95BCBF3A-59FB-4107-A4A8-B5FA4CABB792}">
      <dsp:nvSpPr>
        <dsp:cNvPr id="0" name=""/>
        <dsp:cNvSpPr/>
      </dsp:nvSpPr>
      <dsp:spPr>
        <a:xfrm>
          <a:off x="2344683" y="2880385"/>
          <a:ext cx="1369088" cy="1369088"/>
        </a:xfrm>
        <a:prstGeom prst="ellipse">
          <a:avLst/>
        </a:prstGeom>
        <a:gradFill rotWithShape="0">
          <a:gsLst>
            <a:gs pos="0">
              <a:schemeClr val="accent2">
                <a:alpha val="50000"/>
                <a:hueOff val="4494881"/>
                <a:satOff val="-35108"/>
                <a:lumOff val="16274"/>
                <a:alphaOff val="0"/>
                <a:satMod val="103000"/>
                <a:lumMod val="102000"/>
                <a:tint val="94000"/>
              </a:schemeClr>
            </a:gs>
            <a:gs pos="50000">
              <a:schemeClr val="accent2">
                <a:alpha val="50000"/>
                <a:hueOff val="4494881"/>
                <a:satOff val="-35108"/>
                <a:lumOff val="16274"/>
                <a:alphaOff val="0"/>
                <a:satMod val="110000"/>
                <a:lumMod val="100000"/>
                <a:shade val="100000"/>
              </a:schemeClr>
            </a:gs>
            <a:gs pos="100000">
              <a:schemeClr val="accent2">
                <a:alpha val="50000"/>
                <a:hueOff val="4494881"/>
                <a:satOff val="-35108"/>
                <a:lumOff val="1627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Expense Variances</a:t>
          </a:r>
        </a:p>
      </dsp:txBody>
      <dsp:txXfrm>
        <a:off x="2545181" y="3080883"/>
        <a:ext cx="968092" cy="96809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4/18/2025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A black and white sign with white text&#10;&#10;AI-generated content may be incorrect.">
            <a:extLst>
              <a:ext uri="{FF2B5EF4-FFF2-40B4-BE49-F238E27FC236}">
                <a16:creationId xmlns:a16="http://schemas.microsoft.com/office/drawing/2014/main" id="{9577A05F-2AE1-2486-112F-203C1E418D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0183" y="1482111"/>
            <a:ext cx="4611633" cy="880874"/>
          </a:xfrm>
          <a:prstGeom prst="rect">
            <a:avLst/>
          </a:prstGeom>
        </p:spPr>
      </p:pic>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4/18/2025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951063E9-E6C0-B099-C443-FBCCD7517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4/18/2025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7" name="Picture 6" descr="A close-up of a logo&#10;&#10;AI-generated content may be incorrect.">
            <a:extLst>
              <a:ext uri="{FF2B5EF4-FFF2-40B4-BE49-F238E27FC236}">
                <a16:creationId xmlns:a16="http://schemas.microsoft.com/office/drawing/2014/main" id="{1688D702-8914-29C3-CBEC-4D2714F2A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4/18/2025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F7A69BFF-5D9C-33C8-E3F8-E6C3AA31DF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4/18/2025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495438D2-CB76-133E-C3A4-31A744CBF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4/18/2025</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0" name="Picture 9" descr="A close-up of a logo&#10;&#10;AI-generated content may be incorrect.">
            <a:extLst>
              <a:ext uri="{FF2B5EF4-FFF2-40B4-BE49-F238E27FC236}">
                <a16:creationId xmlns:a16="http://schemas.microsoft.com/office/drawing/2014/main" id="{D09F7A9C-1986-82E3-F9F4-3A330D5D63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4/18/2025</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pic>
        <p:nvPicPr>
          <p:cNvPr id="6" name="Picture 5" descr="A close-up of a logo&#10;&#10;AI-generated content may be incorrect.">
            <a:extLst>
              <a:ext uri="{FF2B5EF4-FFF2-40B4-BE49-F238E27FC236}">
                <a16:creationId xmlns:a16="http://schemas.microsoft.com/office/drawing/2014/main" id="{790292BD-0041-EBBC-882D-5378E10D0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A close-up of a logo&#10;&#10;AI-generated content may be incorrect.">
            <a:extLst>
              <a:ext uri="{FF2B5EF4-FFF2-40B4-BE49-F238E27FC236}">
                <a16:creationId xmlns:a16="http://schemas.microsoft.com/office/drawing/2014/main" id="{2DD43DB2-31AA-1830-F386-EA03E656E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4/18/2025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descr="A close-up of a logo&#10;&#10;AI-generated content may be incorrect.">
            <a:extLst>
              <a:ext uri="{FF2B5EF4-FFF2-40B4-BE49-F238E27FC236}">
                <a16:creationId xmlns:a16="http://schemas.microsoft.com/office/drawing/2014/main" id="{2D912FA5-D269-8F32-9B95-1F2597DA4C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0229" y="5951567"/>
            <a:ext cx="2297501" cy="610951"/>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4/18/2025</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png"/><Relationship Id="rId7" Type="http://schemas.openxmlformats.org/officeDocument/2006/relationships/oleObject" Target="../embeddings/oleObject1.bin"/><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24EB77-59AB-DE87-019D-712820B921FB}"/>
              </a:ext>
            </a:extLst>
          </p:cNvPr>
          <p:cNvSpPr>
            <a:spLocks noGrp="1"/>
          </p:cNvSpPr>
          <p:nvPr>
            <p:ph type="ctrTitle"/>
          </p:nvPr>
        </p:nvSpPr>
        <p:spPr/>
        <p:txBody>
          <a:bodyPr/>
          <a:lstStyle/>
          <a:p>
            <a:r>
              <a:rPr lang="en-US" dirty="0"/>
              <a:t>Finance Committee</a:t>
            </a:r>
          </a:p>
        </p:txBody>
      </p:sp>
      <p:sp>
        <p:nvSpPr>
          <p:cNvPr id="7" name="Subtitle 6">
            <a:extLst>
              <a:ext uri="{FF2B5EF4-FFF2-40B4-BE49-F238E27FC236}">
                <a16:creationId xmlns:a16="http://schemas.microsoft.com/office/drawing/2014/main" id="{B0F512DC-0CB6-D026-AFBC-AD4000663315}"/>
              </a:ext>
            </a:extLst>
          </p:cNvPr>
          <p:cNvSpPr>
            <a:spLocks noGrp="1"/>
          </p:cNvSpPr>
          <p:nvPr>
            <p:ph type="subTitle" idx="1"/>
          </p:nvPr>
        </p:nvSpPr>
        <p:spPr/>
        <p:txBody>
          <a:bodyPr/>
          <a:lstStyle/>
          <a:p>
            <a:r>
              <a:rPr lang="en-US" dirty="0"/>
              <a:t>April 18, 2025</a:t>
            </a:r>
          </a:p>
        </p:txBody>
      </p:sp>
      <p:pic>
        <p:nvPicPr>
          <p:cNvPr id="5" name="Picture 4" descr="A black and white sign with white text&#10;&#10;AI-generated content may be incorrect.">
            <a:extLst>
              <a:ext uri="{FF2B5EF4-FFF2-40B4-BE49-F238E27FC236}">
                <a16:creationId xmlns:a16="http://schemas.microsoft.com/office/drawing/2014/main" id="{0BB19308-E83E-4CDB-BDA5-70C628420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0183" y="1482111"/>
            <a:ext cx="4611633" cy="880874"/>
          </a:xfrm>
          <a:prstGeom prst="rect">
            <a:avLst/>
          </a:prstGeom>
        </p:spPr>
      </p:pic>
    </p:spTree>
    <p:extLst>
      <p:ext uri="{BB962C8B-B14F-4D97-AF65-F5344CB8AC3E}">
        <p14:creationId xmlns:p14="http://schemas.microsoft.com/office/powerpoint/2010/main" val="212040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1F69EB-D40A-9635-3106-2466A05FE44F}"/>
              </a:ext>
            </a:extLst>
          </p:cNvPr>
          <p:cNvSpPr>
            <a:spLocks noGrp="1"/>
          </p:cNvSpPr>
          <p:nvPr>
            <p:ph type="title"/>
          </p:nvPr>
        </p:nvSpPr>
        <p:spPr/>
        <p:txBody>
          <a:bodyPr/>
          <a:lstStyle/>
          <a:p>
            <a:r>
              <a:rPr lang="en-US" dirty="0"/>
              <a:t>Recommended Motions</a:t>
            </a:r>
          </a:p>
        </p:txBody>
      </p:sp>
      <p:sp>
        <p:nvSpPr>
          <p:cNvPr id="6" name="Content Placeholder 3">
            <a:extLst>
              <a:ext uri="{FF2B5EF4-FFF2-40B4-BE49-F238E27FC236}">
                <a16:creationId xmlns:a16="http://schemas.microsoft.com/office/drawing/2014/main" id="{C93A1361-0B12-216E-A069-1023FC6B4339}"/>
              </a:ext>
            </a:extLst>
          </p:cNvPr>
          <p:cNvSpPr txBox="1">
            <a:spLocks/>
          </p:cNvSpPr>
          <p:nvPr/>
        </p:nvSpPr>
        <p:spPr>
          <a:xfrm>
            <a:off x="1523999" y="2175973"/>
            <a:ext cx="9362537" cy="2763496"/>
          </a:xfrm>
          <a:prstGeom prst="rect">
            <a:avLst/>
          </a:prstGeom>
        </p:spPr>
        <p:txBody>
          <a:bodyPr>
            <a:normAutofit fontScale="47500" lnSpcReduction="20000"/>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en-US" sz="4800" b="1" dirty="0">
                <a:solidFill>
                  <a:schemeClr val="accent2"/>
                </a:solidFill>
              </a:rPr>
              <a:t>Motion to recommend to the Governing Board Approval of Resolution As Presented in Packet to Retire 2015 Bonds at Interest Reset Date – September 1, 2015</a:t>
            </a:r>
          </a:p>
          <a:p>
            <a:pPr>
              <a:buFont typeface="Wingdings" panose="05000000000000000000" pitchFamily="2" charset="2"/>
              <a:buChar char="§"/>
            </a:pPr>
            <a:endParaRPr lang="en-US" sz="4800" b="1" dirty="0">
              <a:solidFill>
                <a:schemeClr val="accent2"/>
              </a:solidFill>
            </a:endParaRPr>
          </a:p>
          <a:p>
            <a:pPr>
              <a:buFont typeface="Wingdings" panose="05000000000000000000" pitchFamily="2" charset="2"/>
              <a:buChar char="§"/>
            </a:pPr>
            <a:r>
              <a:rPr lang="en-US" sz="4800" b="1" dirty="0">
                <a:solidFill>
                  <a:schemeClr val="accent2"/>
                </a:solidFill>
              </a:rPr>
              <a:t>Motion to recommend to Governing Board Approval of Resolution as Presented for Prepayment of 2018 &amp; 2023 Bonds at the amount allowed to be prepaid without penalty – prepayment date estimated to be June 17, 2025</a:t>
            </a:r>
          </a:p>
          <a:p>
            <a:endParaRPr lang="en-US" b="1" dirty="0">
              <a:solidFill>
                <a:srgbClr val="FF0000"/>
              </a:solidFill>
            </a:endParaRPr>
          </a:p>
          <a:p>
            <a:pPr marL="45720" indent="0">
              <a:buFont typeface="Arial" pitchFamily="34" charset="0"/>
              <a:buNone/>
            </a:pPr>
            <a:endParaRPr lang="en-US" dirty="0"/>
          </a:p>
        </p:txBody>
      </p:sp>
    </p:spTree>
    <p:extLst>
      <p:ext uri="{BB962C8B-B14F-4D97-AF65-F5344CB8AC3E}">
        <p14:creationId xmlns:p14="http://schemas.microsoft.com/office/powerpoint/2010/main" val="169385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1EFC08C-30EF-B8CE-C19E-69C4E99419D3}"/>
              </a:ext>
            </a:extLst>
          </p:cNvPr>
          <p:cNvSpPr>
            <a:spLocks noChangeArrowheads="1"/>
          </p:cNvSpPr>
          <p:nvPr/>
        </p:nvSpPr>
        <p:spPr bwMode="auto">
          <a:xfrm>
            <a:off x="70386" y="-442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DF9AD4F9-8EF1-A88F-39A3-331A6EE18076}"/>
              </a:ext>
            </a:extLst>
          </p:cNvPr>
          <p:cNvSpPr>
            <a:spLocks noChangeArrowheads="1"/>
          </p:cNvSpPr>
          <p:nvPr/>
        </p:nvSpPr>
        <p:spPr bwMode="auto">
          <a:xfrm>
            <a:off x="222786" y="1081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3">
            <a:extLst>
              <a:ext uri="{FF2B5EF4-FFF2-40B4-BE49-F238E27FC236}">
                <a16:creationId xmlns:a16="http://schemas.microsoft.com/office/drawing/2014/main" id="{99F2EB0E-797F-AB64-B531-9CCEC81D8B14}"/>
              </a:ext>
            </a:extLst>
          </p:cNvPr>
          <p:cNvSpPr>
            <a:spLocks noChangeArrowheads="1"/>
          </p:cNvSpPr>
          <p:nvPr/>
        </p:nvSpPr>
        <p:spPr bwMode="auto">
          <a:xfrm>
            <a:off x="-25766" y="622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Placeholder 13">
            <a:extLst>
              <a:ext uri="{FF2B5EF4-FFF2-40B4-BE49-F238E27FC236}">
                <a16:creationId xmlns:a16="http://schemas.microsoft.com/office/drawing/2014/main" id="{F18E7B67-7D8B-C06D-BB9C-CAFB4AB777EE}"/>
              </a:ext>
            </a:extLst>
          </p:cNvPr>
          <p:cNvPicPr>
            <a:picLocks noGrp="1" noChangeAspect="1"/>
          </p:cNvPicPr>
          <p:nvPr>
            <p:ph type="pic" idx="10"/>
          </p:nvPr>
        </p:nvPicPr>
        <p:blipFill>
          <a:blip r:embed="rId2" cstate="print">
            <a:extLst>
              <a:ext uri="{28A0092B-C50C-407E-A947-70E740481C1C}">
                <a14:useLocalDpi xmlns:a14="http://schemas.microsoft.com/office/drawing/2010/main" val="0"/>
              </a:ext>
            </a:extLst>
          </a:blip>
          <a:srcRect l="18196" r="18196"/>
          <a:stretch>
            <a:fillRect/>
          </a:stretch>
        </p:blipFill>
        <p:spPr>
          <a:xfrm>
            <a:off x="-952" y="699"/>
            <a:ext cx="4024313" cy="4745038"/>
          </a:xfrm>
        </p:spPr>
      </p:pic>
      <p:pic>
        <p:nvPicPr>
          <p:cNvPr id="18" name="Picture Placeholder 17">
            <a:extLst>
              <a:ext uri="{FF2B5EF4-FFF2-40B4-BE49-F238E27FC236}">
                <a16:creationId xmlns:a16="http://schemas.microsoft.com/office/drawing/2014/main" id="{1E42B98F-D8FD-CA4C-DAB8-93E2012E81C8}"/>
              </a:ext>
            </a:extLst>
          </p:cNvPr>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t="21330" b="21330"/>
          <a:stretch>
            <a:fillRect/>
          </a:stretch>
        </p:blipFill>
        <p:spPr/>
      </p:pic>
      <p:pic>
        <p:nvPicPr>
          <p:cNvPr id="26" name="Picture Placeholder 25">
            <a:extLst>
              <a:ext uri="{FF2B5EF4-FFF2-40B4-BE49-F238E27FC236}">
                <a16:creationId xmlns:a16="http://schemas.microsoft.com/office/drawing/2014/main" id="{FA2FA65B-7BB2-DA34-1E28-447D047A3ABD}"/>
              </a:ext>
            </a:extLst>
          </p:cNvPr>
          <p:cNvPicPr>
            <a:picLocks noGrp="1" noChangeAspect="1"/>
          </p:cNvPicPr>
          <p:nvPr>
            <p:ph type="pic" idx="12"/>
          </p:nvPr>
        </p:nvPicPr>
        <p:blipFill>
          <a:blip r:embed="rId4">
            <a:extLst>
              <a:ext uri="{28A0092B-C50C-407E-A947-70E740481C1C}">
                <a14:useLocalDpi xmlns:a14="http://schemas.microsoft.com/office/drawing/2010/main" val="0"/>
              </a:ext>
            </a:extLst>
          </a:blip>
          <a:srcRect t="6018" b="6018"/>
          <a:stretch>
            <a:fillRect/>
          </a:stretch>
        </p:blipFill>
        <p:spPr/>
      </p:pic>
      <p:sp>
        <p:nvSpPr>
          <p:cNvPr id="9" name="Title 1">
            <a:extLst>
              <a:ext uri="{FF2B5EF4-FFF2-40B4-BE49-F238E27FC236}">
                <a16:creationId xmlns:a16="http://schemas.microsoft.com/office/drawing/2014/main" id="{C9C1BFD2-A62B-2A2B-0982-0560F8AC01B2}"/>
              </a:ext>
            </a:extLst>
          </p:cNvPr>
          <p:cNvSpPr>
            <a:spLocks noGrp="1"/>
          </p:cNvSpPr>
          <p:nvPr>
            <p:ph type="ctrTitle"/>
          </p:nvPr>
        </p:nvSpPr>
        <p:spPr>
          <a:xfrm>
            <a:off x="533400" y="5084483"/>
            <a:ext cx="11125200" cy="914400"/>
          </a:xfrm>
        </p:spPr>
        <p:txBody>
          <a:bodyPr>
            <a:normAutofit fontScale="90000"/>
          </a:bodyPr>
          <a:lstStyle/>
          <a:p>
            <a:r>
              <a:rPr lang="en-US" dirty="0"/>
              <a:t>Community Health Needs Assessment Implementation Strategy</a:t>
            </a:r>
          </a:p>
        </p:txBody>
      </p:sp>
      <p:sp>
        <p:nvSpPr>
          <p:cNvPr id="10" name="Subtitle 2">
            <a:extLst>
              <a:ext uri="{FF2B5EF4-FFF2-40B4-BE49-F238E27FC236}">
                <a16:creationId xmlns:a16="http://schemas.microsoft.com/office/drawing/2014/main" id="{426BF763-3262-AF1E-B178-D6F8D9261344}"/>
              </a:ext>
            </a:extLst>
          </p:cNvPr>
          <p:cNvSpPr>
            <a:spLocks noGrp="1"/>
          </p:cNvSpPr>
          <p:nvPr>
            <p:ph type="subTitle" idx="1"/>
          </p:nvPr>
        </p:nvSpPr>
        <p:spPr>
          <a:xfrm>
            <a:off x="533400" y="6043123"/>
            <a:ext cx="11125200" cy="571500"/>
          </a:xfrm>
        </p:spPr>
        <p:txBody>
          <a:bodyPr/>
          <a:lstStyle/>
          <a:p>
            <a:r>
              <a:rPr lang="en-US" dirty="0"/>
              <a:t>Laura </a:t>
            </a:r>
            <a:r>
              <a:rPr lang="en-US" dirty="0" err="1"/>
              <a:t>MaYS</a:t>
            </a:r>
            <a:endParaRPr lang="en-US" dirty="0"/>
          </a:p>
        </p:txBody>
      </p:sp>
    </p:spTree>
    <p:extLst>
      <p:ext uri="{BB962C8B-B14F-4D97-AF65-F5344CB8AC3E}">
        <p14:creationId xmlns:p14="http://schemas.microsoft.com/office/powerpoint/2010/main" val="60963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36" y="-438778"/>
            <a:ext cx="13285470" cy="1628300"/>
          </a:xfrm>
        </p:spPr>
        <p:txBody>
          <a:bodyPr/>
          <a:lstStyle/>
          <a:p>
            <a:r>
              <a:rPr lang="en-US" sz="3600">
                <a:solidFill>
                  <a:srgbClr val="00617F"/>
                </a:solidFill>
              </a:rPr>
              <a:t>Why do a Community Health Needs Assessment(CHNA)?</a:t>
            </a:r>
            <a:r>
              <a:rPr lang="en-US" sz="3600">
                <a:solidFill>
                  <a:schemeClr val="bg1"/>
                </a:solidFill>
              </a:rPr>
              <a:t>)?</a:t>
            </a:r>
            <a:endParaRPr lang="en-US">
              <a:solidFill>
                <a:schemeClr val="bg1"/>
              </a:solidFill>
            </a:endParaRPr>
          </a:p>
        </p:txBody>
      </p:sp>
      <p:sp>
        <p:nvSpPr>
          <p:cNvPr id="7" name="Content Placeholder 6">
            <a:extLst>
              <a:ext uri="{FF2B5EF4-FFF2-40B4-BE49-F238E27FC236}">
                <a16:creationId xmlns:a16="http://schemas.microsoft.com/office/drawing/2014/main" id="{B899760B-8DFC-EEBA-3A78-84EDDBCFED52}"/>
              </a:ext>
            </a:extLst>
          </p:cNvPr>
          <p:cNvSpPr>
            <a:spLocks noGrp="1"/>
          </p:cNvSpPr>
          <p:nvPr>
            <p:ph idx="1"/>
          </p:nvPr>
        </p:nvSpPr>
        <p:spPr/>
        <p:txBody>
          <a:bodyPr/>
          <a:lstStyle/>
          <a:p>
            <a:pPr marL="45720" indent="0">
              <a:buNone/>
            </a:pPr>
            <a:r>
              <a:rPr lang="en-US"/>
              <a:t> </a:t>
            </a:r>
          </a:p>
        </p:txBody>
      </p:sp>
      <p:sp>
        <p:nvSpPr>
          <p:cNvPr id="14" name="TextBox 13">
            <a:extLst>
              <a:ext uri="{FF2B5EF4-FFF2-40B4-BE49-F238E27FC236}">
                <a16:creationId xmlns:a16="http://schemas.microsoft.com/office/drawing/2014/main" id="{B285C41C-7FEA-F200-FB22-8CF02AC2EEDC}"/>
              </a:ext>
            </a:extLst>
          </p:cNvPr>
          <p:cNvSpPr txBox="1"/>
          <p:nvPr/>
        </p:nvSpPr>
        <p:spPr>
          <a:xfrm>
            <a:off x="211836" y="1633206"/>
            <a:ext cx="10922000"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Improve overall community health </a:t>
            </a:r>
          </a:p>
          <a:p>
            <a:pPr marL="0" marR="0" lvl="0" indent="0" algn="l" defTabSz="914400" rtl="0" eaLnBrk="1" fontAlgn="auto" latinLnBrk="0" hangingPunct="1">
              <a:lnSpc>
                <a:spcPct val="100000"/>
              </a:lnSpc>
              <a:spcBef>
                <a:spcPts val="0"/>
              </a:spcBef>
              <a:spcAft>
                <a:spcPts val="0"/>
              </a:spcAft>
              <a:buClr>
                <a:srgbClr val="CEDBE6"/>
              </a:buClr>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Promote collaboration and partnerships to address top community health needs </a:t>
            </a: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Improve communication across health sectors </a:t>
            </a:r>
          </a:p>
          <a:p>
            <a:pPr marL="0" marR="0" lvl="0" indent="0" algn="l" defTabSz="914400" rtl="0" eaLnBrk="1" fontAlgn="auto" latinLnBrk="0" hangingPunct="1">
              <a:lnSpc>
                <a:spcPct val="100000"/>
              </a:lnSpc>
              <a:spcBef>
                <a:spcPts val="0"/>
              </a:spcBef>
              <a:spcAft>
                <a:spcPts val="0"/>
              </a:spcAft>
              <a:buClr>
                <a:srgbClr val="CEDBE6"/>
              </a:buClr>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Reinforce a commitment that the people’s health is the hospital’s top priority </a:t>
            </a: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Required by the IRS</a:t>
            </a:r>
          </a:p>
        </p:txBody>
      </p:sp>
    </p:spTree>
    <p:extLst>
      <p:ext uri="{BB962C8B-B14F-4D97-AF65-F5344CB8AC3E}">
        <p14:creationId xmlns:p14="http://schemas.microsoft.com/office/powerpoint/2010/main" val="3959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16" y="26206"/>
            <a:ext cx="9144000" cy="1143000"/>
          </a:xfrm>
        </p:spPr>
        <p:txBody>
          <a:bodyPr/>
          <a:lstStyle/>
          <a:p>
            <a:r>
              <a:rPr lang="en-US">
                <a:solidFill>
                  <a:srgbClr val="00617F"/>
                </a:solidFill>
              </a:rPr>
              <a:t>CHNA Requirements: Overview</a:t>
            </a:r>
          </a:p>
        </p:txBody>
      </p:sp>
      <p:pic>
        <p:nvPicPr>
          <p:cNvPr id="5" name="Picture 4">
            <a:extLst>
              <a:ext uri="{FF2B5EF4-FFF2-40B4-BE49-F238E27FC236}">
                <a16:creationId xmlns:a16="http://schemas.microsoft.com/office/drawing/2014/main" id="{F54F61AA-9E24-E741-9CBA-1FB6B8D350CA}"/>
              </a:ext>
            </a:extLst>
          </p:cNvPr>
          <p:cNvPicPr>
            <a:picLocks noChangeAspect="1"/>
          </p:cNvPicPr>
          <p:nvPr/>
        </p:nvPicPr>
        <p:blipFill>
          <a:blip r:embed="rId2"/>
          <a:srcRect r="748" b="748"/>
          <a:stretch/>
        </p:blipFill>
        <p:spPr>
          <a:xfrm>
            <a:off x="1561694" y="2592084"/>
            <a:ext cx="9106306" cy="1909762"/>
          </a:xfrm>
          <a:prstGeom prst="rect">
            <a:avLst/>
          </a:prstGeom>
        </p:spPr>
      </p:pic>
      <p:sp>
        <p:nvSpPr>
          <p:cNvPr id="7" name="Content Placeholder 6">
            <a:extLst>
              <a:ext uri="{FF2B5EF4-FFF2-40B4-BE49-F238E27FC236}">
                <a16:creationId xmlns:a16="http://schemas.microsoft.com/office/drawing/2014/main" id="{B899760B-8DFC-EEBA-3A78-84EDDBCFED52}"/>
              </a:ext>
            </a:extLst>
          </p:cNvPr>
          <p:cNvSpPr>
            <a:spLocks noGrp="1"/>
          </p:cNvSpPr>
          <p:nvPr>
            <p:ph idx="1"/>
          </p:nvPr>
        </p:nvSpPr>
        <p:spPr/>
        <p:txBody>
          <a:bodyPr/>
          <a:lstStyle/>
          <a:p>
            <a:pPr marL="45720" indent="0">
              <a:buNone/>
            </a:pPr>
            <a:r>
              <a:rPr lang="en-US" dirty="0"/>
              <a:t> </a:t>
            </a:r>
          </a:p>
        </p:txBody>
      </p:sp>
      <p:sp>
        <p:nvSpPr>
          <p:cNvPr id="10" name="TextBox 9">
            <a:extLst>
              <a:ext uri="{FF2B5EF4-FFF2-40B4-BE49-F238E27FC236}">
                <a16:creationId xmlns:a16="http://schemas.microsoft.com/office/drawing/2014/main" id="{02C910DC-8D7D-2E91-837A-6EE7B677E4A5}"/>
              </a:ext>
            </a:extLst>
          </p:cNvPr>
          <p:cNvSpPr txBox="1"/>
          <p:nvPr/>
        </p:nvSpPr>
        <p:spPr>
          <a:xfrm>
            <a:off x="6640105" y="6172200"/>
            <a:ext cx="530519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Courtesy of SSM Healthcare, used with permission </a:t>
            </a:r>
          </a:p>
        </p:txBody>
      </p:sp>
    </p:spTree>
    <p:extLst>
      <p:ext uri="{BB962C8B-B14F-4D97-AF65-F5344CB8AC3E}">
        <p14:creationId xmlns:p14="http://schemas.microsoft.com/office/powerpoint/2010/main" val="19020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2234-0CE7-27AA-4059-8F207F4C3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F7FC4-BB97-4A9E-2147-32964C38F37F}"/>
              </a:ext>
            </a:extLst>
          </p:cNvPr>
          <p:cNvSpPr>
            <a:spLocks noGrp="1"/>
          </p:cNvSpPr>
          <p:nvPr>
            <p:ph type="title"/>
          </p:nvPr>
        </p:nvSpPr>
        <p:spPr>
          <a:xfrm>
            <a:off x="509016" y="26206"/>
            <a:ext cx="9144000" cy="1143000"/>
          </a:xfrm>
        </p:spPr>
        <p:txBody>
          <a:bodyPr/>
          <a:lstStyle/>
          <a:p>
            <a:r>
              <a:rPr lang="en-US" dirty="0">
                <a:solidFill>
                  <a:srgbClr val="00617F"/>
                </a:solidFill>
              </a:rPr>
              <a:t>Healthy Dane Partners</a:t>
            </a:r>
          </a:p>
        </p:txBody>
      </p:sp>
      <p:sp>
        <p:nvSpPr>
          <p:cNvPr id="7" name="Content Placeholder 6">
            <a:extLst>
              <a:ext uri="{FF2B5EF4-FFF2-40B4-BE49-F238E27FC236}">
                <a16:creationId xmlns:a16="http://schemas.microsoft.com/office/drawing/2014/main" id="{98F4555F-3E7E-6A14-DF3B-2C06B389C395}"/>
              </a:ext>
            </a:extLst>
          </p:cNvPr>
          <p:cNvSpPr>
            <a:spLocks noGrp="1"/>
          </p:cNvSpPr>
          <p:nvPr>
            <p:ph idx="1"/>
          </p:nvPr>
        </p:nvSpPr>
        <p:spPr/>
        <p:txBody>
          <a:bodyPr/>
          <a:lstStyle/>
          <a:p>
            <a:pPr marL="45720" indent="0">
              <a:buNone/>
            </a:pPr>
            <a:r>
              <a:rPr lang="en-US" dirty="0"/>
              <a:t> </a:t>
            </a:r>
          </a:p>
        </p:txBody>
      </p:sp>
      <p:pic>
        <p:nvPicPr>
          <p:cNvPr id="1026" name="Picture 2" descr="Public Health - Madison and Dane County">
            <a:extLst>
              <a:ext uri="{FF2B5EF4-FFF2-40B4-BE49-F238E27FC236}">
                <a16:creationId xmlns:a16="http://schemas.microsoft.com/office/drawing/2014/main" id="{00321C92-BA58-2874-3F77-205CBD88A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149" y="1801639"/>
            <a:ext cx="2887979" cy="1082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yPoint Health – Meriter">
            <a:extLst>
              <a:ext uri="{FF2B5EF4-FFF2-40B4-BE49-F238E27FC236}">
                <a16:creationId xmlns:a16="http://schemas.microsoft.com/office/drawing/2014/main" id="{14604B7F-F070-5882-8D20-0408C421F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016" y="1866943"/>
            <a:ext cx="2701636"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W Health">
            <a:extLst>
              <a:ext uri="{FF2B5EF4-FFF2-40B4-BE49-F238E27FC236}">
                <a16:creationId xmlns:a16="http://schemas.microsoft.com/office/drawing/2014/main" id="{464C7D11-452A-8450-83F0-EC520E40B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845" y="4068545"/>
            <a:ext cx="3671890" cy="7343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DD2BE39-820A-4EC3-D8C9-A04607E35AB8}"/>
              </a:ext>
            </a:extLst>
          </p:cNvPr>
          <p:cNvPicPr>
            <a:picLocks noChangeAspect="1"/>
          </p:cNvPicPr>
          <p:nvPr/>
        </p:nvPicPr>
        <p:blipFill>
          <a:blip r:embed="rId5"/>
          <a:stretch>
            <a:fillRect/>
          </a:stretch>
        </p:blipFill>
        <p:spPr>
          <a:xfrm>
            <a:off x="8546924" y="4157754"/>
            <a:ext cx="2830204" cy="814351"/>
          </a:xfrm>
          <a:prstGeom prst="rect">
            <a:avLst/>
          </a:prstGeom>
        </p:spPr>
      </p:pic>
      <p:pic>
        <p:nvPicPr>
          <p:cNvPr id="1038" name="Picture 14" descr="SSM Health Logo">
            <a:extLst>
              <a:ext uri="{FF2B5EF4-FFF2-40B4-BE49-F238E27FC236}">
                <a16:creationId xmlns:a16="http://schemas.microsoft.com/office/drawing/2014/main" id="{AAC8D8B3-0310-7AD8-E0E7-0D2CE9974A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807" y="2146554"/>
            <a:ext cx="3359748" cy="393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48F91769-5EEC-BB19-8BFC-667E91A75E53}"/>
              </a:ext>
            </a:extLst>
          </p:cNvPr>
          <p:cNvGraphicFramePr>
            <a:graphicFrameLocks noChangeAspect="1"/>
          </p:cNvGraphicFramePr>
          <p:nvPr/>
        </p:nvGraphicFramePr>
        <p:xfrm>
          <a:off x="351575" y="4050580"/>
          <a:ext cx="3876675" cy="1028700"/>
        </p:xfrm>
        <a:graphic>
          <a:graphicData uri="http://schemas.openxmlformats.org/presentationml/2006/ole">
            <mc:AlternateContent xmlns:mc="http://schemas.openxmlformats.org/markup-compatibility/2006">
              <mc:Choice xmlns:v="urn:schemas-microsoft-com:vml" Requires="v">
                <p:oleObj name="Acrobat Document" r:id="rId7" imgW="3876570" imgH="1028700" progId="Acrobat.Document.DC">
                  <p:embed/>
                </p:oleObj>
              </mc:Choice>
              <mc:Fallback>
                <p:oleObj name="Acrobat Document" r:id="rId7" imgW="3876570" imgH="1028700" progId="Acrobat.Document.DC">
                  <p:embed/>
                  <p:pic>
                    <p:nvPicPr>
                      <p:cNvPr id="6" name="Object 5">
                        <a:extLst>
                          <a:ext uri="{FF2B5EF4-FFF2-40B4-BE49-F238E27FC236}">
                            <a16:creationId xmlns:a16="http://schemas.microsoft.com/office/drawing/2014/main" id="{48F91769-5EEC-BB19-8BFC-667E91A75E53}"/>
                          </a:ext>
                        </a:extLst>
                      </p:cNvPr>
                      <p:cNvPicPr/>
                      <p:nvPr/>
                    </p:nvPicPr>
                    <p:blipFill>
                      <a:blip r:embed="rId8"/>
                      <a:stretch>
                        <a:fillRect/>
                      </a:stretch>
                    </p:blipFill>
                    <p:spPr>
                      <a:xfrm>
                        <a:off x="351575" y="4050580"/>
                        <a:ext cx="3876675" cy="1028700"/>
                      </a:xfrm>
                      <a:prstGeom prst="rect">
                        <a:avLst/>
                      </a:prstGeom>
                    </p:spPr>
                  </p:pic>
                </p:oleObj>
              </mc:Fallback>
            </mc:AlternateContent>
          </a:graphicData>
        </a:graphic>
      </p:graphicFrame>
    </p:spTree>
    <p:extLst>
      <p:ext uri="{BB962C8B-B14F-4D97-AF65-F5344CB8AC3E}">
        <p14:creationId xmlns:p14="http://schemas.microsoft.com/office/powerpoint/2010/main" val="310963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579C5-A4AA-A381-33B5-741368E11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F3197-37D3-4046-D15D-28739094D79B}"/>
              </a:ext>
            </a:extLst>
          </p:cNvPr>
          <p:cNvSpPr>
            <a:spLocks noGrp="1"/>
          </p:cNvSpPr>
          <p:nvPr>
            <p:ph type="title"/>
          </p:nvPr>
        </p:nvSpPr>
        <p:spPr>
          <a:xfrm>
            <a:off x="703542" y="-542295"/>
            <a:ext cx="13285470" cy="1628300"/>
          </a:xfrm>
        </p:spPr>
        <p:txBody>
          <a:bodyPr/>
          <a:lstStyle/>
          <a:p>
            <a:r>
              <a:rPr lang="en-US" dirty="0"/>
              <a:t>Key priorities identified </a:t>
            </a:r>
            <a:endParaRPr lang="en-US" dirty="0">
              <a:solidFill>
                <a:schemeClr val="bg1"/>
              </a:solidFill>
            </a:endParaRPr>
          </a:p>
        </p:txBody>
      </p:sp>
      <p:sp>
        <p:nvSpPr>
          <p:cNvPr id="14" name="TextBox 13">
            <a:extLst>
              <a:ext uri="{FF2B5EF4-FFF2-40B4-BE49-F238E27FC236}">
                <a16:creationId xmlns:a16="http://schemas.microsoft.com/office/drawing/2014/main" id="{431EADC8-8AF7-73FC-3994-A1CF26CC1A8F}"/>
              </a:ext>
            </a:extLst>
          </p:cNvPr>
          <p:cNvSpPr txBox="1"/>
          <p:nvPr/>
        </p:nvSpPr>
        <p:spPr>
          <a:xfrm>
            <a:off x="703542" y="1544163"/>
            <a:ext cx="10922000"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Chronic Conditions </a:t>
            </a:r>
          </a:p>
          <a:p>
            <a:pPr marL="0" marR="0" lvl="0" indent="0" algn="l" defTabSz="914400" rtl="0" eaLnBrk="1" fontAlgn="auto" latinLnBrk="0" hangingPunct="1">
              <a:lnSpc>
                <a:spcPct val="100000"/>
              </a:lnSpc>
              <a:spcBef>
                <a:spcPts val="0"/>
              </a:spcBef>
              <a:spcAft>
                <a:spcPts val="0"/>
              </a:spcAft>
              <a:buClr>
                <a:srgbClr val="CEDBE6"/>
              </a:buClr>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Injury &amp; Safety</a:t>
            </a: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Mental Health &amp; Substance Use</a:t>
            </a: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Reproductive Justice</a:t>
            </a:r>
          </a:p>
        </p:txBody>
      </p:sp>
    </p:spTree>
    <p:extLst>
      <p:ext uri="{BB962C8B-B14F-4D97-AF65-F5344CB8AC3E}">
        <p14:creationId xmlns:p14="http://schemas.microsoft.com/office/powerpoint/2010/main" val="22971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F232-72AD-DC69-53ED-5AEC39A5F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11FF4-BDAC-CC4D-A805-AAF68ADF6296}"/>
              </a:ext>
            </a:extLst>
          </p:cNvPr>
          <p:cNvSpPr>
            <a:spLocks noGrp="1"/>
          </p:cNvSpPr>
          <p:nvPr>
            <p:ph type="title"/>
          </p:nvPr>
        </p:nvSpPr>
        <p:spPr>
          <a:xfrm>
            <a:off x="481584" y="346691"/>
            <a:ext cx="9769321" cy="669073"/>
          </a:xfrm>
        </p:spPr>
        <p:txBody>
          <a:bodyPr anchor="b">
            <a:normAutofit fontScale="90000"/>
          </a:bodyPr>
          <a:lstStyle/>
          <a:p>
            <a:r>
              <a:rPr lang="en-US" dirty="0"/>
              <a:t>Stoughton Health Implementation Plan Priorities</a:t>
            </a:r>
          </a:p>
        </p:txBody>
      </p:sp>
      <p:pic>
        <p:nvPicPr>
          <p:cNvPr id="5" name="Picture 4">
            <a:extLst>
              <a:ext uri="{FF2B5EF4-FFF2-40B4-BE49-F238E27FC236}">
                <a16:creationId xmlns:a16="http://schemas.microsoft.com/office/drawing/2014/main" id="{478FC9A8-4694-A4DE-537F-9503C865B465}"/>
              </a:ext>
            </a:extLst>
          </p:cNvPr>
          <p:cNvPicPr>
            <a:picLocks noChangeAspect="1"/>
          </p:cNvPicPr>
          <p:nvPr/>
        </p:nvPicPr>
        <p:blipFill>
          <a:blip r:embed="rId2"/>
          <a:stretch>
            <a:fillRect/>
          </a:stretch>
        </p:blipFill>
        <p:spPr>
          <a:xfrm>
            <a:off x="2351391" y="1403604"/>
            <a:ext cx="7489218" cy="4325669"/>
          </a:xfrm>
          <a:prstGeom prst="rect">
            <a:avLst/>
          </a:prstGeom>
        </p:spPr>
      </p:pic>
      <p:sp>
        <p:nvSpPr>
          <p:cNvPr id="10" name="Content Placeholder 9">
            <a:extLst>
              <a:ext uri="{FF2B5EF4-FFF2-40B4-BE49-F238E27FC236}">
                <a16:creationId xmlns:a16="http://schemas.microsoft.com/office/drawing/2014/main" id="{ECC0A01C-3637-8878-5E28-BC38E9427517}"/>
              </a:ext>
            </a:extLst>
          </p:cNvPr>
          <p:cNvSpPr>
            <a:spLocks noGrp="1"/>
          </p:cNvSpPr>
          <p:nvPr>
            <p:ph sz="half" idx="1"/>
          </p:nvPr>
        </p:nvSpPr>
        <p:spPr/>
        <p:txBody>
          <a:bodyPr/>
          <a:lstStyle/>
          <a:p>
            <a:pPr marL="45720" indent="0">
              <a:buNone/>
            </a:pPr>
            <a:r>
              <a:rPr lang="en-US"/>
              <a:t> </a:t>
            </a:r>
          </a:p>
        </p:txBody>
      </p:sp>
    </p:spTree>
    <p:extLst>
      <p:ext uri="{BB962C8B-B14F-4D97-AF65-F5344CB8AC3E}">
        <p14:creationId xmlns:p14="http://schemas.microsoft.com/office/powerpoint/2010/main" val="27633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0E8A523-C464-8CAE-AB07-ED7CDAF9071A}"/>
              </a:ext>
            </a:extLst>
          </p:cNvPr>
          <p:cNvSpPr/>
          <p:nvPr/>
        </p:nvSpPr>
        <p:spPr>
          <a:xfrm>
            <a:off x="8112046" y="2966707"/>
            <a:ext cx="2681536" cy="2906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6854D8F0-78DB-4077-A7DD-4773DF349D98}"/>
              </a:ext>
            </a:extLst>
          </p:cNvPr>
          <p:cNvSpPr/>
          <p:nvPr/>
        </p:nvSpPr>
        <p:spPr>
          <a:xfrm>
            <a:off x="3563431" y="2974937"/>
            <a:ext cx="4179187" cy="29060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30B747D5-DAFA-9A44-E579-4D6CC6967235}"/>
              </a:ext>
            </a:extLst>
          </p:cNvPr>
          <p:cNvSpPr/>
          <p:nvPr/>
        </p:nvSpPr>
        <p:spPr>
          <a:xfrm>
            <a:off x="944533" y="2974936"/>
            <a:ext cx="2312763" cy="2878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AB417E9-0FE0-A7EC-99B6-B907B0E55242}"/>
              </a:ext>
            </a:extLst>
          </p:cNvPr>
          <p:cNvSpPr>
            <a:spLocks noGrp="1"/>
          </p:cNvSpPr>
          <p:nvPr>
            <p:ph type="title"/>
          </p:nvPr>
        </p:nvSpPr>
        <p:spPr>
          <a:xfrm>
            <a:off x="279400" y="-84293"/>
            <a:ext cx="4146630" cy="1121536"/>
          </a:xfrm>
        </p:spPr>
        <p:txBody>
          <a:bodyPr/>
          <a:lstStyle/>
          <a:p>
            <a:r>
              <a:rPr lang="en-US" i="0" dirty="0">
                <a:solidFill>
                  <a:schemeClr val="accent1"/>
                </a:solidFill>
                <a:effectLst/>
              </a:rPr>
              <a:t>Chronic Conditions</a:t>
            </a:r>
            <a:endParaRPr lang="en-US" dirty="0">
              <a:solidFill>
                <a:schemeClr val="accent1"/>
              </a:solidFill>
              <a:ea typeface="Calibri Light"/>
              <a:cs typeface="Calibri Light"/>
            </a:endParaRPr>
          </a:p>
        </p:txBody>
      </p:sp>
      <p:sp>
        <p:nvSpPr>
          <p:cNvPr id="6" name="Content Placeholder 5">
            <a:extLst>
              <a:ext uri="{FF2B5EF4-FFF2-40B4-BE49-F238E27FC236}">
                <a16:creationId xmlns:a16="http://schemas.microsoft.com/office/drawing/2014/main" id="{075B65DE-71FB-CB09-E61A-6C19C29E505D}"/>
              </a:ext>
            </a:extLst>
          </p:cNvPr>
          <p:cNvSpPr>
            <a:spLocks noGrp="1"/>
          </p:cNvSpPr>
          <p:nvPr>
            <p:ph idx="1"/>
          </p:nvPr>
        </p:nvSpPr>
        <p:spPr>
          <a:xfrm>
            <a:off x="1524000" y="1714500"/>
            <a:ext cx="1977483" cy="4457700"/>
          </a:xfrm>
        </p:spPr>
        <p:txBody>
          <a:bodyPr/>
          <a:lstStyle/>
          <a:p>
            <a:pPr marL="45720" indent="0">
              <a:buNone/>
            </a:pPr>
            <a:r>
              <a:rPr lang="en-US" dirty="0"/>
              <a:t> </a:t>
            </a:r>
          </a:p>
        </p:txBody>
      </p:sp>
      <p:pic>
        <p:nvPicPr>
          <p:cNvPr id="11" name="Picture 10">
            <a:extLst>
              <a:ext uri="{FF2B5EF4-FFF2-40B4-BE49-F238E27FC236}">
                <a16:creationId xmlns:a16="http://schemas.microsoft.com/office/drawing/2014/main" id="{796865E2-5605-9A61-C70C-502F6FA3F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23" y="3111718"/>
            <a:ext cx="3743843" cy="2315043"/>
          </a:xfrm>
          <a:prstGeom prst="rect">
            <a:avLst/>
          </a:prstGeom>
        </p:spPr>
      </p:pic>
      <p:pic>
        <p:nvPicPr>
          <p:cNvPr id="13" name="Picture 12">
            <a:extLst>
              <a:ext uri="{FF2B5EF4-FFF2-40B4-BE49-F238E27FC236}">
                <a16:creationId xmlns:a16="http://schemas.microsoft.com/office/drawing/2014/main" id="{C37A51A8-9E99-70C2-76BD-4687155DB4A6}"/>
              </a:ext>
            </a:extLst>
          </p:cNvPr>
          <p:cNvPicPr>
            <a:picLocks noChangeAspect="1"/>
          </p:cNvPicPr>
          <p:nvPr/>
        </p:nvPicPr>
        <p:blipFill>
          <a:blip r:embed="rId3" cstate="print">
            <a:extLst>
              <a:ext uri="{28A0092B-C50C-407E-A947-70E740481C1C}">
                <a14:useLocalDpi xmlns:a14="http://schemas.microsoft.com/office/drawing/2010/main" val="0"/>
              </a:ext>
            </a:extLst>
          </a:blip>
          <a:srcRect t="17956" r="135" b="-348"/>
          <a:stretch/>
        </p:blipFill>
        <p:spPr>
          <a:xfrm>
            <a:off x="1075523" y="3111718"/>
            <a:ext cx="2034816" cy="2259686"/>
          </a:xfrm>
          <a:prstGeom prst="rect">
            <a:avLst/>
          </a:prstGeom>
        </p:spPr>
      </p:pic>
      <p:sp>
        <p:nvSpPr>
          <p:cNvPr id="14" name="Rectangle 1">
            <a:extLst>
              <a:ext uri="{FF2B5EF4-FFF2-40B4-BE49-F238E27FC236}">
                <a16:creationId xmlns:a16="http://schemas.microsoft.com/office/drawing/2014/main" id="{6001A295-91E3-A11E-8440-7C30461F8F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FFFFFF"/>
                </a:solidFill>
                <a:effectLst/>
                <a:uLnTx/>
                <a:uFillTx/>
                <a:latin typeface="Arial" panose="020B0604020202020204" pitchFamily="34" charset="0"/>
                <a:ea typeface="+mn-ea"/>
                <a:cs typeface="+mn-cs"/>
              </a:rPr>
              <a:t>Healthy Shopping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D3F467EA-1446-935D-2015-7BBFC97E40D9}"/>
              </a:ext>
            </a:extLst>
          </p:cNvPr>
          <p:cNvSpPr txBox="1"/>
          <p:nvPr/>
        </p:nvSpPr>
        <p:spPr>
          <a:xfrm>
            <a:off x="1161735" y="5371404"/>
            <a:ext cx="2433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Healthy Shopping</a:t>
            </a:r>
          </a:p>
        </p:txBody>
      </p:sp>
      <p:sp>
        <p:nvSpPr>
          <p:cNvPr id="16" name="TextBox 15">
            <a:extLst>
              <a:ext uri="{FF2B5EF4-FFF2-40B4-BE49-F238E27FC236}">
                <a16:creationId xmlns:a16="http://schemas.microsoft.com/office/drawing/2014/main" id="{20290BD1-B007-305B-B669-09311E2F75ED}"/>
              </a:ext>
            </a:extLst>
          </p:cNvPr>
          <p:cNvSpPr txBox="1"/>
          <p:nvPr/>
        </p:nvSpPr>
        <p:spPr>
          <a:xfrm>
            <a:off x="4405092" y="5426761"/>
            <a:ext cx="24558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Strong Bodies Exercise </a:t>
            </a:r>
          </a:p>
        </p:txBody>
      </p:sp>
      <p:sp>
        <p:nvSpPr>
          <p:cNvPr id="18" name="TextBox 17">
            <a:extLst>
              <a:ext uri="{FF2B5EF4-FFF2-40B4-BE49-F238E27FC236}">
                <a16:creationId xmlns:a16="http://schemas.microsoft.com/office/drawing/2014/main" id="{E1A27A16-1945-6503-C0DA-6D400CD69163}"/>
              </a:ext>
            </a:extLst>
          </p:cNvPr>
          <p:cNvSpPr txBox="1"/>
          <p:nvPr/>
        </p:nvSpPr>
        <p:spPr>
          <a:xfrm>
            <a:off x="8155073" y="5463382"/>
            <a:ext cx="2681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Parkinson's Exercise class</a:t>
            </a:r>
          </a:p>
        </p:txBody>
      </p:sp>
      <p:pic>
        <p:nvPicPr>
          <p:cNvPr id="25" name="Picture 24">
            <a:extLst>
              <a:ext uri="{FF2B5EF4-FFF2-40B4-BE49-F238E27FC236}">
                <a16:creationId xmlns:a16="http://schemas.microsoft.com/office/drawing/2014/main" id="{FF732BB7-A276-0AB1-DC02-28580FF195FD}"/>
              </a:ext>
            </a:extLst>
          </p:cNvPr>
          <p:cNvPicPr>
            <a:picLocks noChangeAspect="1"/>
          </p:cNvPicPr>
          <p:nvPr/>
        </p:nvPicPr>
        <p:blipFill>
          <a:blip r:embed="rId4" cstate="print">
            <a:extLst>
              <a:ext uri="{28A0092B-C50C-407E-A947-70E740481C1C}">
                <a14:useLocalDpi xmlns:a14="http://schemas.microsoft.com/office/drawing/2010/main" val="0"/>
              </a:ext>
            </a:extLst>
          </a:blip>
          <a:srcRect l="-1648" r="-1634"/>
          <a:stretch/>
        </p:blipFill>
        <p:spPr>
          <a:xfrm>
            <a:off x="8323683" y="3059814"/>
            <a:ext cx="2344317" cy="2363493"/>
          </a:xfrm>
          <a:prstGeom prst="rect">
            <a:avLst/>
          </a:prstGeom>
        </p:spPr>
      </p:pic>
      <p:sp>
        <p:nvSpPr>
          <p:cNvPr id="4" name="TextBox 3">
            <a:extLst>
              <a:ext uri="{FF2B5EF4-FFF2-40B4-BE49-F238E27FC236}">
                <a16:creationId xmlns:a16="http://schemas.microsoft.com/office/drawing/2014/main" id="{C24682A0-70A2-D03A-E977-1A77A2AA8DF8}"/>
              </a:ext>
            </a:extLst>
          </p:cNvPr>
          <p:cNvSpPr txBox="1"/>
          <p:nvPr/>
        </p:nvSpPr>
        <p:spPr>
          <a:xfrm>
            <a:off x="414065" y="1061907"/>
            <a:ext cx="1092200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EDBE6"/>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Goals:</a:t>
            </a:r>
          </a:p>
          <a:p>
            <a:pPr marL="0" marR="0" lvl="0" indent="0" algn="l" defTabSz="914400" rtl="0" eaLnBrk="1" fontAlgn="auto" latinLnBrk="0" hangingPunct="1">
              <a:lnSpc>
                <a:spcPct val="100000"/>
              </a:lnSpc>
              <a:spcBef>
                <a:spcPts val="0"/>
              </a:spcBef>
              <a:spcAft>
                <a:spcPts val="0"/>
              </a:spcAft>
              <a:buClr>
                <a:srgbClr val="CEDBE6"/>
              </a:buClr>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Decrease in hospitalization rate for diabetes (Type 1&amp;2) in Dane County to less than 11.5/10,000 population and decrease Stoughton zip code specific rates to less than</a:t>
            </a:r>
            <a:r>
              <a:rPr kumimoji="0" lang="en-US" sz="1600" b="0" i="0" u="none" strike="noStrike" kern="1200" cap="none" spc="0" normalizeH="0" baseline="0" noProof="0" dirty="0">
                <a:ln>
                  <a:noFill/>
                </a:ln>
                <a:solidFill>
                  <a:srgbClr val="FF3131"/>
                </a:solidFill>
                <a:effectLst/>
                <a:uLnTx/>
                <a:uFillTx/>
                <a:latin typeface="Calibri"/>
                <a:ea typeface="+mn-ea"/>
                <a:cs typeface="+mn-cs"/>
              </a:rPr>
              <a:t> </a:t>
            </a:r>
            <a:r>
              <a:rPr kumimoji="0" lang="en-US" sz="1600" b="0" i="0" u="none" strike="noStrike" kern="1200" cap="none" spc="0" normalizeH="0" baseline="0" noProof="0" dirty="0">
                <a:ln>
                  <a:noFill/>
                </a:ln>
                <a:solidFill>
                  <a:srgbClr val="000000"/>
                </a:solidFill>
                <a:effectLst/>
                <a:uLnTx/>
                <a:uFillTx/>
                <a:latin typeface="Calibri"/>
                <a:ea typeface="+mn-ea"/>
                <a:cs typeface="+mn-cs"/>
              </a:rPr>
              <a:t>16.3/10,000 population. Source: HealthyDane.org</a:t>
            </a: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Decrease in hospitalization rate for heart failure in Dane County to less than 25.1/10,000 and decrease Stoughton zip code specific rates to less than 25.3/10,000 population. Source: HealthyDane.org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35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EBCE4B-4B8F-8F36-A40B-C89230BBF3D6}"/>
              </a:ext>
            </a:extLst>
          </p:cNvPr>
          <p:cNvSpPr/>
          <p:nvPr/>
        </p:nvSpPr>
        <p:spPr>
          <a:xfrm>
            <a:off x="8419007" y="2582908"/>
            <a:ext cx="3254280" cy="31686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04DAD058-00F8-4D83-8B8B-D3EEDE50378F}"/>
              </a:ext>
            </a:extLst>
          </p:cNvPr>
          <p:cNvSpPr/>
          <p:nvPr/>
        </p:nvSpPr>
        <p:spPr>
          <a:xfrm>
            <a:off x="3863039" y="2564048"/>
            <a:ext cx="4370349" cy="3172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8CDF12E9-2144-7163-0CBA-9B808FB8DC22}"/>
              </a:ext>
            </a:extLst>
          </p:cNvPr>
          <p:cNvSpPr/>
          <p:nvPr/>
        </p:nvSpPr>
        <p:spPr>
          <a:xfrm>
            <a:off x="390943" y="2564048"/>
            <a:ext cx="3286477" cy="31619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AB417E9-0FE0-A7EC-99B6-B907B0E55242}"/>
              </a:ext>
            </a:extLst>
          </p:cNvPr>
          <p:cNvSpPr>
            <a:spLocks noGrp="1"/>
          </p:cNvSpPr>
          <p:nvPr>
            <p:ph type="title"/>
          </p:nvPr>
        </p:nvSpPr>
        <p:spPr>
          <a:xfrm>
            <a:off x="279400" y="-48559"/>
            <a:ext cx="9144000" cy="1143000"/>
          </a:xfrm>
        </p:spPr>
        <p:txBody>
          <a:bodyPr/>
          <a:lstStyle/>
          <a:p>
            <a:r>
              <a:rPr lang="en-US" i="0" dirty="0">
                <a:solidFill>
                  <a:srgbClr val="00617F"/>
                </a:solidFill>
                <a:effectLst/>
              </a:rPr>
              <a:t>Injury &amp; safety</a:t>
            </a:r>
            <a:endParaRPr lang="en-US" dirty="0">
              <a:solidFill>
                <a:srgbClr val="00617F"/>
              </a:solidFill>
            </a:endParaRPr>
          </a:p>
        </p:txBody>
      </p:sp>
      <p:sp>
        <p:nvSpPr>
          <p:cNvPr id="6" name="Content Placeholder 5">
            <a:extLst>
              <a:ext uri="{FF2B5EF4-FFF2-40B4-BE49-F238E27FC236}">
                <a16:creationId xmlns:a16="http://schemas.microsoft.com/office/drawing/2014/main" id="{075B65DE-71FB-CB09-E61A-6C19C29E505D}"/>
              </a:ext>
            </a:extLst>
          </p:cNvPr>
          <p:cNvSpPr>
            <a:spLocks noGrp="1"/>
          </p:cNvSpPr>
          <p:nvPr>
            <p:ph idx="1"/>
          </p:nvPr>
        </p:nvSpPr>
        <p:spPr>
          <a:xfrm>
            <a:off x="1524000" y="1714500"/>
            <a:ext cx="1977483" cy="4457700"/>
          </a:xfrm>
        </p:spPr>
        <p:txBody>
          <a:bodyPr/>
          <a:lstStyle/>
          <a:p>
            <a:pPr marL="45720" indent="0">
              <a:buNone/>
            </a:pPr>
            <a:r>
              <a:rPr lang="en-US"/>
              <a:t> </a:t>
            </a:r>
          </a:p>
        </p:txBody>
      </p:sp>
      <p:sp>
        <p:nvSpPr>
          <p:cNvPr id="14" name="Rectangle 1">
            <a:extLst>
              <a:ext uri="{FF2B5EF4-FFF2-40B4-BE49-F238E27FC236}">
                <a16:creationId xmlns:a16="http://schemas.microsoft.com/office/drawing/2014/main" id="{6001A295-91E3-A11E-8440-7C30461F8F3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1" u="none" strike="noStrike" kern="1200" cap="none" spc="0" normalizeH="0" baseline="0" noProof="0">
                <a:ln>
                  <a:noFill/>
                </a:ln>
                <a:solidFill>
                  <a:srgbClr val="FFFFFF"/>
                </a:solidFill>
                <a:effectLst/>
                <a:uLnTx/>
                <a:uFillTx/>
                <a:latin typeface="Arial" panose="020B0604020202020204" pitchFamily="34" charset="0"/>
                <a:ea typeface="+mn-ea"/>
                <a:cs typeface="+mn-cs"/>
              </a:rPr>
              <a:t>Healthy Shopping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D3F467EA-1446-935D-2015-7BBFC97E40D9}"/>
              </a:ext>
            </a:extLst>
          </p:cNvPr>
          <p:cNvSpPr txBox="1"/>
          <p:nvPr/>
        </p:nvSpPr>
        <p:spPr>
          <a:xfrm>
            <a:off x="1398833" y="5207750"/>
            <a:ext cx="2433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Blood Drives</a:t>
            </a:r>
          </a:p>
        </p:txBody>
      </p:sp>
      <p:sp>
        <p:nvSpPr>
          <p:cNvPr id="16" name="TextBox 15">
            <a:extLst>
              <a:ext uri="{FF2B5EF4-FFF2-40B4-BE49-F238E27FC236}">
                <a16:creationId xmlns:a16="http://schemas.microsoft.com/office/drawing/2014/main" id="{20290BD1-B007-305B-B669-09311E2F75ED}"/>
              </a:ext>
            </a:extLst>
          </p:cNvPr>
          <p:cNvSpPr txBox="1"/>
          <p:nvPr/>
        </p:nvSpPr>
        <p:spPr>
          <a:xfrm>
            <a:off x="5281066" y="5249464"/>
            <a:ext cx="24558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Safe Sitter Class</a:t>
            </a:r>
          </a:p>
        </p:txBody>
      </p:sp>
      <p:sp>
        <p:nvSpPr>
          <p:cNvPr id="18" name="TextBox 17">
            <a:extLst>
              <a:ext uri="{FF2B5EF4-FFF2-40B4-BE49-F238E27FC236}">
                <a16:creationId xmlns:a16="http://schemas.microsoft.com/office/drawing/2014/main" id="{E1A27A16-1945-6503-C0DA-6D400CD69163}"/>
              </a:ext>
            </a:extLst>
          </p:cNvPr>
          <p:cNvSpPr txBox="1"/>
          <p:nvPr/>
        </p:nvSpPr>
        <p:spPr>
          <a:xfrm>
            <a:off x="8883156" y="5249464"/>
            <a:ext cx="2681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COCPR Class Participant </a:t>
            </a:r>
          </a:p>
        </p:txBody>
      </p:sp>
      <p:pic>
        <p:nvPicPr>
          <p:cNvPr id="4" name="Picture 3">
            <a:extLst>
              <a:ext uri="{FF2B5EF4-FFF2-40B4-BE49-F238E27FC236}">
                <a16:creationId xmlns:a16="http://schemas.microsoft.com/office/drawing/2014/main" id="{173F9672-1FF2-BCB1-A0DB-B1D3E4B0F2BF}"/>
              </a:ext>
            </a:extLst>
          </p:cNvPr>
          <p:cNvPicPr>
            <a:picLocks noChangeAspect="1"/>
          </p:cNvPicPr>
          <p:nvPr/>
        </p:nvPicPr>
        <p:blipFill>
          <a:blip r:embed="rId2"/>
          <a:srcRect l="1806" t="15670" r="-2014" b="14216"/>
          <a:stretch/>
        </p:blipFill>
        <p:spPr>
          <a:xfrm>
            <a:off x="8523537" y="2767114"/>
            <a:ext cx="3045219" cy="2440636"/>
          </a:xfrm>
          <a:prstGeom prst="rect">
            <a:avLst/>
          </a:prstGeom>
        </p:spPr>
      </p:pic>
      <p:pic>
        <p:nvPicPr>
          <p:cNvPr id="10" name="Picture 9">
            <a:extLst>
              <a:ext uri="{FF2B5EF4-FFF2-40B4-BE49-F238E27FC236}">
                <a16:creationId xmlns:a16="http://schemas.microsoft.com/office/drawing/2014/main" id="{92B12780-BAC4-4560-611D-225740F8B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930" y="2722224"/>
            <a:ext cx="4141364" cy="2429827"/>
          </a:xfrm>
          <a:prstGeom prst="rect">
            <a:avLst/>
          </a:prstGeom>
        </p:spPr>
      </p:pic>
      <p:pic>
        <p:nvPicPr>
          <p:cNvPr id="17" name="Picture 16">
            <a:extLst>
              <a:ext uri="{FF2B5EF4-FFF2-40B4-BE49-F238E27FC236}">
                <a16:creationId xmlns:a16="http://schemas.microsoft.com/office/drawing/2014/main" id="{3FC9282C-3957-E7B4-C492-12446060EE2F}"/>
              </a:ext>
            </a:extLst>
          </p:cNvPr>
          <p:cNvPicPr>
            <a:picLocks noChangeAspect="1"/>
          </p:cNvPicPr>
          <p:nvPr/>
        </p:nvPicPr>
        <p:blipFill>
          <a:blip r:embed="rId4">
            <a:extLst>
              <a:ext uri="{28A0092B-C50C-407E-A947-70E740481C1C}">
                <a14:useLocalDpi xmlns:a14="http://schemas.microsoft.com/office/drawing/2010/main" val="0"/>
              </a:ext>
            </a:extLst>
          </a:blip>
          <a:srcRect l="13308" t="-33" r="2713" b="22126"/>
          <a:stretch/>
        </p:blipFill>
        <p:spPr>
          <a:xfrm>
            <a:off x="518713" y="2749335"/>
            <a:ext cx="3037083" cy="2476193"/>
          </a:xfrm>
          <a:prstGeom prst="rect">
            <a:avLst/>
          </a:prstGeom>
        </p:spPr>
      </p:pic>
      <p:sp>
        <p:nvSpPr>
          <p:cNvPr id="3" name="TextBox 2">
            <a:extLst>
              <a:ext uri="{FF2B5EF4-FFF2-40B4-BE49-F238E27FC236}">
                <a16:creationId xmlns:a16="http://schemas.microsoft.com/office/drawing/2014/main" id="{5C91655A-EE13-17F6-E035-96672499E2AB}"/>
              </a:ext>
            </a:extLst>
          </p:cNvPr>
          <p:cNvSpPr txBox="1"/>
          <p:nvPr/>
        </p:nvSpPr>
        <p:spPr>
          <a:xfrm>
            <a:off x="391916" y="1198505"/>
            <a:ext cx="10922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EDBE6"/>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Goal:</a:t>
            </a:r>
          </a:p>
          <a:p>
            <a:pPr marL="0" marR="0" lvl="0" indent="0" algn="l" defTabSz="914400" rtl="0" eaLnBrk="1" fontAlgn="auto" latinLnBrk="0" hangingPunct="1">
              <a:lnSpc>
                <a:spcPct val="100000"/>
              </a:lnSpc>
              <a:spcBef>
                <a:spcPts val="0"/>
              </a:spcBef>
              <a:spcAft>
                <a:spcPts val="0"/>
              </a:spcAft>
              <a:buClr>
                <a:srgbClr val="CEDBE6"/>
              </a:buClr>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Reduce the age-adjusted death rate due to unintentional injuries in Dane County to less than 70/100,000 population. Source: HealthyDane.org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39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6DECDD2-92BB-B3E6-C51B-368BFED4B405}"/>
              </a:ext>
            </a:extLst>
          </p:cNvPr>
          <p:cNvSpPr/>
          <p:nvPr/>
        </p:nvSpPr>
        <p:spPr>
          <a:xfrm>
            <a:off x="6892825" y="3838943"/>
            <a:ext cx="2380053" cy="2251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9EE65586-0C0A-BF51-D2D2-5D11CAEBAA61}"/>
              </a:ext>
            </a:extLst>
          </p:cNvPr>
          <p:cNvSpPr/>
          <p:nvPr/>
        </p:nvSpPr>
        <p:spPr>
          <a:xfrm>
            <a:off x="4202087" y="3838943"/>
            <a:ext cx="2536169" cy="22511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B693D59D-D945-C741-171E-CF52B8452874}"/>
              </a:ext>
            </a:extLst>
          </p:cNvPr>
          <p:cNvSpPr/>
          <p:nvPr/>
        </p:nvSpPr>
        <p:spPr>
          <a:xfrm>
            <a:off x="1481732" y="3838943"/>
            <a:ext cx="2536169" cy="22511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AB417E9-0FE0-A7EC-99B6-B907B0E55242}"/>
              </a:ext>
            </a:extLst>
          </p:cNvPr>
          <p:cNvSpPr>
            <a:spLocks noGrp="1"/>
          </p:cNvSpPr>
          <p:nvPr>
            <p:ph type="title"/>
          </p:nvPr>
        </p:nvSpPr>
        <p:spPr>
          <a:xfrm>
            <a:off x="279400" y="154869"/>
            <a:ext cx="8280400" cy="1036673"/>
          </a:xfrm>
        </p:spPr>
        <p:txBody>
          <a:bodyPr/>
          <a:lstStyle/>
          <a:p>
            <a:r>
              <a:rPr lang="en-US" i="0">
                <a:solidFill>
                  <a:schemeClr val="accent6">
                    <a:lumMod val="75000"/>
                  </a:schemeClr>
                </a:solidFill>
                <a:effectLst/>
              </a:rPr>
              <a:t>Mental </a:t>
            </a:r>
            <a:r>
              <a:rPr lang="en-US" i="0">
                <a:solidFill>
                  <a:srgbClr val="00617F"/>
                </a:solidFill>
                <a:effectLst/>
              </a:rPr>
              <a:t>Health</a:t>
            </a:r>
            <a:r>
              <a:rPr lang="en-US" i="0">
                <a:solidFill>
                  <a:schemeClr val="accent6">
                    <a:lumMod val="75000"/>
                  </a:schemeClr>
                </a:solidFill>
                <a:effectLst/>
              </a:rPr>
              <a:t> &amp; Substance Use</a:t>
            </a:r>
            <a:endParaRPr lang="en-US">
              <a:solidFill>
                <a:schemeClr val="accent6">
                  <a:lumMod val="75000"/>
                </a:schemeClr>
              </a:solidFill>
            </a:endParaRPr>
          </a:p>
        </p:txBody>
      </p:sp>
      <p:sp>
        <p:nvSpPr>
          <p:cNvPr id="6" name="Content Placeholder 5">
            <a:extLst>
              <a:ext uri="{FF2B5EF4-FFF2-40B4-BE49-F238E27FC236}">
                <a16:creationId xmlns:a16="http://schemas.microsoft.com/office/drawing/2014/main" id="{075B65DE-71FB-CB09-E61A-6C19C29E505D}"/>
              </a:ext>
            </a:extLst>
          </p:cNvPr>
          <p:cNvSpPr>
            <a:spLocks noGrp="1"/>
          </p:cNvSpPr>
          <p:nvPr>
            <p:ph idx="1"/>
          </p:nvPr>
        </p:nvSpPr>
        <p:spPr>
          <a:xfrm>
            <a:off x="1524000" y="1714500"/>
            <a:ext cx="1977483" cy="4457700"/>
          </a:xfrm>
        </p:spPr>
        <p:txBody>
          <a:bodyPr/>
          <a:lstStyle/>
          <a:p>
            <a:pPr marL="45720" indent="0">
              <a:buNone/>
            </a:pPr>
            <a:r>
              <a:rPr lang="en-US"/>
              <a:t> </a:t>
            </a:r>
          </a:p>
        </p:txBody>
      </p:sp>
      <p:sp>
        <p:nvSpPr>
          <p:cNvPr id="15" name="TextBox 14">
            <a:extLst>
              <a:ext uri="{FF2B5EF4-FFF2-40B4-BE49-F238E27FC236}">
                <a16:creationId xmlns:a16="http://schemas.microsoft.com/office/drawing/2014/main" id="{D3F467EA-1446-935D-2015-7BBFC97E40D9}"/>
              </a:ext>
            </a:extLst>
          </p:cNvPr>
          <p:cNvSpPr txBox="1"/>
          <p:nvPr/>
        </p:nvSpPr>
        <p:spPr>
          <a:xfrm>
            <a:off x="1614079" y="5629194"/>
            <a:ext cx="24334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Gardening for Wellness</a:t>
            </a:r>
          </a:p>
        </p:txBody>
      </p:sp>
      <p:sp>
        <p:nvSpPr>
          <p:cNvPr id="16" name="TextBox 15">
            <a:extLst>
              <a:ext uri="{FF2B5EF4-FFF2-40B4-BE49-F238E27FC236}">
                <a16:creationId xmlns:a16="http://schemas.microsoft.com/office/drawing/2014/main" id="{20290BD1-B007-305B-B669-09311E2F75ED}"/>
              </a:ext>
            </a:extLst>
          </p:cNvPr>
          <p:cNvSpPr txBox="1"/>
          <p:nvPr/>
        </p:nvSpPr>
        <p:spPr>
          <a:xfrm>
            <a:off x="4246198" y="5659972"/>
            <a:ext cx="27314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Sharps and Medication Drop</a:t>
            </a:r>
          </a:p>
        </p:txBody>
      </p:sp>
      <p:sp>
        <p:nvSpPr>
          <p:cNvPr id="18" name="TextBox 17">
            <a:extLst>
              <a:ext uri="{FF2B5EF4-FFF2-40B4-BE49-F238E27FC236}">
                <a16:creationId xmlns:a16="http://schemas.microsoft.com/office/drawing/2014/main" id="{E1A27A16-1945-6503-C0DA-6D400CD69163}"/>
              </a:ext>
            </a:extLst>
          </p:cNvPr>
          <p:cNvSpPr txBox="1"/>
          <p:nvPr/>
        </p:nvSpPr>
        <p:spPr>
          <a:xfrm>
            <a:off x="6738256" y="5629194"/>
            <a:ext cx="26815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NAMI Walk</a:t>
            </a:r>
          </a:p>
        </p:txBody>
      </p:sp>
      <p:sp>
        <p:nvSpPr>
          <p:cNvPr id="5" name="Rectangle 2">
            <a:extLst>
              <a:ext uri="{FF2B5EF4-FFF2-40B4-BE49-F238E27FC236}">
                <a16:creationId xmlns:a16="http://schemas.microsoft.com/office/drawing/2014/main" id="{992F13AF-2235-8204-B0B0-A265D6317BE2}"/>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Mental Health &amp; Substance Use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5B922042-59C5-586E-E53F-7C66622AEE2E}"/>
              </a:ext>
            </a:extLst>
          </p:cNvPr>
          <p:cNvPicPr>
            <a:picLocks noChangeAspect="1"/>
          </p:cNvPicPr>
          <p:nvPr/>
        </p:nvPicPr>
        <p:blipFill>
          <a:blip r:embed="rId2"/>
          <a:stretch>
            <a:fillRect/>
          </a:stretch>
        </p:blipFill>
        <p:spPr>
          <a:xfrm>
            <a:off x="1736658" y="3958702"/>
            <a:ext cx="2017374" cy="1641555"/>
          </a:xfrm>
          <a:prstGeom prst="rect">
            <a:avLst/>
          </a:prstGeom>
        </p:spPr>
      </p:pic>
      <p:pic>
        <p:nvPicPr>
          <p:cNvPr id="19" name="Picture 18">
            <a:extLst>
              <a:ext uri="{FF2B5EF4-FFF2-40B4-BE49-F238E27FC236}">
                <a16:creationId xmlns:a16="http://schemas.microsoft.com/office/drawing/2014/main" id="{B58C8EA6-31E1-A42A-9C38-B3124F5E4EDD}"/>
              </a:ext>
            </a:extLst>
          </p:cNvPr>
          <p:cNvPicPr>
            <a:picLocks noChangeAspect="1"/>
          </p:cNvPicPr>
          <p:nvPr/>
        </p:nvPicPr>
        <p:blipFill>
          <a:blip r:embed="rId3"/>
          <a:stretch>
            <a:fillRect/>
          </a:stretch>
        </p:blipFill>
        <p:spPr>
          <a:xfrm>
            <a:off x="4403571" y="3943350"/>
            <a:ext cx="2167024" cy="1690711"/>
          </a:xfrm>
          <a:prstGeom prst="rect">
            <a:avLst/>
          </a:prstGeom>
        </p:spPr>
      </p:pic>
      <p:pic>
        <p:nvPicPr>
          <p:cNvPr id="25" name="Picture 24">
            <a:extLst>
              <a:ext uri="{FF2B5EF4-FFF2-40B4-BE49-F238E27FC236}">
                <a16:creationId xmlns:a16="http://schemas.microsoft.com/office/drawing/2014/main" id="{2AB2492F-6634-2C26-8C46-4F14C327D680}"/>
              </a:ext>
            </a:extLst>
          </p:cNvPr>
          <p:cNvPicPr>
            <a:picLocks noChangeAspect="1"/>
          </p:cNvPicPr>
          <p:nvPr/>
        </p:nvPicPr>
        <p:blipFill>
          <a:blip r:embed="rId4" cstate="print">
            <a:extLst>
              <a:ext uri="{28A0092B-C50C-407E-A947-70E740481C1C}">
                <a14:useLocalDpi xmlns:a14="http://schemas.microsoft.com/office/drawing/2010/main" val="0"/>
              </a:ext>
            </a:extLst>
          </a:blip>
          <a:srcRect l="-1363" t="20785" r="1363"/>
          <a:stretch/>
        </p:blipFill>
        <p:spPr>
          <a:xfrm>
            <a:off x="7077011" y="3958702"/>
            <a:ext cx="2011680" cy="1670492"/>
          </a:xfrm>
          <a:prstGeom prst="rect">
            <a:avLst/>
          </a:prstGeom>
        </p:spPr>
      </p:pic>
      <p:sp>
        <p:nvSpPr>
          <p:cNvPr id="3" name="TextBox 2">
            <a:extLst>
              <a:ext uri="{FF2B5EF4-FFF2-40B4-BE49-F238E27FC236}">
                <a16:creationId xmlns:a16="http://schemas.microsoft.com/office/drawing/2014/main" id="{B7FAC7EA-4975-7E0F-6794-CD4866635E7B}"/>
              </a:ext>
            </a:extLst>
          </p:cNvPr>
          <p:cNvSpPr txBox="1"/>
          <p:nvPr/>
        </p:nvSpPr>
        <p:spPr>
          <a:xfrm>
            <a:off x="279400" y="1209538"/>
            <a:ext cx="10922000"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EDBE6"/>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Goals:</a:t>
            </a:r>
          </a:p>
          <a:p>
            <a:pPr marL="0" marR="0" lvl="0" indent="0" algn="l" defTabSz="914400" rtl="0" eaLnBrk="1" fontAlgn="auto" latinLnBrk="0" hangingPunct="1">
              <a:lnSpc>
                <a:spcPct val="100000"/>
              </a:lnSpc>
              <a:spcBef>
                <a:spcPts val="0"/>
              </a:spcBef>
              <a:spcAft>
                <a:spcPts val="0"/>
              </a:spcAft>
              <a:buClr>
                <a:srgbClr val="CEDBE6"/>
              </a:buClr>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Reduce 30-day alcohol use by 2% from 11% to 9%, by 9/1/26 in Stoughton High School youth in grades 9-12 as measured by the Youth Risk Behavior Survey and/or Dane County Youth Assessment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Reduce 30-day use of tobacco by 2%, from 8% to 6%, by 9/1/26 in 9-12 grades measured by Youth Risk Behavior Survey and/or Dane County Youth Assessment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srgbClr val="000000"/>
                </a:solidFill>
                <a:effectLst/>
                <a:uLnTx/>
                <a:uFillTx/>
                <a:latin typeface="Calibri"/>
                <a:ea typeface="+mn-ea"/>
                <a:cs typeface="+mn-cs"/>
              </a:rPr>
              <a:t>Decrease the percentage of Medicare beneficiaries (65+) who are treated for depression to less than 17%. Source: HealthyDane.org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CEDBE6"/>
              </a:buClr>
              <a:buSzTx/>
              <a:buFont typeface="Wingdings" panose="05000000000000000000" pitchFamily="2" charset="2"/>
              <a:buChar char="v"/>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04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85000" lnSpcReduction="20000"/>
          </a:bodyPr>
          <a:lstStyle/>
          <a:p>
            <a:r>
              <a:rPr lang="en-US" dirty="0"/>
              <a:t>Review/Approve February 28, 2025 Finance Committee Meeting Minutes</a:t>
            </a:r>
          </a:p>
          <a:p>
            <a:r>
              <a:rPr lang="en-US" dirty="0"/>
              <a:t>March 2025 Financials</a:t>
            </a:r>
          </a:p>
          <a:p>
            <a:r>
              <a:rPr lang="en-US" dirty="0"/>
              <a:t>April Month-to-Date Gross Revenue Update </a:t>
            </a:r>
          </a:p>
          <a:p>
            <a:r>
              <a:rPr lang="en-US" dirty="0"/>
              <a:t>Capital Requests: </a:t>
            </a:r>
          </a:p>
          <a:p>
            <a:pPr lvl="1"/>
            <a:r>
              <a:rPr lang="en-US" dirty="0"/>
              <a:t>Ultrasonic Washer</a:t>
            </a:r>
          </a:p>
          <a:p>
            <a:pPr lvl="1"/>
            <a:r>
              <a:rPr lang="en-US" dirty="0"/>
              <a:t>Mako Robot</a:t>
            </a:r>
          </a:p>
          <a:p>
            <a:r>
              <a:rPr lang="en-US" dirty="0"/>
              <a:t>Debt Management Strategy</a:t>
            </a:r>
          </a:p>
          <a:p>
            <a:pPr lvl="1"/>
            <a:r>
              <a:rPr lang="en-US" dirty="0"/>
              <a:t>Debt Summary as of March 31, 2025</a:t>
            </a:r>
          </a:p>
          <a:p>
            <a:pPr lvl="1"/>
            <a:r>
              <a:rPr lang="en-US" dirty="0"/>
              <a:t>Recommendations</a:t>
            </a:r>
          </a:p>
          <a:p>
            <a:r>
              <a:rPr lang="en-US" dirty="0"/>
              <a:t>Community Health Needs Assessment Implementation Strategy Review and Approval</a:t>
            </a:r>
          </a:p>
          <a:p>
            <a:r>
              <a:rPr lang="en-US" dirty="0"/>
              <a:t>Open Discussion</a:t>
            </a:r>
          </a:p>
          <a:p>
            <a:r>
              <a:rPr lang="en-US" dirty="0"/>
              <a:t>Adjournment</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2DE8-0F4D-34DF-D34B-4ABAF8119C55}"/>
              </a:ext>
            </a:extLst>
          </p:cNvPr>
          <p:cNvSpPr>
            <a:spLocks noGrp="1"/>
          </p:cNvSpPr>
          <p:nvPr>
            <p:ph type="title"/>
          </p:nvPr>
        </p:nvSpPr>
        <p:spPr>
          <a:xfrm>
            <a:off x="509015" y="154098"/>
            <a:ext cx="9690061" cy="1143000"/>
          </a:xfrm>
        </p:spPr>
        <p:txBody>
          <a:bodyPr/>
          <a:lstStyle/>
          <a:p>
            <a:r>
              <a:rPr lang="en-US" dirty="0">
                <a:latin typeface="+mn-lt"/>
              </a:rPr>
              <a:t>Community Partners – MORE THAN HEALTHCARE </a:t>
            </a:r>
          </a:p>
        </p:txBody>
      </p:sp>
      <p:sp>
        <p:nvSpPr>
          <p:cNvPr id="4" name="Rectangle 1">
            <a:extLst>
              <a:ext uri="{FF2B5EF4-FFF2-40B4-BE49-F238E27FC236}">
                <a16:creationId xmlns:a16="http://schemas.microsoft.com/office/drawing/2014/main" id="{EAF7CBBE-04D5-A91E-6725-BA7E3621F718}"/>
              </a:ext>
            </a:extLst>
          </p:cNvPr>
          <p:cNvSpPr>
            <a:spLocks noGrp="1" noChangeArrowheads="1"/>
          </p:cNvSpPr>
          <p:nvPr>
            <p:ph idx="1"/>
          </p:nvPr>
        </p:nvSpPr>
        <p:spPr bwMode="auto">
          <a:xfrm>
            <a:off x="359972" y="1529815"/>
            <a:ext cx="5030223"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Alzheimer’s Association Wisconsin Chapter </a:t>
            </a:r>
            <a:endParaRPr lang="en-US" altLang="en-US" sz="1700" dirty="0"/>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American Cancer Society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American Heart Association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Dane County Behavioral Health Services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Catholic Charities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Civic Organizations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Greater Wisconsin Agency on Aging Resources, Inc.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Journey Mental Health</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Caring for our Community Committee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Local Area Businesses</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Local Area Churches</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Local Area EMS</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Local Area Fire Departments</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Local Area Libraries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Local Area Nursing Homes &amp; Assisted Livings </a:t>
            </a:r>
          </a:p>
          <a:p>
            <a:pPr marL="285750" indent="-285750" eaLnBrk="0" fontAlgn="base" hangingPunct="0">
              <a:lnSpc>
                <a:spcPct val="100000"/>
              </a:lnSpc>
              <a:spcBef>
                <a:spcPct val="0"/>
              </a:spcBef>
              <a:spcAft>
                <a:spcPct val="0"/>
              </a:spcAft>
              <a:buClrTx/>
              <a:buSzTx/>
            </a:pPr>
            <a:r>
              <a:rPr kumimoji="0" lang="en-US" altLang="en-US" sz="1700" b="0" i="0" u="none" strike="noStrike" cap="none" normalizeH="0" baseline="0" dirty="0">
                <a:ln>
                  <a:noFill/>
                </a:ln>
                <a:solidFill>
                  <a:schemeClr val="tx1"/>
                </a:solidFill>
                <a:effectLst/>
              </a:rPr>
              <a:t>Local Area Police Departments</a:t>
            </a:r>
          </a:p>
          <a:p>
            <a:pPr marL="285750" indent="-285750" eaLnBrk="0" fontAlgn="base" hangingPunct="0">
              <a:lnSpc>
                <a:spcPct val="100000"/>
              </a:lnSpc>
              <a:spcBef>
                <a:spcPct val="0"/>
              </a:spcBef>
              <a:spcAft>
                <a:spcPct val="0"/>
              </a:spcAft>
              <a:buClrTx/>
              <a:buSzTx/>
            </a:pPr>
            <a:r>
              <a:rPr lang="en-US" sz="1700" b="0" i="0" dirty="0">
                <a:solidFill>
                  <a:srgbClr val="000000"/>
                </a:solidFill>
                <a:effectLst/>
                <a:cs typeface="Arial" panose="020B0604020202020204" pitchFamily="34" charset="0"/>
              </a:rPr>
              <a:t>Local Area Senior Centers </a:t>
            </a:r>
            <a:endParaRPr lang="en-US" sz="1700" dirty="0">
              <a:cs typeface="Arial" panose="020B0604020202020204" pitchFamily="34" charset="0"/>
            </a:endParaRPr>
          </a:p>
        </p:txBody>
      </p:sp>
      <p:sp>
        <p:nvSpPr>
          <p:cNvPr id="6" name="Rectangle 1">
            <a:extLst>
              <a:ext uri="{FF2B5EF4-FFF2-40B4-BE49-F238E27FC236}">
                <a16:creationId xmlns:a16="http://schemas.microsoft.com/office/drawing/2014/main" id="{866FFD96-548A-23E2-FE78-63DE315466BE}"/>
              </a:ext>
            </a:extLst>
          </p:cNvPr>
          <p:cNvSpPr txBox="1">
            <a:spLocks noChangeArrowheads="1"/>
          </p:cNvSpPr>
          <p:nvPr/>
        </p:nvSpPr>
        <p:spPr bwMode="auto">
          <a:xfrm>
            <a:off x="6096000" y="1427903"/>
            <a:ext cx="4943148"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Local Area School Districts </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Local Area Youth Centers</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National Alliance of Mental Health of Dane County</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Neighborhood Free Health Clinic</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Ocean Hawk Counseling</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Oregon Area Wellness Coalition</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Oregon Mental Health</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Oregon School District</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Parish Nurses</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SAFE Communities</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err="1">
                <a:ln>
                  <a:noFill/>
                </a:ln>
                <a:solidFill>
                  <a:srgbClr val="000000"/>
                </a:solidFill>
                <a:effectLst/>
                <a:uLnTx/>
                <a:uFillTx/>
                <a:ea typeface="+mn-ea"/>
                <a:cs typeface="Arial" panose="020B0604020202020204" pitchFamily="34" charset="0"/>
              </a:rPr>
              <a:t>Skaalen</a:t>
            </a: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 Retirement Services</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Stoughton Area Resource Team (START)</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Stoughton Hospital Foundation</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Stoughton Wellness Coalition</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Tellurian</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The Partners of Stoughton Hospital</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700" b="0" i="0" u="none" strike="noStrike" kern="1200" cap="none" spc="0" normalizeH="0" baseline="0" noProof="0" dirty="0">
                <a:ln>
                  <a:noFill/>
                </a:ln>
                <a:solidFill>
                  <a:srgbClr val="000000"/>
                </a:solidFill>
                <a:effectLst/>
                <a:uLnTx/>
                <a:uFillTx/>
                <a:ea typeface="+mn-ea"/>
                <a:cs typeface="Arial" panose="020B0604020202020204" pitchFamily="34" charset="0"/>
              </a:rPr>
              <a:t>Wisconsin Institute on Healthy Aging </a:t>
            </a:r>
            <a:endParaRPr kumimoji="0" lang="en-US" sz="17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endParaRPr kumimoji="0" lang="en-US" altLang="en-US" sz="1800" b="0" i="0" u="none" strike="noStrike" kern="1200" cap="none" spc="0" normalizeH="0" baseline="0" noProof="0" dirty="0">
              <a:ln>
                <a:noFill/>
              </a:ln>
              <a:solidFill>
                <a:prstClr val="black"/>
              </a:solidFill>
              <a:effectLst/>
              <a:uLnTx/>
              <a:uFillTx/>
              <a:ea typeface="+mn-ea"/>
            </a:endParaRPr>
          </a:p>
        </p:txBody>
      </p:sp>
    </p:spTree>
    <p:extLst>
      <p:ext uri="{BB962C8B-B14F-4D97-AF65-F5344CB8AC3E}">
        <p14:creationId xmlns:p14="http://schemas.microsoft.com/office/powerpoint/2010/main" val="34815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D9EAC3E-13BE-3500-B66C-C0A1DC7219A4}"/>
              </a:ext>
            </a:extLst>
          </p:cNvPr>
          <p:cNvSpPr>
            <a:spLocks noGrp="1"/>
          </p:cNvSpPr>
          <p:nvPr>
            <p:ph type="title"/>
          </p:nvPr>
        </p:nvSpPr>
        <p:spPr>
          <a:xfrm>
            <a:off x="8532813" y="1683327"/>
            <a:ext cx="3125787" cy="2877260"/>
          </a:xfrm>
        </p:spPr>
        <p:txBody>
          <a:bodyPr/>
          <a:lstStyle/>
          <a:p>
            <a:r>
              <a:rPr lang="en-US" dirty="0"/>
              <a:t>Community Health Needs Assessment Implementation Plan Approval</a:t>
            </a:r>
          </a:p>
        </p:txBody>
      </p:sp>
      <p:sp>
        <p:nvSpPr>
          <p:cNvPr id="6" name="Content Placeholder 3">
            <a:extLst>
              <a:ext uri="{FF2B5EF4-FFF2-40B4-BE49-F238E27FC236}">
                <a16:creationId xmlns:a16="http://schemas.microsoft.com/office/drawing/2014/main" id="{CD11FBC1-84B0-4680-DD94-570DE7D04937}"/>
              </a:ext>
            </a:extLst>
          </p:cNvPr>
          <p:cNvSpPr txBox="1">
            <a:spLocks/>
          </p:cNvSpPr>
          <p:nvPr/>
        </p:nvSpPr>
        <p:spPr>
          <a:xfrm>
            <a:off x="1064999" y="2442345"/>
            <a:ext cx="6524863" cy="158044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pPr marL="457200" indent="-457200">
              <a:spcBef>
                <a:spcPts val="800"/>
              </a:spcBef>
            </a:pPr>
            <a:r>
              <a:rPr lang="en-US" sz="2800" b="1" kern="1200" dirty="0">
                <a:solidFill>
                  <a:schemeClr val="accent2"/>
                </a:solidFill>
                <a:latin typeface="+mn-lt"/>
                <a:ea typeface="+mn-ea"/>
                <a:cs typeface="+mn-cs"/>
              </a:rPr>
              <a:t>Request Motion to Recommend Approval of the Community Health Needs Assessment Implementation Plan to the Governing Board.</a:t>
            </a:r>
          </a:p>
        </p:txBody>
      </p:sp>
    </p:spTree>
    <p:extLst>
      <p:ext uri="{BB962C8B-B14F-4D97-AF65-F5344CB8AC3E}">
        <p14:creationId xmlns:p14="http://schemas.microsoft.com/office/powerpoint/2010/main" val="318754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Open Discussion</a:t>
            </a:r>
          </a:p>
        </p:txBody>
      </p:sp>
      <p:pic>
        <p:nvPicPr>
          <p:cNvPr id="8" name="Picture 7" descr="A black and white sign with white text&#10;&#10;AI-generated content may be incorrect.">
            <a:extLst>
              <a:ext uri="{FF2B5EF4-FFF2-40B4-BE49-F238E27FC236}">
                <a16:creationId xmlns:a16="http://schemas.microsoft.com/office/drawing/2014/main" id="{35602952-C98E-1B7D-7D77-F71AAD866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2761" y="6060510"/>
            <a:ext cx="1912526" cy="365314"/>
          </a:xfrm>
          <a:prstGeom prst="rect">
            <a:avLst/>
          </a:prstGeom>
        </p:spPr>
      </p:pic>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5946-C14E-2CB3-748A-485DDF486F9C}"/>
              </a:ext>
            </a:extLst>
          </p:cNvPr>
          <p:cNvSpPr>
            <a:spLocks noGrp="1"/>
          </p:cNvSpPr>
          <p:nvPr>
            <p:ph type="ctrTitle"/>
          </p:nvPr>
        </p:nvSpPr>
        <p:spPr/>
        <p:txBody>
          <a:bodyPr/>
          <a:lstStyle/>
          <a:p>
            <a:r>
              <a:rPr lang="en-US" dirty="0"/>
              <a:t>Adjournment</a:t>
            </a:r>
          </a:p>
        </p:txBody>
      </p:sp>
      <p:sp>
        <p:nvSpPr>
          <p:cNvPr id="3" name="Subtitle 2">
            <a:extLst>
              <a:ext uri="{FF2B5EF4-FFF2-40B4-BE49-F238E27FC236}">
                <a16:creationId xmlns:a16="http://schemas.microsoft.com/office/drawing/2014/main" id="{AE25CBAE-6674-3554-AA47-E5922C4AA9DE}"/>
              </a:ext>
            </a:extLst>
          </p:cNvPr>
          <p:cNvSpPr>
            <a:spLocks noGrp="1"/>
          </p:cNvSpPr>
          <p:nvPr>
            <p:ph type="subTitle" idx="1"/>
          </p:nvPr>
        </p:nvSpPr>
        <p:spPr/>
        <p:txBody>
          <a:bodyPr/>
          <a:lstStyle/>
          <a:p>
            <a:r>
              <a:rPr lang="en-US" dirty="0"/>
              <a:t>Thank you for attending!</a:t>
            </a:r>
          </a:p>
        </p:txBody>
      </p:sp>
    </p:spTree>
    <p:extLst>
      <p:ext uri="{BB962C8B-B14F-4D97-AF65-F5344CB8AC3E}">
        <p14:creationId xmlns:p14="http://schemas.microsoft.com/office/powerpoint/2010/main" val="7985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01BF-FE67-93B2-E1DA-F5BC11DAD812}"/>
              </a:ext>
            </a:extLst>
          </p:cNvPr>
          <p:cNvSpPr>
            <a:spLocks noGrp="1"/>
          </p:cNvSpPr>
          <p:nvPr>
            <p:ph type="title"/>
          </p:nvPr>
        </p:nvSpPr>
        <p:spPr>
          <a:xfrm>
            <a:off x="1524000" y="457200"/>
            <a:ext cx="9144000" cy="1143000"/>
          </a:xfrm>
        </p:spPr>
        <p:txBody>
          <a:bodyPr anchor="b">
            <a:normAutofit/>
          </a:bodyPr>
          <a:lstStyle/>
          <a:p>
            <a:r>
              <a:rPr lang="en-US" dirty="0"/>
              <a:t>Review and Approval of February 28, 2025 Finance Committee Meeting Minutes </a:t>
            </a:r>
          </a:p>
        </p:txBody>
      </p:sp>
      <p:pic>
        <p:nvPicPr>
          <p:cNvPr id="6" name="Picture Placeholder 5" descr="Contract with solid fill">
            <a:extLst>
              <a:ext uri="{FF2B5EF4-FFF2-40B4-BE49-F238E27FC236}">
                <a16:creationId xmlns:a16="http://schemas.microsoft.com/office/drawing/2014/main" id="{EB15F687-C9BE-5EB4-2DFF-228A6FD344E4}"/>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540764" y="1714500"/>
            <a:ext cx="4462272" cy="4462272"/>
          </a:xfrm>
        </p:spPr>
      </p:pic>
      <p:sp>
        <p:nvSpPr>
          <p:cNvPr id="3" name="Content Placeholder 3">
            <a:extLst>
              <a:ext uri="{FF2B5EF4-FFF2-40B4-BE49-F238E27FC236}">
                <a16:creationId xmlns:a16="http://schemas.microsoft.com/office/drawing/2014/main" id="{84D94292-D2DF-F754-BF91-7999AC7513DD}"/>
              </a:ext>
            </a:extLst>
          </p:cNvPr>
          <p:cNvSpPr txBox="1">
            <a:spLocks/>
          </p:cNvSpPr>
          <p:nvPr/>
        </p:nvSpPr>
        <p:spPr>
          <a:xfrm>
            <a:off x="6155436" y="1998131"/>
            <a:ext cx="4495800" cy="446227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sz="2400" b="1" dirty="0">
                <a:solidFill>
                  <a:srgbClr val="78BE21"/>
                </a:solidFill>
              </a:rPr>
              <a:t>Request Motion to Approve February 28, 2025 Finance Committee Meeting Minutes.</a:t>
            </a:r>
          </a:p>
        </p:txBody>
      </p:sp>
    </p:spTree>
    <p:extLst>
      <p:ext uri="{BB962C8B-B14F-4D97-AF65-F5344CB8AC3E}">
        <p14:creationId xmlns:p14="http://schemas.microsoft.com/office/powerpoint/2010/main" val="1599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17E9-0FE0-A7EC-99B6-B907B0E55242}"/>
              </a:ext>
            </a:extLst>
          </p:cNvPr>
          <p:cNvSpPr>
            <a:spLocks noGrp="1"/>
          </p:cNvSpPr>
          <p:nvPr>
            <p:ph type="title"/>
          </p:nvPr>
        </p:nvSpPr>
        <p:spPr/>
        <p:txBody>
          <a:bodyPr/>
          <a:lstStyle/>
          <a:p>
            <a:r>
              <a:rPr lang="en-US" dirty="0"/>
              <a:t>March 2025 Financials</a:t>
            </a:r>
          </a:p>
        </p:txBody>
      </p:sp>
      <p:graphicFrame>
        <p:nvGraphicFramePr>
          <p:cNvPr id="4" name="Content Placeholder 3">
            <a:extLst>
              <a:ext uri="{FF2B5EF4-FFF2-40B4-BE49-F238E27FC236}">
                <a16:creationId xmlns:a16="http://schemas.microsoft.com/office/drawing/2014/main" id="{BE437510-2BED-09C0-349A-8E335DB2B456}"/>
              </a:ext>
            </a:extLst>
          </p:cNvPr>
          <p:cNvGraphicFramePr>
            <a:graphicFrameLocks noGrp="1"/>
          </p:cNvGraphicFramePr>
          <p:nvPr>
            <p:ph idx="1"/>
            <p:extLst>
              <p:ext uri="{D42A27DB-BD31-4B8C-83A1-F6EECF244321}">
                <p14:modId xmlns:p14="http://schemas.microsoft.com/office/powerpoint/2010/main" val="3205667809"/>
              </p:ext>
            </p:extLst>
          </p:nvPr>
        </p:nvGraphicFramePr>
        <p:xfrm>
          <a:off x="430491" y="1714500"/>
          <a:ext cx="91440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3">
            <a:extLst>
              <a:ext uri="{FF2B5EF4-FFF2-40B4-BE49-F238E27FC236}">
                <a16:creationId xmlns:a16="http://schemas.microsoft.com/office/drawing/2014/main" id="{30E87ACA-FA24-D917-E2B1-40325124E65B}"/>
              </a:ext>
            </a:extLst>
          </p:cNvPr>
          <p:cNvSpPr txBox="1">
            <a:spLocks/>
          </p:cNvSpPr>
          <p:nvPr/>
        </p:nvSpPr>
        <p:spPr>
          <a:xfrm>
            <a:off x="6869783" y="2016985"/>
            <a:ext cx="4495800" cy="446227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sz="2400" b="1" dirty="0">
                <a:solidFill>
                  <a:srgbClr val="78BE21"/>
                </a:solidFill>
              </a:rPr>
              <a:t>Request Motion to Approve March 2025 Financials.</a:t>
            </a:r>
          </a:p>
        </p:txBody>
      </p:sp>
    </p:spTree>
    <p:extLst>
      <p:ext uri="{BB962C8B-B14F-4D97-AF65-F5344CB8AC3E}">
        <p14:creationId xmlns:p14="http://schemas.microsoft.com/office/powerpoint/2010/main" val="137626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17E9-0FE0-A7EC-99B6-B907B0E55242}"/>
              </a:ext>
            </a:extLst>
          </p:cNvPr>
          <p:cNvSpPr>
            <a:spLocks noGrp="1"/>
          </p:cNvSpPr>
          <p:nvPr>
            <p:ph type="title"/>
          </p:nvPr>
        </p:nvSpPr>
        <p:spPr>
          <a:xfrm>
            <a:off x="8532813" y="1683327"/>
            <a:ext cx="3125787" cy="2877260"/>
          </a:xfrm>
        </p:spPr>
        <p:txBody>
          <a:bodyPr anchor="b">
            <a:normAutofit/>
          </a:bodyPr>
          <a:lstStyle/>
          <a:p>
            <a:r>
              <a:rPr lang="en-US" dirty="0"/>
              <a:t>April </a:t>
            </a:r>
            <a:br>
              <a:rPr lang="en-US" dirty="0"/>
            </a:br>
            <a:r>
              <a:rPr lang="en-US" dirty="0"/>
              <a:t>Month-to-Date </a:t>
            </a:r>
            <a:br>
              <a:rPr lang="en-US" dirty="0"/>
            </a:br>
            <a:r>
              <a:rPr lang="en-US" dirty="0"/>
              <a:t>GROSS REVENUES Update</a:t>
            </a:r>
          </a:p>
        </p:txBody>
      </p:sp>
      <p:pic>
        <p:nvPicPr>
          <p:cNvPr id="4" name="Content Placeholder 3">
            <a:extLst>
              <a:ext uri="{FF2B5EF4-FFF2-40B4-BE49-F238E27FC236}">
                <a16:creationId xmlns:a16="http://schemas.microsoft.com/office/drawing/2014/main" id="{8D17BFFF-04C3-441E-AF5E-C36679874D43}"/>
              </a:ext>
            </a:extLst>
          </p:cNvPr>
          <p:cNvPicPr>
            <a:picLocks noGrp="1" noChangeAspect="1"/>
          </p:cNvPicPr>
          <p:nvPr>
            <p:ph type="pic" idx="1"/>
          </p:nvPr>
        </p:nvPicPr>
        <p:blipFill>
          <a:blip r:embed="rId2"/>
          <a:stretch/>
        </p:blipFill>
        <p:spPr>
          <a:xfrm>
            <a:off x="1333500" y="-24298"/>
            <a:ext cx="5415464" cy="6882298"/>
          </a:xfrm>
          <a:prstGeom prst="rect">
            <a:avLst/>
          </a:prstGeom>
          <a:noFill/>
        </p:spPr>
      </p:pic>
      <p:sp>
        <p:nvSpPr>
          <p:cNvPr id="9" name="Text Placeholder 3">
            <a:extLst>
              <a:ext uri="{FF2B5EF4-FFF2-40B4-BE49-F238E27FC236}">
                <a16:creationId xmlns:a16="http://schemas.microsoft.com/office/drawing/2014/main" id="{2DB18991-25D2-4A07-2851-5FB53F155E26}"/>
              </a:ext>
            </a:extLst>
          </p:cNvPr>
          <p:cNvSpPr>
            <a:spLocks noGrp="1"/>
          </p:cNvSpPr>
          <p:nvPr>
            <p:ph type="body" sz="half" idx="2"/>
          </p:nvPr>
        </p:nvSpPr>
        <p:spPr>
          <a:xfrm>
            <a:off x="8532813" y="4591761"/>
            <a:ext cx="3125787" cy="1580440"/>
          </a:xfrm>
        </p:spPr>
        <p:txBody>
          <a:bodyPr/>
          <a:lstStyle/>
          <a:p>
            <a:endParaRPr lang="en-US" dirty="0"/>
          </a:p>
        </p:txBody>
      </p:sp>
    </p:spTree>
    <p:extLst>
      <p:ext uri="{BB962C8B-B14F-4D97-AF65-F5344CB8AC3E}">
        <p14:creationId xmlns:p14="http://schemas.microsoft.com/office/powerpoint/2010/main" val="1151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2517-AEFD-DA79-8A41-00CD587E9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4C7C6-C951-C0C6-82FC-278EC944F6B6}"/>
              </a:ext>
            </a:extLst>
          </p:cNvPr>
          <p:cNvSpPr>
            <a:spLocks noGrp="1"/>
          </p:cNvSpPr>
          <p:nvPr>
            <p:ph type="title"/>
          </p:nvPr>
        </p:nvSpPr>
        <p:spPr>
          <a:xfrm>
            <a:off x="1209675" y="179377"/>
            <a:ext cx="9992264" cy="1143000"/>
          </a:xfrm>
        </p:spPr>
        <p:txBody>
          <a:bodyPr/>
          <a:lstStyle/>
          <a:p>
            <a:r>
              <a:rPr lang="en-US" dirty="0"/>
              <a:t>Capital Request: </a:t>
            </a:r>
            <a:r>
              <a:rPr lang="en-US" dirty="0" err="1"/>
              <a:t>Skytron</a:t>
            </a:r>
            <a:r>
              <a:rPr lang="en-US" dirty="0"/>
              <a:t> Flex Ultrasonic Washer Disinfector</a:t>
            </a:r>
          </a:p>
        </p:txBody>
      </p:sp>
      <p:sp>
        <p:nvSpPr>
          <p:cNvPr id="3" name="Content Placeholder 2">
            <a:extLst>
              <a:ext uri="{FF2B5EF4-FFF2-40B4-BE49-F238E27FC236}">
                <a16:creationId xmlns:a16="http://schemas.microsoft.com/office/drawing/2014/main" id="{67DBF60F-73FD-B9EB-D94A-146D0258FA58}"/>
              </a:ext>
            </a:extLst>
          </p:cNvPr>
          <p:cNvSpPr>
            <a:spLocks noGrp="1"/>
          </p:cNvSpPr>
          <p:nvPr>
            <p:ph sz="half" idx="1"/>
          </p:nvPr>
        </p:nvSpPr>
        <p:spPr>
          <a:xfrm>
            <a:off x="1209674" y="1604514"/>
            <a:ext cx="4886325" cy="4727534"/>
          </a:xfrm>
        </p:spPr>
        <p:txBody>
          <a:bodyPr>
            <a:normAutofit/>
          </a:bodyPr>
          <a:lstStyle/>
          <a:p>
            <a:r>
              <a:rPr lang="en-US" dirty="0"/>
              <a:t>With the upcoming implementation of robotics, the sterile processing department (SPD) will need to purchase a new ultrasonic washer disinfector that can effectively integrate with robotic systems for cleaning surgical instruments. </a:t>
            </a:r>
          </a:p>
          <a:p>
            <a:r>
              <a:rPr lang="en-US" dirty="0"/>
              <a:t>This surgical instrument washer-disinfector is versatile and can process large loads of cannulated, non-cannulated, and robotic instruments.</a:t>
            </a:r>
          </a:p>
          <a:p>
            <a:r>
              <a:rPr lang="en-US" dirty="0"/>
              <a:t>The need for an ultrasonic washer was carefully vetted with the SPD project team to confirm that there is adequate electrical and plumbing infrastructure to support the new equipment. </a:t>
            </a:r>
          </a:p>
          <a:p>
            <a:endParaRPr lang="en-US" dirty="0"/>
          </a:p>
          <a:p>
            <a:endParaRPr lang="en-US" dirty="0"/>
          </a:p>
        </p:txBody>
      </p:sp>
      <p:sp>
        <p:nvSpPr>
          <p:cNvPr id="5" name="Content Placeholder 3">
            <a:extLst>
              <a:ext uri="{FF2B5EF4-FFF2-40B4-BE49-F238E27FC236}">
                <a16:creationId xmlns:a16="http://schemas.microsoft.com/office/drawing/2014/main" id="{19AD900B-6D81-8F9A-4015-1AAB95D61F69}"/>
              </a:ext>
            </a:extLst>
          </p:cNvPr>
          <p:cNvSpPr txBox="1">
            <a:spLocks/>
          </p:cNvSpPr>
          <p:nvPr/>
        </p:nvSpPr>
        <p:spPr>
          <a:xfrm>
            <a:off x="6095999" y="4794191"/>
            <a:ext cx="5979208" cy="435144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pPr marL="274320" marR="0" lvl="0" indent="-228600" algn="l" defTabSz="914400" rtl="0" eaLnBrk="1" fontAlgn="auto" latinLnBrk="0" hangingPunct="1">
              <a:lnSpc>
                <a:spcPct val="90000"/>
              </a:lnSpc>
              <a:spcBef>
                <a:spcPts val="1800"/>
              </a:spcBef>
              <a:spcAft>
                <a:spcPts val="0"/>
              </a:spcAft>
              <a:buClr>
                <a:srgbClr val="00617F">
                  <a:lumMod val="50000"/>
                </a:srgbClr>
              </a:buClr>
              <a:buSzPct val="100000"/>
              <a:buFont typeface="Arial" pitchFamily="34" charset="0"/>
              <a:buChar char="▪"/>
              <a:tabLst/>
              <a:defRPr/>
            </a:pPr>
            <a:r>
              <a:rPr kumimoji="0" lang="en-US" sz="2400" b="1" i="0" u="none" strike="noStrike" kern="1200" cap="none" spc="0" normalizeH="0" baseline="0" noProof="0" dirty="0">
                <a:ln>
                  <a:noFill/>
                </a:ln>
                <a:solidFill>
                  <a:srgbClr val="78BE21"/>
                </a:solidFill>
                <a:effectLst/>
                <a:uLnTx/>
                <a:uFillTx/>
                <a:latin typeface="Calibri"/>
                <a:ea typeface="+mn-ea"/>
                <a:cs typeface="+mn-cs"/>
              </a:rPr>
              <a:t>Request Motion to Recommend to the</a:t>
            </a:r>
            <a:r>
              <a:rPr lang="en-US" sz="2400" b="1" dirty="0">
                <a:solidFill>
                  <a:srgbClr val="78BE21"/>
                </a:solidFill>
                <a:latin typeface="Calibri"/>
              </a:rPr>
              <a:t> Executive Committee/Governing Board approval of </a:t>
            </a:r>
            <a:r>
              <a:rPr kumimoji="0" lang="en-US" sz="2400" b="1" i="0" u="none" strike="noStrike" kern="1200" cap="none" spc="0" normalizeH="0" baseline="0" noProof="0" dirty="0">
                <a:ln>
                  <a:noFill/>
                </a:ln>
                <a:solidFill>
                  <a:srgbClr val="78BE21"/>
                </a:solidFill>
                <a:effectLst/>
                <a:uLnTx/>
                <a:uFillTx/>
                <a:latin typeface="Calibri"/>
                <a:ea typeface="+mn-ea"/>
                <a:cs typeface="+mn-cs"/>
              </a:rPr>
              <a:t>FY2025 Capital for $110,740 for an Ultrasonic Washer.</a:t>
            </a:r>
          </a:p>
        </p:txBody>
      </p:sp>
      <p:pic>
        <p:nvPicPr>
          <p:cNvPr id="4" name="Picture 3">
            <a:extLst>
              <a:ext uri="{FF2B5EF4-FFF2-40B4-BE49-F238E27FC236}">
                <a16:creationId xmlns:a16="http://schemas.microsoft.com/office/drawing/2014/main" id="{C9916364-D0A6-3956-54FA-BAAC0DDDF5C0}"/>
              </a:ext>
            </a:extLst>
          </p:cNvPr>
          <p:cNvPicPr>
            <a:picLocks noChangeAspect="1"/>
          </p:cNvPicPr>
          <p:nvPr/>
        </p:nvPicPr>
        <p:blipFill>
          <a:blip r:embed="rId2"/>
          <a:stretch>
            <a:fillRect/>
          </a:stretch>
        </p:blipFill>
        <p:spPr>
          <a:xfrm>
            <a:off x="6698410" y="1604514"/>
            <a:ext cx="3618781" cy="3108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509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CADF-6FBC-3D68-E7C9-B72A0D94C603}"/>
              </a:ext>
            </a:extLst>
          </p:cNvPr>
          <p:cNvSpPr>
            <a:spLocks noGrp="1"/>
          </p:cNvSpPr>
          <p:nvPr>
            <p:ph type="title"/>
          </p:nvPr>
        </p:nvSpPr>
        <p:spPr>
          <a:xfrm>
            <a:off x="1135810" y="-442105"/>
            <a:ext cx="11780089" cy="1143000"/>
          </a:xfrm>
        </p:spPr>
        <p:txBody>
          <a:bodyPr/>
          <a:lstStyle/>
          <a:p>
            <a:r>
              <a:rPr lang="en-US" dirty="0"/>
              <a:t>Capital Request: Stryker Mako </a:t>
            </a:r>
            <a:r>
              <a:rPr lang="en-US" dirty="0" err="1"/>
              <a:t>SmartRobotics</a:t>
            </a:r>
            <a:r>
              <a:rPr lang="en-US" dirty="0"/>
              <a:t> Robot</a:t>
            </a:r>
          </a:p>
        </p:txBody>
      </p:sp>
      <p:sp>
        <p:nvSpPr>
          <p:cNvPr id="3" name="Content Placeholder 2">
            <a:extLst>
              <a:ext uri="{FF2B5EF4-FFF2-40B4-BE49-F238E27FC236}">
                <a16:creationId xmlns:a16="http://schemas.microsoft.com/office/drawing/2014/main" id="{94282F0F-72C6-488D-5987-FB5D26484B41}"/>
              </a:ext>
            </a:extLst>
          </p:cNvPr>
          <p:cNvSpPr>
            <a:spLocks noGrp="1"/>
          </p:cNvSpPr>
          <p:nvPr>
            <p:ph sz="half" idx="1"/>
          </p:nvPr>
        </p:nvSpPr>
        <p:spPr>
          <a:xfrm>
            <a:off x="1135811" y="923025"/>
            <a:ext cx="5230483" cy="5934975"/>
          </a:xfrm>
        </p:spPr>
        <p:txBody>
          <a:bodyPr>
            <a:normAutofit fontScale="92500" lnSpcReduction="10000"/>
          </a:bodyPr>
          <a:lstStyle/>
          <a:p>
            <a:r>
              <a:rPr lang="en-US" dirty="0"/>
              <a:t>The Stryker Mako </a:t>
            </a:r>
            <a:r>
              <a:rPr lang="en-US" dirty="0" err="1"/>
              <a:t>SmartRobotics</a:t>
            </a:r>
            <a:r>
              <a:rPr lang="en-US" dirty="0"/>
              <a:t> system is a robotic-arm assisted surgery platform used in joint replacement procedures allowing surgeons to create personalized surgical plans based on 3D CT scans and guide the robotic arm during surgery for precise implant placement</a:t>
            </a:r>
          </a:p>
          <a:p>
            <a:r>
              <a:rPr lang="en-US" dirty="0"/>
              <a:t>The Mako system is expected to evolve further, with future applications such as the shoulder surgery module coming in 2026. </a:t>
            </a:r>
          </a:p>
          <a:p>
            <a:r>
              <a:rPr lang="en-US" dirty="0"/>
              <a:t>Key benefits of the Mako system include:</a:t>
            </a:r>
          </a:p>
          <a:p>
            <a:pPr lvl="1"/>
            <a:r>
              <a:rPr lang="en-US" dirty="0"/>
              <a:t>Increased surgical precision and alignment accuracy.</a:t>
            </a:r>
          </a:p>
          <a:p>
            <a:pPr lvl="1"/>
            <a:r>
              <a:rPr lang="en-US" dirty="0"/>
              <a:t>Faster recovery times and reduced postoperative pain compared to traditional methods.</a:t>
            </a:r>
          </a:p>
          <a:p>
            <a:pPr lvl="1"/>
            <a:r>
              <a:rPr lang="en-US" dirty="0"/>
              <a:t>Minimally invasive procedures that reduce trauma to surrounding tissues.</a:t>
            </a:r>
          </a:p>
          <a:p>
            <a:pPr lvl="1"/>
            <a:r>
              <a:rPr lang="en-US" dirty="0"/>
              <a:t>Recruit orthopedic surgeons who are accustomed to using the advanced technology.</a:t>
            </a:r>
          </a:p>
          <a:p>
            <a:pPr lvl="1"/>
            <a:r>
              <a:rPr lang="en-US" dirty="0"/>
              <a:t>Attract individuals who view robotics as a cutting-edge advancement in healthcare.</a:t>
            </a:r>
          </a:p>
          <a:p>
            <a:endParaRPr lang="en-US" dirty="0"/>
          </a:p>
        </p:txBody>
      </p:sp>
      <p:sp>
        <p:nvSpPr>
          <p:cNvPr id="5" name="Content Placeholder 3">
            <a:extLst>
              <a:ext uri="{FF2B5EF4-FFF2-40B4-BE49-F238E27FC236}">
                <a16:creationId xmlns:a16="http://schemas.microsoft.com/office/drawing/2014/main" id="{B96FE5E0-1414-51CB-5BBE-C172A887FBBE}"/>
              </a:ext>
            </a:extLst>
          </p:cNvPr>
          <p:cNvSpPr txBox="1">
            <a:spLocks/>
          </p:cNvSpPr>
          <p:nvPr/>
        </p:nvSpPr>
        <p:spPr>
          <a:xfrm>
            <a:off x="6875226" y="4215623"/>
            <a:ext cx="4981756" cy="180293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sz="2400" b="1" dirty="0">
                <a:solidFill>
                  <a:srgbClr val="78BE21"/>
                </a:solidFill>
              </a:rPr>
              <a:t>Request Motion to Recommend Approval to the Governing Board to purchase a Mako Robotic System for $920,000 from the FY2025 Capital Budget.</a:t>
            </a:r>
          </a:p>
        </p:txBody>
      </p:sp>
      <p:pic>
        <p:nvPicPr>
          <p:cNvPr id="4" name="Picture 3">
            <a:extLst>
              <a:ext uri="{FF2B5EF4-FFF2-40B4-BE49-F238E27FC236}">
                <a16:creationId xmlns:a16="http://schemas.microsoft.com/office/drawing/2014/main" id="{55FE3494-4755-0BA0-3B34-EB25A621D6AE}"/>
              </a:ext>
            </a:extLst>
          </p:cNvPr>
          <p:cNvPicPr>
            <a:picLocks noChangeAspect="1"/>
          </p:cNvPicPr>
          <p:nvPr/>
        </p:nvPicPr>
        <p:blipFill>
          <a:blip r:embed="rId2"/>
          <a:stretch>
            <a:fillRect/>
          </a:stretch>
        </p:blipFill>
        <p:spPr>
          <a:xfrm>
            <a:off x="6366294" y="1007242"/>
            <a:ext cx="5054181" cy="3029077"/>
          </a:xfrm>
          <a:prstGeom prst="rect">
            <a:avLst/>
          </a:prstGeom>
        </p:spPr>
      </p:pic>
    </p:spTree>
    <p:extLst>
      <p:ext uri="{BB962C8B-B14F-4D97-AF65-F5344CB8AC3E}">
        <p14:creationId xmlns:p14="http://schemas.microsoft.com/office/powerpoint/2010/main" val="222079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CADF-6FBC-3D68-E7C9-B72A0D94C603}"/>
              </a:ext>
            </a:extLst>
          </p:cNvPr>
          <p:cNvSpPr>
            <a:spLocks noGrp="1"/>
          </p:cNvSpPr>
          <p:nvPr>
            <p:ph type="title"/>
          </p:nvPr>
        </p:nvSpPr>
        <p:spPr>
          <a:xfrm>
            <a:off x="0" y="457200"/>
            <a:ext cx="12192000" cy="1143000"/>
          </a:xfrm>
        </p:spPr>
        <p:txBody>
          <a:bodyPr/>
          <a:lstStyle/>
          <a:p>
            <a:pPr algn="ctr"/>
            <a:r>
              <a:rPr lang="en-US" dirty="0"/>
              <a:t>Debt Summary – March 31, 2025</a:t>
            </a:r>
          </a:p>
        </p:txBody>
      </p:sp>
      <p:pic>
        <p:nvPicPr>
          <p:cNvPr id="5" name="Picture 4">
            <a:extLst>
              <a:ext uri="{FF2B5EF4-FFF2-40B4-BE49-F238E27FC236}">
                <a16:creationId xmlns:a16="http://schemas.microsoft.com/office/drawing/2014/main" id="{63E2C04C-E175-DF04-7C24-F68692AA2347}"/>
              </a:ext>
            </a:extLst>
          </p:cNvPr>
          <p:cNvPicPr>
            <a:picLocks noChangeAspect="1"/>
          </p:cNvPicPr>
          <p:nvPr/>
        </p:nvPicPr>
        <p:blipFill>
          <a:blip r:embed="rId2"/>
          <a:stretch>
            <a:fillRect/>
          </a:stretch>
        </p:blipFill>
        <p:spPr>
          <a:xfrm>
            <a:off x="202425" y="1997489"/>
            <a:ext cx="11616409" cy="2712130"/>
          </a:xfrm>
          <a:prstGeom prst="rect">
            <a:avLst/>
          </a:prstGeom>
        </p:spPr>
      </p:pic>
    </p:spTree>
    <p:extLst>
      <p:ext uri="{BB962C8B-B14F-4D97-AF65-F5344CB8AC3E}">
        <p14:creationId xmlns:p14="http://schemas.microsoft.com/office/powerpoint/2010/main" val="426903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CADF-6FBC-3D68-E7C9-B72A0D94C603}"/>
              </a:ext>
            </a:extLst>
          </p:cNvPr>
          <p:cNvSpPr>
            <a:spLocks noGrp="1"/>
          </p:cNvSpPr>
          <p:nvPr>
            <p:ph type="title"/>
          </p:nvPr>
        </p:nvSpPr>
        <p:spPr>
          <a:xfrm>
            <a:off x="581115" y="457200"/>
            <a:ext cx="11169352" cy="1143000"/>
          </a:xfrm>
        </p:spPr>
        <p:txBody>
          <a:bodyPr>
            <a:normAutofit/>
          </a:bodyPr>
          <a:lstStyle/>
          <a:p>
            <a:r>
              <a:rPr lang="en-US" dirty="0"/>
              <a:t>Retirement of 2015 Bonds at Interest Reset Date &amp; </a:t>
            </a:r>
            <a:br>
              <a:rPr lang="en-US" dirty="0"/>
            </a:br>
            <a:r>
              <a:rPr lang="en-US" dirty="0"/>
              <a:t>Prepayment - 2018 &amp; 2023 Bonds</a:t>
            </a:r>
          </a:p>
        </p:txBody>
      </p:sp>
      <p:sp>
        <p:nvSpPr>
          <p:cNvPr id="7" name="TextBox 6">
            <a:extLst>
              <a:ext uri="{FF2B5EF4-FFF2-40B4-BE49-F238E27FC236}">
                <a16:creationId xmlns:a16="http://schemas.microsoft.com/office/drawing/2014/main" id="{6368BEBD-02A9-8A7B-BA11-4F5E58BFE9F5}"/>
              </a:ext>
            </a:extLst>
          </p:cNvPr>
          <p:cNvSpPr txBox="1"/>
          <p:nvPr/>
        </p:nvSpPr>
        <p:spPr>
          <a:xfrm>
            <a:off x="726393" y="1828800"/>
            <a:ext cx="11024074" cy="646331"/>
          </a:xfrm>
          <a:prstGeom prst="rect">
            <a:avLst/>
          </a:prstGeom>
          <a:noFill/>
        </p:spPr>
        <p:txBody>
          <a:bodyPr wrap="square" rtlCol="0">
            <a:spAutoFit/>
          </a:bodyPr>
          <a:lstStyle/>
          <a:p>
            <a:endParaRPr lang="en-US" dirty="0"/>
          </a:p>
          <a:p>
            <a:endParaRPr lang="en-US" dirty="0"/>
          </a:p>
        </p:txBody>
      </p:sp>
      <p:pic>
        <p:nvPicPr>
          <p:cNvPr id="9" name="Picture 8">
            <a:extLst>
              <a:ext uri="{FF2B5EF4-FFF2-40B4-BE49-F238E27FC236}">
                <a16:creationId xmlns:a16="http://schemas.microsoft.com/office/drawing/2014/main" id="{01A72E2A-D211-FF74-8769-19307B4D02B7}"/>
              </a:ext>
            </a:extLst>
          </p:cNvPr>
          <p:cNvPicPr>
            <a:picLocks noChangeAspect="1"/>
          </p:cNvPicPr>
          <p:nvPr/>
        </p:nvPicPr>
        <p:blipFill>
          <a:blip r:embed="rId2"/>
          <a:stretch>
            <a:fillRect/>
          </a:stretch>
        </p:blipFill>
        <p:spPr>
          <a:xfrm>
            <a:off x="186851" y="1699491"/>
            <a:ext cx="11563616" cy="2658721"/>
          </a:xfrm>
          <a:prstGeom prst="rect">
            <a:avLst/>
          </a:prstGeom>
        </p:spPr>
      </p:pic>
      <p:sp>
        <p:nvSpPr>
          <p:cNvPr id="11" name="Content Placeholder 10">
            <a:extLst>
              <a:ext uri="{FF2B5EF4-FFF2-40B4-BE49-F238E27FC236}">
                <a16:creationId xmlns:a16="http://schemas.microsoft.com/office/drawing/2014/main" id="{66954316-26F6-270A-ACE5-F078CEADC497}"/>
              </a:ext>
            </a:extLst>
          </p:cNvPr>
          <p:cNvSpPr>
            <a:spLocks noGrp="1"/>
          </p:cNvSpPr>
          <p:nvPr>
            <p:ph sz="half" idx="2"/>
          </p:nvPr>
        </p:nvSpPr>
        <p:spPr>
          <a:xfrm>
            <a:off x="581115" y="4785644"/>
            <a:ext cx="11066803" cy="1391127"/>
          </a:xfrm>
        </p:spPr>
        <p:txBody>
          <a:bodyPr/>
          <a:lstStyle/>
          <a:p>
            <a:r>
              <a:rPr lang="en-US" dirty="0"/>
              <a:t>Effect on Days Cash on Hand = ~ 55 days</a:t>
            </a:r>
          </a:p>
          <a:p>
            <a:pPr marL="45720" indent="0">
              <a:buNone/>
            </a:pPr>
            <a:endParaRPr lang="en-US" dirty="0"/>
          </a:p>
        </p:txBody>
      </p:sp>
      <p:pic>
        <p:nvPicPr>
          <p:cNvPr id="13" name="Picture 12">
            <a:extLst>
              <a:ext uri="{FF2B5EF4-FFF2-40B4-BE49-F238E27FC236}">
                <a16:creationId xmlns:a16="http://schemas.microsoft.com/office/drawing/2014/main" id="{C4707C73-ADF4-0929-D20B-2E70D0BEB998}"/>
              </a:ext>
            </a:extLst>
          </p:cNvPr>
          <p:cNvPicPr>
            <a:picLocks noChangeAspect="1"/>
          </p:cNvPicPr>
          <p:nvPr/>
        </p:nvPicPr>
        <p:blipFill>
          <a:blip r:embed="rId3"/>
          <a:stretch>
            <a:fillRect/>
          </a:stretch>
        </p:blipFill>
        <p:spPr>
          <a:xfrm>
            <a:off x="5487245" y="4698007"/>
            <a:ext cx="6123640" cy="1203490"/>
          </a:xfrm>
          <a:prstGeom prst="rect">
            <a:avLst/>
          </a:prstGeom>
        </p:spPr>
      </p:pic>
    </p:spTree>
    <p:extLst>
      <p:ext uri="{BB962C8B-B14F-4D97-AF65-F5344CB8AC3E}">
        <p14:creationId xmlns:p14="http://schemas.microsoft.com/office/powerpoint/2010/main" val="34167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Custom 2">
      <a:dk1>
        <a:sysClr val="windowText" lastClr="000000"/>
      </a:dk1>
      <a:lt1>
        <a:sysClr val="window" lastClr="FFFFFF"/>
      </a:lt1>
      <a:dk2>
        <a:srgbClr val="373545"/>
      </a:dk2>
      <a:lt2>
        <a:srgbClr val="CEDBE6"/>
      </a:lt2>
      <a:accent1>
        <a:srgbClr val="00617F"/>
      </a:accent1>
      <a:accent2>
        <a:srgbClr val="78BE21"/>
      </a:accent2>
      <a:accent3>
        <a:srgbClr val="75BDA7"/>
      </a:accent3>
      <a:accent4>
        <a:srgbClr val="7A8C8E"/>
      </a:accent4>
      <a:accent5>
        <a:srgbClr val="84ACB6"/>
      </a:accent5>
      <a:accent6>
        <a:srgbClr val="2683C6"/>
      </a:accent6>
      <a:hlink>
        <a:srgbClr val="6B9F25"/>
      </a:hlink>
      <a:folHlink>
        <a:srgbClr val="9F6715"/>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1662</TotalTime>
  <Words>986</Words>
  <Application>Microsoft Office PowerPoint</Application>
  <PresentationFormat>Widescreen</PresentationFormat>
  <Paragraphs>148</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Calibri Light</vt:lpstr>
      <vt:lpstr>Wingdings</vt:lpstr>
      <vt:lpstr>Health Fitness 16x9</vt:lpstr>
      <vt:lpstr>Acrobat Document</vt:lpstr>
      <vt:lpstr>Finance Committee</vt:lpstr>
      <vt:lpstr>Agenda</vt:lpstr>
      <vt:lpstr>Review and Approval of February 28, 2025 Finance Committee Meeting Minutes </vt:lpstr>
      <vt:lpstr>March 2025 Financials</vt:lpstr>
      <vt:lpstr>April  Month-to-Date  GROSS REVENUES Update</vt:lpstr>
      <vt:lpstr>Capital Request: Skytron Flex Ultrasonic Washer Disinfector</vt:lpstr>
      <vt:lpstr>Capital Request: Stryker Mako SmartRobotics Robot</vt:lpstr>
      <vt:lpstr>Debt Summary – March 31, 2025</vt:lpstr>
      <vt:lpstr>Retirement of 2015 Bonds at Interest Reset Date &amp;  Prepayment - 2018 &amp; 2023 Bonds</vt:lpstr>
      <vt:lpstr>Recommended Motions</vt:lpstr>
      <vt:lpstr>Community Health Needs Assessment Implementation Strategy</vt:lpstr>
      <vt:lpstr>Why do a Community Health Needs Assessment(CHNA)?)?</vt:lpstr>
      <vt:lpstr>CHNA Requirements: Overview</vt:lpstr>
      <vt:lpstr>Healthy Dane Partners</vt:lpstr>
      <vt:lpstr>Key priorities identified </vt:lpstr>
      <vt:lpstr>Stoughton Health Implementation Plan Priorities</vt:lpstr>
      <vt:lpstr>Chronic Conditions</vt:lpstr>
      <vt:lpstr>Injury &amp; safety</vt:lpstr>
      <vt:lpstr>Mental Health &amp; Substance Use</vt:lpstr>
      <vt:lpstr>Community Partners – MORE THAN HEALTHCARE </vt:lpstr>
      <vt:lpstr>Community Health Needs Assessment Implementation Plan Approval</vt:lpstr>
      <vt:lpstr>Open Discussion</vt:lpstr>
      <vt:lpstr>Adjournment</vt:lpstr>
    </vt:vector>
  </TitlesOfParts>
  <Company>Stoughton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Abey, Michelle</dc:creator>
  <cp:lastModifiedBy>Polster, Angela</cp:lastModifiedBy>
  <cp:revision>35</cp:revision>
  <dcterms:created xsi:type="dcterms:W3CDTF">2025-03-29T16:20:40Z</dcterms:created>
  <dcterms:modified xsi:type="dcterms:W3CDTF">2025-04-18T18:09:11Z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