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1.jpg" ContentType="image/jpg"/>
  <Override PartName="/ppt/media/image23.jpg" ContentType="image/jpg"/>
  <Override PartName="/ppt/media/image2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45"/>
  </p:notesMasterIdLst>
  <p:handoutMasterIdLst>
    <p:handoutMasterId r:id="rId46"/>
  </p:handoutMasterIdLst>
  <p:sldIdLst>
    <p:sldId id="279" r:id="rId4"/>
    <p:sldId id="257" r:id="rId5"/>
    <p:sldId id="280" r:id="rId6"/>
    <p:sldId id="287" r:id="rId7"/>
    <p:sldId id="292" r:id="rId8"/>
    <p:sldId id="2344" r:id="rId9"/>
    <p:sldId id="598" r:id="rId10"/>
    <p:sldId id="688" r:id="rId11"/>
    <p:sldId id="2324" r:id="rId12"/>
    <p:sldId id="2347" r:id="rId13"/>
    <p:sldId id="2346" r:id="rId14"/>
    <p:sldId id="2348" r:id="rId15"/>
    <p:sldId id="2350" r:id="rId16"/>
    <p:sldId id="470" r:id="rId17"/>
    <p:sldId id="293" r:id="rId18"/>
    <p:sldId id="256" r:id="rId19"/>
    <p:sldId id="295"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96" r:id="rId35"/>
    <p:sldId id="273" r:id="rId36"/>
    <p:sldId id="274" r:id="rId37"/>
    <p:sldId id="275" r:id="rId38"/>
    <p:sldId id="276" r:id="rId39"/>
    <p:sldId id="277" r:id="rId40"/>
    <p:sldId id="278" r:id="rId41"/>
    <p:sldId id="294" r:id="rId42"/>
    <p:sldId id="272" r:id="rId43"/>
    <p:sldId id="2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0" d="100"/>
          <a:sy n="100" d="100"/>
        </p:scale>
        <p:origin x="96" y="22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ABD62-30F0-49CB-82BF-D6A455D907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F117E18-8533-4D4E-9255-B1252271180D}">
      <dgm:prSet phldrT="[Text]"/>
      <dgm:spPr/>
      <dgm:t>
        <a:bodyPr/>
        <a:lstStyle/>
        <a:p>
          <a:r>
            <a:rPr lang="en-US" dirty="0"/>
            <a:t>Firm Qualifications</a:t>
          </a:r>
        </a:p>
      </dgm:t>
    </dgm:pt>
    <dgm:pt modelId="{23C89A1E-CAAF-433F-95F2-4DDFD27BD6DA}" type="parTrans" cxnId="{E3EF95E2-D755-4347-9E19-FCEBD1CBB8D5}">
      <dgm:prSet/>
      <dgm:spPr/>
      <dgm:t>
        <a:bodyPr/>
        <a:lstStyle/>
        <a:p>
          <a:endParaRPr lang="en-US"/>
        </a:p>
      </dgm:t>
    </dgm:pt>
    <dgm:pt modelId="{ACC45146-8BCB-47F5-962B-C9FF9E6E4281}" type="sibTrans" cxnId="{E3EF95E2-D755-4347-9E19-FCEBD1CBB8D5}">
      <dgm:prSet/>
      <dgm:spPr/>
      <dgm:t>
        <a:bodyPr/>
        <a:lstStyle/>
        <a:p>
          <a:endParaRPr lang="en-US"/>
        </a:p>
      </dgm:t>
    </dgm:pt>
    <dgm:pt modelId="{6B516C9F-5669-435A-BD37-BEC0590DB1C8}">
      <dgm:prSet phldrT="[Text]"/>
      <dgm:spPr/>
      <dgm:t>
        <a:bodyPr/>
        <a:lstStyle/>
        <a:p>
          <a:r>
            <a:rPr lang="en-US" dirty="0"/>
            <a:t>Experienced at auditing NFP hospitals</a:t>
          </a:r>
        </a:p>
      </dgm:t>
    </dgm:pt>
    <dgm:pt modelId="{7D9F5E03-847F-4902-9F97-B265339BC2EF}" type="parTrans" cxnId="{8E222391-2B50-4ADF-9786-749A2DE56B1B}">
      <dgm:prSet/>
      <dgm:spPr/>
      <dgm:t>
        <a:bodyPr/>
        <a:lstStyle/>
        <a:p>
          <a:endParaRPr lang="en-US"/>
        </a:p>
      </dgm:t>
    </dgm:pt>
    <dgm:pt modelId="{15D7F5D7-3298-4CD1-843E-2C7DA7B23B3E}" type="sibTrans" cxnId="{8E222391-2B50-4ADF-9786-749A2DE56B1B}">
      <dgm:prSet/>
      <dgm:spPr/>
      <dgm:t>
        <a:bodyPr/>
        <a:lstStyle/>
        <a:p>
          <a:endParaRPr lang="en-US"/>
        </a:p>
      </dgm:t>
    </dgm:pt>
    <dgm:pt modelId="{A752A413-3392-4048-8150-5BAE6E60D4ED}">
      <dgm:prSet phldrT="[Text]"/>
      <dgm:spPr/>
      <dgm:t>
        <a:bodyPr/>
        <a:lstStyle/>
        <a:p>
          <a:r>
            <a:rPr lang="en-US" dirty="0"/>
            <a:t>Proposed Team Qualifications</a:t>
          </a:r>
        </a:p>
      </dgm:t>
    </dgm:pt>
    <dgm:pt modelId="{89B82A6C-E566-4E55-9F29-3CE67F702831}" type="parTrans" cxnId="{A974EDC6-3A1D-44BC-A4A4-44E8ADDFBF2A}">
      <dgm:prSet/>
      <dgm:spPr/>
      <dgm:t>
        <a:bodyPr/>
        <a:lstStyle/>
        <a:p>
          <a:endParaRPr lang="en-US"/>
        </a:p>
      </dgm:t>
    </dgm:pt>
    <dgm:pt modelId="{CE5B8BDB-F1AE-49CF-ACB8-21297CE04EA7}" type="sibTrans" cxnId="{A974EDC6-3A1D-44BC-A4A4-44E8ADDFBF2A}">
      <dgm:prSet/>
      <dgm:spPr/>
      <dgm:t>
        <a:bodyPr/>
        <a:lstStyle/>
        <a:p>
          <a:endParaRPr lang="en-US"/>
        </a:p>
      </dgm:t>
    </dgm:pt>
    <dgm:pt modelId="{2BD4FEC3-C3DF-4B91-80D9-3CACBBAEE1A5}">
      <dgm:prSet phldrT="[Text]"/>
      <dgm:spPr/>
      <dgm:t>
        <a:bodyPr/>
        <a:lstStyle/>
        <a:p>
          <a:r>
            <a:rPr lang="en-US" dirty="0"/>
            <a:t>Personnel are experienced with NFP Hospitals</a:t>
          </a:r>
        </a:p>
      </dgm:t>
    </dgm:pt>
    <dgm:pt modelId="{99EDC0E9-18C7-465E-AA0C-1210503B542C}" type="parTrans" cxnId="{1E3386EE-9BFF-4803-86C9-0500549CF0C7}">
      <dgm:prSet/>
      <dgm:spPr/>
      <dgm:t>
        <a:bodyPr/>
        <a:lstStyle/>
        <a:p>
          <a:endParaRPr lang="en-US"/>
        </a:p>
      </dgm:t>
    </dgm:pt>
    <dgm:pt modelId="{2167EC8F-3AAB-418C-ACB1-AC5FD4BBC62E}" type="sibTrans" cxnId="{1E3386EE-9BFF-4803-86C9-0500549CF0C7}">
      <dgm:prSet/>
      <dgm:spPr/>
      <dgm:t>
        <a:bodyPr/>
        <a:lstStyle/>
        <a:p>
          <a:endParaRPr lang="en-US"/>
        </a:p>
      </dgm:t>
    </dgm:pt>
    <dgm:pt modelId="{21E32E44-553F-42DE-AD28-C4AC0F88AEB3}">
      <dgm:prSet phldrT="[Text]"/>
      <dgm:spPr/>
      <dgm:t>
        <a:bodyPr/>
        <a:lstStyle/>
        <a:p>
          <a:r>
            <a:rPr lang="en-US" dirty="0"/>
            <a:t>Impact on Hospital Personnel</a:t>
          </a:r>
        </a:p>
      </dgm:t>
    </dgm:pt>
    <dgm:pt modelId="{FD20F8B5-B2A0-4754-AEED-607506EFCF93}" type="parTrans" cxnId="{0668CB92-6BB4-45CD-9BE6-AD66121609D3}">
      <dgm:prSet/>
      <dgm:spPr/>
      <dgm:t>
        <a:bodyPr/>
        <a:lstStyle/>
        <a:p>
          <a:endParaRPr lang="en-US"/>
        </a:p>
      </dgm:t>
    </dgm:pt>
    <dgm:pt modelId="{122AE2C2-1C38-4E5B-9859-2078452E8B38}" type="sibTrans" cxnId="{0668CB92-6BB4-45CD-9BE6-AD66121609D3}">
      <dgm:prSet/>
      <dgm:spPr/>
      <dgm:t>
        <a:bodyPr/>
        <a:lstStyle/>
        <a:p>
          <a:endParaRPr lang="en-US"/>
        </a:p>
      </dgm:t>
    </dgm:pt>
    <dgm:pt modelId="{4C0F74BC-7781-44AF-83DF-640F56743694}">
      <dgm:prSet phldrT="[Text]"/>
      <dgm:spPr/>
      <dgm:t>
        <a:bodyPr/>
        <a:lstStyle/>
        <a:p>
          <a:r>
            <a:rPr lang="en-US" dirty="0"/>
            <a:t>Minimal or no change in Hospital personnel efforts expected.</a:t>
          </a:r>
        </a:p>
      </dgm:t>
    </dgm:pt>
    <dgm:pt modelId="{7C951E66-7181-470A-B440-E2EF224E1C18}" type="parTrans" cxnId="{01ECA8DE-8DE2-4751-964A-6C8C9972AE8C}">
      <dgm:prSet/>
      <dgm:spPr/>
      <dgm:t>
        <a:bodyPr/>
        <a:lstStyle/>
        <a:p>
          <a:endParaRPr lang="en-US"/>
        </a:p>
      </dgm:t>
    </dgm:pt>
    <dgm:pt modelId="{05F15489-D60A-496F-9959-D85E1B73528B}" type="sibTrans" cxnId="{01ECA8DE-8DE2-4751-964A-6C8C9972AE8C}">
      <dgm:prSet/>
      <dgm:spPr/>
      <dgm:t>
        <a:bodyPr/>
        <a:lstStyle/>
        <a:p>
          <a:endParaRPr lang="en-US"/>
        </a:p>
      </dgm:t>
    </dgm:pt>
    <dgm:pt modelId="{0A1A3B50-7D5D-44B0-8EC1-E6E79929A075}">
      <dgm:prSet/>
      <dgm:spPr/>
      <dgm:t>
        <a:bodyPr/>
        <a:lstStyle/>
        <a:p>
          <a:r>
            <a:rPr lang="en-US" dirty="0"/>
            <a:t>Has Medicare/Medicaid reimbursement experience with CAH’s</a:t>
          </a:r>
        </a:p>
      </dgm:t>
    </dgm:pt>
    <dgm:pt modelId="{DD4C8061-37E3-4837-BEEC-3A28B23AE7DF}" type="parTrans" cxnId="{2AFDF798-B6DA-4CD5-A7DB-EA0FE106F027}">
      <dgm:prSet/>
      <dgm:spPr/>
      <dgm:t>
        <a:bodyPr/>
        <a:lstStyle/>
        <a:p>
          <a:endParaRPr lang="en-US"/>
        </a:p>
      </dgm:t>
    </dgm:pt>
    <dgm:pt modelId="{25857BD3-6C21-4FD8-8EC2-13442F7C5CE8}" type="sibTrans" cxnId="{2AFDF798-B6DA-4CD5-A7DB-EA0FE106F027}">
      <dgm:prSet/>
      <dgm:spPr/>
      <dgm:t>
        <a:bodyPr/>
        <a:lstStyle/>
        <a:p>
          <a:endParaRPr lang="en-US"/>
        </a:p>
      </dgm:t>
    </dgm:pt>
    <dgm:pt modelId="{90EE3D6F-FE6C-4295-88AF-4914EB2DCB8B}">
      <dgm:prSet/>
      <dgm:spPr/>
      <dgm:t>
        <a:bodyPr/>
        <a:lstStyle/>
        <a:p>
          <a:r>
            <a:rPr lang="en-US"/>
            <a:t>Firm size is appropriate in relation to audits to be performed.</a:t>
          </a:r>
          <a:endParaRPr lang="en-US" dirty="0"/>
        </a:p>
      </dgm:t>
    </dgm:pt>
    <dgm:pt modelId="{1D43D618-7CE4-4BC1-BCF9-0659CA8B4BE8}" type="parTrans" cxnId="{027B07CC-8936-43B8-8BEA-93B677DA48FF}">
      <dgm:prSet/>
      <dgm:spPr/>
      <dgm:t>
        <a:bodyPr/>
        <a:lstStyle/>
        <a:p>
          <a:endParaRPr lang="en-US"/>
        </a:p>
      </dgm:t>
    </dgm:pt>
    <dgm:pt modelId="{6B0BDB65-EC9F-4AE7-A9FC-521B49EBCF79}" type="sibTrans" cxnId="{027B07CC-8936-43B8-8BEA-93B677DA48FF}">
      <dgm:prSet/>
      <dgm:spPr/>
      <dgm:t>
        <a:bodyPr/>
        <a:lstStyle/>
        <a:p>
          <a:endParaRPr lang="en-US"/>
        </a:p>
      </dgm:t>
    </dgm:pt>
    <dgm:pt modelId="{823176C8-8ED2-46D5-B859-4380872F3676}">
      <dgm:prSet/>
      <dgm:spPr/>
      <dgm:t>
        <a:bodyPr/>
        <a:lstStyle/>
        <a:p>
          <a:r>
            <a:rPr lang="en-US"/>
            <a:t>Firm appears to understand nature of audit work to be performed.</a:t>
          </a:r>
          <a:endParaRPr lang="en-US" dirty="0"/>
        </a:p>
      </dgm:t>
    </dgm:pt>
    <dgm:pt modelId="{69EEDECA-8246-4796-81C2-E61BE52C49B2}" type="parTrans" cxnId="{EF179B08-53AF-4A8C-988E-C7F6924463C3}">
      <dgm:prSet/>
      <dgm:spPr/>
      <dgm:t>
        <a:bodyPr/>
        <a:lstStyle/>
        <a:p>
          <a:endParaRPr lang="en-US"/>
        </a:p>
      </dgm:t>
    </dgm:pt>
    <dgm:pt modelId="{0B034405-1AC5-4637-9F6C-D57A506D0A93}" type="sibTrans" cxnId="{EF179B08-53AF-4A8C-988E-C7F6924463C3}">
      <dgm:prSet/>
      <dgm:spPr/>
      <dgm:t>
        <a:bodyPr/>
        <a:lstStyle/>
        <a:p>
          <a:endParaRPr lang="en-US"/>
        </a:p>
      </dgm:t>
    </dgm:pt>
    <dgm:pt modelId="{97C027F3-66B7-46BD-8661-01855998531E}">
      <dgm:prSet/>
      <dgm:spPr/>
      <dgm:t>
        <a:bodyPr/>
        <a:lstStyle/>
        <a:p>
          <a:r>
            <a:rPr lang="en-US" dirty="0"/>
            <a:t>Audit firm’s description of work to be performed demonstrates understanding of organization.</a:t>
          </a:r>
        </a:p>
      </dgm:t>
    </dgm:pt>
    <dgm:pt modelId="{D7EDDA54-0F7B-4A95-91B8-DE24C55EE9CB}" type="parTrans" cxnId="{85B03DE9-5744-48B4-9F3A-615CF5F44CD8}">
      <dgm:prSet/>
      <dgm:spPr/>
      <dgm:t>
        <a:bodyPr/>
        <a:lstStyle/>
        <a:p>
          <a:endParaRPr lang="en-US"/>
        </a:p>
      </dgm:t>
    </dgm:pt>
    <dgm:pt modelId="{D5F4549C-2FC4-4AD8-80DA-0A8EF080A49F}" type="sibTrans" cxnId="{85B03DE9-5744-48B4-9F3A-615CF5F44CD8}">
      <dgm:prSet/>
      <dgm:spPr/>
      <dgm:t>
        <a:bodyPr/>
        <a:lstStyle/>
        <a:p>
          <a:endParaRPr lang="en-US"/>
        </a:p>
      </dgm:t>
    </dgm:pt>
    <dgm:pt modelId="{3B943655-E1F2-48E5-BF3D-B7F1B3A373EC}">
      <dgm:prSet/>
      <dgm:spPr/>
      <dgm:t>
        <a:bodyPr/>
        <a:lstStyle/>
        <a:p>
          <a:r>
            <a:rPr lang="en-US"/>
            <a:t>Personnel are experienced with CAH Hospitals.</a:t>
          </a:r>
          <a:endParaRPr lang="en-US" dirty="0"/>
        </a:p>
      </dgm:t>
    </dgm:pt>
    <dgm:pt modelId="{0A27E8B6-ED5F-4763-8359-F20387DB9567}" type="parTrans" cxnId="{82FC766D-DC97-48F8-94FF-B87E661FCE1E}">
      <dgm:prSet/>
      <dgm:spPr/>
      <dgm:t>
        <a:bodyPr/>
        <a:lstStyle/>
        <a:p>
          <a:endParaRPr lang="en-US"/>
        </a:p>
      </dgm:t>
    </dgm:pt>
    <dgm:pt modelId="{FF13E5A0-B4BE-4BBB-9BD7-D7FE35009848}" type="sibTrans" cxnId="{82FC766D-DC97-48F8-94FF-B87E661FCE1E}">
      <dgm:prSet/>
      <dgm:spPr/>
      <dgm:t>
        <a:bodyPr/>
        <a:lstStyle/>
        <a:p>
          <a:endParaRPr lang="en-US"/>
        </a:p>
      </dgm:t>
    </dgm:pt>
    <dgm:pt modelId="{28AC1EBD-C1CB-449D-A889-57814855881E}">
      <dgm:prSet/>
      <dgm:spPr/>
      <dgm:t>
        <a:bodyPr/>
        <a:lstStyle/>
        <a:p>
          <a:r>
            <a:rPr lang="en-US" dirty="0"/>
            <a:t>Number of auditors that will be assigned to our audit is appropriate.</a:t>
          </a:r>
        </a:p>
      </dgm:t>
    </dgm:pt>
    <dgm:pt modelId="{3BA23E4B-BD45-4C16-8FC6-B3DCC2A8FA2D}" type="parTrans" cxnId="{DED5AE1F-AF7B-47A8-A25F-036ED9DBB553}">
      <dgm:prSet/>
      <dgm:spPr/>
      <dgm:t>
        <a:bodyPr/>
        <a:lstStyle/>
        <a:p>
          <a:endParaRPr lang="en-US"/>
        </a:p>
      </dgm:t>
    </dgm:pt>
    <dgm:pt modelId="{2BD0C8C0-16CB-47A7-A1CD-B9CC9AF5FCD6}" type="sibTrans" cxnId="{DED5AE1F-AF7B-47A8-A25F-036ED9DBB553}">
      <dgm:prSet/>
      <dgm:spPr/>
      <dgm:t>
        <a:bodyPr/>
        <a:lstStyle/>
        <a:p>
          <a:endParaRPr lang="en-US"/>
        </a:p>
      </dgm:t>
    </dgm:pt>
    <dgm:pt modelId="{05868FD3-4F47-4EEF-864C-7936CB1EAF4A}">
      <dgm:prSet/>
      <dgm:spPr/>
      <dgm:t>
        <a:bodyPr/>
        <a:lstStyle/>
        <a:p>
          <a:r>
            <a:rPr lang="en-US" dirty="0"/>
            <a:t>The outlined audit team ius appropriate (i.e. Partner, manager, etc.).</a:t>
          </a:r>
        </a:p>
      </dgm:t>
    </dgm:pt>
    <dgm:pt modelId="{7EE4894D-AB93-4342-B2EB-34CE732AFA10}" type="parTrans" cxnId="{1358CA34-80EF-4B42-AA23-4F4BB19CDEAD}">
      <dgm:prSet/>
      <dgm:spPr/>
      <dgm:t>
        <a:bodyPr/>
        <a:lstStyle/>
        <a:p>
          <a:endParaRPr lang="en-US"/>
        </a:p>
      </dgm:t>
    </dgm:pt>
    <dgm:pt modelId="{E0927B27-8258-4DBD-929C-D3E3262885A2}" type="sibTrans" cxnId="{1358CA34-80EF-4B42-AA23-4F4BB19CDEAD}">
      <dgm:prSet/>
      <dgm:spPr/>
      <dgm:t>
        <a:bodyPr/>
        <a:lstStyle/>
        <a:p>
          <a:endParaRPr lang="en-US"/>
        </a:p>
      </dgm:t>
    </dgm:pt>
    <dgm:pt modelId="{B16A17A3-F49F-4015-80D8-9D4BDD420BCE}">
      <dgm:prSet/>
      <dgm:spPr/>
      <dgm:t>
        <a:bodyPr/>
        <a:lstStyle/>
        <a:p>
          <a:r>
            <a:rPr lang="en-US"/>
            <a:t>Firm will be able to meet timeframes outlined.</a:t>
          </a:r>
          <a:endParaRPr lang="en-US" dirty="0"/>
        </a:p>
      </dgm:t>
    </dgm:pt>
    <dgm:pt modelId="{1C300C5D-3A85-4F0D-86E2-53C472A435E7}" type="parTrans" cxnId="{F4BAF882-B7D0-4227-8525-529B4C3393E1}">
      <dgm:prSet/>
      <dgm:spPr/>
      <dgm:t>
        <a:bodyPr/>
        <a:lstStyle/>
        <a:p>
          <a:endParaRPr lang="en-US"/>
        </a:p>
      </dgm:t>
    </dgm:pt>
    <dgm:pt modelId="{D2B4E5BD-C740-4FCB-AFE0-9F967F96337E}" type="sibTrans" cxnId="{F4BAF882-B7D0-4227-8525-529B4C3393E1}">
      <dgm:prSet/>
      <dgm:spPr/>
      <dgm:t>
        <a:bodyPr/>
        <a:lstStyle/>
        <a:p>
          <a:endParaRPr lang="en-US"/>
        </a:p>
      </dgm:t>
    </dgm:pt>
    <dgm:pt modelId="{5036D17C-A632-48F6-ACD8-6AD9001A642C}">
      <dgm:prSet/>
      <dgm:spPr/>
      <dgm:t>
        <a:bodyPr/>
        <a:lstStyle/>
        <a:p>
          <a:r>
            <a:rPr lang="en-US"/>
            <a:t>Firm has consulting capabilities appropriate to Hospital needs.</a:t>
          </a:r>
          <a:endParaRPr lang="en-US" dirty="0"/>
        </a:p>
      </dgm:t>
    </dgm:pt>
    <dgm:pt modelId="{3EB0E77E-FEAD-4AC9-92FF-7ADC274D744B}" type="parTrans" cxnId="{0DF79D6D-F9BB-4733-963D-9B6B75698782}">
      <dgm:prSet/>
      <dgm:spPr/>
      <dgm:t>
        <a:bodyPr/>
        <a:lstStyle/>
        <a:p>
          <a:endParaRPr lang="en-US"/>
        </a:p>
      </dgm:t>
    </dgm:pt>
    <dgm:pt modelId="{79CD0E80-5543-4501-AF8E-401E8937921D}" type="sibTrans" cxnId="{0DF79D6D-F9BB-4733-963D-9B6B75698782}">
      <dgm:prSet/>
      <dgm:spPr/>
      <dgm:t>
        <a:bodyPr/>
        <a:lstStyle/>
        <a:p>
          <a:endParaRPr lang="en-US"/>
        </a:p>
      </dgm:t>
    </dgm:pt>
    <dgm:pt modelId="{653FCB62-5C3C-47C8-954D-A12D5E4615F9}">
      <dgm:prSet/>
      <dgm:spPr/>
      <dgm:t>
        <a:bodyPr/>
        <a:lstStyle/>
        <a:p>
          <a:r>
            <a:rPr lang="en-US"/>
            <a:t>Has appropriate technology for transmitting information and making requests.</a:t>
          </a:r>
          <a:endParaRPr lang="en-US" dirty="0"/>
        </a:p>
      </dgm:t>
    </dgm:pt>
    <dgm:pt modelId="{C54B5007-453E-4CCC-9BC9-F7CA44C6823A}" type="parTrans" cxnId="{18DDB2C3-A053-42BD-A2DA-614845A8901E}">
      <dgm:prSet/>
      <dgm:spPr/>
      <dgm:t>
        <a:bodyPr/>
        <a:lstStyle/>
        <a:p>
          <a:endParaRPr lang="en-US"/>
        </a:p>
      </dgm:t>
    </dgm:pt>
    <dgm:pt modelId="{0DC8BE34-BB73-4393-839D-A8FDF77A57C9}" type="sibTrans" cxnId="{18DDB2C3-A053-42BD-A2DA-614845A8901E}">
      <dgm:prSet/>
      <dgm:spPr/>
      <dgm:t>
        <a:bodyPr/>
        <a:lstStyle/>
        <a:p>
          <a:endParaRPr lang="en-US"/>
        </a:p>
      </dgm:t>
    </dgm:pt>
    <dgm:pt modelId="{69C88E55-1544-46DB-A47E-B6E4AD0AC50F}">
      <dgm:prSet/>
      <dgm:spPr/>
      <dgm:t>
        <a:bodyPr/>
        <a:lstStyle/>
        <a:p>
          <a:r>
            <a:rPr lang="en-US"/>
            <a:t>Suggested in-person versus remote time allocation is appropriate.</a:t>
          </a:r>
          <a:endParaRPr lang="en-US" dirty="0"/>
        </a:p>
      </dgm:t>
    </dgm:pt>
    <dgm:pt modelId="{AB4096A1-E8B9-4274-9421-3A3F2C928800}" type="parTrans" cxnId="{1F7F02D3-52A3-4DD6-B281-03C839C4D042}">
      <dgm:prSet/>
      <dgm:spPr/>
      <dgm:t>
        <a:bodyPr/>
        <a:lstStyle/>
        <a:p>
          <a:endParaRPr lang="en-US"/>
        </a:p>
      </dgm:t>
    </dgm:pt>
    <dgm:pt modelId="{42FDC074-BD73-4FD8-8495-D85EDFBE6D5F}" type="sibTrans" cxnId="{1F7F02D3-52A3-4DD6-B281-03C839C4D042}">
      <dgm:prSet/>
      <dgm:spPr/>
      <dgm:t>
        <a:bodyPr/>
        <a:lstStyle/>
        <a:p>
          <a:endParaRPr lang="en-US"/>
        </a:p>
      </dgm:t>
    </dgm:pt>
    <dgm:pt modelId="{0D47ACC9-E029-412D-98B0-1B526EC5C5D1}" type="pres">
      <dgm:prSet presAssocID="{F46ABD62-30F0-49CB-82BF-D6A455D90793}" presName="Name0" presStyleCnt="0">
        <dgm:presLayoutVars>
          <dgm:dir/>
          <dgm:animLvl val="lvl"/>
          <dgm:resizeHandles val="exact"/>
        </dgm:presLayoutVars>
      </dgm:prSet>
      <dgm:spPr/>
    </dgm:pt>
    <dgm:pt modelId="{2E8A65DB-4448-433E-8D21-1DB722B9F781}" type="pres">
      <dgm:prSet presAssocID="{DF117E18-8533-4D4E-9255-B1252271180D}" presName="composite" presStyleCnt="0"/>
      <dgm:spPr/>
    </dgm:pt>
    <dgm:pt modelId="{F5112544-6666-4F44-9A38-FEC0C276901A}" type="pres">
      <dgm:prSet presAssocID="{DF117E18-8533-4D4E-9255-B1252271180D}" presName="parTx" presStyleLbl="alignNode1" presStyleIdx="0" presStyleCnt="3">
        <dgm:presLayoutVars>
          <dgm:chMax val="0"/>
          <dgm:chPref val="0"/>
          <dgm:bulletEnabled val="1"/>
        </dgm:presLayoutVars>
      </dgm:prSet>
      <dgm:spPr/>
    </dgm:pt>
    <dgm:pt modelId="{743C882D-8B15-45DD-B099-92F87909BE38}" type="pres">
      <dgm:prSet presAssocID="{DF117E18-8533-4D4E-9255-B1252271180D}" presName="desTx" presStyleLbl="alignAccFollowNode1" presStyleIdx="0" presStyleCnt="3">
        <dgm:presLayoutVars>
          <dgm:bulletEnabled val="1"/>
        </dgm:presLayoutVars>
      </dgm:prSet>
      <dgm:spPr/>
    </dgm:pt>
    <dgm:pt modelId="{45DA566C-9B2E-4ECD-9F0B-CF2888D014BB}" type="pres">
      <dgm:prSet presAssocID="{ACC45146-8BCB-47F5-962B-C9FF9E6E4281}" presName="space" presStyleCnt="0"/>
      <dgm:spPr/>
    </dgm:pt>
    <dgm:pt modelId="{E2A6455B-C2F3-499D-973F-90F7D9FC7871}" type="pres">
      <dgm:prSet presAssocID="{A752A413-3392-4048-8150-5BAE6E60D4ED}" presName="composite" presStyleCnt="0"/>
      <dgm:spPr/>
    </dgm:pt>
    <dgm:pt modelId="{B70E698A-057E-4DB9-98D7-F53D605717C0}" type="pres">
      <dgm:prSet presAssocID="{A752A413-3392-4048-8150-5BAE6E60D4ED}" presName="parTx" presStyleLbl="alignNode1" presStyleIdx="1" presStyleCnt="3">
        <dgm:presLayoutVars>
          <dgm:chMax val="0"/>
          <dgm:chPref val="0"/>
          <dgm:bulletEnabled val="1"/>
        </dgm:presLayoutVars>
      </dgm:prSet>
      <dgm:spPr/>
    </dgm:pt>
    <dgm:pt modelId="{FC171C60-5181-4AD4-BA1F-49E7352283B1}" type="pres">
      <dgm:prSet presAssocID="{A752A413-3392-4048-8150-5BAE6E60D4ED}" presName="desTx" presStyleLbl="alignAccFollowNode1" presStyleIdx="1" presStyleCnt="3">
        <dgm:presLayoutVars>
          <dgm:bulletEnabled val="1"/>
        </dgm:presLayoutVars>
      </dgm:prSet>
      <dgm:spPr/>
    </dgm:pt>
    <dgm:pt modelId="{4A435EC9-ED11-4E57-90BE-3616F1DE26AB}" type="pres">
      <dgm:prSet presAssocID="{CE5B8BDB-F1AE-49CF-ACB8-21297CE04EA7}" presName="space" presStyleCnt="0"/>
      <dgm:spPr/>
    </dgm:pt>
    <dgm:pt modelId="{9795697A-3668-4695-95BF-9072F4F0C9EF}" type="pres">
      <dgm:prSet presAssocID="{21E32E44-553F-42DE-AD28-C4AC0F88AEB3}" presName="composite" presStyleCnt="0"/>
      <dgm:spPr/>
    </dgm:pt>
    <dgm:pt modelId="{D00001BA-4B5C-4D22-9273-F1CC68208919}" type="pres">
      <dgm:prSet presAssocID="{21E32E44-553F-42DE-AD28-C4AC0F88AEB3}" presName="parTx" presStyleLbl="alignNode1" presStyleIdx="2" presStyleCnt="3">
        <dgm:presLayoutVars>
          <dgm:chMax val="0"/>
          <dgm:chPref val="0"/>
          <dgm:bulletEnabled val="1"/>
        </dgm:presLayoutVars>
      </dgm:prSet>
      <dgm:spPr/>
    </dgm:pt>
    <dgm:pt modelId="{5B6AA9E2-BCA3-46E5-B2A5-A016217BD0EF}" type="pres">
      <dgm:prSet presAssocID="{21E32E44-553F-42DE-AD28-C4AC0F88AEB3}" presName="desTx" presStyleLbl="alignAccFollowNode1" presStyleIdx="2" presStyleCnt="3">
        <dgm:presLayoutVars>
          <dgm:bulletEnabled val="1"/>
        </dgm:presLayoutVars>
      </dgm:prSet>
      <dgm:spPr/>
    </dgm:pt>
  </dgm:ptLst>
  <dgm:cxnLst>
    <dgm:cxn modelId="{EF179B08-53AF-4A8C-988E-C7F6924463C3}" srcId="{DF117E18-8533-4D4E-9255-B1252271180D}" destId="{823176C8-8ED2-46D5-B859-4380872F3676}" srcOrd="3" destOrd="0" parTransId="{69EEDECA-8246-4796-81C2-E61BE52C49B2}" sibTransId="{0B034405-1AC5-4637-9F6C-D57A506D0A93}"/>
    <dgm:cxn modelId="{384B5414-B468-4990-89DE-3B193D37A585}" type="presOf" srcId="{B16A17A3-F49F-4015-80D8-9D4BDD420BCE}" destId="{5B6AA9E2-BCA3-46E5-B2A5-A016217BD0EF}" srcOrd="0" destOrd="1" presId="urn:microsoft.com/office/officeart/2005/8/layout/hList1"/>
    <dgm:cxn modelId="{DED5AE1F-AF7B-47A8-A25F-036ED9DBB553}" srcId="{A752A413-3392-4048-8150-5BAE6E60D4ED}" destId="{28AC1EBD-C1CB-449D-A889-57814855881E}" srcOrd="2" destOrd="0" parTransId="{3BA23E4B-BD45-4C16-8FC6-B3DCC2A8FA2D}" sibTransId="{2BD0C8C0-16CB-47A7-A1CD-B9CC9AF5FCD6}"/>
    <dgm:cxn modelId="{B62D442F-78CE-4FA4-8F83-881AE47A0278}" type="presOf" srcId="{653FCB62-5C3C-47C8-954D-A12D5E4615F9}" destId="{5B6AA9E2-BCA3-46E5-B2A5-A016217BD0EF}" srcOrd="0" destOrd="3" presId="urn:microsoft.com/office/officeart/2005/8/layout/hList1"/>
    <dgm:cxn modelId="{1358CA34-80EF-4B42-AA23-4F4BB19CDEAD}" srcId="{A752A413-3392-4048-8150-5BAE6E60D4ED}" destId="{05868FD3-4F47-4EEF-864C-7936CB1EAF4A}" srcOrd="3" destOrd="0" parTransId="{7EE4894D-AB93-4342-B2EB-34CE732AFA10}" sibTransId="{E0927B27-8258-4DBD-929C-D3E3262885A2}"/>
    <dgm:cxn modelId="{95BACD5B-8E99-454B-B77E-ECC0DDE7F947}" type="presOf" srcId="{05868FD3-4F47-4EEF-864C-7936CB1EAF4A}" destId="{FC171C60-5181-4AD4-BA1F-49E7352283B1}" srcOrd="0" destOrd="3" presId="urn:microsoft.com/office/officeart/2005/8/layout/hList1"/>
    <dgm:cxn modelId="{0D87374A-AE86-4C8C-A8D8-9D8BC4D762B5}" type="presOf" srcId="{28AC1EBD-C1CB-449D-A889-57814855881E}" destId="{FC171C60-5181-4AD4-BA1F-49E7352283B1}" srcOrd="0" destOrd="2" presId="urn:microsoft.com/office/officeart/2005/8/layout/hList1"/>
    <dgm:cxn modelId="{82FC766D-DC97-48F8-94FF-B87E661FCE1E}" srcId="{A752A413-3392-4048-8150-5BAE6E60D4ED}" destId="{3B943655-E1F2-48E5-BF3D-B7F1B3A373EC}" srcOrd="1" destOrd="0" parTransId="{0A27E8B6-ED5F-4763-8359-F20387DB9567}" sibTransId="{FF13E5A0-B4BE-4BBB-9BD7-D7FE35009848}"/>
    <dgm:cxn modelId="{0DF79D6D-F9BB-4733-963D-9B6B75698782}" srcId="{21E32E44-553F-42DE-AD28-C4AC0F88AEB3}" destId="{5036D17C-A632-48F6-ACD8-6AD9001A642C}" srcOrd="2" destOrd="0" parTransId="{3EB0E77E-FEAD-4AC9-92FF-7ADC274D744B}" sibTransId="{79CD0E80-5543-4501-AF8E-401E8937921D}"/>
    <dgm:cxn modelId="{BE320253-3602-476B-96D8-5EDD35925901}" type="presOf" srcId="{2BD4FEC3-C3DF-4B91-80D9-3CACBBAEE1A5}" destId="{FC171C60-5181-4AD4-BA1F-49E7352283B1}" srcOrd="0" destOrd="0" presId="urn:microsoft.com/office/officeart/2005/8/layout/hList1"/>
    <dgm:cxn modelId="{DD1BC476-2D6B-4D9B-80FA-C69F8B620EF7}" type="presOf" srcId="{6B516C9F-5669-435A-BD37-BEC0590DB1C8}" destId="{743C882D-8B15-45DD-B099-92F87909BE38}" srcOrd="0" destOrd="0" presId="urn:microsoft.com/office/officeart/2005/8/layout/hList1"/>
    <dgm:cxn modelId="{4F8BE058-0EC5-4A47-89CF-EF2EF2452276}" type="presOf" srcId="{21E32E44-553F-42DE-AD28-C4AC0F88AEB3}" destId="{D00001BA-4B5C-4D22-9273-F1CC68208919}" srcOrd="0" destOrd="0" presId="urn:microsoft.com/office/officeart/2005/8/layout/hList1"/>
    <dgm:cxn modelId="{8619017B-7504-4B1E-8EC7-CFE2AE35DAAC}" type="presOf" srcId="{97C027F3-66B7-46BD-8661-01855998531E}" destId="{743C882D-8B15-45DD-B099-92F87909BE38}" srcOrd="0" destOrd="4" presId="urn:microsoft.com/office/officeart/2005/8/layout/hList1"/>
    <dgm:cxn modelId="{F4BAF882-B7D0-4227-8525-529B4C3393E1}" srcId="{21E32E44-553F-42DE-AD28-C4AC0F88AEB3}" destId="{B16A17A3-F49F-4015-80D8-9D4BDD420BCE}" srcOrd="1" destOrd="0" parTransId="{1C300C5D-3A85-4F0D-86E2-53C472A435E7}" sibTransId="{D2B4E5BD-C740-4FCB-AFE0-9F967F96337E}"/>
    <dgm:cxn modelId="{2708A38F-76E8-4ADB-9B8B-8A980C3B75B4}" type="presOf" srcId="{823176C8-8ED2-46D5-B859-4380872F3676}" destId="{743C882D-8B15-45DD-B099-92F87909BE38}" srcOrd="0" destOrd="3" presId="urn:microsoft.com/office/officeart/2005/8/layout/hList1"/>
    <dgm:cxn modelId="{8E222391-2B50-4ADF-9786-749A2DE56B1B}" srcId="{DF117E18-8533-4D4E-9255-B1252271180D}" destId="{6B516C9F-5669-435A-BD37-BEC0590DB1C8}" srcOrd="0" destOrd="0" parTransId="{7D9F5E03-847F-4902-9F97-B265339BC2EF}" sibTransId="{15D7F5D7-3298-4CD1-843E-2C7DA7B23B3E}"/>
    <dgm:cxn modelId="{1DC88C91-1753-43BD-8E47-63DDA13D50B3}" type="presOf" srcId="{DF117E18-8533-4D4E-9255-B1252271180D}" destId="{F5112544-6666-4F44-9A38-FEC0C276901A}" srcOrd="0" destOrd="0" presId="urn:microsoft.com/office/officeart/2005/8/layout/hList1"/>
    <dgm:cxn modelId="{0668CB92-6BB4-45CD-9BE6-AD66121609D3}" srcId="{F46ABD62-30F0-49CB-82BF-D6A455D90793}" destId="{21E32E44-553F-42DE-AD28-C4AC0F88AEB3}" srcOrd="2" destOrd="0" parTransId="{FD20F8B5-B2A0-4754-AEED-607506EFCF93}" sibTransId="{122AE2C2-1C38-4E5B-9859-2078452E8B38}"/>
    <dgm:cxn modelId="{15705E96-F1BD-465A-B0EC-FA11A96DA4ED}" type="presOf" srcId="{90EE3D6F-FE6C-4295-88AF-4914EB2DCB8B}" destId="{743C882D-8B15-45DD-B099-92F87909BE38}" srcOrd="0" destOrd="2" presId="urn:microsoft.com/office/officeart/2005/8/layout/hList1"/>
    <dgm:cxn modelId="{2AFDF798-B6DA-4CD5-A7DB-EA0FE106F027}" srcId="{DF117E18-8533-4D4E-9255-B1252271180D}" destId="{0A1A3B50-7D5D-44B0-8EC1-E6E79929A075}" srcOrd="1" destOrd="0" parTransId="{DD4C8061-37E3-4837-BEEC-3A28B23AE7DF}" sibTransId="{25857BD3-6C21-4FD8-8EC2-13442F7C5CE8}"/>
    <dgm:cxn modelId="{F4D78D9E-01FD-4E56-82FC-4EEB5D706B86}" type="presOf" srcId="{F46ABD62-30F0-49CB-82BF-D6A455D90793}" destId="{0D47ACC9-E029-412D-98B0-1B526EC5C5D1}" srcOrd="0" destOrd="0" presId="urn:microsoft.com/office/officeart/2005/8/layout/hList1"/>
    <dgm:cxn modelId="{D46288AE-F650-4A0F-A31F-8B57048639A1}" type="presOf" srcId="{0A1A3B50-7D5D-44B0-8EC1-E6E79929A075}" destId="{743C882D-8B15-45DD-B099-92F87909BE38}" srcOrd="0" destOrd="1" presId="urn:microsoft.com/office/officeart/2005/8/layout/hList1"/>
    <dgm:cxn modelId="{A57F5CAF-F9B5-49B8-BD86-28F7C4F751CD}" type="presOf" srcId="{69C88E55-1544-46DB-A47E-B6E4AD0AC50F}" destId="{5B6AA9E2-BCA3-46E5-B2A5-A016217BD0EF}" srcOrd="0" destOrd="4" presId="urn:microsoft.com/office/officeart/2005/8/layout/hList1"/>
    <dgm:cxn modelId="{E95BEAB1-CFB7-489B-867F-CFEEE707EFBF}" type="presOf" srcId="{3B943655-E1F2-48E5-BF3D-B7F1B3A373EC}" destId="{FC171C60-5181-4AD4-BA1F-49E7352283B1}" srcOrd="0" destOrd="1" presId="urn:microsoft.com/office/officeart/2005/8/layout/hList1"/>
    <dgm:cxn modelId="{18DDB2C3-A053-42BD-A2DA-614845A8901E}" srcId="{21E32E44-553F-42DE-AD28-C4AC0F88AEB3}" destId="{653FCB62-5C3C-47C8-954D-A12D5E4615F9}" srcOrd="3" destOrd="0" parTransId="{C54B5007-453E-4CCC-9BC9-F7CA44C6823A}" sibTransId="{0DC8BE34-BB73-4393-839D-A8FDF77A57C9}"/>
    <dgm:cxn modelId="{A974EDC6-3A1D-44BC-A4A4-44E8ADDFBF2A}" srcId="{F46ABD62-30F0-49CB-82BF-D6A455D90793}" destId="{A752A413-3392-4048-8150-5BAE6E60D4ED}" srcOrd="1" destOrd="0" parTransId="{89B82A6C-E566-4E55-9F29-3CE67F702831}" sibTransId="{CE5B8BDB-F1AE-49CF-ACB8-21297CE04EA7}"/>
    <dgm:cxn modelId="{027B07CC-8936-43B8-8BEA-93B677DA48FF}" srcId="{DF117E18-8533-4D4E-9255-B1252271180D}" destId="{90EE3D6F-FE6C-4295-88AF-4914EB2DCB8B}" srcOrd="2" destOrd="0" parTransId="{1D43D618-7CE4-4BC1-BCF9-0659CA8B4BE8}" sibTransId="{6B0BDB65-EC9F-4AE7-A9FC-521B49EBCF79}"/>
    <dgm:cxn modelId="{1F7F02D3-52A3-4DD6-B281-03C839C4D042}" srcId="{21E32E44-553F-42DE-AD28-C4AC0F88AEB3}" destId="{69C88E55-1544-46DB-A47E-B6E4AD0AC50F}" srcOrd="4" destOrd="0" parTransId="{AB4096A1-E8B9-4274-9421-3A3F2C928800}" sibTransId="{42FDC074-BD73-4FD8-8495-D85EDFBE6D5F}"/>
    <dgm:cxn modelId="{01ECA8DE-8DE2-4751-964A-6C8C9972AE8C}" srcId="{21E32E44-553F-42DE-AD28-C4AC0F88AEB3}" destId="{4C0F74BC-7781-44AF-83DF-640F56743694}" srcOrd="0" destOrd="0" parTransId="{7C951E66-7181-470A-B440-E2EF224E1C18}" sibTransId="{05F15489-D60A-496F-9959-D85E1B73528B}"/>
    <dgm:cxn modelId="{324601E1-61F1-40B0-9509-64FCA5B7CE44}" type="presOf" srcId="{5036D17C-A632-48F6-ACD8-6AD9001A642C}" destId="{5B6AA9E2-BCA3-46E5-B2A5-A016217BD0EF}" srcOrd="0" destOrd="2" presId="urn:microsoft.com/office/officeart/2005/8/layout/hList1"/>
    <dgm:cxn modelId="{E3EF95E2-D755-4347-9E19-FCEBD1CBB8D5}" srcId="{F46ABD62-30F0-49CB-82BF-D6A455D90793}" destId="{DF117E18-8533-4D4E-9255-B1252271180D}" srcOrd="0" destOrd="0" parTransId="{23C89A1E-CAAF-433F-95F2-4DDFD27BD6DA}" sibTransId="{ACC45146-8BCB-47F5-962B-C9FF9E6E4281}"/>
    <dgm:cxn modelId="{1C2669E7-60D6-4810-921F-EAE583231286}" type="presOf" srcId="{4C0F74BC-7781-44AF-83DF-640F56743694}" destId="{5B6AA9E2-BCA3-46E5-B2A5-A016217BD0EF}" srcOrd="0" destOrd="0" presId="urn:microsoft.com/office/officeart/2005/8/layout/hList1"/>
    <dgm:cxn modelId="{85B03DE9-5744-48B4-9F3A-615CF5F44CD8}" srcId="{DF117E18-8533-4D4E-9255-B1252271180D}" destId="{97C027F3-66B7-46BD-8661-01855998531E}" srcOrd="4" destOrd="0" parTransId="{D7EDDA54-0F7B-4A95-91B8-DE24C55EE9CB}" sibTransId="{D5F4549C-2FC4-4AD8-80DA-0A8EF080A49F}"/>
    <dgm:cxn modelId="{1E3386EE-9BFF-4803-86C9-0500549CF0C7}" srcId="{A752A413-3392-4048-8150-5BAE6E60D4ED}" destId="{2BD4FEC3-C3DF-4B91-80D9-3CACBBAEE1A5}" srcOrd="0" destOrd="0" parTransId="{99EDC0E9-18C7-465E-AA0C-1210503B542C}" sibTransId="{2167EC8F-3AAB-418C-ACB1-AC5FD4BBC62E}"/>
    <dgm:cxn modelId="{328F70F6-5A1A-40B6-9456-0C9CC1116D03}" type="presOf" srcId="{A752A413-3392-4048-8150-5BAE6E60D4ED}" destId="{B70E698A-057E-4DB9-98D7-F53D605717C0}" srcOrd="0" destOrd="0" presId="urn:microsoft.com/office/officeart/2005/8/layout/hList1"/>
    <dgm:cxn modelId="{F816AC13-2C4F-4665-B5CD-36435371933C}" type="presParOf" srcId="{0D47ACC9-E029-412D-98B0-1B526EC5C5D1}" destId="{2E8A65DB-4448-433E-8D21-1DB722B9F781}" srcOrd="0" destOrd="0" presId="urn:microsoft.com/office/officeart/2005/8/layout/hList1"/>
    <dgm:cxn modelId="{687CFD35-17CB-4635-8596-EE38A904EBE8}" type="presParOf" srcId="{2E8A65DB-4448-433E-8D21-1DB722B9F781}" destId="{F5112544-6666-4F44-9A38-FEC0C276901A}" srcOrd="0" destOrd="0" presId="urn:microsoft.com/office/officeart/2005/8/layout/hList1"/>
    <dgm:cxn modelId="{F28B05A4-654B-4C83-9ACC-D2F02BFF957E}" type="presParOf" srcId="{2E8A65DB-4448-433E-8D21-1DB722B9F781}" destId="{743C882D-8B15-45DD-B099-92F87909BE38}" srcOrd="1" destOrd="0" presId="urn:microsoft.com/office/officeart/2005/8/layout/hList1"/>
    <dgm:cxn modelId="{E77DC2FD-7CE4-45BB-8078-3500C1301596}" type="presParOf" srcId="{0D47ACC9-E029-412D-98B0-1B526EC5C5D1}" destId="{45DA566C-9B2E-4ECD-9F0B-CF2888D014BB}" srcOrd="1" destOrd="0" presId="urn:microsoft.com/office/officeart/2005/8/layout/hList1"/>
    <dgm:cxn modelId="{5719D275-E062-4301-9D39-66DFF49EA9DF}" type="presParOf" srcId="{0D47ACC9-E029-412D-98B0-1B526EC5C5D1}" destId="{E2A6455B-C2F3-499D-973F-90F7D9FC7871}" srcOrd="2" destOrd="0" presId="urn:microsoft.com/office/officeart/2005/8/layout/hList1"/>
    <dgm:cxn modelId="{F55C1311-BA85-42E3-AEFB-B7F85129C970}" type="presParOf" srcId="{E2A6455B-C2F3-499D-973F-90F7D9FC7871}" destId="{B70E698A-057E-4DB9-98D7-F53D605717C0}" srcOrd="0" destOrd="0" presId="urn:microsoft.com/office/officeart/2005/8/layout/hList1"/>
    <dgm:cxn modelId="{D628733A-4304-44A0-B1F3-9DDA7322D554}" type="presParOf" srcId="{E2A6455B-C2F3-499D-973F-90F7D9FC7871}" destId="{FC171C60-5181-4AD4-BA1F-49E7352283B1}" srcOrd="1" destOrd="0" presId="urn:microsoft.com/office/officeart/2005/8/layout/hList1"/>
    <dgm:cxn modelId="{E7A737D6-C833-4A64-8979-3B4C1EAF6A7E}" type="presParOf" srcId="{0D47ACC9-E029-412D-98B0-1B526EC5C5D1}" destId="{4A435EC9-ED11-4E57-90BE-3616F1DE26AB}" srcOrd="3" destOrd="0" presId="urn:microsoft.com/office/officeart/2005/8/layout/hList1"/>
    <dgm:cxn modelId="{D25BA456-8921-45D9-BE3C-F2AAD0713612}" type="presParOf" srcId="{0D47ACC9-E029-412D-98B0-1B526EC5C5D1}" destId="{9795697A-3668-4695-95BF-9072F4F0C9EF}" srcOrd="4" destOrd="0" presId="urn:microsoft.com/office/officeart/2005/8/layout/hList1"/>
    <dgm:cxn modelId="{E311C9BD-76E3-4695-BD53-CB9AE2BE3265}" type="presParOf" srcId="{9795697A-3668-4695-95BF-9072F4F0C9EF}" destId="{D00001BA-4B5C-4D22-9273-F1CC68208919}" srcOrd="0" destOrd="0" presId="urn:microsoft.com/office/officeart/2005/8/layout/hList1"/>
    <dgm:cxn modelId="{2DDFB40B-C1CE-4E97-BED9-44304253682A}" type="presParOf" srcId="{9795697A-3668-4695-95BF-9072F4F0C9EF}" destId="{5B6AA9E2-BCA3-46E5-B2A5-A016217BD0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2544-6666-4F44-9A38-FEC0C276901A}">
      <dsp:nvSpPr>
        <dsp:cNvPr id="0" name=""/>
        <dsp:cNvSpPr/>
      </dsp:nvSpPr>
      <dsp:spPr>
        <a:xfrm>
          <a:off x="3265" y="71964"/>
          <a:ext cx="318423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Firm Qualifications</a:t>
          </a:r>
        </a:p>
      </dsp:txBody>
      <dsp:txXfrm>
        <a:off x="3265" y="71964"/>
        <a:ext cx="3184231" cy="460800"/>
      </dsp:txXfrm>
    </dsp:sp>
    <dsp:sp modelId="{743C882D-8B15-45DD-B099-92F87909BE38}">
      <dsp:nvSpPr>
        <dsp:cNvPr id="0" name=""/>
        <dsp:cNvSpPr/>
      </dsp:nvSpPr>
      <dsp:spPr>
        <a:xfrm>
          <a:off x="3265" y="532764"/>
          <a:ext cx="3184231"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Experienced at auditing NFP hospitals</a:t>
          </a:r>
        </a:p>
        <a:p>
          <a:pPr marL="171450" lvl="1" indent="-171450" algn="l" defTabSz="711200">
            <a:lnSpc>
              <a:spcPct val="90000"/>
            </a:lnSpc>
            <a:spcBef>
              <a:spcPct val="0"/>
            </a:spcBef>
            <a:spcAft>
              <a:spcPct val="15000"/>
            </a:spcAft>
            <a:buChar char="•"/>
          </a:pPr>
          <a:r>
            <a:rPr lang="en-US" sz="1600" kern="1200" dirty="0"/>
            <a:t>Has Medicare/Medicaid reimbursement experience with CAH’s</a:t>
          </a:r>
        </a:p>
        <a:p>
          <a:pPr marL="171450" lvl="1" indent="-171450" algn="l" defTabSz="711200">
            <a:lnSpc>
              <a:spcPct val="90000"/>
            </a:lnSpc>
            <a:spcBef>
              <a:spcPct val="0"/>
            </a:spcBef>
            <a:spcAft>
              <a:spcPct val="15000"/>
            </a:spcAft>
            <a:buChar char="•"/>
          </a:pPr>
          <a:r>
            <a:rPr lang="en-US" sz="1600" kern="1200"/>
            <a:t>Firm size is appropriate in relation to audits to be performed.</a:t>
          </a:r>
          <a:endParaRPr lang="en-US" sz="1600" kern="1200" dirty="0"/>
        </a:p>
        <a:p>
          <a:pPr marL="171450" lvl="1" indent="-171450" algn="l" defTabSz="711200">
            <a:lnSpc>
              <a:spcPct val="90000"/>
            </a:lnSpc>
            <a:spcBef>
              <a:spcPct val="0"/>
            </a:spcBef>
            <a:spcAft>
              <a:spcPct val="15000"/>
            </a:spcAft>
            <a:buChar char="•"/>
          </a:pPr>
          <a:r>
            <a:rPr lang="en-US" sz="1600" kern="1200"/>
            <a:t>Firm appears to understand nature of audit work to be performed.</a:t>
          </a:r>
          <a:endParaRPr lang="en-US" sz="1600" kern="1200" dirty="0"/>
        </a:p>
        <a:p>
          <a:pPr marL="171450" lvl="1" indent="-171450" algn="l" defTabSz="711200">
            <a:lnSpc>
              <a:spcPct val="90000"/>
            </a:lnSpc>
            <a:spcBef>
              <a:spcPct val="0"/>
            </a:spcBef>
            <a:spcAft>
              <a:spcPct val="15000"/>
            </a:spcAft>
            <a:buChar char="•"/>
          </a:pPr>
          <a:r>
            <a:rPr lang="en-US" sz="1600" kern="1200" dirty="0"/>
            <a:t>Audit firm’s description of work to be performed demonstrates understanding of organization.</a:t>
          </a:r>
        </a:p>
      </dsp:txBody>
      <dsp:txXfrm>
        <a:off x="3265" y="532764"/>
        <a:ext cx="3184231" cy="3337920"/>
      </dsp:txXfrm>
    </dsp:sp>
    <dsp:sp modelId="{B70E698A-057E-4DB9-98D7-F53D605717C0}">
      <dsp:nvSpPr>
        <dsp:cNvPr id="0" name=""/>
        <dsp:cNvSpPr/>
      </dsp:nvSpPr>
      <dsp:spPr>
        <a:xfrm>
          <a:off x="3633289" y="71964"/>
          <a:ext cx="318423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Proposed Team Qualifications</a:t>
          </a:r>
        </a:p>
      </dsp:txBody>
      <dsp:txXfrm>
        <a:off x="3633289" y="71964"/>
        <a:ext cx="3184231" cy="460800"/>
      </dsp:txXfrm>
    </dsp:sp>
    <dsp:sp modelId="{FC171C60-5181-4AD4-BA1F-49E7352283B1}">
      <dsp:nvSpPr>
        <dsp:cNvPr id="0" name=""/>
        <dsp:cNvSpPr/>
      </dsp:nvSpPr>
      <dsp:spPr>
        <a:xfrm>
          <a:off x="3633289" y="532764"/>
          <a:ext cx="3184231"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Personnel are experienced with NFP Hospitals</a:t>
          </a:r>
        </a:p>
        <a:p>
          <a:pPr marL="171450" lvl="1" indent="-171450" algn="l" defTabSz="711200">
            <a:lnSpc>
              <a:spcPct val="90000"/>
            </a:lnSpc>
            <a:spcBef>
              <a:spcPct val="0"/>
            </a:spcBef>
            <a:spcAft>
              <a:spcPct val="15000"/>
            </a:spcAft>
            <a:buChar char="•"/>
          </a:pPr>
          <a:r>
            <a:rPr lang="en-US" sz="1600" kern="1200"/>
            <a:t>Personnel are experienced with CAH Hospitals.</a:t>
          </a:r>
          <a:endParaRPr lang="en-US" sz="1600" kern="1200" dirty="0"/>
        </a:p>
        <a:p>
          <a:pPr marL="171450" lvl="1" indent="-171450" algn="l" defTabSz="711200">
            <a:lnSpc>
              <a:spcPct val="90000"/>
            </a:lnSpc>
            <a:spcBef>
              <a:spcPct val="0"/>
            </a:spcBef>
            <a:spcAft>
              <a:spcPct val="15000"/>
            </a:spcAft>
            <a:buChar char="•"/>
          </a:pPr>
          <a:r>
            <a:rPr lang="en-US" sz="1600" kern="1200" dirty="0"/>
            <a:t>Number of auditors that will be assigned to our audit is appropriate.</a:t>
          </a:r>
        </a:p>
        <a:p>
          <a:pPr marL="171450" lvl="1" indent="-171450" algn="l" defTabSz="711200">
            <a:lnSpc>
              <a:spcPct val="90000"/>
            </a:lnSpc>
            <a:spcBef>
              <a:spcPct val="0"/>
            </a:spcBef>
            <a:spcAft>
              <a:spcPct val="15000"/>
            </a:spcAft>
            <a:buChar char="•"/>
          </a:pPr>
          <a:r>
            <a:rPr lang="en-US" sz="1600" kern="1200" dirty="0"/>
            <a:t>The outlined audit team ius appropriate (i.e. Partner, manager, etc.).</a:t>
          </a:r>
        </a:p>
      </dsp:txBody>
      <dsp:txXfrm>
        <a:off x="3633289" y="532764"/>
        <a:ext cx="3184231" cy="3337920"/>
      </dsp:txXfrm>
    </dsp:sp>
    <dsp:sp modelId="{D00001BA-4B5C-4D22-9273-F1CC68208919}">
      <dsp:nvSpPr>
        <dsp:cNvPr id="0" name=""/>
        <dsp:cNvSpPr/>
      </dsp:nvSpPr>
      <dsp:spPr>
        <a:xfrm>
          <a:off x="7263313" y="71964"/>
          <a:ext cx="318423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Impact on Hospital Personnel</a:t>
          </a:r>
        </a:p>
      </dsp:txBody>
      <dsp:txXfrm>
        <a:off x="7263313" y="71964"/>
        <a:ext cx="3184231" cy="460800"/>
      </dsp:txXfrm>
    </dsp:sp>
    <dsp:sp modelId="{5B6AA9E2-BCA3-46E5-B2A5-A016217BD0EF}">
      <dsp:nvSpPr>
        <dsp:cNvPr id="0" name=""/>
        <dsp:cNvSpPr/>
      </dsp:nvSpPr>
      <dsp:spPr>
        <a:xfrm>
          <a:off x="7263313" y="532764"/>
          <a:ext cx="3184231"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Minimal or no change in Hospital personnel efforts expected.</a:t>
          </a:r>
        </a:p>
        <a:p>
          <a:pPr marL="171450" lvl="1" indent="-171450" algn="l" defTabSz="711200">
            <a:lnSpc>
              <a:spcPct val="90000"/>
            </a:lnSpc>
            <a:spcBef>
              <a:spcPct val="0"/>
            </a:spcBef>
            <a:spcAft>
              <a:spcPct val="15000"/>
            </a:spcAft>
            <a:buChar char="•"/>
          </a:pPr>
          <a:r>
            <a:rPr lang="en-US" sz="1600" kern="1200"/>
            <a:t>Firm will be able to meet timeframes outlined.</a:t>
          </a:r>
          <a:endParaRPr lang="en-US" sz="1600" kern="1200" dirty="0"/>
        </a:p>
        <a:p>
          <a:pPr marL="171450" lvl="1" indent="-171450" algn="l" defTabSz="711200">
            <a:lnSpc>
              <a:spcPct val="90000"/>
            </a:lnSpc>
            <a:spcBef>
              <a:spcPct val="0"/>
            </a:spcBef>
            <a:spcAft>
              <a:spcPct val="15000"/>
            </a:spcAft>
            <a:buChar char="•"/>
          </a:pPr>
          <a:r>
            <a:rPr lang="en-US" sz="1600" kern="1200"/>
            <a:t>Firm has consulting capabilities appropriate to Hospital needs.</a:t>
          </a:r>
          <a:endParaRPr lang="en-US" sz="1600" kern="1200" dirty="0"/>
        </a:p>
        <a:p>
          <a:pPr marL="171450" lvl="1" indent="-171450" algn="l" defTabSz="711200">
            <a:lnSpc>
              <a:spcPct val="90000"/>
            </a:lnSpc>
            <a:spcBef>
              <a:spcPct val="0"/>
            </a:spcBef>
            <a:spcAft>
              <a:spcPct val="15000"/>
            </a:spcAft>
            <a:buChar char="•"/>
          </a:pPr>
          <a:r>
            <a:rPr lang="en-US" sz="1600" kern="1200"/>
            <a:t>Has appropriate technology for transmitting information and making requests.</a:t>
          </a:r>
          <a:endParaRPr lang="en-US" sz="1600" kern="1200" dirty="0"/>
        </a:p>
        <a:p>
          <a:pPr marL="171450" lvl="1" indent="-171450" algn="l" defTabSz="711200">
            <a:lnSpc>
              <a:spcPct val="90000"/>
            </a:lnSpc>
            <a:spcBef>
              <a:spcPct val="0"/>
            </a:spcBef>
            <a:spcAft>
              <a:spcPct val="15000"/>
            </a:spcAft>
            <a:buChar char="•"/>
          </a:pPr>
          <a:r>
            <a:rPr lang="en-US" sz="1600" kern="1200"/>
            <a:t>Suggested in-person versus remote time allocation is appropriate.</a:t>
          </a:r>
          <a:endParaRPr lang="en-US" sz="1600" kern="1200" dirty="0"/>
        </a:p>
      </dsp:txBody>
      <dsp:txXfrm>
        <a:off x="7263313" y="532764"/>
        <a:ext cx="3184231" cy="33379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4/15/2025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Two of the five firms’ fees were significantly higher than the other three and after review of the proposals didn’t appear to be providing any additional services to justify the higher fees, thus were eliminated from consideration.  The final three firms were rated by both Michelle &amp; Dacia separately and then scores on the following scoresheet were combined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EideBailly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&amp; Wipfli had the highest scores so were selected to present at the Audit Committee.</a:t>
            </a:r>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1352943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black and white sign with white text&#10;&#10;AI-generated content may be incorrect.">
            <a:extLst>
              <a:ext uri="{FF2B5EF4-FFF2-40B4-BE49-F238E27FC236}">
                <a16:creationId xmlns:a16="http://schemas.microsoft.com/office/drawing/2014/main" id="{9577A05F-2AE1-2486-112F-203C1E418D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0183" y="1482111"/>
            <a:ext cx="4611633" cy="880874"/>
          </a:xfrm>
          <a:prstGeom prst="rect">
            <a:avLst/>
          </a:prstGeom>
        </p:spPr>
      </p:pic>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4/15/2025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951063E9-E6C0-B099-C443-FBCCD7517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4/15/2025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1688D702-8914-29C3-CBEC-4D2714F2A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85143"/>
          </a:xfrm>
          <a:prstGeom prst="rect">
            <a:avLst/>
          </a:prstGeom>
        </p:spPr>
        <p:txBody>
          <a:bodyPr wrap="square" lIns="0" tIns="0" rIns="0" bIns="0">
            <a:spAutoFit/>
          </a:bodyPr>
          <a:lstStyle>
            <a:lvl1pPr>
              <a:defRPr sz="1853" b="1" i="0">
                <a:solidFill>
                  <a:srgbClr val="0050FF"/>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defRPr sz="927" b="1" i="0">
                <a:solidFill>
                  <a:schemeClr val="tx1"/>
                </a:solidFill>
                <a:latin typeface="Calibri"/>
                <a:cs typeface="Calibri"/>
              </a:defRPr>
            </a:lvl1pPr>
          </a:lstStyle>
          <a:p>
            <a:pPr marL="33619">
              <a:spcBef>
                <a:spcPts val="62"/>
              </a:spcBef>
            </a:pPr>
            <a:fld id="{81D60167-4931-47E6-BA6A-407CBD079E47}" type="slidenum">
              <a:rPr lang="en-US" spc="26" smtClean="0"/>
              <a:pPr marL="33619">
                <a:spcBef>
                  <a:spcPts val="62"/>
                </a:spcBef>
              </a:pPr>
              <a:t>‹#›</a:t>
            </a:fld>
            <a:endParaRPr lang="en-US" spc="26" dirty="0"/>
          </a:p>
        </p:txBody>
      </p:sp>
    </p:spTree>
    <p:extLst>
      <p:ext uri="{BB962C8B-B14F-4D97-AF65-F5344CB8AC3E}">
        <p14:creationId xmlns:p14="http://schemas.microsoft.com/office/powerpoint/2010/main" val="531791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311" y="433720"/>
            <a:ext cx="6601554" cy="285143"/>
          </a:xfrm>
        </p:spPr>
        <p:txBody>
          <a:bodyPr lIns="0" tIns="0" rIns="0" bIns="0"/>
          <a:lstStyle>
            <a:lvl1pPr>
              <a:defRPr sz="1853" b="1" i="0">
                <a:solidFill>
                  <a:srgbClr val="0050F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defRPr sz="927" b="1" i="0">
                <a:solidFill>
                  <a:schemeClr val="tx1"/>
                </a:solidFill>
                <a:latin typeface="Calibri"/>
                <a:cs typeface="Calibri"/>
              </a:defRPr>
            </a:lvl1pPr>
          </a:lstStyle>
          <a:p>
            <a:pPr marL="33619">
              <a:spcBef>
                <a:spcPts val="62"/>
              </a:spcBef>
            </a:pPr>
            <a:fld id="{81D60167-4931-47E6-BA6A-407CBD079E47}" type="slidenum">
              <a:rPr lang="en-US" spc="26" smtClean="0"/>
              <a:pPr marL="33619">
                <a:spcBef>
                  <a:spcPts val="62"/>
                </a:spcBef>
              </a:pPr>
              <a:t>‹#›</a:t>
            </a:fld>
            <a:endParaRPr lang="en-US" spc="26" dirty="0"/>
          </a:p>
        </p:txBody>
      </p:sp>
    </p:spTree>
    <p:extLst>
      <p:ext uri="{BB962C8B-B14F-4D97-AF65-F5344CB8AC3E}">
        <p14:creationId xmlns:p14="http://schemas.microsoft.com/office/powerpoint/2010/main" val="1245063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311" y="433720"/>
            <a:ext cx="6601554" cy="285143"/>
          </a:xfrm>
        </p:spPr>
        <p:txBody>
          <a:bodyPr lIns="0" tIns="0" rIns="0" bIns="0"/>
          <a:lstStyle>
            <a:lvl1pPr>
              <a:defRPr sz="1853" b="1" i="0">
                <a:solidFill>
                  <a:srgbClr val="0050FF"/>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7" name="Holder 7"/>
          <p:cNvSpPr>
            <a:spLocks noGrp="1"/>
          </p:cNvSpPr>
          <p:nvPr>
            <p:ph type="sldNum" sz="quarter" idx="7"/>
          </p:nvPr>
        </p:nvSpPr>
        <p:spPr/>
        <p:txBody>
          <a:bodyPr lIns="0" tIns="0" rIns="0" bIns="0"/>
          <a:lstStyle>
            <a:lvl1pPr>
              <a:defRPr sz="927" b="1" i="0">
                <a:solidFill>
                  <a:schemeClr val="tx1"/>
                </a:solidFill>
                <a:latin typeface="Calibri"/>
                <a:cs typeface="Calibri"/>
              </a:defRPr>
            </a:lvl1pPr>
          </a:lstStyle>
          <a:p>
            <a:pPr marL="33619">
              <a:spcBef>
                <a:spcPts val="62"/>
              </a:spcBef>
            </a:pPr>
            <a:fld id="{81D60167-4931-47E6-BA6A-407CBD079E47}" type="slidenum">
              <a:rPr lang="en-US" spc="26" smtClean="0"/>
              <a:pPr marL="33619">
                <a:spcBef>
                  <a:spcPts val="62"/>
                </a:spcBef>
              </a:pPr>
              <a:t>‹#›</a:t>
            </a:fld>
            <a:endParaRPr lang="en-US" spc="26" dirty="0"/>
          </a:p>
        </p:txBody>
      </p:sp>
    </p:spTree>
    <p:extLst>
      <p:ext uri="{BB962C8B-B14F-4D97-AF65-F5344CB8AC3E}">
        <p14:creationId xmlns:p14="http://schemas.microsoft.com/office/powerpoint/2010/main" val="51696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8311" y="433720"/>
            <a:ext cx="6601554" cy="285143"/>
          </a:xfrm>
        </p:spPr>
        <p:txBody>
          <a:bodyPr lIns="0" tIns="0" rIns="0" bIns="0"/>
          <a:lstStyle>
            <a:lvl1pPr>
              <a:defRPr sz="1853" b="1" i="0">
                <a:solidFill>
                  <a:srgbClr val="0050F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5" name="Holder 5"/>
          <p:cNvSpPr>
            <a:spLocks noGrp="1"/>
          </p:cNvSpPr>
          <p:nvPr>
            <p:ph type="sldNum" sz="quarter" idx="7"/>
          </p:nvPr>
        </p:nvSpPr>
        <p:spPr/>
        <p:txBody>
          <a:bodyPr lIns="0" tIns="0" rIns="0" bIns="0"/>
          <a:lstStyle>
            <a:lvl1pPr>
              <a:defRPr sz="927" b="1" i="0">
                <a:solidFill>
                  <a:schemeClr val="tx1"/>
                </a:solidFill>
                <a:latin typeface="Calibri"/>
                <a:cs typeface="Calibri"/>
              </a:defRPr>
            </a:lvl1pPr>
          </a:lstStyle>
          <a:p>
            <a:pPr marL="33619">
              <a:spcBef>
                <a:spcPts val="62"/>
              </a:spcBef>
            </a:pPr>
            <a:fld id="{81D60167-4931-47E6-BA6A-407CBD079E47}" type="slidenum">
              <a:rPr lang="en-US" spc="26" smtClean="0"/>
              <a:pPr marL="33619">
                <a:spcBef>
                  <a:spcPts val="62"/>
                </a:spcBef>
              </a:pPr>
              <a:t>‹#›</a:t>
            </a:fld>
            <a:endParaRPr lang="en-US" spc="26" dirty="0"/>
          </a:p>
        </p:txBody>
      </p:sp>
    </p:spTree>
    <p:extLst>
      <p:ext uri="{BB962C8B-B14F-4D97-AF65-F5344CB8AC3E}">
        <p14:creationId xmlns:p14="http://schemas.microsoft.com/office/powerpoint/2010/main" val="151218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4" name="Holder 4"/>
          <p:cNvSpPr>
            <a:spLocks noGrp="1"/>
          </p:cNvSpPr>
          <p:nvPr>
            <p:ph type="sldNum" sz="quarter" idx="7"/>
          </p:nvPr>
        </p:nvSpPr>
        <p:spPr/>
        <p:txBody>
          <a:bodyPr lIns="0" tIns="0" rIns="0" bIns="0"/>
          <a:lstStyle>
            <a:lvl1pPr>
              <a:defRPr sz="927" b="1" i="0">
                <a:solidFill>
                  <a:schemeClr val="tx1"/>
                </a:solidFill>
                <a:latin typeface="Calibri"/>
                <a:cs typeface="Calibri"/>
              </a:defRPr>
            </a:lvl1pPr>
          </a:lstStyle>
          <a:p>
            <a:pPr marL="33619">
              <a:spcBef>
                <a:spcPts val="62"/>
              </a:spcBef>
            </a:pPr>
            <a:fld id="{81D60167-4931-47E6-BA6A-407CBD079E47}" type="slidenum">
              <a:rPr lang="en-US" spc="26" smtClean="0"/>
              <a:pPr marL="33619">
                <a:spcBef>
                  <a:spcPts val="62"/>
                </a:spcBef>
              </a:pPr>
              <a:t>‹#›</a:t>
            </a:fld>
            <a:endParaRPr lang="en-US" spc="26" dirty="0"/>
          </a:p>
        </p:txBody>
      </p:sp>
    </p:spTree>
    <p:extLst>
      <p:ext uri="{BB962C8B-B14F-4D97-AF65-F5344CB8AC3E}">
        <p14:creationId xmlns:p14="http://schemas.microsoft.com/office/powerpoint/2010/main" val="4207014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1973133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125919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02D6A4B-25FA-4F0C-92D2-E66607B7F15C}"/>
              </a:ext>
            </a:extLst>
          </p:cNvPr>
          <p:cNvSpPr>
            <a:spLocks noGrp="1"/>
          </p:cNvSpPr>
          <p:nvPr>
            <p:ph type="ctrTitle" hasCustomPrompt="1"/>
          </p:nvPr>
        </p:nvSpPr>
        <p:spPr>
          <a:xfrm>
            <a:off x="304800" y="5486400"/>
            <a:ext cx="96012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72B387C5-A13B-4919-865C-F5B8871700EF}"/>
              </a:ext>
            </a:extLst>
          </p:cNvPr>
          <p:cNvSpPr>
            <a:spLocks noGrp="1"/>
          </p:cNvSpPr>
          <p:nvPr>
            <p:ph type="subTitle" idx="1"/>
          </p:nvPr>
        </p:nvSpPr>
        <p:spPr>
          <a:xfrm>
            <a:off x="304800" y="6151420"/>
            <a:ext cx="9601200"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6312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400"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5474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290286" y="1188720"/>
            <a:ext cx="11596367" cy="5212080"/>
          </a:xfrm>
          <a:prstGeom prst="rect">
            <a:avLst/>
          </a:prstGeom>
        </p:spPr>
        <p:txBody>
          <a:bodyPr vert="horz" lIns="91440" tIns="45720" rIns="9144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2361797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1"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290833" y="1188720"/>
            <a:ext cx="11596367" cy="5212080"/>
          </a:xfrm>
          <a:prstGeom prst="rect">
            <a:avLst/>
          </a:prstGeom>
        </p:spPr>
        <p:txBody>
          <a:bodyPr vert="horz" lIns="91440" tIns="45720" rIns="9144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43992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22292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1"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37345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553426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4125886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892182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dirty="0"/>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Tree>
    <p:extLst>
      <p:ext uri="{BB962C8B-B14F-4D97-AF65-F5344CB8AC3E}">
        <p14:creationId xmlns:p14="http://schemas.microsoft.com/office/powerpoint/2010/main" val="410689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4/15/2025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F7A69BFF-5D9C-33C8-E3F8-E6C3AA31D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Tree>
    <p:extLst>
      <p:ext uri="{BB962C8B-B14F-4D97-AF65-F5344CB8AC3E}">
        <p14:creationId xmlns:p14="http://schemas.microsoft.com/office/powerpoint/2010/main" val="1410340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3844866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Tree>
    <p:extLst>
      <p:ext uri="{BB962C8B-B14F-4D97-AF65-F5344CB8AC3E}">
        <p14:creationId xmlns:p14="http://schemas.microsoft.com/office/powerpoint/2010/main" val="2223603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296169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9" name="Content Placeholder 2"/>
          <p:cNvSpPr>
            <a:spLocks noGrp="1"/>
          </p:cNvSpPr>
          <p:nvPr>
            <p:ph idx="13" hasCustomPrompt="1"/>
          </p:nvPr>
        </p:nvSpPr>
        <p:spPr>
          <a:xfrm>
            <a:off x="304800" y="1371600"/>
            <a:ext cx="539496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Content Placeholder 2">
            <a:extLst>
              <a:ext uri="{FF2B5EF4-FFF2-40B4-BE49-F238E27FC236}">
                <a16:creationId xmlns:a16="http://schemas.microsoft.com/office/drawing/2014/main" id="{CEBE07E0-E68B-4174-AF1B-7AAB422406BA}"/>
              </a:ext>
            </a:extLst>
          </p:cNvPr>
          <p:cNvSpPr>
            <a:spLocks noGrp="1"/>
          </p:cNvSpPr>
          <p:nvPr>
            <p:ph idx="1"/>
          </p:nvPr>
        </p:nvSpPr>
        <p:spPr>
          <a:xfrm>
            <a:off x="304800" y="1828800"/>
            <a:ext cx="5394960" cy="438912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9C42FE4B-7EBC-4363-B79B-911B0D2D3F4F}"/>
              </a:ext>
            </a:extLst>
          </p:cNvPr>
          <p:cNvSpPr>
            <a:spLocks noGrp="1"/>
          </p:cNvSpPr>
          <p:nvPr>
            <p:ph idx="14" hasCustomPrompt="1"/>
          </p:nvPr>
        </p:nvSpPr>
        <p:spPr>
          <a:xfrm>
            <a:off x="5943600" y="1371600"/>
            <a:ext cx="539496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46062E5D-0726-4340-909F-C3ACF504D6D8}"/>
              </a:ext>
            </a:extLst>
          </p:cNvPr>
          <p:cNvSpPr>
            <a:spLocks noGrp="1"/>
          </p:cNvSpPr>
          <p:nvPr>
            <p:ph idx="15"/>
          </p:nvPr>
        </p:nvSpPr>
        <p:spPr>
          <a:xfrm>
            <a:off x="5943600" y="1828800"/>
            <a:ext cx="5394960" cy="438912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5480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Content Placeholder 2">
            <a:extLst>
              <a:ext uri="{FF2B5EF4-FFF2-40B4-BE49-F238E27FC236}">
                <a16:creationId xmlns:a16="http://schemas.microsoft.com/office/drawing/2014/main" id="{261D74B3-7A32-4CBA-8236-5D53859D3396}"/>
              </a:ext>
            </a:extLst>
          </p:cNvPr>
          <p:cNvSpPr>
            <a:spLocks noGrp="1"/>
          </p:cNvSpPr>
          <p:nvPr>
            <p:ph idx="1"/>
          </p:nvPr>
        </p:nvSpPr>
        <p:spPr>
          <a:xfrm>
            <a:off x="213680" y="1371600"/>
            <a:ext cx="5580369"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6E2FC9D-42E3-45A9-9972-B5C6E6BBB482}"/>
              </a:ext>
            </a:extLst>
          </p:cNvPr>
          <p:cNvSpPr>
            <a:spLocks noGrp="1"/>
          </p:cNvSpPr>
          <p:nvPr>
            <p:ph idx="10"/>
          </p:nvPr>
        </p:nvSpPr>
        <p:spPr>
          <a:xfrm>
            <a:off x="6014850" y="1371600"/>
            <a:ext cx="5580369"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945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565048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938136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dirty="0"/>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algn="ctr">
              <a:defRPr sz="2000" b="1" i="0" cap="all" baseline="0"/>
            </a:lvl1pPr>
          </a:lstStyle>
          <a:p>
            <a:endParaRPr lang="en-US" dirty="0"/>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algn="ctr">
              <a:defRPr sz="2000" b="1" i="0" cap="all" baseline="0"/>
            </a:lvl1pPr>
          </a:lstStyle>
          <a:p>
            <a:endParaRPr lang="en-US" dirty="0"/>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algn="ctr">
              <a:defRPr sz="2000" b="1" i="0" cap="all" baseline="0"/>
            </a:lvl1pPr>
          </a:lstStyle>
          <a:p>
            <a:endParaRPr lang="en-US" dirty="0"/>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227307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dirty="0"/>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algn="ctr">
              <a:defRPr sz="2000" b="1" i="0" cap="all" baseline="0"/>
            </a:lvl1pPr>
          </a:lstStyle>
          <a:p>
            <a:endParaRPr lang="en-US" dirty="0"/>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algn="ctr">
              <a:defRPr sz="2000" b="1" i="0" cap="all" baseline="0"/>
            </a:lvl1pPr>
          </a:lstStyle>
          <a:p>
            <a:endParaRPr lang="en-US" dirty="0"/>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algn="ctr">
              <a:defRPr sz="2000" b="1" i="0" cap="all" baseline="0"/>
            </a:lvl1pPr>
          </a:lstStyle>
          <a:p>
            <a:endParaRPr lang="en-US" dirty="0"/>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220328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5" name="TextBox 4"/>
          <p:cNvSpPr txBox="1"/>
          <p:nvPr userDrawn="1"/>
        </p:nvSpPr>
        <p:spPr>
          <a:xfrm>
            <a:off x="609600" y="5715000"/>
            <a:ext cx="10972800" cy="748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3871493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5" name="TextBox 4"/>
          <p:cNvSpPr txBox="1"/>
          <p:nvPr userDrawn="1"/>
        </p:nvSpPr>
        <p:spPr>
          <a:xfrm>
            <a:off x="609600" y="6173439"/>
            <a:ext cx="10972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t>
            </a:r>
            <a:br>
              <a:rPr lang="en-US" sz="1400" b="0" i="0" u="none" strike="noStrike" baseline="30000" dirty="0">
                <a:solidFill>
                  <a:srgbClr val="64666A"/>
                </a:solidFill>
                <a:latin typeface="Tw Cen MT" panose="020B0602020104020603" pitchFamily="34" charset="0"/>
              </a:rPr>
            </a:br>
            <a:r>
              <a:rPr lang="en-US" sz="1400" b="0" i="0" u="none" strike="noStrike" baseline="30000" dirty="0">
                <a:solidFill>
                  <a:srgbClr val="64666A"/>
                </a:solidFill>
                <a:latin typeface="Tw Cen MT" panose="020B0602020104020603" pitchFamily="34" charset="0"/>
              </a:rPr>
              <a:t>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162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4252190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dirty="0"/>
              <a:t>Click to edit Master subtitle style</a:t>
            </a:r>
          </a:p>
        </p:txBody>
      </p:sp>
    </p:spTree>
    <p:extLst>
      <p:ext uri="{BB962C8B-B14F-4D97-AF65-F5344CB8AC3E}">
        <p14:creationId xmlns:p14="http://schemas.microsoft.com/office/powerpoint/2010/main" val="2191939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230883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4/15/2025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495438D2-CB76-133E-C3A4-31A744CBF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4/15/2025</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9" descr="A close-up of a logo&#10;&#10;AI-generated content may be incorrect.">
            <a:extLst>
              <a:ext uri="{FF2B5EF4-FFF2-40B4-BE49-F238E27FC236}">
                <a16:creationId xmlns:a16="http://schemas.microsoft.com/office/drawing/2014/main" id="{D09F7A9C-1986-82E3-F9F4-3A330D5D63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4/15/2025</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descr="A close-up of a logo&#10;&#10;AI-generated content may be incorrect.">
            <a:extLst>
              <a:ext uri="{FF2B5EF4-FFF2-40B4-BE49-F238E27FC236}">
                <a16:creationId xmlns:a16="http://schemas.microsoft.com/office/drawing/2014/main" id="{790292BD-0041-EBBC-882D-5378E10D0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A close-up of a logo&#10;&#10;AI-generated content may be incorrect.">
            <a:extLst>
              <a:ext uri="{FF2B5EF4-FFF2-40B4-BE49-F238E27FC236}">
                <a16:creationId xmlns:a16="http://schemas.microsoft.com/office/drawing/2014/main" id="{2DD43DB2-31AA-1830-F386-EA03E656E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4/15/2025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2D912FA5-D269-8F32-9B95-1F2597DA4C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4/15/2025</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8311" y="433720"/>
            <a:ext cx="6601554" cy="323165"/>
          </a:xfrm>
          <a:prstGeom prst="rect">
            <a:avLst/>
          </a:prstGeom>
        </p:spPr>
        <p:txBody>
          <a:bodyPr wrap="square" lIns="0" tIns="0" rIns="0" bIns="0">
            <a:spAutoFit/>
          </a:bodyPr>
          <a:lstStyle>
            <a:lvl1pPr>
              <a:defRPr sz="2100" b="1" i="0">
                <a:solidFill>
                  <a:srgbClr val="0050FF"/>
                </a:solidFill>
                <a:latin typeface="Calibri"/>
                <a:cs typeface="Calibri"/>
              </a:defRPr>
            </a:lvl1pPr>
          </a:lstStyle>
          <a:p>
            <a:endParaRPr/>
          </a:p>
        </p:txBody>
      </p:sp>
      <p:sp>
        <p:nvSpPr>
          <p:cNvPr id="3" name="Holder 3"/>
          <p:cNvSpPr>
            <a:spLocks noGrp="1"/>
          </p:cNvSpPr>
          <p:nvPr>
            <p:ph type="body" idx="1"/>
          </p:nvPr>
        </p:nvSpPr>
        <p:spPr>
          <a:xfrm>
            <a:off x="566782" y="1603562"/>
            <a:ext cx="1106472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a:xfrm>
            <a:off x="616903" y="6210446"/>
            <a:ext cx="199571" cy="142668"/>
          </a:xfrm>
          <a:prstGeom prst="rect">
            <a:avLst/>
          </a:prstGeom>
        </p:spPr>
        <p:txBody>
          <a:bodyPr wrap="square" lIns="0" tIns="0" rIns="0" bIns="0">
            <a:spAutoFit/>
          </a:bodyPr>
          <a:lstStyle>
            <a:lvl1pPr>
              <a:defRPr sz="927" b="1" i="0">
                <a:solidFill>
                  <a:schemeClr val="tx1"/>
                </a:solidFill>
                <a:latin typeface="Calibri"/>
                <a:cs typeface="Calibri"/>
              </a:defRPr>
            </a:lvl1pPr>
          </a:lstStyle>
          <a:p>
            <a:pPr marL="33619">
              <a:spcBef>
                <a:spcPts val="62"/>
              </a:spcBef>
            </a:pPr>
            <a:fld id="{81D60167-4931-47E6-BA6A-407CBD079E47}" type="slidenum">
              <a:rPr lang="en-US" spc="26" smtClean="0"/>
              <a:pPr marL="33619">
                <a:spcBef>
                  <a:spcPts val="62"/>
                </a:spcBef>
              </a:pPr>
              <a:t>‹#›</a:t>
            </a:fld>
            <a:endParaRPr lang="en-US" spc="26" dirty="0"/>
          </a:p>
        </p:txBody>
      </p:sp>
    </p:spTree>
    <p:extLst>
      <p:ext uri="{BB962C8B-B14F-4D97-AF65-F5344CB8AC3E}">
        <p14:creationId xmlns:p14="http://schemas.microsoft.com/office/powerpoint/2010/main" val="37449696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90286" y="1261758"/>
            <a:ext cx="11596367" cy="5212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4/16/2025</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28965284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0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0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0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0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g"/><Relationship Id="rId12" Type="http://schemas.openxmlformats.org/officeDocument/2006/relationships/image" Target="../media/image33.png"/><Relationship Id="rId2" Type="http://schemas.openxmlformats.org/officeDocument/2006/relationships/image" Target="../media/image23.jp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mailto:ptraczek@wipfli.com" TargetMode="External"/><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hyperlink" Target="mailto:dgoodman@wipfli.c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24EB77-59AB-DE87-019D-712820B921FB}"/>
              </a:ext>
            </a:extLst>
          </p:cNvPr>
          <p:cNvSpPr>
            <a:spLocks noGrp="1"/>
          </p:cNvSpPr>
          <p:nvPr>
            <p:ph type="ctrTitle"/>
          </p:nvPr>
        </p:nvSpPr>
        <p:spPr>
          <a:xfrm>
            <a:off x="838200" y="1692834"/>
            <a:ext cx="10515600" cy="2575181"/>
          </a:xfrm>
        </p:spPr>
        <p:txBody>
          <a:bodyPr>
            <a:normAutofit/>
          </a:bodyPr>
          <a:lstStyle/>
          <a:p>
            <a:br>
              <a:rPr lang="en-US" dirty="0"/>
            </a:br>
            <a:br>
              <a:rPr lang="en-US" dirty="0"/>
            </a:br>
            <a:r>
              <a:rPr lang="en-US" dirty="0"/>
              <a:t>Audit Compliance / Risk Management  Committee</a:t>
            </a:r>
          </a:p>
        </p:txBody>
      </p:sp>
      <p:sp>
        <p:nvSpPr>
          <p:cNvPr id="7" name="Subtitle 6">
            <a:extLst>
              <a:ext uri="{FF2B5EF4-FFF2-40B4-BE49-F238E27FC236}">
                <a16:creationId xmlns:a16="http://schemas.microsoft.com/office/drawing/2014/main" id="{B0F512DC-0CB6-D026-AFBC-AD4000663315}"/>
              </a:ext>
            </a:extLst>
          </p:cNvPr>
          <p:cNvSpPr>
            <a:spLocks noGrp="1"/>
          </p:cNvSpPr>
          <p:nvPr>
            <p:ph type="subTitle" idx="1"/>
          </p:nvPr>
        </p:nvSpPr>
        <p:spPr/>
        <p:txBody>
          <a:bodyPr/>
          <a:lstStyle/>
          <a:p>
            <a:endParaRPr lang="en-US" dirty="0"/>
          </a:p>
          <a:p>
            <a:r>
              <a:rPr lang="en-US" dirty="0"/>
              <a:t>April 18, 2025</a:t>
            </a:r>
          </a:p>
        </p:txBody>
      </p:sp>
      <p:pic>
        <p:nvPicPr>
          <p:cNvPr id="5" name="Picture 4" descr="A black and white sign with white text&#10;&#10;AI-generated content may be incorrect.">
            <a:extLst>
              <a:ext uri="{FF2B5EF4-FFF2-40B4-BE49-F238E27FC236}">
                <a16:creationId xmlns:a16="http://schemas.microsoft.com/office/drawing/2014/main" id="{0BB19308-E83E-4CDB-BDA5-70C628420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183" y="1482111"/>
            <a:ext cx="4611633" cy="880874"/>
          </a:xfrm>
          <a:prstGeom prst="rect">
            <a:avLst/>
          </a:prstGeom>
        </p:spPr>
      </p:pic>
    </p:spTree>
    <p:extLst>
      <p:ext uri="{BB962C8B-B14F-4D97-AF65-F5344CB8AC3E}">
        <p14:creationId xmlns:p14="http://schemas.microsoft.com/office/powerpoint/2010/main" val="212040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CF-1A12-498F-85F4-B4027C9EA809}"/>
              </a:ext>
            </a:extLst>
          </p:cNvPr>
          <p:cNvSpPr>
            <a:spLocks noGrp="1"/>
          </p:cNvSpPr>
          <p:nvPr>
            <p:ph type="title"/>
          </p:nvPr>
        </p:nvSpPr>
        <p:spPr/>
        <p:txBody>
          <a:bodyPr/>
          <a:lstStyle/>
          <a:p>
            <a:r>
              <a:rPr lang="en-US" dirty="0"/>
              <a:t>Proposal Highlights</a:t>
            </a:r>
          </a:p>
        </p:txBody>
      </p:sp>
      <p:sp>
        <p:nvSpPr>
          <p:cNvPr id="8" name="Content Placeholder 2">
            <a:extLst>
              <a:ext uri="{FF2B5EF4-FFF2-40B4-BE49-F238E27FC236}">
                <a16:creationId xmlns:a16="http://schemas.microsoft.com/office/drawing/2014/main" id="{7F01D2D8-7885-E385-6796-BBE7F475E43B}"/>
              </a:ext>
            </a:extLst>
          </p:cNvPr>
          <p:cNvSpPr>
            <a:spLocks noGrp="1"/>
          </p:cNvSpPr>
          <p:nvPr>
            <p:ph idx="1"/>
          </p:nvPr>
        </p:nvSpPr>
        <p:spPr>
          <a:xfrm>
            <a:off x="304800" y="1230131"/>
            <a:ext cx="10004611" cy="5508897"/>
          </a:xfrm>
        </p:spPr>
        <p:txBody>
          <a:bodyPr>
            <a:normAutofit/>
          </a:bodyPr>
          <a:lstStyle/>
          <a:p>
            <a:pPr>
              <a:lnSpc>
                <a:spcPct val="100000"/>
              </a:lnSpc>
              <a:spcAft>
                <a:spcPts val="1200"/>
              </a:spcAft>
            </a:pPr>
            <a:r>
              <a:rPr lang="en-US" sz="2800" dirty="0"/>
              <a:t>Healthcare Team</a:t>
            </a:r>
          </a:p>
          <a:p>
            <a:pPr lvl="1">
              <a:lnSpc>
                <a:spcPct val="100000"/>
              </a:lnSpc>
              <a:spcAft>
                <a:spcPts val="1200"/>
              </a:spcAft>
            </a:pPr>
            <a:r>
              <a:rPr lang="en-US" sz="2600" dirty="0">
                <a:solidFill>
                  <a:schemeClr val="accent2">
                    <a:lumMod val="50000"/>
                  </a:schemeClr>
                </a:solidFill>
              </a:rPr>
              <a:t>+400 firm-wide professionals</a:t>
            </a:r>
          </a:p>
          <a:p>
            <a:pPr lvl="2">
              <a:lnSpc>
                <a:spcPct val="100000"/>
              </a:lnSpc>
              <a:spcAft>
                <a:spcPts val="1200"/>
              </a:spcAft>
            </a:pPr>
            <a:r>
              <a:rPr lang="en-US" sz="2300" dirty="0">
                <a:solidFill>
                  <a:schemeClr val="accent2">
                    <a:lumMod val="50000"/>
                  </a:schemeClr>
                </a:solidFill>
              </a:rPr>
              <a:t>Audit, reimbursement, tax, and consulting</a:t>
            </a:r>
          </a:p>
          <a:p>
            <a:pPr lvl="1">
              <a:lnSpc>
                <a:spcPct val="100000"/>
              </a:lnSpc>
              <a:spcAft>
                <a:spcPts val="1200"/>
              </a:spcAft>
            </a:pPr>
            <a:r>
              <a:rPr lang="en-US" sz="2600" dirty="0">
                <a:solidFill>
                  <a:schemeClr val="accent2">
                    <a:lumMod val="50000"/>
                  </a:schemeClr>
                </a:solidFill>
              </a:rPr>
              <a:t>Local and national presence</a:t>
            </a:r>
          </a:p>
          <a:p>
            <a:pPr lvl="1">
              <a:lnSpc>
                <a:spcPct val="100000"/>
              </a:lnSpc>
              <a:spcAft>
                <a:spcPts val="1200"/>
              </a:spcAft>
            </a:pPr>
            <a:r>
              <a:rPr lang="en-US" sz="2600" dirty="0">
                <a:solidFill>
                  <a:schemeClr val="accent2">
                    <a:lumMod val="50000"/>
                  </a:schemeClr>
                </a:solidFill>
              </a:rPr>
              <a:t>Firm involvement</a:t>
            </a:r>
          </a:p>
          <a:p>
            <a:pPr lvl="2">
              <a:lnSpc>
                <a:spcPct val="100000"/>
              </a:lnSpc>
              <a:spcAft>
                <a:spcPts val="1200"/>
              </a:spcAft>
            </a:pPr>
            <a:r>
              <a:rPr lang="en-US" sz="2300" dirty="0">
                <a:solidFill>
                  <a:schemeClr val="accent2">
                    <a:lumMod val="50000"/>
                  </a:schemeClr>
                </a:solidFill>
              </a:rPr>
              <a:t>HFMA</a:t>
            </a:r>
          </a:p>
          <a:p>
            <a:pPr lvl="2">
              <a:lnSpc>
                <a:spcPct val="100000"/>
              </a:lnSpc>
              <a:spcAft>
                <a:spcPts val="1200"/>
              </a:spcAft>
            </a:pPr>
            <a:r>
              <a:rPr lang="en-US" sz="2300" dirty="0">
                <a:solidFill>
                  <a:schemeClr val="accent2">
                    <a:lumMod val="50000"/>
                  </a:schemeClr>
                </a:solidFill>
              </a:rPr>
              <a:t>NRHA</a:t>
            </a:r>
          </a:p>
          <a:p>
            <a:pPr lvl="2">
              <a:lnSpc>
                <a:spcPct val="100000"/>
              </a:lnSpc>
              <a:spcAft>
                <a:spcPts val="1200"/>
              </a:spcAft>
            </a:pPr>
            <a:r>
              <a:rPr lang="en-US" sz="2300" dirty="0">
                <a:solidFill>
                  <a:schemeClr val="accent2">
                    <a:lumMod val="50000"/>
                  </a:schemeClr>
                </a:solidFill>
              </a:rPr>
              <a:t>AICPA Healthcare and</a:t>
            </a:r>
          </a:p>
          <a:p>
            <a:pPr marL="1028700" lvl="3" indent="0">
              <a:lnSpc>
                <a:spcPct val="100000"/>
              </a:lnSpc>
              <a:spcAft>
                <a:spcPts val="1200"/>
              </a:spcAft>
              <a:buNone/>
            </a:pPr>
            <a:r>
              <a:rPr lang="en-US" sz="2150" dirty="0">
                <a:solidFill>
                  <a:schemeClr val="accent2">
                    <a:lumMod val="50000"/>
                  </a:schemeClr>
                </a:solidFill>
              </a:rPr>
              <a:t> </a:t>
            </a:r>
            <a:r>
              <a:rPr lang="en-US" sz="2300" dirty="0">
                <a:solidFill>
                  <a:schemeClr val="accent2">
                    <a:lumMod val="50000"/>
                  </a:schemeClr>
                </a:solidFill>
              </a:rPr>
              <a:t>Nonprofit Expert Panels, etc.</a:t>
            </a:r>
          </a:p>
          <a:p>
            <a:pPr lvl="1">
              <a:lnSpc>
                <a:spcPct val="100000"/>
              </a:lnSpc>
              <a:spcAft>
                <a:spcPts val="1200"/>
              </a:spcAft>
            </a:pPr>
            <a:endParaRPr lang="en-US" sz="2300" dirty="0">
              <a:solidFill>
                <a:schemeClr val="accent2">
                  <a:lumMod val="50000"/>
                </a:schemeClr>
              </a:solidFill>
            </a:endParaRPr>
          </a:p>
          <a:p>
            <a:pPr lvl="1">
              <a:lnSpc>
                <a:spcPct val="100000"/>
              </a:lnSpc>
              <a:spcAft>
                <a:spcPts val="1200"/>
              </a:spcAft>
            </a:pPr>
            <a:endParaRPr lang="en-US" sz="2400" u="sng" dirty="0">
              <a:solidFill>
                <a:schemeClr val="accent2">
                  <a:lumMod val="50000"/>
                </a:schemeClr>
              </a:solidFill>
            </a:endParaRPr>
          </a:p>
          <a:p>
            <a:pPr>
              <a:lnSpc>
                <a:spcPct val="100000"/>
              </a:lnSpc>
              <a:spcAft>
                <a:spcPts val="1200"/>
              </a:spcAft>
            </a:pPr>
            <a:endParaRPr lang="en-US" sz="2700" u="sng" dirty="0">
              <a:solidFill>
                <a:schemeClr val="accent2">
                  <a:lumMod val="50000"/>
                </a:schemeClr>
              </a:solidFill>
            </a:endParaRPr>
          </a:p>
        </p:txBody>
      </p:sp>
      <p:pic>
        <p:nvPicPr>
          <p:cNvPr id="3" name="Picture 2">
            <a:extLst>
              <a:ext uri="{FF2B5EF4-FFF2-40B4-BE49-F238E27FC236}">
                <a16:creationId xmlns:a16="http://schemas.microsoft.com/office/drawing/2014/main" id="{E55DA90A-2B4E-09AF-77E3-1DED53400E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 b="3"/>
          <a:stretch/>
        </p:blipFill>
        <p:spPr>
          <a:xfrm>
            <a:off x="6095999" y="3103115"/>
            <a:ext cx="4213411" cy="2817881"/>
          </a:xfrm>
          <a:prstGeom prst="rect">
            <a:avLst/>
          </a:prstGeom>
        </p:spPr>
      </p:pic>
    </p:spTree>
    <p:extLst>
      <p:ext uri="{BB962C8B-B14F-4D97-AF65-F5344CB8AC3E}">
        <p14:creationId xmlns:p14="http://schemas.microsoft.com/office/powerpoint/2010/main" val="42025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CF-1A12-498F-85F4-B4027C9EA809}"/>
              </a:ext>
            </a:extLst>
          </p:cNvPr>
          <p:cNvSpPr>
            <a:spLocks noGrp="1"/>
          </p:cNvSpPr>
          <p:nvPr>
            <p:ph type="title"/>
          </p:nvPr>
        </p:nvSpPr>
        <p:spPr/>
        <p:txBody>
          <a:bodyPr/>
          <a:lstStyle/>
          <a:p>
            <a:r>
              <a:rPr lang="en-US" dirty="0"/>
              <a:t>Proposal Highlights</a:t>
            </a:r>
          </a:p>
        </p:txBody>
      </p:sp>
      <p:sp>
        <p:nvSpPr>
          <p:cNvPr id="8" name="Content Placeholder 2">
            <a:extLst>
              <a:ext uri="{FF2B5EF4-FFF2-40B4-BE49-F238E27FC236}">
                <a16:creationId xmlns:a16="http://schemas.microsoft.com/office/drawing/2014/main" id="{7F01D2D8-7885-E385-6796-BBE7F475E43B}"/>
              </a:ext>
            </a:extLst>
          </p:cNvPr>
          <p:cNvSpPr>
            <a:spLocks noGrp="1"/>
          </p:cNvSpPr>
          <p:nvPr>
            <p:ph idx="1"/>
          </p:nvPr>
        </p:nvSpPr>
        <p:spPr>
          <a:xfrm>
            <a:off x="304800" y="1230131"/>
            <a:ext cx="10004611" cy="5508897"/>
          </a:xfrm>
        </p:spPr>
        <p:txBody>
          <a:bodyPr>
            <a:normAutofit fontScale="92500" lnSpcReduction="20000"/>
          </a:bodyPr>
          <a:lstStyle/>
          <a:p>
            <a:pPr>
              <a:lnSpc>
                <a:spcPct val="100000"/>
              </a:lnSpc>
              <a:spcAft>
                <a:spcPts val="1200"/>
              </a:spcAft>
            </a:pPr>
            <a:r>
              <a:rPr lang="en-US" sz="3300" dirty="0"/>
              <a:t>Firm Resources</a:t>
            </a:r>
          </a:p>
          <a:p>
            <a:pPr lvl="1">
              <a:lnSpc>
                <a:spcPct val="100000"/>
              </a:lnSpc>
              <a:spcAft>
                <a:spcPts val="1200"/>
              </a:spcAft>
            </a:pPr>
            <a:r>
              <a:rPr lang="en-US" sz="2600" dirty="0">
                <a:solidFill>
                  <a:schemeClr val="accent2">
                    <a:lumMod val="50000"/>
                  </a:schemeClr>
                </a:solidFill>
              </a:rPr>
              <a:t>Webinars</a:t>
            </a:r>
          </a:p>
          <a:p>
            <a:pPr lvl="2">
              <a:lnSpc>
                <a:spcPct val="100000"/>
              </a:lnSpc>
              <a:spcAft>
                <a:spcPts val="1200"/>
              </a:spcAft>
            </a:pPr>
            <a:r>
              <a:rPr lang="en-US" sz="2400" dirty="0">
                <a:solidFill>
                  <a:schemeClr val="accent2">
                    <a:lumMod val="50000"/>
                  </a:schemeClr>
                </a:solidFill>
              </a:rPr>
              <a:t>Business of Healthcare series</a:t>
            </a:r>
          </a:p>
          <a:p>
            <a:pPr lvl="2">
              <a:lnSpc>
                <a:spcPct val="100000"/>
              </a:lnSpc>
              <a:spcAft>
                <a:spcPts val="1200"/>
              </a:spcAft>
            </a:pPr>
            <a:r>
              <a:rPr lang="en-US" sz="2400" dirty="0">
                <a:solidFill>
                  <a:schemeClr val="accent2">
                    <a:lumMod val="50000"/>
                  </a:schemeClr>
                </a:solidFill>
              </a:rPr>
              <a:t>CAH series</a:t>
            </a:r>
          </a:p>
          <a:p>
            <a:pPr lvl="2">
              <a:lnSpc>
                <a:spcPct val="100000"/>
              </a:lnSpc>
              <a:spcAft>
                <a:spcPts val="1200"/>
              </a:spcAft>
            </a:pPr>
            <a:r>
              <a:rPr lang="en-US" sz="2400" dirty="0">
                <a:solidFill>
                  <a:schemeClr val="accent2">
                    <a:lumMod val="50000"/>
                  </a:schemeClr>
                </a:solidFill>
              </a:rPr>
              <a:t>RHC series</a:t>
            </a:r>
          </a:p>
          <a:p>
            <a:pPr lvl="2">
              <a:lnSpc>
                <a:spcPct val="100000"/>
              </a:lnSpc>
              <a:spcAft>
                <a:spcPts val="1200"/>
              </a:spcAft>
            </a:pPr>
            <a:r>
              <a:rPr lang="en-US" sz="2400" dirty="0">
                <a:solidFill>
                  <a:schemeClr val="accent2">
                    <a:lumMod val="50000"/>
                  </a:schemeClr>
                </a:solidFill>
              </a:rPr>
              <a:t>Accounting updates</a:t>
            </a:r>
          </a:p>
          <a:p>
            <a:pPr lvl="2">
              <a:lnSpc>
                <a:spcPct val="100000"/>
              </a:lnSpc>
              <a:spcAft>
                <a:spcPts val="1200"/>
              </a:spcAft>
            </a:pPr>
            <a:r>
              <a:rPr lang="en-US" sz="2400" dirty="0">
                <a:solidFill>
                  <a:schemeClr val="accent2">
                    <a:lumMod val="50000"/>
                  </a:schemeClr>
                </a:solidFill>
              </a:rPr>
              <a:t>Compliance matters</a:t>
            </a:r>
          </a:p>
          <a:p>
            <a:pPr marL="685800" lvl="2" indent="0">
              <a:lnSpc>
                <a:spcPct val="100000"/>
              </a:lnSpc>
              <a:spcAft>
                <a:spcPts val="1200"/>
              </a:spcAft>
              <a:buNone/>
            </a:pPr>
            <a:endParaRPr lang="en-US" sz="2600" dirty="0">
              <a:solidFill>
                <a:schemeClr val="accent2">
                  <a:lumMod val="50000"/>
                </a:schemeClr>
              </a:solidFill>
            </a:endParaRPr>
          </a:p>
          <a:p>
            <a:pPr lvl="1">
              <a:lnSpc>
                <a:spcPct val="100000"/>
              </a:lnSpc>
              <a:spcAft>
                <a:spcPts val="1200"/>
              </a:spcAft>
            </a:pPr>
            <a:r>
              <a:rPr lang="en-US" sz="2600" dirty="0">
                <a:solidFill>
                  <a:schemeClr val="accent2">
                    <a:lumMod val="50000"/>
                  </a:schemeClr>
                </a:solidFill>
              </a:rPr>
              <a:t>Conferences</a:t>
            </a:r>
          </a:p>
          <a:p>
            <a:pPr lvl="2">
              <a:lnSpc>
                <a:spcPct val="100000"/>
              </a:lnSpc>
              <a:spcAft>
                <a:spcPts val="1200"/>
              </a:spcAft>
            </a:pPr>
            <a:r>
              <a:rPr lang="en-US" sz="2400" dirty="0">
                <a:solidFill>
                  <a:schemeClr val="accent2">
                    <a:lumMod val="50000"/>
                  </a:schemeClr>
                </a:solidFill>
              </a:rPr>
              <a:t>EB CAH annual conference</a:t>
            </a:r>
          </a:p>
          <a:p>
            <a:pPr lvl="2">
              <a:lnSpc>
                <a:spcPct val="100000"/>
              </a:lnSpc>
              <a:spcAft>
                <a:spcPts val="1200"/>
              </a:spcAft>
            </a:pPr>
            <a:r>
              <a:rPr lang="en-US" sz="2400" dirty="0">
                <a:solidFill>
                  <a:schemeClr val="accent2">
                    <a:lumMod val="50000"/>
                  </a:schemeClr>
                </a:solidFill>
              </a:rPr>
              <a:t>Medicare Provider Enrollment Compliance annual conference</a:t>
            </a:r>
          </a:p>
          <a:p>
            <a:pPr lvl="2">
              <a:lnSpc>
                <a:spcPct val="100000"/>
              </a:lnSpc>
              <a:spcAft>
                <a:spcPts val="1200"/>
              </a:spcAft>
            </a:pPr>
            <a:r>
              <a:rPr lang="en-US" sz="2400" dirty="0">
                <a:solidFill>
                  <a:schemeClr val="accent2">
                    <a:lumMod val="50000"/>
                  </a:schemeClr>
                </a:solidFill>
              </a:rPr>
              <a:t>Others</a:t>
            </a:r>
          </a:p>
          <a:p>
            <a:pPr>
              <a:lnSpc>
                <a:spcPct val="100000"/>
              </a:lnSpc>
              <a:spcAft>
                <a:spcPts val="1200"/>
              </a:spcAft>
            </a:pPr>
            <a:endParaRPr lang="en-US" sz="2700" u="sng" dirty="0">
              <a:solidFill>
                <a:schemeClr val="accent2">
                  <a:lumMod val="50000"/>
                </a:schemeClr>
              </a:solidFill>
            </a:endParaRPr>
          </a:p>
        </p:txBody>
      </p:sp>
    </p:spTree>
    <p:extLst>
      <p:ext uri="{BB962C8B-B14F-4D97-AF65-F5344CB8AC3E}">
        <p14:creationId xmlns:p14="http://schemas.microsoft.com/office/powerpoint/2010/main" val="365988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CF-1A12-498F-85F4-B4027C9EA809}"/>
              </a:ext>
            </a:extLst>
          </p:cNvPr>
          <p:cNvSpPr>
            <a:spLocks noGrp="1"/>
          </p:cNvSpPr>
          <p:nvPr>
            <p:ph type="title"/>
          </p:nvPr>
        </p:nvSpPr>
        <p:spPr/>
        <p:txBody>
          <a:bodyPr/>
          <a:lstStyle/>
          <a:p>
            <a:r>
              <a:rPr lang="en-US" dirty="0"/>
              <a:t>Additional services / expertise</a:t>
            </a:r>
          </a:p>
        </p:txBody>
      </p:sp>
      <p:sp>
        <p:nvSpPr>
          <p:cNvPr id="8" name="Content Placeholder 2">
            <a:extLst>
              <a:ext uri="{FF2B5EF4-FFF2-40B4-BE49-F238E27FC236}">
                <a16:creationId xmlns:a16="http://schemas.microsoft.com/office/drawing/2014/main" id="{7F01D2D8-7885-E385-6796-BBE7F475E43B}"/>
              </a:ext>
            </a:extLst>
          </p:cNvPr>
          <p:cNvSpPr>
            <a:spLocks noGrp="1"/>
          </p:cNvSpPr>
          <p:nvPr>
            <p:ph idx="1"/>
          </p:nvPr>
        </p:nvSpPr>
        <p:spPr>
          <a:xfrm>
            <a:off x="304800" y="1230131"/>
            <a:ext cx="10004611" cy="5508897"/>
          </a:xfrm>
        </p:spPr>
        <p:txBody>
          <a:bodyPr>
            <a:normAutofit/>
          </a:bodyPr>
          <a:lstStyle/>
          <a:p>
            <a:pPr>
              <a:lnSpc>
                <a:spcPct val="100000"/>
              </a:lnSpc>
              <a:spcAft>
                <a:spcPts val="1200"/>
              </a:spcAft>
            </a:pPr>
            <a:r>
              <a:rPr lang="en-US" sz="2800" dirty="0">
                <a:solidFill>
                  <a:schemeClr val="accent2">
                    <a:lumMod val="50000"/>
                  </a:schemeClr>
                </a:solidFill>
              </a:rPr>
              <a:t>Provider enrollment</a:t>
            </a:r>
          </a:p>
          <a:p>
            <a:pPr>
              <a:lnSpc>
                <a:spcPct val="100000"/>
              </a:lnSpc>
              <a:spcAft>
                <a:spcPts val="1200"/>
              </a:spcAft>
            </a:pPr>
            <a:r>
              <a:rPr lang="en-US" sz="2800" dirty="0">
                <a:solidFill>
                  <a:schemeClr val="accent2">
                    <a:lumMod val="50000"/>
                  </a:schemeClr>
                </a:solidFill>
              </a:rPr>
              <a:t>Physician compensation studies</a:t>
            </a:r>
          </a:p>
          <a:p>
            <a:pPr>
              <a:lnSpc>
                <a:spcPct val="100000"/>
              </a:lnSpc>
              <a:spcAft>
                <a:spcPts val="1200"/>
              </a:spcAft>
            </a:pPr>
            <a:r>
              <a:rPr lang="en-US" sz="2800" dirty="0">
                <a:solidFill>
                  <a:schemeClr val="accent2">
                    <a:lumMod val="50000"/>
                  </a:schemeClr>
                </a:solidFill>
              </a:rPr>
              <a:t>Strategic financing / feasibility studies</a:t>
            </a:r>
          </a:p>
          <a:p>
            <a:pPr>
              <a:lnSpc>
                <a:spcPct val="100000"/>
              </a:lnSpc>
              <a:spcAft>
                <a:spcPts val="1200"/>
              </a:spcAft>
            </a:pPr>
            <a:r>
              <a:rPr lang="en-US" sz="2800" dirty="0">
                <a:solidFill>
                  <a:schemeClr val="accent2">
                    <a:lumMod val="50000"/>
                  </a:schemeClr>
                </a:solidFill>
              </a:rPr>
              <a:t>Charge master reviews</a:t>
            </a:r>
          </a:p>
          <a:p>
            <a:pPr>
              <a:lnSpc>
                <a:spcPct val="100000"/>
              </a:lnSpc>
              <a:spcAft>
                <a:spcPts val="1200"/>
              </a:spcAft>
            </a:pPr>
            <a:r>
              <a:rPr lang="en-US" sz="2800" dirty="0">
                <a:solidFill>
                  <a:schemeClr val="accent2">
                    <a:lumMod val="50000"/>
                  </a:schemeClr>
                </a:solidFill>
              </a:rPr>
              <a:t>Revenue cycle review</a:t>
            </a:r>
          </a:p>
          <a:p>
            <a:pPr>
              <a:lnSpc>
                <a:spcPct val="100000"/>
              </a:lnSpc>
              <a:spcAft>
                <a:spcPts val="1200"/>
              </a:spcAft>
            </a:pPr>
            <a:r>
              <a:rPr lang="en-US" sz="2800" dirty="0">
                <a:solidFill>
                  <a:schemeClr val="accent2">
                    <a:lumMod val="50000"/>
                  </a:schemeClr>
                </a:solidFill>
              </a:rPr>
              <a:t>Business office operations</a:t>
            </a:r>
          </a:p>
          <a:p>
            <a:pPr>
              <a:lnSpc>
                <a:spcPct val="100000"/>
              </a:lnSpc>
              <a:spcAft>
                <a:spcPts val="1200"/>
              </a:spcAft>
            </a:pPr>
            <a:r>
              <a:rPr lang="en-US" sz="2800" dirty="0">
                <a:solidFill>
                  <a:schemeClr val="accent2">
                    <a:lumMod val="50000"/>
                  </a:schemeClr>
                </a:solidFill>
              </a:rPr>
              <a:t>Medical record support</a:t>
            </a:r>
          </a:p>
          <a:p>
            <a:pPr>
              <a:lnSpc>
                <a:spcPct val="100000"/>
              </a:lnSpc>
              <a:spcAft>
                <a:spcPts val="1200"/>
              </a:spcAft>
            </a:pPr>
            <a:r>
              <a:rPr lang="en-US" sz="2800" dirty="0">
                <a:solidFill>
                  <a:schemeClr val="accent2">
                    <a:lumMod val="50000"/>
                  </a:schemeClr>
                </a:solidFill>
              </a:rPr>
              <a:t>Technology and data analytics</a:t>
            </a:r>
          </a:p>
          <a:p>
            <a:pPr>
              <a:lnSpc>
                <a:spcPct val="100000"/>
              </a:lnSpc>
              <a:spcAft>
                <a:spcPts val="1200"/>
              </a:spcAft>
            </a:pPr>
            <a:r>
              <a:rPr lang="en-US" sz="2800" dirty="0">
                <a:solidFill>
                  <a:schemeClr val="accent2">
                    <a:lumMod val="50000"/>
                  </a:schemeClr>
                </a:solidFill>
              </a:rPr>
              <a:t>Tax credits</a:t>
            </a:r>
          </a:p>
        </p:txBody>
      </p:sp>
    </p:spTree>
    <p:extLst>
      <p:ext uri="{BB962C8B-B14F-4D97-AF65-F5344CB8AC3E}">
        <p14:creationId xmlns:p14="http://schemas.microsoft.com/office/powerpoint/2010/main" val="148894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CF-1A12-498F-85F4-B4027C9EA809}"/>
              </a:ext>
            </a:extLst>
          </p:cNvPr>
          <p:cNvSpPr>
            <a:spLocks noGrp="1"/>
          </p:cNvSpPr>
          <p:nvPr>
            <p:ph type="title"/>
          </p:nvPr>
        </p:nvSpPr>
        <p:spPr/>
        <p:txBody>
          <a:bodyPr>
            <a:normAutofit/>
          </a:bodyPr>
          <a:lstStyle/>
          <a:p>
            <a:r>
              <a:rPr lang="en-US" dirty="0"/>
              <a:t>Our continued commitment</a:t>
            </a:r>
          </a:p>
        </p:txBody>
      </p:sp>
      <p:sp>
        <p:nvSpPr>
          <p:cNvPr id="8" name="Content Placeholder 2">
            <a:extLst>
              <a:ext uri="{FF2B5EF4-FFF2-40B4-BE49-F238E27FC236}">
                <a16:creationId xmlns:a16="http://schemas.microsoft.com/office/drawing/2014/main" id="{7F01D2D8-7885-E385-6796-BBE7F475E43B}"/>
              </a:ext>
            </a:extLst>
          </p:cNvPr>
          <p:cNvSpPr>
            <a:spLocks noGrp="1"/>
          </p:cNvSpPr>
          <p:nvPr>
            <p:ph idx="1"/>
          </p:nvPr>
        </p:nvSpPr>
        <p:spPr>
          <a:xfrm>
            <a:off x="304800" y="1230131"/>
            <a:ext cx="10004611" cy="5508897"/>
          </a:xfrm>
        </p:spPr>
        <p:txBody>
          <a:bodyPr>
            <a:normAutofit/>
          </a:bodyPr>
          <a:lstStyle/>
          <a:p>
            <a:pPr>
              <a:lnSpc>
                <a:spcPct val="100000"/>
              </a:lnSpc>
              <a:spcAft>
                <a:spcPts val="1200"/>
              </a:spcAft>
            </a:pPr>
            <a:r>
              <a:rPr lang="en-US" sz="2800" dirty="0">
                <a:solidFill>
                  <a:schemeClr val="accent2">
                    <a:lumMod val="50000"/>
                  </a:schemeClr>
                </a:solidFill>
              </a:rPr>
              <a:t>Timely and quality service</a:t>
            </a:r>
          </a:p>
          <a:p>
            <a:pPr>
              <a:lnSpc>
                <a:spcPct val="100000"/>
              </a:lnSpc>
              <a:spcAft>
                <a:spcPts val="1200"/>
              </a:spcAft>
            </a:pPr>
            <a:r>
              <a:rPr lang="en-US" sz="2800" dirty="0">
                <a:solidFill>
                  <a:schemeClr val="accent2">
                    <a:lumMod val="50000"/>
                  </a:schemeClr>
                </a:solidFill>
              </a:rPr>
              <a:t>Senior-level staffing and involvement throughout all phases of services</a:t>
            </a:r>
          </a:p>
          <a:p>
            <a:pPr>
              <a:lnSpc>
                <a:spcPct val="100000"/>
              </a:lnSpc>
              <a:spcAft>
                <a:spcPts val="1200"/>
              </a:spcAft>
            </a:pPr>
            <a:r>
              <a:rPr lang="en-US" sz="2800" dirty="0">
                <a:solidFill>
                  <a:schemeClr val="accent2">
                    <a:lumMod val="50000"/>
                  </a:schemeClr>
                </a:solidFill>
              </a:rPr>
              <a:t>Add value to services </a:t>
            </a:r>
          </a:p>
          <a:p>
            <a:pPr>
              <a:lnSpc>
                <a:spcPct val="100000"/>
              </a:lnSpc>
              <a:spcAft>
                <a:spcPts val="1200"/>
              </a:spcAft>
            </a:pPr>
            <a:r>
              <a:rPr lang="en-US" sz="2800" dirty="0">
                <a:solidFill>
                  <a:schemeClr val="accent2">
                    <a:lumMod val="50000"/>
                  </a:schemeClr>
                </a:solidFill>
              </a:rPr>
              <a:t>Fair and transparent fees</a:t>
            </a:r>
          </a:p>
          <a:p>
            <a:pPr>
              <a:lnSpc>
                <a:spcPct val="100000"/>
              </a:lnSpc>
              <a:spcAft>
                <a:spcPts val="1200"/>
              </a:spcAft>
            </a:pPr>
            <a:r>
              <a:rPr lang="en-US" sz="2800" dirty="0">
                <a:solidFill>
                  <a:schemeClr val="accent2">
                    <a:lumMod val="50000"/>
                  </a:schemeClr>
                </a:solidFill>
              </a:rPr>
              <a:t>Ongoing communication</a:t>
            </a:r>
          </a:p>
          <a:p>
            <a:pPr>
              <a:lnSpc>
                <a:spcPct val="100000"/>
              </a:lnSpc>
              <a:spcAft>
                <a:spcPts val="1200"/>
              </a:spcAft>
            </a:pPr>
            <a:r>
              <a:rPr lang="en-US" sz="2800" dirty="0">
                <a:solidFill>
                  <a:schemeClr val="accent2">
                    <a:lumMod val="50000"/>
                  </a:schemeClr>
                </a:solidFill>
              </a:rPr>
              <a:t>Connecting you to our resources  </a:t>
            </a:r>
          </a:p>
          <a:p>
            <a:pPr>
              <a:lnSpc>
                <a:spcPct val="100000"/>
              </a:lnSpc>
              <a:spcAft>
                <a:spcPts val="1200"/>
              </a:spcAft>
            </a:pPr>
            <a:endParaRPr lang="en-US" sz="2800" dirty="0">
              <a:solidFill>
                <a:schemeClr val="accent2">
                  <a:lumMod val="50000"/>
                </a:schemeClr>
              </a:solidFill>
            </a:endParaRPr>
          </a:p>
        </p:txBody>
      </p:sp>
    </p:spTree>
    <p:extLst>
      <p:ext uri="{BB962C8B-B14F-4D97-AF65-F5344CB8AC3E}">
        <p14:creationId xmlns:p14="http://schemas.microsoft.com/office/powerpoint/2010/main" val="152168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Calibri" panose="020F0502020204030204" pitchFamily="34" charset="0"/>
                <a:cs typeface="Calibri" panose="020F0502020204030204" pitchFamily="34" charset="0"/>
              </a:rPr>
              <a:t>Thank you!</a:t>
            </a:r>
            <a:endParaRPr lang="en-US" sz="6000" dirty="0"/>
          </a:p>
        </p:txBody>
      </p:sp>
      <p:pic>
        <p:nvPicPr>
          <p:cNvPr id="6" name="Picture 5" descr="Text&#10;&#10;Description automatically generated">
            <a:extLst>
              <a:ext uri="{FF2B5EF4-FFF2-40B4-BE49-F238E27FC236}">
                <a16:creationId xmlns:a16="http://schemas.microsoft.com/office/drawing/2014/main" id="{7CA6497D-0F65-4B88-A97B-5ECD6264FB26}"/>
              </a:ext>
            </a:extLst>
          </p:cNvPr>
          <p:cNvPicPr/>
          <p:nvPr/>
        </p:nvPicPr>
        <p:blipFill>
          <a:blip r:embed="rId2">
            <a:extLst>
              <a:ext uri="{28A0092B-C50C-407E-A947-70E740481C1C}">
                <a14:useLocalDpi xmlns:a14="http://schemas.microsoft.com/office/drawing/2010/main" val="0"/>
              </a:ext>
            </a:extLst>
          </a:blip>
          <a:stretch>
            <a:fillRect/>
          </a:stretch>
        </p:blipFill>
        <p:spPr>
          <a:xfrm>
            <a:off x="4373060" y="2897612"/>
            <a:ext cx="3445881" cy="1062776"/>
          </a:xfrm>
          <a:prstGeom prst="rect">
            <a:avLst/>
          </a:prstGeom>
        </p:spPr>
      </p:pic>
    </p:spTree>
    <p:extLst>
      <p:ext uri="{BB962C8B-B14F-4D97-AF65-F5344CB8AC3E}">
        <p14:creationId xmlns:p14="http://schemas.microsoft.com/office/powerpoint/2010/main" val="369254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C584-64DD-3607-77A3-0ABA030D56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F1E4F7-8264-F8CF-06F6-EB67A9EEB0DC}"/>
              </a:ext>
            </a:extLst>
          </p:cNvPr>
          <p:cNvSpPr>
            <a:spLocks noGrp="1"/>
          </p:cNvSpPr>
          <p:nvPr>
            <p:ph type="ctrTitle"/>
          </p:nvPr>
        </p:nvSpPr>
        <p:spPr/>
        <p:txBody>
          <a:bodyPr/>
          <a:lstStyle/>
          <a:p>
            <a:r>
              <a:rPr lang="en-US" dirty="0"/>
              <a:t>Wipfli LLP</a:t>
            </a:r>
          </a:p>
        </p:txBody>
      </p:sp>
      <p:pic>
        <p:nvPicPr>
          <p:cNvPr id="8" name="Picture 7" descr="A black and white sign with white text&#10;&#10;AI-generated content may be incorrect.">
            <a:extLst>
              <a:ext uri="{FF2B5EF4-FFF2-40B4-BE49-F238E27FC236}">
                <a16:creationId xmlns:a16="http://schemas.microsoft.com/office/drawing/2014/main" id="{88A45696-351B-1402-2742-7895A3A84B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2761" y="6060510"/>
            <a:ext cx="1912526" cy="365314"/>
          </a:xfrm>
          <a:prstGeom prst="rect">
            <a:avLst/>
          </a:prstGeom>
        </p:spPr>
      </p:pic>
    </p:spTree>
    <p:extLst>
      <p:ext uri="{BB962C8B-B14F-4D97-AF65-F5344CB8AC3E}">
        <p14:creationId xmlns:p14="http://schemas.microsoft.com/office/powerpoint/2010/main" val="71541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8236" y="252804"/>
            <a:ext cx="11295529" cy="6353735"/>
            <a:chOff x="0" y="286511"/>
            <a:chExt cx="12801600" cy="7200900"/>
          </a:xfrm>
        </p:grpSpPr>
        <p:pic>
          <p:nvPicPr>
            <p:cNvPr id="3" name="object 3"/>
            <p:cNvPicPr/>
            <p:nvPr/>
          </p:nvPicPr>
          <p:blipFill>
            <a:blip r:embed="rId2" cstate="print"/>
            <a:stretch>
              <a:fillRect/>
            </a:stretch>
          </p:blipFill>
          <p:spPr>
            <a:xfrm>
              <a:off x="0" y="286511"/>
              <a:ext cx="12801600" cy="7200900"/>
            </a:xfrm>
            <a:prstGeom prst="rect">
              <a:avLst/>
            </a:prstGeom>
          </p:spPr>
        </p:pic>
        <p:sp>
          <p:nvSpPr>
            <p:cNvPr id="4" name="object 4"/>
            <p:cNvSpPr/>
            <p:nvPr/>
          </p:nvSpPr>
          <p:spPr>
            <a:xfrm>
              <a:off x="10672571" y="6111239"/>
              <a:ext cx="2129155" cy="693420"/>
            </a:xfrm>
            <a:custGeom>
              <a:avLst/>
              <a:gdLst/>
              <a:ahLst/>
              <a:cxnLst/>
              <a:rect l="l" t="t" r="r" b="b"/>
              <a:pathLst>
                <a:path w="2129154" h="693420">
                  <a:moveTo>
                    <a:pt x="2129028" y="693420"/>
                  </a:moveTo>
                  <a:lnTo>
                    <a:pt x="0" y="693420"/>
                  </a:lnTo>
                  <a:lnTo>
                    <a:pt x="0" y="0"/>
                  </a:lnTo>
                  <a:lnTo>
                    <a:pt x="2129028" y="0"/>
                  </a:lnTo>
                  <a:lnTo>
                    <a:pt x="2129028" y="69342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5" name="object 5"/>
            <p:cNvSpPr/>
            <p:nvPr/>
          </p:nvSpPr>
          <p:spPr>
            <a:xfrm>
              <a:off x="10930128" y="6339839"/>
              <a:ext cx="588645" cy="231775"/>
            </a:xfrm>
            <a:custGeom>
              <a:avLst/>
              <a:gdLst/>
              <a:ahLst/>
              <a:cxnLst/>
              <a:rect l="l" t="t" r="r" b="b"/>
              <a:pathLst>
                <a:path w="588645" h="231775">
                  <a:moveTo>
                    <a:pt x="588263" y="231647"/>
                  </a:moveTo>
                  <a:lnTo>
                    <a:pt x="445007" y="231647"/>
                  </a:lnTo>
                  <a:lnTo>
                    <a:pt x="445007" y="216408"/>
                  </a:lnTo>
                  <a:lnTo>
                    <a:pt x="458033" y="214550"/>
                  </a:lnTo>
                  <a:lnTo>
                    <a:pt x="470344" y="211835"/>
                  </a:lnTo>
                  <a:lnTo>
                    <a:pt x="479512" y="205692"/>
                  </a:lnTo>
                  <a:lnTo>
                    <a:pt x="483107" y="193547"/>
                  </a:lnTo>
                  <a:lnTo>
                    <a:pt x="483107" y="36575"/>
                  </a:lnTo>
                  <a:lnTo>
                    <a:pt x="479512" y="24002"/>
                  </a:lnTo>
                  <a:lnTo>
                    <a:pt x="470344" y="17144"/>
                  </a:lnTo>
                  <a:lnTo>
                    <a:pt x="458033" y="14287"/>
                  </a:lnTo>
                  <a:lnTo>
                    <a:pt x="445007" y="13715"/>
                  </a:lnTo>
                  <a:lnTo>
                    <a:pt x="433744" y="14216"/>
                  </a:lnTo>
                  <a:lnTo>
                    <a:pt x="424624" y="16573"/>
                  </a:lnTo>
                  <a:lnTo>
                    <a:pt x="416933" y="22074"/>
                  </a:lnTo>
                  <a:lnTo>
                    <a:pt x="409955" y="32003"/>
                  </a:lnTo>
                  <a:lnTo>
                    <a:pt x="320039" y="231647"/>
                  </a:lnTo>
                  <a:lnTo>
                    <a:pt x="292607" y="231647"/>
                  </a:lnTo>
                  <a:lnTo>
                    <a:pt x="222503" y="77723"/>
                  </a:lnTo>
                  <a:lnTo>
                    <a:pt x="150875" y="231647"/>
                  </a:lnTo>
                  <a:lnTo>
                    <a:pt x="124967" y="231647"/>
                  </a:lnTo>
                  <a:lnTo>
                    <a:pt x="35051" y="35051"/>
                  </a:lnTo>
                  <a:lnTo>
                    <a:pt x="0" y="13715"/>
                  </a:lnTo>
                  <a:lnTo>
                    <a:pt x="0" y="0"/>
                  </a:lnTo>
                  <a:lnTo>
                    <a:pt x="140207" y="0"/>
                  </a:lnTo>
                  <a:lnTo>
                    <a:pt x="140207" y="13715"/>
                  </a:lnTo>
                  <a:lnTo>
                    <a:pt x="126825" y="15787"/>
                  </a:lnTo>
                  <a:lnTo>
                    <a:pt x="114299" y="18859"/>
                  </a:lnTo>
                  <a:lnTo>
                    <a:pt x="106346" y="25074"/>
                  </a:lnTo>
                  <a:lnTo>
                    <a:pt x="106679" y="36575"/>
                  </a:lnTo>
                  <a:lnTo>
                    <a:pt x="156971" y="146303"/>
                  </a:lnTo>
                  <a:lnTo>
                    <a:pt x="224027" y="0"/>
                  </a:lnTo>
                  <a:lnTo>
                    <a:pt x="257555" y="0"/>
                  </a:lnTo>
                  <a:lnTo>
                    <a:pt x="324611" y="146303"/>
                  </a:lnTo>
                  <a:lnTo>
                    <a:pt x="374903" y="36575"/>
                  </a:lnTo>
                  <a:lnTo>
                    <a:pt x="375475" y="25074"/>
                  </a:lnTo>
                  <a:lnTo>
                    <a:pt x="368045" y="18859"/>
                  </a:lnTo>
                  <a:lnTo>
                    <a:pt x="356044" y="15787"/>
                  </a:lnTo>
                  <a:lnTo>
                    <a:pt x="342899" y="13715"/>
                  </a:lnTo>
                  <a:lnTo>
                    <a:pt x="342899" y="0"/>
                  </a:lnTo>
                  <a:lnTo>
                    <a:pt x="588263" y="0"/>
                  </a:lnTo>
                  <a:lnTo>
                    <a:pt x="588263" y="13715"/>
                  </a:lnTo>
                  <a:lnTo>
                    <a:pt x="574357" y="15573"/>
                  </a:lnTo>
                  <a:lnTo>
                    <a:pt x="561593" y="18287"/>
                  </a:lnTo>
                  <a:lnTo>
                    <a:pt x="552259" y="24431"/>
                  </a:lnTo>
                  <a:lnTo>
                    <a:pt x="548639" y="36575"/>
                  </a:lnTo>
                  <a:lnTo>
                    <a:pt x="548639" y="193547"/>
                  </a:lnTo>
                  <a:lnTo>
                    <a:pt x="552259" y="205692"/>
                  </a:lnTo>
                  <a:lnTo>
                    <a:pt x="561593" y="211835"/>
                  </a:lnTo>
                  <a:lnTo>
                    <a:pt x="574357" y="214550"/>
                  </a:lnTo>
                  <a:lnTo>
                    <a:pt x="588263" y="216408"/>
                  </a:lnTo>
                  <a:lnTo>
                    <a:pt x="588263" y="231647"/>
                  </a:lnTo>
                  <a:close/>
                </a:path>
              </a:pathLst>
            </a:custGeom>
            <a:solidFill>
              <a:srgbClr val="FFFFFF"/>
            </a:solidFill>
          </p:spPr>
          <p:txBody>
            <a:bodyPr wrap="square" lIns="0" tIns="0" rIns="0" bIns="0" rtlCol="0"/>
            <a:lstStyle/>
            <a:p>
              <a:pPr defTabSz="806867"/>
              <a:endParaRPr sz="1588" kern="0">
                <a:solidFill>
                  <a:sysClr val="windowText" lastClr="000000"/>
                </a:solidFill>
              </a:endParaRPr>
            </a:p>
          </p:txBody>
        </p:sp>
        <p:pic>
          <p:nvPicPr>
            <p:cNvPr id="6" name="object 6"/>
            <p:cNvPicPr/>
            <p:nvPr/>
          </p:nvPicPr>
          <p:blipFill>
            <a:blip r:embed="rId3" cstate="print"/>
            <a:stretch>
              <a:fillRect/>
            </a:stretch>
          </p:blipFill>
          <p:spPr>
            <a:xfrm>
              <a:off x="12347447" y="6339839"/>
              <a:ext cx="144779" cy="231647"/>
            </a:xfrm>
            <a:prstGeom prst="rect">
              <a:avLst/>
            </a:prstGeom>
          </p:spPr>
        </p:pic>
        <p:sp>
          <p:nvSpPr>
            <p:cNvPr id="7" name="object 7"/>
            <p:cNvSpPr/>
            <p:nvPr/>
          </p:nvSpPr>
          <p:spPr>
            <a:xfrm>
              <a:off x="11556491" y="6339839"/>
              <a:ext cx="254635" cy="231775"/>
            </a:xfrm>
            <a:custGeom>
              <a:avLst/>
              <a:gdLst/>
              <a:ahLst/>
              <a:cxnLst/>
              <a:rect l="l" t="t" r="r" b="b"/>
              <a:pathLst>
                <a:path w="254634" h="231775">
                  <a:moveTo>
                    <a:pt x="143255" y="231648"/>
                  </a:moveTo>
                  <a:lnTo>
                    <a:pt x="0" y="231648"/>
                  </a:lnTo>
                  <a:lnTo>
                    <a:pt x="0" y="216407"/>
                  </a:lnTo>
                  <a:lnTo>
                    <a:pt x="13025" y="214550"/>
                  </a:lnTo>
                  <a:lnTo>
                    <a:pt x="25336" y="211835"/>
                  </a:lnTo>
                  <a:lnTo>
                    <a:pt x="34504" y="205692"/>
                  </a:lnTo>
                  <a:lnTo>
                    <a:pt x="38099" y="193548"/>
                  </a:lnTo>
                  <a:lnTo>
                    <a:pt x="38099" y="36576"/>
                  </a:lnTo>
                  <a:lnTo>
                    <a:pt x="34504" y="24431"/>
                  </a:lnTo>
                  <a:lnTo>
                    <a:pt x="25336" y="18288"/>
                  </a:lnTo>
                  <a:lnTo>
                    <a:pt x="13025" y="15573"/>
                  </a:lnTo>
                  <a:lnTo>
                    <a:pt x="0" y="13716"/>
                  </a:lnTo>
                  <a:lnTo>
                    <a:pt x="0" y="0"/>
                  </a:lnTo>
                  <a:lnTo>
                    <a:pt x="176783" y="0"/>
                  </a:lnTo>
                  <a:lnTo>
                    <a:pt x="205001" y="2667"/>
                  </a:lnTo>
                  <a:lnTo>
                    <a:pt x="229933" y="11049"/>
                  </a:lnTo>
                  <a:lnTo>
                    <a:pt x="247721" y="25717"/>
                  </a:lnTo>
                  <a:lnTo>
                    <a:pt x="254507" y="47244"/>
                  </a:lnTo>
                  <a:lnTo>
                    <a:pt x="244578" y="82224"/>
                  </a:lnTo>
                  <a:lnTo>
                    <a:pt x="217360" y="106489"/>
                  </a:lnTo>
                  <a:lnTo>
                    <a:pt x="176712" y="119038"/>
                  </a:lnTo>
                  <a:lnTo>
                    <a:pt x="126491" y="118872"/>
                  </a:lnTo>
                  <a:lnTo>
                    <a:pt x="126491" y="105155"/>
                  </a:lnTo>
                  <a:lnTo>
                    <a:pt x="146542" y="105751"/>
                  </a:lnTo>
                  <a:lnTo>
                    <a:pt x="166877" y="99631"/>
                  </a:lnTo>
                  <a:lnTo>
                    <a:pt x="182641" y="85224"/>
                  </a:lnTo>
                  <a:lnTo>
                    <a:pt x="188975" y="60960"/>
                  </a:lnTo>
                  <a:lnTo>
                    <a:pt x="182070" y="36742"/>
                  </a:lnTo>
                  <a:lnTo>
                    <a:pt x="163448" y="22669"/>
                  </a:lnTo>
                  <a:lnTo>
                    <a:pt x="136255" y="17454"/>
                  </a:lnTo>
                  <a:lnTo>
                    <a:pt x="103631" y="19812"/>
                  </a:lnTo>
                  <a:lnTo>
                    <a:pt x="103631" y="193548"/>
                  </a:lnTo>
                  <a:lnTo>
                    <a:pt x="107251" y="205692"/>
                  </a:lnTo>
                  <a:lnTo>
                    <a:pt x="116585" y="211835"/>
                  </a:lnTo>
                  <a:lnTo>
                    <a:pt x="129349" y="214550"/>
                  </a:lnTo>
                  <a:lnTo>
                    <a:pt x="143255" y="216407"/>
                  </a:lnTo>
                  <a:lnTo>
                    <a:pt x="143255" y="231648"/>
                  </a:lnTo>
                  <a:close/>
                </a:path>
              </a:pathLst>
            </a:custGeom>
            <a:solidFill>
              <a:srgbClr val="FFFFFF"/>
            </a:solidFill>
          </p:spPr>
          <p:txBody>
            <a:bodyPr wrap="square" lIns="0" tIns="0" rIns="0" bIns="0" rtlCol="0"/>
            <a:lstStyle/>
            <a:p>
              <a:pPr defTabSz="806867"/>
              <a:endParaRPr sz="1588" kern="0">
                <a:solidFill>
                  <a:sysClr val="windowText" lastClr="000000"/>
                </a:solidFill>
              </a:endParaRPr>
            </a:p>
          </p:txBody>
        </p:sp>
        <p:pic>
          <p:nvPicPr>
            <p:cNvPr id="8" name="object 8"/>
            <p:cNvPicPr/>
            <p:nvPr/>
          </p:nvPicPr>
          <p:blipFill>
            <a:blip r:embed="rId4" cstate="print"/>
            <a:stretch>
              <a:fillRect/>
            </a:stretch>
          </p:blipFill>
          <p:spPr>
            <a:xfrm>
              <a:off x="11830811" y="6339839"/>
              <a:ext cx="227075" cy="231648"/>
            </a:xfrm>
            <a:prstGeom prst="rect">
              <a:avLst/>
            </a:prstGeom>
          </p:spPr>
        </p:pic>
        <p:pic>
          <p:nvPicPr>
            <p:cNvPr id="9" name="object 9"/>
            <p:cNvPicPr/>
            <p:nvPr/>
          </p:nvPicPr>
          <p:blipFill>
            <a:blip r:embed="rId5" cstate="print"/>
            <a:stretch>
              <a:fillRect/>
            </a:stretch>
          </p:blipFill>
          <p:spPr>
            <a:xfrm>
              <a:off x="12089892" y="6339840"/>
              <a:ext cx="234696" cy="231648"/>
            </a:xfrm>
            <a:prstGeom prst="rect">
              <a:avLst/>
            </a:prstGeom>
          </p:spPr>
        </p:pic>
      </p:grpSp>
      <p:sp>
        <p:nvSpPr>
          <p:cNvPr id="10" name="object 10"/>
          <p:cNvSpPr txBox="1">
            <a:spLocks noGrp="1"/>
          </p:cNvSpPr>
          <p:nvPr>
            <p:ph type="title"/>
          </p:nvPr>
        </p:nvSpPr>
        <p:spPr>
          <a:xfrm>
            <a:off x="614392" y="382694"/>
            <a:ext cx="5824901" cy="981088"/>
          </a:xfrm>
          <a:prstGeom prst="rect">
            <a:avLst/>
          </a:prstGeom>
        </p:spPr>
        <p:txBody>
          <a:bodyPr vert="horz" wrap="square" lIns="0" tIns="202043" rIns="0" bIns="0" rtlCol="0">
            <a:spAutoFit/>
          </a:bodyPr>
          <a:lstStyle/>
          <a:p>
            <a:pPr marL="418001">
              <a:spcBef>
                <a:spcPts val="975"/>
              </a:spcBef>
            </a:pPr>
            <a:r>
              <a:rPr sz="2956" spc="405" dirty="0">
                <a:solidFill>
                  <a:srgbClr val="FFFFFF"/>
                </a:solidFill>
              </a:rPr>
              <a:t>Stoughton</a:t>
            </a:r>
            <a:r>
              <a:rPr sz="2956" spc="207" dirty="0">
                <a:solidFill>
                  <a:srgbClr val="FFFFFF"/>
                </a:solidFill>
              </a:rPr>
              <a:t> </a:t>
            </a:r>
            <a:r>
              <a:rPr sz="2956" spc="340" dirty="0">
                <a:solidFill>
                  <a:srgbClr val="FFFFFF"/>
                </a:solidFill>
              </a:rPr>
              <a:t>Health</a:t>
            </a:r>
            <a:endParaRPr sz="2956"/>
          </a:p>
          <a:p>
            <a:pPr marL="418001">
              <a:spcBef>
                <a:spcPts val="494"/>
              </a:spcBef>
            </a:pPr>
            <a:r>
              <a:rPr sz="1677" spc="194" dirty="0">
                <a:solidFill>
                  <a:srgbClr val="FFFFFF"/>
                </a:solidFill>
              </a:rPr>
              <a:t>Proposal</a:t>
            </a:r>
            <a:r>
              <a:rPr sz="1677" spc="79" dirty="0">
                <a:solidFill>
                  <a:srgbClr val="FFFFFF"/>
                </a:solidFill>
              </a:rPr>
              <a:t> </a:t>
            </a:r>
            <a:r>
              <a:rPr sz="1677" spc="137" dirty="0">
                <a:solidFill>
                  <a:srgbClr val="FFFFFF"/>
                </a:solidFill>
              </a:rPr>
              <a:t>for</a:t>
            </a:r>
            <a:r>
              <a:rPr sz="1677" spc="93" dirty="0">
                <a:solidFill>
                  <a:srgbClr val="FFFFFF"/>
                </a:solidFill>
              </a:rPr>
              <a:t> </a:t>
            </a:r>
            <a:r>
              <a:rPr sz="1677" spc="185" dirty="0">
                <a:solidFill>
                  <a:srgbClr val="FFFFFF"/>
                </a:solidFill>
              </a:rPr>
              <a:t>Services</a:t>
            </a:r>
            <a:endParaRPr sz="1677"/>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3619" defTabSz="806867">
              <a:spcBef>
                <a:spcPts val="62"/>
              </a:spcBef>
            </a:pPr>
            <a:fld id="{81D60167-4931-47E6-BA6A-407CBD079E47}" type="slidenum">
              <a:rPr kern="0" spc="26" dirty="0">
                <a:solidFill>
                  <a:prstClr val="black"/>
                </a:solidFill>
              </a:rPr>
              <a:pPr marL="33619" defTabSz="806867">
                <a:spcBef>
                  <a:spcPts val="62"/>
                </a:spcBef>
              </a:pPr>
              <a:t>17</a:t>
            </a:fld>
            <a:endParaRPr kern="0" spc="26" dirty="0">
              <a:solidFill>
                <a:prstClr val="black"/>
              </a:solidFill>
            </a:endParaRPr>
          </a:p>
        </p:txBody>
      </p:sp>
      <p:sp>
        <p:nvSpPr>
          <p:cNvPr id="2" name="object 2"/>
          <p:cNvSpPr txBox="1"/>
          <p:nvPr/>
        </p:nvSpPr>
        <p:spPr>
          <a:xfrm>
            <a:off x="1030044" y="1930496"/>
            <a:ext cx="1892674" cy="467314"/>
          </a:xfrm>
          <a:prstGeom prst="rect">
            <a:avLst/>
          </a:prstGeom>
        </p:spPr>
        <p:txBody>
          <a:bodyPr vert="horz" wrap="square" lIns="0" tIns="12326" rIns="0" bIns="0" rtlCol="0">
            <a:spAutoFit/>
          </a:bodyPr>
          <a:lstStyle/>
          <a:p>
            <a:pPr marL="11206" defTabSz="806867">
              <a:spcBef>
                <a:spcPts val="97"/>
              </a:spcBef>
            </a:pPr>
            <a:r>
              <a:rPr sz="2956" b="1" kern="0" spc="349" dirty="0">
                <a:solidFill>
                  <a:sysClr val="windowText" lastClr="000000"/>
                </a:solidFill>
                <a:latin typeface="Calibri"/>
                <a:cs typeface="Calibri"/>
              </a:rPr>
              <a:t>Overview</a:t>
            </a:r>
            <a:endParaRPr sz="2956" kern="0">
              <a:solidFill>
                <a:sysClr val="windowText" lastClr="000000"/>
              </a:solidFill>
              <a:latin typeface="Calibri"/>
              <a:cs typeface="Calibri"/>
            </a:endParaRPr>
          </a:p>
        </p:txBody>
      </p:sp>
      <p:sp>
        <p:nvSpPr>
          <p:cNvPr id="3" name="object 3"/>
          <p:cNvSpPr txBox="1">
            <a:spLocks noGrp="1"/>
          </p:cNvSpPr>
          <p:nvPr>
            <p:ph type="title"/>
          </p:nvPr>
        </p:nvSpPr>
        <p:spPr>
          <a:xfrm>
            <a:off x="3975072" y="1918353"/>
            <a:ext cx="1939738" cy="353030"/>
          </a:xfrm>
          <a:prstGeom prst="rect">
            <a:avLst/>
          </a:prstGeom>
        </p:spPr>
        <p:txBody>
          <a:bodyPr vert="horz" wrap="square" lIns="0" tIns="13447" rIns="0" bIns="0" rtlCol="0">
            <a:spAutoFit/>
          </a:bodyPr>
          <a:lstStyle/>
          <a:p>
            <a:pPr marL="11206">
              <a:spcBef>
                <a:spcPts val="106"/>
              </a:spcBef>
            </a:pPr>
            <a:r>
              <a:rPr sz="2206" b="0" spc="79" dirty="0">
                <a:solidFill>
                  <a:srgbClr val="626669"/>
                </a:solidFill>
                <a:latin typeface="Century Gothic"/>
                <a:cs typeface="Century Gothic"/>
              </a:rPr>
              <a:t>Introductions</a:t>
            </a:r>
            <a:endParaRPr sz="2206">
              <a:latin typeface="Century Gothic"/>
              <a:cs typeface="Century Gothic"/>
            </a:endParaRPr>
          </a:p>
        </p:txBody>
      </p:sp>
      <p:sp>
        <p:nvSpPr>
          <p:cNvPr id="4" name="object 4"/>
          <p:cNvSpPr txBox="1"/>
          <p:nvPr/>
        </p:nvSpPr>
        <p:spPr>
          <a:xfrm>
            <a:off x="3975072" y="2605686"/>
            <a:ext cx="2529728" cy="353030"/>
          </a:xfrm>
          <a:prstGeom prst="rect">
            <a:avLst/>
          </a:prstGeom>
        </p:spPr>
        <p:txBody>
          <a:bodyPr vert="horz" wrap="square" lIns="0" tIns="13447" rIns="0" bIns="0" rtlCol="0">
            <a:spAutoFit/>
          </a:bodyPr>
          <a:lstStyle/>
          <a:p>
            <a:pPr marL="11206" defTabSz="806867">
              <a:spcBef>
                <a:spcPts val="106"/>
              </a:spcBef>
            </a:pPr>
            <a:r>
              <a:rPr sz="2206" kern="0" spc="238" dirty="0">
                <a:solidFill>
                  <a:srgbClr val="626669"/>
                </a:solidFill>
                <a:latin typeface="Century Gothic"/>
                <a:cs typeface="Century Gothic"/>
              </a:rPr>
              <a:t>Firm</a:t>
            </a:r>
            <a:r>
              <a:rPr sz="2206" kern="0" dirty="0">
                <a:solidFill>
                  <a:srgbClr val="626669"/>
                </a:solidFill>
                <a:latin typeface="Century Gothic"/>
                <a:cs typeface="Century Gothic"/>
              </a:rPr>
              <a:t> </a:t>
            </a:r>
            <a:r>
              <a:rPr sz="2206" kern="0" spc="57" dirty="0">
                <a:solidFill>
                  <a:srgbClr val="626669"/>
                </a:solidFill>
                <a:latin typeface="Century Gothic"/>
                <a:cs typeface="Century Gothic"/>
              </a:rPr>
              <a:t>Background</a:t>
            </a:r>
            <a:endParaRPr sz="2206" kern="0">
              <a:solidFill>
                <a:sysClr val="windowText" lastClr="000000"/>
              </a:solidFill>
              <a:latin typeface="Century Gothic"/>
              <a:cs typeface="Century Gothic"/>
            </a:endParaRPr>
          </a:p>
        </p:txBody>
      </p:sp>
      <p:sp>
        <p:nvSpPr>
          <p:cNvPr id="5" name="object 5"/>
          <p:cNvSpPr txBox="1"/>
          <p:nvPr/>
        </p:nvSpPr>
        <p:spPr>
          <a:xfrm>
            <a:off x="7405242" y="2605686"/>
            <a:ext cx="325531" cy="353030"/>
          </a:xfrm>
          <a:prstGeom prst="rect">
            <a:avLst/>
          </a:prstGeom>
        </p:spPr>
        <p:txBody>
          <a:bodyPr vert="horz" wrap="square" lIns="0" tIns="13447" rIns="0" bIns="0" rtlCol="0">
            <a:spAutoFit/>
          </a:bodyPr>
          <a:lstStyle/>
          <a:p>
            <a:pPr marL="11206" defTabSz="806867">
              <a:spcBef>
                <a:spcPts val="106"/>
              </a:spcBef>
            </a:pPr>
            <a:r>
              <a:rPr sz="2206" b="1" kern="0" spc="49" dirty="0">
                <a:solidFill>
                  <a:srgbClr val="0050FF"/>
                </a:solidFill>
                <a:latin typeface="Calibri"/>
                <a:cs typeface="Calibri"/>
              </a:rPr>
              <a:t>01</a:t>
            </a:r>
            <a:endParaRPr sz="2206" kern="0">
              <a:solidFill>
                <a:sysClr val="windowText" lastClr="000000"/>
              </a:solidFill>
              <a:latin typeface="Calibri"/>
              <a:cs typeface="Calibri"/>
            </a:endParaRPr>
          </a:p>
        </p:txBody>
      </p:sp>
      <p:sp>
        <p:nvSpPr>
          <p:cNvPr id="6" name="object 6"/>
          <p:cNvSpPr txBox="1"/>
          <p:nvPr/>
        </p:nvSpPr>
        <p:spPr>
          <a:xfrm>
            <a:off x="3975072" y="3291324"/>
            <a:ext cx="2026584" cy="353030"/>
          </a:xfrm>
          <a:prstGeom prst="rect">
            <a:avLst/>
          </a:prstGeom>
        </p:spPr>
        <p:txBody>
          <a:bodyPr vert="horz" wrap="square" lIns="0" tIns="13447" rIns="0" bIns="0" rtlCol="0">
            <a:spAutoFit/>
          </a:bodyPr>
          <a:lstStyle/>
          <a:p>
            <a:pPr marL="11206" defTabSz="806867">
              <a:spcBef>
                <a:spcPts val="106"/>
              </a:spcBef>
            </a:pPr>
            <a:r>
              <a:rPr sz="2206" kern="0" spc="101" dirty="0">
                <a:solidFill>
                  <a:srgbClr val="626669"/>
                </a:solidFill>
                <a:latin typeface="Century Gothic"/>
                <a:cs typeface="Century Gothic"/>
              </a:rPr>
              <a:t>Our</a:t>
            </a:r>
            <a:r>
              <a:rPr sz="2206" kern="0" spc="-35" dirty="0">
                <a:solidFill>
                  <a:srgbClr val="626669"/>
                </a:solidFill>
                <a:latin typeface="Century Gothic"/>
                <a:cs typeface="Century Gothic"/>
              </a:rPr>
              <a:t> </a:t>
            </a:r>
            <a:r>
              <a:rPr sz="2206" kern="0" spc="-9" dirty="0">
                <a:solidFill>
                  <a:srgbClr val="626669"/>
                </a:solidFill>
                <a:latin typeface="Century Gothic"/>
                <a:cs typeface="Century Gothic"/>
              </a:rPr>
              <a:t>Approach</a:t>
            </a:r>
            <a:endParaRPr sz="2206" kern="0">
              <a:solidFill>
                <a:sysClr val="windowText" lastClr="000000"/>
              </a:solidFill>
              <a:latin typeface="Century Gothic"/>
              <a:cs typeface="Century Gothic"/>
            </a:endParaRPr>
          </a:p>
        </p:txBody>
      </p:sp>
      <p:sp>
        <p:nvSpPr>
          <p:cNvPr id="7" name="object 7"/>
          <p:cNvSpPr txBox="1"/>
          <p:nvPr/>
        </p:nvSpPr>
        <p:spPr>
          <a:xfrm>
            <a:off x="7348763" y="3291324"/>
            <a:ext cx="381559" cy="353030"/>
          </a:xfrm>
          <a:prstGeom prst="rect">
            <a:avLst/>
          </a:prstGeom>
        </p:spPr>
        <p:txBody>
          <a:bodyPr vert="horz" wrap="square" lIns="0" tIns="13447" rIns="0" bIns="0" rtlCol="0">
            <a:spAutoFit/>
          </a:bodyPr>
          <a:lstStyle/>
          <a:p>
            <a:pPr marL="11206" defTabSz="806867">
              <a:spcBef>
                <a:spcPts val="106"/>
              </a:spcBef>
            </a:pPr>
            <a:r>
              <a:rPr sz="2206" b="1" kern="0" spc="265" dirty="0">
                <a:solidFill>
                  <a:srgbClr val="0050FF"/>
                </a:solidFill>
                <a:latin typeface="Calibri"/>
                <a:cs typeface="Calibri"/>
              </a:rPr>
              <a:t>02</a:t>
            </a:r>
            <a:endParaRPr sz="2206" kern="0">
              <a:solidFill>
                <a:sysClr val="windowText" lastClr="000000"/>
              </a:solidFill>
              <a:latin typeface="Calibri"/>
              <a:cs typeface="Calibri"/>
            </a:endParaRPr>
          </a:p>
        </p:txBody>
      </p:sp>
      <p:sp>
        <p:nvSpPr>
          <p:cNvPr id="8" name="object 8"/>
          <p:cNvSpPr txBox="1"/>
          <p:nvPr/>
        </p:nvSpPr>
        <p:spPr>
          <a:xfrm>
            <a:off x="3975072" y="3977246"/>
            <a:ext cx="2385172" cy="353030"/>
          </a:xfrm>
          <a:prstGeom prst="rect">
            <a:avLst/>
          </a:prstGeom>
        </p:spPr>
        <p:txBody>
          <a:bodyPr vert="horz" wrap="square" lIns="0" tIns="13447" rIns="0" bIns="0" rtlCol="0">
            <a:spAutoFit/>
          </a:bodyPr>
          <a:lstStyle/>
          <a:p>
            <a:pPr marL="11206" defTabSz="806867">
              <a:spcBef>
                <a:spcPts val="106"/>
              </a:spcBef>
            </a:pPr>
            <a:r>
              <a:rPr sz="2206" kern="0" spc="97" dirty="0">
                <a:solidFill>
                  <a:srgbClr val="626669"/>
                </a:solidFill>
                <a:latin typeface="Century Gothic"/>
                <a:cs typeface="Century Gothic"/>
              </a:rPr>
              <a:t>Your</a:t>
            </a:r>
            <a:r>
              <a:rPr sz="2206" kern="0" dirty="0">
                <a:solidFill>
                  <a:srgbClr val="626669"/>
                </a:solidFill>
                <a:latin typeface="Century Gothic"/>
                <a:cs typeface="Century Gothic"/>
              </a:rPr>
              <a:t> </a:t>
            </a:r>
            <a:r>
              <a:rPr sz="2206" kern="0" spc="93" dirty="0">
                <a:solidFill>
                  <a:srgbClr val="626669"/>
                </a:solidFill>
                <a:latin typeface="Century Gothic"/>
                <a:cs typeface="Century Gothic"/>
              </a:rPr>
              <a:t>Investment</a:t>
            </a:r>
            <a:endParaRPr sz="2206" kern="0">
              <a:solidFill>
                <a:sysClr val="windowText" lastClr="000000"/>
              </a:solidFill>
              <a:latin typeface="Century Gothic"/>
              <a:cs typeface="Century Gothic"/>
            </a:endParaRPr>
          </a:p>
        </p:txBody>
      </p:sp>
      <p:sp>
        <p:nvSpPr>
          <p:cNvPr id="9" name="object 9"/>
          <p:cNvSpPr txBox="1"/>
          <p:nvPr/>
        </p:nvSpPr>
        <p:spPr>
          <a:xfrm>
            <a:off x="7348763" y="3977246"/>
            <a:ext cx="382121" cy="353030"/>
          </a:xfrm>
          <a:prstGeom prst="rect">
            <a:avLst/>
          </a:prstGeom>
        </p:spPr>
        <p:txBody>
          <a:bodyPr vert="horz" wrap="square" lIns="0" tIns="13447" rIns="0" bIns="0" rtlCol="0">
            <a:spAutoFit/>
          </a:bodyPr>
          <a:lstStyle/>
          <a:p>
            <a:pPr marL="11206" defTabSz="806867">
              <a:spcBef>
                <a:spcPts val="106"/>
              </a:spcBef>
            </a:pPr>
            <a:r>
              <a:rPr sz="2206" b="1" kern="0" spc="269" dirty="0">
                <a:solidFill>
                  <a:srgbClr val="0050FF"/>
                </a:solidFill>
                <a:latin typeface="Calibri"/>
                <a:cs typeface="Calibri"/>
              </a:rPr>
              <a:t>03</a:t>
            </a:r>
            <a:endParaRPr sz="2206" kern="0">
              <a:solidFill>
                <a:sysClr val="windowText" lastClr="000000"/>
              </a:solidFill>
              <a:latin typeface="Calibri"/>
              <a:cs typeface="Calibri"/>
            </a:endParaRPr>
          </a:p>
        </p:txBody>
      </p:sp>
      <p:sp>
        <p:nvSpPr>
          <p:cNvPr id="10" name="object 10"/>
          <p:cNvSpPr txBox="1"/>
          <p:nvPr/>
        </p:nvSpPr>
        <p:spPr>
          <a:xfrm>
            <a:off x="4008676" y="4667120"/>
            <a:ext cx="3724275" cy="987435"/>
          </a:xfrm>
          <a:prstGeom prst="rect">
            <a:avLst/>
          </a:prstGeom>
        </p:spPr>
        <p:txBody>
          <a:bodyPr vert="horz" wrap="square" lIns="0" tIns="13447" rIns="0" bIns="0" rtlCol="0">
            <a:spAutoFit/>
          </a:bodyPr>
          <a:lstStyle/>
          <a:p>
            <a:pPr marL="11206" defTabSz="806867">
              <a:spcBef>
                <a:spcPts val="106"/>
              </a:spcBef>
              <a:tabLst>
                <a:tab pos="3322721" algn="l"/>
              </a:tabLst>
            </a:pPr>
            <a:r>
              <a:rPr sz="2206" kern="0" dirty="0">
                <a:solidFill>
                  <a:srgbClr val="626669"/>
                </a:solidFill>
                <a:latin typeface="Century Gothic"/>
                <a:cs typeface="Century Gothic"/>
              </a:rPr>
              <a:t>Client</a:t>
            </a:r>
            <a:r>
              <a:rPr sz="2206" kern="0" spc="234" dirty="0">
                <a:solidFill>
                  <a:srgbClr val="626669"/>
                </a:solidFill>
                <a:latin typeface="Century Gothic"/>
                <a:cs typeface="Century Gothic"/>
              </a:rPr>
              <a:t> </a:t>
            </a:r>
            <a:r>
              <a:rPr sz="2206" kern="0" dirty="0">
                <a:solidFill>
                  <a:srgbClr val="626669"/>
                </a:solidFill>
                <a:latin typeface="Century Gothic"/>
                <a:cs typeface="Century Gothic"/>
              </a:rPr>
              <a:t>Service</a:t>
            </a:r>
            <a:r>
              <a:rPr sz="2206" kern="0" spc="207" dirty="0">
                <a:solidFill>
                  <a:srgbClr val="626669"/>
                </a:solidFill>
                <a:latin typeface="Century Gothic"/>
                <a:cs typeface="Century Gothic"/>
              </a:rPr>
              <a:t> </a:t>
            </a:r>
            <a:r>
              <a:rPr sz="2206" kern="0" spc="53" dirty="0">
                <a:solidFill>
                  <a:srgbClr val="626669"/>
                </a:solidFill>
                <a:latin typeface="Century Gothic"/>
                <a:cs typeface="Century Gothic"/>
              </a:rPr>
              <a:t>Team</a:t>
            </a:r>
            <a:r>
              <a:rPr sz="2206" kern="0" dirty="0">
                <a:solidFill>
                  <a:srgbClr val="626669"/>
                </a:solidFill>
                <a:latin typeface="Century Gothic"/>
                <a:cs typeface="Century Gothic"/>
              </a:rPr>
              <a:t>	</a:t>
            </a:r>
            <a:r>
              <a:rPr sz="3309" b="1" kern="0" spc="562" baseline="1111" dirty="0">
                <a:solidFill>
                  <a:srgbClr val="0050FF"/>
                </a:solidFill>
                <a:latin typeface="Calibri"/>
                <a:cs typeface="Calibri"/>
              </a:rPr>
              <a:t>04</a:t>
            </a:r>
            <a:endParaRPr sz="3309" kern="0" baseline="1111">
              <a:solidFill>
                <a:sysClr val="windowText" lastClr="000000"/>
              </a:solidFill>
              <a:latin typeface="Calibri"/>
              <a:cs typeface="Calibri"/>
            </a:endParaRPr>
          </a:p>
          <a:p>
            <a:pPr marL="11206" defTabSz="806867">
              <a:spcBef>
                <a:spcPts val="2255"/>
              </a:spcBef>
              <a:tabLst>
                <a:tab pos="3352418" algn="l"/>
              </a:tabLst>
            </a:pPr>
            <a:r>
              <a:rPr sz="2206" kern="0" spc="168" dirty="0">
                <a:solidFill>
                  <a:srgbClr val="626669"/>
                </a:solidFill>
                <a:latin typeface="Century Gothic"/>
                <a:cs typeface="Century Gothic"/>
              </a:rPr>
              <a:t>Why</a:t>
            </a:r>
            <a:r>
              <a:rPr sz="2206" kern="0" spc="-35" dirty="0">
                <a:solidFill>
                  <a:srgbClr val="626669"/>
                </a:solidFill>
                <a:latin typeface="Century Gothic"/>
                <a:cs typeface="Century Gothic"/>
              </a:rPr>
              <a:t> </a:t>
            </a:r>
            <a:r>
              <a:rPr sz="2206" kern="0" spc="128" dirty="0">
                <a:solidFill>
                  <a:srgbClr val="626669"/>
                </a:solidFill>
                <a:latin typeface="Century Gothic"/>
                <a:cs typeface="Century Gothic"/>
              </a:rPr>
              <a:t>Wipfli</a:t>
            </a:r>
            <a:r>
              <a:rPr sz="2206" kern="0" dirty="0">
                <a:solidFill>
                  <a:srgbClr val="626669"/>
                </a:solidFill>
                <a:latin typeface="Century Gothic"/>
                <a:cs typeface="Century Gothic"/>
              </a:rPr>
              <a:t>	</a:t>
            </a:r>
            <a:r>
              <a:rPr sz="3309" b="1" kern="0" spc="403" baseline="4444" dirty="0">
                <a:solidFill>
                  <a:srgbClr val="0050FF"/>
                </a:solidFill>
                <a:latin typeface="Calibri"/>
                <a:cs typeface="Calibri"/>
              </a:rPr>
              <a:t>05</a:t>
            </a:r>
            <a:endParaRPr sz="3309" kern="0" baseline="4444">
              <a:solidFill>
                <a:sysClr val="windowText" lastClr="000000"/>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236" y="252804"/>
            <a:ext cx="11295529" cy="6353735"/>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3" name="object 3"/>
          <p:cNvSpPr txBox="1"/>
          <p:nvPr/>
        </p:nvSpPr>
        <p:spPr>
          <a:xfrm>
            <a:off x="1120033" y="3066826"/>
            <a:ext cx="2703979" cy="467314"/>
          </a:xfrm>
          <a:prstGeom prst="rect">
            <a:avLst/>
          </a:prstGeom>
        </p:spPr>
        <p:txBody>
          <a:bodyPr vert="horz" wrap="square" lIns="0" tIns="12326" rIns="0" bIns="0" rtlCol="0">
            <a:spAutoFit/>
          </a:bodyPr>
          <a:lstStyle/>
          <a:p>
            <a:pPr marL="11206" defTabSz="806867">
              <a:spcBef>
                <a:spcPts val="97"/>
              </a:spcBef>
            </a:pPr>
            <a:r>
              <a:rPr sz="2956" b="1" kern="0" spc="331" dirty="0">
                <a:solidFill>
                  <a:srgbClr val="FFFFFF"/>
                </a:solidFill>
                <a:latin typeface="Calibri"/>
                <a:cs typeface="Calibri"/>
              </a:rPr>
              <a:t>Introductions</a:t>
            </a:r>
            <a:endParaRPr sz="2956" kern="0">
              <a:solidFill>
                <a:sysClr val="windowText" lastClr="000000"/>
              </a:solidFill>
              <a:latin typeface="Calibri"/>
              <a:cs typeface="Calibri"/>
            </a:endParaRPr>
          </a:p>
        </p:txBody>
      </p:sp>
      <p:sp>
        <p:nvSpPr>
          <p:cNvPr id="7" name="object 7"/>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3619" defTabSz="806867">
              <a:spcBef>
                <a:spcPts val="62"/>
              </a:spcBef>
            </a:pPr>
            <a:fld id="{81D60167-4931-47E6-BA6A-407CBD079E47}" type="slidenum">
              <a:rPr kern="0" spc="26" dirty="0">
                <a:solidFill>
                  <a:prstClr val="black"/>
                </a:solidFill>
              </a:rPr>
              <a:pPr marL="33619" defTabSz="806867">
                <a:spcBef>
                  <a:spcPts val="62"/>
                </a:spcBef>
              </a:pPr>
              <a:t>18</a:t>
            </a:fld>
            <a:endParaRPr kern="0" spc="26" dirty="0">
              <a:solidFill>
                <a:prstClr val="black"/>
              </a:solidFill>
            </a:endParaRPr>
          </a:p>
        </p:txBody>
      </p:sp>
      <p:sp>
        <p:nvSpPr>
          <p:cNvPr id="4" name="object 4"/>
          <p:cNvSpPr txBox="1"/>
          <p:nvPr/>
        </p:nvSpPr>
        <p:spPr>
          <a:xfrm>
            <a:off x="4589454" y="2320662"/>
            <a:ext cx="3144371" cy="1080605"/>
          </a:xfrm>
          <a:prstGeom prst="rect">
            <a:avLst/>
          </a:prstGeom>
        </p:spPr>
        <p:txBody>
          <a:bodyPr vert="horz" wrap="square" lIns="0" tIns="10085" rIns="0" bIns="0" rtlCol="0">
            <a:spAutoFit/>
          </a:bodyPr>
          <a:lstStyle/>
          <a:p>
            <a:pPr marL="11206" defTabSz="806867">
              <a:lnSpc>
                <a:spcPts val="3102"/>
              </a:lnSpc>
              <a:spcBef>
                <a:spcPts val="79"/>
              </a:spcBef>
            </a:pPr>
            <a:r>
              <a:rPr sz="2603" b="1" kern="0" spc="322" dirty="0">
                <a:solidFill>
                  <a:srgbClr val="0050FF"/>
                </a:solidFill>
                <a:latin typeface="Calibri"/>
                <a:cs typeface="Calibri"/>
              </a:rPr>
              <a:t>Paul</a:t>
            </a:r>
            <a:r>
              <a:rPr sz="2603" b="1" kern="0" spc="168" dirty="0">
                <a:solidFill>
                  <a:srgbClr val="0050FF"/>
                </a:solidFill>
                <a:latin typeface="Calibri"/>
                <a:cs typeface="Calibri"/>
              </a:rPr>
              <a:t> </a:t>
            </a:r>
            <a:r>
              <a:rPr sz="2603" b="1" kern="0" spc="296" dirty="0">
                <a:solidFill>
                  <a:srgbClr val="0050FF"/>
                </a:solidFill>
                <a:latin typeface="Calibri"/>
                <a:cs typeface="Calibri"/>
              </a:rPr>
              <a:t>Traczek,</a:t>
            </a:r>
            <a:r>
              <a:rPr sz="2603" b="1" kern="0" spc="146" dirty="0">
                <a:solidFill>
                  <a:srgbClr val="0050FF"/>
                </a:solidFill>
                <a:latin typeface="Calibri"/>
                <a:cs typeface="Calibri"/>
              </a:rPr>
              <a:t> </a:t>
            </a:r>
            <a:r>
              <a:rPr sz="2603" b="1" kern="0" spc="437" dirty="0">
                <a:solidFill>
                  <a:srgbClr val="0050FF"/>
                </a:solidFill>
                <a:latin typeface="Calibri"/>
                <a:cs typeface="Calibri"/>
              </a:rPr>
              <a:t>CPA</a:t>
            </a:r>
            <a:endParaRPr sz="2603" kern="0">
              <a:solidFill>
                <a:sysClr val="windowText" lastClr="000000"/>
              </a:solidFill>
              <a:latin typeface="Calibri"/>
              <a:cs typeface="Calibri"/>
            </a:endParaRPr>
          </a:p>
          <a:p>
            <a:pPr marL="11206" defTabSz="806867">
              <a:lnSpc>
                <a:spcPts val="2625"/>
              </a:lnSpc>
            </a:pPr>
            <a:r>
              <a:rPr sz="2206" kern="0" spc="93" dirty="0">
                <a:solidFill>
                  <a:srgbClr val="FFFFFF"/>
                </a:solidFill>
                <a:latin typeface="Century Gothic"/>
                <a:cs typeface="Century Gothic"/>
              </a:rPr>
              <a:t>Partner</a:t>
            </a:r>
            <a:endParaRPr sz="2206" kern="0">
              <a:solidFill>
                <a:sysClr val="windowText" lastClr="000000"/>
              </a:solidFill>
              <a:latin typeface="Century Gothic"/>
              <a:cs typeface="Century Gothic"/>
            </a:endParaRPr>
          </a:p>
          <a:p>
            <a:pPr marL="11206" defTabSz="806867">
              <a:spcBef>
                <a:spcPts val="18"/>
              </a:spcBef>
            </a:pPr>
            <a:r>
              <a:rPr sz="2206" kern="0" dirty="0">
                <a:solidFill>
                  <a:srgbClr val="FFFFFF"/>
                </a:solidFill>
                <a:latin typeface="Century Gothic"/>
                <a:cs typeface="Century Gothic"/>
              </a:rPr>
              <a:t>Healthcare</a:t>
            </a:r>
            <a:r>
              <a:rPr sz="2206" kern="0" spc="110" dirty="0">
                <a:solidFill>
                  <a:srgbClr val="FFFFFF"/>
                </a:solidFill>
                <a:latin typeface="Century Gothic"/>
                <a:cs typeface="Century Gothic"/>
              </a:rPr>
              <a:t> </a:t>
            </a:r>
            <a:r>
              <a:rPr sz="2206" kern="0" spc="-9" dirty="0">
                <a:solidFill>
                  <a:srgbClr val="FFFFFF"/>
                </a:solidFill>
                <a:latin typeface="Century Gothic"/>
                <a:cs typeface="Century Gothic"/>
              </a:rPr>
              <a:t>Practice</a:t>
            </a:r>
            <a:endParaRPr sz="2206" kern="0">
              <a:solidFill>
                <a:sysClr val="windowText" lastClr="000000"/>
              </a:solidFill>
              <a:latin typeface="Century Gothic"/>
              <a:cs typeface="Century Gothic"/>
            </a:endParaRPr>
          </a:p>
        </p:txBody>
      </p:sp>
      <p:sp>
        <p:nvSpPr>
          <p:cNvPr id="5" name="object 5"/>
          <p:cNvSpPr txBox="1"/>
          <p:nvPr/>
        </p:nvSpPr>
        <p:spPr>
          <a:xfrm>
            <a:off x="4589454" y="3683938"/>
            <a:ext cx="3720913" cy="993851"/>
          </a:xfrm>
          <a:prstGeom prst="rect">
            <a:avLst/>
          </a:prstGeom>
        </p:spPr>
        <p:txBody>
          <a:bodyPr vert="horz" wrap="square" lIns="0" tIns="10085" rIns="0" bIns="0" rtlCol="0">
            <a:spAutoFit/>
          </a:bodyPr>
          <a:lstStyle/>
          <a:p>
            <a:pPr marL="11206" defTabSz="806867">
              <a:spcBef>
                <a:spcPts val="79"/>
              </a:spcBef>
            </a:pPr>
            <a:r>
              <a:rPr sz="2603" b="1" kern="0" spc="322" dirty="0">
                <a:solidFill>
                  <a:srgbClr val="0050FF"/>
                </a:solidFill>
                <a:latin typeface="Calibri"/>
                <a:cs typeface="Calibri"/>
              </a:rPr>
              <a:t>David</a:t>
            </a:r>
            <a:r>
              <a:rPr sz="2603" b="1" kern="0" spc="146" dirty="0">
                <a:solidFill>
                  <a:srgbClr val="0050FF"/>
                </a:solidFill>
                <a:latin typeface="Calibri"/>
                <a:cs typeface="Calibri"/>
              </a:rPr>
              <a:t> </a:t>
            </a:r>
            <a:r>
              <a:rPr sz="2603" b="1" kern="0" spc="322" dirty="0">
                <a:solidFill>
                  <a:srgbClr val="0050FF"/>
                </a:solidFill>
                <a:latin typeface="Calibri"/>
                <a:cs typeface="Calibri"/>
              </a:rPr>
              <a:t>Goodman,</a:t>
            </a:r>
            <a:r>
              <a:rPr sz="2603" b="1" kern="0" spc="168" dirty="0">
                <a:solidFill>
                  <a:srgbClr val="0050FF"/>
                </a:solidFill>
                <a:latin typeface="Calibri"/>
                <a:cs typeface="Calibri"/>
              </a:rPr>
              <a:t> </a:t>
            </a:r>
            <a:r>
              <a:rPr sz="2603" b="1" kern="0" spc="446" dirty="0">
                <a:solidFill>
                  <a:srgbClr val="0050FF"/>
                </a:solidFill>
                <a:latin typeface="Calibri"/>
                <a:cs typeface="Calibri"/>
              </a:rPr>
              <a:t>CPA</a:t>
            </a:r>
            <a:endParaRPr sz="2603" kern="0">
              <a:solidFill>
                <a:sysClr val="windowText" lastClr="000000"/>
              </a:solidFill>
              <a:latin typeface="Calibri"/>
              <a:cs typeface="Calibri"/>
            </a:endParaRPr>
          </a:p>
          <a:p>
            <a:pPr marL="11206" marR="1374475" defTabSz="806867">
              <a:spcBef>
                <a:spcPts val="93"/>
              </a:spcBef>
            </a:pPr>
            <a:r>
              <a:rPr sz="1853" kern="0" spc="79" dirty="0">
                <a:solidFill>
                  <a:srgbClr val="FFFFFF"/>
                </a:solidFill>
                <a:latin typeface="Century Gothic"/>
                <a:cs typeface="Century Gothic"/>
              </a:rPr>
              <a:t>Senior</a:t>
            </a:r>
            <a:r>
              <a:rPr sz="1853" kern="0" spc="-31" dirty="0">
                <a:solidFill>
                  <a:srgbClr val="FFFFFF"/>
                </a:solidFill>
                <a:latin typeface="Century Gothic"/>
                <a:cs typeface="Century Gothic"/>
              </a:rPr>
              <a:t> </a:t>
            </a:r>
            <a:r>
              <a:rPr sz="1853" kern="0" spc="-9" dirty="0">
                <a:solidFill>
                  <a:srgbClr val="FFFFFF"/>
                </a:solidFill>
                <a:latin typeface="Century Gothic"/>
                <a:cs typeface="Century Gothic"/>
              </a:rPr>
              <a:t>Manager </a:t>
            </a:r>
            <a:r>
              <a:rPr sz="1853" kern="0" dirty="0">
                <a:solidFill>
                  <a:srgbClr val="FFFFFF"/>
                </a:solidFill>
                <a:latin typeface="Century Gothic"/>
                <a:cs typeface="Century Gothic"/>
              </a:rPr>
              <a:t>Healthcare</a:t>
            </a:r>
            <a:r>
              <a:rPr sz="1853" kern="0" spc="35" dirty="0">
                <a:solidFill>
                  <a:srgbClr val="FFFFFF"/>
                </a:solidFill>
                <a:latin typeface="Century Gothic"/>
                <a:cs typeface="Century Gothic"/>
              </a:rPr>
              <a:t> </a:t>
            </a:r>
            <a:r>
              <a:rPr sz="1853" kern="0" spc="-9" dirty="0">
                <a:solidFill>
                  <a:srgbClr val="FFFFFF"/>
                </a:solidFill>
                <a:latin typeface="Century Gothic"/>
                <a:cs typeface="Century Gothic"/>
              </a:rPr>
              <a:t>Practice</a:t>
            </a:r>
            <a:endParaRPr sz="1853" kern="0">
              <a:solidFill>
                <a:sysClr val="windowText" lastClr="000000"/>
              </a:solidFill>
              <a:latin typeface="Century Gothic"/>
              <a:cs typeface="Century Gothic"/>
            </a:endParaRPr>
          </a:p>
        </p:txBody>
      </p:sp>
      <p:sp>
        <p:nvSpPr>
          <p:cNvPr id="6" name="object 6"/>
          <p:cNvSpPr txBox="1">
            <a:spLocks noGrp="1"/>
          </p:cNvSpPr>
          <p:nvPr>
            <p:ph type="title"/>
          </p:nvPr>
        </p:nvSpPr>
        <p:spPr>
          <a:xfrm>
            <a:off x="4546719" y="1091270"/>
            <a:ext cx="1888191" cy="779708"/>
          </a:xfrm>
          <a:prstGeom prst="rect">
            <a:avLst/>
          </a:prstGeom>
        </p:spPr>
        <p:txBody>
          <a:bodyPr vert="horz" wrap="square" lIns="0" tIns="12326" rIns="0" bIns="0" rtlCol="0">
            <a:spAutoFit/>
          </a:bodyPr>
          <a:lstStyle/>
          <a:p>
            <a:pPr marL="11206">
              <a:spcBef>
                <a:spcPts val="97"/>
              </a:spcBef>
            </a:pPr>
            <a:r>
              <a:rPr sz="4986" b="0" spc="300" dirty="0">
                <a:solidFill>
                  <a:srgbClr val="FFFFFF"/>
                </a:solidFill>
                <a:latin typeface="Century Gothic"/>
                <a:cs typeface="Century Gothic"/>
              </a:rPr>
              <a:t>Wipfli</a:t>
            </a:r>
            <a:endParaRPr sz="4986">
              <a:latin typeface="Century Gothic"/>
              <a:cs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3395" y="6221652"/>
            <a:ext cx="81803" cy="141064"/>
          </a:xfrm>
          <a:prstGeom prst="rect">
            <a:avLst/>
          </a:prstGeom>
        </p:spPr>
        <p:txBody>
          <a:bodyPr vert="horz" wrap="square" lIns="0" tIns="0" rIns="0" bIns="0" rtlCol="0">
            <a:spAutoFit/>
          </a:bodyPr>
          <a:lstStyle/>
          <a:p>
            <a:pPr defTabSz="806867">
              <a:lnSpc>
                <a:spcPts val="1085"/>
              </a:lnSpc>
            </a:pPr>
            <a:r>
              <a:rPr sz="927" b="1" kern="0" spc="119" dirty="0">
                <a:solidFill>
                  <a:srgbClr val="FFFFFF"/>
                </a:solidFill>
                <a:latin typeface="Calibri"/>
                <a:cs typeface="Calibri"/>
              </a:rPr>
              <a:t>4</a:t>
            </a:r>
            <a:endParaRPr sz="927" kern="0">
              <a:solidFill>
                <a:sysClr val="windowText" lastClr="000000"/>
              </a:solidFill>
              <a:latin typeface="Calibri"/>
              <a:cs typeface="Calibri"/>
            </a:endParaRPr>
          </a:p>
        </p:txBody>
      </p:sp>
      <p:grpSp>
        <p:nvGrpSpPr>
          <p:cNvPr id="3" name="object 3"/>
          <p:cNvGrpSpPr/>
          <p:nvPr/>
        </p:nvGrpSpPr>
        <p:grpSpPr>
          <a:xfrm>
            <a:off x="442184" y="246753"/>
            <a:ext cx="11307856" cy="6366062"/>
            <a:chOff x="-6858" y="279654"/>
            <a:chExt cx="12815570" cy="7214870"/>
          </a:xfrm>
        </p:grpSpPr>
        <p:sp>
          <p:nvSpPr>
            <p:cNvPr id="4" name="object 4"/>
            <p:cNvSpPr/>
            <p:nvPr/>
          </p:nvSpPr>
          <p:spPr>
            <a:xfrm>
              <a:off x="0" y="286512"/>
              <a:ext cx="12801600" cy="7200900"/>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5" name="object 5"/>
            <p:cNvSpPr/>
            <p:nvPr/>
          </p:nvSpPr>
          <p:spPr>
            <a:xfrm>
              <a:off x="0" y="286512"/>
              <a:ext cx="12801600" cy="7200900"/>
            </a:xfrm>
            <a:custGeom>
              <a:avLst/>
              <a:gdLst/>
              <a:ahLst/>
              <a:cxnLst/>
              <a:rect l="l" t="t" r="r" b="b"/>
              <a:pathLst>
                <a:path w="12801600" h="7200900">
                  <a:moveTo>
                    <a:pt x="0" y="0"/>
                  </a:moveTo>
                  <a:lnTo>
                    <a:pt x="12801600" y="0"/>
                  </a:lnTo>
                  <a:lnTo>
                    <a:pt x="12801600" y="7200900"/>
                  </a:lnTo>
                  <a:lnTo>
                    <a:pt x="0" y="7200900"/>
                  </a:lnTo>
                  <a:lnTo>
                    <a:pt x="0" y="0"/>
                  </a:lnTo>
                  <a:close/>
                </a:path>
              </a:pathLst>
            </a:custGeom>
            <a:ln w="13716">
              <a:solidFill>
                <a:srgbClr val="000000"/>
              </a:solidFill>
            </a:ln>
          </p:spPr>
          <p:txBody>
            <a:bodyPr wrap="square" lIns="0" tIns="0" rIns="0" bIns="0" rtlCol="0"/>
            <a:lstStyle/>
            <a:p>
              <a:pPr defTabSz="806867"/>
              <a:endParaRPr sz="1588" kern="0">
                <a:solidFill>
                  <a:sysClr val="windowText" lastClr="000000"/>
                </a:solidFill>
              </a:endParaRPr>
            </a:p>
          </p:txBody>
        </p:sp>
        <p:sp>
          <p:nvSpPr>
            <p:cNvPr id="6" name="object 6"/>
            <p:cNvSpPr/>
            <p:nvPr/>
          </p:nvSpPr>
          <p:spPr>
            <a:xfrm>
              <a:off x="0" y="286511"/>
              <a:ext cx="6737350" cy="7200900"/>
            </a:xfrm>
            <a:custGeom>
              <a:avLst/>
              <a:gdLst/>
              <a:ahLst/>
              <a:cxnLst/>
              <a:rect l="l" t="t" r="r" b="b"/>
              <a:pathLst>
                <a:path w="6737350" h="7200900">
                  <a:moveTo>
                    <a:pt x="2261295" y="12700"/>
                  </a:moveTo>
                  <a:lnTo>
                    <a:pt x="1250191" y="12700"/>
                  </a:lnTo>
                  <a:lnTo>
                    <a:pt x="1298959" y="0"/>
                  </a:lnTo>
                  <a:lnTo>
                    <a:pt x="2212527" y="0"/>
                  </a:lnTo>
                  <a:lnTo>
                    <a:pt x="2261295" y="12700"/>
                  </a:lnTo>
                  <a:close/>
                </a:path>
                <a:path w="6737350" h="7200900">
                  <a:moveTo>
                    <a:pt x="5385" y="977900"/>
                  </a:moveTo>
                  <a:lnTo>
                    <a:pt x="0" y="977900"/>
                  </a:lnTo>
                  <a:lnTo>
                    <a:pt x="0" y="685800"/>
                  </a:lnTo>
                  <a:lnTo>
                    <a:pt x="58225" y="622300"/>
                  </a:lnTo>
                  <a:lnTo>
                    <a:pt x="93670" y="584200"/>
                  </a:lnTo>
                  <a:lnTo>
                    <a:pt x="129658" y="558800"/>
                  </a:lnTo>
                  <a:lnTo>
                    <a:pt x="166190" y="520700"/>
                  </a:lnTo>
                  <a:lnTo>
                    <a:pt x="240885" y="469900"/>
                  </a:lnTo>
                  <a:lnTo>
                    <a:pt x="279047" y="431800"/>
                  </a:lnTo>
                  <a:lnTo>
                    <a:pt x="317754" y="406400"/>
                  </a:lnTo>
                  <a:lnTo>
                    <a:pt x="399018" y="355600"/>
                  </a:lnTo>
                  <a:lnTo>
                    <a:pt x="523889" y="279400"/>
                  </a:lnTo>
                  <a:lnTo>
                    <a:pt x="652332" y="203200"/>
                  </a:lnTo>
                  <a:lnTo>
                    <a:pt x="695940" y="190500"/>
                  </a:lnTo>
                  <a:lnTo>
                    <a:pt x="739944" y="165100"/>
                  </a:lnTo>
                  <a:lnTo>
                    <a:pt x="784346" y="152400"/>
                  </a:lnTo>
                  <a:lnTo>
                    <a:pt x="829144" y="127000"/>
                  </a:lnTo>
                  <a:lnTo>
                    <a:pt x="874339" y="114300"/>
                  </a:lnTo>
                  <a:lnTo>
                    <a:pt x="919931" y="88900"/>
                  </a:lnTo>
                  <a:lnTo>
                    <a:pt x="1201820" y="12700"/>
                  </a:lnTo>
                  <a:lnTo>
                    <a:pt x="2309666" y="12700"/>
                  </a:lnTo>
                  <a:lnTo>
                    <a:pt x="2591554" y="88900"/>
                  </a:lnTo>
                  <a:lnTo>
                    <a:pt x="2637147" y="114300"/>
                  </a:lnTo>
                  <a:lnTo>
                    <a:pt x="2682342" y="127000"/>
                  </a:lnTo>
                  <a:lnTo>
                    <a:pt x="2727140" y="152400"/>
                  </a:lnTo>
                  <a:lnTo>
                    <a:pt x="1649133" y="152400"/>
                  </a:lnTo>
                  <a:lnTo>
                    <a:pt x="1596499" y="165100"/>
                  </a:lnTo>
                  <a:lnTo>
                    <a:pt x="1492571" y="165100"/>
                  </a:lnTo>
                  <a:lnTo>
                    <a:pt x="1441277" y="177800"/>
                  </a:lnTo>
                  <a:lnTo>
                    <a:pt x="1390431" y="177800"/>
                  </a:lnTo>
                  <a:lnTo>
                    <a:pt x="1240573" y="215900"/>
                  </a:lnTo>
                  <a:lnTo>
                    <a:pt x="1191515" y="215900"/>
                  </a:lnTo>
                  <a:lnTo>
                    <a:pt x="1094740" y="241300"/>
                  </a:lnTo>
                  <a:lnTo>
                    <a:pt x="1047023" y="266700"/>
                  </a:lnTo>
                  <a:lnTo>
                    <a:pt x="952931" y="292100"/>
                  </a:lnTo>
                  <a:lnTo>
                    <a:pt x="906556" y="317500"/>
                  </a:lnTo>
                  <a:lnTo>
                    <a:pt x="860629" y="330200"/>
                  </a:lnTo>
                  <a:lnTo>
                    <a:pt x="815148" y="355600"/>
                  </a:lnTo>
                  <a:lnTo>
                    <a:pt x="770115" y="368300"/>
                  </a:lnTo>
                  <a:lnTo>
                    <a:pt x="637700" y="444500"/>
                  </a:lnTo>
                  <a:lnTo>
                    <a:pt x="509312" y="520700"/>
                  </a:lnTo>
                  <a:lnTo>
                    <a:pt x="467411" y="546100"/>
                  </a:lnTo>
                  <a:lnTo>
                    <a:pt x="425958" y="584200"/>
                  </a:lnTo>
                  <a:lnTo>
                    <a:pt x="387763" y="609600"/>
                  </a:lnTo>
                  <a:lnTo>
                    <a:pt x="350140" y="635000"/>
                  </a:lnTo>
                  <a:lnTo>
                    <a:pt x="313089" y="660400"/>
                  </a:lnTo>
                  <a:lnTo>
                    <a:pt x="276611" y="698500"/>
                  </a:lnTo>
                  <a:lnTo>
                    <a:pt x="240705" y="723900"/>
                  </a:lnTo>
                  <a:lnTo>
                    <a:pt x="205371" y="762000"/>
                  </a:lnTo>
                  <a:lnTo>
                    <a:pt x="170609" y="800100"/>
                  </a:lnTo>
                  <a:lnTo>
                    <a:pt x="136420" y="825500"/>
                  </a:lnTo>
                  <a:lnTo>
                    <a:pt x="102803" y="863600"/>
                  </a:lnTo>
                  <a:lnTo>
                    <a:pt x="69758" y="901700"/>
                  </a:lnTo>
                  <a:lnTo>
                    <a:pt x="37285" y="939800"/>
                  </a:lnTo>
                  <a:lnTo>
                    <a:pt x="5385" y="977900"/>
                  </a:lnTo>
                  <a:close/>
                </a:path>
                <a:path w="6737350" h="7200900">
                  <a:moveTo>
                    <a:pt x="2771542" y="7035800"/>
                  </a:moveTo>
                  <a:lnTo>
                    <a:pt x="1967174" y="7035800"/>
                  </a:lnTo>
                  <a:lnTo>
                    <a:pt x="2018915" y="7023100"/>
                  </a:lnTo>
                  <a:lnTo>
                    <a:pt x="2070208" y="7023100"/>
                  </a:lnTo>
                  <a:lnTo>
                    <a:pt x="2121055" y="7010400"/>
                  </a:lnTo>
                  <a:lnTo>
                    <a:pt x="2171454" y="7010400"/>
                  </a:lnTo>
                  <a:lnTo>
                    <a:pt x="2558554" y="6908800"/>
                  </a:lnTo>
                  <a:lnTo>
                    <a:pt x="2604929" y="6883400"/>
                  </a:lnTo>
                  <a:lnTo>
                    <a:pt x="2650857" y="6870700"/>
                  </a:lnTo>
                  <a:lnTo>
                    <a:pt x="2696338" y="6845300"/>
                  </a:lnTo>
                  <a:lnTo>
                    <a:pt x="2741371" y="6832600"/>
                  </a:lnTo>
                  <a:lnTo>
                    <a:pt x="2785957" y="6807200"/>
                  </a:lnTo>
                  <a:lnTo>
                    <a:pt x="2917029" y="6731000"/>
                  </a:lnTo>
                  <a:lnTo>
                    <a:pt x="3044075" y="6654800"/>
                  </a:lnTo>
                  <a:lnTo>
                    <a:pt x="3085528" y="6616700"/>
                  </a:lnTo>
                  <a:lnTo>
                    <a:pt x="3123723" y="6591300"/>
                  </a:lnTo>
                  <a:lnTo>
                    <a:pt x="3161346" y="6565900"/>
                  </a:lnTo>
                  <a:lnTo>
                    <a:pt x="3198396" y="6527800"/>
                  </a:lnTo>
                  <a:lnTo>
                    <a:pt x="3234875" y="6502400"/>
                  </a:lnTo>
                  <a:lnTo>
                    <a:pt x="3270781" y="6464300"/>
                  </a:lnTo>
                  <a:lnTo>
                    <a:pt x="3306114" y="6438900"/>
                  </a:lnTo>
                  <a:lnTo>
                    <a:pt x="3340875" y="6400800"/>
                  </a:lnTo>
                  <a:lnTo>
                    <a:pt x="3375064" y="6362700"/>
                  </a:lnTo>
                  <a:lnTo>
                    <a:pt x="3408681" y="6337300"/>
                  </a:lnTo>
                  <a:lnTo>
                    <a:pt x="3441724" y="6299200"/>
                  </a:lnTo>
                  <a:lnTo>
                    <a:pt x="3474196" y="6261100"/>
                  </a:lnTo>
                  <a:lnTo>
                    <a:pt x="3506094" y="6223000"/>
                  </a:lnTo>
                  <a:lnTo>
                    <a:pt x="3537420" y="6184900"/>
                  </a:lnTo>
                  <a:lnTo>
                    <a:pt x="3568174" y="6146800"/>
                  </a:lnTo>
                  <a:lnTo>
                    <a:pt x="3598354" y="6108700"/>
                  </a:lnTo>
                  <a:lnTo>
                    <a:pt x="3627962" y="6070600"/>
                  </a:lnTo>
                  <a:lnTo>
                    <a:pt x="3656997" y="6019800"/>
                  </a:lnTo>
                  <a:lnTo>
                    <a:pt x="3685459" y="5981700"/>
                  </a:lnTo>
                  <a:lnTo>
                    <a:pt x="3713348" y="5943600"/>
                  </a:lnTo>
                  <a:lnTo>
                    <a:pt x="3740665" y="5892800"/>
                  </a:lnTo>
                  <a:lnTo>
                    <a:pt x="3767408" y="5854700"/>
                  </a:lnTo>
                  <a:lnTo>
                    <a:pt x="3793578" y="5803900"/>
                  </a:lnTo>
                  <a:lnTo>
                    <a:pt x="3819176" y="5765800"/>
                  </a:lnTo>
                  <a:lnTo>
                    <a:pt x="3844200" y="5715000"/>
                  </a:lnTo>
                  <a:lnTo>
                    <a:pt x="3868651" y="5664200"/>
                  </a:lnTo>
                  <a:lnTo>
                    <a:pt x="3892529" y="5613400"/>
                  </a:lnTo>
                  <a:lnTo>
                    <a:pt x="3915833" y="5575300"/>
                  </a:lnTo>
                  <a:lnTo>
                    <a:pt x="3938564" y="5524500"/>
                  </a:lnTo>
                  <a:lnTo>
                    <a:pt x="3960722" y="5473700"/>
                  </a:lnTo>
                  <a:lnTo>
                    <a:pt x="3982307" y="5422900"/>
                  </a:lnTo>
                  <a:lnTo>
                    <a:pt x="3999350" y="5372100"/>
                  </a:lnTo>
                  <a:lnTo>
                    <a:pt x="4015925" y="5334000"/>
                  </a:lnTo>
                  <a:lnTo>
                    <a:pt x="4032034" y="5295900"/>
                  </a:lnTo>
                  <a:lnTo>
                    <a:pt x="4047675" y="5245100"/>
                  </a:lnTo>
                  <a:lnTo>
                    <a:pt x="4062849" y="5207000"/>
                  </a:lnTo>
                  <a:lnTo>
                    <a:pt x="4077557" y="5156200"/>
                  </a:lnTo>
                  <a:lnTo>
                    <a:pt x="4091797" y="5118100"/>
                  </a:lnTo>
                  <a:lnTo>
                    <a:pt x="4105570" y="5067300"/>
                  </a:lnTo>
                  <a:lnTo>
                    <a:pt x="4118876" y="5029200"/>
                  </a:lnTo>
                  <a:lnTo>
                    <a:pt x="4131715" y="4978400"/>
                  </a:lnTo>
                  <a:lnTo>
                    <a:pt x="4144087" y="4927600"/>
                  </a:lnTo>
                  <a:lnTo>
                    <a:pt x="4155992" y="4889500"/>
                  </a:lnTo>
                  <a:lnTo>
                    <a:pt x="4167430" y="4838700"/>
                  </a:lnTo>
                  <a:lnTo>
                    <a:pt x="4178401" y="4787900"/>
                  </a:lnTo>
                  <a:lnTo>
                    <a:pt x="4188905" y="4749800"/>
                  </a:lnTo>
                  <a:lnTo>
                    <a:pt x="4198942" y="4699000"/>
                  </a:lnTo>
                  <a:lnTo>
                    <a:pt x="4208512" y="4648200"/>
                  </a:lnTo>
                  <a:lnTo>
                    <a:pt x="4217615" y="4597400"/>
                  </a:lnTo>
                  <a:lnTo>
                    <a:pt x="4226251" y="4546600"/>
                  </a:lnTo>
                  <a:lnTo>
                    <a:pt x="4234421" y="4495800"/>
                  </a:lnTo>
                  <a:lnTo>
                    <a:pt x="4242123" y="4445000"/>
                  </a:lnTo>
                  <a:lnTo>
                    <a:pt x="4249359" y="4394200"/>
                  </a:lnTo>
                  <a:lnTo>
                    <a:pt x="4256127" y="4343400"/>
                  </a:lnTo>
                  <a:lnTo>
                    <a:pt x="4262429" y="4292600"/>
                  </a:lnTo>
                  <a:lnTo>
                    <a:pt x="4268264" y="4241800"/>
                  </a:lnTo>
                  <a:lnTo>
                    <a:pt x="4273632" y="4191000"/>
                  </a:lnTo>
                  <a:lnTo>
                    <a:pt x="4278533" y="4140200"/>
                  </a:lnTo>
                  <a:lnTo>
                    <a:pt x="4282967" y="4089400"/>
                  </a:lnTo>
                  <a:lnTo>
                    <a:pt x="4286935" y="4038600"/>
                  </a:lnTo>
                  <a:lnTo>
                    <a:pt x="4290436" y="3987800"/>
                  </a:lnTo>
                  <a:lnTo>
                    <a:pt x="4293469" y="3924300"/>
                  </a:lnTo>
                  <a:lnTo>
                    <a:pt x="4296037" y="3873500"/>
                  </a:lnTo>
                  <a:lnTo>
                    <a:pt x="4298137" y="3822700"/>
                  </a:lnTo>
                  <a:lnTo>
                    <a:pt x="4299770" y="3771900"/>
                  </a:lnTo>
                  <a:lnTo>
                    <a:pt x="4300937" y="3708400"/>
                  </a:lnTo>
                  <a:lnTo>
                    <a:pt x="4301637" y="3657600"/>
                  </a:lnTo>
                  <a:lnTo>
                    <a:pt x="4301871" y="3594100"/>
                  </a:lnTo>
                  <a:lnTo>
                    <a:pt x="4301637" y="3543300"/>
                  </a:lnTo>
                  <a:lnTo>
                    <a:pt x="4300937" y="3492500"/>
                  </a:lnTo>
                  <a:lnTo>
                    <a:pt x="4299770" y="3429000"/>
                  </a:lnTo>
                  <a:lnTo>
                    <a:pt x="4298137" y="3378200"/>
                  </a:lnTo>
                  <a:lnTo>
                    <a:pt x="4296037" y="3327400"/>
                  </a:lnTo>
                  <a:lnTo>
                    <a:pt x="4293469" y="3263900"/>
                  </a:lnTo>
                  <a:lnTo>
                    <a:pt x="4290436" y="3213100"/>
                  </a:lnTo>
                  <a:lnTo>
                    <a:pt x="4286935" y="3162300"/>
                  </a:lnTo>
                  <a:lnTo>
                    <a:pt x="4282967" y="3111500"/>
                  </a:lnTo>
                  <a:lnTo>
                    <a:pt x="4278533" y="3060700"/>
                  </a:lnTo>
                  <a:lnTo>
                    <a:pt x="4273632" y="2997200"/>
                  </a:lnTo>
                  <a:lnTo>
                    <a:pt x="4268264" y="2946400"/>
                  </a:lnTo>
                  <a:lnTo>
                    <a:pt x="4262429" y="2895600"/>
                  </a:lnTo>
                  <a:lnTo>
                    <a:pt x="4256127" y="2844800"/>
                  </a:lnTo>
                  <a:lnTo>
                    <a:pt x="4249359" y="2794000"/>
                  </a:lnTo>
                  <a:lnTo>
                    <a:pt x="4242123" y="2743200"/>
                  </a:lnTo>
                  <a:lnTo>
                    <a:pt x="4234421" y="2692400"/>
                  </a:lnTo>
                  <a:lnTo>
                    <a:pt x="4226251" y="2654300"/>
                  </a:lnTo>
                  <a:lnTo>
                    <a:pt x="4217615" y="2603500"/>
                  </a:lnTo>
                  <a:lnTo>
                    <a:pt x="4208512" y="2552700"/>
                  </a:lnTo>
                  <a:lnTo>
                    <a:pt x="4198942" y="2501900"/>
                  </a:lnTo>
                  <a:lnTo>
                    <a:pt x="4188905" y="2451100"/>
                  </a:lnTo>
                  <a:lnTo>
                    <a:pt x="4178401" y="2400300"/>
                  </a:lnTo>
                  <a:lnTo>
                    <a:pt x="4167430" y="2362200"/>
                  </a:lnTo>
                  <a:lnTo>
                    <a:pt x="4155992" y="2311400"/>
                  </a:lnTo>
                  <a:lnTo>
                    <a:pt x="4144087" y="2260600"/>
                  </a:lnTo>
                  <a:lnTo>
                    <a:pt x="4131715" y="2222500"/>
                  </a:lnTo>
                  <a:lnTo>
                    <a:pt x="4118876" y="2171700"/>
                  </a:lnTo>
                  <a:lnTo>
                    <a:pt x="4105570" y="2133600"/>
                  </a:lnTo>
                  <a:lnTo>
                    <a:pt x="4091797" y="2082800"/>
                  </a:lnTo>
                  <a:lnTo>
                    <a:pt x="4077557" y="2044700"/>
                  </a:lnTo>
                  <a:lnTo>
                    <a:pt x="4062849" y="1993900"/>
                  </a:lnTo>
                  <a:lnTo>
                    <a:pt x="4047675" y="1955800"/>
                  </a:lnTo>
                  <a:lnTo>
                    <a:pt x="4032034" y="1905000"/>
                  </a:lnTo>
                  <a:lnTo>
                    <a:pt x="4015925" y="1866900"/>
                  </a:lnTo>
                  <a:lnTo>
                    <a:pt x="3999350" y="1816100"/>
                  </a:lnTo>
                  <a:lnTo>
                    <a:pt x="3982307" y="1778000"/>
                  </a:lnTo>
                  <a:lnTo>
                    <a:pt x="3960722" y="1727200"/>
                  </a:lnTo>
                  <a:lnTo>
                    <a:pt x="3938564" y="1676400"/>
                  </a:lnTo>
                  <a:lnTo>
                    <a:pt x="3915833" y="1625600"/>
                  </a:lnTo>
                  <a:lnTo>
                    <a:pt x="3892529" y="1574800"/>
                  </a:lnTo>
                  <a:lnTo>
                    <a:pt x="3868651" y="1524000"/>
                  </a:lnTo>
                  <a:lnTo>
                    <a:pt x="3844200" y="1485900"/>
                  </a:lnTo>
                  <a:lnTo>
                    <a:pt x="3819176" y="1435100"/>
                  </a:lnTo>
                  <a:lnTo>
                    <a:pt x="3793578" y="1384300"/>
                  </a:lnTo>
                  <a:lnTo>
                    <a:pt x="3767408" y="1346200"/>
                  </a:lnTo>
                  <a:lnTo>
                    <a:pt x="3740665" y="1295400"/>
                  </a:lnTo>
                  <a:lnTo>
                    <a:pt x="3713348" y="1257300"/>
                  </a:lnTo>
                  <a:lnTo>
                    <a:pt x="3685459" y="1219200"/>
                  </a:lnTo>
                  <a:lnTo>
                    <a:pt x="3656997" y="1168400"/>
                  </a:lnTo>
                  <a:lnTo>
                    <a:pt x="3627962" y="1130300"/>
                  </a:lnTo>
                  <a:lnTo>
                    <a:pt x="3598354" y="1092200"/>
                  </a:lnTo>
                  <a:lnTo>
                    <a:pt x="3568174" y="1054100"/>
                  </a:lnTo>
                  <a:lnTo>
                    <a:pt x="3537420" y="1016000"/>
                  </a:lnTo>
                  <a:lnTo>
                    <a:pt x="3506094" y="977900"/>
                  </a:lnTo>
                  <a:lnTo>
                    <a:pt x="3474196" y="939800"/>
                  </a:lnTo>
                  <a:lnTo>
                    <a:pt x="3441724" y="901700"/>
                  </a:lnTo>
                  <a:lnTo>
                    <a:pt x="3408681" y="863600"/>
                  </a:lnTo>
                  <a:lnTo>
                    <a:pt x="3375064" y="825500"/>
                  </a:lnTo>
                  <a:lnTo>
                    <a:pt x="3340875" y="800100"/>
                  </a:lnTo>
                  <a:lnTo>
                    <a:pt x="3306114" y="762000"/>
                  </a:lnTo>
                  <a:lnTo>
                    <a:pt x="3270781" y="723900"/>
                  </a:lnTo>
                  <a:lnTo>
                    <a:pt x="3234875" y="698500"/>
                  </a:lnTo>
                  <a:lnTo>
                    <a:pt x="3198396" y="660400"/>
                  </a:lnTo>
                  <a:lnTo>
                    <a:pt x="3161346" y="635000"/>
                  </a:lnTo>
                  <a:lnTo>
                    <a:pt x="3123723" y="609600"/>
                  </a:lnTo>
                  <a:lnTo>
                    <a:pt x="3085528" y="584200"/>
                  </a:lnTo>
                  <a:lnTo>
                    <a:pt x="3044075" y="546100"/>
                  </a:lnTo>
                  <a:lnTo>
                    <a:pt x="3002174" y="520700"/>
                  </a:lnTo>
                  <a:lnTo>
                    <a:pt x="2873786" y="444500"/>
                  </a:lnTo>
                  <a:lnTo>
                    <a:pt x="2741371" y="368300"/>
                  </a:lnTo>
                  <a:lnTo>
                    <a:pt x="2696338" y="355600"/>
                  </a:lnTo>
                  <a:lnTo>
                    <a:pt x="2650857" y="330200"/>
                  </a:lnTo>
                  <a:lnTo>
                    <a:pt x="2604929" y="317500"/>
                  </a:lnTo>
                  <a:lnTo>
                    <a:pt x="2558554" y="292100"/>
                  </a:lnTo>
                  <a:lnTo>
                    <a:pt x="2464462" y="266700"/>
                  </a:lnTo>
                  <a:lnTo>
                    <a:pt x="2416746" y="241300"/>
                  </a:lnTo>
                  <a:lnTo>
                    <a:pt x="2319971" y="215900"/>
                  </a:lnTo>
                  <a:lnTo>
                    <a:pt x="2270912" y="215900"/>
                  </a:lnTo>
                  <a:lnTo>
                    <a:pt x="2121055" y="177800"/>
                  </a:lnTo>
                  <a:lnTo>
                    <a:pt x="2070208" y="177800"/>
                  </a:lnTo>
                  <a:lnTo>
                    <a:pt x="2018915" y="165100"/>
                  </a:lnTo>
                  <a:lnTo>
                    <a:pt x="1914987" y="165100"/>
                  </a:lnTo>
                  <a:lnTo>
                    <a:pt x="1862352" y="152400"/>
                  </a:lnTo>
                  <a:lnTo>
                    <a:pt x="2727140" y="152400"/>
                  </a:lnTo>
                  <a:lnTo>
                    <a:pt x="2771542" y="165100"/>
                  </a:lnTo>
                  <a:lnTo>
                    <a:pt x="2815546" y="190500"/>
                  </a:lnTo>
                  <a:lnTo>
                    <a:pt x="2859154" y="203200"/>
                  </a:lnTo>
                  <a:lnTo>
                    <a:pt x="2987596" y="279400"/>
                  </a:lnTo>
                  <a:lnTo>
                    <a:pt x="3112468" y="355600"/>
                  </a:lnTo>
                  <a:lnTo>
                    <a:pt x="3193732" y="406400"/>
                  </a:lnTo>
                  <a:lnTo>
                    <a:pt x="3232439" y="431800"/>
                  </a:lnTo>
                  <a:lnTo>
                    <a:pt x="3270601" y="469900"/>
                  </a:lnTo>
                  <a:lnTo>
                    <a:pt x="3345296" y="520700"/>
                  </a:lnTo>
                  <a:lnTo>
                    <a:pt x="3381828" y="558800"/>
                  </a:lnTo>
                  <a:lnTo>
                    <a:pt x="3417816" y="584200"/>
                  </a:lnTo>
                  <a:lnTo>
                    <a:pt x="3453261" y="622300"/>
                  </a:lnTo>
                  <a:lnTo>
                    <a:pt x="3488162" y="660400"/>
                  </a:lnTo>
                  <a:lnTo>
                    <a:pt x="3522519" y="685800"/>
                  </a:lnTo>
                  <a:lnTo>
                    <a:pt x="3556333" y="723900"/>
                  </a:lnTo>
                  <a:lnTo>
                    <a:pt x="3589604" y="762000"/>
                  </a:lnTo>
                  <a:lnTo>
                    <a:pt x="3622330" y="800100"/>
                  </a:lnTo>
                  <a:lnTo>
                    <a:pt x="3654514" y="838200"/>
                  </a:lnTo>
                  <a:lnTo>
                    <a:pt x="3686153" y="876300"/>
                  </a:lnTo>
                  <a:lnTo>
                    <a:pt x="3717249" y="914400"/>
                  </a:lnTo>
                  <a:lnTo>
                    <a:pt x="3747801" y="952500"/>
                  </a:lnTo>
                  <a:lnTo>
                    <a:pt x="3777810" y="990600"/>
                  </a:lnTo>
                  <a:lnTo>
                    <a:pt x="3807275" y="1028700"/>
                  </a:lnTo>
                  <a:lnTo>
                    <a:pt x="3836197" y="1079500"/>
                  </a:lnTo>
                  <a:lnTo>
                    <a:pt x="3864575" y="1117600"/>
                  </a:lnTo>
                  <a:lnTo>
                    <a:pt x="3892409" y="1155700"/>
                  </a:lnTo>
                  <a:lnTo>
                    <a:pt x="3919700" y="1206500"/>
                  </a:lnTo>
                  <a:lnTo>
                    <a:pt x="3946447" y="1244600"/>
                  </a:lnTo>
                  <a:lnTo>
                    <a:pt x="3972651" y="1295400"/>
                  </a:lnTo>
                  <a:lnTo>
                    <a:pt x="3998311" y="1333500"/>
                  </a:lnTo>
                  <a:lnTo>
                    <a:pt x="4023427" y="1384300"/>
                  </a:lnTo>
                  <a:lnTo>
                    <a:pt x="4048000" y="1435100"/>
                  </a:lnTo>
                  <a:lnTo>
                    <a:pt x="4072030" y="1485900"/>
                  </a:lnTo>
                  <a:lnTo>
                    <a:pt x="4095515" y="1524000"/>
                  </a:lnTo>
                  <a:lnTo>
                    <a:pt x="4118457" y="1574800"/>
                  </a:lnTo>
                  <a:lnTo>
                    <a:pt x="4140856" y="1625600"/>
                  </a:lnTo>
                  <a:lnTo>
                    <a:pt x="4162710" y="1676400"/>
                  </a:lnTo>
                  <a:lnTo>
                    <a:pt x="4180193" y="1727200"/>
                  </a:lnTo>
                  <a:lnTo>
                    <a:pt x="4197220" y="1765300"/>
                  </a:lnTo>
                  <a:lnTo>
                    <a:pt x="4213794" y="1816100"/>
                  </a:lnTo>
                  <a:lnTo>
                    <a:pt x="4229913" y="1854200"/>
                  </a:lnTo>
                  <a:lnTo>
                    <a:pt x="4245578" y="1892300"/>
                  </a:lnTo>
                  <a:lnTo>
                    <a:pt x="4260789" y="1943100"/>
                  </a:lnTo>
                  <a:lnTo>
                    <a:pt x="4275546" y="1981200"/>
                  </a:lnTo>
                  <a:lnTo>
                    <a:pt x="4289848" y="2032000"/>
                  </a:lnTo>
                  <a:lnTo>
                    <a:pt x="4303696" y="2082800"/>
                  </a:lnTo>
                  <a:lnTo>
                    <a:pt x="4317090" y="2120900"/>
                  </a:lnTo>
                  <a:lnTo>
                    <a:pt x="4330030" y="2171700"/>
                  </a:lnTo>
                  <a:lnTo>
                    <a:pt x="4342516" y="2209800"/>
                  </a:lnTo>
                  <a:lnTo>
                    <a:pt x="4354548" y="2260600"/>
                  </a:lnTo>
                  <a:lnTo>
                    <a:pt x="4366125" y="2311400"/>
                  </a:lnTo>
                  <a:lnTo>
                    <a:pt x="4377248" y="2349500"/>
                  </a:lnTo>
                  <a:lnTo>
                    <a:pt x="4387917" y="2400300"/>
                  </a:lnTo>
                  <a:lnTo>
                    <a:pt x="4398132" y="2451100"/>
                  </a:lnTo>
                  <a:lnTo>
                    <a:pt x="4407893" y="2501900"/>
                  </a:lnTo>
                  <a:lnTo>
                    <a:pt x="4417200" y="2552700"/>
                  </a:lnTo>
                  <a:lnTo>
                    <a:pt x="4426053" y="2603500"/>
                  </a:lnTo>
                  <a:lnTo>
                    <a:pt x="4434452" y="2641600"/>
                  </a:lnTo>
                  <a:lnTo>
                    <a:pt x="4442396" y="2692400"/>
                  </a:lnTo>
                  <a:lnTo>
                    <a:pt x="4449887" y="2743200"/>
                  </a:lnTo>
                  <a:lnTo>
                    <a:pt x="4456923" y="2794000"/>
                  </a:lnTo>
                  <a:lnTo>
                    <a:pt x="4463506" y="2844800"/>
                  </a:lnTo>
                  <a:lnTo>
                    <a:pt x="4469634" y="2895600"/>
                  </a:lnTo>
                  <a:lnTo>
                    <a:pt x="4475309" y="2946400"/>
                  </a:lnTo>
                  <a:lnTo>
                    <a:pt x="4480529" y="3009900"/>
                  </a:lnTo>
                  <a:lnTo>
                    <a:pt x="4485296" y="3060700"/>
                  </a:lnTo>
                  <a:lnTo>
                    <a:pt x="4489608" y="3111500"/>
                  </a:lnTo>
                  <a:lnTo>
                    <a:pt x="4493466" y="3162300"/>
                  </a:lnTo>
                  <a:lnTo>
                    <a:pt x="4496871" y="3213100"/>
                  </a:lnTo>
                  <a:lnTo>
                    <a:pt x="4499821" y="3263900"/>
                  </a:lnTo>
                  <a:lnTo>
                    <a:pt x="4502318" y="3327400"/>
                  </a:lnTo>
                  <a:lnTo>
                    <a:pt x="4504361" y="3378200"/>
                  </a:lnTo>
                  <a:lnTo>
                    <a:pt x="4505949" y="3429000"/>
                  </a:lnTo>
                  <a:lnTo>
                    <a:pt x="4507084" y="3492500"/>
                  </a:lnTo>
                  <a:lnTo>
                    <a:pt x="4507765" y="3543300"/>
                  </a:lnTo>
                  <a:lnTo>
                    <a:pt x="4507992" y="3594100"/>
                  </a:lnTo>
                  <a:lnTo>
                    <a:pt x="4507765" y="3657600"/>
                  </a:lnTo>
                  <a:lnTo>
                    <a:pt x="4507084" y="3708400"/>
                  </a:lnTo>
                  <a:lnTo>
                    <a:pt x="4505949" y="3759200"/>
                  </a:lnTo>
                  <a:lnTo>
                    <a:pt x="4504361" y="3822700"/>
                  </a:lnTo>
                  <a:lnTo>
                    <a:pt x="4502318" y="3873500"/>
                  </a:lnTo>
                  <a:lnTo>
                    <a:pt x="4499821" y="3924300"/>
                  </a:lnTo>
                  <a:lnTo>
                    <a:pt x="4496871" y="3987800"/>
                  </a:lnTo>
                  <a:lnTo>
                    <a:pt x="4493466" y="4038600"/>
                  </a:lnTo>
                  <a:lnTo>
                    <a:pt x="4489608" y="4089400"/>
                  </a:lnTo>
                  <a:lnTo>
                    <a:pt x="4485296" y="4140200"/>
                  </a:lnTo>
                  <a:lnTo>
                    <a:pt x="4480529" y="4191000"/>
                  </a:lnTo>
                  <a:lnTo>
                    <a:pt x="4475309" y="4241800"/>
                  </a:lnTo>
                  <a:lnTo>
                    <a:pt x="4469634" y="4292600"/>
                  </a:lnTo>
                  <a:lnTo>
                    <a:pt x="4463506" y="4343400"/>
                  </a:lnTo>
                  <a:lnTo>
                    <a:pt x="4456923" y="4394200"/>
                  </a:lnTo>
                  <a:lnTo>
                    <a:pt x="4449887" y="4445000"/>
                  </a:lnTo>
                  <a:lnTo>
                    <a:pt x="4442396" y="4495800"/>
                  </a:lnTo>
                  <a:lnTo>
                    <a:pt x="4434452" y="4546600"/>
                  </a:lnTo>
                  <a:lnTo>
                    <a:pt x="4426053" y="4597400"/>
                  </a:lnTo>
                  <a:lnTo>
                    <a:pt x="4417200" y="4648200"/>
                  </a:lnTo>
                  <a:lnTo>
                    <a:pt x="4407893" y="4699000"/>
                  </a:lnTo>
                  <a:lnTo>
                    <a:pt x="4398132" y="4749800"/>
                  </a:lnTo>
                  <a:lnTo>
                    <a:pt x="4387917" y="4800600"/>
                  </a:lnTo>
                  <a:lnTo>
                    <a:pt x="4377248" y="4838700"/>
                  </a:lnTo>
                  <a:lnTo>
                    <a:pt x="4366125" y="4889500"/>
                  </a:lnTo>
                  <a:lnTo>
                    <a:pt x="4354548" y="4940300"/>
                  </a:lnTo>
                  <a:lnTo>
                    <a:pt x="4342516" y="4978400"/>
                  </a:lnTo>
                  <a:lnTo>
                    <a:pt x="4330030" y="5029200"/>
                  </a:lnTo>
                  <a:lnTo>
                    <a:pt x="4317090" y="5080000"/>
                  </a:lnTo>
                  <a:lnTo>
                    <a:pt x="4303696" y="5118100"/>
                  </a:lnTo>
                  <a:lnTo>
                    <a:pt x="4289848" y="5168900"/>
                  </a:lnTo>
                  <a:lnTo>
                    <a:pt x="4275546" y="5207000"/>
                  </a:lnTo>
                  <a:lnTo>
                    <a:pt x="4260789" y="5257800"/>
                  </a:lnTo>
                  <a:lnTo>
                    <a:pt x="4245578" y="5295900"/>
                  </a:lnTo>
                  <a:lnTo>
                    <a:pt x="4229913" y="5346700"/>
                  </a:lnTo>
                  <a:lnTo>
                    <a:pt x="4213794" y="5384800"/>
                  </a:lnTo>
                  <a:lnTo>
                    <a:pt x="4197220" y="5435600"/>
                  </a:lnTo>
                  <a:lnTo>
                    <a:pt x="4180193" y="5473700"/>
                  </a:lnTo>
                  <a:lnTo>
                    <a:pt x="4162710" y="5511800"/>
                  </a:lnTo>
                  <a:lnTo>
                    <a:pt x="4140856" y="5562600"/>
                  </a:lnTo>
                  <a:lnTo>
                    <a:pt x="4118457" y="5613400"/>
                  </a:lnTo>
                  <a:lnTo>
                    <a:pt x="4095515" y="5664200"/>
                  </a:lnTo>
                  <a:lnTo>
                    <a:pt x="4072030" y="5715000"/>
                  </a:lnTo>
                  <a:lnTo>
                    <a:pt x="4048000" y="5765800"/>
                  </a:lnTo>
                  <a:lnTo>
                    <a:pt x="4023427" y="5816600"/>
                  </a:lnTo>
                  <a:lnTo>
                    <a:pt x="3998311" y="5854700"/>
                  </a:lnTo>
                  <a:lnTo>
                    <a:pt x="3972651" y="5905500"/>
                  </a:lnTo>
                  <a:lnTo>
                    <a:pt x="3946447" y="5956300"/>
                  </a:lnTo>
                  <a:lnTo>
                    <a:pt x="3919700" y="5994400"/>
                  </a:lnTo>
                  <a:lnTo>
                    <a:pt x="3892409" y="6032500"/>
                  </a:lnTo>
                  <a:lnTo>
                    <a:pt x="3864575" y="6083300"/>
                  </a:lnTo>
                  <a:lnTo>
                    <a:pt x="3836197" y="6121400"/>
                  </a:lnTo>
                  <a:lnTo>
                    <a:pt x="3807275" y="6172200"/>
                  </a:lnTo>
                  <a:lnTo>
                    <a:pt x="3777810" y="6210300"/>
                  </a:lnTo>
                  <a:lnTo>
                    <a:pt x="3747801" y="6248400"/>
                  </a:lnTo>
                  <a:lnTo>
                    <a:pt x="3717249" y="6286500"/>
                  </a:lnTo>
                  <a:lnTo>
                    <a:pt x="3686153" y="6324600"/>
                  </a:lnTo>
                  <a:lnTo>
                    <a:pt x="3654514" y="6362700"/>
                  </a:lnTo>
                  <a:lnTo>
                    <a:pt x="3622330" y="6400800"/>
                  </a:lnTo>
                  <a:lnTo>
                    <a:pt x="3589604" y="6438900"/>
                  </a:lnTo>
                  <a:lnTo>
                    <a:pt x="3556333" y="6477000"/>
                  </a:lnTo>
                  <a:lnTo>
                    <a:pt x="3522519" y="6502400"/>
                  </a:lnTo>
                  <a:lnTo>
                    <a:pt x="3488162" y="6540500"/>
                  </a:lnTo>
                  <a:lnTo>
                    <a:pt x="3453261" y="6578600"/>
                  </a:lnTo>
                  <a:lnTo>
                    <a:pt x="3417816" y="6604000"/>
                  </a:lnTo>
                  <a:lnTo>
                    <a:pt x="3381828" y="6642100"/>
                  </a:lnTo>
                  <a:lnTo>
                    <a:pt x="3345296" y="6667500"/>
                  </a:lnTo>
                  <a:lnTo>
                    <a:pt x="3308220" y="6705600"/>
                  </a:lnTo>
                  <a:lnTo>
                    <a:pt x="3232439" y="6756400"/>
                  </a:lnTo>
                  <a:lnTo>
                    <a:pt x="3193732" y="6794500"/>
                  </a:lnTo>
                  <a:lnTo>
                    <a:pt x="3071241" y="6870700"/>
                  </a:lnTo>
                  <a:lnTo>
                    <a:pt x="2945179" y="6946900"/>
                  </a:lnTo>
                  <a:lnTo>
                    <a:pt x="2902365" y="6972300"/>
                  </a:lnTo>
                  <a:lnTo>
                    <a:pt x="2859154" y="6985000"/>
                  </a:lnTo>
                  <a:lnTo>
                    <a:pt x="2771542" y="7035800"/>
                  </a:lnTo>
                  <a:close/>
                </a:path>
                <a:path w="6737350" h="7200900">
                  <a:moveTo>
                    <a:pt x="2357640" y="7175500"/>
                  </a:moveTo>
                  <a:lnTo>
                    <a:pt x="1153846" y="7175500"/>
                  </a:lnTo>
                  <a:lnTo>
                    <a:pt x="1012306" y="7137400"/>
                  </a:lnTo>
                  <a:lnTo>
                    <a:pt x="965920" y="7112000"/>
                  </a:lnTo>
                  <a:lnTo>
                    <a:pt x="829144" y="7073900"/>
                  </a:lnTo>
                  <a:lnTo>
                    <a:pt x="784346" y="7048500"/>
                  </a:lnTo>
                  <a:lnTo>
                    <a:pt x="739944" y="7035800"/>
                  </a:lnTo>
                  <a:lnTo>
                    <a:pt x="652332" y="6985000"/>
                  </a:lnTo>
                  <a:lnTo>
                    <a:pt x="609121" y="6972300"/>
                  </a:lnTo>
                  <a:lnTo>
                    <a:pt x="566307" y="6946900"/>
                  </a:lnTo>
                  <a:lnTo>
                    <a:pt x="440245" y="6870700"/>
                  </a:lnTo>
                  <a:lnTo>
                    <a:pt x="317754" y="6794500"/>
                  </a:lnTo>
                  <a:lnTo>
                    <a:pt x="279047" y="6756400"/>
                  </a:lnTo>
                  <a:lnTo>
                    <a:pt x="203265" y="6705600"/>
                  </a:lnTo>
                  <a:lnTo>
                    <a:pt x="166190" y="6667500"/>
                  </a:lnTo>
                  <a:lnTo>
                    <a:pt x="129658" y="6642100"/>
                  </a:lnTo>
                  <a:lnTo>
                    <a:pt x="93670" y="6604000"/>
                  </a:lnTo>
                  <a:lnTo>
                    <a:pt x="58225" y="6578600"/>
                  </a:lnTo>
                  <a:lnTo>
                    <a:pt x="0" y="6515100"/>
                  </a:lnTo>
                  <a:lnTo>
                    <a:pt x="0" y="6223000"/>
                  </a:lnTo>
                  <a:lnTo>
                    <a:pt x="5385" y="6223000"/>
                  </a:lnTo>
                  <a:lnTo>
                    <a:pt x="37285" y="6261100"/>
                  </a:lnTo>
                  <a:lnTo>
                    <a:pt x="69758" y="6299200"/>
                  </a:lnTo>
                  <a:lnTo>
                    <a:pt x="102803" y="6337300"/>
                  </a:lnTo>
                  <a:lnTo>
                    <a:pt x="136420" y="6362700"/>
                  </a:lnTo>
                  <a:lnTo>
                    <a:pt x="170609" y="6400800"/>
                  </a:lnTo>
                  <a:lnTo>
                    <a:pt x="205371" y="6438900"/>
                  </a:lnTo>
                  <a:lnTo>
                    <a:pt x="240705" y="6464300"/>
                  </a:lnTo>
                  <a:lnTo>
                    <a:pt x="276611" y="6502400"/>
                  </a:lnTo>
                  <a:lnTo>
                    <a:pt x="313089" y="6527800"/>
                  </a:lnTo>
                  <a:lnTo>
                    <a:pt x="350140" y="6565900"/>
                  </a:lnTo>
                  <a:lnTo>
                    <a:pt x="387763" y="6591300"/>
                  </a:lnTo>
                  <a:lnTo>
                    <a:pt x="425958" y="6616700"/>
                  </a:lnTo>
                  <a:lnTo>
                    <a:pt x="467411" y="6654800"/>
                  </a:lnTo>
                  <a:lnTo>
                    <a:pt x="594456" y="6731000"/>
                  </a:lnTo>
                  <a:lnTo>
                    <a:pt x="725529" y="6807200"/>
                  </a:lnTo>
                  <a:lnTo>
                    <a:pt x="770115" y="6832600"/>
                  </a:lnTo>
                  <a:lnTo>
                    <a:pt x="815148" y="6845300"/>
                  </a:lnTo>
                  <a:lnTo>
                    <a:pt x="860629" y="6870700"/>
                  </a:lnTo>
                  <a:lnTo>
                    <a:pt x="906556" y="6883400"/>
                  </a:lnTo>
                  <a:lnTo>
                    <a:pt x="952931" y="6908800"/>
                  </a:lnTo>
                  <a:lnTo>
                    <a:pt x="1340031" y="7010400"/>
                  </a:lnTo>
                  <a:lnTo>
                    <a:pt x="1390431" y="7010400"/>
                  </a:lnTo>
                  <a:lnTo>
                    <a:pt x="1441277" y="7023100"/>
                  </a:lnTo>
                  <a:lnTo>
                    <a:pt x="1492571" y="7023100"/>
                  </a:lnTo>
                  <a:lnTo>
                    <a:pt x="1544311" y="7035800"/>
                  </a:lnTo>
                  <a:lnTo>
                    <a:pt x="2771542" y="7035800"/>
                  </a:lnTo>
                  <a:lnTo>
                    <a:pt x="2727140" y="7048500"/>
                  </a:lnTo>
                  <a:lnTo>
                    <a:pt x="2682342" y="7073900"/>
                  </a:lnTo>
                  <a:lnTo>
                    <a:pt x="2545565" y="7112000"/>
                  </a:lnTo>
                  <a:lnTo>
                    <a:pt x="2499179" y="7137400"/>
                  </a:lnTo>
                  <a:lnTo>
                    <a:pt x="2357640" y="7175500"/>
                  </a:lnTo>
                  <a:close/>
                </a:path>
                <a:path w="6737350" h="7200900">
                  <a:moveTo>
                    <a:pt x="2242113" y="7200900"/>
                  </a:moveTo>
                  <a:lnTo>
                    <a:pt x="1269373" y="7200900"/>
                  </a:lnTo>
                  <a:lnTo>
                    <a:pt x="1250191" y="7188200"/>
                  </a:lnTo>
                  <a:lnTo>
                    <a:pt x="1201820" y="7175500"/>
                  </a:lnTo>
                  <a:lnTo>
                    <a:pt x="2309666" y="7175500"/>
                  </a:lnTo>
                  <a:lnTo>
                    <a:pt x="2261295" y="7188200"/>
                  </a:lnTo>
                  <a:lnTo>
                    <a:pt x="2242113" y="7200900"/>
                  </a:lnTo>
                  <a:close/>
                </a:path>
                <a:path w="6737350" h="7200900">
                  <a:moveTo>
                    <a:pt x="6737032" y="7200900"/>
                  </a:moveTo>
                  <a:lnTo>
                    <a:pt x="6541198" y="7200900"/>
                  </a:lnTo>
                  <a:lnTo>
                    <a:pt x="6541198" y="193167"/>
                  </a:lnTo>
                  <a:lnTo>
                    <a:pt x="4685728" y="193167"/>
                  </a:lnTo>
                  <a:lnTo>
                    <a:pt x="4685728" y="0"/>
                  </a:lnTo>
                  <a:lnTo>
                    <a:pt x="6737032" y="0"/>
                  </a:lnTo>
                  <a:lnTo>
                    <a:pt x="6737032" y="72009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grpSp>
      <p:sp>
        <p:nvSpPr>
          <p:cNvPr id="7" name="object 7"/>
          <p:cNvSpPr txBox="1">
            <a:spLocks noGrp="1"/>
          </p:cNvSpPr>
          <p:nvPr>
            <p:ph type="title"/>
          </p:nvPr>
        </p:nvSpPr>
        <p:spPr>
          <a:xfrm>
            <a:off x="8696321" y="1872888"/>
            <a:ext cx="2463613" cy="882406"/>
          </a:xfrm>
          <a:prstGeom prst="rect">
            <a:avLst/>
          </a:prstGeom>
        </p:spPr>
        <p:txBody>
          <a:bodyPr vert="horz" wrap="square" lIns="0" tIns="61072" rIns="0" bIns="0" rtlCol="0">
            <a:spAutoFit/>
          </a:bodyPr>
          <a:lstStyle/>
          <a:p>
            <a:pPr marL="11206" marR="4483" indent="1530245">
              <a:lnSpc>
                <a:spcPts val="3212"/>
              </a:lnSpc>
              <a:spcBef>
                <a:spcPts val="481"/>
              </a:spcBef>
            </a:pPr>
            <a:r>
              <a:rPr sz="2956" spc="379" dirty="0">
                <a:solidFill>
                  <a:srgbClr val="FFFFFF"/>
                </a:solidFill>
              </a:rPr>
              <a:t>Firm </a:t>
            </a:r>
            <a:r>
              <a:rPr sz="2956" spc="446" dirty="0">
                <a:solidFill>
                  <a:srgbClr val="FFFFFF"/>
                </a:solidFill>
              </a:rPr>
              <a:t>Background</a:t>
            </a:r>
            <a:endParaRPr sz="2956"/>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Review/Approve February 28, 2025 Audit Compliance/Risk Management Committee Meeting Minutes</a:t>
            </a:r>
          </a:p>
          <a:p>
            <a:r>
              <a:rPr lang="en-US" dirty="0"/>
              <a:t>Discussion of Process Selection</a:t>
            </a:r>
          </a:p>
          <a:p>
            <a:r>
              <a:rPr lang="en-US" dirty="0"/>
              <a:t>FY2025 Audit, Tax &amp; Cost Report Preparation Request for Proposal Process (RFP) Presentations</a:t>
            </a:r>
          </a:p>
          <a:p>
            <a:pPr lvl="1"/>
            <a:r>
              <a:rPr lang="en-US" dirty="0"/>
              <a:t>Eide Bailly LLP</a:t>
            </a:r>
          </a:p>
          <a:p>
            <a:pPr lvl="1"/>
            <a:r>
              <a:rPr lang="en-US" dirty="0"/>
              <a:t>Wipfli LLP </a:t>
            </a:r>
          </a:p>
          <a:p>
            <a:r>
              <a:rPr lang="en-US" dirty="0"/>
              <a:t>Discussion/Evaluation of Presentations/Selection of Audit Firm </a:t>
            </a:r>
          </a:p>
          <a:p>
            <a:r>
              <a:rPr lang="en-US" dirty="0"/>
              <a:t>Open Discussion</a:t>
            </a:r>
          </a:p>
          <a:p>
            <a:r>
              <a:rPr lang="en-US" dirty="0"/>
              <a:t>Adjournment</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042189" y="6210447"/>
            <a:ext cx="93009" cy="150588"/>
          </a:xfrm>
          <a:prstGeom prst="rect">
            <a:avLst/>
          </a:prstGeom>
        </p:spPr>
        <p:txBody>
          <a:bodyPr vert="horz" wrap="square" lIns="0" tIns="7844" rIns="0" bIns="0" rtlCol="0">
            <a:spAutoFit/>
          </a:bodyPr>
          <a:lstStyle/>
          <a:p>
            <a:pPr marL="11206" defTabSz="806867">
              <a:spcBef>
                <a:spcPts val="62"/>
              </a:spcBef>
            </a:pPr>
            <a:r>
              <a:rPr sz="927" b="1" kern="0" spc="31" dirty="0">
                <a:solidFill>
                  <a:sysClr val="windowText" lastClr="000000"/>
                </a:solidFill>
                <a:latin typeface="Calibri"/>
                <a:cs typeface="Calibri"/>
              </a:rPr>
              <a:t>5</a:t>
            </a:r>
            <a:endParaRPr sz="927" kern="0">
              <a:solidFill>
                <a:sysClr val="windowText" lastClr="000000"/>
              </a:solidFill>
              <a:latin typeface="Calibri"/>
              <a:cs typeface="Calibri"/>
            </a:endParaRPr>
          </a:p>
        </p:txBody>
      </p:sp>
      <p:sp>
        <p:nvSpPr>
          <p:cNvPr id="2" name="object 2"/>
          <p:cNvSpPr txBox="1"/>
          <p:nvPr/>
        </p:nvSpPr>
        <p:spPr>
          <a:xfrm>
            <a:off x="1030045" y="1611962"/>
            <a:ext cx="1412501" cy="685486"/>
          </a:xfrm>
          <a:prstGeom prst="rect">
            <a:avLst/>
          </a:prstGeom>
        </p:spPr>
        <p:txBody>
          <a:bodyPr vert="horz" wrap="square" lIns="0" tIns="10646" rIns="0" bIns="0" rtlCol="0">
            <a:spAutoFit/>
          </a:bodyPr>
          <a:lstStyle/>
          <a:p>
            <a:pPr marL="11206" marR="4483" defTabSz="806867">
              <a:lnSpc>
                <a:spcPct val="100800"/>
              </a:lnSpc>
              <a:spcBef>
                <a:spcPts val="84"/>
              </a:spcBef>
            </a:pPr>
            <a:r>
              <a:rPr sz="2206" b="1" kern="0" spc="256" dirty="0">
                <a:solidFill>
                  <a:sysClr val="windowText" lastClr="000000"/>
                </a:solidFill>
                <a:latin typeface="Calibri"/>
                <a:cs typeface="Calibri"/>
              </a:rPr>
              <a:t>Industry Expertise</a:t>
            </a:r>
            <a:endParaRPr sz="2206" kern="0">
              <a:solidFill>
                <a:sysClr val="windowText" lastClr="000000"/>
              </a:solidFill>
              <a:latin typeface="Calibri"/>
              <a:cs typeface="Calibri"/>
            </a:endParaRPr>
          </a:p>
        </p:txBody>
      </p:sp>
      <p:sp>
        <p:nvSpPr>
          <p:cNvPr id="3" name="object 3"/>
          <p:cNvSpPr txBox="1">
            <a:spLocks noGrp="1"/>
          </p:cNvSpPr>
          <p:nvPr>
            <p:ph type="title"/>
          </p:nvPr>
        </p:nvSpPr>
        <p:spPr>
          <a:xfrm>
            <a:off x="3244721" y="1517832"/>
            <a:ext cx="6516780" cy="467314"/>
          </a:xfrm>
          <a:prstGeom prst="rect">
            <a:avLst/>
          </a:prstGeom>
        </p:spPr>
        <p:txBody>
          <a:bodyPr vert="horz" wrap="square" lIns="0" tIns="12326" rIns="0" bIns="0" rtlCol="0">
            <a:spAutoFit/>
          </a:bodyPr>
          <a:lstStyle/>
          <a:p>
            <a:pPr marL="11206">
              <a:spcBef>
                <a:spcPts val="97"/>
              </a:spcBef>
            </a:pPr>
            <a:r>
              <a:rPr sz="2956" spc="481" dirty="0"/>
              <a:t>A</a:t>
            </a:r>
            <a:r>
              <a:rPr sz="2956" spc="176" dirty="0"/>
              <a:t> </a:t>
            </a:r>
            <a:r>
              <a:rPr sz="2956" spc="397" dirty="0"/>
              <a:t>Firm</a:t>
            </a:r>
            <a:r>
              <a:rPr sz="2956" spc="168" dirty="0"/>
              <a:t> </a:t>
            </a:r>
            <a:r>
              <a:rPr sz="2956" spc="393" dirty="0"/>
              <a:t>Dedicated</a:t>
            </a:r>
            <a:r>
              <a:rPr sz="2956" spc="159" dirty="0"/>
              <a:t> </a:t>
            </a:r>
            <a:r>
              <a:rPr sz="2956" spc="291" dirty="0"/>
              <a:t>to</a:t>
            </a:r>
            <a:r>
              <a:rPr sz="2956" spc="180" dirty="0"/>
              <a:t> </a:t>
            </a:r>
            <a:r>
              <a:rPr sz="2956" spc="349" dirty="0"/>
              <a:t>the</a:t>
            </a:r>
            <a:r>
              <a:rPr sz="2956" spc="190" dirty="0"/>
              <a:t> </a:t>
            </a:r>
            <a:r>
              <a:rPr sz="2956" spc="331" dirty="0"/>
              <a:t>Industry</a:t>
            </a:r>
            <a:endParaRPr sz="2956"/>
          </a:p>
        </p:txBody>
      </p:sp>
      <p:sp>
        <p:nvSpPr>
          <p:cNvPr id="4" name="object 4"/>
          <p:cNvSpPr txBox="1"/>
          <p:nvPr/>
        </p:nvSpPr>
        <p:spPr>
          <a:xfrm>
            <a:off x="3244777" y="2075925"/>
            <a:ext cx="8192621" cy="3885657"/>
          </a:xfrm>
          <a:prstGeom prst="rect">
            <a:avLst/>
          </a:prstGeom>
        </p:spPr>
        <p:txBody>
          <a:bodyPr vert="horz" wrap="square" lIns="0" tIns="10646" rIns="0" bIns="0" rtlCol="0">
            <a:spAutoFit/>
          </a:bodyPr>
          <a:lstStyle/>
          <a:p>
            <a:pPr marL="222449" marR="12327" indent="-211802" defTabSz="806867">
              <a:lnSpc>
                <a:spcPct val="120800"/>
              </a:lnSpc>
              <a:spcBef>
                <a:spcPts val="84"/>
              </a:spcBef>
              <a:buClr>
                <a:srgbClr val="0050FF"/>
              </a:buClr>
              <a:buFont typeface="Wingdings"/>
              <a:buChar char=""/>
              <a:tabLst>
                <a:tab pos="223569" algn="l"/>
              </a:tabLst>
            </a:pPr>
            <a:r>
              <a:rPr sz="2206" kern="0" spc="154" dirty="0">
                <a:solidFill>
                  <a:srgbClr val="626669"/>
                </a:solidFill>
                <a:latin typeface="Century Gothic"/>
                <a:cs typeface="Century Gothic"/>
              </a:rPr>
              <a:t>In</a:t>
            </a:r>
            <a:r>
              <a:rPr sz="2206" kern="0" spc="-9" dirty="0">
                <a:solidFill>
                  <a:srgbClr val="626669"/>
                </a:solidFill>
                <a:latin typeface="Century Gothic"/>
                <a:cs typeface="Century Gothic"/>
              </a:rPr>
              <a:t> </a:t>
            </a:r>
            <a:r>
              <a:rPr sz="2206" kern="0" spc="-216" dirty="0">
                <a:solidFill>
                  <a:srgbClr val="626669"/>
                </a:solidFill>
                <a:latin typeface="Century Gothic"/>
                <a:cs typeface="Century Gothic"/>
              </a:rPr>
              <a:t>a</a:t>
            </a:r>
            <a:r>
              <a:rPr sz="2206" kern="0" spc="-13" dirty="0">
                <a:solidFill>
                  <a:srgbClr val="626669"/>
                </a:solidFill>
                <a:latin typeface="Century Gothic"/>
                <a:cs typeface="Century Gothic"/>
              </a:rPr>
              <a:t> </a:t>
            </a:r>
            <a:r>
              <a:rPr sz="2206" kern="0" dirty="0">
                <a:solidFill>
                  <a:srgbClr val="626669"/>
                </a:solidFill>
                <a:latin typeface="Century Gothic"/>
                <a:cs typeface="Century Gothic"/>
              </a:rPr>
              <a:t>healthcare </a:t>
            </a:r>
            <a:r>
              <a:rPr sz="2206" kern="0" spc="84" dirty="0">
                <a:solidFill>
                  <a:srgbClr val="626669"/>
                </a:solidFill>
                <a:latin typeface="Century Gothic"/>
                <a:cs typeface="Century Gothic"/>
              </a:rPr>
              <a:t>environment</a:t>
            </a:r>
            <a:r>
              <a:rPr sz="2206" kern="0" spc="-4" dirty="0">
                <a:solidFill>
                  <a:srgbClr val="626669"/>
                </a:solidFill>
                <a:latin typeface="Century Gothic"/>
                <a:cs typeface="Century Gothic"/>
              </a:rPr>
              <a:t> </a:t>
            </a:r>
            <a:r>
              <a:rPr sz="2206" kern="0" dirty="0">
                <a:solidFill>
                  <a:srgbClr val="626669"/>
                </a:solidFill>
                <a:latin typeface="Century Gothic"/>
                <a:cs typeface="Century Gothic"/>
              </a:rPr>
              <a:t>of</a:t>
            </a:r>
            <a:r>
              <a:rPr sz="2206" kern="0" spc="-35" dirty="0">
                <a:solidFill>
                  <a:srgbClr val="626669"/>
                </a:solidFill>
                <a:latin typeface="Century Gothic"/>
                <a:cs typeface="Century Gothic"/>
              </a:rPr>
              <a:t> </a:t>
            </a:r>
            <a:r>
              <a:rPr sz="2206" kern="0" dirty="0">
                <a:solidFill>
                  <a:srgbClr val="626669"/>
                </a:solidFill>
                <a:latin typeface="Century Gothic"/>
                <a:cs typeface="Century Gothic"/>
              </a:rPr>
              <a:t>rapid</a:t>
            </a:r>
            <a:r>
              <a:rPr sz="2206" kern="0" spc="-31" dirty="0">
                <a:solidFill>
                  <a:srgbClr val="626669"/>
                </a:solidFill>
                <a:latin typeface="Century Gothic"/>
                <a:cs typeface="Century Gothic"/>
              </a:rPr>
              <a:t> change,</a:t>
            </a:r>
            <a:r>
              <a:rPr sz="2206" kern="0" spc="4" dirty="0">
                <a:solidFill>
                  <a:srgbClr val="626669"/>
                </a:solidFill>
                <a:latin typeface="Century Gothic"/>
                <a:cs typeface="Century Gothic"/>
              </a:rPr>
              <a:t> </a:t>
            </a:r>
            <a:r>
              <a:rPr sz="2206" kern="0" dirty="0">
                <a:solidFill>
                  <a:srgbClr val="626669"/>
                </a:solidFill>
                <a:latin typeface="Century Gothic"/>
                <a:cs typeface="Century Gothic"/>
              </a:rPr>
              <a:t>you</a:t>
            </a:r>
            <a:r>
              <a:rPr sz="2206" kern="0" spc="-18" dirty="0">
                <a:solidFill>
                  <a:srgbClr val="626669"/>
                </a:solidFill>
                <a:latin typeface="Century Gothic"/>
                <a:cs typeface="Century Gothic"/>
              </a:rPr>
              <a:t> </a:t>
            </a:r>
            <a:r>
              <a:rPr sz="2206" kern="0" spc="62" dirty="0">
                <a:solidFill>
                  <a:srgbClr val="626669"/>
                </a:solidFill>
                <a:latin typeface="Century Gothic"/>
                <a:cs typeface="Century Gothic"/>
              </a:rPr>
              <a:t>seek</a:t>
            </a:r>
            <a:r>
              <a:rPr sz="2206" kern="0" spc="-40" dirty="0">
                <a:solidFill>
                  <a:srgbClr val="626669"/>
                </a:solidFill>
                <a:latin typeface="Century Gothic"/>
                <a:cs typeface="Century Gothic"/>
              </a:rPr>
              <a:t> </a:t>
            </a:r>
            <a:r>
              <a:rPr sz="2206" kern="0" spc="-44" dirty="0">
                <a:solidFill>
                  <a:srgbClr val="626669"/>
                </a:solidFill>
                <a:latin typeface="Century Gothic"/>
                <a:cs typeface="Century Gothic"/>
              </a:rPr>
              <a:t>a 	</a:t>
            </a:r>
            <a:r>
              <a:rPr sz="2206" kern="0" spc="124" dirty="0">
                <a:solidFill>
                  <a:srgbClr val="626669"/>
                </a:solidFill>
                <a:latin typeface="Century Gothic"/>
                <a:cs typeface="Century Gothic"/>
              </a:rPr>
              <a:t>business</a:t>
            </a:r>
            <a:r>
              <a:rPr sz="2206" kern="0" spc="-18" dirty="0">
                <a:solidFill>
                  <a:srgbClr val="626669"/>
                </a:solidFill>
                <a:latin typeface="Century Gothic"/>
                <a:cs typeface="Century Gothic"/>
              </a:rPr>
              <a:t> </a:t>
            </a:r>
            <a:r>
              <a:rPr sz="2206" kern="0" spc="57" dirty="0">
                <a:solidFill>
                  <a:srgbClr val="626669"/>
                </a:solidFill>
                <a:latin typeface="Century Gothic"/>
                <a:cs typeface="Century Gothic"/>
              </a:rPr>
              <a:t>partner</a:t>
            </a:r>
            <a:r>
              <a:rPr sz="2206" kern="0" dirty="0">
                <a:solidFill>
                  <a:srgbClr val="626669"/>
                </a:solidFill>
                <a:latin typeface="Century Gothic"/>
                <a:cs typeface="Century Gothic"/>
              </a:rPr>
              <a:t> </a:t>
            </a:r>
            <a:r>
              <a:rPr sz="2206" kern="0" spc="66" dirty="0">
                <a:solidFill>
                  <a:srgbClr val="626669"/>
                </a:solidFill>
                <a:latin typeface="Century Gothic"/>
                <a:cs typeface="Century Gothic"/>
              </a:rPr>
              <a:t>who</a:t>
            </a:r>
            <a:r>
              <a:rPr sz="2206" kern="0" spc="-35" dirty="0">
                <a:solidFill>
                  <a:srgbClr val="626669"/>
                </a:solidFill>
                <a:latin typeface="Century Gothic"/>
                <a:cs typeface="Century Gothic"/>
              </a:rPr>
              <a:t> </a:t>
            </a:r>
            <a:r>
              <a:rPr sz="2206" kern="0" spc="128" dirty="0">
                <a:solidFill>
                  <a:srgbClr val="626669"/>
                </a:solidFill>
                <a:latin typeface="Century Gothic"/>
                <a:cs typeface="Century Gothic"/>
              </a:rPr>
              <a:t>knows</a:t>
            </a:r>
            <a:r>
              <a:rPr sz="2206" kern="0" spc="-40" dirty="0">
                <a:solidFill>
                  <a:srgbClr val="626669"/>
                </a:solidFill>
                <a:latin typeface="Century Gothic"/>
                <a:cs typeface="Century Gothic"/>
              </a:rPr>
              <a:t> </a:t>
            </a:r>
            <a:r>
              <a:rPr sz="2206" kern="0" spc="57" dirty="0">
                <a:solidFill>
                  <a:srgbClr val="626669"/>
                </a:solidFill>
                <a:latin typeface="Century Gothic"/>
                <a:cs typeface="Century Gothic"/>
              </a:rPr>
              <a:t>the</a:t>
            </a:r>
            <a:r>
              <a:rPr sz="2206" kern="0" spc="-4" dirty="0">
                <a:solidFill>
                  <a:srgbClr val="626669"/>
                </a:solidFill>
                <a:latin typeface="Century Gothic"/>
                <a:cs typeface="Century Gothic"/>
              </a:rPr>
              <a:t> </a:t>
            </a:r>
            <a:r>
              <a:rPr sz="2206" kern="0" spc="88" dirty="0">
                <a:solidFill>
                  <a:srgbClr val="626669"/>
                </a:solidFill>
                <a:latin typeface="Century Gothic"/>
                <a:cs typeface="Century Gothic"/>
              </a:rPr>
              <a:t>industry.</a:t>
            </a:r>
            <a:endParaRPr sz="2206" kern="0">
              <a:solidFill>
                <a:sysClr val="windowText" lastClr="000000"/>
              </a:solidFill>
              <a:latin typeface="Century Gothic"/>
              <a:cs typeface="Century Gothic"/>
            </a:endParaRPr>
          </a:p>
          <a:p>
            <a:pPr marL="222449" marR="303135" indent="-211802" defTabSz="806867">
              <a:lnSpc>
                <a:spcPct val="121200"/>
              </a:lnSpc>
              <a:spcBef>
                <a:spcPts val="552"/>
              </a:spcBef>
              <a:buClr>
                <a:srgbClr val="0050FF"/>
              </a:buClr>
              <a:buFont typeface="Wingdings"/>
              <a:buChar char=""/>
              <a:tabLst>
                <a:tab pos="223569" algn="l"/>
              </a:tabLst>
            </a:pPr>
            <a:r>
              <a:rPr sz="2206" kern="0" spc="115" dirty="0">
                <a:solidFill>
                  <a:srgbClr val="626669"/>
                </a:solidFill>
                <a:latin typeface="Century Gothic"/>
                <a:cs typeface="Century Gothic"/>
              </a:rPr>
              <a:t>We</a:t>
            </a:r>
            <a:r>
              <a:rPr sz="2206" kern="0" spc="-31" dirty="0">
                <a:solidFill>
                  <a:srgbClr val="626669"/>
                </a:solidFill>
                <a:latin typeface="Century Gothic"/>
                <a:cs typeface="Century Gothic"/>
              </a:rPr>
              <a:t> </a:t>
            </a:r>
            <a:r>
              <a:rPr sz="2206" kern="0" spc="44" dirty="0">
                <a:solidFill>
                  <a:srgbClr val="626669"/>
                </a:solidFill>
                <a:latin typeface="Century Gothic"/>
                <a:cs typeface="Century Gothic"/>
              </a:rPr>
              <a:t>want</a:t>
            </a:r>
            <a:r>
              <a:rPr sz="2206" kern="0" spc="-31" dirty="0">
                <a:solidFill>
                  <a:srgbClr val="626669"/>
                </a:solidFill>
                <a:latin typeface="Century Gothic"/>
                <a:cs typeface="Century Gothic"/>
              </a:rPr>
              <a:t> </a:t>
            </a:r>
            <a:r>
              <a:rPr sz="2206" kern="0" dirty="0">
                <a:solidFill>
                  <a:srgbClr val="626669"/>
                </a:solidFill>
                <a:latin typeface="Century Gothic"/>
                <a:cs typeface="Century Gothic"/>
              </a:rPr>
              <a:t>to</a:t>
            </a:r>
            <a:r>
              <a:rPr sz="2206" kern="0" spc="-35" dirty="0">
                <a:solidFill>
                  <a:srgbClr val="626669"/>
                </a:solidFill>
                <a:latin typeface="Century Gothic"/>
                <a:cs typeface="Century Gothic"/>
              </a:rPr>
              <a:t> </a:t>
            </a:r>
            <a:r>
              <a:rPr sz="2206" kern="0" dirty="0">
                <a:solidFill>
                  <a:srgbClr val="626669"/>
                </a:solidFill>
                <a:latin typeface="Century Gothic"/>
                <a:cs typeface="Century Gothic"/>
              </a:rPr>
              <a:t>be</a:t>
            </a:r>
            <a:r>
              <a:rPr sz="2206" kern="0" spc="-26" dirty="0">
                <a:solidFill>
                  <a:srgbClr val="626669"/>
                </a:solidFill>
                <a:latin typeface="Century Gothic"/>
                <a:cs typeface="Century Gothic"/>
              </a:rPr>
              <a:t> </a:t>
            </a:r>
            <a:r>
              <a:rPr sz="2206" kern="0" spc="79" dirty="0">
                <a:solidFill>
                  <a:srgbClr val="626669"/>
                </a:solidFill>
                <a:latin typeface="Century Gothic"/>
                <a:cs typeface="Century Gothic"/>
              </a:rPr>
              <a:t>your</a:t>
            </a:r>
            <a:r>
              <a:rPr sz="2206" kern="0" spc="-44" dirty="0">
                <a:solidFill>
                  <a:srgbClr val="626669"/>
                </a:solidFill>
                <a:latin typeface="Century Gothic"/>
                <a:cs typeface="Century Gothic"/>
              </a:rPr>
              <a:t> </a:t>
            </a:r>
            <a:r>
              <a:rPr sz="2206" kern="0" spc="124" dirty="0">
                <a:solidFill>
                  <a:srgbClr val="626669"/>
                </a:solidFill>
                <a:latin typeface="Century Gothic"/>
                <a:cs typeface="Century Gothic"/>
              </a:rPr>
              <a:t>business</a:t>
            </a:r>
            <a:r>
              <a:rPr sz="2206" kern="0" spc="-35" dirty="0">
                <a:solidFill>
                  <a:srgbClr val="626669"/>
                </a:solidFill>
                <a:latin typeface="Century Gothic"/>
                <a:cs typeface="Century Gothic"/>
              </a:rPr>
              <a:t> </a:t>
            </a:r>
            <a:r>
              <a:rPr sz="2206" kern="0" spc="40" dirty="0">
                <a:solidFill>
                  <a:srgbClr val="626669"/>
                </a:solidFill>
                <a:latin typeface="Century Gothic"/>
                <a:cs typeface="Century Gothic"/>
              </a:rPr>
              <a:t>advisor</a:t>
            </a:r>
            <a:r>
              <a:rPr sz="2206" kern="0" spc="-44" dirty="0">
                <a:solidFill>
                  <a:srgbClr val="626669"/>
                </a:solidFill>
                <a:latin typeface="Century Gothic"/>
                <a:cs typeface="Century Gothic"/>
              </a:rPr>
              <a:t> </a:t>
            </a:r>
            <a:r>
              <a:rPr sz="2206" kern="0" dirty="0">
                <a:solidFill>
                  <a:srgbClr val="626669"/>
                </a:solidFill>
                <a:latin typeface="Century Gothic"/>
                <a:cs typeface="Century Gothic"/>
              </a:rPr>
              <a:t>and</a:t>
            </a:r>
            <a:r>
              <a:rPr sz="2206" kern="0" spc="-35" dirty="0">
                <a:solidFill>
                  <a:srgbClr val="626669"/>
                </a:solidFill>
                <a:latin typeface="Century Gothic"/>
                <a:cs typeface="Century Gothic"/>
              </a:rPr>
              <a:t> </a:t>
            </a:r>
            <a:r>
              <a:rPr sz="2206" kern="0" spc="79" dirty="0">
                <a:solidFill>
                  <a:srgbClr val="626669"/>
                </a:solidFill>
                <a:latin typeface="Century Gothic"/>
                <a:cs typeface="Century Gothic"/>
              </a:rPr>
              <a:t>not</a:t>
            </a:r>
            <a:r>
              <a:rPr sz="2206" kern="0" spc="-57" dirty="0">
                <a:solidFill>
                  <a:srgbClr val="626669"/>
                </a:solidFill>
                <a:latin typeface="Century Gothic"/>
                <a:cs typeface="Century Gothic"/>
              </a:rPr>
              <a:t> </a:t>
            </a:r>
            <a:r>
              <a:rPr sz="2206" kern="0" spc="168" dirty="0">
                <a:solidFill>
                  <a:srgbClr val="626669"/>
                </a:solidFill>
                <a:latin typeface="Century Gothic"/>
                <a:cs typeface="Century Gothic"/>
              </a:rPr>
              <a:t>just</a:t>
            </a:r>
            <a:r>
              <a:rPr sz="2206" kern="0" spc="-53" dirty="0">
                <a:solidFill>
                  <a:srgbClr val="626669"/>
                </a:solidFill>
                <a:latin typeface="Century Gothic"/>
                <a:cs typeface="Century Gothic"/>
              </a:rPr>
              <a:t> </a:t>
            </a:r>
            <a:r>
              <a:rPr sz="2206" kern="0" spc="62" dirty="0">
                <a:solidFill>
                  <a:srgbClr val="626669"/>
                </a:solidFill>
                <a:latin typeface="Century Gothic"/>
                <a:cs typeface="Century Gothic"/>
              </a:rPr>
              <a:t>your 	</a:t>
            </a:r>
            <a:r>
              <a:rPr sz="2206" kern="0" dirty="0">
                <a:solidFill>
                  <a:srgbClr val="626669"/>
                </a:solidFill>
                <a:latin typeface="Century Gothic"/>
                <a:cs typeface="Century Gothic"/>
              </a:rPr>
              <a:t>audit,</a:t>
            </a:r>
            <a:r>
              <a:rPr sz="2206" kern="0" spc="18" dirty="0">
                <a:solidFill>
                  <a:srgbClr val="626669"/>
                </a:solidFill>
                <a:latin typeface="Century Gothic"/>
                <a:cs typeface="Century Gothic"/>
              </a:rPr>
              <a:t> </a:t>
            </a:r>
            <a:r>
              <a:rPr sz="2206" kern="0" dirty="0">
                <a:solidFill>
                  <a:srgbClr val="626669"/>
                </a:solidFill>
                <a:latin typeface="Century Gothic"/>
                <a:cs typeface="Century Gothic"/>
              </a:rPr>
              <a:t>cost</a:t>
            </a:r>
            <a:r>
              <a:rPr sz="2206" kern="0" spc="-9" dirty="0">
                <a:solidFill>
                  <a:srgbClr val="626669"/>
                </a:solidFill>
                <a:latin typeface="Century Gothic"/>
                <a:cs typeface="Century Gothic"/>
              </a:rPr>
              <a:t> </a:t>
            </a:r>
            <a:r>
              <a:rPr sz="2206" kern="0" spc="40" dirty="0">
                <a:solidFill>
                  <a:srgbClr val="626669"/>
                </a:solidFill>
                <a:latin typeface="Century Gothic"/>
                <a:cs typeface="Century Gothic"/>
              </a:rPr>
              <a:t>report,</a:t>
            </a:r>
            <a:r>
              <a:rPr sz="2206" kern="0" spc="-4" dirty="0">
                <a:solidFill>
                  <a:srgbClr val="626669"/>
                </a:solidFill>
                <a:latin typeface="Century Gothic"/>
                <a:cs typeface="Century Gothic"/>
              </a:rPr>
              <a:t> </a:t>
            </a:r>
            <a:r>
              <a:rPr sz="2206" kern="0" dirty="0">
                <a:solidFill>
                  <a:srgbClr val="626669"/>
                </a:solidFill>
                <a:latin typeface="Century Gothic"/>
                <a:cs typeface="Century Gothic"/>
              </a:rPr>
              <a:t>and</a:t>
            </a:r>
            <a:r>
              <a:rPr sz="2206" kern="0" spc="-18" dirty="0">
                <a:solidFill>
                  <a:srgbClr val="626669"/>
                </a:solidFill>
                <a:latin typeface="Century Gothic"/>
                <a:cs typeface="Century Gothic"/>
              </a:rPr>
              <a:t> </a:t>
            </a:r>
            <a:r>
              <a:rPr sz="2206" kern="0" dirty="0">
                <a:solidFill>
                  <a:srgbClr val="626669"/>
                </a:solidFill>
                <a:latin typeface="Century Gothic"/>
                <a:cs typeface="Century Gothic"/>
              </a:rPr>
              <a:t>tax</a:t>
            </a:r>
            <a:r>
              <a:rPr sz="2206" kern="0" spc="18" dirty="0">
                <a:solidFill>
                  <a:srgbClr val="626669"/>
                </a:solidFill>
                <a:latin typeface="Century Gothic"/>
                <a:cs typeface="Century Gothic"/>
              </a:rPr>
              <a:t> </a:t>
            </a:r>
            <a:r>
              <a:rPr sz="2206" kern="0" spc="49" dirty="0">
                <a:solidFill>
                  <a:srgbClr val="626669"/>
                </a:solidFill>
                <a:latin typeface="Century Gothic"/>
                <a:cs typeface="Century Gothic"/>
              </a:rPr>
              <a:t>services</a:t>
            </a:r>
            <a:r>
              <a:rPr sz="2206" kern="0" spc="9" dirty="0">
                <a:solidFill>
                  <a:srgbClr val="626669"/>
                </a:solidFill>
                <a:latin typeface="Century Gothic"/>
                <a:cs typeface="Century Gothic"/>
              </a:rPr>
              <a:t> </a:t>
            </a:r>
            <a:r>
              <a:rPr sz="2206" kern="0" spc="101" dirty="0">
                <a:solidFill>
                  <a:srgbClr val="626669"/>
                </a:solidFill>
                <a:latin typeface="Century Gothic"/>
                <a:cs typeface="Century Gothic"/>
              </a:rPr>
              <a:t>firm.</a:t>
            </a:r>
            <a:endParaRPr sz="2206" kern="0">
              <a:solidFill>
                <a:sysClr val="windowText" lastClr="000000"/>
              </a:solidFill>
              <a:latin typeface="Century Gothic"/>
              <a:cs typeface="Century Gothic"/>
            </a:endParaRPr>
          </a:p>
          <a:p>
            <a:pPr marL="222449" marR="4483" indent="-211802" defTabSz="806867">
              <a:lnSpc>
                <a:spcPct val="121000"/>
              </a:lnSpc>
              <a:spcBef>
                <a:spcPts val="543"/>
              </a:spcBef>
              <a:buClr>
                <a:srgbClr val="0050FF"/>
              </a:buClr>
              <a:buFont typeface="Wingdings"/>
              <a:buChar char=""/>
              <a:tabLst>
                <a:tab pos="223569" algn="l"/>
              </a:tabLst>
            </a:pPr>
            <a:r>
              <a:rPr sz="2206" kern="0" spc="115" dirty="0">
                <a:solidFill>
                  <a:srgbClr val="626669"/>
                </a:solidFill>
                <a:latin typeface="Century Gothic"/>
                <a:cs typeface="Century Gothic"/>
              </a:rPr>
              <a:t>We</a:t>
            </a:r>
            <a:r>
              <a:rPr sz="2206" kern="0" spc="-35" dirty="0">
                <a:solidFill>
                  <a:srgbClr val="626669"/>
                </a:solidFill>
                <a:latin typeface="Century Gothic"/>
                <a:cs typeface="Century Gothic"/>
              </a:rPr>
              <a:t> </a:t>
            </a:r>
            <a:r>
              <a:rPr sz="2206" kern="0" spc="53" dirty="0">
                <a:solidFill>
                  <a:srgbClr val="626669"/>
                </a:solidFill>
                <a:latin typeface="Century Gothic"/>
                <a:cs typeface="Century Gothic"/>
              </a:rPr>
              <a:t>continually</a:t>
            </a:r>
            <a:r>
              <a:rPr sz="2206" kern="0" spc="-26" dirty="0">
                <a:solidFill>
                  <a:srgbClr val="626669"/>
                </a:solidFill>
                <a:latin typeface="Century Gothic"/>
                <a:cs typeface="Century Gothic"/>
              </a:rPr>
              <a:t> </a:t>
            </a:r>
            <a:r>
              <a:rPr sz="2206" kern="0" spc="62" dirty="0">
                <a:solidFill>
                  <a:srgbClr val="626669"/>
                </a:solidFill>
                <a:latin typeface="Century Gothic"/>
                <a:cs typeface="Century Gothic"/>
              </a:rPr>
              <a:t>look</a:t>
            </a:r>
            <a:r>
              <a:rPr sz="2206" kern="0" spc="-44" dirty="0">
                <a:solidFill>
                  <a:srgbClr val="626669"/>
                </a:solidFill>
                <a:latin typeface="Century Gothic"/>
                <a:cs typeface="Century Gothic"/>
              </a:rPr>
              <a:t> </a:t>
            </a:r>
            <a:r>
              <a:rPr sz="2206" kern="0" spc="66" dirty="0">
                <a:solidFill>
                  <a:srgbClr val="626669"/>
                </a:solidFill>
                <a:latin typeface="Century Gothic"/>
                <a:cs typeface="Century Gothic"/>
              </a:rPr>
              <a:t>for</a:t>
            </a:r>
            <a:r>
              <a:rPr sz="2206" kern="0" spc="-44" dirty="0">
                <a:solidFill>
                  <a:srgbClr val="626669"/>
                </a:solidFill>
                <a:latin typeface="Century Gothic"/>
                <a:cs typeface="Century Gothic"/>
              </a:rPr>
              <a:t> </a:t>
            </a:r>
            <a:r>
              <a:rPr sz="2206" kern="0" spc="84" dirty="0">
                <a:solidFill>
                  <a:srgbClr val="626669"/>
                </a:solidFill>
                <a:latin typeface="Century Gothic"/>
                <a:cs typeface="Century Gothic"/>
              </a:rPr>
              <a:t>opportunities</a:t>
            </a:r>
            <a:r>
              <a:rPr sz="2206" kern="0" spc="-18" dirty="0">
                <a:solidFill>
                  <a:srgbClr val="626669"/>
                </a:solidFill>
                <a:latin typeface="Century Gothic"/>
                <a:cs typeface="Century Gothic"/>
              </a:rPr>
              <a:t> </a:t>
            </a:r>
            <a:r>
              <a:rPr sz="2206" kern="0" dirty="0">
                <a:solidFill>
                  <a:srgbClr val="626669"/>
                </a:solidFill>
                <a:latin typeface="Century Gothic"/>
                <a:cs typeface="Century Gothic"/>
              </a:rPr>
              <a:t>and</a:t>
            </a:r>
            <a:r>
              <a:rPr sz="2206" kern="0" spc="-44" dirty="0">
                <a:solidFill>
                  <a:srgbClr val="626669"/>
                </a:solidFill>
                <a:latin typeface="Century Gothic"/>
                <a:cs typeface="Century Gothic"/>
              </a:rPr>
              <a:t> </a:t>
            </a:r>
            <a:r>
              <a:rPr sz="2206" kern="0" spc="-9" dirty="0">
                <a:solidFill>
                  <a:srgbClr val="626669"/>
                </a:solidFill>
                <a:latin typeface="Century Gothic"/>
                <a:cs typeface="Century Gothic"/>
              </a:rPr>
              <a:t>efficiencies 	</a:t>
            </a:r>
            <a:r>
              <a:rPr sz="2206" kern="0" spc="53" dirty="0">
                <a:solidFill>
                  <a:srgbClr val="626669"/>
                </a:solidFill>
                <a:latin typeface="Century Gothic"/>
                <a:cs typeface="Century Gothic"/>
              </a:rPr>
              <a:t>that</a:t>
            </a:r>
            <a:r>
              <a:rPr sz="2206" kern="0" spc="22" dirty="0">
                <a:solidFill>
                  <a:srgbClr val="626669"/>
                </a:solidFill>
                <a:latin typeface="Century Gothic"/>
                <a:cs typeface="Century Gothic"/>
              </a:rPr>
              <a:t> </a:t>
            </a:r>
            <a:r>
              <a:rPr sz="2206" kern="0" dirty="0">
                <a:solidFill>
                  <a:srgbClr val="626669"/>
                </a:solidFill>
                <a:latin typeface="Century Gothic"/>
                <a:cs typeface="Century Gothic"/>
              </a:rPr>
              <a:t>could</a:t>
            </a:r>
            <a:r>
              <a:rPr sz="2206" kern="0" spc="18" dirty="0">
                <a:solidFill>
                  <a:srgbClr val="626669"/>
                </a:solidFill>
                <a:latin typeface="Century Gothic"/>
                <a:cs typeface="Century Gothic"/>
              </a:rPr>
              <a:t> </a:t>
            </a:r>
            <a:r>
              <a:rPr sz="2206" kern="0" spc="-18" dirty="0">
                <a:solidFill>
                  <a:srgbClr val="626669"/>
                </a:solidFill>
                <a:latin typeface="Century Gothic"/>
                <a:cs typeface="Century Gothic"/>
              </a:rPr>
              <a:t>enhance</a:t>
            </a:r>
            <a:r>
              <a:rPr sz="2206" kern="0" spc="26" dirty="0">
                <a:solidFill>
                  <a:srgbClr val="626669"/>
                </a:solidFill>
                <a:latin typeface="Century Gothic"/>
                <a:cs typeface="Century Gothic"/>
              </a:rPr>
              <a:t> </a:t>
            </a:r>
            <a:r>
              <a:rPr sz="2206" kern="0" spc="79" dirty="0">
                <a:solidFill>
                  <a:srgbClr val="626669"/>
                </a:solidFill>
                <a:latin typeface="Century Gothic"/>
                <a:cs typeface="Century Gothic"/>
              </a:rPr>
              <a:t>your</a:t>
            </a:r>
            <a:r>
              <a:rPr sz="2206" kern="0" spc="13" dirty="0">
                <a:solidFill>
                  <a:srgbClr val="626669"/>
                </a:solidFill>
                <a:latin typeface="Century Gothic"/>
                <a:cs typeface="Century Gothic"/>
              </a:rPr>
              <a:t> </a:t>
            </a:r>
            <a:r>
              <a:rPr sz="2206" kern="0" dirty="0">
                <a:solidFill>
                  <a:srgbClr val="626669"/>
                </a:solidFill>
                <a:latin typeface="Century Gothic"/>
                <a:cs typeface="Century Gothic"/>
              </a:rPr>
              <a:t>operations,</a:t>
            </a:r>
            <a:r>
              <a:rPr sz="2206" kern="0" spc="35" dirty="0">
                <a:solidFill>
                  <a:srgbClr val="626669"/>
                </a:solidFill>
                <a:latin typeface="Century Gothic"/>
                <a:cs typeface="Century Gothic"/>
              </a:rPr>
              <a:t> </a:t>
            </a:r>
            <a:r>
              <a:rPr sz="2206" kern="0" spc="97" dirty="0">
                <a:solidFill>
                  <a:srgbClr val="626669"/>
                </a:solidFill>
                <a:latin typeface="Century Gothic"/>
                <a:cs typeface="Century Gothic"/>
              </a:rPr>
              <a:t>strengthen</a:t>
            </a:r>
            <a:r>
              <a:rPr sz="2206" kern="0" spc="49" dirty="0">
                <a:solidFill>
                  <a:srgbClr val="626669"/>
                </a:solidFill>
                <a:latin typeface="Century Gothic"/>
                <a:cs typeface="Century Gothic"/>
              </a:rPr>
              <a:t> </a:t>
            </a:r>
            <a:r>
              <a:rPr sz="2206" kern="0" spc="71" dirty="0">
                <a:solidFill>
                  <a:srgbClr val="626669"/>
                </a:solidFill>
                <a:latin typeface="Century Gothic"/>
                <a:cs typeface="Century Gothic"/>
              </a:rPr>
              <a:t>internal 	</a:t>
            </a:r>
            <a:r>
              <a:rPr sz="2206" kern="0" spc="49" dirty="0">
                <a:solidFill>
                  <a:srgbClr val="626669"/>
                </a:solidFill>
                <a:latin typeface="Century Gothic"/>
                <a:cs typeface="Century Gothic"/>
              </a:rPr>
              <a:t>controls,</a:t>
            </a:r>
            <a:r>
              <a:rPr sz="2206" kern="0" spc="-35" dirty="0">
                <a:solidFill>
                  <a:srgbClr val="626669"/>
                </a:solidFill>
                <a:latin typeface="Century Gothic"/>
                <a:cs typeface="Century Gothic"/>
              </a:rPr>
              <a:t> </a:t>
            </a:r>
            <a:r>
              <a:rPr sz="2206" kern="0" dirty="0">
                <a:solidFill>
                  <a:srgbClr val="626669"/>
                </a:solidFill>
                <a:latin typeface="Century Gothic"/>
                <a:cs typeface="Century Gothic"/>
              </a:rPr>
              <a:t>and</a:t>
            </a:r>
            <a:r>
              <a:rPr sz="2206" kern="0" spc="-44" dirty="0">
                <a:solidFill>
                  <a:srgbClr val="626669"/>
                </a:solidFill>
                <a:latin typeface="Century Gothic"/>
                <a:cs typeface="Century Gothic"/>
              </a:rPr>
              <a:t> </a:t>
            </a:r>
            <a:r>
              <a:rPr sz="2206" kern="0" spc="57" dirty="0">
                <a:solidFill>
                  <a:srgbClr val="626669"/>
                </a:solidFill>
                <a:latin typeface="Century Gothic"/>
                <a:cs typeface="Century Gothic"/>
              </a:rPr>
              <a:t>contribute</a:t>
            </a:r>
            <a:r>
              <a:rPr sz="2206" kern="0" spc="9" dirty="0">
                <a:solidFill>
                  <a:srgbClr val="626669"/>
                </a:solidFill>
                <a:latin typeface="Century Gothic"/>
                <a:cs typeface="Century Gothic"/>
              </a:rPr>
              <a:t> </a:t>
            </a:r>
            <a:r>
              <a:rPr sz="2206" kern="0" dirty="0">
                <a:solidFill>
                  <a:srgbClr val="626669"/>
                </a:solidFill>
                <a:latin typeface="Century Gothic"/>
                <a:cs typeface="Century Gothic"/>
              </a:rPr>
              <a:t>to</a:t>
            </a:r>
            <a:r>
              <a:rPr sz="2206" kern="0" spc="-22" dirty="0">
                <a:solidFill>
                  <a:srgbClr val="626669"/>
                </a:solidFill>
                <a:latin typeface="Century Gothic"/>
                <a:cs typeface="Century Gothic"/>
              </a:rPr>
              <a:t> </a:t>
            </a:r>
            <a:r>
              <a:rPr sz="2206" kern="0" spc="79" dirty="0">
                <a:solidFill>
                  <a:srgbClr val="626669"/>
                </a:solidFill>
                <a:latin typeface="Century Gothic"/>
                <a:cs typeface="Century Gothic"/>
              </a:rPr>
              <a:t>your</a:t>
            </a:r>
            <a:r>
              <a:rPr sz="2206" kern="0" spc="-26" dirty="0">
                <a:solidFill>
                  <a:srgbClr val="626669"/>
                </a:solidFill>
                <a:latin typeface="Century Gothic"/>
                <a:cs typeface="Century Gothic"/>
              </a:rPr>
              <a:t> </a:t>
            </a:r>
            <a:r>
              <a:rPr sz="2206" kern="0" spc="-9" dirty="0">
                <a:solidFill>
                  <a:srgbClr val="626669"/>
                </a:solidFill>
                <a:latin typeface="Century Gothic"/>
                <a:cs typeface="Century Gothic"/>
              </a:rPr>
              <a:t>success.</a:t>
            </a:r>
            <a:endParaRPr sz="2206" kern="0">
              <a:solidFill>
                <a:sysClr val="windowText" lastClr="000000"/>
              </a:solidFill>
              <a:latin typeface="Century Gothic"/>
              <a:cs typeface="Century Gothic"/>
            </a:endParaRPr>
          </a:p>
          <a:p>
            <a:pPr marL="222449" marR="706008" indent="-211802" defTabSz="806867">
              <a:lnSpc>
                <a:spcPct val="121200"/>
              </a:lnSpc>
              <a:spcBef>
                <a:spcPts val="552"/>
              </a:spcBef>
              <a:buClr>
                <a:srgbClr val="0050FF"/>
              </a:buClr>
              <a:buFont typeface="Wingdings"/>
              <a:buChar char=""/>
              <a:tabLst>
                <a:tab pos="223569" algn="l"/>
              </a:tabLst>
            </a:pPr>
            <a:r>
              <a:rPr sz="2206" kern="0" dirty="0">
                <a:solidFill>
                  <a:srgbClr val="626669"/>
                </a:solidFill>
                <a:latin typeface="Century Gothic"/>
                <a:cs typeface="Century Gothic"/>
              </a:rPr>
              <a:t>A</a:t>
            </a:r>
            <a:r>
              <a:rPr sz="2206" kern="0" spc="-35" dirty="0">
                <a:solidFill>
                  <a:srgbClr val="626669"/>
                </a:solidFill>
                <a:latin typeface="Century Gothic"/>
                <a:cs typeface="Century Gothic"/>
              </a:rPr>
              <a:t> </a:t>
            </a:r>
            <a:r>
              <a:rPr sz="2206" kern="0" spc="44" dirty="0">
                <a:solidFill>
                  <a:srgbClr val="626669"/>
                </a:solidFill>
                <a:latin typeface="Century Gothic"/>
                <a:cs typeface="Century Gothic"/>
              </a:rPr>
              <a:t>resource</a:t>
            </a:r>
            <a:r>
              <a:rPr sz="2206" kern="0" spc="-49" dirty="0">
                <a:solidFill>
                  <a:srgbClr val="626669"/>
                </a:solidFill>
                <a:latin typeface="Century Gothic"/>
                <a:cs typeface="Century Gothic"/>
              </a:rPr>
              <a:t> </a:t>
            </a:r>
            <a:r>
              <a:rPr sz="2206" kern="0" spc="97" dirty="0">
                <a:solidFill>
                  <a:srgbClr val="626669"/>
                </a:solidFill>
                <a:latin typeface="Century Gothic"/>
                <a:cs typeface="Century Gothic"/>
              </a:rPr>
              <a:t>throughout</a:t>
            </a:r>
            <a:r>
              <a:rPr sz="2206" kern="0" spc="-31" dirty="0">
                <a:solidFill>
                  <a:srgbClr val="626669"/>
                </a:solidFill>
                <a:latin typeface="Century Gothic"/>
                <a:cs typeface="Century Gothic"/>
              </a:rPr>
              <a:t> </a:t>
            </a:r>
            <a:r>
              <a:rPr sz="2206" kern="0" spc="62" dirty="0">
                <a:solidFill>
                  <a:srgbClr val="626669"/>
                </a:solidFill>
                <a:latin typeface="Century Gothic"/>
                <a:cs typeface="Century Gothic"/>
              </a:rPr>
              <a:t>the</a:t>
            </a:r>
            <a:r>
              <a:rPr sz="2206" kern="0" spc="-26" dirty="0">
                <a:solidFill>
                  <a:srgbClr val="626669"/>
                </a:solidFill>
                <a:latin typeface="Century Gothic"/>
                <a:cs typeface="Century Gothic"/>
              </a:rPr>
              <a:t> </a:t>
            </a:r>
            <a:r>
              <a:rPr sz="2206" kern="0" dirty="0">
                <a:solidFill>
                  <a:srgbClr val="626669"/>
                </a:solidFill>
                <a:latin typeface="Century Gothic"/>
                <a:cs typeface="Century Gothic"/>
              </a:rPr>
              <a:t>year</a:t>
            </a:r>
            <a:r>
              <a:rPr sz="2206" kern="0" spc="-62" dirty="0">
                <a:solidFill>
                  <a:srgbClr val="626669"/>
                </a:solidFill>
                <a:latin typeface="Century Gothic"/>
                <a:cs typeface="Century Gothic"/>
              </a:rPr>
              <a:t> </a:t>
            </a:r>
            <a:r>
              <a:rPr sz="2206" kern="0" spc="75" dirty="0">
                <a:solidFill>
                  <a:srgbClr val="626669"/>
                </a:solidFill>
                <a:latin typeface="Century Gothic"/>
                <a:cs typeface="Century Gothic"/>
              </a:rPr>
              <a:t>for</a:t>
            </a:r>
            <a:r>
              <a:rPr sz="2206" kern="0" spc="-40" dirty="0">
                <a:solidFill>
                  <a:srgbClr val="626669"/>
                </a:solidFill>
                <a:latin typeface="Century Gothic"/>
                <a:cs typeface="Century Gothic"/>
              </a:rPr>
              <a:t> </a:t>
            </a:r>
            <a:r>
              <a:rPr sz="2206" kern="0" spc="49" dirty="0">
                <a:solidFill>
                  <a:srgbClr val="626669"/>
                </a:solidFill>
                <a:latin typeface="Century Gothic"/>
                <a:cs typeface="Century Gothic"/>
              </a:rPr>
              <a:t>honest,</a:t>
            </a:r>
            <a:r>
              <a:rPr sz="2206" kern="0" spc="-44" dirty="0">
                <a:solidFill>
                  <a:srgbClr val="626669"/>
                </a:solidFill>
                <a:latin typeface="Century Gothic"/>
                <a:cs typeface="Century Gothic"/>
              </a:rPr>
              <a:t> </a:t>
            </a:r>
            <a:r>
              <a:rPr sz="2206" kern="0" spc="-9" dirty="0">
                <a:solidFill>
                  <a:srgbClr val="626669"/>
                </a:solidFill>
                <a:latin typeface="Century Gothic"/>
                <a:cs typeface="Century Gothic"/>
              </a:rPr>
              <a:t>practice 	advice.</a:t>
            </a:r>
            <a:endParaRPr sz="2206" kern="0">
              <a:solidFill>
                <a:sysClr val="windowText" lastClr="000000"/>
              </a:solidFill>
              <a:latin typeface="Century Gothic"/>
              <a:cs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236" y="252804"/>
            <a:ext cx="11295529" cy="6353735"/>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3" name="object 3"/>
          <p:cNvSpPr txBox="1">
            <a:spLocks noGrp="1"/>
          </p:cNvSpPr>
          <p:nvPr>
            <p:ph type="title"/>
          </p:nvPr>
        </p:nvSpPr>
        <p:spPr>
          <a:xfrm>
            <a:off x="1030044" y="1921035"/>
            <a:ext cx="2516841" cy="2009223"/>
          </a:xfrm>
          <a:prstGeom prst="rect">
            <a:avLst/>
          </a:prstGeom>
        </p:spPr>
        <p:txBody>
          <a:bodyPr vert="horz" wrap="square" lIns="0" tIns="21291" rIns="0" bIns="0" rtlCol="0">
            <a:spAutoFit/>
          </a:bodyPr>
          <a:lstStyle/>
          <a:p>
            <a:pPr marL="11206" marR="4483">
              <a:lnSpc>
                <a:spcPts val="3114"/>
              </a:lnSpc>
              <a:spcBef>
                <a:spcPts val="168"/>
              </a:spcBef>
            </a:pPr>
            <a:r>
              <a:rPr sz="2603" spc="300" dirty="0">
                <a:solidFill>
                  <a:srgbClr val="FFFFFF"/>
                </a:solidFill>
              </a:rPr>
              <a:t>Top </a:t>
            </a:r>
            <a:r>
              <a:rPr sz="2603" spc="335" dirty="0">
                <a:solidFill>
                  <a:srgbClr val="FFFFFF"/>
                </a:solidFill>
              </a:rPr>
              <a:t>Challenges</a:t>
            </a:r>
            <a:r>
              <a:rPr sz="2603" spc="146" dirty="0">
                <a:solidFill>
                  <a:srgbClr val="FFFFFF"/>
                </a:solidFill>
              </a:rPr>
              <a:t> </a:t>
            </a:r>
            <a:r>
              <a:rPr sz="2603" spc="190" dirty="0">
                <a:solidFill>
                  <a:srgbClr val="FFFFFF"/>
                </a:solidFill>
              </a:rPr>
              <a:t>for </a:t>
            </a:r>
            <a:r>
              <a:rPr sz="2603" spc="274" dirty="0">
                <a:solidFill>
                  <a:srgbClr val="FFFFFF"/>
                </a:solidFill>
              </a:rPr>
              <a:t>Rural </a:t>
            </a:r>
            <a:r>
              <a:rPr sz="2603" spc="296" dirty="0">
                <a:solidFill>
                  <a:srgbClr val="FFFFFF"/>
                </a:solidFill>
              </a:rPr>
              <a:t>Healthcare </a:t>
            </a:r>
            <a:r>
              <a:rPr sz="2603" spc="300" dirty="0">
                <a:solidFill>
                  <a:srgbClr val="FFFFFF"/>
                </a:solidFill>
              </a:rPr>
              <a:t>Organizations</a:t>
            </a:r>
            <a:endParaRPr sz="2603"/>
          </a:p>
        </p:txBody>
      </p:sp>
      <p:pic>
        <p:nvPicPr>
          <p:cNvPr id="4" name="object 4"/>
          <p:cNvPicPr/>
          <p:nvPr/>
        </p:nvPicPr>
        <p:blipFill>
          <a:blip r:embed="rId2" cstate="print"/>
          <a:stretch>
            <a:fillRect/>
          </a:stretch>
        </p:blipFill>
        <p:spPr>
          <a:xfrm>
            <a:off x="3796552" y="1070386"/>
            <a:ext cx="7668857" cy="50722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3619" defTabSz="806867">
              <a:spcBef>
                <a:spcPts val="62"/>
              </a:spcBef>
            </a:pPr>
            <a:fld id="{81D60167-4931-47E6-BA6A-407CBD079E47}" type="slidenum">
              <a:rPr kern="0" spc="53" dirty="0">
                <a:solidFill>
                  <a:prstClr val="black"/>
                </a:solidFill>
              </a:rPr>
              <a:pPr marL="33619" defTabSz="806867">
                <a:spcBef>
                  <a:spcPts val="62"/>
                </a:spcBef>
              </a:pPr>
              <a:t>22</a:t>
            </a:fld>
            <a:endParaRPr kern="0" spc="53" dirty="0">
              <a:solidFill>
                <a:prstClr val="black"/>
              </a:solidFill>
            </a:endParaRPr>
          </a:p>
        </p:txBody>
      </p:sp>
      <p:sp>
        <p:nvSpPr>
          <p:cNvPr id="2" name="object 2"/>
          <p:cNvSpPr txBox="1"/>
          <p:nvPr/>
        </p:nvSpPr>
        <p:spPr>
          <a:xfrm>
            <a:off x="1030044" y="1611962"/>
            <a:ext cx="1649505" cy="1028336"/>
          </a:xfrm>
          <a:prstGeom prst="rect">
            <a:avLst/>
          </a:prstGeom>
        </p:spPr>
        <p:txBody>
          <a:bodyPr vert="horz" wrap="square" lIns="0" tIns="10646" rIns="0" bIns="0" rtlCol="0">
            <a:spAutoFit/>
          </a:bodyPr>
          <a:lstStyle/>
          <a:p>
            <a:pPr marL="11206" marR="4483" defTabSz="806867">
              <a:lnSpc>
                <a:spcPct val="100800"/>
              </a:lnSpc>
              <a:spcBef>
                <a:spcPts val="84"/>
              </a:spcBef>
            </a:pPr>
            <a:r>
              <a:rPr sz="2206" b="1" kern="0" spc="265" dirty="0">
                <a:solidFill>
                  <a:sysClr val="windowText" lastClr="000000"/>
                </a:solidFill>
                <a:latin typeface="Calibri"/>
                <a:cs typeface="Calibri"/>
              </a:rPr>
              <a:t>Healthcare </a:t>
            </a:r>
            <a:r>
              <a:rPr sz="2206" b="1" kern="0" spc="313" dirty="0">
                <a:solidFill>
                  <a:sysClr val="windowText" lastClr="000000"/>
                </a:solidFill>
                <a:latin typeface="Calibri"/>
                <a:cs typeface="Calibri"/>
              </a:rPr>
              <a:t>by</a:t>
            </a:r>
            <a:r>
              <a:rPr sz="2206" b="1" kern="0" spc="119" dirty="0">
                <a:solidFill>
                  <a:sysClr val="windowText" lastClr="000000"/>
                </a:solidFill>
                <a:latin typeface="Calibri"/>
                <a:cs typeface="Calibri"/>
              </a:rPr>
              <a:t> </a:t>
            </a:r>
            <a:r>
              <a:rPr sz="2206" b="1" kern="0" spc="247" dirty="0">
                <a:solidFill>
                  <a:sysClr val="windowText" lastClr="000000"/>
                </a:solidFill>
                <a:latin typeface="Calibri"/>
                <a:cs typeface="Calibri"/>
              </a:rPr>
              <a:t>the </a:t>
            </a:r>
            <a:r>
              <a:rPr sz="2206" b="1" kern="0" spc="318" dirty="0">
                <a:solidFill>
                  <a:sysClr val="windowText" lastClr="000000"/>
                </a:solidFill>
                <a:latin typeface="Calibri"/>
                <a:cs typeface="Calibri"/>
              </a:rPr>
              <a:t>Numbers</a:t>
            </a:r>
            <a:endParaRPr sz="2206" kern="0">
              <a:solidFill>
                <a:sysClr val="windowText" lastClr="000000"/>
              </a:solidFill>
              <a:latin typeface="Calibri"/>
              <a:cs typeface="Calibri"/>
            </a:endParaRPr>
          </a:p>
        </p:txBody>
      </p:sp>
      <p:sp>
        <p:nvSpPr>
          <p:cNvPr id="3" name="object 3"/>
          <p:cNvSpPr txBox="1">
            <a:spLocks noGrp="1"/>
          </p:cNvSpPr>
          <p:nvPr>
            <p:ph type="title"/>
          </p:nvPr>
        </p:nvSpPr>
        <p:spPr>
          <a:xfrm>
            <a:off x="3074159" y="866834"/>
            <a:ext cx="6597463" cy="467314"/>
          </a:xfrm>
          <a:prstGeom prst="rect">
            <a:avLst/>
          </a:prstGeom>
        </p:spPr>
        <p:txBody>
          <a:bodyPr vert="horz" wrap="square" lIns="0" tIns="12326" rIns="0" bIns="0" rtlCol="0">
            <a:spAutoFit/>
          </a:bodyPr>
          <a:lstStyle/>
          <a:p>
            <a:pPr marL="11206">
              <a:spcBef>
                <a:spcPts val="97"/>
              </a:spcBef>
            </a:pPr>
            <a:r>
              <a:rPr sz="2956" spc="304" dirty="0"/>
              <a:t>&gt;</a:t>
            </a:r>
            <a:r>
              <a:rPr sz="2956" spc="176" dirty="0"/>
              <a:t> </a:t>
            </a:r>
            <a:r>
              <a:rPr sz="2956" spc="415" dirty="0"/>
              <a:t>4,000</a:t>
            </a:r>
            <a:r>
              <a:rPr sz="2956" spc="180" dirty="0"/>
              <a:t> </a:t>
            </a:r>
            <a:r>
              <a:rPr sz="2956" spc="353" dirty="0"/>
              <a:t>Healthcare</a:t>
            </a:r>
            <a:r>
              <a:rPr sz="2956" spc="176" dirty="0"/>
              <a:t> </a:t>
            </a:r>
            <a:r>
              <a:rPr sz="2956" spc="322" dirty="0"/>
              <a:t>clients</a:t>
            </a:r>
            <a:r>
              <a:rPr sz="2956" spc="202" dirty="0"/>
              <a:t> </a:t>
            </a:r>
            <a:r>
              <a:rPr sz="2956" spc="349" dirty="0"/>
              <a:t>served</a:t>
            </a:r>
            <a:endParaRPr sz="2956"/>
          </a:p>
        </p:txBody>
      </p:sp>
      <p:sp>
        <p:nvSpPr>
          <p:cNvPr id="4" name="object 4"/>
          <p:cNvSpPr txBox="1"/>
          <p:nvPr/>
        </p:nvSpPr>
        <p:spPr>
          <a:xfrm>
            <a:off x="3073938" y="1195093"/>
            <a:ext cx="8273303" cy="5093724"/>
          </a:xfrm>
          <a:prstGeom prst="rect">
            <a:avLst/>
          </a:prstGeom>
        </p:spPr>
        <p:txBody>
          <a:bodyPr vert="horz" wrap="square" lIns="0" tIns="198904" rIns="0" bIns="0" rtlCol="0">
            <a:spAutoFit/>
          </a:bodyPr>
          <a:lstStyle/>
          <a:p>
            <a:pPr marL="223008" indent="-211802" defTabSz="806867">
              <a:spcBef>
                <a:spcPts val="1566"/>
              </a:spcBef>
              <a:buClr>
                <a:srgbClr val="0050FF"/>
              </a:buClr>
              <a:buFont typeface="Wingdings"/>
              <a:buChar char=""/>
              <a:tabLst>
                <a:tab pos="223008" algn="l"/>
              </a:tabLst>
            </a:pPr>
            <a:r>
              <a:rPr sz="2206" kern="0" spc="53" dirty="0">
                <a:solidFill>
                  <a:sysClr val="windowText" lastClr="000000"/>
                </a:solidFill>
                <a:latin typeface="Century Gothic"/>
                <a:cs typeface="Century Gothic"/>
              </a:rPr>
              <a:t>530+</a:t>
            </a:r>
            <a:r>
              <a:rPr sz="2206" kern="0" spc="-57" dirty="0">
                <a:solidFill>
                  <a:sysClr val="windowText" lastClr="000000"/>
                </a:solidFill>
                <a:latin typeface="Century Gothic"/>
                <a:cs typeface="Century Gothic"/>
              </a:rPr>
              <a:t> </a:t>
            </a:r>
            <a:r>
              <a:rPr sz="2206" kern="0" spc="84" dirty="0">
                <a:solidFill>
                  <a:sysClr val="windowText" lastClr="000000"/>
                </a:solidFill>
                <a:latin typeface="Century Gothic"/>
                <a:cs typeface="Century Gothic"/>
              </a:rPr>
              <a:t>hospitals</a:t>
            </a:r>
            <a:r>
              <a:rPr sz="2206" kern="0" spc="-26" dirty="0">
                <a:solidFill>
                  <a:sysClr val="windowText" lastClr="000000"/>
                </a:solidFill>
                <a:latin typeface="Century Gothic"/>
                <a:cs typeface="Century Gothic"/>
              </a:rPr>
              <a:t> </a:t>
            </a:r>
            <a:r>
              <a:rPr sz="2206" kern="0" dirty="0">
                <a:solidFill>
                  <a:sysClr val="windowText" lastClr="000000"/>
                </a:solidFill>
                <a:latin typeface="Century Gothic"/>
                <a:cs typeface="Century Gothic"/>
              </a:rPr>
              <a:t>and</a:t>
            </a:r>
            <a:r>
              <a:rPr sz="2206" kern="0" spc="-44" dirty="0">
                <a:solidFill>
                  <a:sysClr val="windowText" lastClr="000000"/>
                </a:solidFill>
                <a:latin typeface="Century Gothic"/>
                <a:cs typeface="Century Gothic"/>
              </a:rPr>
              <a:t> </a:t>
            </a:r>
            <a:r>
              <a:rPr sz="2206" kern="0" spc="44" dirty="0">
                <a:solidFill>
                  <a:sysClr val="windowText" lastClr="000000"/>
                </a:solidFill>
                <a:latin typeface="Century Gothic"/>
                <a:cs typeface="Century Gothic"/>
              </a:rPr>
              <a:t>health</a:t>
            </a:r>
            <a:r>
              <a:rPr sz="2206" kern="0" spc="-40" dirty="0">
                <a:solidFill>
                  <a:sysClr val="windowText" lastClr="000000"/>
                </a:solidFill>
                <a:latin typeface="Century Gothic"/>
                <a:cs typeface="Century Gothic"/>
              </a:rPr>
              <a:t> </a:t>
            </a:r>
            <a:r>
              <a:rPr sz="2206" kern="0" spc="132" dirty="0">
                <a:solidFill>
                  <a:sysClr val="windowText" lastClr="000000"/>
                </a:solidFill>
                <a:latin typeface="Century Gothic"/>
                <a:cs typeface="Century Gothic"/>
              </a:rPr>
              <a:t>systems</a:t>
            </a:r>
            <a:endParaRPr sz="2206" kern="0">
              <a:solidFill>
                <a:sysClr val="windowText" lastClr="000000"/>
              </a:solidFill>
              <a:latin typeface="Century Gothic"/>
              <a:cs typeface="Century Gothic"/>
            </a:endParaRPr>
          </a:p>
          <a:p>
            <a:pPr marL="223008" indent="-211802" defTabSz="806867">
              <a:spcBef>
                <a:spcPts val="1482"/>
              </a:spcBef>
              <a:buClr>
                <a:srgbClr val="0050FF"/>
              </a:buClr>
              <a:buFont typeface="Wingdings"/>
              <a:buChar char=""/>
              <a:tabLst>
                <a:tab pos="223008" algn="l"/>
              </a:tabLst>
            </a:pPr>
            <a:r>
              <a:rPr sz="2206" kern="0" spc="-9" dirty="0">
                <a:solidFill>
                  <a:sysClr val="windowText" lastClr="000000"/>
                </a:solidFill>
                <a:latin typeface="Century Gothic"/>
                <a:cs typeface="Century Gothic"/>
              </a:rPr>
              <a:t>1,540+</a:t>
            </a:r>
            <a:r>
              <a:rPr sz="2206" kern="0" spc="-62" dirty="0">
                <a:solidFill>
                  <a:sysClr val="windowText" lastClr="000000"/>
                </a:solidFill>
                <a:latin typeface="Century Gothic"/>
                <a:cs typeface="Century Gothic"/>
              </a:rPr>
              <a:t> </a:t>
            </a:r>
            <a:r>
              <a:rPr sz="2206" kern="0" spc="44" dirty="0">
                <a:solidFill>
                  <a:sysClr val="windowText" lastClr="000000"/>
                </a:solidFill>
                <a:latin typeface="Century Gothic"/>
                <a:cs typeface="Century Gothic"/>
              </a:rPr>
              <a:t>physician</a:t>
            </a:r>
            <a:r>
              <a:rPr sz="2206" kern="0" spc="-22" dirty="0">
                <a:solidFill>
                  <a:sysClr val="windowText" lastClr="000000"/>
                </a:solidFill>
                <a:latin typeface="Century Gothic"/>
                <a:cs typeface="Century Gothic"/>
              </a:rPr>
              <a:t> </a:t>
            </a:r>
            <a:r>
              <a:rPr sz="2206" kern="0" spc="-9" dirty="0">
                <a:solidFill>
                  <a:sysClr val="windowText" lastClr="000000"/>
                </a:solidFill>
                <a:latin typeface="Century Gothic"/>
                <a:cs typeface="Century Gothic"/>
              </a:rPr>
              <a:t>practices</a:t>
            </a:r>
            <a:endParaRPr sz="2206" kern="0">
              <a:solidFill>
                <a:sysClr val="windowText" lastClr="000000"/>
              </a:solidFill>
              <a:latin typeface="Century Gothic"/>
              <a:cs typeface="Century Gothic"/>
            </a:endParaRPr>
          </a:p>
          <a:p>
            <a:pPr marL="223008" indent="-211802" defTabSz="806867">
              <a:spcBef>
                <a:spcPts val="1482"/>
              </a:spcBef>
              <a:buClr>
                <a:srgbClr val="0050FF"/>
              </a:buClr>
              <a:buFont typeface="Wingdings"/>
              <a:buChar char=""/>
              <a:tabLst>
                <a:tab pos="223008" algn="l"/>
              </a:tabLst>
            </a:pPr>
            <a:r>
              <a:rPr sz="2206" kern="0" dirty="0">
                <a:solidFill>
                  <a:sysClr val="windowText" lastClr="000000"/>
                </a:solidFill>
                <a:latin typeface="Century Gothic"/>
                <a:cs typeface="Century Gothic"/>
              </a:rPr>
              <a:t>1,040+</a:t>
            </a:r>
            <a:r>
              <a:rPr sz="2206" kern="0" spc="-4" dirty="0">
                <a:solidFill>
                  <a:sysClr val="windowText" lastClr="000000"/>
                </a:solidFill>
                <a:latin typeface="Century Gothic"/>
                <a:cs typeface="Century Gothic"/>
              </a:rPr>
              <a:t> </a:t>
            </a:r>
            <a:r>
              <a:rPr sz="2206" kern="0" spc="97" dirty="0">
                <a:solidFill>
                  <a:sysClr val="windowText" lastClr="000000"/>
                </a:solidFill>
                <a:latin typeface="Century Gothic"/>
                <a:cs typeface="Century Gothic"/>
              </a:rPr>
              <a:t>senior</a:t>
            </a:r>
            <a:r>
              <a:rPr sz="2206" kern="0" spc="4" dirty="0">
                <a:solidFill>
                  <a:sysClr val="windowText" lastClr="000000"/>
                </a:solidFill>
                <a:latin typeface="Century Gothic"/>
                <a:cs typeface="Century Gothic"/>
              </a:rPr>
              <a:t> </a:t>
            </a:r>
            <a:r>
              <a:rPr sz="2206" kern="0" spc="49" dirty="0">
                <a:solidFill>
                  <a:sysClr val="windowText" lastClr="000000"/>
                </a:solidFill>
                <a:latin typeface="Century Gothic"/>
                <a:cs typeface="Century Gothic"/>
              </a:rPr>
              <a:t>services</a:t>
            </a:r>
            <a:r>
              <a:rPr sz="2206" kern="0" spc="9" dirty="0">
                <a:solidFill>
                  <a:sysClr val="windowText" lastClr="000000"/>
                </a:solidFill>
                <a:latin typeface="Century Gothic"/>
                <a:cs typeface="Century Gothic"/>
              </a:rPr>
              <a:t> </a:t>
            </a:r>
            <a:r>
              <a:rPr sz="2206" kern="0" spc="57" dirty="0">
                <a:solidFill>
                  <a:sysClr val="windowText" lastClr="000000"/>
                </a:solidFill>
                <a:latin typeface="Century Gothic"/>
                <a:cs typeface="Century Gothic"/>
              </a:rPr>
              <a:t>providers</a:t>
            </a:r>
            <a:endParaRPr sz="2206" kern="0">
              <a:solidFill>
                <a:sysClr val="windowText" lastClr="000000"/>
              </a:solidFill>
              <a:latin typeface="Century Gothic"/>
              <a:cs typeface="Century Gothic"/>
            </a:endParaRPr>
          </a:p>
          <a:p>
            <a:pPr marL="223008" indent="-211802" defTabSz="806867">
              <a:spcBef>
                <a:spcPts val="1482"/>
              </a:spcBef>
              <a:buClr>
                <a:srgbClr val="0050FF"/>
              </a:buClr>
              <a:buFont typeface="Wingdings"/>
              <a:buChar char=""/>
              <a:tabLst>
                <a:tab pos="223008" algn="l"/>
              </a:tabLst>
            </a:pPr>
            <a:r>
              <a:rPr sz="2206" kern="0" spc="110" dirty="0">
                <a:solidFill>
                  <a:sysClr val="windowText" lastClr="000000"/>
                </a:solidFill>
                <a:latin typeface="Century Gothic"/>
                <a:cs typeface="Century Gothic"/>
              </a:rPr>
              <a:t>500+</a:t>
            </a:r>
            <a:r>
              <a:rPr sz="2206" kern="0" spc="-40" dirty="0">
                <a:solidFill>
                  <a:sysClr val="windowText" lastClr="000000"/>
                </a:solidFill>
                <a:latin typeface="Century Gothic"/>
                <a:cs typeface="Century Gothic"/>
              </a:rPr>
              <a:t> </a:t>
            </a:r>
            <a:r>
              <a:rPr sz="2206" kern="0" spc="49" dirty="0">
                <a:solidFill>
                  <a:sysClr val="windowText" lastClr="000000"/>
                </a:solidFill>
                <a:latin typeface="Century Gothic"/>
                <a:cs typeface="Century Gothic"/>
              </a:rPr>
              <a:t>foundations</a:t>
            </a:r>
            <a:endParaRPr sz="2206" kern="0">
              <a:solidFill>
                <a:sysClr val="windowText" lastClr="000000"/>
              </a:solidFill>
              <a:latin typeface="Century Gothic"/>
              <a:cs typeface="Century Gothic"/>
            </a:endParaRPr>
          </a:p>
          <a:p>
            <a:pPr marL="11206" marR="4483" defTabSz="806867">
              <a:lnSpc>
                <a:spcPct val="120000"/>
              </a:lnSpc>
              <a:spcBef>
                <a:spcPts val="988"/>
              </a:spcBef>
            </a:pPr>
            <a:r>
              <a:rPr sz="1853" b="1" kern="0" spc="256" dirty="0">
                <a:solidFill>
                  <a:srgbClr val="0050FF"/>
                </a:solidFill>
                <a:latin typeface="Calibri"/>
                <a:cs typeface="Calibri"/>
              </a:rPr>
              <a:t>During</a:t>
            </a:r>
            <a:r>
              <a:rPr sz="1853" b="1" kern="0" spc="110" dirty="0">
                <a:solidFill>
                  <a:srgbClr val="0050FF"/>
                </a:solidFill>
                <a:latin typeface="Calibri"/>
                <a:cs typeface="Calibri"/>
              </a:rPr>
              <a:t> </a:t>
            </a:r>
            <a:r>
              <a:rPr sz="1853" b="1" kern="0" spc="190" dirty="0">
                <a:solidFill>
                  <a:srgbClr val="0050FF"/>
                </a:solidFill>
                <a:latin typeface="Calibri"/>
                <a:cs typeface="Calibri"/>
              </a:rPr>
              <a:t>2024,</a:t>
            </a:r>
            <a:r>
              <a:rPr sz="1853" b="1" kern="0" spc="106" dirty="0">
                <a:solidFill>
                  <a:srgbClr val="0050FF"/>
                </a:solidFill>
                <a:latin typeface="Calibri"/>
                <a:cs typeface="Calibri"/>
              </a:rPr>
              <a:t> </a:t>
            </a:r>
            <a:r>
              <a:rPr sz="1853" b="1" kern="0" spc="199" dirty="0">
                <a:solidFill>
                  <a:srgbClr val="0050FF"/>
                </a:solidFill>
                <a:latin typeface="Calibri"/>
                <a:cs typeface="Calibri"/>
              </a:rPr>
              <a:t>Wipfli</a:t>
            </a:r>
            <a:r>
              <a:rPr sz="1853" b="1" kern="0" spc="71" dirty="0">
                <a:solidFill>
                  <a:srgbClr val="0050FF"/>
                </a:solidFill>
                <a:latin typeface="Calibri"/>
                <a:cs typeface="Calibri"/>
              </a:rPr>
              <a:t> </a:t>
            </a:r>
            <a:r>
              <a:rPr sz="1853" b="1" kern="0" spc="216" dirty="0">
                <a:solidFill>
                  <a:srgbClr val="0050FF"/>
                </a:solidFill>
                <a:latin typeface="Calibri"/>
                <a:cs typeface="Calibri"/>
              </a:rPr>
              <a:t>provided</a:t>
            </a:r>
            <a:r>
              <a:rPr sz="1853" b="1" kern="0" spc="132" dirty="0">
                <a:solidFill>
                  <a:srgbClr val="0050FF"/>
                </a:solidFill>
                <a:latin typeface="Calibri"/>
                <a:cs typeface="Calibri"/>
              </a:rPr>
              <a:t> </a:t>
            </a:r>
            <a:r>
              <a:rPr sz="1853" b="1" kern="0" spc="172" dirty="0">
                <a:solidFill>
                  <a:srgbClr val="0050FF"/>
                </a:solidFill>
                <a:latin typeface="Calibri"/>
                <a:cs typeface="Calibri"/>
              </a:rPr>
              <a:t>audit,</a:t>
            </a:r>
            <a:r>
              <a:rPr sz="1853" b="1" kern="0" spc="128" dirty="0">
                <a:solidFill>
                  <a:srgbClr val="0050FF"/>
                </a:solidFill>
                <a:latin typeface="Calibri"/>
                <a:cs typeface="Calibri"/>
              </a:rPr>
              <a:t> </a:t>
            </a:r>
            <a:r>
              <a:rPr sz="1853" b="1" kern="0" spc="221" dirty="0">
                <a:solidFill>
                  <a:srgbClr val="0050FF"/>
                </a:solidFill>
                <a:latin typeface="Calibri"/>
                <a:cs typeface="Calibri"/>
              </a:rPr>
              <a:t>reimbursement,</a:t>
            </a:r>
            <a:r>
              <a:rPr sz="1853" b="1" kern="0" spc="150" dirty="0">
                <a:solidFill>
                  <a:srgbClr val="0050FF"/>
                </a:solidFill>
                <a:latin typeface="Calibri"/>
                <a:cs typeface="Calibri"/>
              </a:rPr>
              <a:t> </a:t>
            </a:r>
            <a:r>
              <a:rPr sz="1853" b="1" kern="0" spc="176" dirty="0">
                <a:solidFill>
                  <a:srgbClr val="0050FF"/>
                </a:solidFill>
                <a:latin typeface="Calibri"/>
                <a:cs typeface="Calibri"/>
              </a:rPr>
              <a:t>and/or</a:t>
            </a:r>
            <a:r>
              <a:rPr sz="1853" b="1" kern="0" spc="128" dirty="0">
                <a:solidFill>
                  <a:srgbClr val="0050FF"/>
                </a:solidFill>
                <a:latin typeface="Calibri"/>
                <a:cs typeface="Calibri"/>
              </a:rPr>
              <a:t> </a:t>
            </a:r>
            <a:r>
              <a:rPr sz="1853" b="1" kern="0" spc="185" dirty="0">
                <a:solidFill>
                  <a:srgbClr val="0050FF"/>
                </a:solidFill>
                <a:latin typeface="Calibri"/>
                <a:cs typeface="Calibri"/>
              </a:rPr>
              <a:t>tax </a:t>
            </a:r>
            <a:r>
              <a:rPr sz="1853" b="1" kern="0" spc="212" dirty="0">
                <a:solidFill>
                  <a:srgbClr val="0050FF"/>
                </a:solidFill>
                <a:latin typeface="Calibri"/>
                <a:cs typeface="Calibri"/>
              </a:rPr>
              <a:t>services</a:t>
            </a:r>
            <a:r>
              <a:rPr sz="1853" b="1" kern="0" spc="124" dirty="0">
                <a:solidFill>
                  <a:srgbClr val="0050FF"/>
                </a:solidFill>
                <a:latin typeface="Calibri"/>
                <a:cs typeface="Calibri"/>
              </a:rPr>
              <a:t> </a:t>
            </a:r>
            <a:r>
              <a:rPr sz="1853" b="1" kern="0" spc="194" dirty="0">
                <a:solidFill>
                  <a:srgbClr val="0050FF"/>
                </a:solidFill>
                <a:latin typeface="Calibri"/>
                <a:cs typeface="Calibri"/>
              </a:rPr>
              <a:t>to</a:t>
            </a:r>
            <a:r>
              <a:rPr sz="1853" b="1" kern="0" spc="115" dirty="0">
                <a:solidFill>
                  <a:srgbClr val="0050FF"/>
                </a:solidFill>
                <a:latin typeface="Calibri"/>
                <a:cs typeface="Calibri"/>
              </a:rPr>
              <a:t> </a:t>
            </a:r>
            <a:r>
              <a:rPr sz="1853" b="1" kern="0" spc="216" dirty="0">
                <a:solidFill>
                  <a:srgbClr val="0050FF"/>
                </a:solidFill>
                <a:latin typeface="Calibri"/>
                <a:cs typeface="Calibri"/>
              </a:rPr>
              <a:t>approximately</a:t>
            </a:r>
            <a:r>
              <a:rPr sz="1853" b="1" kern="0" spc="93" dirty="0">
                <a:solidFill>
                  <a:srgbClr val="0050FF"/>
                </a:solidFill>
                <a:latin typeface="Calibri"/>
                <a:cs typeface="Calibri"/>
              </a:rPr>
              <a:t> </a:t>
            </a:r>
            <a:r>
              <a:rPr sz="1853" b="1" kern="0" spc="243" dirty="0">
                <a:solidFill>
                  <a:srgbClr val="0050FF"/>
                </a:solidFill>
                <a:latin typeface="Calibri"/>
                <a:cs typeface="Calibri"/>
              </a:rPr>
              <a:t>50%</a:t>
            </a:r>
            <a:r>
              <a:rPr sz="1853" b="1" kern="0" spc="110" dirty="0">
                <a:solidFill>
                  <a:srgbClr val="0050FF"/>
                </a:solidFill>
                <a:latin typeface="Calibri"/>
                <a:cs typeface="Calibri"/>
              </a:rPr>
              <a:t> </a:t>
            </a:r>
            <a:r>
              <a:rPr sz="1853" b="1" kern="0" spc="176" dirty="0">
                <a:solidFill>
                  <a:srgbClr val="0050FF"/>
                </a:solidFill>
                <a:latin typeface="Calibri"/>
                <a:cs typeface="Calibri"/>
              </a:rPr>
              <a:t>of</a:t>
            </a:r>
            <a:r>
              <a:rPr sz="1853" b="1" kern="0" spc="93" dirty="0">
                <a:solidFill>
                  <a:srgbClr val="0050FF"/>
                </a:solidFill>
                <a:latin typeface="Calibri"/>
                <a:cs typeface="Calibri"/>
              </a:rPr>
              <a:t> </a:t>
            </a:r>
            <a:r>
              <a:rPr sz="1853" b="1" kern="0" spc="141" dirty="0">
                <a:solidFill>
                  <a:srgbClr val="0050FF"/>
                </a:solidFill>
                <a:latin typeface="Calibri"/>
                <a:cs typeface="Calibri"/>
              </a:rPr>
              <a:t>all</a:t>
            </a:r>
            <a:r>
              <a:rPr sz="1853" b="1" kern="0" spc="124" dirty="0">
                <a:solidFill>
                  <a:srgbClr val="0050FF"/>
                </a:solidFill>
                <a:latin typeface="Calibri"/>
                <a:cs typeface="Calibri"/>
              </a:rPr>
              <a:t> </a:t>
            </a:r>
            <a:r>
              <a:rPr sz="1853" b="1" kern="0" spc="247" dirty="0">
                <a:solidFill>
                  <a:srgbClr val="0050FF"/>
                </a:solidFill>
                <a:latin typeface="Calibri"/>
                <a:cs typeface="Calibri"/>
              </a:rPr>
              <a:t>Wisconsin</a:t>
            </a:r>
            <a:r>
              <a:rPr sz="1853" b="1" kern="0" spc="106" dirty="0">
                <a:solidFill>
                  <a:srgbClr val="0050FF"/>
                </a:solidFill>
                <a:latin typeface="Calibri"/>
                <a:cs typeface="Calibri"/>
              </a:rPr>
              <a:t> </a:t>
            </a:r>
            <a:r>
              <a:rPr sz="1853" b="1" kern="0" spc="185" dirty="0">
                <a:solidFill>
                  <a:srgbClr val="0050FF"/>
                </a:solidFill>
                <a:latin typeface="Calibri"/>
                <a:cs typeface="Calibri"/>
              </a:rPr>
              <a:t>hospitals,</a:t>
            </a:r>
            <a:r>
              <a:rPr sz="1853" b="1" kern="0" spc="101" dirty="0">
                <a:solidFill>
                  <a:srgbClr val="0050FF"/>
                </a:solidFill>
                <a:latin typeface="Calibri"/>
                <a:cs typeface="Calibri"/>
              </a:rPr>
              <a:t> </a:t>
            </a:r>
            <a:r>
              <a:rPr sz="1853" b="1" kern="0" spc="229" dirty="0">
                <a:solidFill>
                  <a:srgbClr val="0050FF"/>
                </a:solidFill>
                <a:latin typeface="Calibri"/>
                <a:cs typeface="Calibri"/>
              </a:rPr>
              <a:t>including </a:t>
            </a:r>
            <a:r>
              <a:rPr sz="1853" b="1" kern="0" spc="216" dirty="0">
                <a:solidFill>
                  <a:srgbClr val="0050FF"/>
                </a:solidFill>
                <a:latin typeface="Calibri"/>
                <a:cs typeface="Calibri"/>
              </a:rPr>
              <a:t>approximately</a:t>
            </a:r>
            <a:r>
              <a:rPr sz="1853" b="1" kern="0" spc="88" dirty="0">
                <a:solidFill>
                  <a:srgbClr val="0050FF"/>
                </a:solidFill>
                <a:latin typeface="Calibri"/>
                <a:cs typeface="Calibri"/>
              </a:rPr>
              <a:t> </a:t>
            </a:r>
            <a:r>
              <a:rPr sz="1853" b="1" kern="0" spc="265" dirty="0">
                <a:solidFill>
                  <a:srgbClr val="0050FF"/>
                </a:solidFill>
                <a:latin typeface="Calibri"/>
                <a:cs typeface="Calibri"/>
              </a:rPr>
              <a:t>70%</a:t>
            </a:r>
            <a:r>
              <a:rPr sz="1853" b="1" kern="0" spc="110" dirty="0">
                <a:solidFill>
                  <a:srgbClr val="0050FF"/>
                </a:solidFill>
                <a:latin typeface="Calibri"/>
                <a:cs typeface="Calibri"/>
              </a:rPr>
              <a:t> </a:t>
            </a:r>
            <a:r>
              <a:rPr sz="1853" b="1" kern="0" spc="176" dirty="0">
                <a:solidFill>
                  <a:srgbClr val="0050FF"/>
                </a:solidFill>
                <a:latin typeface="Calibri"/>
                <a:cs typeface="Calibri"/>
              </a:rPr>
              <a:t>of</a:t>
            </a:r>
            <a:r>
              <a:rPr sz="1853" b="1" kern="0" spc="93" dirty="0">
                <a:solidFill>
                  <a:srgbClr val="0050FF"/>
                </a:solidFill>
                <a:latin typeface="Calibri"/>
                <a:cs typeface="Calibri"/>
              </a:rPr>
              <a:t> </a:t>
            </a:r>
            <a:r>
              <a:rPr sz="1853" b="1" kern="0" spc="141" dirty="0">
                <a:solidFill>
                  <a:srgbClr val="0050FF"/>
                </a:solidFill>
                <a:latin typeface="Calibri"/>
                <a:cs typeface="Calibri"/>
              </a:rPr>
              <a:t>all</a:t>
            </a:r>
            <a:r>
              <a:rPr sz="1853" b="1" kern="0" spc="124" dirty="0">
                <a:solidFill>
                  <a:srgbClr val="0050FF"/>
                </a:solidFill>
                <a:latin typeface="Calibri"/>
                <a:cs typeface="Calibri"/>
              </a:rPr>
              <a:t> </a:t>
            </a:r>
            <a:r>
              <a:rPr sz="1853" b="1" kern="0" spc="185" dirty="0">
                <a:solidFill>
                  <a:srgbClr val="0050FF"/>
                </a:solidFill>
                <a:latin typeface="Calibri"/>
                <a:cs typeface="Calibri"/>
              </a:rPr>
              <a:t>Critical</a:t>
            </a:r>
            <a:r>
              <a:rPr sz="1853" b="1" kern="0" spc="124" dirty="0">
                <a:solidFill>
                  <a:srgbClr val="0050FF"/>
                </a:solidFill>
                <a:latin typeface="Calibri"/>
                <a:cs typeface="Calibri"/>
              </a:rPr>
              <a:t> </a:t>
            </a:r>
            <a:r>
              <a:rPr sz="1853" b="1" kern="0" spc="265" dirty="0">
                <a:solidFill>
                  <a:srgbClr val="0050FF"/>
                </a:solidFill>
                <a:latin typeface="Calibri"/>
                <a:cs typeface="Calibri"/>
              </a:rPr>
              <a:t>Access</a:t>
            </a:r>
            <a:r>
              <a:rPr sz="1853" b="1" kern="0" spc="141" dirty="0">
                <a:solidFill>
                  <a:srgbClr val="0050FF"/>
                </a:solidFill>
                <a:latin typeface="Calibri"/>
                <a:cs typeface="Calibri"/>
              </a:rPr>
              <a:t> </a:t>
            </a:r>
            <a:r>
              <a:rPr sz="1853" b="1" kern="0" spc="176" dirty="0">
                <a:solidFill>
                  <a:srgbClr val="0050FF"/>
                </a:solidFill>
                <a:latin typeface="Calibri"/>
                <a:cs typeface="Calibri"/>
              </a:rPr>
              <a:t>Hospitals.</a:t>
            </a:r>
            <a:endParaRPr sz="1853" kern="0">
              <a:solidFill>
                <a:sysClr val="windowText" lastClr="000000"/>
              </a:solidFill>
              <a:latin typeface="Calibri"/>
              <a:cs typeface="Calibri"/>
            </a:endParaRPr>
          </a:p>
          <a:p>
            <a:pPr marL="11206" marR="84049" defTabSz="806867">
              <a:lnSpc>
                <a:spcPct val="120000"/>
              </a:lnSpc>
              <a:spcBef>
                <a:spcPts val="922"/>
              </a:spcBef>
            </a:pPr>
            <a:r>
              <a:rPr sz="1853" b="1" kern="0" spc="199" dirty="0">
                <a:solidFill>
                  <a:srgbClr val="0050FF"/>
                </a:solidFill>
                <a:latin typeface="Calibri"/>
                <a:cs typeface="Calibri"/>
              </a:rPr>
              <a:t>Wipfli</a:t>
            </a:r>
            <a:r>
              <a:rPr sz="1853" b="1" kern="0" spc="88" dirty="0">
                <a:solidFill>
                  <a:srgbClr val="0050FF"/>
                </a:solidFill>
                <a:latin typeface="Calibri"/>
                <a:cs typeface="Calibri"/>
              </a:rPr>
              <a:t> </a:t>
            </a:r>
            <a:r>
              <a:rPr sz="1853" b="1" kern="0" spc="199" dirty="0">
                <a:solidFill>
                  <a:srgbClr val="0050FF"/>
                </a:solidFill>
                <a:latin typeface="Calibri"/>
                <a:cs typeface="Calibri"/>
              </a:rPr>
              <a:t>currently</a:t>
            </a:r>
            <a:r>
              <a:rPr sz="1853" b="1" kern="0" spc="146" dirty="0">
                <a:solidFill>
                  <a:srgbClr val="0050FF"/>
                </a:solidFill>
                <a:latin typeface="Calibri"/>
                <a:cs typeface="Calibri"/>
              </a:rPr>
              <a:t> </a:t>
            </a:r>
            <a:r>
              <a:rPr sz="1853" b="1" kern="0" spc="194" dirty="0">
                <a:solidFill>
                  <a:srgbClr val="0050FF"/>
                </a:solidFill>
                <a:latin typeface="Calibri"/>
                <a:cs typeface="Calibri"/>
              </a:rPr>
              <a:t>also</a:t>
            </a:r>
            <a:r>
              <a:rPr sz="1853" b="1" kern="0" spc="101" dirty="0">
                <a:solidFill>
                  <a:srgbClr val="0050FF"/>
                </a:solidFill>
                <a:latin typeface="Calibri"/>
                <a:cs typeface="Calibri"/>
              </a:rPr>
              <a:t> </a:t>
            </a:r>
            <a:r>
              <a:rPr sz="1853" b="1" kern="0" spc="212" dirty="0">
                <a:solidFill>
                  <a:srgbClr val="0050FF"/>
                </a:solidFill>
                <a:latin typeface="Calibri"/>
                <a:cs typeface="Calibri"/>
              </a:rPr>
              <a:t>provides</a:t>
            </a:r>
            <a:r>
              <a:rPr sz="1853" b="1" kern="0" spc="124" dirty="0">
                <a:solidFill>
                  <a:srgbClr val="0050FF"/>
                </a:solidFill>
                <a:latin typeface="Calibri"/>
                <a:cs typeface="Calibri"/>
              </a:rPr>
              <a:t> </a:t>
            </a:r>
            <a:r>
              <a:rPr sz="1853" b="1" kern="0" spc="207" dirty="0">
                <a:solidFill>
                  <a:srgbClr val="0050FF"/>
                </a:solidFill>
                <a:latin typeface="Calibri"/>
                <a:cs typeface="Calibri"/>
              </a:rPr>
              <a:t>audit</a:t>
            </a:r>
            <a:r>
              <a:rPr sz="1853" b="1" kern="0" spc="119" dirty="0">
                <a:solidFill>
                  <a:srgbClr val="0050FF"/>
                </a:solidFill>
                <a:latin typeface="Calibri"/>
                <a:cs typeface="Calibri"/>
              </a:rPr>
              <a:t> </a:t>
            </a:r>
            <a:r>
              <a:rPr sz="1853" b="1" kern="0" spc="256" dirty="0">
                <a:solidFill>
                  <a:srgbClr val="0050FF"/>
                </a:solidFill>
                <a:latin typeface="Calibri"/>
                <a:cs typeface="Calibri"/>
              </a:rPr>
              <a:t>and</a:t>
            </a:r>
            <a:r>
              <a:rPr sz="1853" b="1" kern="0" spc="124" dirty="0">
                <a:solidFill>
                  <a:srgbClr val="0050FF"/>
                </a:solidFill>
                <a:latin typeface="Calibri"/>
                <a:cs typeface="Calibri"/>
              </a:rPr>
              <a:t> </a:t>
            </a:r>
            <a:r>
              <a:rPr sz="1853" b="1" kern="0" spc="207" dirty="0">
                <a:solidFill>
                  <a:srgbClr val="0050FF"/>
                </a:solidFill>
                <a:latin typeface="Calibri"/>
                <a:cs typeface="Calibri"/>
              </a:rPr>
              <a:t>tax</a:t>
            </a:r>
            <a:r>
              <a:rPr sz="1853" b="1" kern="0" spc="115" dirty="0">
                <a:solidFill>
                  <a:srgbClr val="0050FF"/>
                </a:solidFill>
                <a:latin typeface="Calibri"/>
                <a:cs typeface="Calibri"/>
              </a:rPr>
              <a:t> </a:t>
            </a:r>
            <a:r>
              <a:rPr sz="1853" b="1" kern="0" spc="212" dirty="0">
                <a:solidFill>
                  <a:srgbClr val="0050FF"/>
                </a:solidFill>
                <a:latin typeface="Calibri"/>
                <a:cs typeface="Calibri"/>
              </a:rPr>
              <a:t>services</a:t>
            </a:r>
            <a:r>
              <a:rPr sz="1853" b="1" kern="0" spc="128" dirty="0">
                <a:solidFill>
                  <a:srgbClr val="0050FF"/>
                </a:solidFill>
                <a:latin typeface="Calibri"/>
                <a:cs typeface="Calibri"/>
              </a:rPr>
              <a:t> </a:t>
            </a:r>
            <a:r>
              <a:rPr sz="1853" b="1" kern="0" spc="194" dirty="0">
                <a:solidFill>
                  <a:srgbClr val="0050FF"/>
                </a:solidFill>
                <a:latin typeface="Calibri"/>
                <a:cs typeface="Calibri"/>
              </a:rPr>
              <a:t>to</a:t>
            </a:r>
            <a:r>
              <a:rPr sz="1853" b="1" kern="0" spc="115" dirty="0">
                <a:solidFill>
                  <a:srgbClr val="0050FF"/>
                </a:solidFill>
                <a:latin typeface="Calibri"/>
                <a:cs typeface="Calibri"/>
              </a:rPr>
              <a:t> </a:t>
            </a:r>
            <a:r>
              <a:rPr sz="1853" b="1" kern="0" spc="221" dirty="0">
                <a:solidFill>
                  <a:srgbClr val="0050FF"/>
                </a:solidFill>
                <a:latin typeface="Calibri"/>
                <a:cs typeface="Calibri"/>
              </a:rPr>
              <a:t>the</a:t>
            </a:r>
            <a:r>
              <a:rPr sz="1853" b="1" kern="0" spc="110" dirty="0">
                <a:solidFill>
                  <a:srgbClr val="0050FF"/>
                </a:solidFill>
                <a:latin typeface="Calibri"/>
                <a:cs typeface="Calibri"/>
              </a:rPr>
              <a:t> </a:t>
            </a:r>
            <a:r>
              <a:rPr sz="1853" b="1" kern="0" spc="185" dirty="0">
                <a:solidFill>
                  <a:srgbClr val="0050FF"/>
                </a:solidFill>
                <a:latin typeface="Calibri"/>
                <a:cs typeface="Calibri"/>
              </a:rPr>
              <a:t>Rural </a:t>
            </a:r>
            <a:r>
              <a:rPr sz="1853" b="1" kern="0" spc="247" dirty="0">
                <a:solidFill>
                  <a:srgbClr val="0050FF"/>
                </a:solidFill>
                <a:latin typeface="Calibri"/>
                <a:cs typeface="Calibri"/>
              </a:rPr>
              <a:t>Wisconsin</a:t>
            </a:r>
            <a:r>
              <a:rPr sz="1853" b="1" kern="0" spc="106" dirty="0">
                <a:solidFill>
                  <a:srgbClr val="0050FF"/>
                </a:solidFill>
                <a:latin typeface="Calibri"/>
                <a:cs typeface="Calibri"/>
              </a:rPr>
              <a:t> </a:t>
            </a:r>
            <a:r>
              <a:rPr sz="1853" b="1" kern="0" spc="216" dirty="0">
                <a:solidFill>
                  <a:srgbClr val="0050FF"/>
                </a:solidFill>
                <a:latin typeface="Calibri"/>
                <a:cs typeface="Calibri"/>
              </a:rPr>
              <a:t>Health</a:t>
            </a:r>
            <a:r>
              <a:rPr sz="1853" b="1" kern="0" spc="124" dirty="0">
                <a:solidFill>
                  <a:srgbClr val="0050FF"/>
                </a:solidFill>
                <a:latin typeface="Calibri"/>
                <a:cs typeface="Calibri"/>
              </a:rPr>
              <a:t> </a:t>
            </a:r>
            <a:r>
              <a:rPr sz="1853" b="1" kern="0" spc="216" dirty="0">
                <a:solidFill>
                  <a:srgbClr val="0050FF"/>
                </a:solidFill>
                <a:latin typeface="Calibri"/>
                <a:cs typeface="Calibri"/>
              </a:rPr>
              <a:t>Cooperative</a:t>
            </a:r>
            <a:r>
              <a:rPr sz="1853" b="1" kern="0" spc="128" dirty="0">
                <a:solidFill>
                  <a:srgbClr val="0050FF"/>
                </a:solidFill>
                <a:latin typeface="Calibri"/>
                <a:cs typeface="Calibri"/>
              </a:rPr>
              <a:t> </a:t>
            </a:r>
            <a:r>
              <a:rPr sz="1853" b="1" kern="0" spc="260" dirty="0">
                <a:solidFill>
                  <a:srgbClr val="0050FF"/>
                </a:solidFill>
                <a:latin typeface="Calibri"/>
                <a:cs typeface="Calibri"/>
              </a:rPr>
              <a:t>and</a:t>
            </a:r>
            <a:r>
              <a:rPr sz="1853" b="1" kern="0" spc="101" dirty="0">
                <a:solidFill>
                  <a:srgbClr val="0050FF"/>
                </a:solidFill>
                <a:latin typeface="Calibri"/>
                <a:cs typeface="Calibri"/>
              </a:rPr>
              <a:t> </a:t>
            </a:r>
            <a:r>
              <a:rPr sz="1853" b="1" kern="0" spc="221" dirty="0">
                <a:solidFill>
                  <a:srgbClr val="0050FF"/>
                </a:solidFill>
                <a:latin typeface="Calibri"/>
                <a:cs typeface="Calibri"/>
              </a:rPr>
              <a:t>the</a:t>
            </a:r>
            <a:r>
              <a:rPr sz="1853" b="1" kern="0" spc="128" dirty="0">
                <a:solidFill>
                  <a:srgbClr val="0050FF"/>
                </a:solidFill>
                <a:latin typeface="Calibri"/>
                <a:cs typeface="Calibri"/>
              </a:rPr>
              <a:t> </a:t>
            </a:r>
            <a:r>
              <a:rPr sz="1853" b="1" kern="0" spc="247" dirty="0">
                <a:solidFill>
                  <a:srgbClr val="0050FF"/>
                </a:solidFill>
                <a:latin typeface="Calibri"/>
                <a:cs typeface="Calibri"/>
              </a:rPr>
              <a:t>Wisconsin</a:t>
            </a:r>
            <a:r>
              <a:rPr sz="1853" b="1" kern="0" spc="106" dirty="0">
                <a:solidFill>
                  <a:srgbClr val="0050FF"/>
                </a:solidFill>
                <a:latin typeface="Calibri"/>
                <a:cs typeface="Calibri"/>
              </a:rPr>
              <a:t> </a:t>
            </a:r>
            <a:r>
              <a:rPr sz="1853" b="1" kern="0" spc="194" dirty="0">
                <a:solidFill>
                  <a:srgbClr val="0050FF"/>
                </a:solidFill>
                <a:latin typeface="Calibri"/>
                <a:cs typeface="Calibri"/>
              </a:rPr>
              <a:t>Hospital </a:t>
            </a:r>
            <a:r>
              <a:rPr sz="1853" b="1" kern="0" spc="199" dirty="0">
                <a:solidFill>
                  <a:srgbClr val="0050FF"/>
                </a:solidFill>
                <a:latin typeface="Calibri"/>
                <a:cs typeface="Calibri"/>
              </a:rPr>
              <a:t>Association,</a:t>
            </a:r>
            <a:r>
              <a:rPr sz="1853" b="1" kern="0" spc="128" dirty="0">
                <a:solidFill>
                  <a:srgbClr val="0050FF"/>
                </a:solidFill>
                <a:latin typeface="Calibri"/>
                <a:cs typeface="Calibri"/>
              </a:rPr>
              <a:t> </a:t>
            </a:r>
            <a:r>
              <a:rPr sz="1853" b="1" kern="0" spc="260" dirty="0">
                <a:solidFill>
                  <a:srgbClr val="0050FF"/>
                </a:solidFill>
                <a:latin typeface="Calibri"/>
                <a:cs typeface="Calibri"/>
              </a:rPr>
              <a:t>and</a:t>
            </a:r>
            <a:r>
              <a:rPr sz="1853" b="1" kern="0" spc="128" dirty="0">
                <a:solidFill>
                  <a:srgbClr val="0050FF"/>
                </a:solidFill>
                <a:latin typeface="Calibri"/>
                <a:cs typeface="Calibri"/>
              </a:rPr>
              <a:t> </a:t>
            </a:r>
            <a:r>
              <a:rPr sz="1853" b="1" kern="0" spc="207" dirty="0">
                <a:solidFill>
                  <a:srgbClr val="0050FF"/>
                </a:solidFill>
                <a:latin typeface="Calibri"/>
                <a:cs typeface="Calibri"/>
              </a:rPr>
              <a:t>your</a:t>
            </a:r>
            <a:r>
              <a:rPr sz="1853" b="1" kern="0" spc="128" dirty="0">
                <a:solidFill>
                  <a:srgbClr val="0050FF"/>
                </a:solidFill>
                <a:latin typeface="Calibri"/>
                <a:cs typeface="Calibri"/>
              </a:rPr>
              <a:t> </a:t>
            </a:r>
            <a:r>
              <a:rPr sz="1853" b="1" kern="0" spc="229" dirty="0">
                <a:solidFill>
                  <a:srgbClr val="0050FF"/>
                </a:solidFill>
                <a:latin typeface="Calibri"/>
                <a:cs typeface="Calibri"/>
              </a:rPr>
              <a:t>proposed</a:t>
            </a:r>
            <a:r>
              <a:rPr sz="1853" b="1" kern="0" spc="106" dirty="0">
                <a:solidFill>
                  <a:srgbClr val="0050FF"/>
                </a:solidFill>
                <a:latin typeface="Calibri"/>
                <a:cs typeface="Calibri"/>
              </a:rPr>
              <a:t> </a:t>
            </a:r>
            <a:r>
              <a:rPr sz="1853" b="1" kern="0" spc="207" dirty="0">
                <a:solidFill>
                  <a:srgbClr val="0050FF"/>
                </a:solidFill>
                <a:latin typeface="Calibri"/>
                <a:cs typeface="Calibri"/>
              </a:rPr>
              <a:t>audit</a:t>
            </a:r>
            <a:r>
              <a:rPr sz="1853" b="1" kern="0" spc="119" dirty="0">
                <a:solidFill>
                  <a:srgbClr val="0050FF"/>
                </a:solidFill>
                <a:latin typeface="Calibri"/>
                <a:cs typeface="Calibri"/>
              </a:rPr>
              <a:t> </a:t>
            </a:r>
            <a:r>
              <a:rPr sz="1853" b="1" kern="0" spc="260" dirty="0">
                <a:solidFill>
                  <a:srgbClr val="0050FF"/>
                </a:solidFill>
                <a:latin typeface="Calibri"/>
                <a:cs typeface="Calibri"/>
              </a:rPr>
              <a:t>and</a:t>
            </a:r>
            <a:r>
              <a:rPr sz="1853" b="1" kern="0" spc="132" dirty="0">
                <a:solidFill>
                  <a:srgbClr val="0050FF"/>
                </a:solidFill>
                <a:latin typeface="Calibri"/>
                <a:cs typeface="Calibri"/>
              </a:rPr>
              <a:t> </a:t>
            </a:r>
            <a:r>
              <a:rPr sz="1853" b="1" kern="0" spc="238" dirty="0">
                <a:solidFill>
                  <a:srgbClr val="0050FF"/>
                </a:solidFill>
                <a:latin typeface="Calibri"/>
                <a:cs typeface="Calibri"/>
              </a:rPr>
              <a:t>reimbursement</a:t>
            </a:r>
            <a:r>
              <a:rPr sz="1853" b="1" kern="0" spc="119" dirty="0">
                <a:solidFill>
                  <a:srgbClr val="0050FF"/>
                </a:solidFill>
                <a:latin typeface="Calibri"/>
                <a:cs typeface="Calibri"/>
              </a:rPr>
              <a:t> </a:t>
            </a:r>
            <a:r>
              <a:rPr sz="1853" b="1" kern="0" spc="199" dirty="0">
                <a:solidFill>
                  <a:srgbClr val="0050FF"/>
                </a:solidFill>
                <a:latin typeface="Calibri"/>
                <a:cs typeface="Calibri"/>
              </a:rPr>
              <a:t>service </a:t>
            </a:r>
            <a:r>
              <a:rPr sz="1853" b="1" kern="0" spc="251" dirty="0">
                <a:solidFill>
                  <a:srgbClr val="0050FF"/>
                </a:solidFill>
                <a:latin typeface="Calibri"/>
                <a:cs typeface="Calibri"/>
              </a:rPr>
              <a:t>team</a:t>
            </a:r>
            <a:r>
              <a:rPr sz="1853" b="1" kern="0" spc="132" dirty="0">
                <a:solidFill>
                  <a:srgbClr val="0050FF"/>
                </a:solidFill>
                <a:latin typeface="Calibri"/>
                <a:cs typeface="Calibri"/>
              </a:rPr>
              <a:t> </a:t>
            </a:r>
            <a:r>
              <a:rPr sz="1853" b="1" kern="0" spc="212" dirty="0">
                <a:solidFill>
                  <a:srgbClr val="0050FF"/>
                </a:solidFill>
                <a:latin typeface="Calibri"/>
                <a:cs typeface="Calibri"/>
              </a:rPr>
              <a:t>provides</a:t>
            </a:r>
            <a:r>
              <a:rPr sz="1853" b="1" kern="0" spc="115" dirty="0">
                <a:solidFill>
                  <a:srgbClr val="0050FF"/>
                </a:solidFill>
                <a:latin typeface="Calibri"/>
                <a:cs typeface="Calibri"/>
              </a:rPr>
              <a:t> </a:t>
            </a:r>
            <a:r>
              <a:rPr sz="1853" b="1" kern="0" spc="331" dirty="0">
                <a:solidFill>
                  <a:srgbClr val="0050FF"/>
                </a:solidFill>
                <a:latin typeface="Calibri"/>
                <a:cs typeface="Calibri"/>
              </a:rPr>
              <a:t>CFO</a:t>
            </a:r>
            <a:r>
              <a:rPr sz="1853" b="1" kern="0" spc="128" dirty="0">
                <a:solidFill>
                  <a:srgbClr val="0050FF"/>
                </a:solidFill>
                <a:latin typeface="Calibri"/>
                <a:cs typeface="Calibri"/>
              </a:rPr>
              <a:t> </a:t>
            </a:r>
            <a:r>
              <a:rPr sz="1853" b="1" kern="0" spc="256" dirty="0">
                <a:solidFill>
                  <a:srgbClr val="0050FF"/>
                </a:solidFill>
                <a:latin typeface="Calibri"/>
                <a:cs typeface="Calibri"/>
              </a:rPr>
              <a:t>and</a:t>
            </a:r>
            <a:r>
              <a:rPr sz="1853" b="1" kern="0" spc="128" dirty="0">
                <a:solidFill>
                  <a:srgbClr val="0050FF"/>
                </a:solidFill>
                <a:latin typeface="Calibri"/>
                <a:cs typeface="Calibri"/>
              </a:rPr>
              <a:t> </a:t>
            </a:r>
            <a:r>
              <a:rPr sz="1853" b="1" kern="0" spc="260" dirty="0">
                <a:solidFill>
                  <a:srgbClr val="0050FF"/>
                </a:solidFill>
                <a:latin typeface="Calibri"/>
                <a:cs typeface="Calibri"/>
              </a:rPr>
              <a:t>Accounting</a:t>
            </a:r>
            <a:r>
              <a:rPr sz="1853" b="1" kern="0" spc="154" dirty="0">
                <a:solidFill>
                  <a:srgbClr val="0050FF"/>
                </a:solidFill>
                <a:latin typeface="Calibri"/>
                <a:cs typeface="Calibri"/>
              </a:rPr>
              <a:t> </a:t>
            </a:r>
            <a:r>
              <a:rPr sz="1853" b="1" kern="0" spc="229" dirty="0">
                <a:solidFill>
                  <a:srgbClr val="0050FF"/>
                </a:solidFill>
                <a:latin typeface="Calibri"/>
                <a:cs typeface="Calibri"/>
              </a:rPr>
              <a:t>Manager</a:t>
            </a:r>
            <a:r>
              <a:rPr sz="1853" b="1" kern="0" spc="132" dirty="0">
                <a:solidFill>
                  <a:srgbClr val="0050FF"/>
                </a:solidFill>
                <a:latin typeface="Calibri"/>
                <a:cs typeface="Calibri"/>
              </a:rPr>
              <a:t> </a:t>
            </a:r>
            <a:r>
              <a:rPr sz="1853" b="1" kern="0" spc="234" dirty="0">
                <a:solidFill>
                  <a:srgbClr val="0050FF"/>
                </a:solidFill>
                <a:latin typeface="Calibri"/>
                <a:cs typeface="Calibri"/>
              </a:rPr>
              <a:t>Roundtable</a:t>
            </a:r>
            <a:r>
              <a:rPr sz="1853" b="1" kern="0" spc="132" dirty="0">
                <a:solidFill>
                  <a:srgbClr val="0050FF"/>
                </a:solidFill>
                <a:latin typeface="Calibri"/>
                <a:cs typeface="Calibri"/>
              </a:rPr>
              <a:t> </a:t>
            </a:r>
            <a:r>
              <a:rPr sz="1853" b="1" kern="0" spc="207" dirty="0">
                <a:solidFill>
                  <a:srgbClr val="0050FF"/>
                </a:solidFill>
                <a:latin typeface="Calibri"/>
                <a:cs typeface="Calibri"/>
              </a:rPr>
              <a:t>Services </a:t>
            </a:r>
            <a:r>
              <a:rPr sz="1853" b="1" kern="0" spc="185" dirty="0">
                <a:solidFill>
                  <a:srgbClr val="0050FF"/>
                </a:solidFill>
                <a:latin typeface="Calibri"/>
                <a:cs typeface="Calibri"/>
              </a:rPr>
              <a:t>to</a:t>
            </a:r>
            <a:r>
              <a:rPr sz="1853" b="1" kern="0" spc="124" dirty="0">
                <a:solidFill>
                  <a:srgbClr val="0050FF"/>
                </a:solidFill>
                <a:latin typeface="Calibri"/>
                <a:cs typeface="Calibri"/>
              </a:rPr>
              <a:t> </a:t>
            </a:r>
            <a:r>
              <a:rPr sz="1853" b="1" kern="0" spc="216" dirty="0">
                <a:solidFill>
                  <a:srgbClr val="0050FF"/>
                </a:solidFill>
                <a:latin typeface="Calibri"/>
                <a:cs typeface="Calibri"/>
              </a:rPr>
              <a:t>the</a:t>
            </a:r>
            <a:r>
              <a:rPr sz="1853" b="1" kern="0" spc="119" dirty="0">
                <a:solidFill>
                  <a:srgbClr val="0050FF"/>
                </a:solidFill>
                <a:latin typeface="Calibri"/>
                <a:cs typeface="Calibri"/>
              </a:rPr>
              <a:t> </a:t>
            </a:r>
            <a:r>
              <a:rPr sz="1853" b="1" kern="0" spc="366" dirty="0">
                <a:solidFill>
                  <a:srgbClr val="0050FF"/>
                </a:solidFill>
                <a:latin typeface="Calibri"/>
                <a:cs typeface="Calibri"/>
              </a:rPr>
              <a:t>RWHC</a:t>
            </a:r>
            <a:r>
              <a:rPr sz="1853" b="1" kern="0" spc="97" dirty="0">
                <a:solidFill>
                  <a:srgbClr val="0050FF"/>
                </a:solidFill>
                <a:latin typeface="Calibri"/>
                <a:cs typeface="Calibri"/>
              </a:rPr>
              <a:t> </a:t>
            </a:r>
            <a:r>
              <a:rPr sz="1853" b="1" kern="0" spc="282" dirty="0">
                <a:solidFill>
                  <a:srgbClr val="0050FF"/>
                </a:solidFill>
                <a:latin typeface="Calibri"/>
                <a:cs typeface="Calibri"/>
              </a:rPr>
              <a:t>member</a:t>
            </a:r>
            <a:r>
              <a:rPr sz="1853" b="1" kern="0" spc="97" dirty="0">
                <a:solidFill>
                  <a:srgbClr val="0050FF"/>
                </a:solidFill>
                <a:latin typeface="Calibri"/>
                <a:cs typeface="Calibri"/>
              </a:rPr>
              <a:t> </a:t>
            </a:r>
            <a:r>
              <a:rPr sz="1853" b="1" kern="0" spc="172" dirty="0">
                <a:solidFill>
                  <a:srgbClr val="0050FF"/>
                </a:solidFill>
                <a:latin typeface="Calibri"/>
                <a:cs typeface="Calibri"/>
              </a:rPr>
              <a:t>hospitals.</a:t>
            </a:r>
            <a:endParaRPr sz="1853" kern="0">
              <a:solidFill>
                <a:sysClr val="windowText" lastClr="000000"/>
              </a:solidFill>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7386" y="1114270"/>
            <a:ext cx="1885950" cy="1295887"/>
          </a:xfrm>
          <a:prstGeom prst="rect">
            <a:avLst/>
          </a:prstGeom>
        </p:spPr>
        <p:txBody>
          <a:bodyPr vert="horz" wrap="square" lIns="0" tIns="11766" rIns="0" bIns="0" rtlCol="0">
            <a:spAutoFit/>
          </a:bodyPr>
          <a:lstStyle/>
          <a:p>
            <a:pPr marL="11206" marR="4483" defTabSz="806867">
              <a:spcBef>
                <a:spcPts val="93"/>
              </a:spcBef>
            </a:pPr>
            <a:r>
              <a:rPr sz="927" kern="0" spc="9" dirty="0">
                <a:solidFill>
                  <a:srgbClr val="48494D"/>
                </a:solidFill>
                <a:latin typeface="Book Antiqua"/>
                <a:cs typeface="Book Antiqua"/>
              </a:rPr>
              <a:t>Healthcare</a:t>
            </a:r>
            <a:r>
              <a:rPr sz="927" kern="0" spc="-4" dirty="0">
                <a:solidFill>
                  <a:srgbClr val="48494D"/>
                </a:solidFill>
                <a:latin typeface="Book Antiqua"/>
                <a:cs typeface="Book Antiqua"/>
              </a:rPr>
              <a:t> </a:t>
            </a:r>
            <a:r>
              <a:rPr sz="927" kern="0" spc="9" dirty="0">
                <a:solidFill>
                  <a:srgbClr val="48494D"/>
                </a:solidFill>
                <a:latin typeface="Book Antiqua"/>
                <a:cs typeface="Book Antiqua"/>
              </a:rPr>
              <a:t>delivery</a:t>
            </a:r>
            <a:r>
              <a:rPr sz="927" kern="0" spc="4" dirty="0">
                <a:solidFill>
                  <a:srgbClr val="48494D"/>
                </a:solidFill>
                <a:latin typeface="Book Antiqua"/>
                <a:cs typeface="Book Antiqua"/>
              </a:rPr>
              <a:t> </a:t>
            </a:r>
            <a:r>
              <a:rPr sz="927" kern="0" spc="9" dirty="0">
                <a:solidFill>
                  <a:srgbClr val="48494D"/>
                </a:solidFill>
                <a:latin typeface="Book Antiqua"/>
                <a:cs typeface="Book Antiqua"/>
              </a:rPr>
              <a:t>is</a:t>
            </a:r>
            <a:r>
              <a:rPr sz="927" kern="0" spc="18" dirty="0">
                <a:solidFill>
                  <a:srgbClr val="48494D"/>
                </a:solidFill>
                <a:latin typeface="Book Antiqua"/>
                <a:cs typeface="Book Antiqua"/>
              </a:rPr>
              <a:t> </a:t>
            </a:r>
            <a:r>
              <a:rPr sz="927" kern="0" dirty="0">
                <a:solidFill>
                  <a:srgbClr val="48494D"/>
                </a:solidFill>
                <a:latin typeface="Book Antiqua"/>
                <a:cs typeface="Book Antiqua"/>
              </a:rPr>
              <a:t>evolving.</a:t>
            </a:r>
            <a:r>
              <a:rPr sz="927" kern="0" spc="26" dirty="0">
                <a:solidFill>
                  <a:srgbClr val="48494D"/>
                </a:solidFill>
                <a:latin typeface="Book Antiqua"/>
                <a:cs typeface="Book Antiqua"/>
              </a:rPr>
              <a:t> </a:t>
            </a:r>
            <a:r>
              <a:rPr sz="927" kern="0" spc="-22" dirty="0">
                <a:solidFill>
                  <a:srgbClr val="48494D"/>
                </a:solidFill>
                <a:latin typeface="Book Antiqua"/>
                <a:cs typeface="Book Antiqua"/>
              </a:rPr>
              <a:t>So </a:t>
            </a:r>
            <a:r>
              <a:rPr sz="927" kern="0" dirty="0">
                <a:solidFill>
                  <a:srgbClr val="48494D"/>
                </a:solidFill>
                <a:latin typeface="Book Antiqua"/>
                <a:cs typeface="Book Antiqua"/>
              </a:rPr>
              <a:t>are</a:t>
            </a:r>
            <a:r>
              <a:rPr sz="927" kern="0" spc="154" dirty="0">
                <a:solidFill>
                  <a:srgbClr val="48494D"/>
                </a:solidFill>
                <a:latin typeface="Book Antiqua"/>
                <a:cs typeface="Book Antiqua"/>
              </a:rPr>
              <a:t> </a:t>
            </a:r>
            <a:r>
              <a:rPr sz="927" kern="0" dirty="0">
                <a:solidFill>
                  <a:srgbClr val="48494D"/>
                </a:solidFill>
                <a:latin typeface="Book Antiqua"/>
                <a:cs typeface="Book Antiqua"/>
              </a:rPr>
              <a:t>patient</a:t>
            </a:r>
            <a:r>
              <a:rPr sz="927" kern="0" spc="137" dirty="0">
                <a:solidFill>
                  <a:srgbClr val="48494D"/>
                </a:solidFill>
                <a:latin typeface="Book Antiqua"/>
                <a:cs typeface="Book Antiqua"/>
              </a:rPr>
              <a:t> </a:t>
            </a:r>
            <a:r>
              <a:rPr sz="927" kern="0" spc="-9" dirty="0">
                <a:solidFill>
                  <a:srgbClr val="48494D"/>
                </a:solidFill>
                <a:latin typeface="Book Antiqua"/>
                <a:cs typeface="Book Antiqua"/>
              </a:rPr>
              <a:t>expectations.</a:t>
            </a:r>
            <a:endParaRPr sz="927" kern="0">
              <a:solidFill>
                <a:sysClr val="windowText" lastClr="000000"/>
              </a:solidFill>
              <a:latin typeface="Book Antiqua"/>
              <a:cs typeface="Book Antiqua"/>
            </a:endParaRPr>
          </a:p>
          <a:p>
            <a:pPr marL="11206" marR="20172" defTabSz="806867"/>
            <a:r>
              <a:rPr sz="927" kern="0" spc="9" dirty="0">
                <a:solidFill>
                  <a:srgbClr val="48494D"/>
                </a:solidFill>
                <a:latin typeface="Book Antiqua"/>
                <a:cs typeface="Book Antiqua"/>
              </a:rPr>
              <a:t>Healthcare</a:t>
            </a:r>
            <a:r>
              <a:rPr sz="927" kern="0" spc="97" dirty="0">
                <a:solidFill>
                  <a:srgbClr val="48494D"/>
                </a:solidFill>
                <a:latin typeface="Book Antiqua"/>
                <a:cs typeface="Book Antiqua"/>
              </a:rPr>
              <a:t> </a:t>
            </a:r>
            <a:r>
              <a:rPr sz="927" kern="0" spc="9" dirty="0">
                <a:solidFill>
                  <a:srgbClr val="48494D"/>
                </a:solidFill>
                <a:latin typeface="Book Antiqua"/>
                <a:cs typeface="Book Antiqua"/>
              </a:rPr>
              <a:t>organizations</a:t>
            </a:r>
            <a:r>
              <a:rPr sz="927" kern="0" spc="154" dirty="0">
                <a:solidFill>
                  <a:srgbClr val="48494D"/>
                </a:solidFill>
                <a:latin typeface="Book Antiqua"/>
                <a:cs typeface="Book Antiqua"/>
              </a:rPr>
              <a:t> </a:t>
            </a:r>
            <a:r>
              <a:rPr sz="927" kern="0" spc="-18" dirty="0">
                <a:solidFill>
                  <a:srgbClr val="48494D"/>
                </a:solidFill>
                <a:latin typeface="Book Antiqua"/>
                <a:cs typeface="Book Antiqua"/>
              </a:rPr>
              <a:t>need </a:t>
            </a:r>
            <a:r>
              <a:rPr sz="927" kern="0" dirty="0">
                <a:solidFill>
                  <a:srgbClr val="48494D"/>
                </a:solidFill>
                <a:latin typeface="Book Antiqua"/>
                <a:cs typeface="Book Antiqua"/>
              </a:rPr>
              <a:t>digital</a:t>
            </a:r>
            <a:r>
              <a:rPr sz="927" kern="0" spc="84" dirty="0">
                <a:solidFill>
                  <a:srgbClr val="48494D"/>
                </a:solidFill>
                <a:latin typeface="Book Antiqua"/>
                <a:cs typeface="Book Antiqua"/>
              </a:rPr>
              <a:t> </a:t>
            </a:r>
            <a:r>
              <a:rPr sz="927" kern="0" dirty="0">
                <a:solidFill>
                  <a:srgbClr val="48494D"/>
                </a:solidFill>
                <a:latin typeface="Book Antiqua"/>
                <a:cs typeface="Book Antiqua"/>
              </a:rPr>
              <a:t>solutions</a:t>
            </a:r>
            <a:r>
              <a:rPr sz="927" kern="0" spc="79" dirty="0">
                <a:solidFill>
                  <a:srgbClr val="48494D"/>
                </a:solidFill>
                <a:latin typeface="Book Antiqua"/>
                <a:cs typeface="Book Antiqua"/>
              </a:rPr>
              <a:t> </a:t>
            </a:r>
            <a:r>
              <a:rPr sz="927" kern="0" dirty="0">
                <a:solidFill>
                  <a:srgbClr val="48494D"/>
                </a:solidFill>
                <a:latin typeface="Book Antiqua"/>
                <a:cs typeface="Book Antiqua"/>
              </a:rPr>
              <a:t>that</a:t>
            </a:r>
            <a:r>
              <a:rPr sz="927" kern="0" spc="93" dirty="0">
                <a:solidFill>
                  <a:srgbClr val="48494D"/>
                </a:solidFill>
                <a:latin typeface="Book Antiqua"/>
                <a:cs typeface="Book Antiqua"/>
              </a:rPr>
              <a:t> </a:t>
            </a:r>
            <a:r>
              <a:rPr sz="927" kern="0" dirty="0">
                <a:solidFill>
                  <a:srgbClr val="48494D"/>
                </a:solidFill>
                <a:latin typeface="Book Antiqua"/>
                <a:cs typeface="Book Antiqua"/>
              </a:rPr>
              <a:t>push</a:t>
            </a:r>
            <a:r>
              <a:rPr sz="927" kern="0" spc="79" dirty="0">
                <a:solidFill>
                  <a:srgbClr val="48494D"/>
                </a:solidFill>
                <a:latin typeface="Book Antiqua"/>
                <a:cs typeface="Book Antiqua"/>
              </a:rPr>
              <a:t> </a:t>
            </a:r>
            <a:r>
              <a:rPr sz="927" kern="0" spc="-9" dirty="0">
                <a:solidFill>
                  <a:srgbClr val="48494D"/>
                </a:solidFill>
                <a:latin typeface="Book Antiqua"/>
                <a:cs typeface="Book Antiqua"/>
              </a:rPr>
              <a:t>patient </a:t>
            </a:r>
            <a:r>
              <a:rPr sz="927" kern="0" spc="44" dirty="0">
                <a:solidFill>
                  <a:srgbClr val="48494D"/>
                </a:solidFill>
                <a:latin typeface="Book Antiqua"/>
                <a:cs typeface="Book Antiqua"/>
              </a:rPr>
              <a:t>care</a:t>
            </a:r>
            <a:r>
              <a:rPr sz="927" kern="0" spc="35" dirty="0">
                <a:solidFill>
                  <a:srgbClr val="48494D"/>
                </a:solidFill>
                <a:latin typeface="Book Antiqua"/>
                <a:cs typeface="Book Antiqua"/>
              </a:rPr>
              <a:t> </a:t>
            </a:r>
            <a:r>
              <a:rPr sz="927" kern="0" dirty="0">
                <a:solidFill>
                  <a:srgbClr val="48494D"/>
                </a:solidFill>
                <a:latin typeface="Book Antiqua"/>
                <a:cs typeface="Book Antiqua"/>
              </a:rPr>
              <a:t>forward,</a:t>
            </a:r>
            <a:r>
              <a:rPr sz="927" kern="0" spc="49" dirty="0">
                <a:solidFill>
                  <a:srgbClr val="48494D"/>
                </a:solidFill>
                <a:latin typeface="Book Antiqua"/>
                <a:cs typeface="Book Antiqua"/>
              </a:rPr>
              <a:t> </a:t>
            </a:r>
            <a:r>
              <a:rPr sz="927" kern="0" dirty="0">
                <a:solidFill>
                  <a:srgbClr val="48494D"/>
                </a:solidFill>
                <a:latin typeface="Book Antiqua"/>
                <a:cs typeface="Book Antiqua"/>
              </a:rPr>
              <a:t>while</a:t>
            </a:r>
            <a:r>
              <a:rPr sz="927" kern="0" spc="18" dirty="0">
                <a:solidFill>
                  <a:srgbClr val="48494D"/>
                </a:solidFill>
                <a:latin typeface="Book Antiqua"/>
                <a:cs typeface="Book Antiqua"/>
              </a:rPr>
              <a:t> </a:t>
            </a:r>
            <a:r>
              <a:rPr sz="927" kern="0" dirty="0">
                <a:solidFill>
                  <a:srgbClr val="48494D"/>
                </a:solidFill>
                <a:latin typeface="Book Antiqua"/>
                <a:cs typeface="Book Antiqua"/>
              </a:rPr>
              <a:t>helping</a:t>
            </a:r>
            <a:r>
              <a:rPr sz="927" kern="0" spc="31" dirty="0">
                <a:solidFill>
                  <a:srgbClr val="48494D"/>
                </a:solidFill>
                <a:latin typeface="Book Antiqua"/>
                <a:cs typeface="Book Antiqua"/>
              </a:rPr>
              <a:t> </a:t>
            </a:r>
            <a:r>
              <a:rPr sz="927" kern="0" spc="22" dirty="0">
                <a:solidFill>
                  <a:srgbClr val="48494D"/>
                </a:solidFill>
                <a:latin typeface="Book Antiqua"/>
                <a:cs typeface="Book Antiqua"/>
              </a:rPr>
              <a:t>the </a:t>
            </a:r>
            <a:r>
              <a:rPr sz="927" kern="0" dirty="0">
                <a:solidFill>
                  <a:srgbClr val="48494D"/>
                </a:solidFill>
                <a:latin typeface="Book Antiqua"/>
                <a:cs typeface="Book Antiqua"/>
              </a:rPr>
              <a:t>organization</a:t>
            </a:r>
            <a:r>
              <a:rPr sz="927" kern="0" spc="141" dirty="0">
                <a:solidFill>
                  <a:srgbClr val="48494D"/>
                </a:solidFill>
                <a:latin typeface="Book Antiqua"/>
                <a:cs typeface="Book Antiqua"/>
              </a:rPr>
              <a:t> </a:t>
            </a:r>
            <a:r>
              <a:rPr sz="927" kern="0" dirty="0">
                <a:solidFill>
                  <a:srgbClr val="48494D"/>
                </a:solidFill>
                <a:latin typeface="Book Antiqua"/>
                <a:cs typeface="Book Antiqua"/>
              </a:rPr>
              <a:t>satisfy</a:t>
            </a:r>
            <a:r>
              <a:rPr sz="927" kern="0" spc="110" dirty="0">
                <a:solidFill>
                  <a:srgbClr val="48494D"/>
                </a:solidFill>
                <a:latin typeface="Book Antiqua"/>
                <a:cs typeface="Book Antiqua"/>
              </a:rPr>
              <a:t> </a:t>
            </a:r>
            <a:r>
              <a:rPr sz="927" kern="0" spc="-9" dirty="0">
                <a:solidFill>
                  <a:srgbClr val="48494D"/>
                </a:solidFill>
                <a:latin typeface="Book Antiqua"/>
                <a:cs typeface="Book Antiqua"/>
              </a:rPr>
              <a:t>regulatory </a:t>
            </a:r>
            <a:r>
              <a:rPr sz="927" kern="0" spc="9" dirty="0">
                <a:solidFill>
                  <a:srgbClr val="48494D"/>
                </a:solidFill>
                <a:latin typeface="Book Antiqua"/>
                <a:cs typeface="Book Antiqua"/>
              </a:rPr>
              <a:t>compliance,</a:t>
            </a:r>
            <a:r>
              <a:rPr sz="927" kern="0" spc="57" dirty="0">
                <a:solidFill>
                  <a:srgbClr val="48494D"/>
                </a:solidFill>
                <a:latin typeface="Book Antiqua"/>
                <a:cs typeface="Book Antiqua"/>
              </a:rPr>
              <a:t> </a:t>
            </a:r>
            <a:r>
              <a:rPr sz="927" kern="0" spc="9" dirty="0">
                <a:solidFill>
                  <a:srgbClr val="48494D"/>
                </a:solidFill>
                <a:latin typeface="Book Antiqua"/>
                <a:cs typeface="Book Antiqua"/>
              </a:rPr>
              <a:t>manage</a:t>
            </a:r>
            <a:r>
              <a:rPr sz="927" kern="0" spc="66" dirty="0">
                <a:solidFill>
                  <a:srgbClr val="48494D"/>
                </a:solidFill>
                <a:latin typeface="Book Antiqua"/>
                <a:cs typeface="Book Antiqua"/>
              </a:rPr>
              <a:t> </a:t>
            </a:r>
            <a:r>
              <a:rPr sz="927" kern="0" spc="9" dirty="0">
                <a:solidFill>
                  <a:srgbClr val="48494D"/>
                </a:solidFill>
                <a:latin typeface="Book Antiqua"/>
                <a:cs typeface="Book Antiqua"/>
              </a:rPr>
              <a:t>risk,</a:t>
            </a:r>
            <a:r>
              <a:rPr sz="927" kern="0" spc="71" dirty="0">
                <a:solidFill>
                  <a:srgbClr val="48494D"/>
                </a:solidFill>
                <a:latin typeface="Book Antiqua"/>
                <a:cs typeface="Book Antiqua"/>
              </a:rPr>
              <a:t> </a:t>
            </a:r>
            <a:r>
              <a:rPr sz="927" kern="0" spc="31" dirty="0">
                <a:solidFill>
                  <a:srgbClr val="48494D"/>
                </a:solidFill>
                <a:latin typeface="Book Antiqua"/>
                <a:cs typeface="Book Antiqua"/>
              </a:rPr>
              <a:t>meet </a:t>
            </a:r>
            <a:r>
              <a:rPr sz="927" kern="0" dirty="0">
                <a:solidFill>
                  <a:srgbClr val="48494D"/>
                </a:solidFill>
                <a:latin typeface="Book Antiqua"/>
                <a:cs typeface="Book Antiqua"/>
              </a:rPr>
              <a:t>business</a:t>
            </a:r>
            <a:r>
              <a:rPr sz="927" kern="0" spc="57" dirty="0">
                <a:solidFill>
                  <a:srgbClr val="48494D"/>
                </a:solidFill>
                <a:latin typeface="Book Antiqua"/>
                <a:cs typeface="Book Antiqua"/>
              </a:rPr>
              <a:t> </a:t>
            </a:r>
            <a:r>
              <a:rPr sz="927" kern="0" dirty="0">
                <a:solidFill>
                  <a:srgbClr val="48494D"/>
                </a:solidFill>
                <a:latin typeface="Book Antiqua"/>
                <a:cs typeface="Book Antiqua"/>
              </a:rPr>
              <a:t>demands</a:t>
            </a:r>
            <a:r>
              <a:rPr sz="927" kern="0" spc="75" dirty="0">
                <a:solidFill>
                  <a:srgbClr val="48494D"/>
                </a:solidFill>
                <a:latin typeface="Book Antiqua"/>
                <a:cs typeface="Book Antiqua"/>
              </a:rPr>
              <a:t> </a:t>
            </a:r>
            <a:r>
              <a:rPr sz="927" kern="0" dirty="0">
                <a:solidFill>
                  <a:srgbClr val="48494D"/>
                </a:solidFill>
                <a:latin typeface="Book Antiqua"/>
                <a:cs typeface="Book Antiqua"/>
              </a:rPr>
              <a:t>and</a:t>
            </a:r>
            <a:r>
              <a:rPr sz="927" kern="0" spc="101" dirty="0">
                <a:solidFill>
                  <a:srgbClr val="48494D"/>
                </a:solidFill>
                <a:latin typeface="Book Antiqua"/>
                <a:cs typeface="Book Antiqua"/>
              </a:rPr>
              <a:t> </a:t>
            </a:r>
            <a:r>
              <a:rPr sz="927" kern="0" dirty="0">
                <a:solidFill>
                  <a:srgbClr val="48494D"/>
                </a:solidFill>
                <a:latin typeface="Book Antiqua"/>
                <a:cs typeface="Book Antiqua"/>
              </a:rPr>
              <a:t>gain</a:t>
            </a:r>
            <a:r>
              <a:rPr sz="927" kern="0" spc="79" dirty="0">
                <a:solidFill>
                  <a:srgbClr val="48494D"/>
                </a:solidFill>
                <a:latin typeface="Book Antiqua"/>
                <a:cs typeface="Book Antiqua"/>
              </a:rPr>
              <a:t> </a:t>
            </a:r>
            <a:r>
              <a:rPr sz="927" kern="0" spc="-18" dirty="0">
                <a:solidFill>
                  <a:srgbClr val="48494D"/>
                </a:solidFill>
                <a:latin typeface="Book Antiqua"/>
                <a:cs typeface="Book Antiqua"/>
              </a:rPr>
              <a:t>peace </a:t>
            </a:r>
            <a:r>
              <a:rPr sz="927" kern="0" dirty="0">
                <a:solidFill>
                  <a:srgbClr val="48494D"/>
                </a:solidFill>
                <a:latin typeface="Book Antiqua"/>
                <a:cs typeface="Book Antiqua"/>
              </a:rPr>
              <a:t>of</a:t>
            </a:r>
            <a:r>
              <a:rPr sz="927" kern="0" spc="35" dirty="0">
                <a:solidFill>
                  <a:srgbClr val="48494D"/>
                </a:solidFill>
                <a:latin typeface="Book Antiqua"/>
                <a:cs typeface="Book Antiqua"/>
              </a:rPr>
              <a:t> </a:t>
            </a:r>
            <a:r>
              <a:rPr sz="927" kern="0" spc="-9" dirty="0">
                <a:solidFill>
                  <a:srgbClr val="48494D"/>
                </a:solidFill>
                <a:latin typeface="Book Antiqua"/>
                <a:cs typeface="Book Antiqua"/>
              </a:rPr>
              <a:t>mind.</a:t>
            </a:r>
            <a:endParaRPr sz="927" kern="0">
              <a:solidFill>
                <a:sysClr val="windowText" lastClr="000000"/>
              </a:solidFill>
              <a:latin typeface="Book Antiqua"/>
              <a:cs typeface="Book Antiqua"/>
            </a:endParaRPr>
          </a:p>
        </p:txBody>
      </p:sp>
      <p:sp>
        <p:nvSpPr>
          <p:cNvPr id="3" name="object 3"/>
          <p:cNvSpPr txBox="1"/>
          <p:nvPr/>
        </p:nvSpPr>
        <p:spPr>
          <a:xfrm>
            <a:off x="5205249" y="2785944"/>
            <a:ext cx="1663512" cy="970756"/>
          </a:xfrm>
          <a:prstGeom prst="rect">
            <a:avLst/>
          </a:prstGeom>
        </p:spPr>
        <p:txBody>
          <a:bodyPr vert="horz" wrap="square" lIns="0" tIns="10646" rIns="0" bIns="0" rtlCol="0">
            <a:spAutoFit/>
          </a:bodyPr>
          <a:lstStyle/>
          <a:p>
            <a:pPr marL="177623" marR="4483" indent="-166977" defTabSz="806867">
              <a:lnSpc>
                <a:spcPct val="110400"/>
              </a:lnSpc>
              <a:spcBef>
                <a:spcPts val="84"/>
              </a:spcBef>
            </a:pPr>
            <a:r>
              <a:rPr sz="2956" b="1" kern="0" spc="35" dirty="0">
                <a:solidFill>
                  <a:srgbClr val="0050FF"/>
                </a:solidFill>
                <a:latin typeface="Arial Narrow"/>
                <a:cs typeface="Arial Narrow"/>
              </a:rPr>
              <a:t>Healthcare </a:t>
            </a:r>
            <a:r>
              <a:rPr sz="2956" b="1" kern="0" spc="-9" dirty="0">
                <a:solidFill>
                  <a:srgbClr val="0050FF"/>
                </a:solidFill>
                <a:latin typeface="Arial Narrow"/>
                <a:cs typeface="Arial Narrow"/>
              </a:rPr>
              <a:t>Services</a:t>
            </a:r>
            <a:endParaRPr sz="2956" kern="0">
              <a:solidFill>
                <a:sysClr val="windowText" lastClr="000000"/>
              </a:solidFill>
              <a:latin typeface="Arial Narrow"/>
              <a:cs typeface="Arial Narrow"/>
            </a:endParaRPr>
          </a:p>
        </p:txBody>
      </p:sp>
      <p:sp>
        <p:nvSpPr>
          <p:cNvPr id="4" name="object 4"/>
          <p:cNvSpPr/>
          <p:nvPr/>
        </p:nvSpPr>
        <p:spPr>
          <a:xfrm>
            <a:off x="5243457" y="962810"/>
            <a:ext cx="1461806" cy="1461806"/>
          </a:xfrm>
          <a:custGeom>
            <a:avLst/>
            <a:gdLst/>
            <a:ahLst/>
            <a:cxnLst/>
            <a:rect l="l" t="t" r="r" b="b"/>
            <a:pathLst>
              <a:path w="1656715" h="1656714">
                <a:moveTo>
                  <a:pt x="829056" y="1656587"/>
                </a:moveTo>
                <a:lnTo>
                  <a:pt x="780409" y="1655178"/>
                </a:lnTo>
                <a:lnTo>
                  <a:pt x="732495" y="1651000"/>
                </a:lnTo>
                <a:lnTo>
                  <a:pt x="685390" y="1644134"/>
                </a:lnTo>
                <a:lnTo>
                  <a:pt x="639173" y="1634656"/>
                </a:lnTo>
                <a:lnTo>
                  <a:pt x="593923" y="1622646"/>
                </a:lnTo>
                <a:lnTo>
                  <a:pt x="549717" y="1608182"/>
                </a:lnTo>
                <a:lnTo>
                  <a:pt x="506634" y="1591341"/>
                </a:lnTo>
                <a:lnTo>
                  <a:pt x="464753" y="1572203"/>
                </a:lnTo>
                <a:lnTo>
                  <a:pt x="424151" y="1550846"/>
                </a:lnTo>
                <a:lnTo>
                  <a:pt x="384907" y="1527347"/>
                </a:lnTo>
                <a:lnTo>
                  <a:pt x="347100" y="1501786"/>
                </a:lnTo>
                <a:lnTo>
                  <a:pt x="310807" y="1474241"/>
                </a:lnTo>
                <a:lnTo>
                  <a:pt x="276106" y="1444789"/>
                </a:lnTo>
                <a:lnTo>
                  <a:pt x="243078" y="1413509"/>
                </a:lnTo>
                <a:lnTo>
                  <a:pt x="211798" y="1380480"/>
                </a:lnTo>
                <a:lnTo>
                  <a:pt x="182346" y="1345780"/>
                </a:lnTo>
                <a:lnTo>
                  <a:pt x="154801" y="1309487"/>
                </a:lnTo>
                <a:lnTo>
                  <a:pt x="129240" y="1271680"/>
                </a:lnTo>
                <a:lnTo>
                  <a:pt x="105741" y="1232436"/>
                </a:lnTo>
                <a:lnTo>
                  <a:pt x="84384" y="1191834"/>
                </a:lnTo>
                <a:lnTo>
                  <a:pt x="65246" y="1149953"/>
                </a:lnTo>
                <a:lnTo>
                  <a:pt x="48405" y="1106870"/>
                </a:lnTo>
                <a:lnTo>
                  <a:pt x="33941" y="1062664"/>
                </a:lnTo>
                <a:lnTo>
                  <a:pt x="21931" y="1017414"/>
                </a:lnTo>
                <a:lnTo>
                  <a:pt x="12453" y="971197"/>
                </a:lnTo>
                <a:lnTo>
                  <a:pt x="5587" y="924092"/>
                </a:lnTo>
                <a:lnTo>
                  <a:pt x="1409" y="876178"/>
                </a:lnTo>
                <a:lnTo>
                  <a:pt x="0" y="827531"/>
                </a:lnTo>
                <a:lnTo>
                  <a:pt x="1409" y="778891"/>
                </a:lnTo>
                <a:lnTo>
                  <a:pt x="5587" y="730993"/>
                </a:lnTo>
                <a:lnTo>
                  <a:pt x="12453" y="683915"/>
                </a:lnTo>
                <a:lnTo>
                  <a:pt x="21931" y="637733"/>
                </a:lnTo>
                <a:lnTo>
                  <a:pt x="33941" y="592527"/>
                </a:lnTo>
                <a:lnTo>
                  <a:pt x="48405" y="548373"/>
                </a:lnTo>
                <a:lnTo>
                  <a:pt x="65246" y="505348"/>
                </a:lnTo>
                <a:lnTo>
                  <a:pt x="84384" y="463531"/>
                </a:lnTo>
                <a:lnTo>
                  <a:pt x="105741" y="422998"/>
                </a:lnTo>
                <a:lnTo>
                  <a:pt x="129240" y="383828"/>
                </a:lnTo>
                <a:lnTo>
                  <a:pt x="154801" y="346096"/>
                </a:lnTo>
                <a:lnTo>
                  <a:pt x="182346" y="309882"/>
                </a:lnTo>
                <a:lnTo>
                  <a:pt x="211798" y="275263"/>
                </a:lnTo>
                <a:lnTo>
                  <a:pt x="243078" y="242315"/>
                </a:lnTo>
                <a:lnTo>
                  <a:pt x="276106" y="211118"/>
                </a:lnTo>
                <a:lnTo>
                  <a:pt x="310807" y="181746"/>
                </a:lnTo>
                <a:lnTo>
                  <a:pt x="347100" y="154280"/>
                </a:lnTo>
                <a:lnTo>
                  <a:pt x="384907" y="128795"/>
                </a:lnTo>
                <a:lnTo>
                  <a:pt x="424151" y="105370"/>
                </a:lnTo>
                <a:lnTo>
                  <a:pt x="464753" y="84082"/>
                </a:lnTo>
                <a:lnTo>
                  <a:pt x="506634" y="65008"/>
                </a:lnTo>
                <a:lnTo>
                  <a:pt x="549717" y="48225"/>
                </a:lnTo>
                <a:lnTo>
                  <a:pt x="593923" y="33813"/>
                </a:lnTo>
                <a:lnTo>
                  <a:pt x="639173" y="21846"/>
                </a:lnTo>
                <a:lnTo>
                  <a:pt x="685390" y="12405"/>
                </a:lnTo>
                <a:lnTo>
                  <a:pt x="732495" y="5565"/>
                </a:lnTo>
                <a:lnTo>
                  <a:pt x="780409" y="1404"/>
                </a:lnTo>
                <a:lnTo>
                  <a:pt x="829056" y="0"/>
                </a:lnTo>
                <a:lnTo>
                  <a:pt x="877696" y="1404"/>
                </a:lnTo>
                <a:lnTo>
                  <a:pt x="925594" y="5565"/>
                </a:lnTo>
                <a:lnTo>
                  <a:pt x="972672" y="12405"/>
                </a:lnTo>
                <a:lnTo>
                  <a:pt x="1018853" y="21846"/>
                </a:lnTo>
                <a:lnTo>
                  <a:pt x="1064060" y="33813"/>
                </a:lnTo>
                <a:lnTo>
                  <a:pt x="1108214" y="48225"/>
                </a:lnTo>
                <a:lnTo>
                  <a:pt x="1151239" y="65008"/>
                </a:lnTo>
                <a:lnTo>
                  <a:pt x="1193056" y="84082"/>
                </a:lnTo>
                <a:lnTo>
                  <a:pt x="1233589" y="105370"/>
                </a:lnTo>
                <a:lnTo>
                  <a:pt x="1272759" y="128795"/>
                </a:lnTo>
                <a:lnTo>
                  <a:pt x="1310490" y="154280"/>
                </a:lnTo>
                <a:lnTo>
                  <a:pt x="1346705" y="181746"/>
                </a:lnTo>
                <a:lnTo>
                  <a:pt x="1381324" y="211118"/>
                </a:lnTo>
                <a:lnTo>
                  <a:pt x="1414271" y="242315"/>
                </a:lnTo>
                <a:lnTo>
                  <a:pt x="1445469" y="275263"/>
                </a:lnTo>
                <a:lnTo>
                  <a:pt x="1474840" y="309882"/>
                </a:lnTo>
                <a:lnTo>
                  <a:pt x="1502307" y="346096"/>
                </a:lnTo>
                <a:lnTo>
                  <a:pt x="1527792" y="383828"/>
                </a:lnTo>
                <a:lnTo>
                  <a:pt x="1551217" y="422998"/>
                </a:lnTo>
                <a:lnTo>
                  <a:pt x="1572505" y="463531"/>
                </a:lnTo>
                <a:lnTo>
                  <a:pt x="1591579" y="505348"/>
                </a:lnTo>
                <a:lnTo>
                  <a:pt x="1608362" y="548373"/>
                </a:lnTo>
                <a:lnTo>
                  <a:pt x="1622774" y="592527"/>
                </a:lnTo>
                <a:lnTo>
                  <a:pt x="1634741" y="637733"/>
                </a:lnTo>
                <a:lnTo>
                  <a:pt x="1644182" y="683915"/>
                </a:lnTo>
                <a:lnTo>
                  <a:pt x="1651022" y="730993"/>
                </a:lnTo>
                <a:lnTo>
                  <a:pt x="1655183" y="778891"/>
                </a:lnTo>
                <a:lnTo>
                  <a:pt x="1656587" y="827531"/>
                </a:lnTo>
                <a:lnTo>
                  <a:pt x="1655183" y="876178"/>
                </a:lnTo>
                <a:lnTo>
                  <a:pt x="1651022" y="924092"/>
                </a:lnTo>
                <a:lnTo>
                  <a:pt x="1644182" y="971197"/>
                </a:lnTo>
                <a:lnTo>
                  <a:pt x="1634741" y="1017414"/>
                </a:lnTo>
                <a:lnTo>
                  <a:pt x="1622774" y="1062664"/>
                </a:lnTo>
                <a:lnTo>
                  <a:pt x="1608362" y="1106870"/>
                </a:lnTo>
                <a:lnTo>
                  <a:pt x="1591579" y="1149953"/>
                </a:lnTo>
                <a:lnTo>
                  <a:pt x="1572505" y="1191834"/>
                </a:lnTo>
                <a:lnTo>
                  <a:pt x="1551217" y="1232436"/>
                </a:lnTo>
                <a:lnTo>
                  <a:pt x="1527792" y="1271680"/>
                </a:lnTo>
                <a:lnTo>
                  <a:pt x="1502307" y="1309487"/>
                </a:lnTo>
                <a:lnTo>
                  <a:pt x="1474840" y="1345780"/>
                </a:lnTo>
                <a:lnTo>
                  <a:pt x="1445469" y="1380480"/>
                </a:lnTo>
                <a:lnTo>
                  <a:pt x="1414271" y="1413509"/>
                </a:lnTo>
                <a:lnTo>
                  <a:pt x="1381324" y="1444789"/>
                </a:lnTo>
                <a:lnTo>
                  <a:pt x="1346705" y="1474241"/>
                </a:lnTo>
                <a:lnTo>
                  <a:pt x="1310490" y="1501786"/>
                </a:lnTo>
                <a:lnTo>
                  <a:pt x="1272759" y="1527347"/>
                </a:lnTo>
                <a:lnTo>
                  <a:pt x="1233589" y="1550846"/>
                </a:lnTo>
                <a:lnTo>
                  <a:pt x="1193056" y="1572203"/>
                </a:lnTo>
                <a:lnTo>
                  <a:pt x="1151239" y="1591341"/>
                </a:lnTo>
                <a:lnTo>
                  <a:pt x="1108214" y="1608182"/>
                </a:lnTo>
                <a:lnTo>
                  <a:pt x="1064060" y="1622646"/>
                </a:lnTo>
                <a:lnTo>
                  <a:pt x="1018853" y="1634656"/>
                </a:lnTo>
                <a:lnTo>
                  <a:pt x="972672" y="1644134"/>
                </a:lnTo>
                <a:lnTo>
                  <a:pt x="925594" y="1651000"/>
                </a:lnTo>
                <a:lnTo>
                  <a:pt x="877696" y="1655178"/>
                </a:lnTo>
                <a:lnTo>
                  <a:pt x="829056" y="1656587"/>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5" name="object 5"/>
          <p:cNvSpPr txBox="1"/>
          <p:nvPr/>
        </p:nvSpPr>
        <p:spPr>
          <a:xfrm>
            <a:off x="5529478" y="1420926"/>
            <a:ext cx="886946" cy="348022"/>
          </a:xfrm>
          <a:prstGeom prst="rect">
            <a:avLst/>
          </a:prstGeom>
        </p:spPr>
        <p:txBody>
          <a:bodyPr vert="horz" wrap="square" lIns="0" tIns="10646" rIns="0" bIns="0" rtlCol="0">
            <a:spAutoFit/>
          </a:bodyPr>
          <a:lstStyle/>
          <a:p>
            <a:pPr marL="11206" marR="4483" indent="158572" defTabSz="806867">
              <a:lnSpc>
                <a:spcPct val="100800"/>
              </a:lnSpc>
              <a:spcBef>
                <a:spcPts val="84"/>
              </a:spcBef>
            </a:pPr>
            <a:r>
              <a:rPr sz="1103" b="1" kern="0" spc="132" dirty="0">
                <a:solidFill>
                  <a:srgbClr val="0050FF"/>
                </a:solidFill>
                <a:latin typeface="Calibri"/>
                <a:cs typeface="Calibri"/>
              </a:rPr>
              <a:t>Audit</a:t>
            </a:r>
            <a:r>
              <a:rPr sz="1103" b="1" kern="0" spc="53" dirty="0">
                <a:solidFill>
                  <a:srgbClr val="0050FF"/>
                </a:solidFill>
                <a:latin typeface="Calibri"/>
                <a:cs typeface="Calibri"/>
              </a:rPr>
              <a:t> </a:t>
            </a:r>
            <a:r>
              <a:rPr sz="1103" b="1" kern="0" spc="-53" dirty="0">
                <a:solidFill>
                  <a:srgbClr val="0050FF"/>
                </a:solidFill>
                <a:latin typeface="Calibri"/>
                <a:cs typeface="Calibri"/>
              </a:rPr>
              <a:t>&amp; </a:t>
            </a:r>
            <a:r>
              <a:rPr sz="1103" b="1" kern="0" spc="150" dirty="0">
                <a:solidFill>
                  <a:srgbClr val="0050FF"/>
                </a:solidFill>
                <a:latin typeface="Calibri"/>
                <a:cs typeface="Calibri"/>
              </a:rPr>
              <a:t>Accounting</a:t>
            </a:r>
            <a:endParaRPr sz="1103" kern="0">
              <a:solidFill>
                <a:sysClr val="windowText" lastClr="000000"/>
              </a:solidFill>
              <a:latin typeface="Calibri"/>
              <a:cs typeface="Calibri"/>
            </a:endParaRPr>
          </a:p>
        </p:txBody>
      </p:sp>
      <p:sp>
        <p:nvSpPr>
          <p:cNvPr id="6" name="object 6"/>
          <p:cNvSpPr/>
          <p:nvPr/>
        </p:nvSpPr>
        <p:spPr>
          <a:xfrm>
            <a:off x="6026076" y="4266752"/>
            <a:ext cx="1460687" cy="1460687"/>
          </a:xfrm>
          <a:custGeom>
            <a:avLst/>
            <a:gdLst/>
            <a:ahLst/>
            <a:cxnLst/>
            <a:rect l="l" t="t" r="r" b="b"/>
            <a:pathLst>
              <a:path w="1655445" h="1655445">
                <a:moveTo>
                  <a:pt x="827531" y="1655063"/>
                </a:moveTo>
                <a:lnTo>
                  <a:pt x="778891" y="1653659"/>
                </a:lnTo>
                <a:lnTo>
                  <a:pt x="730993" y="1649498"/>
                </a:lnTo>
                <a:lnTo>
                  <a:pt x="683915" y="1642658"/>
                </a:lnTo>
                <a:lnTo>
                  <a:pt x="637734" y="1633216"/>
                </a:lnTo>
                <a:lnTo>
                  <a:pt x="592527" y="1621250"/>
                </a:lnTo>
                <a:lnTo>
                  <a:pt x="548373" y="1606838"/>
                </a:lnTo>
                <a:lnTo>
                  <a:pt x="505348" y="1590055"/>
                </a:lnTo>
                <a:lnTo>
                  <a:pt x="463531" y="1570981"/>
                </a:lnTo>
                <a:lnTo>
                  <a:pt x="422998" y="1549693"/>
                </a:lnTo>
                <a:lnTo>
                  <a:pt x="383828" y="1526268"/>
                </a:lnTo>
                <a:lnTo>
                  <a:pt x="346096" y="1500783"/>
                </a:lnTo>
                <a:lnTo>
                  <a:pt x="309882" y="1473316"/>
                </a:lnTo>
                <a:lnTo>
                  <a:pt x="275263" y="1443945"/>
                </a:lnTo>
                <a:lnTo>
                  <a:pt x="242316" y="1412747"/>
                </a:lnTo>
                <a:lnTo>
                  <a:pt x="211118" y="1379800"/>
                </a:lnTo>
                <a:lnTo>
                  <a:pt x="181746" y="1345180"/>
                </a:lnTo>
                <a:lnTo>
                  <a:pt x="154280" y="1308966"/>
                </a:lnTo>
                <a:lnTo>
                  <a:pt x="128795" y="1271235"/>
                </a:lnTo>
                <a:lnTo>
                  <a:pt x="105370" y="1232065"/>
                </a:lnTo>
                <a:lnTo>
                  <a:pt x="84082" y="1191532"/>
                </a:lnTo>
                <a:lnTo>
                  <a:pt x="65008" y="1149715"/>
                </a:lnTo>
                <a:lnTo>
                  <a:pt x="48225" y="1106690"/>
                </a:lnTo>
                <a:lnTo>
                  <a:pt x="33813" y="1062536"/>
                </a:lnTo>
                <a:lnTo>
                  <a:pt x="21846" y="1017329"/>
                </a:lnTo>
                <a:lnTo>
                  <a:pt x="12405" y="971148"/>
                </a:lnTo>
                <a:lnTo>
                  <a:pt x="5565" y="924070"/>
                </a:lnTo>
                <a:lnTo>
                  <a:pt x="1404" y="876172"/>
                </a:lnTo>
                <a:lnTo>
                  <a:pt x="0" y="827531"/>
                </a:lnTo>
                <a:lnTo>
                  <a:pt x="1404" y="778891"/>
                </a:lnTo>
                <a:lnTo>
                  <a:pt x="5565" y="730993"/>
                </a:lnTo>
                <a:lnTo>
                  <a:pt x="12405" y="683915"/>
                </a:lnTo>
                <a:lnTo>
                  <a:pt x="21846" y="637733"/>
                </a:lnTo>
                <a:lnTo>
                  <a:pt x="33813" y="592527"/>
                </a:lnTo>
                <a:lnTo>
                  <a:pt x="48225" y="548373"/>
                </a:lnTo>
                <a:lnTo>
                  <a:pt x="65008" y="505348"/>
                </a:lnTo>
                <a:lnTo>
                  <a:pt x="84082" y="463531"/>
                </a:lnTo>
                <a:lnTo>
                  <a:pt x="105370" y="422998"/>
                </a:lnTo>
                <a:lnTo>
                  <a:pt x="128795" y="383828"/>
                </a:lnTo>
                <a:lnTo>
                  <a:pt x="154280" y="346096"/>
                </a:lnTo>
                <a:lnTo>
                  <a:pt x="181746" y="309882"/>
                </a:lnTo>
                <a:lnTo>
                  <a:pt x="211118" y="275263"/>
                </a:lnTo>
                <a:lnTo>
                  <a:pt x="242316" y="242315"/>
                </a:lnTo>
                <a:lnTo>
                  <a:pt x="275263" y="211118"/>
                </a:lnTo>
                <a:lnTo>
                  <a:pt x="309882" y="181746"/>
                </a:lnTo>
                <a:lnTo>
                  <a:pt x="346096" y="154280"/>
                </a:lnTo>
                <a:lnTo>
                  <a:pt x="383828" y="128795"/>
                </a:lnTo>
                <a:lnTo>
                  <a:pt x="422998" y="105370"/>
                </a:lnTo>
                <a:lnTo>
                  <a:pt x="463531" y="84082"/>
                </a:lnTo>
                <a:lnTo>
                  <a:pt x="505348" y="65008"/>
                </a:lnTo>
                <a:lnTo>
                  <a:pt x="548373" y="48225"/>
                </a:lnTo>
                <a:lnTo>
                  <a:pt x="592527" y="33813"/>
                </a:lnTo>
                <a:lnTo>
                  <a:pt x="637734" y="21846"/>
                </a:lnTo>
                <a:lnTo>
                  <a:pt x="683915" y="12405"/>
                </a:lnTo>
                <a:lnTo>
                  <a:pt x="730993" y="5565"/>
                </a:lnTo>
                <a:lnTo>
                  <a:pt x="778891" y="1404"/>
                </a:lnTo>
                <a:lnTo>
                  <a:pt x="827531" y="0"/>
                </a:lnTo>
                <a:lnTo>
                  <a:pt x="876172" y="1404"/>
                </a:lnTo>
                <a:lnTo>
                  <a:pt x="924070" y="5565"/>
                </a:lnTo>
                <a:lnTo>
                  <a:pt x="971148" y="12405"/>
                </a:lnTo>
                <a:lnTo>
                  <a:pt x="1017329" y="21846"/>
                </a:lnTo>
                <a:lnTo>
                  <a:pt x="1062536" y="33813"/>
                </a:lnTo>
                <a:lnTo>
                  <a:pt x="1106690" y="48225"/>
                </a:lnTo>
                <a:lnTo>
                  <a:pt x="1149715" y="65008"/>
                </a:lnTo>
                <a:lnTo>
                  <a:pt x="1191532" y="84082"/>
                </a:lnTo>
                <a:lnTo>
                  <a:pt x="1232065" y="105370"/>
                </a:lnTo>
                <a:lnTo>
                  <a:pt x="1271235" y="128795"/>
                </a:lnTo>
                <a:lnTo>
                  <a:pt x="1308967" y="154280"/>
                </a:lnTo>
                <a:lnTo>
                  <a:pt x="1345181" y="181746"/>
                </a:lnTo>
                <a:lnTo>
                  <a:pt x="1379800" y="211118"/>
                </a:lnTo>
                <a:lnTo>
                  <a:pt x="1412747" y="242315"/>
                </a:lnTo>
                <a:lnTo>
                  <a:pt x="1443945" y="275263"/>
                </a:lnTo>
                <a:lnTo>
                  <a:pt x="1473316" y="309882"/>
                </a:lnTo>
                <a:lnTo>
                  <a:pt x="1500783" y="346096"/>
                </a:lnTo>
                <a:lnTo>
                  <a:pt x="1526268" y="383828"/>
                </a:lnTo>
                <a:lnTo>
                  <a:pt x="1549693" y="422998"/>
                </a:lnTo>
                <a:lnTo>
                  <a:pt x="1570981" y="463531"/>
                </a:lnTo>
                <a:lnTo>
                  <a:pt x="1590055" y="505348"/>
                </a:lnTo>
                <a:lnTo>
                  <a:pt x="1606838" y="548373"/>
                </a:lnTo>
                <a:lnTo>
                  <a:pt x="1621250" y="592527"/>
                </a:lnTo>
                <a:lnTo>
                  <a:pt x="1633216" y="637733"/>
                </a:lnTo>
                <a:lnTo>
                  <a:pt x="1642658" y="683915"/>
                </a:lnTo>
                <a:lnTo>
                  <a:pt x="1649498" y="730993"/>
                </a:lnTo>
                <a:lnTo>
                  <a:pt x="1653659" y="778891"/>
                </a:lnTo>
                <a:lnTo>
                  <a:pt x="1655063" y="827531"/>
                </a:lnTo>
                <a:lnTo>
                  <a:pt x="1653659" y="876172"/>
                </a:lnTo>
                <a:lnTo>
                  <a:pt x="1649498" y="924070"/>
                </a:lnTo>
                <a:lnTo>
                  <a:pt x="1642658" y="971148"/>
                </a:lnTo>
                <a:lnTo>
                  <a:pt x="1633216" y="1017329"/>
                </a:lnTo>
                <a:lnTo>
                  <a:pt x="1621250" y="1062536"/>
                </a:lnTo>
                <a:lnTo>
                  <a:pt x="1606838" y="1106690"/>
                </a:lnTo>
                <a:lnTo>
                  <a:pt x="1590055" y="1149715"/>
                </a:lnTo>
                <a:lnTo>
                  <a:pt x="1570981" y="1191532"/>
                </a:lnTo>
                <a:lnTo>
                  <a:pt x="1549693" y="1232065"/>
                </a:lnTo>
                <a:lnTo>
                  <a:pt x="1526268" y="1271235"/>
                </a:lnTo>
                <a:lnTo>
                  <a:pt x="1500783" y="1308966"/>
                </a:lnTo>
                <a:lnTo>
                  <a:pt x="1473316" y="1345180"/>
                </a:lnTo>
                <a:lnTo>
                  <a:pt x="1443945" y="1379800"/>
                </a:lnTo>
                <a:lnTo>
                  <a:pt x="1412747" y="1412747"/>
                </a:lnTo>
                <a:lnTo>
                  <a:pt x="1379800" y="1443945"/>
                </a:lnTo>
                <a:lnTo>
                  <a:pt x="1345181" y="1473316"/>
                </a:lnTo>
                <a:lnTo>
                  <a:pt x="1308967" y="1500783"/>
                </a:lnTo>
                <a:lnTo>
                  <a:pt x="1271235" y="1526268"/>
                </a:lnTo>
                <a:lnTo>
                  <a:pt x="1232065" y="1549693"/>
                </a:lnTo>
                <a:lnTo>
                  <a:pt x="1191532" y="1570981"/>
                </a:lnTo>
                <a:lnTo>
                  <a:pt x="1149715" y="1590055"/>
                </a:lnTo>
                <a:lnTo>
                  <a:pt x="1106690" y="1606838"/>
                </a:lnTo>
                <a:lnTo>
                  <a:pt x="1062536" y="1621250"/>
                </a:lnTo>
                <a:lnTo>
                  <a:pt x="1017329" y="1633216"/>
                </a:lnTo>
                <a:lnTo>
                  <a:pt x="971148" y="1642658"/>
                </a:lnTo>
                <a:lnTo>
                  <a:pt x="924070" y="1649498"/>
                </a:lnTo>
                <a:lnTo>
                  <a:pt x="876172" y="1653659"/>
                </a:lnTo>
                <a:lnTo>
                  <a:pt x="827531" y="1655063"/>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7" name="object 7"/>
          <p:cNvSpPr txBox="1"/>
          <p:nvPr/>
        </p:nvSpPr>
        <p:spPr>
          <a:xfrm>
            <a:off x="6410246" y="4724868"/>
            <a:ext cx="691963" cy="519415"/>
          </a:xfrm>
          <a:prstGeom prst="rect">
            <a:avLst/>
          </a:prstGeom>
        </p:spPr>
        <p:txBody>
          <a:bodyPr vert="horz" wrap="square" lIns="0" tIns="10646" rIns="0" bIns="0" rtlCol="0">
            <a:spAutoFit/>
          </a:bodyPr>
          <a:lstStyle/>
          <a:p>
            <a:pPr marL="11206" marR="4483" indent="-560" algn="ctr" defTabSz="806867">
              <a:lnSpc>
                <a:spcPct val="100800"/>
              </a:lnSpc>
              <a:spcBef>
                <a:spcPts val="84"/>
              </a:spcBef>
            </a:pPr>
            <a:r>
              <a:rPr sz="1103" b="1" kern="0" spc="124" dirty="0">
                <a:solidFill>
                  <a:srgbClr val="0050FF"/>
                </a:solidFill>
                <a:latin typeface="Calibri"/>
                <a:cs typeface="Calibri"/>
              </a:rPr>
              <a:t>Capital</a:t>
            </a:r>
            <a:r>
              <a:rPr sz="1103" b="1" kern="0" spc="66" dirty="0">
                <a:solidFill>
                  <a:srgbClr val="0050FF"/>
                </a:solidFill>
                <a:latin typeface="Calibri"/>
                <a:cs typeface="Calibri"/>
              </a:rPr>
              <a:t> </a:t>
            </a:r>
            <a:r>
              <a:rPr sz="1103" b="1" kern="0" spc="-44" dirty="0">
                <a:solidFill>
                  <a:srgbClr val="0050FF"/>
                </a:solidFill>
                <a:latin typeface="Calibri"/>
                <a:cs typeface="Calibri"/>
              </a:rPr>
              <a:t>&amp; </a:t>
            </a:r>
            <a:r>
              <a:rPr sz="1103" b="1" kern="0" spc="106" dirty="0">
                <a:solidFill>
                  <a:srgbClr val="0050FF"/>
                </a:solidFill>
                <a:latin typeface="Calibri"/>
                <a:cs typeface="Calibri"/>
              </a:rPr>
              <a:t>Facility </a:t>
            </a:r>
            <a:r>
              <a:rPr sz="1103" b="1" kern="0" spc="146" dirty="0">
                <a:solidFill>
                  <a:srgbClr val="0050FF"/>
                </a:solidFill>
                <a:latin typeface="Calibri"/>
                <a:cs typeface="Calibri"/>
              </a:rPr>
              <a:t>Planning</a:t>
            </a:r>
            <a:endParaRPr sz="1103" kern="0">
              <a:solidFill>
                <a:sysClr val="windowText" lastClr="000000"/>
              </a:solidFill>
              <a:latin typeface="Calibri"/>
              <a:cs typeface="Calibri"/>
            </a:endParaRPr>
          </a:p>
        </p:txBody>
      </p:sp>
      <p:sp>
        <p:nvSpPr>
          <p:cNvPr id="8" name="object 8"/>
          <p:cNvSpPr/>
          <p:nvPr/>
        </p:nvSpPr>
        <p:spPr>
          <a:xfrm>
            <a:off x="4513282" y="4286923"/>
            <a:ext cx="1460687" cy="1460687"/>
          </a:xfrm>
          <a:custGeom>
            <a:avLst/>
            <a:gdLst/>
            <a:ahLst/>
            <a:cxnLst/>
            <a:rect l="l" t="t" r="r" b="b"/>
            <a:pathLst>
              <a:path w="1655445" h="1655445">
                <a:moveTo>
                  <a:pt x="827531" y="1655063"/>
                </a:moveTo>
                <a:lnTo>
                  <a:pt x="778891" y="1653659"/>
                </a:lnTo>
                <a:lnTo>
                  <a:pt x="730993" y="1649498"/>
                </a:lnTo>
                <a:lnTo>
                  <a:pt x="683915" y="1642658"/>
                </a:lnTo>
                <a:lnTo>
                  <a:pt x="637734" y="1633216"/>
                </a:lnTo>
                <a:lnTo>
                  <a:pt x="592527" y="1621250"/>
                </a:lnTo>
                <a:lnTo>
                  <a:pt x="548373" y="1606838"/>
                </a:lnTo>
                <a:lnTo>
                  <a:pt x="505348" y="1590055"/>
                </a:lnTo>
                <a:lnTo>
                  <a:pt x="463531" y="1570981"/>
                </a:lnTo>
                <a:lnTo>
                  <a:pt x="422998" y="1549693"/>
                </a:lnTo>
                <a:lnTo>
                  <a:pt x="383828" y="1526268"/>
                </a:lnTo>
                <a:lnTo>
                  <a:pt x="346096" y="1500783"/>
                </a:lnTo>
                <a:lnTo>
                  <a:pt x="309882" y="1473316"/>
                </a:lnTo>
                <a:lnTo>
                  <a:pt x="275263" y="1443945"/>
                </a:lnTo>
                <a:lnTo>
                  <a:pt x="242316" y="1412747"/>
                </a:lnTo>
                <a:lnTo>
                  <a:pt x="211118" y="1379800"/>
                </a:lnTo>
                <a:lnTo>
                  <a:pt x="181746" y="1345180"/>
                </a:lnTo>
                <a:lnTo>
                  <a:pt x="154280" y="1308966"/>
                </a:lnTo>
                <a:lnTo>
                  <a:pt x="128795" y="1271235"/>
                </a:lnTo>
                <a:lnTo>
                  <a:pt x="105370" y="1232065"/>
                </a:lnTo>
                <a:lnTo>
                  <a:pt x="84082" y="1191532"/>
                </a:lnTo>
                <a:lnTo>
                  <a:pt x="65008" y="1149715"/>
                </a:lnTo>
                <a:lnTo>
                  <a:pt x="48225" y="1106690"/>
                </a:lnTo>
                <a:lnTo>
                  <a:pt x="33813" y="1062536"/>
                </a:lnTo>
                <a:lnTo>
                  <a:pt x="21846" y="1017329"/>
                </a:lnTo>
                <a:lnTo>
                  <a:pt x="12405" y="971148"/>
                </a:lnTo>
                <a:lnTo>
                  <a:pt x="5565" y="924070"/>
                </a:lnTo>
                <a:lnTo>
                  <a:pt x="1404" y="876172"/>
                </a:lnTo>
                <a:lnTo>
                  <a:pt x="0" y="827531"/>
                </a:lnTo>
                <a:lnTo>
                  <a:pt x="1404" y="778891"/>
                </a:lnTo>
                <a:lnTo>
                  <a:pt x="5565" y="730993"/>
                </a:lnTo>
                <a:lnTo>
                  <a:pt x="12405" y="683915"/>
                </a:lnTo>
                <a:lnTo>
                  <a:pt x="21846" y="637733"/>
                </a:lnTo>
                <a:lnTo>
                  <a:pt x="33813" y="592527"/>
                </a:lnTo>
                <a:lnTo>
                  <a:pt x="48225" y="548373"/>
                </a:lnTo>
                <a:lnTo>
                  <a:pt x="65008" y="505348"/>
                </a:lnTo>
                <a:lnTo>
                  <a:pt x="84082" y="463531"/>
                </a:lnTo>
                <a:lnTo>
                  <a:pt x="105370" y="422998"/>
                </a:lnTo>
                <a:lnTo>
                  <a:pt x="128795" y="383828"/>
                </a:lnTo>
                <a:lnTo>
                  <a:pt x="154280" y="346096"/>
                </a:lnTo>
                <a:lnTo>
                  <a:pt x="181746" y="309882"/>
                </a:lnTo>
                <a:lnTo>
                  <a:pt x="211118" y="275263"/>
                </a:lnTo>
                <a:lnTo>
                  <a:pt x="242316" y="242315"/>
                </a:lnTo>
                <a:lnTo>
                  <a:pt x="275263" y="211118"/>
                </a:lnTo>
                <a:lnTo>
                  <a:pt x="309882" y="181746"/>
                </a:lnTo>
                <a:lnTo>
                  <a:pt x="346096" y="154280"/>
                </a:lnTo>
                <a:lnTo>
                  <a:pt x="383828" y="128795"/>
                </a:lnTo>
                <a:lnTo>
                  <a:pt x="422998" y="105370"/>
                </a:lnTo>
                <a:lnTo>
                  <a:pt x="463531" y="84082"/>
                </a:lnTo>
                <a:lnTo>
                  <a:pt x="505348" y="65008"/>
                </a:lnTo>
                <a:lnTo>
                  <a:pt x="548373" y="48225"/>
                </a:lnTo>
                <a:lnTo>
                  <a:pt x="592527" y="33813"/>
                </a:lnTo>
                <a:lnTo>
                  <a:pt x="637734" y="21846"/>
                </a:lnTo>
                <a:lnTo>
                  <a:pt x="683915" y="12405"/>
                </a:lnTo>
                <a:lnTo>
                  <a:pt x="730993" y="5565"/>
                </a:lnTo>
                <a:lnTo>
                  <a:pt x="778891" y="1404"/>
                </a:lnTo>
                <a:lnTo>
                  <a:pt x="827531" y="0"/>
                </a:lnTo>
                <a:lnTo>
                  <a:pt x="876172" y="1404"/>
                </a:lnTo>
                <a:lnTo>
                  <a:pt x="924070" y="5565"/>
                </a:lnTo>
                <a:lnTo>
                  <a:pt x="971148" y="12405"/>
                </a:lnTo>
                <a:lnTo>
                  <a:pt x="1017329" y="21846"/>
                </a:lnTo>
                <a:lnTo>
                  <a:pt x="1062536" y="33813"/>
                </a:lnTo>
                <a:lnTo>
                  <a:pt x="1106690" y="48225"/>
                </a:lnTo>
                <a:lnTo>
                  <a:pt x="1149715" y="65008"/>
                </a:lnTo>
                <a:lnTo>
                  <a:pt x="1191532" y="84082"/>
                </a:lnTo>
                <a:lnTo>
                  <a:pt x="1232065" y="105370"/>
                </a:lnTo>
                <a:lnTo>
                  <a:pt x="1271235" y="128795"/>
                </a:lnTo>
                <a:lnTo>
                  <a:pt x="1308967" y="154280"/>
                </a:lnTo>
                <a:lnTo>
                  <a:pt x="1345181" y="181746"/>
                </a:lnTo>
                <a:lnTo>
                  <a:pt x="1379800" y="211118"/>
                </a:lnTo>
                <a:lnTo>
                  <a:pt x="1412747" y="242315"/>
                </a:lnTo>
                <a:lnTo>
                  <a:pt x="1443945" y="275263"/>
                </a:lnTo>
                <a:lnTo>
                  <a:pt x="1473316" y="309882"/>
                </a:lnTo>
                <a:lnTo>
                  <a:pt x="1500783" y="346096"/>
                </a:lnTo>
                <a:lnTo>
                  <a:pt x="1526268" y="383828"/>
                </a:lnTo>
                <a:lnTo>
                  <a:pt x="1549693" y="422998"/>
                </a:lnTo>
                <a:lnTo>
                  <a:pt x="1570981" y="463531"/>
                </a:lnTo>
                <a:lnTo>
                  <a:pt x="1590055" y="505348"/>
                </a:lnTo>
                <a:lnTo>
                  <a:pt x="1606838" y="548373"/>
                </a:lnTo>
                <a:lnTo>
                  <a:pt x="1621250" y="592527"/>
                </a:lnTo>
                <a:lnTo>
                  <a:pt x="1633216" y="637733"/>
                </a:lnTo>
                <a:lnTo>
                  <a:pt x="1642658" y="683915"/>
                </a:lnTo>
                <a:lnTo>
                  <a:pt x="1649498" y="730993"/>
                </a:lnTo>
                <a:lnTo>
                  <a:pt x="1653659" y="778891"/>
                </a:lnTo>
                <a:lnTo>
                  <a:pt x="1655063" y="827531"/>
                </a:lnTo>
                <a:lnTo>
                  <a:pt x="1653659" y="876172"/>
                </a:lnTo>
                <a:lnTo>
                  <a:pt x="1649498" y="924070"/>
                </a:lnTo>
                <a:lnTo>
                  <a:pt x="1642658" y="971148"/>
                </a:lnTo>
                <a:lnTo>
                  <a:pt x="1633216" y="1017329"/>
                </a:lnTo>
                <a:lnTo>
                  <a:pt x="1621250" y="1062536"/>
                </a:lnTo>
                <a:lnTo>
                  <a:pt x="1606838" y="1106690"/>
                </a:lnTo>
                <a:lnTo>
                  <a:pt x="1590055" y="1149715"/>
                </a:lnTo>
                <a:lnTo>
                  <a:pt x="1570981" y="1191532"/>
                </a:lnTo>
                <a:lnTo>
                  <a:pt x="1549693" y="1232065"/>
                </a:lnTo>
                <a:lnTo>
                  <a:pt x="1526268" y="1271235"/>
                </a:lnTo>
                <a:lnTo>
                  <a:pt x="1500783" y="1308966"/>
                </a:lnTo>
                <a:lnTo>
                  <a:pt x="1473316" y="1345180"/>
                </a:lnTo>
                <a:lnTo>
                  <a:pt x="1443945" y="1379800"/>
                </a:lnTo>
                <a:lnTo>
                  <a:pt x="1412747" y="1412747"/>
                </a:lnTo>
                <a:lnTo>
                  <a:pt x="1379800" y="1443945"/>
                </a:lnTo>
                <a:lnTo>
                  <a:pt x="1345181" y="1473316"/>
                </a:lnTo>
                <a:lnTo>
                  <a:pt x="1308967" y="1500783"/>
                </a:lnTo>
                <a:lnTo>
                  <a:pt x="1271235" y="1526268"/>
                </a:lnTo>
                <a:lnTo>
                  <a:pt x="1232065" y="1549693"/>
                </a:lnTo>
                <a:lnTo>
                  <a:pt x="1191532" y="1570981"/>
                </a:lnTo>
                <a:lnTo>
                  <a:pt x="1149715" y="1590055"/>
                </a:lnTo>
                <a:lnTo>
                  <a:pt x="1106690" y="1606838"/>
                </a:lnTo>
                <a:lnTo>
                  <a:pt x="1062536" y="1621250"/>
                </a:lnTo>
                <a:lnTo>
                  <a:pt x="1017329" y="1633216"/>
                </a:lnTo>
                <a:lnTo>
                  <a:pt x="971148" y="1642658"/>
                </a:lnTo>
                <a:lnTo>
                  <a:pt x="924070" y="1649498"/>
                </a:lnTo>
                <a:lnTo>
                  <a:pt x="876172" y="1653659"/>
                </a:lnTo>
                <a:lnTo>
                  <a:pt x="827531" y="1655063"/>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9" name="object 9"/>
          <p:cNvSpPr txBox="1"/>
          <p:nvPr/>
        </p:nvSpPr>
        <p:spPr>
          <a:xfrm>
            <a:off x="4731966" y="4766533"/>
            <a:ext cx="1021976" cy="494325"/>
          </a:xfrm>
          <a:prstGeom prst="rect">
            <a:avLst/>
          </a:prstGeom>
        </p:spPr>
        <p:txBody>
          <a:bodyPr vert="horz" wrap="square" lIns="0" tIns="8404" rIns="0" bIns="0" rtlCol="0">
            <a:spAutoFit/>
          </a:bodyPr>
          <a:lstStyle/>
          <a:p>
            <a:pPr marL="11206" marR="4483" algn="ctr" defTabSz="806867">
              <a:lnSpc>
                <a:spcPct val="102499"/>
              </a:lnSpc>
              <a:spcBef>
                <a:spcPts val="66"/>
              </a:spcBef>
            </a:pPr>
            <a:r>
              <a:rPr sz="927" b="1" kern="0" spc="115" dirty="0">
                <a:solidFill>
                  <a:srgbClr val="0050FF"/>
                </a:solidFill>
                <a:latin typeface="Calibri"/>
                <a:cs typeface="Calibri"/>
              </a:rPr>
              <a:t>Reimbursement </a:t>
            </a:r>
            <a:r>
              <a:rPr sz="1103" b="1" kern="0" dirty="0">
                <a:solidFill>
                  <a:srgbClr val="0050FF"/>
                </a:solidFill>
                <a:latin typeface="Calibri"/>
                <a:cs typeface="Calibri"/>
              </a:rPr>
              <a:t>&amp;</a:t>
            </a:r>
            <a:r>
              <a:rPr sz="1103" b="1" kern="0" spc="84" dirty="0">
                <a:solidFill>
                  <a:srgbClr val="0050FF"/>
                </a:solidFill>
                <a:latin typeface="Calibri"/>
                <a:cs typeface="Calibri"/>
              </a:rPr>
              <a:t> </a:t>
            </a:r>
            <a:r>
              <a:rPr sz="1103" b="1" kern="0" spc="119" dirty="0">
                <a:solidFill>
                  <a:srgbClr val="0050FF"/>
                </a:solidFill>
                <a:latin typeface="Calibri"/>
                <a:cs typeface="Calibri"/>
              </a:rPr>
              <a:t>Provider </a:t>
            </a:r>
            <a:r>
              <a:rPr sz="1103" b="1" kern="0" spc="146" dirty="0">
                <a:solidFill>
                  <a:srgbClr val="0050FF"/>
                </a:solidFill>
                <a:latin typeface="Calibri"/>
                <a:cs typeface="Calibri"/>
              </a:rPr>
              <a:t>Compliance</a:t>
            </a:r>
            <a:endParaRPr sz="1103" kern="0">
              <a:solidFill>
                <a:sysClr val="windowText" lastClr="000000"/>
              </a:solidFill>
              <a:latin typeface="Calibri"/>
              <a:cs typeface="Calibri"/>
            </a:endParaRPr>
          </a:p>
        </p:txBody>
      </p:sp>
      <p:sp>
        <p:nvSpPr>
          <p:cNvPr id="10" name="object 10"/>
          <p:cNvSpPr/>
          <p:nvPr/>
        </p:nvSpPr>
        <p:spPr>
          <a:xfrm>
            <a:off x="6990229" y="2982558"/>
            <a:ext cx="1461806" cy="1461806"/>
          </a:xfrm>
          <a:custGeom>
            <a:avLst/>
            <a:gdLst/>
            <a:ahLst/>
            <a:cxnLst/>
            <a:rect l="l" t="t" r="r" b="b"/>
            <a:pathLst>
              <a:path w="1656715" h="1656714">
                <a:moveTo>
                  <a:pt x="829056" y="1656587"/>
                </a:moveTo>
                <a:lnTo>
                  <a:pt x="780409" y="1655178"/>
                </a:lnTo>
                <a:lnTo>
                  <a:pt x="732495" y="1651000"/>
                </a:lnTo>
                <a:lnTo>
                  <a:pt x="685390" y="1644134"/>
                </a:lnTo>
                <a:lnTo>
                  <a:pt x="639173" y="1634656"/>
                </a:lnTo>
                <a:lnTo>
                  <a:pt x="593923" y="1622646"/>
                </a:lnTo>
                <a:lnTo>
                  <a:pt x="549717" y="1608182"/>
                </a:lnTo>
                <a:lnTo>
                  <a:pt x="506634" y="1591341"/>
                </a:lnTo>
                <a:lnTo>
                  <a:pt x="464753" y="1572203"/>
                </a:lnTo>
                <a:lnTo>
                  <a:pt x="424151" y="1550846"/>
                </a:lnTo>
                <a:lnTo>
                  <a:pt x="384907" y="1527347"/>
                </a:lnTo>
                <a:lnTo>
                  <a:pt x="347100" y="1501786"/>
                </a:lnTo>
                <a:lnTo>
                  <a:pt x="310807" y="1474241"/>
                </a:lnTo>
                <a:lnTo>
                  <a:pt x="276106" y="1444789"/>
                </a:lnTo>
                <a:lnTo>
                  <a:pt x="243078" y="1413509"/>
                </a:lnTo>
                <a:lnTo>
                  <a:pt x="211798" y="1380480"/>
                </a:lnTo>
                <a:lnTo>
                  <a:pt x="182346" y="1345780"/>
                </a:lnTo>
                <a:lnTo>
                  <a:pt x="154801" y="1309487"/>
                </a:lnTo>
                <a:lnTo>
                  <a:pt x="129240" y="1271680"/>
                </a:lnTo>
                <a:lnTo>
                  <a:pt x="105741" y="1232436"/>
                </a:lnTo>
                <a:lnTo>
                  <a:pt x="84384" y="1191834"/>
                </a:lnTo>
                <a:lnTo>
                  <a:pt x="65246" y="1149953"/>
                </a:lnTo>
                <a:lnTo>
                  <a:pt x="48405" y="1106870"/>
                </a:lnTo>
                <a:lnTo>
                  <a:pt x="33941" y="1062664"/>
                </a:lnTo>
                <a:lnTo>
                  <a:pt x="21931" y="1017414"/>
                </a:lnTo>
                <a:lnTo>
                  <a:pt x="12453" y="971197"/>
                </a:lnTo>
                <a:lnTo>
                  <a:pt x="5587" y="924092"/>
                </a:lnTo>
                <a:lnTo>
                  <a:pt x="1409" y="876178"/>
                </a:lnTo>
                <a:lnTo>
                  <a:pt x="0" y="827531"/>
                </a:lnTo>
                <a:lnTo>
                  <a:pt x="1409" y="778891"/>
                </a:lnTo>
                <a:lnTo>
                  <a:pt x="5587" y="730993"/>
                </a:lnTo>
                <a:lnTo>
                  <a:pt x="12453" y="683915"/>
                </a:lnTo>
                <a:lnTo>
                  <a:pt x="21931" y="637733"/>
                </a:lnTo>
                <a:lnTo>
                  <a:pt x="33941" y="592527"/>
                </a:lnTo>
                <a:lnTo>
                  <a:pt x="48405" y="548373"/>
                </a:lnTo>
                <a:lnTo>
                  <a:pt x="65246" y="505348"/>
                </a:lnTo>
                <a:lnTo>
                  <a:pt x="84384" y="463531"/>
                </a:lnTo>
                <a:lnTo>
                  <a:pt x="105741" y="422998"/>
                </a:lnTo>
                <a:lnTo>
                  <a:pt x="129240" y="383828"/>
                </a:lnTo>
                <a:lnTo>
                  <a:pt x="154801" y="346096"/>
                </a:lnTo>
                <a:lnTo>
                  <a:pt x="182346" y="309882"/>
                </a:lnTo>
                <a:lnTo>
                  <a:pt x="211798" y="275263"/>
                </a:lnTo>
                <a:lnTo>
                  <a:pt x="243078" y="242315"/>
                </a:lnTo>
                <a:lnTo>
                  <a:pt x="276106" y="211118"/>
                </a:lnTo>
                <a:lnTo>
                  <a:pt x="310807" y="181746"/>
                </a:lnTo>
                <a:lnTo>
                  <a:pt x="347100" y="154280"/>
                </a:lnTo>
                <a:lnTo>
                  <a:pt x="384907" y="128795"/>
                </a:lnTo>
                <a:lnTo>
                  <a:pt x="424151" y="105370"/>
                </a:lnTo>
                <a:lnTo>
                  <a:pt x="464753" y="84082"/>
                </a:lnTo>
                <a:lnTo>
                  <a:pt x="506634" y="65008"/>
                </a:lnTo>
                <a:lnTo>
                  <a:pt x="549717" y="48225"/>
                </a:lnTo>
                <a:lnTo>
                  <a:pt x="593923" y="33813"/>
                </a:lnTo>
                <a:lnTo>
                  <a:pt x="639173" y="21846"/>
                </a:lnTo>
                <a:lnTo>
                  <a:pt x="685390" y="12405"/>
                </a:lnTo>
                <a:lnTo>
                  <a:pt x="732495" y="5565"/>
                </a:lnTo>
                <a:lnTo>
                  <a:pt x="780409" y="1404"/>
                </a:lnTo>
                <a:lnTo>
                  <a:pt x="829056" y="0"/>
                </a:lnTo>
                <a:lnTo>
                  <a:pt x="877696" y="1404"/>
                </a:lnTo>
                <a:lnTo>
                  <a:pt x="925594" y="5565"/>
                </a:lnTo>
                <a:lnTo>
                  <a:pt x="972672" y="12405"/>
                </a:lnTo>
                <a:lnTo>
                  <a:pt x="1018853" y="21846"/>
                </a:lnTo>
                <a:lnTo>
                  <a:pt x="1064060" y="33813"/>
                </a:lnTo>
                <a:lnTo>
                  <a:pt x="1108214" y="48225"/>
                </a:lnTo>
                <a:lnTo>
                  <a:pt x="1151239" y="65008"/>
                </a:lnTo>
                <a:lnTo>
                  <a:pt x="1193056" y="84082"/>
                </a:lnTo>
                <a:lnTo>
                  <a:pt x="1233589" y="105370"/>
                </a:lnTo>
                <a:lnTo>
                  <a:pt x="1272759" y="128795"/>
                </a:lnTo>
                <a:lnTo>
                  <a:pt x="1310490" y="154280"/>
                </a:lnTo>
                <a:lnTo>
                  <a:pt x="1346705" y="181746"/>
                </a:lnTo>
                <a:lnTo>
                  <a:pt x="1381324" y="211118"/>
                </a:lnTo>
                <a:lnTo>
                  <a:pt x="1414271" y="242315"/>
                </a:lnTo>
                <a:lnTo>
                  <a:pt x="1445469" y="275263"/>
                </a:lnTo>
                <a:lnTo>
                  <a:pt x="1474840" y="309882"/>
                </a:lnTo>
                <a:lnTo>
                  <a:pt x="1502307" y="346096"/>
                </a:lnTo>
                <a:lnTo>
                  <a:pt x="1527792" y="383828"/>
                </a:lnTo>
                <a:lnTo>
                  <a:pt x="1551217" y="422998"/>
                </a:lnTo>
                <a:lnTo>
                  <a:pt x="1572505" y="463531"/>
                </a:lnTo>
                <a:lnTo>
                  <a:pt x="1591579" y="505348"/>
                </a:lnTo>
                <a:lnTo>
                  <a:pt x="1608362" y="548373"/>
                </a:lnTo>
                <a:lnTo>
                  <a:pt x="1622774" y="592527"/>
                </a:lnTo>
                <a:lnTo>
                  <a:pt x="1634741" y="637733"/>
                </a:lnTo>
                <a:lnTo>
                  <a:pt x="1644182" y="683915"/>
                </a:lnTo>
                <a:lnTo>
                  <a:pt x="1651022" y="730993"/>
                </a:lnTo>
                <a:lnTo>
                  <a:pt x="1655183" y="778891"/>
                </a:lnTo>
                <a:lnTo>
                  <a:pt x="1656587" y="827531"/>
                </a:lnTo>
                <a:lnTo>
                  <a:pt x="1655183" y="876178"/>
                </a:lnTo>
                <a:lnTo>
                  <a:pt x="1651022" y="924092"/>
                </a:lnTo>
                <a:lnTo>
                  <a:pt x="1644182" y="971197"/>
                </a:lnTo>
                <a:lnTo>
                  <a:pt x="1634741" y="1017414"/>
                </a:lnTo>
                <a:lnTo>
                  <a:pt x="1622774" y="1062664"/>
                </a:lnTo>
                <a:lnTo>
                  <a:pt x="1608362" y="1106870"/>
                </a:lnTo>
                <a:lnTo>
                  <a:pt x="1591579" y="1149953"/>
                </a:lnTo>
                <a:lnTo>
                  <a:pt x="1572505" y="1191834"/>
                </a:lnTo>
                <a:lnTo>
                  <a:pt x="1551217" y="1232436"/>
                </a:lnTo>
                <a:lnTo>
                  <a:pt x="1527792" y="1271680"/>
                </a:lnTo>
                <a:lnTo>
                  <a:pt x="1502307" y="1309487"/>
                </a:lnTo>
                <a:lnTo>
                  <a:pt x="1474840" y="1345780"/>
                </a:lnTo>
                <a:lnTo>
                  <a:pt x="1445469" y="1380480"/>
                </a:lnTo>
                <a:lnTo>
                  <a:pt x="1414271" y="1413509"/>
                </a:lnTo>
                <a:lnTo>
                  <a:pt x="1381324" y="1444789"/>
                </a:lnTo>
                <a:lnTo>
                  <a:pt x="1346705" y="1474241"/>
                </a:lnTo>
                <a:lnTo>
                  <a:pt x="1310490" y="1501786"/>
                </a:lnTo>
                <a:lnTo>
                  <a:pt x="1272759" y="1527347"/>
                </a:lnTo>
                <a:lnTo>
                  <a:pt x="1233589" y="1550846"/>
                </a:lnTo>
                <a:lnTo>
                  <a:pt x="1193056" y="1572203"/>
                </a:lnTo>
                <a:lnTo>
                  <a:pt x="1151239" y="1591341"/>
                </a:lnTo>
                <a:lnTo>
                  <a:pt x="1108214" y="1608182"/>
                </a:lnTo>
                <a:lnTo>
                  <a:pt x="1064060" y="1622646"/>
                </a:lnTo>
                <a:lnTo>
                  <a:pt x="1018853" y="1634656"/>
                </a:lnTo>
                <a:lnTo>
                  <a:pt x="972672" y="1644134"/>
                </a:lnTo>
                <a:lnTo>
                  <a:pt x="925594" y="1651000"/>
                </a:lnTo>
                <a:lnTo>
                  <a:pt x="877696" y="1655178"/>
                </a:lnTo>
                <a:lnTo>
                  <a:pt x="829056" y="1656587"/>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11" name="object 11"/>
          <p:cNvSpPr txBox="1"/>
          <p:nvPr/>
        </p:nvSpPr>
        <p:spPr>
          <a:xfrm>
            <a:off x="7212935" y="3440707"/>
            <a:ext cx="1014693" cy="519415"/>
          </a:xfrm>
          <a:prstGeom prst="rect">
            <a:avLst/>
          </a:prstGeom>
        </p:spPr>
        <p:txBody>
          <a:bodyPr vert="horz" wrap="square" lIns="0" tIns="10646" rIns="0" bIns="0" rtlCol="0">
            <a:spAutoFit/>
          </a:bodyPr>
          <a:lstStyle/>
          <a:p>
            <a:pPr marL="11206" marR="4483" indent="-560" algn="ctr" defTabSz="806867">
              <a:lnSpc>
                <a:spcPct val="100800"/>
              </a:lnSpc>
              <a:spcBef>
                <a:spcPts val="84"/>
              </a:spcBef>
            </a:pPr>
            <a:r>
              <a:rPr sz="1103" b="1" kern="0" spc="146" dirty="0">
                <a:solidFill>
                  <a:srgbClr val="0050FF"/>
                </a:solidFill>
                <a:latin typeface="Calibri"/>
                <a:cs typeface="Calibri"/>
              </a:rPr>
              <a:t>Revenue </a:t>
            </a:r>
            <a:r>
              <a:rPr sz="1103" b="1" kern="0" spc="132" dirty="0">
                <a:solidFill>
                  <a:srgbClr val="0050FF"/>
                </a:solidFill>
                <a:latin typeface="Calibri"/>
                <a:cs typeface="Calibri"/>
              </a:rPr>
              <a:t>Cycle </a:t>
            </a:r>
            <a:r>
              <a:rPr sz="1103" b="1" kern="0" spc="150" dirty="0">
                <a:solidFill>
                  <a:srgbClr val="0050FF"/>
                </a:solidFill>
                <a:latin typeface="Calibri"/>
                <a:cs typeface="Calibri"/>
              </a:rPr>
              <a:t>Management</a:t>
            </a:r>
            <a:endParaRPr sz="1103" kern="0">
              <a:solidFill>
                <a:sysClr val="windowText" lastClr="000000"/>
              </a:solidFill>
              <a:latin typeface="Calibri"/>
              <a:cs typeface="Calibri"/>
            </a:endParaRPr>
          </a:p>
        </p:txBody>
      </p:sp>
      <p:sp>
        <p:nvSpPr>
          <p:cNvPr id="12" name="object 12"/>
          <p:cNvSpPr/>
          <p:nvPr/>
        </p:nvSpPr>
        <p:spPr>
          <a:xfrm>
            <a:off x="3609638" y="2982558"/>
            <a:ext cx="1461806" cy="1461806"/>
          </a:xfrm>
          <a:custGeom>
            <a:avLst/>
            <a:gdLst/>
            <a:ahLst/>
            <a:cxnLst/>
            <a:rect l="l" t="t" r="r" b="b"/>
            <a:pathLst>
              <a:path w="1656714" h="1656714">
                <a:moveTo>
                  <a:pt x="827531" y="1656587"/>
                </a:moveTo>
                <a:lnTo>
                  <a:pt x="778891" y="1655178"/>
                </a:lnTo>
                <a:lnTo>
                  <a:pt x="730993" y="1651000"/>
                </a:lnTo>
                <a:lnTo>
                  <a:pt x="683915" y="1644134"/>
                </a:lnTo>
                <a:lnTo>
                  <a:pt x="637734" y="1634656"/>
                </a:lnTo>
                <a:lnTo>
                  <a:pt x="592527" y="1622646"/>
                </a:lnTo>
                <a:lnTo>
                  <a:pt x="548373" y="1608182"/>
                </a:lnTo>
                <a:lnTo>
                  <a:pt x="505348" y="1591341"/>
                </a:lnTo>
                <a:lnTo>
                  <a:pt x="463531" y="1572203"/>
                </a:lnTo>
                <a:lnTo>
                  <a:pt x="422998" y="1550846"/>
                </a:lnTo>
                <a:lnTo>
                  <a:pt x="383828" y="1527347"/>
                </a:lnTo>
                <a:lnTo>
                  <a:pt x="346096" y="1501786"/>
                </a:lnTo>
                <a:lnTo>
                  <a:pt x="309882" y="1474241"/>
                </a:lnTo>
                <a:lnTo>
                  <a:pt x="275263" y="1444789"/>
                </a:lnTo>
                <a:lnTo>
                  <a:pt x="242316" y="1413509"/>
                </a:lnTo>
                <a:lnTo>
                  <a:pt x="211118" y="1380480"/>
                </a:lnTo>
                <a:lnTo>
                  <a:pt x="181746" y="1345780"/>
                </a:lnTo>
                <a:lnTo>
                  <a:pt x="154280" y="1309487"/>
                </a:lnTo>
                <a:lnTo>
                  <a:pt x="128795" y="1271680"/>
                </a:lnTo>
                <a:lnTo>
                  <a:pt x="105370" y="1232436"/>
                </a:lnTo>
                <a:lnTo>
                  <a:pt x="84082" y="1191834"/>
                </a:lnTo>
                <a:lnTo>
                  <a:pt x="65008" y="1149953"/>
                </a:lnTo>
                <a:lnTo>
                  <a:pt x="48225" y="1106870"/>
                </a:lnTo>
                <a:lnTo>
                  <a:pt x="33813" y="1062664"/>
                </a:lnTo>
                <a:lnTo>
                  <a:pt x="21846" y="1017414"/>
                </a:lnTo>
                <a:lnTo>
                  <a:pt x="12405" y="971197"/>
                </a:lnTo>
                <a:lnTo>
                  <a:pt x="5565" y="924092"/>
                </a:lnTo>
                <a:lnTo>
                  <a:pt x="1404" y="876178"/>
                </a:lnTo>
                <a:lnTo>
                  <a:pt x="0" y="827531"/>
                </a:lnTo>
                <a:lnTo>
                  <a:pt x="1404" y="778891"/>
                </a:lnTo>
                <a:lnTo>
                  <a:pt x="5565" y="730993"/>
                </a:lnTo>
                <a:lnTo>
                  <a:pt x="12405" y="683915"/>
                </a:lnTo>
                <a:lnTo>
                  <a:pt x="21846" y="637733"/>
                </a:lnTo>
                <a:lnTo>
                  <a:pt x="33813" y="592527"/>
                </a:lnTo>
                <a:lnTo>
                  <a:pt x="48225" y="548373"/>
                </a:lnTo>
                <a:lnTo>
                  <a:pt x="65008" y="505348"/>
                </a:lnTo>
                <a:lnTo>
                  <a:pt x="84082" y="463531"/>
                </a:lnTo>
                <a:lnTo>
                  <a:pt x="105370" y="422998"/>
                </a:lnTo>
                <a:lnTo>
                  <a:pt x="128795" y="383828"/>
                </a:lnTo>
                <a:lnTo>
                  <a:pt x="154280" y="346096"/>
                </a:lnTo>
                <a:lnTo>
                  <a:pt x="181746" y="309882"/>
                </a:lnTo>
                <a:lnTo>
                  <a:pt x="211118" y="275263"/>
                </a:lnTo>
                <a:lnTo>
                  <a:pt x="242316" y="242315"/>
                </a:lnTo>
                <a:lnTo>
                  <a:pt x="275263" y="211118"/>
                </a:lnTo>
                <a:lnTo>
                  <a:pt x="309882" y="181746"/>
                </a:lnTo>
                <a:lnTo>
                  <a:pt x="346096" y="154280"/>
                </a:lnTo>
                <a:lnTo>
                  <a:pt x="383828" y="128795"/>
                </a:lnTo>
                <a:lnTo>
                  <a:pt x="422998" y="105370"/>
                </a:lnTo>
                <a:lnTo>
                  <a:pt x="463531" y="84082"/>
                </a:lnTo>
                <a:lnTo>
                  <a:pt x="505348" y="65008"/>
                </a:lnTo>
                <a:lnTo>
                  <a:pt x="548373" y="48225"/>
                </a:lnTo>
                <a:lnTo>
                  <a:pt x="592527" y="33813"/>
                </a:lnTo>
                <a:lnTo>
                  <a:pt x="637734" y="21846"/>
                </a:lnTo>
                <a:lnTo>
                  <a:pt x="683915" y="12405"/>
                </a:lnTo>
                <a:lnTo>
                  <a:pt x="730993" y="5565"/>
                </a:lnTo>
                <a:lnTo>
                  <a:pt x="778891" y="1404"/>
                </a:lnTo>
                <a:lnTo>
                  <a:pt x="827531" y="0"/>
                </a:lnTo>
                <a:lnTo>
                  <a:pt x="876178" y="1404"/>
                </a:lnTo>
                <a:lnTo>
                  <a:pt x="924092" y="5565"/>
                </a:lnTo>
                <a:lnTo>
                  <a:pt x="971197" y="12405"/>
                </a:lnTo>
                <a:lnTo>
                  <a:pt x="1017414" y="21846"/>
                </a:lnTo>
                <a:lnTo>
                  <a:pt x="1062664" y="33813"/>
                </a:lnTo>
                <a:lnTo>
                  <a:pt x="1106870" y="48225"/>
                </a:lnTo>
                <a:lnTo>
                  <a:pt x="1149953" y="65008"/>
                </a:lnTo>
                <a:lnTo>
                  <a:pt x="1191834" y="84082"/>
                </a:lnTo>
                <a:lnTo>
                  <a:pt x="1232436" y="105370"/>
                </a:lnTo>
                <a:lnTo>
                  <a:pt x="1271680" y="128795"/>
                </a:lnTo>
                <a:lnTo>
                  <a:pt x="1309487" y="154280"/>
                </a:lnTo>
                <a:lnTo>
                  <a:pt x="1345780" y="181746"/>
                </a:lnTo>
                <a:lnTo>
                  <a:pt x="1380481" y="211118"/>
                </a:lnTo>
                <a:lnTo>
                  <a:pt x="1413510" y="242315"/>
                </a:lnTo>
                <a:lnTo>
                  <a:pt x="1444789" y="275263"/>
                </a:lnTo>
                <a:lnTo>
                  <a:pt x="1474241" y="309882"/>
                </a:lnTo>
                <a:lnTo>
                  <a:pt x="1501786" y="346096"/>
                </a:lnTo>
                <a:lnTo>
                  <a:pt x="1527347" y="383828"/>
                </a:lnTo>
                <a:lnTo>
                  <a:pt x="1550846" y="422998"/>
                </a:lnTo>
                <a:lnTo>
                  <a:pt x="1572203" y="463531"/>
                </a:lnTo>
                <a:lnTo>
                  <a:pt x="1591341" y="505348"/>
                </a:lnTo>
                <a:lnTo>
                  <a:pt x="1608182" y="548373"/>
                </a:lnTo>
                <a:lnTo>
                  <a:pt x="1622646" y="592527"/>
                </a:lnTo>
                <a:lnTo>
                  <a:pt x="1634656" y="637733"/>
                </a:lnTo>
                <a:lnTo>
                  <a:pt x="1644134" y="683915"/>
                </a:lnTo>
                <a:lnTo>
                  <a:pt x="1651000" y="730993"/>
                </a:lnTo>
                <a:lnTo>
                  <a:pt x="1655178" y="778891"/>
                </a:lnTo>
                <a:lnTo>
                  <a:pt x="1656587" y="827531"/>
                </a:lnTo>
                <a:lnTo>
                  <a:pt x="1655178" y="876178"/>
                </a:lnTo>
                <a:lnTo>
                  <a:pt x="1651000" y="924092"/>
                </a:lnTo>
                <a:lnTo>
                  <a:pt x="1644134" y="971197"/>
                </a:lnTo>
                <a:lnTo>
                  <a:pt x="1634656" y="1017414"/>
                </a:lnTo>
                <a:lnTo>
                  <a:pt x="1622646" y="1062664"/>
                </a:lnTo>
                <a:lnTo>
                  <a:pt x="1608182" y="1106870"/>
                </a:lnTo>
                <a:lnTo>
                  <a:pt x="1591341" y="1149953"/>
                </a:lnTo>
                <a:lnTo>
                  <a:pt x="1572203" y="1191834"/>
                </a:lnTo>
                <a:lnTo>
                  <a:pt x="1550846" y="1232436"/>
                </a:lnTo>
                <a:lnTo>
                  <a:pt x="1527347" y="1271680"/>
                </a:lnTo>
                <a:lnTo>
                  <a:pt x="1501786" y="1309487"/>
                </a:lnTo>
                <a:lnTo>
                  <a:pt x="1474241" y="1345780"/>
                </a:lnTo>
                <a:lnTo>
                  <a:pt x="1444789" y="1380480"/>
                </a:lnTo>
                <a:lnTo>
                  <a:pt x="1413510" y="1413509"/>
                </a:lnTo>
                <a:lnTo>
                  <a:pt x="1380481" y="1444789"/>
                </a:lnTo>
                <a:lnTo>
                  <a:pt x="1345780" y="1474241"/>
                </a:lnTo>
                <a:lnTo>
                  <a:pt x="1309487" y="1501786"/>
                </a:lnTo>
                <a:lnTo>
                  <a:pt x="1271680" y="1527347"/>
                </a:lnTo>
                <a:lnTo>
                  <a:pt x="1232436" y="1550846"/>
                </a:lnTo>
                <a:lnTo>
                  <a:pt x="1191834" y="1572203"/>
                </a:lnTo>
                <a:lnTo>
                  <a:pt x="1149953" y="1591341"/>
                </a:lnTo>
                <a:lnTo>
                  <a:pt x="1106870" y="1608182"/>
                </a:lnTo>
                <a:lnTo>
                  <a:pt x="1062664" y="1622646"/>
                </a:lnTo>
                <a:lnTo>
                  <a:pt x="1017414" y="1634656"/>
                </a:lnTo>
                <a:lnTo>
                  <a:pt x="971197" y="1644134"/>
                </a:lnTo>
                <a:lnTo>
                  <a:pt x="924092" y="1651000"/>
                </a:lnTo>
                <a:lnTo>
                  <a:pt x="876178" y="1655178"/>
                </a:lnTo>
                <a:lnTo>
                  <a:pt x="827531" y="1656587"/>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13" name="object 13"/>
          <p:cNvSpPr txBox="1"/>
          <p:nvPr/>
        </p:nvSpPr>
        <p:spPr>
          <a:xfrm>
            <a:off x="3832400" y="3342754"/>
            <a:ext cx="1014132" cy="698705"/>
          </a:xfrm>
          <a:prstGeom prst="rect">
            <a:avLst/>
          </a:prstGeom>
        </p:spPr>
        <p:txBody>
          <a:bodyPr vert="horz" wrap="square" lIns="0" tIns="19610" rIns="0" bIns="0" rtlCol="0">
            <a:spAutoFit/>
          </a:bodyPr>
          <a:lstStyle/>
          <a:p>
            <a:pPr marL="11206" marR="4483" indent="1121" algn="ctr" defTabSz="806867">
              <a:lnSpc>
                <a:spcPct val="103499"/>
              </a:lnSpc>
              <a:spcBef>
                <a:spcPts val="154"/>
              </a:spcBef>
            </a:pPr>
            <a:r>
              <a:rPr sz="1103" b="1" kern="0" spc="132" dirty="0">
                <a:solidFill>
                  <a:srgbClr val="0050FF"/>
                </a:solidFill>
                <a:latin typeface="Calibri"/>
                <a:cs typeface="Calibri"/>
              </a:rPr>
              <a:t>Physician </a:t>
            </a:r>
            <a:r>
              <a:rPr sz="1015" b="1" kern="0" spc="128" dirty="0">
                <a:solidFill>
                  <a:srgbClr val="0050FF"/>
                </a:solidFill>
                <a:latin typeface="Calibri"/>
                <a:cs typeface="Calibri"/>
              </a:rPr>
              <a:t>Compensation </a:t>
            </a:r>
            <a:r>
              <a:rPr sz="1103" b="1" kern="0" spc="163" dirty="0">
                <a:solidFill>
                  <a:srgbClr val="0050FF"/>
                </a:solidFill>
                <a:latin typeface="Calibri"/>
                <a:cs typeface="Calibri"/>
              </a:rPr>
              <a:t>Design</a:t>
            </a:r>
            <a:r>
              <a:rPr sz="1103" b="1" kern="0" spc="71" dirty="0">
                <a:solidFill>
                  <a:srgbClr val="0050FF"/>
                </a:solidFill>
                <a:latin typeface="Calibri"/>
                <a:cs typeface="Calibri"/>
              </a:rPr>
              <a:t> </a:t>
            </a:r>
            <a:r>
              <a:rPr sz="1103" b="1" kern="0" spc="-44" dirty="0">
                <a:solidFill>
                  <a:srgbClr val="0050FF"/>
                </a:solidFill>
                <a:latin typeface="Calibri"/>
                <a:cs typeface="Calibri"/>
              </a:rPr>
              <a:t>&amp; </a:t>
            </a:r>
            <a:r>
              <a:rPr sz="1103" b="1" kern="0" spc="110" dirty="0">
                <a:solidFill>
                  <a:srgbClr val="0050FF"/>
                </a:solidFill>
                <a:latin typeface="Calibri"/>
                <a:cs typeface="Calibri"/>
              </a:rPr>
              <a:t>Validation</a:t>
            </a:r>
            <a:endParaRPr sz="1103" kern="0">
              <a:solidFill>
                <a:sysClr val="windowText" lastClr="000000"/>
              </a:solidFill>
              <a:latin typeface="Calibri"/>
              <a:cs typeface="Calibri"/>
            </a:endParaRPr>
          </a:p>
        </p:txBody>
      </p:sp>
      <p:sp>
        <p:nvSpPr>
          <p:cNvPr id="14" name="object 14"/>
          <p:cNvSpPr/>
          <p:nvPr/>
        </p:nvSpPr>
        <p:spPr>
          <a:xfrm>
            <a:off x="6672879" y="1457661"/>
            <a:ext cx="1460687" cy="1461806"/>
          </a:xfrm>
          <a:custGeom>
            <a:avLst/>
            <a:gdLst/>
            <a:ahLst/>
            <a:cxnLst/>
            <a:rect l="l" t="t" r="r" b="b"/>
            <a:pathLst>
              <a:path w="1655445" h="1656714">
                <a:moveTo>
                  <a:pt x="827531" y="1656587"/>
                </a:moveTo>
                <a:lnTo>
                  <a:pt x="778891" y="1655183"/>
                </a:lnTo>
                <a:lnTo>
                  <a:pt x="730993" y="1651022"/>
                </a:lnTo>
                <a:lnTo>
                  <a:pt x="683915" y="1644182"/>
                </a:lnTo>
                <a:lnTo>
                  <a:pt x="637734" y="1634741"/>
                </a:lnTo>
                <a:lnTo>
                  <a:pt x="592527" y="1622774"/>
                </a:lnTo>
                <a:lnTo>
                  <a:pt x="548373" y="1608362"/>
                </a:lnTo>
                <a:lnTo>
                  <a:pt x="505348" y="1591579"/>
                </a:lnTo>
                <a:lnTo>
                  <a:pt x="463531" y="1572505"/>
                </a:lnTo>
                <a:lnTo>
                  <a:pt x="422998" y="1551217"/>
                </a:lnTo>
                <a:lnTo>
                  <a:pt x="383828" y="1527792"/>
                </a:lnTo>
                <a:lnTo>
                  <a:pt x="346096" y="1502307"/>
                </a:lnTo>
                <a:lnTo>
                  <a:pt x="309882" y="1474840"/>
                </a:lnTo>
                <a:lnTo>
                  <a:pt x="275263" y="1445469"/>
                </a:lnTo>
                <a:lnTo>
                  <a:pt x="242316" y="1414271"/>
                </a:lnTo>
                <a:lnTo>
                  <a:pt x="211118" y="1381324"/>
                </a:lnTo>
                <a:lnTo>
                  <a:pt x="181746" y="1346705"/>
                </a:lnTo>
                <a:lnTo>
                  <a:pt x="154280" y="1310491"/>
                </a:lnTo>
                <a:lnTo>
                  <a:pt x="128795" y="1272759"/>
                </a:lnTo>
                <a:lnTo>
                  <a:pt x="105370" y="1233589"/>
                </a:lnTo>
                <a:lnTo>
                  <a:pt x="84082" y="1193056"/>
                </a:lnTo>
                <a:lnTo>
                  <a:pt x="65008" y="1151239"/>
                </a:lnTo>
                <a:lnTo>
                  <a:pt x="48225" y="1108214"/>
                </a:lnTo>
                <a:lnTo>
                  <a:pt x="33813" y="1064060"/>
                </a:lnTo>
                <a:lnTo>
                  <a:pt x="21846" y="1018853"/>
                </a:lnTo>
                <a:lnTo>
                  <a:pt x="12405" y="972672"/>
                </a:lnTo>
                <a:lnTo>
                  <a:pt x="5565" y="925594"/>
                </a:lnTo>
                <a:lnTo>
                  <a:pt x="1404" y="877696"/>
                </a:lnTo>
                <a:lnTo>
                  <a:pt x="0" y="829056"/>
                </a:lnTo>
                <a:lnTo>
                  <a:pt x="1404" y="780409"/>
                </a:lnTo>
                <a:lnTo>
                  <a:pt x="5565" y="732495"/>
                </a:lnTo>
                <a:lnTo>
                  <a:pt x="12405" y="685390"/>
                </a:lnTo>
                <a:lnTo>
                  <a:pt x="21846" y="639173"/>
                </a:lnTo>
                <a:lnTo>
                  <a:pt x="33813" y="593923"/>
                </a:lnTo>
                <a:lnTo>
                  <a:pt x="48225" y="549717"/>
                </a:lnTo>
                <a:lnTo>
                  <a:pt x="65008" y="506634"/>
                </a:lnTo>
                <a:lnTo>
                  <a:pt x="84082" y="464753"/>
                </a:lnTo>
                <a:lnTo>
                  <a:pt x="105370" y="424151"/>
                </a:lnTo>
                <a:lnTo>
                  <a:pt x="128795" y="384907"/>
                </a:lnTo>
                <a:lnTo>
                  <a:pt x="154280" y="347100"/>
                </a:lnTo>
                <a:lnTo>
                  <a:pt x="181746" y="310807"/>
                </a:lnTo>
                <a:lnTo>
                  <a:pt x="211118" y="276106"/>
                </a:lnTo>
                <a:lnTo>
                  <a:pt x="242316" y="243078"/>
                </a:lnTo>
                <a:lnTo>
                  <a:pt x="275263" y="211798"/>
                </a:lnTo>
                <a:lnTo>
                  <a:pt x="309882" y="182346"/>
                </a:lnTo>
                <a:lnTo>
                  <a:pt x="346096" y="154801"/>
                </a:lnTo>
                <a:lnTo>
                  <a:pt x="383828" y="129240"/>
                </a:lnTo>
                <a:lnTo>
                  <a:pt x="422998" y="105741"/>
                </a:lnTo>
                <a:lnTo>
                  <a:pt x="463531" y="84384"/>
                </a:lnTo>
                <a:lnTo>
                  <a:pt x="505348" y="65246"/>
                </a:lnTo>
                <a:lnTo>
                  <a:pt x="548373" y="48405"/>
                </a:lnTo>
                <a:lnTo>
                  <a:pt x="592527" y="33941"/>
                </a:lnTo>
                <a:lnTo>
                  <a:pt x="637734" y="21931"/>
                </a:lnTo>
                <a:lnTo>
                  <a:pt x="683915" y="12453"/>
                </a:lnTo>
                <a:lnTo>
                  <a:pt x="730993" y="5587"/>
                </a:lnTo>
                <a:lnTo>
                  <a:pt x="778891" y="1409"/>
                </a:lnTo>
                <a:lnTo>
                  <a:pt x="827531" y="0"/>
                </a:lnTo>
                <a:lnTo>
                  <a:pt x="876172" y="1409"/>
                </a:lnTo>
                <a:lnTo>
                  <a:pt x="924070" y="5587"/>
                </a:lnTo>
                <a:lnTo>
                  <a:pt x="971148" y="12453"/>
                </a:lnTo>
                <a:lnTo>
                  <a:pt x="1017329" y="21931"/>
                </a:lnTo>
                <a:lnTo>
                  <a:pt x="1062536" y="33941"/>
                </a:lnTo>
                <a:lnTo>
                  <a:pt x="1106690" y="48405"/>
                </a:lnTo>
                <a:lnTo>
                  <a:pt x="1149715" y="65246"/>
                </a:lnTo>
                <a:lnTo>
                  <a:pt x="1191532" y="84384"/>
                </a:lnTo>
                <a:lnTo>
                  <a:pt x="1232065" y="105741"/>
                </a:lnTo>
                <a:lnTo>
                  <a:pt x="1271235" y="129240"/>
                </a:lnTo>
                <a:lnTo>
                  <a:pt x="1308967" y="154801"/>
                </a:lnTo>
                <a:lnTo>
                  <a:pt x="1345181" y="182346"/>
                </a:lnTo>
                <a:lnTo>
                  <a:pt x="1379800" y="211798"/>
                </a:lnTo>
                <a:lnTo>
                  <a:pt x="1412747" y="243078"/>
                </a:lnTo>
                <a:lnTo>
                  <a:pt x="1443945" y="276106"/>
                </a:lnTo>
                <a:lnTo>
                  <a:pt x="1473316" y="310807"/>
                </a:lnTo>
                <a:lnTo>
                  <a:pt x="1500783" y="347100"/>
                </a:lnTo>
                <a:lnTo>
                  <a:pt x="1526268" y="384907"/>
                </a:lnTo>
                <a:lnTo>
                  <a:pt x="1549693" y="424151"/>
                </a:lnTo>
                <a:lnTo>
                  <a:pt x="1570981" y="464753"/>
                </a:lnTo>
                <a:lnTo>
                  <a:pt x="1590055" y="506634"/>
                </a:lnTo>
                <a:lnTo>
                  <a:pt x="1606838" y="549717"/>
                </a:lnTo>
                <a:lnTo>
                  <a:pt x="1621250" y="593923"/>
                </a:lnTo>
                <a:lnTo>
                  <a:pt x="1633216" y="639173"/>
                </a:lnTo>
                <a:lnTo>
                  <a:pt x="1642658" y="685390"/>
                </a:lnTo>
                <a:lnTo>
                  <a:pt x="1649498" y="732495"/>
                </a:lnTo>
                <a:lnTo>
                  <a:pt x="1653659" y="780409"/>
                </a:lnTo>
                <a:lnTo>
                  <a:pt x="1655063" y="829056"/>
                </a:lnTo>
                <a:lnTo>
                  <a:pt x="1653659" y="877696"/>
                </a:lnTo>
                <a:lnTo>
                  <a:pt x="1649498" y="925594"/>
                </a:lnTo>
                <a:lnTo>
                  <a:pt x="1642658" y="972672"/>
                </a:lnTo>
                <a:lnTo>
                  <a:pt x="1633216" y="1018853"/>
                </a:lnTo>
                <a:lnTo>
                  <a:pt x="1621250" y="1064060"/>
                </a:lnTo>
                <a:lnTo>
                  <a:pt x="1606838" y="1108214"/>
                </a:lnTo>
                <a:lnTo>
                  <a:pt x="1590055" y="1151239"/>
                </a:lnTo>
                <a:lnTo>
                  <a:pt x="1570981" y="1193056"/>
                </a:lnTo>
                <a:lnTo>
                  <a:pt x="1549693" y="1233589"/>
                </a:lnTo>
                <a:lnTo>
                  <a:pt x="1526268" y="1272759"/>
                </a:lnTo>
                <a:lnTo>
                  <a:pt x="1500783" y="1310491"/>
                </a:lnTo>
                <a:lnTo>
                  <a:pt x="1473316" y="1346705"/>
                </a:lnTo>
                <a:lnTo>
                  <a:pt x="1443945" y="1381324"/>
                </a:lnTo>
                <a:lnTo>
                  <a:pt x="1412747" y="1414271"/>
                </a:lnTo>
                <a:lnTo>
                  <a:pt x="1379800" y="1445469"/>
                </a:lnTo>
                <a:lnTo>
                  <a:pt x="1345181" y="1474840"/>
                </a:lnTo>
                <a:lnTo>
                  <a:pt x="1308967" y="1502307"/>
                </a:lnTo>
                <a:lnTo>
                  <a:pt x="1271235" y="1527792"/>
                </a:lnTo>
                <a:lnTo>
                  <a:pt x="1232065" y="1551217"/>
                </a:lnTo>
                <a:lnTo>
                  <a:pt x="1191532" y="1572505"/>
                </a:lnTo>
                <a:lnTo>
                  <a:pt x="1149715" y="1591579"/>
                </a:lnTo>
                <a:lnTo>
                  <a:pt x="1106690" y="1608362"/>
                </a:lnTo>
                <a:lnTo>
                  <a:pt x="1062536" y="1622774"/>
                </a:lnTo>
                <a:lnTo>
                  <a:pt x="1017329" y="1634741"/>
                </a:lnTo>
                <a:lnTo>
                  <a:pt x="971148" y="1644182"/>
                </a:lnTo>
                <a:lnTo>
                  <a:pt x="924070" y="1651022"/>
                </a:lnTo>
                <a:lnTo>
                  <a:pt x="876172" y="1655183"/>
                </a:lnTo>
                <a:lnTo>
                  <a:pt x="827531" y="1656587"/>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15" name="object 15"/>
          <p:cNvSpPr txBox="1"/>
          <p:nvPr/>
        </p:nvSpPr>
        <p:spPr>
          <a:xfrm>
            <a:off x="6984342" y="1915810"/>
            <a:ext cx="835958" cy="519415"/>
          </a:xfrm>
          <a:prstGeom prst="rect">
            <a:avLst/>
          </a:prstGeom>
        </p:spPr>
        <p:txBody>
          <a:bodyPr vert="horz" wrap="square" lIns="0" tIns="10646" rIns="0" bIns="0" rtlCol="0">
            <a:spAutoFit/>
          </a:bodyPr>
          <a:lstStyle/>
          <a:p>
            <a:pPr marL="11206" marR="4483" algn="ctr" defTabSz="806867">
              <a:lnSpc>
                <a:spcPct val="100800"/>
              </a:lnSpc>
              <a:spcBef>
                <a:spcPts val="84"/>
              </a:spcBef>
            </a:pPr>
            <a:r>
              <a:rPr sz="1103" b="1" kern="0" spc="124" dirty="0">
                <a:solidFill>
                  <a:srgbClr val="0050FF"/>
                </a:solidFill>
                <a:latin typeface="Calibri"/>
                <a:cs typeface="Calibri"/>
              </a:rPr>
              <a:t>Healthcare </a:t>
            </a:r>
            <a:r>
              <a:rPr sz="1103" b="1" kern="0" spc="150" dirty="0">
                <a:solidFill>
                  <a:srgbClr val="0050FF"/>
                </a:solidFill>
                <a:latin typeface="Calibri"/>
                <a:cs typeface="Calibri"/>
              </a:rPr>
              <a:t>Data</a:t>
            </a:r>
            <a:r>
              <a:rPr sz="1103" b="1" kern="0" spc="44" dirty="0">
                <a:solidFill>
                  <a:srgbClr val="0050FF"/>
                </a:solidFill>
                <a:latin typeface="Calibri"/>
                <a:cs typeface="Calibri"/>
              </a:rPr>
              <a:t> </a:t>
            </a:r>
            <a:r>
              <a:rPr sz="1103" b="1" kern="0" spc="-44" dirty="0">
                <a:solidFill>
                  <a:srgbClr val="0050FF"/>
                </a:solidFill>
                <a:latin typeface="Calibri"/>
                <a:cs typeface="Calibri"/>
              </a:rPr>
              <a:t>&amp; </a:t>
            </a:r>
            <a:r>
              <a:rPr sz="1103" b="1" kern="0" spc="119" dirty="0">
                <a:solidFill>
                  <a:srgbClr val="0050FF"/>
                </a:solidFill>
                <a:latin typeface="Calibri"/>
                <a:cs typeface="Calibri"/>
              </a:rPr>
              <a:t>Analytics</a:t>
            </a:r>
            <a:endParaRPr sz="1103" kern="0">
              <a:solidFill>
                <a:sysClr val="windowText" lastClr="000000"/>
              </a:solidFill>
              <a:latin typeface="Calibri"/>
              <a:cs typeface="Calibri"/>
            </a:endParaRPr>
          </a:p>
        </p:txBody>
      </p:sp>
      <p:sp>
        <p:nvSpPr>
          <p:cNvPr id="16" name="object 16"/>
          <p:cNvSpPr/>
          <p:nvPr/>
        </p:nvSpPr>
        <p:spPr>
          <a:xfrm>
            <a:off x="3772348" y="1457661"/>
            <a:ext cx="1461806" cy="1461806"/>
          </a:xfrm>
          <a:custGeom>
            <a:avLst/>
            <a:gdLst/>
            <a:ahLst/>
            <a:cxnLst/>
            <a:rect l="l" t="t" r="r" b="b"/>
            <a:pathLst>
              <a:path w="1656714" h="1656714">
                <a:moveTo>
                  <a:pt x="829056" y="1656587"/>
                </a:moveTo>
                <a:lnTo>
                  <a:pt x="780409" y="1655183"/>
                </a:lnTo>
                <a:lnTo>
                  <a:pt x="732495" y="1651022"/>
                </a:lnTo>
                <a:lnTo>
                  <a:pt x="685390" y="1644182"/>
                </a:lnTo>
                <a:lnTo>
                  <a:pt x="639173" y="1634741"/>
                </a:lnTo>
                <a:lnTo>
                  <a:pt x="593923" y="1622774"/>
                </a:lnTo>
                <a:lnTo>
                  <a:pt x="549717" y="1608362"/>
                </a:lnTo>
                <a:lnTo>
                  <a:pt x="506634" y="1591579"/>
                </a:lnTo>
                <a:lnTo>
                  <a:pt x="464753" y="1572505"/>
                </a:lnTo>
                <a:lnTo>
                  <a:pt x="424151" y="1551217"/>
                </a:lnTo>
                <a:lnTo>
                  <a:pt x="384907" y="1527792"/>
                </a:lnTo>
                <a:lnTo>
                  <a:pt x="347100" y="1502307"/>
                </a:lnTo>
                <a:lnTo>
                  <a:pt x="310807" y="1474840"/>
                </a:lnTo>
                <a:lnTo>
                  <a:pt x="276106" y="1445469"/>
                </a:lnTo>
                <a:lnTo>
                  <a:pt x="243078" y="1414271"/>
                </a:lnTo>
                <a:lnTo>
                  <a:pt x="211798" y="1381324"/>
                </a:lnTo>
                <a:lnTo>
                  <a:pt x="182346" y="1346705"/>
                </a:lnTo>
                <a:lnTo>
                  <a:pt x="154801" y="1310491"/>
                </a:lnTo>
                <a:lnTo>
                  <a:pt x="129240" y="1272759"/>
                </a:lnTo>
                <a:lnTo>
                  <a:pt x="105741" y="1233589"/>
                </a:lnTo>
                <a:lnTo>
                  <a:pt x="84384" y="1193056"/>
                </a:lnTo>
                <a:lnTo>
                  <a:pt x="65246" y="1151239"/>
                </a:lnTo>
                <a:lnTo>
                  <a:pt x="48405" y="1108214"/>
                </a:lnTo>
                <a:lnTo>
                  <a:pt x="33941" y="1064060"/>
                </a:lnTo>
                <a:lnTo>
                  <a:pt x="21931" y="1018853"/>
                </a:lnTo>
                <a:lnTo>
                  <a:pt x="12453" y="972672"/>
                </a:lnTo>
                <a:lnTo>
                  <a:pt x="5587" y="925594"/>
                </a:lnTo>
                <a:lnTo>
                  <a:pt x="1409" y="877696"/>
                </a:lnTo>
                <a:lnTo>
                  <a:pt x="0" y="829056"/>
                </a:lnTo>
                <a:lnTo>
                  <a:pt x="1409" y="780409"/>
                </a:lnTo>
                <a:lnTo>
                  <a:pt x="5587" y="732495"/>
                </a:lnTo>
                <a:lnTo>
                  <a:pt x="12453" y="685390"/>
                </a:lnTo>
                <a:lnTo>
                  <a:pt x="21931" y="639173"/>
                </a:lnTo>
                <a:lnTo>
                  <a:pt x="33941" y="593923"/>
                </a:lnTo>
                <a:lnTo>
                  <a:pt x="48405" y="549717"/>
                </a:lnTo>
                <a:lnTo>
                  <a:pt x="65246" y="506634"/>
                </a:lnTo>
                <a:lnTo>
                  <a:pt x="84384" y="464753"/>
                </a:lnTo>
                <a:lnTo>
                  <a:pt x="105741" y="424151"/>
                </a:lnTo>
                <a:lnTo>
                  <a:pt x="129240" y="384907"/>
                </a:lnTo>
                <a:lnTo>
                  <a:pt x="154801" y="347100"/>
                </a:lnTo>
                <a:lnTo>
                  <a:pt x="182346" y="310807"/>
                </a:lnTo>
                <a:lnTo>
                  <a:pt x="211798" y="276106"/>
                </a:lnTo>
                <a:lnTo>
                  <a:pt x="243078" y="243078"/>
                </a:lnTo>
                <a:lnTo>
                  <a:pt x="276106" y="211798"/>
                </a:lnTo>
                <a:lnTo>
                  <a:pt x="310807" y="182346"/>
                </a:lnTo>
                <a:lnTo>
                  <a:pt x="347100" y="154801"/>
                </a:lnTo>
                <a:lnTo>
                  <a:pt x="384907" y="129240"/>
                </a:lnTo>
                <a:lnTo>
                  <a:pt x="424151" y="105741"/>
                </a:lnTo>
                <a:lnTo>
                  <a:pt x="464753" y="84384"/>
                </a:lnTo>
                <a:lnTo>
                  <a:pt x="506634" y="65246"/>
                </a:lnTo>
                <a:lnTo>
                  <a:pt x="549717" y="48405"/>
                </a:lnTo>
                <a:lnTo>
                  <a:pt x="593923" y="33941"/>
                </a:lnTo>
                <a:lnTo>
                  <a:pt x="639173" y="21931"/>
                </a:lnTo>
                <a:lnTo>
                  <a:pt x="685390" y="12453"/>
                </a:lnTo>
                <a:lnTo>
                  <a:pt x="732495" y="5587"/>
                </a:lnTo>
                <a:lnTo>
                  <a:pt x="780409" y="1409"/>
                </a:lnTo>
                <a:lnTo>
                  <a:pt x="829056" y="0"/>
                </a:lnTo>
                <a:lnTo>
                  <a:pt x="877696" y="1409"/>
                </a:lnTo>
                <a:lnTo>
                  <a:pt x="925594" y="5587"/>
                </a:lnTo>
                <a:lnTo>
                  <a:pt x="972672" y="12453"/>
                </a:lnTo>
                <a:lnTo>
                  <a:pt x="1018853" y="21931"/>
                </a:lnTo>
                <a:lnTo>
                  <a:pt x="1064060" y="33941"/>
                </a:lnTo>
                <a:lnTo>
                  <a:pt x="1108214" y="48405"/>
                </a:lnTo>
                <a:lnTo>
                  <a:pt x="1151239" y="65246"/>
                </a:lnTo>
                <a:lnTo>
                  <a:pt x="1193056" y="84384"/>
                </a:lnTo>
                <a:lnTo>
                  <a:pt x="1233589" y="105741"/>
                </a:lnTo>
                <a:lnTo>
                  <a:pt x="1272759" y="129240"/>
                </a:lnTo>
                <a:lnTo>
                  <a:pt x="1310490" y="154801"/>
                </a:lnTo>
                <a:lnTo>
                  <a:pt x="1346705" y="182346"/>
                </a:lnTo>
                <a:lnTo>
                  <a:pt x="1381324" y="211798"/>
                </a:lnTo>
                <a:lnTo>
                  <a:pt x="1414271" y="243078"/>
                </a:lnTo>
                <a:lnTo>
                  <a:pt x="1445469" y="276106"/>
                </a:lnTo>
                <a:lnTo>
                  <a:pt x="1474840" y="310807"/>
                </a:lnTo>
                <a:lnTo>
                  <a:pt x="1502307" y="347100"/>
                </a:lnTo>
                <a:lnTo>
                  <a:pt x="1527792" y="384907"/>
                </a:lnTo>
                <a:lnTo>
                  <a:pt x="1551217" y="424151"/>
                </a:lnTo>
                <a:lnTo>
                  <a:pt x="1572505" y="464753"/>
                </a:lnTo>
                <a:lnTo>
                  <a:pt x="1591579" y="506634"/>
                </a:lnTo>
                <a:lnTo>
                  <a:pt x="1608362" y="549717"/>
                </a:lnTo>
                <a:lnTo>
                  <a:pt x="1622774" y="593923"/>
                </a:lnTo>
                <a:lnTo>
                  <a:pt x="1634741" y="639173"/>
                </a:lnTo>
                <a:lnTo>
                  <a:pt x="1644182" y="685390"/>
                </a:lnTo>
                <a:lnTo>
                  <a:pt x="1651022" y="732495"/>
                </a:lnTo>
                <a:lnTo>
                  <a:pt x="1655183" y="780409"/>
                </a:lnTo>
                <a:lnTo>
                  <a:pt x="1656587" y="829056"/>
                </a:lnTo>
                <a:lnTo>
                  <a:pt x="1655183" y="877696"/>
                </a:lnTo>
                <a:lnTo>
                  <a:pt x="1651022" y="925594"/>
                </a:lnTo>
                <a:lnTo>
                  <a:pt x="1644182" y="972672"/>
                </a:lnTo>
                <a:lnTo>
                  <a:pt x="1634741" y="1018853"/>
                </a:lnTo>
                <a:lnTo>
                  <a:pt x="1622774" y="1064060"/>
                </a:lnTo>
                <a:lnTo>
                  <a:pt x="1608362" y="1108214"/>
                </a:lnTo>
                <a:lnTo>
                  <a:pt x="1591579" y="1151239"/>
                </a:lnTo>
                <a:lnTo>
                  <a:pt x="1572505" y="1193056"/>
                </a:lnTo>
                <a:lnTo>
                  <a:pt x="1551217" y="1233589"/>
                </a:lnTo>
                <a:lnTo>
                  <a:pt x="1527792" y="1272759"/>
                </a:lnTo>
                <a:lnTo>
                  <a:pt x="1502307" y="1310491"/>
                </a:lnTo>
                <a:lnTo>
                  <a:pt x="1474840" y="1346705"/>
                </a:lnTo>
                <a:lnTo>
                  <a:pt x="1445469" y="1381324"/>
                </a:lnTo>
                <a:lnTo>
                  <a:pt x="1414271" y="1414271"/>
                </a:lnTo>
                <a:lnTo>
                  <a:pt x="1381324" y="1445469"/>
                </a:lnTo>
                <a:lnTo>
                  <a:pt x="1346705" y="1474840"/>
                </a:lnTo>
                <a:lnTo>
                  <a:pt x="1310490" y="1502307"/>
                </a:lnTo>
                <a:lnTo>
                  <a:pt x="1272759" y="1527792"/>
                </a:lnTo>
                <a:lnTo>
                  <a:pt x="1233589" y="1551217"/>
                </a:lnTo>
                <a:lnTo>
                  <a:pt x="1193056" y="1572505"/>
                </a:lnTo>
                <a:lnTo>
                  <a:pt x="1151239" y="1591579"/>
                </a:lnTo>
                <a:lnTo>
                  <a:pt x="1108214" y="1608362"/>
                </a:lnTo>
                <a:lnTo>
                  <a:pt x="1064060" y="1622774"/>
                </a:lnTo>
                <a:lnTo>
                  <a:pt x="1018853" y="1634741"/>
                </a:lnTo>
                <a:lnTo>
                  <a:pt x="972672" y="1644182"/>
                </a:lnTo>
                <a:lnTo>
                  <a:pt x="925594" y="1651022"/>
                </a:lnTo>
                <a:lnTo>
                  <a:pt x="877696" y="1655183"/>
                </a:lnTo>
                <a:lnTo>
                  <a:pt x="829056" y="1656587"/>
                </a:lnTo>
                <a:close/>
              </a:path>
            </a:pathLst>
          </a:custGeom>
          <a:solidFill>
            <a:srgbClr val="F2F2F2"/>
          </a:solidFill>
        </p:spPr>
        <p:txBody>
          <a:bodyPr wrap="square" lIns="0" tIns="0" rIns="0" bIns="0" rtlCol="0"/>
          <a:lstStyle/>
          <a:p>
            <a:pPr defTabSz="806867"/>
            <a:endParaRPr sz="1588" kern="0">
              <a:solidFill>
                <a:sysClr val="windowText" lastClr="000000"/>
              </a:solidFill>
            </a:endParaRPr>
          </a:p>
        </p:txBody>
      </p:sp>
      <p:sp>
        <p:nvSpPr>
          <p:cNvPr id="17" name="object 17"/>
          <p:cNvSpPr txBox="1"/>
          <p:nvPr/>
        </p:nvSpPr>
        <p:spPr>
          <a:xfrm>
            <a:off x="4020616" y="1775941"/>
            <a:ext cx="963706" cy="635536"/>
          </a:xfrm>
          <a:prstGeom prst="rect">
            <a:avLst/>
          </a:prstGeom>
        </p:spPr>
        <p:txBody>
          <a:bodyPr vert="horz" wrap="square" lIns="0" tIns="10646" rIns="0" bIns="0" rtlCol="0">
            <a:spAutoFit/>
          </a:bodyPr>
          <a:lstStyle/>
          <a:p>
            <a:pPr marL="11206" marR="4483" indent="560" algn="ctr" defTabSz="806867">
              <a:lnSpc>
                <a:spcPct val="100299"/>
              </a:lnSpc>
              <a:spcBef>
                <a:spcPts val="84"/>
              </a:spcBef>
            </a:pPr>
            <a:r>
              <a:rPr sz="1015" b="1" kern="0" spc="101" dirty="0">
                <a:solidFill>
                  <a:srgbClr val="0050FF"/>
                </a:solidFill>
                <a:latin typeface="Calibri"/>
                <a:cs typeface="Calibri"/>
              </a:rPr>
              <a:t>Digital </a:t>
            </a:r>
            <a:r>
              <a:rPr sz="1015" b="1" kern="0" spc="119" dirty="0">
                <a:solidFill>
                  <a:srgbClr val="0050FF"/>
                </a:solidFill>
                <a:latin typeface="Calibri"/>
                <a:cs typeface="Calibri"/>
              </a:rPr>
              <a:t>Services</a:t>
            </a:r>
            <a:r>
              <a:rPr sz="1015" b="1" kern="0" spc="101" dirty="0">
                <a:solidFill>
                  <a:srgbClr val="0050FF"/>
                </a:solidFill>
                <a:latin typeface="Calibri"/>
                <a:cs typeface="Calibri"/>
              </a:rPr>
              <a:t> </a:t>
            </a:r>
            <a:r>
              <a:rPr sz="1015" b="1" kern="0" spc="-44" dirty="0">
                <a:solidFill>
                  <a:srgbClr val="0050FF"/>
                </a:solidFill>
                <a:latin typeface="Calibri"/>
                <a:cs typeface="Calibri"/>
              </a:rPr>
              <a:t>&amp; </a:t>
            </a:r>
            <a:r>
              <a:rPr sz="1015" b="1" kern="0" spc="110" dirty="0">
                <a:solidFill>
                  <a:srgbClr val="0050FF"/>
                </a:solidFill>
                <a:latin typeface="Calibri"/>
                <a:cs typeface="Calibri"/>
              </a:rPr>
              <a:t>Cybersecurity </a:t>
            </a:r>
            <a:r>
              <a:rPr sz="1015" b="1" kern="0" spc="106" dirty="0">
                <a:solidFill>
                  <a:srgbClr val="0050FF"/>
                </a:solidFill>
                <a:latin typeface="Calibri"/>
                <a:cs typeface="Calibri"/>
              </a:rPr>
              <a:t>Solutions</a:t>
            </a:r>
            <a:endParaRPr sz="1015" kern="0">
              <a:solidFill>
                <a:sysClr val="windowText" lastClr="000000"/>
              </a:solidFill>
              <a:latin typeface="Calibri"/>
              <a:cs typeface="Calibri"/>
            </a:endParaRPr>
          </a:p>
        </p:txBody>
      </p:sp>
      <p:sp>
        <p:nvSpPr>
          <p:cNvPr id="18" name="object 18"/>
          <p:cNvSpPr/>
          <p:nvPr/>
        </p:nvSpPr>
        <p:spPr>
          <a:xfrm>
            <a:off x="3255981" y="3668357"/>
            <a:ext cx="1281953" cy="1336862"/>
          </a:xfrm>
          <a:custGeom>
            <a:avLst/>
            <a:gdLst/>
            <a:ahLst/>
            <a:cxnLst/>
            <a:rect l="l" t="t" r="r" b="b"/>
            <a:pathLst>
              <a:path w="1452879" h="1515110">
                <a:moveTo>
                  <a:pt x="440436" y="39636"/>
                </a:moveTo>
                <a:lnTo>
                  <a:pt x="439229" y="33528"/>
                </a:lnTo>
                <a:lnTo>
                  <a:pt x="437451" y="24434"/>
                </a:lnTo>
                <a:lnTo>
                  <a:pt x="429196" y="11811"/>
                </a:lnTo>
                <a:lnTo>
                  <a:pt x="416636" y="3200"/>
                </a:lnTo>
                <a:lnTo>
                  <a:pt x="400812" y="0"/>
                </a:lnTo>
                <a:lnTo>
                  <a:pt x="385610" y="3200"/>
                </a:lnTo>
                <a:lnTo>
                  <a:pt x="372999" y="11811"/>
                </a:lnTo>
                <a:lnTo>
                  <a:pt x="364375" y="24434"/>
                </a:lnTo>
                <a:lnTo>
                  <a:pt x="362458" y="33528"/>
                </a:lnTo>
                <a:lnTo>
                  <a:pt x="78041" y="33528"/>
                </a:lnTo>
                <a:lnTo>
                  <a:pt x="76263" y="24434"/>
                </a:lnTo>
                <a:lnTo>
                  <a:pt x="68008" y="11811"/>
                </a:lnTo>
                <a:lnTo>
                  <a:pt x="55448" y="3200"/>
                </a:lnTo>
                <a:lnTo>
                  <a:pt x="39624" y="0"/>
                </a:lnTo>
                <a:lnTo>
                  <a:pt x="24422" y="3200"/>
                </a:lnTo>
                <a:lnTo>
                  <a:pt x="11811" y="11811"/>
                </a:lnTo>
                <a:lnTo>
                  <a:pt x="3187" y="24434"/>
                </a:lnTo>
                <a:lnTo>
                  <a:pt x="0" y="39636"/>
                </a:lnTo>
                <a:lnTo>
                  <a:pt x="3187" y="55460"/>
                </a:lnTo>
                <a:lnTo>
                  <a:pt x="11811" y="68021"/>
                </a:lnTo>
                <a:lnTo>
                  <a:pt x="24422" y="76276"/>
                </a:lnTo>
                <a:lnTo>
                  <a:pt x="39624" y="79260"/>
                </a:lnTo>
                <a:lnTo>
                  <a:pt x="55448" y="76276"/>
                </a:lnTo>
                <a:lnTo>
                  <a:pt x="68008" y="68021"/>
                </a:lnTo>
                <a:lnTo>
                  <a:pt x="76263" y="55460"/>
                </a:lnTo>
                <a:lnTo>
                  <a:pt x="78092" y="45732"/>
                </a:lnTo>
                <a:lnTo>
                  <a:pt x="362407" y="45732"/>
                </a:lnTo>
                <a:lnTo>
                  <a:pt x="364375" y="55460"/>
                </a:lnTo>
                <a:lnTo>
                  <a:pt x="372999" y="68021"/>
                </a:lnTo>
                <a:lnTo>
                  <a:pt x="385610" y="76276"/>
                </a:lnTo>
                <a:lnTo>
                  <a:pt x="400812" y="79260"/>
                </a:lnTo>
                <a:lnTo>
                  <a:pt x="416636" y="76276"/>
                </a:lnTo>
                <a:lnTo>
                  <a:pt x="429196" y="68021"/>
                </a:lnTo>
                <a:lnTo>
                  <a:pt x="437451" y="55460"/>
                </a:lnTo>
                <a:lnTo>
                  <a:pt x="439280" y="45732"/>
                </a:lnTo>
                <a:lnTo>
                  <a:pt x="440436" y="39636"/>
                </a:lnTo>
                <a:close/>
              </a:path>
              <a:path w="1452879" h="1515110">
                <a:moveTo>
                  <a:pt x="1452359" y="1475232"/>
                </a:moveTo>
                <a:lnTo>
                  <a:pt x="1427937" y="1437309"/>
                </a:lnTo>
                <a:lnTo>
                  <a:pt x="1412735" y="1434084"/>
                </a:lnTo>
                <a:lnTo>
                  <a:pt x="1396911" y="1437309"/>
                </a:lnTo>
                <a:lnTo>
                  <a:pt x="1384350" y="1446085"/>
                </a:lnTo>
                <a:lnTo>
                  <a:pt x="1376095" y="1459166"/>
                </a:lnTo>
                <a:lnTo>
                  <a:pt x="1374521" y="1467612"/>
                </a:lnTo>
                <a:lnTo>
                  <a:pt x="829056" y="1467612"/>
                </a:lnTo>
                <a:lnTo>
                  <a:pt x="827379" y="1459166"/>
                </a:lnTo>
                <a:lnTo>
                  <a:pt x="818756" y="1446085"/>
                </a:lnTo>
                <a:lnTo>
                  <a:pt x="806145" y="1437309"/>
                </a:lnTo>
                <a:lnTo>
                  <a:pt x="790943" y="1434084"/>
                </a:lnTo>
                <a:lnTo>
                  <a:pt x="774877" y="1437309"/>
                </a:lnTo>
                <a:lnTo>
                  <a:pt x="761796" y="1446085"/>
                </a:lnTo>
                <a:lnTo>
                  <a:pt x="753021" y="1459166"/>
                </a:lnTo>
                <a:lnTo>
                  <a:pt x="749795" y="1475232"/>
                </a:lnTo>
                <a:lnTo>
                  <a:pt x="753021" y="1490433"/>
                </a:lnTo>
                <a:lnTo>
                  <a:pt x="761796" y="1503045"/>
                </a:lnTo>
                <a:lnTo>
                  <a:pt x="774877" y="1511668"/>
                </a:lnTo>
                <a:lnTo>
                  <a:pt x="790943" y="1514856"/>
                </a:lnTo>
                <a:lnTo>
                  <a:pt x="806145" y="1511668"/>
                </a:lnTo>
                <a:lnTo>
                  <a:pt x="818756" y="1503045"/>
                </a:lnTo>
                <a:lnTo>
                  <a:pt x="827379" y="1490433"/>
                </a:lnTo>
                <a:lnTo>
                  <a:pt x="829297" y="1481328"/>
                </a:lnTo>
                <a:lnTo>
                  <a:pt x="1374305" y="1481328"/>
                </a:lnTo>
                <a:lnTo>
                  <a:pt x="1376095" y="1490433"/>
                </a:lnTo>
                <a:lnTo>
                  <a:pt x="1384350" y="1503045"/>
                </a:lnTo>
                <a:lnTo>
                  <a:pt x="1396911" y="1511668"/>
                </a:lnTo>
                <a:lnTo>
                  <a:pt x="1412735" y="1514856"/>
                </a:lnTo>
                <a:lnTo>
                  <a:pt x="1427937" y="1511668"/>
                </a:lnTo>
                <a:lnTo>
                  <a:pt x="1440548" y="1503045"/>
                </a:lnTo>
                <a:lnTo>
                  <a:pt x="1449171" y="1490433"/>
                </a:lnTo>
                <a:lnTo>
                  <a:pt x="1451089" y="1481328"/>
                </a:lnTo>
                <a:lnTo>
                  <a:pt x="1452359" y="1475232"/>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9" name="object 19"/>
          <p:cNvSpPr/>
          <p:nvPr/>
        </p:nvSpPr>
        <p:spPr>
          <a:xfrm>
            <a:off x="3155117" y="1229061"/>
            <a:ext cx="5563160" cy="936251"/>
          </a:xfrm>
          <a:custGeom>
            <a:avLst/>
            <a:gdLst/>
            <a:ahLst/>
            <a:cxnLst/>
            <a:rect l="l" t="t" r="r" b="b"/>
            <a:pathLst>
              <a:path w="6304915" h="1061085">
                <a:moveTo>
                  <a:pt x="702564" y="1021080"/>
                </a:moveTo>
                <a:lnTo>
                  <a:pt x="678141" y="983157"/>
                </a:lnTo>
                <a:lnTo>
                  <a:pt x="662940" y="979932"/>
                </a:lnTo>
                <a:lnTo>
                  <a:pt x="647115" y="983157"/>
                </a:lnTo>
                <a:lnTo>
                  <a:pt x="634555" y="991933"/>
                </a:lnTo>
                <a:lnTo>
                  <a:pt x="626300" y="1005014"/>
                </a:lnTo>
                <a:lnTo>
                  <a:pt x="624725" y="1013460"/>
                </a:lnTo>
                <a:lnTo>
                  <a:pt x="79260" y="1013460"/>
                </a:lnTo>
                <a:lnTo>
                  <a:pt x="77584" y="1005014"/>
                </a:lnTo>
                <a:lnTo>
                  <a:pt x="68961" y="991933"/>
                </a:lnTo>
                <a:lnTo>
                  <a:pt x="56349" y="983157"/>
                </a:lnTo>
                <a:lnTo>
                  <a:pt x="41148" y="979932"/>
                </a:lnTo>
                <a:lnTo>
                  <a:pt x="25082" y="983157"/>
                </a:lnTo>
                <a:lnTo>
                  <a:pt x="12001" y="991933"/>
                </a:lnTo>
                <a:lnTo>
                  <a:pt x="3225" y="1005014"/>
                </a:lnTo>
                <a:lnTo>
                  <a:pt x="0" y="1021080"/>
                </a:lnTo>
                <a:lnTo>
                  <a:pt x="3225" y="1036281"/>
                </a:lnTo>
                <a:lnTo>
                  <a:pt x="12001" y="1048893"/>
                </a:lnTo>
                <a:lnTo>
                  <a:pt x="25082" y="1057516"/>
                </a:lnTo>
                <a:lnTo>
                  <a:pt x="41148" y="1060704"/>
                </a:lnTo>
                <a:lnTo>
                  <a:pt x="56349" y="1057516"/>
                </a:lnTo>
                <a:lnTo>
                  <a:pt x="68961" y="1048893"/>
                </a:lnTo>
                <a:lnTo>
                  <a:pt x="77584" y="1036281"/>
                </a:lnTo>
                <a:lnTo>
                  <a:pt x="79502" y="1027176"/>
                </a:lnTo>
                <a:lnTo>
                  <a:pt x="624509" y="1027176"/>
                </a:lnTo>
                <a:lnTo>
                  <a:pt x="626300" y="1036281"/>
                </a:lnTo>
                <a:lnTo>
                  <a:pt x="634555" y="1048893"/>
                </a:lnTo>
                <a:lnTo>
                  <a:pt x="647115" y="1057516"/>
                </a:lnTo>
                <a:lnTo>
                  <a:pt x="662940" y="1060704"/>
                </a:lnTo>
                <a:lnTo>
                  <a:pt x="678141" y="1057516"/>
                </a:lnTo>
                <a:lnTo>
                  <a:pt x="690753" y="1048893"/>
                </a:lnTo>
                <a:lnTo>
                  <a:pt x="699376" y="1036281"/>
                </a:lnTo>
                <a:lnTo>
                  <a:pt x="701294" y="1027176"/>
                </a:lnTo>
                <a:lnTo>
                  <a:pt x="702564" y="1021080"/>
                </a:lnTo>
                <a:close/>
              </a:path>
              <a:path w="6304915" h="1061085">
                <a:moveTo>
                  <a:pt x="4853952" y="39624"/>
                </a:moveTo>
                <a:lnTo>
                  <a:pt x="4852797" y="33528"/>
                </a:lnTo>
                <a:lnTo>
                  <a:pt x="4850968" y="23799"/>
                </a:lnTo>
                <a:lnTo>
                  <a:pt x="4842713" y="11239"/>
                </a:lnTo>
                <a:lnTo>
                  <a:pt x="4830153" y="2984"/>
                </a:lnTo>
                <a:lnTo>
                  <a:pt x="4814328" y="0"/>
                </a:lnTo>
                <a:lnTo>
                  <a:pt x="4799127" y="2984"/>
                </a:lnTo>
                <a:lnTo>
                  <a:pt x="4786515" y="11239"/>
                </a:lnTo>
                <a:lnTo>
                  <a:pt x="4777892" y="23799"/>
                </a:lnTo>
                <a:lnTo>
                  <a:pt x="4775924" y="33528"/>
                </a:lnTo>
                <a:lnTo>
                  <a:pt x="3874312" y="33528"/>
                </a:lnTo>
                <a:lnTo>
                  <a:pt x="3872344" y="23799"/>
                </a:lnTo>
                <a:lnTo>
                  <a:pt x="3863733" y="11239"/>
                </a:lnTo>
                <a:lnTo>
                  <a:pt x="3851110" y="2984"/>
                </a:lnTo>
                <a:lnTo>
                  <a:pt x="3835920" y="0"/>
                </a:lnTo>
                <a:lnTo>
                  <a:pt x="3820083" y="2984"/>
                </a:lnTo>
                <a:lnTo>
                  <a:pt x="3807536" y="11239"/>
                </a:lnTo>
                <a:lnTo>
                  <a:pt x="3799268" y="23799"/>
                </a:lnTo>
                <a:lnTo>
                  <a:pt x="3796296" y="39624"/>
                </a:lnTo>
                <a:lnTo>
                  <a:pt x="3799268" y="54825"/>
                </a:lnTo>
                <a:lnTo>
                  <a:pt x="3807536" y="67437"/>
                </a:lnTo>
                <a:lnTo>
                  <a:pt x="3820083" y="76060"/>
                </a:lnTo>
                <a:lnTo>
                  <a:pt x="3835920" y="79248"/>
                </a:lnTo>
                <a:lnTo>
                  <a:pt x="3851110" y="76060"/>
                </a:lnTo>
                <a:lnTo>
                  <a:pt x="3863733" y="67437"/>
                </a:lnTo>
                <a:lnTo>
                  <a:pt x="3872344" y="54825"/>
                </a:lnTo>
                <a:lnTo>
                  <a:pt x="3874262" y="45720"/>
                </a:lnTo>
                <a:lnTo>
                  <a:pt x="4775974" y="45720"/>
                </a:lnTo>
                <a:lnTo>
                  <a:pt x="4777892" y="54825"/>
                </a:lnTo>
                <a:lnTo>
                  <a:pt x="4786515" y="67437"/>
                </a:lnTo>
                <a:lnTo>
                  <a:pt x="4799127" y="76060"/>
                </a:lnTo>
                <a:lnTo>
                  <a:pt x="4814328" y="79248"/>
                </a:lnTo>
                <a:lnTo>
                  <a:pt x="4830153" y="76060"/>
                </a:lnTo>
                <a:lnTo>
                  <a:pt x="4842713" y="67437"/>
                </a:lnTo>
                <a:lnTo>
                  <a:pt x="4850968" y="54825"/>
                </a:lnTo>
                <a:lnTo>
                  <a:pt x="4852746" y="45720"/>
                </a:lnTo>
                <a:lnTo>
                  <a:pt x="4853952" y="39624"/>
                </a:lnTo>
                <a:close/>
              </a:path>
              <a:path w="6304915" h="1061085">
                <a:moveTo>
                  <a:pt x="6304800" y="1021080"/>
                </a:moveTo>
                <a:lnTo>
                  <a:pt x="6303276" y="1013460"/>
                </a:lnTo>
                <a:lnTo>
                  <a:pt x="6301600" y="1005014"/>
                </a:lnTo>
                <a:lnTo>
                  <a:pt x="6292989" y="991933"/>
                </a:lnTo>
                <a:lnTo>
                  <a:pt x="6280366" y="983157"/>
                </a:lnTo>
                <a:lnTo>
                  <a:pt x="6265176" y="979932"/>
                </a:lnTo>
                <a:lnTo>
                  <a:pt x="6249340" y="983157"/>
                </a:lnTo>
                <a:lnTo>
                  <a:pt x="6236792" y="991933"/>
                </a:lnTo>
                <a:lnTo>
                  <a:pt x="6228524" y="1005014"/>
                </a:lnTo>
                <a:lnTo>
                  <a:pt x="6226962" y="1013460"/>
                </a:lnTo>
                <a:lnTo>
                  <a:pt x="5681484" y="1013460"/>
                </a:lnTo>
                <a:lnTo>
                  <a:pt x="5679783" y="1005014"/>
                </a:lnTo>
                <a:lnTo>
                  <a:pt x="5671007" y="991933"/>
                </a:lnTo>
                <a:lnTo>
                  <a:pt x="5657926" y="983157"/>
                </a:lnTo>
                <a:lnTo>
                  <a:pt x="5641860" y="979932"/>
                </a:lnTo>
                <a:lnTo>
                  <a:pt x="5626659" y="983157"/>
                </a:lnTo>
                <a:lnTo>
                  <a:pt x="5614047" y="991933"/>
                </a:lnTo>
                <a:lnTo>
                  <a:pt x="5605424" y="1005014"/>
                </a:lnTo>
                <a:lnTo>
                  <a:pt x="5602236" y="1021080"/>
                </a:lnTo>
                <a:lnTo>
                  <a:pt x="5605424" y="1036281"/>
                </a:lnTo>
                <a:lnTo>
                  <a:pt x="5614047" y="1048893"/>
                </a:lnTo>
                <a:lnTo>
                  <a:pt x="5626659" y="1057516"/>
                </a:lnTo>
                <a:lnTo>
                  <a:pt x="5641860" y="1060704"/>
                </a:lnTo>
                <a:lnTo>
                  <a:pt x="5657926" y="1057516"/>
                </a:lnTo>
                <a:lnTo>
                  <a:pt x="5671007" y="1048893"/>
                </a:lnTo>
                <a:lnTo>
                  <a:pt x="5679783" y="1036281"/>
                </a:lnTo>
                <a:lnTo>
                  <a:pt x="5681713" y="1027176"/>
                </a:lnTo>
                <a:lnTo>
                  <a:pt x="6226734" y="1027176"/>
                </a:lnTo>
                <a:lnTo>
                  <a:pt x="6228524" y="1036281"/>
                </a:lnTo>
                <a:lnTo>
                  <a:pt x="6236792" y="1048893"/>
                </a:lnTo>
                <a:lnTo>
                  <a:pt x="6249340" y="1057516"/>
                </a:lnTo>
                <a:lnTo>
                  <a:pt x="6265176" y="1060704"/>
                </a:lnTo>
                <a:lnTo>
                  <a:pt x="6280366" y="1057516"/>
                </a:lnTo>
                <a:lnTo>
                  <a:pt x="6292989" y="1048893"/>
                </a:lnTo>
                <a:lnTo>
                  <a:pt x="6301600" y="1036281"/>
                </a:lnTo>
                <a:lnTo>
                  <a:pt x="6303518" y="1027176"/>
                </a:lnTo>
                <a:lnTo>
                  <a:pt x="6304800" y="102108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20" name="object 20"/>
          <p:cNvSpPr txBox="1"/>
          <p:nvPr/>
        </p:nvSpPr>
        <p:spPr>
          <a:xfrm>
            <a:off x="1183362" y="3022407"/>
            <a:ext cx="1885950" cy="725218"/>
          </a:xfrm>
          <a:prstGeom prst="rect">
            <a:avLst/>
          </a:prstGeom>
        </p:spPr>
        <p:txBody>
          <a:bodyPr vert="horz" wrap="square" lIns="0" tIns="11766" rIns="0" bIns="0" rtlCol="0">
            <a:spAutoFit/>
          </a:bodyPr>
          <a:lstStyle/>
          <a:p>
            <a:pPr marL="11206" marR="4483" defTabSz="806867">
              <a:spcBef>
                <a:spcPts val="93"/>
              </a:spcBef>
            </a:pPr>
            <a:r>
              <a:rPr sz="927" kern="0" spc="9" dirty="0">
                <a:solidFill>
                  <a:srgbClr val="48494D"/>
                </a:solidFill>
                <a:latin typeface="Book Antiqua"/>
                <a:cs typeface="Book Antiqua"/>
              </a:rPr>
              <a:t>Truly</a:t>
            </a:r>
            <a:r>
              <a:rPr sz="927" kern="0" spc="93" dirty="0">
                <a:solidFill>
                  <a:srgbClr val="48494D"/>
                </a:solidFill>
                <a:latin typeface="Book Antiqua"/>
                <a:cs typeface="Book Antiqua"/>
              </a:rPr>
              <a:t> </a:t>
            </a:r>
            <a:r>
              <a:rPr sz="927" kern="0" spc="9" dirty="0">
                <a:solidFill>
                  <a:srgbClr val="48494D"/>
                </a:solidFill>
                <a:latin typeface="Book Antiqua"/>
                <a:cs typeface="Book Antiqua"/>
              </a:rPr>
              <a:t>successful</a:t>
            </a:r>
            <a:r>
              <a:rPr sz="927" kern="0" spc="53" dirty="0">
                <a:solidFill>
                  <a:srgbClr val="48494D"/>
                </a:solidFill>
                <a:latin typeface="Book Antiqua"/>
                <a:cs typeface="Book Antiqua"/>
              </a:rPr>
              <a:t> </a:t>
            </a:r>
            <a:r>
              <a:rPr sz="927" kern="0" spc="-9" dirty="0">
                <a:solidFill>
                  <a:srgbClr val="48494D"/>
                </a:solidFill>
                <a:latin typeface="Book Antiqua"/>
                <a:cs typeface="Book Antiqua"/>
              </a:rPr>
              <a:t>physician </a:t>
            </a:r>
            <a:r>
              <a:rPr sz="927" kern="0" spc="18" dirty="0">
                <a:solidFill>
                  <a:srgbClr val="48494D"/>
                </a:solidFill>
                <a:latin typeface="Book Antiqua"/>
                <a:cs typeface="Book Antiqua"/>
              </a:rPr>
              <a:t>compensation</a:t>
            </a:r>
            <a:r>
              <a:rPr sz="927" kern="0" spc="9" dirty="0">
                <a:solidFill>
                  <a:srgbClr val="48494D"/>
                </a:solidFill>
                <a:latin typeface="Book Antiqua"/>
                <a:cs typeface="Book Antiqua"/>
              </a:rPr>
              <a:t> </a:t>
            </a:r>
            <a:r>
              <a:rPr sz="927" kern="0" spc="18" dirty="0">
                <a:solidFill>
                  <a:srgbClr val="48494D"/>
                </a:solidFill>
                <a:latin typeface="Book Antiqua"/>
                <a:cs typeface="Book Antiqua"/>
              </a:rPr>
              <a:t>plans</a:t>
            </a:r>
            <a:r>
              <a:rPr sz="927" kern="0" spc="22" dirty="0">
                <a:solidFill>
                  <a:srgbClr val="48494D"/>
                </a:solidFill>
                <a:latin typeface="Book Antiqua"/>
                <a:cs typeface="Book Antiqua"/>
              </a:rPr>
              <a:t> </a:t>
            </a:r>
            <a:r>
              <a:rPr sz="927" kern="0" spc="18" dirty="0">
                <a:solidFill>
                  <a:srgbClr val="48494D"/>
                </a:solidFill>
                <a:latin typeface="Book Antiqua"/>
                <a:cs typeface="Book Antiqua"/>
              </a:rPr>
              <a:t>move</a:t>
            </a:r>
            <a:r>
              <a:rPr sz="927" kern="0" spc="26" dirty="0">
                <a:solidFill>
                  <a:srgbClr val="48494D"/>
                </a:solidFill>
                <a:latin typeface="Book Antiqua"/>
                <a:cs typeface="Book Antiqua"/>
              </a:rPr>
              <a:t> </a:t>
            </a:r>
            <a:r>
              <a:rPr sz="927" kern="0" spc="-9" dirty="0">
                <a:solidFill>
                  <a:srgbClr val="48494D"/>
                </a:solidFill>
                <a:latin typeface="Book Antiqua"/>
                <a:cs typeface="Book Antiqua"/>
              </a:rPr>
              <a:t>beyond </a:t>
            </a:r>
            <a:r>
              <a:rPr sz="927" kern="0" dirty="0">
                <a:solidFill>
                  <a:srgbClr val="48494D"/>
                </a:solidFill>
                <a:latin typeface="Book Antiqua"/>
                <a:cs typeface="Book Antiqua"/>
              </a:rPr>
              <a:t>mechanically</a:t>
            </a:r>
            <a:r>
              <a:rPr sz="927" kern="0" spc="31" dirty="0">
                <a:solidFill>
                  <a:srgbClr val="48494D"/>
                </a:solidFill>
                <a:latin typeface="Book Antiqua"/>
                <a:cs typeface="Book Antiqua"/>
              </a:rPr>
              <a:t> </a:t>
            </a:r>
            <a:r>
              <a:rPr sz="927" kern="0" spc="-9" dirty="0">
                <a:solidFill>
                  <a:srgbClr val="48494D"/>
                </a:solidFill>
                <a:latin typeface="Book Antiqua"/>
                <a:cs typeface="Book Antiqua"/>
              </a:rPr>
              <a:t>dividing</a:t>
            </a:r>
            <a:r>
              <a:rPr sz="927" kern="0" spc="13" dirty="0">
                <a:solidFill>
                  <a:srgbClr val="48494D"/>
                </a:solidFill>
                <a:latin typeface="Book Antiqua"/>
                <a:cs typeface="Book Antiqua"/>
              </a:rPr>
              <a:t> </a:t>
            </a:r>
            <a:r>
              <a:rPr sz="927" kern="0" dirty="0">
                <a:solidFill>
                  <a:srgbClr val="48494D"/>
                </a:solidFill>
                <a:latin typeface="Book Antiqua"/>
                <a:cs typeface="Book Antiqua"/>
              </a:rPr>
              <a:t>up</a:t>
            </a:r>
            <a:r>
              <a:rPr sz="927" kern="0" spc="53" dirty="0">
                <a:solidFill>
                  <a:srgbClr val="48494D"/>
                </a:solidFill>
                <a:latin typeface="Book Antiqua"/>
                <a:cs typeface="Book Antiqua"/>
              </a:rPr>
              <a:t> </a:t>
            </a:r>
            <a:r>
              <a:rPr sz="927" kern="0" dirty="0">
                <a:solidFill>
                  <a:srgbClr val="48494D"/>
                </a:solidFill>
                <a:latin typeface="Book Antiqua"/>
                <a:cs typeface="Book Antiqua"/>
              </a:rPr>
              <a:t>a</a:t>
            </a:r>
            <a:r>
              <a:rPr sz="927" kern="0" spc="71" dirty="0">
                <a:solidFill>
                  <a:srgbClr val="48494D"/>
                </a:solidFill>
                <a:latin typeface="Book Antiqua"/>
                <a:cs typeface="Book Antiqua"/>
              </a:rPr>
              <a:t> </a:t>
            </a:r>
            <a:r>
              <a:rPr sz="927" kern="0" dirty="0">
                <a:solidFill>
                  <a:srgbClr val="48494D"/>
                </a:solidFill>
                <a:latin typeface="Book Antiqua"/>
                <a:cs typeface="Book Antiqua"/>
              </a:rPr>
              <a:t>pool</a:t>
            </a:r>
            <a:r>
              <a:rPr sz="927" kern="0" spc="57" dirty="0">
                <a:solidFill>
                  <a:srgbClr val="48494D"/>
                </a:solidFill>
                <a:latin typeface="Book Antiqua"/>
                <a:cs typeface="Book Antiqua"/>
              </a:rPr>
              <a:t> </a:t>
            </a:r>
            <a:r>
              <a:rPr sz="927" kern="0" spc="-22" dirty="0">
                <a:solidFill>
                  <a:srgbClr val="48494D"/>
                </a:solidFill>
                <a:latin typeface="Book Antiqua"/>
                <a:cs typeface="Book Antiqua"/>
              </a:rPr>
              <a:t>of </a:t>
            </a:r>
            <a:r>
              <a:rPr sz="927" kern="0" spc="9" dirty="0">
                <a:solidFill>
                  <a:srgbClr val="48494D"/>
                </a:solidFill>
                <a:latin typeface="Book Antiqua"/>
                <a:cs typeface="Book Antiqua"/>
              </a:rPr>
              <a:t>money</a:t>
            </a:r>
            <a:r>
              <a:rPr sz="927" kern="0" spc="57" dirty="0">
                <a:solidFill>
                  <a:srgbClr val="48494D"/>
                </a:solidFill>
                <a:latin typeface="Book Antiqua"/>
                <a:cs typeface="Book Antiqua"/>
              </a:rPr>
              <a:t> </a:t>
            </a:r>
            <a:r>
              <a:rPr sz="927" kern="0" spc="49" dirty="0">
                <a:solidFill>
                  <a:srgbClr val="48494D"/>
                </a:solidFill>
                <a:latin typeface="Book Antiqua"/>
                <a:cs typeface="Book Antiqua"/>
              </a:rPr>
              <a:t>to</a:t>
            </a:r>
            <a:r>
              <a:rPr sz="927" kern="0" spc="66" dirty="0">
                <a:solidFill>
                  <a:srgbClr val="48494D"/>
                </a:solidFill>
                <a:latin typeface="Book Antiqua"/>
                <a:cs typeface="Book Antiqua"/>
              </a:rPr>
              <a:t> </a:t>
            </a:r>
            <a:r>
              <a:rPr sz="927" kern="0" spc="9" dirty="0">
                <a:solidFill>
                  <a:srgbClr val="48494D"/>
                </a:solidFill>
                <a:latin typeface="Book Antiqua"/>
                <a:cs typeface="Book Antiqua"/>
              </a:rPr>
              <a:t>recognizing</a:t>
            </a:r>
            <a:r>
              <a:rPr sz="927" kern="0" spc="31" dirty="0">
                <a:solidFill>
                  <a:srgbClr val="48494D"/>
                </a:solidFill>
                <a:latin typeface="Book Antiqua"/>
                <a:cs typeface="Book Antiqua"/>
              </a:rPr>
              <a:t> </a:t>
            </a:r>
            <a:r>
              <a:rPr sz="927" kern="0" spc="-22" dirty="0">
                <a:solidFill>
                  <a:srgbClr val="48494D"/>
                </a:solidFill>
                <a:latin typeface="Book Antiqua"/>
                <a:cs typeface="Book Antiqua"/>
              </a:rPr>
              <a:t>and </a:t>
            </a:r>
            <a:r>
              <a:rPr sz="927" kern="0" dirty="0">
                <a:solidFill>
                  <a:srgbClr val="48494D"/>
                </a:solidFill>
                <a:latin typeface="Book Antiqua"/>
                <a:cs typeface="Book Antiqua"/>
              </a:rPr>
              <a:t>rewarding</a:t>
            </a:r>
            <a:r>
              <a:rPr sz="927" kern="0" spc="124" dirty="0">
                <a:solidFill>
                  <a:srgbClr val="48494D"/>
                </a:solidFill>
                <a:latin typeface="Book Antiqua"/>
                <a:cs typeface="Book Antiqua"/>
              </a:rPr>
              <a:t> </a:t>
            </a:r>
            <a:r>
              <a:rPr sz="927" kern="0" dirty="0">
                <a:solidFill>
                  <a:srgbClr val="48494D"/>
                </a:solidFill>
                <a:latin typeface="Book Antiqua"/>
                <a:cs typeface="Book Antiqua"/>
              </a:rPr>
              <a:t>desired</a:t>
            </a:r>
            <a:r>
              <a:rPr sz="927" kern="0" spc="106" dirty="0">
                <a:solidFill>
                  <a:srgbClr val="48494D"/>
                </a:solidFill>
                <a:latin typeface="Book Antiqua"/>
                <a:cs typeface="Book Antiqua"/>
              </a:rPr>
              <a:t> </a:t>
            </a:r>
            <a:r>
              <a:rPr sz="927" kern="0" spc="-9" dirty="0">
                <a:solidFill>
                  <a:srgbClr val="48494D"/>
                </a:solidFill>
                <a:latin typeface="Book Antiqua"/>
                <a:cs typeface="Book Antiqua"/>
              </a:rPr>
              <a:t>performance.</a:t>
            </a:r>
            <a:endParaRPr sz="927" kern="0">
              <a:solidFill>
                <a:sysClr val="windowText" lastClr="000000"/>
              </a:solidFill>
              <a:latin typeface="Book Antiqua"/>
              <a:cs typeface="Book Antiqua"/>
            </a:endParaRPr>
          </a:p>
        </p:txBody>
      </p:sp>
      <p:sp>
        <p:nvSpPr>
          <p:cNvPr id="21" name="object 21"/>
          <p:cNvSpPr txBox="1"/>
          <p:nvPr/>
        </p:nvSpPr>
        <p:spPr>
          <a:xfrm>
            <a:off x="1867807" y="4645478"/>
            <a:ext cx="1847290" cy="582550"/>
          </a:xfrm>
          <a:prstGeom prst="rect">
            <a:avLst/>
          </a:prstGeom>
        </p:spPr>
        <p:txBody>
          <a:bodyPr vert="horz" wrap="square" lIns="0" tIns="11766" rIns="0" bIns="0" rtlCol="0">
            <a:spAutoFit/>
          </a:bodyPr>
          <a:lstStyle/>
          <a:p>
            <a:pPr marL="11206" marR="4483" algn="just" defTabSz="806867">
              <a:spcBef>
                <a:spcPts val="93"/>
              </a:spcBef>
            </a:pPr>
            <a:r>
              <a:rPr sz="927" kern="0" spc="9" dirty="0">
                <a:solidFill>
                  <a:srgbClr val="48494D"/>
                </a:solidFill>
                <a:latin typeface="Book Antiqua"/>
                <a:cs typeface="Book Antiqua"/>
              </a:rPr>
              <a:t>Seasoned</a:t>
            </a:r>
            <a:r>
              <a:rPr sz="927" kern="0" spc="97" dirty="0">
                <a:solidFill>
                  <a:srgbClr val="48494D"/>
                </a:solidFill>
                <a:latin typeface="Book Antiqua"/>
                <a:cs typeface="Book Antiqua"/>
              </a:rPr>
              <a:t> </a:t>
            </a:r>
            <a:r>
              <a:rPr sz="927" kern="0" spc="9" dirty="0">
                <a:solidFill>
                  <a:srgbClr val="48494D"/>
                </a:solidFill>
                <a:latin typeface="Book Antiqua"/>
                <a:cs typeface="Book Antiqua"/>
              </a:rPr>
              <a:t>experts</a:t>
            </a:r>
            <a:r>
              <a:rPr sz="927" kern="0" spc="93" dirty="0">
                <a:solidFill>
                  <a:srgbClr val="48494D"/>
                </a:solidFill>
                <a:latin typeface="Book Antiqua"/>
                <a:cs typeface="Book Antiqua"/>
              </a:rPr>
              <a:t> </a:t>
            </a:r>
            <a:r>
              <a:rPr sz="927" kern="0" spc="9" dirty="0">
                <a:solidFill>
                  <a:srgbClr val="48494D"/>
                </a:solidFill>
                <a:latin typeface="Book Antiqua"/>
                <a:cs typeface="Book Antiqua"/>
              </a:rPr>
              <a:t>help</a:t>
            </a:r>
            <a:r>
              <a:rPr sz="927" kern="0" spc="115" dirty="0">
                <a:solidFill>
                  <a:srgbClr val="48494D"/>
                </a:solidFill>
                <a:latin typeface="Book Antiqua"/>
                <a:cs typeface="Book Antiqua"/>
              </a:rPr>
              <a:t> </a:t>
            </a:r>
            <a:r>
              <a:rPr sz="927" kern="0" spc="9" dirty="0">
                <a:solidFill>
                  <a:srgbClr val="48494D"/>
                </a:solidFill>
                <a:latin typeface="Book Antiqua"/>
                <a:cs typeface="Book Antiqua"/>
              </a:rPr>
              <a:t>obtain</a:t>
            </a:r>
            <a:r>
              <a:rPr sz="927" kern="0" spc="128" dirty="0">
                <a:solidFill>
                  <a:srgbClr val="48494D"/>
                </a:solidFill>
                <a:latin typeface="Book Antiqua"/>
                <a:cs typeface="Book Antiqua"/>
              </a:rPr>
              <a:t> </a:t>
            </a:r>
            <a:r>
              <a:rPr sz="927" kern="0" spc="-18" dirty="0">
                <a:solidFill>
                  <a:srgbClr val="48494D"/>
                </a:solidFill>
                <a:latin typeface="Book Antiqua"/>
                <a:cs typeface="Book Antiqua"/>
              </a:rPr>
              <a:t>full </a:t>
            </a:r>
            <a:r>
              <a:rPr sz="927" kern="0" dirty="0">
                <a:solidFill>
                  <a:srgbClr val="48494D"/>
                </a:solidFill>
                <a:latin typeface="Book Antiqua"/>
                <a:cs typeface="Book Antiqua"/>
              </a:rPr>
              <a:t>payment</a:t>
            </a:r>
            <a:r>
              <a:rPr sz="927" kern="0" spc="66" dirty="0">
                <a:solidFill>
                  <a:srgbClr val="48494D"/>
                </a:solidFill>
                <a:latin typeface="Book Antiqua"/>
                <a:cs typeface="Book Antiqua"/>
              </a:rPr>
              <a:t> </a:t>
            </a:r>
            <a:r>
              <a:rPr sz="927" kern="0" dirty="0">
                <a:solidFill>
                  <a:srgbClr val="48494D"/>
                </a:solidFill>
                <a:latin typeface="Book Antiqua"/>
                <a:cs typeface="Book Antiqua"/>
              </a:rPr>
              <a:t>while</a:t>
            </a:r>
            <a:r>
              <a:rPr sz="927" kern="0" spc="49" dirty="0">
                <a:solidFill>
                  <a:srgbClr val="48494D"/>
                </a:solidFill>
                <a:latin typeface="Book Antiqua"/>
                <a:cs typeface="Book Antiqua"/>
              </a:rPr>
              <a:t> </a:t>
            </a:r>
            <a:r>
              <a:rPr sz="927" kern="0" dirty="0">
                <a:solidFill>
                  <a:srgbClr val="48494D"/>
                </a:solidFill>
                <a:latin typeface="Book Antiqua"/>
                <a:cs typeface="Book Antiqua"/>
              </a:rPr>
              <a:t>staying</a:t>
            </a:r>
            <a:r>
              <a:rPr sz="927" kern="0" spc="53" dirty="0">
                <a:solidFill>
                  <a:srgbClr val="48494D"/>
                </a:solidFill>
                <a:latin typeface="Book Antiqua"/>
                <a:cs typeface="Book Antiqua"/>
              </a:rPr>
              <a:t> </a:t>
            </a:r>
            <a:r>
              <a:rPr sz="927" kern="0" dirty="0">
                <a:solidFill>
                  <a:srgbClr val="48494D"/>
                </a:solidFill>
                <a:latin typeface="Book Antiqua"/>
                <a:cs typeface="Book Antiqua"/>
              </a:rPr>
              <a:t>within</a:t>
            </a:r>
            <a:r>
              <a:rPr sz="927" kern="0" spc="44" dirty="0">
                <a:solidFill>
                  <a:srgbClr val="48494D"/>
                </a:solidFill>
                <a:latin typeface="Book Antiqua"/>
                <a:cs typeface="Book Antiqua"/>
              </a:rPr>
              <a:t> </a:t>
            </a:r>
            <a:r>
              <a:rPr sz="927" kern="0" spc="22" dirty="0">
                <a:solidFill>
                  <a:srgbClr val="48494D"/>
                </a:solidFill>
                <a:latin typeface="Book Antiqua"/>
                <a:cs typeface="Book Antiqua"/>
              </a:rPr>
              <a:t>the </a:t>
            </a:r>
            <a:r>
              <a:rPr sz="927" kern="0" spc="9" dirty="0">
                <a:solidFill>
                  <a:srgbClr val="48494D"/>
                </a:solidFill>
                <a:latin typeface="Book Antiqua"/>
                <a:cs typeface="Book Antiqua"/>
              </a:rPr>
              <a:t>boundaries</a:t>
            </a:r>
            <a:r>
              <a:rPr sz="927" kern="0" spc="62" dirty="0">
                <a:solidFill>
                  <a:srgbClr val="48494D"/>
                </a:solidFill>
                <a:latin typeface="Book Antiqua"/>
                <a:cs typeface="Book Antiqua"/>
              </a:rPr>
              <a:t> </a:t>
            </a:r>
            <a:r>
              <a:rPr sz="927" kern="0" spc="9" dirty="0">
                <a:solidFill>
                  <a:srgbClr val="48494D"/>
                </a:solidFill>
                <a:latin typeface="Book Antiqua"/>
                <a:cs typeface="Book Antiqua"/>
              </a:rPr>
              <a:t>of</a:t>
            </a:r>
            <a:r>
              <a:rPr sz="927" kern="0" spc="110" dirty="0">
                <a:solidFill>
                  <a:srgbClr val="48494D"/>
                </a:solidFill>
                <a:latin typeface="Book Antiqua"/>
                <a:cs typeface="Book Antiqua"/>
              </a:rPr>
              <a:t> </a:t>
            </a:r>
            <a:r>
              <a:rPr sz="927" kern="0" spc="9" dirty="0">
                <a:solidFill>
                  <a:srgbClr val="48494D"/>
                </a:solidFill>
                <a:latin typeface="Book Antiqua"/>
                <a:cs typeface="Book Antiqua"/>
              </a:rPr>
              <a:t>compliance</a:t>
            </a:r>
            <a:r>
              <a:rPr sz="927" kern="0" spc="75" dirty="0">
                <a:solidFill>
                  <a:srgbClr val="48494D"/>
                </a:solidFill>
                <a:latin typeface="Book Antiqua"/>
                <a:cs typeface="Book Antiqua"/>
              </a:rPr>
              <a:t> </a:t>
            </a:r>
            <a:r>
              <a:rPr sz="927" kern="0" spc="9" dirty="0">
                <a:solidFill>
                  <a:srgbClr val="48494D"/>
                </a:solidFill>
                <a:latin typeface="Book Antiqua"/>
                <a:cs typeface="Book Antiqua"/>
              </a:rPr>
              <a:t>so</a:t>
            </a:r>
            <a:r>
              <a:rPr sz="927" kern="0" spc="88" dirty="0">
                <a:solidFill>
                  <a:srgbClr val="48494D"/>
                </a:solidFill>
                <a:latin typeface="Book Antiqua"/>
                <a:cs typeface="Book Antiqua"/>
              </a:rPr>
              <a:t> </a:t>
            </a:r>
            <a:r>
              <a:rPr sz="927" kern="0" spc="-18" dirty="0">
                <a:solidFill>
                  <a:srgbClr val="48494D"/>
                </a:solidFill>
                <a:latin typeface="Book Antiqua"/>
                <a:cs typeface="Book Antiqua"/>
              </a:rPr>
              <a:t>that </a:t>
            </a:r>
            <a:r>
              <a:rPr sz="927" kern="0" spc="44" dirty="0">
                <a:solidFill>
                  <a:srgbClr val="48494D"/>
                </a:solidFill>
                <a:latin typeface="Book Antiqua"/>
                <a:cs typeface="Book Antiqua"/>
              </a:rPr>
              <a:t>the</a:t>
            </a:r>
            <a:r>
              <a:rPr sz="927" kern="0" spc="71" dirty="0">
                <a:solidFill>
                  <a:srgbClr val="48494D"/>
                </a:solidFill>
                <a:latin typeface="Book Antiqua"/>
                <a:cs typeface="Book Antiqua"/>
              </a:rPr>
              <a:t> </a:t>
            </a:r>
            <a:r>
              <a:rPr sz="927" kern="0" dirty="0">
                <a:solidFill>
                  <a:srgbClr val="48494D"/>
                </a:solidFill>
                <a:latin typeface="Book Antiqua"/>
                <a:cs typeface="Book Antiqua"/>
              </a:rPr>
              <a:t>bottom</a:t>
            </a:r>
            <a:r>
              <a:rPr sz="927" kern="0" spc="119" dirty="0">
                <a:solidFill>
                  <a:srgbClr val="48494D"/>
                </a:solidFill>
                <a:latin typeface="Book Antiqua"/>
                <a:cs typeface="Book Antiqua"/>
              </a:rPr>
              <a:t> </a:t>
            </a:r>
            <a:r>
              <a:rPr sz="927" kern="0" dirty="0">
                <a:solidFill>
                  <a:srgbClr val="48494D"/>
                </a:solidFill>
                <a:latin typeface="Book Antiqua"/>
                <a:cs typeface="Book Antiqua"/>
              </a:rPr>
              <a:t>line</a:t>
            </a:r>
            <a:r>
              <a:rPr sz="927" kern="0" spc="97" dirty="0">
                <a:solidFill>
                  <a:srgbClr val="48494D"/>
                </a:solidFill>
                <a:latin typeface="Book Antiqua"/>
                <a:cs typeface="Book Antiqua"/>
              </a:rPr>
              <a:t> </a:t>
            </a:r>
            <a:r>
              <a:rPr sz="927" kern="0" spc="-9" dirty="0">
                <a:solidFill>
                  <a:srgbClr val="48494D"/>
                </a:solidFill>
                <a:latin typeface="Book Antiqua"/>
                <a:cs typeface="Book Antiqua"/>
              </a:rPr>
              <a:t>thrives.</a:t>
            </a:r>
            <a:endParaRPr sz="927" kern="0">
              <a:solidFill>
                <a:sysClr val="windowText" lastClr="000000"/>
              </a:solidFill>
              <a:latin typeface="Book Antiqua"/>
              <a:cs typeface="Book Antiqua"/>
            </a:endParaRPr>
          </a:p>
        </p:txBody>
      </p:sp>
      <p:sp>
        <p:nvSpPr>
          <p:cNvPr id="22" name="object 22"/>
          <p:cNvSpPr/>
          <p:nvPr/>
        </p:nvSpPr>
        <p:spPr>
          <a:xfrm>
            <a:off x="7470279" y="3668357"/>
            <a:ext cx="1339663" cy="1336862"/>
          </a:xfrm>
          <a:custGeom>
            <a:avLst/>
            <a:gdLst/>
            <a:ahLst/>
            <a:cxnLst/>
            <a:rect l="l" t="t" r="r" b="b"/>
            <a:pathLst>
              <a:path w="1518284" h="1515110">
                <a:moveTo>
                  <a:pt x="702564" y="1475232"/>
                </a:moveTo>
                <a:lnTo>
                  <a:pt x="678141" y="1437309"/>
                </a:lnTo>
                <a:lnTo>
                  <a:pt x="662940" y="1434084"/>
                </a:lnTo>
                <a:lnTo>
                  <a:pt x="647115" y="1437309"/>
                </a:lnTo>
                <a:lnTo>
                  <a:pt x="634555" y="1446085"/>
                </a:lnTo>
                <a:lnTo>
                  <a:pt x="626300" y="1459166"/>
                </a:lnTo>
                <a:lnTo>
                  <a:pt x="624725" y="1467612"/>
                </a:lnTo>
                <a:lnTo>
                  <a:pt x="79260" y="1467612"/>
                </a:lnTo>
                <a:lnTo>
                  <a:pt x="77584" y="1459166"/>
                </a:lnTo>
                <a:lnTo>
                  <a:pt x="68961" y="1446085"/>
                </a:lnTo>
                <a:lnTo>
                  <a:pt x="56349" y="1437309"/>
                </a:lnTo>
                <a:lnTo>
                  <a:pt x="41148" y="1434084"/>
                </a:lnTo>
                <a:lnTo>
                  <a:pt x="25082" y="1437309"/>
                </a:lnTo>
                <a:lnTo>
                  <a:pt x="12001" y="1446085"/>
                </a:lnTo>
                <a:lnTo>
                  <a:pt x="3225" y="1459166"/>
                </a:lnTo>
                <a:lnTo>
                  <a:pt x="0" y="1475232"/>
                </a:lnTo>
                <a:lnTo>
                  <a:pt x="3225" y="1490433"/>
                </a:lnTo>
                <a:lnTo>
                  <a:pt x="12001" y="1503045"/>
                </a:lnTo>
                <a:lnTo>
                  <a:pt x="25082" y="1511668"/>
                </a:lnTo>
                <a:lnTo>
                  <a:pt x="41148" y="1514856"/>
                </a:lnTo>
                <a:lnTo>
                  <a:pt x="56349" y="1511668"/>
                </a:lnTo>
                <a:lnTo>
                  <a:pt x="68961" y="1503045"/>
                </a:lnTo>
                <a:lnTo>
                  <a:pt x="77584" y="1490433"/>
                </a:lnTo>
                <a:lnTo>
                  <a:pt x="79502" y="1481328"/>
                </a:lnTo>
                <a:lnTo>
                  <a:pt x="624509" y="1481328"/>
                </a:lnTo>
                <a:lnTo>
                  <a:pt x="626300" y="1490433"/>
                </a:lnTo>
                <a:lnTo>
                  <a:pt x="634555" y="1503045"/>
                </a:lnTo>
                <a:lnTo>
                  <a:pt x="647115" y="1511668"/>
                </a:lnTo>
                <a:lnTo>
                  <a:pt x="662940" y="1514856"/>
                </a:lnTo>
                <a:lnTo>
                  <a:pt x="678141" y="1511668"/>
                </a:lnTo>
                <a:lnTo>
                  <a:pt x="690753" y="1503045"/>
                </a:lnTo>
                <a:lnTo>
                  <a:pt x="699376" y="1490433"/>
                </a:lnTo>
                <a:lnTo>
                  <a:pt x="701294" y="1481328"/>
                </a:lnTo>
                <a:lnTo>
                  <a:pt x="702564" y="1475232"/>
                </a:lnTo>
                <a:close/>
              </a:path>
              <a:path w="1518284" h="1515110">
                <a:moveTo>
                  <a:pt x="1517904" y="39636"/>
                </a:moveTo>
                <a:lnTo>
                  <a:pt x="1494116" y="3200"/>
                </a:lnTo>
                <a:lnTo>
                  <a:pt x="1478280" y="0"/>
                </a:lnTo>
                <a:lnTo>
                  <a:pt x="1463090" y="3200"/>
                </a:lnTo>
                <a:lnTo>
                  <a:pt x="1450467" y="11811"/>
                </a:lnTo>
                <a:lnTo>
                  <a:pt x="1441856" y="24434"/>
                </a:lnTo>
                <a:lnTo>
                  <a:pt x="1439938" y="33528"/>
                </a:lnTo>
                <a:lnTo>
                  <a:pt x="1155446" y="33528"/>
                </a:lnTo>
                <a:lnTo>
                  <a:pt x="1153528" y="24434"/>
                </a:lnTo>
                <a:lnTo>
                  <a:pt x="1144905" y="11811"/>
                </a:lnTo>
                <a:lnTo>
                  <a:pt x="1132293" y="3200"/>
                </a:lnTo>
                <a:lnTo>
                  <a:pt x="1117092" y="0"/>
                </a:lnTo>
                <a:lnTo>
                  <a:pt x="1101267" y="3200"/>
                </a:lnTo>
                <a:lnTo>
                  <a:pt x="1088707" y="11811"/>
                </a:lnTo>
                <a:lnTo>
                  <a:pt x="1080452" y="24434"/>
                </a:lnTo>
                <a:lnTo>
                  <a:pt x="1077468" y="39636"/>
                </a:lnTo>
                <a:lnTo>
                  <a:pt x="1080452" y="55460"/>
                </a:lnTo>
                <a:lnTo>
                  <a:pt x="1088707" y="68021"/>
                </a:lnTo>
                <a:lnTo>
                  <a:pt x="1101267" y="76276"/>
                </a:lnTo>
                <a:lnTo>
                  <a:pt x="1117092" y="79260"/>
                </a:lnTo>
                <a:lnTo>
                  <a:pt x="1132293" y="76276"/>
                </a:lnTo>
                <a:lnTo>
                  <a:pt x="1144905" y="68021"/>
                </a:lnTo>
                <a:lnTo>
                  <a:pt x="1153528" y="55460"/>
                </a:lnTo>
                <a:lnTo>
                  <a:pt x="1155496" y="45732"/>
                </a:lnTo>
                <a:lnTo>
                  <a:pt x="1439887" y="45732"/>
                </a:lnTo>
                <a:lnTo>
                  <a:pt x="1441856" y="55460"/>
                </a:lnTo>
                <a:lnTo>
                  <a:pt x="1450467" y="68021"/>
                </a:lnTo>
                <a:lnTo>
                  <a:pt x="1463090" y="76276"/>
                </a:lnTo>
                <a:lnTo>
                  <a:pt x="1478280" y="79260"/>
                </a:lnTo>
                <a:lnTo>
                  <a:pt x="1494116" y="76276"/>
                </a:lnTo>
                <a:lnTo>
                  <a:pt x="1506664" y="68021"/>
                </a:lnTo>
                <a:lnTo>
                  <a:pt x="1514932" y="55460"/>
                </a:lnTo>
                <a:lnTo>
                  <a:pt x="1516761" y="45732"/>
                </a:lnTo>
                <a:lnTo>
                  <a:pt x="1517904" y="39636"/>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23" name="object 23"/>
          <p:cNvSpPr txBox="1"/>
          <p:nvPr/>
        </p:nvSpPr>
        <p:spPr>
          <a:xfrm>
            <a:off x="8884458" y="1738245"/>
            <a:ext cx="1934135" cy="867884"/>
          </a:xfrm>
          <a:prstGeom prst="rect">
            <a:avLst/>
          </a:prstGeom>
        </p:spPr>
        <p:txBody>
          <a:bodyPr vert="horz" wrap="square" lIns="0" tIns="11766" rIns="0" bIns="0" rtlCol="0">
            <a:spAutoFit/>
          </a:bodyPr>
          <a:lstStyle/>
          <a:p>
            <a:pPr marL="11206" marR="4483" defTabSz="806867">
              <a:spcBef>
                <a:spcPts val="93"/>
              </a:spcBef>
            </a:pPr>
            <a:r>
              <a:rPr sz="927" kern="0" dirty="0">
                <a:solidFill>
                  <a:srgbClr val="48494D"/>
                </a:solidFill>
                <a:latin typeface="Book Antiqua"/>
                <a:cs typeface="Book Antiqua"/>
              </a:rPr>
              <a:t>Solutions</a:t>
            </a:r>
            <a:r>
              <a:rPr sz="927" kern="0" spc="128" dirty="0">
                <a:solidFill>
                  <a:srgbClr val="48494D"/>
                </a:solidFill>
                <a:latin typeface="Book Antiqua"/>
                <a:cs typeface="Book Antiqua"/>
              </a:rPr>
              <a:t> </a:t>
            </a:r>
            <a:r>
              <a:rPr sz="927" kern="0" dirty="0">
                <a:solidFill>
                  <a:srgbClr val="48494D"/>
                </a:solidFill>
                <a:latin typeface="Book Antiqua"/>
                <a:cs typeface="Book Antiqua"/>
              </a:rPr>
              <a:t>designed</a:t>
            </a:r>
            <a:r>
              <a:rPr sz="927" kern="0" spc="106" dirty="0">
                <a:solidFill>
                  <a:srgbClr val="48494D"/>
                </a:solidFill>
                <a:latin typeface="Book Antiqua"/>
                <a:cs typeface="Book Antiqua"/>
              </a:rPr>
              <a:t> </a:t>
            </a:r>
            <a:r>
              <a:rPr sz="927" kern="0" spc="49" dirty="0">
                <a:solidFill>
                  <a:srgbClr val="48494D"/>
                </a:solidFill>
                <a:latin typeface="Book Antiqua"/>
                <a:cs typeface="Book Antiqua"/>
              </a:rPr>
              <a:t>to</a:t>
            </a:r>
            <a:r>
              <a:rPr sz="927" kern="0" spc="141" dirty="0">
                <a:solidFill>
                  <a:srgbClr val="48494D"/>
                </a:solidFill>
                <a:latin typeface="Book Antiqua"/>
                <a:cs typeface="Book Antiqua"/>
              </a:rPr>
              <a:t> </a:t>
            </a:r>
            <a:r>
              <a:rPr sz="927" kern="0" dirty="0">
                <a:solidFill>
                  <a:srgbClr val="48494D"/>
                </a:solidFill>
                <a:latin typeface="Book Antiqua"/>
                <a:cs typeface="Book Antiqua"/>
              </a:rPr>
              <a:t>reduce</a:t>
            </a:r>
            <a:r>
              <a:rPr sz="927" kern="0" spc="128" dirty="0">
                <a:solidFill>
                  <a:srgbClr val="48494D"/>
                </a:solidFill>
                <a:latin typeface="Book Antiqua"/>
                <a:cs typeface="Book Antiqua"/>
              </a:rPr>
              <a:t> </a:t>
            </a:r>
            <a:r>
              <a:rPr sz="927" kern="0" spc="26" dirty="0">
                <a:solidFill>
                  <a:srgbClr val="48494D"/>
                </a:solidFill>
                <a:latin typeface="Book Antiqua"/>
                <a:cs typeface="Book Antiqua"/>
              </a:rPr>
              <a:t>costs </a:t>
            </a:r>
            <a:r>
              <a:rPr sz="927" kern="0" dirty="0">
                <a:solidFill>
                  <a:srgbClr val="48494D"/>
                </a:solidFill>
                <a:latin typeface="Book Antiqua"/>
                <a:cs typeface="Book Antiqua"/>
              </a:rPr>
              <a:t>while</a:t>
            </a:r>
            <a:r>
              <a:rPr sz="927" kern="0" spc="97" dirty="0">
                <a:solidFill>
                  <a:srgbClr val="48494D"/>
                </a:solidFill>
                <a:latin typeface="Book Antiqua"/>
                <a:cs typeface="Book Antiqua"/>
              </a:rPr>
              <a:t> </a:t>
            </a:r>
            <a:r>
              <a:rPr sz="927" kern="0" dirty="0">
                <a:solidFill>
                  <a:srgbClr val="48494D"/>
                </a:solidFill>
                <a:latin typeface="Book Antiqua"/>
                <a:cs typeface="Book Antiqua"/>
              </a:rPr>
              <a:t>enhancing</a:t>
            </a:r>
            <a:r>
              <a:rPr sz="927" kern="0" spc="110" dirty="0">
                <a:solidFill>
                  <a:srgbClr val="48494D"/>
                </a:solidFill>
                <a:latin typeface="Book Antiqua"/>
                <a:cs typeface="Book Antiqua"/>
              </a:rPr>
              <a:t> </a:t>
            </a:r>
            <a:r>
              <a:rPr sz="927" kern="0" spc="-9" dirty="0">
                <a:solidFill>
                  <a:srgbClr val="48494D"/>
                </a:solidFill>
                <a:latin typeface="Book Antiqua"/>
                <a:cs typeface="Book Antiqua"/>
              </a:rPr>
              <a:t>patient</a:t>
            </a:r>
            <a:r>
              <a:rPr sz="927" kern="0" spc="441" dirty="0">
                <a:solidFill>
                  <a:srgbClr val="48494D"/>
                </a:solidFill>
                <a:latin typeface="Book Antiqua"/>
                <a:cs typeface="Book Antiqua"/>
              </a:rPr>
              <a:t> </a:t>
            </a:r>
            <a:r>
              <a:rPr sz="927" kern="0" dirty="0">
                <a:solidFill>
                  <a:srgbClr val="48494D"/>
                </a:solidFill>
                <a:latin typeface="Book Antiqua"/>
                <a:cs typeface="Book Antiqua"/>
              </a:rPr>
              <a:t>experience,</a:t>
            </a:r>
            <a:r>
              <a:rPr sz="927" kern="0" spc="150" dirty="0">
                <a:solidFill>
                  <a:srgbClr val="48494D"/>
                </a:solidFill>
                <a:latin typeface="Book Antiqua"/>
                <a:cs typeface="Book Antiqua"/>
              </a:rPr>
              <a:t> </a:t>
            </a:r>
            <a:r>
              <a:rPr sz="927" kern="0" dirty="0">
                <a:solidFill>
                  <a:srgbClr val="48494D"/>
                </a:solidFill>
                <a:latin typeface="Book Antiqua"/>
                <a:cs typeface="Book Antiqua"/>
              </a:rPr>
              <a:t>improving</a:t>
            </a:r>
            <a:r>
              <a:rPr sz="927" kern="0" spc="202" dirty="0">
                <a:solidFill>
                  <a:srgbClr val="48494D"/>
                </a:solidFill>
                <a:latin typeface="Book Antiqua"/>
                <a:cs typeface="Book Antiqua"/>
              </a:rPr>
              <a:t> </a:t>
            </a:r>
            <a:r>
              <a:rPr sz="927" kern="0" spc="-9" dirty="0">
                <a:solidFill>
                  <a:srgbClr val="48494D"/>
                </a:solidFill>
                <a:latin typeface="Book Antiqua"/>
                <a:cs typeface="Book Antiqua"/>
              </a:rPr>
              <a:t>clinical </a:t>
            </a:r>
            <a:r>
              <a:rPr sz="927" kern="0" spc="18" dirty="0">
                <a:solidFill>
                  <a:srgbClr val="48494D"/>
                </a:solidFill>
                <a:latin typeface="Book Antiqua"/>
                <a:cs typeface="Book Antiqua"/>
              </a:rPr>
              <a:t>outcomes,</a:t>
            </a:r>
            <a:r>
              <a:rPr sz="927" kern="0" spc="44" dirty="0">
                <a:solidFill>
                  <a:srgbClr val="48494D"/>
                </a:solidFill>
                <a:latin typeface="Book Antiqua"/>
                <a:cs typeface="Book Antiqua"/>
              </a:rPr>
              <a:t> </a:t>
            </a:r>
            <a:r>
              <a:rPr sz="927" kern="0" spc="18" dirty="0">
                <a:solidFill>
                  <a:srgbClr val="48494D"/>
                </a:solidFill>
                <a:latin typeface="Book Antiqua"/>
                <a:cs typeface="Book Antiqua"/>
              </a:rPr>
              <a:t>addressing</a:t>
            </a:r>
            <a:r>
              <a:rPr sz="927" kern="0" spc="40" dirty="0">
                <a:solidFill>
                  <a:srgbClr val="48494D"/>
                </a:solidFill>
                <a:latin typeface="Book Antiqua"/>
                <a:cs typeface="Book Antiqua"/>
              </a:rPr>
              <a:t> </a:t>
            </a:r>
            <a:r>
              <a:rPr sz="927" kern="0" spc="-9" dirty="0">
                <a:solidFill>
                  <a:srgbClr val="48494D"/>
                </a:solidFill>
                <a:latin typeface="Book Antiqua"/>
                <a:cs typeface="Book Antiqua"/>
              </a:rPr>
              <a:t>healthcare </a:t>
            </a:r>
            <a:r>
              <a:rPr sz="927" kern="0" dirty="0">
                <a:solidFill>
                  <a:srgbClr val="48494D"/>
                </a:solidFill>
                <a:latin typeface="Book Antiqua"/>
                <a:cs typeface="Book Antiqua"/>
              </a:rPr>
              <a:t>inequities</a:t>
            </a:r>
            <a:r>
              <a:rPr sz="927" kern="0" spc="66" dirty="0">
                <a:solidFill>
                  <a:srgbClr val="48494D"/>
                </a:solidFill>
                <a:latin typeface="Book Antiqua"/>
                <a:cs typeface="Book Antiqua"/>
              </a:rPr>
              <a:t> </a:t>
            </a:r>
            <a:r>
              <a:rPr sz="927" kern="0" dirty="0">
                <a:solidFill>
                  <a:srgbClr val="48494D"/>
                </a:solidFill>
                <a:latin typeface="Book Antiqua"/>
                <a:cs typeface="Book Antiqua"/>
              </a:rPr>
              <a:t>and</a:t>
            </a:r>
            <a:r>
              <a:rPr sz="927" kern="0" spc="128" dirty="0">
                <a:solidFill>
                  <a:srgbClr val="48494D"/>
                </a:solidFill>
                <a:latin typeface="Book Antiqua"/>
                <a:cs typeface="Book Antiqua"/>
              </a:rPr>
              <a:t> </a:t>
            </a:r>
            <a:r>
              <a:rPr sz="927" kern="0" spc="-9" dirty="0">
                <a:solidFill>
                  <a:srgbClr val="48494D"/>
                </a:solidFill>
                <a:latin typeface="Book Antiqua"/>
                <a:cs typeface="Book Antiqua"/>
              </a:rPr>
              <a:t>prioritizing</a:t>
            </a:r>
            <a:r>
              <a:rPr sz="927" kern="0" spc="441" dirty="0">
                <a:solidFill>
                  <a:srgbClr val="48494D"/>
                </a:solidFill>
                <a:latin typeface="Book Antiqua"/>
                <a:cs typeface="Book Antiqua"/>
              </a:rPr>
              <a:t> </a:t>
            </a:r>
            <a:r>
              <a:rPr sz="927" kern="0" dirty="0">
                <a:solidFill>
                  <a:srgbClr val="48494D"/>
                </a:solidFill>
                <a:latin typeface="Book Antiqua"/>
                <a:cs typeface="Book Antiqua"/>
              </a:rPr>
              <a:t>workforce</a:t>
            </a:r>
            <a:r>
              <a:rPr sz="927" kern="0" spc="349" dirty="0">
                <a:solidFill>
                  <a:srgbClr val="48494D"/>
                </a:solidFill>
                <a:latin typeface="Book Antiqua"/>
                <a:cs typeface="Book Antiqua"/>
              </a:rPr>
              <a:t> </a:t>
            </a:r>
            <a:r>
              <a:rPr sz="927" kern="0" dirty="0">
                <a:solidFill>
                  <a:srgbClr val="48494D"/>
                </a:solidFill>
                <a:latin typeface="Book Antiqua"/>
                <a:cs typeface="Book Antiqua"/>
              </a:rPr>
              <a:t>well-</a:t>
            </a:r>
            <a:r>
              <a:rPr sz="927" kern="0" spc="-9" dirty="0">
                <a:solidFill>
                  <a:srgbClr val="48494D"/>
                </a:solidFill>
                <a:latin typeface="Book Antiqua"/>
                <a:cs typeface="Book Antiqua"/>
              </a:rPr>
              <a:t>being.</a:t>
            </a:r>
            <a:endParaRPr sz="927" kern="0">
              <a:solidFill>
                <a:sysClr val="windowText" lastClr="000000"/>
              </a:solidFill>
              <a:latin typeface="Book Antiqua"/>
              <a:cs typeface="Book Antiqua"/>
            </a:endParaRPr>
          </a:p>
        </p:txBody>
      </p:sp>
      <p:sp>
        <p:nvSpPr>
          <p:cNvPr id="27" name="object 27"/>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3619" defTabSz="806867">
              <a:spcBef>
                <a:spcPts val="62"/>
              </a:spcBef>
            </a:pPr>
            <a:fld id="{81D60167-4931-47E6-BA6A-407CBD079E47}" type="slidenum">
              <a:rPr kern="0" spc="53" dirty="0">
                <a:solidFill>
                  <a:prstClr val="black"/>
                </a:solidFill>
              </a:rPr>
              <a:pPr marL="33619" defTabSz="806867">
                <a:spcBef>
                  <a:spcPts val="62"/>
                </a:spcBef>
              </a:pPr>
              <a:t>23</a:t>
            </a:fld>
            <a:endParaRPr kern="0" spc="53" dirty="0">
              <a:solidFill>
                <a:prstClr val="black"/>
              </a:solidFill>
            </a:endParaRPr>
          </a:p>
        </p:txBody>
      </p:sp>
      <p:sp>
        <p:nvSpPr>
          <p:cNvPr id="24" name="object 24"/>
          <p:cNvSpPr txBox="1"/>
          <p:nvPr/>
        </p:nvSpPr>
        <p:spPr>
          <a:xfrm>
            <a:off x="9021577" y="3198608"/>
            <a:ext cx="1909482" cy="1010552"/>
          </a:xfrm>
          <a:prstGeom prst="rect">
            <a:avLst/>
          </a:prstGeom>
        </p:spPr>
        <p:txBody>
          <a:bodyPr vert="horz" wrap="square" lIns="0" tIns="11766" rIns="0" bIns="0" rtlCol="0">
            <a:spAutoFit/>
          </a:bodyPr>
          <a:lstStyle/>
          <a:p>
            <a:pPr marL="11206" marR="9526" defTabSz="806867">
              <a:spcBef>
                <a:spcPts val="93"/>
              </a:spcBef>
            </a:pPr>
            <a:r>
              <a:rPr sz="927" kern="0" dirty="0">
                <a:solidFill>
                  <a:srgbClr val="48494D"/>
                </a:solidFill>
                <a:latin typeface="Book Antiqua"/>
                <a:cs typeface="Book Antiqua"/>
              </a:rPr>
              <a:t>We</a:t>
            </a:r>
            <a:r>
              <a:rPr sz="927" kern="0" spc="40" dirty="0">
                <a:solidFill>
                  <a:srgbClr val="48494D"/>
                </a:solidFill>
                <a:latin typeface="Book Antiqua"/>
                <a:cs typeface="Book Antiqua"/>
              </a:rPr>
              <a:t> </a:t>
            </a:r>
            <a:r>
              <a:rPr sz="927" kern="0" dirty="0">
                <a:solidFill>
                  <a:srgbClr val="48494D"/>
                </a:solidFill>
                <a:latin typeface="Book Antiqua"/>
                <a:cs typeface="Book Antiqua"/>
              </a:rPr>
              <a:t>analyze</a:t>
            </a:r>
            <a:r>
              <a:rPr sz="927" kern="0" spc="57" dirty="0">
                <a:solidFill>
                  <a:srgbClr val="48494D"/>
                </a:solidFill>
                <a:latin typeface="Book Antiqua"/>
                <a:cs typeface="Book Antiqua"/>
              </a:rPr>
              <a:t> </a:t>
            </a:r>
            <a:r>
              <a:rPr sz="927" kern="0" dirty="0">
                <a:solidFill>
                  <a:srgbClr val="48494D"/>
                </a:solidFill>
                <a:latin typeface="Book Antiqua"/>
                <a:cs typeface="Book Antiqua"/>
              </a:rPr>
              <a:t>your</a:t>
            </a:r>
            <a:r>
              <a:rPr sz="927" kern="0" spc="53" dirty="0">
                <a:solidFill>
                  <a:srgbClr val="48494D"/>
                </a:solidFill>
                <a:latin typeface="Book Antiqua"/>
                <a:cs typeface="Book Antiqua"/>
              </a:rPr>
              <a:t> </a:t>
            </a:r>
            <a:r>
              <a:rPr sz="927" kern="0" dirty="0">
                <a:solidFill>
                  <a:srgbClr val="48494D"/>
                </a:solidFill>
                <a:latin typeface="Book Antiqua"/>
                <a:cs typeface="Book Antiqua"/>
              </a:rPr>
              <a:t>data,</a:t>
            </a:r>
            <a:r>
              <a:rPr sz="927" kern="0" spc="44" dirty="0">
                <a:solidFill>
                  <a:srgbClr val="48494D"/>
                </a:solidFill>
                <a:latin typeface="Book Antiqua"/>
                <a:cs typeface="Book Antiqua"/>
              </a:rPr>
              <a:t> </a:t>
            </a:r>
            <a:r>
              <a:rPr sz="927" kern="0" spc="-9" dirty="0">
                <a:solidFill>
                  <a:srgbClr val="48494D"/>
                </a:solidFill>
                <a:latin typeface="Book Antiqua"/>
                <a:cs typeface="Book Antiqua"/>
              </a:rPr>
              <a:t>people, </a:t>
            </a:r>
            <a:r>
              <a:rPr sz="927" kern="0" spc="18" dirty="0">
                <a:solidFill>
                  <a:srgbClr val="48494D"/>
                </a:solidFill>
                <a:latin typeface="Book Antiqua"/>
                <a:cs typeface="Book Antiqua"/>
              </a:rPr>
              <a:t>technology,</a:t>
            </a:r>
            <a:r>
              <a:rPr sz="927" kern="0" spc="44" dirty="0">
                <a:solidFill>
                  <a:srgbClr val="48494D"/>
                </a:solidFill>
                <a:latin typeface="Book Antiqua"/>
                <a:cs typeface="Book Antiqua"/>
              </a:rPr>
              <a:t> </a:t>
            </a:r>
            <a:r>
              <a:rPr sz="927" kern="0" spc="18" dirty="0">
                <a:solidFill>
                  <a:srgbClr val="48494D"/>
                </a:solidFill>
                <a:latin typeface="Book Antiqua"/>
                <a:cs typeface="Book Antiqua"/>
              </a:rPr>
              <a:t>and</a:t>
            </a:r>
            <a:r>
              <a:rPr sz="927" kern="0" spc="57" dirty="0">
                <a:solidFill>
                  <a:srgbClr val="48494D"/>
                </a:solidFill>
                <a:latin typeface="Book Antiqua"/>
                <a:cs typeface="Book Antiqua"/>
              </a:rPr>
              <a:t> </a:t>
            </a:r>
            <a:r>
              <a:rPr sz="927" kern="0" spc="18" dirty="0">
                <a:solidFill>
                  <a:srgbClr val="48494D"/>
                </a:solidFill>
                <a:latin typeface="Book Antiqua"/>
                <a:cs typeface="Book Antiqua"/>
              </a:rPr>
              <a:t>procedures</a:t>
            </a:r>
            <a:r>
              <a:rPr sz="927" kern="0" spc="22" dirty="0">
                <a:solidFill>
                  <a:srgbClr val="48494D"/>
                </a:solidFill>
                <a:latin typeface="Book Antiqua"/>
                <a:cs typeface="Book Antiqua"/>
              </a:rPr>
              <a:t> </a:t>
            </a:r>
            <a:r>
              <a:rPr sz="927" kern="0" spc="18" dirty="0">
                <a:solidFill>
                  <a:srgbClr val="48494D"/>
                </a:solidFill>
                <a:latin typeface="Book Antiqua"/>
                <a:cs typeface="Book Antiqua"/>
              </a:rPr>
              <a:t>at</a:t>
            </a:r>
            <a:r>
              <a:rPr sz="927" kern="0" spc="53" dirty="0">
                <a:solidFill>
                  <a:srgbClr val="48494D"/>
                </a:solidFill>
                <a:latin typeface="Book Antiqua"/>
                <a:cs typeface="Book Antiqua"/>
              </a:rPr>
              <a:t> </a:t>
            </a:r>
            <a:r>
              <a:rPr sz="927" kern="0" spc="-22" dirty="0">
                <a:solidFill>
                  <a:srgbClr val="48494D"/>
                </a:solidFill>
                <a:latin typeface="Book Antiqua"/>
                <a:cs typeface="Book Antiqua"/>
              </a:rPr>
              <a:t>the </a:t>
            </a:r>
            <a:r>
              <a:rPr sz="927" kern="0" dirty="0">
                <a:solidFill>
                  <a:srgbClr val="48494D"/>
                </a:solidFill>
                <a:latin typeface="Book Antiqua"/>
                <a:cs typeface="Book Antiqua"/>
              </a:rPr>
              <a:t>patient</a:t>
            </a:r>
            <a:r>
              <a:rPr sz="927" kern="0" spc="110" dirty="0">
                <a:solidFill>
                  <a:srgbClr val="48494D"/>
                </a:solidFill>
                <a:latin typeface="Book Antiqua"/>
                <a:cs typeface="Book Antiqua"/>
              </a:rPr>
              <a:t> </a:t>
            </a:r>
            <a:r>
              <a:rPr sz="927" kern="0" dirty="0">
                <a:solidFill>
                  <a:srgbClr val="48494D"/>
                </a:solidFill>
                <a:latin typeface="Book Antiqua"/>
                <a:cs typeface="Book Antiqua"/>
              </a:rPr>
              <a:t>and</a:t>
            </a:r>
            <a:r>
              <a:rPr sz="927" kern="0" spc="154" dirty="0">
                <a:solidFill>
                  <a:srgbClr val="48494D"/>
                </a:solidFill>
                <a:latin typeface="Book Antiqua"/>
                <a:cs typeface="Book Antiqua"/>
              </a:rPr>
              <a:t> </a:t>
            </a:r>
            <a:r>
              <a:rPr sz="927" kern="0" dirty="0">
                <a:solidFill>
                  <a:srgbClr val="48494D"/>
                </a:solidFill>
                <a:latin typeface="Book Antiqua"/>
                <a:cs typeface="Book Antiqua"/>
              </a:rPr>
              <a:t>organizational</a:t>
            </a:r>
            <a:r>
              <a:rPr sz="927" kern="0" spc="119" dirty="0">
                <a:solidFill>
                  <a:srgbClr val="48494D"/>
                </a:solidFill>
                <a:latin typeface="Book Antiqua"/>
                <a:cs typeface="Book Antiqua"/>
              </a:rPr>
              <a:t> </a:t>
            </a:r>
            <a:r>
              <a:rPr sz="927" kern="0" spc="-9" dirty="0">
                <a:solidFill>
                  <a:srgbClr val="48494D"/>
                </a:solidFill>
                <a:latin typeface="Book Antiqua"/>
                <a:cs typeface="Book Antiqua"/>
              </a:rPr>
              <a:t>level.</a:t>
            </a:r>
            <a:endParaRPr sz="927" kern="0">
              <a:solidFill>
                <a:sysClr val="windowText" lastClr="000000"/>
              </a:solidFill>
              <a:latin typeface="Book Antiqua"/>
              <a:cs typeface="Book Antiqua"/>
            </a:endParaRPr>
          </a:p>
          <a:p>
            <a:pPr marL="11206" marR="4483" defTabSz="806867"/>
            <a:r>
              <a:rPr sz="927" kern="0" spc="9" dirty="0">
                <a:solidFill>
                  <a:srgbClr val="48494D"/>
                </a:solidFill>
                <a:latin typeface="Book Antiqua"/>
                <a:cs typeface="Book Antiqua"/>
              </a:rPr>
              <a:t>Provide</a:t>
            </a:r>
            <a:r>
              <a:rPr sz="927" kern="0" spc="57" dirty="0">
                <a:solidFill>
                  <a:srgbClr val="48494D"/>
                </a:solidFill>
                <a:latin typeface="Book Antiqua"/>
                <a:cs typeface="Book Antiqua"/>
              </a:rPr>
              <a:t> </a:t>
            </a:r>
            <a:r>
              <a:rPr sz="927" kern="0" spc="18" dirty="0">
                <a:solidFill>
                  <a:srgbClr val="48494D"/>
                </a:solidFill>
                <a:latin typeface="Book Antiqua"/>
                <a:cs typeface="Book Antiqua"/>
              </a:rPr>
              <a:t>recommendations</a:t>
            </a:r>
            <a:r>
              <a:rPr sz="927" kern="0" spc="84" dirty="0">
                <a:solidFill>
                  <a:srgbClr val="48494D"/>
                </a:solidFill>
                <a:latin typeface="Book Antiqua"/>
                <a:cs typeface="Book Antiqua"/>
              </a:rPr>
              <a:t> </a:t>
            </a:r>
            <a:r>
              <a:rPr sz="927" kern="0" spc="-18" dirty="0">
                <a:solidFill>
                  <a:srgbClr val="48494D"/>
                </a:solidFill>
                <a:latin typeface="Book Antiqua"/>
                <a:cs typeface="Book Antiqua"/>
              </a:rPr>
              <a:t>that </a:t>
            </a:r>
            <a:r>
              <a:rPr sz="927" kern="0" dirty="0">
                <a:solidFill>
                  <a:srgbClr val="48494D"/>
                </a:solidFill>
                <a:latin typeface="Book Antiqua"/>
                <a:cs typeface="Book Antiqua"/>
              </a:rPr>
              <a:t>deliver</a:t>
            </a:r>
            <a:r>
              <a:rPr sz="927" kern="0" spc="53" dirty="0">
                <a:solidFill>
                  <a:srgbClr val="48494D"/>
                </a:solidFill>
                <a:latin typeface="Book Antiqua"/>
                <a:cs typeface="Book Antiqua"/>
              </a:rPr>
              <a:t> </a:t>
            </a:r>
            <a:r>
              <a:rPr sz="927" kern="0" spc="49" dirty="0">
                <a:solidFill>
                  <a:srgbClr val="48494D"/>
                </a:solidFill>
                <a:latin typeface="Book Antiqua"/>
                <a:cs typeface="Book Antiqua"/>
              </a:rPr>
              <a:t>short-</a:t>
            </a:r>
            <a:r>
              <a:rPr sz="927" kern="0" spc="44" dirty="0">
                <a:solidFill>
                  <a:srgbClr val="48494D"/>
                </a:solidFill>
                <a:latin typeface="Book Antiqua"/>
                <a:cs typeface="Book Antiqua"/>
              </a:rPr>
              <a:t>term</a:t>
            </a:r>
            <a:r>
              <a:rPr sz="927" kern="0" spc="57" dirty="0">
                <a:solidFill>
                  <a:srgbClr val="48494D"/>
                </a:solidFill>
                <a:latin typeface="Book Antiqua"/>
                <a:cs typeface="Book Antiqua"/>
              </a:rPr>
              <a:t> </a:t>
            </a:r>
            <a:r>
              <a:rPr sz="927" kern="0" dirty="0">
                <a:solidFill>
                  <a:srgbClr val="48494D"/>
                </a:solidFill>
                <a:latin typeface="Book Antiqua"/>
                <a:cs typeface="Book Antiqua"/>
              </a:rPr>
              <a:t>positive</a:t>
            </a:r>
            <a:r>
              <a:rPr sz="927" kern="0" spc="31" dirty="0">
                <a:solidFill>
                  <a:srgbClr val="48494D"/>
                </a:solidFill>
                <a:latin typeface="Book Antiqua"/>
                <a:cs typeface="Book Antiqua"/>
              </a:rPr>
              <a:t> </a:t>
            </a:r>
            <a:r>
              <a:rPr sz="927" kern="0" spc="-9" dirty="0">
                <a:solidFill>
                  <a:srgbClr val="48494D"/>
                </a:solidFill>
                <a:latin typeface="Book Antiqua"/>
                <a:cs typeface="Book Antiqua"/>
              </a:rPr>
              <a:t>impact </a:t>
            </a:r>
            <a:r>
              <a:rPr sz="927" kern="0" dirty="0">
                <a:solidFill>
                  <a:srgbClr val="48494D"/>
                </a:solidFill>
                <a:latin typeface="Book Antiqua"/>
                <a:cs typeface="Book Antiqua"/>
              </a:rPr>
              <a:t>and</a:t>
            </a:r>
            <a:r>
              <a:rPr sz="927" kern="0" spc="101" dirty="0">
                <a:solidFill>
                  <a:srgbClr val="48494D"/>
                </a:solidFill>
                <a:latin typeface="Book Antiqua"/>
                <a:cs typeface="Book Antiqua"/>
              </a:rPr>
              <a:t> </a:t>
            </a:r>
            <a:r>
              <a:rPr sz="927" kern="0" dirty="0">
                <a:solidFill>
                  <a:srgbClr val="48494D"/>
                </a:solidFill>
                <a:latin typeface="Book Antiqua"/>
                <a:cs typeface="Book Antiqua"/>
              </a:rPr>
              <a:t>game</a:t>
            </a:r>
            <a:r>
              <a:rPr sz="927" kern="0" spc="75" dirty="0">
                <a:solidFill>
                  <a:srgbClr val="48494D"/>
                </a:solidFill>
                <a:latin typeface="Book Antiqua"/>
                <a:cs typeface="Book Antiqua"/>
              </a:rPr>
              <a:t> </a:t>
            </a:r>
            <a:r>
              <a:rPr sz="927" kern="0" dirty="0">
                <a:solidFill>
                  <a:srgbClr val="48494D"/>
                </a:solidFill>
                <a:latin typeface="Book Antiqua"/>
                <a:cs typeface="Book Antiqua"/>
              </a:rPr>
              <a:t>plan</a:t>
            </a:r>
            <a:r>
              <a:rPr sz="927" kern="0" spc="97" dirty="0">
                <a:solidFill>
                  <a:srgbClr val="48494D"/>
                </a:solidFill>
                <a:latin typeface="Book Antiqua"/>
                <a:cs typeface="Book Antiqua"/>
              </a:rPr>
              <a:t> </a:t>
            </a:r>
            <a:r>
              <a:rPr sz="927" kern="0" dirty="0">
                <a:solidFill>
                  <a:srgbClr val="48494D"/>
                </a:solidFill>
                <a:latin typeface="Book Antiqua"/>
                <a:cs typeface="Book Antiqua"/>
              </a:rPr>
              <a:t>for</a:t>
            </a:r>
            <a:r>
              <a:rPr sz="927" kern="0" spc="88" dirty="0">
                <a:solidFill>
                  <a:srgbClr val="48494D"/>
                </a:solidFill>
                <a:latin typeface="Book Antiqua"/>
                <a:cs typeface="Book Antiqua"/>
              </a:rPr>
              <a:t> </a:t>
            </a:r>
            <a:r>
              <a:rPr sz="927" kern="0" dirty="0">
                <a:solidFill>
                  <a:srgbClr val="48494D"/>
                </a:solidFill>
                <a:latin typeface="Book Antiqua"/>
                <a:cs typeface="Book Antiqua"/>
              </a:rPr>
              <a:t>long-</a:t>
            </a:r>
            <a:r>
              <a:rPr sz="927" kern="0" spc="26" dirty="0">
                <a:solidFill>
                  <a:srgbClr val="48494D"/>
                </a:solidFill>
                <a:latin typeface="Book Antiqua"/>
                <a:cs typeface="Book Antiqua"/>
              </a:rPr>
              <a:t>term </a:t>
            </a:r>
            <a:r>
              <a:rPr sz="927" kern="0" dirty="0">
                <a:solidFill>
                  <a:srgbClr val="48494D"/>
                </a:solidFill>
                <a:latin typeface="Book Antiqua"/>
                <a:cs typeface="Book Antiqua"/>
              </a:rPr>
              <a:t>market</a:t>
            </a:r>
            <a:r>
              <a:rPr sz="927" kern="0" spc="84" dirty="0">
                <a:solidFill>
                  <a:srgbClr val="48494D"/>
                </a:solidFill>
                <a:latin typeface="Book Antiqua"/>
                <a:cs typeface="Book Antiqua"/>
              </a:rPr>
              <a:t> </a:t>
            </a:r>
            <a:r>
              <a:rPr sz="927" kern="0" dirty="0">
                <a:solidFill>
                  <a:srgbClr val="48494D"/>
                </a:solidFill>
                <a:latin typeface="Book Antiqua"/>
                <a:cs typeface="Book Antiqua"/>
              </a:rPr>
              <a:t>and</a:t>
            </a:r>
            <a:r>
              <a:rPr sz="927" kern="0" spc="110" dirty="0">
                <a:solidFill>
                  <a:srgbClr val="48494D"/>
                </a:solidFill>
                <a:latin typeface="Book Antiqua"/>
                <a:cs typeface="Book Antiqua"/>
              </a:rPr>
              <a:t> </a:t>
            </a:r>
            <a:r>
              <a:rPr sz="927" kern="0" dirty="0">
                <a:solidFill>
                  <a:srgbClr val="48494D"/>
                </a:solidFill>
                <a:latin typeface="Book Antiqua"/>
                <a:cs typeface="Book Antiqua"/>
              </a:rPr>
              <a:t>industry</a:t>
            </a:r>
            <a:r>
              <a:rPr sz="927" kern="0" spc="57" dirty="0">
                <a:solidFill>
                  <a:srgbClr val="48494D"/>
                </a:solidFill>
                <a:latin typeface="Book Antiqua"/>
                <a:cs typeface="Book Antiqua"/>
              </a:rPr>
              <a:t> </a:t>
            </a:r>
            <a:r>
              <a:rPr sz="927" kern="0" spc="-9" dirty="0">
                <a:solidFill>
                  <a:srgbClr val="48494D"/>
                </a:solidFill>
                <a:latin typeface="Book Antiqua"/>
                <a:cs typeface="Book Antiqua"/>
              </a:rPr>
              <a:t>changes.</a:t>
            </a:r>
            <a:endParaRPr sz="927" kern="0">
              <a:solidFill>
                <a:sysClr val="windowText" lastClr="000000"/>
              </a:solidFill>
              <a:latin typeface="Book Antiqua"/>
              <a:cs typeface="Book Antiqua"/>
            </a:endParaRPr>
          </a:p>
        </p:txBody>
      </p:sp>
      <p:sp>
        <p:nvSpPr>
          <p:cNvPr id="25" name="object 25"/>
          <p:cNvSpPr txBox="1"/>
          <p:nvPr/>
        </p:nvSpPr>
        <p:spPr>
          <a:xfrm>
            <a:off x="8255143" y="4763812"/>
            <a:ext cx="1960469" cy="867884"/>
          </a:xfrm>
          <a:prstGeom prst="rect">
            <a:avLst/>
          </a:prstGeom>
        </p:spPr>
        <p:txBody>
          <a:bodyPr vert="horz" wrap="square" lIns="0" tIns="11766" rIns="0" bIns="0" rtlCol="0">
            <a:spAutoFit/>
          </a:bodyPr>
          <a:lstStyle/>
          <a:p>
            <a:pPr marL="11206" marR="90212" defTabSz="806867">
              <a:spcBef>
                <a:spcPts val="93"/>
              </a:spcBef>
            </a:pPr>
            <a:r>
              <a:rPr sz="927" kern="0" spc="-9" dirty="0">
                <a:solidFill>
                  <a:srgbClr val="48494D"/>
                </a:solidFill>
                <a:latin typeface="Book Antiqua"/>
                <a:cs typeface="Book Antiqua"/>
              </a:rPr>
              <a:t>Analyze,</a:t>
            </a:r>
            <a:r>
              <a:rPr sz="927" kern="0" spc="40" dirty="0">
                <a:solidFill>
                  <a:srgbClr val="48494D"/>
                </a:solidFill>
                <a:latin typeface="Book Antiqua"/>
                <a:cs typeface="Book Antiqua"/>
              </a:rPr>
              <a:t> </a:t>
            </a:r>
            <a:r>
              <a:rPr sz="927" kern="0" dirty="0">
                <a:solidFill>
                  <a:srgbClr val="48494D"/>
                </a:solidFill>
                <a:latin typeface="Book Antiqua"/>
                <a:cs typeface="Book Antiqua"/>
              </a:rPr>
              <a:t>optimize,</a:t>
            </a:r>
            <a:r>
              <a:rPr sz="927" kern="0" spc="18" dirty="0">
                <a:solidFill>
                  <a:srgbClr val="48494D"/>
                </a:solidFill>
                <a:latin typeface="Book Antiqua"/>
                <a:cs typeface="Book Antiqua"/>
              </a:rPr>
              <a:t> </a:t>
            </a:r>
            <a:r>
              <a:rPr sz="927" kern="0" dirty="0">
                <a:solidFill>
                  <a:srgbClr val="48494D"/>
                </a:solidFill>
                <a:latin typeface="Book Antiqua"/>
                <a:cs typeface="Book Antiqua"/>
              </a:rPr>
              <a:t>and</a:t>
            </a:r>
            <a:r>
              <a:rPr sz="927" kern="0" spc="66" dirty="0">
                <a:solidFill>
                  <a:srgbClr val="48494D"/>
                </a:solidFill>
                <a:latin typeface="Book Antiqua"/>
                <a:cs typeface="Book Antiqua"/>
              </a:rPr>
              <a:t> </a:t>
            </a:r>
            <a:r>
              <a:rPr sz="927" kern="0" spc="-9" dirty="0">
                <a:solidFill>
                  <a:srgbClr val="48494D"/>
                </a:solidFill>
                <a:latin typeface="Book Antiqua"/>
                <a:cs typeface="Book Antiqua"/>
              </a:rPr>
              <a:t>implement </a:t>
            </a:r>
            <a:r>
              <a:rPr sz="927" kern="0" dirty="0">
                <a:solidFill>
                  <a:srgbClr val="48494D"/>
                </a:solidFill>
                <a:latin typeface="Book Antiqua"/>
                <a:cs typeface="Book Antiqua"/>
              </a:rPr>
              <a:t>capital</a:t>
            </a:r>
            <a:r>
              <a:rPr sz="927" kern="0" spc="53" dirty="0">
                <a:solidFill>
                  <a:srgbClr val="48494D"/>
                </a:solidFill>
                <a:latin typeface="Book Antiqua"/>
                <a:cs typeface="Book Antiqua"/>
              </a:rPr>
              <a:t> </a:t>
            </a:r>
            <a:r>
              <a:rPr sz="927" kern="0" dirty="0">
                <a:solidFill>
                  <a:srgbClr val="48494D"/>
                </a:solidFill>
                <a:latin typeface="Book Antiqua"/>
                <a:cs typeface="Book Antiqua"/>
              </a:rPr>
              <a:t>and</a:t>
            </a:r>
            <a:r>
              <a:rPr sz="927" kern="0" spc="84" dirty="0">
                <a:solidFill>
                  <a:srgbClr val="48494D"/>
                </a:solidFill>
                <a:latin typeface="Book Antiqua"/>
                <a:cs typeface="Book Antiqua"/>
              </a:rPr>
              <a:t> </a:t>
            </a:r>
            <a:r>
              <a:rPr sz="927" kern="0" dirty="0">
                <a:solidFill>
                  <a:srgbClr val="48494D"/>
                </a:solidFill>
                <a:latin typeface="Book Antiqua"/>
                <a:cs typeface="Book Antiqua"/>
              </a:rPr>
              <a:t>facility</a:t>
            </a:r>
            <a:r>
              <a:rPr sz="927" kern="0" spc="49" dirty="0">
                <a:solidFill>
                  <a:srgbClr val="48494D"/>
                </a:solidFill>
                <a:latin typeface="Book Antiqua"/>
                <a:cs typeface="Book Antiqua"/>
              </a:rPr>
              <a:t> </a:t>
            </a:r>
            <a:r>
              <a:rPr sz="927" kern="0" dirty="0">
                <a:solidFill>
                  <a:srgbClr val="48494D"/>
                </a:solidFill>
                <a:latin typeface="Book Antiqua"/>
                <a:cs typeface="Book Antiqua"/>
              </a:rPr>
              <a:t>planning</a:t>
            </a:r>
            <a:r>
              <a:rPr sz="927" kern="0" spc="75" dirty="0">
                <a:solidFill>
                  <a:srgbClr val="48494D"/>
                </a:solidFill>
                <a:latin typeface="Book Antiqua"/>
                <a:cs typeface="Book Antiqua"/>
              </a:rPr>
              <a:t> </a:t>
            </a:r>
            <a:r>
              <a:rPr sz="927" kern="0" spc="-18" dirty="0">
                <a:solidFill>
                  <a:srgbClr val="48494D"/>
                </a:solidFill>
                <a:latin typeface="Book Antiqua"/>
                <a:cs typeface="Book Antiqua"/>
              </a:rPr>
              <a:t>with </a:t>
            </a:r>
            <a:r>
              <a:rPr sz="927" kern="0" spc="18" dirty="0">
                <a:solidFill>
                  <a:srgbClr val="48494D"/>
                </a:solidFill>
                <a:latin typeface="Book Antiqua"/>
                <a:cs typeface="Book Antiqua"/>
              </a:rPr>
              <a:t>strategic</a:t>
            </a:r>
            <a:r>
              <a:rPr sz="927" kern="0" spc="84" dirty="0">
                <a:solidFill>
                  <a:srgbClr val="48494D"/>
                </a:solidFill>
                <a:latin typeface="Book Antiqua"/>
                <a:cs typeface="Book Antiqua"/>
              </a:rPr>
              <a:t> </a:t>
            </a:r>
            <a:r>
              <a:rPr sz="927" kern="0" spc="18" dirty="0">
                <a:solidFill>
                  <a:srgbClr val="48494D"/>
                </a:solidFill>
                <a:latin typeface="Book Antiqua"/>
                <a:cs typeface="Book Antiqua"/>
              </a:rPr>
              <a:t>business</a:t>
            </a:r>
            <a:r>
              <a:rPr sz="927" kern="0" spc="88" dirty="0">
                <a:solidFill>
                  <a:srgbClr val="48494D"/>
                </a:solidFill>
                <a:latin typeface="Book Antiqua"/>
                <a:cs typeface="Book Antiqua"/>
              </a:rPr>
              <a:t> </a:t>
            </a:r>
            <a:r>
              <a:rPr sz="927" kern="0" spc="-9" dirty="0">
                <a:solidFill>
                  <a:srgbClr val="48494D"/>
                </a:solidFill>
                <a:latin typeface="Book Antiqua"/>
                <a:cs typeface="Book Antiqua"/>
              </a:rPr>
              <a:t>decisions.</a:t>
            </a:r>
            <a:endParaRPr sz="927" kern="0">
              <a:solidFill>
                <a:sysClr val="windowText" lastClr="000000"/>
              </a:solidFill>
              <a:latin typeface="Book Antiqua"/>
              <a:cs typeface="Book Antiqua"/>
            </a:endParaRPr>
          </a:p>
          <a:p>
            <a:pPr marL="11206" marR="4483" defTabSz="806867"/>
            <a:r>
              <a:rPr sz="927" kern="0" dirty="0">
                <a:solidFill>
                  <a:srgbClr val="48494D"/>
                </a:solidFill>
                <a:latin typeface="Book Antiqua"/>
                <a:cs typeface="Book Antiqua"/>
              </a:rPr>
              <a:t>Address</a:t>
            </a:r>
            <a:r>
              <a:rPr sz="927" kern="0" spc="13" dirty="0">
                <a:solidFill>
                  <a:srgbClr val="48494D"/>
                </a:solidFill>
                <a:latin typeface="Book Antiqua"/>
                <a:cs typeface="Book Antiqua"/>
              </a:rPr>
              <a:t> </a:t>
            </a:r>
            <a:r>
              <a:rPr sz="927" kern="0" spc="44" dirty="0">
                <a:solidFill>
                  <a:srgbClr val="48494D"/>
                </a:solidFill>
                <a:latin typeface="Book Antiqua"/>
                <a:cs typeface="Book Antiqua"/>
              </a:rPr>
              <a:t>the</a:t>
            </a:r>
            <a:r>
              <a:rPr sz="927" kern="0" spc="18" dirty="0">
                <a:solidFill>
                  <a:srgbClr val="48494D"/>
                </a:solidFill>
                <a:latin typeface="Book Antiqua"/>
                <a:cs typeface="Book Antiqua"/>
              </a:rPr>
              <a:t> </a:t>
            </a:r>
            <a:r>
              <a:rPr sz="927" kern="0" dirty="0">
                <a:solidFill>
                  <a:srgbClr val="48494D"/>
                </a:solidFill>
                <a:latin typeface="Book Antiqua"/>
                <a:cs typeface="Book Antiqua"/>
              </a:rPr>
              <a:t>"quadruple</a:t>
            </a:r>
            <a:r>
              <a:rPr sz="927" kern="0" spc="13" dirty="0">
                <a:solidFill>
                  <a:srgbClr val="48494D"/>
                </a:solidFill>
                <a:latin typeface="Book Antiqua"/>
                <a:cs typeface="Book Antiqua"/>
              </a:rPr>
              <a:t> </a:t>
            </a:r>
            <a:r>
              <a:rPr sz="927" kern="0" dirty="0">
                <a:solidFill>
                  <a:srgbClr val="48494D"/>
                </a:solidFill>
                <a:latin typeface="Book Antiqua"/>
                <a:cs typeface="Book Antiqua"/>
              </a:rPr>
              <a:t>aim"</a:t>
            </a:r>
            <a:r>
              <a:rPr sz="927" kern="0" spc="35" dirty="0">
                <a:solidFill>
                  <a:srgbClr val="48494D"/>
                </a:solidFill>
                <a:latin typeface="Book Antiqua"/>
                <a:cs typeface="Book Antiqua"/>
              </a:rPr>
              <a:t> </a:t>
            </a:r>
            <a:r>
              <a:rPr sz="927" kern="0" dirty="0">
                <a:solidFill>
                  <a:srgbClr val="48494D"/>
                </a:solidFill>
                <a:latin typeface="Book Antiqua"/>
                <a:cs typeface="Book Antiqua"/>
              </a:rPr>
              <a:t>from</a:t>
            </a:r>
            <a:r>
              <a:rPr sz="927" kern="0" spc="35" dirty="0">
                <a:solidFill>
                  <a:srgbClr val="48494D"/>
                </a:solidFill>
                <a:latin typeface="Book Antiqua"/>
                <a:cs typeface="Book Antiqua"/>
              </a:rPr>
              <a:t> </a:t>
            </a:r>
            <a:r>
              <a:rPr sz="927" kern="0" spc="-44" dirty="0">
                <a:solidFill>
                  <a:srgbClr val="48494D"/>
                </a:solidFill>
                <a:latin typeface="Book Antiqua"/>
                <a:cs typeface="Book Antiqua"/>
              </a:rPr>
              <a:t>a </a:t>
            </a:r>
            <a:r>
              <a:rPr sz="927" kern="0" dirty="0">
                <a:solidFill>
                  <a:srgbClr val="48494D"/>
                </a:solidFill>
                <a:latin typeface="Book Antiqua"/>
                <a:cs typeface="Book Antiqua"/>
              </a:rPr>
              <a:t>strategic,</a:t>
            </a:r>
            <a:r>
              <a:rPr sz="927" kern="0" spc="159" dirty="0">
                <a:solidFill>
                  <a:srgbClr val="48494D"/>
                </a:solidFill>
                <a:latin typeface="Book Antiqua"/>
                <a:cs typeface="Book Antiqua"/>
              </a:rPr>
              <a:t> </a:t>
            </a:r>
            <a:r>
              <a:rPr sz="927" kern="0" dirty="0">
                <a:solidFill>
                  <a:srgbClr val="48494D"/>
                </a:solidFill>
                <a:latin typeface="Book Antiqua"/>
                <a:cs typeface="Book Antiqua"/>
              </a:rPr>
              <a:t>service</a:t>
            </a:r>
            <a:r>
              <a:rPr sz="927" kern="0" spc="172" dirty="0">
                <a:solidFill>
                  <a:srgbClr val="48494D"/>
                </a:solidFill>
                <a:latin typeface="Book Antiqua"/>
                <a:cs typeface="Book Antiqua"/>
              </a:rPr>
              <a:t> </a:t>
            </a:r>
            <a:r>
              <a:rPr sz="927" kern="0" dirty="0">
                <a:solidFill>
                  <a:srgbClr val="48494D"/>
                </a:solidFill>
                <a:latin typeface="Book Antiqua"/>
                <a:cs typeface="Book Antiqua"/>
              </a:rPr>
              <a:t>delivery,</a:t>
            </a:r>
            <a:r>
              <a:rPr sz="927" kern="0" spc="159" dirty="0">
                <a:solidFill>
                  <a:srgbClr val="48494D"/>
                </a:solidFill>
                <a:latin typeface="Book Antiqua"/>
                <a:cs typeface="Book Antiqua"/>
              </a:rPr>
              <a:t> </a:t>
            </a:r>
            <a:r>
              <a:rPr sz="927" kern="0" spc="-22" dirty="0">
                <a:solidFill>
                  <a:srgbClr val="48494D"/>
                </a:solidFill>
                <a:latin typeface="Book Antiqua"/>
                <a:cs typeface="Book Antiqua"/>
              </a:rPr>
              <a:t>and </a:t>
            </a:r>
            <a:r>
              <a:rPr sz="927" kern="0" dirty="0">
                <a:solidFill>
                  <a:srgbClr val="48494D"/>
                </a:solidFill>
                <a:latin typeface="Book Antiqua"/>
                <a:cs typeface="Book Antiqua"/>
              </a:rPr>
              <a:t>operational</a:t>
            </a:r>
            <a:r>
              <a:rPr sz="927" kern="0" spc="216" dirty="0">
                <a:solidFill>
                  <a:srgbClr val="48494D"/>
                </a:solidFill>
                <a:latin typeface="Book Antiqua"/>
                <a:cs typeface="Book Antiqua"/>
              </a:rPr>
              <a:t> </a:t>
            </a:r>
            <a:r>
              <a:rPr sz="927" kern="0" spc="-9" dirty="0">
                <a:solidFill>
                  <a:srgbClr val="48494D"/>
                </a:solidFill>
                <a:latin typeface="Book Antiqua"/>
                <a:cs typeface="Book Antiqua"/>
              </a:rPr>
              <a:t>perspective.</a:t>
            </a:r>
            <a:endParaRPr sz="927" kern="0">
              <a:solidFill>
                <a:sysClr val="windowText" lastClr="000000"/>
              </a:solidFill>
              <a:latin typeface="Book Antiqua"/>
              <a:cs typeface="Book Antiqua"/>
            </a:endParaRPr>
          </a:p>
        </p:txBody>
      </p:sp>
      <p:sp>
        <p:nvSpPr>
          <p:cNvPr id="26" name="object 26"/>
          <p:cNvSpPr txBox="1"/>
          <p:nvPr/>
        </p:nvSpPr>
        <p:spPr>
          <a:xfrm>
            <a:off x="7645943" y="729684"/>
            <a:ext cx="3240741" cy="582550"/>
          </a:xfrm>
          <a:prstGeom prst="rect">
            <a:avLst/>
          </a:prstGeom>
        </p:spPr>
        <p:txBody>
          <a:bodyPr vert="horz" wrap="square" lIns="0" tIns="11766" rIns="0" bIns="0" rtlCol="0">
            <a:spAutoFit/>
          </a:bodyPr>
          <a:lstStyle/>
          <a:p>
            <a:pPr marL="11206" marR="4483" defTabSz="806867">
              <a:spcBef>
                <a:spcPts val="93"/>
              </a:spcBef>
            </a:pPr>
            <a:r>
              <a:rPr sz="927" kern="0" spc="9" dirty="0">
                <a:solidFill>
                  <a:srgbClr val="48494D"/>
                </a:solidFill>
                <a:latin typeface="Book Antiqua"/>
                <a:cs typeface="Book Antiqua"/>
              </a:rPr>
              <a:t>Need</a:t>
            </a:r>
            <a:r>
              <a:rPr sz="927" kern="0" spc="49" dirty="0">
                <a:solidFill>
                  <a:srgbClr val="48494D"/>
                </a:solidFill>
                <a:latin typeface="Book Antiqua"/>
                <a:cs typeface="Book Antiqua"/>
              </a:rPr>
              <a:t> </a:t>
            </a:r>
            <a:r>
              <a:rPr sz="927" kern="0" spc="9" dirty="0">
                <a:solidFill>
                  <a:srgbClr val="48494D"/>
                </a:solidFill>
                <a:latin typeface="Book Antiqua"/>
                <a:cs typeface="Book Antiqua"/>
              </a:rPr>
              <a:t>more</a:t>
            </a:r>
            <a:r>
              <a:rPr sz="927" kern="0" spc="97" dirty="0">
                <a:solidFill>
                  <a:srgbClr val="48494D"/>
                </a:solidFill>
                <a:latin typeface="Book Antiqua"/>
                <a:cs typeface="Book Antiqua"/>
              </a:rPr>
              <a:t> </a:t>
            </a:r>
            <a:r>
              <a:rPr sz="927" kern="0" spc="9" dirty="0">
                <a:solidFill>
                  <a:srgbClr val="48494D"/>
                </a:solidFill>
                <a:latin typeface="Book Antiqua"/>
                <a:cs typeface="Book Antiqua"/>
              </a:rPr>
              <a:t>from</a:t>
            </a:r>
            <a:r>
              <a:rPr sz="927" kern="0" spc="93" dirty="0">
                <a:solidFill>
                  <a:srgbClr val="48494D"/>
                </a:solidFill>
                <a:latin typeface="Book Antiqua"/>
                <a:cs typeface="Book Antiqua"/>
              </a:rPr>
              <a:t> </a:t>
            </a:r>
            <a:r>
              <a:rPr sz="927" kern="0" spc="9" dirty="0">
                <a:solidFill>
                  <a:srgbClr val="48494D"/>
                </a:solidFill>
                <a:latin typeface="Book Antiqua"/>
                <a:cs typeface="Book Antiqua"/>
              </a:rPr>
              <a:t>audit</a:t>
            </a:r>
            <a:r>
              <a:rPr sz="927" kern="0" spc="40" dirty="0">
                <a:solidFill>
                  <a:srgbClr val="48494D"/>
                </a:solidFill>
                <a:latin typeface="Book Antiqua"/>
                <a:cs typeface="Book Antiqua"/>
              </a:rPr>
              <a:t> </a:t>
            </a:r>
            <a:r>
              <a:rPr sz="927" kern="0" spc="9" dirty="0">
                <a:solidFill>
                  <a:srgbClr val="48494D"/>
                </a:solidFill>
                <a:latin typeface="Book Antiqua"/>
                <a:cs typeface="Book Antiqua"/>
              </a:rPr>
              <a:t>and</a:t>
            </a:r>
            <a:r>
              <a:rPr sz="927" kern="0" spc="84" dirty="0">
                <a:solidFill>
                  <a:srgbClr val="48494D"/>
                </a:solidFill>
                <a:latin typeface="Book Antiqua"/>
                <a:cs typeface="Book Antiqua"/>
              </a:rPr>
              <a:t> </a:t>
            </a:r>
            <a:r>
              <a:rPr sz="927" kern="0" spc="9" dirty="0">
                <a:solidFill>
                  <a:srgbClr val="48494D"/>
                </a:solidFill>
                <a:latin typeface="Book Antiqua"/>
                <a:cs typeface="Book Antiqua"/>
              </a:rPr>
              <a:t>accounting</a:t>
            </a:r>
            <a:r>
              <a:rPr sz="927" kern="0" spc="71" dirty="0">
                <a:solidFill>
                  <a:srgbClr val="48494D"/>
                </a:solidFill>
                <a:latin typeface="Book Antiqua"/>
                <a:cs typeface="Book Antiqua"/>
              </a:rPr>
              <a:t> </a:t>
            </a:r>
            <a:r>
              <a:rPr sz="927" kern="0" spc="9" dirty="0">
                <a:solidFill>
                  <a:srgbClr val="48494D"/>
                </a:solidFill>
                <a:latin typeface="Book Antiqua"/>
                <a:cs typeface="Book Antiqua"/>
              </a:rPr>
              <a:t>services</a:t>
            </a:r>
            <a:r>
              <a:rPr sz="927" kern="0" spc="35" dirty="0">
                <a:solidFill>
                  <a:srgbClr val="48494D"/>
                </a:solidFill>
                <a:latin typeface="Book Antiqua"/>
                <a:cs typeface="Book Antiqua"/>
              </a:rPr>
              <a:t> </a:t>
            </a:r>
            <a:r>
              <a:rPr sz="927" kern="0" spc="9" dirty="0">
                <a:solidFill>
                  <a:srgbClr val="48494D"/>
                </a:solidFill>
                <a:latin typeface="Book Antiqua"/>
                <a:cs typeface="Book Antiqua"/>
              </a:rPr>
              <a:t>than</a:t>
            </a:r>
            <a:r>
              <a:rPr sz="927" kern="0" spc="88" dirty="0">
                <a:solidFill>
                  <a:srgbClr val="48494D"/>
                </a:solidFill>
                <a:latin typeface="Book Antiqua"/>
                <a:cs typeface="Book Antiqua"/>
              </a:rPr>
              <a:t> </a:t>
            </a:r>
            <a:r>
              <a:rPr sz="927" kern="0" spc="-18" dirty="0">
                <a:solidFill>
                  <a:srgbClr val="48494D"/>
                </a:solidFill>
                <a:latin typeface="Book Antiqua"/>
                <a:cs typeface="Book Antiqua"/>
              </a:rPr>
              <a:t>just </a:t>
            </a:r>
            <a:r>
              <a:rPr sz="927" kern="0" spc="9" dirty="0">
                <a:solidFill>
                  <a:srgbClr val="48494D"/>
                </a:solidFill>
                <a:latin typeface="Book Antiqua"/>
                <a:cs typeface="Book Antiqua"/>
              </a:rPr>
              <a:t>sound</a:t>
            </a:r>
            <a:r>
              <a:rPr sz="927" kern="0" spc="71" dirty="0">
                <a:solidFill>
                  <a:srgbClr val="48494D"/>
                </a:solidFill>
                <a:latin typeface="Book Antiqua"/>
                <a:cs typeface="Book Antiqua"/>
              </a:rPr>
              <a:t> </a:t>
            </a:r>
            <a:r>
              <a:rPr sz="927" kern="0" spc="9" dirty="0">
                <a:solidFill>
                  <a:srgbClr val="48494D"/>
                </a:solidFill>
                <a:latin typeface="Book Antiqua"/>
                <a:cs typeface="Book Antiqua"/>
              </a:rPr>
              <a:t>reporting?</a:t>
            </a:r>
            <a:r>
              <a:rPr sz="927" kern="0" spc="379" dirty="0">
                <a:solidFill>
                  <a:srgbClr val="48494D"/>
                </a:solidFill>
                <a:latin typeface="Book Antiqua"/>
                <a:cs typeface="Book Antiqua"/>
              </a:rPr>
              <a:t> </a:t>
            </a:r>
            <a:r>
              <a:rPr sz="927" kern="0" spc="9" dirty="0">
                <a:solidFill>
                  <a:srgbClr val="48494D"/>
                </a:solidFill>
                <a:latin typeface="Book Antiqua"/>
                <a:cs typeface="Book Antiqua"/>
              </a:rPr>
              <a:t>Our</a:t>
            </a:r>
            <a:r>
              <a:rPr sz="927" kern="0" spc="75" dirty="0">
                <a:solidFill>
                  <a:srgbClr val="48494D"/>
                </a:solidFill>
                <a:latin typeface="Book Antiqua"/>
                <a:cs typeface="Book Antiqua"/>
              </a:rPr>
              <a:t> </a:t>
            </a:r>
            <a:r>
              <a:rPr sz="927" kern="0" spc="9" dirty="0">
                <a:solidFill>
                  <a:srgbClr val="48494D"/>
                </a:solidFill>
                <a:latin typeface="Book Antiqua"/>
                <a:cs typeface="Book Antiqua"/>
              </a:rPr>
              <a:t>team</a:t>
            </a:r>
            <a:r>
              <a:rPr sz="927" kern="0" spc="57" dirty="0">
                <a:solidFill>
                  <a:srgbClr val="48494D"/>
                </a:solidFill>
                <a:latin typeface="Book Antiqua"/>
                <a:cs typeface="Book Antiqua"/>
              </a:rPr>
              <a:t> </a:t>
            </a:r>
            <a:r>
              <a:rPr sz="927" kern="0" spc="9" dirty="0">
                <a:solidFill>
                  <a:srgbClr val="48494D"/>
                </a:solidFill>
                <a:latin typeface="Book Antiqua"/>
                <a:cs typeface="Book Antiqua"/>
              </a:rPr>
              <a:t>can</a:t>
            </a:r>
            <a:r>
              <a:rPr sz="927" kern="0" spc="88" dirty="0">
                <a:solidFill>
                  <a:srgbClr val="48494D"/>
                </a:solidFill>
                <a:latin typeface="Book Antiqua"/>
                <a:cs typeface="Book Antiqua"/>
              </a:rPr>
              <a:t> </a:t>
            </a:r>
            <a:r>
              <a:rPr sz="927" kern="0" spc="9" dirty="0">
                <a:solidFill>
                  <a:srgbClr val="48494D"/>
                </a:solidFill>
                <a:latin typeface="Book Antiqua"/>
                <a:cs typeface="Book Antiqua"/>
              </a:rPr>
              <a:t>deliver</a:t>
            </a:r>
            <a:r>
              <a:rPr sz="927" kern="0" spc="53" dirty="0">
                <a:solidFill>
                  <a:srgbClr val="48494D"/>
                </a:solidFill>
                <a:latin typeface="Book Antiqua"/>
                <a:cs typeface="Book Antiqua"/>
              </a:rPr>
              <a:t> </a:t>
            </a:r>
            <a:r>
              <a:rPr sz="927" kern="0" spc="9" dirty="0">
                <a:solidFill>
                  <a:srgbClr val="48494D"/>
                </a:solidFill>
                <a:latin typeface="Book Antiqua"/>
                <a:cs typeface="Book Antiqua"/>
              </a:rPr>
              <a:t>actionable</a:t>
            </a:r>
            <a:r>
              <a:rPr sz="927" kern="0" spc="79" dirty="0">
                <a:solidFill>
                  <a:srgbClr val="48494D"/>
                </a:solidFill>
                <a:latin typeface="Book Antiqua"/>
                <a:cs typeface="Book Antiqua"/>
              </a:rPr>
              <a:t> </a:t>
            </a:r>
            <a:r>
              <a:rPr sz="927" kern="0" spc="-9" dirty="0">
                <a:solidFill>
                  <a:srgbClr val="48494D"/>
                </a:solidFill>
                <a:latin typeface="Book Antiqua"/>
                <a:cs typeface="Book Antiqua"/>
              </a:rPr>
              <a:t>insights </a:t>
            </a:r>
            <a:r>
              <a:rPr sz="927" kern="0" spc="18" dirty="0">
                <a:solidFill>
                  <a:srgbClr val="48494D"/>
                </a:solidFill>
                <a:latin typeface="Book Antiqua"/>
                <a:cs typeface="Book Antiqua"/>
              </a:rPr>
              <a:t>by</a:t>
            </a:r>
            <a:r>
              <a:rPr sz="927" kern="0" spc="9" dirty="0">
                <a:solidFill>
                  <a:srgbClr val="48494D"/>
                </a:solidFill>
                <a:latin typeface="Book Antiqua"/>
                <a:cs typeface="Book Antiqua"/>
              </a:rPr>
              <a:t> </a:t>
            </a:r>
            <a:r>
              <a:rPr sz="927" kern="0" spc="18" dirty="0">
                <a:solidFill>
                  <a:srgbClr val="48494D"/>
                </a:solidFill>
                <a:latin typeface="Book Antiqua"/>
                <a:cs typeface="Book Antiqua"/>
              </a:rPr>
              <a:t>combining</a:t>
            </a:r>
            <a:r>
              <a:rPr sz="927" kern="0" spc="22" dirty="0">
                <a:solidFill>
                  <a:srgbClr val="48494D"/>
                </a:solidFill>
                <a:latin typeface="Book Antiqua"/>
                <a:cs typeface="Book Antiqua"/>
              </a:rPr>
              <a:t> </a:t>
            </a:r>
            <a:r>
              <a:rPr sz="927" kern="0" spc="18" dirty="0">
                <a:solidFill>
                  <a:srgbClr val="48494D"/>
                </a:solidFill>
                <a:latin typeface="Book Antiqua"/>
                <a:cs typeface="Book Antiqua"/>
              </a:rPr>
              <a:t>our technical</a:t>
            </a:r>
            <a:r>
              <a:rPr sz="927" kern="0" spc="4" dirty="0">
                <a:solidFill>
                  <a:srgbClr val="48494D"/>
                </a:solidFill>
                <a:latin typeface="Book Antiqua"/>
                <a:cs typeface="Book Antiqua"/>
              </a:rPr>
              <a:t> </a:t>
            </a:r>
            <a:r>
              <a:rPr sz="927" kern="0" spc="18" dirty="0">
                <a:solidFill>
                  <a:srgbClr val="48494D"/>
                </a:solidFill>
                <a:latin typeface="Book Antiqua"/>
                <a:cs typeface="Book Antiqua"/>
              </a:rPr>
              <a:t>know-how</a:t>
            </a:r>
            <a:r>
              <a:rPr sz="927" kern="0" spc="26" dirty="0">
                <a:solidFill>
                  <a:srgbClr val="48494D"/>
                </a:solidFill>
                <a:latin typeface="Book Antiqua"/>
                <a:cs typeface="Book Antiqua"/>
              </a:rPr>
              <a:t> </a:t>
            </a:r>
            <a:r>
              <a:rPr sz="927" kern="0" spc="18" dirty="0">
                <a:solidFill>
                  <a:srgbClr val="48494D"/>
                </a:solidFill>
                <a:latin typeface="Book Antiqua"/>
                <a:cs typeface="Book Antiqua"/>
              </a:rPr>
              <a:t>with</a:t>
            </a:r>
            <a:r>
              <a:rPr sz="927" kern="0" spc="9" dirty="0">
                <a:solidFill>
                  <a:srgbClr val="48494D"/>
                </a:solidFill>
                <a:latin typeface="Book Antiqua"/>
                <a:cs typeface="Book Antiqua"/>
              </a:rPr>
              <a:t> </a:t>
            </a:r>
            <a:r>
              <a:rPr sz="927" kern="0" spc="-9" dirty="0">
                <a:solidFill>
                  <a:srgbClr val="48494D"/>
                </a:solidFill>
                <a:latin typeface="Book Antiqua"/>
                <a:cs typeface="Book Antiqua"/>
              </a:rPr>
              <a:t>business </a:t>
            </a:r>
            <a:r>
              <a:rPr sz="927" kern="0" spc="18" dirty="0">
                <a:solidFill>
                  <a:srgbClr val="48494D"/>
                </a:solidFill>
                <a:latin typeface="Book Antiqua"/>
                <a:cs typeface="Book Antiqua"/>
              </a:rPr>
              <a:t>practicality</a:t>
            </a:r>
            <a:r>
              <a:rPr sz="927" kern="0" spc="44" dirty="0">
                <a:solidFill>
                  <a:srgbClr val="48494D"/>
                </a:solidFill>
                <a:latin typeface="Book Antiqua"/>
                <a:cs typeface="Book Antiqua"/>
              </a:rPr>
              <a:t> </a:t>
            </a:r>
            <a:r>
              <a:rPr sz="927" kern="0" spc="18" dirty="0">
                <a:solidFill>
                  <a:srgbClr val="48494D"/>
                </a:solidFill>
                <a:latin typeface="Book Antiqua"/>
                <a:cs typeface="Book Antiqua"/>
              </a:rPr>
              <a:t>for</a:t>
            </a:r>
            <a:r>
              <a:rPr sz="927" kern="0" spc="101" dirty="0">
                <a:solidFill>
                  <a:srgbClr val="48494D"/>
                </a:solidFill>
                <a:latin typeface="Book Antiqua"/>
                <a:cs typeface="Book Antiqua"/>
              </a:rPr>
              <a:t> </a:t>
            </a:r>
            <a:r>
              <a:rPr sz="927" kern="0" spc="18" dirty="0">
                <a:solidFill>
                  <a:srgbClr val="48494D"/>
                </a:solidFill>
                <a:latin typeface="Book Antiqua"/>
                <a:cs typeface="Book Antiqua"/>
              </a:rPr>
              <a:t>healthcare</a:t>
            </a:r>
            <a:r>
              <a:rPr sz="927" kern="0" spc="66" dirty="0">
                <a:solidFill>
                  <a:srgbClr val="48494D"/>
                </a:solidFill>
                <a:latin typeface="Book Antiqua"/>
                <a:cs typeface="Book Antiqua"/>
              </a:rPr>
              <a:t> </a:t>
            </a:r>
            <a:r>
              <a:rPr sz="927" kern="0" spc="-9" dirty="0">
                <a:solidFill>
                  <a:srgbClr val="48494D"/>
                </a:solidFill>
                <a:latin typeface="Book Antiqua"/>
                <a:cs typeface="Book Antiqua"/>
              </a:rPr>
              <a:t>organizations.</a:t>
            </a:r>
            <a:endParaRPr sz="927" kern="0">
              <a:solidFill>
                <a:sysClr val="windowText" lastClr="000000"/>
              </a:solidFill>
              <a:latin typeface="Book Antiqua"/>
              <a:cs typeface="Book Antiqu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2190" y="6206660"/>
            <a:ext cx="98051" cy="154549"/>
          </a:xfrm>
          <a:prstGeom prst="rect">
            <a:avLst/>
          </a:prstGeom>
        </p:spPr>
        <p:txBody>
          <a:bodyPr vert="horz" wrap="square" lIns="0" tIns="11766" rIns="0" bIns="0" rtlCol="0">
            <a:spAutoFit/>
          </a:bodyPr>
          <a:lstStyle/>
          <a:p>
            <a:pPr marL="11206" defTabSz="806867">
              <a:spcBef>
                <a:spcPts val="93"/>
              </a:spcBef>
            </a:pPr>
            <a:r>
              <a:rPr sz="927" b="1" kern="0" spc="71" dirty="0">
                <a:solidFill>
                  <a:sysClr val="windowText" lastClr="000000"/>
                </a:solidFill>
                <a:latin typeface="Calibri"/>
                <a:cs typeface="Calibri"/>
              </a:rPr>
              <a:t>9</a:t>
            </a:r>
            <a:endParaRPr sz="927" kern="0">
              <a:solidFill>
                <a:sysClr val="windowText" lastClr="000000"/>
              </a:solidFill>
              <a:latin typeface="Calibri"/>
              <a:cs typeface="Calibri"/>
            </a:endParaRPr>
          </a:p>
        </p:txBody>
      </p:sp>
      <p:sp>
        <p:nvSpPr>
          <p:cNvPr id="3" name="object 3"/>
          <p:cNvSpPr txBox="1"/>
          <p:nvPr/>
        </p:nvSpPr>
        <p:spPr>
          <a:xfrm>
            <a:off x="1095700" y="1913270"/>
            <a:ext cx="1070162" cy="866806"/>
          </a:xfrm>
          <a:prstGeom prst="rect">
            <a:avLst/>
          </a:prstGeom>
        </p:spPr>
        <p:txBody>
          <a:bodyPr vert="horz" wrap="square" lIns="0" tIns="11206" rIns="0" bIns="0" rtlCol="0">
            <a:spAutoFit/>
          </a:bodyPr>
          <a:lstStyle/>
          <a:p>
            <a:pPr marL="11206" defTabSz="806867">
              <a:spcBef>
                <a:spcPts val="88"/>
              </a:spcBef>
            </a:pPr>
            <a:r>
              <a:rPr sz="5559" kern="0" spc="180" dirty="0">
                <a:solidFill>
                  <a:srgbClr val="0050FF"/>
                </a:solidFill>
                <a:latin typeface="Arial Narrow"/>
                <a:cs typeface="Arial Narrow"/>
              </a:rPr>
              <a:t>287</a:t>
            </a:r>
            <a:endParaRPr sz="5559" kern="0">
              <a:solidFill>
                <a:sysClr val="windowText" lastClr="000000"/>
              </a:solidFill>
              <a:latin typeface="Arial Narrow"/>
              <a:cs typeface="Arial Narrow"/>
            </a:endParaRPr>
          </a:p>
        </p:txBody>
      </p:sp>
      <p:sp>
        <p:nvSpPr>
          <p:cNvPr id="4" name="object 4"/>
          <p:cNvSpPr txBox="1"/>
          <p:nvPr/>
        </p:nvSpPr>
        <p:spPr>
          <a:xfrm>
            <a:off x="1129448" y="2939062"/>
            <a:ext cx="1108262" cy="268834"/>
          </a:xfrm>
          <a:prstGeom prst="rect">
            <a:avLst/>
          </a:prstGeom>
        </p:spPr>
        <p:txBody>
          <a:bodyPr vert="horz" wrap="square" lIns="0" tIns="10646" rIns="0" bIns="0" rtlCol="0">
            <a:spAutoFit/>
          </a:bodyPr>
          <a:lstStyle/>
          <a:p>
            <a:pPr marL="11206" defTabSz="806867">
              <a:spcBef>
                <a:spcPts val="84"/>
              </a:spcBef>
            </a:pPr>
            <a:r>
              <a:rPr sz="1677" kern="0" spc="-9" dirty="0">
                <a:solidFill>
                  <a:srgbClr val="7E7E7E"/>
                </a:solidFill>
                <a:latin typeface="Century Gothic"/>
                <a:cs typeface="Century Gothic"/>
              </a:rPr>
              <a:t>associates</a:t>
            </a:r>
            <a:endParaRPr sz="1677" kern="0">
              <a:solidFill>
                <a:sysClr val="windowText" lastClr="000000"/>
              </a:solidFill>
              <a:latin typeface="Century Gothic"/>
              <a:cs typeface="Century Gothic"/>
            </a:endParaRPr>
          </a:p>
        </p:txBody>
      </p:sp>
      <p:sp>
        <p:nvSpPr>
          <p:cNvPr id="5" name="object 5"/>
          <p:cNvSpPr/>
          <p:nvPr/>
        </p:nvSpPr>
        <p:spPr>
          <a:xfrm>
            <a:off x="1123278" y="2830605"/>
            <a:ext cx="1921809" cy="0"/>
          </a:xfrm>
          <a:custGeom>
            <a:avLst/>
            <a:gdLst/>
            <a:ahLst/>
            <a:cxnLst/>
            <a:rect l="l" t="t" r="r" b="b"/>
            <a:pathLst>
              <a:path w="2178050">
                <a:moveTo>
                  <a:pt x="0" y="0"/>
                </a:moveTo>
                <a:lnTo>
                  <a:pt x="2177795" y="0"/>
                </a:lnTo>
              </a:path>
            </a:pathLst>
          </a:custGeom>
          <a:ln w="10668">
            <a:solidFill>
              <a:srgbClr val="0050FF"/>
            </a:solidFill>
          </a:ln>
        </p:spPr>
        <p:txBody>
          <a:bodyPr wrap="square" lIns="0" tIns="0" rIns="0" bIns="0" rtlCol="0"/>
          <a:lstStyle/>
          <a:p>
            <a:pPr defTabSz="806867"/>
            <a:endParaRPr sz="1588" kern="0">
              <a:solidFill>
                <a:sysClr val="windowText" lastClr="000000"/>
              </a:solidFill>
            </a:endParaRPr>
          </a:p>
        </p:txBody>
      </p:sp>
      <p:sp>
        <p:nvSpPr>
          <p:cNvPr id="6" name="object 6"/>
          <p:cNvSpPr txBox="1">
            <a:spLocks noGrp="1"/>
          </p:cNvSpPr>
          <p:nvPr>
            <p:ph type="title"/>
          </p:nvPr>
        </p:nvSpPr>
        <p:spPr>
          <a:xfrm>
            <a:off x="614392" y="382694"/>
            <a:ext cx="5824901" cy="1465024"/>
          </a:xfrm>
          <a:prstGeom prst="rect">
            <a:avLst/>
          </a:prstGeom>
        </p:spPr>
        <p:txBody>
          <a:bodyPr vert="horz" wrap="square" lIns="0" tIns="442221" rIns="0" bIns="0" rtlCol="0">
            <a:spAutoFit/>
          </a:bodyPr>
          <a:lstStyle/>
          <a:p>
            <a:pPr marL="484120">
              <a:spcBef>
                <a:spcPts val="115"/>
              </a:spcBef>
            </a:pPr>
            <a:r>
              <a:rPr sz="3309" spc="49" dirty="0">
                <a:latin typeface="Arial Narrow"/>
                <a:cs typeface="Arial Narrow"/>
              </a:rPr>
              <a:t>Healthcare</a:t>
            </a:r>
            <a:r>
              <a:rPr sz="3309" spc="44" dirty="0">
                <a:latin typeface="Arial Narrow"/>
                <a:cs typeface="Arial Narrow"/>
              </a:rPr>
              <a:t> </a:t>
            </a:r>
            <a:r>
              <a:rPr sz="3309" spc="75" dirty="0">
                <a:latin typeface="Arial Narrow"/>
                <a:cs typeface="Arial Narrow"/>
              </a:rPr>
              <a:t>associate</a:t>
            </a:r>
            <a:r>
              <a:rPr sz="3309" spc="44" dirty="0">
                <a:latin typeface="Arial Narrow"/>
                <a:cs typeface="Arial Narrow"/>
              </a:rPr>
              <a:t> </a:t>
            </a:r>
            <a:r>
              <a:rPr sz="3309" spc="62" dirty="0">
                <a:latin typeface="Arial Narrow"/>
                <a:cs typeface="Arial Narrow"/>
              </a:rPr>
              <a:t>experience</a:t>
            </a:r>
            <a:endParaRPr sz="3309">
              <a:latin typeface="Arial Narrow"/>
              <a:cs typeface="Arial Narrow"/>
            </a:endParaRPr>
          </a:p>
        </p:txBody>
      </p:sp>
      <p:sp>
        <p:nvSpPr>
          <p:cNvPr id="7" name="object 7"/>
          <p:cNvSpPr txBox="1"/>
          <p:nvPr/>
        </p:nvSpPr>
        <p:spPr>
          <a:xfrm>
            <a:off x="1138764" y="3880104"/>
            <a:ext cx="602316" cy="866806"/>
          </a:xfrm>
          <a:prstGeom prst="rect">
            <a:avLst/>
          </a:prstGeom>
        </p:spPr>
        <p:txBody>
          <a:bodyPr vert="horz" wrap="square" lIns="0" tIns="11206" rIns="0" bIns="0" rtlCol="0">
            <a:spAutoFit/>
          </a:bodyPr>
          <a:lstStyle/>
          <a:p>
            <a:pPr marL="11206" defTabSz="806867">
              <a:spcBef>
                <a:spcPts val="88"/>
              </a:spcBef>
            </a:pPr>
            <a:r>
              <a:rPr sz="5559" kern="0" spc="-291" dirty="0">
                <a:solidFill>
                  <a:srgbClr val="0050FF"/>
                </a:solidFill>
                <a:latin typeface="Arial Narrow"/>
                <a:cs typeface="Arial Narrow"/>
              </a:rPr>
              <a:t>21</a:t>
            </a:r>
            <a:endParaRPr sz="5559" kern="0">
              <a:solidFill>
                <a:sysClr val="windowText" lastClr="000000"/>
              </a:solidFill>
              <a:latin typeface="Arial Narrow"/>
              <a:cs typeface="Arial Narrow"/>
            </a:endParaRPr>
          </a:p>
        </p:txBody>
      </p:sp>
      <p:sp>
        <p:nvSpPr>
          <p:cNvPr id="8" name="object 8"/>
          <p:cNvSpPr txBox="1"/>
          <p:nvPr/>
        </p:nvSpPr>
        <p:spPr>
          <a:xfrm>
            <a:off x="1148357" y="4904988"/>
            <a:ext cx="923365" cy="268834"/>
          </a:xfrm>
          <a:prstGeom prst="rect">
            <a:avLst/>
          </a:prstGeom>
        </p:spPr>
        <p:txBody>
          <a:bodyPr vert="horz" wrap="square" lIns="0" tIns="10646" rIns="0" bIns="0" rtlCol="0">
            <a:spAutoFit/>
          </a:bodyPr>
          <a:lstStyle/>
          <a:p>
            <a:pPr marL="11206" defTabSz="806867">
              <a:spcBef>
                <a:spcPts val="84"/>
              </a:spcBef>
            </a:pPr>
            <a:r>
              <a:rPr sz="1677" kern="0" spc="40" dirty="0">
                <a:solidFill>
                  <a:srgbClr val="7E7E7E"/>
                </a:solidFill>
                <a:latin typeface="Century Gothic"/>
                <a:cs typeface="Century Gothic"/>
              </a:rPr>
              <a:t>partners</a:t>
            </a:r>
            <a:endParaRPr sz="1677" kern="0">
              <a:solidFill>
                <a:sysClr val="windowText" lastClr="000000"/>
              </a:solidFill>
              <a:latin typeface="Century Gothic"/>
              <a:cs typeface="Century Gothic"/>
            </a:endParaRPr>
          </a:p>
        </p:txBody>
      </p:sp>
      <p:sp>
        <p:nvSpPr>
          <p:cNvPr id="9" name="object 9"/>
          <p:cNvSpPr/>
          <p:nvPr/>
        </p:nvSpPr>
        <p:spPr>
          <a:xfrm>
            <a:off x="1147482" y="4797911"/>
            <a:ext cx="1796863" cy="0"/>
          </a:xfrm>
          <a:custGeom>
            <a:avLst/>
            <a:gdLst/>
            <a:ahLst/>
            <a:cxnLst/>
            <a:rect l="l" t="t" r="r" b="b"/>
            <a:pathLst>
              <a:path w="2036445">
                <a:moveTo>
                  <a:pt x="0" y="0"/>
                </a:moveTo>
                <a:lnTo>
                  <a:pt x="2036063" y="0"/>
                </a:lnTo>
              </a:path>
            </a:pathLst>
          </a:custGeom>
          <a:ln w="10668">
            <a:solidFill>
              <a:srgbClr val="0050FF"/>
            </a:solidFill>
          </a:ln>
        </p:spPr>
        <p:txBody>
          <a:bodyPr wrap="square" lIns="0" tIns="0" rIns="0" bIns="0" rtlCol="0"/>
          <a:lstStyle/>
          <a:p>
            <a:pPr defTabSz="806867"/>
            <a:endParaRPr sz="1588" kern="0">
              <a:solidFill>
                <a:sysClr val="windowText" lastClr="000000"/>
              </a:solidFill>
            </a:endParaRPr>
          </a:p>
        </p:txBody>
      </p:sp>
      <p:sp>
        <p:nvSpPr>
          <p:cNvPr id="10" name="object 10"/>
          <p:cNvSpPr txBox="1"/>
          <p:nvPr/>
        </p:nvSpPr>
        <p:spPr>
          <a:xfrm>
            <a:off x="4195475" y="2040797"/>
            <a:ext cx="1943100"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dirty="0">
                <a:solidFill>
                  <a:srgbClr val="7E7E7E"/>
                </a:solidFill>
                <a:latin typeface="Century Gothic"/>
                <a:cs typeface="Century Gothic"/>
              </a:rPr>
              <a:t>Certified</a:t>
            </a:r>
            <a:r>
              <a:rPr sz="1677" kern="0" spc="238" dirty="0">
                <a:solidFill>
                  <a:srgbClr val="7E7E7E"/>
                </a:solidFill>
                <a:latin typeface="Century Gothic"/>
                <a:cs typeface="Century Gothic"/>
              </a:rPr>
              <a:t> </a:t>
            </a:r>
            <a:r>
              <a:rPr sz="1677" kern="0" spc="-9" dirty="0">
                <a:solidFill>
                  <a:srgbClr val="7E7E7E"/>
                </a:solidFill>
                <a:latin typeface="Century Gothic"/>
                <a:cs typeface="Century Gothic"/>
              </a:rPr>
              <a:t>public accountants</a:t>
            </a:r>
            <a:endParaRPr sz="1677" kern="0">
              <a:solidFill>
                <a:sysClr val="windowText" lastClr="000000"/>
              </a:solidFill>
              <a:latin typeface="Century Gothic"/>
              <a:cs typeface="Century Gothic"/>
            </a:endParaRPr>
          </a:p>
        </p:txBody>
      </p:sp>
      <p:sp>
        <p:nvSpPr>
          <p:cNvPr id="11" name="object 11"/>
          <p:cNvSpPr txBox="1"/>
          <p:nvPr/>
        </p:nvSpPr>
        <p:spPr>
          <a:xfrm>
            <a:off x="4195475" y="2803296"/>
            <a:ext cx="2497791"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spc="44" dirty="0">
                <a:solidFill>
                  <a:srgbClr val="7E7E7E"/>
                </a:solidFill>
                <a:latin typeface="Century Gothic"/>
                <a:cs typeface="Century Gothic"/>
              </a:rPr>
              <a:t>Market</a:t>
            </a:r>
            <a:r>
              <a:rPr sz="1677" kern="0" spc="-40" dirty="0">
                <a:solidFill>
                  <a:srgbClr val="7E7E7E"/>
                </a:solidFill>
                <a:latin typeface="Century Gothic"/>
                <a:cs typeface="Century Gothic"/>
              </a:rPr>
              <a:t> </a:t>
            </a:r>
            <a:r>
              <a:rPr sz="1677" kern="0" dirty="0">
                <a:solidFill>
                  <a:srgbClr val="7E7E7E"/>
                </a:solidFill>
                <a:latin typeface="Century Gothic"/>
                <a:cs typeface="Century Gothic"/>
              </a:rPr>
              <a:t>and</a:t>
            </a:r>
            <a:r>
              <a:rPr sz="1677" kern="0" spc="-53" dirty="0">
                <a:solidFill>
                  <a:srgbClr val="7E7E7E"/>
                </a:solidFill>
                <a:latin typeface="Century Gothic"/>
                <a:cs typeface="Century Gothic"/>
              </a:rPr>
              <a:t> </a:t>
            </a:r>
            <a:r>
              <a:rPr sz="1677" kern="0" spc="-9" dirty="0">
                <a:solidFill>
                  <a:srgbClr val="7E7E7E"/>
                </a:solidFill>
                <a:latin typeface="Century Gothic"/>
                <a:cs typeface="Century Gothic"/>
              </a:rPr>
              <a:t>demand </a:t>
            </a:r>
            <a:r>
              <a:rPr sz="1677" kern="0" spc="57" dirty="0">
                <a:solidFill>
                  <a:srgbClr val="7E7E7E"/>
                </a:solidFill>
                <a:latin typeface="Century Gothic"/>
                <a:cs typeface="Century Gothic"/>
              </a:rPr>
              <a:t>analysis</a:t>
            </a:r>
            <a:r>
              <a:rPr sz="1677" kern="0" spc="-49" dirty="0">
                <a:solidFill>
                  <a:srgbClr val="7E7E7E"/>
                </a:solidFill>
                <a:latin typeface="Century Gothic"/>
                <a:cs typeface="Century Gothic"/>
              </a:rPr>
              <a:t> </a:t>
            </a:r>
            <a:r>
              <a:rPr sz="1677" kern="0" spc="49" dirty="0">
                <a:solidFill>
                  <a:srgbClr val="7E7E7E"/>
                </a:solidFill>
                <a:latin typeface="Century Gothic"/>
                <a:cs typeface="Century Gothic"/>
              </a:rPr>
              <a:t>specialists</a:t>
            </a:r>
            <a:endParaRPr sz="1677" kern="0">
              <a:solidFill>
                <a:sysClr val="windowText" lastClr="000000"/>
              </a:solidFill>
              <a:latin typeface="Century Gothic"/>
              <a:cs typeface="Century Gothic"/>
            </a:endParaRPr>
          </a:p>
        </p:txBody>
      </p:sp>
      <p:sp>
        <p:nvSpPr>
          <p:cNvPr id="12" name="object 12"/>
          <p:cNvSpPr txBox="1"/>
          <p:nvPr/>
        </p:nvSpPr>
        <p:spPr>
          <a:xfrm>
            <a:off x="4195475" y="3565692"/>
            <a:ext cx="2350994" cy="78980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spc="-22" dirty="0">
                <a:solidFill>
                  <a:srgbClr val="7E7E7E"/>
                </a:solidFill>
                <a:latin typeface="Century Gothic"/>
                <a:cs typeface="Century Gothic"/>
              </a:rPr>
              <a:t>Medicare/Medicaid </a:t>
            </a:r>
            <a:r>
              <a:rPr sz="1677" kern="0" spc="75" dirty="0">
                <a:solidFill>
                  <a:srgbClr val="7E7E7E"/>
                </a:solidFill>
                <a:latin typeface="Century Gothic"/>
                <a:cs typeface="Century Gothic"/>
              </a:rPr>
              <a:t>reimbursement </a:t>
            </a:r>
            <a:r>
              <a:rPr sz="1677" kern="0" spc="49" dirty="0">
                <a:solidFill>
                  <a:srgbClr val="7E7E7E"/>
                </a:solidFill>
                <a:latin typeface="Century Gothic"/>
                <a:cs typeface="Century Gothic"/>
              </a:rPr>
              <a:t>specialists</a:t>
            </a:r>
            <a:endParaRPr sz="1677" kern="0">
              <a:solidFill>
                <a:sysClr val="windowText" lastClr="000000"/>
              </a:solidFill>
              <a:latin typeface="Century Gothic"/>
              <a:cs typeface="Century Gothic"/>
            </a:endParaRPr>
          </a:p>
        </p:txBody>
      </p:sp>
      <p:sp>
        <p:nvSpPr>
          <p:cNvPr id="13" name="object 13"/>
          <p:cNvSpPr txBox="1"/>
          <p:nvPr/>
        </p:nvSpPr>
        <p:spPr>
          <a:xfrm>
            <a:off x="4195476" y="4582253"/>
            <a:ext cx="2210360"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dirty="0">
                <a:solidFill>
                  <a:srgbClr val="7E7E7E"/>
                </a:solidFill>
                <a:latin typeface="Century Gothic"/>
                <a:cs typeface="Century Gothic"/>
              </a:rPr>
              <a:t>Healthcare</a:t>
            </a:r>
            <a:r>
              <a:rPr sz="1677" kern="0" spc="101" dirty="0">
                <a:solidFill>
                  <a:srgbClr val="7E7E7E"/>
                </a:solidFill>
                <a:latin typeface="Century Gothic"/>
                <a:cs typeface="Century Gothic"/>
              </a:rPr>
              <a:t> </a:t>
            </a:r>
            <a:r>
              <a:rPr sz="1677" kern="0" spc="40" dirty="0">
                <a:solidFill>
                  <a:srgbClr val="7E7E7E"/>
                </a:solidFill>
                <a:latin typeface="Century Gothic"/>
                <a:cs typeface="Century Gothic"/>
              </a:rPr>
              <a:t>digital </a:t>
            </a:r>
            <a:r>
              <a:rPr sz="1677" kern="0" spc="75" dirty="0">
                <a:solidFill>
                  <a:srgbClr val="7E7E7E"/>
                </a:solidFill>
                <a:latin typeface="Century Gothic"/>
                <a:cs typeface="Century Gothic"/>
              </a:rPr>
              <a:t>strategists</a:t>
            </a:r>
            <a:endParaRPr sz="1677" kern="0">
              <a:solidFill>
                <a:sysClr val="windowText" lastClr="000000"/>
              </a:solidFill>
              <a:latin typeface="Century Gothic"/>
              <a:cs typeface="Century Gothic"/>
            </a:endParaRPr>
          </a:p>
        </p:txBody>
      </p:sp>
      <p:sp>
        <p:nvSpPr>
          <p:cNvPr id="14" name="object 14"/>
          <p:cNvSpPr txBox="1"/>
          <p:nvPr/>
        </p:nvSpPr>
        <p:spPr>
          <a:xfrm>
            <a:off x="4195476" y="5344752"/>
            <a:ext cx="1811431"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dirty="0">
                <a:solidFill>
                  <a:srgbClr val="7E7E7E"/>
                </a:solidFill>
                <a:latin typeface="Century Gothic"/>
                <a:cs typeface="Century Gothic"/>
              </a:rPr>
              <a:t>Data</a:t>
            </a:r>
            <a:r>
              <a:rPr sz="1677" kern="0" spc="-93" dirty="0">
                <a:solidFill>
                  <a:srgbClr val="7E7E7E"/>
                </a:solidFill>
                <a:latin typeface="Century Gothic"/>
                <a:cs typeface="Century Gothic"/>
              </a:rPr>
              <a:t> </a:t>
            </a:r>
            <a:r>
              <a:rPr sz="1677" kern="0" spc="-9" dirty="0">
                <a:solidFill>
                  <a:srgbClr val="7E7E7E"/>
                </a:solidFill>
                <a:latin typeface="Century Gothic"/>
                <a:cs typeface="Century Gothic"/>
              </a:rPr>
              <a:t>analytics </a:t>
            </a:r>
            <a:r>
              <a:rPr sz="1677" kern="0" spc="49" dirty="0">
                <a:solidFill>
                  <a:srgbClr val="7E7E7E"/>
                </a:solidFill>
                <a:latin typeface="Century Gothic"/>
                <a:cs typeface="Century Gothic"/>
              </a:rPr>
              <a:t>specialists</a:t>
            </a:r>
            <a:endParaRPr sz="1677" kern="0">
              <a:solidFill>
                <a:sysClr val="windowText" lastClr="000000"/>
              </a:solidFill>
              <a:latin typeface="Century Gothic"/>
              <a:cs typeface="Century Gothic"/>
            </a:endParaRPr>
          </a:p>
        </p:txBody>
      </p:sp>
      <p:sp>
        <p:nvSpPr>
          <p:cNvPr id="15" name="object 15"/>
          <p:cNvSpPr txBox="1"/>
          <p:nvPr/>
        </p:nvSpPr>
        <p:spPr>
          <a:xfrm>
            <a:off x="7258673" y="2040797"/>
            <a:ext cx="2888316"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spc="49" dirty="0">
                <a:solidFill>
                  <a:srgbClr val="7E7E7E"/>
                </a:solidFill>
                <a:latin typeface="Century Gothic"/>
                <a:cs typeface="Century Gothic"/>
              </a:rPr>
              <a:t>Strategy</a:t>
            </a:r>
            <a:r>
              <a:rPr sz="1677" kern="0" spc="-49" dirty="0">
                <a:solidFill>
                  <a:srgbClr val="7E7E7E"/>
                </a:solidFill>
                <a:latin typeface="Century Gothic"/>
                <a:cs typeface="Century Gothic"/>
              </a:rPr>
              <a:t> </a:t>
            </a:r>
            <a:r>
              <a:rPr sz="1677" kern="0" dirty="0">
                <a:solidFill>
                  <a:srgbClr val="7E7E7E"/>
                </a:solidFill>
                <a:latin typeface="Century Gothic"/>
                <a:cs typeface="Century Gothic"/>
              </a:rPr>
              <a:t>and</a:t>
            </a:r>
            <a:r>
              <a:rPr sz="1677" kern="0" spc="-53" dirty="0">
                <a:solidFill>
                  <a:srgbClr val="7E7E7E"/>
                </a:solidFill>
                <a:latin typeface="Century Gothic"/>
                <a:cs typeface="Century Gothic"/>
              </a:rPr>
              <a:t> </a:t>
            </a:r>
            <a:r>
              <a:rPr sz="1677" kern="0" spc="-9" dirty="0">
                <a:solidFill>
                  <a:srgbClr val="7E7E7E"/>
                </a:solidFill>
                <a:latin typeface="Century Gothic"/>
                <a:cs typeface="Century Gothic"/>
              </a:rPr>
              <a:t>operations executives</a:t>
            </a:r>
            <a:endParaRPr sz="1677" kern="0">
              <a:solidFill>
                <a:sysClr val="windowText" lastClr="000000"/>
              </a:solidFill>
              <a:latin typeface="Century Gothic"/>
              <a:cs typeface="Century Gothic"/>
            </a:endParaRPr>
          </a:p>
        </p:txBody>
      </p:sp>
      <p:sp>
        <p:nvSpPr>
          <p:cNvPr id="16" name="object 16"/>
          <p:cNvSpPr txBox="1"/>
          <p:nvPr/>
        </p:nvSpPr>
        <p:spPr>
          <a:xfrm>
            <a:off x="7258672" y="2803296"/>
            <a:ext cx="3087781"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spc="49" dirty="0">
                <a:solidFill>
                  <a:srgbClr val="7E7E7E"/>
                </a:solidFill>
                <a:latin typeface="Century Gothic"/>
                <a:cs typeface="Century Gothic"/>
              </a:rPr>
              <a:t>Leadership</a:t>
            </a:r>
            <a:r>
              <a:rPr sz="1677" kern="0" spc="-79" dirty="0">
                <a:solidFill>
                  <a:srgbClr val="7E7E7E"/>
                </a:solidFill>
                <a:latin typeface="Century Gothic"/>
                <a:cs typeface="Century Gothic"/>
              </a:rPr>
              <a:t> </a:t>
            </a:r>
            <a:r>
              <a:rPr sz="1677" kern="0" dirty="0">
                <a:solidFill>
                  <a:srgbClr val="7E7E7E"/>
                </a:solidFill>
                <a:latin typeface="Century Gothic"/>
                <a:cs typeface="Century Gothic"/>
              </a:rPr>
              <a:t>and</a:t>
            </a:r>
            <a:r>
              <a:rPr sz="1677" kern="0" spc="-62" dirty="0">
                <a:solidFill>
                  <a:srgbClr val="7E7E7E"/>
                </a:solidFill>
                <a:latin typeface="Century Gothic"/>
                <a:cs typeface="Century Gothic"/>
              </a:rPr>
              <a:t> </a:t>
            </a:r>
            <a:r>
              <a:rPr sz="1677" kern="0" spc="-9" dirty="0">
                <a:solidFill>
                  <a:srgbClr val="7E7E7E"/>
                </a:solidFill>
                <a:latin typeface="Century Gothic"/>
                <a:cs typeface="Century Gothic"/>
              </a:rPr>
              <a:t>talent </a:t>
            </a:r>
            <a:r>
              <a:rPr sz="1677" kern="0" dirty="0">
                <a:solidFill>
                  <a:srgbClr val="7E7E7E"/>
                </a:solidFill>
                <a:latin typeface="Century Gothic"/>
                <a:cs typeface="Century Gothic"/>
              </a:rPr>
              <a:t>management</a:t>
            </a:r>
            <a:r>
              <a:rPr sz="1677" kern="0" spc="207" dirty="0">
                <a:solidFill>
                  <a:srgbClr val="7E7E7E"/>
                </a:solidFill>
                <a:latin typeface="Century Gothic"/>
                <a:cs typeface="Century Gothic"/>
              </a:rPr>
              <a:t> </a:t>
            </a:r>
            <a:r>
              <a:rPr sz="1677" kern="0" spc="53" dirty="0">
                <a:solidFill>
                  <a:srgbClr val="7E7E7E"/>
                </a:solidFill>
                <a:latin typeface="Century Gothic"/>
                <a:cs typeface="Century Gothic"/>
              </a:rPr>
              <a:t>consultants</a:t>
            </a:r>
            <a:endParaRPr sz="1677" kern="0">
              <a:solidFill>
                <a:sysClr val="windowText" lastClr="000000"/>
              </a:solidFill>
              <a:latin typeface="Century Gothic"/>
              <a:cs typeface="Century Gothic"/>
            </a:endParaRPr>
          </a:p>
        </p:txBody>
      </p:sp>
      <p:sp>
        <p:nvSpPr>
          <p:cNvPr id="17" name="object 17"/>
          <p:cNvSpPr txBox="1"/>
          <p:nvPr/>
        </p:nvSpPr>
        <p:spPr>
          <a:xfrm>
            <a:off x="7258673" y="3565692"/>
            <a:ext cx="2555501" cy="789809"/>
          </a:xfrm>
          <a:prstGeom prst="rect">
            <a:avLst/>
          </a:prstGeom>
        </p:spPr>
        <p:txBody>
          <a:bodyPr vert="horz" wrap="square" lIns="0" tIns="20171" rIns="0" bIns="0" rtlCol="0">
            <a:spAutoFit/>
          </a:bodyPr>
          <a:lstStyle/>
          <a:p>
            <a:pPr marL="275679" marR="4483" indent="-265033" algn="just" defTabSz="806867">
              <a:lnSpc>
                <a:spcPts val="2003"/>
              </a:lnSpc>
              <a:spcBef>
                <a:spcPts val="159"/>
              </a:spcBef>
              <a:buClr>
                <a:srgbClr val="0050FF"/>
              </a:buClr>
              <a:buFont typeface="Wingdings"/>
              <a:buChar char=""/>
              <a:tabLst>
                <a:tab pos="275679" algn="l"/>
              </a:tabLst>
            </a:pPr>
            <a:r>
              <a:rPr sz="1677" kern="0" spc="62" dirty="0">
                <a:solidFill>
                  <a:srgbClr val="7E7E7E"/>
                </a:solidFill>
                <a:latin typeface="Century Gothic"/>
                <a:cs typeface="Century Gothic"/>
              </a:rPr>
              <a:t>Facility</a:t>
            </a:r>
            <a:r>
              <a:rPr sz="1677" kern="0" spc="-44" dirty="0">
                <a:solidFill>
                  <a:srgbClr val="7E7E7E"/>
                </a:solidFill>
                <a:latin typeface="Century Gothic"/>
                <a:cs typeface="Century Gothic"/>
              </a:rPr>
              <a:t> </a:t>
            </a:r>
            <a:r>
              <a:rPr sz="1677" kern="0" spc="-9" dirty="0">
                <a:solidFill>
                  <a:srgbClr val="7E7E7E"/>
                </a:solidFill>
                <a:latin typeface="Century Gothic"/>
                <a:cs typeface="Century Gothic"/>
              </a:rPr>
              <a:t>development </a:t>
            </a:r>
            <a:r>
              <a:rPr sz="1677" kern="0" dirty="0">
                <a:solidFill>
                  <a:srgbClr val="7E7E7E"/>
                </a:solidFill>
                <a:latin typeface="Century Gothic"/>
                <a:cs typeface="Century Gothic"/>
              </a:rPr>
              <a:t>and</a:t>
            </a:r>
            <a:r>
              <a:rPr sz="1677" kern="0" spc="-88" dirty="0">
                <a:solidFill>
                  <a:srgbClr val="7E7E7E"/>
                </a:solidFill>
                <a:latin typeface="Century Gothic"/>
                <a:cs typeface="Century Gothic"/>
              </a:rPr>
              <a:t> </a:t>
            </a:r>
            <a:r>
              <a:rPr sz="1677" kern="0" spc="49" dirty="0">
                <a:solidFill>
                  <a:srgbClr val="7E7E7E"/>
                </a:solidFill>
                <a:latin typeface="Century Gothic"/>
                <a:cs typeface="Century Gothic"/>
              </a:rPr>
              <a:t>implementation specialists</a:t>
            </a:r>
            <a:endParaRPr sz="1677" kern="0">
              <a:solidFill>
                <a:sysClr val="windowText" lastClr="000000"/>
              </a:solidFill>
              <a:latin typeface="Century Gothic"/>
              <a:cs typeface="Century Gothic"/>
            </a:endParaRPr>
          </a:p>
        </p:txBody>
      </p:sp>
      <p:sp>
        <p:nvSpPr>
          <p:cNvPr id="18" name="object 18"/>
          <p:cNvSpPr txBox="1"/>
          <p:nvPr/>
        </p:nvSpPr>
        <p:spPr>
          <a:xfrm>
            <a:off x="7258672" y="4582253"/>
            <a:ext cx="3007099"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spc="110" dirty="0">
                <a:solidFill>
                  <a:srgbClr val="7E7E7E"/>
                </a:solidFill>
                <a:latin typeface="Century Gothic"/>
                <a:cs typeface="Century Gothic"/>
              </a:rPr>
              <a:t>Former</a:t>
            </a:r>
            <a:r>
              <a:rPr sz="1677" kern="0" spc="-40" dirty="0">
                <a:solidFill>
                  <a:srgbClr val="7E7E7E"/>
                </a:solidFill>
                <a:latin typeface="Century Gothic"/>
                <a:cs typeface="Century Gothic"/>
              </a:rPr>
              <a:t> </a:t>
            </a:r>
            <a:r>
              <a:rPr sz="1677" kern="0" spc="53" dirty="0">
                <a:solidFill>
                  <a:srgbClr val="7E7E7E"/>
                </a:solidFill>
                <a:latin typeface="Century Gothic"/>
                <a:cs typeface="Century Gothic"/>
              </a:rPr>
              <a:t>hospital</a:t>
            </a:r>
            <a:r>
              <a:rPr sz="1677" kern="0" spc="-18" dirty="0">
                <a:solidFill>
                  <a:srgbClr val="7E7E7E"/>
                </a:solidFill>
                <a:latin typeface="Century Gothic"/>
                <a:cs typeface="Century Gothic"/>
              </a:rPr>
              <a:t> </a:t>
            </a:r>
            <a:r>
              <a:rPr sz="1677" kern="0" spc="-22" dirty="0">
                <a:solidFill>
                  <a:srgbClr val="7E7E7E"/>
                </a:solidFill>
                <a:latin typeface="Century Gothic"/>
                <a:cs typeface="Century Gothic"/>
              </a:rPr>
              <a:t>and </a:t>
            </a:r>
            <a:r>
              <a:rPr sz="1677" kern="0" dirty="0">
                <a:solidFill>
                  <a:srgbClr val="7E7E7E"/>
                </a:solidFill>
                <a:latin typeface="Century Gothic"/>
                <a:cs typeface="Century Gothic"/>
              </a:rPr>
              <a:t>health</a:t>
            </a:r>
            <a:r>
              <a:rPr sz="1677" kern="0" spc="110" dirty="0">
                <a:solidFill>
                  <a:srgbClr val="7E7E7E"/>
                </a:solidFill>
                <a:latin typeface="Century Gothic"/>
                <a:cs typeface="Century Gothic"/>
              </a:rPr>
              <a:t> </a:t>
            </a:r>
            <a:r>
              <a:rPr sz="1677" kern="0" spc="97" dirty="0">
                <a:solidFill>
                  <a:srgbClr val="7E7E7E"/>
                </a:solidFill>
                <a:latin typeface="Century Gothic"/>
                <a:cs typeface="Century Gothic"/>
              </a:rPr>
              <a:t>system</a:t>
            </a:r>
            <a:r>
              <a:rPr sz="1677" kern="0" spc="84" dirty="0">
                <a:solidFill>
                  <a:srgbClr val="7E7E7E"/>
                </a:solidFill>
                <a:latin typeface="Century Gothic"/>
                <a:cs typeface="Century Gothic"/>
              </a:rPr>
              <a:t> </a:t>
            </a:r>
            <a:r>
              <a:rPr sz="1677" kern="0" spc="-9" dirty="0">
                <a:solidFill>
                  <a:srgbClr val="7E7E7E"/>
                </a:solidFill>
                <a:latin typeface="Century Gothic"/>
                <a:cs typeface="Century Gothic"/>
              </a:rPr>
              <a:t>executives</a:t>
            </a:r>
            <a:endParaRPr sz="1677" kern="0">
              <a:solidFill>
                <a:sysClr val="windowText" lastClr="000000"/>
              </a:solidFill>
              <a:latin typeface="Century Gothic"/>
              <a:cs typeface="Century Gothic"/>
            </a:endParaRPr>
          </a:p>
        </p:txBody>
      </p:sp>
      <p:sp>
        <p:nvSpPr>
          <p:cNvPr id="19" name="object 19"/>
          <p:cNvSpPr txBox="1"/>
          <p:nvPr/>
        </p:nvSpPr>
        <p:spPr>
          <a:xfrm>
            <a:off x="7258672" y="5344752"/>
            <a:ext cx="2237815" cy="533329"/>
          </a:xfrm>
          <a:prstGeom prst="rect">
            <a:avLst/>
          </a:prstGeom>
        </p:spPr>
        <p:txBody>
          <a:bodyPr vert="horz" wrap="square" lIns="0" tIns="20171" rIns="0" bIns="0" rtlCol="0">
            <a:spAutoFit/>
          </a:bodyPr>
          <a:lstStyle/>
          <a:p>
            <a:pPr marL="275679" marR="4483" indent="-265033" defTabSz="806867">
              <a:lnSpc>
                <a:spcPts val="2003"/>
              </a:lnSpc>
              <a:spcBef>
                <a:spcPts val="159"/>
              </a:spcBef>
              <a:buClr>
                <a:srgbClr val="0050FF"/>
              </a:buClr>
              <a:buFont typeface="Wingdings"/>
              <a:buChar char=""/>
              <a:tabLst>
                <a:tab pos="275679" algn="l"/>
              </a:tabLst>
            </a:pPr>
            <a:r>
              <a:rPr sz="1677" kern="0" spc="40" dirty="0">
                <a:solidFill>
                  <a:srgbClr val="7E7E7E"/>
                </a:solidFill>
                <a:latin typeface="Century Gothic"/>
                <a:cs typeface="Century Gothic"/>
              </a:rPr>
              <a:t>Strategic</a:t>
            </a:r>
            <a:r>
              <a:rPr sz="1677" kern="0" spc="-13" dirty="0">
                <a:solidFill>
                  <a:srgbClr val="7E7E7E"/>
                </a:solidFill>
                <a:latin typeface="Century Gothic"/>
                <a:cs typeface="Century Gothic"/>
              </a:rPr>
              <a:t> </a:t>
            </a:r>
            <a:r>
              <a:rPr sz="1677" kern="0" spc="-9" dirty="0">
                <a:solidFill>
                  <a:srgbClr val="7E7E7E"/>
                </a:solidFill>
                <a:latin typeface="Century Gothic"/>
                <a:cs typeface="Century Gothic"/>
              </a:rPr>
              <a:t>financial </a:t>
            </a:r>
            <a:r>
              <a:rPr sz="1677" kern="0" spc="49" dirty="0">
                <a:solidFill>
                  <a:srgbClr val="7E7E7E"/>
                </a:solidFill>
                <a:latin typeface="Century Gothic"/>
                <a:cs typeface="Century Gothic"/>
              </a:rPr>
              <a:t>planners</a:t>
            </a:r>
            <a:endParaRPr sz="1677" kern="0">
              <a:solidFill>
                <a:sysClr val="windowText" lastClr="000000"/>
              </a:solidFill>
              <a:latin typeface="Century Gothic"/>
              <a:cs typeface="Century Gothic"/>
            </a:endParaRPr>
          </a:p>
        </p:txBody>
      </p:sp>
      <p:sp>
        <p:nvSpPr>
          <p:cNvPr id="20" name="object 20"/>
          <p:cNvSpPr txBox="1"/>
          <p:nvPr/>
        </p:nvSpPr>
        <p:spPr>
          <a:xfrm>
            <a:off x="10763012" y="6273992"/>
            <a:ext cx="642657" cy="154549"/>
          </a:xfrm>
          <a:prstGeom prst="rect">
            <a:avLst/>
          </a:prstGeom>
        </p:spPr>
        <p:txBody>
          <a:bodyPr vert="horz" wrap="square" lIns="0" tIns="11766" rIns="0" bIns="0" rtlCol="0">
            <a:spAutoFit/>
          </a:bodyPr>
          <a:lstStyle/>
          <a:p>
            <a:pPr marL="11206" defTabSz="806867">
              <a:spcBef>
                <a:spcPts val="93"/>
              </a:spcBef>
            </a:pPr>
            <a:r>
              <a:rPr sz="927" kern="0" dirty="0">
                <a:solidFill>
                  <a:srgbClr val="7E7E7E"/>
                </a:solidFill>
                <a:latin typeface="Century Gothic"/>
                <a:cs typeface="Century Gothic"/>
              </a:rPr>
              <a:t>June</a:t>
            </a:r>
            <a:r>
              <a:rPr sz="927" kern="0" spc="106" dirty="0">
                <a:solidFill>
                  <a:srgbClr val="7E7E7E"/>
                </a:solidFill>
                <a:latin typeface="Century Gothic"/>
                <a:cs typeface="Century Gothic"/>
              </a:rPr>
              <a:t> </a:t>
            </a:r>
            <a:r>
              <a:rPr sz="927" kern="0" spc="40" dirty="0">
                <a:solidFill>
                  <a:srgbClr val="7E7E7E"/>
                </a:solidFill>
                <a:latin typeface="Century Gothic"/>
                <a:cs typeface="Century Gothic"/>
              </a:rPr>
              <a:t>2024</a:t>
            </a:r>
            <a:endParaRPr sz="927" kern="0">
              <a:solidFill>
                <a:sysClr val="windowText" lastClr="000000"/>
              </a:solidFill>
              <a:latin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392" y="382695"/>
            <a:ext cx="5824901" cy="478547"/>
          </a:xfrm>
          <a:prstGeom prst="rect">
            <a:avLst/>
          </a:prstGeom>
        </p:spPr>
        <p:txBody>
          <a:bodyPr vert="horz" wrap="square" lIns="0" tIns="191534" rIns="0" bIns="0" rtlCol="0">
            <a:spAutoFit/>
          </a:bodyPr>
          <a:lstStyle/>
          <a:p>
            <a:pPr marL="11206">
              <a:spcBef>
                <a:spcPts val="88"/>
              </a:spcBef>
            </a:pPr>
            <a:r>
              <a:rPr spc="216" dirty="0"/>
              <a:t>Healthcare</a:t>
            </a:r>
            <a:r>
              <a:rPr spc="159" dirty="0"/>
              <a:t> </a:t>
            </a:r>
            <a:r>
              <a:rPr spc="199" dirty="0"/>
              <a:t>clients</a:t>
            </a:r>
            <a:r>
              <a:rPr spc="124" dirty="0"/>
              <a:t> </a:t>
            </a:r>
            <a:r>
              <a:rPr spc="247" dirty="0"/>
              <a:t>by</a:t>
            </a:r>
            <a:r>
              <a:rPr spc="115" dirty="0"/>
              <a:t> </a:t>
            </a:r>
            <a:r>
              <a:rPr spc="221" dirty="0"/>
              <a:t>the</a:t>
            </a:r>
            <a:r>
              <a:rPr spc="106" dirty="0"/>
              <a:t> </a:t>
            </a:r>
            <a:r>
              <a:rPr spc="194" dirty="0"/>
              <a:t>state</a:t>
            </a:r>
          </a:p>
        </p:txBody>
      </p:sp>
      <p:pic>
        <p:nvPicPr>
          <p:cNvPr id="3" name="object 3"/>
          <p:cNvPicPr/>
          <p:nvPr/>
        </p:nvPicPr>
        <p:blipFill>
          <a:blip r:embed="rId2" cstate="print"/>
          <a:stretch>
            <a:fillRect/>
          </a:stretch>
        </p:blipFill>
        <p:spPr>
          <a:xfrm>
            <a:off x="1552239" y="1225026"/>
            <a:ext cx="9084832" cy="5222838"/>
          </a:xfrm>
          <a:prstGeom prst="rect">
            <a:avLst/>
          </a:prstGeom>
        </p:spPr>
      </p:pic>
      <p:sp>
        <p:nvSpPr>
          <p:cNvPr id="4" name="object 4"/>
          <p:cNvSpPr txBox="1"/>
          <p:nvPr/>
        </p:nvSpPr>
        <p:spPr>
          <a:xfrm>
            <a:off x="1043491" y="6211868"/>
            <a:ext cx="150159" cy="150588"/>
          </a:xfrm>
          <a:prstGeom prst="rect">
            <a:avLst/>
          </a:prstGeom>
        </p:spPr>
        <p:txBody>
          <a:bodyPr vert="horz" wrap="square" lIns="0" tIns="7844" rIns="0" bIns="0" rtlCol="0">
            <a:spAutoFit/>
          </a:bodyPr>
          <a:lstStyle/>
          <a:p>
            <a:pPr marL="11206" defTabSz="806867">
              <a:spcBef>
                <a:spcPts val="62"/>
              </a:spcBef>
            </a:pPr>
            <a:r>
              <a:rPr sz="927" b="1" kern="0" spc="-22" dirty="0">
                <a:solidFill>
                  <a:sysClr val="windowText" lastClr="000000"/>
                </a:solidFill>
                <a:latin typeface="Calibri"/>
                <a:cs typeface="Calibri"/>
              </a:rPr>
              <a:t>10</a:t>
            </a:r>
            <a:endParaRPr sz="927" kern="0">
              <a:solidFill>
                <a:sysClr val="windowText" lastClr="000000"/>
              </a:solidFill>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3396" y="6221652"/>
            <a:ext cx="94129" cy="141064"/>
          </a:xfrm>
          <a:prstGeom prst="rect">
            <a:avLst/>
          </a:prstGeom>
        </p:spPr>
        <p:txBody>
          <a:bodyPr vert="horz" wrap="square" lIns="0" tIns="0" rIns="0" bIns="0" rtlCol="0">
            <a:spAutoFit/>
          </a:bodyPr>
          <a:lstStyle/>
          <a:p>
            <a:pPr defTabSz="806867">
              <a:lnSpc>
                <a:spcPts val="1085"/>
              </a:lnSpc>
            </a:pPr>
            <a:r>
              <a:rPr sz="927" b="1" kern="0" spc="-132" dirty="0">
                <a:solidFill>
                  <a:srgbClr val="FFFFFF"/>
                </a:solidFill>
                <a:latin typeface="Calibri"/>
                <a:cs typeface="Calibri"/>
              </a:rPr>
              <a:t>11</a:t>
            </a:r>
            <a:endParaRPr sz="927" kern="0">
              <a:solidFill>
                <a:sysClr val="windowText" lastClr="000000"/>
              </a:solidFill>
              <a:latin typeface="Calibri"/>
              <a:cs typeface="Calibri"/>
            </a:endParaRPr>
          </a:p>
        </p:txBody>
      </p:sp>
      <p:grpSp>
        <p:nvGrpSpPr>
          <p:cNvPr id="3" name="object 3"/>
          <p:cNvGrpSpPr/>
          <p:nvPr/>
        </p:nvGrpSpPr>
        <p:grpSpPr>
          <a:xfrm>
            <a:off x="442184" y="246753"/>
            <a:ext cx="11307856" cy="6366062"/>
            <a:chOff x="-6858" y="279654"/>
            <a:chExt cx="12815570" cy="7214870"/>
          </a:xfrm>
        </p:grpSpPr>
        <p:sp>
          <p:nvSpPr>
            <p:cNvPr id="4" name="object 4"/>
            <p:cNvSpPr/>
            <p:nvPr/>
          </p:nvSpPr>
          <p:spPr>
            <a:xfrm>
              <a:off x="0" y="286512"/>
              <a:ext cx="12801600" cy="7200900"/>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5" name="object 5"/>
            <p:cNvSpPr/>
            <p:nvPr/>
          </p:nvSpPr>
          <p:spPr>
            <a:xfrm>
              <a:off x="0" y="286512"/>
              <a:ext cx="12801600" cy="7200900"/>
            </a:xfrm>
            <a:custGeom>
              <a:avLst/>
              <a:gdLst/>
              <a:ahLst/>
              <a:cxnLst/>
              <a:rect l="l" t="t" r="r" b="b"/>
              <a:pathLst>
                <a:path w="12801600" h="7200900">
                  <a:moveTo>
                    <a:pt x="0" y="0"/>
                  </a:moveTo>
                  <a:lnTo>
                    <a:pt x="12801600" y="0"/>
                  </a:lnTo>
                  <a:lnTo>
                    <a:pt x="12801600" y="7200900"/>
                  </a:lnTo>
                  <a:lnTo>
                    <a:pt x="0" y="7200900"/>
                  </a:lnTo>
                  <a:lnTo>
                    <a:pt x="0" y="0"/>
                  </a:lnTo>
                  <a:close/>
                </a:path>
              </a:pathLst>
            </a:custGeom>
            <a:ln w="13716">
              <a:solidFill>
                <a:srgbClr val="000000"/>
              </a:solidFill>
            </a:ln>
          </p:spPr>
          <p:txBody>
            <a:bodyPr wrap="square" lIns="0" tIns="0" rIns="0" bIns="0" rtlCol="0"/>
            <a:lstStyle/>
            <a:p>
              <a:pPr defTabSz="806867"/>
              <a:endParaRPr sz="1588" kern="0">
                <a:solidFill>
                  <a:sysClr val="windowText" lastClr="000000"/>
                </a:solidFill>
              </a:endParaRPr>
            </a:p>
          </p:txBody>
        </p:sp>
        <p:sp>
          <p:nvSpPr>
            <p:cNvPr id="6" name="object 6"/>
            <p:cNvSpPr/>
            <p:nvPr/>
          </p:nvSpPr>
          <p:spPr>
            <a:xfrm>
              <a:off x="0" y="286511"/>
              <a:ext cx="9850120" cy="7200900"/>
            </a:xfrm>
            <a:custGeom>
              <a:avLst/>
              <a:gdLst/>
              <a:ahLst/>
              <a:cxnLst/>
              <a:rect l="l" t="t" r="r" b="b"/>
              <a:pathLst>
                <a:path w="9850120" h="7200900">
                  <a:moveTo>
                    <a:pt x="2261295" y="12700"/>
                  </a:moveTo>
                  <a:lnTo>
                    <a:pt x="1250191" y="12700"/>
                  </a:lnTo>
                  <a:lnTo>
                    <a:pt x="1298959" y="0"/>
                  </a:lnTo>
                  <a:lnTo>
                    <a:pt x="2212527" y="0"/>
                  </a:lnTo>
                  <a:lnTo>
                    <a:pt x="2261295" y="12700"/>
                  </a:lnTo>
                  <a:close/>
                </a:path>
                <a:path w="9850120" h="7200900">
                  <a:moveTo>
                    <a:pt x="5385" y="977900"/>
                  </a:moveTo>
                  <a:lnTo>
                    <a:pt x="0" y="977900"/>
                  </a:lnTo>
                  <a:lnTo>
                    <a:pt x="0" y="685800"/>
                  </a:lnTo>
                  <a:lnTo>
                    <a:pt x="58225" y="622300"/>
                  </a:lnTo>
                  <a:lnTo>
                    <a:pt x="93670" y="584200"/>
                  </a:lnTo>
                  <a:lnTo>
                    <a:pt x="129658" y="558800"/>
                  </a:lnTo>
                  <a:lnTo>
                    <a:pt x="166190" y="520700"/>
                  </a:lnTo>
                  <a:lnTo>
                    <a:pt x="240885" y="469900"/>
                  </a:lnTo>
                  <a:lnTo>
                    <a:pt x="279047" y="431800"/>
                  </a:lnTo>
                  <a:lnTo>
                    <a:pt x="317754" y="406400"/>
                  </a:lnTo>
                  <a:lnTo>
                    <a:pt x="399018" y="355600"/>
                  </a:lnTo>
                  <a:lnTo>
                    <a:pt x="523889" y="279400"/>
                  </a:lnTo>
                  <a:lnTo>
                    <a:pt x="652332" y="203200"/>
                  </a:lnTo>
                  <a:lnTo>
                    <a:pt x="695940" y="190500"/>
                  </a:lnTo>
                  <a:lnTo>
                    <a:pt x="739944" y="165100"/>
                  </a:lnTo>
                  <a:lnTo>
                    <a:pt x="784346" y="152400"/>
                  </a:lnTo>
                  <a:lnTo>
                    <a:pt x="829144" y="127000"/>
                  </a:lnTo>
                  <a:lnTo>
                    <a:pt x="874339" y="114300"/>
                  </a:lnTo>
                  <a:lnTo>
                    <a:pt x="919931" y="88900"/>
                  </a:lnTo>
                  <a:lnTo>
                    <a:pt x="1201820" y="12700"/>
                  </a:lnTo>
                  <a:lnTo>
                    <a:pt x="2309666" y="12700"/>
                  </a:lnTo>
                  <a:lnTo>
                    <a:pt x="2591554" y="88900"/>
                  </a:lnTo>
                  <a:lnTo>
                    <a:pt x="2637147" y="114300"/>
                  </a:lnTo>
                  <a:lnTo>
                    <a:pt x="2682342" y="127000"/>
                  </a:lnTo>
                  <a:lnTo>
                    <a:pt x="2727140" y="152400"/>
                  </a:lnTo>
                  <a:lnTo>
                    <a:pt x="1649133" y="152400"/>
                  </a:lnTo>
                  <a:lnTo>
                    <a:pt x="1596499" y="165100"/>
                  </a:lnTo>
                  <a:lnTo>
                    <a:pt x="1492571" y="165100"/>
                  </a:lnTo>
                  <a:lnTo>
                    <a:pt x="1441277" y="177800"/>
                  </a:lnTo>
                  <a:lnTo>
                    <a:pt x="1390431" y="177800"/>
                  </a:lnTo>
                  <a:lnTo>
                    <a:pt x="1240573" y="215900"/>
                  </a:lnTo>
                  <a:lnTo>
                    <a:pt x="1191515" y="215900"/>
                  </a:lnTo>
                  <a:lnTo>
                    <a:pt x="1094740" y="241300"/>
                  </a:lnTo>
                  <a:lnTo>
                    <a:pt x="1047023" y="266700"/>
                  </a:lnTo>
                  <a:lnTo>
                    <a:pt x="952931" y="292100"/>
                  </a:lnTo>
                  <a:lnTo>
                    <a:pt x="906556" y="317500"/>
                  </a:lnTo>
                  <a:lnTo>
                    <a:pt x="860629" y="330200"/>
                  </a:lnTo>
                  <a:lnTo>
                    <a:pt x="815148" y="355600"/>
                  </a:lnTo>
                  <a:lnTo>
                    <a:pt x="770115" y="368300"/>
                  </a:lnTo>
                  <a:lnTo>
                    <a:pt x="637700" y="444500"/>
                  </a:lnTo>
                  <a:lnTo>
                    <a:pt x="509312" y="520700"/>
                  </a:lnTo>
                  <a:lnTo>
                    <a:pt x="467411" y="546100"/>
                  </a:lnTo>
                  <a:lnTo>
                    <a:pt x="425958" y="584200"/>
                  </a:lnTo>
                  <a:lnTo>
                    <a:pt x="387763" y="609600"/>
                  </a:lnTo>
                  <a:lnTo>
                    <a:pt x="350140" y="635000"/>
                  </a:lnTo>
                  <a:lnTo>
                    <a:pt x="313089" y="660400"/>
                  </a:lnTo>
                  <a:lnTo>
                    <a:pt x="276611" y="698500"/>
                  </a:lnTo>
                  <a:lnTo>
                    <a:pt x="240705" y="723900"/>
                  </a:lnTo>
                  <a:lnTo>
                    <a:pt x="205371" y="762000"/>
                  </a:lnTo>
                  <a:lnTo>
                    <a:pt x="170609" y="800100"/>
                  </a:lnTo>
                  <a:lnTo>
                    <a:pt x="136420" y="825500"/>
                  </a:lnTo>
                  <a:lnTo>
                    <a:pt x="102803" y="863600"/>
                  </a:lnTo>
                  <a:lnTo>
                    <a:pt x="69758" y="901700"/>
                  </a:lnTo>
                  <a:lnTo>
                    <a:pt x="37285" y="939800"/>
                  </a:lnTo>
                  <a:lnTo>
                    <a:pt x="5385" y="977900"/>
                  </a:lnTo>
                  <a:close/>
                </a:path>
                <a:path w="9850120" h="7200900">
                  <a:moveTo>
                    <a:pt x="2771542" y="7035800"/>
                  </a:moveTo>
                  <a:lnTo>
                    <a:pt x="1967174" y="7035800"/>
                  </a:lnTo>
                  <a:lnTo>
                    <a:pt x="2018915" y="7023100"/>
                  </a:lnTo>
                  <a:lnTo>
                    <a:pt x="2070208" y="7023100"/>
                  </a:lnTo>
                  <a:lnTo>
                    <a:pt x="2121055" y="7010400"/>
                  </a:lnTo>
                  <a:lnTo>
                    <a:pt x="2171454" y="7010400"/>
                  </a:lnTo>
                  <a:lnTo>
                    <a:pt x="2558554" y="6908800"/>
                  </a:lnTo>
                  <a:lnTo>
                    <a:pt x="2604929" y="6883400"/>
                  </a:lnTo>
                  <a:lnTo>
                    <a:pt x="2650857" y="6870700"/>
                  </a:lnTo>
                  <a:lnTo>
                    <a:pt x="2696338" y="6845300"/>
                  </a:lnTo>
                  <a:lnTo>
                    <a:pt x="2741371" y="6832600"/>
                  </a:lnTo>
                  <a:lnTo>
                    <a:pt x="2785957" y="6807200"/>
                  </a:lnTo>
                  <a:lnTo>
                    <a:pt x="2917029" y="6731000"/>
                  </a:lnTo>
                  <a:lnTo>
                    <a:pt x="3044075" y="6654800"/>
                  </a:lnTo>
                  <a:lnTo>
                    <a:pt x="3085528" y="6616700"/>
                  </a:lnTo>
                  <a:lnTo>
                    <a:pt x="3123723" y="6591300"/>
                  </a:lnTo>
                  <a:lnTo>
                    <a:pt x="3161346" y="6565900"/>
                  </a:lnTo>
                  <a:lnTo>
                    <a:pt x="3198396" y="6527800"/>
                  </a:lnTo>
                  <a:lnTo>
                    <a:pt x="3234875" y="6502400"/>
                  </a:lnTo>
                  <a:lnTo>
                    <a:pt x="3270781" y="6464300"/>
                  </a:lnTo>
                  <a:lnTo>
                    <a:pt x="3306114" y="6438900"/>
                  </a:lnTo>
                  <a:lnTo>
                    <a:pt x="3340875" y="6400800"/>
                  </a:lnTo>
                  <a:lnTo>
                    <a:pt x="3375064" y="6362700"/>
                  </a:lnTo>
                  <a:lnTo>
                    <a:pt x="3408681" y="6337300"/>
                  </a:lnTo>
                  <a:lnTo>
                    <a:pt x="3441724" y="6299200"/>
                  </a:lnTo>
                  <a:lnTo>
                    <a:pt x="3474196" y="6261100"/>
                  </a:lnTo>
                  <a:lnTo>
                    <a:pt x="3506094" y="6223000"/>
                  </a:lnTo>
                  <a:lnTo>
                    <a:pt x="3537420" y="6184900"/>
                  </a:lnTo>
                  <a:lnTo>
                    <a:pt x="3568174" y="6146800"/>
                  </a:lnTo>
                  <a:lnTo>
                    <a:pt x="3598354" y="6108700"/>
                  </a:lnTo>
                  <a:lnTo>
                    <a:pt x="3627962" y="6070600"/>
                  </a:lnTo>
                  <a:lnTo>
                    <a:pt x="3656997" y="6019800"/>
                  </a:lnTo>
                  <a:lnTo>
                    <a:pt x="3685459" y="5981700"/>
                  </a:lnTo>
                  <a:lnTo>
                    <a:pt x="3713348" y="5943600"/>
                  </a:lnTo>
                  <a:lnTo>
                    <a:pt x="3740665" y="5892800"/>
                  </a:lnTo>
                  <a:lnTo>
                    <a:pt x="3767408" y="5854700"/>
                  </a:lnTo>
                  <a:lnTo>
                    <a:pt x="3793578" y="5803900"/>
                  </a:lnTo>
                  <a:lnTo>
                    <a:pt x="3819176" y="5765800"/>
                  </a:lnTo>
                  <a:lnTo>
                    <a:pt x="3844200" y="5715000"/>
                  </a:lnTo>
                  <a:lnTo>
                    <a:pt x="3868651" y="5664200"/>
                  </a:lnTo>
                  <a:lnTo>
                    <a:pt x="3892529" y="5613400"/>
                  </a:lnTo>
                  <a:lnTo>
                    <a:pt x="3915833" y="5575300"/>
                  </a:lnTo>
                  <a:lnTo>
                    <a:pt x="3938564" y="5524500"/>
                  </a:lnTo>
                  <a:lnTo>
                    <a:pt x="3960722" y="5473700"/>
                  </a:lnTo>
                  <a:lnTo>
                    <a:pt x="3982307" y="5422900"/>
                  </a:lnTo>
                  <a:lnTo>
                    <a:pt x="3999350" y="5372100"/>
                  </a:lnTo>
                  <a:lnTo>
                    <a:pt x="4015925" y="5334000"/>
                  </a:lnTo>
                  <a:lnTo>
                    <a:pt x="4032034" y="5295900"/>
                  </a:lnTo>
                  <a:lnTo>
                    <a:pt x="4047675" y="5245100"/>
                  </a:lnTo>
                  <a:lnTo>
                    <a:pt x="4062849" y="5207000"/>
                  </a:lnTo>
                  <a:lnTo>
                    <a:pt x="4077557" y="5156200"/>
                  </a:lnTo>
                  <a:lnTo>
                    <a:pt x="4091797" y="5118100"/>
                  </a:lnTo>
                  <a:lnTo>
                    <a:pt x="4105570" y="5067300"/>
                  </a:lnTo>
                  <a:lnTo>
                    <a:pt x="4118876" y="5029200"/>
                  </a:lnTo>
                  <a:lnTo>
                    <a:pt x="4131715" y="4978400"/>
                  </a:lnTo>
                  <a:lnTo>
                    <a:pt x="4144087" y="4927600"/>
                  </a:lnTo>
                  <a:lnTo>
                    <a:pt x="4155992" y="4889500"/>
                  </a:lnTo>
                  <a:lnTo>
                    <a:pt x="4167430" y="4838700"/>
                  </a:lnTo>
                  <a:lnTo>
                    <a:pt x="4178401" y="4787900"/>
                  </a:lnTo>
                  <a:lnTo>
                    <a:pt x="4188905" y="4749800"/>
                  </a:lnTo>
                  <a:lnTo>
                    <a:pt x="4198942" y="4699000"/>
                  </a:lnTo>
                  <a:lnTo>
                    <a:pt x="4208512" y="4648200"/>
                  </a:lnTo>
                  <a:lnTo>
                    <a:pt x="4217615" y="4597400"/>
                  </a:lnTo>
                  <a:lnTo>
                    <a:pt x="4226251" y="4546600"/>
                  </a:lnTo>
                  <a:lnTo>
                    <a:pt x="4234421" y="4495800"/>
                  </a:lnTo>
                  <a:lnTo>
                    <a:pt x="4242123" y="4445000"/>
                  </a:lnTo>
                  <a:lnTo>
                    <a:pt x="4249359" y="4394200"/>
                  </a:lnTo>
                  <a:lnTo>
                    <a:pt x="4256127" y="4343400"/>
                  </a:lnTo>
                  <a:lnTo>
                    <a:pt x="4262429" y="4292600"/>
                  </a:lnTo>
                  <a:lnTo>
                    <a:pt x="4268264" y="4241800"/>
                  </a:lnTo>
                  <a:lnTo>
                    <a:pt x="4273632" y="4191000"/>
                  </a:lnTo>
                  <a:lnTo>
                    <a:pt x="4278533" y="4140200"/>
                  </a:lnTo>
                  <a:lnTo>
                    <a:pt x="4282967" y="4089400"/>
                  </a:lnTo>
                  <a:lnTo>
                    <a:pt x="4286935" y="4038600"/>
                  </a:lnTo>
                  <a:lnTo>
                    <a:pt x="4290436" y="3987800"/>
                  </a:lnTo>
                  <a:lnTo>
                    <a:pt x="4293469" y="3924300"/>
                  </a:lnTo>
                  <a:lnTo>
                    <a:pt x="4296037" y="3873500"/>
                  </a:lnTo>
                  <a:lnTo>
                    <a:pt x="4298137" y="3822700"/>
                  </a:lnTo>
                  <a:lnTo>
                    <a:pt x="4299770" y="3771900"/>
                  </a:lnTo>
                  <a:lnTo>
                    <a:pt x="4300937" y="3708400"/>
                  </a:lnTo>
                  <a:lnTo>
                    <a:pt x="4301637" y="3657600"/>
                  </a:lnTo>
                  <a:lnTo>
                    <a:pt x="4301871" y="3594100"/>
                  </a:lnTo>
                  <a:lnTo>
                    <a:pt x="4301637" y="3543300"/>
                  </a:lnTo>
                  <a:lnTo>
                    <a:pt x="4300937" y="3492500"/>
                  </a:lnTo>
                  <a:lnTo>
                    <a:pt x="4299770" y="3429000"/>
                  </a:lnTo>
                  <a:lnTo>
                    <a:pt x="4298137" y="3378200"/>
                  </a:lnTo>
                  <a:lnTo>
                    <a:pt x="4296037" y="3327400"/>
                  </a:lnTo>
                  <a:lnTo>
                    <a:pt x="4293469" y="3263900"/>
                  </a:lnTo>
                  <a:lnTo>
                    <a:pt x="4290436" y="3213100"/>
                  </a:lnTo>
                  <a:lnTo>
                    <a:pt x="4286935" y="3162300"/>
                  </a:lnTo>
                  <a:lnTo>
                    <a:pt x="4282967" y="3111500"/>
                  </a:lnTo>
                  <a:lnTo>
                    <a:pt x="4278533" y="3060700"/>
                  </a:lnTo>
                  <a:lnTo>
                    <a:pt x="4273632" y="2997200"/>
                  </a:lnTo>
                  <a:lnTo>
                    <a:pt x="4268264" y="2946400"/>
                  </a:lnTo>
                  <a:lnTo>
                    <a:pt x="4262429" y="2895600"/>
                  </a:lnTo>
                  <a:lnTo>
                    <a:pt x="4256127" y="2844800"/>
                  </a:lnTo>
                  <a:lnTo>
                    <a:pt x="4249359" y="2794000"/>
                  </a:lnTo>
                  <a:lnTo>
                    <a:pt x="4242123" y="2743200"/>
                  </a:lnTo>
                  <a:lnTo>
                    <a:pt x="4234421" y="2692400"/>
                  </a:lnTo>
                  <a:lnTo>
                    <a:pt x="4226251" y="2654300"/>
                  </a:lnTo>
                  <a:lnTo>
                    <a:pt x="4217615" y="2603500"/>
                  </a:lnTo>
                  <a:lnTo>
                    <a:pt x="4208512" y="2552700"/>
                  </a:lnTo>
                  <a:lnTo>
                    <a:pt x="4198942" y="2501900"/>
                  </a:lnTo>
                  <a:lnTo>
                    <a:pt x="4188905" y="2451100"/>
                  </a:lnTo>
                  <a:lnTo>
                    <a:pt x="4178401" y="2400300"/>
                  </a:lnTo>
                  <a:lnTo>
                    <a:pt x="4167430" y="2362200"/>
                  </a:lnTo>
                  <a:lnTo>
                    <a:pt x="4155992" y="2311400"/>
                  </a:lnTo>
                  <a:lnTo>
                    <a:pt x="4144087" y="2260600"/>
                  </a:lnTo>
                  <a:lnTo>
                    <a:pt x="4131715" y="2222500"/>
                  </a:lnTo>
                  <a:lnTo>
                    <a:pt x="4118876" y="2171700"/>
                  </a:lnTo>
                  <a:lnTo>
                    <a:pt x="4105570" y="2133600"/>
                  </a:lnTo>
                  <a:lnTo>
                    <a:pt x="4091797" y="2082800"/>
                  </a:lnTo>
                  <a:lnTo>
                    <a:pt x="4077557" y="2044700"/>
                  </a:lnTo>
                  <a:lnTo>
                    <a:pt x="4062849" y="1993900"/>
                  </a:lnTo>
                  <a:lnTo>
                    <a:pt x="4047675" y="1955800"/>
                  </a:lnTo>
                  <a:lnTo>
                    <a:pt x="4032034" y="1905000"/>
                  </a:lnTo>
                  <a:lnTo>
                    <a:pt x="4015925" y="1866900"/>
                  </a:lnTo>
                  <a:lnTo>
                    <a:pt x="3999350" y="1816100"/>
                  </a:lnTo>
                  <a:lnTo>
                    <a:pt x="3982307" y="1778000"/>
                  </a:lnTo>
                  <a:lnTo>
                    <a:pt x="3960722" y="1727200"/>
                  </a:lnTo>
                  <a:lnTo>
                    <a:pt x="3938564" y="1676400"/>
                  </a:lnTo>
                  <a:lnTo>
                    <a:pt x="3915833" y="1625600"/>
                  </a:lnTo>
                  <a:lnTo>
                    <a:pt x="3892529" y="1574800"/>
                  </a:lnTo>
                  <a:lnTo>
                    <a:pt x="3868651" y="1524000"/>
                  </a:lnTo>
                  <a:lnTo>
                    <a:pt x="3844200" y="1485900"/>
                  </a:lnTo>
                  <a:lnTo>
                    <a:pt x="3819176" y="1435100"/>
                  </a:lnTo>
                  <a:lnTo>
                    <a:pt x="3793578" y="1384300"/>
                  </a:lnTo>
                  <a:lnTo>
                    <a:pt x="3767408" y="1346200"/>
                  </a:lnTo>
                  <a:lnTo>
                    <a:pt x="3740665" y="1295400"/>
                  </a:lnTo>
                  <a:lnTo>
                    <a:pt x="3713348" y="1257300"/>
                  </a:lnTo>
                  <a:lnTo>
                    <a:pt x="3685459" y="1219200"/>
                  </a:lnTo>
                  <a:lnTo>
                    <a:pt x="3656997" y="1168400"/>
                  </a:lnTo>
                  <a:lnTo>
                    <a:pt x="3627962" y="1130300"/>
                  </a:lnTo>
                  <a:lnTo>
                    <a:pt x="3598354" y="1092200"/>
                  </a:lnTo>
                  <a:lnTo>
                    <a:pt x="3568174" y="1054100"/>
                  </a:lnTo>
                  <a:lnTo>
                    <a:pt x="3537420" y="1016000"/>
                  </a:lnTo>
                  <a:lnTo>
                    <a:pt x="3506094" y="977900"/>
                  </a:lnTo>
                  <a:lnTo>
                    <a:pt x="3474196" y="939800"/>
                  </a:lnTo>
                  <a:lnTo>
                    <a:pt x="3441724" y="901700"/>
                  </a:lnTo>
                  <a:lnTo>
                    <a:pt x="3408681" y="863600"/>
                  </a:lnTo>
                  <a:lnTo>
                    <a:pt x="3375064" y="825500"/>
                  </a:lnTo>
                  <a:lnTo>
                    <a:pt x="3340875" y="800100"/>
                  </a:lnTo>
                  <a:lnTo>
                    <a:pt x="3306114" y="762000"/>
                  </a:lnTo>
                  <a:lnTo>
                    <a:pt x="3270781" y="723900"/>
                  </a:lnTo>
                  <a:lnTo>
                    <a:pt x="3234875" y="698500"/>
                  </a:lnTo>
                  <a:lnTo>
                    <a:pt x="3198396" y="660400"/>
                  </a:lnTo>
                  <a:lnTo>
                    <a:pt x="3161346" y="635000"/>
                  </a:lnTo>
                  <a:lnTo>
                    <a:pt x="3123723" y="609600"/>
                  </a:lnTo>
                  <a:lnTo>
                    <a:pt x="3085528" y="584200"/>
                  </a:lnTo>
                  <a:lnTo>
                    <a:pt x="3044075" y="546100"/>
                  </a:lnTo>
                  <a:lnTo>
                    <a:pt x="3002174" y="520700"/>
                  </a:lnTo>
                  <a:lnTo>
                    <a:pt x="2873786" y="444500"/>
                  </a:lnTo>
                  <a:lnTo>
                    <a:pt x="2741371" y="368300"/>
                  </a:lnTo>
                  <a:lnTo>
                    <a:pt x="2696338" y="355600"/>
                  </a:lnTo>
                  <a:lnTo>
                    <a:pt x="2650857" y="330200"/>
                  </a:lnTo>
                  <a:lnTo>
                    <a:pt x="2604929" y="317500"/>
                  </a:lnTo>
                  <a:lnTo>
                    <a:pt x="2558554" y="292100"/>
                  </a:lnTo>
                  <a:lnTo>
                    <a:pt x="2464462" y="266700"/>
                  </a:lnTo>
                  <a:lnTo>
                    <a:pt x="2416746" y="241300"/>
                  </a:lnTo>
                  <a:lnTo>
                    <a:pt x="2319971" y="215900"/>
                  </a:lnTo>
                  <a:lnTo>
                    <a:pt x="2270912" y="215900"/>
                  </a:lnTo>
                  <a:lnTo>
                    <a:pt x="2121055" y="177800"/>
                  </a:lnTo>
                  <a:lnTo>
                    <a:pt x="2070208" y="177800"/>
                  </a:lnTo>
                  <a:lnTo>
                    <a:pt x="2018915" y="165100"/>
                  </a:lnTo>
                  <a:lnTo>
                    <a:pt x="1914987" y="165100"/>
                  </a:lnTo>
                  <a:lnTo>
                    <a:pt x="1862352" y="152400"/>
                  </a:lnTo>
                  <a:lnTo>
                    <a:pt x="2727140" y="152400"/>
                  </a:lnTo>
                  <a:lnTo>
                    <a:pt x="2771542" y="165100"/>
                  </a:lnTo>
                  <a:lnTo>
                    <a:pt x="2815546" y="190500"/>
                  </a:lnTo>
                  <a:lnTo>
                    <a:pt x="2859154" y="203200"/>
                  </a:lnTo>
                  <a:lnTo>
                    <a:pt x="2987596" y="279400"/>
                  </a:lnTo>
                  <a:lnTo>
                    <a:pt x="3112468" y="355600"/>
                  </a:lnTo>
                  <a:lnTo>
                    <a:pt x="3193732" y="406400"/>
                  </a:lnTo>
                  <a:lnTo>
                    <a:pt x="3232439" y="431800"/>
                  </a:lnTo>
                  <a:lnTo>
                    <a:pt x="3270601" y="469900"/>
                  </a:lnTo>
                  <a:lnTo>
                    <a:pt x="3345296" y="520700"/>
                  </a:lnTo>
                  <a:lnTo>
                    <a:pt x="3381828" y="558800"/>
                  </a:lnTo>
                  <a:lnTo>
                    <a:pt x="3417816" y="584200"/>
                  </a:lnTo>
                  <a:lnTo>
                    <a:pt x="3453261" y="622300"/>
                  </a:lnTo>
                  <a:lnTo>
                    <a:pt x="3488162" y="660400"/>
                  </a:lnTo>
                  <a:lnTo>
                    <a:pt x="3522519" y="685800"/>
                  </a:lnTo>
                  <a:lnTo>
                    <a:pt x="3556333" y="723900"/>
                  </a:lnTo>
                  <a:lnTo>
                    <a:pt x="3589604" y="762000"/>
                  </a:lnTo>
                  <a:lnTo>
                    <a:pt x="3622330" y="800100"/>
                  </a:lnTo>
                  <a:lnTo>
                    <a:pt x="3654514" y="838200"/>
                  </a:lnTo>
                  <a:lnTo>
                    <a:pt x="3686153" y="876300"/>
                  </a:lnTo>
                  <a:lnTo>
                    <a:pt x="3717249" y="914400"/>
                  </a:lnTo>
                  <a:lnTo>
                    <a:pt x="3747801" y="952500"/>
                  </a:lnTo>
                  <a:lnTo>
                    <a:pt x="3777810" y="990600"/>
                  </a:lnTo>
                  <a:lnTo>
                    <a:pt x="3807275" y="1028700"/>
                  </a:lnTo>
                  <a:lnTo>
                    <a:pt x="3836197" y="1079500"/>
                  </a:lnTo>
                  <a:lnTo>
                    <a:pt x="3864575" y="1117600"/>
                  </a:lnTo>
                  <a:lnTo>
                    <a:pt x="3892409" y="1155700"/>
                  </a:lnTo>
                  <a:lnTo>
                    <a:pt x="3919700" y="1206500"/>
                  </a:lnTo>
                  <a:lnTo>
                    <a:pt x="3946447" y="1244600"/>
                  </a:lnTo>
                  <a:lnTo>
                    <a:pt x="3972651" y="1295400"/>
                  </a:lnTo>
                  <a:lnTo>
                    <a:pt x="3998311" y="1333500"/>
                  </a:lnTo>
                  <a:lnTo>
                    <a:pt x="4023427" y="1384300"/>
                  </a:lnTo>
                  <a:lnTo>
                    <a:pt x="4048000" y="1435100"/>
                  </a:lnTo>
                  <a:lnTo>
                    <a:pt x="4072030" y="1485900"/>
                  </a:lnTo>
                  <a:lnTo>
                    <a:pt x="4095515" y="1524000"/>
                  </a:lnTo>
                  <a:lnTo>
                    <a:pt x="4118457" y="1574800"/>
                  </a:lnTo>
                  <a:lnTo>
                    <a:pt x="4140856" y="1625600"/>
                  </a:lnTo>
                  <a:lnTo>
                    <a:pt x="4162710" y="1676400"/>
                  </a:lnTo>
                  <a:lnTo>
                    <a:pt x="4180193" y="1727200"/>
                  </a:lnTo>
                  <a:lnTo>
                    <a:pt x="4197220" y="1765300"/>
                  </a:lnTo>
                  <a:lnTo>
                    <a:pt x="4213794" y="1816100"/>
                  </a:lnTo>
                  <a:lnTo>
                    <a:pt x="4229913" y="1854200"/>
                  </a:lnTo>
                  <a:lnTo>
                    <a:pt x="4245578" y="1892300"/>
                  </a:lnTo>
                  <a:lnTo>
                    <a:pt x="4260789" y="1943100"/>
                  </a:lnTo>
                  <a:lnTo>
                    <a:pt x="4275546" y="1981200"/>
                  </a:lnTo>
                  <a:lnTo>
                    <a:pt x="4289848" y="2032000"/>
                  </a:lnTo>
                  <a:lnTo>
                    <a:pt x="4303696" y="2082800"/>
                  </a:lnTo>
                  <a:lnTo>
                    <a:pt x="4317090" y="2120900"/>
                  </a:lnTo>
                  <a:lnTo>
                    <a:pt x="4330030" y="2171700"/>
                  </a:lnTo>
                  <a:lnTo>
                    <a:pt x="4342516" y="2209800"/>
                  </a:lnTo>
                  <a:lnTo>
                    <a:pt x="4354548" y="2260600"/>
                  </a:lnTo>
                  <a:lnTo>
                    <a:pt x="4366125" y="2311400"/>
                  </a:lnTo>
                  <a:lnTo>
                    <a:pt x="4377248" y="2349500"/>
                  </a:lnTo>
                  <a:lnTo>
                    <a:pt x="4387917" y="2400300"/>
                  </a:lnTo>
                  <a:lnTo>
                    <a:pt x="4398132" y="2451100"/>
                  </a:lnTo>
                  <a:lnTo>
                    <a:pt x="4407893" y="2501900"/>
                  </a:lnTo>
                  <a:lnTo>
                    <a:pt x="4417200" y="2552700"/>
                  </a:lnTo>
                  <a:lnTo>
                    <a:pt x="4426053" y="2603500"/>
                  </a:lnTo>
                  <a:lnTo>
                    <a:pt x="4434452" y="2641600"/>
                  </a:lnTo>
                  <a:lnTo>
                    <a:pt x="4442396" y="2692400"/>
                  </a:lnTo>
                  <a:lnTo>
                    <a:pt x="4449887" y="2743200"/>
                  </a:lnTo>
                  <a:lnTo>
                    <a:pt x="4456923" y="2794000"/>
                  </a:lnTo>
                  <a:lnTo>
                    <a:pt x="4463506" y="2844800"/>
                  </a:lnTo>
                  <a:lnTo>
                    <a:pt x="4469634" y="2895600"/>
                  </a:lnTo>
                  <a:lnTo>
                    <a:pt x="4475309" y="2946400"/>
                  </a:lnTo>
                  <a:lnTo>
                    <a:pt x="4480529" y="3009900"/>
                  </a:lnTo>
                  <a:lnTo>
                    <a:pt x="4485296" y="3060700"/>
                  </a:lnTo>
                  <a:lnTo>
                    <a:pt x="4489608" y="3111500"/>
                  </a:lnTo>
                  <a:lnTo>
                    <a:pt x="4493466" y="3162300"/>
                  </a:lnTo>
                  <a:lnTo>
                    <a:pt x="4496871" y="3213100"/>
                  </a:lnTo>
                  <a:lnTo>
                    <a:pt x="4499821" y="3263900"/>
                  </a:lnTo>
                  <a:lnTo>
                    <a:pt x="4502318" y="3327400"/>
                  </a:lnTo>
                  <a:lnTo>
                    <a:pt x="4504361" y="3378200"/>
                  </a:lnTo>
                  <a:lnTo>
                    <a:pt x="4505949" y="3429000"/>
                  </a:lnTo>
                  <a:lnTo>
                    <a:pt x="4507084" y="3492500"/>
                  </a:lnTo>
                  <a:lnTo>
                    <a:pt x="4507765" y="3543300"/>
                  </a:lnTo>
                  <a:lnTo>
                    <a:pt x="4507992" y="3594100"/>
                  </a:lnTo>
                  <a:lnTo>
                    <a:pt x="4507765" y="3657600"/>
                  </a:lnTo>
                  <a:lnTo>
                    <a:pt x="4507084" y="3708400"/>
                  </a:lnTo>
                  <a:lnTo>
                    <a:pt x="4505949" y="3759200"/>
                  </a:lnTo>
                  <a:lnTo>
                    <a:pt x="4504361" y="3822700"/>
                  </a:lnTo>
                  <a:lnTo>
                    <a:pt x="4502318" y="3873500"/>
                  </a:lnTo>
                  <a:lnTo>
                    <a:pt x="4499821" y="3924300"/>
                  </a:lnTo>
                  <a:lnTo>
                    <a:pt x="4496871" y="3987800"/>
                  </a:lnTo>
                  <a:lnTo>
                    <a:pt x="4493466" y="4038600"/>
                  </a:lnTo>
                  <a:lnTo>
                    <a:pt x="4489608" y="4089400"/>
                  </a:lnTo>
                  <a:lnTo>
                    <a:pt x="4485296" y="4140200"/>
                  </a:lnTo>
                  <a:lnTo>
                    <a:pt x="4480529" y="4191000"/>
                  </a:lnTo>
                  <a:lnTo>
                    <a:pt x="4475309" y="4241800"/>
                  </a:lnTo>
                  <a:lnTo>
                    <a:pt x="4469634" y="4292600"/>
                  </a:lnTo>
                  <a:lnTo>
                    <a:pt x="4463506" y="4343400"/>
                  </a:lnTo>
                  <a:lnTo>
                    <a:pt x="4456923" y="4394200"/>
                  </a:lnTo>
                  <a:lnTo>
                    <a:pt x="4449887" y="4445000"/>
                  </a:lnTo>
                  <a:lnTo>
                    <a:pt x="4442396" y="4495800"/>
                  </a:lnTo>
                  <a:lnTo>
                    <a:pt x="4434452" y="4546600"/>
                  </a:lnTo>
                  <a:lnTo>
                    <a:pt x="4426053" y="4597400"/>
                  </a:lnTo>
                  <a:lnTo>
                    <a:pt x="4417200" y="4648200"/>
                  </a:lnTo>
                  <a:lnTo>
                    <a:pt x="4407893" y="4699000"/>
                  </a:lnTo>
                  <a:lnTo>
                    <a:pt x="4398132" y="4749800"/>
                  </a:lnTo>
                  <a:lnTo>
                    <a:pt x="4387917" y="4800600"/>
                  </a:lnTo>
                  <a:lnTo>
                    <a:pt x="4377248" y="4838700"/>
                  </a:lnTo>
                  <a:lnTo>
                    <a:pt x="4366125" y="4889500"/>
                  </a:lnTo>
                  <a:lnTo>
                    <a:pt x="4354548" y="4940300"/>
                  </a:lnTo>
                  <a:lnTo>
                    <a:pt x="4342516" y="4978400"/>
                  </a:lnTo>
                  <a:lnTo>
                    <a:pt x="4330030" y="5029200"/>
                  </a:lnTo>
                  <a:lnTo>
                    <a:pt x="4317090" y="5080000"/>
                  </a:lnTo>
                  <a:lnTo>
                    <a:pt x="4303696" y="5118100"/>
                  </a:lnTo>
                  <a:lnTo>
                    <a:pt x="4289848" y="5168900"/>
                  </a:lnTo>
                  <a:lnTo>
                    <a:pt x="4275546" y="5207000"/>
                  </a:lnTo>
                  <a:lnTo>
                    <a:pt x="4260789" y="5257800"/>
                  </a:lnTo>
                  <a:lnTo>
                    <a:pt x="4245578" y="5295900"/>
                  </a:lnTo>
                  <a:lnTo>
                    <a:pt x="4229913" y="5346700"/>
                  </a:lnTo>
                  <a:lnTo>
                    <a:pt x="4213794" y="5384800"/>
                  </a:lnTo>
                  <a:lnTo>
                    <a:pt x="4197220" y="5435600"/>
                  </a:lnTo>
                  <a:lnTo>
                    <a:pt x="4180193" y="5473700"/>
                  </a:lnTo>
                  <a:lnTo>
                    <a:pt x="4162710" y="5511800"/>
                  </a:lnTo>
                  <a:lnTo>
                    <a:pt x="4140856" y="5562600"/>
                  </a:lnTo>
                  <a:lnTo>
                    <a:pt x="4118457" y="5613400"/>
                  </a:lnTo>
                  <a:lnTo>
                    <a:pt x="4095515" y="5664200"/>
                  </a:lnTo>
                  <a:lnTo>
                    <a:pt x="4072030" y="5715000"/>
                  </a:lnTo>
                  <a:lnTo>
                    <a:pt x="4048000" y="5765800"/>
                  </a:lnTo>
                  <a:lnTo>
                    <a:pt x="4023427" y="5816600"/>
                  </a:lnTo>
                  <a:lnTo>
                    <a:pt x="3998311" y="5854700"/>
                  </a:lnTo>
                  <a:lnTo>
                    <a:pt x="3972651" y="5905500"/>
                  </a:lnTo>
                  <a:lnTo>
                    <a:pt x="3946447" y="5956300"/>
                  </a:lnTo>
                  <a:lnTo>
                    <a:pt x="3919700" y="5994400"/>
                  </a:lnTo>
                  <a:lnTo>
                    <a:pt x="3892409" y="6032500"/>
                  </a:lnTo>
                  <a:lnTo>
                    <a:pt x="3864575" y="6083300"/>
                  </a:lnTo>
                  <a:lnTo>
                    <a:pt x="3836197" y="6121400"/>
                  </a:lnTo>
                  <a:lnTo>
                    <a:pt x="3807275" y="6172200"/>
                  </a:lnTo>
                  <a:lnTo>
                    <a:pt x="3777810" y="6210300"/>
                  </a:lnTo>
                  <a:lnTo>
                    <a:pt x="3747801" y="6248400"/>
                  </a:lnTo>
                  <a:lnTo>
                    <a:pt x="3717249" y="6286500"/>
                  </a:lnTo>
                  <a:lnTo>
                    <a:pt x="3686153" y="6324600"/>
                  </a:lnTo>
                  <a:lnTo>
                    <a:pt x="3654514" y="6362700"/>
                  </a:lnTo>
                  <a:lnTo>
                    <a:pt x="3622330" y="6400800"/>
                  </a:lnTo>
                  <a:lnTo>
                    <a:pt x="3589604" y="6438900"/>
                  </a:lnTo>
                  <a:lnTo>
                    <a:pt x="3556333" y="6477000"/>
                  </a:lnTo>
                  <a:lnTo>
                    <a:pt x="3522519" y="6502400"/>
                  </a:lnTo>
                  <a:lnTo>
                    <a:pt x="3488162" y="6540500"/>
                  </a:lnTo>
                  <a:lnTo>
                    <a:pt x="3453261" y="6578600"/>
                  </a:lnTo>
                  <a:lnTo>
                    <a:pt x="3417816" y="6604000"/>
                  </a:lnTo>
                  <a:lnTo>
                    <a:pt x="3381828" y="6642100"/>
                  </a:lnTo>
                  <a:lnTo>
                    <a:pt x="3345296" y="6667500"/>
                  </a:lnTo>
                  <a:lnTo>
                    <a:pt x="3308220" y="6705600"/>
                  </a:lnTo>
                  <a:lnTo>
                    <a:pt x="3232439" y="6756400"/>
                  </a:lnTo>
                  <a:lnTo>
                    <a:pt x="3193732" y="6794500"/>
                  </a:lnTo>
                  <a:lnTo>
                    <a:pt x="3071241" y="6870700"/>
                  </a:lnTo>
                  <a:lnTo>
                    <a:pt x="2945179" y="6946900"/>
                  </a:lnTo>
                  <a:lnTo>
                    <a:pt x="2902365" y="6972300"/>
                  </a:lnTo>
                  <a:lnTo>
                    <a:pt x="2859154" y="6985000"/>
                  </a:lnTo>
                  <a:lnTo>
                    <a:pt x="2771542" y="7035800"/>
                  </a:lnTo>
                  <a:close/>
                </a:path>
                <a:path w="9850120" h="7200900">
                  <a:moveTo>
                    <a:pt x="2357640" y="7175500"/>
                  </a:moveTo>
                  <a:lnTo>
                    <a:pt x="1153846" y="7175500"/>
                  </a:lnTo>
                  <a:lnTo>
                    <a:pt x="1012306" y="7137400"/>
                  </a:lnTo>
                  <a:lnTo>
                    <a:pt x="965920" y="7112000"/>
                  </a:lnTo>
                  <a:lnTo>
                    <a:pt x="829144" y="7073900"/>
                  </a:lnTo>
                  <a:lnTo>
                    <a:pt x="784346" y="7048500"/>
                  </a:lnTo>
                  <a:lnTo>
                    <a:pt x="739944" y="7035800"/>
                  </a:lnTo>
                  <a:lnTo>
                    <a:pt x="652332" y="6985000"/>
                  </a:lnTo>
                  <a:lnTo>
                    <a:pt x="609121" y="6972300"/>
                  </a:lnTo>
                  <a:lnTo>
                    <a:pt x="566307" y="6946900"/>
                  </a:lnTo>
                  <a:lnTo>
                    <a:pt x="440245" y="6870700"/>
                  </a:lnTo>
                  <a:lnTo>
                    <a:pt x="317754" y="6794500"/>
                  </a:lnTo>
                  <a:lnTo>
                    <a:pt x="279047" y="6756400"/>
                  </a:lnTo>
                  <a:lnTo>
                    <a:pt x="203265" y="6705600"/>
                  </a:lnTo>
                  <a:lnTo>
                    <a:pt x="166190" y="6667500"/>
                  </a:lnTo>
                  <a:lnTo>
                    <a:pt x="129658" y="6642100"/>
                  </a:lnTo>
                  <a:lnTo>
                    <a:pt x="93670" y="6604000"/>
                  </a:lnTo>
                  <a:lnTo>
                    <a:pt x="58225" y="6578600"/>
                  </a:lnTo>
                  <a:lnTo>
                    <a:pt x="0" y="6515100"/>
                  </a:lnTo>
                  <a:lnTo>
                    <a:pt x="0" y="6223000"/>
                  </a:lnTo>
                  <a:lnTo>
                    <a:pt x="5385" y="6223000"/>
                  </a:lnTo>
                  <a:lnTo>
                    <a:pt x="37285" y="6261100"/>
                  </a:lnTo>
                  <a:lnTo>
                    <a:pt x="69758" y="6299200"/>
                  </a:lnTo>
                  <a:lnTo>
                    <a:pt x="102803" y="6337300"/>
                  </a:lnTo>
                  <a:lnTo>
                    <a:pt x="136420" y="6362700"/>
                  </a:lnTo>
                  <a:lnTo>
                    <a:pt x="170609" y="6400800"/>
                  </a:lnTo>
                  <a:lnTo>
                    <a:pt x="205371" y="6438900"/>
                  </a:lnTo>
                  <a:lnTo>
                    <a:pt x="240705" y="6464300"/>
                  </a:lnTo>
                  <a:lnTo>
                    <a:pt x="276611" y="6502400"/>
                  </a:lnTo>
                  <a:lnTo>
                    <a:pt x="313089" y="6527800"/>
                  </a:lnTo>
                  <a:lnTo>
                    <a:pt x="350140" y="6565900"/>
                  </a:lnTo>
                  <a:lnTo>
                    <a:pt x="387763" y="6591300"/>
                  </a:lnTo>
                  <a:lnTo>
                    <a:pt x="425958" y="6616700"/>
                  </a:lnTo>
                  <a:lnTo>
                    <a:pt x="467411" y="6654800"/>
                  </a:lnTo>
                  <a:lnTo>
                    <a:pt x="594456" y="6731000"/>
                  </a:lnTo>
                  <a:lnTo>
                    <a:pt x="725529" y="6807200"/>
                  </a:lnTo>
                  <a:lnTo>
                    <a:pt x="770115" y="6832600"/>
                  </a:lnTo>
                  <a:lnTo>
                    <a:pt x="815148" y="6845300"/>
                  </a:lnTo>
                  <a:lnTo>
                    <a:pt x="860629" y="6870700"/>
                  </a:lnTo>
                  <a:lnTo>
                    <a:pt x="906556" y="6883400"/>
                  </a:lnTo>
                  <a:lnTo>
                    <a:pt x="952931" y="6908800"/>
                  </a:lnTo>
                  <a:lnTo>
                    <a:pt x="1340031" y="7010400"/>
                  </a:lnTo>
                  <a:lnTo>
                    <a:pt x="1390431" y="7010400"/>
                  </a:lnTo>
                  <a:lnTo>
                    <a:pt x="1441277" y="7023100"/>
                  </a:lnTo>
                  <a:lnTo>
                    <a:pt x="1492571" y="7023100"/>
                  </a:lnTo>
                  <a:lnTo>
                    <a:pt x="1544311" y="7035800"/>
                  </a:lnTo>
                  <a:lnTo>
                    <a:pt x="2771542" y="7035800"/>
                  </a:lnTo>
                  <a:lnTo>
                    <a:pt x="2727140" y="7048500"/>
                  </a:lnTo>
                  <a:lnTo>
                    <a:pt x="2682342" y="7073900"/>
                  </a:lnTo>
                  <a:lnTo>
                    <a:pt x="2545565" y="7112000"/>
                  </a:lnTo>
                  <a:lnTo>
                    <a:pt x="2499179" y="7137400"/>
                  </a:lnTo>
                  <a:lnTo>
                    <a:pt x="2357640" y="7175500"/>
                  </a:lnTo>
                  <a:close/>
                </a:path>
                <a:path w="9850120" h="7200900">
                  <a:moveTo>
                    <a:pt x="2242113" y="7200900"/>
                  </a:moveTo>
                  <a:lnTo>
                    <a:pt x="1269373" y="7200900"/>
                  </a:lnTo>
                  <a:lnTo>
                    <a:pt x="1250191" y="7188200"/>
                  </a:lnTo>
                  <a:lnTo>
                    <a:pt x="1201820" y="7175500"/>
                  </a:lnTo>
                  <a:lnTo>
                    <a:pt x="2309666" y="7175500"/>
                  </a:lnTo>
                  <a:lnTo>
                    <a:pt x="2261295" y="7188200"/>
                  </a:lnTo>
                  <a:lnTo>
                    <a:pt x="2242113" y="7200900"/>
                  </a:lnTo>
                  <a:close/>
                </a:path>
                <a:path w="9850120" h="7200900">
                  <a:moveTo>
                    <a:pt x="7841952" y="12700"/>
                  </a:moveTo>
                  <a:lnTo>
                    <a:pt x="6582572" y="12700"/>
                  </a:lnTo>
                  <a:lnTo>
                    <a:pt x="6634791" y="0"/>
                  </a:lnTo>
                  <a:lnTo>
                    <a:pt x="7790877" y="0"/>
                  </a:lnTo>
                  <a:lnTo>
                    <a:pt x="7841952" y="12700"/>
                  </a:lnTo>
                  <a:close/>
                </a:path>
                <a:path w="9850120" h="7200900">
                  <a:moveTo>
                    <a:pt x="5015579" y="1028700"/>
                  </a:moveTo>
                  <a:lnTo>
                    <a:pt x="4871275" y="889000"/>
                  </a:lnTo>
                  <a:lnTo>
                    <a:pt x="4903033" y="850900"/>
                  </a:lnTo>
                  <a:lnTo>
                    <a:pt x="4935289" y="812800"/>
                  </a:lnTo>
                  <a:lnTo>
                    <a:pt x="4968045" y="787400"/>
                  </a:lnTo>
                  <a:lnTo>
                    <a:pt x="5001300" y="749300"/>
                  </a:lnTo>
                  <a:lnTo>
                    <a:pt x="5035054" y="723900"/>
                  </a:lnTo>
                  <a:lnTo>
                    <a:pt x="5069306" y="685800"/>
                  </a:lnTo>
                  <a:lnTo>
                    <a:pt x="5104058" y="660400"/>
                  </a:lnTo>
                  <a:lnTo>
                    <a:pt x="5139309" y="635000"/>
                  </a:lnTo>
                  <a:lnTo>
                    <a:pt x="5175059" y="596900"/>
                  </a:lnTo>
                  <a:lnTo>
                    <a:pt x="5211309" y="571500"/>
                  </a:lnTo>
                  <a:lnTo>
                    <a:pt x="5285304" y="520700"/>
                  </a:lnTo>
                  <a:lnTo>
                    <a:pt x="5323051" y="482600"/>
                  </a:lnTo>
                  <a:lnTo>
                    <a:pt x="5361296" y="457200"/>
                  </a:lnTo>
                  <a:lnTo>
                    <a:pt x="5439284" y="406400"/>
                  </a:lnTo>
                  <a:lnTo>
                    <a:pt x="5479027" y="393700"/>
                  </a:lnTo>
                  <a:lnTo>
                    <a:pt x="5560009" y="342900"/>
                  </a:lnTo>
                  <a:lnTo>
                    <a:pt x="5642988" y="292100"/>
                  </a:lnTo>
                  <a:lnTo>
                    <a:pt x="5685226" y="279400"/>
                  </a:lnTo>
                  <a:lnTo>
                    <a:pt x="5727963" y="254000"/>
                  </a:lnTo>
                  <a:lnTo>
                    <a:pt x="5771199" y="241300"/>
                  </a:lnTo>
                  <a:lnTo>
                    <a:pt x="5814934" y="215900"/>
                  </a:lnTo>
                  <a:lnTo>
                    <a:pt x="5859169" y="203200"/>
                  </a:lnTo>
                  <a:lnTo>
                    <a:pt x="5903902" y="177800"/>
                  </a:lnTo>
                  <a:lnTo>
                    <a:pt x="6041097" y="139700"/>
                  </a:lnTo>
                  <a:lnTo>
                    <a:pt x="6087826" y="114300"/>
                  </a:lnTo>
                  <a:lnTo>
                    <a:pt x="6328961" y="50800"/>
                  </a:lnTo>
                  <a:lnTo>
                    <a:pt x="6378685" y="50800"/>
                  </a:lnTo>
                  <a:lnTo>
                    <a:pt x="6530851" y="12700"/>
                  </a:lnTo>
                  <a:lnTo>
                    <a:pt x="7892338" y="12700"/>
                  </a:lnTo>
                  <a:lnTo>
                    <a:pt x="8133907" y="76200"/>
                  </a:lnTo>
                  <a:lnTo>
                    <a:pt x="8225702" y="101600"/>
                  </a:lnTo>
                  <a:lnTo>
                    <a:pt x="8270563" y="127000"/>
                  </a:lnTo>
                  <a:lnTo>
                    <a:pt x="8358215" y="152400"/>
                  </a:lnTo>
                  <a:lnTo>
                    <a:pt x="7129133" y="152400"/>
                  </a:lnTo>
                  <a:lnTo>
                    <a:pt x="7073497" y="165100"/>
                  </a:lnTo>
                  <a:lnTo>
                    <a:pt x="6910063" y="165100"/>
                  </a:lnTo>
                  <a:lnTo>
                    <a:pt x="6856743" y="177800"/>
                  </a:lnTo>
                  <a:lnTo>
                    <a:pt x="6751841" y="177800"/>
                  </a:lnTo>
                  <a:lnTo>
                    <a:pt x="6700258" y="190500"/>
                  </a:lnTo>
                  <a:lnTo>
                    <a:pt x="6649255" y="190500"/>
                  </a:lnTo>
                  <a:lnTo>
                    <a:pt x="6548985" y="215900"/>
                  </a:lnTo>
                  <a:lnTo>
                    <a:pt x="6499719" y="215900"/>
                  </a:lnTo>
                  <a:lnTo>
                    <a:pt x="6355395" y="254000"/>
                  </a:lnTo>
                  <a:lnTo>
                    <a:pt x="6308446" y="254000"/>
                  </a:lnTo>
                  <a:lnTo>
                    <a:pt x="6126438" y="304800"/>
                  </a:lnTo>
                  <a:lnTo>
                    <a:pt x="6082384" y="330200"/>
                  </a:lnTo>
                  <a:lnTo>
                    <a:pt x="5953696" y="368300"/>
                  </a:lnTo>
                  <a:lnTo>
                    <a:pt x="5906480" y="393700"/>
                  </a:lnTo>
                  <a:lnTo>
                    <a:pt x="5859847" y="406400"/>
                  </a:lnTo>
                  <a:lnTo>
                    <a:pt x="5768336" y="457200"/>
                  </a:lnTo>
                  <a:lnTo>
                    <a:pt x="5723457" y="482600"/>
                  </a:lnTo>
                  <a:lnTo>
                    <a:pt x="5679162" y="495300"/>
                  </a:lnTo>
                  <a:lnTo>
                    <a:pt x="5592327" y="546100"/>
                  </a:lnTo>
                  <a:lnTo>
                    <a:pt x="5549786" y="571500"/>
                  </a:lnTo>
                  <a:lnTo>
                    <a:pt x="5507829" y="609600"/>
                  </a:lnTo>
                  <a:lnTo>
                    <a:pt x="5425669" y="660400"/>
                  </a:lnTo>
                  <a:lnTo>
                    <a:pt x="5385466" y="685800"/>
                  </a:lnTo>
                  <a:lnTo>
                    <a:pt x="5345847" y="723900"/>
                  </a:lnTo>
                  <a:lnTo>
                    <a:pt x="5306813" y="749300"/>
                  </a:lnTo>
                  <a:lnTo>
                    <a:pt x="5268363" y="787400"/>
                  </a:lnTo>
                  <a:lnTo>
                    <a:pt x="5230498" y="812800"/>
                  </a:lnTo>
                  <a:lnTo>
                    <a:pt x="5193217" y="850900"/>
                  </a:lnTo>
                  <a:lnTo>
                    <a:pt x="5156520" y="889000"/>
                  </a:lnTo>
                  <a:lnTo>
                    <a:pt x="5120408" y="914400"/>
                  </a:lnTo>
                  <a:lnTo>
                    <a:pt x="5084881" y="952500"/>
                  </a:lnTo>
                  <a:lnTo>
                    <a:pt x="5049938" y="990600"/>
                  </a:lnTo>
                  <a:lnTo>
                    <a:pt x="5015579" y="1028700"/>
                  </a:lnTo>
                  <a:close/>
                </a:path>
                <a:path w="9850120" h="7200900">
                  <a:moveTo>
                    <a:pt x="9849612" y="7200900"/>
                  </a:moveTo>
                  <a:lnTo>
                    <a:pt x="5025866" y="7200900"/>
                  </a:lnTo>
                  <a:lnTo>
                    <a:pt x="5025866" y="7048500"/>
                  </a:lnTo>
                  <a:lnTo>
                    <a:pt x="8149304" y="3886200"/>
                  </a:lnTo>
                  <a:lnTo>
                    <a:pt x="8195158" y="3835400"/>
                  </a:lnTo>
                  <a:lnTo>
                    <a:pt x="8239934" y="3797300"/>
                  </a:lnTo>
                  <a:lnTo>
                    <a:pt x="8283630" y="3746500"/>
                  </a:lnTo>
                  <a:lnTo>
                    <a:pt x="8326248" y="3708400"/>
                  </a:lnTo>
                  <a:lnTo>
                    <a:pt x="8367787" y="3657600"/>
                  </a:lnTo>
                  <a:lnTo>
                    <a:pt x="8408247" y="3619500"/>
                  </a:lnTo>
                  <a:lnTo>
                    <a:pt x="8447629" y="3568700"/>
                  </a:lnTo>
                  <a:lnTo>
                    <a:pt x="8485932" y="3530600"/>
                  </a:lnTo>
                  <a:lnTo>
                    <a:pt x="8523156" y="3479800"/>
                  </a:lnTo>
                  <a:lnTo>
                    <a:pt x="8559302" y="3441700"/>
                  </a:lnTo>
                  <a:lnTo>
                    <a:pt x="8594369" y="3403600"/>
                  </a:lnTo>
                  <a:lnTo>
                    <a:pt x="8628357" y="3352800"/>
                  </a:lnTo>
                  <a:lnTo>
                    <a:pt x="8661267" y="3314700"/>
                  </a:lnTo>
                  <a:lnTo>
                    <a:pt x="8693098" y="3276600"/>
                  </a:lnTo>
                  <a:lnTo>
                    <a:pt x="8723851" y="3238500"/>
                  </a:lnTo>
                  <a:lnTo>
                    <a:pt x="8753526" y="3200400"/>
                  </a:lnTo>
                  <a:lnTo>
                    <a:pt x="8782122" y="3162300"/>
                  </a:lnTo>
                  <a:lnTo>
                    <a:pt x="8809639" y="3124200"/>
                  </a:lnTo>
                  <a:lnTo>
                    <a:pt x="8836079" y="3086100"/>
                  </a:lnTo>
                  <a:lnTo>
                    <a:pt x="8861440" y="3048000"/>
                  </a:lnTo>
                  <a:lnTo>
                    <a:pt x="8885722" y="3009900"/>
                  </a:lnTo>
                  <a:lnTo>
                    <a:pt x="8908926" y="2971800"/>
                  </a:lnTo>
                  <a:lnTo>
                    <a:pt x="8931052" y="2933700"/>
                  </a:lnTo>
                  <a:lnTo>
                    <a:pt x="8952100" y="2908300"/>
                  </a:lnTo>
                  <a:lnTo>
                    <a:pt x="8972070" y="2870200"/>
                  </a:lnTo>
                  <a:lnTo>
                    <a:pt x="8990961" y="2832100"/>
                  </a:lnTo>
                  <a:lnTo>
                    <a:pt x="9008774" y="2806700"/>
                  </a:lnTo>
                  <a:lnTo>
                    <a:pt x="9025509" y="2768600"/>
                  </a:lnTo>
                  <a:lnTo>
                    <a:pt x="9047630" y="2717800"/>
                  </a:lnTo>
                  <a:lnTo>
                    <a:pt x="9068614" y="2679700"/>
                  </a:lnTo>
                  <a:lnTo>
                    <a:pt x="9088464" y="2628900"/>
                  </a:lnTo>
                  <a:lnTo>
                    <a:pt x="9107178" y="2578100"/>
                  </a:lnTo>
                  <a:lnTo>
                    <a:pt x="9124756" y="2540000"/>
                  </a:lnTo>
                  <a:lnTo>
                    <a:pt x="9141200" y="2489200"/>
                  </a:lnTo>
                  <a:lnTo>
                    <a:pt x="9156508" y="2438400"/>
                  </a:lnTo>
                  <a:lnTo>
                    <a:pt x="9170682" y="2400300"/>
                  </a:lnTo>
                  <a:lnTo>
                    <a:pt x="9183721" y="2349500"/>
                  </a:lnTo>
                  <a:lnTo>
                    <a:pt x="9195625" y="2298700"/>
                  </a:lnTo>
                  <a:lnTo>
                    <a:pt x="9206395" y="2247900"/>
                  </a:lnTo>
                  <a:lnTo>
                    <a:pt x="9216031" y="2209800"/>
                  </a:lnTo>
                  <a:lnTo>
                    <a:pt x="9224532" y="2159000"/>
                  </a:lnTo>
                  <a:lnTo>
                    <a:pt x="9231900" y="2108200"/>
                  </a:lnTo>
                  <a:lnTo>
                    <a:pt x="9238134" y="2057400"/>
                  </a:lnTo>
                  <a:lnTo>
                    <a:pt x="9243234" y="2006600"/>
                  </a:lnTo>
                  <a:lnTo>
                    <a:pt x="9247200" y="1968500"/>
                  </a:lnTo>
                  <a:lnTo>
                    <a:pt x="9250033" y="1917700"/>
                  </a:lnTo>
                  <a:lnTo>
                    <a:pt x="9251733" y="1866900"/>
                  </a:lnTo>
                  <a:lnTo>
                    <a:pt x="9252299" y="1816100"/>
                  </a:lnTo>
                  <a:lnTo>
                    <a:pt x="9251635" y="1765300"/>
                  </a:lnTo>
                  <a:lnTo>
                    <a:pt x="9249644" y="1701800"/>
                  </a:lnTo>
                  <a:lnTo>
                    <a:pt x="9246325" y="1651000"/>
                  </a:lnTo>
                  <a:lnTo>
                    <a:pt x="9241679" y="1600200"/>
                  </a:lnTo>
                  <a:lnTo>
                    <a:pt x="9235705" y="1549400"/>
                  </a:lnTo>
                  <a:lnTo>
                    <a:pt x="9228404" y="1498600"/>
                  </a:lnTo>
                  <a:lnTo>
                    <a:pt x="9219774" y="1447800"/>
                  </a:lnTo>
                  <a:lnTo>
                    <a:pt x="9209817" y="1397000"/>
                  </a:lnTo>
                  <a:lnTo>
                    <a:pt x="9198532" y="1358900"/>
                  </a:lnTo>
                  <a:lnTo>
                    <a:pt x="9185919" y="1308100"/>
                  </a:lnTo>
                  <a:lnTo>
                    <a:pt x="9171978" y="1257300"/>
                  </a:lnTo>
                  <a:lnTo>
                    <a:pt x="9156710" y="1219200"/>
                  </a:lnTo>
                  <a:lnTo>
                    <a:pt x="9140113" y="1168400"/>
                  </a:lnTo>
                  <a:lnTo>
                    <a:pt x="9122188" y="1130300"/>
                  </a:lnTo>
                  <a:lnTo>
                    <a:pt x="9102935" y="1079500"/>
                  </a:lnTo>
                  <a:lnTo>
                    <a:pt x="9082353" y="1041400"/>
                  </a:lnTo>
                  <a:lnTo>
                    <a:pt x="9060444" y="1003300"/>
                  </a:lnTo>
                  <a:lnTo>
                    <a:pt x="9037206" y="952500"/>
                  </a:lnTo>
                  <a:lnTo>
                    <a:pt x="9012640" y="914400"/>
                  </a:lnTo>
                  <a:lnTo>
                    <a:pt x="8986745" y="876300"/>
                  </a:lnTo>
                  <a:lnTo>
                    <a:pt x="8959522" y="838200"/>
                  </a:lnTo>
                  <a:lnTo>
                    <a:pt x="8930970" y="800100"/>
                  </a:lnTo>
                  <a:lnTo>
                    <a:pt x="8901090" y="762000"/>
                  </a:lnTo>
                  <a:lnTo>
                    <a:pt x="8869881" y="736600"/>
                  </a:lnTo>
                  <a:lnTo>
                    <a:pt x="8837343" y="698500"/>
                  </a:lnTo>
                  <a:lnTo>
                    <a:pt x="8803477" y="660400"/>
                  </a:lnTo>
                  <a:lnTo>
                    <a:pt x="8768282" y="635000"/>
                  </a:lnTo>
                  <a:lnTo>
                    <a:pt x="8731758" y="596900"/>
                  </a:lnTo>
                  <a:lnTo>
                    <a:pt x="8698781" y="571500"/>
                  </a:lnTo>
                  <a:lnTo>
                    <a:pt x="8664927" y="546100"/>
                  </a:lnTo>
                  <a:lnTo>
                    <a:pt x="8630198" y="520700"/>
                  </a:lnTo>
                  <a:lnTo>
                    <a:pt x="8594594" y="495300"/>
                  </a:lnTo>
                  <a:lnTo>
                    <a:pt x="8558113" y="469900"/>
                  </a:lnTo>
                  <a:lnTo>
                    <a:pt x="8520757" y="444500"/>
                  </a:lnTo>
                  <a:lnTo>
                    <a:pt x="8482526" y="431800"/>
                  </a:lnTo>
                  <a:lnTo>
                    <a:pt x="8443419" y="406400"/>
                  </a:lnTo>
                  <a:lnTo>
                    <a:pt x="8403436" y="381000"/>
                  </a:lnTo>
                  <a:lnTo>
                    <a:pt x="8362577" y="368300"/>
                  </a:lnTo>
                  <a:lnTo>
                    <a:pt x="8320843" y="342900"/>
                  </a:lnTo>
                  <a:lnTo>
                    <a:pt x="8234747" y="317500"/>
                  </a:lnTo>
                  <a:lnTo>
                    <a:pt x="8190386" y="292100"/>
                  </a:lnTo>
                  <a:lnTo>
                    <a:pt x="8052048" y="254000"/>
                  </a:lnTo>
                  <a:lnTo>
                    <a:pt x="7855338" y="203200"/>
                  </a:lnTo>
                  <a:lnTo>
                    <a:pt x="7803971" y="203200"/>
                  </a:lnTo>
                  <a:lnTo>
                    <a:pt x="7698611" y="177800"/>
                  </a:lnTo>
                  <a:lnTo>
                    <a:pt x="7589748" y="177800"/>
                  </a:lnTo>
                  <a:lnTo>
                    <a:pt x="7534003" y="165100"/>
                  </a:lnTo>
                  <a:lnTo>
                    <a:pt x="7419886" y="165100"/>
                  </a:lnTo>
                  <a:lnTo>
                    <a:pt x="7361514" y="152400"/>
                  </a:lnTo>
                  <a:lnTo>
                    <a:pt x="8358215" y="152400"/>
                  </a:lnTo>
                  <a:lnTo>
                    <a:pt x="8401005" y="177800"/>
                  </a:lnTo>
                  <a:lnTo>
                    <a:pt x="8443105" y="190500"/>
                  </a:lnTo>
                  <a:lnTo>
                    <a:pt x="8484514" y="215900"/>
                  </a:lnTo>
                  <a:lnTo>
                    <a:pt x="8525233" y="228600"/>
                  </a:lnTo>
                  <a:lnTo>
                    <a:pt x="8565261" y="254000"/>
                  </a:lnTo>
                  <a:lnTo>
                    <a:pt x="8604599" y="279400"/>
                  </a:lnTo>
                  <a:lnTo>
                    <a:pt x="8643247" y="304800"/>
                  </a:lnTo>
                  <a:lnTo>
                    <a:pt x="8681204" y="317500"/>
                  </a:lnTo>
                  <a:lnTo>
                    <a:pt x="8718470" y="342900"/>
                  </a:lnTo>
                  <a:lnTo>
                    <a:pt x="8755046" y="368300"/>
                  </a:lnTo>
                  <a:lnTo>
                    <a:pt x="8790932" y="393700"/>
                  </a:lnTo>
                  <a:lnTo>
                    <a:pt x="8826127" y="431800"/>
                  </a:lnTo>
                  <a:lnTo>
                    <a:pt x="8860631" y="457200"/>
                  </a:lnTo>
                  <a:lnTo>
                    <a:pt x="8898585" y="482600"/>
                  </a:lnTo>
                  <a:lnTo>
                    <a:pt x="8935294" y="520700"/>
                  </a:lnTo>
                  <a:lnTo>
                    <a:pt x="8970759" y="558800"/>
                  </a:lnTo>
                  <a:lnTo>
                    <a:pt x="9004979" y="584200"/>
                  </a:lnTo>
                  <a:lnTo>
                    <a:pt x="9037954" y="622300"/>
                  </a:lnTo>
                  <a:lnTo>
                    <a:pt x="9069685" y="660400"/>
                  </a:lnTo>
                  <a:lnTo>
                    <a:pt x="9100171" y="698500"/>
                  </a:lnTo>
                  <a:lnTo>
                    <a:pt x="9129413" y="736600"/>
                  </a:lnTo>
                  <a:lnTo>
                    <a:pt x="9157410" y="774700"/>
                  </a:lnTo>
                  <a:lnTo>
                    <a:pt x="9184162" y="812800"/>
                  </a:lnTo>
                  <a:lnTo>
                    <a:pt x="9209670" y="850900"/>
                  </a:lnTo>
                  <a:lnTo>
                    <a:pt x="9233934" y="889000"/>
                  </a:lnTo>
                  <a:lnTo>
                    <a:pt x="9256953" y="927100"/>
                  </a:lnTo>
                  <a:lnTo>
                    <a:pt x="9278728" y="977900"/>
                  </a:lnTo>
                  <a:lnTo>
                    <a:pt x="9299258" y="1016000"/>
                  </a:lnTo>
                  <a:lnTo>
                    <a:pt x="9318544" y="1066800"/>
                  </a:lnTo>
                  <a:lnTo>
                    <a:pt x="9336585" y="1104900"/>
                  </a:lnTo>
                  <a:lnTo>
                    <a:pt x="9353382" y="1155700"/>
                  </a:lnTo>
                  <a:lnTo>
                    <a:pt x="9368935" y="1193800"/>
                  </a:lnTo>
                  <a:lnTo>
                    <a:pt x="9383243" y="1244600"/>
                  </a:lnTo>
                  <a:lnTo>
                    <a:pt x="9396308" y="1295400"/>
                  </a:lnTo>
                  <a:lnTo>
                    <a:pt x="9408127" y="1333500"/>
                  </a:lnTo>
                  <a:lnTo>
                    <a:pt x="9418703" y="1384300"/>
                  </a:lnTo>
                  <a:lnTo>
                    <a:pt x="9428034" y="1435100"/>
                  </a:lnTo>
                  <a:lnTo>
                    <a:pt x="9436121" y="1485900"/>
                  </a:lnTo>
                  <a:lnTo>
                    <a:pt x="9442964" y="1536700"/>
                  </a:lnTo>
                  <a:lnTo>
                    <a:pt x="9448563" y="1587500"/>
                  </a:lnTo>
                  <a:lnTo>
                    <a:pt x="9452917" y="1638300"/>
                  </a:lnTo>
                  <a:lnTo>
                    <a:pt x="9456027" y="1701800"/>
                  </a:lnTo>
                  <a:lnTo>
                    <a:pt x="9457894" y="1752600"/>
                  </a:lnTo>
                  <a:lnTo>
                    <a:pt x="9458516" y="1803400"/>
                  </a:lnTo>
                  <a:lnTo>
                    <a:pt x="9457955" y="1854200"/>
                  </a:lnTo>
                  <a:lnTo>
                    <a:pt x="9456273" y="1905000"/>
                  </a:lnTo>
                  <a:lnTo>
                    <a:pt x="9453471" y="1955800"/>
                  </a:lnTo>
                  <a:lnTo>
                    <a:pt x="9449547" y="2006600"/>
                  </a:lnTo>
                  <a:lnTo>
                    <a:pt x="9444501" y="2057400"/>
                  </a:lnTo>
                  <a:lnTo>
                    <a:pt x="9438334" y="2108200"/>
                  </a:lnTo>
                  <a:lnTo>
                    <a:pt x="9431045" y="2159000"/>
                  </a:lnTo>
                  <a:lnTo>
                    <a:pt x="9422634" y="2209800"/>
                  </a:lnTo>
                  <a:lnTo>
                    <a:pt x="9413101" y="2260600"/>
                  </a:lnTo>
                  <a:lnTo>
                    <a:pt x="9402446" y="2311400"/>
                  </a:lnTo>
                  <a:lnTo>
                    <a:pt x="9390669" y="2362200"/>
                  </a:lnTo>
                  <a:lnTo>
                    <a:pt x="9377770" y="2413000"/>
                  </a:lnTo>
                  <a:lnTo>
                    <a:pt x="9363748" y="2463800"/>
                  </a:lnTo>
                  <a:lnTo>
                    <a:pt x="9348604" y="2514600"/>
                  </a:lnTo>
                  <a:lnTo>
                    <a:pt x="9332337" y="2565400"/>
                  </a:lnTo>
                  <a:lnTo>
                    <a:pt x="9314947" y="2603500"/>
                  </a:lnTo>
                  <a:lnTo>
                    <a:pt x="9296434" y="2654300"/>
                  </a:lnTo>
                  <a:lnTo>
                    <a:pt x="9276798" y="2705100"/>
                  </a:lnTo>
                  <a:lnTo>
                    <a:pt x="9256039" y="2755900"/>
                  </a:lnTo>
                  <a:lnTo>
                    <a:pt x="9234157" y="2794000"/>
                  </a:lnTo>
                  <a:lnTo>
                    <a:pt x="9211151" y="2844800"/>
                  </a:lnTo>
                  <a:lnTo>
                    <a:pt x="9194184" y="2882900"/>
                  </a:lnTo>
                  <a:lnTo>
                    <a:pt x="9176278" y="2908300"/>
                  </a:lnTo>
                  <a:lnTo>
                    <a:pt x="9157433" y="2946400"/>
                  </a:lnTo>
                  <a:lnTo>
                    <a:pt x="9137649" y="2984500"/>
                  </a:lnTo>
                  <a:lnTo>
                    <a:pt x="9116925" y="3022600"/>
                  </a:lnTo>
                  <a:lnTo>
                    <a:pt x="9095262" y="3048000"/>
                  </a:lnTo>
                  <a:lnTo>
                    <a:pt x="9072661" y="3086100"/>
                  </a:lnTo>
                  <a:lnTo>
                    <a:pt x="9049120" y="3124200"/>
                  </a:lnTo>
                  <a:lnTo>
                    <a:pt x="9024639" y="3162300"/>
                  </a:lnTo>
                  <a:lnTo>
                    <a:pt x="8999220" y="3200400"/>
                  </a:lnTo>
                  <a:lnTo>
                    <a:pt x="8972862" y="3238500"/>
                  </a:lnTo>
                  <a:lnTo>
                    <a:pt x="8945564" y="3276600"/>
                  </a:lnTo>
                  <a:lnTo>
                    <a:pt x="8917327" y="3314700"/>
                  </a:lnTo>
                  <a:lnTo>
                    <a:pt x="8888151" y="3352800"/>
                  </a:lnTo>
                  <a:lnTo>
                    <a:pt x="8858036" y="3390900"/>
                  </a:lnTo>
                  <a:lnTo>
                    <a:pt x="8826981" y="3429000"/>
                  </a:lnTo>
                  <a:lnTo>
                    <a:pt x="8794988" y="3467100"/>
                  </a:lnTo>
                  <a:lnTo>
                    <a:pt x="8762055" y="3505200"/>
                  </a:lnTo>
                  <a:lnTo>
                    <a:pt x="8728183" y="3543300"/>
                  </a:lnTo>
                  <a:lnTo>
                    <a:pt x="8693372" y="3594100"/>
                  </a:lnTo>
                  <a:lnTo>
                    <a:pt x="8657622" y="3632200"/>
                  </a:lnTo>
                  <a:lnTo>
                    <a:pt x="8620933" y="3670300"/>
                  </a:lnTo>
                  <a:lnTo>
                    <a:pt x="8583304" y="3708400"/>
                  </a:lnTo>
                  <a:lnTo>
                    <a:pt x="8544737" y="3759200"/>
                  </a:lnTo>
                  <a:lnTo>
                    <a:pt x="8505230" y="3797300"/>
                  </a:lnTo>
                  <a:lnTo>
                    <a:pt x="8464784" y="3848100"/>
                  </a:lnTo>
                  <a:lnTo>
                    <a:pt x="8423399" y="3886200"/>
                  </a:lnTo>
                  <a:lnTo>
                    <a:pt x="8381074" y="3937000"/>
                  </a:lnTo>
                  <a:lnTo>
                    <a:pt x="8337811" y="3975100"/>
                  </a:lnTo>
                  <a:lnTo>
                    <a:pt x="8293608" y="4025900"/>
                  </a:lnTo>
                  <a:lnTo>
                    <a:pt x="5345430" y="7010400"/>
                  </a:lnTo>
                  <a:lnTo>
                    <a:pt x="9849612" y="7010400"/>
                  </a:lnTo>
                  <a:lnTo>
                    <a:pt x="9849612" y="72009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grpSp>
      <p:sp>
        <p:nvSpPr>
          <p:cNvPr id="7" name="object 7"/>
          <p:cNvSpPr txBox="1">
            <a:spLocks noGrp="1"/>
          </p:cNvSpPr>
          <p:nvPr>
            <p:ph type="title"/>
          </p:nvPr>
        </p:nvSpPr>
        <p:spPr>
          <a:xfrm>
            <a:off x="9208385" y="1872888"/>
            <a:ext cx="1954866" cy="882406"/>
          </a:xfrm>
          <a:prstGeom prst="rect">
            <a:avLst/>
          </a:prstGeom>
        </p:spPr>
        <p:txBody>
          <a:bodyPr vert="horz" wrap="square" lIns="0" tIns="61072" rIns="0" bIns="0" rtlCol="0">
            <a:spAutoFit/>
          </a:bodyPr>
          <a:lstStyle/>
          <a:p>
            <a:pPr marL="11206" marR="4483" indent="1191249">
              <a:lnSpc>
                <a:spcPts val="3212"/>
              </a:lnSpc>
              <a:spcBef>
                <a:spcPts val="481"/>
              </a:spcBef>
            </a:pPr>
            <a:r>
              <a:rPr sz="2956" spc="361" dirty="0">
                <a:solidFill>
                  <a:srgbClr val="FFFFFF"/>
                </a:solidFill>
              </a:rPr>
              <a:t>Our </a:t>
            </a:r>
            <a:r>
              <a:rPr sz="2956" spc="397" dirty="0">
                <a:solidFill>
                  <a:srgbClr val="FFFFFF"/>
                </a:solidFill>
              </a:rPr>
              <a:t>Approach</a:t>
            </a:r>
            <a:endParaRPr sz="2956"/>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392" y="382694"/>
            <a:ext cx="5824901" cy="622546"/>
          </a:xfrm>
          <a:prstGeom prst="rect">
            <a:avLst/>
          </a:prstGeom>
        </p:spPr>
        <p:txBody>
          <a:bodyPr vert="horz" wrap="square" lIns="0" tIns="334140" rIns="0" bIns="0" rtlCol="0">
            <a:spAutoFit/>
          </a:bodyPr>
          <a:lstStyle/>
          <a:p>
            <a:pPr marL="485801">
              <a:spcBef>
                <a:spcPts val="88"/>
              </a:spcBef>
            </a:pPr>
            <a:r>
              <a:rPr spc="224" dirty="0"/>
              <a:t>Audit</a:t>
            </a:r>
            <a:r>
              <a:rPr spc="106" dirty="0"/>
              <a:t> </a:t>
            </a:r>
            <a:r>
              <a:rPr spc="238" dirty="0"/>
              <a:t>Approach</a:t>
            </a:r>
          </a:p>
        </p:txBody>
      </p:sp>
      <p:pic>
        <p:nvPicPr>
          <p:cNvPr id="3" name="object 3"/>
          <p:cNvPicPr/>
          <p:nvPr/>
        </p:nvPicPr>
        <p:blipFill>
          <a:blip r:embed="rId2" cstate="print"/>
          <a:stretch>
            <a:fillRect/>
          </a:stretch>
        </p:blipFill>
        <p:spPr>
          <a:xfrm>
            <a:off x="1010321" y="2732442"/>
            <a:ext cx="1437856" cy="1522206"/>
          </a:xfrm>
          <a:prstGeom prst="rect">
            <a:avLst/>
          </a:prstGeom>
        </p:spPr>
      </p:pic>
      <p:sp>
        <p:nvSpPr>
          <p:cNvPr id="4" name="object 4"/>
          <p:cNvSpPr txBox="1"/>
          <p:nvPr/>
        </p:nvSpPr>
        <p:spPr>
          <a:xfrm>
            <a:off x="1118803" y="3276591"/>
            <a:ext cx="869576" cy="402576"/>
          </a:xfrm>
          <a:prstGeom prst="rect">
            <a:avLst/>
          </a:prstGeom>
        </p:spPr>
        <p:txBody>
          <a:bodyPr vert="horz" wrap="square" lIns="0" tIns="11206" rIns="0" bIns="0" rtlCol="0">
            <a:spAutoFit/>
          </a:bodyPr>
          <a:lstStyle/>
          <a:p>
            <a:pPr marL="11206" marR="4483" indent="185467" defTabSz="806867">
              <a:lnSpc>
                <a:spcPct val="101400"/>
              </a:lnSpc>
              <a:spcBef>
                <a:spcPts val="88"/>
              </a:spcBef>
            </a:pPr>
            <a:r>
              <a:rPr sz="1279" b="1" kern="0" spc="159" dirty="0">
                <a:solidFill>
                  <a:srgbClr val="FFFFFF"/>
                </a:solidFill>
                <a:latin typeface="Calibri"/>
                <a:cs typeface="Calibri"/>
              </a:rPr>
              <a:t>Audit </a:t>
            </a:r>
            <a:r>
              <a:rPr sz="1279" b="1" kern="0" spc="176" dirty="0">
                <a:solidFill>
                  <a:srgbClr val="FFFFFF"/>
                </a:solidFill>
                <a:latin typeface="Calibri"/>
                <a:cs typeface="Calibri"/>
              </a:rPr>
              <a:t>Approach</a:t>
            </a:r>
            <a:endParaRPr sz="1279" kern="0">
              <a:solidFill>
                <a:sysClr val="windowText" lastClr="000000"/>
              </a:solidFill>
              <a:latin typeface="Calibri"/>
              <a:cs typeface="Calibri"/>
            </a:endParaRPr>
          </a:p>
        </p:txBody>
      </p:sp>
      <p:pic>
        <p:nvPicPr>
          <p:cNvPr id="5" name="object 5"/>
          <p:cNvPicPr/>
          <p:nvPr/>
        </p:nvPicPr>
        <p:blipFill>
          <a:blip r:embed="rId3" cstate="print"/>
          <a:stretch>
            <a:fillRect/>
          </a:stretch>
        </p:blipFill>
        <p:spPr>
          <a:xfrm>
            <a:off x="2906358" y="3736938"/>
            <a:ext cx="2684032" cy="711349"/>
          </a:xfrm>
          <a:prstGeom prst="rect">
            <a:avLst/>
          </a:prstGeom>
        </p:spPr>
      </p:pic>
      <p:sp>
        <p:nvSpPr>
          <p:cNvPr id="6" name="object 6"/>
          <p:cNvSpPr txBox="1"/>
          <p:nvPr/>
        </p:nvSpPr>
        <p:spPr>
          <a:xfrm>
            <a:off x="3033626" y="3888402"/>
            <a:ext cx="2431116" cy="394150"/>
          </a:xfrm>
          <a:prstGeom prst="rect">
            <a:avLst/>
          </a:prstGeom>
        </p:spPr>
        <p:txBody>
          <a:bodyPr vert="horz" wrap="square" lIns="0" tIns="34738" rIns="0" bIns="0" rtlCol="0">
            <a:spAutoFit/>
          </a:bodyPr>
          <a:lstStyle/>
          <a:p>
            <a:pPr marL="11206" marR="4483" indent="58834" defTabSz="806867">
              <a:lnSpc>
                <a:spcPts val="1394"/>
              </a:lnSpc>
              <a:spcBef>
                <a:spcPts val="274"/>
              </a:spcBef>
            </a:pPr>
            <a:r>
              <a:rPr sz="1279" b="1" kern="0" spc="154" dirty="0">
                <a:solidFill>
                  <a:srgbClr val="FFFFFF"/>
                </a:solidFill>
                <a:latin typeface="Calibri"/>
                <a:cs typeface="Calibri"/>
              </a:rPr>
              <a:t>Well-</a:t>
            </a:r>
            <a:r>
              <a:rPr sz="1279" b="1" kern="0" spc="180" dirty="0">
                <a:solidFill>
                  <a:srgbClr val="FFFFFF"/>
                </a:solidFill>
                <a:latin typeface="Calibri"/>
                <a:cs typeface="Calibri"/>
              </a:rPr>
              <a:t>Researched</a:t>
            </a:r>
            <a:r>
              <a:rPr sz="1279" b="1" kern="0" spc="84" dirty="0">
                <a:solidFill>
                  <a:srgbClr val="FFFFFF"/>
                </a:solidFill>
                <a:latin typeface="Calibri"/>
                <a:cs typeface="Calibri"/>
              </a:rPr>
              <a:t> </a:t>
            </a:r>
            <a:r>
              <a:rPr sz="1279" b="1" kern="0" spc="150" dirty="0">
                <a:solidFill>
                  <a:srgbClr val="FFFFFF"/>
                </a:solidFill>
                <a:latin typeface="Calibri"/>
                <a:cs typeface="Calibri"/>
              </a:rPr>
              <a:t>Practical </a:t>
            </a:r>
            <a:r>
              <a:rPr sz="1279" b="1" kern="0" spc="154" dirty="0">
                <a:solidFill>
                  <a:srgbClr val="FFFFFF"/>
                </a:solidFill>
                <a:latin typeface="Calibri"/>
                <a:cs typeface="Calibri"/>
              </a:rPr>
              <a:t>Solutions</a:t>
            </a:r>
            <a:r>
              <a:rPr sz="1279" b="1" kern="0" spc="44" dirty="0">
                <a:solidFill>
                  <a:srgbClr val="FFFFFF"/>
                </a:solidFill>
                <a:latin typeface="Calibri"/>
                <a:cs typeface="Calibri"/>
              </a:rPr>
              <a:t> </a:t>
            </a:r>
            <a:r>
              <a:rPr sz="1279" b="1" kern="0" spc="146" dirty="0">
                <a:solidFill>
                  <a:srgbClr val="FFFFFF"/>
                </a:solidFill>
                <a:latin typeface="Calibri"/>
                <a:cs typeface="Calibri"/>
              </a:rPr>
              <a:t>to</a:t>
            </a:r>
            <a:r>
              <a:rPr sz="1279" b="1" kern="0" spc="79" dirty="0">
                <a:solidFill>
                  <a:srgbClr val="FFFFFF"/>
                </a:solidFill>
                <a:latin typeface="Calibri"/>
                <a:cs typeface="Calibri"/>
              </a:rPr>
              <a:t> </a:t>
            </a:r>
            <a:r>
              <a:rPr sz="1279" b="1" kern="0" spc="172" dirty="0">
                <a:solidFill>
                  <a:srgbClr val="FFFFFF"/>
                </a:solidFill>
                <a:latin typeface="Calibri"/>
                <a:cs typeface="Calibri"/>
              </a:rPr>
              <a:t>Your</a:t>
            </a:r>
            <a:r>
              <a:rPr sz="1279" b="1" kern="0" spc="62" dirty="0">
                <a:solidFill>
                  <a:srgbClr val="FFFFFF"/>
                </a:solidFill>
                <a:latin typeface="Calibri"/>
                <a:cs typeface="Calibri"/>
              </a:rPr>
              <a:t> </a:t>
            </a:r>
            <a:r>
              <a:rPr sz="1279" b="1" kern="0" spc="159" dirty="0">
                <a:solidFill>
                  <a:srgbClr val="FFFFFF"/>
                </a:solidFill>
                <a:latin typeface="Calibri"/>
                <a:cs typeface="Calibri"/>
              </a:rPr>
              <a:t>Questions</a:t>
            </a:r>
            <a:endParaRPr sz="1279" kern="0">
              <a:solidFill>
                <a:sysClr val="windowText" lastClr="000000"/>
              </a:solidFill>
              <a:latin typeface="Calibri"/>
              <a:cs typeface="Calibri"/>
            </a:endParaRPr>
          </a:p>
        </p:txBody>
      </p:sp>
      <p:pic>
        <p:nvPicPr>
          <p:cNvPr id="7" name="object 7"/>
          <p:cNvPicPr/>
          <p:nvPr/>
        </p:nvPicPr>
        <p:blipFill>
          <a:blip r:embed="rId4" cstate="print"/>
          <a:stretch>
            <a:fillRect/>
          </a:stretch>
        </p:blipFill>
        <p:spPr>
          <a:xfrm>
            <a:off x="2906358" y="4526280"/>
            <a:ext cx="2684032" cy="711349"/>
          </a:xfrm>
          <a:prstGeom prst="rect">
            <a:avLst/>
          </a:prstGeom>
        </p:spPr>
      </p:pic>
      <p:pic>
        <p:nvPicPr>
          <p:cNvPr id="8" name="object 8"/>
          <p:cNvPicPr/>
          <p:nvPr/>
        </p:nvPicPr>
        <p:blipFill>
          <a:blip r:embed="rId5" cstate="print"/>
          <a:stretch>
            <a:fillRect/>
          </a:stretch>
        </p:blipFill>
        <p:spPr>
          <a:xfrm>
            <a:off x="2906358" y="1382358"/>
            <a:ext cx="2684032" cy="712694"/>
          </a:xfrm>
          <a:prstGeom prst="rect">
            <a:avLst/>
          </a:prstGeom>
        </p:spPr>
      </p:pic>
      <p:sp>
        <p:nvSpPr>
          <p:cNvPr id="9" name="object 9"/>
          <p:cNvSpPr txBox="1"/>
          <p:nvPr/>
        </p:nvSpPr>
        <p:spPr>
          <a:xfrm>
            <a:off x="3032303" y="1523033"/>
            <a:ext cx="2431116" cy="393019"/>
          </a:xfrm>
          <a:prstGeom prst="rect">
            <a:avLst/>
          </a:prstGeom>
        </p:spPr>
        <p:txBody>
          <a:bodyPr vert="horz" wrap="square" lIns="0" tIns="33618" rIns="0" bIns="0" rtlCol="0">
            <a:spAutoFit/>
          </a:bodyPr>
          <a:lstStyle/>
          <a:p>
            <a:pPr marL="745231" marR="4483" indent="-734585" defTabSz="806867">
              <a:lnSpc>
                <a:spcPts val="1403"/>
              </a:lnSpc>
              <a:spcBef>
                <a:spcPts val="265"/>
              </a:spcBef>
            </a:pPr>
            <a:r>
              <a:rPr sz="1279" b="1" kern="0" spc="168" dirty="0">
                <a:solidFill>
                  <a:srgbClr val="FFFFFF"/>
                </a:solidFill>
                <a:latin typeface="Calibri"/>
                <a:cs typeface="Calibri"/>
              </a:rPr>
              <a:t>Involvement</a:t>
            </a:r>
            <a:r>
              <a:rPr sz="1279" b="1" kern="0" spc="44" dirty="0">
                <a:solidFill>
                  <a:srgbClr val="FFFFFF"/>
                </a:solidFill>
                <a:latin typeface="Calibri"/>
                <a:cs typeface="Calibri"/>
              </a:rPr>
              <a:t> </a:t>
            </a:r>
            <a:r>
              <a:rPr sz="1279" b="1" kern="0" spc="128" dirty="0">
                <a:solidFill>
                  <a:srgbClr val="FFFFFF"/>
                </a:solidFill>
                <a:latin typeface="Calibri"/>
                <a:cs typeface="Calibri"/>
              </a:rPr>
              <a:t>of</a:t>
            </a:r>
            <a:r>
              <a:rPr sz="1279" b="1" kern="0" spc="75" dirty="0">
                <a:solidFill>
                  <a:srgbClr val="FFFFFF"/>
                </a:solidFill>
                <a:latin typeface="Calibri"/>
                <a:cs typeface="Calibri"/>
              </a:rPr>
              <a:t> </a:t>
            </a:r>
            <a:r>
              <a:rPr sz="1279" b="1" kern="0" spc="159" dirty="0">
                <a:solidFill>
                  <a:srgbClr val="FFFFFF"/>
                </a:solidFill>
                <a:latin typeface="Calibri"/>
                <a:cs typeface="Calibri"/>
              </a:rPr>
              <a:t>Senior</a:t>
            </a:r>
            <a:r>
              <a:rPr sz="1279" b="1" kern="0" spc="53" dirty="0">
                <a:solidFill>
                  <a:srgbClr val="FFFFFF"/>
                </a:solidFill>
                <a:latin typeface="Calibri"/>
                <a:cs typeface="Calibri"/>
              </a:rPr>
              <a:t> </a:t>
            </a:r>
            <a:r>
              <a:rPr sz="1279" b="1" kern="0" spc="150" dirty="0">
                <a:solidFill>
                  <a:srgbClr val="FFFFFF"/>
                </a:solidFill>
                <a:latin typeface="Calibri"/>
                <a:cs typeface="Calibri"/>
              </a:rPr>
              <a:t>Level </a:t>
            </a:r>
            <a:r>
              <a:rPr sz="1279" b="1" kern="0" spc="168" dirty="0">
                <a:solidFill>
                  <a:srgbClr val="FFFFFF"/>
                </a:solidFill>
                <a:latin typeface="Calibri"/>
                <a:cs typeface="Calibri"/>
              </a:rPr>
              <a:t>Executives</a:t>
            </a:r>
            <a:endParaRPr sz="1279" kern="0">
              <a:solidFill>
                <a:sysClr val="windowText" lastClr="000000"/>
              </a:solidFill>
              <a:latin typeface="Calibri"/>
              <a:cs typeface="Calibri"/>
            </a:endParaRPr>
          </a:p>
        </p:txBody>
      </p:sp>
      <p:pic>
        <p:nvPicPr>
          <p:cNvPr id="10" name="object 10"/>
          <p:cNvPicPr/>
          <p:nvPr/>
        </p:nvPicPr>
        <p:blipFill>
          <a:blip r:embed="rId6" cstate="print"/>
          <a:stretch>
            <a:fillRect/>
          </a:stretch>
        </p:blipFill>
        <p:spPr>
          <a:xfrm>
            <a:off x="2906358" y="2171700"/>
            <a:ext cx="2684032" cy="711349"/>
          </a:xfrm>
          <a:prstGeom prst="rect">
            <a:avLst/>
          </a:prstGeom>
        </p:spPr>
      </p:pic>
      <p:sp>
        <p:nvSpPr>
          <p:cNvPr id="11" name="object 11"/>
          <p:cNvSpPr txBox="1"/>
          <p:nvPr/>
        </p:nvSpPr>
        <p:spPr>
          <a:xfrm>
            <a:off x="3044377" y="2222340"/>
            <a:ext cx="2406463" cy="568572"/>
          </a:xfrm>
          <a:prstGeom prst="rect">
            <a:avLst/>
          </a:prstGeom>
        </p:spPr>
        <p:txBody>
          <a:bodyPr vert="horz" wrap="square" lIns="0" tIns="30816" rIns="0" bIns="0" rtlCol="0">
            <a:spAutoFit/>
          </a:bodyPr>
          <a:lstStyle/>
          <a:p>
            <a:pPr marL="10646" marR="4483" algn="ctr" defTabSz="806867">
              <a:lnSpc>
                <a:spcPct val="91400"/>
              </a:lnSpc>
              <a:spcBef>
                <a:spcPts val="243"/>
              </a:spcBef>
            </a:pPr>
            <a:r>
              <a:rPr sz="1279" b="1" kern="0" spc="207" dirty="0">
                <a:solidFill>
                  <a:srgbClr val="FFFFFF"/>
                </a:solidFill>
                <a:latin typeface="Calibri"/>
                <a:cs typeface="Calibri"/>
              </a:rPr>
              <a:t>Open</a:t>
            </a:r>
            <a:r>
              <a:rPr sz="1279" b="1" kern="0" spc="75" dirty="0">
                <a:solidFill>
                  <a:srgbClr val="FFFFFF"/>
                </a:solidFill>
                <a:latin typeface="Calibri"/>
                <a:cs typeface="Calibri"/>
              </a:rPr>
              <a:t> </a:t>
            </a:r>
            <a:r>
              <a:rPr sz="1279" b="1" kern="0" spc="190" dirty="0">
                <a:solidFill>
                  <a:srgbClr val="FFFFFF"/>
                </a:solidFill>
                <a:latin typeface="Calibri"/>
                <a:cs typeface="Calibri"/>
              </a:rPr>
              <a:t>Communication</a:t>
            </a:r>
            <a:r>
              <a:rPr sz="1279" b="1" kern="0" spc="57" dirty="0">
                <a:solidFill>
                  <a:srgbClr val="FFFFFF"/>
                </a:solidFill>
                <a:latin typeface="Calibri"/>
                <a:cs typeface="Calibri"/>
              </a:rPr>
              <a:t> </a:t>
            </a:r>
            <a:r>
              <a:rPr sz="1279" b="1" kern="0" spc="172" dirty="0">
                <a:solidFill>
                  <a:srgbClr val="FFFFFF"/>
                </a:solidFill>
                <a:latin typeface="Calibri"/>
                <a:cs typeface="Calibri"/>
              </a:rPr>
              <a:t>With </a:t>
            </a:r>
            <a:r>
              <a:rPr sz="1279" b="1" kern="0" spc="194" dirty="0">
                <a:solidFill>
                  <a:srgbClr val="FFFFFF"/>
                </a:solidFill>
                <a:latin typeface="Calibri"/>
                <a:cs typeface="Calibri"/>
              </a:rPr>
              <a:t>Management</a:t>
            </a:r>
            <a:r>
              <a:rPr sz="1279" b="1" kern="0" spc="62" dirty="0">
                <a:solidFill>
                  <a:srgbClr val="FFFFFF"/>
                </a:solidFill>
                <a:latin typeface="Calibri"/>
                <a:cs typeface="Calibri"/>
              </a:rPr>
              <a:t> </a:t>
            </a:r>
            <a:r>
              <a:rPr sz="1279" b="1" kern="0" spc="194" dirty="0">
                <a:solidFill>
                  <a:srgbClr val="FFFFFF"/>
                </a:solidFill>
                <a:latin typeface="Calibri"/>
                <a:cs typeface="Calibri"/>
              </a:rPr>
              <a:t>and</a:t>
            </a:r>
            <a:r>
              <a:rPr sz="1279" b="1" kern="0" spc="79" dirty="0">
                <a:solidFill>
                  <a:srgbClr val="FFFFFF"/>
                </a:solidFill>
                <a:latin typeface="Calibri"/>
                <a:cs typeface="Calibri"/>
              </a:rPr>
              <a:t> </a:t>
            </a:r>
            <a:r>
              <a:rPr sz="1279" b="1" kern="0" spc="180" dirty="0">
                <a:solidFill>
                  <a:srgbClr val="FFFFFF"/>
                </a:solidFill>
                <a:latin typeface="Calibri"/>
                <a:cs typeface="Calibri"/>
              </a:rPr>
              <a:t>Board</a:t>
            </a:r>
            <a:r>
              <a:rPr sz="1279" b="1" kern="0" spc="71" dirty="0">
                <a:solidFill>
                  <a:srgbClr val="FFFFFF"/>
                </a:solidFill>
                <a:latin typeface="Calibri"/>
                <a:cs typeface="Calibri"/>
              </a:rPr>
              <a:t> </a:t>
            </a:r>
            <a:r>
              <a:rPr sz="1279" b="1" kern="0" spc="101" dirty="0">
                <a:solidFill>
                  <a:srgbClr val="FFFFFF"/>
                </a:solidFill>
                <a:latin typeface="Calibri"/>
                <a:cs typeface="Calibri"/>
              </a:rPr>
              <a:t>of </a:t>
            </a:r>
            <a:r>
              <a:rPr sz="1279" b="1" kern="0" spc="150" dirty="0">
                <a:solidFill>
                  <a:srgbClr val="FFFFFF"/>
                </a:solidFill>
                <a:latin typeface="Calibri"/>
                <a:cs typeface="Calibri"/>
              </a:rPr>
              <a:t>Directors</a:t>
            </a:r>
            <a:endParaRPr sz="1279" kern="0">
              <a:solidFill>
                <a:sysClr val="windowText" lastClr="000000"/>
              </a:solidFill>
              <a:latin typeface="Calibri"/>
              <a:cs typeface="Calibri"/>
            </a:endParaRPr>
          </a:p>
        </p:txBody>
      </p:sp>
      <p:pic>
        <p:nvPicPr>
          <p:cNvPr id="12" name="object 12"/>
          <p:cNvPicPr/>
          <p:nvPr/>
        </p:nvPicPr>
        <p:blipFill>
          <a:blip r:embed="rId7" cstate="print"/>
          <a:stretch>
            <a:fillRect/>
          </a:stretch>
        </p:blipFill>
        <p:spPr>
          <a:xfrm>
            <a:off x="6044901" y="2732442"/>
            <a:ext cx="1437856" cy="1522206"/>
          </a:xfrm>
          <a:prstGeom prst="rect">
            <a:avLst/>
          </a:prstGeom>
        </p:spPr>
      </p:pic>
      <p:sp>
        <p:nvSpPr>
          <p:cNvPr id="13" name="object 13"/>
          <p:cNvSpPr txBox="1"/>
          <p:nvPr/>
        </p:nvSpPr>
        <p:spPr>
          <a:xfrm>
            <a:off x="6258241" y="3376162"/>
            <a:ext cx="661147" cy="210993"/>
          </a:xfrm>
          <a:prstGeom prst="rect">
            <a:avLst/>
          </a:prstGeom>
        </p:spPr>
        <p:txBody>
          <a:bodyPr vert="horz" wrap="square" lIns="0" tIns="14007" rIns="0" bIns="0" rtlCol="0">
            <a:spAutoFit/>
          </a:bodyPr>
          <a:lstStyle/>
          <a:p>
            <a:pPr marL="11206" defTabSz="806867">
              <a:spcBef>
                <a:spcPts val="110"/>
              </a:spcBef>
            </a:pPr>
            <a:r>
              <a:rPr sz="1279" b="1" kern="0" spc="159" dirty="0">
                <a:solidFill>
                  <a:srgbClr val="FFFFFF"/>
                </a:solidFill>
                <a:latin typeface="Calibri"/>
                <a:cs typeface="Calibri"/>
              </a:rPr>
              <a:t>Results</a:t>
            </a:r>
            <a:endParaRPr sz="1279" kern="0">
              <a:solidFill>
                <a:sysClr val="windowText" lastClr="000000"/>
              </a:solidFill>
              <a:latin typeface="Calibri"/>
              <a:cs typeface="Calibri"/>
            </a:endParaRPr>
          </a:p>
        </p:txBody>
      </p:sp>
      <p:pic>
        <p:nvPicPr>
          <p:cNvPr id="14" name="object 14"/>
          <p:cNvPicPr/>
          <p:nvPr/>
        </p:nvPicPr>
        <p:blipFill>
          <a:blip r:embed="rId8" cstate="print"/>
          <a:stretch>
            <a:fillRect/>
          </a:stretch>
        </p:blipFill>
        <p:spPr>
          <a:xfrm>
            <a:off x="7970520" y="2160943"/>
            <a:ext cx="2684032" cy="711349"/>
          </a:xfrm>
          <a:prstGeom prst="rect">
            <a:avLst/>
          </a:prstGeom>
        </p:spPr>
      </p:pic>
      <p:sp>
        <p:nvSpPr>
          <p:cNvPr id="15" name="object 15"/>
          <p:cNvSpPr txBox="1"/>
          <p:nvPr/>
        </p:nvSpPr>
        <p:spPr>
          <a:xfrm>
            <a:off x="8284707" y="2176690"/>
            <a:ext cx="2054038" cy="642295"/>
          </a:xfrm>
          <a:prstGeom prst="rect">
            <a:avLst/>
          </a:prstGeom>
        </p:spPr>
        <p:txBody>
          <a:bodyPr vert="horz" wrap="square" lIns="0" tIns="34738" rIns="0" bIns="0" rtlCol="0">
            <a:spAutoFit/>
          </a:bodyPr>
          <a:lstStyle/>
          <a:p>
            <a:pPr marL="10646" marR="4483" algn="ctr" defTabSz="806867">
              <a:lnSpc>
                <a:spcPts val="1394"/>
              </a:lnSpc>
              <a:spcBef>
                <a:spcPts val="274"/>
              </a:spcBef>
            </a:pPr>
            <a:r>
              <a:rPr sz="1279" b="1" kern="0" spc="128" dirty="0">
                <a:solidFill>
                  <a:srgbClr val="FFFFFF"/>
                </a:solidFill>
                <a:latin typeface="Calibri"/>
                <a:cs typeface="Calibri"/>
              </a:rPr>
              <a:t>Efficient,</a:t>
            </a:r>
            <a:r>
              <a:rPr sz="1279" b="1" kern="0" spc="88" dirty="0">
                <a:solidFill>
                  <a:srgbClr val="FFFFFF"/>
                </a:solidFill>
                <a:latin typeface="Calibri"/>
                <a:cs typeface="Calibri"/>
              </a:rPr>
              <a:t> </a:t>
            </a:r>
            <a:r>
              <a:rPr sz="1279" b="1" kern="0" spc="168" dirty="0">
                <a:solidFill>
                  <a:srgbClr val="FFFFFF"/>
                </a:solidFill>
                <a:latin typeface="Calibri"/>
                <a:cs typeface="Calibri"/>
              </a:rPr>
              <a:t>Cost-</a:t>
            </a:r>
            <a:r>
              <a:rPr sz="1279" b="1" kern="0" spc="141" dirty="0">
                <a:solidFill>
                  <a:srgbClr val="FFFFFF"/>
                </a:solidFill>
                <a:latin typeface="Calibri"/>
                <a:cs typeface="Calibri"/>
              </a:rPr>
              <a:t>Effective </a:t>
            </a:r>
            <a:r>
              <a:rPr sz="1279" b="1" kern="0" spc="212" dirty="0">
                <a:solidFill>
                  <a:srgbClr val="FFFFFF"/>
                </a:solidFill>
                <a:latin typeface="Calibri"/>
                <a:cs typeface="Calibri"/>
              </a:rPr>
              <a:t>Engagement</a:t>
            </a:r>
            <a:endParaRPr sz="1279" kern="0">
              <a:solidFill>
                <a:sysClr val="windowText" lastClr="000000"/>
              </a:solidFill>
              <a:latin typeface="Calibri"/>
              <a:cs typeface="Calibri"/>
            </a:endParaRPr>
          </a:p>
          <a:p>
            <a:pPr algn="ctr" defTabSz="806867">
              <a:spcBef>
                <a:spcPts val="393"/>
              </a:spcBef>
            </a:pPr>
            <a:r>
              <a:rPr sz="1279" b="1" kern="0" spc="110" dirty="0">
                <a:solidFill>
                  <a:srgbClr val="FFFFFF"/>
                </a:solidFill>
                <a:latin typeface="Calibri"/>
                <a:cs typeface="Calibri"/>
              </a:rPr>
              <a:t>(“In</a:t>
            </a:r>
            <a:r>
              <a:rPr sz="1279" b="1" kern="0" spc="84" dirty="0">
                <a:solidFill>
                  <a:srgbClr val="FFFFFF"/>
                </a:solidFill>
                <a:latin typeface="Calibri"/>
                <a:cs typeface="Calibri"/>
              </a:rPr>
              <a:t> </a:t>
            </a:r>
            <a:r>
              <a:rPr sz="1279" b="1" kern="0" spc="190" dirty="0">
                <a:solidFill>
                  <a:srgbClr val="FFFFFF"/>
                </a:solidFill>
                <a:latin typeface="Calibri"/>
                <a:cs typeface="Calibri"/>
              </a:rPr>
              <a:t>and</a:t>
            </a:r>
            <a:r>
              <a:rPr sz="1279" b="1" kern="0" spc="75" dirty="0">
                <a:solidFill>
                  <a:srgbClr val="FFFFFF"/>
                </a:solidFill>
                <a:latin typeface="Calibri"/>
                <a:cs typeface="Calibri"/>
              </a:rPr>
              <a:t> </a:t>
            </a:r>
            <a:r>
              <a:rPr sz="1279" b="1" kern="0" spc="124" dirty="0">
                <a:solidFill>
                  <a:srgbClr val="FFFFFF"/>
                </a:solidFill>
                <a:latin typeface="Calibri"/>
                <a:cs typeface="Calibri"/>
              </a:rPr>
              <a:t>Out”)</a:t>
            </a:r>
            <a:endParaRPr sz="1279" kern="0">
              <a:solidFill>
                <a:sysClr val="windowText" lastClr="000000"/>
              </a:solidFill>
              <a:latin typeface="Calibri"/>
              <a:cs typeface="Calibri"/>
            </a:endParaRPr>
          </a:p>
        </p:txBody>
      </p:sp>
      <p:pic>
        <p:nvPicPr>
          <p:cNvPr id="16" name="object 16"/>
          <p:cNvPicPr/>
          <p:nvPr/>
        </p:nvPicPr>
        <p:blipFill>
          <a:blip r:embed="rId9" cstate="print"/>
          <a:stretch>
            <a:fillRect/>
          </a:stretch>
        </p:blipFill>
        <p:spPr>
          <a:xfrm>
            <a:off x="7955729" y="2944905"/>
            <a:ext cx="2685377" cy="711349"/>
          </a:xfrm>
          <a:prstGeom prst="rect">
            <a:avLst/>
          </a:prstGeom>
        </p:spPr>
      </p:pic>
      <p:sp>
        <p:nvSpPr>
          <p:cNvPr id="17" name="object 17"/>
          <p:cNvSpPr txBox="1"/>
          <p:nvPr/>
        </p:nvSpPr>
        <p:spPr>
          <a:xfrm>
            <a:off x="8136841" y="3082910"/>
            <a:ext cx="2324660" cy="394150"/>
          </a:xfrm>
          <a:prstGeom prst="rect">
            <a:avLst/>
          </a:prstGeom>
        </p:spPr>
        <p:txBody>
          <a:bodyPr vert="horz" wrap="square" lIns="0" tIns="34738" rIns="0" bIns="0" rtlCol="0">
            <a:spAutoFit/>
          </a:bodyPr>
          <a:lstStyle/>
          <a:p>
            <a:pPr marL="204518" marR="4483" indent="-193872" defTabSz="806867">
              <a:lnSpc>
                <a:spcPts val="1394"/>
              </a:lnSpc>
              <a:spcBef>
                <a:spcPts val="274"/>
              </a:spcBef>
            </a:pPr>
            <a:r>
              <a:rPr sz="1279" b="1" kern="0" spc="199" dirty="0">
                <a:solidFill>
                  <a:srgbClr val="FFFFFF"/>
                </a:solidFill>
                <a:latin typeface="Calibri"/>
                <a:cs typeface="Calibri"/>
              </a:rPr>
              <a:t>Access</a:t>
            </a:r>
            <a:r>
              <a:rPr sz="1279" b="1" kern="0" spc="53" dirty="0">
                <a:solidFill>
                  <a:srgbClr val="FFFFFF"/>
                </a:solidFill>
                <a:latin typeface="Calibri"/>
                <a:cs typeface="Calibri"/>
              </a:rPr>
              <a:t> </a:t>
            </a:r>
            <a:r>
              <a:rPr sz="1279" b="1" kern="0" spc="146" dirty="0">
                <a:solidFill>
                  <a:srgbClr val="FFFFFF"/>
                </a:solidFill>
                <a:latin typeface="Calibri"/>
                <a:cs typeface="Calibri"/>
              </a:rPr>
              <a:t>to</a:t>
            </a:r>
            <a:r>
              <a:rPr sz="1279" b="1" kern="0" spc="88" dirty="0">
                <a:solidFill>
                  <a:srgbClr val="FFFFFF"/>
                </a:solidFill>
                <a:latin typeface="Calibri"/>
                <a:cs typeface="Calibri"/>
              </a:rPr>
              <a:t> </a:t>
            </a:r>
            <a:r>
              <a:rPr sz="1279" b="1" kern="0" spc="168" dirty="0">
                <a:solidFill>
                  <a:srgbClr val="FFFFFF"/>
                </a:solidFill>
                <a:latin typeface="Calibri"/>
                <a:cs typeface="Calibri"/>
              </a:rPr>
              <a:t>a</a:t>
            </a:r>
            <a:r>
              <a:rPr sz="1279" b="1" kern="0" spc="75" dirty="0">
                <a:solidFill>
                  <a:srgbClr val="FFFFFF"/>
                </a:solidFill>
                <a:latin typeface="Calibri"/>
                <a:cs typeface="Calibri"/>
              </a:rPr>
              <a:t> </a:t>
            </a:r>
            <a:r>
              <a:rPr sz="1279" b="1" kern="0" spc="207" dirty="0">
                <a:solidFill>
                  <a:srgbClr val="FFFFFF"/>
                </a:solidFill>
                <a:latin typeface="Calibri"/>
                <a:cs typeface="Calibri"/>
              </a:rPr>
              <a:t>Deep</a:t>
            </a:r>
            <a:r>
              <a:rPr sz="1279" b="1" kern="0" spc="71" dirty="0">
                <a:solidFill>
                  <a:srgbClr val="FFFFFF"/>
                </a:solidFill>
                <a:latin typeface="Calibri"/>
                <a:cs typeface="Calibri"/>
              </a:rPr>
              <a:t> </a:t>
            </a:r>
            <a:r>
              <a:rPr sz="1279" b="1" kern="0" spc="216" dirty="0">
                <a:solidFill>
                  <a:srgbClr val="FFFFFF"/>
                </a:solidFill>
                <a:latin typeface="Calibri"/>
                <a:cs typeface="Calibri"/>
              </a:rPr>
              <a:t>Bench</a:t>
            </a:r>
            <a:r>
              <a:rPr sz="1279" b="1" kern="0" spc="71" dirty="0">
                <a:solidFill>
                  <a:srgbClr val="FFFFFF"/>
                </a:solidFill>
                <a:latin typeface="Calibri"/>
                <a:cs typeface="Calibri"/>
              </a:rPr>
              <a:t> </a:t>
            </a:r>
            <a:r>
              <a:rPr sz="1279" b="1" kern="0" spc="106" dirty="0">
                <a:solidFill>
                  <a:srgbClr val="FFFFFF"/>
                </a:solidFill>
                <a:latin typeface="Calibri"/>
                <a:cs typeface="Calibri"/>
              </a:rPr>
              <a:t>of </a:t>
            </a:r>
            <a:r>
              <a:rPr sz="1279" b="1" kern="0" spc="163" dirty="0">
                <a:solidFill>
                  <a:srgbClr val="FFFFFF"/>
                </a:solidFill>
                <a:latin typeface="Calibri"/>
                <a:cs typeface="Calibri"/>
              </a:rPr>
              <a:t>Healthcare</a:t>
            </a:r>
            <a:r>
              <a:rPr sz="1279" b="1" kern="0" spc="71" dirty="0">
                <a:solidFill>
                  <a:srgbClr val="FFFFFF"/>
                </a:solidFill>
                <a:latin typeface="Calibri"/>
                <a:cs typeface="Calibri"/>
              </a:rPr>
              <a:t> </a:t>
            </a:r>
            <a:r>
              <a:rPr sz="1279" b="1" kern="0" spc="146" dirty="0">
                <a:solidFill>
                  <a:srgbClr val="FFFFFF"/>
                </a:solidFill>
                <a:latin typeface="Calibri"/>
                <a:cs typeface="Calibri"/>
              </a:rPr>
              <a:t>Specialists</a:t>
            </a:r>
            <a:endParaRPr sz="1279" kern="0">
              <a:solidFill>
                <a:sysClr val="windowText" lastClr="000000"/>
              </a:solidFill>
              <a:latin typeface="Calibri"/>
              <a:cs typeface="Calibri"/>
            </a:endParaRPr>
          </a:p>
        </p:txBody>
      </p:sp>
      <p:pic>
        <p:nvPicPr>
          <p:cNvPr id="18" name="object 18"/>
          <p:cNvPicPr/>
          <p:nvPr/>
        </p:nvPicPr>
        <p:blipFill>
          <a:blip r:embed="rId10" cstate="print"/>
          <a:stretch>
            <a:fillRect/>
          </a:stretch>
        </p:blipFill>
        <p:spPr>
          <a:xfrm>
            <a:off x="7955729" y="3740972"/>
            <a:ext cx="2685377" cy="707315"/>
          </a:xfrm>
          <a:prstGeom prst="rect">
            <a:avLst/>
          </a:prstGeom>
        </p:spPr>
      </p:pic>
      <p:sp>
        <p:nvSpPr>
          <p:cNvPr id="19" name="object 19"/>
          <p:cNvSpPr txBox="1"/>
          <p:nvPr/>
        </p:nvSpPr>
        <p:spPr>
          <a:xfrm>
            <a:off x="8026519" y="3877651"/>
            <a:ext cx="2544856" cy="394150"/>
          </a:xfrm>
          <a:prstGeom prst="rect">
            <a:avLst/>
          </a:prstGeom>
        </p:spPr>
        <p:txBody>
          <a:bodyPr vert="horz" wrap="square" lIns="0" tIns="34738" rIns="0" bIns="0" rtlCol="0">
            <a:spAutoFit/>
          </a:bodyPr>
          <a:lstStyle/>
          <a:p>
            <a:pPr marL="126633" marR="4483" indent="-115987" defTabSz="806867">
              <a:lnSpc>
                <a:spcPts val="1394"/>
              </a:lnSpc>
              <a:spcBef>
                <a:spcPts val="274"/>
              </a:spcBef>
            </a:pPr>
            <a:r>
              <a:rPr sz="1279" b="1" kern="0" spc="141" dirty="0">
                <a:solidFill>
                  <a:srgbClr val="FFFFFF"/>
                </a:solidFill>
                <a:latin typeface="Calibri"/>
                <a:cs typeface="Calibri"/>
              </a:rPr>
              <a:t>Maintain</a:t>
            </a:r>
            <a:r>
              <a:rPr sz="1279" b="1" kern="0" spc="57" dirty="0">
                <a:solidFill>
                  <a:srgbClr val="FFFFFF"/>
                </a:solidFill>
                <a:latin typeface="Calibri"/>
                <a:cs typeface="Calibri"/>
              </a:rPr>
              <a:t> </a:t>
            </a:r>
            <a:r>
              <a:rPr sz="1279" b="1" kern="0" spc="185" dirty="0">
                <a:solidFill>
                  <a:srgbClr val="FFFFFF"/>
                </a:solidFill>
                <a:latin typeface="Calibri"/>
                <a:cs typeface="Calibri"/>
              </a:rPr>
              <a:t>Strong</a:t>
            </a:r>
            <a:r>
              <a:rPr sz="1279" b="1" kern="0" spc="62" dirty="0">
                <a:solidFill>
                  <a:srgbClr val="FFFFFF"/>
                </a:solidFill>
                <a:latin typeface="Calibri"/>
                <a:cs typeface="Calibri"/>
              </a:rPr>
              <a:t> </a:t>
            </a:r>
            <a:r>
              <a:rPr sz="1279" b="1" kern="0" spc="146" dirty="0">
                <a:solidFill>
                  <a:srgbClr val="FFFFFF"/>
                </a:solidFill>
                <a:latin typeface="Calibri"/>
                <a:cs typeface="Calibri"/>
              </a:rPr>
              <a:t>Relationship </a:t>
            </a:r>
            <a:r>
              <a:rPr sz="1279" b="1" kern="0" spc="199" dirty="0">
                <a:solidFill>
                  <a:srgbClr val="FFFFFF"/>
                </a:solidFill>
                <a:latin typeface="Calibri"/>
                <a:cs typeface="Calibri"/>
              </a:rPr>
              <a:t>Between</a:t>
            </a:r>
            <a:r>
              <a:rPr sz="1279" b="1" kern="0" spc="66" dirty="0">
                <a:solidFill>
                  <a:srgbClr val="FFFFFF"/>
                </a:solidFill>
                <a:latin typeface="Calibri"/>
                <a:cs typeface="Calibri"/>
              </a:rPr>
              <a:t> </a:t>
            </a:r>
            <a:r>
              <a:rPr sz="1279" b="1" kern="0" spc="180" dirty="0">
                <a:solidFill>
                  <a:srgbClr val="FFFFFF"/>
                </a:solidFill>
                <a:latin typeface="Calibri"/>
                <a:cs typeface="Calibri"/>
              </a:rPr>
              <a:t>Board</a:t>
            </a:r>
            <a:r>
              <a:rPr sz="1279" b="1" kern="0" spc="71" dirty="0">
                <a:solidFill>
                  <a:srgbClr val="FFFFFF"/>
                </a:solidFill>
                <a:latin typeface="Calibri"/>
                <a:cs typeface="Calibri"/>
              </a:rPr>
              <a:t> </a:t>
            </a:r>
            <a:r>
              <a:rPr sz="1279" b="1" kern="0" spc="194" dirty="0">
                <a:solidFill>
                  <a:srgbClr val="FFFFFF"/>
                </a:solidFill>
                <a:latin typeface="Calibri"/>
                <a:cs typeface="Calibri"/>
              </a:rPr>
              <a:t>and</a:t>
            </a:r>
            <a:r>
              <a:rPr sz="1279" b="1" kern="0" spc="84" dirty="0">
                <a:solidFill>
                  <a:srgbClr val="FFFFFF"/>
                </a:solidFill>
                <a:latin typeface="Calibri"/>
                <a:cs typeface="Calibri"/>
              </a:rPr>
              <a:t> </a:t>
            </a:r>
            <a:r>
              <a:rPr sz="1279" b="1" kern="0" spc="137" dirty="0">
                <a:solidFill>
                  <a:srgbClr val="FFFFFF"/>
                </a:solidFill>
                <a:latin typeface="Calibri"/>
                <a:cs typeface="Calibri"/>
              </a:rPr>
              <a:t>Wipfli</a:t>
            </a:r>
            <a:endParaRPr sz="1279" kern="0">
              <a:solidFill>
                <a:sysClr val="windowText" lastClr="000000"/>
              </a:solidFill>
              <a:latin typeface="Calibri"/>
              <a:cs typeface="Calibri"/>
            </a:endParaRPr>
          </a:p>
        </p:txBody>
      </p:sp>
      <p:pic>
        <p:nvPicPr>
          <p:cNvPr id="20" name="object 20"/>
          <p:cNvPicPr/>
          <p:nvPr/>
        </p:nvPicPr>
        <p:blipFill>
          <a:blip r:embed="rId11" cstate="print"/>
          <a:stretch>
            <a:fillRect/>
          </a:stretch>
        </p:blipFill>
        <p:spPr>
          <a:xfrm>
            <a:off x="2906358" y="5303519"/>
            <a:ext cx="2684032" cy="711349"/>
          </a:xfrm>
          <a:prstGeom prst="rect">
            <a:avLst/>
          </a:prstGeom>
        </p:spPr>
      </p:pic>
      <p:sp>
        <p:nvSpPr>
          <p:cNvPr id="21" name="object 21"/>
          <p:cNvSpPr txBox="1"/>
          <p:nvPr/>
        </p:nvSpPr>
        <p:spPr>
          <a:xfrm>
            <a:off x="2975901" y="4575634"/>
            <a:ext cx="2543735" cy="1427012"/>
          </a:xfrm>
          <a:prstGeom prst="rect">
            <a:avLst/>
          </a:prstGeom>
        </p:spPr>
        <p:txBody>
          <a:bodyPr vert="horz" wrap="square" lIns="0" tIns="30816" rIns="0" bIns="0" rtlCol="0">
            <a:spAutoFit/>
          </a:bodyPr>
          <a:lstStyle/>
          <a:p>
            <a:pPr marL="11206" marR="4483" indent="560" algn="ctr" defTabSz="806867">
              <a:lnSpc>
                <a:spcPct val="91400"/>
              </a:lnSpc>
              <a:spcBef>
                <a:spcPts val="243"/>
              </a:spcBef>
            </a:pPr>
            <a:r>
              <a:rPr sz="1279" b="1" kern="0" spc="176" dirty="0">
                <a:solidFill>
                  <a:srgbClr val="FFFFFF"/>
                </a:solidFill>
                <a:latin typeface="Calibri"/>
                <a:cs typeface="Calibri"/>
              </a:rPr>
              <a:t>Use</a:t>
            </a:r>
            <a:r>
              <a:rPr sz="1279" b="1" kern="0" spc="62" dirty="0">
                <a:solidFill>
                  <a:srgbClr val="FFFFFF"/>
                </a:solidFill>
                <a:latin typeface="Calibri"/>
                <a:cs typeface="Calibri"/>
              </a:rPr>
              <a:t> </a:t>
            </a:r>
            <a:r>
              <a:rPr sz="1279" b="1" kern="0" spc="168" dirty="0">
                <a:solidFill>
                  <a:srgbClr val="FFFFFF"/>
                </a:solidFill>
                <a:latin typeface="Calibri"/>
                <a:cs typeface="Calibri"/>
              </a:rPr>
              <a:t>the</a:t>
            </a:r>
            <a:r>
              <a:rPr sz="1279" b="1" kern="0" spc="79" dirty="0">
                <a:solidFill>
                  <a:srgbClr val="FFFFFF"/>
                </a:solidFill>
                <a:latin typeface="Calibri"/>
                <a:cs typeface="Calibri"/>
              </a:rPr>
              <a:t> </a:t>
            </a:r>
            <a:r>
              <a:rPr sz="1279" b="1" kern="0" spc="199" dirty="0">
                <a:solidFill>
                  <a:srgbClr val="FFFFFF"/>
                </a:solidFill>
                <a:latin typeface="Calibri"/>
                <a:cs typeface="Calibri"/>
              </a:rPr>
              <a:t>Depth</a:t>
            </a:r>
            <a:r>
              <a:rPr sz="1279" b="1" kern="0" spc="66" dirty="0">
                <a:solidFill>
                  <a:srgbClr val="FFFFFF"/>
                </a:solidFill>
                <a:latin typeface="Calibri"/>
                <a:cs typeface="Calibri"/>
              </a:rPr>
              <a:t> </a:t>
            </a:r>
            <a:r>
              <a:rPr sz="1279" b="1" kern="0" spc="190" dirty="0">
                <a:solidFill>
                  <a:srgbClr val="FFFFFF"/>
                </a:solidFill>
                <a:latin typeface="Calibri"/>
                <a:cs typeface="Calibri"/>
              </a:rPr>
              <a:t>and</a:t>
            </a:r>
            <a:r>
              <a:rPr sz="1279" b="1" kern="0" spc="79" dirty="0">
                <a:solidFill>
                  <a:srgbClr val="FFFFFF"/>
                </a:solidFill>
                <a:latin typeface="Calibri"/>
                <a:cs typeface="Calibri"/>
              </a:rPr>
              <a:t> </a:t>
            </a:r>
            <a:r>
              <a:rPr sz="1279" b="1" kern="0" spc="172" dirty="0">
                <a:solidFill>
                  <a:srgbClr val="FFFFFF"/>
                </a:solidFill>
                <a:latin typeface="Calibri"/>
                <a:cs typeface="Calibri"/>
              </a:rPr>
              <a:t>Breadth </a:t>
            </a:r>
            <a:r>
              <a:rPr sz="1279" b="1" kern="0" spc="128" dirty="0">
                <a:solidFill>
                  <a:srgbClr val="FFFFFF"/>
                </a:solidFill>
                <a:latin typeface="Calibri"/>
                <a:cs typeface="Calibri"/>
              </a:rPr>
              <a:t>of</a:t>
            </a:r>
            <a:r>
              <a:rPr sz="1279" b="1" kern="0" spc="79" dirty="0">
                <a:solidFill>
                  <a:srgbClr val="FFFFFF"/>
                </a:solidFill>
                <a:latin typeface="Calibri"/>
                <a:cs typeface="Calibri"/>
              </a:rPr>
              <a:t> </a:t>
            </a:r>
            <a:r>
              <a:rPr sz="1279" b="1" kern="0" spc="159" dirty="0">
                <a:solidFill>
                  <a:srgbClr val="FFFFFF"/>
                </a:solidFill>
                <a:latin typeface="Calibri"/>
                <a:cs typeface="Calibri"/>
              </a:rPr>
              <a:t>our</a:t>
            </a:r>
            <a:r>
              <a:rPr sz="1279" b="1" kern="0" spc="57" dirty="0">
                <a:solidFill>
                  <a:srgbClr val="FFFFFF"/>
                </a:solidFill>
                <a:latin typeface="Calibri"/>
                <a:cs typeface="Calibri"/>
              </a:rPr>
              <a:t> </a:t>
            </a:r>
            <a:r>
              <a:rPr sz="1279" b="1" kern="0" spc="163" dirty="0">
                <a:solidFill>
                  <a:srgbClr val="FFFFFF"/>
                </a:solidFill>
                <a:latin typeface="Calibri"/>
                <a:cs typeface="Calibri"/>
              </a:rPr>
              <a:t>Healthcare</a:t>
            </a:r>
            <a:r>
              <a:rPr sz="1279" b="1" kern="0" spc="53" dirty="0">
                <a:solidFill>
                  <a:srgbClr val="FFFFFF"/>
                </a:solidFill>
                <a:latin typeface="Calibri"/>
                <a:cs typeface="Calibri"/>
              </a:rPr>
              <a:t> </a:t>
            </a:r>
            <a:r>
              <a:rPr sz="1279" b="1" kern="0" spc="168" dirty="0">
                <a:solidFill>
                  <a:srgbClr val="FFFFFF"/>
                </a:solidFill>
                <a:latin typeface="Calibri"/>
                <a:cs typeface="Calibri"/>
              </a:rPr>
              <a:t>Experience </a:t>
            </a:r>
            <a:r>
              <a:rPr sz="1279" b="1" kern="0" spc="146" dirty="0">
                <a:solidFill>
                  <a:srgbClr val="FFFFFF"/>
                </a:solidFill>
                <a:latin typeface="Calibri"/>
                <a:cs typeface="Calibri"/>
              </a:rPr>
              <a:t>to</a:t>
            </a:r>
            <a:r>
              <a:rPr sz="1279" b="1" kern="0" spc="84" dirty="0">
                <a:solidFill>
                  <a:srgbClr val="FFFFFF"/>
                </a:solidFill>
                <a:latin typeface="Calibri"/>
                <a:cs typeface="Calibri"/>
              </a:rPr>
              <a:t> </a:t>
            </a:r>
            <a:r>
              <a:rPr sz="1279" b="1" kern="0" spc="172" dirty="0">
                <a:solidFill>
                  <a:srgbClr val="FFFFFF"/>
                </a:solidFill>
                <a:latin typeface="Calibri"/>
                <a:cs typeface="Calibri"/>
              </a:rPr>
              <a:t>Understand</a:t>
            </a:r>
            <a:r>
              <a:rPr sz="1279" b="1" kern="0" spc="62" dirty="0">
                <a:solidFill>
                  <a:srgbClr val="FFFFFF"/>
                </a:solidFill>
                <a:latin typeface="Calibri"/>
                <a:cs typeface="Calibri"/>
              </a:rPr>
              <a:t> </a:t>
            </a:r>
            <a:r>
              <a:rPr sz="1279" b="1" kern="0" spc="172" dirty="0">
                <a:solidFill>
                  <a:srgbClr val="FFFFFF"/>
                </a:solidFill>
                <a:latin typeface="Calibri"/>
                <a:cs typeface="Calibri"/>
              </a:rPr>
              <a:t>Your</a:t>
            </a:r>
            <a:r>
              <a:rPr sz="1279" b="1" kern="0" spc="79" dirty="0">
                <a:solidFill>
                  <a:srgbClr val="FFFFFF"/>
                </a:solidFill>
                <a:latin typeface="Calibri"/>
                <a:cs typeface="Calibri"/>
              </a:rPr>
              <a:t> </a:t>
            </a:r>
            <a:r>
              <a:rPr sz="1279" b="1" kern="0" spc="172" dirty="0">
                <a:solidFill>
                  <a:srgbClr val="FFFFFF"/>
                </a:solidFill>
                <a:latin typeface="Calibri"/>
                <a:cs typeface="Calibri"/>
              </a:rPr>
              <a:t>Business</a:t>
            </a:r>
            <a:endParaRPr sz="1279" kern="0">
              <a:solidFill>
                <a:sysClr val="windowText" lastClr="000000"/>
              </a:solidFill>
              <a:latin typeface="Calibri"/>
              <a:cs typeface="Calibri"/>
            </a:endParaRPr>
          </a:p>
          <a:p>
            <a:pPr marL="14568" marR="8965" algn="ctr" defTabSz="806867">
              <a:lnSpc>
                <a:spcPct val="91200"/>
              </a:lnSpc>
              <a:spcBef>
                <a:spcPts val="1306"/>
              </a:spcBef>
            </a:pPr>
            <a:r>
              <a:rPr sz="1235" b="1" kern="0" spc="163" dirty="0">
                <a:solidFill>
                  <a:srgbClr val="FFFFFF"/>
                </a:solidFill>
                <a:latin typeface="Calibri"/>
                <a:cs typeface="Calibri"/>
              </a:rPr>
              <a:t>Share</a:t>
            </a:r>
            <a:r>
              <a:rPr sz="1235" b="1" kern="0" spc="101" dirty="0">
                <a:solidFill>
                  <a:srgbClr val="FFFFFF"/>
                </a:solidFill>
                <a:latin typeface="Calibri"/>
                <a:cs typeface="Calibri"/>
              </a:rPr>
              <a:t> </a:t>
            </a:r>
            <a:r>
              <a:rPr sz="1235" b="1" kern="0" spc="168" dirty="0">
                <a:solidFill>
                  <a:srgbClr val="FFFFFF"/>
                </a:solidFill>
                <a:latin typeface="Calibri"/>
                <a:cs typeface="Calibri"/>
              </a:rPr>
              <a:t>With</a:t>
            </a:r>
            <a:r>
              <a:rPr sz="1235" b="1" kern="0" spc="115" dirty="0">
                <a:solidFill>
                  <a:srgbClr val="FFFFFF"/>
                </a:solidFill>
                <a:latin typeface="Calibri"/>
                <a:cs typeface="Calibri"/>
              </a:rPr>
              <a:t> </a:t>
            </a:r>
            <a:r>
              <a:rPr sz="1235" b="1" kern="0" spc="180" dirty="0">
                <a:solidFill>
                  <a:srgbClr val="FFFFFF"/>
                </a:solidFill>
                <a:latin typeface="Calibri"/>
                <a:cs typeface="Calibri"/>
              </a:rPr>
              <a:t>You</a:t>
            </a:r>
            <a:r>
              <a:rPr sz="1235" b="1" kern="0" spc="93" dirty="0">
                <a:solidFill>
                  <a:srgbClr val="FFFFFF"/>
                </a:solidFill>
                <a:latin typeface="Calibri"/>
                <a:cs typeface="Calibri"/>
              </a:rPr>
              <a:t> </a:t>
            </a:r>
            <a:r>
              <a:rPr sz="1235" b="1" kern="0" spc="137" dirty="0">
                <a:solidFill>
                  <a:srgbClr val="FFFFFF"/>
                </a:solidFill>
                <a:latin typeface="Calibri"/>
                <a:cs typeface="Calibri"/>
              </a:rPr>
              <a:t>Opportunities </a:t>
            </a:r>
            <a:r>
              <a:rPr sz="1235" b="1" kern="0" spc="110" dirty="0">
                <a:solidFill>
                  <a:srgbClr val="FFFFFF"/>
                </a:solidFill>
                <a:latin typeface="Calibri"/>
                <a:cs typeface="Calibri"/>
              </a:rPr>
              <a:t>for</a:t>
            </a:r>
            <a:r>
              <a:rPr sz="1235" b="1" kern="0" spc="106" dirty="0">
                <a:solidFill>
                  <a:srgbClr val="FFFFFF"/>
                </a:solidFill>
                <a:latin typeface="Calibri"/>
                <a:cs typeface="Calibri"/>
              </a:rPr>
              <a:t> </a:t>
            </a:r>
            <a:r>
              <a:rPr sz="1235" b="1" kern="0" spc="172" dirty="0">
                <a:solidFill>
                  <a:srgbClr val="FFFFFF"/>
                </a:solidFill>
                <a:latin typeface="Calibri"/>
                <a:cs typeface="Calibri"/>
              </a:rPr>
              <a:t>Improvement</a:t>
            </a:r>
            <a:r>
              <a:rPr sz="1235" b="1" kern="0" spc="101" dirty="0">
                <a:solidFill>
                  <a:srgbClr val="FFFFFF"/>
                </a:solidFill>
                <a:latin typeface="Calibri"/>
                <a:cs typeface="Calibri"/>
              </a:rPr>
              <a:t> </a:t>
            </a:r>
            <a:r>
              <a:rPr sz="1235" b="1" kern="0" spc="163" dirty="0">
                <a:solidFill>
                  <a:srgbClr val="FFFFFF"/>
                </a:solidFill>
                <a:latin typeface="Calibri"/>
                <a:cs typeface="Calibri"/>
              </a:rPr>
              <a:t>While</a:t>
            </a:r>
            <a:r>
              <a:rPr sz="1235" b="1" kern="0" spc="93" dirty="0">
                <a:solidFill>
                  <a:srgbClr val="FFFFFF"/>
                </a:solidFill>
                <a:latin typeface="Calibri"/>
                <a:cs typeface="Calibri"/>
              </a:rPr>
              <a:t> </a:t>
            </a:r>
            <a:r>
              <a:rPr sz="1235" b="1" kern="0" spc="221" dirty="0">
                <a:solidFill>
                  <a:srgbClr val="FFFFFF"/>
                </a:solidFill>
                <a:latin typeface="Calibri"/>
                <a:cs typeface="Calibri"/>
              </a:rPr>
              <a:t>We </a:t>
            </a:r>
            <a:r>
              <a:rPr sz="1235" b="1" kern="0" spc="185" dirty="0">
                <a:solidFill>
                  <a:srgbClr val="FFFFFF"/>
                </a:solidFill>
                <a:latin typeface="Calibri"/>
                <a:cs typeface="Calibri"/>
              </a:rPr>
              <a:t>Seek</a:t>
            </a:r>
            <a:r>
              <a:rPr sz="1235" b="1" kern="0" spc="101" dirty="0">
                <a:solidFill>
                  <a:srgbClr val="FFFFFF"/>
                </a:solidFill>
                <a:latin typeface="Calibri"/>
                <a:cs typeface="Calibri"/>
              </a:rPr>
              <a:t> </a:t>
            </a:r>
            <a:r>
              <a:rPr sz="1235" b="1" kern="0" spc="124" dirty="0">
                <a:solidFill>
                  <a:srgbClr val="FFFFFF"/>
                </a:solidFill>
                <a:latin typeface="Calibri"/>
                <a:cs typeface="Calibri"/>
              </a:rPr>
              <a:t>to</a:t>
            </a:r>
            <a:r>
              <a:rPr sz="1235" b="1" kern="0" spc="101" dirty="0">
                <a:solidFill>
                  <a:srgbClr val="FFFFFF"/>
                </a:solidFill>
                <a:latin typeface="Calibri"/>
                <a:cs typeface="Calibri"/>
              </a:rPr>
              <a:t> </a:t>
            </a:r>
            <a:r>
              <a:rPr sz="1235" b="1" kern="0" spc="146" dirty="0">
                <a:solidFill>
                  <a:srgbClr val="FFFFFF"/>
                </a:solidFill>
                <a:latin typeface="Calibri"/>
                <a:cs typeface="Calibri"/>
              </a:rPr>
              <a:t>Continually</a:t>
            </a:r>
            <a:r>
              <a:rPr sz="1235" b="1" kern="0" spc="110" dirty="0">
                <a:solidFill>
                  <a:srgbClr val="FFFFFF"/>
                </a:solidFill>
                <a:latin typeface="Calibri"/>
                <a:cs typeface="Calibri"/>
              </a:rPr>
              <a:t> </a:t>
            </a:r>
            <a:r>
              <a:rPr sz="1235" b="1" kern="0" spc="150" dirty="0">
                <a:solidFill>
                  <a:srgbClr val="FFFFFF"/>
                </a:solidFill>
                <a:latin typeface="Calibri"/>
                <a:cs typeface="Calibri"/>
              </a:rPr>
              <a:t>Improve </a:t>
            </a:r>
            <a:r>
              <a:rPr sz="1235" b="1" kern="0" spc="163" dirty="0">
                <a:solidFill>
                  <a:srgbClr val="FFFFFF"/>
                </a:solidFill>
                <a:latin typeface="Calibri"/>
                <a:cs typeface="Calibri"/>
              </a:rPr>
              <a:t>Our</a:t>
            </a:r>
            <a:r>
              <a:rPr sz="1235" b="1" kern="0" spc="84" dirty="0">
                <a:solidFill>
                  <a:srgbClr val="FFFFFF"/>
                </a:solidFill>
                <a:latin typeface="Calibri"/>
                <a:cs typeface="Calibri"/>
              </a:rPr>
              <a:t> </a:t>
            </a:r>
            <a:r>
              <a:rPr sz="1235" b="1" kern="0" spc="159" dirty="0">
                <a:solidFill>
                  <a:srgbClr val="FFFFFF"/>
                </a:solidFill>
                <a:latin typeface="Calibri"/>
                <a:cs typeface="Calibri"/>
              </a:rPr>
              <a:t>Process</a:t>
            </a:r>
            <a:endParaRPr sz="1235" kern="0">
              <a:solidFill>
                <a:sysClr val="windowText" lastClr="000000"/>
              </a:solidFill>
              <a:latin typeface="Calibri"/>
              <a:cs typeface="Calibri"/>
            </a:endParaRPr>
          </a:p>
        </p:txBody>
      </p:sp>
      <p:pic>
        <p:nvPicPr>
          <p:cNvPr id="22" name="object 22"/>
          <p:cNvPicPr/>
          <p:nvPr/>
        </p:nvPicPr>
        <p:blipFill>
          <a:blip r:embed="rId12" cstate="print"/>
          <a:stretch>
            <a:fillRect/>
          </a:stretch>
        </p:blipFill>
        <p:spPr>
          <a:xfrm>
            <a:off x="7938248" y="1375633"/>
            <a:ext cx="2684032" cy="707315"/>
          </a:xfrm>
          <a:prstGeom prst="rect">
            <a:avLst/>
          </a:prstGeom>
        </p:spPr>
      </p:pic>
      <p:sp>
        <p:nvSpPr>
          <p:cNvPr id="23" name="object 23"/>
          <p:cNvSpPr txBox="1"/>
          <p:nvPr/>
        </p:nvSpPr>
        <p:spPr>
          <a:xfrm>
            <a:off x="8641142" y="1601102"/>
            <a:ext cx="1279151" cy="210993"/>
          </a:xfrm>
          <a:prstGeom prst="rect">
            <a:avLst/>
          </a:prstGeom>
        </p:spPr>
        <p:txBody>
          <a:bodyPr vert="horz" wrap="square" lIns="0" tIns="14007" rIns="0" bIns="0" rtlCol="0">
            <a:spAutoFit/>
          </a:bodyPr>
          <a:lstStyle/>
          <a:p>
            <a:pPr marL="11206" defTabSz="806867">
              <a:spcBef>
                <a:spcPts val="110"/>
              </a:spcBef>
            </a:pPr>
            <a:r>
              <a:rPr sz="1279" b="1" kern="0" spc="150" dirty="0">
                <a:solidFill>
                  <a:srgbClr val="FFFFFF"/>
                </a:solidFill>
                <a:latin typeface="Calibri"/>
                <a:cs typeface="Calibri"/>
              </a:rPr>
              <a:t>“No</a:t>
            </a:r>
            <a:r>
              <a:rPr sz="1279" b="1" kern="0" spc="79" dirty="0">
                <a:solidFill>
                  <a:srgbClr val="FFFFFF"/>
                </a:solidFill>
                <a:latin typeface="Calibri"/>
                <a:cs typeface="Calibri"/>
              </a:rPr>
              <a:t> </a:t>
            </a:r>
            <a:r>
              <a:rPr sz="1279" b="1" kern="0" spc="141" dirty="0">
                <a:solidFill>
                  <a:srgbClr val="FFFFFF"/>
                </a:solidFill>
                <a:latin typeface="Calibri"/>
                <a:cs typeface="Calibri"/>
              </a:rPr>
              <a:t>Surprises”</a:t>
            </a:r>
            <a:endParaRPr sz="1279" kern="0">
              <a:solidFill>
                <a:sysClr val="windowText" lastClr="000000"/>
              </a:solidFill>
              <a:latin typeface="Calibri"/>
              <a:cs typeface="Calibri"/>
            </a:endParaRPr>
          </a:p>
        </p:txBody>
      </p:sp>
      <p:pic>
        <p:nvPicPr>
          <p:cNvPr id="24" name="object 24"/>
          <p:cNvPicPr/>
          <p:nvPr/>
        </p:nvPicPr>
        <p:blipFill>
          <a:blip r:embed="rId13" cstate="print"/>
          <a:stretch>
            <a:fillRect/>
          </a:stretch>
        </p:blipFill>
        <p:spPr>
          <a:xfrm>
            <a:off x="7955729" y="4526281"/>
            <a:ext cx="2685377" cy="707314"/>
          </a:xfrm>
          <a:prstGeom prst="rect">
            <a:avLst/>
          </a:prstGeom>
        </p:spPr>
      </p:pic>
      <p:sp>
        <p:nvSpPr>
          <p:cNvPr id="25" name="object 25"/>
          <p:cNvSpPr txBox="1"/>
          <p:nvPr/>
        </p:nvSpPr>
        <p:spPr>
          <a:xfrm>
            <a:off x="8068200" y="4662965"/>
            <a:ext cx="2462493" cy="394150"/>
          </a:xfrm>
          <a:prstGeom prst="rect">
            <a:avLst/>
          </a:prstGeom>
        </p:spPr>
        <p:txBody>
          <a:bodyPr vert="horz" wrap="square" lIns="0" tIns="34738" rIns="0" bIns="0" rtlCol="0">
            <a:spAutoFit/>
          </a:bodyPr>
          <a:lstStyle/>
          <a:p>
            <a:pPr marL="428088" marR="4483" indent="-417441" defTabSz="806867">
              <a:lnSpc>
                <a:spcPts val="1394"/>
              </a:lnSpc>
              <a:spcBef>
                <a:spcPts val="274"/>
              </a:spcBef>
            </a:pPr>
            <a:r>
              <a:rPr sz="1279" b="1" kern="0" spc="185" dirty="0">
                <a:solidFill>
                  <a:srgbClr val="FFFFFF"/>
                </a:solidFill>
                <a:latin typeface="Calibri"/>
                <a:cs typeface="Calibri"/>
              </a:rPr>
              <a:t>No</a:t>
            </a:r>
            <a:r>
              <a:rPr sz="1279" b="1" kern="0" spc="66" dirty="0">
                <a:solidFill>
                  <a:srgbClr val="FFFFFF"/>
                </a:solidFill>
                <a:latin typeface="Calibri"/>
                <a:cs typeface="Calibri"/>
              </a:rPr>
              <a:t> </a:t>
            </a:r>
            <a:r>
              <a:rPr sz="1279" b="1" kern="0" spc="180" dirty="0">
                <a:solidFill>
                  <a:srgbClr val="FFFFFF"/>
                </a:solidFill>
                <a:latin typeface="Calibri"/>
                <a:cs typeface="Calibri"/>
              </a:rPr>
              <a:t>Add-</a:t>
            </a:r>
            <a:r>
              <a:rPr sz="1279" b="1" kern="0" spc="221" dirty="0">
                <a:solidFill>
                  <a:srgbClr val="FFFFFF"/>
                </a:solidFill>
                <a:latin typeface="Calibri"/>
                <a:cs typeface="Calibri"/>
              </a:rPr>
              <a:t>On</a:t>
            </a:r>
            <a:r>
              <a:rPr sz="1279" b="1" kern="0" spc="88" dirty="0">
                <a:solidFill>
                  <a:srgbClr val="FFFFFF"/>
                </a:solidFill>
                <a:latin typeface="Calibri"/>
                <a:cs typeface="Calibri"/>
              </a:rPr>
              <a:t> </a:t>
            </a:r>
            <a:r>
              <a:rPr sz="1279" b="1" kern="0" spc="163" dirty="0">
                <a:solidFill>
                  <a:srgbClr val="FFFFFF"/>
                </a:solidFill>
                <a:latin typeface="Calibri"/>
                <a:cs typeface="Calibri"/>
              </a:rPr>
              <a:t>Extra</a:t>
            </a:r>
            <a:r>
              <a:rPr sz="1279" b="1" kern="0" spc="84" dirty="0">
                <a:solidFill>
                  <a:srgbClr val="FFFFFF"/>
                </a:solidFill>
                <a:latin typeface="Calibri"/>
                <a:cs typeface="Calibri"/>
              </a:rPr>
              <a:t> </a:t>
            </a:r>
            <a:r>
              <a:rPr sz="1279" b="1" kern="0" spc="154" dirty="0">
                <a:solidFill>
                  <a:srgbClr val="FFFFFF"/>
                </a:solidFill>
                <a:latin typeface="Calibri"/>
                <a:cs typeface="Calibri"/>
              </a:rPr>
              <a:t>Billings</a:t>
            </a:r>
            <a:r>
              <a:rPr sz="1279" b="1" kern="0" spc="88" dirty="0">
                <a:solidFill>
                  <a:srgbClr val="FFFFFF"/>
                </a:solidFill>
                <a:latin typeface="Calibri"/>
                <a:cs typeface="Calibri"/>
              </a:rPr>
              <a:t> </a:t>
            </a:r>
            <a:r>
              <a:rPr sz="1279" b="1" kern="0" spc="101" dirty="0">
                <a:solidFill>
                  <a:srgbClr val="FFFFFF"/>
                </a:solidFill>
                <a:latin typeface="Calibri"/>
                <a:cs typeface="Calibri"/>
              </a:rPr>
              <a:t>for </a:t>
            </a:r>
            <a:r>
              <a:rPr sz="1279" b="1" kern="0" spc="168" dirty="0">
                <a:solidFill>
                  <a:srgbClr val="FFFFFF"/>
                </a:solidFill>
                <a:latin typeface="Calibri"/>
                <a:cs typeface="Calibri"/>
              </a:rPr>
              <a:t>Routine</a:t>
            </a:r>
            <a:r>
              <a:rPr sz="1279" b="1" kern="0" spc="62" dirty="0">
                <a:solidFill>
                  <a:srgbClr val="FFFFFF"/>
                </a:solidFill>
                <a:latin typeface="Calibri"/>
                <a:cs typeface="Calibri"/>
              </a:rPr>
              <a:t> </a:t>
            </a:r>
            <a:r>
              <a:rPr sz="1279" b="1" kern="0" spc="159" dirty="0">
                <a:solidFill>
                  <a:srgbClr val="FFFFFF"/>
                </a:solidFill>
                <a:latin typeface="Calibri"/>
                <a:cs typeface="Calibri"/>
              </a:rPr>
              <a:t>Questions</a:t>
            </a:r>
            <a:endParaRPr sz="1279" kern="0">
              <a:solidFill>
                <a:sysClr val="windowText" lastClr="000000"/>
              </a:solidFill>
              <a:latin typeface="Calibri"/>
              <a:cs typeface="Calibri"/>
            </a:endParaRPr>
          </a:p>
        </p:txBody>
      </p:sp>
      <p:pic>
        <p:nvPicPr>
          <p:cNvPr id="26" name="object 26"/>
          <p:cNvPicPr/>
          <p:nvPr/>
        </p:nvPicPr>
        <p:blipFill>
          <a:blip r:embed="rId14" cstate="print"/>
          <a:stretch>
            <a:fillRect/>
          </a:stretch>
        </p:blipFill>
        <p:spPr>
          <a:xfrm>
            <a:off x="7955729" y="5299486"/>
            <a:ext cx="2685377" cy="711349"/>
          </a:xfrm>
          <a:prstGeom prst="rect">
            <a:avLst/>
          </a:prstGeom>
        </p:spPr>
      </p:pic>
      <p:sp>
        <p:nvSpPr>
          <p:cNvPr id="27" name="object 27"/>
          <p:cNvSpPr txBox="1"/>
          <p:nvPr/>
        </p:nvSpPr>
        <p:spPr>
          <a:xfrm>
            <a:off x="8257913" y="5440173"/>
            <a:ext cx="2082053" cy="393584"/>
          </a:xfrm>
          <a:prstGeom prst="rect">
            <a:avLst/>
          </a:prstGeom>
        </p:spPr>
        <p:txBody>
          <a:bodyPr vert="horz" wrap="square" lIns="0" tIns="34178" rIns="0" bIns="0" rtlCol="0">
            <a:spAutoFit/>
          </a:bodyPr>
          <a:lstStyle/>
          <a:p>
            <a:pPr marL="567608" marR="4483" indent="-556962" defTabSz="806867">
              <a:lnSpc>
                <a:spcPts val="1403"/>
              </a:lnSpc>
              <a:spcBef>
                <a:spcPts val="269"/>
              </a:spcBef>
            </a:pPr>
            <a:r>
              <a:rPr sz="1279" b="1" kern="0" spc="176" dirty="0">
                <a:solidFill>
                  <a:srgbClr val="FFFFFF"/>
                </a:solidFill>
                <a:latin typeface="Calibri"/>
                <a:cs typeface="Calibri"/>
              </a:rPr>
              <a:t>Regular</a:t>
            </a:r>
            <a:r>
              <a:rPr sz="1279" b="1" kern="0" spc="79" dirty="0">
                <a:solidFill>
                  <a:srgbClr val="FFFFFF"/>
                </a:solidFill>
                <a:latin typeface="Calibri"/>
                <a:cs typeface="Calibri"/>
              </a:rPr>
              <a:t> </a:t>
            </a:r>
            <a:r>
              <a:rPr sz="1279" b="1" kern="0" spc="202" dirty="0">
                <a:solidFill>
                  <a:srgbClr val="FFFFFF"/>
                </a:solidFill>
                <a:latin typeface="Calibri"/>
                <a:cs typeface="Calibri"/>
              </a:rPr>
              <a:t>Check-</a:t>
            </a:r>
            <a:r>
              <a:rPr sz="1279" b="1" kern="0" spc="150" dirty="0">
                <a:solidFill>
                  <a:srgbClr val="FFFFFF"/>
                </a:solidFill>
                <a:latin typeface="Calibri"/>
                <a:cs typeface="Calibri"/>
              </a:rPr>
              <a:t>Ins</a:t>
            </a:r>
            <a:r>
              <a:rPr sz="1279" b="1" kern="0" spc="66" dirty="0">
                <a:solidFill>
                  <a:srgbClr val="FFFFFF"/>
                </a:solidFill>
                <a:latin typeface="Calibri"/>
                <a:cs typeface="Calibri"/>
              </a:rPr>
              <a:t> </a:t>
            </a:r>
            <a:r>
              <a:rPr sz="1279" b="1" kern="0" spc="172" dirty="0">
                <a:solidFill>
                  <a:srgbClr val="FFFFFF"/>
                </a:solidFill>
                <a:latin typeface="Calibri"/>
                <a:cs typeface="Calibri"/>
              </a:rPr>
              <a:t>With </a:t>
            </a:r>
            <a:r>
              <a:rPr sz="1279" b="1" kern="0" spc="159" dirty="0">
                <a:solidFill>
                  <a:srgbClr val="FFFFFF"/>
                </a:solidFill>
                <a:latin typeface="Calibri"/>
                <a:cs typeface="Calibri"/>
              </a:rPr>
              <a:t>Fiscal</a:t>
            </a:r>
            <a:r>
              <a:rPr sz="1279" b="1" kern="0" spc="75" dirty="0">
                <a:solidFill>
                  <a:srgbClr val="FFFFFF"/>
                </a:solidFill>
                <a:latin typeface="Calibri"/>
                <a:cs typeface="Calibri"/>
              </a:rPr>
              <a:t> </a:t>
            </a:r>
            <a:r>
              <a:rPr sz="1279" b="1" kern="0" spc="119" dirty="0">
                <a:solidFill>
                  <a:srgbClr val="FFFFFF"/>
                </a:solidFill>
                <a:latin typeface="Calibri"/>
                <a:cs typeface="Calibri"/>
              </a:rPr>
              <a:t>Staff</a:t>
            </a:r>
            <a:endParaRPr sz="1279" kern="0">
              <a:solidFill>
                <a:sysClr val="windowText" lastClr="000000"/>
              </a:solidFill>
              <a:latin typeface="Calibri"/>
              <a:cs typeface="Calibri"/>
            </a:endParaRPr>
          </a:p>
        </p:txBody>
      </p:sp>
      <p:pic>
        <p:nvPicPr>
          <p:cNvPr id="28" name="object 28"/>
          <p:cNvPicPr/>
          <p:nvPr/>
        </p:nvPicPr>
        <p:blipFill>
          <a:blip r:embed="rId15" cstate="print"/>
          <a:stretch>
            <a:fillRect/>
          </a:stretch>
        </p:blipFill>
        <p:spPr>
          <a:xfrm>
            <a:off x="2906358" y="2948940"/>
            <a:ext cx="2684032" cy="711349"/>
          </a:xfrm>
          <a:prstGeom prst="rect">
            <a:avLst/>
          </a:prstGeom>
        </p:spPr>
      </p:pic>
      <p:sp>
        <p:nvSpPr>
          <p:cNvPr id="29" name="object 29"/>
          <p:cNvSpPr txBox="1"/>
          <p:nvPr/>
        </p:nvSpPr>
        <p:spPr>
          <a:xfrm>
            <a:off x="3371204" y="3177022"/>
            <a:ext cx="1754841" cy="210993"/>
          </a:xfrm>
          <a:prstGeom prst="rect">
            <a:avLst/>
          </a:prstGeom>
        </p:spPr>
        <p:txBody>
          <a:bodyPr vert="horz" wrap="square" lIns="0" tIns="14007" rIns="0" bIns="0" rtlCol="0">
            <a:spAutoFit/>
          </a:bodyPr>
          <a:lstStyle/>
          <a:p>
            <a:pPr marL="11206" defTabSz="806867">
              <a:spcBef>
                <a:spcPts val="110"/>
              </a:spcBef>
            </a:pPr>
            <a:r>
              <a:rPr sz="1279" b="1" kern="0" spc="207" dirty="0">
                <a:solidFill>
                  <a:srgbClr val="FFFFFF"/>
                </a:solidFill>
                <a:latin typeface="Calibri"/>
                <a:cs typeface="Calibri"/>
              </a:rPr>
              <a:t>Focus</a:t>
            </a:r>
            <a:r>
              <a:rPr sz="1279" b="1" kern="0" spc="35" dirty="0">
                <a:solidFill>
                  <a:srgbClr val="FFFFFF"/>
                </a:solidFill>
                <a:latin typeface="Calibri"/>
                <a:cs typeface="Calibri"/>
              </a:rPr>
              <a:t> </a:t>
            </a:r>
            <a:r>
              <a:rPr sz="1279" b="1" kern="0" spc="190" dirty="0">
                <a:solidFill>
                  <a:srgbClr val="FFFFFF"/>
                </a:solidFill>
                <a:latin typeface="Calibri"/>
                <a:cs typeface="Calibri"/>
              </a:rPr>
              <a:t>on</a:t>
            </a:r>
            <a:r>
              <a:rPr sz="1279" b="1" kern="0" spc="62" dirty="0">
                <a:solidFill>
                  <a:srgbClr val="FFFFFF"/>
                </a:solidFill>
                <a:latin typeface="Calibri"/>
                <a:cs typeface="Calibri"/>
              </a:rPr>
              <a:t> </a:t>
            </a:r>
            <a:r>
              <a:rPr sz="1279" b="1" kern="0" spc="176" dirty="0">
                <a:solidFill>
                  <a:srgbClr val="FFFFFF"/>
                </a:solidFill>
                <a:latin typeface="Calibri"/>
                <a:cs typeface="Calibri"/>
              </a:rPr>
              <a:t>Risk</a:t>
            </a:r>
            <a:r>
              <a:rPr sz="1279" b="1" kern="0" spc="84" dirty="0">
                <a:solidFill>
                  <a:srgbClr val="FFFFFF"/>
                </a:solidFill>
                <a:latin typeface="Calibri"/>
                <a:cs typeface="Calibri"/>
              </a:rPr>
              <a:t> </a:t>
            </a:r>
            <a:r>
              <a:rPr sz="1279" b="1" kern="0" spc="159" dirty="0">
                <a:solidFill>
                  <a:srgbClr val="FFFFFF"/>
                </a:solidFill>
                <a:latin typeface="Calibri"/>
                <a:cs typeface="Calibri"/>
              </a:rPr>
              <a:t>Areas</a:t>
            </a:r>
            <a:endParaRPr sz="1279" kern="0">
              <a:solidFill>
                <a:sysClr val="windowText" lastClr="000000"/>
              </a:solidFill>
              <a:latin typeface="Calibri"/>
              <a:cs typeface="Calibri"/>
            </a:endParaRPr>
          </a:p>
        </p:txBody>
      </p:sp>
      <p:sp>
        <p:nvSpPr>
          <p:cNvPr id="30" name="object 30"/>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4740" defTabSz="806867">
              <a:spcBef>
                <a:spcPts val="62"/>
              </a:spcBef>
            </a:pPr>
            <a:fld id="{81D60167-4931-47E6-BA6A-407CBD079E47}" type="slidenum">
              <a:rPr kern="0" spc="-22" dirty="0">
                <a:solidFill>
                  <a:prstClr val="black"/>
                </a:solidFill>
              </a:rPr>
              <a:pPr marL="34740" defTabSz="806867">
                <a:spcBef>
                  <a:spcPts val="62"/>
                </a:spcBef>
              </a:pPr>
              <a:t>27</a:t>
            </a:fld>
            <a:endParaRPr kern="0" spc="-22" dirty="0">
              <a:solidFill>
                <a:prstClr val="blac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4740" defTabSz="806867">
              <a:spcBef>
                <a:spcPts val="62"/>
              </a:spcBef>
            </a:pPr>
            <a:fld id="{81D60167-4931-47E6-BA6A-407CBD079E47}" type="slidenum">
              <a:rPr kern="0" spc="-22" dirty="0">
                <a:solidFill>
                  <a:prstClr val="black"/>
                </a:solidFill>
              </a:rPr>
              <a:pPr marL="34740" defTabSz="806867">
                <a:spcBef>
                  <a:spcPts val="62"/>
                </a:spcBef>
              </a:pPr>
              <a:t>28</a:t>
            </a:fld>
            <a:endParaRPr kern="0" spc="-22" dirty="0">
              <a:solidFill>
                <a:prstClr val="black"/>
              </a:solidFill>
            </a:endParaRPr>
          </a:p>
        </p:txBody>
      </p:sp>
      <p:sp>
        <p:nvSpPr>
          <p:cNvPr id="2" name="object 2"/>
          <p:cNvSpPr txBox="1">
            <a:spLocks noGrp="1"/>
          </p:cNvSpPr>
          <p:nvPr>
            <p:ph type="title"/>
          </p:nvPr>
        </p:nvSpPr>
        <p:spPr>
          <a:xfrm>
            <a:off x="1095935" y="755243"/>
            <a:ext cx="1976157" cy="296458"/>
          </a:xfrm>
          <a:prstGeom prst="rect">
            <a:avLst/>
          </a:prstGeom>
        </p:spPr>
        <p:txBody>
          <a:bodyPr vert="horz" wrap="square" lIns="0" tIns="11206" rIns="0" bIns="0" rtlCol="0">
            <a:spAutoFit/>
          </a:bodyPr>
          <a:lstStyle/>
          <a:p>
            <a:pPr marL="11206">
              <a:spcBef>
                <a:spcPts val="88"/>
              </a:spcBef>
            </a:pPr>
            <a:r>
              <a:rPr spc="224" dirty="0"/>
              <a:t>Audit</a:t>
            </a:r>
            <a:r>
              <a:rPr spc="106" dirty="0"/>
              <a:t> </a:t>
            </a:r>
            <a:r>
              <a:rPr spc="238" dirty="0"/>
              <a:t>Approach</a:t>
            </a:r>
          </a:p>
        </p:txBody>
      </p:sp>
      <p:sp>
        <p:nvSpPr>
          <p:cNvPr id="3" name="object 3"/>
          <p:cNvSpPr txBox="1"/>
          <p:nvPr/>
        </p:nvSpPr>
        <p:spPr>
          <a:xfrm>
            <a:off x="1095931" y="1307977"/>
            <a:ext cx="10113309" cy="4584823"/>
          </a:xfrm>
          <a:prstGeom prst="rect">
            <a:avLst/>
          </a:prstGeom>
        </p:spPr>
        <p:txBody>
          <a:bodyPr vert="horz" wrap="square" lIns="0" tIns="10646" rIns="0" bIns="0" rtlCol="0">
            <a:spAutoFit/>
          </a:bodyPr>
          <a:lstStyle/>
          <a:p>
            <a:pPr marL="11206" marR="253827" indent="-3922" defTabSz="806867">
              <a:lnSpc>
                <a:spcPct val="101800"/>
              </a:lnSpc>
              <a:spcBef>
                <a:spcPts val="84"/>
              </a:spcBef>
              <a:buClr>
                <a:srgbClr val="000000"/>
              </a:buClr>
              <a:buSzPct val="93939"/>
              <a:buFont typeface="Wingdings"/>
              <a:buChar char=""/>
              <a:tabLst>
                <a:tab pos="98057" algn="l"/>
              </a:tabLst>
            </a:pPr>
            <a:r>
              <a:rPr sz="1456" kern="0" spc="44" dirty="0">
                <a:solidFill>
                  <a:srgbClr val="7E7E7E"/>
                </a:solidFill>
                <a:latin typeface="Century Gothic"/>
                <a:cs typeface="Century Gothic"/>
              </a:rPr>
              <a:t>	Services</a:t>
            </a:r>
            <a:r>
              <a:rPr sz="1456" kern="0" dirty="0">
                <a:solidFill>
                  <a:srgbClr val="7E7E7E"/>
                </a:solidFill>
                <a:latin typeface="Century Gothic"/>
                <a:cs typeface="Century Gothic"/>
              </a:rPr>
              <a:t> are</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led</a:t>
            </a:r>
            <a:r>
              <a:rPr sz="1456" kern="0" spc="35" dirty="0">
                <a:solidFill>
                  <a:srgbClr val="7E7E7E"/>
                </a:solidFill>
                <a:latin typeface="Century Gothic"/>
                <a:cs typeface="Century Gothic"/>
              </a:rPr>
              <a:t> </a:t>
            </a:r>
            <a:r>
              <a:rPr sz="1456" kern="0" dirty="0">
                <a:solidFill>
                  <a:srgbClr val="7E7E7E"/>
                </a:solidFill>
                <a:latin typeface="Century Gothic"/>
                <a:cs typeface="Century Gothic"/>
              </a:rPr>
              <a:t>by</a:t>
            </a:r>
            <a:r>
              <a:rPr sz="1456" kern="0" spc="49" dirty="0">
                <a:solidFill>
                  <a:srgbClr val="7E7E7E"/>
                </a:solidFill>
                <a:latin typeface="Century Gothic"/>
                <a:cs typeface="Century Gothic"/>
              </a:rPr>
              <a:t> </a:t>
            </a:r>
            <a:r>
              <a:rPr sz="1456" kern="0" dirty="0">
                <a:solidFill>
                  <a:srgbClr val="7E7E7E"/>
                </a:solidFill>
                <a:latin typeface="Century Gothic"/>
                <a:cs typeface="Century Gothic"/>
              </a:rPr>
              <a:t>one</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partner,</a:t>
            </a:r>
            <a:r>
              <a:rPr sz="1456" kern="0" spc="31" dirty="0">
                <a:solidFill>
                  <a:srgbClr val="7E7E7E"/>
                </a:solidFill>
                <a:latin typeface="Century Gothic"/>
                <a:cs typeface="Century Gothic"/>
              </a:rPr>
              <a:t> </a:t>
            </a:r>
            <a:r>
              <a:rPr sz="1456" kern="0" dirty="0">
                <a:solidFill>
                  <a:srgbClr val="7E7E7E"/>
                </a:solidFill>
                <a:latin typeface="Century Gothic"/>
                <a:cs typeface="Century Gothic"/>
              </a:rPr>
              <a:t>one</a:t>
            </a:r>
            <a:r>
              <a:rPr sz="1456" kern="0" spc="26" dirty="0">
                <a:solidFill>
                  <a:srgbClr val="7E7E7E"/>
                </a:solidFill>
                <a:latin typeface="Century Gothic"/>
                <a:cs typeface="Century Gothic"/>
              </a:rPr>
              <a:t> </a:t>
            </a:r>
            <a:r>
              <a:rPr sz="1456" kern="0" spc="40" dirty="0">
                <a:solidFill>
                  <a:srgbClr val="7E7E7E"/>
                </a:solidFill>
                <a:latin typeface="Century Gothic"/>
                <a:cs typeface="Century Gothic"/>
              </a:rPr>
              <a:t>director/senior</a:t>
            </a:r>
            <a:r>
              <a:rPr sz="1456" kern="0" spc="-4" dirty="0">
                <a:solidFill>
                  <a:srgbClr val="7E7E7E"/>
                </a:solidFill>
                <a:latin typeface="Century Gothic"/>
                <a:cs typeface="Century Gothic"/>
              </a:rPr>
              <a:t> </a:t>
            </a:r>
            <a:r>
              <a:rPr sz="1456" kern="0" dirty="0">
                <a:solidFill>
                  <a:srgbClr val="7E7E7E"/>
                </a:solidFill>
                <a:latin typeface="Century Gothic"/>
                <a:cs typeface="Century Gothic"/>
              </a:rPr>
              <a:t>accountant,</a:t>
            </a:r>
            <a:r>
              <a:rPr sz="1456" kern="0" spc="31"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57" dirty="0">
                <a:solidFill>
                  <a:srgbClr val="7E7E7E"/>
                </a:solidFill>
                <a:latin typeface="Century Gothic"/>
                <a:cs typeface="Century Gothic"/>
              </a:rPr>
              <a:t> </a:t>
            </a:r>
            <a:r>
              <a:rPr sz="1456" kern="0" spc="44" dirty="0">
                <a:solidFill>
                  <a:srgbClr val="7E7E7E"/>
                </a:solidFill>
                <a:latin typeface="Century Gothic"/>
                <a:cs typeface="Century Gothic"/>
              </a:rPr>
              <a:t>staff</a:t>
            </a:r>
            <a:r>
              <a:rPr sz="1456" kern="0" spc="53" dirty="0">
                <a:solidFill>
                  <a:srgbClr val="7E7E7E"/>
                </a:solidFill>
                <a:latin typeface="Century Gothic"/>
                <a:cs typeface="Century Gothic"/>
              </a:rPr>
              <a:t> </a:t>
            </a:r>
            <a:r>
              <a:rPr sz="1456" kern="0" dirty="0">
                <a:solidFill>
                  <a:srgbClr val="7E7E7E"/>
                </a:solidFill>
                <a:latin typeface="Century Gothic"/>
                <a:cs typeface="Century Gothic"/>
              </a:rPr>
              <a:t>accountant</a:t>
            </a:r>
            <a:r>
              <a:rPr sz="1456" kern="0" spc="40" dirty="0">
                <a:solidFill>
                  <a:srgbClr val="7E7E7E"/>
                </a:solidFill>
                <a:latin typeface="Century Gothic"/>
                <a:cs typeface="Century Gothic"/>
              </a:rPr>
              <a:t> </a:t>
            </a:r>
            <a:r>
              <a:rPr sz="1456" kern="0" dirty="0">
                <a:solidFill>
                  <a:srgbClr val="7E7E7E"/>
                </a:solidFill>
                <a:latin typeface="Century Gothic"/>
                <a:cs typeface="Century Gothic"/>
              </a:rPr>
              <a:t>to</a:t>
            </a:r>
            <a:r>
              <a:rPr sz="1456" kern="0" spc="40" dirty="0">
                <a:solidFill>
                  <a:srgbClr val="7E7E7E"/>
                </a:solidFill>
                <a:latin typeface="Century Gothic"/>
                <a:cs typeface="Century Gothic"/>
              </a:rPr>
              <a:t> </a:t>
            </a:r>
            <a:r>
              <a:rPr sz="1456" kern="0" dirty="0">
                <a:solidFill>
                  <a:srgbClr val="7E7E7E"/>
                </a:solidFill>
                <a:latin typeface="Century Gothic"/>
                <a:cs typeface="Century Gothic"/>
              </a:rPr>
              <a:t>allow</a:t>
            </a:r>
            <a:r>
              <a:rPr sz="1456" kern="0" spc="40" dirty="0">
                <a:solidFill>
                  <a:srgbClr val="7E7E7E"/>
                </a:solidFill>
                <a:latin typeface="Century Gothic"/>
                <a:cs typeface="Century Gothic"/>
              </a:rPr>
              <a:t> </a:t>
            </a:r>
            <a:r>
              <a:rPr sz="1456" kern="0" spc="-9" dirty="0">
                <a:solidFill>
                  <a:srgbClr val="7E7E7E"/>
                </a:solidFill>
                <a:latin typeface="Century Gothic"/>
                <a:cs typeface="Century Gothic"/>
              </a:rPr>
              <a:t>efficiency, </a:t>
            </a:r>
            <a:r>
              <a:rPr sz="1456" kern="0" dirty="0">
                <a:solidFill>
                  <a:srgbClr val="7E7E7E"/>
                </a:solidFill>
                <a:latin typeface="Century Gothic"/>
                <a:cs typeface="Century Gothic"/>
              </a:rPr>
              <a:t>consistency,</a:t>
            </a:r>
            <a:r>
              <a:rPr sz="1456" kern="0" spc="176"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168" dirty="0">
                <a:solidFill>
                  <a:srgbClr val="7E7E7E"/>
                </a:solidFill>
                <a:latin typeface="Century Gothic"/>
                <a:cs typeface="Century Gothic"/>
              </a:rPr>
              <a:t> </a:t>
            </a:r>
            <a:r>
              <a:rPr sz="1456" kern="0" spc="44" dirty="0">
                <a:solidFill>
                  <a:srgbClr val="7E7E7E"/>
                </a:solidFill>
                <a:latin typeface="Century Gothic"/>
                <a:cs typeface="Century Gothic"/>
              </a:rPr>
              <a:t>flexibility.</a:t>
            </a:r>
            <a:endParaRPr sz="1456" kern="0">
              <a:solidFill>
                <a:sysClr val="windowText" lastClr="000000"/>
              </a:solidFill>
              <a:latin typeface="Century Gothic"/>
              <a:cs typeface="Century Gothic"/>
            </a:endParaRPr>
          </a:p>
          <a:p>
            <a:pPr marL="11206" marR="4483" indent="-3922" defTabSz="806867">
              <a:lnSpc>
                <a:spcPct val="101800"/>
              </a:lnSpc>
              <a:spcBef>
                <a:spcPts val="1112"/>
              </a:spcBef>
              <a:buClr>
                <a:srgbClr val="000000"/>
              </a:buClr>
              <a:buSzPct val="93939"/>
              <a:buFont typeface="Wingdings"/>
              <a:buChar char=""/>
              <a:tabLst>
                <a:tab pos="98057" algn="l"/>
              </a:tabLst>
            </a:pPr>
            <a:r>
              <a:rPr sz="1456" kern="0" spc="97" dirty="0">
                <a:solidFill>
                  <a:srgbClr val="7E7E7E"/>
                </a:solidFill>
                <a:latin typeface="Century Gothic"/>
                <a:cs typeface="Century Gothic"/>
              </a:rPr>
              <a:t>	We</a:t>
            </a:r>
            <a:r>
              <a:rPr sz="1456" kern="0" spc="-22" dirty="0">
                <a:solidFill>
                  <a:srgbClr val="7E7E7E"/>
                </a:solidFill>
                <a:latin typeface="Century Gothic"/>
                <a:cs typeface="Century Gothic"/>
              </a:rPr>
              <a:t> </a:t>
            </a:r>
            <a:r>
              <a:rPr sz="1456" kern="0" dirty="0">
                <a:solidFill>
                  <a:srgbClr val="7E7E7E"/>
                </a:solidFill>
                <a:latin typeface="Century Gothic"/>
                <a:cs typeface="Century Gothic"/>
              </a:rPr>
              <a:t>have </a:t>
            </a:r>
            <a:r>
              <a:rPr sz="1456" kern="0" spc="49" dirty="0">
                <a:solidFill>
                  <a:srgbClr val="7E7E7E"/>
                </a:solidFill>
                <a:latin typeface="Century Gothic"/>
                <a:cs typeface="Century Gothic"/>
              </a:rPr>
              <a:t>the</a:t>
            </a:r>
            <a:r>
              <a:rPr sz="1456" kern="0" dirty="0">
                <a:solidFill>
                  <a:srgbClr val="7E7E7E"/>
                </a:solidFill>
                <a:latin typeface="Century Gothic"/>
                <a:cs typeface="Century Gothic"/>
              </a:rPr>
              <a:t> </a:t>
            </a:r>
            <a:r>
              <a:rPr sz="1456" kern="0" spc="49" dirty="0">
                <a:solidFill>
                  <a:srgbClr val="7E7E7E"/>
                </a:solidFill>
                <a:latin typeface="Century Gothic"/>
                <a:cs typeface="Century Gothic"/>
              </a:rPr>
              <a:t>ability</a:t>
            </a:r>
            <a:r>
              <a:rPr sz="1456" kern="0" spc="-35" dirty="0">
                <a:solidFill>
                  <a:srgbClr val="7E7E7E"/>
                </a:solidFill>
                <a:latin typeface="Century Gothic"/>
                <a:cs typeface="Century Gothic"/>
              </a:rPr>
              <a:t> </a:t>
            </a:r>
            <a:r>
              <a:rPr sz="1456" kern="0" dirty="0">
                <a:solidFill>
                  <a:srgbClr val="7E7E7E"/>
                </a:solidFill>
                <a:latin typeface="Century Gothic"/>
                <a:cs typeface="Century Gothic"/>
              </a:rPr>
              <a:t>to</a:t>
            </a:r>
            <a:r>
              <a:rPr sz="1456" kern="0" spc="-4" dirty="0">
                <a:solidFill>
                  <a:srgbClr val="7E7E7E"/>
                </a:solidFill>
                <a:latin typeface="Century Gothic"/>
                <a:cs typeface="Century Gothic"/>
              </a:rPr>
              <a:t> </a:t>
            </a:r>
            <a:r>
              <a:rPr sz="1456" kern="0" dirty="0">
                <a:solidFill>
                  <a:srgbClr val="7E7E7E"/>
                </a:solidFill>
                <a:latin typeface="Century Gothic"/>
                <a:cs typeface="Century Gothic"/>
              </a:rPr>
              <a:t>accommodate</a:t>
            </a:r>
            <a:r>
              <a:rPr sz="1456" kern="0" spc="-18" dirty="0">
                <a:solidFill>
                  <a:srgbClr val="7E7E7E"/>
                </a:solidFill>
                <a:latin typeface="Century Gothic"/>
                <a:cs typeface="Century Gothic"/>
              </a:rPr>
              <a:t> </a:t>
            </a:r>
            <a:r>
              <a:rPr sz="1456" kern="0" spc="71" dirty="0">
                <a:solidFill>
                  <a:srgbClr val="7E7E7E"/>
                </a:solidFill>
                <a:latin typeface="Century Gothic"/>
                <a:cs typeface="Century Gothic"/>
              </a:rPr>
              <a:t>requests</a:t>
            </a:r>
            <a:r>
              <a:rPr sz="1456" kern="0" spc="-13" dirty="0">
                <a:solidFill>
                  <a:srgbClr val="7E7E7E"/>
                </a:solidFill>
                <a:latin typeface="Century Gothic"/>
                <a:cs typeface="Century Gothic"/>
              </a:rPr>
              <a:t> </a:t>
            </a:r>
            <a:r>
              <a:rPr sz="1456" kern="0" dirty="0">
                <a:solidFill>
                  <a:srgbClr val="7E7E7E"/>
                </a:solidFill>
                <a:latin typeface="Century Gothic"/>
                <a:cs typeface="Century Gothic"/>
              </a:rPr>
              <a:t>of</a:t>
            </a:r>
            <a:r>
              <a:rPr sz="1456" kern="0" spc="-9" dirty="0">
                <a:solidFill>
                  <a:srgbClr val="7E7E7E"/>
                </a:solidFill>
                <a:latin typeface="Century Gothic"/>
                <a:cs typeface="Century Gothic"/>
              </a:rPr>
              <a:t> </a:t>
            </a:r>
            <a:r>
              <a:rPr sz="1456" kern="0" spc="66" dirty="0">
                <a:solidFill>
                  <a:srgbClr val="7E7E7E"/>
                </a:solidFill>
                <a:latin typeface="Century Gothic"/>
                <a:cs typeface="Century Gothic"/>
              </a:rPr>
              <a:t>preliminary</a:t>
            </a:r>
            <a:r>
              <a:rPr sz="1456" kern="0" spc="-31"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4" dirty="0">
                <a:solidFill>
                  <a:srgbClr val="7E7E7E"/>
                </a:solidFill>
                <a:latin typeface="Century Gothic"/>
                <a:cs typeface="Century Gothic"/>
              </a:rPr>
              <a:t> </a:t>
            </a:r>
            <a:r>
              <a:rPr sz="1456" kern="0" spc="53" dirty="0">
                <a:solidFill>
                  <a:srgbClr val="7E7E7E"/>
                </a:solidFill>
                <a:latin typeface="Century Gothic"/>
                <a:cs typeface="Century Gothic"/>
              </a:rPr>
              <a:t>offsite</a:t>
            </a:r>
            <a:r>
              <a:rPr sz="1456" kern="0" spc="-18" dirty="0">
                <a:solidFill>
                  <a:srgbClr val="7E7E7E"/>
                </a:solidFill>
                <a:latin typeface="Century Gothic"/>
                <a:cs typeface="Century Gothic"/>
              </a:rPr>
              <a:t> </a:t>
            </a:r>
            <a:r>
              <a:rPr sz="1456" kern="0" spc="88" dirty="0">
                <a:solidFill>
                  <a:srgbClr val="7E7E7E"/>
                </a:solidFill>
                <a:latin typeface="Century Gothic"/>
                <a:cs typeface="Century Gothic"/>
              </a:rPr>
              <a:t>work</a:t>
            </a:r>
            <a:r>
              <a:rPr sz="1456" kern="0" spc="-13" dirty="0">
                <a:solidFill>
                  <a:srgbClr val="7E7E7E"/>
                </a:solidFill>
                <a:latin typeface="Century Gothic"/>
                <a:cs typeface="Century Gothic"/>
              </a:rPr>
              <a:t> </a:t>
            </a:r>
            <a:r>
              <a:rPr sz="1456" kern="0" spc="71" dirty="0">
                <a:solidFill>
                  <a:srgbClr val="7E7E7E"/>
                </a:solidFill>
                <a:latin typeface="Century Gothic"/>
                <a:cs typeface="Century Gothic"/>
              </a:rPr>
              <a:t>while</a:t>
            </a:r>
            <a:r>
              <a:rPr sz="1456" kern="0" spc="-4" dirty="0">
                <a:solidFill>
                  <a:srgbClr val="7E7E7E"/>
                </a:solidFill>
                <a:latin typeface="Century Gothic"/>
                <a:cs typeface="Century Gothic"/>
              </a:rPr>
              <a:t> </a:t>
            </a:r>
            <a:r>
              <a:rPr sz="1456" kern="0" spc="62" dirty="0">
                <a:solidFill>
                  <a:srgbClr val="7E7E7E"/>
                </a:solidFill>
                <a:latin typeface="Century Gothic"/>
                <a:cs typeface="Century Gothic"/>
              </a:rPr>
              <a:t>meeting</a:t>
            </a:r>
            <a:r>
              <a:rPr sz="1456" kern="0" spc="-35" dirty="0">
                <a:solidFill>
                  <a:srgbClr val="7E7E7E"/>
                </a:solidFill>
                <a:latin typeface="Century Gothic"/>
                <a:cs typeface="Century Gothic"/>
              </a:rPr>
              <a:t> </a:t>
            </a:r>
            <a:r>
              <a:rPr sz="1456" kern="0" dirty="0">
                <a:solidFill>
                  <a:srgbClr val="7E7E7E"/>
                </a:solidFill>
                <a:latin typeface="Century Gothic"/>
                <a:cs typeface="Century Gothic"/>
              </a:rPr>
              <a:t>agreed-</a:t>
            </a:r>
            <a:r>
              <a:rPr sz="1456" kern="0" spc="31" dirty="0">
                <a:solidFill>
                  <a:srgbClr val="7E7E7E"/>
                </a:solidFill>
                <a:latin typeface="Century Gothic"/>
                <a:cs typeface="Century Gothic"/>
              </a:rPr>
              <a:t>upon </a:t>
            </a:r>
            <a:r>
              <a:rPr sz="1456" kern="0" dirty="0">
                <a:solidFill>
                  <a:srgbClr val="7E7E7E"/>
                </a:solidFill>
                <a:latin typeface="Century Gothic"/>
                <a:cs typeface="Century Gothic"/>
              </a:rPr>
              <a:t>due</a:t>
            </a:r>
            <a:r>
              <a:rPr sz="1456" kern="0" spc="53" dirty="0">
                <a:solidFill>
                  <a:srgbClr val="7E7E7E"/>
                </a:solidFill>
                <a:latin typeface="Century Gothic"/>
                <a:cs typeface="Century Gothic"/>
              </a:rPr>
              <a:t> </a:t>
            </a:r>
            <a:r>
              <a:rPr sz="1456" kern="0" spc="-9" dirty="0">
                <a:solidFill>
                  <a:srgbClr val="7E7E7E"/>
                </a:solidFill>
                <a:latin typeface="Century Gothic"/>
                <a:cs typeface="Century Gothic"/>
              </a:rPr>
              <a:t>dates.</a:t>
            </a:r>
            <a:endParaRPr sz="1456" kern="0">
              <a:solidFill>
                <a:sysClr val="windowText" lastClr="000000"/>
              </a:solidFill>
              <a:latin typeface="Century Gothic"/>
              <a:cs typeface="Century Gothic"/>
            </a:endParaRPr>
          </a:p>
          <a:p>
            <a:pPr marL="11206" marR="420802" indent="-3922" defTabSz="806867">
              <a:lnSpc>
                <a:spcPct val="101800"/>
              </a:lnSpc>
              <a:spcBef>
                <a:spcPts val="1112"/>
              </a:spcBef>
              <a:buClr>
                <a:srgbClr val="000000"/>
              </a:buClr>
              <a:buSzPct val="93939"/>
              <a:buFont typeface="Wingdings"/>
              <a:buChar char=""/>
              <a:tabLst>
                <a:tab pos="98057" algn="l"/>
              </a:tabLst>
            </a:pPr>
            <a:r>
              <a:rPr sz="1456" kern="0" dirty="0">
                <a:solidFill>
                  <a:srgbClr val="7E7E7E"/>
                </a:solidFill>
                <a:latin typeface="Century Gothic"/>
                <a:cs typeface="Century Gothic"/>
              </a:rPr>
              <a:t>	One</a:t>
            </a:r>
            <a:r>
              <a:rPr sz="1456" kern="0" spc="97" dirty="0">
                <a:solidFill>
                  <a:srgbClr val="7E7E7E"/>
                </a:solidFill>
                <a:latin typeface="Century Gothic"/>
                <a:cs typeface="Century Gothic"/>
              </a:rPr>
              <a:t> </a:t>
            </a:r>
            <a:r>
              <a:rPr sz="1456" kern="0" dirty="0">
                <a:solidFill>
                  <a:srgbClr val="7E7E7E"/>
                </a:solidFill>
                <a:latin typeface="Century Gothic"/>
                <a:cs typeface="Century Gothic"/>
              </a:rPr>
              <a:t>engagement</a:t>
            </a:r>
            <a:r>
              <a:rPr sz="1456" kern="0" spc="71" dirty="0">
                <a:solidFill>
                  <a:srgbClr val="7E7E7E"/>
                </a:solidFill>
                <a:latin typeface="Century Gothic"/>
                <a:cs typeface="Century Gothic"/>
              </a:rPr>
              <a:t> </a:t>
            </a:r>
            <a:r>
              <a:rPr sz="1456" kern="0" dirty="0">
                <a:solidFill>
                  <a:srgbClr val="7E7E7E"/>
                </a:solidFill>
                <a:latin typeface="Century Gothic"/>
                <a:cs typeface="Century Gothic"/>
              </a:rPr>
              <a:t>partner,</a:t>
            </a:r>
            <a:r>
              <a:rPr sz="1456" kern="0" spc="84" dirty="0">
                <a:solidFill>
                  <a:srgbClr val="7E7E7E"/>
                </a:solidFill>
                <a:latin typeface="Century Gothic"/>
                <a:cs typeface="Century Gothic"/>
              </a:rPr>
              <a:t> </a:t>
            </a:r>
            <a:r>
              <a:rPr sz="1456" kern="0" dirty="0">
                <a:solidFill>
                  <a:srgbClr val="7E7E7E"/>
                </a:solidFill>
                <a:latin typeface="Century Gothic"/>
                <a:cs typeface="Century Gothic"/>
              </a:rPr>
              <a:t>one</a:t>
            </a:r>
            <a:r>
              <a:rPr sz="1456" kern="0" spc="101" dirty="0">
                <a:solidFill>
                  <a:srgbClr val="7E7E7E"/>
                </a:solidFill>
                <a:latin typeface="Century Gothic"/>
                <a:cs typeface="Century Gothic"/>
              </a:rPr>
              <a:t> </a:t>
            </a:r>
            <a:r>
              <a:rPr sz="1456" kern="0" spc="53" dirty="0">
                <a:solidFill>
                  <a:srgbClr val="7E7E7E"/>
                </a:solidFill>
                <a:latin typeface="Century Gothic"/>
                <a:cs typeface="Century Gothic"/>
              </a:rPr>
              <a:t>concurring </a:t>
            </a:r>
            <a:r>
              <a:rPr sz="1456" kern="0" dirty="0">
                <a:solidFill>
                  <a:srgbClr val="7E7E7E"/>
                </a:solidFill>
                <a:latin typeface="Century Gothic"/>
                <a:cs typeface="Century Gothic"/>
              </a:rPr>
              <a:t>partner,</a:t>
            </a:r>
            <a:r>
              <a:rPr sz="1456" kern="0" spc="84"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110" dirty="0">
                <a:solidFill>
                  <a:srgbClr val="7E7E7E"/>
                </a:solidFill>
                <a:latin typeface="Century Gothic"/>
                <a:cs typeface="Century Gothic"/>
              </a:rPr>
              <a:t> </a:t>
            </a:r>
            <a:r>
              <a:rPr sz="1456" kern="0" dirty="0">
                <a:solidFill>
                  <a:srgbClr val="7E7E7E"/>
                </a:solidFill>
                <a:latin typeface="Century Gothic"/>
                <a:cs typeface="Century Gothic"/>
              </a:rPr>
              <a:t>one</a:t>
            </a:r>
            <a:r>
              <a:rPr sz="1456" kern="0" spc="75" dirty="0">
                <a:solidFill>
                  <a:srgbClr val="7E7E7E"/>
                </a:solidFill>
                <a:latin typeface="Century Gothic"/>
                <a:cs typeface="Century Gothic"/>
              </a:rPr>
              <a:t> </a:t>
            </a:r>
            <a:r>
              <a:rPr sz="1456" kern="0" spc="40" dirty="0">
                <a:solidFill>
                  <a:srgbClr val="7E7E7E"/>
                </a:solidFill>
                <a:latin typeface="Century Gothic"/>
                <a:cs typeface="Century Gothic"/>
              </a:rPr>
              <a:t>director/senior</a:t>
            </a:r>
            <a:r>
              <a:rPr sz="1456" kern="0" spc="44" dirty="0">
                <a:solidFill>
                  <a:srgbClr val="7E7E7E"/>
                </a:solidFill>
                <a:latin typeface="Century Gothic"/>
                <a:cs typeface="Century Gothic"/>
              </a:rPr>
              <a:t> </a:t>
            </a:r>
            <a:r>
              <a:rPr sz="1456" kern="0" dirty="0">
                <a:solidFill>
                  <a:srgbClr val="7E7E7E"/>
                </a:solidFill>
                <a:latin typeface="Century Gothic"/>
                <a:cs typeface="Century Gothic"/>
              </a:rPr>
              <a:t>accountant</a:t>
            </a:r>
            <a:r>
              <a:rPr sz="1456" kern="0" spc="97" dirty="0">
                <a:solidFill>
                  <a:srgbClr val="7E7E7E"/>
                </a:solidFill>
                <a:latin typeface="Century Gothic"/>
                <a:cs typeface="Century Gothic"/>
              </a:rPr>
              <a:t> </a:t>
            </a:r>
            <a:r>
              <a:rPr sz="1456" kern="0" spc="101" dirty="0">
                <a:solidFill>
                  <a:srgbClr val="7E7E7E"/>
                </a:solidFill>
                <a:latin typeface="Century Gothic"/>
                <a:cs typeface="Century Gothic"/>
              </a:rPr>
              <a:t>will</a:t>
            </a:r>
            <a:r>
              <a:rPr sz="1456" kern="0" spc="62" dirty="0">
                <a:solidFill>
                  <a:srgbClr val="7E7E7E"/>
                </a:solidFill>
                <a:latin typeface="Century Gothic"/>
                <a:cs typeface="Century Gothic"/>
              </a:rPr>
              <a:t> </a:t>
            </a:r>
            <a:r>
              <a:rPr sz="1456" kern="0" dirty="0">
                <a:solidFill>
                  <a:srgbClr val="7E7E7E"/>
                </a:solidFill>
                <a:latin typeface="Century Gothic"/>
                <a:cs typeface="Century Gothic"/>
              </a:rPr>
              <a:t>review</a:t>
            </a:r>
            <a:r>
              <a:rPr sz="1456" kern="0" spc="66" dirty="0">
                <a:solidFill>
                  <a:srgbClr val="7E7E7E"/>
                </a:solidFill>
                <a:latin typeface="Century Gothic"/>
                <a:cs typeface="Century Gothic"/>
              </a:rPr>
              <a:t> </a:t>
            </a:r>
            <a:r>
              <a:rPr sz="1456" kern="0" spc="31" dirty="0">
                <a:solidFill>
                  <a:srgbClr val="7E7E7E"/>
                </a:solidFill>
                <a:latin typeface="Century Gothic"/>
                <a:cs typeface="Century Gothic"/>
              </a:rPr>
              <a:t>the </a:t>
            </a:r>
            <a:r>
              <a:rPr sz="1456" kern="0" dirty="0">
                <a:solidFill>
                  <a:srgbClr val="7E7E7E"/>
                </a:solidFill>
                <a:latin typeface="Century Gothic"/>
                <a:cs typeface="Century Gothic"/>
              </a:rPr>
              <a:t>financial</a:t>
            </a:r>
            <a:r>
              <a:rPr sz="1456" kern="0" spc="31" dirty="0">
                <a:solidFill>
                  <a:srgbClr val="7E7E7E"/>
                </a:solidFill>
                <a:latin typeface="Century Gothic"/>
                <a:cs typeface="Century Gothic"/>
              </a:rPr>
              <a:t> </a:t>
            </a:r>
            <a:r>
              <a:rPr sz="1456" kern="0" spc="66" dirty="0">
                <a:solidFill>
                  <a:srgbClr val="7E7E7E"/>
                </a:solidFill>
                <a:latin typeface="Century Gothic"/>
                <a:cs typeface="Century Gothic"/>
              </a:rPr>
              <a:t>statements</a:t>
            </a:r>
            <a:r>
              <a:rPr sz="1456" kern="0" spc="57"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79" dirty="0">
                <a:solidFill>
                  <a:srgbClr val="7E7E7E"/>
                </a:solidFill>
                <a:latin typeface="Century Gothic"/>
                <a:cs typeface="Century Gothic"/>
              </a:rPr>
              <a:t> </a:t>
            </a:r>
            <a:r>
              <a:rPr sz="1456" kern="0" dirty="0">
                <a:solidFill>
                  <a:srgbClr val="7E7E7E"/>
                </a:solidFill>
                <a:latin typeface="Century Gothic"/>
                <a:cs typeface="Century Gothic"/>
              </a:rPr>
              <a:t>audit</a:t>
            </a:r>
            <a:r>
              <a:rPr sz="1456" kern="0" spc="40" dirty="0">
                <a:solidFill>
                  <a:srgbClr val="7E7E7E"/>
                </a:solidFill>
                <a:latin typeface="Century Gothic"/>
                <a:cs typeface="Century Gothic"/>
              </a:rPr>
              <a:t> </a:t>
            </a:r>
            <a:r>
              <a:rPr sz="1456" kern="0" spc="53" dirty="0">
                <a:solidFill>
                  <a:srgbClr val="7E7E7E"/>
                </a:solidFill>
                <a:latin typeface="Century Gothic"/>
                <a:cs typeface="Century Gothic"/>
              </a:rPr>
              <a:t>file</a:t>
            </a:r>
            <a:r>
              <a:rPr sz="1456" kern="0" spc="44" dirty="0">
                <a:solidFill>
                  <a:srgbClr val="7E7E7E"/>
                </a:solidFill>
                <a:latin typeface="Century Gothic"/>
                <a:cs typeface="Century Gothic"/>
              </a:rPr>
              <a:t> </a:t>
            </a:r>
            <a:r>
              <a:rPr sz="1456" kern="0" spc="49" dirty="0">
                <a:solidFill>
                  <a:srgbClr val="7E7E7E"/>
                </a:solidFill>
                <a:latin typeface="Century Gothic"/>
                <a:cs typeface="Century Gothic"/>
              </a:rPr>
              <a:t>for</a:t>
            </a:r>
            <a:r>
              <a:rPr sz="1456" kern="0" spc="75" dirty="0">
                <a:solidFill>
                  <a:srgbClr val="7E7E7E"/>
                </a:solidFill>
                <a:latin typeface="Century Gothic"/>
                <a:cs typeface="Century Gothic"/>
              </a:rPr>
              <a:t> </a:t>
            </a:r>
            <a:r>
              <a:rPr sz="1456" kern="0" spc="40" dirty="0">
                <a:solidFill>
                  <a:srgbClr val="7E7E7E"/>
                </a:solidFill>
                <a:latin typeface="Century Gothic"/>
                <a:cs typeface="Century Gothic"/>
              </a:rPr>
              <a:t>consistency</a:t>
            </a:r>
            <a:r>
              <a:rPr sz="1456" kern="0" spc="49"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57" dirty="0">
                <a:solidFill>
                  <a:srgbClr val="7E7E7E"/>
                </a:solidFill>
                <a:latin typeface="Century Gothic"/>
                <a:cs typeface="Century Gothic"/>
              </a:rPr>
              <a:t> </a:t>
            </a:r>
            <a:r>
              <a:rPr sz="1456" kern="0" spc="-9" dirty="0">
                <a:solidFill>
                  <a:srgbClr val="7E7E7E"/>
                </a:solidFill>
                <a:latin typeface="Century Gothic"/>
                <a:cs typeface="Century Gothic"/>
              </a:rPr>
              <a:t>accuracy.</a:t>
            </a:r>
            <a:endParaRPr sz="1456" kern="0">
              <a:solidFill>
                <a:sysClr val="windowText" lastClr="000000"/>
              </a:solidFill>
              <a:latin typeface="Century Gothic"/>
              <a:cs typeface="Century Gothic"/>
            </a:endParaRPr>
          </a:p>
          <a:p>
            <a:pPr marL="98057" indent="-90772" defTabSz="806867">
              <a:spcBef>
                <a:spcPts val="1143"/>
              </a:spcBef>
              <a:buClr>
                <a:srgbClr val="000000"/>
              </a:buClr>
              <a:buSzPct val="93939"/>
              <a:buFont typeface="Wingdings"/>
              <a:buChar char=""/>
              <a:tabLst>
                <a:tab pos="98057" algn="l"/>
              </a:tabLst>
            </a:pPr>
            <a:r>
              <a:rPr sz="1456" kern="0" spc="97" dirty="0">
                <a:solidFill>
                  <a:srgbClr val="7E7E7E"/>
                </a:solidFill>
                <a:latin typeface="Century Gothic"/>
                <a:cs typeface="Century Gothic"/>
              </a:rPr>
              <a:t>We</a:t>
            </a:r>
            <a:r>
              <a:rPr sz="1456" kern="0" spc="-9" dirty="0">
                <a:solidFill>
                  <a:srgbClr val="7E7E7E"/>
                </a:solidFill>
                <a:latin typeface="Century Gothic"/>
                <a:cs typeface="Century Gothic"/>
              </a:rPr>
              <a:t> </a:t>
            </a:r>
            <a:r>
              <a:rPr sz="1456" kern="0" dirty="0">
                <a:solidFill>
                  <a:srgbClr val="7E7E7E"/>
                </a:solidFill>
                <a:latin typeface="Century Gothic"/>
                <a:cs typeface="Century Gothic"/>
              </a:rPr>
              <a:t>believe</a:t>
            </a:r>
            <a:r>
              <a:rPr sz="1456" kern="0" spc="9" dirty="0">
                <a:solidFill>
                  <a:srgbClr val="7E7E7E"/>
                </a:solidFill>
                <a:latin typeface="Century Gothic"/>
                <a:cs typeface="Century Gothic"/>
              </a:rPr>
              <a:t> </a:t>
            </a:r>
            <a:r>
              <a:rPr sz="1456" kern="0" spc="106" dirty="0">
                <a:solidFill>
                  <a:srgbClr val="7E7E7E"/>
                </a:solidFill>
                <a:latin typeface="Century Gothic"/>
                <a:cs typeface="Century Gothic"/>
              </a:rPr>
              <a:t>in</a:t>
            </a:r>
            <a:r>
              <a:rPr sz="1456" kern="0" spc="-26" dirty="0">
                <a:solidFill>
                  <a:srgbClr val="7E7E7E"/>
                </a:solidFill>
                <a:latin typeface="Century Gothic"/>
                <a:cs typeface="Century Gothic"/>
              </a:rPr>
              <a:t> </a:t>
            </a:r>
            <a:r>
              <a:rPr sz="1456" kern="0" spc="57" dirty="0">
                <a:solidFill>
                  <a:srgbClr val="7E7E7E"/>
                </a:solidFill>
                <a:latin typeface="Century Gothic"/>
                <a:cs typeface="Century Gothic"/>
              </a:rPr>
              <a:t>planning</a:t>
            </a:r>
            <a:r>
              <a:rPr sz="1456" kern="0" spc="4" dirty="0">
                <a:solidFill>
                  <a:srgbClr val="7E7E7E"/>
                </a:solidFill>
                <a:latin typeface="Century Gothic"/>
                <a:cs typeface="Century Gothic"/>
              </a:rPr>
              <a:t> </a:t>
            </a:r>
            <a:r>
              <a:rPr sz="1456" kern="0" dirty="0">
                <a:solidFill>
                  <a:srgbClr val="7E7E7E"/>
                </a:solidFill>
                <a:latin typeface="Century Gothic"/>
                <a:cs typeface="Century Gothic"/>
              </a:rPr>
              <a:t>and </a:t>
            </a:r>
            <a:r>
              <a:rPr sz="1456" kern="0" spc="53" dirty="0">
                <a:solidFill>
                  <a:srgbClr val="7E7E7E"/>
                </a:solidFill>
                <a:latin typeface="Century Gothic"/>
                <a:cs typeface="Century Gothic"/>
              </a:rPr>
              <a:t>communicating</a:t>
            </a:r>
            <a:r>
              <a:rPr sz="1456" kern="0" spc="-13" dirty="0">
                <a:solidFill>
                  <a:srgbClr val="7E7E7E"/>
                </a:solidFill>
                <a:latin typeface="Century Gothic"/>
                <a:cs typeface="Century Gothic"/>
              </a:rPr>
              <a:t> </a:t>
            </a:r>
            <a:r>
              <a:rPr sz="1456" kern="0" spc="75" dirty="0">
                <a:solidFill>
                  <a:srgbClr val="7E7E7E"/>
                </a:solidFill>
                <a:latin typeface="Century Gothic"/>
                <a:cs typeface="Century Gothic"/>
              </a:rPr>
              <a:t>throughout</a:t>
            </a:r>
            <a:r>
              <a:rPr sz="1456" kern="0" spc="-13" dirty="0">
                <a:solidFill>
                  <a:srgbClr val="7E7E7E"/>
                </a:solidFill>
                <a:latin typeface="Century Gothic"/>
                <a:cs typeface="Century Gothic"/>
              </a:rPr>
              <a:t> </a:t>
            </a:r>
            <a:r>
              <a:rPr sz="1456" kern="0" spc="53" dirty="0">
                <a:solidFill>
                  <a:srgbClr val="7E7E7E"/>
                </a:solidFill>
                <a:latin typeface="Century Gothic"/>
                <a:cs typeface="Century Gothic"/>
              </a:rPr>
              <a:t>the</a:t>
            </a:r>
            <a:r>
              <a:rPr sz="1456" kern="0" spc="13" dirty="0">
                <a:solidFill>
                  <a:srgbClr val="7E7E7E"/>
                </a:solidFill>
                <a:latin typeface="Century Gothic"/>
                <a:cs typeface="Century Gothic"/>
              </a:rPr>
              <a:t> </a:t>
            </a:r>
            <a:r>
              <a:rPr sz="1456" kern="0" spc="-9" dirty="0">
                <a:solidFill>
                  <a:srgbClr val="7E7E7E"/>
                </a:solidFill>
                <a:latin typeface="Century Gothic"/>
                <a:cs typeface="Century Gothic"/>
              </a:rPr>
              <a:t>year.</a:t>
            </a:r>
            <a:endParaRPr sz="1456" kern="0">
              <a:solidFill>
                <a:sysClr val="windowText" lastClr="000000"/>
              </a:solidFill>
              <a:latin typeface="Century Gothic"/>
              <a:cs typeface="Century Gothic"/>
            </a:endParaRPr>
          </a:p>
          <a:p>
            <a:pPr marL="227492" defTabSz="806867">
              <a:spcBef>
                <a:spcPts val="1143"/>
              </a:spcBef>
            </a:pPr>
            <a:r>
              <a:rPr sz="1456" kern="0" dirty="0">
                <a:solidFill>
                  <a:sysClr val="windowText" lastClr="000000"/>
                </a:solidFill>
                <a:latin typeface="Arial"/>
                <a:cs typeface="Arial"/>
              </a:rPr>
              <a:t>−</a:t>
            </a:r>
            <a:r>
              <a:rPr sz="1456" kern="0" spc="405" dirty="0">
                <a:solidFill>
                  <a:sysClr val="windowText" lastClr="000000"/>
                </a:solidFill>
                <a:latin typeface="Arial"/>
                <a:cs typeface="Arial"/>
              </a:rPr>
              <a:t> </a:t>
            </a:r>
            <a:r>
              <a:rPr sz="1456" kern="0" spc="88" dirty="0">
                <a:solidFill>
                  <a:srgbClr val="7E7E7E"/>
                </a:solidFill>
                <a:latin typeface="Century Gothic"/>
                <a:cs typeface="Century Gothic"/>
              </a:rPr>
              <a:t>We</a:t>
            </a:r>
            <a:r>
              <a:rPr sz="1456" kern="0" spc="13" dirty="0">
                <a:solidFill>
                  <a:srgbClr val="7E7E7E"/>
                </a:solidFill>
                <a:latin typeface="Century Gothic"/>
                <a:cs typeface="Century Gothic"/>
              </a:rPr>
              <a:t> </a:t>
            </a:r>
            <a:r>
              <a:rPr sz="1456" kern="0" dirty="0">
                <a:solidFill>
                  <a:srgbClr val="7E7E7E"/>
                </a:solidFill>
                <a:latin typeface="Century Gothic"/>
                <a:cs typeface="Century Gothic"/>
              </a:rPr>
              <a:t>expect</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26" dirty="0">
                <a:solidFill>
                  <a:srgbClr val="7E7E7E"/>
                </a:solidFill>
                <a:latin typeface="Century Gothic"/>
                <a:cs typeface="Century Gothic"/>
              </a:rPr>
              <a:t> </a:t>
            </a:r>
            <a:r>
              <a:rPr sz="1456" kern="0" spc="44" dirty="0">
                <a:solidFill>
                  <a:srgbClr val="7E7E7E"/>
                </a:solidFill>
                <a:latin typeface="Century Gothic"/>
                <a:cs typeface="Century Gothic"/>
              </a:rPr>
              <a:t>want</a:t>
            </a:r>
            <a:r>
              <a:rPr sz="1456" kern="0" spc="22" dirty="0">
                <a:solidFill>
                  <a:srgbClr val="7E7E7E"/>
                </a:solidFill>
                <a:latin typeface="Century Gothic"/>
                <a:cs typeface="Century Gothic"/>
              </a:rPr>
              <a:t> </a:t>
            </a:r>
            <a:r>
              <a:rPr sz="1456" kern="0" spc="62" dirty="0">
                <a:solidFill>
                  <a:srgbClr val="7E7E7E"/>
                </a:solidFill>
                <a:latin typeface="Century Gothic"/>
                <a:cs typeface="Century Gothic"/>
              </a:rPr>
              <a:t>your</a:t>
            </a:r>
            <a:r>
              <a:rPr sz="1456" kern="0" dirty="0">
                <a:solidFill>
                  <a:srgbClr val="7E7E7E"/>
                </a:solidFill>
                <a:latin typeface="Century Gothic"/>
                <a:cs typeface="Century Gothic"/>
              </a:rPr>
              <a:t> </a:t>
            </a:r>
            <a:r>
              <a:rPr sz="1456" kern="0" spc="75" dirty="0">
                <a:solidFill>
                  <a:srgbClr val="7E7E7E"/>
                </a:solidFill>
                <a:latin typeface="Century Gothic"/>
                <a:cs typeface="Century Gothic"/>
              </a:rPr>
              <a:t>questions</a:t>
            </a:r>
            <a:r>
              <a:rPr sz="1456" kern="0" spc="4" dirty="0">
                <a:solidFill>
                  <a:srgbClr val="7E7E7E"/>
                </a:solidFill>
                <a:latin typeface="Century Gothic"/>
                <a:cs typeface="Century Gothic"/>
              </a:rPr>
              <a:t> </a:t>
            </a:r>
            <a:r>
              <a:rPr sz="1456" kern="0" dirty="0">
                <a:solidFill>
                  <a:srgbClr val="7E7E7E"/>
                </a:solidFill>
                <a:latin typeface="Century Gothic"/>
                <a:cs typeface="Century Gothic"/>
              </a:rPr>
              <a:t>on</a:t>
            </a:r>
            <a:r>
              <a:rPr sz="1456" kern="0" spc="9" dirty="0">
                <a:solidFill>
                  <a:srgbClr val="7E7E7E"/>
                </a:solidFill>
                <a:latin typeface="Century Gothic"/>
                <a:cs typeface="Century Gothic"/>
              </a:rPr>
              <a:t> </a:t>
            </a:r>
            <a:r>
              <a:rPr sz="1456" kern="0" dirty="0">
                <a:solidFill>
                  <a:srgbClr val="7E7E7E"/>
                </a:solidFill>
                <a:latin typeface="Century Gothic"/>
                <a:cs typeface="Century Gothic"/>
              </a:rPr>
              <a:t>technical</a:t>
            </a:r>
            <a:r>
              <a:rPr sz="1456" kern="0" spc="-13"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4" dirty="0">
                <a:solidFill>
                  <a:srgbClr val="7E7E7E"/>
                </a:solidFill>
                <a:latin typeface="Century Gothic"/>
                <a:cs typeface="Century Gothic"/>
              </a:rPr>
              <a:t> </a:t>
            </a:r>
            <a:r>
              <a:rPr sz="1456" kern="0" spc="53" dirty="0">
                <a:solidFill>
                  <a:srgbClr val="7E7E7E"/>
                </a:solidFill>
                <a:latin typeface="Century Gothic"/>
                <a:cs typeface="Century Gothic"/>
              </a:rPr>
              <a:t>other</a:t>
            </a:r>
            <a:r>
              <a:rPr sz="1456" kern="0" dirty="0">
                <a:solidFill>
                  <a:srgbClr val="7E7E7E"/>
                </a:solidFill>
                <a:latin typeface="Century Gothic"/>
                <a:cs typeface="Century Gothic"/>
              </a:rPr>
              <a:t> </a:t>
            </a:r>
            <a:r>
              <a:rPr sz="1456" kern="0" spc="75" dirty="0">
                <a:solidFill>
                  <a:srgbClr val="7E7E7E"/>
                </a:solidFill>
                <a:latin typeface="Century Gothic"/>
                <a:cs typeface="Century Gothic"/>
              </a:rPr>
              <a:t>matters</a:t>
            </a:r>
            <a:r>
              <a:rPr sz="1456" kern="0" spc="4" dirty="0">
                <a:solidFill>
                  <a:srgbClr val="7E7E7E"/>
                </a:solidFill>
                <a:latin typeface="Century Gothic"/>
                <a:cs typeface="Century Gothic"/>
              </a:rPr>
              <a:t> </a:t>
            </a:r>
            <a:r>
              <a:rPr sz="1456" kern="0" spc="75" dirty="0">
                <a:solidFill>
                  <a:srgbClr val="7E7E7E"/>
                </a:solidFill>
                <a:latin typeface="Century Gothic"/>
                <a:cs typeface="Century Gothic"/>
              </a:rPr>
              <a:t>throughout</a:t>
            </a:r>
            <a:r>
              <a:rPr sz="1456" kern="0" spc="-9" dirty="0">
                <a:solidFill>
                  <a:srgbClr val="7E7E7E"/>
                </a:solidFill>
                <a:latin typeface="Century Gothic"/>
                <a:cs typeface="Century Gothic"/>
              </a:rPr>
              <a:t> </a:t>
            </a:r>
            <a:r>
              <a:rPr sz="1456" kern="0" spc="53" dirty="0">
                <a:solidFill>
                  <a:srgbClr val="7E7E7E"/>
                </a:solidFill>
                <a:latin typeface="Century Gothic"/>
                <a:cs typeface="Century Gothic"/>
              </a:rPr>
              <a:t>the</a:t>
            </a:r>
            <a:r>
              <a:rPr sz="1456" kern="0" spc="13" dirty="0">
                <a:solidFill>
                  <a:srgbClr val="7E7E7E"/>
                </a:solidFill>
                <a:latin typeface="Century Gothic"/>
                <a:cs typeface="Century Gothic"/>
              </a:rPr>
              <a:t> </a:t>
            </a:r>
            <a:r>
              <a:rPr sz="1456" kern="0" spc="-9" dirty="0">
                <a:solidFill>
                  <a:srgbClr val="7E7E7E"/>
                </a:solidFill>
                <a:latin typeface="Century Gothic"/>
                <a:cs typeface="Century Gothic"/>
              </a:rPr>
              <a:t>year.</a:t>
            </a:r>
            <a:endParaRPr sz="1456" kern="0">
              <a:solidFill>
                <a:sysClr val="windowText" lastClr="000000"/>
              </a:solidFill>
              <a:latin typeface="Century Gothic"/>
              <a:cs typeface="Century Gothic"/>
            </a:endParaRPr>
          </a:p>
          <a:p>
            <a:pPr marL="227492" defTabSz="806867">
              <a:spcBef>
                <a:spcPts val="1143"/>
              </a:spcBef>
            </a:pPr>
            <a:r>
              <a:rPr sz="1456" kern="0" dirty="0">
                <a:solidFill>
                  <a:sysClr val="windowText" lastClr="000000"/>
                </a:solidFill>
                <a:latin typeface="Arial"/>
                <a:cs typeface="Arial"/>
              </a:rPr>
              <a:t>−</a:t>
            </a:r>
            <a:r>
              <a:rPr sz="1456" kern="0" spc="366" dirty="0">
                <a:solidFill>
                  <a:sysClr val="windowText" lastClr="000000"/>
                </a:solidFill>
                <a:latin typeface="Arial"/>
                <a:cs typeface="Arial"/>
              </a:rPr>
              <a:t> </a:t>
            </a:r>
            <a:r>
              <a:rPr sz="1456" kern="0" spc="101" dirty="0">
                <a:solidFill>
                  <a:srgbClr val="7E7E7E"/>
                </a:solidFill>
                <a:latin typeface="Century Gothic"/>
                <a:cs typeface="Century Gothic"/>
              </a:rPr>
              <a:t>Interim</a:t>
            </a:r>
            <a:r>
              <a:rPr sz="1456" kern="0" dirty="0">
                <a:solidFill>
                  <a:srgbClr val="7E7E7E"/>
                </a:solidFill>
                <a:latin typeface="Century Gothic"/>
                <a:cs typeface="Century Gothic"/>
              </a:rPr>
              <a:t> </a:t>
            </a:r>
            <a:r>
              <a:rPr sz="1456" kern="0" spc="84" dirty="0">
                <a:solidFill>
                  <a:srgbClr val="7E7E7E"/>
                </a:solidFill>
                <a:latin typeface="Century Gothic"/>
                <a:cs typeface="Century Gothic"/>
              </a:rPr>
              <a:t>work</a:t>
            </a:r>
            <a:r>
              <a:rPr sz="1456" kern="0" spc="-4" dirty="0">
                <a:solidFill>
                  <a:srgbClr val="7E7E7E"/>
                </a:solidFill>
                <a:latin typeface="Century Gothic"/>
                <a:cs typeface="Century Gothic"/>
              </a:rPr>
              <a:t> </a:t>
            </a:r>
            <a:r>
              <a:rPr sz="1456" kern="0" spc="132" dirty="0">
                <a:solidFill>
                  <a:srgbClr val="7E7E7E"/>
                </a:solidFill>
                <a:latin typeface="Century Gothic"/>
                <a:cs typeface="Century Gothic"/>
              </a:rPr>
              <a:t>is</a:t>
            </a:r>
            <a:r>
              <a:rPr sz="1456" kern="0" spc="-13" dirty="0">
                <a:solidFill>
                  <a:srgbClr val="7E7E7E"/>
                </a:solidFill>
                <a:latin typeface="Century Gothic"/>
                <a:cs typeface="Century Gothic"/>
              </a:rPr>
              <a:t> </a:t>
            </a:r>
            <a:r>
              <a:rPr sz="1456" kern="0" dirty="0">
                <a:solidFill>
                  <a:srgbClr val="7E7E7E"/>
                </a:solidFill>
                <a:latin typeface="Century Gothic"/>
                <a:cs typeface="Century Gothic"/>
              </a:rPr>
              <a:t>an</a:t>
            </a:r>
            <a:r>
              <a:rPr sz="1456" kern="0" spc="4" dirty="0">
                <a:solidFill>
                  <a:srgbClr val="7E7E7E"/>
                </a:solidFill>
                <a:latin typeface="Century Gothic"/>
                <a:cs typeface="Century Gothic"/>
              </a:rPr>
              <a:t> </a:t>
            </a:r>
            <a:r>
              <a:rPr sz="1456" kern="0" spc="-9" dirty="0">
                <a:solidFill>
                  <a:srgbClr val="7E7E7E"/>
                </a:solidFill>
                <a:latin typeface="Century Gothic"/>
                <a:cs typeface="Century Gothic"/>
              </a:rPr>
              <a:t>option.</a:t>
            </a:r>
            <a:endParaRPr sz="1456" kern="0">
              <a:solidFill>
                <a:sysClr val="windowText" lastClr="000000"/>
              </a:solidFill>
              <a:latin typeface="Century Gothic"/>
              <a:cs typeface="Century Gothic"/>
            </a:endParaRPr>
          </a:p>
          <a:p>
            <a:pPr marL="227492" defTabSz="806867">
              <a:spcBef>
                <a:spcPts val="1147"/>
              </a:spcBef>
            </a:pPr>
            <a:r>
              <a:rPr sz="1456" kern="0" dirty="0">
                <a:solidFill>
                  <a:sysClr val="windowText" lastClr="000000"/>
                </a:solidFill>
                <a:latin typeface="Arial"/>
                <a:cs typeface="Arial"/>
              </a:rPr>
              <a:t>−</a:t>
            </a:r>
            <a:r>
              <a:rPr sz="1456" kern="0" spc="361" dirty="0">
                <a:solidFill>
                  <a:sysClr val="windowText" lastClr="000000"/>
                </a:solidFill>
                <a:latin typeface="Arial"/>
                <a:cs typeface="Arial"/>
              </a:rPr>
              <a:t> </a:t>
            </a:r>
            <a:r>
              <a:rPr sz="1456" kern="0" spc="88" dirty="0">
                <a:solidFill>
                  <a:srgbClr val="7E7E7E"/>
                </a:solidFill>
                <a:latin typeface="Century Gothic"/>
                <a:cs typeface="Century Gothic"/>
              </a:rPr>
              <a:t>We</a:t>
            </a:r>
            <a:r>
              <a:rPr sz="1456" kern="0" spc="-4" dirty="0">
                <a:solidFill>
                  <a:srgbClr val="7E7E7E"/>
                </a:solidFill>
                <a:latin typeface="Century Gothic"/>
                <a:cs typeface="Century Gothic"/>
              </a:rPr>
              <a:t> </a:t>
            </a:r>
            <a:r>
              <a:rPr sz="1456" kern="0" spc="101" dirty="0">
                <a:solidFill>
                  <a:srgbClr val="7E7E7E"/>
                </a:solidFill>
                <a:latin typeface="Century Gothic"/>
                <a:cs typeface="Century Gothic"/>
              </a:rPr>
              <a:t>will</a:t>
            </a:r>
            <a:r>
              <a:rPr sz="1456" kern="0" spc="-35" dirty="0">
                <a:solidFill>
                  <a:srgbClr val="7E7E7E"/>
                </a:solidFill>
                <a:latin typeface="Century Gothic"/>
                <a:cs typeface="Century Gothic"/>
              </a:rPr>
              <a:t> </a:t>
            </a:r>
            <a:r>
              <a:rPr sz="1456" kern="0" dirty="0">
                <a:solidFill>
                  <a:srgbClr val="7E7E7E"/>
                </a:solidFill>
                <a:latin typeface="Century Gothic"/>
                <a:cs typeface="Century Gothic"/>
              </a:rPr>
              <a:t>be</a:t>
            </a:r>
            <a:r>
              <a:rPr sz="1456" kern="0" spc="-4" dirty="0">
                <a:solidFill>
                  <a:srgbClr val="7E7E7E"/>
                </a:solidFill>
                <a:latin typeface="Century Gothic"/>
                <a:cs typeface="Century Gothic"/>
              </a:rPr>
              <a:t> </a:t>
            </a:r>
            <a:r>
              <a:rPr sz="1456" kern="0" dirty="0">
                <a:solidFill>
                  <a:srgbClr val="7E7E7E"/>
                </a:solidFill>
                <a:latin typeface="Century Gothic"/>
                <a:cs typeface="Century Gothic"/>
              </a:rPr>
              <a:t>an </a:t>
            </a:r>
            <a:r>
              <a:rPr sz="1456" kern="0" spc="57" dirty="0">
                <a:solidFill>
                  <a:srgbClr val="7E7E7E"/>
                </a:solidFill>
                <a:latin typeface="Century Gothic"/>
                <a:cs typeface="Century Gothic"/>
              </a:rPr>
              <a:t>extension</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of</a:t>
            </a:r>
            <a:r>
              <a:rPr sz="1456" kern="0" spc="-18" dirty="0">
                <a:solidFill>
                  <a:srgbClr val="7E7E7E"/>
                </a:solidFill>
                <a:latin typeface="Century Gothic"/>
                <a:cs typeface="Century Gothic"/>
              </a:rPr>
              <a:t> </a:t>
            </a:r>
            <a:r>
              <a:rPr sz="1456" kern="0" spc="62" dirty="0">
                <a:solidFill>
                  <a:srgbClr val="7E7E7E"/>
                </a:solidFill>
                <a:latin typeface="Century Gothic"/>
                <a:cs typeface="Century Gothic"/>
              </a:rPr>
              <a:t>your</a:t>
            </a:r>
            <a:r>
              <a:rPr sz="1456" kern="0" spc="-22" dirty="0">
                <a:solidFill>
                  <a:srgbClr val="7E7E7E"/>
                </a:solidFill>
                <a:latin typeface="Century Gothic"/>
                <a:cs typeface="Century Gothic"/>
              </a:rPr>
              <a:t> </a:t>
            </a:r>
            <a:r>
              <a:rPr sz="1456" kern="0" spc="40" dirty="0">
                <a:solidFill>
                  <a:srgbClr val="7E7E7E"/>
                </a:solidFill>
                <a:latin typeface="Century Gothic"/>
                <a:cs typeface="Century Gothic"/>
              </a:rPr>
              <a:t>management</a:t>
            </a:r>
            <a:r>
              <a:rPr sz="1456" kern="0" spc="-40" dirty="0">
                <a:solidFill>
                  <a:srgbClr val="7E7E7E"/>
                </a:solidFill>
                <a:latin typeface="Century Gothic"/>
                <a:cs typeface="Century Gothic"/>
              </a:rPr>
              <a:t> </a:t>
            </a:r>
            <a:r>
              <a:rPr sz="1456" kern="0" spc="-9" dirty="0">
                <a:solidFill>
                  <a:srgbClr val="7E7E7E"/>
                </a:solidFill>
                <a:latin typeface="Century Gothic"/>
                <a:cs typeface="Century Gothic"/>
              </a:rPr>
              <a:t>team.</a:t>
            </a:r>
            <a:endParaRPr sz="1456" kern="0">
              <a:solidFill>
                <a:sysClr val="windowText" lastClr="000000"/>
              </a:solidFill>
              <a:latin typeface="Century Gothic"/>
              <a:cs typeface="Century Gothic"/>
            </a:endParaRPr>
          </a:p>
          <a:p>
            <a:pPr marL="98057" indent="-90772" defTabSz="806867">
              <a:spcBef>
                <a:spcPts val="1143"/>
              </a:spcBef>
              <a:buClr>
                <a:srgbClr val="000000"/>
              </a:buClr>
              <a:buSzPct val="93939"/>
              <a:buFont typeface="Wingdings"/>
              <a:buChar char=""/>
              <a:tabLst>
                <a:tab pos="98057" algn="l"/>
              </a:tabLst>
            </a:pPr>
            <a:r>
              <a:rPr sz="1456" kern="0" spc="97" dirty="0">
                <a:solidFill>
                  <a:srgbClr val="7E7E7E"/>
                </a:solidFill>
                <a:latin typeface="Century Gothic"/>
                <a:cs typeface="Century Gothic"/>
              </a:rPr>
              <a:t>We</a:t>
            </a:r>
            <a:r>
              <a:rPr sz="1456" kern="0" spc="-13" dirty="0">
                <a:solidFill>
                  <a:srgbClr val="7E7E7E"/>
                </a:solidFill>
                <a:latin typeface="Century Gothic"/>
                <a:cs typeface="Century Gothic"/>
              </a:rPr>
              <a:t> </a:t>
            </a:r>
            <a:r>
              <a:rPr sz="1456" kern="0" dirty="0">
                <a:solidFill>
                  <a:srgbClr val="7E7E7E"/>
                </a:solidFill>
                <a:latin typeface="Century Gothic"/>
                <a:cs typeface="Century Gothic"/>
              </a:rPr>
              <a:t>believe</a:t>
            </a:r>
            <a:r>
              <a:rPr sz="1456" kern="0" spc="13" dirty="0">
                <a:solidFill>
                  <a:srgbClr val="7E7E7E"/>
                </a:solidFill>
                <a:latin typeface="Century Gothic"/>
                <a:cs typeface="Century Gothic"/>
              </a:rPr>
              <a:t> </a:t>
            </a:r>
            <a:r>
              <a:rPr sz="1456" kern="0" spc="106" dirty="0">
                <a:solidFill>
                  <a:srgbClr val="7E7E7E"/>
                </a:solidFill>
                <a:latin typeface="Century Gothic"/>
                <a:cs typeface="Century Gothic"/>
              </a:rPr>
              <a:t>in</a:t>
            </a:r>
            <a:r>
              <a:rPr sz="1456" kern="0" spc="-31" dirty="0">
                <a:solidFill>
                  <a:srgbClr val="7E7E7E"/>
                </a:solidFill>
                <a:latin typeface="Century Gothic"/>
                <a:cs typeface="Century Gothic"/>
              </a:rPr>
              <a:t> </a:t>
            </a:r>
            <a:r>
              <a:rPr sz="1456" kern="0" spc="57" dirty="0">
                <a:solidFill>
                  <a:srgbClr val="7E7E7E"/>
                </a:solidFill>
                <a:latin typeface="Century Gothic"/>
                <a:cs typeface="Century Gothic"/>
              </a:rPr>
              <a:t>meeting</a:t>
            </a:r>
            <a:r>
              <a:rPr sz="1456" kern="0" spc="-13" dirty="0">
                <a:solidFill>
                  <a:srgbClr val="7E7E7E"/>
                </a:solidFill>
                <a:latin typeface="Century Gothic"/>
                <a:cs typeface="Century Gothic"/>
              </a:rPr>
              <a:t> </a:t>
            </a:r>
            <a:r>
              <a:rPr sz="1456" kern="0" spc="62" dirty="0">
                <a:solidFill>
                  <a:srgbClr val="7E7E7E"/>
                </a:solidFill>
                <a:latin typeface="Century Gothic"/>
                <a:cs typeface="Century Gothic"/>
              </a:rPr>
              <a:t>your</a:t>
            </a:r>
            <a:r>
              <a:rPr sz="1456" kern="0" spc="-4" dirty="0">
                <a:solidFill>
                  <a:srgbClr val="7E7E7E"/>
                </a:solidFill>
                <a:latin typeface="Century Gothic"/>
                <a:cs typeface="Century Gothic"/>
              </a:rPr>
              <a:t> </a:t>
            </a:r>
            <a:r>
              <a:rPr sz="1456" kern="0" spc="-9" dirty="0">
                <a:solidFill>
                  <a:srgbClr val="7E7E7E"/>
                </a:solidFill>
                <a:latin typeface="Century Gothic"/>
                <a:cs typeface="Century Gothic"/>
              </a:rPr>
              <a:t>needs.</a:t>
            </a:r>
            <a:endParaRPr sz="1456" kern="0">
              <a:solidFill>
                <a:sysClr val="windowText" lastClr="000000"/>
              </a:solidFill>
              <a:latin typeface="Century Gothic"/>
              <a:cs typeface="Century Gothic"/>
            </a:endParaRPr>
          </a:p>
          <a:p>
            <a:pPr marL="227492" defTabSz="806867">
              <a:spcBef>
                <a:spcPts val="1143"/>
              </a:spcBef>
            </a:pPr>
            <a:r>
              <a:rPr sz="1456" kern="0" dirty="0">
                <a:solidFill>
                  <a:sysClr val="windowText" lastClr="000000"/>
                </a:solidFill>
                <a:latin typeface="Arial"/>
                <a:cs typeface="Arial"/>
              </a:rPr>
              <a:t>−</a:t>
            </a:r>
            <a:r>
              <a:rPr sz="1456" kern="0" spc="410" dirty="0">
                <a:solidFill>
                  <a:sysClr val="windowText" lastClr="000000"/>
                </a:solidFill>
                <a:latin typeface="Arial"/>
                <a:cs typeface="Arial"/>
              </a:rPr>
              <a:t> </a:t>
            </a:r>
            <a:r>
              <a:rPr sz="1456" kern="0" dirty="0">
                <a:solidFill>
                  <a:srgbClr val="7E7E7E"/>
                </a:solidFill>
                <a:latin typeface="Century Gothic"/>
                <a:cs typeface="Century Gothic"/>
              </a:rPr>
              <a:t>“Getting</a:t>
            </a:r>
            <a:r>
              <a:rPr sz="1456" kern="0" spc="9" dirty="0">
                <a:solidFill>
                  <a:srgbClr val="7E7E7E"/>
                </a:solidFill>
                <a:latin typeface="Century Gothic"/>
                <a:cs typeface="Century Gothic"/>
              </a:rPr>
              <a:t> </a:t>
            </a:r>
            <a:r>
              <a:rPr sz="1456" kern="0" spc="106" dirty="0">
                <a:solidFill>
                  <a:srgbClr val="7E7E7E"/>
                </a:solidFill>
                <a:latin typeface="Century Gothic"/>
                <a:cs typeface="Century Gothic"/>
              </a:rPr>
              <a:t>In</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Out”</a:t>
            </a:r>
            <a:r>
              <a:rPr sz="1456" kern="0" spc="18" dirty="0">
                <a:solidFill>
                  <a:srgbClr val="7E7E7E"/>
                </a:solidFill>
                <a:latin typeface="Century Gothic"/>
                <a:cs typeface="Century Gothic"/>
              </a:rPr>
              <a:t> </a:t>
            </a:r>
            <a:r>
              <a:rPr sz="1456" kern="0" dirty="0">
                <a:solidFill>
                  <a:srgbClr val="7E7E7E"/>
                </a:solidFill>
                <a:latin typeface="Century Gothic"/>
                <a:cs typeface="Century Gothic"/>
              </a:rPr>
              <a:t>based</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on</a:t>
            </a:r>
            <a:r>
              <a:rPr sz="1456" kern="0" spc="26" dirty="0">
                <a:solidFill>
                  <a:srgbClr val="7E7E7E"/>
                </a:solidFill>
                <a:latin typeface="Century Gothic"/>
                <a:cs typeface="Century Gothic"/>
              </a:rPr>
              <a:t> </a:t>
            </a:r>
            <a:r>
              <a:rPr sz="1456" kern="0" spc="62" dirty="0">
                <a:solidFill>
                  <a:srgbClr val="7E7E7E"/>
                </a:solidFill>
                <a:latin typeface="Century Gothic"/>
                <a:cs typeface="Century Gothic"/>
              </a:rPr>
              <a:t>your</a:t>
            </a:r>
            <a:r>
              <a:rPr sz="1456" kern="0" spc="4" dirty="0">
                <a:solidFill>
                  <a:srgbClr val="7E7E7E"/>
                </a:solidFill>
                <a:latin typeface="Century Gothic"/>
                <a:cs typeface="Century Gothic"/>
              </a:rPr>
              <a:t> </a:t>
            </a:r>
            <a:r>
              <a:rPr sz="1456" kern="0" spc="-9" dirty="0">
                <a:solidFill>
                  <a:srgbClr val="7E7E7E"/>
                </a:solidFill>
                <a:latin typeface="Century Gothic"/>
                <a:cs typeface="Century Gothic"/>
              </a:rPr>
              <a:t>needs.</a:t>
            </a:r>
            <a:endParaRPr sz="1456" kern="0">
              <a:solidFill>
                <a:sysClr val="windowText" lastClr="000000"/>
              </a:solidFill>
              <a:latin typeface="Century Gothic"/>
              <a:cs typeface="Century Gothic"/>
            </a:endParaRPr>
          </a:p>
          <a:p>
            <a:pPr marL="227492" defTabSz="806867">
              <a:spcBef>
                <a:spcPts val="1143"/>
              </a:spcBef>
            </a:pPr>
            <a:r>
              <a:rPr sz="1456" kern="0" dirty="0">
                <a:solidFill>
                  <a:sysClr val="windowText" lastClr="000000"/>
                </a:solidFill>
                <a:latin typeface="Arial"/>
                <a:cs typeface="Arial"/>
              </a:rPr>
              <a:t>−</a:t>
            </a:r>
            <a:r>
              <a:rPr sz="1456" kern="0" spc="405" dirty="0">
                <a:solidFill>
                  <a:sysClr val="windowText" lastClr="000000"/>
                </a:solidFill>
                <a:latin typeface="Arial"/>
                <a:cs typeface="Arial"/>
              </a:rPr>
              <a:t> </a:t>
            </a:r>
            <a:r>
              <a:rPr sz="1456" kern="0" spc="101" dirty="0">
                <a:solidFill>
                  <a:srgbClr val="7E7E7E"/>
                </a:solidFill>
                <a:latin typeface="Century Gothic"/>
                <a:cs typeface="Century Gothic"/>
              </a:rPr>
              <a:t>Wipfli</a:t>
            </a:r>
            <a:r>
              <a:rPr sz="1456" kern="0" spc="-9" dirty="0">
                <a:solidFill>
                  <a:srgbClr val="7E7E7E"/>
                </a:solidFill>
                <a:latin typeface="Century Gothic"/>
                <a:cs typeface="Century Gothic"/>
              </a:rPr>
              <a:t> </a:t>
            </a:r>
            <a:r>
              <a:rPr sz="1456" kern="0" spc="49" dirty="0">
                <a:solidFill>
                  <a:srgbClr val="7E7E7E"/>
                </a:solidFill>
                <a:latin typeface="Century Gothic"/>
                <a:cs typeface="Century Gothic"/>
              </a:rPr>
              <a:t>has</a:t>
            </a:r>
            <a:r>
              <a:rPr sz="1456" kern="0" spc="18" dirty="0">
                <a:solidFill>
                  <a:srgbClr val="7E7E7E"/>
                </a:solidFill>
                <a:latin typeface="Century Gothic"/>
                <a:cs typeface="Century Gothic"/>
              </a:rPr>
              <a:t> </a:t>
            </a:r>
            <a:r>
              <a:rPr sz="1456" kern="0" spc="40" dirty="0">
                <a:solidFill>
                  <a:srgbClr val="7E7E7E"/>
                </a:solidFill>
                <a:latin typeface="Century Gothic"/>
                <a:cs typeface="Century Gothic"/>
              </a:rPr>
              <a:t>continued</a:t>
            </a:r>
            <a:r>
              <a:rPr sz="1456" kern="0" spc="-4" dirty="0">
                <a:solidFill>
                  <a:srgbClr val="7E7E7E"/>
                </a:solidFill>
                <a:latin typeface="Century Gothic"/>
                <a:cs typeface="Century Gothic"/>
              </a:rPr>
              <a:t> </a:t>
            </a:r>
            <a:r>
              <a:rPr sz="1456" kern="0" dirty="0">
                <a:solidFill>
                  <a:srgbClr val="7E7E7E"/>
                </a:solidFill>
                <a:latin typeface="Century Gothic"/>
                <a:cs typeface="Century Gothic"/>
              </a:rPr>
              <a:t>to</a:t>
            </a:r>
            <a:r>
              <a:rPr sz="1456" kern="0" spc="9" dirty="0">
                <a:solidFill>
                  <a:srgbClr val="7E7E7E"/>
                </a:solidFill>
                <a:latin typeface="Century Gothic"/>
                <a:cs typeface="Century Gothic"/>
              </a:rPr>
              <a:t> </a:t>
            </a:r>
            <a:r>
              <a:rPr sz="1456" kern="0" spc="71" dirty="0">
                <a:solidFill>
                  <a:srgbClr val="7E7E7E"/>
                </a:solidFill>
                <a:latin typeface="Century Gothic"/>
                <a:cs typeface="Century Gothic"/>
              </a:rPr>
              <a:t>invest</a:t>
            </a:r>
            <a:r>
              <a:rPr sz="1456" kern="0" spc="-4" dirty="0">
                <a:solidFill>
                  <a:srgbClr val="7E7E7E"/>
                </a:solidFill>
                <a:latin typeface="Century Gothic"/>
                <a:cs typeface="Century Gothic"/>
              </a:rPr>
              <a:t> </a:t>
            </a:r>
            <a:r>
              <a:rPr sz="1456" kern="0" spc="106" dirty="0">
                <a:solidFill>
                  <a:srgbClr val="7E7E7E"/>
                </a:solidFill>
                <a:latin typeface="Century Gothic"/>
                <a:cs typeface="Century Gothic"/>
              </a:rPr>
              <a:t>in</a:t>
            </a:r>
            <a:r>
              <a:rPr sz="1456" kern="0" spc="9" dirty="0">
                <a:solidFill>
                  <a:srgbClr val="7E7E7E"/>
                </a:solidFill>
                <a:latin typeface="Century Gothic"/>
                <a:cs typeface="Century Gothic"/>
              </a:rPr>
              <a:t> </a:t>
            </a:r>
            <a:r>
              <a:rPr sz="1456" kern="0" dirty="0">
                <a:solidFill>
                  <a:srgbClr val="7E7E7E"/>
                </a:solidFill>
                <a:latin typeface="Century Gothic"/>
                <a:cs typeface="Century Gothic"/>
              </a:rPr>
              <a:t>technology</a:t>
            </a:r>
            <a:r>
              <a:rPr sz="1456" kern="0" spc="-18"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26" dirty="0">
                <a:solidFill>
                  <a:srgbClr val="7E7E7E"/>
                </a:solidFill>
                <a:latin typeface="Century Gothic"/>
                <a:cs typeface="Century Gothic"/>
              </a:rPr>
              <a:t> </a:t>
            </a:r>
            <a:r>
              <a:rPr sz="1456" kern="0" spc="49" dirty="0">
                <a:solidFill>
                  <a:srgbClr val="7E7E7E"/>
                </a:solidFill>
                <a:latin typeface="Century Gothic"/>
                <a:cs typeface="Century Gothic"/>
              </a:rPr>
              <a:t>AI</a:t>
            </a:r>
            <a:r>
              <a:rPr sz="1456" kern="0" spc="18" dirty="0">
                <a:solidFill>
                  <a:srgbClr val="7E7E7E"/>
                </a:solidFill>
                <a:latin typeface="Century Gothic"/>
                <a:cs typeface="Century Gothic"/>
              </a:rPr>
              <a:t> </a:t>
            </a:r>
            <a:r>
              <a:rPr sz="1456" kern="0" dirty="0">
                <a:solidFill>
                  <a:srgbClr val="7E7E7E"/>
                </a:solidFill>
                <a:latin typeface="Century Gothic"/>
                <a:cs typeface="Century Gothic"/>
              </a:rPr>
              <a:t>to</a:t>
            </a:r>
            <a:r>
              <a:rPr sz="1456" kern="0" spc="22" dirty="0">
                <a:solidFill>
                  <a:srgbClr val="7E7E7E"/>
                </a:solidFill>
                <a:latin typeface="Century Gothic"/>
                <a:cs typeface="Century Gothic"/>
              </a:rPr>
              <a:t> </a:t>
            </a:r>
            <a:r>
              <a:rPr sz="1456" kern="0" spc="49" dirty="0">
                <a:solidFill>
                  <a:srgbClr val="7E7E7E"/>
                </a:solidFill>
                <a:latin typeface="Century Gothic"/>
                <a:cs typeface="Century Gothic"/>
              </a:rPr>
              <a:t>improve</a:t>
            </a:r>
            <a:r>
              <a:rPr sz="1456" kern="0" spc="-13" dirty="0">
                <a:solidFill>
                  <a:srgbClr val="7E7E7E"/>
                </a:solidFill>
                <a:latin typeface="Century Gothic"/>
                <a:cs typeface="Century Gothic"/>
              </a:rPr>
              <a:t> </a:t>
            </a:r>
            <a:r>
              <a:rPr sz="1456" kern="0" spc="44" dirty="0">
                <a:solidFill>
                  <a:srgbClr val="7E7E7E"/>
                </a:solidFill>
                <a:latin typeface="Century Gothic"/>
                <a:cs typeface="Century Gothic"/>
              </a:rPr>
              <a:t>audit</a:t>
            </a:r>
            <a:r>
              <a:rPr sz="1456" kern="0" spc="9" dirty="0">
                <a:solidFill>
                  <a:srgbClr val="7E7E7E"/>
                </a:solidFill>
                <a:latin typeface="Century Gothic"/>
                <a:cs typeface="Century Gothic"/>
              </a:rPr>
              <a:t> </a:t>
            </a:r>
            <a:r>
              <a:rPr sz="1456" kern="0" dirty="0">
                <a:solidFill>
                  <a:srgbClr val="7E7E7E"/>
                </a:solidFill>
                <a:latin typeface="Century Gothic"/>
                <a:cs typeface="Century Gothic"/>
              </a:rPr>
              <a:t>approach</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and</a:t>
            </a:r>
            <a:r>
              <a:rPr sz="1456" kern="0" spc="4" dirty="0">
                <a:solidFill>
                  <a:srgbClr val="7E7E7E"/>
                </a:solidFill>
                <a:latin typeface="Century Gothic"/>
                <a:cs typeface="Century Gothic"/>
              </a:rPr>
              <a:t> </a:t>
            </a:r>
            <a:r>
              <a:rPr sz="1456" kern="0" spc="44" dirty="0">
                <a:solidFill>
                  <a:srgbClr val="7E7E7E"/>
                </a:solidFill>
                <a:latin typeface="Century Gothic"/>
                <a:cs typeface="Century Gothic"/>
              </a:rPr>
              <a:t>client</a:t>
            </a:r>
            <a:r>
              <a:rPr sz="1456" kern="0" spc="-4" dirty="0">
                <a:solidFill>
                  <a:srgbClr val="7E7E7E"/>
                </a:solidFill>
                <a:latin typeface="Century Gothic"/>
                <a:cs typeface="Century Gothic"/>
              </a:rPr>
              <a:t> </a:t>
            </a:r>
            <a:r>
              <a:rPr sz="1456" kern="0" spc="31" dirty="0">
                <a:solidFill>
                  <a:srgbClr val="7E7E7E"/>
                </a:solidFill>
                <a:latin typeface="Century Gothic"/>
                <a:cs typeface="Century Gothic"/>
              </a:rPr>
              <a:t>interactions.</a:t>
            </a:r>
            <a:endParaRPr sz="1456" kern="0">
              <a:solidFill>
                <a:sysClr val="windowText" lastClr="000000"/>
              </a:solidFill>
              <a:latin typeface="Century Gothic"/>
              <a:cs typeface="Century Gothic"/>
            </a:endParaRPr>
          </a:p>
          <a:p>
            <a:pPr marL="227492" defTabSz="806867">
              <a:spcBef>
                <a:spcPts val="1143"/>
              </a:spcBef>
            </a:pPr>
            <a:r>
              <a:rPr sz="1456" kern="0" dirty="0">
                <a:solidFill>
                  <a:sysClr val="windowText" lastClr="000000"/>
                </a:solidFill>
                <a:latin typeface="Arial"/>
                <a:cs typeface="Arial"/>
              </a:rPr>
              <a:t>−</a:t>
            </a:r>
            <a:r>
              <a:rPr sz="1456" kern="0" spc="437" dirty="0">
                <a:solidFill>
                  <a:sysClr val="windowText" lastClr="000000"/>
                </a:solidFill>
                <a:latin typeface="Arial"/>
                <a:cs typeface="Arial"/>
              </a:rPr>
              <a:t> </a:t>
            </a:r>
            <a:r>
              <a:rPr sz="1456" kern="0" spc="88" dirty="0">
                <a:solidFill>
                  <a:srgbClr val="7E7E7E"/>
                </a:solidFill>
                <a:latin typeface="Century Gothic"/>
                <a:cs typeface="Century Gothic"/>
              </a:rPr>
              <a:t>We</a:t>
            </a:r>
            <a:r>
              <a:rPr sz="1456" kern="0" spc="26" dirty="0">
                <a:solidFill>
                  <a:srgbClr val="7E7E7E"/>
                </a:solidFill>
                <a:latin typeface="Century Gothic"/>
                <a:cs typeface="Century Gothic"/>
              </a:rPr>
              <a:t> </a:t>
            </a:r>
            <a:r>
              <a:rPr sz="1456" kern="0" dirty="0">
                <a:solidFill>
                  <a:srgbClr val="7E7E7E"/>
                </a:solidFill>
                <a:latin typeface="Century Gothic"/>
                <a:cs typeface="Century Gothic"/>
              </a:rPr>
              <a:t>respect</a:t>
            </a:r>
            <a:r>
              <a:rPr sz="1456" kern="0" spc="26" dirty="0">
                <a:solidFill>
                  <a:srgbClr val="7E7E7E"/>
                </a:solidFill>
                <a:latin typeface="Century Gothic"/>
                <a:cs typeface="Century Gothic"/>
              </a:rPr>
              <a:t> </a:t>
            </a:r>
            <a:r>
              <a:rPr sz="1456" kern="0" spc="49" dirty="0">
                <a:solidFill>
                  <a:srgbClr val="7E7E7E"/>
                </a:solidFill>
                <a:latin typeface="Century Gothic"/>
                <a:cs typeface="Century Gothic"/>
              </a:rPr>
              <a:t>the</a:t>
            </a:r>
            <a:r>
              <a:rPr sz="1456" kern="0" spc="31" dirty="0">
                <a:solidFill>
                  <a:srgbClr val="7E7E7E"/>
                </a:solidFill>
                <a:latin typeface="Century Gothic"/>
                <a:cs typeface="Century Gothic"/>
              </a:rPr>
              <a:t> </a:t>
            </a:r>
            <a:r>
              <a:rPr sz="1456" kern="0" spc="44" dirty="0">
                <a:solidFill>
                  <a:srgbClr val="7E7E7E"/>
                </a:solidFill>
                <a:latin typeface="Century Gothic"/>
                <a:cs typeface="Century Gothic"/>
              </a:rPr>
              <a:t>demands</a:t>
            </a:r>
            <a:r>
              <a:rPr sz="1456" kern="0" spc="22" dirty="0">
                <a:solidFill>
                  <a:srgbClr val="7E7E7E"/>
                </a:solidFill>
                <a:latin typeface="Century Gothic"/>
                <a:cs typeface="Century Gothic"/>
              </a:rPr>
              <a:t> </a:t>
            </a:r>
            <a:r>
              <a:rPr sz="1456" kern="0" dirty="0">
                <a:solidFill>
                  <a:srgbClr val="7E7E7E"/>
                </a:solidFill>
                <a:latin typeface="Century Gothic"/>
                <a:cs typeface="Century Gothic"/>
              </a:rPr>
              <a:t>on</a:t>
            </a:r>
            <a:r>
              <a:rPr sz="1456" kern="0" spc="26" dirty="0">
                <a:solidFill>
                  <a:srgbClr val="7E7E7E"/>
                </a:solidFill>
                <a:latin typeface="Century Gothic"/>
                <a:cs typeface="Century Gothic"/>
              </a:rPr>
              <a:t> </a:t>
            </a:r>
            <a:r>
              <a:rPr sz="1456" kern="0" spc="62" dirty="0">
                <a:solidFill>
                  <a:srgbClr val="7E7E7E"/>
                </a:solidFill>
                <a:latin typeface="Century Gothic"/>
                <a:cs typeface="Century Gothic"/>
              </a:rPr>
              <a:t>your</a:t>
            </a:r>
            <a:r>
              <a:rPr sz="1456" kern="0" dirty="0">
                <a:solidFill>
                  <a:srgbClr val="7E7E7E"/>
                </a:solidFill>
                <a:latin typeface="Century Gothic"/>
                <a:cs typeface="Century Gothic"/>
              </a:rPr>
              <a:t> </a:t>
            </a:r>
            <a:r>
              <a:rPr sz="1456" kern="0" spc="44" dirty="0">
                <a:solidFill>
                  <a:srgbClr val="7E7E7E"/>
                </a:solidFill>
                <a:latin typeface="Century Gothic"/>
                <a:cs typeface="Century Gothic"/>
              </a:rPr>
              <a:t>time.</a:t>
            </a:r>
            <a:endParaRPr sz="1456" kern="0">
              <a:solidFill>
                <a:sysClr val="windowText" lastClr="000000"/>
              </a:solidFill>
              <a:latin typeface="Century Gothic"/>
              <a:cs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392" y="382694"/>
            <a:ext cx="5824901" cy="622546"/>
          </a:xfrm>
          <a:prstGeom prst="rect">
            <a:avLst/>
          </a:prstGeom>
        </p:spPr>
        <p:txBody>
          <a:bodyPr vert="horz" wrap="square" lIns="0" tIns="334140" rIns="0" bIns="0" rtlCol="0">
            <a:spAutoFit/>
          </a:bodyPr>
          <a:lstStyle/>
          <a:p>
            <a:pPr marL="485801">
              <a:spcBef>
                <a:spcPts val="88"/>
              </a:spcBef>
            </a:pPr>
            <a:r>
              <a:rPr spc="247" dirty="0"/>
              <a:t>Cost</a:t>
            </a:r>
            <a:r>
              <a:rPr spc="115" dirty="0"/>
              <a:t> </a:t>
            </a:r>
            <a:r>
              <a:rPr spc="216" dirty="0"/>
              <a:t>Report</a:t>
            </a:r>
            <a:r>
              <a:rPr spc="119" dirty="0"/>
              <a:t> </a:t>
            </a:r>
            <a:r>
              <a:rPr spc="238" dirty="0"/>
              <a:t>Approach</a:t>
            </a:r>
          </a:p>
        </p:txBody>
      </p:sp>
      <p:pic>
        <p:nvPicPr>
          <p:cNvPr id="3" name="object 3"/>
          <p:cNvPicPr/>
          <p:nvPr/>
        </p:nvPicPr>
        <p:blipFill>
          <a:blip r:embed="rId2" cstate="print"/>
          <a:stretch>
            <a:fillRect/>
          </a:stretch>
        </p:blipFill>
        <p:spPr>
          <a:xfrm>
            <a:off x="4721711" y="1375633"/>
            <a:ext cx="6615953" cy="796066"/>
          </a:xfrm>
          <a:prstGeom prst="rect">
            <a:avLst/>
          </a:prstGeom>
        </p:spPr>
      </p:pic>
      <p:sp>
        <p:nvSpPr>
          <p:cNvPr id="4" name="object 4"/>
          <p:cNvSpPr txBox="1"/>
          <p:nvPr/>
        </p:nvSpPr>
        <p:spPr>
          <a:xfrm>
            <a:off x="4760312" y="1493746"/>
            <a:ext cx="6042772" cy="517433"/>
          </a:xfrm>
          <a:prstGeom prst="rect">
            <a:avLst/>
          </a:prstGeom>
        </p:spPr>
        <p:txBody>
          <a:bodyPr vert="horz" wrap="square" lIns="0" tIns="22971" rIns="0" bIns="0" rtlCol="0">
            <a:spAutoFit/>
          </a:bodyPr>
          <a:lstStyle/>
          <a:p>
            <a:pPr marL="62756" indent="-61636" defTabSz="806867">
              <a:spcBef>
                <a:spcPts val="180"/>
              </a:spcBef>
              <a:buSzPct val="65217"/>
              <a:buFontTx/>
              <a:buChar char="•"/>
              <a:tabLst>
                <a:tab pos="62756" algn="l"/>
              </a:tabLst>
            </a:pPr>
            <a:r>
              <a:rPr sz="1015" kern="0" spc="53" dirty="0">
                <a:solidFill>
                  <a:sysClr val="windowText" lastClr="000000"/>
                </a:solidFill>
                <a:latin typeface="Century Gothic"/>
                <a:cs typeface="Century Gothic"/>
              </a:rPr>
              <a:t>The</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audit</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team</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also</a:t>
            </a:r>
            <a:r>
              <a:rPr sz="1015" kern="0" spc="26"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prepares</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the</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cost</a:t>
            </a:r>
            <a:r>
              <a:rPr sz="1015" kern="0" spc="49"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reports</a:t>
            </a:r>
            <a:endParaRPr sz="1015" kern="0">
              <a:solidFill>
                <a:sysClr val="windowText" lastClr="000000"/>
              </a:solidFill>
              <a:latin typeface="Century Gothic"/>
              <a:cs typeface="Century Gothic"/>
            </a:endParaRPr>
          </a:p>
          <a:p>
            <a:pPr marL="62756" indent="-61636" defTabSz="806867">
              <a:spcBef>
                <a:spcPts val="97"/>
              </a:spcBef>
              <a:buSzPct val="65217"/>
              <a:buFontTx/>
              <a:buChar char="•"/>
              <a:tabLst>
                <a:tab pos="62756" algn="l"/>
              </a:tabLst>
            </a:pPr>
            <a:r>
              <a:rPr sz="1015" kern="0" spc="53" dirty="0">
                <a:solidFill>
                  <a:sysClr val="windowText" lastClr="000000"/>
                </a:solidFill>
                <a:latin typeface="Century Gothic"/>
                <a:cs typeface="Century Gothic"/>
              </a:rPr>
              <a:t>Eliminates</a:t>
            </a:r>
            <a:r>
              <a:rPr sz="1015" kern="0" spc="13"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duplication</a:t>
            </a:r>
            <a:r>
              <a:rPr sz="1015" kern="0" spc="9" dirty="0">
                <a:solidFill>
                  <a:sysClr val="windowText" lastClr="000000"/>
                </a:solidFill>
                <a:latin typeface="Century Gothic"/>
                <a:cs typeface="Century Gothic"/>
              </a:rPr>
              <a:t> and</a:t>
            </a:r>
            <a:r>
              <a:rPr sz="1015" kern="0" spc="22"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ultimately</a:t>
            </a:r>
            <a:r>
              <a:rPr sz="1015" kern="0"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saves </a:t>
            </a:r>
            <a:r>
              <a:rPr sz="1015" kern="0" spc="49" dirty="0">
                <a:solidFill>
                  <a:sysClr val="windowText" lastClr="000000"/>
                </a:solidFill>
                <a:latin typeface="Century Gothic"/>
                <a:cs typeface="Century Gothic"/>
              </a:rPr>
              <a:t>time</a:t>
            </a:r>
            <a:r>
              <a:rPr sz="1015" kern="0" spc="22"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for</a:t>
            </a:r>
            <a:r>
              <a:rPr sz="1015" kern="0" spc="9"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all</a:t>
            </a:r>
            <a:r>
              <a:rPr sz="1015" kern="0" spc="4"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involved</a:t>
            </a:r>
            <a:endParaRPr sz="1015" kern="0">
              <a:solidFill>
                <a:sysClr val="windowText" lastClr="000000"/>
              </a:solidFill>
              <a:latin typeface="Century Gothic"/>
              <a:cs typeface="Century Gothic"/>
            </a:endParaRPr>
          </a:p>
          <a:p>
            <a:pPr marL="62756" indent="-61636" defTabSz="806867">
              <a:spcBef>
                <a:spcPts val="84"/>
              </a:spcBef>
              <a:buSzPct val="65217"/>
              <a:buFontTx/>
              <a:buChar char="•"/>
              <a:tabLst>
                <a:tab pos="62756" algn="l"/>
              </a:tabLst>
            </a:pPr>
            <a:r>
              <a:rPr sz="1015" kern="0" dirty="0">
                <a:solidFill>
                  <a:sysClr val="windowText" lastClr="000000"/>
                </a:solidFill>
                <a:latin typeface="Century Gothic"/>
                <a:cs typeface="Century Gothic"/>
              </a:rPr>
              <a:t>A</a:t>
            </a:r>
            <a:r>
              <a:rPr sz="1015" kern="0" spc="22"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separate</a:t>
            </a:r>
            <a:r>
              <a:rPr sz="1015" kern="0" spc="22"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cost</a:t>
            </a:r>
            <a:r>
              <a:rPr sz="1015" kern="0" spc="40"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report</a:t>
            </a:r>
            <a:r>
              <a:rPr sz="1015" kern="0" spc="3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prep-guide</a:t>
            </a:r>
            <a:r>
              <a:rPr sz="1015" kern="0" spc="40" dirty="0">
                <a:solidFill>
                  <a:sysClr val="windowText" lastClr="000000"/>
                </a:solidFill>
                <a:latin typeface="Century Gothic"/>
                <a:cs typeface="Century Gothic"/>
              </a:rPr>
              <a:t> </a:t>
            </a:r>
            <a:r>
              <a:rPr sz="1015" kern="0" spc="62" dirty="0">
                <a:solidFill>
                  <a:sysClr val="windowText" lastClr="000000"/>
                </a:solidFill>
                <a:latin typeface="Century Gothic"/>
                <a:cs typeface="Century Gothic"/>
              </a:rPr>
              <a:t>will</a:t>
            </a:r>
            <a:r>
              <a:rPr sz="1015" kern="0" spc="35"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be</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provided</a:t>
            </a:r>
            <a:r>
              <a:rPr sz="1015" kern="0" spc="40"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at</a:t>
            </a:r>
            <a:r>
              <a:rPr sz="1015" kern="0" spc="3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the</a:t>
            </a:r>
            <a:r>
              <a:rPr sz="1015" kern="0" spc="40"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same</a:t>
            </a:r>
            <a:r>
              <a:rPr sz="1015" kern="0" spc="31" dirty="0">
                <a:solidFill>
                  <a:sysClr val="windowText" lastClr="000000"/>
                </a:solidFill>
                <a:latin typeface="Century Gothic"/>
                <a:cs typeface="Century Gothic"/>
              </a:rPr>
              <a:t> </a:t>
            </a:r>
            <a:r>
              <a:rPr sz="1015" kern="0" spc="53" dirty="0">
                <a:solidFill>
                  <a:sysClr val="windowText" lastClr="000000"/>
                </a:solidFill>
                <a:latin typeface="Century Gothic"/>
                <a:cs typeface="Century Gothic"/>
              </a:rPr>
              <a:t>time</a:t>
            </a:r>
            <a:r>
              <a:rPr sz="1015" kern="0" spc="18"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as</a:t>
            </a:r>
            <a:r>
              <a:rPr sz="1015" kern="0" spc="26"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the</a:t>
            </a:r>
            <a:r>
              <a:rPr sz="1015" kern="0" spc="3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audit</a:t>
            </a:r>
            <a:r>
              <a:rPr sz="1015" kern="0" spc="3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prep-</a:t>
            </a:r>
            <a:r>
              <a:rPr sz="1015" kern="0" spc="-9" dirty="0">
                <a:solidFill>
                  <a:sysClr val="windowText" lastClr="000000"/>
                </a:solidFill>
                <a:latin typeface="Century Gothic"/>
                <a:cs typeface="Century Gothic"/>
              </a:rPr>
              <a:t>guide</a:t>
            </a:r>
            <a:endParaRPr sz="1015" kern="0">
              <a:solidFill>
                <a:sysClr val="windowText" lastClr="000000"/>
              </a:solidFill>
              <a:latin typeface="Century Gothic"/>
              <a:cs typeface="Century Gothic"/>
            </a:endParaRPr>
          </a:p>
        </p:txBody>
      </p:sp>
      <p:grpSp>
        <p:nvGrpSpPr>
          <p:cNvPr id="5" name="object 5"/>
          <p:cNvGrpSpPr/>
          <p:nvPr/>
        </p:nvGrpSpPr>
        <p:grpSpPr>
          <a:xfrm>
            <a:off x="1016261" y="1283409"/>
            <a:ext cx="3722594" cy="980515"/>
            <a:chOff x="643762" y="1454530"/>
            <a:chExt cx="4218940" cy="1111250"/>
          </a:xfrm>
        </p:grpSpPr>
        <p:sp>
          <p:nvSpPr>
            <p:cNvPr id="6" name="object 6"/>
            <p:cNvSpPr/>
            <p:nvPr/>
          </p:nvSpPr>
          <p:spPr>
            <a:xfrm>
              <a:off x="650747" y="1461515"/>
              <a:ext cx="4204970" cy="1097280"/>
            </a:xfrm>
            <a:custGeom>
              <a:avLst/>
              <a:gdLst/>
              <a:ahLst/>
              <a:cxnLst/>
              <a:rect l="l" t="t" r="r" b="b"/>
              <a:pathLst>
                <a:path w="4204970" h="1097280">
                  <a:moveTo>
                    <a:pt x="4021835" y="1097280"/>
                  </a:moveTo>
                  <a:lnTo>
                    <a:pt x="182880" y="1097280"/>
                  </a:lnTo>
                  <a:lnTo>
                    <a:pt x="134408" y="1090718"/>
                  </a:lnTo>
                  <a:lnTo>
                    <a:pt x="90762" y="1072218"/>
                  </a:lnTo>
                  <a:lnTo>
                    <a:pt x="53721" y="1043559"/>
                  </a:lnTo>
                  <a:lnTo>
                    <a:pt x="25061" y="1006517"/>
                  </a:lnTo>
                  <a:lnTo>
                    <a:pt x="6561" y="962871"/>
                  </a:lnTo>
                  <a:lnTo>
                    <a:pt x="0" y="914400"/>
                  </a:lnTo>
                  <a:lnTo>
                    <a:pt x="0" y="182880"/>
                  </a:lnTo>
                  <a:lnTo>
                    <a:pt x="6561" y="134408"/>
                  </a:lnTo>
                  <a:lnTo>
                    <a:pt x="25061" y="90762"/>
                  </a:lnTo>
                  <a:lnTo>
                    <a:pt x="53721" y="53721"/>
                  </a:lnTo>
                  <a:lnTo>
                    <a:pt x="90762" y="25061"/>
                  </a:lnTo>
                  <a:lnTo>
                    <a:pt x="134408" y="6561"/>
                  </a:lnTo>
                  <a:lnTo>
                    <a:pt x="182880" y="0"/>
                  </a:lnTo>
                  <a:lnTo>
                    <a:pt x="4021835" y="0"/>
                  </a:lnTo>
                  <a:lnTo>
                    <a:pt x="4070307" y="6561"/>
                  </a:lnTo>
                  <a:lnTo>
                    <a:pt x="4113953" y="25061"/>
                  </a:lnTo>
                  <a:lnTo>
                    <a:pt x="4150994" y="53721"/>
                  </a:lnTo>
                  <a:lnTo>
                    <a:pt x="4179654" y="90762"/>
                  </a:lnTo>
                  <a:lnTo>
                    <a:pt x="4198154" y="134408"/>
                  </a:lnTo>
                  <a:lnTo>
                    <a:pt x="4204716" y="182880"/>
                  </a:lnTo>
                  <a:lnTo>
                    <a:pt x="4204716" y="914400"/>
                  </a:lnTo>
                  <a:lnTo>
                    <a:pt x="4198154" y="962871"/>
                  </a:lnTo>
                  <a:lnTo>
                    <a:pt x="4179654" y="1006517"/>
                  </a:lnTo>
                  <a:lnTo>
                    <a:pt x="4150994" y="1043559"/>
                  </a:lnTo>
                  <a:lnTo>
                    <a:pt x="4113953" y="1072218"/>
                  </a:lnTo>
                  <a:lnTo>
                    <a:pt x="4070307" y="1090718"/>
                  </a:lnTo>
                  <a:lnTo>
                    <a:pt x="4021835" y="109728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7" name="object 7"/>
            <p:cNvSpPr/>
            <p:nvPr/>
          </p:nvSpPr>
          <p:spPr>
            <a:xfrm>
              <a:off x="650747" y="1461515"/>
              <a:ext cx="4204970" cy="1097280"/>
            </a:xfrm>
            <a:custGeom>
              <a:avLst/>
              <a:gdLst/>
              <a:ahLst/>
              <a:cxnLst/>
              <a:rect l="l" t="t" r="r" b="b"/>
              <a:pathLst>
                <a:path w="4204970" h="1097280">
                  <a:moveTo>
                    <a:pt x="0" y="182880"/>
                  </a:moveTo>
                  <a:lnTo>
                    <a:pt x="6561" y="134408"/>
                  </a:lnTo>
                  <a:lnTo>
                    <a:pt x="25061" y="90762"/>
                  </a:lnTo>
                  <a:lnTo>
                    <a:pt x="53721" y="53721"/>
                  </a:lnTo>
                  <a:lnTo>
                    <a:pt x="90762" y="25061"/>
                  </a:lnTo>
                  <a:lnTo>
                    <a:pt x="134408" y="6561"/>
                  </a:lnTo>
                  <a:lnTo>
                    <a:pt x="182880" y="0"/>
                  </a:lnTo>
                  <a:lnTo>
                    <a:pt x="4021835" y="0"/>
                  </a:lnTo>
                  <a:lnTo>
                    <a:pt x="4070307" y="6561"/>
                  </a:lnTo>
                  <a:lnTo>
                    <a:pt x="4113953" y="25061"/>
                  </a:lnTo>
                  <a:lnTo>
                    <a:pt x="4150994" y="53721"/>
                  </a:lnTo>
                  <a:lnTo>
                    <a:pt x="4179654" y="90762"/>
                  </a:lnTo>
                  <a:lnTo>
                    <a:pt x="4198154" y="134408"/>
                  </a:lnTo>
                  <a:lnTo>
                    <a:pt x="4204716" y="182880"/>
                  </a:lnTo>
                  <a:lnTo>
                    <a:pt x="4204716" y="914400"/>
                  </a:lnTo>
                  <a:lnTo>
                    <a:pt x="4198154" y="962871"/>
                  </a:lnTo>
                  <a:lnTo>
                    <a:pt x="4179654" y="1006517"/>
                  </a:lnTo>
                  <a:lnTo>
                    <a:pt x="4150994" y="1043559"/>
                  </a:lnTo>
                  <a:lnTo>
                    <a:pt x="4113953" y="1072218"/>
                  </a:lnTo>
                  <a:lnTo>
                    <a:pt x="4070307" y="1090718"/>
                  </a:lnTo>
                  <a:lnTo>
                    <a:pt x="4021835" y="1097280"/>
                  </a:lnTo>
                  <a:lnTo>
                    <a:pt x="182880" y="1097280"/>
                  </a:lnTo>
                  <a:lnTo>
                    <a:pt x="134408" y="1090718"/>
                  </a:lnTo>
                  <a:lnTo>
                    <a:pt x="90762" y="1072218"/>
                  </a:lnTo>
                  <a:lnTo>
                    <a:pt x="53721" y="1043559"/>
                  </a:lnTo>
                  <a:lnTo>
                    <a:pt x="25061" y="1006517"/>
                  </a:lnTo>
                  <a:lnTo>
                    <a:pt x="6561" y="962871"/>
                  </a:lnTo>
                  <a:lnTo>
                    <a:pt x="0" y="914400"/>
                  </a:lnTo>
                  <a:lnTo>
                    <a:pt x="0" y="182880"/>
                  </a:lnTo>
                  <a:close/>
                </a:path>
              </a:pathLst>
            </a:custGeom>
            <a:ln w="13716">
              <a:solidFill>
                <a:srgbClr val="FFFFFF"/>
              </a:solidFill>
            </a:ln>
          </p:spPr>
          <p:txBody>
            <a:bodyPr wrap="square" lIns="0" tIns="0" rIns="0" bIns="0" rtlCol="0"/>
            <a:lstStyle/>
            <a:p>
              <a:pPr defTabSz="806867"/>
              <a:endParaRPr sz="1588" kern="0">
                <a:solidFill>
                  <a:sysClr val="windowText" lastClr="000000"/>
                </a:solidFill>
              </a:endParaRPr>
            </a:p>
          </p:txBody>
        </p:sp>
      </p:grpSp>
      <p:sp>
        <p:nvSpPr>
          <p:cNvPr id="8" name="object 8"/>
          <p:cNvSpPr txBox="1"/>
          <p:nvPr/>
        </p:nvSpPr>
        <p:spPr>
          <a:xfrm>
            <a:off x="2088449" y="1523061"/>
            <a:ext cx="1578909" cy="424838"/>
          </a:xfrm>
          <a:prstGeom prst="rect">
            <a:avLst/>
          </a:prstGeom>
        </p:spPr>
        <p:txBody>
          <a:bodyPr vert="horz" wrap="square" lIns="0" tIns="10646" rIns="0" bIns="0" rtlCol="0">
            <a:spAutoFit/>
          </a:bodyPr>
          <a:lstStyle/>
          <a:p>
            <a:pPr marL="11206" defTabSz="806867">
              <a:spcBef>
                <a:spcPts val="84"/>
              </a:spcBef>
            </a:pPr>
            <a:r>
              <a:rPr sz="2691" kern="0" spc="101" dirty="0">
                <a:solidFill>
                  <a:srgbClr val="FFFFFF"/>
                </a:solidFill>
                <a:latin typeface="Century Gothic"/>
                <a:cs typeface="Century Gothic"/>
              </a:rPr>
              <a:t>Planning</a:t>
            </a:r>
            <a:endParaRPr sz="2691" kern="0">
              <a:solidFill>
                <a:sysClr val="windowText" lastClr="000000"/>
              </a:solidFill>
              <a:latin typeface="Century Gothic"/>
              <a:cs typeface="Century Gothic"/>
            </a:endParaRPr>
          </a:p>
        </p:txBody>
      </p:sp>
      <p:pic>
        <p:nvPicPr>
          <p:cNvPr id="9" name="object 9"/>
          <p:cNvPicPr/>
          <p:nvPr/>
        </p:nvPicPr>
        <p:blipFill>
          <a:blip r:embed="rId3" cstate="print"/>
          <a:stretch>
            <a:fillRect/>
          </a:stretch>
        </p:blipFill>
        <p:spPr>
          <a:xfrm>
            <a:off x="4721711" y="2390887"/>
            <a:ext cx="6615953" cy="796066"/>
          </a:xfrm>
          <a:prstGeom prst="rect">
            <a:avLst/>
          </a:prstGeom>
        </p:spPr>
      </p:pic>
      <p:sp>
        <p:nvSpPr>
          <p:cNvPr id="10" name="object 10"/>
          <p:cNvSpPr txBox="1"/>
          <p:nvPr/>
        </p:nvSpPr>
        <p:spPr>
          <a:xfrm>
            <a:off x="4760312" y="2510343"/>
            <a:ext cx="4819090" cy="517433"/>
          </a:xfrm>
          <a:prstGeom prst="rect">
            <a:avLst/>
          </a:prstGeom>
        </p:spPr>
        <p:txBody>
          <a:bodyPr vert="horz" wrap="square" lIns="0" tIns="22971" rIns="0" bIns="0" rtlCol="0">
            <a:spAutoFit/>
          </a:bodyPr>
          <a:lstStyle/>
          <a:p>
            <a:pPr marL="62756" indent="-61636" defTabSz="806867">
              <a:spcBef>
                <a:spcPts val="180"/>
              </a:spcBef>
              <a:buSzPct val="65217"/>
              <a:buFontTx/>
              <a:buChar char="•"/>
              <a:tabLst>
                <a:tab pos="62756" algn="l"/>
              </a:tabLst>
            </a:pPr>
            <a:r>
              <a:rPr sz="1015" kern="0" spc="53" dirty="0">
                <a:solidFill>
                  <a:sysClr val="windowText" lastClr="000000"/>
                </a:solidFill>
                <a:latin typeface="Century Gothic"/>
                <a:cs typeface="Century Gothic"/>
              </a:rPr>
              <a:t>Preliminary work</a:t>
            </a:r>
            <a:r>
              <a:rPr sz="1015" kern="0" spc="57"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occur</a:t>
            </a:r>
            <a:r>
              <a:rPr sz="1015" kern="0" spc="57"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after</a:t>
            </a:r>
            <a:r>
              <a:rPr sz="1015" kern="0" spc="7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audit</a:t>
            </a:r>
            <a:r>
              <a:rPr sz="1015" kern="0" spc="49"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fieldwork</a:t>
            </a:r>
            <a:r>
              <a:rPr sz="1015" kern="0" spc="57"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but</a:t>
            </a:r>
            <a:r>
              <a:rPr sz="1015" kern="0" spc="66" dirty="0">
                <a:solidFill>
                  <a:sysClr val="windowText" lastClr="000000"/>
                </a:solidFill>
                <a:latin typeface="Century Gothic"/>
                <a:cs typeface="Century Gothic"/>
              </a:rPr>
              <a:t> </a:t>
            </a:r>
            <a:r>
              <a:rPr sz="1015" kern="0" spc="44" dirty="0">
                <a:solidFill>
                  <a:sysClr val="windowText" lastClr="000000"/>
                </a:solidFill>
                <a:latin typeface="Century Gothic"/>
                <a:cs typeface="Century Gothic"/>
              </a:rPr>
              <a:t>prior</a:t>
            </a:r>
            <a:r>
              <a:rPr sz="1015" kern="0" spc="7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to</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audit</a:t>
            </a:r>
            <a:r>
              <a:rPr sz="1015" kern="0" spc="66"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finalization</a:t>
            </a:r>
            <a:endParaRPr sz="1015" kern="0">
              <a:solidFill>
                <a:sysClr val="windowText" lastClr="000000"/>
              </a:solidFill>
              <a:latin typeface="Century Gothic"/>
              <a:cs typeface="Century Gothic"/>
            </a:endParaRPr>
          </a:p>
          <a:p>
            <a:pPr marL="62756" indent="-61636" defTabSz="806867">
              <a:spcBef>
                <a:spcPts val="97"/>
              </a:spcBef>
              <a:buSzPct val="65217"/>
              <a:buFontTx/>
              <a:buChar char="•"/>
              <a:tabLst>
                <a:tab pos="62756" algn="l"/>
              </a:tabLst>
            </a:pPr>
            <a:r>
              <a:rPr sz="1015" kern="0" spc="9" dirty="0">
                <a:solidFill>
                  <a:sysClr val="windowText" lastClr="000000"/>
                </a:solidFill>
                <a:latin typeface="Century Gothic"/>
                <a:cs typeface="Century Gothic"/>
              </a:rPr>
              <a:t>Constant</a:t>
            </a:r>
            <a:r>
              <a:rPr sz="1015" kern="0" spc="88"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communication</a:t>
            </a:r>
            <a:r>
              <a:rPr sz="1015" kern="0" spc="71" dirty="0">
                <a:solidFill>
                  <a:sysClr val="windowText" lastClr="000000"/>
                </a:solidFill>
                <a:latin typeface="Century Gothic"/>
                <a:cs typeface="Century Gothic"/>
              </a:rPr>
              <a:t> </a:t>
            </a:r>
            <a:r>
              <a:rPr sz="1015" kern="0" spc="62" dirty="0">
                <a:solidFill>
                  <a:sysClr val="windowText" lastClr="000000"/>
                </a:solidFill>
                <a:latin typeface="Century Gothic"/>
                <a:cs typeface="Century Gothic"/>
              </a:rPr>
              <a:t>with</a:t>
            </a:r>
            <a:r>
              <a:rPr sz="1015" kern="0" spc="71"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client</a:t>
            </a:r>
            <a:endParaRPr sz="1015" kern="0">
              <a:solidFill>
                <a:sysClr val="windowText" lastClr="000000"/>
              </a:solidFill>
              <a:latin typeface="Century Gothic"/>
              <a:cs typeface="Century Gothic"/>
            </a:endParaRPr>
          </a:p>
          <a:p>
            <a:pPr marL="62756" indent="-61636" defTabSz="806867">
              <a:spcBef>
                <a:spcPts val="84"/>
              </a:spcBef>
              <a:buSzPct val="65217"/>
              <a:buFontTx/>
              <a:buChar char="•"/>
              <a:tabLst>
                <a:tab pos="62756" algn="l"/>
              </a:tabLst>
            </a:pPr>
            <a:r>
              <a:rPr sz="1015" kern="0" dirty="0">
                <a:solidFill>
                  <a:sysClr val="windowText" lastClr="000000"/>
                </a:solidFill>
                <a:latin typeface="Century Gothic"/>
                <a:cs typeface="Century Gothic"/>
              </a:rPr>
              <a:t>Reviewed</a:t>
            </a:r>
            <a:r>
              <a:rPr sz="1015" kern="0" spc="-13"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by</a:t>
            </a:r>
            <a:r>
              <a:rPr sz="1015" kern="0" spc="-18" dirty="0">
                <a:solidFill>
                  <a:sysClr val="windowText" lastClr="000000"/>
                </a:solidFill>
                <a:latin typeface="Century Gothic"/>
                <a:cs typeface="Century Gothic"/>
              </a:rPr>
              <a:t> </a:t>
            </a:r>
            <a:r>
              <a:rPr sz="1015" kern="0" spc="44" dirty="0">
                <a:solidFill>
                  <a:sysClr val="windowText" lastClr="000000"/>
                </a:solidFill>
                <a:latin typeface="Century Gothic"/>
                <a:cs typeface="Century Gothic"/>
              </a:rPr>
              <a:t>Senior</a:t>
            </a:r>
            <a:r>
              <a:rPr sz="1015" kern="0" spc="-18"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Manager</a:t>
            </a:r>
            <a:r>
              <a:rPr sz="1015" kern="0" spc="-26"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and</a:t>
            </a:r>
            <a:r>
              <a:rPr sz="1015" kern="0" spc="-26" dirty="0">
                <a:solidFill>
                  <a:sysClr val="windowText" lastClr="000000"/>
                </a:solidFill>
                <a:latin typeface="Century Gothic"/>
                <a:cs typeface="Century Gothic"/>
              </a:rPr>
              <a:t> </a:t>
            </a:r>
            <a:r>
              <a:rPr sz="1015" kern="0" spc="35" dirty="0">
                <a:solidFill>
                  <a:sysClr val="windowText" lastClr="000000"/>
                </a:solidFill>
                <a:latin typeface="Century Gothic"/>
                <a:cs typeface="Century Gothic"/>
              </a:rPr>
              <a:t>Partner</a:t>
            </a:r>
            <a:endParaRPr sz="1015" kern="0">
              <a:solidFill>
                <a:sysClr val="windowText" lastClr="000000"/>
              </a:solidFill>
              <a:latin typeface="Century Gothic"/>
              <a:cs typeface="Century Gothic"/>
            </a:endParaRPr>
          </a:p>
        </p:txBody>
      </p:sp>
      <p:grpSp>
        <p:nvGrpSpPr>
          <p:cNvPr id="11" name="object 11"/>
          <p:cNvGrpSpPr/>
          <p:nvPr/>
        </p:nvGrpSpPr>
        <p:grpSpPr>
          <a:xfrm>
            <a:off x="1016261" y="2300008"/>
            <a:ext cx="10321738" cy="1903879"/>
            <a:chOff x="643762" y="2606675"/>
            <a:chExt cx="11697970" cy="2157730"/>
          </a:xfrm>
        </p:grpSpPr>
        <p:sp>
          <p:nvSpPr>
            <p:cNvPr id="12" name="object 12"/>
            <p:cNvSpPr/>
            <p:nvPr/>
          </p:nvSpPr>
          <p:spPr>
            <a:xfrm>
              <a:off x="650747" y="2613660"/>
              <a:ext cx="4204970" cy="1096010"/>
            </a:xfrm>
            <a:custGeom>
              <a:avLst/>
              <a:gdLst/>
              <a:ahLst/>
              <a:cxnLst/>
              <a:rect l="l" t="t" r="r" b="b"/>
              <a:pathLst>
                <a:path w="4204970" h="1096010">
                  <a:moveTo>
                    <a:pt x="4021835" y="1095755"/>
                  </a:moveTo>
                  <a:lnTo>
                    <a:pt x="182880" y="1095755"/>
                  </a:lnTo>
                  <a:lnTo>
                    <a:pt x="134408" y="1089300"/>
                  </a:lnTo>
                  <a:lnTo>
                    <a:pt x="90762" y="1071033"/>
                  </a:lnTo>
                  <a:lnTo>
                    <a:pt x="53721" y="1042606"/>
                  </a:lnTo>
                  <a:lnTo>
                    <a:pt x="25061" y="1005670"/>
                  </a:lnTo>
                  <a:lnTo>
                    <a:pt x="6561" y="961876"/>
                  </a:lnTo>
                  <a:lnTo>
                    <a:pt x="0" y="912876"/>
                  </a:lnTo>
                  <a:lnTo>
                    <a:pt x="0" y="182880"/>
                  </a:lnTo>
                  <a:lnTo>
                    <a:pt x="6561" y="133879"/>
                  </a:lnTo>
                  <a:lnTo>
                    <a:pt x="25061" y="90085"/>
                  </a:lnTo>
                  <a:lnTo>
                    <a:pt x="53721" y="53149"/>
                  </a:lnTo>
                  <a:lnTo>
                    <a:pt x="90762" y="24722"/>
                  </a:lnTo>
                  <a:lnTo>
                    <a:pt x="134408" y="6455"/>
                  </a:lnTo>
                  <a:lnTo>
                    <a:pt x="182880" y="0"/>
                  </a:lnTo>
                  <a:lnTo>
                    <a:pt x="4021835" y="0"/>
                  </a:lnTo>
                  <a:lnTo>
                    <a:pt x="4070307" y="6455"/>
                  </a:lnTo>
                  <a:lnTo>
                    <a:pt x="4113953" y="24722"/>
                  </a:lnTo>
                  <a:lnTo>
                    <a:pt x="4150994" y="53149"/>
                  </a:lnTo>
                  <a:lnTo>
                    <a:pt x="4179654" y="90085"/>
                  </a:lnTo>
                  <a:lnTo>
                    <a:pt x="4198154" y="133879"/>
                  </a:lnTo>
                  <a:lnTo>
                    <a:pt x="4204716" y="182880"/>
                  </a:lnTo>
                  <a:lnTo>
                    <a:pt x="4204716" y="912876"/>
                  </a:lnTo>
                  <a:lnTo>
                    <a:pt x="4198154" y="961876"/>
                  </a:lnTo>
                  <a:lnTo>
                    <a:pt x="4179654" y="1005670"/>
                  </a:lnTo>
                  <a:lnTo>
                    <a:pt x="4150994" y="1042606"/>
                  </a:lnTo>
                  <a:lnTo>
                    <a:pt x="4113953" y="1071033"/>
                  </a:lnTo>
                  <a:lnTo>
                    <a:pt x="4070307" y="1089300"/>
                  </a:lnTo>
                  <a:lnTo>
                    <a:pt x="4021835" y="1095755"/>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3" name="object 13"/>
            <p:cNvSpPr/>
            <p:nvPr/>
          </p:nvSpPr>
          <p:spPr>
            <a:xfrm>
              <a:off x="650747" y="2613660"/>
              <a:ext cx="4204970" cy="1096010"/>
            </a:xfrm>
            <a:custGeom>
              <a:avLst/>
              <a:gdLst/>
              <a:ahLst/>
              <a:cxnLst/>
              <a:rect l="l" t="t" r="r" b="b"/>
              <a:pathLst>
                <a:path w="4204970" h="1096010">
                  <a:moveTo>
                    <a:pt x="0" y="182880"/>
                  </a:moveTo>
                  <a:lnTo>
                    <a:pt x="6561" y="133879"/>
                  </a:lnTo>
                  <a:lnTo>
                    <a:pt x="25061" y="90085"/>
                  </a:lnTo>
                  <a:lnTo>
                    <a:pt x="53721" y="53149"/>
                  </a:lnTo>
                  <a:lnTo>
                    <a:pt x="90762" y="24722"/>
                  </a:lnTo>
                  <a:lnTo>
                    <a:pt x="134408" y="6455"/>
                  </a:lnTo>
                  <a:lnTo>
                    <a:pt x="182880" y="0"/>
                  </a:lnTo>
                  <a:lnTo>
                    <a:pt x="4021835" y="0"/>
                  </a:lnTo>
                  <a:lnTo>
                    <a:pt x="4070307" y="6455"/>
                  </a:lnTo>
                  <a:lnTo>
                    <a:pt x="4113953" y="24722"/>
                  </a:lnTo>
                  <a:lnTo>
                    <a:pt x="4150994" y="53149"/>
                  </a:lnTo>
                  <a:lnTo>
                    <a:pt x="4179654" y="90085"/>
                  </a:lnTo>
                  <a:lnTo>
                    <a:pt x="4198154" y="133879"/>
                  </a:lnTo>
                  <a:lnTo>
                    <a:pt x="4204716" y="182880"/>
                  </a:lnTo>
                  <a:lnTo>
                    <a:pt x="4204716" y="912876"/>
                  </a:lnTo>
                  <a:lnTo>
                    <a:pt x="4198154" y="961876"/>
                  </a:lnTo>
                  <a:lnTo>
                    <a:pt x="4179654" y="1005670"/>
                  </a:lnTo>
                  <a:lnTo>
                    <a:pt x="4150994" y="1042606"/>
                  </a:lnTo>
                  <a:lnTo>
                    <a:pt x="4113953" y="1071033"/>
                  </a:lnTo>
                  <a:lnTo>
                    <a:pt x="4070307" y="1089300"/>
                  </a:lnTo>
                  <a:lnTo>
                    <a:pt x="4021835" y="1095755"/>
                  </a:lnTo>
                  <a:lnTo>
                    <a:pt x="182880" y="1095755"/>
                  </a:lnTo>
                  <a:lnTo>
                    <a:pt x="134408" y="1089300"/>
                  </a:lnTo>
                  <a:lnTo>
                    <a:pt x="90762" y="1071033"/>
                  </a:lnTo>
                  <a:lnTo>
                    <a:pt x="53721" y="1042606"/>
                  </a:lnTo>
                  <a:lnTo>
                    <a:pt x="25061" y="1005670"/>
                  </a:lnTo>
                  <a:lnTo>
                    <a:pt x="6561" y="961876"/>
                  </a:lnTo>
                  <a:lnTo>
                    <a:pt x="0" y="912876"/>
                  </a:lnTo>
                  <a:lnTo>
                    <a:pt x="0" y="182880"/>
                  </a:lnTo>
                  <a:close/>
                </a:path>
              </a:pathLst>
            </a:custGeom>
            <a:ln w="13716">
              <a:solidFill>
                <a:srgbClr val="FFFFFF"/>
              </a:solidFill>
            </a:ln>
          </p:spPr>
          <p:txBody>
            <a:bodyPr wrap="square" lIns="0" tIns="0" rIns="0" bIns="0" rtlCol="0"/>
            <a:lstStyle/>
            <a:p>
              <a:pPr defTabSz="806867"/>
              <a:endParaRPr sz="1588" kern="0">
                <a:solidFill>
                  <a:sysClr val="windowText" lastClr="000000"/>
                </a:solidFill>
              </a:endParaRPr>
            </a:p>
          </p:txBody>
        </p:sp>
        <p:pic>
          <p:nvPicPr>
            <p:cNvPr id="14" name="object 14"/>
            <p:cNvPicPr/>
            <p:nvPr/>
          </p:nvPicPr>
          <p:blipFill>
            <a:blip r:embed="rId4" cstate="print"/>
            <a:stretch>
              <a:fillRect/>
            </a:stretch>
          </p:blipFill>
          <p:spPr>
            <a:xfrm>
              <a:off x="4843272" y="3861816"/>
              <a:ext cx="7498080" cy="902208"/>
            </a:xfrm>
            <a:prstGeom prst="rect">
              <a:avLst/>
            </a:prstGeom>
          </p:spPr>
        </p:pic>
      </p:grpSp>
      <p:sp>
        <p:nvSpPr>
          <p:cNvPr id="15" name="object 15"/>
          <p:cNvSpPr txBox="1"/>
          <p:nvPr/>
        </p:nvSpPr>
        <p:spPr>
          <a:xfrm>
            <a:off x="4760312" y="3704184"/>
            <a:ext cx="5847790" cy="167512"/>
          </a:xfrm>
          <a:prstGeom prst="rect">
            <a:avLst/>
          </a:prstGeom>
        </p:spPr>
        <p:txBody>
          <a:bodyPr vert="horz" wrap="square" lIns="0" tIns="11206" rIns="0" bIns="0" rtlCol="0">
            <a:spAutoFit/>
          </a:bodyPr>
          <a:lstStyle/>
          <a:p>
            <a:pPr marL="62756" indent="-61636" defTabSz="806867">
              <a:spcBef>
                <a:spcPts val="88"/>
              </a:spcBef>
              <a:buSzPct val="65217"/>
              <a:buFontTx/>
              <a:buChar char="•"/>
              <a:tabLst>
                <a:tab pos="62756" algn="l"/>
              </a:tabLst>
            </a:pPr>
            <a:r>
              <a:rPr sz="1015" kern="0" dirty="0">
                <a:solidFill>
                  <a:sysClr val="windowText" lastClr="000000"/>
                </a:solidFill>
                <a:latin typeface="Century Gothic"/>
                <a:cs typeface="Century Gothic"/>
              </a:rPr>
              <a:t>Our</a:t>
            </a:r>
            <a:r>
              <a:rPr sz="1015" kern="0" spc="7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team</a:t>
            </a:r>
            <a:r>
              <a:rPr sz="1015" kern="0" spc="106" dirty="0">
                <a:solidFill>
                  <a:sysClr val="windowText" lastClr="000000"/>
                </a:solidFill>
                <a:latin typeface="Century Gothic"/>
                <a:cs typeface="Century Gothic"/>
              </a:rPr>
              <a:t> </a:t>
            </a:r>
            <a:r>
              <a:rPr sz="1015" kern="0" spc="84" dirty="0">
                <a:solidFill>
                  <a:sysClr val="windowText" lastClr="000000"/>
                </a:solidFill>
                <a:latin typeface="Century Gothic"/>
                <a:cs typeface="Century Gothic"/>
              </a:rPr>
              <a:t>is</a:t>
            </a:r>
            <a:r>
              <a:rPr sz="1015" kern="0" spc="88"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always</a:t>
            </a:r>
            <a:r>
              <a:rPr sz="1015" kern="0" spc="93"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available</a:t>
            </a:r>
            <a:r>
              <a:rPr sz="1015" kern="0" spc="8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for</a:t>
            </a:r>
            <a:r>
              <a:rPr sz="1015" kern="0" spc="106"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consultation</a:t>
            </a:r>
            <a:r>
              <a:rPr sz="1015" kern="0" spc="110" dirty="0">
                <a:solidFill>
                  <a:sysClr val="windowText" lastClr="000000"/>
                </a:solidFill>
                <a:latin typeface="Century Gothic"/>
                <a:cs typeface="Century Gothic"/>
              </a:rPr>
              <a:t> </a:t>
            </a:r>
            <a:r>
              <a:rPr sz="1015" kern="0" spc="62" dirty="0">
                <a:solidFill>
                  <a:sysClr val="windowText" lastClr="000000"/>
                </a:solidFill>
                <a:latin typeface="Century Gothic"/>
                <a:cs typeface="Century Gothic"/>
              </a:rPr>
              <a:t>with</a:t>
            </a:r>
            <a:r>
              <a:rPr sz="1015" kern="0" spc="110"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the</a:t>
            </a:r>
            <a:r>
              <a:rPr sz="1015" kern="0" spc="97"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fiscal</a:t>
            </a:r>
            <a:r>
              <a:rPr sz="1015" kern="0" spc="93"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intermediary</a:t>
            </a:r>
            <a:r>
              <a:rPr sz="1015" kern="0" spc="8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when</a:t>
            </a:r>
            <a:r>
              <a:rPr sz="1015" kern="0" spc="110"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necessary</a:t>
            </a:r>
            <a:endParaRPr sz="1015" kern="0">
              <a:solidFill>
                <a:sysClr val="windowText" lastClr="000000"/>
              </a:solidFill>
              <a:latin typeface="Century Gothic"/>
              <a:cs typeface="Century Gothic"/>
            </a:endParaRPr>
          </a:p>
        </p:txBody>
      </p:sp>
      <p:grpSp>
        <p:nvGrpSpPr>
          <p:cNvPr id="16" name="object 16"/>
          <p:cNvGrpSpPr/>
          <p:nvPr/>
        </p:nvGrpSpPr>
        <p:grpSpPr>
          <a:xfrm>
            <a:off x="1016261" y="3315261"/>
            <a:ext cx="10321738" cy="1903879"/>
            <a:chOff x="643762" y="3757295"/>
            <a:chExt cx="11697970" cy="2157730"/>
          </a:xfrm>
        </p:grpSpPr>
        <p:sp>
          <p:nvSpPr>
            <p:cNvPr id="17" name="object 17"/>
            <p:cNvSpPr/>
            <p:nvPr/>
          </p:nvSpPr>
          <p:spPr>
            <a:xfrm>
              <a:off x="650747" y="3764280"/>
              <a:ext cx="4204970" cy="1097280"/>
            </a:xfrm>
            <a:custGeom>
              <a:avLst/>
              <a:gdLst/>
              <a:ahLst/>
              <a:cxnLst/>
              <a:rect l="l" t="t" r="r" b="b"/>
              <a:pathLst>
                <a:path w="4204970" h="1097279">
                  <a:moveTo>
                    <a:pt x="4021835" y="1097280"/>
                  </a:moveTo>
                  <a:lnTo>
                    <a:pt x="182880" y="1097280"/>
                  </a:lnTo>
                  <a:lnTo>
                    <a:pt x="134408" y="1090718"/>
                  </a:lnTo>
                  <a:lnTo>
                    <a:pt x="90762" y="1072218"/>
                  </a:lnTo>
                  <a:lnTo>
                    <a:pt x="53721" y="1043559"/>
                  </a:lnTo>
                  <a:lnTo>
                    <a:pt x="25061" y="1006517"/>
                  </a:lnTo>
                  <a:lnTo>
                    <a:pt x="6561" y="962871"/>
                  </a:lnTo>
                  <a:lnTo>
                    <a:pt x="0" y="914400"/>
                  </a:lnTo>
                  <a:lnTo>
                    <a:pt x="0" y="182880"/>
                  </a:lnTo>
                  <a:lnTo>
                    <a:pt x="6561" y="134408"/>
                  </a:lnTo>
                  <a:lnTo>
                    <a:pt x="25061" y="90762"/>
                  </a:lnTo>
                  <a:lnTo>
                    <a:pt x="53721" y="53721"/>
                  </a:lnTo>
                  <a:lnTo>
                    <a:pt x="90762" y="25061"/>
                  </a:lnTo>
                  <a:lnTo>
                    <a:pt x="134408" y="6561"/>
                  </a:lnTo>
                  <a:lnTo>
                    <a:pt x="182880" y="0"/>
                  </a:lnTo>
                  <a:lnTo>
                    <a:pt x="4021835" y="0"/>
                  </a:lnTo>
                  <a:lnTo>
                    <a:pt x="4070307" y="6561"/>
                  </a:lnTo>
                  <a:lnTo>
                    <a:pt x="4113953" y="25061"/>
                  </a:lnTo>
                  <a:lnTo>
                    <a:pt x="4150994" y="53721"/>
                  </a:lnTo>
                  <a:lnTo>
                    <a:pt x="4179654" y="90762"/>
                  </a:lnTo>
                  <a:lnTo>
                    <a:pt x="4198154" y="134408"/>
                  </a:lnTo>
                  <a:lnTo>
                    <a:pt x="4204716" y="182880"/>
                  </a:lnTo>
                  <a:lnTo>
                    <a:pt x="4204716" y="914400"/>
                  </a:lnTo>
                  <a:lnTo>
                    <a:pt x="4198154" y="962871"/>
                  </a:lnTo>
                  <a:lnTo>
                    <a:pt x="4179654" y="1006517"/>
                  </a:lnTo>
                  <a:lnTo>
                    <a:pt x="4150994" y="1043559"/>
                  </a:lnTo>
                  <a:lnTo>
                    <a:pt x="4113953" y="1072218"/>
                  </a:lnTo>
                  <a:lnTo>
                    <a:pt x="4070307" y="1090718"/>
                  </a:lnTo>
                  <a:lnTo>
                    <a:pt x="4021835" y="109728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8" name="object 18"/>
            <p:cNvSpPr/>
            <p:nvPr/>
          </p:nvSpPr>
          <p:spPr>
            <a:xfrm>
              <a:off x="650747" y="3764280"/>
              <a:ext cx="4204970" cy="1097280"/>
            </a:xfrm>
            <a:custGeom>
              <a:avLst/>
              <a:gdLst/>
              <a:ahLst/>
              <a:cxnLst/>
              <a:rect l="l" t="t" r="r" b="b"/>
              <a:pathLst>
                <a:path w="4204970" h="1097279">
                  <a:moveTo>
                    <a:pt x="0" y="182880"/>
                  </a:moveTo>
                  <a:lnTo>
                    <a:pt x="6561" y="134408"/>
                  </a:lnTo>
                  <a:lnTo>
                    <a:pt x="25061" y="90762"/>
                  </a:lnTo>
                  <a:lnTo>
                    <a:pt x="53721" y="53721"/>
                  </a:lnTo>
                  <a:lnTo>
                    <a:pt x="90762" y="25061"/>
                  </a:lnTo>
                  <a:lnTo>
                    <a:pt x="134408" y="6561"/>
                  </a:lnTo>
                  <a:lnTo>
                    <a:pt x="182880" y="0"/>
                  </a:lnTo>
                  <a:lnTo>
                    <a:pt x="4021835" y="0"/>
                  </a:lnTo>
                  <a:lnTo>
                    <a:pt x="4070307" y="6561"/>
                  </a:lnTo>
                  <a:lnTo>
                    <a:pt x="4113953" y="25061"/>
                  </a:lnTo>
                  <a:lnTo>
                    <a:pt x="4150994" y="53721"/>
                  </a:lnTo>
                  <a:lnTo>
                    <a:pt x="4179654" y="90762"/>
                  </a:lnTo>
                  <a:lnTo>
                    <a:pt x="4198154" y="134408"/>
                  </a:lnTo>
                  <a:lnTo>
                    <a:pt x="4204716" y="182880"/>
                  </a:lnTo>
                  <a:lnTo>
                    <a:pt x="4204716" y="914400"/>
                  </a:lnTo>
                  <a:lnTo>
                    <a:pt x="4198154" y="962871"/>
                  </a:lnTo>
                  <a:lnTo>
                    <a:pt x="4179654" y="1006517"/>
                  </a:lnTo>
                  <a:lnTo>
                    <a:pt x="4150994" y="1043559"/>
                  </a:lnTo>
                  <a:lnTo>
                    <a:pt x="4113953" y="1072218"/>
                  </a:lnTo>
                  <a:lnTo>
                    <a:pt x="4070307" y="1090718"/>
                  </a:lnTo>
                  <a:lnTo>
                    <a:pt x="4021835" y="1097280"/>
                  </a:lnTo>
                  <a:lnTo>
                    <a:pt x="182880" y="1097280"/>
                  </a:lnTo>
                  <a:lnTo>
                    <a:pt x="134408" y="1090718"/>
                  </a:lnTo>
                  <a:lnTo>
                    <a:pt x="90762" y="1072218"/>
                  </a:lnTo>
                  <a:lnTo>
                    <a:pt x="53721" y="1043559"/>
                  </a:lnTo>
                  <a:lnTo>
                    <a:pt x="25061" y="1006517"/>
                  </a:lnTo>
                  <a:lnTo>
                    <a:pt x="6561" y="962871"/>
                  </a:lnTo>
                  <a:lnTo>
                    <a:pt x="0" y="914400"/>
                  </a:lnTo>
                  <a:lnTo>
                    <a:pt x="0" y="182880"/>
                  </a:lnTo>
                  <a:close/>
                </a:path>
              </a:pathLst>
            </a:custGeom>
            <a:ln w="13716">
              <a:solidFill>
                <a:srgbClr val="FFFFFF"/>
              </a:solidFill>
            </a:ln>
          </p:spPr>
          <p:txBody>
            <a:bodyPr wrap="square" lIns="0" tIns="0" rIns="0" bIns="0" rtlCol="0"/>
            <a:lstStyle/>
            <a:p>
              <a:pPr defTabSz="806867"/>
              <a:endParaRPr sz="1588" kern="0">
                <a:solidFill>
                  <a:sysClr val="windowText" lastClr="000000"/>
                </a:solidFill>
              </a:endParaRPr>
            </a:p>
          </p:txBody>
        </p:sp>
        <p:pic>
          <p:nvPicPr>
            <p:cNvPr id="19" name="object 19"/>
            <p:cNvPicPr/>
            <p:nvPr/>
          </p:nvPicPr>
          <p:blipFill>
            <a:blip r:embed="rId5" cstate="print"/>
            <a:stretch>
              <a:fillRect/>
            </a:stretch>
          </p:blipFill>
          <p:spPr>
            <a:xfrm>
              <a:off x="4843272" y="5012436"/>
              <a:ext cx="7498080" cy="902207"/>
            </a:xfrm>
            <a:prstGeom prst="rect">
              <a:avLst/>
            </a:prstGeom>
          </p:spPr>
        </p:pic>
      </p:grpSp>
      <p:sp>
        <p:nvSpPr>
          <p:cNvPr id="20" name="object 20"/>
          <p:cNvSpPr txBox="1"/>
          <p:nvPr/>
        </p:nvSpPr>
        <p:spPr>
          <a:xfrm>
            <a:off x="4760312" y="4542376"/>
            <a:ext cx="4171950" cy="517433"/>
          </a:xfrm>
          <a:prstGeom prst="rect">
            <a:avLst/>
          </a:prstGeom>
        </p:spPr>
        <p:txBody>
          <a:bodyPr vert="horz" wrap="square" lIns="0" tIns="22971" rIns="0" bIns="0" rtlCol="0">
            <a:spAutoFit/>
          </a:bodyPr>
          <a:lstStyle/>
          <a:p>
            <a:pPr marL="62756" indent="-61636" defTabSz="806867">
              <a:spcBef>
                <a:spcPts val="180"/>
              </a:spcBef>
              <a:buSzPct val="65217"/>
              <a:buFontTx/>
              <a:buChar char="•"/>
              <a:tabLst>
                <a:tab pos="62756" algn="l"/>
              </a:tabLst>
            </a:pPr>
            <a:r>
              <a:rPr sz="1015" kern="0" spc="9" dirty="0">
                <a:solidFill>
                  <a:sysClr val="windowText" lastClr="000000"/>
                </a:solidFill>
                <a:latin typeface="Century Gothic"/>
                <a:cs typeface="Century Gothic"/>
              </a:rPr>
              <a:t>Discussed</a:t>
            </a:r>
            <a:r>
              <a:rPr sz="1015" kern="0" spc="66" dirty="0">
                <a:solidFill>
                  <a:sysClr val="windowText" lastClr="000000"/>
                </a:solidFill>
                <a:latin typeface="Century Gothic"/>
                <a:cs typeface="Century Gothic"/>
              </a:rPr>
              <a:t> </a:t>
            </a:r>
            <a:r>
              <a:rPr sz="1015" kern="0" spc="62" dirty="0">
                <a:solidFill>
                  <a:sysClr val="windowText" lastClr="000000"/>
                </a:solidFill>
                <a:latin typeface="Century Gothic"/>
                <a:cs typeface="Century Gothic"/>
              </a:rPr>
              <a:t>with</a:t>
            </a:r>
            <a:r>
              <a:rPr sz="1015" kern="0" spc="66"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client</a:t>
            </a:r>
            <a:r>
              <a:rPr sz="1015" kern="0" spc="57"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as</a:t>
            </a:r>
            <a:r>
              <a:rPr sz="1015" kern="0" spc="49"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soon</a:t>
            </a:r>
            <a:r>
              <a:rPr sz="1015" kern="0" spc="49"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as</a:t>
            </a:r>
            <a:r>
              <a:rPr sz="1015" kern="0" spc="53"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possible</a:t>
            </a:r>
            <a:endParaRPr sz="1015" kern="0">
              <a:solidFill>
                <a:sysClr val="windowText" lastClr="000000"/>
              </a:solidFill>
              <a:latin typeface="Century Gothic"/>
              <a:cs typeface="Century Gothic"/>
            </a:endParaRPr>
          </a:p>
          <a:p>
            <a:pPr marL="62756" indent="-61636" defTabSz="806867">
              <a:spcBef>
                <a:spcPts val="97"/>
              </a:spcBef>
              <a:buSzPct val="65217"/>
              <a:buFontTx/>
              <a:buChar char="•"/>
              <a:tabLst>
                <a:tab pos="62756" algn="l"/>
              </a:tabLst>
            </a:pPr>
            <a:r>
              <a:rPr sz="1015" kern="0" dirty="0">
                <a:solidFill>
                  <a:sysClr val="windowText" lastClr="000000"/>
                </a:solidFill>
                <a:latin typeface="Century Gothic"/>
                <a:cs typeface="Century Gothic"/>
              </a:rPr>
              <a:t>Determination</a:t>
            </a:r>
            <a:r>
              <a:rPr sz="1015" kern="0" spc="66"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made</a:t>
            </a:r>
            <a:r>
              <a:rPr sz="1015" kern="0" spc="75" dirty="0">
                <a:solidFill>
                  <a:sysClr val="windowText" lastClr="000000"/>
                </a:solidFill>
                <a:latin typeface="Century Gothic"/>
                <a:cs typeface="Century Gothic"/>
              </a:rPr>
              <a:t> </a:t>
            </a:r>
            <a:r>
              <a:rPr sz="1015" kern="0" spc="44" dirty="0">
                <a:solidFill>
                  <a:sysClr val="windowText" lastClr="000000"/>
                </a:solidFill>
                <a:latin typeface="Century Gothic"/>
                <a:cs typeface="Century Gothic"/>
              </a:rPr>
              <a:t>if</a:t>
            </a:r>
            <a:r>
              <a:rPr sz="1015" kern="0" spc="71"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applicable</a:t>
            </a:r>
            <a:r>
              <a:rPr sz="1015" kern="0" spc="88"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to</a:t>
            </a:r>
            <a:r>
              <a:rPr sz="1015" kern="0" spc="88"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current</a:t>
            </a:r>
            <a:r>
              <a:rPr sz="1015" kern="0" spc="57"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year</a:t>
            </a:r>
            <a:r>
              <a:rPr sz="1015" kern="0" spc="71"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or</a:t>
            </a:r>
            <a:r>
              <a:rPr sz="1015" kern="0" spc="79" dirty="0">
                <a:solidFill>
                  <a:sysClr val="windowText" lastClr="000000"/>
                </a:solidFill>
                <a:latin typeface="Century Gothic"/>
                <a:cs typeface="Century Gothic"/>
              </a:rPr>
              <a:t> </a:t>
            </a:r>
            <a:r>
              <a:rPr sz="1015" kern="0" spc="44" dirty="0">
                <a:solidFill>
                  <a:sysClr val="windowText" lastClr="000000"/>
                </a:solidFill>
                <a:latin typeface="Century Gothic"/>
                <a:cs typeface="Century Gothic"/>
              </a:rPr>
              <a:t>future</a:t>
            </a:r>
            <a:r>
              <a:rPr sz="1015" kern="0" spc="53" dirty="0">
                <a:solidFill>
                  <a:sysClr val="windowText" lastClr="000000"/>
                </a:solidFill>
                <a:latin typeface="Century Gothic"/>
                <a:cs typeface="Century Gothic"/>
              </a:rPr>
              <a:t> </a:t>
            </a:r>
            <a:r>
              <a:rPr sz="1015" kern="0" spc="-18" dirty="0">
                <a:solidFill>
                  <a:sysClr val="windowText" lastClr="000000"/>
                </a:solidFill>
                <a:latin typeface="Century Gothic"/>
                <a:cs typeface="Century Gothic"/>
              </a:rPr>
              <a:t>year</a:t>
            </a:r>
            <a:endParaRPr sz="1015" kern="0">
              <a:solidFill>
                <a:sysClr val="windowText" lastClr="000000"/>
              </a:solidFill>
              <a:latin typeface="Century Gothic"/>
              <a:cs typeface="Century Gothic"/>
            </a:endParaRPr>
          </a:p>
          <a:p>
            <a:pPr marL="62756" indent="-61636" defTabSz="806867">
              <a:spcBef>
                <a:spcPts val="84"/>
              </a:spcBef>
              <a:buSzPct val="65217"/>
              <a:buFontTx/>
              <a:buChar char="•"/>
              <a:tabLst>
                <a:tab pos="62756" algn="l"/>
              </a:tabLst>
            </a:pPr>
            <a:r>
              <a:rPr sz="1015" kern="0" dirty="0">
                <a:solidFill>
                  <a:sysClr val="windowText" lastClr="000000"/>
                </a:solidFill>
                <a:latin typeface="Century Gothic"/>
                <a:cs typeface="Century Gothic"/>
              </a:rPr>
              <a:t>Detailed</a:t>
            </a:r>
            <a:r>
              <a:rPr sz="1015" kern="0" spc="75"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action</a:t>
            </a:r>
            <a:r>
              <a:rPr sz="1015" kern="0" spc="57"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plan</a:t>
            </a:r>
            <a:r>
              <a:rPr sz="1015" kern="0" spc="44" dirty="0">
                <a:solidFill>
                  <a:sysClr val="windowText" lastClr="000000"/>
                </a:solidFill>
                <a:latin typeface="Century Gothic"/>
                <a:cs typeface="Century Gothic"/>
              </a:rPr>
              <a:t> </a:t>
            </a:r>
            <a:r>
              <a:rPr sz="1015" kern="0" dirty="0">
                <a:solidFill>
                  <a:sysClr val="windowText" lastClr="000000"/>
                </a:solidFill>
                <a:latin typeface="Century Gothic"/>
                <a:cs typeface="Century Gothic"/>
              </a:rPr>
              <a:t>discussed</a:t>
            </a:r>
            <a:r>
              <a:rPr sz="1015" kern="0" spc="75" dirty="0">
                <a:solidFill>
                  <a:sysClr val="windowText" lastClr="000000"/>
                </a:solidFill>
                <a:latin typeface="Century Gothic"/>
                <a:cs typeface="Century Gothic"/>
              </a:rPr>
              <a:t> </a:t>
            </a:r>
            <a:r>
              <a:rPr sz="1015" kern="0" spc="62" dirty="0">
                <a:solidFill>
                  <a:sysClr val="windowText" lastClr="000000"/>
                </a:solidFill>
                <a:latin typeface="Century Gothic"/>
                <a:cs typeface="Century Gothic"/>
              </a:rPr>
              <a:t>with</a:t>
            </a:r>
            <a:r>
              <a:rPr sz="1015" kern="0" spc="75" dirty="0">
                <a:solidFill>
                  <a:sysClr val="windowText" lastClr="000000"/>
                </a:solidFill>
                <a:latin typeface="Century Gothic"/>
                <a:cs typeface="Century Gothic"/>
              </a:rPr>
              <a:t> </a:t>
            </a:r>
            <a:r>
              <a:rPr sz="1015" kern="0" spc="-9" dirty="0">
                <a:solidFill>
                  <a:sysClr val="windowText" lastClr="000000"/>
                </a:solidFill>
                <a:latin typeface="Century Gothic"/>
                <a:cs typeface="Century Gothic"/>
              </a:rPr>
              <a:t>client</a:t>
            </a:r>
            <a:endParaRPr sz="1015" kern="0">
              <a:solidFill>
                <a:sysClr val="windowText" lastClr="000000"/>
              </a:solidFill>
              <a:latin typeface="Century Gothic"/>
              <a:cs typeface="Century Gothic"/>
            </a:endParaRPr>
          </a:p>
        </p:txBody>
      </p:sp>
      <p:grpSp>
        <p:nvGrpSpPr>
          <p:cNvPr id="21" name="object 21"/>
          <p:cNvGrpSpPr/>
          <p:nvPr/>
        </p:nvGrpSpPr>
        <p:grpSpPr>
          <a:xfrm>
            <a:off x="1016374" y="4331969"/>
            <a:ext cx="3722594" cy="980515"/>
            <a:chOff x="643890" y="4909565"/>
            <a:chExt cx="4218940" cy="1111250"/>
          </a:xfrm>
        </p:grpSpPr>
        <p:sp>
          <p:nvSpPr>
            <p:cNvPr id="22" name="object 22"/>
            <p:cNvSpPr/>
            <p:nvPr/>
          </p:nvSpPr>
          <p:spPr>
            <a:xfrm>
              <a:off x="650748" y="4916423"/>
              <a:ext cx="4204970" cy="1097280"/>
            </a:xfrm>
            <a:custGeom>
              <a:avLst/>
              <a:gdLst/>
              <a:ahLst/>
              <a:cxnLst/>
              <a:rect l="l" t="t" r="r" b="b"/>
              <a:pathLst>
                <a:path w="4204970" h="1097279">
                  <a:moveTo>
                    <a:pt x="4021835" y="1097280"/>
                  </a:moveTo>
                  <a:lnTo>
                    <a:pt x="182880" y="1097280"/>
                  </a:lnTo>
                  <a:lnTo>
                    <a:pt x="134408" y="1090718"/>
                  </a:lnTo>
                  <a:lnTo>
                    <a:pt x="90762" y="1072218"/>
                  </a:lnTo>
                  <a:lnTo>
                    <a:pt x="53721" y="1043559"/>
                  </a:lnTo>
                  <a:lnTo>
                    <a:pt x="25061" y="1006517"/>
                  </a:lnTo>
                  <a:lnTo>
                    <a:pt x="6561" y="962871"/>
                  </a:lnTo>
                  <a:lnTo>
                    <a:pt x="0" y="914400"/>
                  </a:lnTo>
                  <a:lnTo>
                    <a:pt x="0" y="182880"/>
                  </a:lnTo>
                  <a:lnTo>
                    <a:pt x="6561" y="134408"/>
                  </a:lnTo>
                  <a:lnTo>
                    <a:pt x="25061" y="90762"/>
                  </a:lnTo>
                  <a:lnTo>
                    <a:pt x="53721" y="53721"/>
                  </a:lnTo>
                  <a:lnTo>
                    <a:pt x="90762" y="25061"/>
                  </a:lnTo>
                  <a:lnTo>
                    <a:pt x="134408" y="6561"/>
                  </a:lnTo>
                  <a:lnTo>
                    <a:pt x="182880" y="0"/>
                  </a:lnTo>
                  <a:lnTo>
                    <a:pt x="4021835" y="0"/>
                  </a:lnTo>
                  <a:lnTo>
                    <a:pt x="4070307" y="6561"/>
                  </a:lnTo>
                  <a:lnTo>
                    <a:pt x="4113953" y="25061"/>
                  </a:lnTo>
                  <a:lnTo>
                    <a:pt x="4150994" y="53721"/>
                  </a:lnTo>
                  <a:lnTo>
                    <a:pt x="4179654" y="90762"/>
                  </a:lnTo>
                  <a:lnTo>
                    <a:pt x="4198154" y="134408"/>
                  </a:lnTo>
                  <a:lnTo>
                    <a:pt x="4204716" y="182880"/>
                  </a:lnTo>
                  <a:lnTo>
                    <a:pt x="4204716" y="914400"/>
                  </a:lnTo>
                  <a:lnTo>
                    <a:pt x="4198154" y="962871"/>
                  </a:lnTo>
                  <a:lnTo>
                    <a:pt x="4179654" y="1006517"/>
                  </a:lnTo>
                  <a:lnTo>
                    <a:pt x="4150994" y="1043559"/>
                  </a:lnTo>
                  <a:lnTo>
                    <a:pt x="4113953" y="1072218"/>
                  </a:lnTo>
                  <a:lnTo>
                    <a:pt x="4070307" y="1090718"/>
                  </a:lnTo>
                  <a:lnTo>
                    <a:pt x="4021835" y="109728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23" name="object 23"/>
            <p:cNvSpPr/>
            <p:nvPr/>
          </p:nvSpPr>
          <p:spPr>
            <a:xfrm>
              <a:off x="650748" y="4916423"/>
              <a:ext cx="4204970" cy="1097280"/>
            </a:xfrm>
            <a:custGeom>
              <a:avLst/>
              <a:gdLst/>
              <a:ahLst/>
              <a:cxnLst/>
              <a:rect l="l" t="t" r="r" b="b"/>
              <a:pathLst>
                <a:path w="4204970" h="1097279">
                  <a:moveTo>
                    <a:pt x="0" y="182880"/>
                  </a:moveTo>
                  <a:lnTo>
                    <a:pt x="6561" y="134408"/>
                  </a:lnTo>
                  <a:lnTo>
                    <a:pt x="25061" y="90762"/>
                  </a:lnTo>
                  <a:lnTo>
                    <a:pt x="53721" y="53721"/>
                  </a:lnTo>
                  <a:lnTo>
                    <a:pt x="90762" y="25061"/>
                  </a:lnTo>
                  <a:lnTo>
                    <a:pt x="134408" y="6561"/>
                  </a:lnTo>
                  <a:lnTo>
                    <a:pt x="182880" y="0"/>
                  </a:lnTo>
                  <a:lnTo>
                    <a:pt x="4021835" y="0"/>
                  </a:lnTo>
                  <a:lnTo>
                    <a:pt x="4070307" y="6561"/>
                  </a:lnTo>
                  <a:lnTo>
                    <a:pt x="4113953" y="25061"/>
                  </a:lnTo>
                  <a:lnTo>
                    <a:pt x="4150994" y="53721"/>
                  </a:lnTo>
                  <a:lnTo>
                    <a:pt x="4179654" y="90762"/>
                  </a:lnTo>
                  <a:lnTo>
                    <a:pt x="4198154" y="134408"/>
                  </a:lnTo>
                  <a:lnTo>
                    <a:pt x="4204716" y="182880"/>
                  </a:lnTo>
                  <a:lnTo>
                    <a:pt x="4204716" y="914400"/>
                  </a:lnTo>
                  <a:lnTo>
                    <a:pt x="4198154" y="962871"/>
                  </a:lnTo>
                  <a:lnTo>
                    <a:pt x="4179654" y="1006517"/>
                  </a:lnTo>
                  <a:lnTo>
                    <a:pt x="4150994" y="1043559"/>
                  </a:lnTo>
                  <a:lnTo>
                    <a:pt x="4113953" y="1072218"/>
                  </a:lnTo>
                  <a:lnTo>
                    <a:pt x="4070307" y="1090718"/>
                  </a:lnTo>
                  <a:lnTo>
                    <a:pt x="4021835" y="1097280"/>
                  </a:lnTo>
                  <a:lnTo>
                    <a:pt x="182880" y="1097280"/>
                  </a:lnTo>
                  <a:lnTo>
                    <a:pt x="134408" y="1090718"/>
                  </a:lnTo>
                  <a:lnTo>
                    <a:pt x="90762" y="1072218"/>
                  </a:lnTo>
                  <a:lnTo>
                    <a:pt x="53721" y="1043559"/>
                  </a:lnTo>
                  <a:lnTo>
                    <a:pt x="25061" y="1006517"/>
                  </a:lnTo>
                  <a:lnTo>
                    <a:pt x="6561" y="962871"/>
                  </a:lnTo>
                  <a:lnTo>
                    <a:pt x="0" y="914400"/>
                  </a:lnTo>
                  <a:lnTo>
                    <a:pt x="0" y="182880"/>
                  </a:lnTo>
                  <a:close/>
                </a:path>
              </a:pathLst>
            </a:custGeom>
            <a:ln w="13716">
              <a:solidFill>
                <a:srgbClr val="FFFFFF"/>
              </a:solidFill>
            </a:ln>
          </p:spPr>
          <p:txBody>
            <a:bodyPr wrap="square" lIns="0" tIns="0" rIns="0" bIns="0" rtlCol="0"/>
            <a:lstStyle/>
            <a:p>
              <a:pPr defTabSz="806867"/>
              <a:endParaRPr sz="1588" kern="0">
                <a:solidFill>
                  <a:sysClr val="windowText" lastClr="000000"/>
                </a:solidFill>
              </a:endParaRPr>
            </a:p>
          </p:txBody>
        </p:sp>
      </p:grpSp>
      <p:sp>
        <p:nvSpPr>
          <p:cNvPr id="24" name="object 24"/>
          <p:cNvSpPr txBox="1"/>
          <p:nvPr/>
        </p:nvSpPr>
        <p:spPr>
          <a:xfrm>
            <a:off x="1457596" y="2352698"/>
            <a:ext cx="2839010" cy="2823737"/>
          </a:xfrm>
          <a:prstGeom prst="rect">
            <a:avLst/>
          </a:prstGeom>
        </p:spPr>
        <p:txBody>
          <a:bodyPr vert="horz" wrap="square" lIns="0" tIns="53228" rIns="0" bIns="0" rtlCol="0">
            <a:spAutoFit/>
          </a:bodyPr>
          <a:lstStyle/>
          <a:p>
            <a:pPr marL="409037" marR="401191" indent="1681" algn="ctr" defTabSz="806867">
              <a:lnSpc>
                <a:spcPts val="2947"/>
              </a:lnSpc>
              <a:spcBef>
                <a:spcPts val="419"/>
              </a:spcBef>
            </a:pPr>
            <a:r>
              <a:rPr sz="2691" kern="0" dirty="0">
                <a:solidFill>
                  <a:srgbClr val="FFFFFF"/>
                </a:solidFill>
                <a:latin typeface="Century Gothic"/>
                <a:cs typeface="Century Gothic"/>
              </a:rPr>
              <a:t>Cost</a:t>
            </a:r>
            <a:r>
              <a:rPr sz="2691" kern="0" spc="22" dirty="0">
                <a:solidFill>
                  <a:srgbClr val="FFFFFF"/>
                </a:solidFill>
                <a:latin typeface="Century Gothic"/>
                <a:cs typeface="Century Gothic"/>
              </a:rPr>
              <a:t> </a:t>
            </a:r>
            <a:r>
              <a:rPr sz="2691" kern="0" spc="62" dirty="0">
                <a:solidFill>
                  <a:srgbClr val="FFFFFF"/>
                </a:solidFill>
                <a:latin typeface="Century Gothic"/>
                <a:cs typeface="Century Gothic"/>
              </a:rPr>
              <a:t>report </a:t>
            </a:r>
            <a:r>
              <a:rPr sz="2691" kern="0" spc="-9" dirty="0">
                <a:solidFill>
                  <a:srgbClr val="FFFFFF"/>
                </a:solidFill>
                <a:latin typeface="Century Gothic"/>
                <a:cs typeface="Century Gothic"/>
              </a:rPr>
              <a:t>preparation</a:t>
            </a:r>
            <a:endParaRPr sz="2691" kern="0">
              <a:solidFill>
                <a:sysClr val="windowText" lastClr="000000"/>
              </a:solidFill>
              <a:latin typeface="Century Gothic"/>
              <a:cs typeface="Century Gothic"/>
            </a:endParaRPr>
          </a:p>
          <a:p>
            <a:pPr marL="61075" marR="53231" algn="ctr" defTabSz="806867">
              <a:lnSpc>
                <a:spcPts val="2938"/>
              </a:lnSpc>
              <a:spcBef>
                <a:spcPts val="2109"/>
              </a:spcBef>
            </a:pPr>
            <a:r>
              <a:rPr sz="2691" kern="0" spc="163" dirty="0">
                <a:solidFill>
                  <a:srgbClr val="FFFFFF"/>
                </a:solidFill>
                <a:latin typeface="Century Gothic"/>
                <a:cs typeface="Century Gothic"/>
              </a:rPr>
              <a:t>Post</a:t>
            </a:r>
            <a:r>
              <a:rPr sz="2691" kern="0" spc="18" dirty="0">
                <a:solidFill>
                  <a:srgbClr val="FFFFFF"/>
                </a:solidFill>
                <a:latin typeface="Century Gothic"/>
                <a:cs typeface="Century Gothic"/>
              </a:rPr>
              <a:t> </a:t>
            </a:r>
            <a:r>
              <a:rPr sz="2691" kern="0" dirty="0">
                <a:solidFill>
                  <a:srgbClr val="FFFFFF"/>
                </a:solidFill>
                <a:latin typeface="Century Gothic"/>
                <a:cs typeface="Century Gothic"/>
              </a:rPr>
              <a:t>cost</a:t>
            </a:r>
            <a:r>
              <a:rPr sz="2691" kern="0" spc="-13" dirty="0">
                <a:solidFill>
                  <a:srgbClr val="FFFFFF"/>
                </a:solidFill>
                <a:latin typeface="Century Gothic"/>
                <a:cs typeface="Century Gothic"/>
              </a:rPr>
              <a:t> </a:t>
            </a:r>
            <a:r>
              <a:rPr sz="2691" kern="0" spc="62" dirty="0">
                <a:solidFill>
                  <a:srgbClr val="FFFFFF"/>
                </a:solidFill>
                <a:latin typeface="Century Gothic"/>
                <a:cs typeface="Century Gothic"/>
              </a:rPr>
              <a:t>report </a:t>
            </a:r>
            <a:r>
              <a:rPr sz="2691" kern="0" spc="115" dirty="0">
                <a:solidFill>
                  <a:srgbClr val="FFFFFF"/>
                </a:solidFill>
                <a:latin typeface="Century Gothic"/>
                <a:cs typeface="Century Gothic"/>
              </a:rPr>
              <a:t>filing</a:t>
            </a:r>
            <a:endParaRPr sz="2691" kern="0">
              <a:solidFill>
                <a:sysClr val="windowText" lastClr="000000"/>
              </a:solidFill>
              <a:latin typeface="Century Gothic"/>
              <a:cs typeface="Century Gothic"/>
            </a:endParaRPr>
          </a:p>
          <a:p>
            <a:pPr marL="259990" marR="4483" indent="-249344" defTabSz="806867">
              <a:lnSpc>
                <a:spcPts val="2947"/>
              </a:lnSpc>
              <a:spcBef>
                <a:spcPts val="2118"/>
              </a:spcBef>
            </a:pPr>
            <a:r>
              <a:rPr sz="2691" kern="0" spc="115" dirty="0">
                <a:solidFill>
                  <a:srgbClr val="FFFFFF"/>
                </a:solidFill>
                <a:latin typeface="Century Gothic"/>
                <a:cs typeface="Century Gothic"/>
              </a:rPr>
              <a:t>Reimbursement </a:t>
            </a:r>
            <a:r>
              <a:rPr sz="2691" kern="0" spc="79" dirty="0">
                <a:solidFill>
                  <a:srgbClr val="FFFFFF"/>
                </a:solidFill>
                <a:latin typeface="Century Gothic"/>
                <a:cs typeface="Century Gothic"/>
              </a:rPr>
              <a:t>opportunities</a:t>
            </a:r>
            <a:endParaRPr sz="2691" kern="0">
              <a:solidFill>
                <a:sysClr val="windowText" lastClr="000000"/>
              </a:solidFill>
              <a:latin typeface="Century Gothic"/>
              <a:cs typeface="Century Gothic"/>
            </a:endParaRPr>
          </a:p>
        </p:txBody>
      </p:sp>
      <p:sp>
        <p:nvSpPr>
          <p:cNvPr id="25" name="object 25"/>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4740" defTabSz="806867">
              <a:spcBef>
                <a:spcPts val="62"/>
              </a:spcBef>
            </a:pPr>
            <a:fld id="{81D60167-4931-47E6-BA6A-407CBD079E47}" type="slidenum">
              <a:rPr kern="0" spc="-22" dirty="0">
                <a:solidFill>
                  <a:prstClr val="black"/>
                </a:solidFill>
              </a:rPr>
              <a:pPr marL="34740" defTabSz="806867">
                <a:spcBef>
                  <a:spcPts val="62"/>
                </a:spcBef>
              </a:pPr>
              <a:t>29</a:t>
            </a:fld>
            <a:endParaRPr kern="0" spc="-22"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01BF-FE67-93B2-E1DA-F5BC11DAD812}"/>
              </a:ext>
            </a:extLst>
          </p:cNvPr>
          <p:cNvSpPr>
            <a:spLocks noGrp="1"/>
          </p:cNvSpPr>
          <p:nvPr>
            <p:ph type="title"/>
          </p:nvPr>
        </p:nvSpPr>
        <p:spPr>
          <a:xfrm>
            <a:off x="1524000" y="457200"/>
            <a:ext cx="9144000" cy="1143000"/>
          </a:xfrm>
        </p:spPr>
        <p:txBody>
          <a:bodyPr anchor="b">
            <a:normAutofit fontScale="90000"/>
          </a:bodyPr>
          <a:lstStyle/>
          <a:p>
            <a:r>
              <a:rPr lang="en-US" dirty="0"/>
              <a:t>Review and Approval of February 28, 2025 Audit Compliance/Risk Management Committee Meeting Minutes </a:t>
            </a:r>
          </a:p>
        </p:txBody>
      </p:sp>
      <p:pic>
        <p:nvPicPr>
          <p:cNvPr id="6" name="Picture Placeholder 5" descr="Contract with solid fill">
            <a:extLst>
              <a:ext uri="{FF2B5EF4-FFF2-40B4-BE49-F238E27FC236}">
                <a16:creationId xmlns:a16="http://schemas.microsoft.com/office/drawing/2014/main" id="{EB15F687-C9BE-5EB4-2DFF-228A6FD344E4}"/>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540764" y="1714500"/>
            <a:ext cx="4462272" cy="4462272"/>
          </a:xfrm>
        </p:spPr>
      </p:pic>
      <p:sp>
        <p:nvSpPr>
          <p:cNvPr id="3" name="Content Placeholder 3">
            <a:extLst>
              <a:ext uri="{FF2B5EF4-FFF2-40B4-BE49-F238E27FC236}">
                <a16:creationId xmlns:a16="http://schemas.microsoft.com/office/drawing/2014/main" id="{84D94292-D2DF-F754-BF91-7999AC7513DD}"/>
              </a:ext>
            </a:extLst>
          </p:cNvPr>
          <p:cNvSpPr txBox="1">
            <a:spLocks/>
          </p:cNvSpPr>
          <p:nvPr/>
        </p:nvSpPr>
        <p:spPr>
          <a:xfrm>
            <a:off x="6155436" y="1998131"/>
            <a:ext cx="4495800" cy="446227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sz="2400" b="1" dirty="0">
                <a:solidFill>
                  <a:srgbClr val="78BE21"/>
                </a:solidFill>
              </a:rPr>
              <a:t>Request Motion to Approve February 28, 2025 Audit Compliance/Risk Management Committee Meeting Minutes.</a:t>
            </a:r>
          </a:p>
        </p:txBody>
      </p:sp>
    </p:spTree>
    <p:extLst>
      <p:ext uri="{BB962C8B-B14F-4D97-AF65-F5344CB8AC3E}">
        <p14:creationId xmlns:p14="http://schemas.microsoft.com/office/powerpoint/2010/main" val="159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4740" defTabSz="806867">
              <a:spcBef>
                <a:spcPts val="62"/>
              </a:spcBef>
            </a:pPr>
            <a:fld id="{81D60167-4931-47E6-BA6A-407CBD079E47}" type="slidenum">
              <a:rPr kern="0" spc="-22" dirty="0">
                <a:solidFill>
                  <a:prstClr val="black"/>
                </a:solidFill>
              </a:rPr>
              <a:pPr marL="34740" defTabSz="806867">
                <a:spcBef>
                  <a:spcPts val="62"/>
                </a:spcBef>
              </a:pPr>
              <a:t>30</a:t>
            </a:fld>
            <a:endParaRPr kern="0" spc="-22" dirty="0">
              <a:solidFill>
                <a:prstClr val="black"/>
              </a:solidFill>
            </a:endParaRPr>
          </a:p>
        </p:txBody>
      </p:sp>
      <p:sp>
        <p:nvSpPr>
          <p:cNvPr id="2" name="object 2"/>
          <p:cNvSpPr txBox="1"/>
          <p:nvPr/>
        </p:nvSpPr>
        <p:spPr>
          <a:xfrm>
            <a:off x="3966883" y="1993750"/>
            <a:ext cx="2585757" cy="296458"/>
          </a:xfrm>
          <a:prstGeom prst="rect">
            <a:avLst/>
          </a:prstGeom>
        </p:spPr>
        <p:txBody>
          <a:bodyPr vert="horz" wrap="square" lIns="0" tIns="11206" rIns="0" bIns="0" rtlCol="0">
            <a:spAutoFit/>
          </a:bodyPr>
          <a:lstStyle/>
          <a:p>
            <a:pPr marL="11206" defTabSz="806867">
              <a:spcBef>
                <a:spcPts val="88"/>
              </a:spcBef>
            </a:pPr>
            <a:r>
              <a:rPr sz="1853" b="1" kern="0" spc="251" dirty="0">
                <a:solidFill>
                  <a:srgbClr val="0050FF"/>
                </a:solidFill>
                <a:latin typeface="Calibri"/>
                <a:cs typeface="Calibri"/>
              </a:rPr>
              <a:t>Compliance</a:t>
            </a:r>
            <a:r>
              <a:rPr sz="1853" b="1" kern="0" spc="106" dirty="0">
                <a:solidFill>
                  <a:srgbClr val="0050FF"/>
                </a:solidFill>
                <a:latin typeface="Calibri"/>
                <a:cs typeface="Calibri"/>
              </a:rPr>
              <a:t> </a:t>
            </a:r>
            <a:r>
              <a:rPr sz="1853" b="1" kern="0" spc="212" dirty="0">
                <a:solidFill>
                  <a:srgbClr val="0050FF"/>
                </a:solidFill>
                <a:latin typeface="Calibri"/>
                <a:cs typeface="Calibri"/>
              </a:rPr>
              <a:t>Services</a:t>
            </a:r>
            <a:endParaRPr sz="1853" kern="0">
              <a:solidFill>
                <a:sysClr val="windowText" lastClr="000000"/>
              </a:solidFill>
              <a:latin typeface="Calibri"/>
              <a:cs typeface="Calibri"/>
            </a:endParaRPr>
          </a:p>
        </p:txBody>
      </p:sp>
      <p:sp>
        <p:nvSpPr>
          <p:cNvPr id="3" name="object 3"/>
          <p:cNvSpPr txBox="1">
            <a:spLocks noGrp="1"/>
          </p:cNvSpPr>
          <p:nvPr>
            <p:ph type="title"/>
          </p:nvPr>
        </p:nvSpPr>
        <p:spPr>
          <a:xfrm>
            <a:off x="1030045" y="1918448"/>
            <a:ext cx="1806949" cy="296458"/>
          </a:xfrm>
          <a:prstGeom prst="rect">
            <a:avLst/>
          </a:prstGeom>
        </p:spPr>
        <p:txBody>
          <a:bodyPr vert="horz" wrap="square" lIns="0" tIns="11206" rIns="0" bIns="0" rtlCol="0">
            <a:spAutoFit/>
          </a:bodyPr>
          <a:lstStyle/>
          <a:p>
            <a:pPr marL="11206">
              <a:spcBef>
                <a:spcPts val="88"/>
              </a:spcBef>
            </a:pPr>
            <a:r>
              <a:rPr spc="238" dirty="0">
                <a:solidFill>
                  <a:srgbClr val="000000"/>
                </a:solidFill>
              </a:rPr>
              <a:t>Independence</a:t>
            </a:r>
          </a:p>
        </p:txBody>
      </p:sp>
      <p:sp>
        <p:nvSpPr>
          <p:cNvPr id="4" name="object 4"/>
          <p:cNvSpPr txBox="1"/>
          <p:nvPr/>
        </p:nvSpPr>
        <p:spPr>
          <a:xfrm>
            <a:off x="7631104" y="1993750"/>
            <a:ext cx="2460812" cy="296458"/>
          </a:xfrm>
          <a:prstGeom prst="rect">
            <a:avLst/>
          </a:prstGeom>
        </p:spPr>
        <p:txBody>
          <a:bodyPr vert="horz" wrap="square" lIns="0" tIns="11206" rIns="0" bIns="0" rtlCol="0">
            <a:spAutoFit/>
          </a:bodyPr>
          <a:lstStyle/>
          <a:p>
            <a:pPr marL="11206" defTabSz="806867">
              <a:spcBef>
                <a:spcPts val="88"/>
              </a:spcBef>
            </a:pPr>
            <a:r>
              <a:rPr sz="1853" b="1" kern="0" spc="243" dirty="0">
                <a:solidFill>
                  <a:srgbClr val="0050FF"/>
                </a:solidFill>
                <a:latin typeface="Calibri"/>
                <a:cs typeface="Calibri"/>
              </a:rPr>
              <a:t>Consulting</a:t>
            </a:r>
            <a:r>
              <a:rPr sz="1853" b="1" kern="0" spc="119" dirty="0">
                <a:solidFill>
                  <a:srgbClr val="0050FF"/>
                </a:solidFill>
                <a:latin typeface="Calibri"/>
                <a:cs typeface="Calibri"/>
              </a:rPr>
              <a:t> </a:t>
            </a:r>
            <a:r>
              <a:rPr sz="1853" b="1" kern="0" spc="212" dirty="0">
                <a:solidFill>
                  <a:srgbClr val="0050FF"/>
                </a:solidFill>
                <a:latin typeface="Calibri"/>
                <a:cs typeface="Calibri"/>
              </a:rPr>
              <a:t>Services</a:t>
            </a:r>
            <a:endParaRPr sz="1853" kern="0">
              <a:solidFill>
                <a:sysClr val="windowText" lastClr="000000"/>
              </a:solidFill>
              <a:latin typeface="Calibri"/>
              <a:cs typeface="Calibri"/>
            </a:endParaRPr>
          </a:p>
        </p:txBody>
      </p:sp>
      <p:sp>
        <p:nvSpPr>
          <p:cNvPr id="5" name="object 5"/>
          <p:cNvSpPr txBox="1"/>
          <p:nvPr/>
        </p:nvSpPr>
        <p:spPr>
          <a:xfrm>
            <a:off x="4051587" y="2479861"/>
            <a:ext cx="3220010" cy="3402628"/>
          </a:xfrm>
          <a:prstGeom prst="rect">
            <a:avLst/>
          </a:prstGeom>
        </p:spPr>
        <p:txBody>
          <a:bodyPr vert="horz" wrap="square" lIns="0" tIns="11206" rIns="0" bIns="0" rtlCol="0">
            <a:spAutoFit/>
          </a:bodyPr>
          <a:lstStyle/>
          <a:p>
            <a:pPr marL="223569" marR="156330" indent="-212923" defTabSz="806867">
              <a:lnSpc>
                <a:spcPct val="119500"/>
              </a:lnSpc>
              <a:spcBef>
                <a:spcPts val="88"/>
              </a:spcBef>
              <a:buClr>
                <a:srgbClr val="0050FF"/>
              </a:buClr>
              <a:buFont typeface="Wingdings"/>
              <a:buChar char=""/>
              <a:tabLst>
                <a:tab pos="223569" algn="l"/>
              </a:tabLst>
            </a:pPr>
            <a:r>
              <a:rPr sz="1677" kern="0" dirty="0">
                <a:solidFill>
                  <a:srgbClr val="626669"/>
                </a:solidFill>
                <a:latin typeface="Century Gothic"/>
                <a:cs typeface="Century Gothic"/>
              </a:rPr>
              <a:t>One</a:t>
            </a:r>
            <a:r>
              <a:rPr sz="1677" kern="0" spc="-53" dirty="0">
                <a:solidFill>
                  <a:srgbClr val="626669"/>
                </a:solidFill>
                <a:latin typeface="Century Gothic"/>
                <a:cs typeface="Century Gothic"/>
              </a:rPr>
              <a:t> </a:t>
            </a:r>
            <a:r>
              <a:rPr sz="1677" kern="0" dirty="0">
                <a:solidFill>
                  <a:srgbClr val="626669"/>
                </a:solidFill>
                <a:latin typeface="Century Gothic"/>
                <a:cs typeface="Century Gothic"/>
              </a:rPr>
              <a:t>team</a:t>
            </a:r>
            <a:r>
              <a:rPr sz="1677" kern="0" spc="-31" dirty="0">
                <a:solidFill>
                  <a:srgbClr val="626669"/>
                </a:solidFill>
                <a:latin typeface="Century Gothic"/>
                <a:cs typeface="Century Gothic"/>
              </a:rPr>
              <a:t> </a:t>
            </a:r>
            <a:r>
              <a:rPr sz="1677" kern="0" spc="26" dirty="0">
                <a:solidFill>
                  <a:srgbClr val="626669"/>
                </a:solidFill>
                <a:latin typeface="Century Gothic"/>
                <a:cs typeface="Century Gothic"/>
              </a:rPr>
              <a:t>for </a:t>
            </a:r>
            <a:r>
              <a:rPr sz="1677" kern="0" spc="44" dirty="0">
                <a:solidFill>
                  <a:srgbClr val="626669"/>
                </a:solidFill>
                <a:latin typeface="Century Gothic"/>
                <a:cs typeface="Century Gothic"/>
              </a:rPr>
              <a:t>audit/reimbursement</a:t>
            </a:r>
            <a:r>
              <a:rPr sz="1677" kern="0" spc="9" dirty="0">
                <a:solidFill>
                  <a:srgbClr val="626669"/>
                </a:solidFill>
                <a:latin typeface="Century Gothic"/>
                <a:cs typeface="Century Gothic"/>
              </a:rPr>
              <a:t> </a:t>
            </a:r>
            <a:r>
              <a:rPr sz="1677" kern="0" spc="75" dirty="0">
                <a:solidFill>
                  <a:srgbClr val="626669"/>
                </a:solidFill>
                <a:latin typeface="Century Gothic"/>
                <a:cs typeface="Century Gothic"/>
              </a:rPr>
              <a:t>with </a:t>
            </a:r>
            <a:r>
              <a:rPr sz="1677" kern="0" dirty="0">
                <a:solidFill>
                  <a:srgbClr val="626669"/>
                </a:solidFill>
                <a:latin typeface="Century Gothic"/>
                <a:cs typeface="Century Gothic"/>
              </a:rPr>
              <a:t>the</a:t>
            </a:r>
            <a:r>
              <a:rPr sz="1677" kern="0" spc="-13" dirty="0">
                <a:solidFill>
                  <a:srgbClr val="626669"/>
                </a:solidFill>
                <a:latin typeface="Century Gothic"/>
                <a:cs typeface="Century Gothic"/>
              </a:rPr>
              <a:t> </a:t>
            </a:r>
            <a:r>
              <a:rPr sz="1677" kern="0" spc="53" dirty="0">
                <a:solidFill>
                  <a:srgbClr val="626669"/>
                </a:solidFill>
                <a:latin typeface="Century Gothic"/>
                <a:cs typeface="Century Gothic"/>
              </a:rPr>
              <a:t>support</a:t>
            </a:r>
            <a:r>
              <a:rPr sz="1677" kern="0" dirty="0">
                <a:solidFill>
                  <a:srgbClr val="626669"/>
                </a:solidFill>
                <a:latin typeface="Century Gothic"/>
                <a:cs typeface="Century Gothic"/>
              </a:rPr>
              <a:t> of</a:t>
            </a:r>
            <a:r>
              <a:rPr sz="1677" kern="0" spc="-4" dirty="0">
                <a:solidFill>
                  <a:srgbClr val="626669"/>
                </a:solidFill>
                <a:latin typeface="Century Gothic"/>
                <a:cs typeface="Century Gothic"/>
              </a:rPr>
              <a:t> </a:t>
            </a:r>
            <a:r>
              <a:rPr sz="1677" kern="0" spc="62" dirty="0">
                <a:solidFill>
                  <a:srgbClr val="626669"/>
                </a:solidFill>
                <a:latin typeface="Century Gothic"/>
                <a:cs typeface="Century Gothic"/>
              </a:rPr>
              <a:t>our</a:t>
            </a:r>
            <a:r>
              <a:rPr sz="1677" kern="0" dirty="0">
                <a:solidFill>
                  <a:srgbClr val="626669"/>
                </a:solidFill>
                <a:latin typeface="Century Gothic"/>
                <a:cs typeface="Century Gothic"/>
              </a:rPr>
              <a:t> </a:t>
            </a:r>
            <a:r>
              <a:rPr sz="1677" kern="0" spc="40" dirty="0">
                <a:solidFill>
                  <a:srgbClr val="626669"/>
                </a:solidFill>
                <a:latin typeface="Century Gothic"/>
                <a:cs typeface="Century Gothic"/>
              </a:rPr>
              <a:t>entire </a:t>
            </a:r>
            <a:r>
              <a:rPr sz="1677" kern="0" spc="-9" dirty="0">
                <a:solidFill>
                  <a:srgbClr val="626669"/>
                </a:solidFill>
                <a:latin typeface="Century Gothic"/>
                <a:cs typeface="Century Gothic"/>
              </a:rPr>
              <a:t>healthcare</a:t>
            </a:r>
            <a:r>
              <a:rPr sz="1677" kern="0" spc="-40" dirty="0">
                <a:solidFill>
                  <a:srgbClr val="626669"/>
                </a:solidFill>
                <a:latin typeface="Century Gothic"/>
                <a:cs typeface="Century Gothic"/>
              </a:rPr>
              <a:t> </a:t>
            </a:r>
            <a:r>
              <a:rPr sz="1677" kern="0" spc="-9" dirty="0">
                <a:solidFill>
                  <a:srgbClr val="626669"/>
                </a:solidFill>
                <a:latin typeface="Century Gothic"/>
                <a:cs typeface="Century Gothic"/>
              </a:rPr>
              <a:t>practice</a:t>
            </a:r>
            <a:endParaRPr sz="1677" kern="0">
              <a:solidFill>
                <a:sysClr val="windowText" lastClr="000000"/>
              </a:solidFill>
              <a:latin typeface="Century Gothic"/>
              <a:cs typeface="Century Gothic"/>
            </a:endParaRPr>
          </a:p>
          <a:p>
            <a:pPr marL="223569" indent="-212363" defTabSz="806867">
              <a:spcBef>
                <a:spcPts val="1310"/>
              </a:spcBef>
              <a:buClr>
                <a:srgbClr val="0050FF"/>
              </a:buClr>
              <a:buFont typeface="Wingdings"/>
              <a:buChar char=""/>
              <a:tabLst>
                <a:tab pos="223569" algn="l"/>
              </a:tabLst>
            </a:pPr>
            <a:r>
              <a:rPr sz="1677" kern="0" spc="66" dirty="0">
                <a:solidFill>
                  <a:srgbClr val="626669"/>
                </a:solidFill>
                <a:latin typeface="Century Gothic"/>
                <a:cs typeface="Century Gothic"/>
              </a:rPr>
              <a:t>Benefits</a:t>
            </a:r>
            <a:endParaRPr sz="1677" kern="0">
              <a:solidFill>
                <a:sysClr val="windowText" lastClr="000000"/>
              </a:solidFill>
              <a:latin typeface="Century Gothic"/>
              <a:cs typeface="Century Gothic"/>
            </a:endParaRPr>
          </a:p>
          <a:p>
            <a:pPr marL="647174" marR="53231" lvl="1" indent="-212923" defTabSz="806867">
              <a:lnSpc>
                <a:spcPct val="119500"/>
              </a:lnSpc>
              <a:spcBef>
                <a:spcPts val="459"/>
              </a:spcBef>
              <a:buClr>
                <a:srgbClr val="0050FF"/>
              </a:buClr>
              <a:buFont typeface="Wingdings"/>
              <a:buChar char=""/>
              <a:tabLst>
                <a:tab pos="647174" algn="l"/>
              </a:tabLst>
            </a:pPr>
            <a:r>
              <a:rPr sz="1677" kern="0" dirty="0">
                <a:solidFill>
                  <a:srgbClr val="626669"/>
                </a:solidFill>
                <a:latin typeface="Century Gothic"/>
                <a:cs typeface="Century Gothic"/>
              </a:rPr>
              <a:t>One</a:t>
            </a:r>
            <a:r>
              <a:rPr sz="1677" kern="0" spc="-53" dirty="0">
                <a:solidFill>
                  <a:srgbClr val="626669"/>
                </a:solidFill>
                <a:latin typeface="Century Gothic"/>
                <a:cs typeface="Century Gothic"/>
              </a:rPr>
              <a:t> </a:t>
            </a:r>
            <a:r>
              <a:rPr sz="1677" kern="0" dirty="0">
                <a:solidFill>
                  <a:srgbClr val="626669"/>
                </a:solidFill>
                <a:latin typeface="Century Gothic"/>
                <a:cs typeface="Century Gothic"/>
              </a:rPr>
              <a:t>team</a:t>
            </a:r>
            <a:r>
              <a:rPr sz="1677" kern="0" spc="-31" dirty="0">
                <a:solidFill>
                  <a:srgbClr val="626669"/>
                </a:solidFill>
                <a:latin typeface="Century Gothic"/>
                <a:cs typeface="Century Gothic"/>
              </a:rPr>
              <a:t> </a:t>
            </a:r>
            <a:r>
              <a:rPr sz="1677" kern="0" spc="26" dirty="0">
                <a:solidFill>
                  <a:srgbClr val="626669"/>
                </a:solidFill>
                <a:latin typeface="Century Gothic"/>
                <a:cs typeface="Century Gothic"/>
              </a:rPr>
              <a:t>gains </a:t>
            </a:r>
            <a:r>
              <a:rPr sz="1677" kern="0" dirty="0">
                <a:solidFill>
                  <a:srgbClr val="626669"/>
                </a:solidFill>
                <a:latin typeface="Century Gothic"/>
                <a:cs typeface="Century Gothic"/>
              </a:rPr>
              <a:t>knowledge</a:t>
            </a:r>
            <a:r>
              <a:rPr sz="1677" kern="0" spc="57" dirty="0">
                <a:solidFill>
                  <a:srgbClr val="626669"/>
                </a:solidFill>
                <a:latin typeface="Century Gothic"/>
                <a:cs typeface="Century Gothic"/>
              </a:rPr>
              <a:t> </a:t>
            </a:r>
            <a:r>
              <a:rPr sz="1677" kern="0" dirty="0">
                <a:solidFill>
                  <a:srgbClr val="626669"/>
                </a:solidFill>
                <a:latin typeface="Century Gothic"/>
                <a:cs typeface="Century Gothic"/>
              </a:rPr>
              <a:t>of</a:t>
            </a:r>
            <a:r>
              <a:rPr sz="1677" kern="0" spc="49" dirty="0">
                <a:solidFill>
                  <a:srgbClr val="626669"/>
                </a:solidFill>
                <a:latin typeface="Century Gothic"/>
                <a:cs typeface="Century Gothic"/>
              </a:rPr>
              <a:t> </a:t>
            </a:r>
            <a:r>
              <a:rPr sz="1677" kern="0" dirty="0">
                <a:solidFill>
                  <a:srgbClr val="626669"/>
                </a:solidFill>
                <a:latin typeface="Century Gothic"/>
                <a:cs typeface="Century Gothic"/>
              </a:rPr>
              <a:t>the</a:t>
            </a:r>
            <a:r>
              <a:rPr sz="1677" kern="0" spc="62" dirty="0">
                <a:solidFill>
                  <a:srgbClr val="626669"/>
                </a:solidFill>
                <a:latin typeface="Century Gothic"/>
                <a:cs typeface="Century Gothic"/>
              </a:rPr>
              <a:t> </a:t>
            </a:r>
            <a:r>
              <a:rPr sz="1677" kern="0" spc="-9" dirty="0">
                <a:solidFill>
                  <a:srgbClr val="626669"/>
                </a:solidFill>
                <a:latin typeface="Century Gothic"/>
                <a:cs typeface="Century Gothic"/>
              </a:rPr>
              <a:t>client</a:t>
            </a:r>
            <a:endParaRPr sz="1677" kern="0">
              <a:solidFill>
                <a:sysClr val="windowText" lastClr="000000"/>
              </a:solidFill>
              <a:latin typeface="Century Gothic"/>
              <a:cs typeface="Century Gothic"/>
            </a:endParaRPr>
          </a:p>
          <a:p>
            <a:pPr marL="647174" marR="4483" lvl="1" indent="-212923" defTabSz="806867">
              <a:lnSpc>
                <a:spcPct val="119500"/>
              </a:lnSpc>
              <a:spcBef>
                <a:spcPts val="463"/>
              </a:spcBef>
              <a:buClr>
                <a:srgbClr val="0050FF"/>
              </a:buClr>
              <a:buFont typeface="Wingdings"/>
              <a:buChar char=""/>
              <a:tabLst>
                <a:tab pos="647174" algn="l"/>
              </a:tabLst>
            </a:pPr>
            <a:r>
              <a:rPr sz="1677" kern="0" spc="75" dirty="0">
                <a:solidFill>
                  <a:srgbClr val="626669"/>
                </a:solidFill>
                <a:latin typeface="Century Gothic"/>
                <a:cs typeface="Century Gothic"/>
              </a:rPr>
              <a:t>Reimbursement</a:t>
            </a:r>
            <a:r>
              <a:rPr sz="1677" kern="0" spc="-31" dirty="0">
                <a:solidFill>
                  <a:srgbClr val="626669"/>
                </a:solidFill>
                <a:latin typeface="Century Gothic"/>
                <a:cs typeface="Century Gothic"/>
              </a:rPr>
              <a:t> </a:t>
            </a:r>
            <a:r>
              <a:rPr sz="1677" kern="0" spc="-9" dirty="0">
                <a:solidFill>
                  <a:srgbClr val="626669"/>
                </a:solidFill>
                <a:latin typeface="Century Gothic"/>
                <a:cs typeface="Century Gothic"/>
              </a:rPr>
              <a:t>impact </a:t>
            </a:r>
            <a:r>
              <a:rPr sz="1677" kern="0" dirty="0">
                <a:solidFill>
                  <a:srgbClr val="626669"/>
                </a:solidFill>
                <a:latin typeface="Century Gothic"/>
                <a:cs typeface="Century Gothic"/>
              </a:rPr>
              <a:t>of</a:t>
            </a:r>
            <a:r>
              <a:rPr sz="1677" kern="0" spc="-40" dirty="0">
                <a:solidFill>
                  <a:srgbClr val="626669"/>
                </a:solidFill>
                <a:latin typeface="Century Gothic"/>
                <a:cs typeface="Century Gothic"/>
              </a:rPr>
              <a:t> </a:t>
            </a:r>
            <a:r>
              <a:rPr sz="1677" kern="0" spc="119" dirty="0">
                <a:solidFill>
                  <a:srgbClr val="626669"/>
                </a:solidFill>
                <a:latin typeface="Century Gothic"/>
                <a:cs typeface="Century Gothic"/>
              </a:rPr>
              <a:t>this</a:t>
            </a:r>
            <a:r>
              <a:rPr sz="1677" kern="0" spc="-53" dirty="0">
                <a:solidFill>
                  <a:srgbClr val="626669"/>
                </a:solidFill>
                <a:latin typeface="Century Gothic"/>
                <a:cs typeface="Century Gothic"/>
              </a:rPr>
              <a:t> </a:t>
            </a:r>
            <a:r>
              <a:rPr sz="1677" kern="0" spc="-9" dirty="0">
                <a:solidFill>
                  <a:srgbClr val="626669"/>
                </a:solidFill>
                <a:latin typeface="Century Gothic"/>
                <a:cs typeface="Century Gothic"/>
              </a:rPr>
              <a:t>knowledge</a:t>
            </a:r>
            <a:endParaRPr sz="1677" kern="0">
              <a:solidFill>
                <a:sysClr val="windowText" lastClr="000000"/>
              </a:solidFill>
              <a:latin typeface="Century Gothic"/>
              <a:cs typeface="Century Gothic"/>
            </a:endParaRPr>
          </a:p>
          <a:p>
            <a:pPr marL="647174" lvl="1" indent="-212923" defTabSz="806867">
              <a:spcBef>
                <a:spcPts val="847"/>
              </a:spcBef>
              <a:buClr>
                <a:srgbClr val="0050FF"/>
              </a:buClr>
              <a:buFont typeface="Wingdings"/>
              <a:buChar char=""/>
              <a:tabLst>
                <a:tab pos="647174" algn="l"/>
              </a:tabLst>
            </a:pPr>
            <a:r>
              <a:rPr sz="1677" kern="0" spc="44" dirty="0">
                <a:solidFill>
                  <a:srgbClr val="626669"/>
                </a:solidFill>
                <a:latin typeface="Century Gothic"/>
                <a:cs typeface="Century Gothic"/>
              </a:rPr>
              <a:t>Example</a:t>
            </a:r>
            <a:r>
              <a:rPr sz="1677" kern="0" spc="-40" dirty="0">
                <a:solidFill>
                  <a:srgbClr val="626669"/>
                </a:solidFill>
                <a:latin typeface="Century Gothic"/>
                <a:cs typeface="Century Gothic"/>
              </a:rPr>
              <a:t> </a:t>
            </a:r>
            <a:r>
              <a:rPr sz="1677" kern="0" dirty="0">
                <a:solidFill>
                  <a:srgbClr val="626669"/>
                </a:solidFill>
                <a:latin typeface="Century Gothic"/>
                <a:cs typeface="Century Gothic"/>
              </a:rPr>
              <a:t>of</a:t>
            </a:r>
            <a:r>
              <a:rPr sz="1677" kern="0" spc="-26" dirty="0">
                <a:solidFill>
                  <a:srgbClr val="626669"/>
                </a:solidFill>
                <a:latin typeface="Century Gothic"/>
                <a:cs typeface="Century Gothic"/>
              </a:rPr>
              <a:t> </a:t>
            </a:r>
            <a:r>
              <a:rPr sz="1677" kern="0" spc="-9" dirty="0">
                <a:solidFill>
                  <a:srgbClr val="626669"/>
                </a:solidFill>
                <a:latin typeface="Century Gothic"/>
                <a:cs typeface="Century Gothic"/>
              </a:rPr>
              <a:t>value</a:t>
            </a:r>
            <a:endParaRPr sz="1677" kern="0">
              <a:solidFill>
                <a:sysClr val="windowText" lastClr="000000"/>
              </a:solidFill>
              <a:latin typeface="Century Gothic"/>
              <a:cs typeface="Century Gothic"/>
            </a:endParaRPr>
          </a:p>
        </p:txBody>
      </p:sp>
      <p:sp>
        <p:nvSpPr>
          <p:cNvPr id="6" name="object 6"/>
          <p:cNvSpPr txBox="1"/>
          <p:nvPr/>
        </p:nvSpPr>
        <p:spPr>
          <a:xfrm>
            <a:off x="7715847" y="2479861"/>
            <a:ext cx="3143250" cy="2868957"/>
          </a:xfrm>
          <a:prstGeom prst="rect">
            <a:avLst/>
          </a:prstGeom>
        </p:spPr>
        <p:txBody>
          <a:bodyPr vert="horz" wrap="square" lIns="0" tIns="11206" rIns="0" bIns="0" rtlCol="0">
            <a:spAutoFit/>
          </a:bodyPr>
          <a:lstStyle/>
          <a:p>
            <a:pPr marL="223569" marR="4483" indent="-212923" defTabSz="806867">
              <a:lnSpc>
                <a:spcPct val="119400"/>
              </a:lnSpc>
              <a:spcBef>
                <a:spcPts val="88"/>
              </a:spcBef>
              <a:buClr>
                <a:srgbClr val="0050FF"/>
              </a:buClr>
              <a:buFont typeface="Wingdings"/>
              <a:buChar char=""/>
              <a:tabLst>
                <a:tab pos="223569" algn="l"/>
              </a:tabLst>
            </a:pPr>
            <a:r>
              <a:rPr sz="1677" kern="0" spc="66" dirty="0">
                <a:solidFill>
                  <a:srgbClr val="626669"/>
                </a:solidFill>
                <a:latin typeface="Century Gothic"/>
                <a:cs typeface="Century Gothic"/>
              </a:rPr>
              <a:t>All</a:t>
            </a:r>
            <a:r>
              <a:rPr sz="1677" kern="0" spc="-22" dirty="0">
                <a:solidFill>
                  <a:srgbClr val="626669"/>
                </a:solidFill>
                <a:latin typeface="Century Gothic"/>
                <a:cs typeface="Century Gothic"/>
              </a:rPr>
              <a:t> </a:t>
            </a:r>
            <a:r>
              <a:rPr sz="1677" kern="0" spc="57" dirty="0">
                <a:solidFill>
                  <a:srgbClr val="626669"/>
                </a:solidFill>
                <a:latin typeface="Century Gothic"/>
                <a:cs typeface="Century Gothic"/>
              </a:rPr>
              <a:t>consulting</a:t>
            </a:r>
            <a:r>
              <a:rPr sz="1677" kern="0" spc="-44" dirty="0">
                <a:solidFill>
                  <a:srgbClr val="626669"/>
                </a:solidFill>
                <a:latin typeface="Century Gothic"/>
                <a:cs typeface="Century Gothic"/>
              </a:rPr>
              <a:t> </a:t>
            </a:r>
            <a:r>
              <a:rPr sz="1677" kern="0" spc="79" dirty="0">
                <a:solidFill>
                  <a:srgbClr val="626669"/>
                </a:solidFill>
                <a:latin typeface="Century Gothic"/>
                <a:cs typeface="Century Gothic"/>
              </a:rPr>
              <a:t>work</a:t>
            </a:r>
            <a:r>
              <a:rPr sz="1677" kern="0" spc="-4" dirty="0">
                <a:solidFill>
                  <a:srgbClr val="626669"/>
                </a:solidFill>
                <a:latin typeface="Century Gothic"/>
                <a:cs typeface="Century Gothic"/>
              </a:rPr>
              <a:t> </a:t>
            </a:r>
            <a:r>
              <a:rPr sz="1677" kern="0" spc="115" dirty="0">
                <a:solidFill>
                  <a:srgbClr val="626669"/>
                </a:solidFill>
                <a:latin typeface="Century Gothic"/>
                <a:cs typeface="Century Gothic"/>
              </a:rPr>
              <a:t>is </a:t>
            </a:r>
            <a:r>
              <a:rPr sz="1677" kern="0" spc="-31" dirty="0">
                <a:solidFill>
                  <a:srgbClr val="626669"/>
                </a:solidFill>
                <a:latin typeface="Century Gothic"/>
                <a:cs typeface="Century Gothic"/>
              </a:rPr>
              <a:t>approved</a:t>
            </a:r>
            <a:r>
              <a:rPr sz="1677" kern="0" spc="31" dirty="0">
                <a:solidFill>
                  <a:srgbClr val="626669"/>
                </a:solidFill>
                <a:latin typeface="Century Gothic"/>
                <a:cs typeface="Century Gothic"/>
              </a:rPr>
              <a:t> </a:t>
            </a:r>
            <a:r>
              <a:rPr sz="1677" kern="0" dirty="0">
                <a:solidFill>
                  <a:srgbClr val="626669"/>
                </a:solidFill>
                <a:latin typeface="Century Gothic"/>
                <a:cs typeface="Century Gothic"/>
              </a:rPr>
              <a:t>by</a:t>
            </a:r>
            <a:r>
              <a:rPr sz="1677" kern="0" spc="49" dirty="0">
                <a:solidFill>
                  <a:srgbClr val="626669"/>
                </a:solidFill>
                <a:latin typeface="Century Gothic"/>
                <a:cs typeface="Century Gothic"/>
              </a:rPr>
              <a:t> </a:t>
            </a:r>
            <a:r>
              <a:rPr sz="1677" kern="0" dirty="0">
                <a:solidFill>
                  <a:srgbClr val="626669"/>
                </a:solidFill>
                <a:latin typeface="Century Gothic"/>
                <a:cs typeface="Century Gothic"/>
              </a:rPr>
              <a:t>the</a:t>
            </a:r>
            <a:r>
              <a:rPr sz="1677" kern="0" spc="26" dirty="0">
                <a:solidFill>
                  <a:srgbClr val="626669"/>
                </a:solidFill>
                <a:latin typeface="Century Gothic"/>
                <a:cs typeface="Century Gothic"/>
              </a:rPr>
              <a:t> </a:t>
            </a:r>
            <a:r>
              <a:rPr sz="1677" kern="0" dirty="0">
                <a:solidFill>
                  <a:srgbClr val="626669"/>
                </a:solidFill>
                <a:latin typeface="Century Gothic"/>
                <a:cs typeface="Century Gothic"/>
              </a:rPr>
              <a:t>Board</a:t>
            </a:r>
            <a:r>
              <a:rPr sz="1677" kern="0" spc="57" dirty="0">
                <a:solidFill>
                  <a:srgbClr val="626669"/>
                </a:solidFill>
                <a:latin typeface="Century Gothic"/>
                <a:cs typeface="Century Gothic"/>
              </a:rPr>
              <a:t> </a:t>
            </a:r>
            <a:r>
              <a:rPr sz="1677" kern="0" spc="-22" dirty="0">
                <a:solidFill>
                  <a:srgbClr val="626669"/>
                </a:solidFill>
                <a:latin typeface="Century Gothic"/>
                <a:cs typeface="Century Gothic"/>
              </a:rPr>
              <a:t>of </a:t>
            </a:r>
            <a:r>
              <a:rPr sz="1677" kern="0" spc="57" dirty="0">
                <a:solidFill>
                  <a:srgbClr val="626669"/>
                </a:solidFill>
                <a:latin typeface="Century Gothic"/>
                <a:cs typeface="Century Gothic"/>
              </a:rPr>
              <a:t>Directors</a:t>
            </a:r>
            <a:r>
              <a:rPr sz="1677" kern="0" spc="-49" dirty="0">
                <a:solidFill>
                  <a:srgbClr val="626669"/>
                </a:solidFill>
                <a:latin typeface="Century Gothic"/>
                <a:cs typeface="Century Gothic"/>
              </a:rPr>
              <a:t> </a:t>
            </a:r>
            <a:r>
              <a:rPr sz="1677" kern="0" spc="53" dirty="0">
                <a:solidFill>
                  <a:srgbClr val="626669"/>
                </a:solidFill>
                <a:latin typeface="Century Gothic"/>
                <a:cs typeface="Century Gothic"/>
              </a:rPr>
              <a:t>or</a:t>
            </a:r>
            <a:r>
              <a:rPr sz="1677" kern="0" spc="-18" dirty="0">
                <a:solidFill>
                  <a:srgbClr val="626669"/>
                </a:solidFill>
                <a:latin typeface="Century Gothic"/>
                <a:cs typeface="Century Gothic"/>
              </a:rPr>
              <a:t> </a:t>
            </a:r>
            <a:r>
              <a:rPr sz="1677" kern="0" spc="-9" dirty="0">
                <a:solidFill>
                  <a:srgbClr val="626669"/>
                </a:solidFill>
                <a:latin typeface="Century Gothic"/>
                <a:cs typeface="Century Gothic"/>
              </a:rPr>
              <a:t>Management </a:t>
            </a:r>
            <a:r>
              <a:rPr sz="1677" kern="0" dirty="0">
                <a:solidFill>
                  <a:srgbClr val="626669"/>
                </a:solidFill>
                <a:latin typeface="Century Gothic"/>
                <a:cs typeface="Century Gothic"/>
              </a:rPr>
              <a:t>depending</a:t>
            </a:r>
            <a:r>
              <a:rPr sz="1677" kern="0" spc="22" dirty="0">
                <a:solidFill>
                  <a:srgbClr val="626669"/>
                </a:solidFill>
                <a:latin typeface="Century Gothic"/>
                <a:cs typeface="Century Gothic"/>
              </a:rPr>
              <a:t> </a:t>
            </a:r>
            <a:r>
              <a:rPr sz="1677" kern="0" dirty="0">
                <a:solidFill>
                  <a:srgbClr val="626669"/>
                </a:solidFill>
                <a:latin typeface="Century Gothic"/>
                <a:cs typeface="Century Gothic"/>
              </a:rPr>
              <a:t>on</a:t>
            </a:r>
            <a:r>
              <a:rPr sz="1677" kern="0" spc="22" dirty="0">
                <a:solidFill>
                  <a:srgbClr val="626669"/>
                </a:solidFill>
                <a:latin typeface="Century Gothic"/>
                <a:cs typeface="Century Gothic"/>
              </a:rPr>
              <a:t> </a:t>
            </a:r>
            <a:r>
              <a:rPr sz="1677" kern="0" spc="-9" dirty="0">
                <a:solidFill>
                  <a:srgbClr val="626669"/>
                </a:solidFill>
                <a:latin typeface="Century Gothic"/>
                <a:cs typeface="Century Gothic"/>
              </a:rPr>
              <a:t>organization </a:t>
            </a:r>
            <a:r>
              <a:rPr sz="1677" kern="0" dirty="0">
                <a:solidFill>
                  <a:srgbClr val="626669"/>
                </a:solidFill>
                <a:latin typeface="Century Gothic"/>
                <a:cs typeface="Century Gothic"/>
              </a:rPr>
              <a:t>policy</a:t>
            </a:r>
            <a:r>
              <a:rPr sz="1677" kern="0" spc="-66" dirty="0">
                <a:solidFill>
                  <a:srgbClr val="626669"/>
                </a:solidFill>
                <a:latin typeface="Century Gothic"/>
                <a:cs typeface="Century Gothic"/>
              </a:rPr>
              <a:t> </a:t>
            </a:r>
            <a:r>
              <a:rPr sz="1677" kern="0" spc="-18" dirty="0">
                <a:solidFill>
                  <a:srgbClr val="626669"/>
                </a:solidFill>
                <a:latin typeface="Century Gothic"/>
                <a:cs typeface="Century Gothic"/>
              </a:rPr>
              <a:t>and/or</a:t>
            </a:r>
            <a:r>
              <a:rPr sz="1677" kern="0" spc="-40" dirty="0">
                <a:solidFill>
                  <a:srgbClr val="626669"/>
                </a:solidFill>
                <a:latin typeface="Century Gothic"/>
                <a:cs typeface="Century Gothic"/>
              </a:rPr>
              <a:t> </a:t>
            </a:r>
            <a:r>
              <a:rPr sz="1677" kern="0" spc="-9" dirty="0">
                <a:solidFill>
                  <a:srgbClr val="626669"/>
                </a:solidFill>
                <a:latin typeface="Century Gothic"/>
                <a:cs typeface="Century Gothic"/>
              </a:rPr>
              <a:t>AICPA </a:t>
            </a:r>
            <a:r>
              <a:rPr sz="1677" kern="0" spc="44" dirty="0">
                <a:solidFill>
                  <a:srgbClr val="626669"/>
                </a:solidFill>
                <a:latin typeface="Century Gothic"/>
                <a:cs typeface="Century Gothic"/>
              </a:rPr>
              <a:t>guidelines</a:t>
            </a:r>
            <a:endParaRPr sz="1677" kern="0">
              <a:solidFill>
                <a:sysClr val="windowText" lastClr="000000"/>
              </a:solidFill>
              <a:latin typeface="Century Gothic"/>
              <a:cs typeface="Century Gothic"/>
            </a:endParaRPr>
          </a:p>
          <a:p>
            <a:pPr marL="223569" marR="63877" indent="-212923" defTabSz="806867">
              <a:lnSpc>
                <a:spcPct val="119500"/>
              </a:lnSpc>
              <a:spcBef>
                <a:spcPts val="922"/>
              </a:spcBef>
              <a:buClr>
                <a:srgbClr val="0050FF"/>
              </a:buClr>
              <a:buFont typeface="Wingdings"/>
              <a:buChar char=""/>
              <a:tabLst>
                <a:tab pos="223569" algn="l"/>
              </a:tabLst>
            </a:pPr>
            <a:r>
              <a:rPr sz="1677" kern="0" spc="40" dirty="0">
                <a:solidFill>
                  <a:srgbClr val="626669"/>
                </a:solidFill>
                <a:latin typeface="Century Gothic"/>
                <a:cs typeface="Century Gothic"/>
              </a:rPr>
              <a:t>Engagement </a:t>
            </a:r>
            <a:r>
              <a:rPr sz="1677" kern="0" dirty="0">
                <a:solidFill>
                  <a:srgbClr val="626669"/>
                </a:solidFill>
                <a:latin typeface="Century Gothic"/>
                <a:cs typeface="Century Gothic"/>
              </a:rPr>
              <a:t>partner</a:t>
            </a:r>
            <a:r>
              <a:rPr sz="1677" kern="0" spc="115" dirty="0">
                <a:solidFill>
                  <a:srgbClr val="626669"/>
                </a:solidFill>
                <a:latin typeface="Century Gothic"/>
                <a:cs typeface="Century Gothic"/>
              </a:rPr>
              <a:t> is </a:t>
            </a:r>
            <a:r>
              <a:rPr sz="1677" kern="0" spc="53" dirty="0">
                <a:solidFill>
                  <a:srgbClr val="626669"/>
                </a:solidFill>
                <a:latin typeface="Century Gothic"/>
                <a:cs typeface="Century Gothic"/>
              </a:rPr>
              <a:t>informed</a:t>
            </a:r>
            <a:r>
              <a:rPr sz="1677" kern="0" spc="-26" dirty="0">
                <a:solidFill>
                  <a:srgbClr val="626669"/>
                </a:solidFill>
                <a:latin typeface="Century Gothic"/>
                <a:cs typeface="Century Gothic"/>
              </a:rPr>
              <a:t> </a:t>
            </a:r>
            <a:r>
              <a:rPr sz="1677" kern="0" spc="-9" dirty="0">
                <a:solidFill>
                  <a:srgbClr val="626669"/>
                </a:solidFill>
                <a:latin typeface="Century Gothic"/>
                <a:cs typeface="Century Gothic"/>
              </a:rPr>
              <a:t>and</a:t>
            </a:r>
            <a:r>
              <a:rPr sz="1677" kern="0" dirty="0">
                <a:solidFill>
                  <a:srgbClr val="626669"/>
                </a:solidFill>
                <a:latin typeface="Century Gothic"/>
                <a:cs typeface="Century Gothic"/>
              </a:rPr>
              <a:t> kept</a:t>
            </a:r>
            <a:r>
              <a:rPr sz="1677" kern="0" spc="4" dirty="0">
                <a:solidFill>
                  <a:srgbClr val="626669"/>
                </a:solidFill>
                <a:latin typeface="Century Gothic"/>
                <a:cs typeface="Century Gothic"/>
              </a:rPr>
              <a:t> </a:t>
            </a:r>
            <a:r>
              <a:rPr sz="1677" kern="0" spc="-9" dirty="0">
                <a:solidFill>
                  <a:srgbClr val="626669"/>
                </a:solidFill>
                <a:latin typeface="Century Gothic"/>
                <a:cs typeface="Century Gothic"/>
              </a:rPr>
              <a:t>abreast </a:t>
            </a:r>
            <a:r>
              <a:rPr sz="1677" kern="0" dirty="0">
                <a:solidFill>
                  <a:srgbClr val="626669"/>
                </a:solidFill>
                <a:latin typeface="Century Gothic"/>
                <a:cs typeface="Century Gothic"/>
              </a:rPr>
              <a:t>of</a:t>
            </a:r>
            <a:r>
              <a:rPr sz="1677" kern="0" spc="-49" dirty="0">
                <a:solidFill>
                  <a:srgbClr val="626669"/>
                </a:solidFill>
                <a:latin typeface="Century Gothic"/>
                <a:cs typeface="Century Gothic"/>
              </a:rPr>
              <a:t> </a:t>
            </a:r>
            <a:r>
              <a:rPr sz="1677" kern="0" spc="71" dirty="0">
                <a:solidFill>
                  <a:srgbClr val="626669"/>
                </a:solidFill>
                <a:latin typeface="Century Gothic"/>
                <a:cs typeface="Century Gothic"/>
              </a:rPr>
              <a:t>findings</a:t>
            </a:r>
            <a:endParaRPr sz="1677" kern="0">
              <a:solidFill>
                <a:sysClr val="windowText" lastClr="000000"/>
              </a:solidFill>
              <a:latin typeface="Century Gothic"/>
              <a:cs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3395" y="6221652"/>
            <a:ext cx="123265" cy="141064"/>
          </a:xfrm>
          <a:prstGeom prst="rect">
            <a:avLst/>
          </a:prstGeom>
        </p:spPr>
        <p:txBody>
          <a:bodyPr vert="horz" wrap="square" lIns="0" tIns="0" rIns="0" bIns="0" rtlCol="0">
            <a:spAutoFit/>
          </a:bodyPr>
          <a:lstStyle/>
          <a:p>
            <a:pPr defTabSz="806867">
              <a:lnSpc>
                <a:spcPts val="1085"/>
              </a:lnSpc>
            </a:pPr>
            <a:r>
              <a:rPr sz="927" b="1" kern="0" spc="-22" dirty="0">
                <a:solidFill>
                  <a:srgbClr val="FFFFFF"/>
                </a:solidFill>
                <a:latin typeface="Calibri"/>
                <a:cs typeface="Calibri"/>
              </a:rPr>
              <a:t>16</a:t>
            </a:r>
            <a:endParaRPr sz="927" kern="0">
              <a:solidFill>
                <a:sysClr val="windowText" lastClr="000000"/>
              </a:solidFill>
              <a:latin typeface="Calibri"/>
              <a:cs typeface="Calibri"/>
            </a:endParaRPr>
          </a:p>
        </p:txBody>
      </p:sp>
      <p:grpSp>
        <p:nvGrpSpPr>
          <p:cNvPr id="3" name="object 3"/>
          <p:cNvGrpSpPr/>
          <p:nvPr/>
        </p:nvGrpSpPr>
        <p:grpSpPr>
          <a:xfrm>
            <a:off x="442184" y="246753"/>
            <a:ext cx="11307856" cy="6366062"/>
            <a:chOff x="-6858" y="279654"/>
            <a:chExt cx="12815570" cy="7214870"/>
          </a:xfrm>
        </p:grpSpPr>
        <p:sp>
          <p:nvSpPr>
            <p:cNvPr id="4" name="object 4"/>
            <p:cNvSpPr/>
            <p:nvPr/>
          </p:nvSpPr>
          <p:spPr>
            <a:xfrm>
              <a:off x="0" y="286512"/>
              <a:ext cx="12801600" cy="7200900"/>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5" name="object 5"/>
            <p:cNvSpPr/>
            <p:nvPr/>
          </p:nvSpPr>
          <p:spPr>
            <a:xfrm>
              <a:off x="0" y="286512"/>
              <a:ext cx="12801600" cy="7200900"/>
            </a:xfrm>
            <a:custGeom>
              <a:avLst/>
              <a:gdLst/>
              <a:ahLst/>
              <a:cxnLst/>
              <a:rect l="l" t="t" r="r" b="b"/>
              <a:pathLst>
                <a:path w="12801600" h="7200900">
                  <a:moveTo>
                    <a:pt x="0" y="0"/>
                  </a:moveTo>
                  <a:lnTo>
                    <a:pt x="12801600" y="0"/>
                  </a:lnTo>
                  <a:lnTo>
                    <a:pt x="12801600" y="7200900"/>
                  </a:lnTo>
                  <a:lnTo>
                    <a:pt x="0" y="7200900"/>
                  </a:lnTo>
                  <a:lnTo>
                    <a:pt x="0" y="0"/>
                  </a:lnTo>
                  <a:close/>
                </a:path>
              </a:pathLst>
            </a:custGeom>
            <a:ln w="13716">
              <a:solidFill>
                <a:srgbClr val="000000"/>
              </a:solidFill>
            </a:ln>
          </p:spPr>
          <p:txBody>
            <a:bodyPr wrap="square" lIns="0" tIns="0" rIns="0" bIns="0" rtlCol="0"/>
            <a:lstStyle/>
            <a:p>
              <a:pPr defTabSz="806867"/>
              <a:endParaRPr sz="1588" kern="0">
                <a:solidFill>
                  <a:sysClr val="windowText" lastClr="000000"/>
                </a:solidFill>
              </a:endParaRPr>
            </a:p>
          </p:txBody>
        </p:sp>
        <p:sp>
          <p:nvSpPr>
            <p:cNvPr id="6" name="object 6"/>
            <p:cNvSpPr/>
            <p:nvPr/>
          </p:nvSpPr>
          <p:spPr>
            <a:xfrm>
              <a:off x="0" y="286511"/>
              <a:ext cx="9634220" cy="7200900"/>
            </a:xfrm>
            <a:custGeom>
              <a:avLst/>
              <a:gdLst/>
              <a:ahLst/>
              <a:cxnLst/>
              <a:rect l="l" t="t" r="r" b="b"/>
              <a:pathLst>
                <a:path w="9634220" h="7200900">
                  <a:moveTo>
                    <a:pt x="2261295" y="12700"/>
                  </a:moveTo>
                  <a:lnTo>
                    <a:pt x="1250191" y="12700"/>
                  </a:lnTo>
                  <a:lnTo>
                    <a:pt x="1298959" y="0"/>
                  </a:lnTo>
                  <a:lnTo>
                    <a:pt x="2212527" y="0"/>
                  </a:lnTo>
                  <a:lnTo>
                    <a:pt x="2261295" y="12700"/>
                  </a:lnTo>
                  <a:close/>
                </a:path>
                <a:path w="9634220" h="7200900">
                  <a:moveTo>
                    <a:pt x="5385" y="977900"/>
                  </a:moveTo>
                  <a:lnTo>
                    <a:pt x="0" y="977900"/>
                  </a:lnTo>
                  <a:lnTo>
                    <a:pt x="0" y="685800"/>
                  </a:lnTo>
                  <a:lnTo>
                    <a:pt x="58225" y="622300"/>
                  </a:lnTo>
                  <a:lnTo>
                    <a:pt x="93670" y="584200"/>
                  </a:lnTo>
                  <a:lnTo>
                    <a:pt x="129658" y="558800"/>
                  </a:lnTo>
                  <a:lnTo>
                    <a:pt x="166190" y="520700"/>
                  </a:lnTo>
                  <a:lnTo>
                    <a:pt x="240885" y="469900"/>
                  </a:lnTo>
                  <a:lnTo>
                    <a:pt x="279047" y="431800"/>
                  </a:lnTo>
                  <a:lnTo>
                    <a:pt x="317754" y="406400"/>
                  </a:lnTo>
                  <a:lnTo>
                    <a:pt x="399018" y="355600"/>
                  </a:lnTo>
                  <a:lnTo>
                    <a:pt x="523889" y="279400"/>
                  </a:lnTo>
                  <a:lnTo>
                    <a:pt x="652332" y="203200"/>
                  </a:lnTo>
                  <a:lnTo>
                    <a:pt x="695940" y="190500"/>
                  </a:lnTo>
                  <a:lnTo>
                    <a:pt x="739944" y="165100"/>
                  </a:lnTo>
                  <a:lnTo>
                    <a:pt x="784346" y="152400"/>
                  </a:lnTo>
                  <a:lnTo>
                    <a:pt x="829144" y="127000"/>
                  </a:lnTo>
                  <a:lnTo>
                    <a:pt x="874339" y="114300"/>
                  </a:lnTo>
                  <a:lnTo>
                    <a:pt x="919931" y="88900"/>
                  </a:lnTo>
                  <a:lnTo>
                    <a:pt x="1201820" y="12700"/>
                  </a:lnTo>
                  <a:lnTo>
                    <a:pt x="2309666" y="12700"/>
                  </a:lnTo>
                  <a:lnTo>
                    <a:pt x="2591554" y="88900"/>
                  </a:lnTo>
                  <a:lnTo>
                    <a:pt x="2637147" y="114300"/>
                  </a:lnTo>
                  <a:lnTo>
                    <a:pt x="2682342" y="127000"/>
                  </a:lnTo>
                  <a:lnTo>
                    <a:pt x="2727140" y="152400"/>
                  </a:lnTo>
                  <a:lnTo>
                    <a:pt x="1649133" y="152400"/>
                  </a:lnTo>
                  <a:lnTo>
                    <a:pt x="1596499" y="165100"/>
                  </a:lnTo>
                  <a:lnTo>
                    <a:pt x="1492571" y="165100"/>
                  </a:lnTo>
                  <a:lnTo>
                    <a:pt x="1441277" y="177800"/>
                  </a:lnTo>
                  <a:lnTo>
                    <a:pt x="1390431" y="177800"/>
                  </a:lnTo>
                  <a:lnTo>
                    <a:pt x="1240573" y="215900"/>
                  </a:lnTo>
                  <a:lnTo>
                    <a:pt x="1191515" y="215900"/>
                  </a:lnTo>
                  <a:lnTo>
                    <a:pt x="1094740" y="241300"/>
                  </a:lnTo>
                  <a:lnTo>
                    <a:pt x="1047023" y="266700"/>
                  </a:lnTo>
                  <a:lnTo>
                    <a:pt x="952931" y="292100"/>
                  </a:lnTo>
                  <a:lnTo>
                    <a:pt x="906556" y="317500"/>
                  </a:lnTo>
                  <a:lnTo>
                    <a:pt x="860629" y="330200"/>
                  </a:lnTo>
                  <a:lnTo>
                    <a:pt x="815148" y="355600"/>
                  </a:lnTo>
                  <a:lnTo>
                    <a:pt x="770115" y="368300"/>
                  </a:lnTo>
                  <a:lnTo>
                    <a:pt x="637700" y="444500"/>
                  </a:lnTo>
                  <a:lnTo>
                    <a:pt x="509312" y="520700"/>
                  </a:lnTo>
                  <a:lnTo>
                    <a:pt x="467411" y="546100"/>
                  </a:lnTo>
                  <a:lnTo>
                    <a:pt x="425958" y="584200"/>
                  </a:lnTo>
                  <a:lnTo>
                    <a:pt x="387763" y="609600"/>
                  </a:lnTo>
                  <a:lnTo>
                    <a:pt x="350140" y="635000"/>
                  </a:lnTo>
                  <a:lnTo>
                    <a:pt x="313089" y="660400"/>
                  </a:lnTo>
                  <a:lnTo>
                    <a:pt x="276611" y="698500"/>
                  </a:lnTo>
                  <a:lnTo>
                    <a:pt x="240705" y="723900"/>
                  </a:lnTo>
                  <a:lnTo>
                    <a:pt x="205371" y="762000"/>
                  </a:lnTo>
                  <a:lnTo>
                    <a:pt x="170609" y="800100"/>
                  </a:lnTo>
                  <a:lnTo>
                    <a:pt x="136420" y="825500"/>
                  </a:lnTo>
                  <a:lnTo>
                    <a:pt x="102803" y="863600"/>
                  </a:lnTo>
                  <a:lnTo>
                    <a:pt x="69758" y="901700"/>
                  </a:lnTo>
                  <a:lnTo>
                    <a:pt x="37285" y="939800"/>
                  </a:lnTo>
                  <a:lnTo>
                    <a:pt x="5385" y="977900"/>
                  </a:lnTo>
                  <a:close/>
                </a:path>
                <a:path w="9634220" h="7200900">
                  <a:moveTo>
                    <a:pt x="2771542" y="7035800"/>
                  </a:moveTo>
                  <a:lnTo>
                    <a:pt x="1967174" y="7035800"/>
                  </a:lnTo>
                  <a:lnTo>
                    <a:pt x="2018915" y="7023100"/>
                  </a:lnTo>
                  <a:lnTo>
                    <a:pt x="2070208" y="7023100"/>
                  </a:lnTo>
                  <a:lnTo>
                    <a:pt x="2121055" y="7010400"/>
                  </a:lnTo>
                  <a:lnTo>
                    <a:pt x="2171454" y="7010400"/>
                  </a:lnTo>
                  <a:lnTo>
                    <a:pt x="2558554" y="6908800"/>
                  </a:lnTo>
                  <a:lnTo>
                    <a:pt x="2604929" y="6883400"/>
                  </a:lnTo>
                  <a:lnTo>
                    <a:pt x="2650857" y="6870700"/>
                  </a:lnTo>
                  <a:lnTo>
                    <a:pt x="2696338" y="6845300"/>
                  </a:lnTo>
                  <a:lnTo>
                    <a:pt x="2741371" y="6832600"/>
                  </a:lnTo>
                  <a:lnTo>
                    <a:pt x="2785957" y="6807200"/>
                  </a:lnTo>
                  <a:lnTo>
                    <a:pt x="2917029" y="6731000"/>
                  </a:lnTo>
                  <a:lnTo>
                    <a:pt x="3044075" y="6654800"/>
                  </a:lnTo>
                  <a:lnTo>
                    <a:pt x="3085528" y="6616700"/>
                  </a:lnTo>
                  <a:lnTo>
                    <a:pt x="3123723" y="6591300"/>
                  </a:lnTo>
                  <a:lnTo>
                    <a:pt x="3161346" y="6565900"/>
                  </a:lnTo>
                  <a:lnTo>
                    <a:pt x="3198396" y="6527800"/>
                  </a:lnTo>
                  <a:lnTo>
                    <a:pt x="3234875" y="6502400"/>
                  </a:lnTo>
                  <a:lnTo>
                    <a:pt x="3270781" y="6464300"/>
                  </a:lnTo>
                  <a:lnTo>
                    <a:pt x="3306114" y="6438900"/>
                  </a:lnTo>
                  <a:lnTo>
                    <a:pt x="3340875" y="6400800"/>
                  </a:lnTo>
                  <a:lnTo>
                    <a:pt x="3375064" y="6362700"/>
                  </a:lnTo>
                  <a:lnTo>
                    <a:pt x="3408681" y="6337300"/>
                  </a:lnTo>
                  <a:lnTo>
                    <a:pt x="3441724" y="6299200"/>
                  </a:lnTo>
                  <a:lnTo>
                    <a:pt x="3474196" y="6261100"/>
                  </a:lnTo>
                  <a:lnTo>
                    <a:pt x="3506094" y="6223000"/>
                  </a:lnTo>
                  <a:lnTo>
                    <a:pt x="3537420" y="6184900"/>
                  </a:lnTo>
                  <a:lnTo>
                    <a:pt x="3568174" y="6146800"/>
                  </a:lnTo>
                  <a:lnTo>
                    <a:pt x="3598354" y="6108700"/>
                  </a:lnTo>
                  <a:lnTo>
                    <a:pt x="3627962" y="6070600"/>
                  </a:lnTo>
                  <a:lnTo>
                    <a:pt x="3656997" y="6019800"/>
                  </a:lnTo>
                  <a:lnTo>
                    <a:pt x="3685459" y="5981700"/>
                  </a:lnTo>
                  <a:lnTo>
                    <a:pt x="3713348" y="5943600"/>
                  </a:lnTo>
                  <a:lnTo>
                    <a:pt x="3740665" y="5892800"/>
                  </a:lnTo>
                  <a:lnTo>
                    <a:pt x="3767408" y="5854700"/>
                  </a:lnTo>
                  <a:lnTo>
                    <a:pt x="3793578" y="5803900"/>
                  </a:lnTo>
                  <a:lnTo>
                    <a:pt x="3819176" y="5765800"/>
                  </a:lnTo>
                  <a:lnTo>
                    <a:pt x="3844200" y="5715000"/>
                  </a:lnTo>
                  <a:lnTo>
                    <a:pt x="3868651" y="5664200"/>
                  </a:lnTo>
                  <a:lnTo>
                    <a:pt x="3892529" y="5613400"/>
                  </a:lnTo>
                  <a:lnTo>
                    <a:pt x="3915833" y="5575300"/>
                  </a:lnTo>
                  <a:lnTo>
                    <a:pt x="3938564" y="5524500"/>
                  </a:lnTo>
                  <a:lnTo>
                    <a:pt x="3960722" y="5473700"/>
                  </a:lnTo>
                  <a:lnTo>
                    <a:pt x="3982307" y="5422900"/>
                  </a:lnTo>
                  <a:lnTo>
                    <a:pt x="3999350" y="5372100"/>
                  </a:lnTo>
                  <a:lnTo>
                    <a:pt x="4015925" y="5334000"/>
                  </a:lnTo>
                  <a:lnTo>
                    <a:pt x="4032034" y="5295900"/>
                  </a:lnTo>
                  <a:lnTo>
                    <a:pt x="4047675" y="5245100"/>
                  </a:lnTo>
                  <a:lnTo>
                    <a:pt x="4062849" y="5207000"/>
                  </a:lnTo>
                  <a:lnTo>
                    <a:pt x="4077557" y="5156200"/>
                  </a:lnTo>
                  <a:lnTo>
                    <a:pt x="4091797" y="5118100"/>
                  </a:lnTo>
                  <a:lnTo>
                    <a:pt x="4105570" y="5067300"/>
                  </a:lnTo>
                  <a:lnTo>
                    <a:pt x="4118876" y="5029200"/>
                  </a:lnTo>
                  <a:lnTo>
                    <a:pt x="4131715" y="4978400"/>
                  </a:lnTo>
                  <a:lnTo>
                    <a:pt x="4144087" y="4927600"/>
                  </a:lnTo>
                  <a:lnTo>
                    <a:pt x="4155992" y="4889500"/>
                  </a:lnTo>
                  <a:lnTo>
                    <a:pt x="4167430" y="4838700"/>
                  </a:lnTo>
                  <a:lnTo>
                    <a:pt x="4178401" y="4787900"/>
                  </a:lnTo>
                  <a:lnTo>
                    <a:pt x="4188905" y="4749800"/>
                  </a:lnTo>
                  <a:lnTo>
                    <a:pt x="4198942" y="4699000"/>
                  </a:lnTo>
                  <a:lnTo>
                    <a:pt x="4208512" y="4648200"/>
                  </a:lnTo>
                  <a:lnTo>
                    <a:pt x="4217615" y="4597400"/>
                  </a:lnTo>
                  <a:lnTo>
                    <a:pt x="4226251" y="4546600"/>
                  </a:lnTo>
                  <a:lnTo>
                    <a:pt x="4234421" y="4495800"/>
                  </a:lnTo>
                  <a:lnTo>
                    <a:pt x="4242123" y="4445000"/>
                  </a:lnTo>
                  <a:lnTo>
                    <a:pt x="4249359" y="4394200"/>
                  </a:lnTo>
                  <a:lnTo>
                    <a:pt x="4256127" y="4343400"/>
                  </a:lnTo>
                  <a:lnTo>
                    <a:pt x="4262429" y="4292600"/>
                  </a:lnTo>
                  <a:lnTo>
                    <a:pt x="4268264" y="4241800"/>
                  </a:lnTo>
                  <a:lnTo>
                    <a:pt x="4273632" y="4191000"/>
                  </a:lnTo>
                  <a:lnTo>
                    <a:pt x="4278533" y="4140200"/>
                  </a:lnTo>
                  <a:lnTo>
                    <a:pt x="4282967" y="4089400"/>
                  </a:lnTo>
                  <a:lnTo>
                    <a:pt x="4286935" y="4038600"/>
                  </a:lnTo>
                  <a:lnTo>
                    <a:pt x="4290436" y="3987800"/>
                  </a:lnTo>
                  <a:lnTo>
                    <a:pt x="4293469" y="3924300"/>
                  </a:lnTo>
                  <a:lnTo>
                    <a:pt x="4296037" y="3873500"/>
                  </a:lnTo>
                  <a:lnTo>
                    <a:pt x="4298137" y="3822700"/>
                  </a:lnTo>
                  <a:lnTo>
                    <a:pt x="4299770" y="3771900"/>
                  </a:lnTo>
                  <a:lnTo>
                    <a:pt x="4300937" y="3708400"/>
                  </a:lnTo>
                  <a:lnTo>
                    <a:pt x="4301637" y="3657600"/>
                  </a:lnTo>
                  <a:lnTo>
                    <a:pt x="4301871" y="3594100"/>
                  </a:lnTo>
                  <a:lnTo>
                    <a:pt x="4301637" y="3543300"/>
                  </a:lnTo>
                  <a:lnTo>
                    <a:pt x="4300937" y="3492500"/>
                  </a:lnTo>
                  <a:lnTo>
                    <a:pt x="4299770" y="3429000"/>
                  </a:lnTo>
                  <a:lnTo>
                    <a:pt x="4298137" y="3378200"/>
                  </a:lnTo>
                  <a:lnTo>
                    <a:pt x="4296037" y="3327400"/>
                  </a:lnTo>
                  <a:lnTo>
                    <a:pt x="4293469" y="3263900"/>
                  </a:lnTo>
                  <a:lnTo>
                    <a:pt x="4290436" y="3213100"/>
                  </a:lnTo>
                  <a:lnTo>
                    <a:pt x="4286935" y="3162300"/>
                  </a:lnTo>
                  <a:lnTo>
                    <a:pt x="4282967" y="3111500"/>
                  </a:lnTo>
                  <a:lnTo>
                    <a:pt x="4278533" y="3060700"/>
                  </a:lnTo>
                  <a:lnTo>
                    <a:pt x="4273632" y="2997200"/>
                  </a:lnTo>
                  <a:lnTo>
                    <a:pt x="4268264" y="2946400"/>
                  </a:lnTo>
                  <a:lnTo>
                    <a:pt x="4262429" y="2895600"/>
                  </a:lnTo>
                  <a:lnTo>
                    <a:pt x="4256127" y="2844800"/>
                  </a:lnTo>
                  <a:lnTo>
                    <a:pt x="4249359" y="2794000"/>
                  </a:lnTo>
                  <a:lnTo>
                    <a:pt x="4242123" y="2743200"/>
                  </a:lnTo>
                  <a:lnTo>
                    <a:pt x="4234421" y="2692400"/>
                  </a:lnTo>
                  <a:lnTo>
                    <a:pt x="4226251" y="2654300"/>
                  </a:lnTo>
                  <a:lnTo>
                    <a:pt x="4217615" y="2603500"/>
                  </a:lnTo>
                  <a:lnTo>
                    <a:pt x="4208512" y="2552700"/>
                  </a:lnTo>
                  <a:lnTo>
                    <a:pt x="4198942" y="2501900"/>
                  </a:lnTo>
                  <a:lnTo>
                    <a:pt x="4188905" y="2451100"/>
                  </a:lnTo>
                  <a:lnTo>
                    <a:pt x="4178401" y="2400300"/>
                  </a:lnTo>
                  <a:lnTo>
                    <a:pt x="4167430" y="2362200"/>
                  </a:lnTo>
                  <a:lnTo>
                    <a:pt x="4155992" y="2311400"/>
                  </a:lnTo>
                  <a:lnTo>
                    <a:pt x="4144087" y="2260600"/>
                  </a:lnTo>
                  <a:lnTo>
                    <a:pt x="4131715" y="2222500"/>
                  </a:lnTo>
                  <a:lnTo>
                    <a:pt x="4118876" y="2171700"/>
                  </a:lnTo>
                  <a:lnTo>
                    <a:pt x="4105570" y="2133600"/>
                  </a:lnTo>
                  <a:lnTo>
                    <a:pt x="4091797" y="2082800"/>
                  </a:lnTo>
                  <a:lnTo>
                    <a:pt x="4077557" y="2044700"/>
                  </a:lnTo>
                  <a:lnTo>
                    <a:pt x="4062849" y="1993900"/>
                  </a:lnTo>
                  <a:lnTo>
                    <a:pt x="4047675" y="1955800"/>
                  </a:lnTo>
                  <a:lnTo>
                    <a:pt x="4032034" y="1905000"/>
                  </a:lnTo>
                  <a:lnTo>
                    <a:pt x="4015925" y="1866900"/>
                  </a:lnTo>
                  <a:lnTo>
                    <a:pt x="3999350" y="1816100"/>
                  </a:lnTo>
                  <a:lnTo>
                    <a:pt x="3982307" y="1778000"/>
                  </a:lnTo>
                  <a:lnTo>
                    <a:pt x="3960722" y="1727200"/>
                  </a:lnTo>
                  <a:lnTo>
                    <a:pt x="3938564" y="1676400"/>
                  </a:lnTo>
                  <a:lnTo>
                    <a:pt x="3915833" y="1625600"/>
                  </a:lnTo>
                  <a:lnTo>
                    <a:pt x="3892529" y="1574800"/>
                  </a:lnTo>
                  <a:lnTo>
                    <a:pt x="3868651" y="1524000"/>
                  </a:lnTo>
                  <a:lnTo>
                    <a:pt x="3844200" y="1485900"/>
                  </a:lnTo>
                  <a:lnTo>
                    <a:pt x="3819176" y="1435100"/>
                  </a:lnTo>
                  <a:lnTo>
                    <a:pt x="3793578" y="1384300"/>
                  </a:lnTo>
                  <a:lnTo>
                    <a:pt x="3767408" y="1346200"/>
                  </a:lnTo>
                  <a:lnTo>
                    <a:pt x="3740665" y="1295400"/>
                  </a:lnTo>
                  <a:lnTo>
                    <a:pt x="3713348" y="1257300"/>
                  </a:lnTo>
                  <a:lnTo>
                    <a:pt x="3685459" y="1219200"/>
                  </a:lnTo>
                  <a:lnTo>
                    <a:pt x="3656997" y="1168400"/>
                  </a:lnTo>
                  <a:lnTo>
                    <a:pt x="3627962" y="1130300"/>
                  </a:lnTo>
                  <a:lnTo>
                    <a:pt x="3598354" y="1092200"/>
                  </a:lnTo>
                  <a:lnTo>
                    <a:pt x="3568174" y="1054100"/>
                  </a:lnTo>
                  <a:lnTo>
                    <a:pt x="3537420" y="1016000"/>
                  </a:lnTo>
                  <a:lnTo>
                    <a:pt x="3506094" y="977900"/>
                  </a:lnTo>
                  <a:lnTo>
                    <a:pt x="3474196" y="939800"/>
                  </a:lnTo>
                  <a:lnTo>
                    <a:pt x="3441724" y="901700"/>
                  </a:lnTo>
                  <a:lnTo>
                    <a:pt x="3408681" y="863600"/>
                  </a:lnTo>
                  <a:lnTo>
                    <a:pt x="3375064" y="825500"/>
                  </a:lnTo>
                  <a:lnTo>
                    <a:pt x="3340875" y="800100"/>
                  </a:lnTo>
                  <a:lnTo>
                    <a:pt x="3306114" y="762000"/>
                  </a:lnTo>
                  <a:lnTo>
                    <a:pt x="3270781" y="723900"/>
                  </a:lnTo>
                  <a:lnTo>
                    <a:pt x="3234875" y="698500"/>
                  </a:lnTo>
                  <a:lnTo>
                    <a:pt x="3198396" y="660400"/>
                  </a:lnTo>
                  <a:lnTo>
                    <a:pt x="3161346" y="635000"/>
                  </a:lnTo>
                  <a:lnTo>
                    <a:pt x="3123723" y="609600"/>
                  </a:lnTo>
                  <a:lnTo>
                    <a:pt x="3085528" y="584200"/>
                  </a:lnTo>
                  <a:lnTo>
                    <a:pt x="3044075" y="546100"/>
                  </a:lnTo>
                  <a:lnTo>
                    <a:pt x="3002174" y="520700"/>
                  </a:lnTo>
                  <a:lnTo>
                    <a:pt x="2873786" y="444500"/>
                  </a:lnTo>
                  <a:lnTo>
                    <a:pt x="2741371" y="368300"/>
                  </a:lnTo>
                  <a:lnTo>
                    <a:pt x="2696338" y="355600"/>
                  </a:lnTo>
                  <a:lnTo>
                    <a:pt x="2650857" y="330200"/>
                  </a:lnTo>
                  <a:lnTo>
                    <a:pt x="2604929" y="317500"/>
                  </a:lnTo>
                  <a:lnTo>
                    <a:pt x="2558554" y="292100"/>
                  </a:lnTo>
                  <a:lnTo>
                    <a:pt x="2464462" y="266700"/>
                  </a:lnTo>
                  <a:lnTo>
                    <a:pt x="2416746" y="241300"/>
                  </a:lnTo>
                  <a:lnTo>
                    <a:pt x="2319971" y="215900"/>
                  </a:lnTo>
                  <a:lnTo>
                    <a:pt x="2270912" y="215900"/>
                  </a:lnTo>
                  <a:lnTo>
                    <a:pt x="2121055" y="177800"/>
                  </a:lnTo>
                  <a:lnTo>
                    <a:pt x="2070208" y="177800"/>
                  </a:lnTo>
                  <a:lnTo>
                    <a:pt x="2018915" y="165100"/>
                  </a:lnTo>
                  <a:lnTo>
                    <a:pt x="1914987" y="165100"/>
                  </a:lnTo>
                  <a:lnTo>
                    <a:pt x="1862352" y="152400"/>
                  </a:lnTo>
                  <a:lnTo>
                    <a:pt x="2727140" y="152400"/>
                  </a:lnTo>
                  <a:lnTo>
                    <a:pt x="2771542" y="165100"/>
                  </a:lnTo>
                  <a:lnTo>
                    <a:pt x="2815546" y="190500"/>
                  </a:lnTo>
                  <a:lnTo>
                    <a:pt x="2859154" y="203200"/>
                  </a:lnTo>
                  <a:lnTo>
                    <a:pt x="2987596" y="279400"/>
                  </a:lnTo>
                  <a:lnTo>
                    <a:pt x="3112468" y="355600"/>
                  </a:lnTo>
                  <a:lnTo>
                    <a:pt x="3193732" y="406400"/>
                  </a:lnTo>
                  <a:lnTo>
                    <a:pt x="3232439" y="431800"/>
                  </a:lnTo>
                  <a:lnTo>
                    <a:pt x="3270601" y="469900"/>
                  </a:lnTo>
                  <a:lnTo>
                    <a:pt x="3345296" y="520700"/>
                  </a:lnTo>
                  <a:lnTo>
                    <a:pt x="3381828" y="558800"/>
                  </a:lnTo>
                  <a:lnTo>
                    <a:pt x="3417816" y="584200"/>
                  </a:lnTo>
                  <a:lnTo>
                    <a:pt x="3453261" y="622300"/>
                  </a:lnTo>
                  <a:lnTo>
                    <a:pt x="3488162" y="660400"/>
                  </a:lnTo>
                  <a:lnTo>
                    <a:pt x="3522519" y="685800"/>
                  </a:lnTo>
                  <a:lnTo>
                    <a:pt x="3556333" y="723900"/>
                  </a:lnTo>
                  <a:lnTo>
                    <a:pt x="3589604" y="762000"/>
                  </a:lnTo>
                  <a:lnTo>
                    <a:pt x="3622330" y="800100"/>
                  </a:lnTo>
                  <a:lnTo>
                    <a:pt x="3654514" y="838200"/>
                  </a:lnTo>
                  <a:lnTo>
                    <a:pt x="3686153" y="876300"/>
                  </a:lnTo>
                  <a:lnTo>
                    <a:pt x="3717249" y="914400"/>
                  </a:lnTo>
                  <a:lnTo>
                    <a:pt x="3747801" y="952500"/>
                  </a:lnTo>
                  <a:lnTo>
                    <a:pt x="3777810" y="990600"/>
                  </a:lnTo>
                  <a:lnTo>
                    <a:pt x="3807275" y="1028700"/>
                  </a:lnTo>
                  <a:lnTo>
                    <a:pt x="3836197" y="1079500"/>
                  </a:lnTo>
                  <a:lnTo>
                    <a:pt x="3864575" y="1117600"/>
                  </a:lnTo>
                  <a:lnTo>
                    <a:pt x="3892409" y="1155700"/>
                  </a:lnTo>
                  <a:lnTo>
                    <a:pt x="3919700" y="1206500"/>
                  </a:lnTo>
                  <a:lnTo>
                    <a:pt x="3946447" y="1244600"/>
                  </a:lnTo>
                  <a:lnTo>
                    <a:pt x="3972651" y="1295400"/>
                  </a:lnTo>
                  <a:lnTo>
                    <a:pt x="3998311" y="1333500"/>
                  </a:lnTo>
                  <a:lnTo>
                    <a:pt x="4023427" y="1384300"/>
                  </a:lnTo>
                  <a:lnTo>
                    <a:pt x="4048000" y="1435100"/>
                  </a:lnTo>
                  <a:lnTo>
                    <a:pt x="4072030" y="1485900"/>
                  </a:lnTo>
                  <a:lnTo>
                    <a:pt x="4095515" y="1524000"/>
                  </a:lnTo>
                  <a:lnTo>
                    <a:pt x="4118457" y="1574800"/>
                  </a:lnTo>
                  <a:lnTo>
                    <a:pt x="4140856" y="1625600"/>
                  </a:lnTo>
                  <a:lnTo>
                    <a:pt x="4162710" y="1676400"/>
                  </a:lnTo>
                  <a:lnTo>
                    <a:pt x="4180193" y="1727200"/>
                  </a:lnTo>
                  <a:lnTo>
                    <a:pt x="4197220" y="1765300"/>
                  </a:lnTo>
                  <a:lnTo>
                    <a:pt x="4213794" y="1816100"/>
                  </a:lnTo>
                  <a:lnTo>
                    <a:pt x="4229913" y="1854200"/>
                  </a:lnTo>
                  <a:lnTo>
                    <a:pt x="4245578" y="1892300"/>
                  </a:lnTo>
                  <a:lnTo>
                    <a:pt x="4260789" y="1943100"/>
                  </a:lnTo>
                  <a:lnTo>
                    <a:pt x="4275546" y="1981200"/>
                  </a:lnTo>
                  <a:lnTo>
                    <a:pt x="4289848" y="2032000"/>
                  </a:lnTo>
                  <a:lnTo>
                    <a:pt x="4303696" y="2082800"/>
                  </a:lnTo>
                  <a:lnTo>
                    <a:pt x="4317090" y="2120900"/>
                  </a:lnTo>
                  <a:lnTo>
                    <a:pt x="4330030" y="2171700"/>
                  </a:lnTo>
                  <a:lnTo>
                    <a:pt x="4342516" y="2209800"/>
                  </a:lnTo>
                  <a:lnTo>
                    <a:pt x="4354548" y="2260600"/>
                  </a:lnTo>
                  <a:lnTo>
                    <a:pt x="4366125" y="2311400"/>
                  </a:lnTo>
                  <a:lnTo>
                    <a:pt x="4377248" y="2349500"/>
                  </a:lnTo>
                  <a:lnTo>
                    <a:pt x="4387917" y="2400300"/>
                  </a:lnTo>
                  <a:lnTo>
                    <a:pt x="4398132" y="2451100"/>
                  </a:lnTo>
                  <a:lnTo>
                    <a:pt x="4407893" y="2501900"/>
                  </a:lnTo>
                  <a:lnTo>
                    <a:pt x="4417200" y="2552700"/>
                  </a:lnTo>
                  <a:lnTo>
                    <a:pt x="4426053" y="2603500"/>
                  </a:lnTo>
                  <a:lnTo>
                    <a:pt x="4434452" y="2641600"/>
                  </a:lnTo>
                  <a:lnTo>
                    <a:pt x="4442396" y="2692400"/>
                  </a:lnTo>
                  <a:lnTo>
                    <a:pt x="4449887" y="2743200"/>
                  </a:lnTo>
                  <a:lnTo>
                    <a:pt x="4456923" y="2794000"/>
                  </a:lnTo>
                  <a:lnTo>
                    <a:pt x="4463506" y="2844800"/>
                  </a:lnTo>
                  <a:lnTo>
                    <a:pt x="4469634" y="2895600"/>
                  </a:lnTo>
                  <a:lnTo>
                    <a:pt x="4475309" y="2946400"/>
                  </a:lnTo>
                  <a:lnTo>
                    <a:pt x="4480529" y="3009900"/>
                  </a:lnTo>
                  <a:lnTo>
                    <a:pt x="4485296" y="3060700"/>
                  </a:lnTo>
                  <a:lnTo>
                    <a:pt x="4489608" y="3111500"/>
                  </a:lnTo>
                  <a:lnTo>
                    <a:pt x="4493466" y="3162300"/>
                  </a:lnTo>
                  <a:lnTo>
                    <a:pt x="4496871" y="3213100"/>
                  </a:lnTo>
                  <a:lnTo>
                    <a:pt x="4499821" y="3263900"/>
                  </a:lnTo>
                  <a:lnTo>
                    <a:pt x="4502318" y="3327400"/>
                  </a:lnTo>
                  <a:lnTo>
                    <a:pt x="4504361" y="3378200"/>
                  </a:lnTo>
                  <a:lnTo>
                    <a:pt x="4505949" y="3429000"/>
                  </a:lnTo>
                  <a:lnTo>
                    <a:pt x="4507084" y="3492500"/>
                  </a:lnTo>
                  <a:lnTo>
                    <a:pt x="4507765" y="3543300"/>
                  </a:lnTo>
                  <a:lnTo>
                    <a:pt x="4507992" y="3594100"/>
                  </a:lnTo>
                  <a:lnTo>
                    <a:pt x="4507765" y="3657600"/>
                  </a:lnTo>
                  <a:lnTo>
                    <a:pt x="4507084" y="3708400"/>
                  </a:lnTo>
                  <a:lnTo>
                    <a:pt x="4505949" y="3759200"/>
                  </a:lnTo>
                  <a:lnTo>
                    <a:pt x="4504361" y="3822700"/>
                  </a:lnTo>
                  <a:lnTo>
                    <a:pt x="4502318" y="3873500"/>
                  </a:lnTo>
                  <a:lnTo>
                    <a:pt x="4499821" y="3924300"/>
                  </a:lnTo>
                  <a:lnTo>
                    <a:pt x="4496871" y="3987800"/>
                  </a:lnTo>
                  <a:lnTo>
                    <a:pt x="4493466" y="4038600"/>
                  </a:lnTo>
                  <a:lnTo>
                    <a:pt x="4489608" y="4089400"/>
                  </a:lnTo>
                  <a:lnTo>
                    <a:pt x="4485296" y="4140200"/>
                  </a:lnTo>
                  <a:lnTo>
                    <a:pt x="4480529" y="4191000"/>
                  </a:lnTo>
                  <a:lnTo>
                    <a:pt x="4475309" y="4241800"/>
                  </a:lnTo>
                  <a:lnTo>
                    <a:pt x="4469634" y="4292600"/>
                  </a:lnTo>
                  <a:lnTo>
                    <a:pt x="4463506" y="4343400"/>
                  </a:lnTo>
                  <a:lnTo>
                    <a:pt x="4456923" y="4394200"/>
                  </a:lnTo>
                  <a:lnTo>
                    <a:pt x="4449887" y="4445000"/>
                  </a:lnTo>
                  <a:lnTo>
                    <a:pt x="4442396" y="4495800"/>
                  </a:lnTo>
                  <a:lnTo>
                    <a:pt x="4434452" y="4546600"/>
                  </a:lnTo>
                  <a:lnTo>
                    <a:pt x="4426053" y="4597400"/>
                  </a:lnTo>
                  <a:lnTo>
                    <a:pt x="4417200" y="4648200"/>
                  </a:lnTo>
                  <a:lnTo>
                    <a:pt x="4407893" y="4699000"/>
                  </a:lnTo>
                  <a:lnTo>
                    <a:pt x="4398132" y="4749800"/>
                  </a:lnTo>
                  <a:lnTo>
                    <a:pt x="4387917" y="4800600"/>
                  </a:lnTo>
                  <a:lnTo>
                    <a:pt x="4377248" y="4838700"/>
                  </a:lnTo>
                  <a:lnTo>
                    <a:pt x="4366125" y="4889500"/>
                  </a:lnTo>
                  <a:lnTo>
                    <a:pt x="4354548" y="4940300"/>
                  </a:lnTo>
                  <a:lnTo>
                    <a:pt x="4342516" y="4978400"/>
                  </a:lnTo>
                  <a:lnTo>
                    <a:pt x="4330030" y="5029200"/>
                  </a:lnTo>
                  <a:lnTo>
                    <a:pt x="4317090" y="5080000"/>
                  </a:lnTo>
                  <a:lnTo>
                    <a:pt x="4303696" y="5118100"/>
                  </a:lnTo>
                  <a:lnTo>
                    <a:pt x="4289848" y="5168900"/>
                  </a:lnTo>
                  <a:lnTo>
                    <a:pt x="4275546" y="5207000"/>
                  </a:lnTo>
                  <a:lnTo>
                    <a:pt x="4260789" y="5257800"/>
                  </a:lnTo>
                  <a:lnTo>
                    <a:pt x="4245578" y="5295900"/>
                  </a:lnTo>
                  <a:lnTo>
                    <a:pt x="4229913" y="5346700"/>
                  </a:lnTo>
                  <a:lnTo>
                    <a:pt x="4213794" y="5384800"/>
                  </a:lnTo>
                  <a:lnTo>
                    <a:pt x="4197220" y="5435600"/>
                  </a:lnTo>
                  <a:lnTo>
                    <a:pt x="4180193" y="5473700"/>
                  </a:lnTo>
                  <a:lnTo>
                    <a:pt x="4162710" y="5511800"/>
                  </a:lnTo>
                  <a:lnTo>
                    <a:pt x="4140856" y="5562600"/>
                  </a:lnTo>
                  <a:lnTo>
                    <a:pt x="4118457" y="5613400"/>
                  </a:lnTo>
                  <a:lnTo>
                    <a:pt x="4095515" y="5664200"/>
                  </a:lnTo>
                  <a:lnTo>
                    <a:pt x="4072030" y="5715000"/>
                  </a:lnTo>
                  <a:lnTo>
                    <a:pt x="4048000" y="5765800"/>
                  </a:lnTo>
                  <a:lnTo>
                    <a:pt x="4023427" y="5816600"/>
                  </a:lnTo>
                  <a:lnTo>
                    <a:pt x="3998311" y="5854700"/>
                  </a:lnTo>
                  <a:lnTo>
                    <a:pt x="3972651" y="5905500"/>
                  </a:lnTo>
                  <a:lnTo>
                    <a:pt x="3946447" y="5956300"/>
                  </a:lnTo>
                  <a:lnTo>
                    <a:pt x="3919700" y="5994400"/>
                  </a:lnTo>
                  <a:lnTo>
                    <a:pt x="3892409" y="6032500"/>
                  </a:lnTo>
                  <a:lnTo>
                    <a:pt x="3864575" y="6083300"/>
                  </a:lnTo>
                  <a:lnTo>
                    <a:pt x="3836197" y="6121400"/>
                  </a:lnTo>
                  <a:lnTo>
                    <a:pt x="3807275" y="6172200"/>
                  </a:lnTo>
                  <a:lnTo>
                    <a:pt x="3777810" y="6210300"/>
                  </a:lnTo>
                  <a:lnTo>
                    <a:pt x="3747801" y="6248400"/>
                  </a:lnTo>
                  <a:lnTo>
                    <a:pt x="3717249" y="6286500"/>
                  </a:lnTo>
                  <a:lnTo>
                    <a:pt x="3686153" y="6324600"/>
                  </a:lnTo>
                  <a:lnTo>
                    <a:pt x="3654514" y="6362700"/>
                  </a:lnTo>
                  <a:lnTo>
                    <a:pt x="3622330" y="6400800"/>
                  </a:lnTo>
                  <a:lnTo>
                    <a:pt x="3589604" y="6438900"/>
                  </a:lnTo>
                  <a:lnTo>
                    <a:pt x="3556333" y="6477000"/>
                  </a:lnTo>
                  <a:lnTo>
                    <a:pt x="3522519" y="6502400"/>
                  </a:lnTo>
                  <a:lnTo>
                    <a:pt x="3488162" y="6540500"/>
                  </a:lnTo>
                  <a:lnTo>
                    <a:pt x="3453261" y="6578600"/>
                  </a:lnTo>
                  <a:lnTo>
                    <a:pt x="3417816" y="6604000"/>
                  </a:lnTo>
                  <a:lnTo>
                    <a:pt x="3381828" y="6642100"/>
                  </a:lnTo>
                  <a:lnTo>
                    <a:pt x="3345296" y="6667500"/>
                  </a:lnTo>
                  <a:lnTo>
                    <a:pt x="3308220" y="6705600"/>
                  </a:lnTo>
                  <a:lnTo>
                    <a:pt x="3232439" y="6756400"/>
                  </a:lnTo>
                  <a:lnTo>
                    <a:pt x="3193732" y="6794500"/>
                  </a:lnTo>
                  <a:lnTo>
                    <a:pt x="3071241" y="6870700"/>
                  </a:lnTo>
                  <a:lnTo>
                    <a:pt x="2945179" y="6946900"/>
                  </a:lnTo>
                  <a:lnTo>
                    <a:pt x="2902365" y="6972300"/>
                  </a:lnTo>
                  <a:lnTo>
                    <a:pt x="2859154" y="6985000"/>
                  </a:lnTo>
                  <a:lnTo>
                    <a:pt x="2771542" y="7035800"/>
                  </a:lnTo>
                  <a:close/>
                </a:path>
                <a:path w="9634220" h="7200900">
                  <a:moveTo>
                    <a:pt x="2357640" y="7175500"/>
                  </a:moveTo>
                  <a:lnTo>
                    <a:pt x="1153846" y="7175500"/>
                  </a:lnTo>
                  <a:lnTo>
                    <a:pt x="1012306" y="7137400"/>
                  </a:lnTo>
                  <a:lnTo>
                    <a:pt x="965920" y="7112000"/>
                  </a:lnTo>
                  <a:lnTo>
                    <a:pt x="829144" y="7073900"/>
                  </a:lnTo>
                  <a:lnTo>
                    <a:pt x="784346" y="7048500"/>
                  </a:lnTo>
                  <a:lnTo>
                    <a:pt x="739944" y="7035800"/>
                  </a:lnTo>
                  <a:lnTo>
                    <a:pt x="652332" y="6985000"/>
                  </a:lnTo>
                  <a:lnTo>
                    <a:pt x="609121" y="6972300"/>
                  </a:lnTo>
                  <a:lnTo>
                    <a:pt x="566307" y="6946900"/>
                  </a:lnTo>
                  <a:lnTo>
                    <a:pt x="440245" y="6870700"/>
                  </a:lnTo>
                  <a:lnTo>
                    <a:pt x="317754" y="6794500"/>
                  </a:lnTo>
                  <a:lnTo>
                    <a:pt x="279047" y="6756400"/>
                  </a:lnTo>
                  <a:lnTo>
                    <a:pt x="203265" y="6705600"/>
                  </a:lnTo>
                  <a:lnTo>
                    <a:pt x="166190" y="6667500"/>
                  </a:lnTo>
                  <a:lnTo>
                    <a:pt x="129658" y="6642100"/>
                  </a:lnTo>
                  <a:lnTo>
                    <a:pt x="93670" y="6604000"/>
                  </a:lnTo>
                  <a:lnTo>
                    <a:pt x="58225" y="6578600"/>
                  </a:lnTo>
                  <a:lnTo>
                    <a:pt x="0" y="6515100"/>
                  </a:lnTo>
                  <a:lnTo>
                    <a:pt x="0" y="6223000"/>
                  </a:lnTo>
                  <a:lnTo>
                    <a:pt x="5385" y="6223000"/>
                  </a:lnTo>
                  <a:lnTo>
                    <a:pt x="37285" y="6261100"/>
                  </a:lnTo>
                  <a:lnTo>
                    <a:pt x="69758" y="6299200"/>
                  </a:lnTo>
                  <a:lnTo>
                    <a:pt x="102803" y="6337300"/>
                  </a:lnTo>
                  <a:lnTo>
                    <a:pt x="136420" y="6362700"/>
                  </a:lnTo>
                  <a:lnTo>
                    <a:pt x="170609" y="6400800"/>
                  </a:lnTo>
                  <a:lnTo>
                    <a:pt x="205371" y="6438900"/>
                  </a:lnTo>
                  <a:lnTo>
                    <a:pt x="240705" y="6464300"/>
                  </a:lnTo>
                  <a:lnTo>
                    <a:pt x="276611" y="6502400"/>
                  </a:lnTo>
                  <a:lnTo>
                    <a:pt x="313089" y="6527800"/>
                  </a:lnTo>
                  <a:lnTo>
                    <a:pt x="350140" y="6565900"/>
                  </a:lnTo>
                  <a:lnTo>
                    <a:pt x="387763" y="6591300"/>
                  </a:lnTo>
                  <a:lnTo>
                    <a:pt x="425958" y="6616700"/>
                  </a:lnTo>
                  <a:lnTo>
                    <a:pt x="467411" y="6654800"/>
                  </a:lnTo>
                  <a:lnTo>
                    <a:pt x="594456" y="6731000"/>
                  </a:lnTo>
                  <a:lnTo>
                    <a:pt x="725529" y="6807200"/>
                  </a:lnTo>
                  <a:lnTo>
                    <a:pt x="770115" y="6832600"/>
                  </a:lnTo>
                  <a:lnTo>
                    <a:pt x="815148" y="6845300"/>
                  </a:lnTo>
                  <a:lnTo>
                    <a:pt x="860629" y="6870700"/>
                  </a:lnTo>
                  <a:lnTo>
                    <a:pt x="906556" y="6883400"/>
                  </a:lnTo>
                  <a:lnTo>
                    <a:pt x="952931" y="6908800"/>
                  </a:lnTo>
                  <a:lnTo>
                    <a:pt x="1340031" y="7010400"/>
                  </a:lnTo>
                  <a:lnTo>
                    <a:pt x="1390431" y="7010400"/>
                  </a:lnTo>
                  <a:lnTo>
                    <a:pt x="1441277" y="7023100"/>
                  </a:lnTo>
                  <a:lnTo>
                    <a:pt x="1492571" y="7023100"/>
                  </a:lnTo>
                  <a:lnTo>
                    <a:pt x="1544311" y="7035800"/>
                  </a:lnTo>
                  <a:lnTo>
                    <a:pt x="2771542" y="7035800"/>
                  </a:lnTo>
                  <a:lnTo>
                    <a:pt x="2727140" y="7048500"/>
                  </a:lnTo>
                  <a:lnTo>
                    <a:pt x="2682342" y="7073900"/>
                  </a:lnTo>
                  <a:lnTo>
                    <a:pt x="2545565" y="7112000"/>
                  </a:lnTo>
                  <a:lnTo>
                    <a:pt x="2499179" y="7137400"/>
                  </a:lnTo>
                  <a:lnTo>
                    <a:pt x="2357640" y="7175500"/>
                  </a:lnTo>
                  <a:close/>
                </a:path>
                <a:path w="9634220" h="7200900">
                  <a:moveTo>
                    <a:pt x="2242113" y="7200900"/>
                  </a:moveTo>
                  <a:lnTo>
                    <a:pt x="1269373" y="7200900"/>
                  </a:lnTo>
                  <a:lnTo>
                    <a:pt x="1250191" y="7188200"/>
                  </a:lnTo>
                  <a:lnTo>
                    <a:pt x="1201820" y="7175500"/>
                  </a:lnTo>
                  <a:lnTo>
                    <a:pt x="2309666" y="7175500"/>
                  </a:lnTo>
                  <a:lnTo>
                    <a:pt x="2261295" y="7188200"/>
                  </a:lnTo>
                  <a:lnTo>
                    <a:pt x="2242113" y="7200900"/>
                  </a:lnTo>
                  <a:close/>
                </a:path>
                <a:path w="9634220" h="7200900">
                  <a:moveTo>
                    <a:pt x="8438209" y="7035800"/>
                  </a:moveTo>
                  <a:lnTo>
                    <a:pt x="7542941" y="7035800"/>
                  </a:lnTo>
                  <a:lnTo>
                    <a:pt x="7598626" y="7023100"/>
                  </a:lnTo>
                  <a:lnTo>
                    <a:pt x="7653512" y="7023100"/>
                  </a:lnTo>
                  <a:lnTo>
                    <a:pt x="7707599" y="7010400"/>
                  </a:lnTo>
                  <a:lnTo>
                    <a:pt x="7760887" y="7010400"/>
                  </a:lnTo>
                  <a:lnTo>
                    <a:pt x="7813375" y="6997700"/>
                  </a:lnTo>
                  <a:lnTo>
                    <a:pt x="7865064" y="6997700"/>
                  </a:lnTo>
                  <a:lnTo>
                    <a:pt x="8063826" y="6946900"/>
                  </a:lnTo>
                  <a:lnTo>
                    <a:pt x="8111519" y="6946900"/>
                  </a:lnTo>
                  <a:lnTo>
                    <a:pt x="8158412" y="6921500"/>
                  </a:lnTo>
                  <a:lnTo>
                    <a:pt x="8337989" y="6870700"/>
                  </a:lnTo>
                  <a:lnTo>
                    <a:pt x="8380885" y="6845300"/>
                  </a:lnTo>
                  <a:lnTo>
                    <a:pt x="8464278" y="6819900"/>
                  </a:lnTo>
                  <a:lnTo>
                    <a:pt x="8504776" y="6794500"/>
                  </a:lnTo>
                  <a:lnTo>
                    <a:pt x="8544474" y="6769100"/>
                  </a:lnTo>
                  <a:lnTo>
                    <a:pt x="8583372" y="6756400"/>
                  </a:lnTo>
                  <a:lnTo>
                    <a:pt x="8621471" y="6731000"/>
                  </a:lnTo>
                  <a:lnTo>
                    <a:pt x="8658770" y="6705600"/>
                  </a:lnTo>
                  <a:lnTo>
                    <a:pt x="8695270" y="6680200"/>
                  </a:lnTo>
                  <a:lnTo>
                    <a:pt x="8730970" y="6667500"/>
                  </a:lnTo>
                  <a:lnTo>
                    <a:pt x="8765871" y="6642100"/>
                  </a:lnTo>
                  <a:lnTo>
                    <a:pt x="8799972" y="6616700"/>
                  </a:lnTo>
                  <a:lnTo>
                    <a:pt x="8833273" y="6578600"/>
                  </a:lnTo>
                  <a:lnTo>
                    <a:pt x="8865775" y="6553200"/>
                  </a:lnTo>
                  <a:lnTo>
                    <a:pt x="8902603" y="6527800"/>
                  </a:lnTo>
                  <a:lnTo>
                    <a:pt x="8938183" y="6489700"/>
                  </a:lnTo>
                  <a:lnTo>
                    <a:pt x="8972514" y="6451600"/>
                  </a:lnTo>
                  <a:lnTo>
                    <a:pt x="9005597" y="6426200"/>
                  </a:lnTo>
                  <a:lnTo>
                    <a:pt x="9037431" y="6388100"/>
                  </a:lnTo>
                  <a:lnTo>
                    <a:pt x="9068017" y="6350000"/>
                  </a:lnTo>
                  <a:lnTo>
                    <a:pt x="9097355" y="6311900"/>
                  </a:lnTo>
                  <a:lnTo>
                    <a:pt x="9125444" y="6273800"/>
                  </a:lnTo>
                  <a:lnTo>
                    <a:pt x="9152285" y="6235700"/>
                  </a:lnTo>
                  <a:lnTo>
                    <a:pt x="9177878" y="6197600"/>
                  </a:lnTo>
                  <a:lnTo>
                    <a:pt x="9202221" y="6159500"/>
                  </a:lnTo>
                  <a:lnTo>
                    <a:pt x="9225317" y="6108700"/>
                  </a:lnTo>
                  <a:lnTo>
                    <a:pt x="9247164" y="6070600"/>
                  </a:lnTo>
                  <a:lnTo>
                    <a:pt x="9267763" y="6032500"/>
                  </a:lnTo>
                  <a:lnTo>
                    <a:pt x="9287113" y="5981700"/>
                  </a:lnTo>
                  <a:lnTo>
                    <a:pt x="9305215" y="5943600"/>
                  </a:lnTo>
                  <a:lnTo>
                    <a:pt x="9322069" y="5892800"/>
                  </a:lnTo>
                  <a:lnTo>
                    <a:pt x="9337674" y="5842000"/>
                  </a:lnTo>
                  <a:lnTo>
                    <a:pt x="9352031" y="5803900"/>
                  </a:lnTo>
                  <a:lnTo>
                    <a:pt x="9365139" y="5753100"/>
                  </a:lnTo>
                  <a:lnTo>
                    <a:pt x="9376999" y="5702300"/>
                  </a:lnTo>
                  <a:lnTo>
                    <a:pt x="9387610" y="5651500"/>
                  </a:lnTo>
                  <a:lnTo>
                    <a:pt x="9396973" y="5600700"/>
                  </a:lnTo>
                  <a:lnTo>
                    <a:pt x="9405088" y="5549900"/>
                  </a:lnTo>
                  <a:lnTo>
                    <a:pt x="9411954" y="5499100"/>
                  </a:lnTo>
                  <a:lnTo>
                    <a:pt x="9417572" y="5448300"/>
                  </a:lnTo>
                  <a:lnTo>
                    <a:pt x="9421942" y="5397500"/>
                  </a:lnTo>
                  <a:lnTo>
                    <a:pt x="9425063" y="5334000"/>
                  </a:lnTo>
                  <a:lnTo>
                    <a:pt x="9426935" y="5283200"/>
                  </a:lnTo>
                  <a:lnTo>
                    <a:pt x="9427559" y="5232400"/>
                  </a:lnTo>
                  <a:lnTo>
                    <a:pt x="9426959" y="5168900"/>
                  </a:lnTo>
                  <a:lnTo>
                    <a:pt x="9425157" y="5118100"/>
                  </a:lnTo>
                  <a:lnTo>
                    <a:pt x="9422154" y="5067300"/>
                  </a:lnTo>
                  <a:lnTo>
                    <a:pt x="9417949" y="5016500"/>
                  </a:lnTo>
                  <a:lnTo>
                    <a:pt x="9412543" y="4965700"/>
                  </a:lnTo>
                  <a:lnTo>
                    <a:pt x="9405936" y="4914900"/>
                  </a:lnTo>
                  <a:lnTo>
                    <a:pt x="9398128" y="4864100"/>
                  </a:lnTo>
                  <a:lnTo>
                    <a:pt x="9389118" y="4813300"/>
                  </a:lnTo>
                  <a:lnTo>
                    <a:pt x="9378907" y="4762500"/>
                  </a:lnTo>
                  <a:lnTo>
                    <a:pt x="9367495" y="4711700"/>
                  </a:lnTo>
                  <a:lnTo>
                    <a:pt x="9354882" y="4673600"/>
                  </a:lnTo>
                  <a:lnTo>
                    <a:pt x="9341067" y="4622800"/>
                  </a:lnTo>
                  <a:lnTo>
                    <a:pt x="9326051" y="4572000"/>
                  </a:lnTo>
                  <a:lnTo>
                    <a:pt x="9309834" y="4533900"/>
                  </a:lnTo>
                  <a:lnTo>
                    <a:pt x="9292415" y="4483100"/>
                  </a:lnTo>
                  <a:lnTo>
                    <a:pt x="9273796" y="4445000"/>
                  </a:lnTo>
                  <a:lnTo>
                    <a:pt x="9253974" y="4406900"/>
                  </a:lnTo>
                  <a:lnTo>
                    <a:pt x="9232952" y="4356100"/>
                  </a:lnTo>
                  <a:lnTo>
                    <a:pt x="9210728" y="4318000"/>
                  </a:lnTo>
                  <a:lnTo>
                    <a:pt x="9187303" y="4279900"/>
                  </a:lnTo>
                  <a:lnTo>
                    <a:pt x="9162677" y="4241800"/>
                  </a:lnTo>
                  <a:lnTo>
                    <a:pt x="9136850" y="4203700"/>
                  </a:lnTo>
                  <a:lnTo>
                    <a:pt x="9109821" y="4165600"/>
                  </a:lnTo>
                  <a:lnTo>
                    <a:pt x="9081591" y="4127500"/>
                  </a:lnTo>
                  <a:lnTo>
                    <a:pt x="9052159" y="4089400"/>
                  </a:lnTo>
                  <a:lnTo>
                    <a:pt x="9021527" y="4051300"/>
                  </a:lnTo>
                  <a:lnTo>
                    <a:pt x="8989693" y="4025900"/>
                  </a:lnTo>
                  <a:lnTo>
                    <a:pt x="8956658" y="3987800"/>
                  </a:lnTo>
                  <a:lnTo>
                    <a:pt x="8922421" y="3962400"/>
                  </a:lnTo>
                  <a:lnTo>
                    <a:pt x="8886984" y="3924300"/>
                  </a:lnTo>
                  <a:lnTo>
                    <a:pt x="8850345" y="3898900"/>
                  </a:lnTo>
                  <a:lnTo>
                    <a:pt x="8818722" y="3873500"/>
                  </a:lnTo>
                  <a:lnTo>
                    <a:pt x="8786256" y="3848100"/>
                  </a:lnTo>
                  <a:lnTo>
                    <a:pt x="8752946" y="3822700"/>
                  </a:lnTo>
                  <a:lnTo>
                    <a:pt x="8718792" y="3797300"/>
                  </a:lnTo>
                  <a:lnTo>
                    <a:pt x="8683795" y="3771900"/>
                  </a:lnTo>
                  <a:lnTo>
                    <a:pt x="8647954" y="3746500"/>
                  </a:lnTo>
                  <a:lnTo>
                    <a:pt x="8611269" y="3733800"/>
                  </a:lnTo>
                  <a:lnTo>
                    <a:pt x="8573741" y="3708400"/>
                  </a:lnTo>
                  <a:lnTo>
                    <a:pt x="8535369" y="3683000"/>
                  </a:lnTo>
                  <a:lnTo>
                    <a:pt x="8496154" y="3670300"/>
                  </a:lnTo>
                  <a:lnTo>
                    <a:pt x="8456095" y="3644900"/>
                  </a:lnTo>
                  <a:lnTo>
                    <a:pt x="8373447" y="3619500"/>
                  </a:lnTo>
                  <a:lnTo>
                    <a:pt x="8330857" y="3594100"/>
                  </a:lnTo>
                  <a:lnTo>
                    <a:pt x="8198028" y="3556000"/>
                  </a:lnTo>
                  <a:lnTo>
                    <a:pt x="8057607" y="3517900"/>
                  </a:lnTo>
                  <a:lnTo>
                    <a:pt x="7858570" y="3467100"/>
                  </a:lnTo>
                  <a:lnTo>
                    <a:pt x="7806703" y="3467100"/>
                  </a:lnTo>
                  <a:lnTo>
                    <a:pt x="7753992" y="3454400"/>
                  </a:lnTo>
                  <a:lnTo>
                    <a:pt x="7700437" y="3454400"/>
                  </a:lnTo>
                  <a:lnTo>
                    <a:pt x="7646039" y="3441700"/>
                  </a:lnTo>
                  <a:lnTo>
                    <a:pt x="7590798" y="3441700"/>
                  </a:lnTo>
                  <a:lnTo>
                    <a:pt x="7534714" y="3429000"/>
                  </a:lnTo>
                  <a:lnTo>
                    <a:pt x="7477786" y="3429000"/>
                  </a:lnTo>
                  <a:lnTo>
                    <a:pt x="7420015" y="3416300"/>
                  </a:lnTo>
                  <a:lnTo>
                    <a:pt x="6747415" y="3416300"/>
                  </a:lnTo>
                  <a:lnTo>
                    <a:pt x="6747415" y="3263900"/>
                  </a:lnTo>
                  <a:lnTo>
                    <a:pt x="9087421" y="190500"/>
                  </a:lnTo>
                  <a:lnTo>
                    <a:pt x="5005292" y="190500"/>
                  </a:lnTo>
                  <a:lnTo>
                    <a:pt x="5005292" y="0"/>
                  </a:lnTo>
                  <a:lnTo>
                    <a:pt x="9365742" y="0"/>
                  </a:lnTo>
                  <a:lnTo>
                    <a:pt x="9365742" y="139700"/>
                  </a:lnTo>
                  <a:lnTo>
                    <a:pt x="7025735" y="3213100"/>
                  </a:lnTo>
                  <a:lnTo>
                    <a:pt x="7230441" y="3213100"/>
                  </a:lnTo>
                  <a:lnTo>
                    <a:pt x="7290438" y="3225800"/>
                  </a:lnTo>
                  <a:lnTo>
                    <a:pt x="7465985" y="3225800"/>
                  </a:lnTo>
                  <a:lnTo>
                    <a:pt x="7523018" y="3238500"/>
                  </a:lnTo>
                  <a:lnTo>
                    <a:pt x="7579310" y="3238500"/>
                  </a:lnTo>
                  <a:lnTo>
                    <a:pt x="7634861" y="3251200"/>
                  </a:lnTo>
                  <a:lnTo>
                    <a:pt x="7689671" y="3251200"/>
                  </a:lnTo>
                  <a:lnTo>
                    <a:pt x="7743740" y="3263900"/>
                  </a:lnTo>
                  <a:lnTo>
                    <a:pt x="7797068" y="3263900"/>
                  </a:lnTo>
                  <a:lnTo>
                    <a:pt x="7901500" y="3289300"/>
                  </a:lnTo>
                  <a:lnTo>
                    <a:pt x="7952605" y="3289300"/>
                  </a:lnTo>
                  <a:lnTo>
                    <a:pt x="8149613" y="3340100"/>
                  </a:lnTo>
                  <a:lnTo>
                    <a:pt x="8334765" y="3390900"/>
                  </a:lnTo>
                  <a:lnTo>
                    <a:pt x="8379201" y="3416300"/>
                  </a:lnTo>
                  <a:lnTo>
                    <a:pt x="8465850" y="3441700"/>
                  </a:lnTo>
                  <a:lnTo>
                    <a:pt x="8508063" y="3467100"/>
                  </a:lnTo>
                  <a:lnTo>
                    <a:pt x="8549535" y="3479800"/>
                  </a:lnTo>
                  <a:lnTo>
                    <a:pt x="8590266" y="3505200"/>
                  </a:lnTo>
                  <a:lnTo>
                    <a:pt x="8630256" y="3517900"/>
                  </a:lnTo>
                  <a:lnTo>
                    <a:pt x="8669505" y="3543300"/>
                  </a:lnTo>
                  <a:lnTo>
                    <a:pt x="8708013" y="3568700"/>
                  </a:lnTo>
                  <a:lnTo>
                    <a:pt x="8745781" y="3581400"/>
                  </a:lnTo>
                  <a:lnTo>
                    <a:pt x="8782807" y="3606800"/>
                  </a:lnTo>
                  <a:lnTo>
                    <a:pt x="8819093" y="3632200"/>
                  </a:lnTo>
                  <a:lnTo>
                    <a:pt x="8854638" y="3657600"/>
                  </a:lnTo>
                  <a:lnTo>
                    <a:pt x="8889442" y="3683000"/>
                  </a:lnTo>
                  <a:lnTo>
                    <a:pt x="8923505" y="3708400"/>
                  </a:lnTo>
                  <a:lnTo>
                    <a:pt x="8956828" y="3733800"/>
                  </a:lnTo>
                  <a:lnTo>
                    <a:pt x="8989409" y="3759200"/>
                  </a:lnTo>
                  <a:lnTo>
                    <a:pt x="9026756" y="3784600"/>
                  </a:lnTo>
                  <a:lnTo>
                    <a:pt x="9062986" y="3822700"/>
                  </a:lnTo>
                  <a:lnTo>
                    <a:pt x="9098102" y="3860800"/>
                  </a:lnTo>
                  <a:lnTo>
                    <a:pt x="9132103" y="3886200"/>
                  </a:lnTo>
                  <a:lnTo>
                    <a:pt x="9164988" y="3924300"/>
                  </a:lnTo>
                  <a:lnTo>
                    <a:pt x="9196758" y="3962400"/>
                  </a:lnTo>
                  <a:lnTo>
                    <a:pt x="9227413" y="4000500"/>
                  </a:lnTo>
                  <a:lnTo>
                    <a:pt x="9256953" y="4038600"/>
                  </a:lnTo>
                  <a:lnTo>
                    <a:pt x="9285378" y="4076700"/>
                  </a:lnTo>
                  <a:lnTo>
                    <a:pt x="9312687" y="4114800"/>
                  </a:lnTo>
                  <a:lnTo>
                    <a:pt x="9338882" y="4152900"/>
                  </a:lnTo>
                  <a:lnTo>
                    <a:pt x="9363962" y="4191000"/>
                  </a:lnTo>
                  <a:lnTo>
                    <a:pt x="9387926" y="4229100"/>
                  </a:lnTo>
                  <a:lnTo>
                    <a:pt x="9410776" y="4267200"/>
                  </a:lnTo>
                  <a:lnTo>
                    <a:pt x="9432511" y="4305300"/>
                  </a:lnTo>
                  <a:lnTo>
                    <a:pt x="9453131" y="4356100"/>
                  </a:lnTo>
                  <a:lnTo>
                    <a:pt x="9472636" y="4394200"/>
                  </a:lnTo>
                  <a:lnTo>
                    <a:pt x="9491027" y="4445000"/>
                  </a:lnTo>
                  <a:lnTo>
                    <a:pt x="9508302" y="4483100"/>
                  </a:lnTo>
                  <a:lnTo>
                    <a:pt x="9524463" y="4533900"/>
                  </a:lnTo>
                  <a:lnTo>
                    <a:pt x="9539509" y="4572000"/>
                  </a:lnTo>
                  <a:lnTo>
                    <a:pt x="9553441" y="4622800"/>
                  </a:lnTo>
                  <a:lnTo>
                    <a:pt x="9566257" y="4673600"/>
                  </a:lnTo>
                  <a:lnTo>
                    <a:pt x="9577959" y="4711700"/>
                  </a:lnTo>
                  <a:lnTo>
                    <a:pt x="9588547" y="4762500"/>
                  </a:lnTo>
                  <a:lnTo>
                    <a:pt x="9598020" y="4813300"/>
                  </a:lnTo>
                  <a:lnTo>
                    <a:pt x="9606378" y="4864100"/>
                  </a:lnTo>
                  <a:lnTo>
                    <a:pt x="9613622" y="4914900"/>
                  </a:lnTo>
                  <a:lnTo>
                    <a:pt x="9619751" y="4965700"/>
                  </a:lnTo>
                  <a:lnTo>
                    <a:pt x="9624766" y="5016500"/>
                  </a:lnTo>
                  <a:lnTo>
                    <a:pt x="9628666" y="5067300"/>
                  </a:lnTo>
                  <a:lnTo>
                    <a:pt x="9631452" y="5118100"/>
                  </a:lnTo>
                  <a:lnTo>
                    <a:pt x="9633123" y="5168900"/>
                  </a:lnTo>
                  <a:lnTo>
                    <a:pt x="9633681" y="5232400"/>
                  </a:lnTo>
                  <a:lnTo>
                    <a:pt x="9633108" y="5283200"/>
                  </a:lnTo>
                  <a:lnTo>
                    <a:pt x="9631390" y="5334000"/>
                  </a:lnTo>
                  <a:lnTo>
                    <a:pt x="9628527" y="5397500"/>
                  </a:lnTo>
                  <a:lnTo>
                    <a:pt x="9624520" y="5448300"/>
                  </a:lnTo>
                  <a:lnTo>
                    <a:pt x="9619366" y="5499100"/>
                  </a:lnTo>
                  <a:lnTo>
                    <a:pt x="9613068" y="5549900"/>
                  </a:lnTo>
                  <a:lnTo>
                    <a:pt x="9605625" y="5600700"/>
                  </a:lnTo>
                  <a:lnTo>
                    <a:pt x="9597036" y="5651500"/>
                  </a:lnTo>
                  <a:lnTo>
                    <a:pt x="9587302" y="5702300"/>
                  </a:lnTo>
                  <a:lnTo>
                    <a:pt x="9576423" y="5753100"/>
                  </a:lnTo>
                  <a:lnTo>
                    <a:pt x="9564398" y="5803900"/>
                  </a:lnTo>
                  <a:lnTo>
                    <a:pt x="9551229" y="5842000"/>
                  </a:lnTo>
                  <a:lnTo>
                    <a:pt x="9536914" y="5892800"/>
                  </a:lnTo>
                  <a:lnTo>
                    <a:pt x="9521453" y="5943600"/>
                  </a:lnTo>
                  <a:lnTo>
                    <a:pt x="9504848" y="5981700"/>
                  </a:lnTo>
                  <a:lnTo>
                    <a:pt x="9487097" y="6032500"/>
                  </a:lnTo>
                  <a:lnTo>
                    <a:pt x="9468201" y="6070600"/>
                  </a:lnTo>
                  <a:lnTo>
                    <a:pt x="9448159" y="6121400"/>
                  </a:lnTo>
                  <a:lnTo>
                    <a:pt x="9426972" y="6159500"/>
                  </a:lnTo>
                  <a:lnTo>
                    <a:pt x="9404639" y="6197600"/>
                  </a:lnTo>
                  <a:lnTo>
                    <a:pt x="9381161" y="6248400"/>
                  </a:lnTo>
                  <a:lnTo>
                    <a:pt x="9356538" y="6286500"/>
                  </a:lnTo>
                  <a:lnTo>
                    <a:pt x="9330769" y="6324600"/>
                  </a:lnTo>
                  <a:lnTo>
                    <a:pt x="9303855" y="6362700"/>
                  </a:lnTo>
                  <a:lnTo>
                    <a:pt x="9275795" y="6400800"/>
                  </a:lnTo>
                  <a:lnTo>
                    <a:pt x="9246590" y="6438900"/>
                  </a:lnTo>
                  <a:lnTo>
                    <a:pt x="9216239" y="6477000"/>
                  </a:lnTo>
                  <a:lnTo>
                    <a:pt x="9184743" y="6515100"/>
                  </a:lnTo>
                  <a:lnTo>
                    <a:pt x="9152101" y="6553200"/>
                  </a:lnTo>
                  <a:lnTo>
                    <a:pt x="9118314" y="6591300"/>
                  </a:lnTo>
                  <a:lnTo>
                    <a:pt x="9083381" y="6629400"/>
                  </a:lnTo>
                  <a:lnTo>
                    <a:pt x="9047303" y="6654800"/>
                  </a:lnTo>
                  <a:lnTo>
                    <a:pt x="9010078" y="6692900"/>
                  </a:lnTo>
                  <a:lnTo>
                    <a:pt x="8976901" y="6718300"/>
                  </a:lnTo>
                  <a:lnTo>
                    <a:pt x="8943017" y="6743700"/>
                  </a:lnTo>
                  <a:lnTo>
                    <a:pt x="8908427" y="6769100"/>
                  </a:lnTo>
                  <a:lnTo>
                    <a:pt x="8873129" y="6794500"/>
                  </a:lnTo>
                  <a:lnTo>
                    <a:pt x="8837125" y="6819900"/>
                  </a:lnTo>
                  <a:lnTo>
                    <a:pt x="8800414" y="6845300"/>
                  </a:lnTo>
                  <a:lnTo>
                    <a:pt x="8762996" y="6870700"/>
                  </a:lnTo>
                  <a:lnTo>
                    <a:pt x="8724871" y="6896100"/>
                  </a:lnTo>
                  <a:lnTo>
                    <a:pt x="8686039" y="6921500"/>
                  </a:lnTo>
                  <a:lnTo>
                    <a:pt x="8646501" y="6946900"/>
                  </a:lnTo>
                  <a:lnTo>
                    <a:pt x="8606256" y="6959600"/>
                  </a:lnTo>
                  <a:lnTo>
                    <a:pt x="8565304" y="6985000"/>
                  </a:lnTo>
                  <a:lnTo>
                    <a:pt x="8523646" y="6997700"/>
                  </a:lnTo>
                  <a:lnTo>
                    <a:pt x="8481280" y="7023100"/>
                  </a:lnTo>
                  <a:lnTo>
                    <a:pt x="8438209" y="7035800"/>
                  </a:lnTo>
                  <a:close/>
                </a:path>
                <a:path w="9634220" h="7200900">
                  <a:moveTo>
                    <a:pt x="7917777" y="7188200"/>
                  </a:moveTo>
                  <a:lnTo>
                    <a:pt x="6580842" y="7188200"/>
                  </a:lnTo>
                  <a:lnTo>
                    <a:pt x="6481977" y="7162800"/>
                  </a:lnTo>
                  <a:lnTo>
                    <a:pt x="6432991" y="7162800"/>
                  </a:lnTo>
                  <a:lnTo>
                    <a:pt x="6051821" y="7061200"/>
                  </a:lnTo>
                  <a:lnTo>
                    <a:pt x="6005513" y="7035800"/>
                  </a:lnTo>
                  <a:lnTo>
                    <a:pt x="5913791" y="7010400"/>
                  </a:lnTo>
                  <a:lnTo>
                    <a:pt x="5868375" y="6985000"/>
                  </a:lnTo>
                  <a:lnTo>
                    <a:pt x="5778436" y="6959600"/>
                  </a:lnTo>
                  <a:lnTo>
                    <a:pt x="5725374" y="6934200"/>
                  </a:lnTo>
                  <a:lnTo>
                    <a:pt x="5673401" y="6908800"/>
                  </a:lnTo>
                  <a:lnTo>
                    <a:pt x="5622517" y="6883400"/>
                  </a:lnTo>
                  <a:lnTo>
                    <a:pt x="5572721" y="6858000"/>
                  </a:lnTo>
                  <a:lnTo>
                    <a:pt x="5524015" y="6832600"/>
                  </a:lnTo>
                  <a:lnTo>
                    <a:pt x="5476398" y="6807200"/>
                  </a:lnTo>
                  <a:lnTo>
                    <a:pt x="5429869" y="6781800"/>
                  </a:lnTo>
                  <a:lnTo>
                    <a:pt x="5384429" y="6756400"/>
                  </a:lnTo>
                  <a:lnTo>
                    <a:pt x="5340078" y="6731000"/>
                  </a:lnTo>
                  <a:lnTo>
                    <a:pt x="5296816" y="6705600"/>
                  </a:lnTo>
                  <a:lnTo>
                    <a:pt x="5254642" y="6667500"/>
                  </a:lnTo>
                  <a:lnTo>
                    <a:pt x="5213557" y="6642100"/>
                  </a:lnTo>
                  <a:lnTo>
                    <a:pt x="5173561" y="6616700"/>
                  </a:lnTo>
                  <a:lnTo>
                    <a:pt x="5134653" y="6578600"/>
                  </a:lnTo>
                  <a:lnTo>
                    <a:pt x="5096833" y="6553200"/>
                  </a:lnTo>
                  <a:lnTo>
                    <a:pt x="5060103" y="6527800"/>
                  </a:lnTo>
                  <a:lnTo>
                    <a:pt x="5024460" y="6489700"/>
                  </a:lnTo>
                  <a:lnTo>
                    <a:pt x="4989906" y="6451600"/>
                  </a:lnTo>
                  <a:lnTo>
                    <a:pt x="4956441" y="6426200"/>
                  </a:lnTo>
                  <a:lnTo>
                    <a:pt x="4924064" y="6388100"/>
                  </a:lnTo>
                  <a:lnTo>
                    <a:pt x="4892775" y="6362700"/>
                  </a:lnTo>
                  <a:lnTo>
                    <a:pt x="4862574" y="6324600"/>
                  </a:lnTo>
                  <a:lnTo>
                    <a:pt x="4833462" y="6286500"/>
                  </a:lnTo>
                  <a:lnTo>
                    <a:pt x="4805438" y="6248400"/>
                  </a:lnTo>
                  <a:lnTo>
                    <a:pt x="4778502" y="6223000"/>
                  </a:lnTo>
                  <a:lnTo>
                    <a:pt x="4912519" y="6083300"/>
                  </a:lnTo>
                  <a:lnTo>
                    <a:pt x="4940020" y="6121400"/>
                  </a:lnTo>
                  <a:lnTo>
                    <a:pt x="4968730" y="6159500"/>
                  </a:lnTo>
                  <a:lnTo>
                    <a:pt x="4998647" y="6184900"/>
                  </a:lnTo>
                  <a:lnTo>
                    <a:pt x="5029772" y="6223000"/>
                  </a:lnTo>
                  <a:lnTo>
                    <a:pt x="5062105" y="6261100"/>
                  </a:lnTo>
                  <a:lnTo>
                    <a:pt x="5095646" y="6299200"/>
                  </a:lnTo>
                  <a:lnTo>
                    <a:pt x="5130395" y="6324600"/>
                  </a:lnTo>
                  <a:lnTo>
                    <a:pt x="5166351" y="6362700"/>
                  </a:lnTo>
                  <a:lnTo>
                    <a:pt x="5203515" y="6388100"/>
                  </a:lnTo>
                  <a:lnTo>
                    <a:pt x="5241887" y="6426200"/>
                  </a:lnTo>
                  <a:lnTo>
                    <a:pt x="5281467" y="6451600"/>
                  </a:lnTo>
                  <a:lnTo>
                    <a:pt x="5322255" y="6477000"/>
                  </a:lnTo>
                  <a:lnTo>
                    <a:pt x="5364250" y="6515100"/>
                  </a:lnTo>
                  <a:lnTo>
                    <a:pt x="5407454" y="6540500"/>
                  </a:lnTo>
                  <a:lnTo>
                    <a:pt x="5451865" y="6565900"/>
                  </a:lnTo>
                  <a:lnTo>
                    <a:pt x="5497484" y="6591300"/>
                  </a:lnTo>
                  <a:lnTo>
                    <a:pt x="5544311" y="6629400"/>
                  </a:lnTo>
                  <a:lnTo>
                    <a:pt x="5592345" y="6654800"/>
                  </a:lnTo>
                  <a:lnTo>
                    <a:pt x="5641588" y="6680200"/>
                  </a:lnTo>
                  <a:lnTo>
                    <a:pt x="5692038" y="6705600"/>
                  </a:lnTo>
                  <a:lnTo>
                    <a:pt x="5743696" y="6731000"/>
                  </a:lnTo>
                  <a:lnTo>
                    <a:pt x="5796562" y="6756400"/>
                  </a:lnTo>
                  <a:lnTo>
                    <a:pt x="5850636" y="6769100"/>
                  </a:lnTo>
                  <a:lnTo>
                    <a:pt x="5895734" y="6794500"/>
                  </a:lnTo>
                  <a:lnTo>
                    <a:pt x="5941200" y="6807200"/>
                  </a:lnTo>
                  <a:lnTo>
                    <a:pt x="5987034" y="6832600"/>
                  </a:lnTo>
                  <a:lnTo>
                    <a:pt x="6126745" y="6870700"/>
                  </a:lnTo>
                  <a:lnTo>
                    <a:pt x="6174051" y="6896100"/>
                  </a:lnTo>
                  <a:lnTo>
                    <a:pt x="6416106" y="6959600"/>
                  </a:lnTo>
                  <a:lnTo>
                    <a:pt x="6465621" y="6959600"/>
                  </a:lnTo>
                  <a:lnTo>
                    <a:pt x="6616376" y="6997700"/>
                  </a:lnTo>
                  <a:lnTo>
                    <a:pt x="6667364" y="6997700"/>
                  </a:lnTo>
                  <a:lnTo>
                    <a:pt x="6718720" y="7010400"/>
                  </a:lnTo>
                  <a:lnTo>
                    <a:pt x="6770444" y="7010400"/>
                  </a:lnTo>
                  <a:lnTo>
                    <a:pt x="6822536" y="7023100"/>
                  </a:lnTo>
                  <a:lnTo>
                    <a:pt x="6874996" y="7023100"/>
                  </a:lnTo>
                  <a:lnTo>
                    <a:pt x="6927825" y="7035800"/>
                  </a:lnTo>
                  <a:lnTo>
                    <a:pt x="8438209" y="7035800"/>
                  </a:lnTo>
                  <a:lnTo>
                    <a:pt x="8394430" y="7048500"/>
                  </a:lnTo>
                  <a:lnTo>
                    <a:pt x="8349945" y="7073900"/>
                  </a:lnTo>
                  <a:lnTo>
                    <a:pt x="8164936" y="7124700"/>
                  </a:lnTo>
                  <a:lnTo>
                    <a:pt x="7917777" y="7188200"/>
                  </a:lnTo>
                  <a:close/>
                </a:path>
                <a:path w="9634220" h="7200900">
                  <a:moveTo>
                    <a:pt x="7849026" y="7200900"/>
                  </a:moveTo>
                  <a:lnTo>
                    <a:pt x="6645779" y="7200900"/>
                  </a:lnTo>
                  <a:lnTo>
                    <a:pt x="6630721" y="7188200"/>
                  </a:lnTo>
                  <a:lnTo>
                    <a:pt x="7866226" y="7188200"/>
                  </a:lnTo>
                  <a:lnTo>
                    <a:pt x="7849026" y="72009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grpSp>
      <p:sp>
        <p:nvSpPr>
          <p:cNvPr id="7" name="object 7"/>
          <p:cNvSpPr txBox="1">
            <a:spLocks noGrp="1"/>
          </p:cNvSpPr>
          <p:nvPr>
            <p:ph type="title"/>
          </p:nvPr>
        </p:nvSpPr>
        <p:spPr>
          <a:xfrm>
            <a:off x="8871025" y="1872888"/>
            <a:ext cx="2291043" cy="882406"/>
          </a:xfrm>
          <a:prstGeom prst="rect">
            <a:avLst/>
          </a:prstGeom>
        </p:spPr>
        <p:txBody>
          <a:bodyPr vert="horz" wrap="square" lIns="0" tIns="61072" rIns="0" bIns="0" rtlCol="0">
            <a:spAutoFit/>
          </a:bodyPr>
          <a:lstStyle/>
          <a:p>
            <a:pPr marL="11206" marR="4483" indent="1345898">
              <a:lnSpc>
                <a:spcPts val="3212"/>
              </a:lnSpc>
              <a:spcBef>
                <a:spcPts val="481"/>
              </a:spcBef>
            </a:pPr>
            <a:r>
              <a:rPr sz="2956" spc="340" dirty="0">
                <a:solidFill>
                  <a:srgbClr val="FFFFFF"/>
                </a:solidFill>
              </a:rPr>
              <a:t>Your </a:t>
            </a:r>
            <a:r>
              <a:rPr sz="2956" spc="366" dirty="0">
                <a:solidFill>
                  <a:srgbClr val="FFFFFF"/>
                </a:solidFill>
              </a:rPr>
              <a:t>Investment</a:t>
            </a:r>
            <a:endParaRPr sz="2956"/>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4591" y="1316019"/>
            <a:ext cx="2719668" cy="581600"/>
          </a:xfrm>
          <a:prstGeom prst="rect">
            <a:avLst/>
          </a:prstGeom>
        </p:spPr>
        <p:txBody>
          <a:bodyPr vert="horz" wrap="square" lIns="0" tIns="11206" rIns="0" bIns="0" rtlCol="0">
            <a:spAutoFit/>
          </a:bodyPr>
          <a:lstStyle/>
          <a:p>
            <a:pPr marL="11206" marR="4483">
              <a:spcBef>
                <a:spcPts val="88"/>
              </a:spcBef>
            </a:pPr>
            <a:r>
              <a:rPr spc="296" dirty="0">
                <a:solidFill>
                  <a:srgbClr val="000000"/>
                </a:solidFill>
              </a:rPr>
              <a:t>Engagement</a:t>
            </a:r>
            <a:r>
              <a:rPr spc="128" dirty="0">
                <a:solidFill>
                  <a:srgbClr val="000000"/>
                </a:solidFill>
              </a:rPr>
              <a:t> </a:t>
            </a:r>
            <a:r>
              <a:rPr spc="212" dirty="0">
                <a:solidFill>
                  <a:srgbClr val="000000"/>
                </a:solidFill>
              </a:rPr>
              <a:t>Services </a:t>
            </a:r>
            <a:r>
              <a:rPr spc="260" dirty="0">
                <a:solidFill>
                  <a:srgbClr val="000000"/>
                </a:solidFill>
              </a:rPr>
              <a:t>and</a:t>
            </a:r>
            <a:r>
              <a:rPr spc="124" dirty="0">
                <a:solidFill>
                  <a:srgbClr val="000000"/>
                </a:solidFill>
              </a:rPr>
              <a:t> </a:t>
            </a:r>
            <a:r>
              <a:rPr spc="243" dirty="0">
                <a:solidFill>
                  <a:srgbClr val="000000"/>
                </a:solidFill>
              </a:rPr>
              <a:t>Proposed</a:t>
            </a:r>
            <a:r>
              <a:rPr spc="124" dirty="0">
                <a:solidFill>
                  <a:srgbClr val="000000"/>
                </a:solidFill>
              </a:rPr>
              <a:t> </a:t>
            </a:r>
            <a:r>
              <a:rPr spc="234" dirty="0">
                <a:solidFill>
                  <a:srgbClr val="000000"/>
                </a:solidFill>
              </a:rPr>
              <a:t>Fees</a:t>
            </a:r>
          </a:p>
        </p:txBody>
      </p:sp>
      <p:sp>
        <p:nvSpPr>
          <p:cNvPr id="3" name="object 3"/>
          <p:cNvSpPr txBox="1"/>
          <p:nvPr/>
        </p:nvSpPr>
        <p:spPr>
          <a:xfrm>
            <a:off x="523070" y="2491290"/>
            <a:ext cx="3145491" cy="1417911"/>
          </a:xfrm>
          <a:prstGeom prst="rect">
            <a:avLst/>
          </a:prstGeom>
        </p:spPr>
        <p:txBody>
          <a:bodyPr vert="horz" wrap="square" lIns="0" tIns="27454" rIns="0" bIns="0" rtlCol="0">
            <a:spAutoFit/>
          </a:bodyPr>
          <a:lstStyle/>
          <a:p>
            <a:pPr marL="223569" marR="4483" indent="-212923" defTabSz="806867">
              <a:lnSpc>
                <a:spcPct val="90800"/>
              </a:lnSpc>
              <a:spcBef>
                <a:spcPts val="216"/>
              </a:spcBef>
              <a:buFont typeface="Arial"/>
              <a:buChar char="•"/>
              <a:tabLst>
                <a:tab pos="223569" algn="l"/>
              </a:tabLst>
            </a:pPr>
            <a:r>
              <a:rPr sz="1103" kern="0" spc="57" dirty="0">
                <a:solidFill>
                  <a:sysClr val="windowText" lastClr="000000"/>
                </a:solidFill>
                <a:latin typeface="Century Gothic"/>
                <a:cs typeface="Century Gothic"/>
              </a:rPr>
              <a:t>The</a:t>
            </a:r>
            <a:r>
              <a:rPr sz="1103" kern="0" spc="6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fee</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estimate</a:t>
            </a:r>
            <a:r>
              <a:rPr sz="1103" kern="0" spc="9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for</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audit</a:t>
            </a:r>
            <a:r>
              <a:rPr sz="1103" kern="0" spc="7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62"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the </a:t>
            </a:r>
            <a:r>
              <a:rPr sz="1103" kern="0" dirty="0">
                <a:solidFill>
                  <a:sysClr val="windowText" lastClr="000000"/>
                </a:solidFill>
                <a:latin typeface="Century Gothic"/>
                <a:cs typeface="Century Gothic"/>
              </a:rPr>
              <a:t>financial</a:t>
            </a:r>
            <a:r>
              <a:rPr sz="1103" kern="0" spc="49"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statements</a:t>
            </a:r>
            <a:r>
              <a:rPr sz="1103" kern="0" spc="40"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for</a:t>
            </a:r>
            <a:r>
              <a:rPr sz="1103" kern="0" spc="-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years</a:t>
            </a:r>
            <a:r>
              <a:rPr sz="1103" kern="0" spc="26" dirty="0">
                <a:solidFill>
                  <a:sysClr val="windowText" lastClr="000000"/>
                </a:solidFill>
                <a:latin typeface="Century Gothic"/>
                <a:cs typeface="Century Gothic"/>
              </a:rPr>
              <a:t> </a:t>
            </a:r>
            <a:r>
              <a:rPr sz="1103" kern="0" spc="49" dirty="0">
                <a:solidFill>
                  <a:sysClr val="windowText" lastClr="000000"/>
                </a:solidFill>
                <a:latin typeface="Century Gothic"/>
                <a:cs typeface="Century Gothic"/>
              </a:rPr>
              <a:t>2025</a:t>
            </a:r>
            <a:r>
              <a:rPr sz="1103" kern="0" spc="26"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to </a:t>
            </a:r>
            <a:r>
              <a:rPr sz="1103" kern="0" spc="66" dirty="0">
                <a:solidFill>
                  <a:sysClr val="windowText" lastClr="000000"/>
                </a:solidFill>
                <a:latin typeface="Century Gothic"/>
                <a:cs typeface="Century Gothic"/>
              </a:rPr>
              <a:t>2028</a:t>
            </a:r>
            <a:r>
              <a:rPr sz="1103" kern="0" spc="-13" dirty="0">
                <a:solidFill>
                  <a:sysClr val="windowText" lastClr="000000"/>
                </a:solidFill>
                <a:latin typeface="Century Gothic"/>
                <a:cs typeface="Century Gothic"/>
              </a:rPr>
              <a:t> </a:t>
            </a:r>
            <a:r>
              <a:rPr sz="1103" kern="0" spc="84" dirty="0">
                <a:solidFill>
                  <a:sysClr val="windowText" lastClr="000000"/>
                </a:solidFill>
                <a:latin typeface="Century Gothic"/>
                <a:cs typeface="Century Gothic"/>
              </a:rPr>
              <a:t>is</a:t>
            </a:r>
            <a:r>
              <a:rPr sz="1103" kern="0" dirty="0">
                <a:solidFill>
                  <a:sysClr val="windowText" lastClr="000000"/>
                </a:solidFill>
                <a:latin typeface="Century Gothic"/>
                <a:cs typeface="Century Gothic"/>
              </a:rPr>
              <a:t> based</a:t>
            </a:r>
            <a:r>
              <a:rPr sz="1103" kern="0" spc="-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on</a:t>
            </a:r>
            <a:r>
              <a:rPr sz="1103" kern="0" spc="-22"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Auditing</a:t>
            </a:r>
            <a:r>
              <a:rPr sz="1103" kern="0" spc="4"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and </a:t>
            </a:r>
            <a:r>
              <a:rPr sz="1103" kern="0" dirty="0">
                <a:solidFill>
                  <a:sysClr val="windowText" lastClr="000000"/>
                </a:solidFill>
                <a:latin typeface="Century Gothic"/>
                <a:cs typeface="Century Gothic"/>
              </a:rPr>
              <a:t>Accounting</a:t>
            </a:r>
            <a:r>
              <a:rPr sz="1103" kern="0" spc="9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Standards</a:t>
            </a:r>
            <a:r>
              <a:rPr sz="1103" kern="0" spc="106" dirty="0">
                <a:solidFill>
                  <a:sysClr val="windowText" lastClr="000000"/>
                </a:solidFill>
                <a:latin typeface="Century Gothic"/>
                <a:cs typeface="Century Gothic"/>
              </a:rPr>
              <a:t> </a:t>
            </a:r>
            <a:r>
              <a:rPr sz="1103" kern="0" spc="40" dirty="0">
                <a:solidFill>
                  <a:sysClr val="windowText" lastClr="000000"/>
                </a:solidFill>
                <a:latin typeface="Century Gothic"/>
                <a:cs typeface="Century Gothic"/>
              </a:rPr>
              <a:t>currently</a:t>
            </a:r>
            <a:r>
              <a:rPr sz="1103" kern="0" spc="88"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in</a:t>
            </a:r>
            <a:r>
              <a:rPr sz="1103" kern="0" spc="11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effect. </a:t>
            </a:r>
            <a:r>
              <a:rPr sz="1103" kern="0" dirty="0">
                <a:solidFill>
                  <a:sysClr val="windowText" lastClr="000000"/>
                </a:solidFill>
                <a:latin typeface="Century Gothic"/>
                <a:cs typeface="Century Gothic"/>
              </a:rPr>
              <a:t>Any</a:t>
            </a:r>
            <a:r>
              <a:rPr sz="1103" kern="0" spc="8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standards</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becoming</a:t>
            </a:r>
            <a:r>
              <a:rPr sz="1103" kern="0" spc="11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effective</a:t>
            </a:r>
            <a:r>
              <a:rPr sz="1103" kern="0" spc="93"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after </a:t>
            </a:r>
            <a:r>
              <a:rPr sz="1103" kern="0" dirty="0">
                <a:solidFill>
                  <a:sysClr val="windowText" lastClr="000000"/>
                </a:solidFill>
                <a:latin typeface="Century Gothic"/>
                <a:cs typeface="Century Gothic"/>
              </a:rPr>
              <a:t>the</a:t>
            </a:r>
            <a:r>
              <a:rPr sz="1103" kern="0" spc="5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date</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62" dirty="0">
                <a:solidFill>
                  <a:sysClr val="windowText" lastClr="000000"/>
                </a:solidFill>
                <a:latin typeface="Century Gothic"/>
                <a:cs typeface="Century Gothic"/>
              </a:rPr>
              <a:t> </a:t>
            </a:r>
            <a:r>
              <a:rPr sz="1103" kern="0" spc="79" dirty="0">
                <a:solidFill>
                  <a:sysClr val="windowText" lastClr="000000"/>
                </a:solidFill>
                <a:latin typeface="Century Gothic"/>
                <a:cs typeface="Century Gothic"/>
              </a:rPr>
              <a:t>this</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proposal</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that</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would</a:t>
            </a:r>
            <a:r>
              <a:rPr sz="1103" kern="0" spc="62"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have </a:t>
            </a:r>
            <a:r>
              <a:rPr sz="1103" kern="0" spc="-106" dirty="0">
                <a:solidFill>
                  <a:sysClr val="windowText" lastClr="000000"/>
                </a:solidFill>
                <a:latin typeface="Century Gothic"/>
                <a:cs typeface="Century Gothic"/>
              </a:rPr>
              <a:t>a</a:t>
            </a:r>
            <a:r>
              <a:rPr sz="1103" kern="0" spc="11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significant</a:t>
            </a:r>
            <a:r>
              <a:rPr sz="1103" kern="0" spc="12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impact</a:t>
            </a:r>
            <a:r>
              <a:rPr sz="1103" kern="0" spc="12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on</a:t>
            </a:r>
            <a:r>
              <a:rPr sz="1103" kern="0" spc="9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10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audits</a:t>
            </a:r>
            <a:r>
              <a:rPr sz="1103" kern="0" spc="137"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will</a:t>
            </a:r>
            <a:r>
              <a:rPr sz="1103" kern="0" spc="106"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be </a:t>
            </a:r>
            <a:r>
              <a:rPr sz="1103" kern="0" dirty="0">
                <a:solidFill>
                  <a:sysClr val="windowText" lastClr="000000"/>
                </a:solidFill>
                <a:latin typeface="Century Gothic"/>
                <a:cs typeface="Century Gothic"/>
              </a:rPr>
              <a:t>addressed</a:t>
            </a:r>
            <a:r>
              <a:rPr sz="1103" kern="0" spc="75"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with</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management</a:t>
            </a:r>
            <a:r>
              <a:rPr sz="1103" kern="0" spc="9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they</a:t>
            </a:r>
            <a:r>
              <a:rPr sz="1103" kern="0" spc="57"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are </a:t>
            </a:r>
            <a:r>
              <a:rPr sz="1103" kern="0" spc="-9" dirty="0">
                <a:solidFill>
                  <a:sysClr val="windowText" lastClr="000000"/>
                </a:solidFill>
                <a:latin typeface="Century Gothic"/>
                <a:cs typeface="Century Gothic"/>
              </a:rPr>
              <a:t>released.</a:t>
            </a:r>
            <a:endParaRPr sz="1103" kern="0">
              <a:solidFill>
                <a:sysClr val="windowText" lastClr="000000"/>
              </a:solidFill>
              <a:latin typeface="Century Gothic"/>
              <a:cs typeface="Century Gothic"/>
            </a:endParaRPr>
          </a:p>
        </p:txBody>
      </p:sp>
      <p:pic>
        <p:nvPicPr>
          <p:cNvPr id="4" name="object 4"/>
          <p:cNvPicPr/>
          <p:nvPr/>
        </p:nvPicPr>
        <p:blipFill>
          <a:blip r:embed="rId2" cstate="print"/>
          <a:stretch>
            <a:fillRect/>
          </a:stretch>
        </p:blipFill>
        <p:spPr>
          <a:xfrm>
            <a:off x="3683598" y="290456"/>
            <a:ext cx="7367643" cy="6316084"/>
          </a:xfrm>
          <a:prstGeom prst="rect">
            <a:avLst/>
          </a:prstGeom>
        </p:spPr>
      </p:pic>
      <p:sp>
        <p:nvSpPr>
          <p:cNvPr id="5" name="object 5"/>
          <p:cNvSpPr txBox="1"/>
          <p:nvPr/>
        </p:nvSpPr>
        <p:spPr>
          <a:xfrm>
            <a:off x="1043491" y="6211868"/>
            <a:ext cx="143435" cy="150588"/>
          </a:xfrm>
          <a:prstGeom prst="rect">
            <a:avLst/>
          </a:prstGeom>
        </p:spPr>
        <p:txBody>
          <a:bodyPr vert="horz" wrap="square" lIns="0" tIns="7844" rIns="0" bIns="0" rtlCol="0">
            <a:spAutoFit/>
          </a:bodyPr>
          <a:lstStyle/>
          <a:p>
            <a:pPr marL="11206" defTabSz="806867">
              <a:spcBef>
                <a:spcPts val="62"/>
              </a:spcBef>
            </a:pPr>
            <a:r>
              <a:rPr sz="927" b="1" kern="0" spc="-22" dirty="0">
                <a:solidFill>
                  <a:sysClr val="windowText" lastClr="000000"/>
                </a:solidFill>
                <a:latin typeface="Calibri"/>
                <a:cs typeface="Calibri"/>
              </a:rPr>
              <a:t>17</a:t>
            </a:r>
            <a:endParaRPr sz="927" kern="0">
              <a:solidFill>
                <a:sysClr val="windowText" lastClr="000000"/>
              </a:solidFill>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3395" y="6221652"/>
            <a:ext cx="125506" cy="141064"/>
          </a:xfrm>
          <a:prstGeom prst="rect">
            <a:avLst/>
          </a:prstGeom>
        </p:spPr>
        <p:txBody>
          <a:bodyPr vert="horz" wrap="square" lIns="0" tIns="0" rIns="0" bIns="0" rtlCol="0">
            <a:spAutoFit/>
          </a:bodyPr>
          <a:lstStyle/>
          <a:p>
            <a:pPr defTabSz="806867">
              <a:lnSpc>
                <a:spcPts val="1085"/>
              </a:lnSpc>
            </a:pPr>
            <a:r>
              <a:rPr sz="927" b="1" kern="0" spc="-22" dirty="0">
                <a:solidFill>
                  <a:srgbClr val="FFFFFF"/>
                </a:solidFill>
                <a:latin typeface="Calibri"/>
                <a:cs typeface="Calibri"/>
              </a:rPr>
              <a:t>18</a:t>
            </a:r>
            <a:endParaRPr sz="927" kern="0">
              <a:solidFill>
                <a:sysClr val="windowText" lastClr="000000"/>
              </a:solidFill>
              <a:latin typeface="Calibri"/>
              <a:cs typeface="Calibri"/>
            </a:endParaRPr>
          </a:p>
        </p:txBody>
      </p:sp>
      <p:grpSp>
        <p:nvGrpSpPr>
          <p:cNvPr id="3" name="object 3"/>
          <p:cNvGrpSpPr/>
          <p:nvPr/>
        </p:nvGrpSpPr>
        <p:grpSpPr>
          <a:xfrm>
            <a:off x="442184" y="246753"/>
            <a:ext cx="11307856" cy="6366062"/>
            <a:chOff x="-6858" y="279654"/>
            <a:chExt cx="12815570" cy="7214870"/>
          </a:xfrm>
        </p:grpSpPr>
        <p:sp>
          <p:nvSpPr>
            <p:cNvPr id="4" name="object 4"/>
            <p:cNvSpPr/>
            <p:nvPr/>
          </p:nvSpPr>
          <p:spPr>
            <a:xfrm>
              <a:off x="0" y="286512"/>
              <a:ext cx="12801600" cy="7200900"/>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5" name="object 5"/>
            <p:cNvSpPr/>
            <p:nvPr/>
          </p:nvSpPr>
          <p:spPr>
            <a:xfrm>
              <a:off x="0" y="286512"/>
              <a:ext cx="12801600" cy="7200900"/>
            </a:xfrm>
            <a:custGeom>
              <a:avLst/>
              <a:gdLst/>
              <a:ahLst/>
              <a:cxnLst/>
              <a:rect l="l" t="t" r="r" b="b"/>
              <a:pathLst>
                <a:path w="12801600" h="7200900">
                  <a:moveTo>
                    <a:pt x="0" y="0"/>
                  </a:moveTo>
                  <a:lnTo>
                    <a:pt x="12801600" y="0"/>
                  </a:lnTo>
                  <a:lnTo>
                    <a:pt x="12801600" y="7200900"/>
                  </a:lnTo>
                  <a:lnTo>
                    <a:pt x="0" y="7200900"/>
                  </a:lnTo>
                  <a:lnTo>
                    <a:pt x="0" y="0"/>
                  </a:lnTo>
                  <a:close/>
                </a:path>
              </a:pathLst>
            </a:custGeom>
            <a:ln w="13716">
              <a:solidFill>
                <a:srgbClr val="000000"/>
              </a:solidFill>
            </a:ln>
          </p:spPr>
          <p:txBody>
            <a:bodyPr wrap="square" lIns="0" tIns="0" rIns="0" bIns="0" rtlCol="0"/>
            <a:lstStyle/>
            <a:p>
              <a:pPr defTabSz="806867"/>
              <a:endParaRPr sz="1588" kern="0">
                <a:solidFill>
                  <a:sysClr val="windowText" lastClr="000000"/>
                </a:solidFill>
              </a:endParaRPr>
            </a:p>
          </p:txBody>
        </p:sp>
        <p:sp>
          <p:nvSpPr>
            <p:cNvPr id="6" name="object 6"/>
            <p:cNvSpPr/>
            <p:nvPr/>
          </p:nvSpPr>
          <p:spPr>
            <a:xfrm>
              <a:off x="0" y="286511"/>
              <a:ext cx="11046460" cy="7200900"/>
            </a:xfrm>
            <a:custGeom>
              <a:avLst/>
              <a:gdLst/>
              <a:ahLst/>
              <a:cxnLst/>
              <a:rect l="l" t="t" r="r" b="b"/>
              <a:pathLst>
                <a:path w="11046460" h="7200900">
                  <a:moveTo>
                    <a:pt x="2261295" y="12700"/>
                  </a:moveTo>
                  <a:lnTo>
                    <a:pt x="1250191" y="12700"/>
                  </a:lnTo>
                  <a:lnTo>
                    <a:pt x="1298959" y="0"/>
                  </a:lnTo>
                  <a:lnTo>
                    <a:pt x="2212527" y="0"/>
                  </a:lnTo>
                  <a:lnTo>
                    <a:pt x="2261295" y="12700"/>
                  </a:lnTo>
                  <a:close/>
                </a:path>
                <a:path w="11046460" h="7200900">
                  <a:moveTo>
                    <a:pt x="5385" y="977900"/>
                  </a:moveTo>
                  <a:lnTo>
                    <a:pt x="0" y="977900"/>
                  </a:lnTo>
                  <a:lnTo>
                    <a:pt x="0" y="685800"/>
                  </a:lnTo>
                  <a:lnTo>
                    <a:pt x="58225" y="622300"/>
                  </a:lnTo>
                  <a:lnTo>
                    <a:pt x="93670" y="584200"/>
                  </a:lnTo>
                  <a:lnTo>
                    <a:pt x="129658" y="558800"/>
                  </a:lnTo>
                  <a:lnTo>
                    <a:pt x="166190" y="520700"/>
                  </a:lnTo>
                  <a:lnTo>
                    <a:pt x="240885" y="469900"/>
                  </a:lnTo>
                  <a:lnTo>
                    <a:pt x="279047" y="431800"/>
                  </a:lnTo>
                  <a:lnTo>
                    <a:pt x="317754" y="406400"/>
                  </a:lnTo>
                  <a:lnTo>
                    <a:pt x="399018" y="355600"/>
                  </a:lnTo>
                  <a:lnTo>
                    <a:pt x="523889" y="279400"/>
                  </a:lnTo>
                  <a:lnTo>
                    <a:pt x="652332" y="203200"/>
                  </a:lnTo>
                  <a:lnTo>
                    <a:pt x="695940" y="190500"/>
                  </a:lnTo>
                  <a:lnTo>
                    <a:pt x="739944" y="165100"/>
                  </a:lnTo>
                  <a:lnTo>
                    <a:pt x="784346" y="152400"/>
                  </a:lnTo>
                  <a:lnTo>
                    <a:pt x="829144" y="127000"/>
                  </a:lnTo>
                  <a:lnTo>
                    <a:pt x="874339" y="114300"/>
                  </a:lnTo>
                  <a:lnTo>
                    <a:pt x="919931" y="88900"/>
                  </a:lnTo>
                  <a:lnTo>
                    <a:pt x="1201820" y="12700"/>
                  </a:lnTo>
                  <a:lnTo>
                    <a:pt x="2309666" y="12700"/>
                  </a:lnTo>
                  <a:lnTo>
                    <a:pt x="2591554" y="88900"/>
                  </a:lnTo>
                  <a:lnTo>
                    <a:pt x="2637147" y="114300"/>
                  </a:lnTo>
                  <a:lnTo>
                    <a:pt x="2682342" y="127000"/>
                  </a:lnTo>
                  <a:lnTo>
                    <a:pt x="2727140" y="152400"/>
                  </a:lnTo>
                  <a:lnTo>
                    <a:pt x="1649133" y="152400"/>
                  </a:lnTo>
                  <a:lnTo>
                    <a:pt x="1596499" y="165100"/>
                  </a:lnTo>
                  <a:lnTo>
                    <a:pt x="1492571" y="165100"/>
                  </a:lnTo>
                  <a:lnTo>
                    <a:pt x="1441277" y="177800"/>
                  </a:lnTo>
                  <a:lnTo>
                    <a:pt x="1390431" y="177800"/>
                  </a:lnTo>
                  <a:lnTo>
                    <a:pt x="1240573" y="215900"/>
                  </a:lnTo>
                  <a:lnTo>
                    <a:pt x="1191515" y="215900"/>
                  </a:lnTo>
                  <a:lnTo>
                    <a:pt x="1094740" y="241300"/>
                  </a:lnTo>
                  <a:lnTo>
                    <a:pt x="1047023" y="266700"/>
                  </a:lnTo>
                  <a:lnTo>
                    <a:pt x="952931" y="292100"/>
                  </a:lnTo>
                  <a:lnTo>
                    <a:pt x="906556" y="317500"/>
                  </a:lnTo>
                  <a:lnTo>
                    <a:pt x="860629" y="330200"/>
                  </a:lnTo>
                  <a:lnTo>
                    <a:pt x="815148" y="355600"/>
                  </a:lnTo>
                  <a:lnTo>
                    <a:pt x="770115" y="368300"/>
                  </a:lnTo>
                  <a:lnTo>
                    <a:pt x="637700" y="444500"/>
                  </a:lnTo>
                  <a:lnTo>
                    <a:pt x="509312" y="520700"/>
                  </a:lnTo>
                  <a:lnTo>
                    <a:pt x="467411" y="546100"/>
                  </a:lnTo>
                  <a:lnTo>
                    <a:pt x="425958" y="584200"/>
                  </a:lnTo>
                  <a:lnTo>
                    <a:pt x="387763" y="609600"/>
                  </a:lnTo>
                  <a:lnTo>
                    <a:pt x="350140" y="635000"/>
                  </a:lnTo>
                  <a:lnTo>
                    <a:pt x="313089" y="660400"/>
                  </a:lnTo>
                  <a:lnTo>
                    <a:pt x="276611" y="698500"/>
                  </a:lnTo>
                  <a:lnTo>
                    <a:pt x="240705" y="723900"/>
                  </a:lnTo>
                  <a:lnTo>
                    <a:pt x="205371" y="762000"/>
                  </a:lnTo>
                  <a:lnTo>
                    <a:pt x="170609" y="800100"/>
                  </a:lnTo>
                  <a:lnTo>
                    <a:pt x="136420" y="825500"/>
                  </a:lnTo>
                  <a:lnTo>
                    <a:pt x="102803" y="863600"/>
                  </a:lnTo>
                  <a:lnTo>
                    <a:pt x="69758" y="901700"/>
                  </a:lnTo>
                  <a:lnTo>
                    <a:pt x="37285" y="939800"/>
                  </a:lnTo>
                  <a:lnTo>
                    <a:pt x="5385" y="977900"/>
                  </a:lnTo>
                  <a:close/>
                </a:path>
                <a:path w="11046460" h="7200900">
                  <a:moveTo>
                    <a:pt x="2771542" y="7035800"/>
                  </a:moveTo>
                  <a:lnTo>
                    <a:pt x="1967174" y="7035800"/>
                  </a:lnTo>
                  <a:lnTo>
                    <a:pt x="2018915" y="7023100"/>
                  </a:lnTo>
                  <a:lnTo>
                    <a:pt x="2070208" y="7023100"/>
                  </a:lnTo>
                  <a:lnTo>
                    <a:pt x="2121055" y="7010400"/>
                  </a:lnTo>
                  <a:lnTo>
                    <a:pt x="2171454" y="7010400"/>
                  </a:lnTo>
                  <a:lnTo>
                    <a:pt x="2558554" y="6908800"/>
                  </a:lnTo>
                  <a:lnTo>
                    <a:pt x="2604929" y="6883400"/>
                  </a:lnTo>
                  <a:lnTo>
                    <a:pt x="2650857" y="6870700"/>
                  </a:lnTo>
                  <a:lnTo>
                    <a:pt x="2696338" y="6845300"/>
                  </a:lnTo>
                  <a:lnTo>
                    <a:pt x="2741371" y="6832600"/>
                  </a:lnTo>
                  <a:lnTo>
                    <a:pt x="2785957" y="6807200"/>
                  </a:lnTo>
                  <a:lnTo>
                    <a:pt x="2917029" y="6731000"/>
                  </a:lnTo>
                  <a:lnTo>
                    <a:pt x="3044075" y="6654800"/>
                  </a:lnTo>
                  <a:lnTo>
                    <a:pt x="3085528" y="6616700"/>
                  </a:lnTo>
                  <a:lnTo>
                    <a:pt x="3123723" y="6591300"/>
                  </a:lnTo>
                  <a:lnTo>
                    <a:pt x="3161346" y="6565900"/>
                  </a:lnTo>
                  <a:lnTo>
                    <a:pt x="3198396" y="6527800"/>
                  </a:lnTo>
                  <a:lnTo>
                    <a:pt x="3234875" y="6502400"/>
                  </a:lnTo>
                  <a:lnTo>
                    <a:pt x="3270781" y="6464300"/>
                  </a:lnTo>
                  <a:lnTo>
                    <a:pt x="3306114" y="6438900"/>
                  </a:lnTo>
                  <a:lnTo>
                    <a:pt x="3340875" y="6400800"/>
                  </a:lnTo>
                  <a:lnTo>
                    <a:pt x="3375064" y="6362700"/>
                  </a:lnTo>
                  <a:lnTo>
                    <a:pt x="3408681" y="6337300"/>
                  </a:lnTo>
                  <a:lnTo>
                    <a:pt x="3441724" y="6299200"/>
                  </a:lnTo>
                  <a:lnTo>
                    <a:pt x="3474196" y="6261100"/>
                  </a:lnTo>
                  <a:lnTo>
                    <a:pt x="3506094" y="6223000"/>
                  </a:lnTo>
                  <a:lnTo>
                    <a:pt x="3537420" y="6184900"/>
                  </a:lnTo>
                  <a:lnTo>
                    <a:pt x="3568174" y="6146800"/>
                  </a:lnTo>
                  <a:lnTo>
                    <a:pt x="3598354" y="6108700"/>
                  </a:lnTo>
                  <a:lnTo>
                    <a:pt x="3627962" y="6070600"/>
                  </a:lnTo>
                  <a:lnTo>
                    <a:pt x="3656997" y="6019800"/>
                  </a:lnTo>
                  <a:lnTo>
                    <a:pt x="3685459" y="5981700"/>
                  </a:lnTo>
                  <a:lnTo>
                    <a:pt x="3713348" y="5943600"/>
                  </a:lnTo>
                  <a:lnTo>
                    <a:pt x="3740665" y="5892800"/>
                  </a:lnTo>
                  <a:lnTo>
                    <a:pt x="3767408" y="5854700"/>
                  </a:lnTo>
                  <a:lnTo>
                    <a:pt x="3793578" y="5803900"/>
                  </a:lnTo>
                  <a:lnTo>
                    <a:pt x="3819176" y="5765800"/>
                  </a:lnTo>
                  <a:lnTo>
                    <a:pt x="3844200" y="5715000"/>
                  </a:lnTo>
                  <a:lnTo>
                    <a:pt x="3868651" y="5664200"/>
                  </a:lnTo>
                  <a:lnTo>
                    <a:pt x="3892529" y="5613400"/>
                  </a:lnTo>
                  <a:lnTo>
                    <a:pt x="3915833" y="5575300"/>
                  </a:lnTo>
                  <a:lnTo>
                    <a:pt x="3938564" y="5524500"/>
                  </a:lnTo>
                  <a:lnTo>
                    <a:pt x="3960722" y="5473700"/>
                  </a:lnTo>
                  <a:lnTo>
                    <a:pt x="3982307" y="5422900"/>
                  </a:lnTo>
                  <a:lnTo>
                    <a:pt x="3999350" y="5372100"/>
                  </a:lnTo>
                  <a:lnTo>
                    <a:pt x="4015925" y="5334000"/>
                  </a:lnTo>
                  <a:lnTo>
                    <a:pt x="4032034" y="5295900"/>
                  </a:lnTo>
                  <a:lnTo>
                    <a:pt x="4047675" y="5245100"/>
                  </a:lnTo>
                  <a:lnTo>
                    <a:pt x="4062849" y="5207000"/>
                  </a:lnTo>
                  <a:lnTo>
                    <a:pt x="4077557" y="5156200"/>
                  </a:lnTo>
                  <a:lnTo>
                    <a:pt x="4091797" y="5118100"/>
                  </a:lnTo>
                  <a:lnTo>
                    <a:pt x="4105570" y="5067300"/>
                  </a:lnTo>
                  <a:lnTo>
                    <a:pt x="4118876" y="5029200"/>
                  </a:lnTo>
                  <a:lnTo>
                    <a:pt x="4131715" y="4978400"/>
                  </a:lnTo>
                  <a:lnTo>
                    <a:pt x="4144087" y="4927600"/>
                  </a:lnTo>
                  <a:lnTo>
                    <a:pt x="4155992" y="4889500"/>
                  </a:lnTo>
                  <a:lnTo>
                    <a:pt x="4167430" y="4838700"/>
                  </a:lnTo>
                  <a:lnTo>
                    <a:pt x="4178401" y="4787900"/>
                  </a:lnTo>
                  <a:lnTo>
                    <a:pt x="4188905" y="4749800"/>
                  </a:lnTo>
                  <a:lnTo>
                    <a:pt x="4198942" y="4699000"/>
                  </a:lnTo>
                  <a:lnTo>
                    <a:pt x="4208512" y="4648200"/>
                  </a:lnTo>
                  <a:lnTo>
                    <a:pt x="4217615" y="4597400"/>
                  </a:lnTo>
                  <a:lnTo>
                    <a:pt x="4226251" y="4546600"/>
                  </a:lnTo>
                  <a:lnTo>
                    <a:pt x="4234421" y="4495800"/>
                  </a:lnTo>
                  <a:lnTo>
                    <a:pt x="4242123" y="4445000"/>
                  </a:lnTo>
                  <a:lnTo>
                    <a:pt x="4249359" y="4394200"/>
                  </a:lnTo>
                  <a:lnTo>
                    <a:pt x="4256127" y="4343400"/>
                  </a:lnTo>
                  <a:lnTo>
                    <a:pt x="4262429" y="4292600"/>
                  </a:lnTo>
                  <a:lnTo>
                    <a:pt x="4268264" y="4241800"/>
                  </a:lnTo>
                  <a:lnTo>
                    <a:pt x="4273632" y="4191000"/>
                  </a:lnTo>
                  <a:lnTo>
                    <a:pt x="4278533" y="4140200"/>
                  </a:lnTo>
                  <a:lnTo>
                    <a:pt x="4282967" y="4089400"/>
                  </a:lnTo>
                  <a:lnTo>
                    <a:pt x="4286935" y="4038600"/>
                  </a:lnTo>
                  <a:lnTo>
                    <a:pt x="4290436" y="3987800"/>
                  </a:lnTo>
                  <a:lnTo>
                    <a:pt x="4293469" y="3924300"/>
                  </a:lnTo>
                  <a:lnTo>
                    <a:pt x="4296037" y="3873500"/>
                  </a:lnTo>
                  <a:lnTo>
                    <a:pt x="4298137" y="3822700"/>
                  </a:lnTo>
                  <a:lnTo>
                    <a:pt x="4299770" y="3771900"/>
                  </a:lnTo>
                  <a:lnTo>
                    <a:pt x="4300937" y="3708400"/>
                  </a:lnTo>
                  <a:lnTo>
                    <a:pt x="4301637" y="3657600"/>
                  </a:lnTo>
                  <a:lnTo>
                    <a:pt x="4301871" y="3594100"/>
                  </a:lnTo>
                  <a:lnTo>
                    <a:pt x="4301637" y="3543300"/>
                  </a:lnTo>
                  <a:lnTo>
                    <a:pt x="4300937" y="3492500"/>
                  </a:lnTo>
                  <a:lnTo>
                    <a:pt x="4299770" y="3429000"/>
                  </a:lnTo>
                  <a:lnTo>
                    <a:pt x="4298137" y="3378200"/>
                  </a:lnTo>
                  <a:lnTo>
                    <a:pt x="4296037" y="3327400"/>
                  </a:lnTo>
                  <a:lnTo>
                    <a:pt x="4293469" y="3263900"/>
                  </a:lnTo>
                  <a:lnTo>
                    <a:pt x="4290436" y="3213100"/>
                  </a:lnTo>
                  <a:lnTo>
                    <a:pt x="4286935" y="3162300"/>
                  </a:lnTo>
                  <a:lnTo>
                    <a:pt x="4282967" y="3111500"/>
                  </a:lnTo>
                  <a:lnTo>
                    <a:pt x="4278533" y="3060700"/>
                  </a:lnTo>
                  <a:lnTo>
                    <a:pt x="4273632" y="2997200"/>
                  </a:lnTo>
                  <a:lnTo>
                    <a:pt x="4268264" y="2946400"/>
                  </a:lnTo>
                  <a:lnTo>
                    <a:pt x="4262429" y="2895600"/>
                  </a:lnTo>
                  <a:lnTo>
                    <a:pt x="4256127" y="2844800"/>
                  </a:lnTo>
                  <a:lnTo>
                    <a:pt x="4249359" y="2794000"/>
                  </a:lnTo>
                  <a:lnTo>
                    <a:pt x="4242123" y="2743200"/>
                  </a:lnTo>
                  <a:lnTo>
                    <a:pt x="4234421" y="2692400"/>
                  </a:lnTo>
                  <a:lnTo>
                    <a:pt x="4226251" y="2654300"/>
                  </a:lnTo>
                  <a:lnTo>
                    <a:pt x="4217615" y="2603500"/>
                  </a:lnTo>
                  <a:lnTo>
                    <a:pt x="4208512" y="2552700"/>
                  </a:lnTo>
                  <a:lnTo>
                    <a:pt x="4198942" y="2501900"/>
                  </a:lnTo>
                  <a:lnTo>
                    <a:pt x="4188905" y="2451100"/>
                  </a:lnTo>
                  <a:lnTo>
                    <a:pt x="4178401" y="2400300"/>
                  </a:lnTo>
                  <a:lnTo>
                    <a:pt x="4167430" y="2362200"/>
                  </a:lnTo>
                  <a:lnTo>
                    <a:pt x="4155992" y="2311400"/>
                  </a:lnTo>
                  <a:lnTo>
                    <a:pt x="4144087" y="2260600"/>
                  </a:lnTo>
                  <a:lnTo>
                    <a:pt x="4131715" y="2222500"/>
                  </a:lnTo>
                  <a:lnTo>
                    <a:pt x="4118876" y="2171700"/>
                  </a:lnTo>
                  <a:lnTo>
                    <a:pt x="4105570" y="2133600"/>
                  </a:lnTo>
                  <a:lnTo>
                    <a:pt x="4091797" y="2082800"/>
                  </a:lnTo>
                  <a:lnTo>
                    <a:pt x="4077557" y="2044700"/>
                  </a:lnTo>
                  <a:lnTo>
                    <a:pt x="4062849" y="1993900"/>
                  </a:lnTo>
                  <a:lnTo>
                    <a:pt x="4047675" y="1955800"/>
                  </a:lnTo>
                  <a:lnTo>
                    <a:pt x="4032034" y="1905000"/>
                  </a:lnTo>
                  <a:lnTo>
                    <a:pt x="4015925" y="1866900"/>
                  </a:lnTo>
                  <a:lnTo>
                    <a:pt x="3999350" y="1816100"/>
                  </a:lnTo>
                  <a:lnTo>
                    <a:pt x="3982307" y="1778000"/>
                  </a:lnTo>
                  <a:lnTo>
                    <a:pt x="3960722" y="1727200"/>
                  </a:lnTo>
                  <a:lnTo>
                    <a:pt x="3938564" y="1676400"/>
                  </a:lnTo>
                  <a:lnTo>
                    <a:pt x="3915833" y="1625600"/>
                  </a:lnTo>
                  <a:lnTo>
                    <a:pt x="3892529" y="1574800"/>
                  </a:lnTo>
                  <a:lnTo>
                    <a:pt x="3868651" y="1524000"/>
                  </a:lnTo>
                  <a:lnTo>
                    <a:pt x="3844200" y="1485900"/>
                  </a:lnTo>
                  <a:lnTo>
                    <a:pt x="3819176" y="1435100"/>
                  </a:lnTo>
                  <a:lnTo>
                    <a:pt x="3793578" y="1384300"/>
                  </a:lnTo>
                  <a:lnTo>
                    <a:pt x="3767408" y="1346200"/>
                  </a:lnTo>
                  <a:lnTo>
                    <a:pt x="3740665" y="1295400"/>
                  </a:lnTo>
                  <a:lnTo>
                    <a:pt x="3713348" y="1257300"/>
                  </a:lnTo>
                  <a:lnTo>
                    <a:pt x="3685459" y="1219200"/>
                  </a:lnTo>
                  <a:lnTo>
                    <a:pt x="3656997" y="1168400"/>
                  </a:lnTo>
                  <a:lnTo>
                    <a:pt x="3627962" y="1130300"/>
                  </a:lnTo>
                  <a:lnTo>
                    <a:pt x="3598354" y="1092200"/>
                  </a:lnTo>
                  <a:lnTo>
                    <a:pt x="3568174" y="1054100"/>
                  </a:lnTo>
                  <a:lnTo>
                    <a:pt x="3537420" y="1016000"/>
                  </a:lnTo>
                  <a:lnTo>
                    <a:pt x="3506094" y="977900"/>
                  </a:lnTo>
                  <a:lnTo>
                    <a:pt x="3474196" y="939800"/>
                  </a:lnTo>
                  <a:lnTo>
                    <a:pt x="3441724" y="901700"/>
                  </a:lnTo>
                  <a:lnTo>
                    <a:pt x="3408681" y="863600"/>
                  </a:lnTo>
                  <a:lnTo>
                    <a:pt x="3375064" y="825500"/>
                  </a:lnTo>
                  <a:lnTo>
                    <a:pt x="3340875" y="800100"/>
                  </a:lnTo>
                  <a:lnTo>
                    <a:pt x="3306114" y="762000"/>
                  </a:lnTo>
                  <a:lnTo>
                    <a:pt x="3270781" y="723900"/>
                  </a:lnTo>
                  <a:lnTo>
                    <a:pt x="3234875" y="698500"/>
                  </a:lnTo>
                  <a:lnTo>
                    <a:pt x="3198396" y="660400"/>
                  </a:lnTo>
                  <a:lnTo>
                    <a:pt x="3161346" y="635000"/>
                  </a:lnTo>
                  <a:lnTo>
                    <a:pt x="3123723" y="609600"/>
                  </a:lnTo>
                  <a:lnTo>
                    <a:pt x="3085528" y="584200"/>
                  </a:lnTo>
                  <a:lnTo>
                    <a:pt x="3044075" y="546100"/>
                  </a:lnTo>
                  <a:lnTo>
                    <a:pt x="3002174" y="520700"/>
                  </a:lnTo>
                  <a:lnTo>
                    <a:pt x="2873786" y="444500"/>
                  </a:lnTo>
                  <a:lnTo>
                    <a:pt x="2741371" y="368300"/>
                  </a:lnTo>
                  <a:lnTo>
                    <a:pt x="2696338" y="355600"/>
                  </a:lnTo>
                  <a:lnTo>
                    <a:pt x="2650857" y="330200"/>
                  </a:lnTo>
                  <a:lnTo>
                    <a:pt x="2604929" y="317500"/>
                  </a:lnTo>
                  <a:lnTo>
                    <a:pt x="2558554" y="292100"/>
                  </a:lnTo>
                  <a:lnTo>
                    <a:pt x="2464462" y="266700"/>
                  </a:lnTo>
                  <a:lnTo>
                    <a:pt x="2416746" y="241300"/>
                  </a:lnTo>
                  <a:lnTo>
                    <a:pt x="2319971" y="215900"/>
                  </a:lnTo>
                  <a:lnTo>
                    <a:pt x="2270912" y="215900"/>
                  </a:lnTo>
                  <a:lnTo>
                    <a:pt x="2121055" y="177800"/>
                  </a:lnTo>
                  <a:lnTo>
                    <a:pt x="2070208" y="177800"/>
                  </a:lnTo>
                  <a:lnTo>
                    <a:pt x="2018915" y="165100"/>
                  </a:lnTo>
                  <a:lnTo>
                    <a:pt x="1914987" y="165100"/>
                  </a:lnTo>
                  <a:lnTo>
                    <a:pt x="1862352" y="152400"/>
                  </a:lnTo>
                  <a:lnTo>
                    <a:pt x="2727140" y="152400"/>
                  </a:lnTo>
                  <a:lnTo>
                    <a:pt x="2771542" y="165100"/>
                  </a:lnTo>
                  <a:lnTo>
                    <a:pt x="2815546" y="190500"/>
                  </a:lnTo>
                  <a:lnTo>
                    <a:pt x="2859154" y="203200"/>
                  </a:lnTo>
                  <a:lnTo>
                    <a:pt x="2987596" y="279400"/>
                  </a:lnTo>
                  <a:lnTo>
                    <a:pt x="3112468" y="355600"/>
                  </a:lnTo>
                  <a:lnTo>
                    <a:pt x="3193732" y="406400"/>
                  </a:lnTo>
                  <a:lnTo>
                    <a:pt x="3232439" y="431800"/>
                  </a:lnTo>
                  <a:lnTo>
                    <a:pt x="3270601" y="469900"/>
                  </a:lnTo>
                  <a:lnTo>
                    <a:pt x="3345296" y="520700"/>
                  </a:lnTo>
                  <a:lnTo>
                    <a:pt x="3381828" y="558800"/>
                  </a:lnTo>
                  <a:lnTo>
                    <a:pt x="3417816" y="584200"/>
                  </a:lnTo>
                  <a:lnTo>
                    <a:pt x="3453261" y="622300"/>
                  </a:lnTo>
                  <a:lnTo>
                    <a:pt x="3488162" y="660400"/>
                  </a:lnTo>
                  <a:lnTo>
                    <a:pt x="3522519" y="685800"/>
                  </a:lnTo>
                  <a:lnTo>
                    <a:pt x="3556333" y="723900"/>
                  </a:lnTo>
                  <a:lnTo>
                    <a:pt x="3589604" y="762000"/>
                  </a:lnTo>
                  <a:lnTo>
                    <a:pt x="3622330" y="800100"/>
                  </a:lnTo>
                  <a:lnTo>
                    <a:pt x="3654514" y="838200"/>
                  </a:lnTo>
                  <a:lnTo>
                    <a:pt x="3686153" y="876300"/>
                  </a:lnTo>
                  <a:lnTo>
                    <a:pt x="3717249" y="914400"/>
                  </a:lnTo>
                  <a:lnTo>
                    <a:pt x="3747801" y="952500"/>
                  </a:lnTo>
                  <a:lnTo>
                    <a:pt x="3777810" y="990600"/>
                  </a:lnTo>
                  <a:lnTo>
                    <a:pt x="3807275" y="1028700"/>
                  </a:lnTo>
                  <a:lnTo>
                    <a:pt x="3836197" y="1079500"/>
                  </a:lnTo>
                  <a:lnTo>
                    <a:pt x="3864575" y="1117600"/>
                  </a:lnTo>
                  <a:lnTo>
                    <a:pt x="3892409" y="1155700"/>
                  </a:lnTo>
                  <a:lnTo>
                    <a:pt x="3919700" y="1206500"/>
                  </a:lnTo>
                  <a:lnTo>
                    <a:pt x="3946447" y="1244600"/>
                  </a:lnTo>
                  <a:lnTo>
                    <a:pt x="3972651" y="1295400"/>
                  </a:lnTo>
                  <a:lnTo>
                    <a:pt x="3998311" y="1333500"/>
                  </a:lnTo>
                  <a:lnTo>
                    <a:pt x="4023427" y="1384300"/>
                  </a:lnTo>
                  <a:lnTo>
                    <a:pt x="4048000" y="1435100"/>
                  </a:lnTo>
                  <a:lnTo>
                    <a:pt x="4072030" y="1485900"/>
                  </a:lnTo>
                  <a:lnTo>
                    <a:pt x="4095515" y="1524000"/>
                  </a:lnTo>
                  <a:lnTo>
                    <a:pt x="4118457" y="1574800"/>
                  </a:lnTo>
                  <a:lnTo>
                    <a:pt x="4140856" y="1625600"/>
                  </a:lnTo>
                  <a:lnTo>
                    <a:pt x="4162710" y="1676400"/>
                  </a:lnTo>
                  <a:lnTo>
                    <a:pt x="4180193" y="1727200"/>
                  </a:lnTo>
                  <a:lnTo>
                    <a:pt x="4197220" y="1765300"/>
                  </a:lnTo>
                  <a:lnTo>
                    <a:pt x="4213794" y="1816100"/>
                  </a:lnTo>
                  <a:lnTo>
                    <a:pt x="4229913" y="1854200"/>
                  </a:lnTo>
                  <a:lnTo>
                    <a:pt x="4245578" y="1892300"/>
                  </a:lnTo>
                  <a:lnTo>
                    <a:pt x="4260789" y="1943100"/>
                  </a:lnTo>
                  <a:lnTo>
                    <a:pt x="4275546" y="1981200"/>
                  </a:lnTo>
                  <a:lnTo>
                    <a:pt x="4289848" y="2032000"/>
                  </a:lnTo>
                  <a:lnTo>
                    <a:pt x="4303696" y="2082800"/>
                  </a:lnTo>
                  <a:lnTo>
                    <a:pt x="4317090" y="2120900"/>
                  </a:lnTo>
                  <a:lnTo>
                    <a:pt x="4330030" y="2171700"/>
                  </a:lnTo>
                  <a:lnTo>
                    <a:pt x="4342516" y="2209800"/>
                  </a:lnTo>
                  <a:lnTo>
                    <a:pt x="4354548" y="2260600"/>
                  </a:lnTo>
                  <a:lnTo>
                    <a:pt x="4366125" y="2311400"/>
                  </a:lnTo>
                  <a:lnTo>
                    <a:pt x="4377248" y="2349500"/>
                  </a:lnTo>
                  <a:lnTo>
                    <a:pt x="4387917" y="2400300"/>
                  </a:lnTo>
                  <a:lnTo>
                    <a:pt x="4398132" y="2451100"/>
                  </a:lnTo>
                  <a:lnTo>
                    <a:pt x="4407893" y="2501900"/>
                  </a:lnTo>
                  <a:lnTo>
                    <a:pt x="4417200" y="2552700"/>
                  </a:lnTo>
                  <a:lnTo>
                    <a:pt x="4426053" y="2603500"/>
                  </a:lnTo>
                  <a:lnTo>
                    <a:pt x="4434452" y="2641600"/>
                  </a:lnTo>
                  <a:lnTo>
                    <a:pt x="4442396" y="2692400"/>
                  </a:lnTo>
                  <a:lnTo>
                    <a:pt x="4449887" y="2743200"/>
                  </a:lnTo>
                  <a:lnTo>
                    <a:pt x="4456923" y="2794000"/>
                  </a:lnTo>
                  <a:lnTo>
                    <a:pt x="4463506" y="2844800"/>
                  </a:lnTo>
                  <a:lnTo>
                    <a:pt x="4469634" y="2895600"/>
                  </a:lnTo>
                  <a:lnTo>
                    <a:pt x="4475309" y="2946400"/>
                  </a:lnTo>
                  <a:lnTo>
                    <a:pt x="4480529" y="3009900"/>
                  </a:lnTo>
                  <a:lnTo>
                    <a:pt x="4485296" y="3060700"/>
                  </a:lnTo>
                  <a:lnTo>
                    <a:pt x="4489608" y="3111500"/>
                  </a:lnTo>
                  <a:lnTo>
                    <a:pt x="4493466" y="3162300"/>
                  </a:lnTo>
                  <a:lnTo>
                    <a:pt x="4496871" y="3213100"/>
                  </a:lnTo>
                  <a:lnTo>
                    <a:pt x="4499821" y="3263900"/>
                  </a:lnTo>
                  <a:lnTo>
                    <a:pt x="4502318" y="3327400"/>
                  </a:lnTo>
                  <a:lnTo>
                    <a:pt x="4504361" y="3378200"/>
                  </a:lnTo>
                  <a:lnTo>
                    <a:pt x="4505949" y="3429000"/>
                  </a:lnTo>
                  <a:lnTo>
                    <a:pt x="4507084" y="3492500"/>
                  </a:lnTo>
                  <a:lnTo>
                    <a:pt x="4507765" y="3543300"/>
                  </a:lnTo>
                  <a:lnTo>
                    <a:pt x="4507992" y="3594100"/>
                  </a:lnTo>
                  <a:lnTo>
                    <a:pt x="4507765" y="3657600"/>
                  </a:lnTo>
                  <a:lnTo>
                    <a:pt x="4507084" y="3708400"/>
                  </a:lnTo>
                  <a:lnTo>
                    <a:pt x="4505949" y="3759200"/>
                  </a:lnTo>
                  <a:lnTo>
                    <a:pt x="4504361" y="3822700"/>
                  </a:lnTo>
                  <a:lnTo>
                    <a:pt x="4502318" y="3873500"/>
                  </a:lnTo>
                  <a:lnTo>
                    <a:pt x="4499821" y="3924300"/>
                  </a:lnTo>
                  <a:lnTo>
                    <a:pt x="4496871" y="3987800"/>
                  </a:lnTo>
                  <a:lnTo>
                    <a:pt x="4493466" y="4038600"/>
                  </a:lnTo>
                  <a:lnTo>
                    <a:pt x="4489608" y="4089400"/>
                  </a:lnTo>
                  <a:lnTo>
                    <a:pt x="4485296" y="4140200"/>
                  </a:lnTo>
                  <a:lnTo>
                    <a:pt x="4480529" y="4191000"/>
                  </a:lnTo>
                  <a:lnTo>
                    <a:pt x="4475309" y="4241800"/>
                  </a:lnTo>
                  <a:lnTo>
                    <a:pt x="4469634" y="4292600"/>
                  </a:lnTo>
                  <a:lnTo>
                    <a:pt x="4463506" y="4343400"/>
                  </a:lnTo>
                  <a:lnTo>
                    <a:pt x="4456923" y="4394200"/>
                  </a:lnTo>
                  <a:lnTo>
                    <a:pt x="4449887" y="4445000"/>
                  </a:lnTo>
                  <a:lnTo>
                    <a:pt x="4442396" y="4495800"/>
                  </a:lnTo>
                  <a:lnTo>
                    <a:pt x="4434452" y="4546600"/>
                  </a:lnTo>
                  <a:lnTo>
                    <a:pt x="4426053" y="4597400"/>
                  </a:lnTo>
                  <a:lnTo>
                    <a:pt x="4417200" y="4648200"/>
                  </a:lnTo>
                  <a:lnTo>
                    <a:pt x="4407893" y="4699000"/>
                  </a:lnTo>
                  <a:lnTo>
                    <a:pt x="4398132" y="4749800"/>
                  </a:lnTo>
                  <a:lnTo>
                    <a:pt x="4387917" y="4800600"/>
                  </a:lnTo>
                  <a:lnTo>
                    <a:pt x="4377248" y="4838700"/>
                  </a:lnTo>
                  <a:lnTo>
                    <a:pt x="4366125" y="4889500"/>
                  </a:lnTo>
                  <a:lnTo>
                    <a:pt x="4354548" y="4940300"/>
                  </a:lnTo>
                  <a:lnTo>
                    <a:pt x="4342516" y="4978400"/>
                  </a:lnTo>
                  <a:lnTo>
                    <a:pt x="4330030" y="5029200"/>
                  </a:lnTo>
                  <a:lnTo>
                    <a:pt x="4317090" y="5080000"/>
                  </a:lnTo>
                  <a:lnTo>
                    <a:pt x="4303696" y="5118100"/>
                  </a:lnTo>
                  <a:lnTo>
                    <a:pt x="4289848" y="5168900"/>
                  </a:lnTo>
                  <a:lnTo>
                    <a:pt x="4275546" y="5207000"/>
                  </a:lnTo>
                  <a:lnTo>
                    <a:pt x="4260789" y="5257800"/>
                  </a:lnTo>
                  <a:lnTo>
                    <a:pt x="4245578" y="5295900"/>
                  </a:lnTo>
                  <a:lnTo>
                    <a:pt x="4229913" y="5346700"/>
                  </a:lnTo>
                  <a:lnTo>
                    <a:pt x="4213794" y="5384800"/>
                  </a:lnTo>
                  <a:lnTo>
                    <a:pt x="4197220" y="5435600"/>
                  </a:lnTo>
                  <a:lnTo>
                    <a:pt x="4180193" y="5473700"/>
                  </a:lnTo>
                  <a:lnTo>
                    <a:pt x="4162710" y="5511800"/>
                  </a:lnTo>
                  <a:lnTo>
                    <a:pt x="4140856" y="5562600"/>
                  </a:lnTo>
                  <a:lnTo>
                    <a:pt x="4118457" y="5613400"/>
                  </a:lnTo>
                  <a:lnTo>
                    <a:pt x="4095515" y="5664200"/>
                  </a:lnTo>
                  <a:lnTo>
                    <a:pt x="4072030" y="5715000"/>
                  </a:lnTo>
                  <a:lnTo>
                    <a:pt x="4048000" y="5765800"/>
                  </a:lnTo>
                  <a:lnTo>
                    <a:pt x="4023427" y="5816600"/>
                  </a:lnTo>
                  <a:lnTo>
                    <a:pt x="3998311" y="5854700"/>
                  </a:lnTo>
                  <a:lnTo>
                    <a:pt x="3972651" y="5905500"/>
                  </a:lnTo>
                  <a:lnTo>
                    <a:pt x="3946447" y="5956300"/>
                  </a:lnTo>
                  <a:lnTo>
                    <a:pt x="3919700" y="5994400"/>
                  </a:lnTo>
                  <a:lnTo>
                    <a:pt x="3892409" y="6032500"/>
                  </a:lnTo>
                  <a:lnTo>
                    <a:pt x="3864575" y="6083300"/>
                  </a:lnTo>
                  <a:lnTo>
                    <a:pt x="3836197" y="6121400"/>
                  </a:lnTo>
                  <a:lnTo>
                    <a:pt x="3807275" y="6172200"/>
                  </a:lnTo>
                  <a:lnTo>
                    <a:pt x="3777810" y="6210300"/>
                  </a:lnTo>
                  <a:lnTo>
                    <a:pt x="3747801" y="6248400"/>
                  </a:lnTo>
                  <a:lnTo>
                    <a:pt x="3717249" y="6286500"/>
                  </a:lnTo>
                  <a:lnTo>
                    <a:pt x="3686153" y="6324600"/>
                  </a:lnTo>
                  <a:lnTo>
                    <a:pt x="3654514" y="6362700"/>
                  </a:lnTo>
                  <a:lnTo>
                    <a:pt x="3622330" y="6400800"/>
                  </a:lnTo>
                  <a:lnTo>
                    <a:pt x="3589604" y="6438900"/>
                  </a:lnTo>
                  <a:lnTo>
                    <a:pt x="3556333" y="6477000"/>
                  </a:lnTo>
                  <a:lnTo>
                    <a:pt x="3522519" y="6502400"/>
                  </a:lnTo>
                  <a:lnTo>
                    <a:pt x="3488162" y="6540500"/>
                  </a:lnTo>
                  <a:lnTo>
                    <a:pt x="3453261" y="6578600"/>
                  </a:lnTo>
                  <a:lnTo>
                    <a:pt x="3417816" y="6604000"/>
                  </a:lnTo>
                  <a:lnTo>
                    <a:pt x="3381828" y="6642100"/>
                  </a:lnTo>
                  <a:lnTo>
                    <a:pt x="3345296" y="6667500"/>
                  </a:lnTo>
                  <a:lnTo>
                    <a:pt x="3308220" y="6705600"/>
                  </a:lnTo>
                  <a:lnTo>
                    <a:pt x="3232439" y="6756400"/>
                  </a:lnTo>
                  <a:lnTo>
                    <a:pt x="3193732" y="6794500"/>
                  </a:lnTo>
                  <a:lnTo>
                    <a:pt x="3071241" y="6870700"/>
                  </a:lnTo>
                  <a:lnTo>
                    <a:pt x="2945179" y="6946900"/>
                  </a:lnTo>
                  <a:lnTo>
                    <a:pt x="2902365" y="6972300"/>
                  </a:lnTo>
                  <a:lnTo>
                    <a:pt x="2859154" y="6985000"/>
                  </a:lnTo>
                  <a:lnTo>
                    <a:pt x="2771542" y="7035800"/>
                  </a:lnTo>
                  <a:close/>
                </a:path>
                <a:path w="11046460" h="7200900">
                  <a:moveTo>
                    <a:pt x="2357640" y="7175500"/>
                  </a:moveTo>
                  <a:lnTo>
                    <a:pt x="1153846" y="7175500"/>
                  </a:lnTo>
                  <a:lnTo>
                    <a:pt x="1012306" y="7137400"/>
                  </a:lnTo>
                  <a:lnTo>
                    <a:pt x="965920" y="7112000"/>
                  </a:lnTo>
                  <a:lnTo>
                    <a:pt x="829144" y="7073900"/>
                  </a:lnTo>
                  <a:lnTo>
                    <a:pt x="784346" y="7048500"/>
                  </a:lnTo>
                  <a:lnTo>
                    <a:pt x="739944" y="7035800"/>
                  </a:lnTo>
                  <a:lnTo>
                    <a:pt x="652332" y="6985000"/>
                  </a:lnTo>
                  <a:lnTo>
                    <a:pt x="609121" y="6972300"/>
                  </a:lnTo>
                  <a:lnTo>
                    <a:pt x="566307" y="6946900"/>
                  </a:lnTo>
                  <a:lnTo>
                    <a:pt x="440245" y="6870700"/>
                  </a:lnTo>
                  <a:lnTo>
                    <a:pt x="317754" y="6794500"/>
                  </a:lnTo>
                  <a:lnTo>
                    <a:pt x="279047" y="6756400"/>
                  </a:lnTo>
                  <a:lnTo>
                    <a:pt x="203265" y="6705600"/>
                  </a:lnTo>
                  <a:lnTo>
                    <a:pt x="166190" y="6667500"/>
                  </a:lnTo>
                  <a:lnTo>
                    <a:pt x="129658" y="6642100"/>
                  </a:lnTo>
                  <a:lnTo>
                    <a:pt x="93670" y="6604000"/>
                  </a:lnTo>
                  <a:lnTo>
                    <a:pt x="58225" y="6578600"/>
                  </a:lnTo>
                  <a:lnTo>
                    <a:pt x="0" y="6515100"/>
                  </a:lnTo>
                  <a:lnTo>
                    <a:pt x="0" y="6223000"/>
                  </a:lnTo>
                  <a:lnTo>
                    <a:pt x="5385" y="6223000"/>
                  </a:lnTo>
                  <a:lnTo>
                    <a:pt x="37285" y="6261100"/>
                  </a:lnTo>
                  <a:lnTo>
                    <a:pt x="69758" y="6299200"/>
                  </a:lnTo>
                  <a:lnTo>
                    <a:pt x="102803" y="6337300"/>
                  </a:lnTo>
                  <a:lnTo>
                    <a:pt x="136420" y="6362700"/>
                  </a:lnTo>
                  <a:lnTo>
                    <a:pt x="170609" y="6400800"/>
                  </a:lnTo>
                  <a:lnTo>
                    <a:pt x="205371" y="6438900"/>
                  </a:lnTo>
                  <a:lnTo>
                    <a:pt x="240705" y="6464300"/>
                  </a:lnTo>
                  <a:lnTo>
                    <a:pt x="276611" y="6502400"/>
                  </a:lnTo>
                  <a:lnTo>
                    <a:pt x="313089" y="6527800"/>
                  </a:lnTo>
                  <a:lnTo>
                    <a:pt x="350140" y="6565900"/>
                  </a:lnTo>
                  <a:lnTo>
                    <a:pt x="387763" y="6591300"/>
                  </a:lnTo>
                  <a:lnTo>
                    <a:pt x="425958" y="6616700"/>
                  </a:lnTo>
                  <a:lnTo>
                    <a:pt x="467411" y="6654800"/>
                  </a:lnTo>
                  <a:lnTo>
                    <a:pt x="594456" y="6731000"/>
                  </a:lnTo>
                  <a:lnTo>
                    <a:pt x="725529" y="6807200"/>
                  </a:lnTo>
                  <a:lnTo>
                    <a:pt x="770115" y="6832600"/>
                  </a:lnTo>
                  <a:lnTo>
                    <a:pt x="815148" y="6845300"/>
                  </a:lnTo>
                  <a:lnTo>
                    <a:pt x="860629" y="6870700"/>
                  </a:lnTo>
                  <a:lnTo>
                    <a:pt x="906556" y="6883400"/>
                  </a:lnTo>
                  <a:lnTo>
                    <a:pt x="952931" y="6908800"/>
                  </a:lnTo>
                  <a:lnTo>
                    <a:pt x="1340031" y="7010400"/>
                  </a:lnTo>
                  <a:lnTo>
                    <a:pt x="1390431" y="7010400"/>
                  </a:lnTo>
                  <a:lnTo>
                    <a:pt x="1441277" y="7023100"/>
                  </a:lnTo>
                  <a:lnTo>
                    <a:pt x="1492571" y="7023100"/>
                  </a:lnTo>
                  <a:lnTo>
                    <a:pt x="1544311" y="7035800"/>
                  </a:lnTo>
                  <a:lnTo>
                    <a:pt x="2771542" y="7035800"/>
                  </a:lnTo>
                  <a:lnTo>
                    <a:pt x="2727140" y="7048500"/>
                  </a:lnTo>
                  <a:lnTo>
                    <a:pt x="2682342" y="7073900"/>
                  </a:lnTo>
                  <a:lnTo>
                    <a:pt x="2545565" y="7112000"/>
                  </a:lnTo>
                  <a:lnTo>
                    <a:pt x="2499179" y="7137400"/>
                  </a:lnTo>
                  <a:lnTo>
                    <a:pt x="2357640" y="7175500"/>
                  </a:lnTo>
                  <a:close/>
                </a:path>
                <a:path w="11046460" h="7200900">
                  <a:moveTo>
                    <a:pt x="2242113" y="7200900"/>
                  </a:moveTo>
                  <a:lnTo>
                    <a:pt x="1269373" y="7200900"/>
                  </a:lnTo>
                  <a:lnTo>
                    <a:pt x="1250191" y="7188200"/>
                  </a:lnTo>
                  <a:lnTo>
                    <a:pt x="1201820" y="7175500"/>
                  </a:lnTo>
                  <a:lnTo>
                    <a:pt x="2309666" y="7175500"/>
                  </a:lnTo>
                  <a:lnTo>
                    <a:pt x="2261295" y="7188200"/>
                  </a:lnTo>
                  <a:lnTo>
                    <a:pt x="2242113" y="7200900"/>
                  </a:lnTo>
                  <a:close/>
                </a:path>
                <a:path w="11046460" h="7200900">
                  <a:moveTo>
                    <a:pt x="11045952" y="5069015"/>
                  </a:moveTo>
                  <a:lnTo>
                    <a:pt x="5056822" y="5069015"/>
                  </a:lnTo>
                  <a:lnTo>
                    <a:pt x="5056822" y="4914329"/>
                  </a:lnTo>
                  <a:lnTo>
                    <a:pt x="9116080" y="0"/>
                  </a:lnTo>
                  <a:lnTo>
                    <a:pt x="9363538" y="0"/>
                  </a:lnTo>
                  <a:lnTo>
                    <a:pt x="5335143" y="4873181"/>
                  </a:lnTo>
                  <a:lnTo>
                    <a:pt x="11045952" y="4873181"/>
                  </a:lnTo>
                  <a:lnTo>
                    <a:pt x="11045952" y="5069015"/>
                  </a:lnTo>
                  <a:close/>
                </a:path>
                <a:path w="11046460" h="7200900">
                  <a:moveTo>
                    <a:pt x="9437847" y="4873181"/>
                  </a:moveTo>
                  <a:lnTo>
                    <a:pt x="9231725" y="4873181"/>
                  </a:lnTo>
                  <a:lnTo>
                    <a:pt x="9231725" y="2986754"/>
                  </a:lnTo>
                  <a:lnTo>
                    <a:pt x="9437847" y="2986754"/>
                  </a:lnTo>
                  <a:lnTo>
                    <a:pt x="9437847" y="4873181"/>
                  </a:lnTo>
                  <a:close/>
                </a:path>
                <a:path w="11046460" h="7200900">
                  <a:moveTo>
                    <a:pt x="9437847" y="7200900"/>
                  </a:moveTo>
                  <a:lnTo>
                    <a:pt x="9231725" y="7200900"/>
                  </a:lnTo>
                  <a:lnTo>
                    <a:pt x="9231725" y="5069015"/>
                  </a:lnTo>
                  <a:lnTo>
                    <a:pt x="9437847" y="5069015"/>
                  </a:lnTo>
                  <a:lnTo>
                    <a:pt x="9437847" y="72009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grpSp>
      <p:sp>
        <p:nvSpPr>
          <p:cNvPr id="7" name="object 7"/>
          <p:cNvSpPr txBox="1">
            <a:spLocks noGrp="1"/>
          </p:cNvSpPr>
          <p:nvPr>
            <p:ph type="title"/>
          </p:nvPr>
        </p:nvSpPr>
        <p:spPr>
          <a:xfrm>
            <a:off x="8428615" y="1872888"/>
            <a:ext cx="2733115" cy="884480"/>
          </a:xfrm>
          <a:prstGeom prst="rect">
            <a:avLst/>
          </a:prstGeom>
        </p:spPr>
        <p:txBody>
          <a:bodyPr vert="horz" wrap="square" lIns="0" tIns="12326" rIns="0" bIns="0" rtlCol="0">
            <a:spAutoFit/>
          </a:bodyPr>
          <a:lstStyle/>
          <a:p>
            <a:pPr marR="6724" algn="r">
              <a:lnSpc>
                <a:spcPts val="3379"/>
              </a:lnSpc>
              <a:spcBef>
                <a:spcPts val="97"/>
              </a:spcBef>
            </a:pPr>
            <a:r>
              <a:rPr sz="2956" spc="322" dirty="0">
                <a:solidFill>
                  <a:srgbClr val="FFFFFF"/>
                </a:solidFill>
              </a:rPr>
              <a:t>Client</a:t>
            </a:r>
            <a:r>
              <a:rPr sz="2956" spc="224" dirty="0">
                <a:solidFill>
                  <a:srgbClr val="FFFFFF"/>
                </a:solidFill>
              </a:rPr>
              <a:t> </a:t>
            </a:r>
            <a:r>
              <a:rPr sz="2956" spc="340" dirty="0">
                <a:solidFill>
                  <a:srgbClr val="FFFFFF"/>
                </a:solidFill>
              </a:rPr>
              <a:t>Service</a:t>
            </a:r>
            <a:endParaRPr sz="2956"/>
          </a:p>
          <a:p>
            <a:pPr marR="4483" algn="r">
              <a:lnSpc>
                <a:spcPts val="3379"/>
              </a:lnSpc>
            </a:pPr>
            <a:r>
              <a:rPr sz="2956" spc="427" dirty="0">
                <a:solidFill>
                  <a:srgbClr val="FFFFFF"/>
                </a:solidFill>
              </a:rPr>
              <a:t>Team</a:t>
            </a:r>
            <a:endParaRPr sz="2956"/>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2190" y="6206660"/>
            <a:ext cx="145676" cy="154549"/>
          </a:xfrm>
          <a:prstGeom prst="rect">
            <a:avLst/>
          </a:prstGeom>
        </p:spPr>
        <p:txBody>
          <a:bodyPr vert="horz" wrap="square" lIns="0" tIns="11766" rIns="0" bIns="0" rtlCol="0">
            <a:spAutoFit/>
          </a:bodyPr>
          <a:lstStyle/>
          <a:p>
            <a:pPr marL="11206" defTabSz="806867">
              <a:spcBef>
                <a:spcPts val="93"/>
              </a:spcBef>
            </a:pPr>
            <a:r>
              <a:rPr sz="927" b="1" kern="0" spc="-22" dirty="0">
                <a:solidFill>
                  <a:sysClr val="windowText" lastClr="000000"/>
                </a:solidFill>
                <a:latin typeface="Calibri"/>
                <a:cs typeface="Calibri"/>
              </a:rPr>
              <a:t>19</a:t>
            </a:r>
            <a:endParaRPr sz="927" kern="0">
              <a:solidFill>
                <a:sysClr val="windowText" lastClr="000000"/>
              </a:solidFill>
              <a:latin typeface="Calibri"/>
              <a:cs typeface="Calibri"/>
            </a:endParaRPr>
          </a:p>
        </p:txBody>
      </p:sp>
      <p:sp>
        <p:nvSpPr>
          <p:cNvPr id="3" name="object 3"/>
          <p:cNvSpPr txBox="1">
            <a:spLocks noGrp="1"/>
          </p:cNvSpPr>
          <p:nvPr>
            <p:ph type="title"/>
          </p:nvPr>
        </p:nvSpPr>
        <p:spPr>
          <a:xfrm>
            <a:off x="786749" y="433720"/>
            <a:ext cx="4894729" cy="779708"/>
          </a:xfrm>
          <a:prstGeom prst="rect">
            <a:avLst/>
          </a:prstGeom>
        </p:spPr>
        <p:txBody>
          <a:bodyPr vert="horz" wrap="square" lIns="0" tIns="12326" rIns="0" bIns="0" rtlCol="0">
            <a:spAutoFit/>
          </a:bodyPr>
          <a:lstStyle/>
          <a:p>
            <a:pPr marL="11206">
              <a:spcBef>
                <a:spcPts val="97"/>
              </a:spcBef>
            </a:pPr>
            <a:r>
              <a:rPr sz="4986" b="0" spc="-53" dirty="0">
                <a:solidFill>
                  <a:srgbClr val="000000"/>
                </a:solidFill>
                <a:latin typeface="Century Gothic"/>
                <a:cs typeface="Century Gothic"/>
              </a:rPr>
              <a:t>Your</a:t>
            </a:r>
            <a:r>
              <a:rPr sz="4986" b="0" spc="-472" dirty="0">
                <a:solidFill>
                  <a:srgbClr val="000000"/>
                </a:solidFill>
                <a:latin typeface="Century Gothic"/>
                <a:cs typeface="Century Gothic"/>
              </a:rPr>
              <a:t> </a:t>
            </a:r>
            <a:r>
              <a:rPr sz="4986" b="0" dirty="0">
                <a:solidFill>
                  <a:srgbClr val="000000"/>
                </a:solidFill>
                <a:latin typeface="Century Gothic"/>
                <a:cs typeface="Century Gothic"/>
              </a:rPr>
              <a:t>Wipfli</a:t>
            </a:r>
            <a:r>
              <a:rPr sz="4986" b="0" spc="-507" dirty="0">
                <a:solidFill>
                  <a:srgbClr val="000000"/>
                </a:solidFill>
                <a:latin typeface="Century Gothic"/>
                <a:cs typeface="Century Gothic"/>
              </a:rPr>
              <a:t> </a:t>
            </a:r>
            <a:r>
              <a:rPr sz="4986" b="0" spc="-26" dirty="0">
                <a:solidFill>
                  <a:srgbClr val="000000"/>
                </a:solidFill>
                <a:latin typeface="Century Gothic"/>
                <a:cs typeface="Century Gothic"/>
              </a:rPr>
              <a:t>Team</a:t>
            </a:r>
            <a:endParaRPr sz="4986">
              <a:latin typeface="Century Gothic"/>
              <a:cs typeface="Century Gothic"/>
            </a:endParaRPr>
          </a:p>
        </p:txBody>
      </p:sp>
      <p:sp>
        <p:nvSpPr>
          <p:cNvPr id="4" name="object 4"/>
          <p:cNvSpPr txBox="1"/>
          <p:nvPr/>
        </p:nvSpPr>
        <p:spPr>
          <a:xfrm>
            <a:off x="11257796" y="6288763"/>
            <a:ext cx="99172" cy="268834"/>
          </a:xfrm>
          <a:prstGeom prst="rect">
            <a:avLst/>
          </a:prstGeom>
        </p:spPr>
        <p:txBody>
          <a:bodyPr vert="horz" wrap="square" lIns="0" tIns="10646" rIns="0" bIns="0" rtlCol="0">
            <a:spAutoFit/>
          </a:bodyPr>
          <a:lstStyle/>
          <a:p>
            <a:pPr marL="11206" defTabSz="806867">
              <a:spcBef>
                <a:spcPts val="84"/>
              </a:spcBef>
            </a:pPr>
            <a:r>
              <a:rPr sz="1677" kern="0" spc="-371" dirty="0">
                <a:solidFill>
                  <a:sysClr val="windowText" lastClr="000000"/>
                </a:solidFill>
                <a:latin typeface="Century Gothic"/>
                <a:cs typeface="Century Gothic"/>
              </a:rPr>
              <a:t>1</a:t>
            </a:r>
            <a:endParaRPr sz="1677" kern="0">
              <a:solidFill>
                <a:sysClr val="windowText" lastClr="000000"/>
              </a:solidFill>
              <a:latin typeface="Century Gothic"/>
              <a:cs typeface="Century Gothic"/>
            </a:endParaRPr>
          </a:p>
        </p:txBody>
      </p:sp>
      <p:pic>
        <p:nvPicPr>
          <p:cNvPr id="5" name="object 5"/>
          <p:cNvPicPr/>
          <p:nvPr/>
        </p:nvPicPr>
        <p:blipFill>
          <a:blip r:embed="rId2" cstate="print"/>
          <a:stretch>
            <a:fillRect/>
          </a:stretch>
        </p:blipFill>
        <p:spPr>
          <a:xfrm>
            <a:off x="1013012" y="1609612"/>
            <a:ext cx="10171354" cy="3964193"/>
          </a:xfrm>
          <a:prstGeom prst="rect">
            <a:avLst/>
          </a:prstGeom>
        </p:spPr>
      </p:pic>
      <p:graphicFrame>
        <p:nvGraphicFramePr>
          <p:cNvPr id="6" name="object 6"/>
          <p:cNvGraphicFramePr>
            <a:graphicFrameLocks noGrp="1"/>
          </p:cNvGraphicFramePr>
          <p:nvPr/>
        </p:nvGraphicFramePr>
        <p:xfrm>
          <a:off x="1006960" y="1603562"/>
          <a:ext cx="10171019" cy="5196674"/>
        </p:xfrm>
        <a:graphic>
          <a:graphicData uri="http://schemas.openxmlformats.org/drawingml/2006/table">
            <a:tbl>
              <a:tblPr firstRow="1" bandRow="1">
                <a:tableStyleId>{2D5ABB26-0587-4C30-8999-92F81FD0307C}</a:tableStyleId>
              </a:tblPr>
              <a:tblGrid>
                <a:gridCol w="2047875">
                  <a:extLst>
                    <a:ext uri="{9D8B030D-6E8A-4147-A177-3AD203B41FA5}">
                      <a16:colId xmlns:a16="http://schemas.microsoft.com/office/drawing/2014/main" val="20000"/>
                    </a:ext>
                  </a:extLst>
                </a:gridCol>
                <a:gridCol w="2448485">
                  <a:extLst>
                    <a:ext uri="{9D8B030D-6E8A-4147-A177-3AD203B41FA5}">
                      <a16:colId xmlns:a16="http://schemas.microsoft.com/office/drawing/2014/main" val="20001"/>
                    </a:ext>
                  </a:extLst>
                </a:gridCol>
                <a:gridCol w="3435724">
                  <a:extLst>
                    <a:ext uri="{9D8B030D-6E8A-4147-A177-3AD203B41FA5}">
                      <a16:colId xmlns:a16="http://schemas.microsoft.com/office/drawing/2014/main" val="20002"/>
                    </a:ext>
                  </a:extLst>
                </a:gridCol>
                <a:gridCol w="2238935">
                  <a:extLst>
                    <a:ext uri="{9D8B030D-6E8A-4147-A177-3AD203B41FA5}">
                      <a16:colId xmlns:a16="http://schemas.microsoft.com/office/drawing/2014/main" val="20003"/>
                    </a:ext>
                  </a:extLst>
                </a:gridCol>
              </a:tblGrid>
              <a:tr h="791696">
                <a:tc>
                  <a:txBody>
                    <a:bodyPr/>
                    <a:lstStyle/>
                    <a:p>
                      <a:pPr>
                        <a:lnSpc>
                          <a:spcPct val="100000"/>
                        </a:lnSpc>
                        <a:spcBef>
                          <a:spcPts val="2130"/>
                        </a:spcBef>
                      </a:pPr>
                      <a:endParaRPr sz="1700">
                        <a:latin typeface="Times New Roman"/>
                        <a:cs typeface="Times New Roman"/>
                      </a:endParaRPr>
                    </a:p>
                    <a:p>
                      <a:pPr marL="1905" algn="ctr">
                        <a:lnSpc>
                          <a:spcPct val="100000"/>
                        </a:lnSpc>
                      </a:pPr>
                      <a:r>
                        <a:rPr sz="1700" b="1" spc="-20" dirty="0">
                          <a:solidFill>
                            <a:srgbClr val="FFFFFF"/>
                          </a:solidFill>
                          <a:latin typeface="Century Gothic"/>
                          <a:cs typeface="Century Gothic"/>
                        </a:rPr>
                        <a:t>Name</a:t>
                      </a:r>
                      <a:endParaRPr sz="1700">
                        <a:latin typeface="Century Gothic"/>
                        <a:cs typeface="Century Gothic"/>
                      </a:endParaRPr>
                    </a:p>
                  </a:txBody>
                  <a:tcPr marL="0" marR="0" marT="238685"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tcPr>
                </a:tc>
                <a:tc>
                  <a:txBody>
                    <a:bodyPr/>
                    <a:lstStyle/>
                    <a:p>
                      <a:pPr>
                        <a:lnSpc>
                          <a:spcPct val="100000"/>
                        </a:lnSpc>
                        <a:spcBef>
                          <a:spcPts val="2130"/>
                        </a:spcBef>
                      </a:pPr>
                      <a:endParaRPr sz="1700">
                        <a:latin typeface="Times New Roman"/>
                        <a:cs typeface="Times New Roman"/>
                      </a:endParaRPr>
                    </a:p>
                    <a:p>
                      <a:pPr algn="ctr">
                        <a:lnSpc>
                          <a:spcPct val="100000"/>
                        </a:lnSpc>
                      </a:pPr>
                      <a:r>
                        <a:rPr sz="1700" b="1" spc="105" dirty="0">
                          <a:solidFill>
                            <a:srgbClr val="FFFFFF"/>
                          </a:solidFill>
                          <a:latin typeface="Century Gothic"/>
                          <a:cs typeface="Century Gothic"/>
                        </a:rPr>
                        <a:t>Title</a:t>
                      </a:r>
                      <a:endParaRPr sz="1700">
                        <a:latin typeface="Century Gothic"/>
                        <a:cs typeface="Century Gothic"/>
                      </a:endParaRPr>
                    </a:p>
                  </a:txBody>
                  <a:tcPr marL="0" marR="0" marT="238685"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tcPr>
                </a:tc>
                <a:tc>
                  <a:txBody>
                    <a:bodyPr/>
                    <a:lstStyle/>
                    <a:p>
                      <a:pPr>
                        <a:lnSpc>
                          <a:spcPct val="100000"/>
                        </a:lnSpc>
                        <a:spcBef>
                          <a:spcPts val="2130"/>
                        </a:spcBef>
                      </a:pPr>
                      <a:endParaRPr sz="1700">
                        <a:latin typeface="Times New Roman"/>
                        <a:cs typeface="Times New Roman"/>
                      </a:endParaRPr>
                    </a:p>
                    <a:p>
                      <a:pPr marL="1270" algn="ctr">
                        <a:lnSpc>
                          <a:spcPct val="100000"/>
                        </a:lnSpc>
                      </a:pPr>
                      <a:r>
                        <a:rPr sz="1700" b="1" spc="60" dirty="0">
                          <a:solidFill>
                            <a:srgbClr val="FFFFFF"/>
                          </a:solidFill>
                          <a:latin typeface="Century Gothic"/>
                          <a:cs typeface="Century Gothic"/>
                        </a:rPr>
                        <a:t>Focus</a:t>
                      </a:r>
                      <a:r>
                        <a:rPr sz="1700" b="1" spc="-60" dirty="0">
                          <a:solidFill>
                            <a:srgbClr val="FFFFFF"/>
                          </a:solidFill>
                          <a:latin typeface="Century Gothic"/>
                          <a:cs typeface="Century Gothic"/>
                        </a:rPr>
                        <a:t> </a:t>
                      </a:r>
                      <a:r>
                        <a:rPr sz="1700" b="1" spc="-20" dirty="0">
                          <a:solidFill>
                            <a:srgbClr val="FFFFFF"/>
                          </a:solidFill>
                          <a:latin typeface="Century Gothic"/>
                          <a:cs typeface="Century Gothic"/>
                        </a:rPr>
                        <a:t>Area</a:t>
                      </a:r>
                      <a:endParaRPr sz="1700">
                        <a:latin typeface="Century Gothic"/>
                        <a:cs typeface="Century Gothic"/>
                      </a:endParaRPr>
                    </a:p>
                  </a:txBody>
                  <a:tcPr marL="0" marR="0" marT="238685"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tcPr>
                </a:tc>
                <a:tc>
                  <a:txBody>
                    <a:bodyPr/>
                    <a:lstStyle/>
                    <a:p>
                      <a:pPr marL="336550" marR="264160" indent="-66040">
                        <a:lnSpc>
                          <a:spcPts val="2270"/>
                        </a:lnSpc>
                        <a:spcBef>
                          <a:spcPts val="2130"/>
                        </a:spcBef>
                      </a:pPr>
                      <a:r>
                        <a:rPr sz="1700" b="1" spc="125" dirty="0">
                          <a:solidFill>
                            <a:srgbClr val="FFFFFF"/>
                          </a:solidFill>
                          <a:latin typeface="Century Gothic"/>
                          <a:cs typeface="Century Gothic"/>
                        </a:rPr>
                        <a:t>Prior</a:t>
                      </a:r>
                      <a:r>
                        <a:rPr sz="1700" b="1" spc="-80" dirty="0">
                          <a:solidFill>
                            <a:srgbClr val="FFFFFF"/>
                          </a:solidFill>
                          <a:latin typeface="Century Gothic"/>
                          <a:cs typeface="Century Gothic"/>
                        </a:rPr>
                        <a:t> </a:t>
                      </a:r>
                      <a:r>
                        <a:rPr sz="1700" b="1" spc="-10" dirty="0">
                          <a:solidFill>
                            <a:srgbClr val="FFFFFF"/>
                          </a:solidFill>
                          <a:latin typeface="Century Gothic"/>
                          <a:cs typeface="Century Gothic"/>
                        </a:rPr>
                        <a:t>Experience </a:t>
                      </a:r>
                      <a:r>
                        <a:rPr sz="1700" b="1" spc="195" dirty="0">
                          <a:solidFill>
                            <a:srgbClr val="FFFFFF"/>
                          </a:solidFill>
                          <a:latin typeface="Century Gothic"/>
                          <a:cs typeface="Century Gothic"/>
                        </a:rPr>
                        <a:t>With</a:t>
                      </a:r>
                      <a:r>
                        <a:rPr sz="1700" b="1" spc="-65" dirty="0">
                          <a:solidFill>
                            <a:srgbClr val="FFFFFF"/>
                          </a:solidFill>
                          <a:latin typeface="Century Gothic"/>
                          <a:cs typeface="Century Gothic"/>
                        </a:rPr>
                        <a:t> </a:t>
                      </a:r>
                      <a:r>
                        <a:rPr sz="1700" b="1" spc="50" dirty="0">
                          <a:solidFill>
                            <a:srgbClr val="FFFFFF"/>
                          </a:solidFill>
                          <a:latin typeface="Century Gothic"/>
                          <a:cs typeface="Century Gothic"/>
                        </a:rPr>
                        <a:t>Entity(ies)</a:t>
                      </a:r>
                      <a:endParaRPr sz="1700">
                        <a:latin typeface="Century Gothic"/>
                        <a:cs typeface="Century Gothic"/>
                      </a:endParaRPr>
                    </a:p>
                  </a:txBody>
                  <a:tcPr marL="0" marR="0" marT="238685"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tcPr>
                </a:tc>
                <a:extLst>
                  <a:ext uri="{0D108BD9-81ED-4DB2-BD59-A6C34878D82A}">
                    <a16:rowId xmlns:a16="http://schemas.microsoft.com/office/drawing/2014/main" val="10000"/>
                  </a:ext>
                </a:extLst>
              </a:tr>
              <a:tr h="553571">
                <a:tc>
                  <a:txBody>
                    <a:bodyPr/>
                    <a:lstStyle/>
                    <a:p>
                      <a:pPr marL="101600">
                        <a:lnSpc>
                          <a:spcPct val="100000"/>
                        </a:lnSpc>
                        <a:spcBef>
                          <a:spcPts val="315"/>
                        </a:spcBef>
                      </a:pPr>
                      <a:r>
                        <a:rPr sz="1500" spc="95" dirty="0">
                          <a:solidFill>
                            <a:srgbClr val="666666"/>
                          </a:solidFill>
                          <a:latin typeface="Century Gothic"/>
                          <a:cs typeface="Century Gothic"/>
                        </a:rPr>
                        <a:t>Paul</a:t>
                      </a:r>
                      <a:r>
                        <a:rPr sz="1500" spc="-5" dirty="0">
                          <a:solidFill>
                            <a:srgbClr val="666666"/>
                          </a:solidFill>
                          <a:latin typeface="Century Gothic"/>
                          <a:cs typeface="Century Gothic"/>
                        </a:rPr>
                        <a:t> </a:t>
                      </a:r>
                      <a:r>
                        <a:rPr sz="1500" spc="65" dirty="0">
                          <a:solidFill>
                            <a:srgbClr val="666666"/>
                          </a:solidFill>
                          <a:latin typeface="Century Gothic"/>
                          <a:cs typeface="Century Gothic"/>
                        </a:rPr>
                        <a:t>Traczek</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tcPr>
                </a:tc>
                <a:tc>
                  <a:txBody>
                    <a:bodyPr/>
                    <a:lstStyle/>
                    <a:p>
                      <a:pPr marL="101600" marR="584200">
                        <a:lnSpc>
                          <a:spcPct val="101800"/>
                        </a:lnSpc>
                        <a:spcBef>
                          <a:spcPts val="280"/>
                        </a:spcBef>
                      </a:pPr>
                      <a:r>
                        <a:rPr sz="1500" spc="45" dirty="0">
                          <a:solidFill>
                            <a:srgbClr val="666666"/>
                          </a:solidFill>
                          <a:latin typeface="Century Gothic"/>
                          <a:cs typeface="Century Gothic"/>
                        </a:rPr>
                        <a:t>Coordinating</a:t>
                      </a:r>
                      <a:r>
                        <a:rPr sz="1500" spc="40" dirty="0">
                          <a:solidFill>
                            <a:srgbClr val="666666"/>
                          </a:solidFill>
                          <a:latin typeface="Century Gothic"/>
                          <a:cs typeface="Century Gothic"/>
                        </a:rPr>
                        <a:t> </a:t>
                      </a:r>
                      <a:r>
                        <a:rPr sz="1500" spc="70" dirty="0">
                          <a:solidFill>
                            <a:srgbClr val="666666"/>
                          </a:solidFill>
                          <a:latin typeface="Century Gothic"/>
                          <a:cs typeface="Century Gothic"/>
                        </a:rPr>
                        <a:t>Audit </a:t>
                      </a:r>
                      <a:r>
                        <a:rPr sz="1500" spc="85" dirty="0">
                          <a:solidFill>
                            <a:srgbClr val="666666"/>
                          </a:solidFill>
                          <a:latin typeface="Century Gothic"/>
                          <a:cs typeface="Century Gothic"/>
                        </a:rPr>
                        <a:t>Partner</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tcPr>
                </a:tc>
                <a:tc>
                  <a:txBody>
                    <a:bodyPr/>
                    <a:lstStyle/>
                    <a:p>
                      <a:pPr marL="100330" marR="784225">
                        <a:lnSpc>
                          <a:spcPct val="101800"/>
                        </a:lnSpc>
                        <a:spcBef>
                          <a:spcPts val="280"/>
                        </a:spcBef>
                      </a:pPr>
                      <a:r>
                        <a:rPr sz="1500" spc="60" dirty="0">
                          <a:solidFill>
                            <a:srgbClr val="666666"/>
                          </a:solidFill>
                          <a:latin typeface="Century Gothic"/>
                          <a:cs typeface="Century Gothic"/>
                        </a:rPr>
                        <a:t>Financial</a:t>
                      </a:r>
                      <a:r>
                        <a:rPr sz="1500" spc="15" dirty="0">
                          <a:solidFill>
                            <a:srgbClr val="666666"/>
                          </a:solidFill>
                          <a:latin typeface="Century Gothic"/>
                          <a:cs typeface="Century Gothic"/>
                        </a:rPr>
                        <a:t> </a:t>
                      </a:r>
                      <a:r>
                        <a:rPr sz="1500" spc="75" dirty="0">
                          <a:solidFill>
                            <a:srgbClr val="666666"/>
                          </a:solidFill>
                          <a:latin typeface="Century Gothic"/>
                          <a:cs typeface="Century Gothic"/>
                        </a:rPr>
                        <a:t>Statement</a:t>
                      </a:r>
                      <a:r>
                        <a:rPr sz="1500" spc="-10" dirty="0">
                          <a:solidFill>
                            <a:srgbClr val="666666"/>
                          </a:solidFill>
                          <a:latin typeface="Century Gothic"/>
                          <a:cs typeface="Century Gothic"/>
                        </a:rPr>
                        <a:t> </a:t>
                      </a:r>
                      <a:r>
                        <a:rPr sz="1500" spc="60" dirty="0">
                          <a:solidFill>
                            <a:srgbClr val="666666"/>
                          </a:solidFill>
                          <a:latin typeface="Century Gothic"/>
                          <a:cs typeface="Century Gothic"/>
                        </a:rPr>
                        <a:t>Audits, </a:t>
                      </a:r>
                      <a:r>
                        <a:rPr sz="1500" dirty="0">
                          <a:solidFill>
                            <a:srgbClr val="666666"/>
                          </a:solidFill>
                          <a:latin typeface="Century Gothic"/>
                          <a:cs typeface="Century Gothic"/>
                        </a:rPr>
                        <a:t>Medicare</a:t>
                      </a:r>
                      <a:r>
                        <a:rPr sz="1500" spc="105" dirty="0">
                          <a:solidFill>
                            <a:srgbClr val="666666"/>
                          </a:solidFill>
                          <a:latin typeface="Century Gothic"/>
                          <a:cs typeface="Century Gothic"/>
                        </a:rPr>
                        <a:t> </a:t>
                      </a:r>
                      <a:r>
                        <a:rPr sz="1500" dirty="0">
                          <a:solidFill>
                            <a:srgbClr val="666666"/>
                          </a:solidFill>
                          <a:latin typeface="Century Gothic"/>
                          <a:cs typeface="Century Gothic"/>
                        </a:rPr>
                        <a:t>Cost</a:t>
                      </a:r>
                      <a:r>
                        <a:rPr sz="1500" spc="105" dirty="0">
                          <a:solidFill>
                            <a:srgbClr val="666666"/>
                          </a:solidFill>
                          <a:latin typeface="Century Gothic"/>
                          <a:cs typeface="Century Gothic"/>
                        </a:rPr>
                        <a:t> </a:t>
                      </a:r>
                      <a:r>
                        <a:rPr sz="1500" spc="70" dirty="0">
                          <a:solidFill>
                            <a:srgbClr val="666666"/>
                          </a:solidFill>
                          <a:latin typeface="Century Gothic"/>
                          <a:cs typeface="Century Gothic"/>
                        </a:rPr>
                        <a:t>Report</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tcPr>
                </a:tc>
                <a:tc>
                  <a:txBody>
                    <a:bodyPr/>
                    <a:lstStyle/>
                    <a:p>
                      <a:pPr algn="ctr">
                        <a:lnSpc>
                          <a:spcPct val="100000"/>
                        </a:lnSpc>
                        <a:spcBef>
                          <a:spcPts val="315"/>
                        </a:spcBef>
                      </a:pPr>
                      <a:r>
                        <a:rPr sz="1500" spc="30" dirty="0">
                          <a:solidFill>
                            <a:srgbClr val="666666"/>
                          </a:solidFill>
                          <a:latin typeface="Century Gothic"/>
                          <a:cs typeface="Century Gothic"/>
                        </a:rPr>
                        <a:t>No</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tcPr>
                </a:tc>
                <a:extLst>
                  <a:ext uri="{0D108BD9-81ED-4DB2-BD59-A6C34878D82A}">
                    <a16:rowId xmlns:a16="http://schemas.microsoft.com/office/drawing/2014/main" val="10001"/>
                  </a:ext>
                </a:extLst>
              </a:tr>
              <a:tr h="553571">
                <a:tc>
                  <a:txBody>
                    <a:bodyPr/>
                    <a:lstStyle/>
                    <a:p>
                      <a:pPr marL="101600">
                        <a:lnSpc>
                          <a:spcPct val="100000"/>
                        </a:lnSpc>
                        <a:spcBef>
                          <a:spcPts val="315"/>
                        </a:spcBef>
                      </a:pPr>
                      <a:r>
                        <a:rPr sz="1500" spc="90" dirty="0">
                          <a:solidFill>
                            <a:srgbClr val="666666"/>
                          </a:solidFill>
                          <a:latin typeface="Century Gothic"/>
                          <a:cs typeface="Century Gothic"/>
                        </a:rPr>
                        <a:t>Josh</a:t>
                      </a:r>
                      <a:r>
                        <a:rPr sz="1500" spc="-20" dirty="0">
                          <a:solidFill>
                            <a:srgbClr val="666666"/>
                          </a:solidFill>
                          <a:latin typeface="Century Gothic"/>
                          <a:cs typeface="Century Gothic"/>
                        </a:rPr>
                        <a:t> </a:t>
                      </a:r>
                      <a:r>
                        <a:rPr sz="1500" spc="65" dirty="0">
                          <a:solidFill>
                            <a:srgbClr val="666666"/>
                          </a:solidFill>
                          <a:latin typeface="Century Gothic"/>
                          <a:cs typeface="Century Gothic"/>
                        </a:rPr>
                        <a:t>Boyle</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1600" marR="788670">
                        <a:lnSpc>
                          <a:spcPct val="101800"/>
                        </a:lnSpc>
                        <a:spcBef>
                          <a:spcPts val="280"/>
                        </a:spcBef>
                      </a:pPr>
                      <a:r>
                        <a:rPr sz="1500" spc="65" dirty="0">
                          <a:solidFill>
                            <a:srgbClr val="666666"/>
                          </a:solidFill>
                          <a:latin typeface="Century Gothic"/>
                          <a:cs typeface="Century Gothic"/>
                        </a:rPr>
                        <a:t>Concurring</a:t>
                      </a:r>
                      <a:r>
                        <a:rPr sz="1500" spc="-25" dirty="0">
                          <a:solidFill>
                            <a:srgbClr val="666666"/>
                          </a:solidFill>
                          <a:latin typeface="Century Gothic"/>
                          <a:cs typeface="Century Gothic"/>
                        </a:rPr>
                        <a:t> </a:t>
                      </a:r>
                      <a:r>
                        <a:rPr sz="1500" spc="70" dirty="0">
                          <a:solidFill>
                            <a:srgbClr val="666666"/>
                          </a:solidFill>
                          <a:latin typeface="Century Gothic"/>
                          <a:cs typeface="Century Gothic"/>
                        </a:rPr>
                        <a:t>Audit </a:t>
                      </a:r>
                      <a:r>
                        <a:rPr sz="1500" spc="85" dirty="0">
                          <a:solidFill>
                            <a:srgbClr val="666666"/>
                          </a:solidFill>
                          <a:latin typeface="Century Gothic"/>
                          <a:cs typeface="Century Gothic"/>
                        </a:rPr>
                        <a:t>Partner</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0330" marR="832485">
                        <a:lnSpc>
                          <a:spcPct val="101800"/>
                        </a:lnSpc>
                        <a:spcBef>
                          <a:spcPts val="280"/>
                        </a:spcBef>
                      </a:pPr>
                      <a:r>
                        <a:rPr sz="1500" spc="60" dirty="0">
                          <a:solidFill>
                            <a:srgbClr val="666666"/>
                          </a:solidFill>
                          <a:latin typeface="Century Gothic"/>
                          <a:cs typeface="Century Gothic"/>
                        </a:rPr>
                        <a:t>Financial</a:t>
                      </a:r>
                      <a:r>
                        <a:rPr sz="1500" spc="15" dirty="0">
                          <a:solidFill>
                            <a:srgbClr val="666666"/>
                          </a:solidFill>
                          <a:latin typeface="Century Gothic"/>
                          <a:cs typeface="Century Gothic"/>
                        </a:rPr>
                        <a:t> </a:t>
                      </a:r>
                      <a:r>
                        <a:rPr sz="1500" spc="75" dirty="0">
                          <a:solidFill>
                            <a:srgbClr val="666666"/>
                          </a:solidFill>
                          <a:latin typeface="Century Gothic"/>
                          <a:cs typeface="Century Gothic"/>
                        </a:rPr>
                        <a:t>Statement</a:t>
                      </a:r>
                      <a:r>
                        <a:rPr sz="1500" spc="-10" dirty="0">
                          <a:solidFill>
                            <a:srgbClr val="666666"/>
                          </a:solidFill>
                          <a:latin typeface="Century Gothic"/>
                          <a:cs typeface="Century Gothic"/>
                        </a:rPr>
                        <a:t> </a:t>
                      </a:r>
                      <a:r>
                        <a:rPr sz="1500" spc="90" dirty="0">
                          <a:solidFill>
                            <a:srgbClr val="666666"/>
                          </a:solidFill>
                          <a:latin typeface="Century Gothic"/>
                          <a:cs typeface="Century Gothic"/>
                        </a:rPr>
                        <a:t>Audits </a:t>
                      </a:r>
                      <a:r>
                        <a:rPr sz="1500" spc="60" dirty="0">
                          <a:solidFill>
                            <a:srgbClr val="666666"/>
                          </a:solidFill>
                          <a:latin typeface="Century Gothic"/>
                          <a:cs typeface="Century Gothic"/>
                        </a:rPr>
                        <a:t>Quality</a:t>
                      </a:r>
                      <a:r>
                        <a:rPr sz="1500" spc="25" dirty="0">
                          <a:solidFill>
                            <a:srgbClr val="666666"/>
                          </a:solidFill>
                          <a:latin typeface="Century Gothic"/>
                          <a:cs typeface="Century Gothic"/>
                        </a:rPr>
                        <a:t> </a:t>
                      </a:r>
                      <a:r>
                        <a:rPr sz="1500" spc="55" dirty="0">
                          <a:solidFill>
                            <a:srgbClr val="666666"/>
                          </a:solidFill>
                          <a:latin typeface="Century Gothic"/>
                          <a:cs typeface="Century Gothic"/>
                        </a:rPr>
                        <a:t>Review</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gn="ctr">
                        <a:lnSpc>
                          <a:spcPct val="100000"/>
                        </a:lnSpc>
                        <a:spcBef>
                          <a:spcPts val="315"/>
                        </a:spcBef>
                      </a:pPr>
                      <a:r>
                        <a:rPr sz="1500" spc="30" dirty="0">
                          <a:solidFill>
                            <a:srgbClr val="666666"/>
                          </a:solidFill>
                          <a:latin typeface="Century Gothic"/>
                          <a:cs typeface="Century Gothic"/>
                        </a:rPr>
                        <a:t>No</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2"/>
                  </a:ext>
                </a:extLst>
              </a:tr>
              <a:tr h="553571">
                <a:tc>
                  <a:txBody>
                    <a:bodyPr/>
                    <a:lstStyle/>
                    <a:p>
                      <a:pPr marL="101600">
                        <a:lnSpc>
                          <a:spcPct val="100000"/>
                        </a:lnSpc>
                        <a:spcBef>
                          <a:spcPts val="315"/>
                        </a:spcBef>
                      </a:pPr>
                      <a:r>
                        <a:rPr sz="1500" dirty="0">
                          <a:solidFill>
                            <a:srgbClr val="666666"/>
                          </a:solidFill>
                          <a:latin typeface="Century Gothic"/>
                          <a:cs typeface="Century Gothic"/>
                        </a:rPr>
                        <a:t>David</a:t>
                      </a:r>
                      <a:r>
                        <a:rPr sz="1500" spc="200" dirty="0">
                          <a:solidFill>
                            <a:srgbClr val="666666"/>
                          </a:solidFill>
                          <a:latin typeface="Century Gothic"/>
                          <a:cs typeface="Century Gothic"/>
                        </a:rPr>
                        <a:t> </a:t>
                      </a:r>
                      <a:r>
                        <a:rPr sz="1500" spc="-10" dirty="0">
                          <a:solidFill>
                            <a:srgbClr val="666666"/>
                          </a:solidFill>
                          <a:latin typeface="Century Gothic"/>
                          <a:cs typeface="Century Gothic"/>
                        </a:rPr>
                        <a:t>Goodman</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1600">
                        <a:lnSpc>
                          <a:spcPct val="100000"/>
                        </a:lnSpc>
                        <a:spcBef>
                          <a:spcPts val="315"/>
                        </a:spcBef>
                      </a:pPr>
                      <a:r>
                        <a:rPr sz="1500" spc="95" dirty="0">
                          <a:solidFill>
                            <a:srgbClr val="666666"/>
                          </a:solidFill>
                          <a:latin typeface="Century Gothic"/>
                          <a:cs typeface="Century Gothic"/>
                        </a:rPr>
                        <a:t>Senior</a:t>
                      </a:r>
                      <a:r>
                        <a:rPr sz="1500" spc="-25" dirty="0">
                          <a:solidFill>
                            <a:srgbClr val="666666"/>
                          </a:solidFill>
                          <a:latin typeface="Century Gothic"/>
                          <a:cs typeface="Century Gothic"/>
                        </a:rPr>
                        <a:t> </a:t>
                      </a:r>
                      <a:r>
                        <a:rPr sz="1500" spc="-10" dirty="0">
                          <a:solidFill>
                            <a:srgbClr val="666666"/>
                          </a:solidFill>
                          <a:latin typeface="Century Gothic"/>
                          <a:cs typeface="Century Gothic"/>
                        </a:rPr>
                        <a:t>Manager</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0330" marR="890905">
                        <a:lnSpc>
                          <a:spcPct val="101800"/>
                        </a:lnSpc>
                        <a:spcBef>
                          <a:spcPts val="280"/>
                        </a:spcBef>
                      </a:pPr>
                      <a:r>
                        <a:rPr sz="1500" spc="60" dirty="0">
                          <a:solidFill>
                            <a:srgbClr val="666666"/>
                          </a:solidFill>
                          <a:latin typeface="Century Gothic"/>
                          <a:cs typeface="Century Gothic"/>
                        </a:rPr>
                        <a:t>Financial</a:t>
                      </a:r>
                      <a:r>
                        <a:rPr sz="1500" spc="15" dirty="0">
                          <a:solidFill>
                            <a:srgbClr val="666666"/>
                          </a:solidFill>
                          <a:latin typeface="Century Gothic"/>
                          <a:cs typeface="Century Gothic"/>
                        </a:rPr>
                        <a:t> </a:t>
                      </a:r>
                      <a:r>
                        <a:rPr sz="1500" spc="75" dirty="0">
                          <a:solidFill>
                            <a:srgbClr val="666666"/>
                          </a:solidFill>
                          <a:latin typeface="Century Gothic"/>
                          <a:cs typeface="Century Gothic"/>
                        </a:rPr>
                        <a:t>Statement</a:t>
                      </a:r>
                      <a:r>
                        <a:rPr sz="1500" spc="-10" dirty="0">
                          <a:solidFill>
                            <a:srgbClr val="666666"/>
                          </a:solidFill>
                          <a:latin typeface="Century Gothic"/>
                          <a:cs typeface="Century Gothic"/>
                        </a:rPr>
                        <a:t> </a:t>
                      </a:r>
                      <a:r>
                        <a:rPr sz="1500" spc="40" dirty="0">
                          <a:solidFill>
                            <a:srgbClr val="666666"/>
                          </a:solidFill>
                          <a:latin typeface="Century Gothic"/>
                          <a:cs typeface="Century Gothic"/>
                        </a:rPr>
                        <a:t>Audit, </a:t>
                      </a:r>
                      <a:r>
                        <a:rPr sz="1500" dirty="0">
                          <a:solidFill>
                            <a:srgbClr val="666666"/>
                          </a:solidFill>
                          <a:latin typeface="Century Gothic"/>
                          <a:cs typeface="Century Gothic"/>
                        </a:rPr>
                        <a:t>Medicare</a:t>
                      </a:r>
                      <a:r>
                        <a:rPr sz="1500" spc="105" dirty="0">
                          <a:solidFill>
                            <a:srgbClr val="666666"/>
                          </a:solidFill>
                          <a:latin typeface="Century Gothic"/>
                          <a:cs typeface="Century Gothic"/>
                        </a:rPr>
                        <a:t> </a:t>
                      </a:r>
                      <a:r>
                        <a:rPr sz="1500" dirty="0">
                          <a:solidFill>
                            <a:srgbClr val="666666"/>
                          </a:solidFill>
                          <a:latin typeface="Century Gothic"/>
                          <a:cs typeface="Century Gothic"/>
                        </a:rPr>
                        <a:t>Cost</a:t>
                      </a:r>
                      <a:r>
                        <a:rPr sz="1500" spc="105" dirty="0">
                          <a:solidFill>
                            <a:srgbClr val="666666"/>
                          </a:solidFill>
                          <a:latin typeface="Century Gothic"/>
                          <a:cs typeface="Century Gothic"/>
                        </a:rPr>
                        <a:t> </a:t>
                      </a:r>
                      <a:r>
                        <a:rPr sz="1500" spc="70" dirty="0">
                          <a:solidFill>
                            <a:srgbClr val="666666"/>
                          </a:solidFill>
                          <a:latin typeface="Century Gothic"/>
                          <a:cs typeface="Century Gothic"/>
                        </a:rPr>
                        <a:t>Report</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gn="ctr">
                        <a:lnSpc>
                          <a:spcPct val="100000"/>
                        </a:lnSpc>
                        <a:spcBef>
                          <a:spcPts val="315"/>
                        </a:spcBef>
                      </a:pPr>
                      <a:r>
                        <a:rPr sz="1500" spc="30" dirty="0">
                          <a:solidFill>
                            <a:srgbClr val="666666"/>
                          </a:solidFill>
                          <a:latin typeface="Century Gothic"/>
                          <a:cs typeface="Century Gothic"/>
                        </a:rPr>
                        <a:t>No</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3"/>
                  </a:ext>
                </a:extLst>
              </a:tr>
              <a:tr h="553571">
                <a:tc>
                  <a:txBody>
                    <a:bodyPr/>
                    <a:lstStyle/>
                    <a:p>
                      <a:pPr marL="101600">
                        <a:lnSpc>
                          <a:spcPct val="100000"/>
                        </a:lnSpc>
                        <a:spcBef>
                          <a:spcPts val="315"/>
                        </a:spcBef>
                      </a:pPr>
                      <a:r>
                        <a:rPr sz="1500" spc="55" dirty="0">
                          <a:solidFill>
                            <a:srgbClr val="666666"/>
                          </a:solidFill>
                          <a:latin typeface="Century Gothic"/>
                          <a:cs typeface="Century Gothic"/>
                        </a:rPr>
                        <a:t>Danielle</a:t>
                      </a:r>
                      <a:r>
                        <a:rPr sz="1500" spc="20" dirty="0">
                          <a:solidFill>
                            <a:srgbClr val="666666"/>
                          </a:solidFill>
                          <a:latin typeface="Century Gothic"/>
                          <a:cs typeface="Century Gothic"/>
                        </a:rPr>
                        <a:t> </a:t>
                      </a:r>
                      <a:r>
                        <a:rPr sz="1500" spc="65" dirty="0">
                          <a:solidFill>
                            <a:srgbClr val="666666"/>
                          </a:solidFill>
                          <a:latin typeface="Century Gothic"/>
                          <a:cs typeface="Century Gothic"/>
                        </a:rPr>
                        <a:t>Chilson</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1600">
                        <a:lnSpc>
                          <a:spcPct val="100000"/>
                        </a:lnSpc>
                        <a:spcBef>
                          <a:spcPts val="315"/>
                        </a:spcBef>
                      </a:pPr>
                      <a:r>
                        <a:rPr sz="1500" spc="95" dirty="0">
                          <a:solidFill>
                            <a:srgbClr val="666666"/>
                          </a:solidFill>
                          <a:latin typeface="Century Gothic"/>
                          <a:cs typeface="Century Gothic"/>
                        </a:rPr>
                        <a:t>Senior</a:t>
                      </a:r>
                      <a:r>
                        <a:rPr sz="1500" spc="-25" dirty="0">
                          <a:solidFill>
                            <a:srgbClr val="666666"/>
                          </a:solidFill>
                          <a:latin typeface="Century Gothic"/>
                          <a:cs typeface="Century Gothic"/>
                        </a:rPr>
                        <a:t> </a:t>
                      </a:r>
                      <a:r>
                        <a:rPr sz="1500" spc="-10" dirty="0">
                          <a:solidFill>
                            <a:srgbClr val="666666"/>
                          </a:solidFill>
                          <a:latin typeface="Century Gothic"/>
                          <a:cs typeface="Century Gothic"/>
                        </a:rPr>
                        <a:t>Accountant</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0330" marR="784225">
                        <a:lnSpc>
                          <a:spcPct val="101800"/>
                        </a:lnSpc>
                        <a:spcBef>
                          <a:spcPts val="280"/>
                        </a:spcBef>
                      </a:pPr>
                      <a:r>
                        <a:rPr sz="1500" spc="60" dirty="0">
                          <a:solidFill>
                            <a:srgbClr val="666666"/>
                          </a:solidFill>
                          <a:latin typeface="Century Gothic"/>
                          <a:cs typeface="Century Gothic"/>
                        </a:rPr>
                        <a:t>Financial</a:t>
                      </a:r>
                      <a:r>
                        <a:rPr sz="1500" spc="15" dirty="0">
                          <a:solidFill>
                            <a:srgbClr val="666666"/>
                          </a:solidFill>
                          <a:latin typeface="Century Gothic"/>
                          <a:cs typeface="Century Gothic"/>
                        </a:rPr>
                        <a:t> </a:t>
                      </a:r>
                      <a:r>
                        <a:rPr sz="1500" spc="75" dirty="0">
                          <a:solidFill>
                            <a:srgbClr val="666666"/>
                          </a:solidFill>
                          <a:latin typeface="Century Gothic"/>
                          <a:cs typeface="Century Gothic"/>
                        </a:rPr>
                        <a:t>Statement</a:t>
                      </a:r>
                      <a:r>
                        <a:rPr sz="1500" spc="-10" dirty="0">
                          <a:solidFill>
                            <a:srgbClr val="666666"/>
                          </a:solidFill>
                          <a:latin typeface="Century Gothic"/>
                          <a:cs typeface="Century Gothic"/>
                        </a:rPr>
                        <a:t> </a:t>
                      </a:r>
                      <a:r>
                        <a:rPr sz="1500" spc="60" dirty="0">
                          <a:solidFill>
                            <a:srgbClr val="666666"/>
                          </a:solidFill>
                          <a:latin typeface="Century Gothic"/>
                          <a:cs typeface="Century Gothic"/>
                        </a:rPr>
                        <a:t>Audits, </a:t>
                      </a:r>
                      <a:r>
                        <a:rPr sz="1500" dirty="0">
                          <a:solidFill>
                            <a:srgbClr val="666666"/>
                          </a:solidFill>
                          <a:latin typeface="Century Gothic"/>
                          <a:cs typeface="Century Gothic"/>
                        </a:rPr>
                        <a:t>Medicare</a:t>
                      </a:r>
                      <a:r>
                        <a:rPr sz="1500" spc="105" dirty="0">
                          <a:solidFill>
                            <a:srgbClr val="666666"/>
                          </a:solidFill>
                          <a:latin typeface="Century Gothic"/>
                          <a:cs typeface="Century Gothic"/>
                        </a:rPr>
                        <a:t> </a:t>
                      </a:r>
                      <a:r>
                        <a:rPr sz="1500" dirty="0">
                          <a:solidFill>
                            <a:srgbClr val="666666"/>
                          </a:solidFill>
                          <a:latin typeface="Century Gothic"/>
                          <a:cs typeface="Century Gothic"/>
                        </a:rPr>
                        <a:t>Cost</a:t>
                      </a:r>
                      <a:r>
                        <a:rPr sz="1500" spc="105" dirty="0">
                          <a:solidFill>
                            <a:srgbClr val="666666"/>
                          </a:solidFill>
                          <a:latin typeface="Century Gothic"/>
                          <a:cs typeface="Century Gothic"/>
                        </a:rPr>
                        <a:t> </a:t>
                      </a:r>
                      <a:r>
                        <a:rPr sz="1500" spc="70" dirty="0">
                          <a:solidFill>
                            <a:srgbClr val="666666"/>
                          </a:solidFill>
                          <a:latin typeface="Century Gothic"/>
                          <a:cs typeface="Century Gothic"/>
                        </a:rPr>
                        <a:t>Report</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gn="ctr">
                        <a:lnSpc>
                          <a:spcPct val="100000"/>
                        </a:lnSpc>
                        <a:spcBef>
                          <a:spcPts val="315"/>
                        </a:spcBef>
                      </a:pPr>
                      <a:r>
                        <a:rPr sz="1500" spc="30" dirty="0">
                          <a:solidFill>
                            <a:srgbClr val="666666"/>
                          </a:solidFill>
                          <a:latin typeface="Century Gothic"/>
                          <a:cs typeface="Century Gothic"/>
                        </a:rPr>
                        <a:t>No</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4"/>
                  </a:ext>
                </a:extLst>
              </a:tr>
              <a:tr h="553571">
                <a:tc>
                  <a:txBody>
                    <a:bodyPr/>
                    <a:lstStyle/>
                    <a:p>
                      <a:pPr marL="101600">
                        <a:lnSpc>
                          <a:spcPct val="100000"/>
                        </a:lnSpc>
                        <a:spcBef>
                          <a:spcPts val="315"/>
                        </a:spcBef>
                      </a:pPr>
                      <a:r>
                        <a:rPr sz="1500" spc="70" dirty="0">
                          <a:solidFill>
                            <a:srgbClr val="666666"/>
                          </a:solidFill>
                          <a:latin typeface="Century Gothic"/>
                          <a:cs typeface="Century Gothic"/>
                        </a:rPr>
                        <a:t>Rob</a:t>
                      </a:r>
                      <a:r>
                        <a:rPr sz="1500" spc="-5" dirty="0">
                          <a:solidFill>
                            <a:srgbClr val="666666"/>
                          </a:solidFill>
                          <a:latin typeface="Century Gothic"/>
                          <a:cs typeface="Century Gothic"/>
                        </a:rPr>
                        <a:t> </a:t>
                      </a:r>
                      <a:r>
                        <a:rPr sz="1500" spc="70" dirty="0">
                          <a:solidFill>
                            <a:srgbClr val="666666"/>
                          </a:solidFill>
                          <a:latin typeface="Century Gothic"/>
                          <a:cs typeface="Century Gothic"/>
                        </a:rPr>
                        <a:t>Foy</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1600">
                        <a:lnSpc>
                          <a:spcPct val="100000"/>
                        </a:lnSpc>
                        <a:spcBef>
                          <a:spcPts val="315"/>
                        </a:spcBef>
                      </a:pPr>
                      <a:r>
                        <a:rPr sz="1500" spc="70" dirty="0">
                          <a:solidFill>
                            <a:srgbClr val="666666"/>
                          </a:solidFill>
                          <a:latin typeface="Century Gothic"/>
                          <a:cs typeface="Century Gothic"/>
                        </a:rPr>
                        <a:t>Staff</a:t>
                      </a:r>
                      <a:r>
                        <a:rPr sz="1500" spc="-10" dirty="0">
                          <a:solidFill>
                            <a:srgbClr val="666666"/>
                          </a:solidFill>
                          <a:latin typeface="Century Gothic"/>
                          <a:cs typeface="Century Gothic"/>
                        </a:rPr>
                        <a:t> Accountant</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0330" marR="784225">
                        <a:lnSpc>
                          <a:spcPct val="101800"/>
                        </a:lnSpc>
                        <a:spcBef>
                          <a:spcPts val="280"/>
                        </a:spcBef>
                      </a:pPr>
                      <a:r>
                        <a:rPr sz="1500" spc="60" dirty="0">
                          <a:solidFill>
                            <a:srgbClr val="666666"/>
                          </a:solidFill>
                          <a:latin typeface="Century Gothic"/>
                          <a:cs typeface="Century Gothic"/>
                        </a:rPr>
                        <a:t>Financial</a:t>
                      </a:r>
                      <a:r>
                        <a:rPr sz="1500" spc="15" dirty="0">
                          <a:solidFill>
                            <a:srgbClr val="666666"/>
                          </a:solidFill>
                          <a:latin typeface="Century Gothic"/>
                          <a:cs typeface="Century Gothic"/>
                        </a:rPr>
                        <a:t> </a:t>
                      </a:r>
                      <a:r>
                        <a:rPr sz="1500" spc="75" dirty="0">
                          <a:solidFill>
                            <a:srgbClr val="666666"/>
                          </a:solidFill>
                          <a:latin typeface="Century Gothic"/>
                          <a:cs typeface="Century Gothic"/>
                        </a:rPr>
                        <a:t>Statement</a:t>
                      </a:r>
                      <a:r>
                        <a:rPr sz="1500" spc="-10" dirty="0">
                          <a:solidFill>
                            <a:srgbClr val="666666"/>
                          </a:solidFill>
                          <a:latin typeface="Century Gothic"/>
                          <a:cs typeface="Century Gothic"/>
                        </a:rPr>
                        <a:t> </a:t>
                      </a:r>
                      <a:r>
                        <a:rPr sz="1500" spc="60" dirty="0">
                          <a:solidFill>
                            <a:srgbClr val="666666"/>
                          </a:solidFill>
                          <a:latin typeface="Century Gothic"/>
                          <a:cs typeface="Century Gothic"/>
                        </a:rPr>
                        <a:t>Audits, </a:t>
                      </a:r>
                      <a:r>
                        <a:rPr sz="1500" dirty="0">
                          <a:solidFill>
                            <a:srgbClr val="666666"/>
                          </a:solidFill>
                          <a:latin typeface="Century Gothic"/>
                          <a:cs typeface="Century Gothic"/>
                        </a:rPr>
                        <a:t>Medicare</a:t>
                      </a:r>
                      <a:r>
                        <a:rPr sz="1500" spc="105" dirty="0">
                          <a:solidFill>
                            <a:srgbClr val="666666"/>
                          </a:solidFill>
                          <a:latin typeface="Century Gothic"/>
                          <a:cs typeface="Century Gothic"/>
                        </a:rPr>
                        <a:t> </a:t>
                      </a:r>
                      <a:r>
                        <a:rPr sz="1500" dirty="0">
                          <a:solidFill>
                            <a:srgbClr val="666666"/>
                          </a:solidFill>
                          <a:latin typeface="Century Gothic"/>
                          <a:cs typeface="Century Gothic"/>
                        </a:rPr>
                        <a:t>Cost</a:t>
                      </a:r>
                      <a:r>
                        <a:rPr sz="1500" spc="105" dirty="0">
                          <a:solidFill>
                            <a:srgbClr val="666666"/>
                          </a:solidFill>
                          <a:latin typeface="Century Gothic"/>
                          <a:cs typeface="Century Gothic"/>
                        </a:rPr>
                        <a:t> </a:t>
                      </a:r>
                      <a:r>
                        <a:rPr sz="1500" spc="70" dirty="0">
                          <a:solidFill>
                            <a:srgbClr val="666666"/>
                          </a:solidFill>
                          <a:latin typeface="Century Gothic"/>
                          <a:cs typeface="Century Gothic"/>
                        </a:rPr>
                        <a:t>Report</a:t>
                      </a:r>
                      <a:endParaRPr sz="1500">
                        <a:latin typeface="Century Gothic"/>
                        <a:cs typeface="Century Gothic"/>
                      </a:endParaRPr>
                    </a:p>
                  </a:txBody>
                  <a:tcPr marL="0" marR="0" marT="313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gn="ctr">
                        <a:lnSpc>
                          <a:spcPct val="100000"/>
                        </a:lnSpc>
                        <a:spcBef>
                          <a:spcPts val="315"/>
                        </a:spcBef>
                      </a:pPr>
                      <a:r>
                        <a:rPr sz="1500" spc="30" dirty="0">
                          <a:solidFill>
                            <a:srgbClr val="666666"/>
                          </a:solidFill>
                          <a:latin typeface="Century Gothic"/>
                          <a:cs typeface="Century Gothic"/>
                        </a:rPr>
                        <a:t>No</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5"/>
                  </a:ext>
                </a:extLst>
              </a:tr>
              <a:tr h="401731">
                <a:tc>
                  <a:txBody>
                    <a:bodyPr/>
                    <a:lstStyle/>
                    <a:p>
                      <a:pPr marL="101600">
                        <a:lnSpc>
                          <a:spcPct val="100000"/>
                        </a:lnSpc>
                        <a:spcBef>
                          <a:spcPts val="315"/>
                        </a:spcBef>
                      </a:pPr>
                      <a:r>
                        <a:rPr sz="1500" dirty="0">
                          <a:solidFill>
                            <a:srgbClr val="666666"/>
                          </a:solidFill>
                          <a:latin typeface="Century Gothic"/>
                          <a:cs typeface="Century Gothic"/>
                        </a:rPr>
                        <a:t>Michael</a:t>
                      </a:r>
                      <a:r>
                        <a:rPr sz="1500" spc="180" dirty="0">
                          <a:solidFill>
                            <a:srgbClr val="666666"/>
                          </a:solidFill>
                          <a:latin typeface="Century Gothic"/>
                          <a:cs typeface="Century Gothic"/>
                        </a:rPr>
                        <a:t> </a:t>
                      </a:r>
                      <a:r>
                        <a:rPr sz="1500" spc="80" dirty="0">
                          <a:solidFill>
                            <a:srgbClr val="666666"/>
                          </a:solidFill>
                          <a:latin typeface="Century Gothic"/>
                          <a:cs typeface="Century Gothic"/>
                        </a:rPr>
                        <a:t>Peterson</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1600">
                        <a:lnSpc>
                          <a:spcPct val="100000"/>
                        </a:lnSpc>
                        <a:spcBef>
                          <a:spcPts val="315"/>
                        </a:spcBef>
                      </a:pPr>
                      <a:r>
                        <a:rPr sz="1500" spc="95" dirty="0">
                          <a:solidFill>
                            <a:srgbClr val="666666"/>
                          </a:solidFill>
                          <a:latin typeface="Century Gothic"/>
                          <a:cs typeface="Century Gothic"/>
                        </a:rPr>
                        <a:t>Senior</a:t>
                      </a:r>
                      <a:r>
                        <a:rPr sz="1500" spc="-25" dirty="0">
                          <a:solidFill>
                            <a:srgbClr val="666666"/>
                          </a:solidFill>
                          <a:latin typeface="Century Gothic"/>
                          <a:cs typeface="Century Gothic"/>
                        </a:rPr>
                        <a:t> </a:t>
                      </a:r>
                      <a:r>
                        <a:rPr sz="1500" spc="-10" dirty="0">
                          <a:solidFill>
                            <a:srgbClr val="666666"/>
                          </a:solidFill>
                          <a:latin typeface="Century Gothic"/>
                          <a:cs typeface="Century Gothic"/>
                        </a:rPr>
                        <a:t>Manager</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00330">
                        <a:lnSpc>
                          <a:spcPct val="100000"/>
                        </a:lnSpc>
                        <a:spcBef>
                          <a:spcPts val="315"/>
                        </a:spcBef>
                      </a:pPr>
                      <a:r>
                        <a:rPr sz="1500" spc="95" dirty="0">
                          <a:solidFill>
                            <a:srgbClr val="666666"/>
                          </a:solidFill>
                          <a:latin typeface="Century Gothic"/>
                          <a:cs typeface="Century Gothic"/>
                        </a:rPr>
                        <a:t>Tax</a:t>
                      </a:r>
                      <a:r>
                        <a:rPr sz="1500" dirty="0">
                          <a:solidFill>
                            <a:srgbClr val="666666"/>
                          </a:solidFill>
                          <a:latin typeface="Century Gothic"/>
                          <a:cs typeface="Century Gothic"/>
                        </a:rPr>
                        <a:t> </a:t>
                      </a:r>
                      <a:r>
                        <a:rPr sz="1500" spc="120" dirty="0">
                          <a:solidFill>
                            <a:srgbClr val="666666"/>
                          </a:solidFill>
                          <a:latin typeface="Century Gothic"/>
                          <a:cs typeface="Century Gothic"/>
                        </a:rPr>
                        <a:t>Returns</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gn="ctr">
                        <a:lnSpc>
                          <a:spcPct val="100000"/>
                        </a:lnSpc>
                        <a:spcBef>
                          <a:spcPts val="315"/>
                        </a:spcBef>
                      </a:pPr>
                      <a:r>
                        <a:rPr sz="1500" spc="30" dirty="0">
                          <a:solidFill>
                            <a:srgbClr val="666666"/>
                          </a:solidFill>
                          <a:latin typeface="Century Gothic"/>
                          <a:cs typeface="Century Gothic"/>
                        </a:rPr>
                        <a:t>No</a:t>
                      </a:r>
                      <a:endParaRPr sz="1500">
                        <a:latin typeface="Century Gothic"/>
                        <a:cs typeface="Century Gothic"/>
                      </a:endParaRPr>
                    </a:p>
                  </a:txBody>
                  <a:tcPr marL="0" marR="0" marT="352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6"/>
                  </a:ext>
                </a:extLst>
              </a:tr>
            </a:tbl>
          </a:graphicData>
        </a:graphic>
      </p:graphicFrame>
      <p:sp>
        <p:nvSpPr>
          <p:cNvPr id="7" name="object 7"/>
          <p:cNvSpPr txBox="1"/>
          <p:nvPr/>
        </p:nvSpPr>
        <p:spPr>
          <a:xfrm>
            <a:off x="5564411" y="5854486"/>
            <a:ext cx="5139018" cy="268834"/>
          </a:xfrm>
          <a:prstGeom prst="rect">
            <a:avLst/>
          </a:prstGeom>
        </p:spPr>
        <p:txBody>
          <a:bodyPr vert="horz" wrap="square" lIns="0" tIns="10646" rIns="0" bIns="0" rtlCol="0">
            <a:spAutoFit/>
          </a:bodyPr>
          <a:lstStyle/>
          <a:p>
            <a:pPr marL="11206" defTabSz="806867">
              <a:spcBef>
                <a:spcPts val="84"/>
              </a:spcBef>
            </a:pPr>
            <a:r>
              <a:rPr sz="1677" b="1" kern="0" spc="221" dirty="0">
                <a:solidFill>
                  <a:srgbClr val="0050FF"/>
                </a:solidFill>
                <a:latin typeface="Calibri"/>
                <a:cs typeface="Calibri"/>
              </a:rPr>
              <a:t>See</a:t>
            </a:r>
            <a:r>
              <a:rPr sz="1677" b="1" kern="0" spc="97" dirty="0">
                <a:solidFill>
                  <a:srgbClr val="0050FF"/>
                </a:solidFill>
                <a:latin typeface="Calibri"/>
                <a:cs typeface="Calibri"/>
              </a:rPr>
              <a:t> </a:t>
            </a:r>
            <a:r>
              <a:rPr sz="1677" b="1" kern="0" spc="194" dirty="0">
                <a:solidFill>
                  <a:srgbClr val="0050FF"/>
                </a:solidFill>
                <a:latin typeface="Calibri"/>
                <a:cs typeface="Calibri"/>
              </a:rPr>
              <a:t>the</a:t>
            </a:r>
            <a:r>
              <a:rPr sz="1677" b="1" kern="0" spc="97" dirty="0">
                <a:solidFill>
                  <a:srgbClr val="0050FF"/>
                </a:solidFill>
                <a:latin typeface="Calibri"/>
                <a:cs typeface="Calibri"/>
              </a:rPr>
              <a:t> </a:t>
            </a:r>
            <a:r>
              <a:rPr sz="1677" b="1" kern="0" spc="137" dirty="0">
                <a:solidFill>
                  <a:srgbClr val="0050FF"/>
                </a:solidFill>
                <a:latin typeface="Calibri"/>
                <a:cs typeface="Calibri"/>
              </a:rPr>
              <a:t>full</a:t>
            </a:r>
            <a:r>
              <a:rPr sz="1677" b="1" kern="0" spc="97" dirty="0">
                <a:solidFill>
                  <a:srgbClr val="0050FF"/>
                </a:solidFill>
                <a:latin typeface="Calibri"/>
                <a:cs typeface="Calibri"/>
              </a:rPr>
              <a:t> </a:t>
            </a:r>
            <a:r>
              <a:rPr sz="1677" b="1" kern="0" spc="180" dirty="0">
                <a:solidFill>
                  <a:srgbClr val="0050FF"/>
                </a:solidFill>
                <a:latin typeface="Calibri"/>
                <a:cs typeface="Calibri"/>
              </a:rPr>
              <a:t>proposal</a:t>
            </a:r>
            <a:r>
              <a:rPr sz="1677" b="1" kern="0" spc="66" dirty="0">
                <a:solidFill>
                  <a:srgbClr val="0050FF"/>
                </a:solidFill>
                <a:latin typeface="Calibri"/>
                <a:cs typeface="Calibri"/>
              </a:rPr>
              <a:t> </a:t>
            </a:r>
            <a:r>
              <a:rPr sz="1677" b="1" kern="0" spc="141" dirty="0">
                <a:solidFill>
                  <a:srgbClr val="0050FF"/>
                </a:solidFill>
                <a:latin typeface="Calibri"/>
                <a:cs typeface="Calibri"/>
              </a:rPr>
              <a:t>for</a:t>
            </a:r>
            <a:r>
              <a:rPr sz="1677" b="1" kern="0" spc="97" dirty="0">
                <a:solidFill>
                  <a:srgbClr val="0050FF"/>
                </a:solidFill>
                <a:latin typeface="Calibri"/>
                <a:cs typeface="Calibri"/>
              </a:rPr>
              <a:t> </a:t>
            </a:r>
            <a:r>
              <a:rPr sz="1677" b="1" kern="0" spc="137" dirty="0">
                <a:solidFill>
                  <a:srgbClr val="0050FF"/>
                </a:solidFill>
                <a:latin typeface="Calibri"/>
                <a:cs typeface="Calibri"/>
              </a:rPr>
              <a:t>full</a:t>
            </a:r>
            <a:r>
              <a:rPr sz="1677" b="1" kern="0" spc="84" dirty="0">
                <a:solidFill>
                  <a:srgbClr val="0050FF"/>
                </a:solidFill>
                <a:latin typeface="Calibri"/>
                <a:cs typeface="Calibri"/>
              </a:rPr>
              <a:t> </a:t>
            </a:r>
            <a:r>
              <a:rPr sz="1677" b="1" kern="0" spc="172" dirty="0">
                <a:solidFill>
                  <a:srgbClr val="0050FF"/>
                </a:solidFill>
                <a:latin typeface="Calibri"/>
                <a:cs typeface="Calibri"/>
              </a:rPr>
              <a:t>individual</a:t>
            </a:r>
            <a:r>
              <a:rPr sz="1677" b="1" kern="0" spc="84" dirty="0">
                <a:solidFill>
                  <a:srgbClr val="0050FF"/>
                </a:solidFill>
                <a:latin typeface="Calibri"/>
                <a:cs typeface="Calibri"/>
              </a:rPr>
              <a:t> </a:t>
            </a:r>
            <a:r>
              <a:rPr sz="1677" b="1" kern="0" spc="150" dirty="0">
                <a:solidFill>
                  <a:srgbClr val="0050FF"/>
                </a:solidFill>
                <a:latin typeface="Calibri"/>
                <a:cs typeface="Calibri"/>
              </a:rPr>
              <a:t>profiles</a:t>
            </a:r>
            <a:endParaRPr sz="1677" kern="0">
              <a:solidFill>
                <a:sysClr val="windowText" lastClr="000000"/>
              </a:solidFill>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236" y="252804"/>
            <a:ext cx="11295529" cy="6353735"/>
          </a:xfrm>
          <a:custGeom>
            <a:avLst/>
            <a:gdLst/>
            <a:ahLst/>
            <a:cxnLst/>
            <a:rect l="l" t="t" r="r" b="b"/>
            <a:pathLst>
              <a:path w="12801600" h="7200900">
                <a:moveTo>
                  <a:pt x="12801600" y="7200900"/>
                </a:moveTo>
                <a:lnTo>
                  <a:pt x="0" y="7200900"/>
                </a:lnTo>
                <a:lnTo>
                  <a:pt x="0" y="0"/>
                </a:lnTo>
                <a:lnTo>
                  <a:pt x="12801600" y="0"/>
                </a:lnTo>
                <a:lnTo>
                  <a:pt x="12801600" y="720090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3" name="object 3"/>
          <p:cNvSpPr/>
          <p:nvPr/>
        </p:nvSpPr>
        <p:spPr>
          <a:xfrm>
            <a:off x="448235" y="252804"/>
            <a:ext cx="3978088" cy="6353735"/>
          </a:xfrm>
          <a:custGeom>
            <a:avLst/>
            <a:gdLst/>
            <a:ahLst/>
            <a:cxnLst/>
            <a:rect l="l" t="t" r="r" b="b"/>
            <a:pathLst>
              <a:path w="4508500" h="7200900">
                <a:moveTo>
                  <a:pt x="2261295" y="12700"/>
                </a:moveTo>
                <a:lnTo>
                  <a:pt x="1250191" y="12700"/>
                </a:lnTo>
                <a:lnTo>
                  <a:pt x="1298959" y="0"/>
                </a:lnTo>
                <a:lnTo>
                  <a:pt x="2212527" y="0"/>
                </a:lnTo>
                <a:lnTo>
                  <a:pt x="2261295" y="12700"/>
                </a:lnTo>
                <a:close/>
              </a:path>
              <a:path w="4508500" h="7200900">
                <a:moveTo>
                  <a:pt x="5385" y="977900"/>
                </a:moveTo>
                <a:lnTo>
                  <a:pt x="0" y="977900"/>
                </a:lnTo>
                <a:lnTo>
                  <a:pt x="0" y="685800"/>
                </a:lnTo>
                <a:lnTo>
                  <a:pt x="58225" y="622300"/>
                </a:lnTo>
                <a:lnTo>
                  <a:pt x="93670" y="584200"/>
                </a:lnTo>
                <a:lnTo>
                  <a:pt x="129658" y="558800"/>
                </a:lnTo>
                <a:lnTo>
                  <a:pt x="166190" y="520700"/>
                </a:lnTo>
                <a:lnTo>
                  <a:pt x="240885" y="469900"/>
                </a:lnTo>
                <a:lnTo>
                  <a:pt x="279047" y="431800"/>
                </a:lnTo>
                <a:lnTo>
                  <a:pt x="317754" y="406400"/>
                </a:lnTo>
                <a:lnTo>
                  <a:pt x="399018" y="355600"/>
                </a:lnTo>
                <a:lnTo>
                  <a:pt x="523889" y="279400"/>
                </a:lnTo>
                <a:lnTo>
                  <a:pt x="652332" y="203200"/>
                </a:lnTo>
                <a:lnTo>
                  <a:pt x="695940" y="190500"/>
                </a:lnTo>
                <a:lnTo>
                  <a:pt x="739944" y="165100"/>
                </a:lnTo>
                <a:lnTo>
                  <a:pt x="784346" y="152400"/>
                </a:lnTo>
                <a:lnTo>
                  <a:pt x="829144" y="127000"/>
                </a:lnTo>
                <a:lnTo>
                  <a:pt x="874339" y="114300"/>
                </a:lnTo>
                <a:lnTo>
                  <a:pt x="919931" y="88900"/>
                </a:lnTo>
                <a:lnTo>
                  <a:pt x="1201820" y="12700"/>
                </a:lnTo>
                <a:lnTo>
                  <a:pt x="2309666" y="12700"/>
                </a:lnTo>
                <a:lnTo>
                  <a:pt x="2591554" y="88900"/>
                </a:lnTo>
                <a:lnTo>
                  <a:pt x="2637147" y="114300"/>
                </a:lnTo>
                <a:lnTo>
                  <a:pt x="2682342" y="127000"/>
                </a:lnTo>
                <a:lnTo>
                  <a:pt x="2727140" y="152400"/>
                </a:lnTo>
                <a:lnTo>
                  <a:pt x="1649133" y="152400"/>
                </a:lnTo>
                <a:lnTo>
                  <a:pt x="1596499" y="165100"/>
                </a:lnTo>
                <a:lnTo>
                  <a:pt x="1492571" y="165100"/>
                </a:lnTo>
                <a:lnTo>
                  <a:pt x="1441277" y="177800"/>
                </a:lnTo>
                <a:lnTo>
                  <a:pt x="1390431" y="177800"/>
                </a:lnTo>
                <a:lnTo>
                  <a:pt x="1240573" y="215900"/>
                </a:lnTo>
                <a:lnTo>
                  <a:pt x="1191515" y="215900"/>
                </a:lnTo>
                <a:lnTo>
                  <a:pt x="1094740" y="241300"/>
                </a:lnTo>
                <a:lnTo>
                  <a:pt x="1047023" y="266700"/>
                </a:lnTo>
                <a:lnTo>
                  <a:pt x="952931" y="292100"/>
                </a:lnTo>
                <a:lnTo>
                  <a:pt x="906556" y="317500"/>
                </a:lnTo>
                <a:lnTo>
                  <a:pt x="860629" y="330200"/>
                </a:lnTo>
                <a:lnTo>
                  <a:pt x="815148" y="355600"/>
                </a:lnTo>
                <a:lnTo>
                  <a:pt x="770115" y="368300"/>
                </a:lnTo>
                <a:lnTo>
                  <a:pt x="637700" y="444500"/>
                </a:lnTo>
                <a:lnTo>
                  <a:pt x="509312" y="520700"/>
                </a:lnTo>
                <a:lnTo>
                  <a:pt x="467411" y="546100"/>
                </a:lnTo>
                <a:lnTo>
                  <a:pt x="425958" y="584200"/>
                </a:lnTo>
                <a:lnTo>
                  <a:pt x="387763" y="609600"/>
                </a:lnTo>
                <a:lnTo>
                  <a:pt x="350140" y="635000"/>
                </a:lnTo>
                <a:lnTo>
                  <a:pt x="313089" y="660400"/>
                </a:lnTo>
                <a:lnTo>
                  <a:pt x="276611" y="698500"/>
                </a:lnTo>
                <a:lnTo>
                  <a:pt x="240705" y="723900"/>
                </a:lnTo>
                <a:lnTo>
                  <a:pt x="205371" y="762000"/>
                </a:lnTo>
                <a:lnTo>
                  <a:pt x="170609" y="800100"/>
                </a:lnTo>
                <a:lnTo>
                  <a:pt x="136420" y="825500"/>
                </a:lnTo>
                <a:lnTo>
                  <a:pt x="102803" y="863600"/>
                </a:lnTo>
                <a:lnTo>
                  <a:pt x="69758" y="901700"/>
                </a:lnTo>
                <a:lnTo>
                  <a:pt x="37285" y="939800"/>
                </a:lnTo>
                <a:lnTo>
                  <a:pt x="5385" y="977900"/>
                </a:lnTo>
                <a:close/>
              </a:path>
              <a:path w="4508500" h="7200900">
                <a:moveTo>
                  <a:pt x="2771542" y="7035800"/>
                </a:moveTo>
                <a:lnTo>
                  <a:pt x="1967174" y="7035800"/>
                </a:lnTo>
                <a:lnTo>
                  <a:pt x="2018915" y="7023100"/>
                </a:lnTo>
                <a:lnTo>
                  <a:pt x="2070208" y="7023100"/>
                </a:lnTo>
                <a:lnTo>
                  <a:pt x="2121055" y="7010400"/>
                </a:lnTo>
                <a:lnTo>
                  <a:pt x="2171454" y="7010400"/>
                </a:lnTo>
                <a:lnTo>
                  <a:pt x="2558554" y="6908800"/>
                </a:lnTo>
                <a:lnTo>
                  <a:pt x="2604929" y="6883400"/>
                </a:lnTo>
                <a:lnTo>
                  <a:pt x="2650857" y="6870700"/>
                </a:lnTo>
                <a:lnTo>
                  <a:pt x="2696338" y="6845300"/>
                </a:lnTo>
                <a:lnTo>
                  <a:pt x="2741371" y="6832600"/>
                </a:lnTo>
                <a:lnTo>
                  <a:pt x="2785957" y="6807200"/>
                </a:lnTo>
                <a:lnTo>
                  <a:pt x="2917029" y="6731000"/>
                </a:lnTo>
                <a:lnTo>
                  <a:pt x="3044075" y="6654800"/>
                </a:lnTo>
                <a:lnTo>
                  <a:pt x="3085528" y="6616700"/>
                </a:lnTo>
                <a:lnTo>
                  <a:pt x="3123723" y="6591300"/>
                </a:lnTo>
                <a:lnTo>
                  <a:pt x="3161346" y="6565900"/>
                </a:lnTo>
                <a:lnTo>
                  <a:pt x="3198396" y="6527800"/>
                </a:lnTo>
                <a:lnTo>
                  <a:pt x="3234875" y="6502400"/>
                </a:lnTo>
                <a:lnTo>
                  <a:pt x="3270781" y="6464300"/>
                </a:lnTo>
                <a:lnTo>
                  <a:pt x="3306114" y="6438900"/>
                </a:lnTo>
                <a:lnTo>
                  <a:pt x="3340875" y="6400800"/>
                </a:lnTo>
                <a:lnTo>
                  <a:pt x="3375064" y="6362700"/>
                </a:lnTo>
                <a:lnTo>
                  <a:pt x="3408681" y="6337300"/>
                </a:lnTo>
                <a:lnTo>
                  <a:pt x="3441724" y="6299200"/>
                </a:lnTo>
                <a:lnTo>
                  <a:pt x="3474196" y="6261100"/>
                </a:lnTo>
                <a:lnTo>
                  <a:pt x="3506094" y="6223000"/>
                </a:lnTo>
                <a:lnTo>
                  <a:pt x="3537420" y="6184900"/>
                </a:lnTo>
                <a:lnTo>
                  <a:pt x="3568174" y="6146800"/>
                </a:lnTo>
                <a:lnTo>
                  <a:pt x="3598354" y="6108700"/>
                </a:lnTo>
                <a:lnTo>
                  <a:pt x="3627962" y="6070600"/>
                </a:lnTo>
                <a:lnTo>
                  <a:pt x="3656997" y="6019800"/>
                </a:lnTo>
                <a:lnTo>
                  <a:pt x="3685459" y="5981700"/>
                </a:lnTo>
                <a:lnTo>
                  <a:pt x="3713348" y="5943600"/>
                </a:lnTo>
                <a:lnTo>
                  <a:pt x="3740665" y="5892800"/>
                </a:lnTo>
                <a:lnTo>
                  <a:pt x="3767408" y="5854700"/>
                </a:lnTo>
                <a:lnTo>
                  <a:pt x="3793578" y="5803900"/>
                </a:lnTo>
                <a:lnTo>
                  <a:pt x="3819176" y="5765800"/>
                </a:lnTo>
                <a:lnTo>
                  <a:pt x="3844200" y="5715000"/>
                </a:lnTo>
                <a:lnTo>
                  <a:pt x="3868651" y="5664200"/>
                </a:lnTo>
                <a:lnTo>
                  <a:pt x="3892529" y="5613400"/>
                </a:lnTo>
                <a:lnTo>
                  <a:pt x="3915833" y="5575300"/>
                </a:lnTo>
                <a:lnTo>
                  <a:pt x="3938564" y="5524500"/>
                </a:lnTo>
                <a:lnTo>
                  <a:pt x="3960722" y="5473700"/>
                </a:lnTo>
                <a:lnTo>
                  <a:pt x="3982307" y="5422900"/>
                </a:lnTo>
                <a:lnTo>
                  <a:pt x="3999350" y="5372100"/>
                </a:lnTo>
                <a:lnTo>
                  <a:pt x="4015925" y="5334000"/>
                </a:lnTo>
                <a:lnTo>
                  <a:pt x="4032034" y="5295900"/>
                </a:lnTo>
                <a:lnTo>
                  <a:pt x="4047675" y="5245100"/>
                </a:lnTo>
                <a:lnTo>
                  <a:pt x="4062849" y="5207000"/>
                </a:lnTo>
                <a:lnTo>
                  <a:pt x="4077557" y="5156200"/>
                </a:lnTo>
                <a:lnTo>
                  <a:pt x="4091797" y="5118100"/>
                </a:lnTo>
                <a:lnTo>
                  <a:pt x="4105570" y="5067300"/>
                </a:lnTo>
                <a:lnTo>
                  <a:pt x="4118876" y="5029200"/>
                </a:lnTo>
                <a:lnTo>
                  <a:pt x="4131715" y="4978400"/>
                </a:lnTo>
                <a:lnTo>
                  <a:pt x="4144087" y="4927600"/>
                </a:lnTo>
                <a:lnTo>
                  <a:pt x="4155992" y="4889500"/>
                </a:lnTo>
                <a:lnTo>
                  <a:pt x="4167430" y="4838700"/>
                </a:lnTo>
                <a:lnTo>
                  <a:pt x="4178401" y="4787900"/>
                </a:lnTo>
                <a:lnTo>
                  <a:pt x="4188905" y="4749800"/>
                </a:lnTo>
                <a:lnTo>
                  <a:pt x="4198942" y="4699000"/>
                </a:lnTo>
                <a:lnTo>
                  <a:pt x="4208512" y="4648200"/>
                </a:lnTo>
                <a:lnTo>
                  <a:pt x="4217615" y="4597400"/>
                </a:lnTo>
                <a:lnTo>
                  <a:pt x="4226251" y="4546600"/>
                </a:lnTo>
                <a:lnTo>
                  <a:pt x="4234421" y="4495800"/>
                </a:lnTo>
                <a:lnTo>
                  <a:pt x="4242123" y="4445000"/>
                </a:lnTo>
                <a:lnTo>
                  <a:pt x="4249359" y="4394200"/>
                </a:lnTo>
                <a:lnTo>
                  <a:pt x="4256127" y="4343400"/>
                </a:lnTo>
                <a:lnTo>
                  <a:pt x="4262429" y="4292600"/>
                </a:lnTo>
                <a:lnTo>
                  <a:pt x="4268264" y="4241800"/>
                </a:lnTo>
                <a:lnTo>
                  <a:pt x="4273632" y="4191000"/>
                </a:lnTo>
                <a:lnTo>
                  <a:pt x="4278533" y="4140200"/>
                </a:lnTo>
                <a:lnTo>
                  <a:pt x="4282967" y="4089400"/>
                </a:lnTo>
                <a:lnTo>
                  <a:pt x="4286935" y="4038600"/>
                </a:lnTo>
                <a:lnTo>
                  <a:pt x="4290436" y="3987800"/>
                </a:lnTo>
                <a:lnTo>
                  <a:pt x="4293469" y="3924300"/>
                </a:lnTo>
                <a:lnTo>
                  <a:pt x="4296037" y="3873500"/>
                </a:lnTo>
                <a:lnTo>
                  <a:pt x="4298137" y="3822700"/>
                </a:lnTo>
                <a:lnTo>
                  <a:pt x="4299770" y="3771900"/>
                </a:lnTo>
                <a:lnTo>
                  <a:pt x="4300937" y="3708400"/>
                </a:lnTo>
                <a:lnTo>
                  <a:pt x="4301637" y="3657600"/>
                </a:lnTo>
                <a:lnTo>
                  <a:pt x="4301871" y="3594100"/>
                </a:lnTo>
                <a:lnTo>
                  <a:pt x="4301637" y="3543300"/>
                </a:lnTo>
                <a:lnTo>
                  <a:pt x="4300937" y="3492500"/>
                </a:lnTo>
                <a:lnTo>
                  <a:pt x="4299770" y="3429000"/>
                </a:lnTo>
                <a:lnTo>
                  <a:pt x="4298137" y="3378200"/>
                </a:lnTo>
                <a:lnTo>
                  <a:pt x="4296037" y="3327400"/>
                </a:lnTo>
                <a:lnTo>
                  <a:pt x="4293469" y="3263900"/>
                </a:lnTo>
                <a:lnTo>
                  <a:pt x="4290436" y="3213100"/>
                </a:lnTo>
                <a:lnTo>
                  <a:pt x="4286935" y="3162300"/>
                </a:lnTo>
                <a:lnTo>
                  <a:pt x="4282967" y="3111500"/>
                </a:lnTo>
                <a:lnTo>
                  <a:pt x="4278533" y="3060700"/>
                </a:lnTo>
                <a:lnTo>
                  <a:pt x="4273632" y="2997200"/>
                </a:lnTo>
                <a:lnTo>
                  <a:pt x="4268264" y="2946400"/>
                </a:lnTo>
                <a:lnTo>
                  <a:pt x="4262429" y="2895600"/>
                </a:lnTo>
                <a:lnTo>
                  <a:pt x="4256127" y="2844800"/>
                </a:lnTo>
                <a:lnTo>
                  <a:pt x="4249359" y="2794000"/>
                </a:lnTo>
                <a:lnTo>
                  <a:pt x="4242123" y="2743200"/>
                </a:lnTo>
                <a:lnTo>
                  <a:pt x="4234421" y="2692400"/>
                </a:lnTo>
                <a:lnTo>
                  <a:pt x="4226251" y="2654300"/>
                </a:lnTo>
                <a:lnTo>
                  <a:pt x="4217615" y="2603500"/>
                </a:lnTo>
                <a:lnTo>
                  <a:pt x="4208512" y="2552700"/>
                </a:lnTo>
                <a:lnTo>
                  <a:pt x="4198942" y="2501900"/>
                </a:lnTo>
                <a:lnTo>
                  <a:pt x="4188905" y="2451100"/>
                </a:lnTo>
                <a:lnTo>
                  <a:pt x="4178401" y="2400300"/>
                </a:lnTo>
                <a:lnTo>
                  <a:pt x="4167430" y="2362200"/>
                </a:lnTo>
                <a:lnTo>
                  <a:pt x="4155992" y="2311400"/>
                </a:lnTo>
                <a:lnTo>
                  <a:pt x="4144087" y="2260600"/>
                </a:lnTo>
                <a:lnTo>
                  <a:pt x="4131715" y="2222500"/>
                </a:lnTo>
                <a:lnTo>
                  <a:pt x="4118876" y="2171700"/>
                </a:lnTo>
                <a:lnTo>
                  <a:pt x="4105570" y="2133600"/>
                </a:lnTo>
                <a:lnTo>
                  <a:pt x="4091797" y="2082800"/>
                </a:lnTo>
                <a:lnTo>
                  <a:pt x="4077557" y="2044700"/>
                </a:lnTo>
                <a:lnTo>
                  <a:pt x="4062849" y="1993900"/>
                </a:lnTo>
                <a:lnTo>
                  <a:pt x="4047675" y="1955800"/>
                </a:lnTo>
                <a:lnTo>
                  <a:pt x="4032034" y="1905000"/>
                </a:lnTo>
                <a:lnTo>
                  <a:pt x="4015925" y="1866900"/>
                </a:lnTo>
                <a:lnTo>
                  <a:pt x="3999350" y="1816100"/>
                </a:lnTo>
                <a:lnTo>
                  <a:pt x="3982307" y="1778000"/>
                </a:lnTo>
                <a:lnTo>
                  <a:pt x="3960722" y="1727200"/>
                </a:lnTo>
                <a:lnTo>
                  <a:pt x="3938564" y="1676400"/>
                </a:lnTo>
                <a:lnTo>
                  <a:pt x="3915833" y="1625600"/>
                </a:lnTo>
                <a:lnTo>
                  <a:pt x="3892529" y="1574800"/>
                </a:lnTo>
                <a:lnTo>
                  <a:pt x="3868651" y="1524000"/>
                </a:lnTo>
                <a:lnTo>
                  <a:pt x="3844200" y="1485900"/>
                </a:lnTo>
                <a:lnTo>
                  <a:pt x="3819176" y="1435100"/>
                </a:lnTo>
                <a:lnTo>
                  <a:pt x="3793578" y="1384300"/>
                </a:lnTo>
                <a:lnTo>
                  <a:pt x="3767408" y="1346200"/>
                </a:lnTo>
                <a:lnTo>
                  <a:pt x="3740665" y="1295400"/>
                </a:lnTo>
                <a:lnTo>
                  <a:pt x="3713348" y="1257300"/>
                </a:lnTo>
                <a:lnTo>
                  <a:pt x="3685459" y="1219200"/>
                </a:lnTo>
                <a:lnTo>
                  <a:pt x="3656997" y="1168400"/>
                </a:lnTo>
                <a:lnTo>
                  <a:pt x="3627962" y="1130300"/>
                </a:lnTo>
                <a:lnTo>
                  <a:pt x="3598354" y="1092200"/>
                </a:lnTo>
                <a:lnTo>
                  <a:pt x="3568174" y="1054100"/>
                </a:lnTo>
                <a:lnTo>
                  <a:pt x="3537420" y="1016000"/>
                </a:lnTo>
                <a:lnTo>
                  <a:pt x="3506094" y="977900"/>
                </a:lnTo>
                <a:lnTo>
                  <a:pt x="3474196" y="939800"/>
                </a:lnTo>
                <a:lnTo>
                  <a:pt x="3441724" y="901700"/>
                </a:lnTo>
                <a:lnTo>
                  <a:pt x="3408681" y="863600"/>
                </a:lnTo>
                <a:lnTo>
                  <a:pt x="3375064" y="825500"/>
                </a:lnTo>
                <a:lnTo>
                  <a:pt x="3340875" y="800100"/>
                </a:lnTo>
                <a:lnTo>
                  <a:pt x="3306114" y="762000"/>
                </a:lnTo>
                <a:lnTo>
                  <a:pt x="3270781" y="723900"/>
                </a:lnTo>
                <a:lnTo>
                  <a:pt x="3234875" y="698500"/>
                </a:lnTo>
                <a:lnTo>
                  <a:pt x="3198396" y="660400"/>
                </a:lnTo>
                <a:lnTo>
                  <a:pt x="3161346" y="635000"/>
                </a:lnTo>
                <a:lnTo>
                  <a:pt x="3123723" y="609600"/>
                </a:lnTo>
                <a:lnTo>
                  <a:pt x="3085528" y="584200"/>
                </a:lnTo>
                <a:lnTo>
                  <a:pt x="3044075" y="546100"/>
                </a:lnTo>
                <a:lnTo>
                  <a:pt x="3002174" y="520700"/>
                </a:lnTo>
                <a:lnTo>
                  <a:pt x="2873786" y="444500"/>
                </a:lnTo>
                <a:lnTo>
                  <a:pt x="2741371" y="368300"/>
                </a:lnTo>
                <a:lnTo>
                  <a:pt x="2696338" y="355600"/>
                </a:lnTo>
                <a:lnTo>
                  <a:pt x="2650857" y="330200"/>
                </a:lnTo>
                <a:lnTo>
                  <a:pt x="2604929" y="317500"/>
                </a:lnTo>
                <a:lnTo>
                  <a:pt x="2558554" y="292100"/>
                </a:lnTo>
                <a:lnTo>
                  <a:pt x="2464462" y="266700"/>
                </a:lnTo>
                <a:lnTo>
                  <a:pt x="2416746" y="241300"/>
                </a:lnTo>
                <a:lnTo>
                  <a:pt x="2319971" y="215900"/>
                </a:lnTo>
                <a:lnTo>
                  <a:pt x="2270912" y="215900"/>
                </a:lnTo>
                <a:lnTo>
                  <a:pt x="2121055" y="177800"/>
                </a:lnTo>
                <a:lnTo>
                  <a:pt x="2070208" y="177800"/>
                </a:lnTo>
                <a:lnTo>
                  <a:pt x="2018915" y="165100"/>
                </a:lnTo>
                <a:lnTo>
                  <a:pt x="1914987" y="165100"/>
                </a:lnTo>
                <a:lnTo>
                  <a:pt x="1862352" y="152400"/>
                </a:lnTo>
                <a:lnTo>
                  <a:pt x="2727140" y="152400"/>
                </a:lnTo>
                <a:lnTo>
                  <a:pt x="2771542" y="165100"/>
                </a:lnTo>
                <a:lnTo>
                  <a:pt x="2815546" y="190500"/>
                </a:lnTo>
                <a:lnTo>
                  <a:pt x="2859154" y="203200"/>
                </a:lnTo>
                <a:lnTo>
                  <a:pt x="2987596" y="279400"/>
                </a:lnTo>
                <a:lnTo>
                  <a:pt x="3112468" y="355600"/>
                </a:lnTo>
                <a:lnTo>
                  <a:pt x="3193732" y="406400"/>
                </a:lnTo>
                <a:lnTo>
                  <a:pt x="3232439" y="431800"/>
                </a:lnTo>
                <a:lnTo>
                  <a:pt x="3270601" y="469900"/>
                </a:lnTo>
                <a:lnTo>
                  <a:pt x="3345296" y="520700"/>
                </a:lnTo>
                <a:lnTo>
                  <a:pt x="3381828" y="558800"/>
                </a:lnTo>
                <a:lnTo>
                  <a:pt x="3417816" y="584200"/>
                </a:lnTo>
                <a:lnTo>
                  <a:pt x="3453261" y="622300"/>
                </a:lnTo>
                <a:lnTo>
                  <a:pt x="3488162" y="660400"/>
                </a:lnTo>
                <a:lnTo>
                  <a:pt x="3522519" y="685800"/>
                </a:lnTo>
                <a:lnTo>
                  <a:pt x="3556333" y="723900"/>
                </a:lnTo>
                <a:lnTo>
                  <a:pt x="3589604" y="762000"/>
                </a:lnTo>
                <a:lnTo>
                  <a:pt x="3622330" y="800100"/>
                </a:lnTo>
                <a:lnTo>
                  <a:pt x="3654514" y="838200"/>
                </a:lnTo>
                <a:lnTo>
                  <a:pt x="3686153" y="876300"/>
                </a:lnTo>
                <a:lnTo>
                  <a:pt x="3717249" y="914400"/>
                </a:lnTo>
                <a:lnTo>
                  <a:pt x="3747801" y="952500"/>
                </a:lnTo>
                <a:lnTo>
                  <a:pt x="3777810" y="990600"/>
                </a:lnTo>
                <a:lnTo>
                  <a:pt x="3807275" y="1028700"/>
                </a:lnTo>
                <a:lnTo>
                  <a:pt x="3836197" y="1079500"/>
                </a:lnTo>
                <a:lnTo>
                  <a:pt x="3864575" y="1117600"/>
                </a:lnTo>
                <a:lnTo>
                  <a:pt x="3892409" y="1155700"/>
                </a:lnTo>
                <a:lnTo>
                  <a:pt x="3919700" y="1206500"/>
                </a:lnTo>
                <a:lnTo>
                  <a:pt x="3946447" y="1244600"/>
                </a:lnTo>
                <a:lnTo>
                  <a:pt x="3972651" y="1295400"/>
                </a:lnTo>
                <a:lnTo>
                  <a:pt x="3998311" y="1333500"/>
                </a:lnTo>
                <a:lnTo>
                  <a:pt x="4023427" y="1384300"/>
                </a:lnTo>
                <a:lnTo>
                  <a:pt x="4048000" y="1435100"/>
                </a:lnTo>
                <a:lnTo>
                  <a:pt x="4072030" y="1485900"/>
                </a:lnTo>
                <a:lnTo>
                  <a:pt x="4095515" y="1524000"/>
                </a:lnTo>
                <a:lnTo>
                  <a:pt x="4118457" y="1574800"/>
                </a:lnTo>
                <a:lnTo>
                  <a:pt x="4140856" y="1625600"/>
                </a:lnTo>
                <a:lnTo>
                  <a:pt x="4162710" y="1676400"/>
                </a:lnTo>
                <a:lnTo>
                  <a:pt x="4180193" y="1727200"/>
                </a:lnTo>
                <a:lnTo>
                  <a:pt x="4197220" y="1765300"/>
                </a:lnTo>
                <a:lnTo>
                  <a:pt x="4213794" y="1816100"/>
                </a:lnTo>
                <a:lnTo>
                  <a:pt x="4229913" y="1854200"/>
                </a:lnTo>
                <a:lnTo>
                  <a:pt x="4245578" y="1892300"/>
                </a:lnTo>
                <a:lnTo>
                  <a:pt x="4260789" y="1943100"/>
                </a:lnTo>
                <a:lnTo>
                  <a:pt x="4275546" y="1981200"/>
                </a:lnTo>
                <a:lnTo>
                  <a:pt x="4289848" y="2032000"/>
                </a:lnTo>
                <a:lnTo>
                  <a:pt x="4303696" y="2082800"/>
                </a:lnTo>
                <a:lnTo>
                  <a:pt x="4317090" y="2120900"/>
                </a:lnTo>
                <a:lnTo>
                  <a:pt x="4330030" y="2171700"/>
                </a:lnTo>
                <a:lnTo>
                  <a:pt x="4342516" y="2209800"/>
                </a:lnTo>
                <a:lnTo>
                  <a:pt x="4354548" y="2260600"/>
                </a:lnTo>
                <a:lnTo>
                  <a:pt x="4366125" y="2311400"/>
                </a:lnTo>
                <a:lnTo>
                  <a:pt x="4377248" y="2349500"/>
                </a:lnTo>
                <a:lnTo>
                  <a:pt x="4387917" y="2400300"/>
                </a:lnTo>
                <a:lnTo>
                  <a:pt x="4398132" y="2451100"/>
                </a:lnTo>
                <a:lnTo>
                  <a:pt x="4407893" y="2501900"/>
                </a:lnTo>
                <a:lnTo>
                  <a:pt x="4417200" y="2552700"/>
                </a:lnTo>
                <a:lnTo>
                  <a:pt x="4426053" y="2603500"/>
                </a:lnTo>
                <a:lnTo>
                  <a:pt x="4434452" y="2641600"/>
                </a:lnTo>
                <a:lnTo>
                  <a:pt x="4442396" y="2692400"/>
                </a:lnTo>
                <a:lnTo>
                  <a:pt x="4449887" y="2743200"/>
                </a:lnTo>
                <a:lnTo>
                  <a:pt x="4456923" y="2794000"/>
                </a:lnTo>
                <a:lnTo>
                  <a:pt x="4463506" y="2844800"/>
                </a:lnTo>
                <a:lnTo>
                  <a:pt x="4469634" y="2895600"/>
                </a:lnTo>
                <a:lnTo>
                  <a:pt x="4475309" y="2946400"/>
                </a:lnTo>
                <a:lnTo>
                  <a:pt x="4480529" y="3009900"/>
                </a:lnTo>
                <a:lnTo>
                  <a:pt x="4485296" y="3060700"/>
                </a:lnTo>
                <a:lnTo>
                  <a:pt x="4489608" y="3111500"/>
                </a:lnTo>
                <a:lnTo>
                  <a:pt x="4493466" y="3162300"/>
                </a:lnTo>
                <a:lnTo>
                  <a:pt x="4496871" y="3213100"/>
                </a:lnTo>
                <a:lnTo>
                  <a:pt x="4499821" y="3263900"/>
                </a:lnTo>
                <a:lnTo>
                  <a:pt x="4502318" y="3327400"/>
                </a:lnTo>
                <a:lnTo>
                  <a:pt x="4504361" y="3378200"/>
                </a:lnTo>
                <a:lnTo>
                  <a:pt x="4505949" y="3429000"/>
                </a:lnTo>
                <a:lnTo>
                  <a:pt x="4507084" y="3492500"/>
                </a:lnTo>
                <a:lnTo>
                  <a:pt x="4507765" y="3543300"/>
                </a:lnTo>
                <a:lnTo>
                  <a:pt x="4507992" y="3594100"/>
                </a:lnTo>
                <a:lnTo>
                  <a:pt x="4507765" y="3657600"/>
                </a:lnTo>
                <a:lnTo>
                  <a:pt x="4507084" y="3708400"/>
                </a:lnTo>
                <a:lnTo>
                  <a:pt x="4505949" y="3759200"/>
                </a:lnTo>
                <a:lnTo>
                  <a:pt x="4504361" y="3822700"/>
                </a:lnTo>
                <a:lnTo>
                  <a:pt x="4502318" y="3873500"/>
                </a:lnTo>
                <a:lnTo>
                  <a:pt x="4499821" y="3924300"/>
                </a:lnTo>
                <a:lnTo>
                  <a:pt x="4496871" y="3987800"/>
                </a:lnTo>
                <a:lnTo>
                  <a:pt x="4493466" y="4038600"/>
                </a:lnTo>
                <a:lnTo>
                  <a:pt x="4489608" y="4089400"/>
                </a:lnTo>
                <a:lnTo>
                  <a:pt x="4485296" y="4140200"/>
                </a:lnTo>
                <a:lnTo>
                  <a:pt x="4480529" y="4191000"/>
                </a:lnTo>
                <a:lnTo>
                  <a:pt x="4475309" y="4241800"/>
                </a:lnTo>
                <a:lnTo>
                  <a:pt x="4469634" y="4292600"/>
                </a:lnTo>
                <a:lnTo>
                  <a:pt x="4463506" y="4343400"/>
                </a:lnTo>
                <a:lnTo>
                  <a:pt x="4456923" y="4394200"/>
                </a:lnTo>
                <a:lnTo>
                  <a:pt x="4449887" y="4445000"/>
                </a:lnTo>
                <a:lnTo>
                  <a:pt x="4442396" y="4495800"/>
                </a:lnTo>
                <a:lnTo>
                  <a:pt x="4434452" y="4546600"/>
                </a:lnTo>
                <a:lnTo>
                  <a:pt x="4426053" y="4597400"/>
                </a:lnTo>
                <a:lnTo>
                  <a:pt x="4417200" y="4648200"/>
                </a:lnTo>
                <a:lnTo>
                  <a:pt x="4407893" y="4699000"/>
                </a:lnTo>
                <a:lnTo>
                  <a:pt x="4398132" y="4749800"/>
                </a:lnTo>
                <a:lnTo>
                  <a:pt x="4387917" y="4800600"/>
                </a:lnTo>
                <a:lnTo>
                  <a:pt x="4377248" y="4838700"/>
                </a:lnTo>
                <a:lnTo>
                  <a:pt x="4366125" y="4889500"/>
                </a:lnTo>
                <a:lnTo>
                  <a:pt x="4354548" y="4940300"/>
                </a:lnTo>
                <a:lnTo>
                  <a:pt x="4342516" y="4978400"/>
                </a:lnTo>
                <a:lnTo>
                  <a:pt x="4330030" y="5029200"/>
                </a:lnTo>
                <a:lnTo>
                  <a:pt x="4317090" y="5080000"/>
                </a:lnTo>
                <a:lnTo>
                  <a:pt x="4303696" y="5118100"/>
                </a:lnTo>
                <a:lnTo>
                  <a:pt x="4289848" y="5168900"/>
                </a:lnTo>
                <a:lnTo>
                  <a:pt x="4275546" y="5207000"/>
                </a:lnTo>
                <a:lnTo>
                  <a:pt x="4260789" y="5257800"/>
                </a:lnTo>
                <a:lnTo>
                  <a:pt x="4245578" y="5295900"/>
                </a:lnTo>
                <a:lnTo>
                  <a:pt x="4229913" y="5346700"/>
                </a:lnTo>
                <a:lnTo>
                  <a:pt x="4213794" y="5384800"/>
                </a:lnTo>
                <a:lnTo>
                  <a:pt x="4197220" y="5435600"/>
                </a:lnTo>
                <a:lnTo>
                  <a:pt x="4180193" y="5473700"/>
                </a:lnTo>
                <a:lnTo>
                  <a:pt x="4162710" y="5511800"/>
                </a:lnTo>
                <a:lnTo>
                  <a:pt x="4140856" y="5562600"/>
                </a:lnTo>
                <a:lnTo>
                  <a:pt x="4118457" y="5613400"/>
                </a:lnTo>
                <a:lnTo>
                  <a:pt x="4095515" y="5664200"/>
                </a:lnTo>
                <a:lnTo>
                  <a:pt x="4072030" y="5715000"/>
                </a:lnTo>
                <a:lnTo>
                  <a:pt x="4048000" y="5765800"/>
                </a:lnTo>
                <a:lnTo>
                  <a:pt x="4023427" y="5816600"/>
                </a:lnTo>
                <a:lnTo>
                  <a:pt x="3998311" y="5854700"/>
                </a:lnTo>
                <a:lnTo>
                  <a:pt x="3972651" y="5905500"/>
                </a:lnTo>
                <a:lnTo>
                  <a:pt x="3946447" y="5956300"/>
                </a:lnTo>
                <a:lnTo>
                  <a:pt x="3919700" y="5994400"/>
                </a:lnTo>
                <a:lnTo>
                  <a:pt x="3892409" y="6032500"/>
                </a:lnTo>
                <a:lnTo>
                  <a:pt x="3864575" y="6083300"/>
                </a:lnTo>
                <a:lnTo>
                  <a:pt x="3836197" y="6121400"/>
                </a:lnTo>
                <a:lnTo>
                  <a:pt x="3807275" y="6172200"/>
                </a:lnTo>
                <a:lnTo>
                  <a:pt x="3777810" y="6210300"/>
                </a:lnTo>
                <a:lnTo>
                  <a:pt x="3747801" y="6248400"/>
                </a:lnTo>
                <a:lnTo>
                  <a:pt x="3717249" y="6286500"/>
                </a:lnTo>
                <a:lnTo>
                  <a:pt x="3686153" y="6324600"/>
                </a:lnTo>
                <a:lnTo>
                  <a:pt x="3654514" y="6362700"/>
                </a:lnTo>
                <a:lnTo>
                  <a:pt x="3622330" y="6400800"/>
                </a:lnTo>
                <a:lnTo>
                  <a:pt x="3589604" y="6438900"/>
                </a:lnTo>
                <a:lnTo>
                  <a:pt x="3556333" y="6477000"/>
                </a:lnTo>
                <a:lnTo>
                  <a:pt x="3522519" y="6502400"/>
                </a:lnTo>
                <a:lnTo>
                  <a:pt x="3488162" y="6540500"/>
                </a:lnTo>
                <a:lnTo>
                  <a:pt x="3453261" y="6578600"/>
                </a:lnTo>
                <a:lnTo>
                  <a:pt x="3417816" y="6604000"/>
                </a:lnTo>
                <a:lnTo>
                  <a:pt x="3381828" y="6642100"/>
                </a:lnTo>
                <a:lnTo>
                  <a:pt x="3345296" y="6667500"/>
                </a:lnTo>
                <a:lnTo>
                  <a:pt x="3308220" y="6705600"/>
                </a:lnTo>
                <a:lnTo>
                  <a:pt x="3232439" y="6756400"/>
                </a:lnTo>
                <a:lnTo>
                  <a:pt x="3193732" y="6794500"/>
                </a:lnTo>
                <a:lnTo>
                  <a:pt x="3071241" y="6870700"/>
                </a:lnTo>
                <a:lnTo>
                  <a:pt x="2945179" y="6946900"/>
                </a:lnTo>
                <a:lnTo>
                  <a:pt x="2902365" y="6972300"/>
                </a:lnTo>
                <a:lnTo>
                  <a:pt x="2859154" y="6985000"/>
                </a:lnTo>
                <a:lnTo>
                  <a:pt x="2771542" y="7035800"/>
                </a:lnTo>
                <a:close/>
              </a:path>
              <a:path w="4508500" h="7200900">
                <a:moveTo>
                  <a:pt x="2357640" y="7175500"/>
                </a:moveTo>
                <a:lnTo>
                  <a:pt x="1153846" y="7175500"/>
                </a:lnTo>
                <a:lnTo>
                  <a:pt x="1012306" y="7137400"/>
                </a:lnTo>
                <a:lnTo>
                  <a:pt x="965920" y="7112000"/>
                </a:lnTo>
                <a:lnTo>
                  <a:pt x="829144" y="7073900"/>
                </a:lnTo>
                <a:lnTo>
                  <a:pt x="784346" y="7048500"/>
                </a:lnTo>
                <a:lnTo>
                  <a:pt x="739944" y="7035800"/>
                </a:lnTo>
                <a:lnTo>
                  <a:pt x="652332" y="6985000"/>
                </a:lnTo>
                <a:lnTo>
                  <a:pt x="609121" y="6972300"/>
                </a:lnTo>
                <a:lnTo>
                  <a:pt x="566307" y="6946900"/>
                </a:lnTo>
                <a:lnTo>
                  <a:pt x="440245" y="6870700"/>
                </a:lnTo>
                <a:lnTo>
                  <a:pt x="317754" y="6794500"/>
                </a:lnTo>
                <a:lnTo>
                  <a:pt x="279047" y="6756400"/>
                </a:lnTo>
                <a:lnTo>
                  <a:pt x="203265" y="6705600"/>
                </a:lnTo>
                <a:lnTo>
                  <a:pt x="166190" y="6667500"/>
                </a:lnTo>
                <a:lnTo>
                  <a:pt x="129658" y="6642100"/>
                </a:lnTo>
                <a:lnTo>
                  <a:pt x="93670" y="6604000"/>
                </a:lnTo>
                <a:lnTo>
                  <a:pt x="58225" y="6578600"/>
                </a:lnTo>
                <a:lnTo>
                  <a:pt x="0" y="6515100"/>
                </a:lnTo>
                <a:lnTo>
                  <a:pt x="0" y="6223000"/>
                </a:lnTo>
                <a:lnTo>
                  <a:pt x="5385" y="6223000"/>
                </a:lnTo>
                <a:lnTo>
                  <a:pt x="37285" y="6261100"/>
                </a:lnTo>
                <a:lnTo>
                  <a:pt x="69758" y="6299200"/>
                </a:lnTo>
                <a:lnTo>
                  <a:pt x="102803" y="6337300"/>
                </a:lnTo>
                <a:lnTo>
                  <a:pt x="136420" y="6362700"/>
                </a:lnTo>
                <a:lnTo>
                  <a:pt x="170609" y="6400800"/>
                </a:lnTo>
                <a:lnTo>
                  <a:pt x="205371" y="6438900"/>
                </a:lnTo>
                <a:lnTo>
                  <a:pt x="240705" y="6464300"/>
                </a:lnTo>
                <a:lnTo>
                  <a:pt x="276611" y="6502400"/>
                </a:lnTo>
                <a:lnTo>
                  <a:pt x="313089" y="6527800"/>
                </a:lnTo>
                <a:lnTo>
                  <a:pt x="350140" y="6565900"/>
                </a:lnTo>
                <a:lnTo>
                  <a:pt x="387763" y="6591300"/>
                </a:lnTo>
                <a:lnTo>
                  <a:pt x="425958" y="6616700"/>
                </a:lnTo>
                <a:lnTo>
                  <a:pt x="467411" y="6654800"/>
                </a:lnTo>
                <a:lnTo>
                  <a:pt x="594456" y="6731000"/>
                </a:lnTo>
                <a:lnTo>
                  <a:pt x="725529" y="6807200"/>
                </a:lnTo>
                <a:lnTo>
                  <a:pt x="770115" y="6832600"/>
                </a:lnTo>
                <a:lnTo>
                  <a:pt x="815148" y="6845300"/>
                </a:lnTo>
                <a:lnTo>
                  <a:pt x="860629" y="6870700"/>
                </a:lnTo>
                <a:lnTo>
                  <a:pt x="906556" y="6883400"/>
                </a:lnTo>
                <a:lnTo>
                  <a:pt x="952931" y="6908800"/>
                </a:lnTo>
                <a:lnTo>
                  <a:pt x="1340031" y="7010400"/>
                </a:lnTo>
                <a:lnTo>
                  <a:pt x="1390431" y="7010400"/>
                </a:lnTo>
                <a:lnTo>
                  <a:pt x="1441277" y="7023100"/>
                </a:lnTo>
                <a:lnTo>
                  <a:pt x="1492571" y="7023100"/>
                </a:lnTo>
                <a:lnTo>
                  <a:pt x="1544311" y="7035800"/>
                </a:lnTo>
                <a:lnTo>
                  <a:pt x="2771542" y="7035800"/>
                </a:lnTo>
                <a:lnTo>
                  <a:pt x="2727140" y="7048500"/>
                </a:lnTo>
                <a:lnTo>
                  <a:pt x="2682342" y="7073900"/>
                </a:lnTo>
                <a:lnTo>
                  <a:pt x="2545565" y="7112000"/>
                </a:lnTo>
                <a:lnTo>
                  <a:pt x="2499179" y="7137400"/>
                </a:lnTo>
                <a:lnTo>
                  <a:pt x="2357640" y="7175500"/>
                </a:lnTo>
                <a:close/>
              </a:path>
              <a:path w="4508500" h="7200900">
                <a:moveTo>
                  <a:pt x="2242113" y="7200900"/>
                </a:moveTo>
                <a:lnTo>
                  <a:pt x="1269373" y="7200900"/>
                </a:lnTo>
                <a:lnTo>
                  <a:pt x="1250191" y="7188200"/>
                </a:lnTo>
                <a:lnTo>
                  <a:pt x="1201820" y="7175500"/>
                </a:lnTo>
                <a:lnTo>
                  <a:pt x="2309666" y="7175500"/>
                </a:lnTo>
                <a:lnTo>
                  <a:pt x="2261295" y="7188200"/>
                </a:lnTo>
                <a:lnTo>
                  <a:pt x="2242113" y="72009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4" name="object 4"/>
          <p:cNvSpPr/>
          <p:nvPr/>
        </p:nvSpPr>
        <p:spPr>
          <a:xfrm>
            <a:off x="4782810" y="252804"/>
            <a:ext cx="4284009" cy="6353735"/>
          </a:xfrm>
          <a:custGeom>
            <a:avLst/>
            <a:gdLst/>
            <a:ahLst/>
            <a:cxnLst/>
            <a:rect l="l" t="t" r="r" b="b"/>
            <a:pathLst>
              <a:path w="4855209" h="7200900">
                <a:moveTo>
                  <a:pt x="3630504" y="7035800"/>
                </a:moveTo>
                <a:lnTo>
                  <a:pt x="2749263" y="7035800"/>
                </a:lnTo>
                <a:lnTo>
                  <a:pt x="2805945" y="7023100"/>
                </a:lnTo>
                <a:lnTo>
                  <a:pt x="2861794" y="7023100"/>
                </a:lnTo>
                <a:lnTo>
                  <a:pt x="2916809" y="7010400"/>
                </a:lnTo>
                <a:lnTo>
                  <a:pt x="2970992" y="7010400"/>
                </a:lnTo>
                <a:lnTo>
                  <a:pt x="3024341" y="6997700"/>
                </a:lnTo>
                <a:lnTo>
                  <a:pt x="3076857" y="6997700"/>
                </a:lnTo>
                <a:lnTo>
                  <a:pt x="3278588" y="6946900"/>
                </a:lnTo>
                <a:lnTo>
                  <a:pt x="3466988" y="6896100"/>
                </a:lnTo>
                <a:lnTo>
                  <a:pt x="3512005" y="6870700"/>
                </a:lnTo>
                <a:lnTo>
                  <a:pt x="3599539" y="6845300"/>
                </a:lnTo>
                <a:lnTo>
                  <a:pt x="3642057" y="6819900"/>
                </a:lnTo>
                <a:lnTo>
                  <a:pt x="3683741" y="6807200"/>
                </a:lnTo>
                <a:lnTo>
                  <a:pt x="3724592" y="6781800"/>
                </a:lnTo>
                <a:lnTo>
                  <a:pt x="3764609" y="6756400"/>
                </a:lnTo>
                <a:lnTo>
                  <a:pt x="3803794" y="6743700"/>
                </a:lnTo>
                <a:lnTo>
                  <a:pt x="3842145" y="6718300"/>
                </a:lnTo>
                <a:lnTo>
                  <a:pt x="3879663" y="6692900"/>
                </a:lnTo>
                <a:lnTo>
                  <a:pt x="3916347" y="6667500"/>
                </a:lnTo>
                <a:lnTo>
                  <a:pt x="3952199" y="6642100"/>
                </a:lnTo>
                <a:lnTo>
                  <a:pt x="3987217" y="6616700"/>
                </a:lnTo>
                <a:lnTo>
                  <a:pt x="4021402" y="6591300"/>
                </a:lnTo>
                <a:lnTo>
                  <a:pt x="4054754" y="6565900"/>
                </a:lnTo>
                <a:lnTo>
                  <a:pt x="4087273" y="6527800"/>
                </a:lnTo>
                <a:lnTo>
                  <a:pt x="4124101" y="6502400"/>
                </a:lnTo>
                <a:lnTo>
                  <a:pt x="4159680" y="6464300"/>
                </a:lnTo>
                <a:lnTo>
                  <a:pt x="4194012" y="6426200"/>
                </a:lnTo>
                <a:lnTo>
                  <a:pt x="4227094" y="6388100"/>
                </a:lnTo>
                <a:lnTo>
                  <a:pt x="4258929" y="6350000"/>
                </a:lnTo>
                <a:lnTo>
                  <a:pt x="4289515" y="6311900"/>
                </a:lnTo>
                <a:lnTo>
                  <a:pt x="4318853" y="6273800"/>
                </a:lnTo>
                <a:lnTo>
                  <a:pt x="4346942" y="6235700"/>
                </a:lnTo>
                <a:lnTo>
                  <a:pt x="4373783" y="6197600"/>
                </a:lnTo>
                <a:lnTo>
                  <a:pt x="4399375" y="6159500"/>
                </a:lnTo>
                <a:lnTo>
                  <a:pt x="4423719" y="6108700"/>
                </a:lnTo>
                <a:lnTo>
                  <a:pt x="4446815" y="6070600"/>
                </a:lnTo>
                <a:lnTo>
                  <a:pt x="4468662" y="6032500"/>
                </a:lnTo>
                <a:lnTo>
                  <a:pt x="4489261" y="5981700"/>
                </a:lnTo>
                <a:lnTo>
                  <a:pt x="4508611" y="5943600"/>
                </a:lnTo>
                <a:lnTo>
                  <a:pt x="4526713" y="5892800"/>
                </a:lnTo>
                <a:lnTo>
                  <a:pt x="4543566" y="5854700"/>
                </a:lnTo>
                <a:lnTo>
                  <a:pt x="4559172" y="5803900"/>
                </a:lnTo>
                <a:lnTo>
                  <a:pt x="4573528" y="5753100"/>
                </a:lnTo>
                <a:lnTo>
                  <a:pt x="4586637" y="5702300"/>
                </a:lnTo>
                <a:lnTo>
                  <a:pt x="4598497" y="5664200"/>
                </a:lnTo>
                <a:lnTo>
                  <a:pt x="4609108" y="5613400"/>
                </a:lnTo>
                <a:lnTo>
                  <a:pt x="4618471" y="5562600"/>
                </a:lnTo>
                <a:lnTo>
                  <a:pt x="4626586" y="5511800"/>
                </a:lnTo>
                <a:lnTo>
                  <a:pt x="4633452" y="5461000"/>
                </a:lnTo>
                <a:lnTo>
                  <a:pt x="4639070" y="5397500"/>
                </a:lnTo>
                <a:lnTo>
                  <a:pt x="4643439" y="5346700"/>
                </a:lnTo>
                <a:lnTo>
                  <a:pt x="4646560" y="5295900"/>
                </a:lnTo>
                <a:lnTo>
                  <a:pt x="4648433" y="5245100"/>
                </a:lnTo>
                <a:lnTo>
                  <a:pt x="4649057" y="5181600"/>
                </a:lnTo>
                <a:lnTo>
                  <a:pt x="4648461" y="5130800"/>
                </a:lnTo>
                <a:lnTo>
                  <a:pt x="4646672" y="5080000"/>
                </a:lnTo>
                <a:lnTo>
                  <a:pt x="4643692" y="5016500"/>
                </a:lnTo>
                <a:lnTo>
                  <a:pt x="4639518" y="4965700"/>
                </a:lnTo>
                <a:lnTo>
                  <a:pt x="4634152" y="4914900"/>
                </a:lnTo>
                <a:lnTo>
                  <a:pt x="4627594" y="4864100"/>
                </a:lnTo>
                <a:lnTo>
                  <a:pt x="4619843" y="4813300"/>
                </a:lnTo>
                <a:lnTo>
                  <a:pt x="4610900" y="4762500"/>
                </a:lnTo>
                <a:lnTo>
                  <a:pt x="4600764" y="4711700"/>
                </a:lnTo>
                <a:lnTo>
                  <a:pt x="4589435" y="4660900"/>
                </a:lnTo>
                <a:lnTo>
                  <a:pt x="4576914" y="4622800"/>
                </a:lnTo>
                <a:lnTo>
                  <a:pt x="4563200" y="4572000"/>
                </a:lnTo>
                <a:lnTo>
                  <a:pt x="4548294" y="4521200"/>
                </a:lnTo>
                <a:lnTo>
                  <a:pt x="4532194" y="4483100"/>
                </a:lnTo>
                <a:lnTo>
                  <a:pt x="4514902" y="4432300"/>
                </a:lnTo>
                <a:lnTo>
                  <a:pt x="4496417" y="4394200"/>
                </a:lnTo>
                <a:lnTo>
                  <a:pt x="4476739" y="4356100"/>
                </a:lnTo>
                <a:lnTo>
                  <a:pt x="4455869" y="4305300"/>
                </a:lnTo>
                <a:lnTo>
                  <a:pt x="4433805" y="4267200"/>
                </a:lnTo>
                <a:lnTo>
                  <a:pt x="4410549" y="4229100"/>
                </a:lnTo>
                <a:lnTo>
                  <a:pt x="4386099" y="4191000"/>
                </a:lnTo>
                <a:lnTo>
                  <a:pt x="4360457" y="4152900"/>
                </a:lnTo>
                <a:lnTo>
                  <a:pt x="4333621" y="4114800"/>
                </a:lnTo>
                <a:lnTo>
                  <a:pt x="4305593" y="4076700"/>
                </a:lnTo>
                <a:lnTo>
                  <a:pt x="4276371" y="4038600"/>
                </a:lnTo>
                <a:lnTo>
                  <a:pt x="4245956" y="4000500"/>
                </a:lnTo>
                <a:lnTo>
                  <a:pt x="4214348" y="3975100"/>
                </a:lnTo>
                <a:lnTo>
                  <a:pt x="4181547" y="3937000"/>
                </a:lnTo>
                <a:lnTo>
                  <a:pt x="4147553" y="3911600"/>
                </a:lnTo>
                <a:lnTo>
                  <a:pt x="4112365" y="3873500"/>
                </a:lnTo>
                <a:lnTo>
                  <a:pt x="4075984" y="3848100"/>
                </a:lnTo>
                <a:lnTo>
                  <a:pt x="4038410" y="3810000"/>
                </a:lnTo>
                <a:lnTo>
                  <a:pt x="3999643" y="3784600"/>
                </a:lnTo>
                <a:lnTo>
                  <a:pt x="3970344" y="3759200"/>
                </a:lnTo>
                <a:lnTo>
                  <a:pt x="3940170" y="3746500"/>
                </a:lnTo>
                <a:lnTo>
                  <a:pt x="3909119" y="3721100"/>
                </a:lnTo>
                <a:lnTo>
                  <a:pt x="3877194" y="3708400"/>
                </a:lnTo>
                <a:lnTo>
                  <a:pt x="3844392" y="3683000"/>
                </a:lnTo>
                <a:lnTo>
                  <a:pt x="3810715" y="3670300"/>
                </a:lnTo>
                <a:lnTo>
                  <a:pt x="3776162" y="3644900"/>
                </a:lnTo>
                <a:lnTo>
                  <a:pt x="3704428" y="3619500"/>
                </a:lnTo>
                <a:lnTo>
                  <a:pt x="3667248" y="3594100"/>
                </a:lnTo>
                <a:lnTo>
                  <a:pt x="3629192" y="3581400"/>
                </a:lnTo>
                <a:lnTo>
                  <a:pt x="3550453" y="3556000"/>
                </a:lnTo>
                <a:lnTo>
                  <a:pt x="3509770" y="3530600"/>
                </a:lnTo>
                <a:lnTo>
                  <a:pt x="3425776" y="3505200"/>
                </a:lnTo>
                <a:lnTo>
                  <a:pt x="3293218" y="3467100"/>
                </a:lnTo>
                <a:lnTo>
                  <a:pt x="3152778" y="3429000"/>
                </a:lnTo>
                <a:lnTo>
                  <a:pt x="3104213" y="3429000"/>
                </a:lnTo>
                <a:lnTo>
                  <a:pt x="2953264" y="3390900"/>
                </a:lnTo>
                <a:lnTo>
                  <a:pt x="2901197" y="3390900"/>
                </a:lnTo>
                <a:lnTo>
                  <a:pt x="2794434" y="3365500"/>
                </a:lnTo>
                <a:lnTo>
                  <a:pt x="2739739" y="3365500"/>
                </a:lnTo>
                <a:lnTo>
                  <a:pt x="2684168" y="3352800"/>
                </a:lnTo>
                <a:lnTo>
                  <a:pt x="2627722" y="3352800"/>
                </a:lnTo>
                <a:lnTo>
                  <a:pt x="2570400" y="3340100"/>
                </a:lnTo>
                <a:lnTo>
                  <a:pt x="2512202" y="3340100"/>
                </a:lnTo>
                <a:lnTo>
                  <a:pt x="2453128" y="3327400"/>
                </a:lnTo>
                <a:lnTo>
                  <a:pt x="2270653" y="3327400"/>
                </a:lnTo>
                <a:lnTo>
                  <a:pt x="2208076" y="3314700"/>
                </a:lnTo>
                <a:lnTo>
                  <a:pt x="453580" y="3314700"/>
                </a:lnTo>
                <a:lnTo>
                  <a:pt x="834655" y="0"/>
                </a:lnTo>
                <a:lnTo>
                  <a:pt x="4494371" y="0"/>
                </a:lnTo>
                <a:lnTo>
                  <a:pt x="4494371" y="190500"/>
                </a:lnTo>
                <a:lnTo>
                  <a:pt x="1010221" y="190500"/>
                </a:lnTo>
                <a:lnTo>
                  <a:pt x="669988" y="3111500"/>
                </a:lnTo>
                <a:lnTo>
                  <a:pt x="2051704" y="3111500"/>
                </a:lnTo>
                <a:lnTo>
                  <a:pt x="2115558" y="3124200"/>
                </a:lnTo>
                <a:lnTo>
                  <a:pt x="2363185" y="3124200"/>
                </a:lnTo>
                <a:lnTo>
                  <a:pt x="2423145" y="3136900"/>
                </a:lnTo>
                <a:lnTo>
                  <a:pt x="2540728" y="3136900"/>
                </a:lnTo>
                <a:lnTo>
                  <a:pt x="2598351" y="3149600"/>
                </a:lnTo>
                <a:lnTo>
                  <a:pt x="2655196" y="3149600"/>
                </a:lnTo>
                <a:lnTo>
                  <a:pt x="2711262" y="3162300"/>
                </a:lnTo>
                <a:lnTo>
                  <a:pt x="2766549" y="3162300"/>
                </a:lnTo>
                <a:lnTo>
                  <a:pt x="2821058" y="3175000"/>
                </a:lnTo>
                <a:lnTo>
                  <a:pt x="2874788" y="3175000"/>
                </a:lnTo>
                <a:lnTo>
                  <a:pt x="2979911" y="3200400"/>
                </a:lnTo>
                <a:lnTo>
                  <a:pt x="3031305" y="3200400"/>
                </a:lnTo>
                <a:lnTo>
                  <a:pt x="3229094" y="3251200"/>
                </a:lnTo>
                <a:lnTo>
                  <a:pt x="3276594" y="3263900"/>
                </a:lnTo>
                <a:lnTo>
                  <a:pt x="3323316" y="3263900"/>
                </a:lnTo>
                <a:lnTo>
                  <a:pt x="3458811" y="3302000"/>
                </a:lnTo>
                <a:lnTo>
                  <a:pt x="3502418" y="3327400"/>
                </a:lnTo>
                <a:lnTo>
                  <a:pt x="3628570" y="3365500"/>
                </a:lnTo>
                <a:lnTo>
                  <a:pt x="3708779" y="3390900"/>
                </a:lnTo>
                <a:lnTo>
                  <a:pt x="3747715" y="3416300"/>
                </a:lnTo>
                <a:lnTo>
                  <a:pt x="3823253" y="3441700"/>
                </a:lnTo>
                <a:lnTo>
                  <a:pt x="3859854" y="3467100"/>
                </a:lnTo>
                <a:lnTo>
                  <a:pt x="3895676" y="3479800"/>
                </a:lnTo>
                <a:lnTo>
                  <a:pt x="3930720" y="3505200"/>
                </a:lnTo>
                <a:lnTo>
                  <a:pt x="3964986" y="3517900"/>
                </a:lnTo>
                <a:lnTo>
                  <a:pt x="3998473" y="3543300"/>
                </a:lnTo>
                <a:lnTo>
                  <a:pt x="4031182" y="3556000"/>
                </a:lnTo>
                <a:lnTo>
                  <a:pt x="4063112" y="3581400"/>
                </a:lnTo>
                <a:lnTo>
                  <a:pt x="4094264" y="3606800"/>
                </a:lnTo>
                <a:lnTo>
                  <a:pt x="4124638" y="3619500"/>
                </a:lnTo>
                <a:lnTo>
                  <a:pt x="4154233" y="3644900"/>
                </a:lnTo>
                <a:lnTo>
                  <a:pt x="4192634" y="3670300"/>
                </a:lnTo>
                <a:lnTo>
                  <a:pt x="4229953" y="3708400"/>
                </a:lnTo>
                <a:lnTo>
                  <a:pt x="4266190" y="3733800"/>
                </a:lnTo>
                <a:lnTo>
                  <a:pt x="4301345" y="3771900"/>
                </a:lnTo>
                <a:lnTo>
                  <a:pt x="4335419" y="3797300"/>
                </a:lnTo>
                <a:lnTo>
                  <a:pt x="4368411" y="3835400"/>
                </a:lnTo>
                <a:lnTo>
                  <a:pt x="4400321" y="3873500"/>
                </a:lnTo>
                <a:lnTo>
                  <a:pt x="4431150" y="3898900"/>
                </a:lnTo>
                <a:lnTo>
                  <a:pt x="4460897" y="3937000"/>
                </a:lnTo>
                <a:lnTo>
                  <a:pt x="4489562" y="3975100"/>
                </a:lnTo>
                <a:lnTo>
                  <a:pt x="4517145" y="4013200"/>
                </a:lnTo>
                <a:lnTo>
                  <a:pt x="4543647" y="4051300"/>
                </a:lnTo>
                <a:lnTo>
                  <a:pt x="4569067" y="4089400"/>
                </a:lnTo>
                <a:lnTo>
                  <a:pt x="4593405" y="4127500"/>
                </a:lnTo>
                <a:lnTo>
                  <a:pt x="4616662" y="4165600"/>
                </a:lnTo>
                <a:lnTo>
                  <a:pt x="4638837" y="4216400"/>
                </a:lnTo>
                <a:lnTo>
                  <a:pt x="4659930" y="4254500"/>
                </a:lnTo>
                <a:lnTo>
                  <a:pt x="4679942" y="4292600"/>
                </a:lnTo>
                <a:lnTo>
                  <a:pt x="4698872" y="4343400"/>
                </a:lnTo>
                <a:lnTo>
                  <a:pt x="4716720" y="4381500"/>
                </a:lnTo>
                <a:lnTo>
                  <a:pt x="4733486" y="4432300"/>
                </a:lnTo>
                <a:lnTo>
                  <a:pt x="4749171" y="4470400"/>
                </a:lnTo>
                <a:lnTo>
                  <a:pt x="4763774" y="4521200"/>
                </a:lnTo>
                <a:lnTo>
                  <a:pt x="4777295" y="4572000"/>
                </a:lnTo>
                <a:lnTo>
                  <a:pt x="4789735" y="4610100"/>
                </a:lnTo>
                <a:lnTo>
                  <a:pt x="4801093" y="4660900"/>
                </a:lnTo>
                <a:lnTo>
                  <a:pt x="4811369" y="4711700"/>
                </a:lnTo>
                <a:lnTo>
                  <a:pt x="4820563" y="4762500"/>
                </a:lnTo>
                <a:lnTo>
                  <a:pt x="4828676" y="4813300"/>
                </a:lnTo>
                <a:lnTo>
                  <a:pt x="4835707" y="4864100"/>
                </a:lnTo>
                <a:lnTo>
                  <a:pt x="4841657" y="4914900"/>
                </a:lnTo>
                <a:lnTo>
                  <a:pt x="4846524" y="4965700"/>
                </a:lnTo>
                <a:lnTo>
                  <a:pt x="4850310" y="5016500"/>
                </a:lnTo>
                <a:lnTo>
                  <a:pt x="4853015" y="5080000"/>
                </a:lnTo>
                <a:lnTo>
                  <a:pt x="4854637" y="5130800"/>
                </a:lnTo>
                <a:lnTo>
                  <a:pt x="4854797" y="5143500"/>
                </a:lnTo>
                <a:lnTo>
                  <a:pt x="4854797" y="5219700"/>
                </a:lnTo>
                <a:lnTo>
                  <a:pt x="4853021" y="5295900"/>
                </a:lnTo>
                <a:lnTo>
                  <a:pt x="4850324" y="5346700"/>
                </a:lnTo>
                <a:lnTo>
                  <a:pt x="4846548" y="5397500"/>
                </a:lnTo>
                <a:lnTo>
                  <a:pt x="4841694" y="5448300"/>
                </a:lnTo>
                <a:lnTo>
                  <a:pt x="4835760" y="5499100"/>
                </a:lnTo>
                <a:lnTo>
                  <a:pt x="4828748" y="5549900"/>
                </a:lnTo>
                <a:lnTo>
                  <a:pt x="4820657" y="5600700"/>
                </a:lnTo>
                <a:lnTo>
                  <a:pt x="4811488" y="5638800"/>
                </a:lnTo>
                <a:lnTo>
                  <a:pt x="4801239" y="5689600"/>
                </a:lnTo>
                <a:lnTo>
                  <a:pt x="4789912" y="5740400"/>
                </a:lnTo>
                <a:lnTo>
                  <a:pt x="4777505" y="5791200"/>
                </a:lnTo>
                <a:lnTo>
                  <a:pt x="4764020" y="5829300"/>
                </a:lnTo>
                <a:lnTo>
                  <a:pt x="4749456" y="5880100"/>
                </a:lnTo>
                <a:lnTo>
                  <a:pt x="4733813" y="5918200"/>
                </a:lnTo>
                <a:lnTo>
                  <a:pt x="4717090" y="5969000"/>
                </a:lnTo>
                <a:lnTo>
                  <a:pt x="4699289" y="6007100"/>
                </a:lnTo>
                <a:lnTo>
                  <a:pt x="4680409" y="6057900"/>
                </a:lnTo>
                <a:lnTo>
                  <a:pt x="4660450" y="6096000"/>
                </a:lnTo>
                <a:lnTo>
                  <a:pt x="4639412" y="6134100"/>
                </a:lnTo>
                <a:lnTo>
                  <a:pt x="4617295" y="6184900"/>
                </a:lnTo>
                <a:lnTo>
                  <a:pt x="4594099" y="6223000"/>
                </a:lnTo>
                <a:lnTo>
                  <a:pt x="4569824" y="6261100"/>
                </a:lnTo>
                <a:lnTo>
                  <a:pt x="4544470" y="6299200"/>
                </a:lnTo>
                <a:lnTo>
                  <a:pt x="4518037" y="6337300"/>
                </a:lnTo>
                <a:lnTo>
                  <a:pt x="4490524" y="6375400"/>
                </a:lnTo>
                <a:lnTo>
                  <a:pt x="4461933" y="6413500"/>
                </a:lnTo>
                <a:lnTo>
                  <a:pt x="4432262" y="6451600"/>
                </a:lnTo>
                <a:lnTo>
                  <a:pt x="4401513" y="6489700"/>
                </a:lnTo>
                <a:lnTo>
                  <a:pt x="4369684" y="6527800"/>
                </a:lnTo>
                <a:lnTo>
                  <a:pt x="4336776" y="6565900"/>
                </a:lnTo>
                <a:lnTo>
                  <a:pt x="4302788" y="6591300"/>
                </a:lnTo>
                <a:lnTo>
                  <a:pt x="4267722" y="6629400"/>
                </a:lnTo>
                <a:lnTo>
                  <a:pt x="4231576" y="6667500"/>
                </a:lnTo>
                <a:lnTo>
                  <a:pt x="4199245" y="6692900"/>
                </a:lnTo>
                <a:lnTo>
                  <a:pt x="4166216" y="6718300"/>
                </a:lnTo>
                <a:lnTo>
                  <a:pt x="4132489" y="6756400"/>
                </a:lnTo>
                <a:lnTo>
                  <a:pt x="4098063" y="6781800"/>
                </a:lnTo>
                <a:lnTo>
                  <a:pt x="4062940" y="6807200"/>
                </a:lnTo>
                <a:lnTo>
                  <a:pt x="4027118" y="6832600"/>
                </a:lnTo>
                <a:lnTo>
                  <a:pt x="3990598" y="6858000"/>
                </a:lnTo>
                <a:lnTo>
                  <a:pt x="3953380" y="6870700"/>
                </a:lnTo>
                <a:lnTo>
                  <a:pt x="3915464" y="6896100"/>
                </a:lnTo>
                <a:lnTo>
                  <a:pt x="3876850" y="6921500"/>
                </a:lnTo>
                <a:lnTo>
                  <a:pt x="3837538" y="6946900"/>
                </a:lnTo>
                <a:lnTo>
                  <a:pt x="3797527" y="6959600"/>
                </a:lnTo>
                <a:lnTo>
                  <a:pt x="3756819" y="6985000"/>
                </a:lnTo>
                <a:lnTo>
                  <a:pt x="3715412" y="6997700"/>
                </a:lnTo>
                <a:lnTo>
                  <a:pt x="3673307" y="7023100"/>
                </a:lnTo>
                <a:lnTo>
                  <a:pt x="3630504" y="7035800"/>
                </a:lnTo>
                <a:close/>
              </a:path>
              <a:path w="4855209" h="7200900">
                <a:moveTo>
                  <a:pt x="3113595" y="7188200"/>
                </a:moveTo>
                <a:lnTo>
                  <a:pt x="1795716" y="7188200"/>
                </a:lnTo>
                <a:lnTo>
                  <a:pt x="1698319" y="7162800"/>
                </a:lnTo>
                <a:lnTo>
                  <a:pt x="1649998" y="7162800"/>
                </a:lnTo>
                <a:lnTo>
                  <a:pt x="1272495" y="7061200"/>
                </a:lnTo>
                <a:lnTo>
                  <a:pt x="1226439" y="7035800"/>
                </a:lnTo>
                <a:lnTo>
                  <a:pt x="1135083" y="7010400"/>
                </a:lnTo>
                <a:lnTo>
                  <a:pt x="1089782" y="6985000"/>
                </a:lnTo>
                <a:lnTo>
                  <a:pt x="999934" y="6959600"/>
                </a:lnTo>
                <a:lnTo>
                  <a:pt x="946872" y="6934200"/>
                </a:lnTo>
                <a:lnTo>
                  <a:pt x="894899" y="6908800"/>
                </a:lnTo>
                <a:lnTo>
                  <a:pt x="844015" y="6883400"/>
                </a:lnTo>
                <a:lnTo>
                  <a:pt x="794219" y="6858000"/>
                </a:lnTo>
                <a:lnTo>
                  <a:pt x="745513" y="6832600"/>
                </a:lnTo>
                <a:lnTo>
                  <a:pt x="697895" y="6807200"/>
                </a:lnTo>
                <a:lnTo>
                  <a:pt x="651367" y="6781800"/>
                </a:lnTo>
                <a:lnTo>
                  <a:pt x="605927" y="6756400"/>
                </a:lnTo>
                <a:lnTo>
                  <a:pt x="561576" y="6731000"/>
                </a:lnTo>
                <a:lnTo>
                  <a:pt x="518313" y="6705600"/>
                </a:lnTo>
                <a:lnTo>
                  <a:pt x="476140" y="6667500"/>
                </a:lnTo>
                <a:lnTo>
                  <a:pt x="435055" y="6642100"/>
                </a:lnTo>
                <a:lnTo>
                  <a:pt x="395058" y="6616700"/>
                </a:lnTo>
                <a:lnTo>
                  <a:pt x="356150" y="6578600"/>
                </a:lnTo>
                <a:lnTo>
                  <a:pt x="318331" y="6553200"/>
                </a:lnTo>
                <a:lnTo>
                  <a:pt x="281600" y="6527800"/>
                </a:lnTo>
                <a:lnTo>
                  <a:pt x="245958" y="6489700"/>
                </a:lnTo>
                <a:lnTo>
                  <a:pt x="211404" y="6451600"/>
                </a:lnTo>
                <a:lnTo>
                  <a:pt x="177938" y="6426200"/>
                </a:lnTo>
                <a:lnTo>
                  <a:pt x="145561" y="6388100"/>
                </a:lnTo>
                <a:lnTo>
                  <a:pt x="114272" y="6362700"/>
                </a:lnTo>
                <a:lnTo>
                  <a:pt x="84072" y="6324600"/>
                </a:lnTo>
                <a:lnTo>
                  <a:pt x="54960" y="6286500"/>
                </a:lnTo>
                <a:lnTo>
                  <a:pt x="26935" y="6248400"/>
                </a:lnTo>
                <a:lnTo>
                  <a:pt x="0" y="6223000"/>
                </a:lnTo>
                <a:lnTo>
                  <a:pt x="134016" y="6083300"/>
                </a:lnTo>
                <a:lnTo>
                  <a:pt x="161506" y="6121400"/>
                </a:lnTo>
                <a:lnTo>
                  <a:pt x="190205" y="6159500"/>
                </a:lnTo>
                <a:lnTo>
                  <a:pt x="220112" y="6184900"/>
                </a:lnTo>
                <a:lnTo>
                  <a:pt x="251228" y="6223000"/>
                </a:lnTo>
                <a:lnTo>
                  <a:pt x="283553" y="6261100"/>
                </a:lnTo>
                <a:lnTo>
                  <a:pt x="317087" y="6299200"/>
                </a:lnTo>
                <a:lnTo>
                  <a:pt x="351829" y="6324600"/>
                </a:lnTo>
                <a:lnTo>
                  <a:pt x="387780" y="6362700"/>
                </a:lnTo>
                <a:lnTo>
                  <a:pt x="424939" y="6388100"/>
                </a:lnTo>
                <a:lnTo>
                  <a:pt x="463307" y="6426200"/>
                </a:lnTo>
                <a:lnTo>
                  <a:pt x="502883" y="6451600"/>
                </a:lnTo>
                <a:lnTo>
                  <a:pt x="543668" y="6477000"/>
                </a:lnTo>
                <a:lnTo>
                  <a:pt x="585661" y="6515100"/>
                </a:lnTo>
                <a:lnTo>
                  <a:pt x="628862" y="6540500"/>
                </a:lnTo>
                <a:lnTo>
                  <a:pt x="673271" y="6565900"/>
                </a:lnTo>
                <a:lnTo>
                  <a:pt x="718889" y="6591300"/>
                </a:lnTo>
                <a:lnTo>
                  <a:pt x="765715" y="6629400"/>
                </a:lnTo>
                <a:lnTo>
                  <a:pt x="813749" y="6654800"/>
                </a:lnTo>
                <a:lnTo>
                  <a:pt x="862991" y="6680200"/>
                </a:lnTo>
                <a:lnTo>
                  <a:pt x="913441" y="6705600"/>
                </a:lnTo>
                <a:lnTo>
                  <a:pt x="965099" y="6731000"/>
                </a:lnTo>
                <a:lnTo>
                  <a:pt x="1017965" y="6756400"/>
                </a:lnTo>
                <a:lnTo>
                  <a:pt x="1072038" y="6769100"/>
                </a:lnTo>
                <a:lnTo>
                  <a:pt x="1117120" y="6794500"/>
                </a:lnTo>
                <a:lnTo>
                  <a:pt x="1162516" y="6807200"/>
                </a:lnTo>
                <a:lnTo>
                  <a:pt x="1208227" y="6832600"/>
                </a:lnTo>
                <a:lnTo>
                  <a:pt x="1347251" y="6870700"/>
                </a:lnTo>
                <a:lnTo>
                  <a:pt x="1394221" y="6896100"/>
                </a:lnTo>
                <a:lnTo>
                  <a:pt x="1633800" y="6959600"/>
                </a:lnTo>
                <a:lnTo>
                  <a:pt x="1682660" y="6959600"/>
                </a:lnTo>
                <a:lnTo>
                  <a:pt x="1831130" y="6997700"/>
                </a:lnTo>
                <a:lnTo>
                  <a:pt x="1881250" y="6997700"/>
                </a:lnTo>
                <a:lnTo>
                  <a:pt x="1931685" y="7010400"/>
                </a:lnTo>
                <a:lnTo>
                  <a:pt x="1982435" y="7010400"/>
                </a:lnTo>
                <a:lnTo>
                  <a:pt x="2033500" y="7023100"/>
                </a:lnTo>
                <a:lnTo>
                  <a:pt x="2084879" y="7023100"/>
                </a:lnTo>
                <a:lnTo>
                  <a:pt x="2136574" y="7035800"/>
                </a:lnTo>
                <a:lnTo>
                  <a:pt x="3630504" y="7035800"/>
                </a:lnTo>
                <a:lnTo>
                  <a:pt x="3587003" y="7061200"/>
                </a:lnTo>
                <a:lnTo>
                  <a:pt x="3406017" y="7112000"/>
                </a:lnTo>
                <a:lnTo>
                  <a:pt x="3164078" y="7175500"/>
                </a:lnTo>
                <a:lnTo>
                  <a:pt x="3113595" y="7188200"/>
                </a:lnTo>
                <a:close/>
              </a:path>
              <a:path w="4855209" h="7200900">
                <a:moveTo>
                  <a:pt x="3047005" y="7200900"/>
                </a:moveTo>
                <a:lnTo>
                  <a:pt x="1859594" y="7200900"/>
                </a:lnTo>
                <a:lnTo>
                  <a:pt x="1844792" y="7188200"/>
                </a:lnTo>
                <a:lnTo>
                  <a:pt x="3062415" y="7188200"/>
                </a:lnTo>
                <a:lnTo>
                  <a:pt x="3047005" y="72009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5" name="object 5"/>
          <p:cNvSpPr txBox="1"/>
          <p:nvPr/>
        </p:nvSpPr>
        <p:spPr>
          <a:xfrm>
            <a:off x="10102735" y="1906256"/>
            <a:ext cx="1058396" cy="224085"/>
          </a:xfrm>
          <a:prstGeom prst="rect">
            <a:avLst/>
          </a:prstGeom>
        </p:spPr>
        <p:txBody>
          <a:bodyPr vert="horz" wrap="square" lIns="0" tIns="13447" rIns="0" bIns="0" rtlCol="0">
            <a:spAutoFit/>
          </a:bodyPr>
          <a:lstStyle/>
          <a:p>
            <a:pPr marL="11206" defTabSz="806867">
              <a:spcBef>
                <a:spcPts val="106"/>
              </a:spcBef>
            </a:pPr>
            <a:r>
              <a:rPr sz="1368" b="1" kern="0" spc="251" dirty="0">
                <a:solidFill>
                  <a:srgbClr val="FFFFFF"/>
                </a:solidFill>
                <a:latin typeface="Calibri"/>
                <a:cs typeface="Calibri"/>
              </a:rPr>
              <a:t>Why</a:t>
            </a:r>
            <a:r>
              <a:rPr sz="1368" b="1" kern="0" spc="101" dirty="0">
                <a:solidFill>
                  <a:srgbClr val="FFFFFF"/>
                </a:solidFill>
                <a:latin typeface="Calibri"/>
                <a:cs typeface="Calibri"/>
              </a:rPr>
              <a:t> </a:t>
            </a:r>
            <a:r>
              <a:rPr sz="1368" b="1" kern="0" spc="141" dirty="0">
                <a:solidFill>
                  <a:srgbClr val="FFFFFF"/>
                </a:solidFill>
                <a:latin typeface="Calibri"/>
                <a:cs typeface="Calibri"/>
              </a:rPr>
              <a:t>Wipfli</a:t>
            </a:r>
            <a:endParaRPr sz="1368" kern="0">
              <a:solidFill>
                <a:sysClr val="windowText" lastClr="000000"/>
              </a:solidFill>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3619" defTabSz="806867">
              <a:spcBef>
                <a:spcPts val="62"/>
              </a:spcBef>
            </a:pPr>
            <a:fld id="{81D60167-4931-47E6-BA6A-407CBD079E47}" type="slidenum">
              <a:rPr kern="0" spc="49" dirty="0">
                <a:solidFill>
                  <a:prstClr val="black"/>
                </a:solidFill>
              </a:rPr>
              <a:pPr marL="33619" defTabSz="806867">
                <a:spcBef>
                  <a:spcPts val="62"/>
                </a:spcBef>
              </a:pPr>
              <a:t>36</a:t>
            </a:fld>
            <a:endParaRPr kern="0" spc="49" dirty="0">
              <a:solidFill>
                <a:prstClr val="black"/>
              </a:solidFill>
            </a:endParaRPr>
          </a:p>
        </p:txBody>
      </p:sp>
      <p:sp>
        <p:nvSpPr>
          <p:cNvPr id="2" name="object 2"/>
          <p:cNvSpPr txBox="1">
            <a:spLocks noGrp="1"/>
          </p:cNvSpPr>
          <p:nvPr>
            <p:ph type="title"/>
          </p:nvPr>
        </p:nvSpPr>
        <p:spPr>
          <a:xfrm>
            <a:off x="1116173" y="739241"/>
            <a:ext cx="4431926" cy="296458"/>
          </a:xfrm>
          <a:prstGeom prst="rect">
            <a:avLst/>
          </a:prstGeom>
        </p:spPr>
        <p:txBody>
          <a:bodyPr vert="horz" wrap="square" lIns="0" tIns="11206" rIns="0" bIns="0" rtlCol="0">
            <a:spAutoFit/>
          </a:bodyPr>
          <a:lstStyle/>
          <a:p>
            <a:pPr marL="11206">
              <a:spcBef>
                <a:spcPts val="88"/>
              </a:spcBef>
            </a:pPr>
            <a:r>
              <a:rPr b="0" spc="159" dirty="0">
                <a:latin typeface="Century Gothic"/>
                <a:cs typeface="Century Gothic"/>
              </a:rPr>
              <a:t>Why</a:t>
            </a:r>
            <a:r>
              <a:rPr b="0" spc="-40" dirty="0">
                <a:latin typeface="Century Gothic"/>
                <a:cs typeface="Century Gothic"/>
              </a:rPr>
              <a:t> </a:t>
            </a:r>
            <a:r>
              <a:rPr b="0" dirty="0">
                <a:latin typeface="Century Gothic"/>
                <a:cs typeface="Century Gothic"/>
              </a:rPr>
              <a:t>Choose</a:t>
            </a:r>
            <a:r>
              <a:rPr b="0" spc="-26" dirty="0">
                <a:latin typeface="Century Gothic"/>
                <a:cs typeface="Century Gothic"/>
              </a:rPr>
              <a:t> </a:t>
            </a:r>
            <a:r>
              <a:rPr b="0" spc="124" dirty="0">
                <a:latin typeface="Century Gothic"/>
                <a:cs typeface="Century Gothic"/>
              </a:rPr>
              <a:t>Wipfli</a:t>
            </a:r>
            <a:r>
              <a:rPr b="0" spc="-18" dirty="0">
                <a:latin typeface="Century Gothic"/>
                <a:cs typeface="Century Gothic"/>
              </a:rPr>
              <a:t> </a:t>
            </a:r>
            <a:r>
              <a:rPr b="0" dirty="0">
                <a:latin typeface="Century Gothic"/>
                <a:cs typeface="Century Gothic"/>
              </a:rPr>
              <a:t>–</a:t>
            </a:r>
            <a:r>
              <a:rPr b="0" spc="-22" dirty="0">
                <a:latin typeface="Century Gothic"/>
                <a:cs typeface="Century Gothic"/>
              </a:rPr>
              <a:t> </a:t>
            </a:r>
            <a:r>
              <a:rPr b="0" spc="71" dirty="0">
                <a:latin typeface="Century Gothic"/>
                <a:cs typeface="Century Gothic"/>
              </a:rPr>
              <a:t>Top</a:t>
            </a:r>
            <a:r>
              <a:rPr b="0" spc="-9" dirty="0">
                <a:latin typeface="Century Gothic"/>
                <a:cs typeface="Century Gothic"/>
              </a:rPr>
              <a:t> </a:t>
            </a:r>
            <a:r>
              <a:rPr b="0" spc="-44" dirty="0">
                <a:latin typeface="Century Gothic"/>
                <a:cs typeface="Century Gothic"/>
              </a:rPr>
              <a:t>10</a:t>
            </a:r>
            <a:r>
              <a:rPr b="0" spc="-31" dirty="0">
                <a:latin typeface="Century Gothic"/>
                <a:cs typeface="Century Gothic"/>
              </a:rPr>
              <a:t> </a:t>
            </a:r>
            <a:r>
              <a:rPr b="0" spc="40" dirty="0">
                <a:latin typeface="Century Gothic"/>
                <a:cs typeface="Century Gothic"/>
              </a:rPr>
              <a:t>Reasons!</a:t>
            </a:r>
          </a:p>
        </p:txBody>
      </p:sp>
      <p:sp>
        <p:nvSpPr>
          <p:cNvPr id="3" name="object 3"/>
          <p:cNvSpPr txBox="1"/>
          <p:nvPr/>
        </p:nvSpPr>
        <p:spPr>
          <a:xfrm>
            <a:off x="1116173" y="1107757"/>
            <a:ext cx="10258425" cy="1748473"/>
          </a:xfrm>
          <a:prstGeom prst="rect">
            <a:avLst/>
          </a:prstGeom>
        </p:spPr>
        <p:txBody>
          <a:bodyPr vert="horz" wrap="square" lIns="0" tIns="83484" rIns="0" bIns="0" rtlCol="0">
            <a:spAutoFit/>
          </a:bodyPr>
          <a:lstStyle/>
          <a:p>
            <a:pPr marL="11206" defTabSz="806867">
              <a:spcBef>
                <a:spcPts val="657"/>
              </a:spcBef>
              <a:tabLst>
                <a:tab pos="434251" algn="l"/>
              </a:tabLst>
            </a:pPr>
            <a:r>
              <a:rPr sz="1103" kern="0" spc="-22" dirty="0">
                <a:solidFill>
                  <a:sysClr val="windowText" lastClr="000000"/>
                </a:solidFill>
                <a:latin typeface="Century Gothic"/>
                <a:cs typeface="Century Gothic"/>
              </a:rPr>
              <a:t>10.</a:t>
            </a:r>
            <a:r>
              <a:rPr sz="1103" kern="0" dirty="0">
                <a:solidFill>
                  <a:sysClr val="windowText" lastClr="000000"/>
                </a:solidFill>
                <a:latin typeface="Century Gothic"/>
                <a:cs typeface="Century Gothic"/>
              </a:rPr>
              <a:t>	</a:t>
            </a:r>
            <a:r>
              <a:rPr sz="1103" kern="0" spc="71" dirty="0">
                <a:solidFill>
                  <a:sysClr val="windowText" lastClr="000000"/>
                </a:solidFill>
                <a:latin typeface="Century Gothic"/>
                <a:cs typeface="Century Gothic"/>
              </a:rPr>
              <a:t>Wipfli</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gives</a:t>
            </a:r>
            <a:r>
              <a:rPr sz="1103" kern="0" spc="62"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back</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to</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40" dirty="0">
                <a:solidFill>
                  <a:sysClr val="windowText" lastClr="000000"/>
                </a:solidFill>
                <a:latin typeface="Century Gothic"/>
                <a:cs typeface="Century Gothic"/>
              </a:rPr>
              <a:t> </a:t>
            </a:r>
            <a:r>
              <a:rPr sz="1103" kern="0" spc="49" dirty="0">
                <a:solidFill>
                  <a:sysClr val="windowText" lastClr="000000"/>
                </a:solidFill>
                <a:latin typeface="Century Gothic"/>
                <a:cs typeface="Century Gothic"/>
              </a:rPr>
              <a:t>communities</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we</a:t>
            </a:r>
            <a:r>
              <a:rPr sz="1103" kern="0" spc="1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live</a:t>
            </a:r>
            <a:r>
              <a:rPr sz="1103" kern="0" spc="57"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in</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annually</a:t>
            </a:r>
            <a:r>
              <a:rPr sz="1103" kern="0" spc="57"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through</a:t>
            </a:r>
            <a:r>
              <a:rPr sz="1103" kern="0" spc="40"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22" dirty="0">
                <a:solidFill>
                  <a:sysClr val="windowText" lastClr="000000"/>
                </a:solidFill>
                <a:latin typeface="Century Gothic"/>
                <a:cs typeface="Century Gothic"/>
              </a:rPr>
              <a:t> </a:t>
            </a:r>
            <a:r>
              <a:rPr sz="1103" kern="0" spc="49" dirty="0">
                <a:solidFill>
                  <a:sysClr val="windowText" lastClr="000000"/>
                </a:solidFill>
                <a:latin typeface="Century Gothic"/>
                <a:cs typeface="Century Gothic"/>
              </a:rPr>
              <a:t>Community</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Day</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Giving,</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including</a:t>
            </a:r>
            <a:r>
              <a:rPr sz="1103" kern="0" spc="49"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offices</a:t>
            </a:r>
            <a:r>
              <a:rPr sz="1103" kern="0" spc="35" dirty="0">
                <a:solidFill>
                  <a:sysClr val="windowText" lastClr="000000"/>
                </a:solidFill>
                <a:latin typeface="Century Gothic"/>
                <a:cs typeface="Century Gothic"/>
              </a:rPr>
              <a:t> </a:t>
            </a:r>
            <a:r>
              <a:rPr sz="1103" kern="0" spc="75" dirty="0">
                <a:solidFill>
                  <a:sysClr val="windowText" lastClr="000000"/>
                </a:solidFill>
                <a:latin typeface="Century Gothic"/>
                <a:cs typeface="Century Gothic"/>
              </a:rPr>
              <a:t>in</a:t>
            </a:r>
            <a:r>
              <a:rPr sz="1103" kern="0" spc="40" dirty="0">
                <a:solidFill>
                  <a:sysClr val="windowText" lastClr="000000"/>
                </a:solidFill>
                <a:latin typeface="Century Gothic"/>
                <a:cs typeface="Century Gothic"/>
              </a:rPr>
              <a:t> </a:t>
            </a:r>
            <a:r>
              <a:rPr sz="1103" kern="0" spc="35" dirty="0">
                <a:solidFill>
                  <a:sysClr val="windowText" lastClr="000000"/>
                </a:solidFill>
                <a:latin typeface="Century Gothic"/>
                <a:cs typeface="Century Gothic"/>
              </a:rPr>
              <a:t>Wisconsin.</a:t>
            </a:r>
            <a:endParaRPr sz="1103" kern="0">
              <a:solidFill>
                <a:sysClr val="windowText" lastClr="000000"/>
              </a:solidFill>
              <a:latin typeface="Century Gothic"/>
              <a:cs typeface="Century Gothic"/>
            </a:endParaRPr>
          </a:p>
          <a:p>
            <a:pPr marL="434811" marR="4483" indent="-423604" defTabSz="806867">
              <a:lnSpc>
                <a:spcPct val="100800"/>
              </a:lnSpc>
              <a:spcBef>
                <a:spcPts val="560"/>
              </a:spcBef>
              <a:tabLst>
                <a:tab pos="434251" algn="l"/>
              </a:tabLst>
            </a:pPr>
            <a:r>
              <a:rPr sz="1103" kern="0" spc="-22" dirty="0">
                <a:solidFill>
                  <a:sysClr val="windowText" lastClr="000000"/>
                </a:solidFill>
                <a:latin typeface="Century Gothic"/>
                <a:cs typeface="Century Gothic"/>
              </a:rPr>
              <a:t>9.</a:t>
            </a:r>
            <a:r>
              <a:rPr sz="1103" kern="0"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Wipfli’s</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healthcare</a:t>
            </a:r>
            <a:r>
              <a:rPr sz="1103" kern="0" spc="35"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practice</a:t>
            </a:r>
            <a:r>
              <a:rPr sz="1103" kern="0" spc="40"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sponsors</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many</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education</a:t>
            </a:r>
            <a:r>
              <a:rPr sz="1103" kern="0" spc="35"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sessions </a:t>
            </a:r>
            <a:r>
              <a:rPr sz="1103" kern="0" spc="44" dirty="0">
                <a:solidFill>
                  <a:sysClr val="windowText" lastClr="000000"/>
                </a:solidFill>
                <a:latin typeface="Century Gothic"/>
                <a:cs typeface="Century Gothic"/>
              </a:rPr>
              <a:t>for</a:t>
            </a:r>
            <a:r>
              <a:rPr sz="1103" kern="0" spc="9"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clients</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prospects</a:t>
            </a:r>
            <a:r>
              <a:rPr sz="1103" kern="0" spc="22"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throughout</a:t>
            </a:r>
            <a:r>
              <a:rPr sz="1103" kern="0" spc="1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40"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year.</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Topics</a:t>
            </a:r>
            <a:r>
              <a:rPr sz="1103" kern="0" spc="35" dirty="0">
                <a:solidFill>
                  <a:sysClr val="windowText" lastClr="000000"/>
                </a:solidFill>
                <a:latin typeface="Century Gothic"/>
                <a:cs typeface="Century Gothic"/>
              </a:rPr>
              <a:t> </a:t>
            </a:r>
            <a:r>
              <a:rPr sz="1103" kern="0" spc="84" dirty="0">
                <a:solidFill>
                  <a:sysClr val="windowText" lastClr="000000"/>
                </a:solidFill>
                <a:latin typeface="Century Gothic"/>
                <a:cs typeface="Century Gothic"/>
              </a:rPr>
              <a:t>this</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past</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year</a:t>
            </a:r>
            <a:r>
              <a:rPr sz="1103" kern="0" spc="44"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have </a:t>
            </a:r>
            <a:r>
              <a:rPr sz="1103" kern="0" dirty="0">
                <a:solidFill>
                  <a:sysClr val="windowText" lastClr="000000"/>
                </a:solidFill>
                <a:latin typeface="Century Gothic"/>
                <a:cs typeface="Century Gothic"/>
              </a:rPr>
              <a:t>included</a:t>
            </a:r>
            <a:r>
              <a:rPr sz="1103" kern="0" spc="84"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rural </a:t>
            </a:r>
            <a:r>
              <a:rPr sz="1103" kern="0" dirty="0">
                <a:solidFill>
                  <a:sysClr val="windowText" lastClr="000000"/>
                </a:solidFill>
                <a:latin typeface="Century Gothic"/>
                <a:cs typeface="Century Gothic"/>
              </a:rPr>
              <a:t>health</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clinics,</a:t>
            </a:r>
            <a:r>
              <a:rPr sz="1103" kern="0" spc="6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digital</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assets,</a:t>
            </a:r>
            <a:r>
              <a:rPr sz="1103" kern="0" spc="6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cybersecurity,</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capital</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planning.</a:t>
            </a:r>
            <a:r>
              <a:rPr sz="1103" kern="0" spc="71"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These</a:t>
            </a:r>
            <a:r>
              <a:rPr sz="1103" kern="0" spc="62" dirty="0">
                <a:solidFill>
                  <a:sysClr val="windowText" lastClr="000000"/>
                </a:solidFill>
                <a:latin typeface="Century Gothic"/>
                <a:cs typeface="Century Gothic"/>
              </a:rPr>
              <a:t> sessions</a:t>
            </a:r>
            <a:r>
              <a:rPr sz="1103" kern="0" spc="8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come</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at</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no</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additional</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cost</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to</a:t>
            </a:r>
            <a:r>
              <a:rPr sz="1103" kern="0" spc="62"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you.</a:t>
            </a:r>
            <a:endParaRPr sz="1103" kern="0">
              <a:solidFill>
                <a:sysClr val="windowText" lastClr="000000"/>
              </a:solidFill>
              <a:latin typeface="Century Gothic"/>
              <a:cs typeface="Century Gothic"/>
            </a:endParaRPr>
          </a:p>
          <a:p>
            <a:pPr marL="434251" indent="-423045" defTabSz="806867">
              <a:spcBef>
                <a:spcPts val="560"/>
              </a:spcBef>
              <a:buFontTx/>
              <a:buAutoNum type="arabicPeriod" startAt="8"/>
              <a:tabLst>
                <a:tab pos="434251" algn="l"/>
              </a:tabLst>
            </a:pPr>
            <a:r>
              <a:rPr sz="1103" kern="0" spc="71" dirty="0">
                <a:solidFill>
                  <a:sysClr val="windowText" lastClr="000000"/>
                </a:solidFill>
                <a:latin typeface="Century Gothic"/>
                <a:cs typeface="Century Gothic"/>
              </a:rPr>
              <a:t>Wipfli</a:t>
            </a:r>
            <a:r>
              <a:rPr sz="1103" kern="0" spc="4"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supports</a:t>
            </a:r>
            <a:r>
              <a:rPr sz="1103" kern="0" spc="-1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healthcare</a:t>
            </a:r>
            <a:r>
              <a:rPr sz="1103" kern="0" spc="-4" dirty="0">
                <a:solidFill>
                  <a:sysClr val="windowText" lastClr="000000"/>
                </a:solidFill>
                <a:latin typeface="Century Gothic"/>
                <a:cs typeface="Century Gothic"/>
              </a:rPr>
              <a:t> </a:t>
            </a:r>
            <a:r>
              <a:rPr sz="1103" kern="0" spc="75" dirty="0">
                <a:solidFill>
                  <a:sysClr val="windowText" lastClr="000000"/>
                </a:solidFill>
                <a:latin typeface="Century Gothic"/>
                <a:cs typeface="Century Gothic"/>
              </a:rPr>
              <a:t>in</a:t>
            </a:r>
            <a:r>
              <a:rPr sz="1103" kern="0" dirty="0">
                <a:solidFill>
                  <a:sysClr val="windowText" lastClr="000000"/>
                </a:solidFill>
                <a:latin typeface="Century Gothic"/>
                <a:cs typeface="Century Gothic"/>
              </a:rPr>
              <a:t> </a:t>
            </a:r>
            <a:r>
              <a:rPr sz="1103" kern="0" spc="35" dirty="0">
                <a:solidFill>
                  <a:sysClr val="windowText" lastClr="000000"/>
                </a:solidFill>
                <a:latin typeface="Century Gothic"/>
                <a:cs typeface="Century Gothic"/>
              </a:rPr>
              <a:t>Wisconsin:</a:t>
            </a:r>
            <a:endParaRPr sz="1103" kern="0">
              <a:solidFill>
                <a:sysClr val="windowText" lastClr="000000"/>
              </a:solidFill>
              <a:latin typeface="Century Gothic"/>
              <a:cs typeface="Century Gothic"/>
            </a:endParaRPr>
          </a:p>
          <a:p>
            <a:pPr marL="651096" marR="191070" lvl="1" indent="-211242" defTabSz="806867">
              <a:lnSpc>
                <a:spcPct val="100800"/>
              </a:lnSpc>
              <a:spcBef>
                <a:spcPts val="560"/>
              </a:spcBef>
              <a:buFont typeface="Wingdings"/>
              <a:buChar char=""/>
              <a:tabLst>
                <a:tab pos="651096" algn="l"/>
              </a:tabLst>
            </a:pPr>
            <a:r>
              <a:rPr sz="1103" kern="0" dirty="0">
                <a:solidFill>
                  <a:sysClr val="windowText" lastClr="000000"/>
                </a:solidFill>
                <a:latin typeface="Century Gothic"/>
                <a:cs typeface="Century Gothic"/>
              </a:rPr>
              <a:t>Active</a:t>
            </a:r>
            <a:r>
              <a:rPr sz="1103" kern="0" spc="35" dirty="0">
                <a:solidFill>
                  <a:sysClr val="windowText" lastClr="000000"/>
                </a:solidFill>
                <a:latin typeface="Century Gothic"/>
                <a:cs typeface="Century Gothic"/>
              </a:rPr>
              <a:t> </a:t>
            </a:r>
            <a:r>
              <a:rPr sz="1103" kern="0" spc="40" dirty="0">
                <a:solidFill>
                  <a:sysClr val="windowText" lastClr="000000"/>
                </a:solidFill>
                <a:latin typeface="Century Gothic"/>
                <a:cs typeface="Century Gothic"/>
              </a:rPr>
              <a:t>supporter</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44"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Wisconsin </a:t>
            </a:r>
            <a:r>
              <a:rPr sz="1103" kern="0" spc="44" dirty="0">
                <a:solidFill>
                  <a:sysClr val="windowText" lastClr="000000"/>
                </a:solidFill>
                <a:latin typeface="Century Gothic"/>
                <a:cs typeface="Century Gothic"/>
              </a:rPr>
              <a:t>Hospital</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Association</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(WHA),</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2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American</a:t>
            </a:r>
            <a:r>
              <a:rPr sz="1103" kern="0" spc="75"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Hospital </a:t>
            </a:r>
            <a:r>
              <a:rPr sz="1103" kern="0" dirty="0">
                <a:solidFill>
                  <a:sysClr val="windowText" lastClr="000000"/>
                </a:solidFill>
                <a:latin typeface="Century Gothic"/>
                <a:cs typeface="Century Gothic"/>
              </a:rPr>
              <a:t>Association</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(AHA),</a:t>
            </a:r>
            <a:r>
              <a:rPr sz="1103" kern="0" spc="6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well</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a:t>
            </a:r>
            <a:r>
              <a:rPr sz="1103" kern="0" spc="44" dirty="0">
                <a:solidFill>
                  <a:sysClr val="windowText" lastClr="000000"/>
                </a:solidFill>
                <a:latin typeface="Century Gothic"/>
                <a:cs typeface="Century Gothic"/>
              </a:rPr>
              <a:t> </a:t>
            </a:r>
            <a:r>
              <a:rPr sz="1103" kern="0" spc="79" dirty="0">
                <a:solidFill>
                  <a:sysClr val="windowText" lastClr="000000"/>
                </a:solidFill>
                <a:latin typeface="Century Gothic"/>
                <a:cs typeface="Century Gothic"/>
              </a:rPr>
              <a:t>HFMA</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Chapters</a:t>
            </a:r>
            <a:r>
              <a:rPr sz="1103" kern="0" spc="44"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within </a:t>
            </a:r>
            <a:r>
              <a:rPr sz="1103" kern="0" spc="62" dirty="0">
                <a:solidFill>
                  <a:sysClr val="windowText" lastClr="000000"/>
                </a:solidFill>
                <a:latin typeface="Century Gothic"/>
                <a:cs typeface="Century Gothic"/>
              </a:rPr>
              <a:t>Wisconsin</a:t>
            </a:r>
            <a:r>
              <a:rPr sz="1103" kern="0" spc="2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9"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joint</a:t>
            </a:r>
            <a:r>
              <a:rPr sz="1103" kern="0" spc="-13" dirty="0">
                <a:solidFill>
                  <a:sysClr val="windowText" lastClr="000000"/>
                </a:solidFill>
                <a:latin typeface="Century Gothic"/>
                <a:cs typeface="Century Gothic"/>
              </a:rPr>
              <a:t> </a:t>
            </a:r>
            <a:r>
              <a:rPr sz="1103" kern="0" spc="79" dirty="0">
                <a:solidFill>
                  <a:sysClr val="windowText" lastClr="000000"/>
                </a:solidFill>
                <a:latin typeface="Century Gothic"/>
                <a:cs typeface="Century Gothic"/>
              </a:rPr>
              <a:t>HFMA</a:t>
            </a:r>
            <a:r>
              <a:rPr sz="1103" kern="0" spc="40" dirty="0">
                <a:solidFill>
                  <a:sysClr val="windowText" lastClr="000000"/>
                </a:solidFill>
                <a:latin typeface="Century Gothic"/>
                <a:cs typeface="Century Gothic"/>
              </a:rPr>
              <a:t> efforts</a:t>
            </a:r>
            <a:r>
              <a:rPr sz="1103" kern="0"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throughout</a:t>
            </a:r>
            <a:r>
              <a:rPr sz="1103" kern="0" spc="-1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1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Midwest,</a:t>
            </a:r>
            <a:r>
              <a:rPr sz="1103" kern="0" spc="2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13"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Wisconsin</a:t>
            </a:r>
            <a:r>
              <a:rPr sz="1103" kern="0" spc="2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Office</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9"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Rural</a:t>
            </a:r>
            <a:r>
              <a:rPr sz="1103" kern="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Health.</a:t>
            </a:r>
            <a:endParaRPr sz="1103" kern="0">
              <a:solidFill>
                <a:sysClr val="windowText" lastClr="000000"/>
              </a:solidFill>
              <a:latin typeface="Century Gothic"/>
              <a:cs typeface="Century Gothic"/>
            </a:endParaRPr>
          </a:p>
          <a:p>
            <a:pPr marL="651096" marR="313781" lvl="1" indent="-211242" defTabSz="806867">
              <a:lnSpc>
                <a:spcPct val="100800"/>
              </a:lnSpc>
              <a:spcBef>
                <a:spcPts val="552"/>
              </a:spcBef>
              <a:buFont typeface="Wingdings"/>
              <a:buChar char=""/>
              <a:tabLst>
                <a:tab pos="651096" algn="l"/>
              </a:tabLst>
            </a:pPr>
            <a:r>
              <a:rPr sz="1103" kern="0" dirty="0">
                <a:solidFill>
                  <a:sysClr val="windowText" lastClr="000000"/>
                </a:solidFill>
                <a:latin typeface="Century Gothic"/>
                <a:cs typeface="Century Gothic"/>
              </a:rPr>
              <a:t>Participate</a:t>
            </a:r>
            <a:r>
              <a:rPr sz="1103" kern="0" spc="75" dirty="0">
                <a:solidFill>
                  <a:sysClr val="windowText" lastClr="000000"/>
                </a:solidFill>
                <a:latin typeface="Century Gothic"/>
                <a:cs typeface="Century Gothic"/>
              </a:rPr>
              <a:t> in </a:t>
            </a:r>
            <a:r>
              <a:rPr sz="1103" kern="0" spc="62" dirty="0">
                <a:solidFill>
                  <a:sysClr val="windowText" lastClr="000000"/>
                </a:solidFill>
                <a:latin typeface="Century Gothic"/>
                <a:cs typeface="Century Gothic"/>
              </a:rPr>
              <a:t>numerous</a:t>
            </a:r>
            <a:r>
              <a:rPr sz="1103" kern="0" spc="6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projects</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57" dirty="0">
                <a:solidFill>
                  <a:sysClr val="windowText" lastClr="000000"/>
                </a:solidFill>
                <a:latin typeface="Century Gothic"/>
                <a:cs typeface="Century Gothic"/>
              </a:rPr>
              <a:t> </a:t>
            </a:r>
            <a:r>
              <a:rPr sz="1103" kern="0" spc="49" dirty="0">
                <a:solidFill>
                  <a:sysClr val="windowText" lastClr="000000"/>
                </a:solidFill>
                <a:latin typeface="Century Gothic"/>
                <a:cs typeface="Century Gothic"/>
              </a:rPr>
              <a:t>training</a:t>
            </a:r>
            <a:r>
              <a:rPr sz="1103" kern="0" spc="84"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sessions</a:t>
            </a:r>
            <a:r>
              <a:rPr sz="1103" kern="0" spc="8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for</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CFOs</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66"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business</a:t>
            </a:r>
            <a:r>
              <a:rPr sz="1103" kern="0" spc="10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office</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managers</a:t>
            </a:r>
            <a:r>
              <a:rPr sz="1103" kern="0" spc="84"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with</a:t>
            </a:r>
            <a:r>
              <a:rPr sz="1103" kern="0" spc="8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these</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various</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associations</a:t>
            </a:r>
            <a:r>
              <a:rPr sz="1103" kern="0" spc="97"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upon </a:t>
            </a:r>
            <a:r>
              <a:rPr sz="1103" kern="0" dirty="0">
                <a:solidFill>
                  <a:sysClr val="windowText" lastClr="000000"/>
                </a:solidFill>
                <a:latin typeface="Century Gothic"/>
                <a:cs typeface="Century Gothic"/>
              </a:rPr>
              <a:t>request</a:t>
            </a:r>
            <a:r>
              <a:rPr sz="1103" kern="0" spc="71"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without</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charge</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to</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association</a:t>
            </a:r>
            <a:r>
              <a:rPr sz="1103" kern="0" spc="79"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or</a:t>
            </a:r>
            <a:r>
              <a:rPr sz="1103" kern="0" spc="4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organization</a:t>
            </a:r>
            <a:endParaRPr sz="1103" kern="0">
              <a:solidFill>
                <a:sysClr val="windowText" lastClr="000000"/>
              </a:solidFill>
              <a:latin typeface="Century Gothic"/>
              <a:cs typeface="Century Gothic"/>
            </a:endParaRPr>
          </a:p>
        </p:txBody>
      </p:sp>
      <p:sp>
        <p:nvSpPr>
          <p:cNvPr id="4" name="object 4"/>
          <p:cNvSpPr txBox="1"/>
          <p:nvPr/>
        </p:nvSpPr>
        <p:spPr>
          <a:xfrm>
            <a:off x="1116173" y="2817901"/>
            <a:ext cx="138953" cy="499563"/>
          </a:xfrm>
          <a:prstGeom prst="rect">
            <a:avLst/>
          </a:prstGeom>
        </p:spPr>
        <p:txBody>
          <a:bodyPr vert="horz" wrap="square" lIns="0" tIns="82363" rIns="0" bIns="0" rtlCol="0">
            <a:spAutoFit/>
          </a:bodyPr>
          <a:lstStyle/>
          <a:p>
            <a:pPr marL="11206" defTabSz="806867">
              <a:spcBef>
                <a:spcPts val="649"/>
              </a:spcBef>
            </a:pPr>
            <a:r>
              <a:rPr sz="1103" kern="0" spc="-22" dirty="0">
                <a:solidFill>
                  <a:sysClr val="windowText" lastClr="000000"/>
                </a:solidFill>
                <a:latin typeface="Century Gothic"/>
                <a:cs typeface="Century Gothic"/>
              </a:rPr>
              <a:t>7.</a:t>
            </a:r>
            <a:endParaRPr sz="1103" kern="0">
              <a:solidFill>
                <a:sysClr val="windowText" lastClr="000000"/>
              </a:solidFill>
              <a:latin typeface="Century Gothic"/>
              <a:cs typeface="Century Gothic"/>
            </a:endParaRPr>
          </a:p>
          <a:p>
            <a:pPr marL="11206" defTabSz="806867">
              <a:spcBef>
                <a:spcPts val="560"/>
              </a:spcBef>
            </a:pPr>
            <a:r>
              <a:rPr sz="1103" kern="0" spc="-22" dirty="0">
                <a:solidFill>
                  <a:sysClr val="windowText" lastClr="000000"/>
                </a:solidFill>
                <a:latin typeface="Century Gothic"/>
                <a:cs typeface="Century Gothic"/>
              </a:rPr>
              <a:t>6.</a:t>
            </a:r>
            <a:endParaRPr sz="1103" kern="0">
              <a:solidFill>
                <a:sysClr val="windowText" lastClr="000000"/>
              </a:solidFill>
              <a:latin typeface="Century Gothic"/>
              <a:cs typeface="Century Gothic"/>
            </a:endParaRPr>
          </a:p>
        </p:txBody>
      </p:sp>
      <p:sp>
        <p:nvSpPr>
          <p:cNvPr id="5" name="object 5"/>
          <p:cNvSpPr txBox="1"/>
          <p:nvPr/>
        </p:nvSpPr>
        <p:spPr>
          <a:xfrm>
            <a:off x="1539755" y="2817900"/>
            <a:ext cx="9585512" cy="1090687"/>
          </a:xfrm>
          <a:prstGeom prst="rect">
            <a:avLst/>
          </a:prstGeom>
        </p:spPr>
        <p:txBody>
          <a:bodyPr vert="horz" wrap="square" lIns="0" tIns="82363" rIns="0" bIns="0" rtlCol="0">
            <a:spAutoFit/>
          </a:bodyPr>
          <a:lstStyle/>
          <a:p>
            <a:pPr marL="11206" defTabSz="806867">
              <a:spcBef>
                <a:spcPts val="649"/>
              </a:spcBef>
            </a:pPr>
            <a:r>
              <a:rPr sz="1103" kern="0" spc="71" dirty="0">
                <a:solidFill>
                  <a:sysClr val="windowText" lastClr="000000"/>
                </a:solidFill>
                <a:latin typeface="Century Gothic"/>
                <a:cs typeface="Century Gothic"/>
              </a:rPr>
              <a:t>Wipfli</a:t>
            </a:r>
            <a:r>
              <a:rPr sz="1103" kern="0" spc="62" dirty="0">
                <a:solidFill>
                  <a:sysClr val="windowText" lastClr="000000"/>
                </a:solidFill>
                <a:latin typeface="Century Gothic"/>
                <a:cs typeface="Century Gothic"/>
              </a:rPr>
              <a:t> </a:t>
            </a:r>
            <a:r>
              <a:rPr sz="1103" kern="0" spc="93" dirty="0">
                <a:solidFill>
                  <a:sysClr val="windowText" lastClr="000000"/>
                </a:solidFill>
                <a:latin typeface="Century Gothic"/>
                <a:cs typeface="Century Gothic"/>
              </a:rPr>
              <a:t>is</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a:t>
            </a:r>
            <a:r>
              <a:rPr sz="1103" kern="0" spc="5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active</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member</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AICPA</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healthcare</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Audit</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Quality</a:t>
            </a:r>
            <a:r>
              <a:rPr sz="1103" kern="0" spc="71"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Center</a:t>
            </a:r>
            <a:endParaRPr sz="1103" kern="0">
              <a:solidFill>
                <a:sysClr val="windowText" lastClr="000000"/>
              </a:solidFill>
              <a:latin typeface="Century Gothic"/>
              <a:cs typeface="Century Gothic"/>
            </a:endParaRPr>
          </a:p>
          <a:p>
            <a:pPr marL="11206" marR="4483" defTabSz="806867">
              <a:lnSpc>
                <a:spcPct val="100800"/>
              </a:lnSpc>
              <a:spcBef>
                <a:spcPts val="552"/>
              </a:spcBef>
            </a:pPr>
            <a:r>
              <a:rPr sz="1103" kern="0" spc="71" dirty="0">
                <a:solidFill>
                  <a:sysClr val="windowText" lastClr="000000"/>
                </a:solidFill>
                <a:latin typeface="Century Gothic"/>
                <a:cs typeface="Century Gothic"/>
              </a:rPr>
              <a:t>Wipfli</a:t>
            </a:r>
            <a:r>
              <a:rPr sz="1103" kern="0" spc="8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has</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long-standing</a:t>
            </a:r>
            <a:r>
              <a:rPr sz="1103" kern="0" spc="106"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relationships</a:t>
            </a:r>
            <a:r>
              <a:rPr sz="1103" kern="0" spc="88" dirty="0">
                <a:solidFill>
                  <a:sysClr val="windowText" lastClr="000000"/>
                </a:solidFill>
                <a:latin typeface="Century Gothic"/>
                <a:cs typeface="Century Gothic"/>
              </a:rPr>
              <a:t> </a:t>
            </a:r>
            <a:r>
              <a:rPr sz="1103" kern="0" spc="71" dirty="0">
                <a:solidFill>
                  <a:sysClr val="windowText" lastClr="000000"/>
                </a:solidFill>
                <a:latin typeface="Century Gothic"/>
                <a:cs typeface="Century Gothic"/>
              </a:rPr>
              <a:t>with</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both</a:t>
            </a:r>
            <a:r>
              <a:rPr sz="1103" kern="0" spc="75"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Medicare</a:t>
            </a:r>
            <a:r>
              <a:rPr sz="1103" kern="0" spc="9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(National</a:t>
            </a:r>
            <a:r>
              <a:rPr sz="1103" kern="0" spc="8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Government</a:t>
            </a:r>
            <a:r>
              <a:rPr sz="1103" kern="0" spc="8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Services</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CMS</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Regional</a:t>
            </a:r>
            <a:r>
              <a:rPr sz="1103" kern="0" spc="8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Office</a:t>
            </a:r>
            <a:r>
              <a:rPr sz="1103" kern="0" spc="93"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in</a:t>
            </a:r>
            <a:r>
              <a:rPr sz="1103" kern="0" spc="79"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Chicago)</a:t>
            </a:r>
            <a:r>
              <a:rPr sz="1103" kern="0" spc="84"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and </a:t>
            </a:r>
            <a:r>
              <a:rPr sz="1103" kern="0" dirty="0">
                <a:solidFill>
                  <a:sysClr val="windowText" lastClr="000000"/>
                </a:solidFill>
                <a:latin typeface="Century Gothic"/>
                <a:cs typeface="Century Gothic"/>
              </a:rPr>
              <a:t>Medicaid</a:t>
            </a:r>
            <a:r>
              <a:rPr sz="1103" kern="0" spc="75" dirty="0">
                <a:solidFill>
                  <a:sysClr val="windowText" lastClr="000000"/>
                </a:solidFill>
                <a:latin typeface="Century Gothic"/>
                <a:cs typeface="Century Gothic"/>
              </a:rPr>
              <a:t> </a:t>
            </a:r>
            <a:r>
              <a:rPr sz="1103" kern="0" spc="49" dirty="0">
                <a:solidFill>
                  <a:sysClr val="windowText" lastClr="000000"/>
                </a:solidFill>
                <a:latin typeface="Century Gothic"/>
                <a:cs typeface="Century Gothic"/>
              </a:rPr>
              <a:t>(Wisconsin </a:t>
            </a:r>
            <a:r>
              <a:rPr sz="1103" kern="0" spc="9" dirty="0">
                <a:solidFill>
                  <a:sysClr val="windowText" lastClr="000000"/>
                </a:solidFill>
                <a:latin typeface="Century Gothic"/>
                <a:cs typeface="Century Gothic"/>
              </a:rPr>
              <a:t>Department</a:t>
            </a:r>
            <a:r>
              <a:rPr sz="1103" kern="0" spc="2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of</a:t>
            </a:r>
            <a:r>
              <a:rPr sz="1103" kern="0" spc="35"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Health</a:t>
            </a:r>
            <a:r>
              <a:rPr sz="1103" kern="0" spc="4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Services),</a:t>
            </a:r>
            <a:r>
              <a:rPr sz="1103" kern="0" spc="4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including</a:t>
            </a:r>
            <a:r>
              <a:rPr sz="1103" kern="0" spc="4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development</a:t>
            </a:r>
            <a:r>
              <a:rPr sz="1103" kern="0" spc="5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of</a:t>
            </a:r>
            <a:r>
              <a:rPr sz="1103" kern="0" spc="4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several</a:t>
            </a:r>
            <a:r>
              <a:rPr sz="1103" kern="0" spc="35"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reports</a:t>
            </a:r>
            <a:r>
              <a:rPr sz="1103" kern="0" spc="26"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with</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the</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state</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of</a:t>
            </a:r>
            <a:r>
              <a:rPr sz="1103" kern="0" spc="35"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Wisconsin</a:t>
            </a:r>
            <a:r>
              <a:rPr sz="1103" kern="0" spc="5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such</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as</a:t>
            </a:r>
            <a:r>
              <a:rPr sz="1103" kern="0" spc="49"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the </a:t>
            </a:r>
            <a:r>
              <a:rPr sz="1103" kern="0" dirty="0">
                <a:solidFill>
                  <a:sysClr val="windowText" lastClr="000000"/>
                </a:solidFill>
                <a:latin typeface="Century Gothic"/>
                <a:cs typeface="Century Gothic"/>
              </a:rPr>
              <a:t>Medicaid</a:t>
            </a:r>
            <a:r>
              <a:rPr sz="1103" kern="0" spc="7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crossover</a:t>
            </a:r>
            <a:r>
              <a:rPr sz="1103" kern="0" spc="35" dirty="0">
                <a:solidFill>
                  <a:sysClr val="windowText" lastClr="000000"/>
                </a:solidFill>
                <a:latin typeface="Century Gothic"/>
                <a:cs typeface="Century Gothic"/>
              </a:rPr>
              <a:t> </a:t>
            </a:r>
            <a:r>
              <a:rPr sz="1103" kern="0" spc="-31" dirty="0">
                <a:solidFill>
                  <a:sysClr val="windowText" lastClr="000000"/>
                </a:solidFill>
                <a:latin typeface="Century Gothic"/>
                <a:cs typeface="Century Gothic"/>
              </a:rPr>
              <a:t>bad</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debt</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file</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for</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use</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on</a:t>
            </a:r>
            <a:r>
              <a:rPr sz="1103" kern="0" spc="44"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Medicare</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cost</a:t>
            </a:r>
            <a:r>
              <a:rPr sz="1103" kern="0" spc="26"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reports</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among</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other</a:t>
            </a:r>
            <a:r>
              <a:rPr sz="1103" kern="0" spc="40" dirty="0">
                <a:solidFill>
                  <a:sysClr val="windowText" lastClr="000000"/>
                </a:solidFill>
                <a:latin typeface="Century Gothic"/>
                <a:cs typeface="Century Gothic"/>
              </a:rPr>
              <a:t> efforts</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t>
            </a:r>
            <a:r>
              <a:rPr sz="1103" kern="0" spc="49" dirty="0">
                <a:solidFill>
                  <a:sysClr val="windowText" lastClr="000000"/>
                </a:solidFill>
                <a:latin typeface="Century Gothic"/>
                <a:cs typeface="Century Gothic"/>
              </a:rPr>
              <a:t> Our </a:t>
            </a:r>
            <a:r>
              <a:rPr sz="1103" kern="0" dirty="0">
                <a:solidFill>
                  <a:sysClr val="windowText" lastClr="000000"/>
                </a:solidFill>
                <a:latin typeface="Century Gothic"/>
                <a:cs typeface="Century Gothic"/>
              </a:rPr>
              <a:t>audit</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team</a:t>
            </a:r>
            <a:r>
              <a:rPr sz="1103" kern="0" spc="49"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knows</a:t>
            </a:r>
            <a:r>
              <a:rPr sz="1103" kern="0" spc="40" dirty="0">
                <a:solidFill>
                  <a:sysClr val="windowText" lastClr="000000"/>
                </a:solidFill>
                <a:latin typeface="Century Gothic"/>
                <a:cs typeface="Century Gothic"/>
              </a:rPr>
              <a:t> </a:t>
            </a:r>
            <a:r>
              <a:rPr sz="1103" kern="0" spc="35" dirty="0">
                <a:solidFill>
                  <a:sysClr val="windowText" lastClr="000000"/>
                </a:solidFill>
                <a:latin typeface="Century Gothic"/>
                <a:cs typeface="Century Gothic"/>
              </a:rPr>
              <a:t>reimbursement!</a:t>
            </a:r>
            <a:endParaRPr sz="1103" kern="0">
              <a:solidFill>
                <a:sysClr val="windowText" lastClr="000000"/>
              </a:solidFill>
              <a:latin typeface="Century Gothic"/>
              <a:cs typeface="Century Gothic"/>
            </a:endParaRPr>
          </a:p>
          <a:p>
            <a:pPr marL="11206" defTabSz="806867">
              <a:spcBef>
                <a:spcPts val="569"/>
              </a:spcBef>
            </a:pPr>
            <a:r>
              <a:rPr sz="1103" kern="0" spc="44" dirty="0">
                <a:solidFill>
                  <a:sysClr val="windowText" lastClr="000000"/>
                </a:solidFill>
                <a:latin typeface="Century Gothic"/>
                <a:cs typeface="Century Gothic"/>
              </a:rPr>
              <a:t>Wipfli’s</a:t>
            </a:r>
            <a:r>
              <a:rPr sz="1103" kern="0" spc="6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healthcare</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service</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team</a:t>
            </a:r>
            <a:r>
              <a:rPr sz="1103" kern="0" spc="5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approaches</a:t>
            </a:r>
            <a:r>
              <a:rPr sz="1103" kern="0" spc="49"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rural</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healthcare</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differently</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than</a:t>
            </a:r>
            <a:r>
              <a:rPr sz="1103" kern="0" spc="57"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31"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competitors.</a:t>
            </a:r>
            <a:endParaRPr sz="1103" kern="0">
              <a:solidFill>
                <a:sysClr val="windowText" lastClr="000000"/>
              </a:solidFill>
              <a:latin typeface="Century Gothic"/>
              <a:cs typeface="Century Gothic"/>
            </a:endParaRPr>
          </a:p>
        </p:txBody>
      </p:sp>
      <p:sp>
        <p:nvSpPr>
          <p:cNvPr id="6" name="object 6"/>
          <p:cNvSpPr txBox="1"/>
          <p:nvPr/>
        </p:nvSpPr>
        <p:spPr>
          <a:xfrm>
            <a:off x="1116173" y="3706858"/>
            <a:ext cx="131669" cy="182173"/>
          </a:xfrm>
          <a:prstGeom prst="rect">
            <a:avLst/>
          </a:prstGeom>
        </p:spPr>
        <p:txBody>
          <a:bodyPr vert="horz" wrap="square" lIns="0" tIns="12326" rIns="0" bIns="0" rtlCol="0">
            <a:spAutoFit/>
          </a:bodyPr>
          <a:lstStyle/>
          <a:p>
            <a:pPr marL="11206" defTabSz="806867">
              <a:spcBef>
                <a:spcPts val="97"/>
              </a:spcBef>
            </a:pPr>
            <a:r>
              <a:rPr sz="1103" kern="0" spc="-22" dirty="0">
                <a:solidFill>
                  <a:sysClr val="windowText" lastClr="000000"/>
                </a:solidFill>
                <a:latin typeface="Century Gothic"/>
                <a:cs typeface="Century Gothic"/>
              </a:rPr>
              <a:t>5.</a:t>
            </a:r>
            <a:endParaRPr sz="1103" kern="0">
              <a:solidFill>
                <a:sysClr val="windowText" lastClr="000000"/>
              </a:solidFill>
              <a:latin typeface="Century Gothic"/>
              <a:cs typeface="Century Gothic"/>
            </a:endParaRPr>
          </a:p>
        </p:txBody>
      </p:sp>
      <p:sp>
        <p:nvSpPr>
          <p:cNvPr id="7" name="object 7"/>
          <p:cNvSpPr txBox="1"/>
          <p:nvPr/>
        </p:nvSpPr>
        <p:spPr>
          <a:xfrm>
            <a:off x="1539704" y="3946334"/>
            <a:ext cx="9448240" cy="933247"/>
          </a:xfrm>
          <a:prstGeom prst="rect">
            <a:avLst/>
          </a:prstGeom>
        </p:spPr>
        <p:txBody>
          <a:bodyPr vert="horz" wrap="square" lIns="0" tIns="10646" rIns="0" bIns="0" rtlCol="0">
            <a:spAutoFit/>
          </a:bodyPr>
          <a:lstStyle/>
          <a:p>
            <a:pPr marL="223569" marR="4483" indent="-212923" algn="just" defTabSz="806867">
              <a:lnSpc>
                <a:spcPct val="100800"/>
              </a:lnSpc>
              <a:spcBef>
                <a:spcPts val="84"/>
              </a:spcBef>
              <a:buFont typeface="Arial"/>
              <a:buChar char="•"/>
              <a:tabLst>
                <a:tab pos="223569" algn="l"/>
              </a:tabLst>
            </a:pPr>
            <a:r>
              <a:rPr sz="1103" kern="0" spc="57" dirty="0">
                <a:solidFill>
                  <a:sysClr val="windowText" lastClr="000000"/>
                </a:solidFill>
                <a:latin typeface="Century Gothic"/>
                <a:cs typeface="Century Gothic"/>
              </a:rPr>
              <a:t>The</a:t>
            </a:r>
            <a:r>
              <a:rPr sz="1103" kern="0" spc="1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auditors</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9"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reimbursement</a:t>
            </a:r>
            <a:r>
              <a:rPr sz="1103" kern="0" spc="4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specialists</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are</a:t>
            </a:r>
            <a:r>
              <a:rPr sz="1103" kern="0" spc="-9"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one</a:t>
            </a:r>
            <a:r>
              <a:rPr sz="1103" kern="0" spc="13"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in</a:t>
            </a:r>
            <a:r>
              <a:rPr sz="1103" kern="0" spc="18"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the</a:t>
            </a:r>
            <a:r>
              <a:rPr sz="1103" kern="0" spc="4"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same.</a:t>
            </a:r>
            <a:r>
              <a:rPr sz="1103" kern="0" spc="357"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The</a:t>
            </a:r>
            <a:r>
              <a:rPr sz="1103" kern="0" spc="1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same</a:t>
            </a:r>
            <a:r>
              <a:rPr sz="1103" kern="0" spc="31"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team </a:t>
            </a:r>
            <a:r>
              <a:rPr sz="1103" kern="0" spc="66" dirty="0">
                <a:solidFill>
                  <a:sysClr val="windowText" lastClr="000000"/>
                </a:solidFill>
                <a:latin typeface="Century Gothic"/>
                <a:cs typeface="Century Gothic"/>
              </a:rPr>
              <a:t>will</a:t>
            </a:r>
            <a:r>
              <a:rPr sz="1103" kern="0" spc="2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provide</a:t>
            </a:r>
            <a:r>
              <a:rPr sz="1103" kern="0" spc="4"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service</a:t>
            </a:r>
            <a:r>
              <a:rPr sz="1103" kern="0" spc="18"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for</a:t>
            </a:r>
            <a:r>
              <a:rPr sz="1103" kern="0" spc="-1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audit,</a:t>
            </a:r>
            <a:r>
              <a:rPr sz="1103" kern="0" spc="22"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cost</a:t>
            </a:r>
            <a:r>
              <a:rPr sz="1103" kern="0" spc="1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report,</a:t>
            </a:r>
            <a:r>
              <a:rPr sz="1103" kern="0" spc="-18"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and </a:t>
            </a:r>
            <a:r>
              <a:rPr sz="1103" kern="0" spc="-22" dirty="0">
                <a:solidFill>
                  <a:sysClr val="windowText" lastClr="000000"/>
                </a:solidFill>
                <a:latin typeface="Century Gothic"/>
                <a:cs typeface="Century Gothic"/>
              </a:rPr>
              <a:t>tax </a:t>
            </a:r>
            <a:r>
              <a:rPr sz="1103" kern="0" spc="71" dirty="0">
                <a:solidFill>
                  <a:sysClr val="windowText" lastClr="000000"/>
                </a:solidFill>
                <a:latin typeface="Century Gothic"/>
                <a:cs typeface="Century Gothic"/>
              </a:rPr>
              <a:t>returns</a:t>
            </a:r>
            <a:r>
              <a:rPr sz="1103" kern="0" spc="57"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(990s)</a:t>
            </a:r>
            <a:r>
              <a:rPr sz="1103" kern="0" spc="57"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with</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specialized</a:t>
            </a:r>
            <a:r>
              <a:rPr sz="1103" kern="0" spc="8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experts</a:t>
            </a:r>
            <a:r>
              <a:rPr sz="1103" kern="0" spc="57"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available</a:t>
            </a:r>
            <a:r>
              <a:rPr sz="1103" kern="0" spc="7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as</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well</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for</a:t>
            </a:r>
            <a:r>
              <a:rPr sz="1103" kern="0" spc="40" dirty="0">
                <a:solidFill>
                  <a:sysClr val="windowText" lastClr="000000"/>
                </a:solidFill>
                <a:latin typeface="Century Gothic"/>
                <a:cs typeface="Century Gothic"/>
              </a:rPr>
              <a:t> </a:t>
            </a:r>
            <a:r>
              <a:rPr sz="1103" kern="0" spc="75" dirty="0">
                <a:solidFill>
                  <a:sysClr val="windowText" lastClr="000000"/>
                </a:solidFill>
                <a:latin typeface="Century Gothic"/>
                <a:cs typeface="Century Gothic"/>
              </a:rPr>
              <a:t>in</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depth</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consultation</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related</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to</a:t>
            </a:r>
            <a:r>
              <a:rPr sz="1103" kern="0" spc="49"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non-</a:t>
            </a:r>
            <a:r>
              <a:rPr sz="1103" kern="0" dirty="0">
                <a:solidFill>
                  <a:sysClr val="windowText" lastClr="000000"/>
                </a:solidFill>
                <a:latin typeface="Century Gothic"/>
                <a:cs typeface="Century Gothic"/>
              </a:rPr>
              <a:t>profit</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tax,</a:t>
            </a:r>
            <a:r>
              <a:rPr sz="1103" kern="0" spc="53"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retirement</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plan,</a:t>
            </a:r>
            <a:r>
              <a:rPr sz="1103" kern="0" spc="71"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or</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other </a:t>
            </a:r>
            <a:r>
              <a:rPr sz="1103" kern="0" spc="9" dirty="0">
                <a:solidFill>
                  <a:sysClr val="windowText" lastClr="000000"/>
                </a:solidFill>
                <a:latin typeface="Century Gothic"/>
                <a:cs typeface="Century Gothic"/>
              </a:rPr>
              <a:t>consultation</a:t>
            </a:r>
            <a:r>
              <a:rPr sz="1103" kern="0" spc="18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when</a:t>
            </a:r>
            <a:r>
              <a:rPr sz="1103" kern="0" spc="185"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needed.</a:t>
            </a:r>
            <a:endParaRPr sz="1103" kern="0">
              <a:solidFill>
                <a:sysClr val="windowText" lastClr="000000"/>
              </a:solidFill>
              <a:latin typeface="Century Gothic"/>
              <a:cs typeface="Century Gothic"/>
            </a:endParaRPr>
          </a:p>
          <a:p>
            <a:pPr marL="223569" marR="108143" indent="-212923" algn="just" defTabSz="806867">
              <a:lnSpc>
                <a:spcPct val="100800"/>
              </a:lnSpc>
              <a:spcBef>
                <a:spcPts val="560"/>
              </a:spcBef>
              <a:buFont typeface="Arial"/>
              <a:buChar char="•"/>
              <a:tabLst>
                <a:tab pos="223569" algn="l"/>
              </a:tabLst>
            </a:pPr>
            <a:r>
              <a:rPr sz="1103" kern="0" spc="71" dirty="0">
                <a:solidFill>
                  <a:sysClr val="windowText" lastClr="000000"/>
                </a:solidFill>
                <a:latin typeface="Century Gothic"/>
                <a:cs typeface="Century Gothic"/>
              </a:rPr>
              <a:t>Wipfli</a:t>
            </a:r>
            <a:r>
              <a:rPr sz="1103" kern="0" spc="49" dirty="0">
                <a:solidFill>
                  <a:sysClr val="windowText" lastClr="000000"/>
                </a:solidFill>
                <a:latin typeface="Century Gothic"/>
                <a:cs typeface="Century Gothic"/>
              </a:rPr>
              <a:t> publishes</a:t>
            </a:r>
            <a:r>
              <a:rPr sz="1103" kern="0" spc="7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annual</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“state</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35"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rural</a:t>
            </a:r>
            <a:r>
              <a:rPr sz="1103" kern="0" spc="22"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healthcare”</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report</a:t>
            </a:r>
            <a:r>
              <a:rPr sz="1103" kern="0" spc="22" dirty="0">
                <a:solidFill>
                  <a:sysClr val="windowText" lastClr="000000"/>
                </a:solidFill>
                <a:latin typeface="Century Gothic"/>
                <a:cs typeface="Century Gothic"/>
              </a:rPr>
              <a:t> </a:t>
            </a:r>
            <a:r>
              <a:rPr sz="1103" kern="0" spc="71" dirty="0">
                <a:solidFill>
                  <a:sysClr val="windowText" lastClr="000000"/>
                </a:solidFill>
                <a:latin typeface="Century Gothic"/>
                <a:cs typeface="Century Gothic"/>
              </a:rPr>
              <a:t>utilizing</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survey</a:t>
            </a:r>
            <a:r>
              <a:rPr sz="1103" kern="0" spc="49"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data</a:t>
            </a:r>
            <a:r>
              <a:rPr sz="1103" kern="0" spc="44"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from</a:t>
            </a:r>
            <a:r>
              <a:rPr sz="1103" kern="0" spc="1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over</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100</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different</a:t>
            </a:r>
            <a:r>
              <a:rPr sz="1103" kern="0" spc="53" dirty="0">
                <a:solidFill>
                  <a:sysClr val="windowText" lastClr="000000"/>
                </a:solidFill>
                <a:latin typeface="Century Gothic"/>
                <a:cs typeface="Century Gothic"/>
              </a:rPr>
              <a:t> </a:t>
            </a:r>
            <a:r>
              <a:rPr sz="1103" kern="0" spc="40" dirty="0">
                <a:solidFill>
                  <a:sysClr val="windowText" lastClr="000000"/>
                </a:solidFill>
                <a:latin typeface="Century Gothic"/>
                <a:cs typeface="Century Gothic"/>
              </a:rPr>
              <a:t>hospitals</a:t>
            </a:r>
            <a:r>
              <a:rPr sz="1103" kern="0" spc="49" dirty="0">
                <a:solidFill>
                  <a:sysClr val="windowText" lastClr="000000"/>
                </a:solidFill>
                <a:latin typeface="Century Gothic"/>
                <a:cs typeface="Century Gothic"/>
              </a:rPr>
              <a:t> throughout</a:t>
            </a:r>
            <a:r>
              <a:rPr sz="1103" kern="0" spc="26"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the </a:t>
            </a:r>
            <a:r>
              <a:rPr sz="1103" kern="0" spc="-9" dirty="0">
                <a:solidFill>
                  <a:sysClr val="windowText" lastClr="000000"/>
                </a:solidFill>
                <a:latin typeface="Century Gothic"/>
                <a:cs typeface="Century Gothic"/>
              </a:rPr>
              <a:t>country.</a:t>
            </a:r>
            <a:endParaRPr sz="1103" kern="0">
              <a:solidFill>
                <a:sysClr val="windowText" lastClr="000000"/>
              </a:solidFill>
              <a:latin typeface="Century Gothic"/>
              <a:cs typeface="Century Gothic"/>
            </a:endParaRPr>
          </a:p>
        </p:txBody>
      </p:sp>
      <p:sp>
        <p:nvSpPr>
          <p:cNvPr id="8" name="object 8"/>
          <p:cNvSpPr txBox="1"/>
          <p:nvPr/>
        </p:nvSpPr>
        <p:spPr>
          <a:xfrm>
            <a:off x="1116173" y="5274678"/>
            <a:ext cx="133350" cy="499563"/>
          </a:xfrm>
          <a:prstGeom prst="rect">
            <a:avLst/>
          </a:prstGeom>
        </p:spPr>
        <p:txBody>
          <a:bodyPr vert="horz" wrap="square" lIns="0" tIns="82363" rIns="0" bIns="0" rtlCol="0">
            <a:spAutoFit/>
          </a:bodyPr>
          <a:lstStyle/>
          <a:p>
            <a:pPr marL="11206" defTabSz="806867">
              <a:spcBef>
                <a:spcPts val="649"/>
              </a:spcBef>
            </a:pPr>
            <a:r>
              <a:rPr sz="1103" kern="0" spc="-22" dirty="0">
                <a:solidFill>
                  <a:sysClr val="windowText" lastClr="000000"/>
                </a:solidFill>
                <a:latin typeface="Century Gothic"/>
                <a:cs typeface="Century Gothic"/>
              </a:rPr>
              <a:t>3.</a:t>
            </a:r>
            <a:endParaRPr sz="1103" kern="0">
              <a:solidFill>
                <a:sysClr val="windowText" lastClr="000000"/>
              </a:solidFill>
              <a:latin typeface="Century Gothic"/>
              <a:cs typeface="Century Gothic"/>
            </a:endParaRPr>
          </a:p>
          <a:p>
            <a:pPr marL="11206" defTabSz="806867">
              <a:spcBef>
                <a:spcPts val="560"/>
              </a:spcBef>
            </a:pPr>
            <a:r>
              <a:rPr sz="1103" kern="0" spc="-22" dirty="0">
                <a:solidFill>
                  <a:sysClr val="windowText" lastClr="000000"/>
                </a:solidFill>
                <a:latin typeface="Century Gothic"/>
                <a:cs typeface="Century Gothic"/>
              </a:rPr>
              <a:t>2.</a:t>
            </a:r>
            <a:endParaRPr sz="1103" kern="0">
              <a:solidFill>
                <a:sysClr val="windowText" lastClr="000000"/>
              </a:solidFill>
              <a:latin typeface="Century Gothic"/>
              <a:cs typeface="Century Gothic"/>
            </a:endParaRPr>
          </a:p>
        </p:txBody>
      </p:sp>
      <p:sp>
        <p:nvSpPr>
          <p:cNvPr id="9" name="object 9"/>
          <p:cNvSpPr txBox="1"/>
          <p:nvPr/>
        </p:nvSpPr>
        <p:spPr>
          <a:xfrm>
            <a:off x="1116174" y="5994203"/>
            <a:ext cx="103654" cy="182173"/>
          </a:xfrm>
          <a:prstGeom prst="rect">
            <a:avLst/>
          </a:prstGeom>
        </p:spPr>
        <p:txBody>
          <a:bodyPr vert="horz" wrap="square" lIns="0" tIns="12326" rIns="0" bIns="0" rtlCol="0">
            <a:spAutoFit/>
          </a:bodyPr>
          <a:lstStyle/>
          <a:p>
            <a:pPr marL="11206" defTabSz="806867">
              <a:spcBef>
                <a:spcPts val="97"/>
              </a:spcBef>
            </a:pPr>
            <a:r>
              <a:rPr sz="1103" kern="0" spc="-124" dirty="0">
                <a:solidFill>
                  <a:sysClr val="windowText" lastClr="000000"/>
                </a:solidFill>
                <a:latin typeface="Century Gothic"/>
                <a:cs typeface="Century Gothic"/>
              </a:rPr>
              <a:t>1.</a:t>
            </a:r>
            <a:endParaRPr sz="1103" kern="0">
              <a:solidFill>
                <a:sysClr val="windowText" lastClr="000000"/>
              </a:solidFill>
              <a:latin typeface="Century Gothic"/>
              <a:cs typeface="Century Gothic"/>
            </a:endParaRPr>
          </a:p>
        </p:txBody>
      </p:sp>
      <p:sp>
        <p:nvSpPr>
          <p:cNvPr id="10" name="object 10"/>
          <p:cNvSpPr txBox="1"/>
          <p:nvPr/>
        </p:nvSpPr>
        <p:spPr>
          <a:xfrm>
            <a:off x="1116173" y="4934683"/>
            <a:ext cx="10049996" cy="1266607"/>
          </a:xfrm>
          <a:prstGeom prst="rect">
            <a:avLst/>
          </a:prstGeom>
        </p:spPr>
        <p:txBody>
          <a:bodyPr vert="horz" wrap="square" lIns="0" tIns="10646" rIns="0" bIns="0" rtlCol="0">
            <a:spAutoFit/>
          </a:bodyPr>
          <a:lstStyle/>
          <a:p>
            <a:pPr marL="434811" marR="4483" indent="-423604" defTabSz="806867">
              <a:lnSpc>
                <a:spcPct val="100800"/>
              </a:lnSpc>
              <a:spcBef>
                <a:spcPts val="84"/>
              </a:spcBef>
              <a:tabLst>
                <a:tab pos="434251" algn="l"/>
              </a:tabLst>
            </a:pPr>
            <a:r>
              <a:rPr sz="1103" kern="0" spc="-22" dirty="0">
                <a:solidFill>
                  <a:sysClr val="windowText" lastClr="000000"/>
                </a:solidFill>
                <a:latin typeface="Century Gothic"/>
                <a:cs typeface="Century Gothic"/>
              </a:rPr>
              <a:t>4.</a:t>
            </a:r>
            <a:r>
              <a:rPr sz="1103" kern="0"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Wipfli's </a:t>
            </a:r>
            <a:r>
              <a:rPr sz="1103" kern="0" dirty="0">
                <a:solidFill>
                  <a:sysClr val="windowText" lastClr="000000"/>
                </a:solidFill>
                <a:latin typeface="Century Gothic"/>
                <a:cs typeface="Century Gothic"/>
              </a:rPr>
              <a:t>healthcare</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practices</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were</a:t>
            </a:r>
            <a:r>
              <a:rPr sz="1103" kern="0" spc="31"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built</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around</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clients</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the</a:t>
            </a:r>
            <a:r>
              <a:rPr sz="1103" kern="0" spc="44"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size</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35"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Stoughton</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Hospital,</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35"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healthcare</a:t>
            </a:r>
            <a:r>
              <a:rPr sz="1103" kern="0" spc="44"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practice</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was</a:t>
            </a:r>
            <a:r>
              <a:rPr sz="1103" kern="0" spc="53" dirty="0">
                <a:solidFill>
                  <a:sysClr val="windowText" lastClr="000000"/>
                </a:solidFill>
                <a:latin typeface="Century Gothic"/>
                <a:cs typeface="Century Gothic"/>
              </a:rPr>
              <a:t> built </a:t>
            </a:r>
            <a:r>
              <a:rPr sz="1103" kern="0" dirty="0">
                <a:solidFill>
                  <a:sysClr val="windowText" lastClr="000000"/>
                </a:solidFill>
                <a:latin typeface="Century Gothic"/>
                <a:cs typeface="Century Gothic"/>
              </a:rPr>
              <a:t>on</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audit</a:t>
            </a:r>
            <a:r>
              <a:rPr sz="1103" kern="0" spc="53" dirty="0">
                <a:solidFill>
                  <a:sysClr val="windowText" lastClr="000000"/>
                </a:solidFill>
                <a:latin typeface="Century Gothic"/>
                <a:cs typeface="Century Gothic"/>
              </a:rPr>
              <a:t> </a:t>
            </a:r>
            <a:r>
              <a:rPr sz="1103" kern="0" spc="-22" dirty="0">
                <a:solidFill>
                  <a:sysClr val="windowText" lastClr="000000"/>
                </a:solidFill>
                <a:latin typeface="Century Gothic"/>
                <a:cs typeface="Century Gothic"/>
              </a:rPr>
              <a:t>and </a:t>
            </a:r>
            <a:r>
              <a:rPr sz="1103" kern="0" spc="53" dirty="0">
                <a:solidFill>
                  <a:sysClr val="windowText" lastClr="000000"/>
                </a:solidFill>
                <a:latin typeface="Century Gothic"/>
                <a:cs typeface="Century Gothic"/>
              </a:rPr>
              <a:t>reimbursement</a:t>
            </a:r>
            <a:r>
              <a:rPr sz="1103" kern="0" spc="8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services</a:t>
            </a:r>
            <a:r>
              <a:rPr sz="1103" kern="0" spc="7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to</a:t>
            </a:r>
            <a:r>
              <a:rPr sz="1103" kern="0" spc="44"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Wisconsin</a:t>
            </a:r>
            <a:r>
              <a:rPr sz="1103" kern="0" spc="71"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hospitals.</a:t>
            </a:r>
            <a:endParaRPr sz="1103" kern="0">
              <a:solidFill>
                <a:sysClr val="windowText" lastClr="000000"/>
              </a:solidFill>
              <a:latin typeface="Century Gothic"/>
              <a:cs typeface="Century Gothic"/>
            </a:endParaRPr>
          </a:p>
          <a:p>
            <a:pPr marL="434811" defTabSz="806867">
              <a:spcBef>
                <a:spcPts val="574"/>
              </a:spcBef>
            </a:pPr>
            <a:r>
              <a:rPr sz="1103" kern="0" spc="71" dirty="0">
                <a:solidFill>
                  <a:sysClr val="windowText" lastClr="000000"/>
                </a:solidFill>
                <a:latin typeface="Century Gothic"/>
                <a:cs typeface="Century Gothic"/>
              </a:rPr>
              <a:t>Wipfli</a:t>
            </a:r>
            <a:r>
              <a:rPr sz="1103" kern="0" spc="35"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values</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communication</a:t>
            </a:r>
            <a:r>
              <a:rPr sz="1103" kern="0" spc="40"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and</a:t>
            </a:r>
            <a:r>
              <a:rPr sz="1103" kern="0" spc="2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does</a:t>
            </a:r>
            <a:r>
              <a:rPr sz="1103" kern="0" spc="22"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not</a:t>
            </a:r>
            <a:r>
              <a:rPr sz="1103" kern="0" spc="1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charge</a:t>
            </a:r>
            <a:r>
              <a:rPr sz="1103" kern="0" spc="2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for</a:t>
            </a:r>
            <a:r>
              <a:rPr sz="1103" kern="0" spc="26"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routine</a:t>
            </a:r>
            <a:r>
              <a:rPr sz="1103" kern="0" spc="4"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communication</a:t>
            </a:r>
            <a:r>
              <a:rPr sz="1103" kern="0" spc="53"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a:t>
            </a:r>
            <a:r>
              <a:rPr sz="1103" kern="0" spc="2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we</a:t>
            </a:r>
            <a:r>
              <a:rPr sz="1103" kern="0" spc="26" dirty="0">
                <a:solidFill>
                  <a:sysClr val="windowText" lastClr="000000"/>
                </a:solidFill>
                <a:latin typeface="Century Gothic"/>
                <a:cs typeface="Century Gothic"/>
              </a:rPr>
              <a:t> </a:t>
            </a:r>
            <a:r>
              <a:rPr sz="1103" kern="0" spc="49" dirty="0">
                <a:solidFill>
                  <a:sysClr val="windowText" lastClr="000000"/>
                </a:solidFill>
                <a:latin typeface="Century Gothic"/>
                <a:cs typeface="Century Gothic"/>
              </a:rPr>
              <a:t>like</a:t>
            </a:r>
            <a:r>
              <a:rPr sz="1103" kern="0" spc="44"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to</a:t>
            </a:r>
            <a:r>
              <a:rPr sz="1103" kern="0" spc="18"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hear</a:t>
            </a:r>
            <a:r>
              <a:rPr sz="1103" kern="0" spc="31" dirty="0">
                <a:solidFill>
                  <a:sysClr val="windowText" lastClr="000000"/>
                </a:solidFill>
                <a:latin typeface="Century Gothic"/>
                <a:cs typeface="Century Gothic"/>
              </a:rPr>
              <a:t> </a:t>
            </a:r>
            <a:r>
              <a:rPr sz="1103" kern="0" spc="62" dirty="0">
                <a:solidFill>
                  <a:sysClr val="windowText" lastClr="000000"/>
                </a:solidFill>
                <a:latin typeface="Century Gothic"/>
                <a:cs typeface="Century Gothic"/>
              </a:rPr>
              <a:t>from</a:t>
            </a:r>
            <a:r>
              <a:rPr sz="1103" kern="0" spc="26" dirty="0">
                <a:solidFill>
                  <a:sysClr val="windowText" lastClr="000000"/>
                </a:solidFill>
                <a:latin typeface="Century Gothic"/>
                <a:cs typeface="Century Gothic"/>
              </a:rPr>
              <a:t> </a:t>
            </a:r>
            <a:r>
              <a:rPr sz="1103" kern="0" spc="-18" dirty="0">
                <a:solidFill>
                  <a:sysClr val="windowText" lastClr="000000"/>
                </a:solidFill>
                <a:latin typeface="Century Gothic"/>
                <a:cs typeface="Century Gothic"/>
              </a:rPr>
              <a:t>you.</a:t>
            </a:r>
            <a:endParaRPr sz="1103" kern="0">
              <a:solidFill>
                <a:sysClr val="windowText" lastClr="000000"/>
              </a:solidFill>
              <a:latin typeface="Century Gothic"/>
              <a:cs typeface="Century Gothic"/>
            </a:endParaRPr>
          </a:p>
          <a:p>
            <a:pPr marL="434811" marR="157451" defTabSz="806867">
              <a:lnSpc>
                <a:spcPct val="100800"/>
              </a:lnSpc>
              <a:spcBef>
                <a:spcPts val="552"/>
              </a:spcBef>
            </a:pPr>
            <a:r>
              <a:rPr sz="1103" kern="0" spc="44" dirty="0">
                <a:solidFill>
                  <a:sysClr val="windowText" lastClr="000000"/>
                </a:solidFill>
                <a:latin typeface="Century Gothic"/>
                <a:cs typeface="Century Gothic"/>
              </a:rPr>
              <a:t>Wipfli’s</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proposed</a:t>
            </a:r>
            <a:r>
              <a:rPr sz="1103" kern="0" spc="26"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service</a:t>
            </a:r>
            <a:r>
              <a:rPr sz="1103" kern="0" spc="57"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team</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has</a:t>
            </a:r>
            <a:r>
              <a:rPr sz="1103" kern="0" spc="53" dirty="0">
                <a:solidFill>
                  <a:sysClr val="windowText" lastClr="000000"/>
                </a:solidFill>
                <a:latin typeface="Century Gothic"/>
                <a:cs typeface="Century Gothic"/>
              </a:rPr>
              <a:t> </a:t>
            </a:r>
            <a:r>
              <a:rPr sz="1103" kern="0" spc="-106" dirty="0">
                <a:solidFill>
                  <a:sysClr val="windowText" lastClr="000000"/>
                </a:solidFill>
                <a:latin typeface="Century Gothic"/>
                <a:cs typeface="Century Gothic"/>
              </a:rPr>
              <a:t>a</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combined</a:t>
            </a:r>
            <a:r>
              <a:rPr sz="1103" kern="0" spc="6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over</a:t>
            </a:r>
            <a:r>
              <a:rPr sz="1103" kern="0" spc="18" dirty="0">
                <a:solidFill>
                  <a:sysClr val="windowText" lastClr="000000"/>
                </a:solidFill>
                <a:latin typeface="Century Gothic"/>
                <a:cs typeface="Century Gothic"/>
              </a:rPr>
              <a:t> </a:t>
            </a:r>
            <a:r>
              <a:rPr sz="1103" kern="0" spc="75" dirty="0">
                <a:solidFill>
                  <a:sysClr val="windowText" lastClr="000000"/>
                </a:solidFill>
                <a:latin typeface="Century Gothic"/>
                <a:cs typeface="Century Gothic"/>
              </a:rPr>
              <a:t>50</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years</a:t>
            </a:r>
            <a:r>
              <a:rPr sz="1103" kern="0" spc="53"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of</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experience</a:t>
            </a:r>
            <a:r>
              <a:rPr sz="1103" kern="0" spc="40" dirty="0">
                <a:solidFill>
                  <a:sysClr val="windowText" lastClr="000000"/>
                </a:solidFill>
                <a:latin typeface="Century Gothic"/>
                <a:cs typeface="Century Gothic"/>
              </a:rPr>
              <a:t> </a:t>
            </a:r>
            <a:r>
              <a:rPr sz="1103" kern="0" spc="57" dirty="0">
                <a:solidFill>
                  <a:sysClr val="windowText" lastClr="000000"/>
                </a:solidFill>
                <a:latin typeface="Century Gothic"/>
                <a:cs typeface="Century Gothic"/>
              </a:rPr>
              <a:t>working</a:t>
            </a:r>
            <a:r>
              <a:rPr sz="1103" kern="0" spc="4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on</a:t>
            </a:r>
            <a:r>
              <a:rPr sz="1103" kern="0" spc="40"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audits</a:t>
            </a:r>
            <a:r>
              <a:rPr sz="1103" kern="0" spc="35"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and</a:t>
            </a:r>
            <a:r>
              <a:rPr sz="1103" kern="0" spc="53" dirty="0">
                <a:solidFill>
                  <a:sysClr val="windowText" lastClr="000000"/>
                </a:solidFill>
                <a:latin typeface="Century Gothic"/>
                <a:cs typeface="Century Gothic"/>
              </a:rPr>
              <a:t> reimbursement</a:t>
            </a:r>
            <a:r>
              <a:rPr sz="1103" kern="0" spc="7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projects</a:t>
            </a:r>
            <a:r>
              <a:rPr sz="1103" kern="0" spc="22" dirty="0">
                <a:solidFill>
                  <a:sysClr val="windowText" lastClr="000000"/>
                </a:solidFill>
                <a:latin typeface="Century Gothic"/>
                <a:cs typeface="Century Gothic"/>
              </a:rPr>
              <a:t> </a:t>
            </a:r>
            <a:r>
              <a:rPr sz="1103" kern="0" spc="71" dirty="0">
                <a:solidFill>
                  <a:sysClr val="windowText" lastClr="000000"/>
                </a:solidFill>
                <a:latin typeface="Century Gothic"/>
                <a:cs typeface="Century Gothic"/>
              </a:rPr>
              <a:t>with</a:t>
            </a:r>
            <a:r>
              <a:rPr sz="1103" kern="0" spc="26"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other </a:t>
            </a:r>
            <a:r>
              <a:rPr sz="1103" kern="0" spc="40" dirty="0">
                <a:solidFill>
                  <a:sysClr val="windowText" lastClr="000000"/>
                </a:solidFill>
                <a:latin typeface="Century Gothic"/>
                <a:cs typeface="Century Gothic"/>
              </a:rPr>
              <a:t>hospitals</a:t>
            </a:r>
            <a:r>
              <a:rPr sz="1103" kern="0" spc="9"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like</a:t>
            </a:r>
            <a:r>
              <a:rPr sz="1103" kern="0"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Stoughton</a:t>
            </a:r>
            <a:r>
              <a:rPr sz="1103" kern="0" spc="-13" dirty="0">
                <a:solidFill>
                  <a:sysClr val="windowText" lastClr="000000"/>
                </a:solidFill>
                <a:latin typeface="Century Gothic"/>
                <a:cs typeface="Century Gothic"/>
              </a:rPr>
              <a:t> </a:t>
            </a:r>
            <a:r>
              <a:rPr sz="1103" kern="0" spc="35" dirty="0">
                <a:solidFill>
                  <a:sysClr val="windowText" lastClr="000000"/>
                </a:solidFill>
                <a:latin typeface="Century Gothic"/>
                <a:cs typeface="Century Gothic"/>
              </a:rPr>
              <a:t>Hospital</a:t>
            </a:r>
            <a:endParaRPr sz="1103" kern="0">
              <a:solidFill>
                <a:sysClr val="windowText" lastClr="000000"/>
              </a:solidFill>
              <a:latin typeface="Century Gothic"/>
              <a:cs typeface="Century Gothic"/>
            </a:endParaRPr>
          </a:p>
          <a:p>
            <a:pPr marL="421924" defTabSz="806867">
              <a:spcBef>
                <a:spcPts val="569"/>
              </a:spcBef>
            </a:pPr>
            <a:r>
              <a:rPr sz="1103" kern="0" spc="71" dirty="0">
                <a:solidFill>
                  <a:sysClr val="windowText" lastClr="000000"/>
                </a:solidFill>
                <a:latin typeface="Century Gothic"/>
                <a:cs typeface="Century Gothic"/>
              </a:rPr>
              <a:t>Wipfli</a:t>
            </a:r>
            <a:r>
              <a:rPr sz="1103" kern="0" spc="22"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values</a:t>
            </a:r>
            <a:r>
              <a:rPr sz="1103" kern="0" spc="22"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4"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client</a:t>
            </a:r>
            <a:r>
              <a:rPr sz="1103" kern="0" spc="18" dirty="0">
                <a:solidFill>
                  <a:sysClr val="windowText" lastClr="000000"/>
                </a:solidFill>
                <a:latin typeface="Century Gothic"/>
                <a:cs typeface="Century Gothic"/>
              </a:rPr>
              <a:t> </a:t>
            </a:r>
            <a:r>
              <a:rPr sz="1103" kern="0" spc="44" dirty="0">
                <a:solidFill>
                  <a:sysClr val="windowText" lastClr="000000"/>
                </a:solidFill>
                <a:latin typeface="Century Gothic"/>
                <a:cs typeface="Century Gothic"/>
              </a:rPr>
              <a:t>relationships</a:t>
            </a:r>
            <a:r>
              <a:rPr sz="1103" kern="0" spc="4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a:t>
            </a:r>
            <a:r>
              <a:rPr sz="1103" kern="0" spc="-9"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you</a:t>
            </a:r>
            <a:r>
              <a:rPr sz="1103" kern="0" spc="9" dirty="0">
                <a:solidFill>
                  <a:sysClr val="windowText" lastClr="000000"/>
                </a:solidFill>
                <a:latin typeface="Century Gothic"/>
                <a:cs typeface="Century Gothic"/>
              </a:rPr>
              <a:t> </a:t>
            </a:r>
            <a:r>
              <a:rPr sz="1103" kern="0" spc="66" dirty="0">
                <a:solidFill>
                  <a:sysClr val="windowText" lastClr="000000"/>
                </a:solidFill>
                <a:latin typeface="Century Gothic"/>
                <a:cs typeface="Century Gothic"/>
              </a:rPr>
              <a:t>will</a:t>
            </a:r>
            <a:r>
              <a:rPr sz="1103" kern="0" spc="31"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be</a:t>
            </a:r>
            <a:r>
              <a:rPr sz="1103" kern="0" spc="18" dirty="0">
                <a:solidFill>
                  <a:sysClr val="windowText" lastClr="000000"/>
                </a:solidFill>
                <a:latin typeface="Century Gothic"/>
                <a:cs typeface="Century Gothic"/>
              </a:rPr>
              <a:t> </a:t>
            </a:r>
            <a:r>
              <a:rPr sz="1103" kern="0" dirty="0">
                <a:solidFill>
                  <a:sysClr val="windowText" lastClr="000000"/>
                </a:solidFill>
                <a:latin typeface="Century Gothic"/>
                <a:cs typeface="Century Gothic"/>
              </a:rPr>
              <a:t>treated </a:t>
            </a:r>
            <a:r>
              <a:rPr sz="1103" kern="0" spc="49" dirty="0">
                <a:solidFill>
                  <a:sysClr val="windowText" lastClr="000000"/>
                </a:solidFill>
                <a:latin typeface="Century Gothic"/>
                <a:cs typeface="Century Gothic"/>
              </a:rPr>
              <a:t>like</a:t>
            </a:r>
            <a:r>
              <a:rPr sz="1103" kern="0" spc="26" dirty="0">
                <a:solidFill>
                  <a:sysClr val="windowText" lastClr="000000"/>
                </a:solidFill>
                <a:latin typeface="Century Gothic"/>
                <a:cs typeface="Century Gothic"/>
              </a:rPr>
              <a:t> </a:t>
            </a:r>
            <a:r>
              <a:rPr sz="1103" kern="0" spc="53" dirty="0">
                <a:solidFill>
                  <a:sysClr val="windowText" lastClr="000000"/>
                </a:solidFill>
                <a:latin typeface="Century Gothic"/>
                <a:cs typeface="Century Gothic"/>
              </a:rPr>
              <a:t>our</a:t>
            </a:r>
            <a:r>
              <a:rPr sz="1103" kern="0" spc="-4" dirty="0">
                <a:solidFill>
                  <a:sysClr val="windowText" lastClr="000000"/>
                </a:solidFill>
                <a:latin typeface="Century Gothic"/>
                <a:cs typeface="Century Gothic"/>
              </a:rPr>
              <a:t> </a:t>
            </a:r>
            <a:r>
              <a:rPr sz="1103" kern="0" spc="-119" dirty="0">
                <a:solidFill>
                  <a:sysClr val="windowText" lastClr="000000"/>
                </a:solidFill>
                <a:latin typeface="Century Gothic"/>
                <a:cs typeface="Century Gothic"/>
              </a:rPr>
              <a:t>#1</a:t>
            </a:r>
            <a:r>
              <a:rPr sz="1103" kern="0" spc="18" dirty="0">
                <a:solidFill>
                  <a:sysClr val="windowText" lastClr="000000"/>
                </a:solidFill>
                <a:latin typeface="Century Gothic"/>
                <a:cs typeface="Century Gothic"/>
              </a:rPr>
              <a:t> </a:t>
            </a:r>
            <a:r>
              <a:rPr sz="1103" kern="0" spc="-9" dirty="0">
                <a:solidFill>
                  <a:sysClr val="windowText" lastClr="000000"/>
                </a:solidFill>
                <a:latin typeface="Century Gothic"/>
                <a:cs typeface="Century Gothic"/>
              </a:rPr>
              <a:t>client!</a:t>
            </a:r>
            <a:endParaRPr sz="1103" kern="0">
              <a:solidFill>
                <a:sysClr val="windowText" lastClr="000000"/>
              </a:solidFill>
              <a:latin typeface="Century Gothic"/>
              <a:cs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236" y="252804"/>
            <a:ext cx="11295529" cy="6353735"/>
          </a:xfrm>
          <a:prstGeom prst="rect">
            <a:avLst/>
          </a:prstGeom>
        </p:spPr>
      </p:pic>
      <p:sp>
        <p:nvSpPr>
          <p:cNvPr id="3" name="object 3"/>
          <p:cNvSpPr/>
          <p:nvPr/>
        </p:nvSpPr>
        <p:spPr>
          <a:xfrm>
            <a:off x="1311536" y="4105386"/>
            <a:ext cx="302559" cy="625288"/>
          </a:xfrm>
          <a:custGeom>
            <a:avLst/>
            <a:gdLst/>
            <a:ahLst/>
            <a:cxnLst/>
            <a:rect l="l" t="t" r="r" b="b"/>
            <a:pathLst>
              <a:path w="342900" h="708660">
                <a:moveTo>
                  <a:pt x="172211" y="708660"/>
                </a:moveTo>
                <a:lnTo>
                  <a:pt x="132492" y="705278"/>
                </a:lnTo>
                <a:lnTo>
                  <a:pt x="68484" y="679084"/>
                </a:lnTo>
                <a:lnTo>
                  <a:pt x="25074" y="628221"/>
                </a:lnTo>
                <a:lnTo>
                  <a:pt x="2926" y="556545"/>
                </a:lnTo>
                <a:lnTo>
                  <a:pt x="0" y="512064"/>
                </a:lnTo>
                <a:lnTo>
                  <a:pt x="102" y="179832"/>
                </a:lnTo>
                <a:lnTo>
                  <a:pt x="2674" y="141732"/>
                </a:lnTo>
                <a:lnTo>
                  <a:pt x="11239" y="102679"/>
                </a:lnTo>
                <a:lnTo>
                  <a:pt x="44195" y="45719"/>
                </a:lnTo>
                <a:lnTo>
                  <a:pt x="97916" y="11430"/>
                </a:lnTo>
                <a:lnTo>
                  <a:pt x="172211" y="0"/>
                </a:lnTo>
                <a:lnTo>
                  <a:pt x="211716" y="2857"/>
                </a:lnTo>
                <a:lnTo>
                  <a:pt x="275296" y="25717"/>
                </a:lnTo>
                <a:lnTo>
                  <a:pt x="319111" y="71413"/>
                </a:lnTo>
                <a:lnTo>
                  <a:pt x="337864" y="128016"/>
                </a:lnTo>
                <a:lnTo>
                  <a:pt x="173735" y="128016"/>
                </a:lnTo>
                <a:lnTo>
                  <a:pt x="157972" y="131183"/>
                </a:lnTo>
                <a:lnTo>
                  <a:pt x="147065" y="140779"/>
                </a:lnTo>
                <a:lnTo>
                  <a:pt x="140731" y="156948"/>
                </a:lnTo>
                <a:lnTo>
                  <a:pt x="138683" y="179832"/>
                </a:lnTo>
                <a:lnTo>
                  <a:pt x="138683" y="519684"/>
                </a:lnTo>
                <a:lnTo>
                  <a:pt x="138959" y="532161"/>
                </a:lnTo>
                <a:lnTo>
                  <a:pt x="138993" y="533685"/>
                </a:lnTo>
                <a:lnTo>
                  <a:pt x="149066" y="571642"/>
                </a:lnTo>
                <a:lnTo>
                  <a:pt x="162722" y="579524"/>
                </a:lnTo>
                <a:lnTo>
                  <a:pt x="162577" y="579524"/>
                </a:lnTo>
                <a:lnTo>
                  <a:pt x="172211" y="580644"/>
                </a:lnTo>
                <a:lnTo>
                  <a:pt x="335388" y="580644"/>
                </a:lnTo>
                <a:lnTo>
                  <a:pt x="332538" y="594741"/>
                </a:lnTo>
                <a:lnTo>
                  <a:pt x="300227" y="656844"/>
                </a:lnTo>
                <a:lnTo>
                  <a:pt x="245935" y="695325"/>
                </a:lnTo>
                <a:lnTo>
                  <a:pt x="211716" y="705278"/>
                </a:lnTo>
                <a:lnTo>
                  <a:pt x="172211" y="708660"/>
                </a:lnTo>
                <a:close/>
              </a:path>
              <a:path w="342900" h="708660">
                <a:moveTo>
                  <a:pt x="335388" y="580644"/>
                </a:moveTo>
                <a:lnTo>
                  <a:pt x="172211" y="580644"/>
                </a:lnTo>
                <a:lnTo>
                  <a:pt x="180736" y="579524"/>
                </a:lnTo>
                <a:lnTo>
                  <a:pt x="187832" y="576262"/>
                </a:lnTo>
                <a:lnTo>
                  <a:pt x="203668" y="532161"/>
                </a:lnTo>
                <a:lnTo>
                  <a:pt x="204215" y="178308"/>
                </a:lnTo>
                <a:lnTo>
                  <a:pt x="203692" y="167449"/>
                </a:lnTo>
                <a:lnTo>
                  <a:pt x="188213" y="131445"/>
                </a:lnTo>
                <a:lnTo>
                  <a:pt x="173735" y="128016"/>
                </a:lnTo>
                <a:lnTo>
                  <a:pt x="337864" y="128016"/>
                </a:lnTo>
                <a:lnTo>
                  <a:pt x="340304" y="139374"/>
                </a:lnTo>
                <a:lnTo>
                  <a:pt x="342711" y="178308"/>
                </a:lnTo>
                <a:lnTo>
                  <a:pt x="342805" y="179832"/>
                </a:lnTo>
                <a:lnTo>
                  <a:pt x="342900" y="512064"/>
                </a:lnTo>
                <a:lnTo>
                  <a:pt x="340381" y="555021"/>
                </a:lnTo>
                <a:lnTo>
                  <a:pt x="340261" y="556545"/>
                </a:lnTo>
                <a:lnTo>
                  <a:pt x="335388" y="580644"/>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4" name="object 4"/>
          <p:cNvSpPr/>
          <p:nvPr/>
        </p:nvSpPr>
        <p:spPr>
          <a:xfrm>
            <a:off x="1654436" y="4110766"/>
            <a:ext cx="301438" cy="613522"/>
          </a:xfrm>
          <a:custGeom>
            <a:avLst/>
            <a:gdLst/>
            <a:ahLst/>
            <a:cxnLst/>
            <a:rect l="l" t="t" r="r" b="b"/>
            <a:pathLst>
              <a:path w="341630" h="695325">
                <a:moveTo>
                  <a:pt x="341376" y="694943"/>
                </a:moveTo>
                <a:lnTo>
                  <a:pt x="205740" y="694943"/>
                </a:lnTo>
                <a:lnTo>
                  <a:pt x="135636" y="347471"/>
                </a:lnTo>
                <a:lnTo>
                  <a:pt x="135636" y="694943"/>
                </a:lnTo>
                <a:lnTo>
                  <a:pt x="0" y="694943"/>
                </a:lnTo>
                <a:lnTo>
                  <a:pt x="0" y="0"/>
                </a:lnTo>
                <a:lnTo>
                  <a:pt x="143256" y="0"/>
                </a:lnTo>
                <a:lnTo>
                  <a:pt x="207264" y="332231"/>
                </a:lnTo>
                <a:lnTo>
                  <a:pt x="207264" y="0"/>
                </a:lnTo>
                <a:lnTo>
                  <a:pt x="341376" y="0"/>
                </a:lnTo>
                <a:lnTo>
                  <a:pt x="341376" y="694943"/>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5" name="object 5"/>
          <p:cNvSpPr/>
          <p:nvPr/>
        </p:nvSpPr>
        <p:spPr>
          <a:xfrm>
            <a:off x="1998670" y="4111000"/>
            <a:ext cx="253253" cy="612962"/>
          </a:xfrm>
          <a:custGeom>
            <a:avLst/>
            <a:gdLst/>
            <a:ahLst/>
            <a:cxnLst/>
            <a:rect l="l" t="t" r="r" b="b"/>
            <a:pathLst>
              <a:path w="287019" h="694689">
                <a:moveTo>
                  <a:pt x="286512" y="560070"/>
                </a:moveTo>
                <a:lnTo>
                  <a:pt x="141732" y="560070"/>
                </a:lnTo>
                <a:lnTo>
                  <a:pt x="141732" y="400050"/>
                </a:lnTo>
                <a:lnTo>
                  <a:pt x="272796" y="400050"/>
                </a:lnTo>
                <a:lnTo>
                  <a:pt x="272796" y="269240"/>
                </a:lnTo>
                <a:lnTo>
                  <a:pt x="141732" y="269240"/>
                </a:lnTo>
                <a:lnTo>
                  <a:pt x="141732" y="133350"/>
                </a:lnTo>
                <a:lnTo>
                  <a:pt x="278892" y="133350"/>
                </a:lnTo>
                <a:lnTo>
                  <a:pt x="278892" y="0"/>
                </a:lnTo>
                <a:lnTo>
                  <a:pt x="0" y="0"/>
                </a:lnTo>
                <a:lnTo>
                  <a:pt x="0" y="133350"/>
                </a:lnTo>
                <a:lnTo>
                  <a:pt x="0" y="269240"/>
                </a:lnTo>
                <a:lnTo>
                  <a:pt x="0" y="400050"/>
                </a:lnTo>
                <a:lnTo>
                  <a:pt x="0" y="560070"/>
                </a:lnTo>
                <a:lnTo>
                  <a:pt x="0" y="694690"/>
                </a:lnTo>
                <a:lnTo>
                  <a:pt x="286512" y="694690"/>
                </a:lnTo>
                <a:lnTo>
                  <a:pt x="286512" y="56007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6" name="object 6"/>
          <p:cNvSpPr/>
          <p:nvPr/>
        </p:nvSpPr>
        <p:spPr>
          <a:xfrm>
            <a:off x="2219213" y="3550471"/>
            <a:ext cx="515471" cy="1178859"/>
          </a:xfrm>
          <a:custGeom>
            <a:avLst/>
            <a:gdLst/>
            <a:ahLst/>
            <a:cxnLst/>
            <a:rect l="l" t="t" r="r" b="b"/>
            <a:pathLst>
              <a:path w="584200" h="1336039">
                <a:moveTo>
                  <a:pt x="583692" y="0"/>
                </a:moveTo>
                <a:lnTo>
                  <a:pt x="0" y="0"/>
                </a:lnTo>
                <a:lnTo>
                  <a:pt x="0" y="256540"/>
                </a:lnTo>
                <a:lnTo>
                  <a:pt x="158496" y="256540"/>
                </a:lnTo>
                <a:lnTo>
                  <a:pt x="158496" y="1336040"/>
                </a:lnTo>
                <a:lnTo>
                  <a:pt x="425196" y="1336040"/>
                </a:lnTo>
                <a:lnTo>
                  <a:pt x="425196" y="256540"/>
                </a:lnTo>
                <a:lnTo>
                  <a:pt x="583692" y="256540"/>
                </a:lnTo>
                <a:lnTo>
                  <a:pt x="583692" y="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7" name="object 7"/>
          <p:cNvSpPr/>
          <p:nvPr/>
        </p:nvSpPr>
        <p:spPr>
          <a:xfrm>
            <a:off x="2796081" y="3550471"/>
            <a:ext cx="488576" cy="1178859"/>
          </a:xfrm>
          <a:custGeom>
            <a:avLst/>
            <a:gdLst/>
            <a:ahLst/>
            <a:cxnLst/>
            <a:rect l="l" t="t" r="r" b="b"/>
            <a:pathLst>
              <a:path w="553719" h="1336039">
                <a:moveTo>
                  <a:pt x="553212" y="1076960"/>
                </a:moveTo>
                <a:lnTo>
                  <a:pt x="272796" y="1076960"/>
                </a:lnTo>
                <a:lnTo>
                  <a:pt x="272796" y="770890"/>
                </a:lnTo>
                <a:lnTo>
                  <a:pt x="524256" y="770890"/>
                </a:lnTo>
                <a:lnTo>
                  <a:pt x="524256" y="518160"/>
                </a:lnTo>
                <a:lnTo>
                  <a:pt x="272796" y="518160"/>
                </a:lnTo>
                <a:lnTo>
                  <a:pt x="272796" y="259080"/>
                </a:lnTo>
                <a:lnTo>
                  <a:pt x="534924" y="259080"/>
                </a:lnTo>
                <a:lnTo>
                  <a:pt x="534924" y="0"/>
                </a:lnTo>
                <a:lnTo>
                  <a:pt x="0" y="0"/>
                </a:lnTo>
                <a:lnTo>
                  <a:pt x="0" y="259080"/>
                </a:lnTo>
                <a:lnTo>
                  <a:pt x="0" y="518160"/>
                </a:lnTo>
                <a:lnTo>
                  <a:pt x="0" y="770890"/>
                </a:lnTo>
                <a:lnTo>
                  <a:pt x="0" y="1076960"/>
                </a:lnTo>
                <a:lnTo>
                  <a:pt x="0" y="1336040"/>
                </a:lnTo>
                <a:lnTo>
                  <a:pt x="553212" y="1336040"/>
                </a:lnTo>
                <a:lnTo>
                  <a:pt x="553212" y="107696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8" name="object 8"/>
          <p:cNvSpPr/>
          <p:nvPr/>
        </p:nvSpPr>
        <p:spPr>
          <a:xfrm>
            <a:off x="3335318" y="3550024"/>
            <a:ext cx="625288" cy="1179419"/>
          </a:xfrm>
          <a:custGeom>
            <a:avLst/>
            <a:gdLst/>
            <a:ahLst/>
            <a:cxnLst/>
            <a:rect l="l" t="t" r="r" b="b"/>
            <a:pathLst>
              <a:path w="708660" h="1336675">
                <a:moveTo>
                  <a:pt x="260604" y="1336548"/>
                </a:moveTo>
                <a:lnTo>
                  <a:pt x="0" y="1336548"/>
                </a:lnTo>
                <a:lnTo>
                  <a:pt x="129540" y="0"/>
                </a:lnTo>
                <a:lnTo>
                  <a:pt x="582168" y="0"/>
                </a:lnTo>
                <a:lnTo>
                  <a:pt x="603658" y="227076"/>
                </a:lnTo>
                <a:lnTo>
                  <a:pt x="345948" y="227076"/>
                </a:lnTo>
                <a:lnTo>
                  <a:pt x="295656" y="908304"/>
                </a:lnTo>
                <a:lnTo>
                  <a:pt x="668130" y="908304"/>
                </a:lnTo>
                <a:lnTo>
                  <a:pt x="688179" y="1120140"/>
                </a:lnTo>
                <a:lnTo>
                  <a:pt x="275844" y="1120140"/>
                </a:lnTo>
                <a:lnTo>
                  <a:pt x="260604" y="1336548"/>
                </a:lnTo>
                <a:close/>
              </a:path>
              <a:path w="708660" h="1336675">
                <a:moveTo>
                  <a:pt x="668130" y="908304"/>
                </a:moveTo>
                <a:lnTo>
                  <a:pt x="417576" y="908304"/>
                </a:lnTo>
                <a:lnTo>
                  <a:pt x="358140" y="227076"/>
                </a:lnTo>
                <a:lnTo>
                  <a:pt x="603658" y="227076"/>
                </a:lnTo>
                <a:lnTo>
                  <a:pt x="668130" y="908304"/>
                </a:lnTo>
                <a:close/>
              </a:path>
              <a:path w="708660" h="1336675">
                <a:moveTo>
                  <a:pt x="708660" y="1336548"/>
                </a:moveTo>
                <a:lnTo>
                  <a:pt x="455676" y="1336548"/>
                </a:lnTo>
                <a:lnTo>
                  <a:pt x="437388" y="1120140"/>
                </a:lnTo>
                <a:lnTo>
                  <a:pt x="688179" y="1120140"/>
                </a:lnTo>
                <a:lnTo>
                  <a:pt x="708660" y="1336548"/>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9" name="object 9"/>
          <p:cNvSpPr/>
          <p:nvPr/>
        </p:nvSpPr>
        <p:spPr>
          <a:xfrm>
            <a:off x="4025153" y="3550023"/>
            <a:ext cx="920002" cy="1179419"/>
          </a:xfrm>
          <a:custGeom>
            <a:avLst/>
            <a:gdLst/>
            <a:ahLst/>
            <a:cxnLst/>
            <a:rect l="l" t="t" r="r" b="b"/>
            <a:pathLst>
              <a:path w="1042670" h="1336675">
                <a:moveTo>
                  <a:pt x="1042416" y="1336548"/>
                </a:moveTo>
                <a:lnTo>
                  <a:pt x="797052" y="1336548"/>
                </a:lnTo>
                <a:lnTo>
                  <a:pt x="797052" y="373380"/>
                </a:lnTo>
                <a:lnTo>
                  <a:pt x="643127" y="1336548"/>
                </a:lnTo>
                <a:lnTo>
                  <a:pt x="405384" y="1336548"/>
                </a:lnTo>
                <a:lnTo>
                  <a:pt x="240792" y="373380"/>
                </a:lnTo>
                <a:lnTo>
                  <a:pt x="240792" y="1336548"/>
                </a:lnTo>
                <a:lnTo>
                  <a:pt x="0" y="1336548"/>
                </a:lnTo>
                <a:lnTo>
                  <a:pt x="0" y="0"/>
                </a:lnTo>
                <a:lnTo>
                  <a:pt x="408432" y="0"/>
                </a:lnTo>
                <a:lnTo>
                  <a:pt x="519684" y="815340"/>
                </a:lnTo>
                <a:lnTo>
                  <a:pt x="632460" y="0"/>
                </a:lnTo>
                <a:lnTo>
                  <a:pt x="1042416" y="0"/>
                </a:lnTo>
                <a:lnTo>
                  <a:pt x="1042416" y="1336548"/>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0" name="object 10"/>
          <p:cNvSpPr/>
          <p:nvPr/>
        </p:nvSpPr>
        <p:spPr>
          <a:xfrm>
            <a:off x="5014855" y="4528968"/>
            <a:ext cx="248771" cy="359148"/>
          </a:xfrm>
          <a:custGeom>
            <a:avLst/>
            <a:gdLst/>
            <a:ahLst/>
            <a:cxnLst/>
            <a:rect l="l" t="t" r="r" b="b"/>
            <a:pathLst>
              <a:path w="281939" h="407035">
                <a:moveTo>
                  <a:pt x="205739" y="406908"/>
                </a:moveTo>
                <a:lnTo>
                  <a:pt x="45720" y="406908"/>
                </a:lnTo>
                <a:lnTo>
                  <a:pt x="96012" y="227076"/>
                </a:lnTo>
                <a:lnTo>
                  <a:pt x="0" y="227076"/>
                </a:lnTo>
                <a:lnTo>
                  <a:pt x="0" y="0"/>
                </a:lnTo>
                <a:lnTo>
                  <a:pt x="281939" y="0"/>
                </a:lnTo>
                <a:lnTo>
                  <a:pt x="281939" y="219456"/>
                </a:lnTo>
                <a:lnTo>
                  <a:pt x="205739" y="406908"/>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1" name="object 11"/>
          <p:cNvSpPr/>
          <p:nvPr/>
        </p:nvSpPr>
        <p:spPr>
          <a:xfrm>
            <a:off x="4011706" y="4783129"/>
            <a:ext cx="636494" cy="624168"/>
          </a:xfrm>
          <a:custGeom>
            <a:avLst/>
            <a:gdLst/>
            <a:ahLst/>
            <a:cxnLst/>
            <a:rect l="l" t="t" r="r" b="b"/>
            <a:pathLst>
              <a:path w="721360" h="707389">
                <a:moveTo>
                  <a:pt x="342900" y="512064"/>
                </a:moveTo>
                <a:lnTo>
                  <a:pt x="342798" y="179832"/>
                </a:lnTo>
                <a:lnTo>
                  <a:pt x="342709" y="178308"/>
                </a:lnTo>
                <a:lnTo>
                  <a:pt x="340271" y="138722"/>
                </a:lnTo>
                <a:lnTo>
                  <a:pt x="337578" y="126492"/>
                </a:lnTo>
                <a:lnTo>
                  <a:pt x="332232" y="102108"/>
                </a:lnTo>
                <a:lnTo>
                  <a:pt x="298704" y="45720"/>
                </a:lnTo>
                <a:lnTo>
                  <a:pt x="245173" y="11430"/>
                </a:lnTo>
                <a:lnTo>
                  <a:pt x="202692" y="2247"/>
                </a:lnTo>
                <a:lnTo>
                  <a:pt x="202692" y="178308"/>
                </a:lnTo>
                <a:lnTo>
                  <a:pt x="202653" y="519684"/>
                </a:lnTo>
                <a:lnTo>
                  <a:pt x="202374" y="532155"/>
                </a:lnTo>
                <a:lnTo>
                  <a:pt x="202247" y="533654"/>
                </a:lnTo>
                <a:lnTo>
                  <a:pt x="201358" y="544449"/>
                </a:lnTo>
                <a:lnTo>
                  <a:pt x="180517" y="578231"/>
                </a:lnTo>
                <a:lnTo>
                  <a:pt x="172212" y="579120"/>
                </a:lnTo>
                <a:lnTo>
                  <a:pt x="162775" y="578231"/>
                </a:lnTo>
                <a:lnTo>
                  <a:pt x="141554" y="555472"/>
                </a:lnTo>
                <a:lnTo>
                  <a:pt x="141439" y="555015"/>
                </a:lnTo>
                <a:lnTo>
                  <a:pt x="139255" y="545782"/>
                </a:lnTo>
                <a:lnTo>
                  <a:pt x="137706" y="533654"/>
                </a:lnTo>
                <a:lnTo>
                  <a:pt x="137642" y="532155"/>
                </a:lnTo>
                <a:lnTo>
                  <a:pt x="137160" y="519684"/>
                </a:lnTo>
                <a:lnTo>
                  <a:pt x="137160" y="179832"/>
                </a:lnTo>
                <a:lnTo>
                  <a:pt x="139420" y="156705"/>
                </a:lnTo>
                <a:lnTo>
                  <a:pt x="146113" y="140017"/>
                </a:lnTo>
                <a:lnTo>
                  <a:pt x="157086" y="129895"/>
                </a:lnTo>
                <a:lnTo>
                  <a:pt x="172212" y="126492"/>
                </a:lnTo>
                <a:lnTo>
                  <a:pt x="180733" y="127584"/>
                </a:lnTo>
                <a:lnTo>
                  <a:pt x="202374" y="167449"/>
                </a:lnTo>
                <a:lnTo>
                  <a:pt x="202692" y="178308"/>
                </a:lnTo>
                <a:lnTo>
                  <a:pt x="202692" y="2247"/>
                </a:lnTo>
                <a:lnTo>
                  <a:pt x="132486" y="2857"/>
                </a:lnTo>
                <a:lnTo>
                  <a:pt x="68478" y="25717"/>
                </a:lnTo>
                <a:lnTo>
                  <a:pt x="25069" y="71196"/>
                </a:lnTo>
                <a:lnTo>
                  <a:pt x="2832" y="138722"/>
                </a:lnTo>
                <a:lnTo>
                  <a:pt x="2628" y="141732"/>
                </a:lnTo>
                <a:lnTo>
                  <a:pt x="88" y="179832"/>
                </a:lnTo>
                <a:lnTo>
                  <a:pt x="0" y="512064"/>
                </a:lnTo>
                <a:lnTo>
                  <a:pt x="2794" y="555015"/>
                </a:lnTo>
                <a:lnTo>
                  <a:pt x="11239" y="594169"/>
                </a:lnTo>
                <a:lnTo>
                  <a:pt x="44196" y="656844"/>
                </a:lnTo>
                <a:lnTo>
                  <a:pt x="97917" y="694563"/>
                </a:lnTo>
                <a:lnTo>
                  <a:pt x="172212" y="707136"/>
                </a:lnTo>
                <a:lnTo>
                  <a:pt x="211048" y="703986"/>
                </a:lnTo>
                <a:lnTo>
                  <a:pt x="274434" y="678840"/>
                </a:lnTo>
                <a:lnTo>
                  <a:pt x="318465" y="628853"/>
                </a:lnTo>
                <a:lnTo>
                  <a:pt x="335572" y="579120"/>
                </a:lnTo>
                <a:lnTo>
                  <a:pt x="340347" y="555015"/>
                </a:lnTo>
                <a:lnTo>
                  <a:pt x="342900" y="512064"/>
                </a:lnTo>
                <a:close/>
              </a:path>
              <a:path w="721360" h="707389">
                <a:moveTo>
                  <a:pt x="720839" y="6083"/>
                </a:moveTo>
                <a:lnTo>
                  <a:pt x="586727" y="6083"/>
                </a:lnTo>
                <a:lnTo>
                  <a:pt x="586727" y="338315"/>
                </a:lnTo>
                <a:lnTo>
                  <a:pt x="522719" y="6083"/>
                </a:lnTo>
                <a:lnTo>
                  <a:pt x="379463" y="6083"/>
                </a:lnTo>
                <a:lnTo>
                  <a:pt x="379463" y="701027"/>
                </a:lnTo>
                <a:lnTo>
                  <a:pt x="516623" y="701027"/>
                </a:lnTo>
                <a:lnTo>
                  <a:pt x="516623" y="353555"/>
                </a:lnTo>
                <a:lnTo>
                  <a:pt x="585203" y="701027"/>
                </a:lnTo>
                <a:lnTo>
                  <a:pt x="720839" y="701027"/>
                </a:lnTo>
                <a:lnTo>
                  <a:pt x="720839" y="6083"/>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2" name="object 12"/>
          <p:cNvSpPr/>
          <p:nvPr/>
        </p:nvSpPr>
        <p:spPr>
          <a:xfrm>
            <a:off x="4690771" y="4788721"/>
            <a:ext cx="254374" cy="612962"/>
          </a:xfrm>
          <a:custGeom>
            <a:avLst/>
            <a:gdLst/>
            <a:ahLst/>
            <a:cxnLst/>
            <a:rect l="l" t="t" r="r" b="b"/>
            <a:pathLst>
              <a:path w="288289" h="694689">
                <a:moveTo>
                  <a:pt x="288036" y="558800"/>
                </a:moveTo>
                <a:lnTo>
                  <a:pt x="141732" y="558800"/>
                </a:lnTo>
                <a:lnTo>
                  <a:pt x="141732" y="400050"/>
                </a:lnTo>
                <a:lnTo>
                  <a:pt x="272796" y="400050"/>
                </a:lnTo>
                <a:lnTo>
                  <a:pt x="272796" y="269240"/>
                </a:lnTo>
                <a:lnTo>
                  <a:pt x="141732" y="269240"/>
                </a:lnTo>
                <a:lnTo>
                  <a:pt x="141732" y="133350"/>
                </a:lnTo>
                <a:lnTo>
                  <a:pt x="278892" y="133350"/>
                </a:lnTo>
                <a:lnTo>
                  <a:pt x="278892" y="0"/>
                </a:lnTo>
                <a:lnTo>
                  <a:pt x="0" y="0"/>
                </a:lnTo>
                <a:lnTo>
                  <a:pt x="0" y="133350"/>
                </a:lnTo>
                <a:lnTo>
                  <a:pt x="0" y="269240"/>
                </a:lnTo>
                <a:lnTo>
                  <a:pt x="0" y="400050"/>
                </a:lnTo>
                <a:lnTo>
                  <a:pt x="0" y="558800"/>
                </a:lnTo>
                <a:lnTo>
                  <a:pt x="0" y="694690"/>
                </a:lnTo>
                <a:lnTo>
                  <a:pt x="288036" y="694690"/>
                </a:lnTo>
                <a:lnTo>
                  <a:pt x="288036" y="558800"/>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grpSp>
        <p:nvGrpSpPr>
          <p:cNvPr id="13" name="object 13"/>
          <p:cNvGrpSpPr/>
          <p:nvPr/>
        </p:nvGrpSpPr>
        <p:grpSpPr>
          <a:xfrm>
            <a:off x="3733352" y="4507453"/>
            <a:ext cx="3258671" cy="1597959"/>
            <a:chOff x="3723132" y="5108447"/>
            <a:chExt cx="3693160" cy="1811020"/>
          </a:xfrm>
        </p:grpSpPr>
        <p:sp>
          <p:nvSpPr>
            <p:cNvPr id="14" name="object 14"/>
            <p:cNvSpPr/>
            <p:nvPr/>
          </p:nvSpPr>
          <p:spPr>
            <a:xfrm>
              <a:off x="3723132" y="6205727"/>
              <a:ext cx="1952625" cy="702945"/>
            </a:xfrm>
            <a:custGeom>
              <a:avLst/>
              <a:gdLst/>
              <a:ahLst/>
              <a:cxnLst/>
              <a:rect l="l" t="t" r="r" b="b"/>
              <a:pathLst>
                <a:path w="1952625" h="702945">
                  <a:moveTo>
                    <a:pt x="277368" y="5600"/>
                  </a:moveTo>
                  <a:lnTo>
                    <a:pt x="0" y="5600"/>
                  </a:lnTo>
                  <a:lnTo>
                    <a:pt x="0" y="140220"/>
                  </a:lnTo>
                  <a:lnTo>
                    <a:pt x="0" y="249440"/>
                  </a:lnTo>
                  <a:lnTo>
                    <a:pt x="0" y="382790"/>
                  </a:lnTo>
                  <a:lnTo>
                    <a:pt x="0" y="696480"/>
                  </a:lnTo>
                  <a:lnTo>
                    <a:pt x="138684" y="696480"/>
                  </a:lnTo>
                  <a:lnTo>
                    <a:pt x="138684" y="382790"/>
                  </a:lnTo>
                  <a:lnTo>
                    <a:pt x="269748" y="382790"/>
                  </a:lnTo>
                  <a:lnTo>
                    <a:pt x="269748" y="249440"/>
                  </a:lnTo>
                  <a:lnTo>
                    <a:pt x="138684" y="249440"/>
                  </a:lnTo>
                  <a:lnTo>
                    <a:pt x="138684" y="140220"/>
                  </a:lnTo>
                  <a:lnTo>
                    <a:pt x="277368" y="140220"/>
                  </a:lnTo>
                  <a:lnTo>
                    <a:pt x="277368" y="5600"/>
                  </a:lnTo>
                  <a:close/>
                </a:path>
                <a:path w="1952625" h="702945">
                  <a:moveTo>
                    <a:pt x="653796" y="509028"/>
                  </a:moveTo>
                  <a:lnTo>
                    <a:pt x="653681" y="178320"/>
                  </a:lnTo>
                  <a:lnTo>
                    <a:pt x="653580" y="176796"/>
                  </a:lnTo>
                  <a:lnTo>
                    <a:pt x="650951" y="137883"/>
                  </a:lnTo>
                  <a:lnTo>
                    <a:pt x="648335" y="126504"/>
                  </a:lnTo>
                  <a:lnTo>
                    <a:pt x="642556" y="101358"/>
                  </a:lnTo>
                  <a:lnTo>
                    <a:pt x="609600" y="45732"/>
                  </a:lnTo>
                  <a:lnTo>
                    <a:pt x="556641" y="11442"/>
                  </a:lnTo>
                  <a:lnTo>
                    <a:pt x="515112" y="2336"/>
                  </a:lnTo>
                  <a:lnTo>
                    <a:pt x="515112" y="176796"/>
                  </a:lnTo>
                  <a:lnTo>
                    <a:pt x="515048" y="516648"/>
                  </a:lnTo>
                  <a:lnTo>
                    <a:pt x="507492" y="560844"/>
                  </a:lnTo>
                  <a:lnTo>
                    <a:pt x="483108" y="576084"/>
                  </a:lnTo>
                  <a:lnTo>
                    <a:pt x="474535" y="575195"/>
                  </a:lnTo>
                  <a:lnTo>
                    <a:pt x="451485" y="541604"/>
                  </a:lnTo>
                  <a:lnTo>
                    <a:pt x="449580" y="516648"/>
                  </a:lnTo>
                  <a:lnTo>
                    <a:pt x="449580" y="178320"/>
                  </a:lnTo>
                  <a:lnTo>
                    <a:pt x="451624" y="156070"/>
                  </a:lnTo>
                  <a:lnTo>
                    <a:pt x="457962" y="139839"/>
                  </a:lnTo>
                  <a:lnTo>
                    <a:pt x="468858" y="129882"/>
                  </a:lnTo>
                  <a:lnTo>
                    <a:pt x="484632" y="126504"/>
                  </a:lnTo>
                  <a:lnTo>
                    <a:pt x="492937" y="127355"/>
                  </a:lnTo>
                  <a:lnTo>
                    <a:pt x="514578" y="166141"/>
                  </a:lnTo>
                  <a:lnTo>
                    <a:pt x="515112" y="176796"/>
                  </a:lnTo>
                  <a:lnTo>
                    <a:pt x="515112" y="2336"/>
                  </a:lnTo>
                  <a:lnTo>
                    <a:pt x="443623" y="2870"/>
                  </a:lnTo>
                  <a:lnTo>
                    <a:pt x="380657" y="25730"/>
                  </a:lnTo>
                  <a:lnTo>
                    <a:pt x="337489" y="70535"/>
                  </a:lnTo>
                  <a:lnTo>
                    <a:pt x="315252" y="137883"/>
                  </a:lnTo>
                  <a:lnTo>
                    <a:pt x="312521" y="178320"/>
                  </a:lnTo>
                  <a:lnTo>
                    <a:pt x="312420" y="509028"/>
                  </a:lnTo>
                  <a:lnTo>
                    <a:pt x="315252" y="552411"/>
                  </a:lnTo>
                  <a:lnTo>
                    <a:pt x="323659" y="590943"/>
                  </a:lnTo>
                  <a:lnTo>
                    <a:pt x="356616" y="652284"/>
                  </a:lnTo>
                  <a:lnTo>
                    <a:pt x="409575" y="690003"/>
                  </a:lnTo>
                  <a:lnTo>
                    <a:pt x="483108" y="702576"/>
                  </a:lnTo>
                  <a:lnTo>
                    <a:pt x="522579" y="699427"/>
                  </a:lnTo>
                  <a:lnTo>
                    <a:pt x="585546" y="674281"/>
                  </a:lnTo>
                  <a:lnTo>
                    <a:pt x="628713" y="624319"/>
                  </a:lnTo>
                  <a:lnTo>
                    <a:pt x="645795" y="576084"/>
                  </a:lnTo>
                  <a:lnTo>
                    <a:pt x="651040" y="551129"/>
                  </a:lnTo>
                  <a:lnTo>
                    <a:pt x="653796" y="509028"/>
                  </a:lnTo>
                  <a:close/>
                </a:path>
                <a:path w="1952625" h="702945">
                  <a:moveTo>
                    <a:pt x="1036320" y="399300"/>
                  </a:moveTo>
                  <a:lnTo>
                    <a:pt x="897636" y="399300"/>
                  </a:lnTo>
                  <a:lnTo>
                    <a:pt x="897636" y="524268"/>
                  </a:lnTo>
                  <a:lnTo>
                    <a:pt x="895388" y="547141"/>
                  </a:lnTo>
                  <a:lnTo>
                    <a:pt x="888873" y="563321"/>
                  </a:lnTo>
                  <a:lnTo>
                    <a:pt x="878344" y="572909"/>
                  </a:lnTo>
                  <a:lnTo>
                    <a:pt x="864108" y="576084"/>
                  </a:lnTo>
                  <a:lnTo>
                    <a:pt x="856653" y="575246"/>
                  </a:lnTo>
                  <a:lnTo>
                    <a:pt x="832650" y="537095"/>
                  </a:lnTo>
                  <a:lnTo>
                    <a:pt x="832104" y="524268"/>
                  </a:lnTo>
                  <a:lnTo>
                    <a:pt x="832104" y="176796"/>
                  </a:lnTo>
                  <a:lnTo>
                    <a:pt x="843737" y="134213"/>
                  </a:lnTo>
                  <a:lnTo>
                    <a:pt x="864108" y="126504"/>
                  </a:lnTo>
                  <a:lnTo>
                    <a:pt x="872655" y="127088"/>
                  </a:lnTo>
                  <a:lnTo>
                    <a:pt x="897077" y="164604"/>
                  </a:lnTo>
                  <a:lnTo>
                    <a:pt x="897636" y="178320"/>
                  </a:lnTo>
                  <a:lnTo>
                    <a:pt x="897636" y="280428"/>
                  </a:lnTo>
                  <a:lnTo>
                    <a:pt x="1033272" y="280428"/>
                  </a:lnTo>
                  <a:lnTo>
                    <a:pt x="1033272" y="161556"/>
                  </a:lnTo>
                  <a:lnTo>
                    <a:pt x="1021842" y="92214"/>
                  </a:lnTo>
                  <a:lnTo>
                    <a:pt x="987552" y="41160"/>
                  </a:lnTo>
                  <a:lnTo>
                    <a:pt x="933831" y="10299"/>
                  </a:lnTo>
                  <a:lnTo>
                    <a:pt x="864108" y="12"/>
                  </a:lnTo>
                  <a:lnTo>
                    <a:pt x="823531" y="3175"/>
                  </a:lnTo>
                  <a:lnTo>
                    <a:pt x="759523" y="28943"/>
                  </a:lnTo>
                  <a:lnTo>
                    <a:pt x="718083" y="81254"/>
                  </a:lnTo>
                  <a:lnTo>
                    <a:pt x="697509" y="158978"/>
                  </a:lnTo>
                  <a:lnTo>
                    <a:pt x="694944" y="207276"/>
                  </a:lnTo>
                  <a:lnTo>
                    <a:pt x="694944" y="525792"/>
                  </a:lnTo>
                  <a:lnTo>
                    <a:pt x="697801" y="564883"/>
                  </a:lnTo>
                  <a:lnTo>
                    <a:pt x="720661" y="629945"/>
                  </a:lnTo>
                  <a:lnTo>
                    <a:pt x="765251" y="676211"/>
                  </a:lnTo>
                  <a:lnTo>
                    <a:pt x="825309" y="699693"/>
                  </a:lnTo>
                  <a:lnTo>
                    <a:pt x="861060" y="702576"/>
                  </a:lnTo>
                  <a:lnTo>
                    <a:pt x="914247" y="697750"/>
                  </a:lnTo>
                  <a:lnTo>
                    <a:pt x="957973" y="683323"/>
                  </a:lnTo>
                  <a:lnTo>
                    <a:pt x="992124" y="659333"/>
                  </a:lnTo>
                  <a:lnTo>
                    <a:pt x="1016609" y="625805"/>
                  </a:lnTo>
                  <a:lnTo>
                    <a:pt x="1031379" y="582803"/>
                  </a:lnTo>
                  <a:lnTo>
                    <a:pt x="1036320" y="530364"/>
                  </a:lnTo>
                  <a:lnTo>
                    <a:pt x="1036320" y="399300"/>
                  </a:lnTo>
                  <a:close/>
                </a:path>
                <a:path w="1952625" h="702945">
                  <a:moveTo>
                    <a:pt x="1408163" y="6108"/>
                  </a:moveTo>
                  <a:lnTo>
                    <a:pt x="1274051" y="6108"/>
                  </a:lnTo>
                  <a:lnTo>
                    <a:pt x="1274051" y="505980"/>
                  </a:lnTo>
                  <a:lnTo>
                    <a:pt x="1273505" y="521995"/>
                  </a:lnTo>
                  <a:lnTo>
                    <a:pt x="1263027" y="565797"/>
                  </a:lnTo>
                  <a:lnTo>
                    <a:pt x="1240523" y="576084"/>
                  </a:lnTo>
                  <a:lnTo>
                    <a:pt x="1230452" y="574941"/>
                  </a:lnTo>
                  <a:lnTo>
                    <a:pt x="1207566" y="535889"/>
                  </a:lnTo>
                  <a:lnTo>
                    <a:pt x="1205471" y="505980"/>
                  </a:lnTo>
                  <a:lnTo>
                    <a:pt x="1205471" y="6108"/>
                  </a:lnTo>
                  <a:lnTo>
                    <a:pt x="1071359" y="6108"/>
                  </a:lnTo>
                  <a:lnTo>
                    <a:pt x="1071359" y="512076"/>
                  </a:lnTo>
                  <a:lnTo>
                    <a:pt x="1073962" y="556310"/>
                  </a:lnTo>
                  <a:lnTo>
                    <a:pt x="1081836" y="595134"/>
                  </a:lnTo>
                  <a:lnTo>
                    <a:pt x="1114031" y="655332"/>
                  </a:lnTo>
                  <a:lnTo>
                    <a:pt x="1165847" y="690956"/>
                  </a:lnTo>
                  <a:lnTo>
                    <a:pt x="1240523" y="702576"/>
                  </a:lnTo>
                  <a:lnTo>
                    <a:pt x="1280223" y="699693"/>
                  </a:lnTo>
                  <a:lnTo>
                    <a:pt x="1343609" y="676211"/>
                  </a:lnTo>
                  <a:lnTo>
                    <a:pt x="1385023" y="628230"/>
                  </a:lnTo>
                  <a:lnTo>
                    <a:pt x="1405597" y="556310"/>
                  </a:lnTo>
                  <a:lnTo>
                    <a:pt x="1408163" y="512076"/>
                  </a:lnTo>
                  <a:lnTo>
                    <a:pt x="1408163" y="6108"/>
                  </a:lnTo>
                  <a:close/>
                </a:path>
                <a:path w="1952625" h="702945">
                  <a:moveTo>
                    <a:pt x="1783080" y="495300"/>
                  </a:moveTo>
                  <a:lnTo>
                    <a:pt x="1779841" y="452818"/>
                  </a:lnTo>
                  <a:lnTo>
                    <a:pt x="1764855" y="400367"/>
                  </a:lnTo>
                  <a:lnTo>
                    <a:pt x="1741932" y="358140"/>
                  </a:lnTo>
                  <a:lnTo>
                    <a:pt x="1709356" y="320001"/>
                  </a:lnTo>
                  <a:lnTo>
                    <a:pt x="1615440" y="230124"/>
                  </a:lnTo>
                  <a:lnTo>
                    <a:pt x="1598307" y="212102"/>
                  </a:lnTo>
                  <a:lnTo>
                    <a:pt x="1585912" y="194500"/>
                  </a:lnTo>
                  <a:lnTo>
                    <a:pt x="1578356" y="177190"/>
                  </a:lnTo>
                  <a:lnTo>
                    <a:pt x="1575816" y="160020"/>
                  </a:lnTo>
                  <a:lnTo>
                    <a:pt x="1576387" y="152577"/>
                  </a:lnTo>
                  <a:lnTo>
                    <a:pt x="1578102" y="146113"/>
                  </a:lnTo>
                  <a:lnTo>
                    <a:pt x="1580959" y="140525"/>
                  </a:lnTo>
                  <a:lnTo>
                    <a:pt x="1584960" y="135636"/>
                  </a:lnTo>
                  <a:lnTo>
                    <a:pt x="1589532" y="129540"/>
                  </a:lnTo>
                  <a:lnTo>
                    <a:pt x="1598676" y="126492"/>
                  </a:lnTo>
                  <a:lnTo>
                    <a:pt x="1616964" y="126492"/>
                  </a:lnTo>
                  <a:lnTo>
                    <a:pt x="1624584" y="129540"/>
                  </a:lnTo>
                  <a:lnTo>
                    <a:pt x="1630680" y="134112"/>
                  </a:lnTo>
                  <a:lnTo>
                    <a:pt x="1635252" y="140208"/>
                  </a:lnTo>
                  <a:lnTo>
                    <a:pt x="1636776" y="147828"/>
                  </a:lnTo>
                  <a:lnTo>
                    <a:pt x="1636776" y="155448"/>
                  </a:lnTo>
                  <a:lnTo>
                    <a:pt x="1638300" y="204216"/>
                  </a:lnTo>
                  <a:lnTo>
                    <a:pt x="1778508" y="204216"/>
                  </a:lnTo>
                  <a:lnTo>
                    <a:pt x="1775929" y="155067"/>
                  </a:lnTo>
                  <a:lnTo>
                    <a:pt x="1768221" y="112776"/>
                  </a:lnTo>
                  <a:lnTo>
                    <a:pt x="1737360" y="48768"/>
                  </a:lnTo>
                  <a:lnTo>
                    <a:pt x="1683448" y="12382"/>
                  </a:lnTo>
                  <a:lnTo>
                    <a:pt x="1603248" y="0"/>
                  </a:lnTo>
                  <a:lnTo>
                    <a:pt x="1566672" y="2857"/>
                  </a:lnTo>
                  <a:lnTo>
                    <a:pt x="1507236" y="25717"/>
                  </a:lnTo>
                  <a:lnTo>
                    <a:pt x="1467243" y="71424"/>
                  </a:lnTo>
                  <a:lnTo>
                    <a:pt x="1447292" y="139382"/>
                  </a:lnTo>
                  <a:lnTo>
                    <a:pt x="1444752" y="181356"/>
                  </a:lnTo>
                  <a:lnTo>
                    <a:pt x="1449031" y="220751"/>
                  </a:lnTo>
                  <a:lnTo>
                    <a:pt x="1461897" y="258699"/>
                  </a:lnTo>
                  <a:lnTo>
                    <a:pt x="1483321" y="294944"/>
                  </a:lnTo>
                  <a:lnTo>
                    <a:pt x="1513332" y="329184"/>
                  </a:lnTo>
                  <a:lnTo>
                    <a:pt x="1572768" y="390144"/>
                  </a:lnTo>
                  <a:lnTo>
                    <a:pt x="1587627" y="404368"/>
                  </a:lnTo>
                  <a:lnTo>
                    <a:pt x="1600200" y="417004"/>
                  </a:lnTo>
                  <a:lnTo>
                    <a:pt x="1629537" y="452437"/>
                  </a:lnTo>
                  <a:lnTo>
                    <a:pt x="1643824" y="497776"/>
                  </a:lnTo>
                  <a:lnTo>
                    <a:pt x="1645920" y="528828"/>
                  </a:lnTo>
                  <a:lnTo>
                    <a:pt x="1645577" y="540550"/>
                  </a:lnTo>
                  <a:lnTo>
                    <a:pt x="1622221" y="575487"/>
                  </a:lnTo>
                  <a:lnTo>
                    <a:pt x="1613916" y="576072"/>
                  </a:lnTo>
                  <a:lnTo>
                    <a:pt x="1599031" y="572909"/>
                  </a:lnTo>
                  <a:lnTo>
                    <a:pt x="1588579" y="563308"/>
                  </a:lnTo>
                  <a:lnTo>
                    <a:pt x="1582407" y="547141"/>
                  </a:lnTo>
                  <a:lnTo>
                    <a:pt x="1580388" y="524256"/>
                  </a:lnTo>
                  <a:lnTo>
                    <a:pt x="1580388" y="438912"/>
                  </a:lnTo>
                  <a:lnTo>
                    <a:pt x="1444752" y="438912"/>
                  </a:lnTo>
                  <a:lnTo>
                    <a:pt x="1444752" y="505968"/>
                  </a:lnTo>
                  <a:lnTo>
                    <a:pt x="1447317" y="554189"/>
                  </a:lnTo>
                  <a:lnTo>
                    <a:pt x="1455039" y="595693"/>
                  </a:lnTo>
                  <a:lnTo>
                    <a:pt x="1485900" y="656844"/>
                  </a:lnTo>
                  <a:lnTo>
                    <a:pt x="1541145" y="691134"/>
                  </a:lnTo>
                  <a:lnTo>
                    <a:pt x="1621536" y="702564"/>
                  </a:lnTo>
                  <a:lnTo>
                    <a:pt x="1661820" y="699401"/>
                  </a:lnTo>
                  <a:lnTo>
                    <a:pt x="1723542" y="673633"/>
                  </a:lnTo>
                  <a:lnTo>
                    <a:pt x="1761858" y="621322"/>
                  </a:lnTo>
                  <a:lnTo>
                    <a:pt x="1780768" y="543598"/>
                  </a:lnTo>
                  <a:lnTo>
                    <a:pt x="1783080" y="495300"/>
                  </a:lnTo>
                  <a:close/>
                </a:path>
                <a:path w="1952625" h="702945">
                  <a:moveTo>
                    <a:pt x="1952244" y="579132"/>
                  </a:moveTo>
                  <a:lnTo>
                    <a:pt x="1810512" y="579132"/>
                  </a:lnTo>
                  <a:lnTo>
                    <a:pt x="1810512" y="696480"/>
                  </a:lnTo>
                  <a:lnTo>
                    <a:pt x="1952244" y="696480"/>
                  </a:lnTo>
                  <a:lnTo>
                    <a:pt x="1952244" y="579132"/>
                  </a:lnTo>
                  <a:close/>
                </a:path>
              </a:pathLst>
            </a:custGeom>
            <a:solidFill>
              <a:srgbClr val="0050FF"/>
            </a:solidFill>
          </p:spPr>
          <p:txBody>
            <a:bodyPr wrap="square" lIns="0" tIns="0" rIns="0" bIns="0" rtlCol="0"/>
            <a:lstStyle/>
            <a:p>
              <a:pPr defTabSz="806867"/>
              <a:endParaRPr sz="1588" kern="0">
                <a:solidFill>
                  <a:sysClr val="windowText" lastClr="000000"/>
                </a:solidFill>
              </a:endParaRPr>
            </a:p>
          </p:txBody>
        </p:sp>
        <p:sp>
          <p:nvSpPr>
            <p:cNvPr id="15" name="object 15"/>
            <p:cNvSpPr/>
            <p:nvPr/>
          </p:nvSpPr>
          <p:spPr>
            <a:xfrm>
              <a:off x="5617451" y="5108447"/>
              <a:ext cx="1798955" cy="1811020"/>
            </a:xfrm>
            <a:custGeom>
              <a:avLst/>
              <a:gdLst/>
              <a:ahLst/>
              <a:cxnLst/>
              <a:rect l="l" t="t" r="r" b="b"/>
              <a:pathLst>
                <a:path w="1798954" h="1811020">
                  <a:moveTo>
                    <a:pt x="900684" y="16776"/>
                  </a:moveTo>
                  <a:lnTo>
                    <a:pt x="548640" y="16776"/>
                  </a:lnTo>
                  <a:lnTo>
                    <a:pt x="449580" y="618756"/>
                  </a:lnTo>
                  <a:lnTo>
                    <a:pt x="350520" y="16776"/>
                  </a:lnTo>
                  <a:lnTo>
                    <a:pt x="0" y="16776"/>
                  </a:lnTo>
                  <a:lnTo>
                    <a:pt x="281940" y="1208544"/>
                  </a:lnTo>
                  <a:lnTo>
                    <a:pt x="281940" y="1793760"/>
                  </a:lnTo>
                  <a:lnTo>
                    <a:pt x="617220" y="1793760"/>
                  </a:lnTo>
                  <a:lnTo>
                    <a:pt x="617220" y="1208544"/>
                  </a:lnTo>
                  <a:lnTo>
                    <a:pt x="900684" y="16776"/>
                  </a:lnTo>
                  <a:close/>
                </a:path>
                <a:path w="1798954" h="1811020">
                  <a:moveTo>
                    <a:pt x="1798332" y="1309116"/>
                  </a:moveTo>
                  <a:lnTo>
                    <a:pt x="1798281" y="461772"/>
                  </a:lnTo>
                  <a:lnTo>
                    <a:pt x="1796542" y="407873"/>
                  </a:lnTo>
                  <a:lnTo>
                    <a:pt x="1791208" y="355879"/>
                  </a:lnTo>
                  <a:lnTo>
                    <a:pt x="1782330" y="307365"/>
                  </a:lnTo>
                  <a:lnTo>
                    <a:pt x="1769948" y="262318"/>
                  </a:lnTo>
                  <a:lnTo>
                    <a:pt x="1754047" y="220789"/>
                  </a:lnTo>
                  <a:lnTo>
                    <a:pt x="1734680" y="182765"/>
                  </a:lnTo>
                  <a:lnTo>
                    <a:pt x="1711833" y="148285"/>
                  </a:lnTo>
                  <a:lnTo>
                    <a:pt x="1685556" y="117348"/>
                  </a:lnTo>
                  <a:lnTo>
                    <a:pt x="1651965" y="85902"/>
                  </a:lnTo>
                  <a:lnTo>
                    <a:pt x="1613966" y="59436"/>
                  </a:lnTo>
                  <a:lnTo>
                    <a:pt x="1571586" y="37896"/>
                  </a:lnTo>
                  <a:lnTo>
                    <a:pt x="1524889" y="21234"/>
                  </a:lnTo>
                  <a:lnTo>
                    <a:pt x="1473923" y="9410"/>
                  </a:lnTo>
                  <a:lnTo>
                    <a:pt x="1440192" y="5105"/>
                  </a:lnTo>
                  <a:lnTo>
                    <a:pt x="1440192" y="457200"/>
                  </a:lnTo>
                  <a:lnTo>
                    <a:pt x="1440141" y="1327404"/>
                  </a:lnTo>
                  <a:lnTo>
                    <a:pt x="1435811" y="1392364"/>
                  </a:lnTo>
                  <a:lnTo>
                    <a:pt x="1423428" y="1441704"/>
                  </a:lnTo>
                  <a:lnTo>
                    <a:pt x="1399425" y="1472565"/>
                  </a:lnTo>
                  <a:lnTo>
                    <a:pt x="1359420" y="1482852"/>
                  </a:lnTo>
                  <a:lnTo>
                    <a:pt x="1336268" y="1480553"/>
                  </a:lnTo>
                  <a:lnTo>
                    <a:pt x="1301978" y="1461643"/>
                  </a:lnTo>
                  <a:lnTo>
                    <a:pt x="1282839" y="1422133"/>
                  </a:lnTo>
                  <a:lnTo>
                    <a:pt x="1273695" y="1363751"/>
                  </a:lnTo>
                  <a:lnTo>
                    <a:pt x="1272552" y="1327404"/>
                  </a:lnTo>
                  <a:lnTo>
                    <a:pt x="1272552" y="461772"/>
                  </a:lnTo>
                  <a:lnTo>
                    <a:pt x="1278001" y="402894"/>
                  </a:lnTo>
                  <a:lnTo>
                    <a:pt x="1294460" y="360997"/>
                  </a:lnTo>
                  <a:lnTo>
                    <a:pt x="1322057" y="335978"/>
                  </a:lnTo>
                  <a:lnTo>
                    <a:pt x="1360944" y="327660"/>
                  </a:lnTo>
                  <a:lnTo>
                    <a:pt x="1382941" y="329717"/>
                  </a:lnTo>
                  <a:lnTo>
                    <a:pt x="1424952" y="362712"/>
                  </a:lnTo>
                  <a:lnTo>
                    <a:pt x="1436001" y="404812"/>
                  </a:lnTo>
                  <a:lnTo>
                    <a:pt x="1440192" y="457200"/>
                  </a:lnTo>
                  <a:lnTo>
                    <a:pt x="1440192" y="5105"/>
                  </a:lnTo>
                  <a:lnTo>
                    <a:pt x="1418742" y="2349"/>
                  </a:lnTo>
                  <a:lnTo>
                    <a:pt x="1359420" y="0"/>
                  </a:lnTo>
                  <a:lnTo>
                    <a:pt x="1300162" y="2349"/>
                  </a:lnTo>
                  <a:lnTo>
                    <a:pt x="1245171" y="9410"/>
                  </a:lnTo>
                  <a:lnTo>
                    <a:pt x="1194422" y="21234"/>
                  </a:lnTo>
                  <a:lnTo>
                    <a:pt x="1147889" y="37896"/>
                  </a:lnTo>
                  <a:lnTo>
                    <a:pt x="1105535" y="59436"/>
                  </a:lnTo>
                  <a:lnTo>
                    <a:pt x="1067333" y="85902"/>
                  </a:lnTo>
                  <a:lnTo>
                    <a:pt x="1033284" y="117348"/>
                  </a:lnTo>
                  <a:lnTo>
                    <a:pt x="1006995" y="148285"/>
                  </a:lnTo>
                  <a:lnTo>
                    <a:pt x="984148" y="182765"/>
                  </a:lnTo>
                  <a:lnTo>
                    <a:pt x="964780" y="220789"/>
                  </a:lnTo>
                  <a:lnTo>
                    <a:pt x="948893" y="262318"/>
                  </a:lnTo>
                  <a:lnTo>
                    <a:pt x="936498" y="307365"/>
                  </a:lnTo>
                  <a:lnTo>
                    <a:pt x="927620" y="355879"/>
                  </a:lnTo>
                  <a:lnTo>
                    <a:pt x="922286" y="407873"/>
                  </a:lnTo>
                  <a:lnTo>
                    <a:pt x="920546" y="461772"/>
                  </a:lnTo>
                  <a:lnTo>
                    <a:pt x="920508" y="1309116"/>
                  </a:lnTo>
                  <a:lnTo>
                    <a:pt x="922286" y="1366913"/>
                  </a:lnTo>
                  <a:lnTo>
                    <a:pt x="922337" y="1367409"/>
                  </a:lnTo>
                  <a:lnTo>
                    <a:pt x="927620" y="1421422"/>
                  </a:lnTo>
                  <a:lnTo>
                    <a:pt x="927747" y="1422133"/>
                  </a:lnTo>
                  <a:lnTo>
                    <a:pt x="927773" y="1422273"/>
                  </a:lnTo>
                  <a:lnTo>
                    <a:pt x="936485" y="1472565"/>
                  </a:lnTo>
                  <a:lnTo>
                    <a:pt x="948893" y="1520571"/>
                  </a:lnTo>
                  <a:lnTo>
                    <a:pt x="964780" y="1565224"/>
                  </a:lnTo>
                  <a:lnTo>
                    <a:pt x="984148" y="1606588"/>
                  </a:lnTo>
                  <a:lnTo>
                    <a:pt x="1006995" y="1644662"/>
                  </a:lnTo>
                  <a:lnTo>
                    <a:pt x="1033284" y="1679448"/>
                  </a:lnTo>
                  <a:lnTo>
                    <a:pt x="1067333" y="1714068"/>
                  </a:lnTo>
                  <a:lnTo>
                    <a:pt x="1105535" y="1743430"/>
                  </a:lnTo>
                  <a:lnTo>
                    <a:pt x="1147889" y="1767509"/>
                  </a:lnTo>
                  <a:lnTo>
                    <a:pt x="1194422" y="1786280"/>
                  </a:lnTo>
                  <a:lnTo>
                    <a:pt x="1245171" y="1799729"/>
                  </a:lnTo>
                  <a:lnTo>
                    <a:pt x="1300162" y="1807819"/>
                  </a:lnTo>
                  <a:lnTo>
                    <a:pt x="1359420" y="1810512"/>
                  </a:lnTo>
                  <a:lnTo>
                    <a:pt x="1418742" y="1807819"/>
                  </a:lnTo>
                  <a:lnTo>
                    <a:pt x="1473923" y="1799729"/>
                  </a:lnTo>
                  <a:lnTo>
                    <a:pt x="1524889" y="1786280"/>
                  </a:lnTo>
                  <a:lnTo>
                    <a:pt x="1571586" y="1767509"/>
                  </a:lnTo>
                  <a:lnTo>
                    <a:pt x="1613966" y="1743430"/>
                  </a:lnTo>
                  <a:lnTo>
                    <a:pt x="1651965" y="1714068"/>
                  </a:lnTo>
                  <a:lnTo>
                    <a:pt x="1685556" y="1679448"/>
                  </a:lnTo>
                  <a:lnTo>
                    <a:pt x="1711833" y="1645158"/>
                  </a:lnTo>
                  <a:lnTo>
                    <a:pt x="1734680" y="1607439"/>
                  </a:lnTo>
                  <a:lnTo>
                    <a:pt x="1754047" y="1566291"/>
                  </a:lnTo>
                  <a:lnTo>
                    <a:pt x="1769948" y="1521714"/>
                  </a:lnTo>
                  <a:lnTo>
                    <a:pt x="1779968" y="1482852"/>
                  </a:lnTo>
                  <a:lnTo>
                    <a:pt x="1782330" y="1473708"/>
                  </a:lnTo>
                  <a:lnTo>
                    <a:pt x="1782368" y="1473517"/>
                  </a:lnTo>
                  <a:lnTo>
                    <a:pt x="1791208" y="1422273"/>
                  </a:lnTo>
                  <a:lnTo>
                    <a:pt x="1791284" y="1421422"/>
                  </a:lnTo>
                  <a:lnTo>
                    <a:pt x="1796542" y="1367409"/>
                  </a:lnTo>
                  <a:lnTo>
                    <a:pt x="1796656" y="1363751"/>
                  </a:lnTo>
                  <a:lnTo>
                    <a:pt x="1796732" y="1361338"/>
                  </a:lnTo>
                  <a:lnTo>
                    <a:pt x="1798332" y="1309116"/>
                  </a:lnTo>
                  <a:close/>
                </a:path>
              </a:pathLst>
            </a:custGeom>
            <a:solidFill>
              <a:srgbClr val="FFFFFF"/>
            </a:solidFill>
          </p:spPr>
          <p:txBody>
            <a:bodyPr wrap="square" lIns="0" tIns="0" rIns="0" bIns="0" rtlCol="0"/>
            <a:lstStyle/>
            <a:p>
              <a:pPr defTabSz="806867"/>
              <a:endParaRPr sz="1588" kern="0">
                <a:solidFill>
                  <a:sysClr val="windowText" lastClr="000000"/>
                </a:solidFill>
              </a:endParaRPr>
            </a:p>
          </p:txBody>
        </p:sp>
      </p:grpSp>
      <p:sp>
        <p:nvSpPr>
          <p:cNvPr id="16" name="object 16"/>
          <p:cNvSpPr/>
          <p:nvPr/>
        </p:nvSpPr>
        <p:spPr>
          <a:xfrm>
            <a:off x="7084359" y="4522246"/>
            <a:ext cx="762560" cy="1582831"/>
          </a:xfrm>
          <a:custGeom>
            <a:avLst/>
            <a:gdLst/>
            <a:ahLst/>
            <a:cxnLst/>
            <a:rect l="l" t="t" r="r" b="b"/>
            <a:pathLst>
              <a:path w="864234" h="1793875">
                <a:moveTo>
                  <a:pt x="431292" y="1793747"/>
                </a:moveTo>
                <a:lnTo>
                  <a:pt x="370918" y="1791224"/>
                </a:lnTo>
                <a:lnTo>
                  <a:pt x="315183" y="1783635"/>
                </a:lnTo>
                <a:lnTo>
                  <a:pt x="264060" y="1770954"/>
                </a:lnTo>
                <a:lnTo>
                  <a:pt x="217523" y="1753155"/>
                </a:lnTo>
                <a:lnTo>
                  <a:pt x="175544" y="1730210"/>
                </a:lnTo>
                <a:lnTo>
                  <a:pt x="138097" y="1702094"/>
                </a:lnTo>
                <a:lnTo>
                  <a:pt x="105155" y="1668779"/>
                </a:lnTo>
                <a:lnTo>
                  <a:pt x="80510" y="1636058"/>
                </a:lnTo>
                <a:lnTo>
                  <a:pt x="59150" y="1599604"/>
                </a:lnTo>
                <a:lnTo>
                  <a:pt x="41076" y="1559400"/>
                </a:lnTo>
                <a:lnTo>
                  <a:pt x="26288" y="1515427"/>
                </a:lnTo>
                <a:lnTo>
                  <a:pt x="14787" y="1467668"/>
                </a:lnTo>
                <a:lnTo>
                  <a:pt x="6572" y="1416105"/>
                </a:lnTo>
                <a:lnTo>
                  <a:pt x="1643" y="1360720"/>
                </a:lnTo>
                <a:lnTo>
                  <a:pt x="0" y="1301495"/>
                </a:lnTo>
                <a:lnTo>
                  <a:pt x="0" y="0"/>
                </a:lnTo>
                <a:lnTo>
                  <a:pt x="344424" y="0"/>
                </a:lnTo>
                <a:lnTo>
                  <a:pt x="344424" y="1286255"/>
                </a:lnTo>
                <a:lnTo>
                  <a:pt x="345543" y="1326260"/>
                </a:lnTo>
                <a:lnTo>
                  <a:pt x="354068" y="1392554"/>
                </a:lnTo>
                <a:lnTo>
                  <a:pt x="371713" y="1439727"/>
                </a:lnTo>
                <a:lnTo>
                  <a:pt x="407050" y="1463206"/>
                </a:lnTo>
                <a:lnTo>
                  <a:pt x="431292" y="1466087"/>
                </a:lnTo>
                <a:lnTo>
                  <a:pt x="456176" y="1463230"/>
                </a:lnTo>
                <a:lnTo>
                  <a:pt x="491085" y="1440370"/>
                </a:lnTo>
                <a:lnTo>
                  <a:pt x="509158" y="1394055"/>
                </a:lnTo>
                <a:lnTo>
                  <a:pt x="517255" y="1327142"/>
                </a:lnTo>
                <a:lnTo>
                  <a:pt x="518160" y="1286255"/>
                </a:lnTo>
                <a:lnTo>
                  <a:pt x="518160" y="0"/>
                </a:lnTo>
                <a:lnTo>
                  <a:pt x="864107" y="0"/>
                </a:lnTo>
                <a:lnTo>
                  <a:pt x="864107" y="1301495"/>
                </a:lnTo>
                <a:lnTo>
                  <a:pt x="862399" y="1360720"/>
                </a:lnTo>
                <a:lnTo>
                  <a:pt x="857297" y="1416105"/>
                </a:lnTo>
                <a:lnTo>
                  <a:pt x="848838" y="1467668"/>
                </a:lnTo>
                <a:lnTo>
                  <a:pt x="837056" y="1515427"/>
                </a:lnTo>
                <a:lnTo>
                  <a:pt x="821989" y="1559400"/>
                </a:lnTo>
                <a:lnTo>
                  <a:pt x="803671" y="1599604"/>
                </a:lnTo>
                <a:lnTo>
                  <a:pt x="782139" y="1636058"/>
                </a:lnTo>
                <a:lnTo>
                  <a:pt x="757428" y="1668779"/>
                </a:lnTo>
                <a:lnTo>
                  <a:pt x="724486" y="1702094"/>
                </a:lnTo>
                <a:lnTo>
                  <a:pt x="687039" y="1730210"/>
                </a:lnTo>
                <a:lnTo>
                  <a:pt x="645060" y="1753155"/>
                </a:lnTo>
                <a:lnTo>
                  <a:pt x="598523" y="1770954"/>
                </a:lnTo>
                <a:lnTo>
                  <a:pt x="547400" y="1783635"/>
                </a:lnTo>
                <a:lnTo>
                  <a:pt x="491665" y="1791224"/>
                </a:lnTo>
                <a:lnTo>
                  <a:pt x="431292" y="1793747"/>
                </a:lnTo>
                <a:close/>
              </a:path>
            </a:pathLst>
          </a:custGeom>
          <a:solidFill>
            <a:srgbClr val="FFFFFF"/>
          </a:solidFill>
        </p:spPr>
        <p:txBody>
          <a:bodyPr wrap="square" lIns="0" tIns="0" rIns="0" bIns="0" rtlCol="0"/>
          <a:lstStyle/>
          <a:p>
            <a:pPr defTabSz="806867"/>
            <a:endParaRPr sz="1588" kern="0">
              <a:solidFill>
                <a:sysClr val="windowText" lastClr="000000"/>
              </a:solidFill>
            </a:endParaRPr>
          </a:p>
        </p:txBody>
      </p:sp>
      <p:sp>
        <p:nvSpPr>
          <p:cNvPr id="17" name="object 17"/>
          <p:cNvSpPr/>
          <p:nvPr/>
        </p:nvSpPr>
        <p:spPr>
          <a:xfrm>
            <a:off x="7919422" y="5823921"/>
            <a:ext cx="318807" cy="266700"/>
          </a:xfrm>
          <a:custGeom>
            <a:avLst/>
            <a:gdLst/>
            <a:ahLst/>
            <a:cxnLst/>
            <a:rect l="l" t="t" r="r" b="b"/>
            <a:pathLst>
              <a:path w="361315" h="302259">
                <a:moveTo>
                  <a:pt x="361187" y="301751"/>
                </a:moveTo>
                <a:lnTo>
                  <a:pt x="0" y="301751"/>
                </a:lnTo>
                <a:lnTo>
                  <a:pt x="0" y="0"/>
                </a:lnTo>
                <a:lnTo>
                  <a:pt x="361187" y="0"/>
                </a:lnTo>
                <a:lnTo>
                  <a:pt x="361187" y="301751"/>
                </a:lnTo>
                <a:close/>
              </a:path>
            </a:pathLst>
          </a:custGeom>
          <a:solidFill>
            <a:srgbClr val="FFFFFF"/>
          </a:solidFill>
        </p:spPr>
        <p:txBody>
          <a:bodyPr wrap="square" lIns="0" tIns="0" rIns="0" bIns="0" rtlCol="0"/>
          <a:lstStyle/>
          <a:p>
            <a:pPr defTabSz="806867"/>
            <a:endParaRPr sz="1588" kern="0">
              <a:solidFill>
                <a:sysClr val="windowText" lastClr="000000"/>
              </a:solidFill>
            </a:endParaRPr>
          </a:p>
        </p:txBody>
      </p:sp>
      <p:sp>
        <p:nvSpPr>
          <p:cNvPr id="18" name="object 18"/>
          <p:cNvSpPr txBox="1">
            <a:spLocks noGrp="1"/>
          </p:cNvSpPr>
          <p:nvPr>
            <p:ph type="sldNum" sz="quarter" idx="7"/>
          </p:nvPr>
        </p:nvSpPr>
        <p:spPr>
          <a:xfrm>
            <a:off x="992562" y="5479806"/>
            <a:ext cx="176092" cy="150588"/>
          </a:xfrm>
          <a:prstGeom prst="rect">
            <a:avLst/>
          </a:prstGeom>
        </p:spPr>
        <p:txBody>
          <a:bodyPr vert="horz" wrap="square" lIns="0" tIns="7844" rIns="0" bIns="0" rtlCol="0">
            <a:spAutoFit/>
          </a:bodyPr>
          <a:lstStyle/>
          <a:p>
            <a:pPr marL="33619" defTabSz="806867">
              <a:spcBef>
                <a:spcPts val="62"/>
              </a:spcBef>
            </a:pPr>
            <a:fld id="{81D60167-4931-47E6-BA6A-407CBD079E47}" type="slidenum">
              <a:rPr kern="0" spc="49" dirty="0">
                <a:solidFill>
                  <a:prstClr val="black"/>
                </a:solidFill>
              </a:rPr>
              <a:pPr marL="33619" defTabSz="806867">
                <a:spcBef>
                  <a:spcPts val="62"/>
                </a:spcBef>
              </a:pPr>
              <a:t>37</a:t>
            </a:fld>
            <a:endParaRPr kern="0" spc="49" dirty="0">
              <a:solidFill>
                <a:prstClr val="black"/>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3395" y="6221652"/>
            <a:ext cx="140074" cy="141064"/>
          </a:xfrm>
          <a:prstGeom prst="rect">
            <a:avLst/>
          </a:prstGeom>
        </p:spPr>
        <p:txBody>
          <a:bodyPr vert="horz" wrap="square" lIns="0" tIns="0" rIns="0" bIns="0" rtlCol="0">
            <a:spAutoFit/>
          </a:bodyPr>
          <a:lstStyle/>
          <a:p>
            <a:pPr defTabSz="806867">
              <a:lnSpc>
                <a:spcPts val="1085"/>
              </a:lnSpc>
            </a:pPr>
            <a:r>
              <a:rPr sz="927" b="1" kern="0" spc="49" dirty="0">
                <a:solidFill>
                  <a:srgbClr val="FFFFFF"/>
                </a:solidFill>
                <a:latin typeface="Calibri"/>
                <a:cs typeface="Calibri"/>
              </a:rPr>
              <a:t>23</a:t>
            </a:r>
            <a:endParaRPr sz="927"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448236" y="252804"/>
            <a:ext cx="11295529" cy="6353735"/>
          </a:xfrm>
          <a:prstGeom prst="rect">
            <a:avLst/>
          </a:prstGeom>
        </p:spPr>
      </p:pic>
      <p:sp>
        <p:nvSpPr>
          <p:cNvPr id="4" name="object 4"/>
          <p:cNvSpPr txBox="1"/>
          <p:nvPr/>
        </p:nvSpPr>
        <p:spPr>
          <a:xfrm>
            <a:off x="1001807" y="5762940"/>
            <a:ext cx="4338357" cy="167512"/>
          </a:xfrm>
          <a:prstGeom prst="rect">
            <a:avLst/>
          </a:prstGeom>
        </p:spPr>
        <p:txBody>
          <a:bodyPr vert="horz" wrap="square" lIns="0" tIns="11206" rIns="0" bIns="0" rtlCol="0">
            <a:spAutoFit/>
          </a:bodyPr>
          <a:lstStyle/>
          <a:p>
            <a:pPr marL="11206" defTabSz="806867">
              <a:spcBef>
                <a:spcPts val="88"/>
              </a:spcBef>
            </a:pPr>
            <a:r>
              <a:rPr sz="1015" kern="0" spc="57" dirty="0">
                <a:solidFill>
                  <a:srgbClr val="FFFFFF"/>
                </a:solidFill>
                <a:latin typeface="Century Gothic"/>
                <a:cs typeface="Century Gothic"/>
              </a:rPr>
              <a:t>©</a:t>
            </a:r>
            <a:r>
              <a:rPr sz="1015" kern="0" spc="26" dirty="0">
                <a:solidFill>
                  <a:srgbClr val="FFFFFF"/>
                </a:solidFill>
                <a:latin typeface="Century Gothic"/>
                <a:cs typeface="Century Gothic"/>
              </a:rPr>
              <a:t> </a:t>
            </a:r>
            <a:r>
              <a:rPr sz="1015" kern="0" dirty="0">
                <a:solidFill>
                  <a:srgbClr val="FFFFFF"/>
                </a:solidFill>
                <a:latin typeface="Century Gothic"/>
                <a:cs typeface="Century Gothic"/>
              </a:rPr>
              <a:t>2025</a:t>
            </a:r>
            <a:r>
              <a:rPr sz="1015" kern="0" spc="357" dirty="0">
                <a:solidFill>
                  <a:srgbClr val="FFFFFF"/>
                </a:solidFill>
                <a:latin typeface="Century Gothic"/>
                <a:cs typeface="Century Gothic"/>
              </a:rPr>
              <a:t> </a:t>
            </a:r>
            <a:r>
              <a:rPr sz="1015" kern="0" spc="62" dirty="0">
                <a:solidFill>
                  <a:srgbClr val="FFFFFF"/>
                </a:solidFill>
                <a:latin typeface="Century Gothic"/>
                <a:cs typeface="Century Gothic"/>
              </a:rPr>
              <a:t>Wipfli</a:t>
            </a:r>
            <a:r>
              <a:rPr sz="1015" kern="0" spc="49" dirty="0">
                <a:solidFill>
                  <a:srgbClr val="FFFFFF"/>
                </a:solidFill>
                <a:latin typeface="Century Gothic"/>
                <a:cs typeface="Century Gothic"/>
              </a:rPr>
              <a:t> </a:t>
            </a:r>
            <a:r>
              <a:rPr sz="1015" kern="0" spc="84" dirty="0">
                <a:solidFill>
                  <a:srgbClr val="FFFFFF"/>
                </a:solidFill>
                <a:latin typeface="Century Gothic"/>
                <a:cs typeface="Century Gothic"/>
              </a:rPr>
              <a:t>LLP.</a:t>
            </a:r>
            <a:r>
              <a:rPr sz="1015" kern="0" spc="53" dirty="0">
                <a:solidFill>
                  <a:srgbClr val="FFFFFF"/>
                </a:solidFill>
                <a:latin typeface="Century Gothic"/>
                <a:cs typeface="Century Gothic"/>
              </a:rPr>
              <a:t> </a:t>
            </a:r>
            <a:r>
              <a:rPr sz="1015" kern="0" dirty="0">
                <a:solidFill>
                  <a:srgbClr val="FFFFFF"/>
                </a:solidFill>
                <a:latin typeface="Century Gothic"/>
                <a:cs typeface="Century Gothic"/>
              </a:rPr>
              <a:t>All</a:t>
            </a:r>
            <a:r>
              <a:rPr sz="1015" kern="0" spc="40" dirty="0">
                <a:solidFill>
                  <a:srgbClr val="FFFFFF"/>
                </a:solidFill>
                <a:latin typeface="Century Gothic"/>
                <a:cs typeface="Century Gothic"/>
              </a:rPr>
              <a:t> </a:t>
            </a:r>
            <a:r>
              <a:rPr sz="1015" kern="0" spc="66" dirty="0">
                <a:solidFill>
                  <a:srgbClr val="FFFFFF"/>
                </a:solidFill>
                <a:latin typeface="Century Gothic"/>
                <a:cs typeface="Century Gothic"/>
              </a:rPr>
              <a:t>Rights</a:t>
            </a:r>
            <a:r>
              <a:rPr sz="1015" kern="0" spc="79" dirty="0">
                <a:solidFill>
                  <a:srgbClr val="FFFFFF"/>
                </a:solidFill>
                <a:latin typeface="Century Gothic"/>
                <a:cs typeface="Century Gothic"/>
              </a:rPr>
              <a:t> </a:t>
            </a:r>
            <a:r>
              <a:rPr sz="1015" kern="0" dirty="0">
                <a:solidFill>
                  <a:srgbClr val="FFFFFF"/>
                </a:solidFill>
                <a:latin typeface="Century Gothic"/>
                <a:cs typeface="Century Gothic"/>
              </a:rPr>
              <a:t>reserved.</a:t>
            </a:r>
            <a:r>
              <a:rPr sz="1015" kern="0" spc="53" dirty="0">
                <a:solidFill>
                  <a:srgbClr val="FFFFFF"/>
                </a:solidFill>
                <a:latin typeface="Century Gothic"/>
                <a:cs typeface="Century Gothic"/>
              </a:rPr>
              <a:t> </a:t>
            </a:r>
            <a:r>
              <a:rPr sz="1015" kern="0" dirty="0">
                <a:solidFill>
                  <a:srgbClr val="FFFFFF"/>
                </a:solidFill>
                <a:latin typeface="Century Gothic"/>
                <a:cs typeface="Century Gothic"/>
              </a:rPr>
              <a:t>“Wipfli”</a:t>
            </a:r>
            <a:r>
              <a:rPr sz="1015" kern="0" spc="75" dirty="0">
                <a:solidFill>
                  <a:srgbClr val="FFFFFF"/>
                </a:solidFill>
                <a:latin typeface="Century Gothic"/>
                <a:cs typeface="Century Gothic"/>
              </a:rPr>
              <a:t> </a:t>
            </a:r>
            <a:r>
              <a:rPr sz="1015" kern="0" dirty="0">
                <a:solidFill>
                  <a:srgbClr val="FFFFFF"/>
                </a:solidFill>
                <a:latin typeface="Century Gothic"/>
                <a:cs typeface="Century Gothic"/>
              </a:rPr>
              <a:t>refers</a:t>
            </a:r>
            <a:r>
              <a:rPr sz="1015" kern="0" spc="331" dirty="0">
                <a:solidFill>
                  <a:srgbClr val="FFFFFF"/>
                </a:solidFill>
                <a:latin typeface="Century Gothic"/>
                <a:cs typeface="Century Gothic"/>
              </a:rPr>
              <a:t> </a:t>
            </a:r>
            <a:r>
              <a:rPr sz="1015" kern="0" dirty="0">
                <a:solidFill>
                  <a:srgbClr val="FFFFFF"/>
                </a:solidFill>
                <a:latin typeface="Century Gothic"/>
                <a:cs typeface="Century Gothic"/>
              </a:rPr>
              <a:t>to</a:t>
            </a:r>
            <a:r>
              <a:rPr sz="1015" kern="0" spc="40" dirty="0">
                <a:solidFill>
                  <a:srgbClr val="FFFFFF"/>
                </a:solidFill>
                <a:latin typeface="Century Gothic"/>
                <a:cs typeface="Century Gothic"/>
              </a:rPr>
              <a:t> </a:t>
            </a:r>
            <a:r>
              <a:rPr sz="1015" kern="0" spc="66" dirty="0">
                <a:solidFill>
                  <a:srgbClr val="FFFFFF"/>
                </a:solidFill>
                <a:latin typeface="Century Gothic"/>
                <a:cs typeface="Century Gothic"/>
              </a:rPr>
              <a:t>Wipfli</a:t>
            </a:r>
            <a:r>
              <a:rPr sz="1015" kern="0" spc="71" dirty="0">
                <a:solidFill>
                  <a:srgbClr val="FFFFFF"/>
                </a:solidFill>
                <a:latin typeface="Century Gothic"/>
                <a:cs typeface="Century Gothic"/>
              </a:rPr>
              <a:t> </a:t>
            </a:r>
            <a:r>
              <a:rPr sz="1015" kern="0" spc="66" dirty="0">
                <a:solidFill>
                  <a:srgbClr val="FFFFFF"/>
                </a:solidFill>
                <a:latin typeface="Century Gothic"/>
                <a:cs typeface="Century Gothic"/>
              </a:rPr>
              <a:t>LLP.</a:t>
            </a:r>
            <a:endParaRPr sz="1015" kern="0">
              <a:solidFill>
                <a:sysClr val="windowText" lastClr="000000"/>
              </a:solidFill>
              <a:latin typeface="Century Gothic"/>
              <a:cs typeface="Century Gothic"/>
            </a:endParaRPr>
          </a:p>
        </p:txBody>
      </p:sp>
      <p:sp>
        <p:nvSpPr>
          <p:cNvPr id="5" name="object 5"/>
          <p:cNvSpPr txBox="1"/>
          <p:nvPr/>
        </p:nvSpPr>
        <p:spPr>
          <a:xfrm>
            <a:off x="1099906" y="4948127"/>
            <a:ext cx="984437" cy="224085"/>
          </a:xfrm>
          <a:prstGeom prst="rect">
            <a:avLst/>
          </a:prstGeom>
        </p:spPr>
        <p:txBody>
          <a:bodyPr vert="horz" wrap="square" lIns="0" tIns="13447" rIns="0" bIns="0" rtlCol="0">
            <a:spAutoFit/>
          </a:bodyPr>
          <a:lstStyle/>
          <a:p>
            <a:pPr marL="11206" defTabSz="806867">
              <a:spcBef>
                <a:spcPts val="106"/>
              </a:spcBef>
            </a:pPr>
            <a:r>
              <a:rPr sz="1368" b="1" kern="0" spc="146" dirty="0">
                <a:solidFill>
                  <a:srgbClr val="FFFFFF"/>
                </a:solidFill>
                <a:latin typeface="Calibri"/>
                <a:cs typeface="Calibri"/>
              </a:rPr>
              <a:t>wipfli.com</a:t>
            </a:r>
            <a:endParaRPr sz="1368" kern="0">
              <a:solidFill>
                <a:sysClr val="windowText" lastClr="000000"/>
              </a:solidFill>
              <a:latin typeface="Calibri"/>
              <a:cs typeface="Calibri"/>
            </a:endParaRPr>
          </a:p>
        </p:txBody>
      </p:sp>
      <p:sp>
        <p:nvSpPr>
          <p:cNvPr id="6" name="object 6"/>
          <p:cNvSpPr txBox="1">
            <a:spLocks noGrp="1"/>
          </p:cNvSpPr>
          <p:nvPr>
            <p:ph type="title"/>
          </p:nvPr>
        </p:nvSpPr>
        <p:spPr>
          <a:xfrm>
            <a:off x="1030045" y="1937273"/>
            <a:ext cx="1387288" cy="296458"/>
          </a:xfrm>
          <a:prstGeom prst="rect">
            <a:avLst/>
          </a:prstGeom>
        </p:spPr>
        <p:txBody>
          <a:bodyPr vert="horz" wrap="square" lIns="0" tIns="11206" rIns="0" bIns="0" rtlCol="0">
            <a:spAutoFit/>
          </a:bodyPr>
          <a:lstStyle/>
          <a:p>
            <a:pPr marL="11206">
              <a:spcBef>
                <a:spcPts val="88"/>
              </a:spcBef>
            </a:pPr>
            <a:r>
              <a:rPr spc="260" dirty="0">
                <a:solidFill>
                  <a:srgbClr val="FFFFFF"/>
                </a:solidFill>
              </a:rPr>
              <a:t>Thank</a:t>
            </a:r>
            <a:r>
              <a:rPr spc="132" dirty="0">
                <a:solidFill>
                  <a:srgbClr val="FFFFFF"/>
                </a:solidFill>
              </a:rPr>
              <a:t> </a:t>
            </a:r>
            <a:r>
              <a:rPr spc="141" dirty="0">
                <a:solidFill>
                  <a:srgbClr val="FFFFFF"/>
                </a:solidFill>
              </a:rPr>
              <a:t>you!</a:t>
            </a:r>
          </a:p>
        </p:txBody>
      </p:sp>
      <p:sp>
        <p:nvSpPr>
          <p:cNvPr id="7" name="object 7"/>
          <p:cNvSpPr txBox="1"/>
          <p:nvPr/>
        </p:nvSpPr>
        <p:spPr>
          <a:xfrm>
            <a:off x="1001786" y="2889386"/>
            <a:ext cx="1695450" cy="224085"/>
          </a:xfrm>
          <a:prstGeom prst="rect">
            <a:avLst/>
          </a:prstGeom>
        </p:spPr>
        <p:txBody>
          <a:bodyPr vert="horz" wrap="square" lIns="0" tIns="13447" rIns="0" bIns="0" rtlCol="0">
            <a:spAutoFit/>
          </a:bodyPr>
          <a:lstStyle/>
          <a:p>
            <a:pPr marL="11206" defTabSz="806867">
              <a:spcBef>
                <a:spcPts val="106"/>
              </a:spcBef>
            </a:pPr>
            <a:r>
              <a:rPr sz="1368" b="1" kern="0" spc="185" dirty="0">
                <a:solidFill>
                  <a:srgbClr val="FFFFFF"/>
                </a:solidFill>
                <a:latin typeface="Calibri"/>
                <a:cs typeface="Calibri"/>
              </a:rPr>
              <a:t>Paul</a:t>
            </a:r>
            <a:r>
              <a:rPr sz="1368" b="1" kern="0" spc="93" dirty="0">
                <a:solidFill>
                  <a:srgbClr val="FFFFFF"/>
                </a:solidFill>
                <a:latin typeface="Calibri"/>
                <a:cs typeface="Calibri"/>
              </a:rPr>
              <a:t> </a:t>
            </a:r>
            <a:r>
              <a:rPr sz="1368" b="1" kern="0" spc="163" dirty="0">
                <a:solidFill>
                  <a:srgbClr val="FFFFFF"/>
                </a:solidFill>
                <a:latin typeface="Calibri"/>
                <a:cs typeface="Calibri"/>
              </a:rPr>
              <a:t>Traczek,</a:t>
            </a:r>
            <a:r>
              <a:rPr sz="1368" b="1" kern="0" spc="137" dirty="0">
                <a:solidFill>
                  <a:srgbClr val="FFFFFF"/>
                </a:solidFill>
                <a:latin typeface="Calibri"/>
                <a:cs typeface="Calibri"/>
              </a:rPr>
              <a:t> </a:t>
            </a:r>
            <a:r>
              <a:rPr sz="1368" b="1" kern="0" spc="238" dirty="0">
                <a:solidFill>
                  <a:srgbClr val="FFFFFF"/>
                </a:solidFill>
                <a:latin typeface="Calibri"/>
                <a:cs typeface="Calibri"/>
              </a:rPr>
              <a:t>CPA</a:t>
            </a:r>
            <a:endParaRPr sz="1368" kern="0">
              <a:solidFill>
                <a:sysClr val="windowText" lastClr="000000"/>
              </a:solidFill>
              <a:latin typeface="Calibri"/>
              <a:cs typeface="Calibri"/>
            </a:endParaRPr>
          </a:p>
        </p:txBody>
      </p:sp>
      <p:sp>
        <p:nvSpPr>
          <p:cNvPr id="8" name="object 8"/>
          <p:cNvSpPr txBox="1"/>
          <p:nvPr/>
        </p:nvSpPr>
        <p:spPr>
          <a:xfrm>
            <a:off x="5190611" y="2889386"/>
            <a:ext cx="2003612" cy="224085"/>
          </a:xfrm>
          <a:prstGeom prst="rect">
            <a:avLst/>
          </a:prstGeom>
        </p:spPr>
        <p:txBody>
          <a:bodyPr vert="horz" wrap="square" lIns="0" tIns="13447" rIns="0" bIns="0" rtlCol="0">
            <a:spAutoFit/>
          </a:bodyPr>
          <a:lstStyle/>
          <a:p>
            <a:pPr marL="11206" defTabSz="806867">
              <a:spcBef>
                <a:spcPts val="106"/>
              </a:spcBef>
            </a:pPr>
            <a:r>
              <a:rPr sz="1368" b="1" kern="0" spc="185" dirty="0">
                <a:solidFill>
                  <a:srgbClr val="FFFFFF"/>
                </a:solidFill>
                <a:latin typeface="Calibri"/>
                <a:cs typeface="Calibri"/>
              </a:rPr>
              <a:t>David</a:t>
            </a:r>
            <a:r>
              <a:rPr sz="1368" b="1" kern="0" spc="97" dirty="0">
                <a:solidFill>
                  <a:srgbClr val="FFFFFF"/>
                </a:solidFill>
                <a:latin typeface="Calibri"/>
                <a:cs typeface="Calibri"/>
              </a:rPr>
              <a:t> </a:t>
            </a:r>
            <a:r>
              <a:rPr sz="1368" b="1" kern="0" spc="180" dirty="0">
                <a:solidFill>
                  <a:srgbClr val="FFFFFF"/>
                </a:solidFill>
                <a:latin typeface="Calibri"/>
                <a:cs typeface="Calibri"/>
              </a:rPr>
              <a:t>Goodman,</a:t>
            </a:r>
            <a:r>
              <a:rPr sz="1368" b="1" kern="0" spc="110" dirty="0">
                <a:solidFill>
                  <a:srgbClr val="FFFFFF"/>
                </a:solidFill>
                <a:latin typeface="Calibri"/>
                <a:cs typeface="Calibri"/>
              </a:rPr>
              <a:t> </a:t>
            </a:r>
            <a:r>
              <a:rPr sz="1368" b="1" kern="0" spc="238" dirty="0">
                <a:solidFill>
                  <a:srgbClr val="FFFFFF"/>
                </a:solidFill>
                <a:latin typeface="Calibri"/>
                <a:cs typeface="Calibri"/>
              </a:rPr>
              <a:t>CPA</a:t>
            </a:r>
            <a:endParaRPr sz="1368" kern="0">
              <a:solidFill>
                <a:sysClr val="windowText" lastClr="000000"/>
              </a:solidFill>
              <a:latin typeface="Calibri"/>
              <a:cs typeface="Calibri"/>
            </a:endParaRPr>
          </a:p>
        </p:txBody>
      </p:sp>
      <p:sp>
        <p:nvSpPr>
          <p:cNvPr id="9" name="object 9"/>
          <p:cNvSpPr txBox="1"/>
          <p:nvPr/>
        </p:nvSpPr>
        <p:spPr>
          <a:xfrm>
            <a:off x="1001786" y="3415037"/>
            <a:ext cx="2616574" cy="881765"/>
          </a:xfrm>
          <a:prstGeom prst="rect">
            <a:avLst/>
          </a:prstGeom>
        </p:spPr>
        <p:txBody>
          <a:bodyPr vert="horz" wrap="square" lIns="0" tIns="13447" rIns="0" bIns="0" rtlCol="0">
            <a:spAutoFit/>
          </a:bodyPr>
          <a:lstStyle/>
          <a:p>
            <a:pPr marL="11206" defTabSz="806867">
              <a:spcBef>
                <a:spcPts val="106"/>
              </a:spcBef>
            </a:pPr>
            <a:r>
              <a:rPr sz="1368" kern="0" spc="66" dirty="0">
                <a:solidFill>
                  <a:srgbClr val="FFFFFF"/>
                </a:solidFill>
                <a:latin typeface="Century Gothic"/>
                <a:cs typeface="Century Gothic"/>
              </a:rPr>
              <a:t>Partner</a:t>
            </a:r>
            <a:r>
              <a:rPr sz="1368" kern="0" spc="31" dirty="0">
                <a:solidFill>
                  <a:srgbClr val="FFFFFF"/>
                </a:solidFill>
                <a:latin typeface="Century Gothic"/>
                <a:cs typeface="Century Gothic"/>
              </a:rPr>
              <a:t> </a:t>
            </a:r>
            <a:r>
              <a:rPr sz="1368" kern="0" dirty="0">
                <a:solidFill>
                  <a:srgbClr val="FFFFFF"/>
                </a:solidFill>
                <a:latin typeface="Century Gothic"/>
                <a:cs typeface="Century Gothic"/>
              </a:rPr>
              <a:t>–</a:t>
            </a:r>
            <a:r>
              <a:rPr sz="1368" kern="0" spc="31" dirty="0">
                <a:solidFill>
                  <a:srgbClr val="FFFFFF"/>
                </a:solidFill>
                <a:latin typeface="Century Gothic"/>
                <a:cs typeface="Century Gothic"/>
              </a:rPr>
              <a:t> </a:t>
            </a:r>
            <a:r>
              <a:rPr sz="1368" kern="0" dirty="0">
                <a:solidFill>
                  <a:srgbClr val="FFFFFF"/>
                </a:solidFill>
                <a:latin typeface="Century Gothic"/>
                <a:cs typeface="Century Gothic"/>
              </a:rPr>
              <a:t>Healthcare</a:t>
            </a:r>
            <a:r>
              <a:rPr sz="1368" kern="0" spc="44" dirty="0">
                <a:solidFill>
                  <a:srgbClr val="FFFFFF"/>
                </a:solidFill>
                <a:latin typeface="Century Gothic"/>
                <a:cs typeface="Century Gothic"/>
              </a:rPr>
              <a:t> </a:t>
            </a:r>
            <a:r>
              <a:rPr sz="1368" kern="0" spc="-9" dirty="0">
                <a:solidFill>
                  <a:srgbClr val="FFFFFF"/>
                </a:solidFill>
                <a:latin typeface="Century Gothic"/>
                <a:cs typeface="Century Gothic"/>
              </a:rPr>
              <a:t>Practice</a:t>
            </a:r>
            <a:endParaRPr sz="1368" kern="0">
              <a:solidFill>
                <a:sysClr val="windowText" lastClr="000000"/>
              </a:solidFill>
              <a:latin typeface="Century Gothic"/>
              <a:cs typeface="Century Gothic"/>
            </a:endParaRPr>
          </a:p>
          <a:p>
            <a:pPr marL="11206" marR="740188" defTabSz="806867">
              <a:lnSpc>
                <a:spcPts val="2744"/>
              </a:lnSpc>
              <a:spcBef>
                <a:spcPts val="75"/>
              </a:spcBef>
            </a:pPr>
            <a:r>
              <a:rPr sz="1368" kern="0" spc="-9" dirty="0">
                <a:solidFill>
                  <a:srgbClr val="FFFFFF"/>
                </a:solidFill>
                <a:latin typeface="Century Gothic"/>
                <a:cs typeface="Century Gothic"/>
                <a:hlinkClick r:id="rId3"/>
              </a:rPr>
              <a:t>ptraczek@wipfli.com</a:t>
            </a:r>
            <a:r>
              <a:rPr sz="1368" kern="0" spc="-9" dirty="0">
                <a:solidFill>
                  <a:srgbClr val="FFFFFF"/>
                </a:solidFill>
                <a:latin typeface="Century Gothic"/>
                <a:cs typeface="Century Gothic"/>
              </a:rPr>
              <a:t> 715.858.6619</a:t>
            </a:r>
            <a:endParaRPr sz="1368" kern="0">
              <a:solidFill>
                <a:sysClr val="windowText" lastClr="000000"/>
              </a:solidFill>
              <a:latin typeface="Century Gothic"/>
              <a:cs typeface="Century Gothic"/>
            </a:endParaRPr>
          </a:p>
        </p:txBody>
      </p:sp>
      <p:sp>
        <p:nvSpPr>
          <p:cNvPr id="10" name="object 10"/>
          <p:cNvSpPr txBox="1"/>
          <p:nvPr/>
        </p:nvSpPr>
        <p:spPr>
          <a:xfrm>
            <a:off x="5190612" y="3415037"/>
            <a:ext cx="3349437" cy="881765"/>
          </a:xfrm>
          <a:prstGeom prst="rect">
            <a:avLst/>
          </a:prstGeom>
        </p:spPr>
        <p:txBody>
          <a:bodyPr vert="horz" wrap="square" lIns="0" tIns="13447" rIns="0" bIns="0" rtlCol="0">
            <a:spAutoFit/>
          </a:bodyPr>
          <a:lstStyle/>
          <a:p>
            <a:pPr marL="11206" defTabSz="806867">
              <a:spcBef>
                <a:spcPts val="106"/>
              </a:spcBef>
            </a:pPr>
            <a:r>
              <a:rPr sz="1368" kern="0" spc="66" dirty="0">
                <a:solidFill>
                  <a:srgbClr val="FFFFFF"/>
                </a:solidFill>
                <a:latin typeface="Century Gothic"/>
                <a:cs typeface="Century Gothic"/>
              </a:rPr>
              <a:t>Senior</a:t>
            </a:r>
            <a:r>
              <a:rPr sz="1368" kern="0" spc="13" dirty="0">
                <a:solidFill>
                  <a:srgbClr val="FFFFFF"/>
                </a:solidFill>
                <a:latin typeface="Century Gothic"/>
                <a:cs typeface="Century Gothic"/>
              </a:rPr>
              <a:t> </a:t>
            </a:r>
            <a:r>
              <a:rPr sz="1368" kern="0" dirty="0">
                <a:solidFill>
                  <a:srgbClr val="FFFFFF"/>
                </a:solidFill>
                <a:latin typeface="Century Gothic"/>
                <a:cs typeface="Century Gothic"/>
              </a:rPr>
              <a:t>Manager</a:t>
            </a:r>
            <a:r>
              <a:rPr sz="1368" kern="0" spc="18" dirty="0">
                <a:solidFill>
                  <a:srgbClr val="FFFFFF"/>
                </a:solidFill>
                <a:latin typeface="Century Gothic"/>
                <a:cs typeface="Century Gothic"/>
              </a:rPr>
              <a:t> </a:t>
            </a:r>
            <a:r>
              <a:rPr sz="1368" kern="0" dirty="0">
                <a:solidFill>
                  <a:srgbClr val="FFFFFF"/>
                </a:solidFill>
                <a:latin typeface="Century Gothic"/>
                <a:cs typeface="Century Gothic"/>
              </a:rPr>
              <a:t>–</a:t>
            </a:r>
            <a:r>
              <a:rPr sz="1368" kern="0" spc="40" dirty="0">
                <a:solidFill>
                  <a:srgbClr val="FFFFFF"/>
                </a:solidFill>
                <a:latin typeface="Century Gothic"/>
                <a:cs typeface="Century Gothic"/>
              </a:rPr>
              <a:t> </a:t>
            </a:r>
            <a:r>
              <a:rPr sz="1368" kern="0" dirty="0">
                <a:solidFill>
                  <a:srgbClr val="FFFFFF"/>
                </a:solidFill>
                <a:latin typeface="Century Gothic"/>
                <a:cs typeface="Century Gothic"/>
              </a:rPr>
              <a:t>Healthcare</a:t>
            </a:r>
            <a:r>
              <a:rPr sz="1368" kern="0" spc="26" dirty="0">
                <a:solidFill>
                  <a:srgbClr val="FFFFFF"/>
                </a:solidFill>
                <a:latin typeface="Century Gothic"/>
                <a:cs typeface="Century Gothic"/>
              </a:rPr>
              <a:t> </a:t>
            </a:r>
            <a:r>
              <a:rPr sz="1368" kern="0" spc="-9" dirty="0">
                <a:solidFill>
                  <a:srgbClr val="FFFFFF"/>
                </a:solidFill>
                <a:latin typeface="Century Gothic"/>
                <a:cs typeface="Century Gothic"/>
              </a:rPr>
              <a:t>Practice</a:t>
            </a:r>
            <a:endParaRPr sz="1368" kern="0">
              <a:solidFill>
                <a:sysClr val="windowText" lastClr="000000"/>
              </a:solidFill>
              <a:latin typeface="Century Gothic"/>
              <a:cs typeface="Century Gothic"/>
            </a:endParaRPr>
          </a:p>
          <a:p>
            <a:pPr marL="11206" marR="1248402" defTabSz="806867">
              <a:lnSpc>
                <a:spcPts val="2744"/>
              </a:lnSpc>
              <a:spcBef>
                <a:spcPts val="75"/>
              </a:spcBef>
            </a:pPr>
            <a:r>
              <a:rPr sz="1368" kern="0" spc="-9" dirty="0">
                <a:solidFill>
                  <a:srgbClr val="FFFFFF"/>
                </a:solidFill>
                <a:latin typeface="Century Gothic"/>
                <a:cs typeface="Century Gothic"/>
                <a:hlinkClick r:id="rId4"/>
              </a:rPr>
              <a:t>dgoodman@wipfli.com</a:t>
            </a:r>
            <a:r>
              <a:rPr sz="1368" kern="0" spc="-9" dirty="0">
                <a:solidFill>
                  <a:srgbClr val="FFFFFF"/>
                </a:solidFill>
                <a:latin typeface="Century Gothic"/>
                <a:cs typeface="Century Gothic"/>
              </a:rPr>
              <a:t> </a:t>
            </a:r>
            <a:r>
              <a:rPr sz="1368" kern="0" spc="40" dirty="0">
                <a:solidFill>
                  <a:srgbClr val="FFFFFF"/>
                </a:solidFill>
                <a:latin typeface="Century Gothic"/>
                <a:cs typeface="Century Gothic"/>
              </a:rPr>
              <a:t>608.270.2962</a:t>
            </a:r>
            <a:endParaRPr sz="1368" kern="0">
              <a:solidFill>
                <a:sysClr val="windowText" lastClr="000000"/>
              </a:solidFill>
              <a:latin typeface="Century Gothic"/>
              <a:cs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60E67-D111-7256-3A2A-3D8728D09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8B657-1382-CEC8-29D5-DDB3ED421FB3}"/>
              </a:ext>
            </a:extLst>
          </p:cNvPr>
          <p:cNvSpPr>
            <a:spLocks noGrp="1"/>
          </p:cNvSpPr>
          <p:nvPr>
            <p:ph type="title"/>
          </p:nvPr>
        </p:nvSpPr>
        <p:spPr>
          <a:xfrm>
            <a:off x="1523999" y="161925"/>
            <a:ext cx="9144000" cy="1143000"/>
          </a:xfrm>
        </p:spPr>
        <p:txBody>
          <a:bodyPr/>
          <a:lstStyle/>
          <a:p>
            <a:r>
              <a:rPr lang="en-US" dirty="0"/>
              <a:t>Discussion/Evaluation of Presentations/ Selection of Audit Firm</a:t>
            </a:r>
          </a:p>
        </p:txBody>
      </p:sp>
      <p:pic>
        <p:nvPicPr>
          <p:cNvPr id="4" name="Content Placeholder 3">
            <a:extLst>
              <a:ext uri="{FF2B5EF4-FFF2-40B4-BE49-F238E27FC236}">
                <a16:creationId xmlns:a16="http://schemas.microsoft.com/office/drawing/2014/main" id="{7501C2F4-5308-C69F-28D3-C81999300003}"/>
              </a:ext>
            </a:extLst>
          </p:cNvPr>
          <p:cNvPicPr>
            <a:picLocks noGrp="1" noChangeAspect="1"/>
          </p:cNvPicPr>
          <p:nvPr>
            <p:ph idx="1"/>
          </p:nvPr>
        </p:nvPicPr>
        <p:blipFill>
          <a:blip r:embed="rId2"/>
          <a:stretch>
            <a:fillRect/>
          </a:stretch>
        </p:blipFill>
        <p:spPr>
          <a:xfrm>
            <a:off x="3262715" y="1509712"/>
            <a:ext cx="5666567" cy="4457700"/>
          </a:xfrm>
          <a:prstGeom prst="rect">
            <a:avLst/>
          </a:prstGeom>
        </p:spPr>
      </p:pic>
      <p:sp>
        <p:nvSpPr>
          <p:cNvPr id="6" name="Content Placeholder 3">
            <a:extLst>
              <a:ext uri="{FF2B5EF4-FFF2-40B4-BE49-F238E27FC236}">
                <a16:creationId xmlns:a16="http://schemas.microsoft.com/office/drawing/2014/main" id="{11ADFB68-D7DB-7504-A2EF-F4CA8749B9DE}"/>
              </a:ext>
            </a:extLst>
          </p:cNvPr>
          <p:cNvSpPr txBox="1">
            <a:spLocks/>
          </p:cNvSpPr>
          <p:nvPr/>
        </p:nvSpPr>
        <p:spPr>
          <a:xfrm>
            <a:off x="1524000" y="6172200"/>
            <a:ext cx="9144000" cy="79284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sz="2400" b="1" dirty="0">
                <a:solidFill>
                  <a:srgbClr val="78BE21"/>
                </a:solidFill>
              </a:rPr>
              <a:t>Request Motion to Approve Selected Audit Firm.</a:t>
            </a:r>
          </a:p>
        </p:txBody>
      </p:sp>
    </p:spTree>
    <p:extLst>
      <p:ext uri="{BB962C8B-B14F-4D97-AF65-F5344CB8AC3E}">
        <p14:creationId xmlns:p14="http://schemas.microsoft.com/office/powerpoint/2010/main" val="8671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17E9-0FE0-A7EC-99B6-B907B0E55242}"/>
              </a:ext>
            </a:extLst>
          </p:cNvPr>
          <p:cNvSpPr>
            <a:spLocks noGrp="1"/>
          </p:cNvSpPr>
          <p:nvPr>
            <p:ph type="title"/>
          </p:nvPr>
        </p:nvSpPr>
        <p:spPr>
          <a:xfrm>
            <a:off x="968392" y="465827"/>
            <a:ext cx="9144000" cy="1143000"/>
          </a:xfrm>
        </p:spPr>
        <p:txBody>
          <a:bodyPr/>
          <a:lstStyle/>
          <a:p>
            <a:r>
              <a:rPr lang="en-US" dirty="0"/>
              <a:t>Discussion of Process Selection</a:t>
            </a:r>
            <a:br>
              <a:rPr lang="en-US" dirty="0"/>
            </a:br>
            <a:endParaRPr lang="en-US" dirty="0"/>
          </a:p>
        </p:txBody>
      </p:sp>
      <p:graphicFrame>
        <p:nvGraphicFramePr>
          <p:cNvPr id="13" name="Diagram 12">
            <a:extLst>
              <a:ext uri="{FF2B5EF4-FFF2-40B4-BE49-F238E27FC236}">
                <a16:creationId xmlns:a16="http://schemas.microsoft.com/office/drawing/2014/main" id="{BA411060-E5CF-4F2F-037B-784E41FF7630}"/>
              </a:ext>
            </a:extLst>
          </p:cNvPr>
          <p:cNvGraphicFramePr/>
          <p:nvPr>
            <p:extLst>
              <p:ext uri="{D42A27DB-BD31-4B8C-83A1-F6EECF244321}">
                <p14:modId xmlns:p14="http://schemas.microsoft.com/office/powerpoint/2010/main" val="278801594"/>
              </p:ext>
            </p:extLst>
          </p:nvPr>
        </p:nvGraphicFramePr>
        <p:xfrm>
          <a:off x="870594" y="1612951"/>
          <a:ext cx="10450811" cy="394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ontent Placeholder 16">
            <a:extLst>
              <a:ext uri="{FF2B5EF4-FFF2-40B4-BE49-F238E27FC236}">
                <a16:creationId xmlns:a16="http://schemas.microsoft.com/office/drawing/2014/main" id="{0759FB6C-5DA1-5A03-B3D9-48196E2BACFF}"/>
              </a:ext>
            </a:extLst>
          </p:cNvPr>
          <p:cNvSpPr>
            <a:spLocks noGrp="1"/>
          </p:cNvSpPr>
          <p:nvPr>
            <p:ph idx="1"/>
          </p:nvPr>
        </p:nvSpPr>
        <p:spPr>
          <a:xfrm>
            <a:off x="870594" y="5648145"/>
            <a:ext cx="9144000" cy="4457700"/>
          </a:xfrm>
        </p:spPr>
        <p:txBody>
          <a:bodyPr/>
          <a:lstStyle/>
          <a:p>
            <a:pPr marL="45720" indent="0">
              <a:buNone/>
            </a:pPr>
            <a:r>
              <a:rPr lang="en-US" dirty="0"/>
              <a:t>* Fees </a:t>
            </a:r>
          </a:p>
        </p:txBody>
      </p:sp>
    </p:spTree>
    <p:extLst>
      <p:ext uri="{BB962C8B-B14F-4D97-AF65-F5344CB8AC3E}">
        <p14:creationId xmlns:p14="http://schemas.microsoft.com/office/powerpoint/2010/main" val="1151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Open Discussion</a:t>
            </a:r>
          </a:p>
        </p:txBody>
      </p:sp>
      <p:pic>
        <p:nvPicPr>
          <p:cNvPr id="8" name="Picture 7" descr="A black and white sign with white text&#10;&#10;AI-generated content may be incorrect.">
            <a:extLst>
              <a:ext uri="{FF2B5EF4-FFF2-40B4-BE49-F238E27FC236}">
                <a16:creationId xmlns:a16="http://schemas.microsoft.com/office/drawing/2014/main" id="{35602952-C98E-1B7D-7D77-F71AAD8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2761" y="6060510"/>
            <a:ext cx="1912526" cy="365314"/>
          </a:xfrm>
          <a:prstGeom prst="rect">
            <a:avLst/>
          </a:prstGeom>
        </p:spPr>
      </p:pic>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5946-C14E-2CB3-748A-485DDF486F9C}"/>
              </a:ext>
            </a:extLst>
          </p:cNvPr>
          <p:cNvSpPr>
            <a:spLocks noGrp="1"/>
          </p:cNvSpPr>
          <p:nvPr>
            <p:ph type="ctrTitle"/>
          </p:nvPr>
        </p:nvSpPr>
        <p:spPr/>
        <p:txBody>
          <a:bodyPr/>
          <a:lstStyle/>
          <a:p>
            <a:r>
              <a:rPr lang="en-US" dirty="0"/>
              <a:t>Adjournment</a:t>
            </a:r>
          </a:p>
        </p:txBody>
      </p:sp>
      <p:sp>
        <p:nvSpPr>
          <p:cNvPr id="3" name="Subtitle 2">
            <a:extLst>
              <a:ext uri="{FF2B5EF4-FFF2-40B4-BE49-F238E27FC236}">
                <a16:creationId xmlns:a16="http://schemas.microsoft.com/office/drawing/2014/main" id="{AE25CBAE-6674-3554-AA47-E5922C4AA9DE}"/>
              </a:ext>
            </a:extLst>
          </p:cNvPr>
          <p:cNvSpPr>
            <a:spLocks noGrp="1"/>
          </p:cNvSpPr>
          <p:nvPr>
            <p:ph type="subTitle" idx="1"/>
          </p:nvPr>
        </p:nvSpPr>
        <p:spPr/>
        <p:txBody>
          <a:bodyPr/>
          <a:lstStyle/>
          <a:p>
            <a:r>
              <a:rPr lang="en-US" dirty="0"/>
              <a:t>Thank you for attending</a:t>
            </a:r>
          </a:p>
        </p:txBody>
      </p:sp>
    </p:spTree>
    <p:extLst>
      <p:ext uri="{BB962C8B-B14F-4D97-AF65-F5344CB8AC3E}">
        <p14:creationId xmlns:p14="http://schemas.microsoft.com/office/powerpoint/2010/main" val="7985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7D5C-93BA-5D6A-1F1D-15413C507D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9CC39A-8CAF-CB44-CE25-FCCD9893438F}"/>
              </a:ext>
            </a:extLst>
          </p:cNvPr>
          <p:cNvSpPr>
            <a:spLocks noGrp="1"/>
          </p:cNvSpPr>
          <p:nvPr>
            <p:ph type="ctrTitle"/>
          </p:nvPr>
        </p:nvSpPr>
        <p:spPr/>
        <p:txBody>
          <a:bodyPr/>
          <a:lstStyle/>
          <a:p>
            <a:r>
              <a:rPr lang="en-US" dirty="0"/>
              <a:t>Eide Bailly LLP</a:t>
            </a:r>
          </a:p>
        </p:txBody>
      </p:sp>
      <p:pic>
        <p:nvPicPr>
          <p:cNvPr id="8" name="Picture 7" descr="A black and white sign with white text&#10;&#10;AI-generated content may be incorrect.">
            <a:extLst>
              <a:ext uri="{FF2B5EF4-FFF2-40B4-BE49-F238E27FC236}">
                <a16:creationId xmlns:a16="http://schemas.microsoft.com/office/drawing/2014/main" id="{2F3C9A9E-0FAA-F0C3-7391-E4F1316AB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2761" y="6060510"/>
            <a:ext cx="1912526" cy="365314"/>
          </a:xfrm>
          <a:prstGeom prst="rect">
            <a:avLst/>
          </a:prstGeom>
        </p:spPr>
      </p:pic>
    </p:spTree>
    <p:extLst>
      <p:ext uri="{BB962C8B-B14F-4D97-AF65-F5344CB8AC3E}">
        <p14:creationId xmlns:p14="http://schemas.microsoft.com/office/powerpoint/2010/main" val="20031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ECD-DBAD-4983-BCC9-0DCA1CBE5568}"/>
              </a:ext>
            </a:extLst>
          </p:cNvPr>
          <p:cNvSpPr>
            <a:spLocks noGrp="1"/>
          </p:cNvSpPr>
          <p:nvPr>
            <p:ph type="ctrTitle"/>
          </p:nvPr>
        </p:nvSpPr>
        <p:spPr/>
        <p:txBody>
          <a:bodyPr>
            <a:noAutofit/>
          </a:bodyPr>
          <a:lstStyle/>
          <a:p>
            <a:r>
              <a:rPr lang="en-US" sz="3000" dirty="0">
                <a:solidFill>
                  <a:schemeClr val="tx2"/>
                </a:solidFill>
                <a:latin typeface="Arial bold" panose="020B0704020202020204" pitchFamily="34" charset="0"/>
                <a:cs typeface="Arial bold" panose="020B0704020202020204" pitchFamily="34" charset="0"/>
              </a:rPr>
              <a:t>Proposal for services</a:t>
            </a:r>
          </a:p>
        </p:txBody>
      </p:sp>
      <p:sp>
        <p:nvSpPr>
          <p:cNvPr id="7" name="Subtitle 6">
            <a:extLst>
              <a:ext uri="{FF2B5EF4-FFF2-40B4-BE49-F238E27FC236}">
                <a16:creationId xmlns:a16="http://schemas.microsoft.com/office/drawing/2014/main" id="{FD872FD0-20F6-4A83-8992-08E8B645FBDD}"/>
              </a:ext>
            </a:extLst>
          </p:cNvPr>
          <p:cNvSpPr>
            <a:spLocks noGrp="1"/>
          </p:cNvSpPr>
          <p:nvPr>
            <p:ph type="subTitle" idx="1"/>
          </p:nvPr>
        </p:nvSpPr>
        <p:spPr/>
        <p:txBody>
          <a:bodyPr/>
          <a:lstStyle/>
          <a:p>
            <a:r>
              <a:rPr lang="en-US" dirty="0"/>
              <a:t>April 18, 2025</a:t>
            </a:r>
          </a:p>
        </p:txBody>
      </p:sp>
      <p:pic>
        <p:nvPicPr>
          <p:cNvPr id="15" name="Content Placeholder 14" descr="Text&#10;&#10;Description automatically generated">
            <a:extLst>
              <a:ext uri="{FF2B5EF4-FFF2-40B4-BE49-F238E27FC236}">
                <a16:creationId xmlns:a16="http://schemas.microsoft.com/office/drawing/2014/main" id="{D2270758-9BCB-E3D1-237E-6AA1834C30CB}"/>
              </a:ext>
            </a:extLst>
          </p:cNvPr>
          <p:cNvPicPr>
            <a:picLocks noGrp="1"/>
          </p:cNvPicPr>
          <p:nvPr>
            <p:ph idx="10"/>
          </p:nvPr>
        </p:nvPicPr>
        <p:blipFill>
          <a:blip r:embed="rId2">
            <a:extLst>
              <a:ext uri="{28A0092B-C50C-407E-A947-70E740481C1C}">
                <a14:useLocalDpi xmlns:a14="http://schemas.microsoft.com/office/drawing/2010/main" val="0"/>
              </a:ext>
            </a:extLst>
          </a:blip>
          <a:stretch>
            <a:fillRect/>
          </a:stretch>
        </p:blipFill>
        <p:spPr>
          <a:xfrm>
            <a:off x="4175727" y="2088776"/>
            <a:ext cx="3677356" cy="1272989"/>
          </a:xfrm>
          <a:prstGeom prst="rect">
            <a:avLst/>
          </a:prstGeom>
        </p:spPr>
      </p:pic>
    </p:spTree>
    <p:extLst>
      <p:ext uri="{BB962C8B-B14F-4D97-AF65-F5344CB8AC3E}">
        <p14:creationId xmlns:p14="http://schemas.microsoft.com/office/powerpoint/2010/main" val="376054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CF-1A12-498F-85F4-B4027C9EA809}"/>
              </a:ext>
            </a:extLst>
          </p:cNvPr>
          <p:cNvSpPr>
            <a:spLocks noGrp="1"/>
          </p:cNvSpPr>
          <p:nvPr>
            <p:ph type="title"/>
          </p:nvPr>
        </p:nvSpPr>
        <p:spPr/>
        <p:txBody>
          <a:bodyPr/>
          <a:lstStyle/>
          <a:p>
            <a:r>
              <a:rPr lang="en-US" dirty="0"/>
              <a:t>INTRODUCTIONS</a:t>
            </a:r>
          </a:p>
        </p:txBody>
      </p:sp>
      <p:sp>
        <p:nvSpPr>
          <p:cNvPr id="8" name="Content Placeholder 2">
            <a:extLst>
              <a:ext uri="{FF2B5EF4-FFF2-40B4-BE49-F238E27FC236}">
                <a16:creationId xmlns:a16="http://schemas.microsoft.com/office/drawing/2014/main" id="{7F01D2D8-7885-E385-6796-BBE7F475E43B}"/>
              </a:ext>
            </a:extLst>
          </p:cNvPr>
          <p:cNvSpPr>
            <a:spLocks noGrp="1"/>
          </p:cNvSpPr>
          <p:nvPr>
            <p:ph idx="1"/>
          </p:nvPr>
        </p:nvSpPr>
        <p:spPr>
          <a:xfrm>
            <a:off x="304800" y="1230131"/>
            <a:ext cx="10210799" cy="5508897"/>
          </a:xfrm>
        </p:spPr>
        <p:txBody>
          <a:bodyPr>
            <a:normAutofit/>
          </a:bodyPr>
          <a:lstStyle/>
          <a:p>
            <a:pPr>
              <a:lnSpc>
                <a:spcPct val="100000"/>
              </a:lnSpc>
              <a:spcAft>
                <a:spcPts val="1200"/>
              </a:spcAft>
            </a:pPr>
            <a:r>
              <a:rPr lang="en-US" sz="2800" dirty="0"/>
              <a:t>Joe Splinter, Partner – Dubuque</a:t>
            </a:r>
          </a:p>
          <a:p>
            <a:pPr marL="0" indent="0">
              <a:lnSpc>
                <a:spcPct val="100000"/>
              </a:lnSpc>
              <a:spcAft>
                <a:spcPts val="1200"/>
              </a:spcAft>
              <a:buNone/>
            </a:pPr>
            <a:endParaRPr lang="en-US" sz="2800" dirty="0"/>
          </a:p>
          <a:p>
            <a:pPr>
              <a:lnSpc>
                <a:spcPct val="100000"/>
              </a:lnSpc>
              <a:spcAft>
                <a:spcPts val="1200"/>
              </a:spcAft>
            </a:pPr>
            <a:r>
              <a:rPr lang="en-US" sz="2800" dirty="0"/>
              <a:t>Gwen Moser, Partner – Dubuque</a:t>
            </a:r>
          </a:p>
          <a:p>
            <a:pPr marL="0" indent="0">
              <a:lnSpc>
                <a:spcPct val="100000"/>
              </a:lnSpc>
              <a:spcAft>
                <a:spcPts val="1200"/>
              </a:spcAft>
              <a:buNone/>
            </a:pPr>
            <a:endParaRPr lang="en-US" sz="2800" dirty="0"/>
          </a:p>
          <a:p>
            <a:pPr>
              <a:lnSpc>
                <a:spcPct val="100000"/>
              </a:lnSpc>
              <a:spcAft>
                <a:spcPts val="1200"/>
              </a:spcAft>
            </a:pPr>
            <a:r>
              <a:rPr lang="en-US" sz="2800" dirty="0"/>
              <a:t>Jared Heim, Partner – Dubuque </a:t>
            </a:r>
          </a:p>
          <a:p>
            <a:pPr>
              <a:lnSpc>
                <a:spcPct val="100000"/>
              </a:lnSpc>
              <a:spcAft>
                <a:spcPts val="1200"/>
              </a:spcAft>
            </a:pPr>
            <a:endParaRPr lang="en-US" sz="2800" dirty="0"/>
          </a:p>
          <a:p>
            <a:pPr marL="0" indent="0">
              <a:lnSpc>
                <a:spcPct val="100000"/>
              </a:lnSpc>
              <a:spcAft>
                <a:spcPts val="1200"/>
              </a:spcAft>
              <a:buNone/>
            </a:pPr>
            <a:endParaRPr lang="en-US" sz="2800" dirty="0"/>
          </a:p>
          <a:p>
            <a:pPr>
              <a:lnSpc>
                <a:spcPct val="100000"/>
              </a:lnSpc>
              <a:spcAft>
                <a:spcPts val="1200"/>
              </a:spcAft>
            </a:pPr>
            <a:endParaRPr lang="en-US" sz="2800" dirty="0"/>
          </a:p>
          <a:p>
            <a:pPr marL="0" indent="0">
              <a:lnSpc>
                <a:spcPct val="100000"/>
              </a:lnSpc>
              <a:spcAft>
                <a:spcPts val="1200"/>
              </a:spcAft>
              <a:buNone/>
            </a:pPr>
            <a:endParaRPr lang="en-US" sz="2800" dirty="0"/>
          </a:p>
        </p:txBody>
      </p:sp>
    </p:spTree>
    <p:extLst>
      <p:ext uri="{BB962C8B-B14F-4D97-AF65-F5344CB8AC3E}">
        <p14:creationId xmlns:p14="http://schemas.microsoft.com/office/powerpoint/2010/main" val="79461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602-C8EE-430B-BC74-C210D56BBA5E}"/>
              </a:ext>
            </a:extLst>
          </p:cNvPr>
          <p:cNvSpPr>
            <a:spLocks noGrp="1"/>
          </p:cNvSpPr>
          <p:nvPr>
            <p:ph type="title"/>
          </p:nvPr>
        </p:nvSpPr>
        <p:spPr/>
        <p:txBody>
          <a:bodyPr/>
          <a:lstStyle/>
          <a:p>
            <a:r>
              <a:rPr lang="en-US" dirty="0"/>
              <a:t>Proposal Highlights</a:t>
            </a:r>
            <a:br>
              <a:rPr lang="en-US" dirty="0"/>
            </a:br>
            <a:endParaRPr lang="en-US" dirty="0"/>
          </a:p>
        </p:txBody>
      </p:sp>
    </p:spTree>
    <p:extLst>
      <p:ext uri="{BB962C8B-B14F-4D97-AF65-F5344CB8AC3E}">
        <p14:creationId xmlns:p14="http://schemas.microsoft.com/office/powerpoint/2010/main" val="363642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CF-1A12-498F-85F4-B4027C9EA809}"/>
              </a:ext>
            </a:extLst>
          </p:cNvPr>
          <p:cNvSpPr>
            <a:spLocks noGrp="1"/>
          </p:cNvSpPr>
          <p:nvPr>
            <p:ph type="title"/>
          </p:nvPr>
        </p:nvSpPr>
        <p:spPr/>
        <p:txBody>
          <a:bodyPr/>
          <a:lstStyle/>
          <a:p>
            <a:r>
              <a:rPr lang="en-US" dirty="0"/>
              <a:t>Proposal Highlights </a:t>
            </a:r>
          </a:p>
        </p:txBody>
      </p:sp>
      <p:sp>
        <p:nvSpPr>
          <p:cNvPr id="8" name="Content Placeholder 2">
            <a:extLst>
              <a:ext uri="{FF2B5EF4-FFF2-40B4-BE49-F238E27FC236}">
                <a16:creationId xmlns:a16="http://schemas.microsoft.com/office/drawing/2014/main" id="{7F01D2D8-7885-E385-6796-BBE7F475E43B}"/>
              </a:ext>
            </a:extLst>
          </p:cNvPr>
          <p:cNvSpPr>
            <a:spLocks noGrp="1"/>
          </p:cNvSpPr>
          <p:nvPr>
            <p:ph idx="1"/>
          </p:nvPr>
        </p:nvSpPr>
        <p:spPr>
          <a:xfrm>
            <a:off x="304800" y="1230131"/>
            <a:ext cx="10004611" cy="5508897"/>
          </a:xfrm>
        </p:spPr>
        <p:txBody>
          <a:bodyPr>
            <a:normAutofit/>
          </a:bodyPr>
          <a:lstStyle/>
          <a:p>
            <a:pPr>
              <a:lnSpc>
                <a:spcPct val="100000"/>
              </a:lnSpc>
              <a:spcAft>
                <a:spcPts val="1200"/>
              </a:spcAft>
            </a:pPr>
            <a:r>
              <a:rPr lang="en-US" sz="2800" dirty="0"/>
              <a:t>Healthcare Experience </a:t>
            </a:r>
          </a:p>
          <a:p>
            <a:pPr lvl="1">
              <a:lnSpc>
                <a:spcPct val="100000"/>
              </a:lnSpc>
              <a:spcAft>
                <a:spcPts val="1200"/>
              </a:spcAft>
            </a:pPr>
            <a:r>
              <a:rPr lang="en-US" sz="2400" dirty="0">
                <a:solidFill>
                  <a:schemeClr val="accent2">
                    <a:lumMod val="50000"/>
                  </a:schemeClr>
                </a:solidFill>
              </a:rPr>
              <a:t>+3,500 Healthcare clients</a:t>
            </a:r>
          </a:p>
          <a:p>
            <a:pPr lvl="1">
              <a:lnSpc>
                <a:spcPct val="100000"/>
              </a:lnSpc>
              <a:spcAft>
                <a:spcPts val="1200"/>
              </a:spcAft>
            </a:pPr>
            <a:r>
              <a:rPr lang="en-US" sz="2400" dirty="0">
                <a:solidFill>
                  <a:schemeClr val="accent2">
                    <a:lumMod val="50000"/>
                  </a:schemeClr>
                </a:solidFill>
              </a:rPr>
              <a:t>+500 CAH clients</a:t>
            </a:r>
          </a:p>
          <a:p>
            <a:pPr lvl="1">
              <a:lnSpc>
                <a:spcPct val="100000"/>
              </a:lnSpc>
              <a:spcAft>
                <a:spcPts val="1200"/>
              </a:spcAft>
            </a:pPr>
            <a:r>
              <a:rPr lang="en-US" sz="2400" dirty="0">
                <a:solidFill>
                  <a:schemeClr val="accent2">
                    <a:lumMod val="50000"/>
                  </a:schemeClr>
                </a:solidFill>
              </a:rPr>
              <a:t>+675 Medicare and Medicaid cost reports filed annually</a:t>
            </a:r>
            <a:endParaRPr lang="en-US" sz="2400" u="sng" dirty="0">
              <a:solidFill>
                <a:schemeClr val="accent2">
                  <a:lumMod val="50000"/>
                </a:schemeClr>
              </a:solidFill>
            </a:endParaRPr>
          </a:p>
          <a:p>
            <a:pPr>
              <a:lnSpc>
                <a:spcPct val="100000"/>
              </a:lnSpc>
              <a:spcAft>
                <a:spcPts val="1200"/>
              </a:spcAft>
            </a:pPr>
            <a:endParaRPr lang="en-US" sz="2700" u="sng" dirty="0">
              <a:solidFill>
                <a:schemeClr val="accent2">
                  <a:lumMod val="50000"/>
                </a:schemeClr>
              </a:solidFill>
            </a:endParaRPr>
          </a:p>
          <a:p>
            <a:pPr>
              <a:lnSpc>
                <a:spcPct val="100000"/>
              </a:lnSpc>
              <a:spcAft>
                <a:spcPts val="1200"/>
              </a:spcAft>
            </a:pPr>
            <a:r>
              <a:rPr lang="en-US" sz="2700" dirty="0">
                <a:solidFill>
                  <a:schemeClr val="accent2">
                    <a:lumMod val="50000"/>
                  </a:schemeClr>
                </a:solidFill>
              </a:rPr>
              <a:t>Nonprofit Experience</a:t>
            </a:r>
          </a:p>
          <a:p>
            <a:pPr lvl="1">
              <a:lnSpc>
                <a:spcPct val="100000"/>
              </a:lnSpc>
              <a:spcAft>
                <a:spcPts val="1200"/>
              </a:spcAft>
            </a:pPr>
            <a:r>
              <a:rPr lang="en-US" sz="2400" dirty="0">
                <a:solidFill>
                  <a:schemeClr val="accent2">
                    <a:lumMod val="50000"/>
                  </a:schemeClr>
                </a:solidFill>
              </a:rPr>
              <a:t>+3,600 Nonprofit clients</a:t>
            </a:r>
          </a:p>
          <a:p>
            <a:pPr lvl="1">
              <a:lnSpc>
                <a:spcPct val="100000"/>
              </a:lnSpc>
              <a:spcAft>
                <a:spcPts val="1200"/>
              </a:spcAft>
            </a:pPr>
            <a:r>
              <a:rPr lang="en-US" sz="2400" dirty="0">
                <a:solidFill>
                  <a:schemeClr val="accent2">
                    <a:lumMod val="50000"/>
                  </a:schemeClr>
                </a:solidFill>
              </a:rPr>
              <a:t>Eide Bailly’s “Save our Charities” non-profit financial statement template selected by the AICPA for distribution as best practices</a:t>
            </a:r>
          </a:p>
          <a:p>
            <a:pPr lvl="1">
              <a:lnSpc>
                <a:spcPct val="100000"/>
              </a:lnSpc>
              <a:spcAft>
                <a:spcPts val="1200"/>
              </a:spcAft>
            </a:pPr>
            <a:endParaRPr lang="en-US" sz="2400" dirty="0">
              <a:solidFill>
                <a:schemeClr val="accent2">
                  <a:lumMod val="50000"/>
                </a:schemeClr>
              </a:solidFill>
            </a:endParaRPr>
          </a:p>
        </p:txBody>
      </p:sp>
    </p:spTree>
    <p:extLst>
      <p:ext uri="{BB962C8B-B14F-4D97-AF65-F5344CB8AC3E}">
        <p14:creationId xmlns:p14="http://schemas.microsoft.com/office/powerpoint/2010/main" val="4243922826"/>
      </p:ext>
    </p:extLst>
  </p:cSld>
  <p:clrMapOvr>
    <a:masterClrMapping/>
  </p:clrMapOvr>
</p:sld>
</file>

<file path=ppt/theme/theme1.xml><?xml version="1.0" encoding="utf-8"?>
<a:theme xmlns:a="http://schemas.openxmlformats.org/drawingml/2006/main" name="Health Fitness 16x9">
  <a:themeElements>
    <a:clrScheme name="Custom 2">
      <a:dk1>
        <a:sysClr val="windowText" lastClr="000000"/>
      </a:dk1>
      <a:lt1>
        <a:sysClr val="window" lastClr="FFFFFF"/>
      </a:lt1>
      <a:dk2>
        <a:srgbClr val="373545"/>
      </a:dk2>
      <a:lt2>
        <a:srgbClr val="CEDBE6"/>
      </a:lt2>
      <a:accent1>
        <a:srgbClr val="00617F"/>
      </a:accent1>
      <a:accent2>
        <a:srgbClr val="78BE21"/>
      </a:accent2>
      <a:accent3>
        <a:srgbClr val="75BDA7"/>
      </a:accent3>
      <a:accent4>
        <a:srgbClr val="7A8C8E"/>
      </a:accent4>
      <a:accent5>
        <a:srgbClr val="84ACB6"/>
      </a:accent5>
      <a:accent6>
        <a:srgbClr val="2683C6"/>
      </a:accent6>
      <a:hlink>
        <a:srgbClr val="6B9F25"/>
      </a:hlink>
      <a:folHlink>
        <a:srgbClr val="9F6715"/>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_blank - Widescreen.potx" id="{4F5E6481-DF77-4B52-B0B4-A8D02B23AA10}" vid="{EC4F5ED6-04B9-4C9A-BE8F-0E4454FE2641}"/>
    </a:ext>
  </a:extLst>
</a:theme>
</file>

<file path=ppt/theme/theme4.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3087</TotalTime>
  <Words>2169</Words>
  <Application>Microsoft Office PowerPoint</Application>
  <PresentationFormat>Widescreen</PresentationFormat>
  <Paragraphs>318</Paragraphs>
  <Slides>41</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Aptos</vt:lpstr>
      <vt:lpstr>Arial</vt:lpstr>
      <vt:lpstr>Arial bold</vt:lpstr>
      <vt:lpstr>Arial Narrow</vt:lpstr>
      <vt:lpstr>Book Antiqua</vt:lpstr>
      <vt:lpstr>Calibri</vt:lpstr>
      <vt:lpstr>Calibri Light</vt:lpstr>
      <vt:lpstr>Century Gothic</vt:lpstr>
      <vt:lpstr>Times New Roman</vt:lpstr>
      <vt:lpstr>Tw Cen MT</vt:lpstr>
      <vt:lpstr>Tw Cen MT Condensed</vt:lpstr>
      <vt:lpstr>Wingdings</vt:lpstr>
      <vt:lpstr>Health Fitness 16x9</vt:lpstr>
      <vt:lpstr>Office Theme</vt:lpstr>
      <vt:lpstr>Eide Bailly</vt:lpstr>
      <vt:lpstr>  Audit Compliance / Risk Management  Committee</vt:lpstr>
      <vt:lpstr>Agenda</vt:lpstr>
      <vt:lpstr>Review and Approval of February 28, 2025 Audit Compliance/Risk Management Committee Meeting Minutes </vt:lpstr>
      <vt:lpstr>Discussion of Process Selection </vt:lpstr>
      <vt:lpstr>Eide Bailly LLP</vt:lpstr>
      <vt:lpstr>Proposal for services</vt:lpstr>
      <vt:lpstr>INTRODUCTIONS</vt:lpstr>
      <vt:lpstr>Proposal Highlights </vt:lpstr>
      <vt:lpstr>Proposal Highlights </vt:lpstr>
      <vt:lpstr>Proposal Highlights</vt:lpstr>
      <vt:lpstr>Proposal Highlights</vt:lpstr>
      <vt:lpstr>Additional services / expertise</vt:lpstr>
      <vt:lpstr>Our continued commitment</vt:lpstr>
      <vt:lpstr>Thank you!</vt:lpstr>
      <vt:lpstr>Wipfli LLP</vt:lpstr>
      <vt:lpstr>Stoughton Health Proposal for Services</vt:lpstr>
      <vt:lpstr>Introductions</vt:lpstr>
      <vt:lpstr>Wipfli</vt:lpstr>
      <vt:lpstr>Firm Background</vt:lpstr>
      <vt:lpstr>A Firm Dedicated to the Industry</vt:lpstr>
      <vt:lpstr>Top Challenges for Rural Healthcare Organizations</vt:lpstr>
      <vt:lpstr>&gt; 4,000 Healthcare clients served</vt:lpstr>
      <vt:lpstr>PowerPoint Presentation</vt:lpstr>
      <vt:lpstr>Healthcare associate experience</vt:lpstr>
      <vt:lpstr>Healthcare clients by the state</vt:lpstr>
      <vt:lpstr>Our Approach</vt:lpstr>
      <vt:lpstr>Audit Approach</vt:lpstr>
      <vt:lpstr>Audit Approach</vt:lpstr>
      <vt:lpstr>Cost Report Approach</vt:lpstr>
      <vt:lpstr>Independence</vt:lpstr>
      <vt:lpstr>Your Investment</vt:lpstr>
      <vt:lpstr>Engagement Services and Proposed Fees</vt:lpstr>
      <vt:lpstr>Client Service Team</vt:lpstr>
      <vt:lpstr>Your Wipfli Team</vt:lpstr>
      <vt:lpstr>PowerPoint Presentation</vt:lpstr>
      <vt:lpstr>Why Choose Wipfli – Top 10 Reasons!</vt:lpstr>
      <vt:lpstr>PowerPoint Presentation</vt:lpstr>
      <vt:lpstr>Thank you!</vt:lpstr>
      <vt:lpstr>Discussion/Evaluation of Presentations/ Selection of Audit Firm</vt:lpstr>
      <vt:lpstr>Open Discussion</vt:lpstr>
      <vt:lpstr>Adjournment</vt:lpstr>
    </vt:vector>
  </TitlesOfParts>
  <Company>Stoughton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Abey, Michelle</dc:creator>
  <cp:lastModifiedBy>Polster, Angela</cp:lastModifiedBy>
  <cp:revision>41</cp:revision>
  <dcterms:created xsi:type="dcterms:W3CDTF">2025-03-29T16:20:40Z</dcterms:created>
  <dcterms:modified xsi:type="dcterms:W3CDTF">2025-04-16T21:49:33Z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