
<file path=[Content_Types].xml><?xml version="1.0" encoding="utf-8"?>
<Types xmlns="http://schemas.openxmlformats.org/package/2006/content-types">
  <Default Extension="bin" ContentType="audio/unknown"/>
  <Default Extension="docx" ContentType="application/vnd.openxmlformats-officedocument.wordprocessingml.documen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embeddings/oleObject1.bin" ContentType="application/vnd.openxmlformats-officedocument.oleObject"/>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embeddings/oleObject2.bin" ContentType="application/vnd.openxmlformats-officedocument.oleObject"/>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comments/modernComment_22E_307C3A7E.xml" ContentType="application/vnd.ms-powerpoint.comments+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 id="2147483688" r:id="rId5"/>
  </p:sldMasterIdLst>
  <p:notesMasterIdLst>
    <p:notesMasterId r:id="rId208"/>
  </p:notesMasterIdLst>
  <p:sldIdLst>
    <p:sldId id="258" r:id="rId6"/>
    <p:sldId id="728" r:id="rId7"/>
    <p:sldId id="727" r:id="rId8"/>
    <p:sldId id="257" r:id="rId9"/>
    <p:sldId id="259" r:id="rId10"/>
    <p:sldId id="729" r:id="rId11"/>
    <p:sldId id="684" r:id="rId12"/>
    <p:sldId id="262" r:id="rId13"/>
    <p:sldId id="256" r:id="rId14"/>
    <p:sldId id="267" r:id="rId15"/>
    <p:sldId id="268" r:id="rId16"/>
    <p:sldId id="269" r:id="rId17"/>
    <p:sldId id="270" r:id="rId18"/>
    <p:sldId id="271" r:id="rId19"/>
    <p:sldId id="272" r:id="rId20"/>
    <p:sldId id="730" r:id="rId21"/>
    <p:sldId id="731" r:id="rId22"/>
    <p:sldId id="746" r:id="rId23"/>
    <p:sldId id="749" r:id="rId24"/>
    <p:sldId id="750" r:id="rId25"/>
    <p:sldId id="751" r:id="rId26"/>
    <p:sldId id="752" r:id="rId27"/>
    <p:sldId id="748" r:id="rId28"/>
    <p:sldId id="742" r:id="rId29"/>
    <p:sldId id="747" r:id="rId30"/>
    <p:sldId id="753" r:id="rId31"/>
    <p:sldId id="754" r:id="rId32"/>
    <p:sldId id="755" r:id="rId33"/>
    <p:sldId id="756" r:id="rId34"/>
    <p:sldId id="757" r:id="rId35"/>
    <p:sldId id="505" r:id="rId36"/>
    <p:sldId id="561" r:id="rId37"/>
    <p:sldId id="562" r:id="rId38"/>
    <p:sldId id="563" r:id="rId39"/>
    <p:sldId id="564" r:id="rId40"/>
    <p:sldId id="565" r:id="rId41"/>
    <p:sldId id="566" r:id="rId42"/>
    <p:sldId id="567" r:id="rId43"/>
    <p:sldId id="568" r:id="rId44"/>
    <p:sldId id="569" r:id="rId45"/>
    <p:sldId id="570" r:id="rId46"/>
    <p:sldId id="571" r:id="rId47"/>
    <p:sldId id="572" r:id="rId48"/>
    <p:sldId id="573" r:id="rId49"/>
    <p:sldId id="574" r:id="rId50"/>
    <p:sldId id="579" r:id="rId51"/>
    <p:sldId id="580" r:id="rId52"/>
    <p:sldId id="581" r:id="rId53"/>
    <p:sldId id="575" r:id="rId54"/>
    <p:sldId id="576" r:id="rId55"/>
    <p:sldId id="577" r:id="rId56"/>
    <p:sldId id="578" r:id="rId57"/>
    <p:sldId id="582" r:id="rId58"/>
    <p:sldId id="583" r:id="rId59"/>
    <p:sldId id="584" r:id="rId60"/>
    <p:sldId id="585" r:id="rId61"/>
    <p:sldId id="586" r:id="rId62"/>
    <p:sldId id="587" r:id="rId63"/>
    <p:sldId id="588" r:id="rId64"/>
    <p:sldId id="589" r:id="rId65"/>
    <p:sldId id="590" r:id="rId66"/>
    <p:sldId id="591" r:id="rId67"/>
    <p:sldId id="592" r:id="rId68"/>
    <p:sldId id="593" r:id="rId69"/>
    <p:sldId id="594" r:id="rId70"/>
    <p:sldId id="595" r:id="rId71"/>
    <p:sldId id="596" r:id="rId72"/>
    <p:sldId id="597" r:id="rId73"/>
    <p:sldId id="598" r:id="rId74"/>
    <p:sldId id="599" r:id="rId75"/>
    <p:sldId id="600" r:id="rId76"/>
    <p:sldId id="601" r:id="rId77"/>
    <p:sldId id="602" r:id="rId78"/>
    <p:sldId id="603" r:id="rId79"/>
    <p:sldId id="604" r:id="rId80"/>
    <p:sldId id="605" r:id="rId81"/>
    <p:sldId id="606" r:id="rId82"/>
    <p:sldId id="607" r:id="rId83"/>
    <p:sldId id="608" r:id="rId84"/>
    <p:sldId id="609" r:id="rId85"/>
    <p:sldId id="610" r:id="rId86"/>
    <p:sldId id="611" r:id="rId87"/>
    <p:sldId id="612" r:id="rId88"/>
    <p:sldId id="613" r:id="rId89"/>
    <p:sldId id="614" r:id="rId90"/>
    <p:sldId id="615" r:id="rId91"/>
    <p:sldId id="616" r:id="rId92"/>
    <p:sldId id="617" r:id="rId93"/>
    <p:sldId id="618" r:id="rId94"/>
    <p:sldId id="619" r:id="rId95"/>
    <p:sldId id="620" r:id="rId96"/>
    <p:sldId id="621" r:id="rId97"/>
    <p:sldId id="622" r:id="rId98"/>
    <p:sldId id="623" r:id="rId99"/>
    <p:sldId id="624" r:id="rId100"/>
    <p:sldId id="625" r:id="rId101"/>
    <p:sldId id="626" r:id="rId102"/>
    <p:sldId id="627" r:id="rId103"/>
    <p:sldId id="628" r:id="rId104"/>
    <p:sldId id="629" r:id="rId105"/>
    <p:sldId id="630" r:id="rId106"/>
    <p:sldId id="631" r:id="rId107"/>
    <p:sldId id="632" r:id="rId108"/>
    <p:sldId id="633" r:id="rId109"/>
    <p:sldId id="634" r:id="rId110"/>
    <p:sldId id="635" r:id="rId111"/>
    <p:sldId id="636" r:id="rId112"/>
    <p:sldId id="637" r:id="rId113"/>
    <p:sldId id="638" r:id="rId114"/>
    <p:sldId id="639" r:id="rId115"/>
    <p:sldId id="720" r:id="rId116"/>
    <p:sldId id="641" r:id="rId117"/>
    <p:sldId id="642" r:id="rId118"/>
    <p:sldId id="643" r:id="rId119"/>
    <p:sldId id="721" r:id="rId120"/>
    <p:sldId id="645" r:id="rId121"/>
    <p:sldId id="646" r:id="rId122"/>
    <p:sldId id="647" r:id="rId123"/>
    <p:sldId id="648" r:id="rId124"/>
    <p:sldId id="649" r:id="rId125"/>
    <p:sldId id="650" r:id="rId126"/>
    <p:sldId id="651" r:id="rId127"/>
    <p:sldId id="652" r:id="rId128"/>
    <p:sldId id="507" r:id="rId129"/>
    <p:sldId id="685" r:id="rId130"/>
    <p:sldId id="686" r:id="rId131"/>
    <p:sldId id="687" r:id="rId132"/>
    <p:sldId id="688" r:id="rId133"/>
    <p:sldId id="689" r:id="rId134"/>
    <p:sldId id="690" r:id="rId135"/>
    <p:sldId id="691" r:id="rId136"/>
    <p:sldId id="692" r:id="rId137"/>
    <p:sldId id="693" r:id="rId138"/>
    <p:sldId id="695" r:id="rId139"/>
    <p:sldId id="696" r:id="rId140"/>
    <p:sldId id="697" r:id="rId141"/>
    <p:sldId id="698" r:id="rId142"/>
    <p:sldId id="699" r:id="rId143"/>
    <p:sldId id="700" r:id="rId144"/>
    <p:sldId id="701" r:id="rId145"/>
    <p:sldId id="702" r:id="rId146"/>
    <p:sldId id="703" r:id="rId147"/>
    <p:sldId id="704" r:id="rId148"/>
    <p:sldId id="705" r:id="rId149"/>
    <p:sldId id="706" r:id="rId150"/>
    <p:sldId id="707" r:id="rId151"/>
    <p:sldId id="708" r:id="rId152"/>
    <p:sldId id="709" r:id="rId153"/>
    <p:sldId id="710" r:id="rId154"/>
    <p:sldId id="711" r:id="rId155"/>
    <p:sldId id="712" r:id="rId156"/>
    <p:sldId id="713" r:id="rId157"/>
    <p:sldId id="714" r:id="rId158"/>
    <p:sldId id="715" r:id="rId159"/>
    <p:sldId id="716" r:id="rId160"/>
    <p:sldId id="717" r:id="rId161"/>
    <p:sldId id="718" r:id="rId162"/>
    <p:sldId id="719" r:id="rId163"/>
    <p:sldId id="523" r:id="rId164"/>
    <p:sldId id="524" r:id="rId165"/>
    <p:sldId id="545" r:id="rId166"/>
    <p:sldId id="546" r:id="rId167"/>
    <p:sldId id="555" r:id="rId168"/>
    <p:sldId id="558" r:id="rId169"/>
    <p:sldId id="548" r:id="rId170"/>
    <p:sldId id="557" r:id="rId171"/>
    <p:sldId id="551" r:id="rId172"/>
    <p:sldId id="553" r:id="rId173"/>
    <p:sldId id="554" r:id="rId174"/>
    <p:sldId id="556" r:id="rId175"/>
    <p:sldId id="517" r:id="rId176"/>
    <p:sldId id="433" r:id="rId177"/>
    <p:sldId id="434" r:id="rId178"/>
    <p:sldId id="435" r:id="rId179"/>
    <p:sldId id="436" r:id="rId180"/>
    <p:sldId id="679" r:id="rId181"/>
    <p:sldId id="438" r:id="rId182"/>
    <p:sldId id="439" r:id="rId183"/>
    <p:sldId id="440" r:id="rId184"/>
    <p:sldId id="441" r:id="rId185"/>
    <p:sldId id="442" r:id="rId186"/>
    <p:sldId id="443" r:id="rId187"/>
    <p:sldId id="444" r:id="rId188"/>
    <p:sldId id="445" r:id="rId189"/>
    <p:sldId id="446" r:id="rId190"/>
    <p:sldId id="447" r:id="rId191"/>
    <p:sldId id="448" r:id="rId192"/>
    <p:sldId id="449" r:id="rId193"/>
    <p:sldId id="518" r:id="rId194"/>
    <p:sldId id="653" r:id="rId195"/>
    <p:sldId id="654" r:id="rId196"/>
    <p:sldId id="655" r:id="rId197"/>
    <p:sldId id="656" r:id="rId198"/>
    <p:sldId id="657" r:id="rId199"/>
    <p:sldId id="658" r:id="rId200"/>
    <p:sldId id="508" r:id="rId201"/>
    <p:sldId id="722" r:id="rId202"/>
    <p:sldId id="724" r:id="rId203"/>
    <p:sldId id="725" r:id="rId204"/>
    <p:sldId id="723" r:id="rId205"/>
    <p:sldId id="726" r:id="rId206"/>
    <p:sldId id="454" r:id="rId20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C6F065-2A93-61AB-F056-94C5A4A66A81}" name="Klein, Kristin" initials="KK" userId="S::ktkle@stoughtonhealth.com::29b0bb99-b9ad-4ba9-8953-0e8a038dc86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17F"/>
    <a:srgbClr val="988B3A"/>
    <a:srgbClr val="2C7478"/>
    <a:srgbClr val="2C3240"/>
    <a:srgbClr val="1E5680"/>
    <a:srgbClr val="78B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94598" autoAdjust="0"/>
  </p:normalViewPr>
  <p:slideViewPr>
    <p:cSldViewPr snapToGrid="0">
      <p:cViewPr varScale="1">
        <p:scale>
          <a:sx n="106" d="100"/>
          <a:sy n="106" d="100"/>
        </p:scale>
        <p:origin x="22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presProps" Target="presProps.xml"/><Relationship Id="rId190" Type="http://schemas.openxmlformats.org/officeDocument/2006/relationships/slide" Target="slides/slide185.xml"/><Relationship Id="rId204" Type="http://schemas.openxmlformats.org/officeDocument/2006/relationships/slide" Target="slides/slide199.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viewProps" Target="viewProp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theme" Target="theme/theme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tableStyles" Target="tableStyles.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s>
</file>

<file path=ppt/comments/modernComment_22E_307C3A7E.xml><?xml version="1.0" encoding="utf-8"?>
<p188:cmLst xmlns:a="http://schemas.openxmlformats.org/drawingml/2006/main" xmlns:r="http://schemas.openxmlformats.org/officeDocument/2006/relationships" xmlns:p188="http://schemas.microsoft.com/office/powerpoint/2018/8/main">
  <p188:cm id="{926EFEC2-8BA4-4645-9F22-C315CFDCF5DB}" authorId="{97C6F065-2A93-61AB-F056-94C5A4A66A81}" created="2024-01-12T18:04:47.061">
    <pc:sldMkLst xmlns:pc="http://schemas.microsoft.com/office/powerpoint/2013/main/command">
      <pc:docMk/>
      <pc:sldMk cId="813447806" sldId="558"/>
    </pc:sldMkLst>
    <p188:txBody>
      <a:bodyPr/>
      <a:lstStyle/>
      <a:p>
        <a:r>
          <a:rPr lang="en-US"/>
          <a:t>I think this new slide looks great!  I would only make a few minor changes:  1.  Instead of "Enter a safety zone. . ."  I would phrase that bullet point as "Submit an event on the Safety Zone Portal"  since new employees wouldn't know what enter a safety zone means.  2. I would re-phrase the sub-bullet point to replace "muscle/skeletal related" with "musculoskeletal".  3. I would omit the last bullet about additional information. . .Relias.  I don't think it's necessary.  Let me know what you think!</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D14EE-8D8F-455D-BE6C-F2F898871937}" type="doc">
      <dgm:prSet loTypeId="urn:microsoft.com/office/officeart/2008/layout/PictureStrips" loCatId="picture" qsTypeId="urn:microsoft.com/office/officeart/2005/8/quickstyle/3d1" qsCatId="3D" csTypeId="urn:microsoft.com/office/officeart/2005/8/colors/colorful2" csCatId="colorful" phldr="1"/>
      <dgm:spPr/>
      <dgm:t>
        <a:bodyPr/>
        <a:lstStyle/>
        <a:p>
          <a:endParaRPr lang="en-US"/>
        </a:p>
      </dgm:t>
    </dgm:pt>
    <dgm:pt modelId="{EBA6AFD8-FB04-4098-8C74-A6E71CBA9E69}">
      <dgm:prSet phldrT="[Text]"/>
      <dgm:spPr/>
      <dgm:t>
        <a:bodyPr/>
        <a:lstStyle/>
        <a:p>
          <a:r>
            <a:rPr lang="en-US" dirty="0"/>
            <a:t>Amy Hermes</a:t>
          </a:r>
        </a:p>
      </dgm:t>
    </dgm:pt>
    <dgm:pt modelId="{130B41BD-E4EC-4E7E-9245-1E0676B8119C}" type="parTrans" cxnId="{9B2DFD17-0408-40A0-8307-B42685C4368F}">
      <dgm:prSet/>
      <dgm:spPr/>
      <dgm:t>
        <a:bodyPr/>
        <a:lstStyle/>
        <a:p>
          <a:endParaRPr lang="en-US"/>
        </a:p>
      </dgm:t>
    </dgm:pt>
    <dgm:pt modelId="{13C6B798-2AC1-42A9-A48D-C8E01120D96A}" type="sibTrans" cxnId="{9B2DFD17-0408-40A0-8307-B42685C4368F}">
      <dgm:prSet/>
      <dgm:spPr/>
      <dgm:t>
        <a:bodyPr/>
        <a:lstStyle/>
        <a:p>
          <a:endParaRPr lang="en-US"/>
        </a:p>
      </dgm:t>
    </dgm:pt>
    <dgm:pt modelId="{5D80F9EA-899C-424C-996D-3A74FA280E4A}">
      <dgm:prSet phldrT="[Text]"/>
      <dgm:spPr/>
      <dgm:t>
        <a:bodyPr/>
        <a:lstStyle/>
        <a:p>
          <a:r>
            <a:rPr lang="en-US" dirty="0"/>
            <a:t>Sam Stoltz</a:t>
          </a:r>
        </a:p>
      </dgm:t>
    </dgm:pt>
    <dgm:pt modelId="{2C1983F5-60ED-4729-B7CA-1FEC69099437}" type="parTrans" cxnId="{ECCEFFA0-EC40-4F0E-B042-B96E5C2B305F}">
      <dgm:prSet/>
      <dgm:spPr/>
      <dgm:t>
        <a:bodyPr/>
        <a:lstStyle/>
        <a:p>
          <a:endParaRPr lang="en-US"/>
        </a:p>
      </dgm:t>
    </dgm:pt>
    <dgm:pt modelId="{CD3229EF-0A50-4F66-B992-5CDD5BFC3E9B}" type="sibTrans" cxnId="{ECCEFFA0-EC40-4F0E-B042-B96E5C2B305F}">
      <dgm:prSet/>
      <dgm:spPr/>
      <dgm:t>
        <a:bodyPr/>
        <a:lstStyle/>
        <a:p>
          <a:endParaRPr lang="en-US"/>
        </a:p>
      </dgm:t>
    </dgm:pt>
    <dgm:pt modelId="{30631DBA-4983-4FEA-AE12-E363A040F62F}">
      <dgm:prSet phldrT="[Text]"/>
      <dgm:spPr/>
      <dgm:t>
        <a:bodyPr/>
        <a:lstStyle/>
        <a:p>
          <a:r>
            <a:rPr lang="en-US" dirty="0"/>
            <a:t>CNO/VP, Patient Services</a:t>
          </a:r>
        </a:p>
      </dgm:t>
    </dgm:pt>
    <dgm:pt modelId="{7FA2DEBC-8F65-4B83-968B-E77206675093}" type="parTrans" cxnId="{98C257AD-0BF0-4ADB-A76B-F0DFF466CA96}">
      <dgm:prSet/>
      <dgm:spPr/>
      <dgm:t>
        <a:bodyPr/>
        <a:lstStyle/>
        <a:p>
          <a:endParaRPr lang="en-US"/>
        </a:p>
      </dgm:t>
    </dgm:pt>
    <dgm:pt modelId="{67EBB939-DBAC-472D-BD03-A12E6E50FD54}" type="sibTrans" cxnId="{98C257AD-0BF0-4ADB-A76B-F0DFF466CA96}">
      <dgm:prSet/>
      <dgm:spPr/>
      <dgm:t>
        <a:bodyPr/>
        <a:lstStyle/>
        <a:p>
          <a:endParaRPr lang="en-US"/>
        </a:p>
      </dgm:t>
    </dgm:pt>
    <dgm:pt modelId="{02D80355-D65F-4687-B311-5C5E7DA8B129}">
      <dgm:prSet phldrT="[Text]"/>
      <dgm:spPr/>
      <dgm:t>
        <a:bodyPr/>
        <a:lstStyle/>
        <a:p>
          <a:r>
            <a:rPr lang="en-US" dirty="0"/>
            <a:t>Clinical Services Education Coordinator</a:t>
          </a:r>
        </a:p>
      </dgm:t>
    </dgm:pt>
    <dgm:pt modelId="{8D056423-F247-4963-8553-92947E3DA48A}" type="parTrans" cxnId="{E7E31865-4C9B-463E-BB22-8CC2987B7F9E}">
      <dgm:prSet/>
      <dgm:spPr/>
      <dgm:t>
        <a:bodyPr/>
        <a:lstStyle/>
        <a:p>
          <a:endParaRPr lang="en-US"/>
        </a:p>
      </dgm:t>
    </dgm:pt>
    <dgm:pt modelId="{67D5FCB0-7511-43A8-84F8-D048B69B456B}" type="sibTrans" cxnId="{E7E31865-4C9B-463E-BB22-8CC2987B7F9E}">
      <dgm:prSet/>
      <dgm:spPr/>
      <dgm:t>
        <a:bodyPr/>
        <a:lstStyle/>
        <a:p>
          <a:endParaRPr lang="en-US"/>
        </a:p>
      </dgm:t>
    </dgm:pt>
    <dgm:pt modelId="{EF08A5CE-B23B-4BE6-B9D3-23EC8D3ABE65}" type="pres">
      <dgm:prSet presAssocID="{D02D14EE-8D8F-455D-BE6C-F2F898871937}" presName="Name0" presStyleCnt="0">
        <dgm:presLayoutVars>
          <dgm:dir/>
          <dgm:resizeHandles val="exact"/>
        </dgm:presLayoutVars>
      </dgm:prSet>
      <dgm:spPr/>
    </dgm:pt>
    <dgm:pt modelId="{A6220590-ADF2-4BDF-A56D-B7676F79F63E}" type="pres">
      <dgm:prSet presAssocID="{EBA6AFD8-FB04-4098-8C74-A6E71CBA9E69}" presName="composite" presStyleCnt="0"/>
      <dgm:spPr/>
    </dgm:pt>
    <dgm:pt modelId="{BEC71914-5424-4573-90FA-AFE645E336D1}" type="pres">
      <dgm:prSet presAssocID="{EBA6AFD8-FB04-4098-8C74-A6E71CBA9E69}" presName="rect1" presStyleLbl="trAlignAcc1" presStyleIdx="0" presStyleCnt="2">
        <dgm:presLayoutVars>
          <dgm:bulletEnabled val="1"/>
        </dgm:presLayoutVars>
      </dgm:prSet>
      <dgm:spPr/>
    </dgm:pt>
    <dgm:pt modelId="{E47F31AC-26C5-494E-A8CB-6E0103768BC4}" type="pres">
      <dgm:prSet presAssocID="{EBA6AFD8-FB04-4098-8C74-A6E71CBA9E69}"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BD484E11-7D82-4C47-A713-F363EAFFEDA6}" type="pres">
      <dgm:prSet presAssocID="{13C6B798-2AC1-42A9-A48D-C8E01120D96A}" presName="sibTrans" presStyleCnt="0"/>
      <dgm:spPr/>
    </dgm:pt>
    <dgm:pt modelId="{46CED607-4C09-4E39-B6BC-7FCCD9A1796D}" type="pres">
      <dgm:prSet presAssocID="{5D80F9EA-899C-424C-996D-3A74FA280E4A}" presName="composite" presStyleCnt="0"/>
      <dgm:spPr/>
    </dgm:pt>
    <dgm:pt modelId="{C5CBDBDC-9FB1-4B32-9E7E-1F1BDF193466}" type="pres">
      <dgm:prSet presAssocID="{5D80F9EA-899C-424C-996D-3A74FA280E4A}" presName="rect1" presStyleLbl="trAlignAcc1" presStyleIdx="1" presStyleCnt="2">
        <dgm:presLayoutVars>
          <dgm:bulletEnabled val="1"/>
        </dgm:presLayoutVars>
      </dgm:prSet>
      <dgm:spPr/>
    </dgm:pt>
    <dgm:pt modelId="{91E065B2-2E79-4A12-A15A-D0E3CABEFF9A}" type="pres">
      <dgm:prSet presAssocID="{5D80F9EA-899C-424C-996D-3A74FA280E4A}"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Lst>
  <dgm:cxnLst>
    <dgm:cxn modelId="{25089907-22F6-4535-A99B-E26BDEAFD39F}" type="presOf" srcId="{30631DBA-4983-4FEA-AE12-E363A040F62F}" destId="{BEC71914-5424-4573-90FA-AFE645E336D1}" srcOrd="0" destOrd="1" presId="urn:microsoft.com/office/officeart/2008/layout/PictureStrips"/>
    <dgm:cxn modelId="{9B2DFD17-0408-40A0-8307-B42685C4368F}" srcId="{D02D14EE-8D8F-455D-BE6C-F2F898871937}" destId="{EBA6AFD8-FB04-4098-8C74-A6E71CBA9E69}" srcOrd="0" destOrd="0" parTransId="{130B41BD-E4EC-4E7E-9245-1E0676B8119C}" sibTransId="{13C6B798-2AC1-42A9-A48D-C8E01120D96A}"/>
    <dgm:cxn modelId="{E7E31865-4C9B-463E-BB22-8CC2987B7F9E}" srcId="{5D80F9EA-899C-424C-996D-3A74FA280E4A}" destId="{02D80355-D65F-4687-B311-5C5E7DA8B129}" srcOrd="0" destOrd="0" parTransId="{8D056423-F247-4963-8553-92947E3DA48A}" sibTransId="{67D5FCB0-7511-43A8-84F8-D048B69B456B}"/>
    <dgm:cxn modelId="{0D229468-C943-431D-B07B-012D9AFF7CB6}" type="presOf" srcId="{D02D14EE-8D8F-455D-BE6C-F2F898871937}" destId="{EF08A5CE-B23B-4BE6-B9D3-23EC8D3ABE65}" srcOrd="0" destOrd="0" presId="urn:microsoft.com/office/officeart/2008/layout/PictureStrips"/>
    <dgm:cxn modelId="{ECCEFFA0-EC40-4F0E-B042-B96E5C2B305F}" srcId="{D02D14EE-8D8F-455D-BE6C-F2F898871937}" destId="{5D80F9EA-899C-424C-996D-3A74FA280E4A}" srcOrd="1" destOrd="0" parTransId="{2C1983F5-60ED-4729-B7CA-1FEC69099437}" sibTransId="{CD3229EF-0A50-4F66-B992-5CDD5BFC3E9B}"/>
    <dgm:cxn modelId="{98C257AD-0BF0-4ADB-A76B-F0DFF466CA96}" srcId="{EBA6AFD8-FB04-4098-8C74-A6E71CBA9E69}" destId="{30631DBA-4983-4FEA-AE12-E363A040F62F}" srcOrd="0" destOrd="0" parTransId="{7FA2DEBC-8F65-4B83-968B-E77206675093}" sibTransId="{67EBB939-DBAC-472D-BD03-A12E6E50FD54}"/>
    <dgm:cxn modelId="{332A36C1-8742-4465-ADFF-B167604A2897}" type="presOf" srcId="{02D80355-D65F-4687-B311-5C5E7DA8B129}" destId="{C5CBDBDC-9FB1-4B32-9E7E-1F1BDF193466}" srcOrd="0" destOrd="1" presId="urn:microsoft.com/office/officeart/2008/layout/PictureStrips"/>
    <dgm:cxn modelId="{32DCC9C2-9005-46BE-A5E2-BF29CBACCBBE}" type="presOf" srcId="{5D80F9EA-899C-424C-996D-3A74FA280E4A}" destId="{C5CBDBDC-9FB1-4B32-9E7E-1F1BDF193466}" srcOrd="0" destOrd="0" presId="urn:microsoft.com/office/officeart/2008/layout/PictureStrips"/>
    <dgm:cxn modelId="{6FB968F7-5202-42E5-B864-6249EE21C2DC}" type="presOf" srcId="{EBA6AFD8-FB04-4098-8C74-A6E71CBA9E69}" destId="{BEC71914-5424-4573-90FA-AFE645E336D1}" srcOrd="0" destOrd="0" presId="urn:microsoft.com/office/officeart/2008/layout/PictureStrips"/>
    <dgm:cxn modelId="{F2C7AD12-AC93-4980-8DD4-CE00D0D2D1FB}" type="presParOf" srcId="{EF08A5CE-B23B-4BE6-B9D3-23EC8D3ABE65}" destId="{A6220590-ADF2-4BDF-A56D-B7676F79F63E}" srcOrd="0" destOrd="0" presId="urn:microsoft.com/office/officeart/2008/layout/PictureStrips"/>
    <dgm:cxn modelId="{54C09F7F-9B4A-4589-8477-9888075B235D}" type="presParOf" srcId="{A6220590-ADF2-4BDF-A56D-B7676F79F63E}" destId="{BEC71914-5424-4573-90FA-AFE645E336D1}" srcOrd="0" destOrd="0" presId="urn:microsoft.com/office/officeart/2008/layout/PictureStrips"/>
    <dgm:cxn modelId="{0691FD8D-A39D-45AD-BC6E-3D2221CFF6A9}" type="presParOf" srcId="{A6220590-ADF2-4BDF-A56D-B7676F79F63E}" destId="{E47F31AC-26C5-494E-A8CB-6E0103768BC4}" srcOrd="1" destOrd="0" presId="urn:microsoft.com/office/officeart/2008/layout/PictureStrips"/>
    <dgm:cxn modelId="{6F3E1BCA-9372-425E-A03A-969753EBBF2E}" type="presParOf" srcId="{EF08A5CE-B23B-4BE6-B9D3-23EC8D3ABE65}" destId="{BD484E11-7D82-4C47-A713-F363EAFFEDA6}" srcOrd="1" destOrd="0" presId="urn:microsoft.com/office/officeart/2008/layout/PictureStrips"/>
    <dgm:cxn modelId="{16FC1C8B-E0C4-4452-928F-AA3D9D5EE4DC}" type="presParOf" srcId="{EF08A5CE-B23B-4BE6-B9D3-23EC8D3ABE65}" destId="{46CED607-4C09-4E39-B6BC-7FCCD9A1796D}" srcOrd="2" destOrd="0" presId="urn:microsoft.com/office/officeart/2008/layout/PictureStrips"/>
    <dgm:cxn modelId="{BA6BD68D-85B0-41A7-B220-1DFAC778E060}" type="presParOf" srcId="{46CED607-4C09-4E39-B6BC-7FCCD9A1796D}" destId="{C5CBDBDC-9FB1-4B32-9E7E-1F1BDF193466}" srcOrd="0" destOrd="0" presId="urn:microsoft.com/office/officeart/2008/layout/PictureStrips"/>
    <dgm:cxn modelId="{1522EF1C-77F1-4C49-846D-83A8B5E20A86}" type="presParOf" srcId="{46CED607-4C09-4E39-B6BC-7FCCD9A1796D}" destId="{91E065B2-2E79-4A12-A15A-D0E3CABEFF9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01B77-EAC1-47FC-90E7-EAEF54DB7CA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5040DD7-B42A-4F8B-9D9C-77A4A8AE22EB}">
      <dgm:prSet/>
      <dgm:spPr/>
      <dgm:t>
        <a:bodyPr/>
        <a:lstStyle/>
        <a:p>
          <a:pPr>
            <a:lnSpc>
              <a:spcPct val="100000"/>
            </a:lnSpc>
          </a:pPr>
          <a:r>
            <a:rPr lang="en-US" b="1"/>
            <a:t>We are human and will sometimes fall short of expectations</a:t>
          </a:r>
          <a:r>
            <a:rPr lang="en-US" b="1">
              <a:latin typeface="Trebuchet MS" panose="020B0603020202020204"/>
            </a:rPr>
            <a:t> with one another.</a:t>
          </a:r>
          <a:endParaRPr lang="en-US"/>
        </a:p>
      </dgm:t>
    </dgm:pt>
    <dgm:pt modelId="{D04101A5-2438-49E5-8F89-12C7CA735F6A}" type="parTrans" cxnId="{5025C3ED-1A31-4DD2-9F7B-15F0420C75F2}">
      <dgm:prSet/>
      <dgm:spPr/>
      <dgm:t>
        <a:bodyPr/>
        <a:lstStyle/>
        <a:p>
          <a:endParaRPr lang="en-US"/>
        </a:p>
      </dgm:t>
    </dgm:pt>
    <dgm:pt modelId="{32798C54-243E-4DB6-B6F7-44621C87F11F}" type="sibTrans" cxnId="{5025C3ED-1A31-4DD2-9F7B-15F0420C75F2}">
      <dgm:prSet/>
      <dgm:spPr/>
      <dgm:t>
        <a:bodyPr/>
        <a:lstStyle/>
        <a:p>
          <a:endParaRPr lang="en-US"/>
        </a:p>
      </dgm:t>
    </dgm:pt>
    <dgm:pt modelId="{A1FD6062-87C2-418F-A56C-9DD927971244}">
      <dgm:prSet/>
      <dgm:spPr/>
      <dgm:t>
        <a:bodyPr/>
        <a:lstStyle/>
        <a:p>
          <a:pPr>
            <a:lnSpc>
              <a:spcPct val="100000"/>
            </a:lnSpc>
          </a:pPr>
          <a:r>
            <a:rPr lang="en-US" b="1">
              <a:latin typeface="Trebuchet MS" panose="020B0603020202020204"/>
            </a:rPr>
            <a:t>Out of respect we</a:t>
          </a:r>
          <a:r>
            <a:rPr lang="en-US" b="1"/>
            <a:t> are committed to letting each other know so that we can improve. </a:t>
          </a:r>
          <a:endParaRPr lang="en-US"/>
        </a:p>
      </dgm:t>
    </dgm:pt>
    <dgm:pt modelId="{103E45CC-A9D9-4A82-A38A-E3E8AD32102E}" type="parTrans" cxnId="{87AAFAC0-9C67-4C81-963B-E57510F79E84}">
      <dgm:prSet/>
      <dgm:spPr/>
      <dgm:t>
        <a:bodyPr/>
        <a:lstStyle/>
        <a:p>
          <a:endParaRPr lang="en-US"/>
        </a:p>
      </dgm:t>
    </dgm:pt>
    <dgm:pt modelId="{EBE2F05C-0434-4DFD-A604-49E39AF8F01A}" type="sibTrans" cxnId="{87AAFAC0-9C67-4C81-963B-E57510F79E84}">
      <dgm:prSet/>
      <dgm:spPr/>
      <dgm:t>
        <a:bodyPr/>
        <a:lstStyle/>
        <a:p>
          <a:endParaRPr lang="en-US"/>
        </a:p>
      </dgm:t>
    </dgm:pt>
    <dgm:pt modelId="{C3DFFB4F-AA25-4C71-BE18-CF5075F92A97}">
      <dgm:prSet/>
      <dgm:spPr/>
      <dgm:t>
        <a:bodyPr/>
        <a:lstStyle/>
        <a:p>
          <a:pPr rtl="0">
            <a:lnSpc>
              <a:spcPct val="100000"/>
            </a:lnSpc>
          </a:pPr>
          <a:r>
            <a:rPr lang="en-US" b="1"/>
            <a:t>Go directly to the individual involved and express your concerns in </a:t>
          </a:r>
          <a:r>
            <a:rPr lang="en-US" b="1">
              <a:latin typeface="Trebuchet MS" panose="020B0603020202020204"/>
            </a:rPr>
            <a:t>an</a:t>
          </a:r>
          <a:r>
            <a:rPr lang="en-US" b="1"/>
            <a:t> </a:t>
          </a:r>
          <a:r>
            <a:rPr lang="en-US" b="1">
              <a:latin typeface="Trebuchet MS" panose="020B0603020202020204"/>
            </a:rPr>
            <a:t>empathetic and  </a:t>
          </a:r>
          <a:r>
            <a:rPr lang="en-US" b="1"/>
            <a:t>constructive way. </a:t>
          </a:r>
          <a:endParaRPr lang="en-US"/>
        </a:p>
      </dgm:t>
    </dgm:pt>
    <dgm:pt modelId="{49D1BA30-24A3-4C07-9A0E-DF434AB84FF3}" type="parTrans" cxnId="{21892023-1673-4A9C-B037-431F37EE4417}">
      <dgm:prSet/>
      <dgm:spPr/>
      <dgm:t>
        <a:bodyPr/>
        <a:lstStyle/>
        <a:p>
          <a:endParaRPr lang="en-US"/>
        </a:p>
      </dgm:t>
    </dgm:pt>
    <dgm:pt modelId="{7190F569-2A15-431E-99A0-76510B8F01B0}" type="sibTrans" cxnId="{21892023-1673-4A9C-B037-431F37EE4417}">
      <dgm:prSet/>
      <dgm:spPr/>
      <dgm:t>
        <a:bodyPr/>
        <a:lstStyle/>
        <a:p>
          <a:endParaRPr lang="en-US"/>
        </a:p>
      </dgm:t>
    </dgm:pt>
    <dgm:pt modelId="{5A9DA5DE-0B91-4CEE-9C6E-99EB411D0C10}" type="pres">
      <dgm:prSet presAssocID="{EEF01B77-EAC1-47FC-90E7-EAEF54DB7CA4}" presName="root" presStyleCnt="0">
        <dgm:presLayoutVars>
          <dgm:dir/>
          <dgm:resizeHandles val="exact"/>
        </dgm:presLayoutVars>
      </dgm:prSet>
      <dgm:spPr/>
    </dgm:pt>
    <dgm:pt modelId="{2CF36F54-CC17-4443-B200-D3543649E2DB}" type="pres">
      <dgm:prSet presAssocID="{45040DD7-B42A-4F8B-9D9C-77A4A8AE22EB}" presName="compNode" presStyleCnt="0"/>
      <dgm:spPr/>
    </dgm:pt>
    <dgm:pt modelId="{04744A2B-CA4B-4693-B4C5-19D104E4A58E}" type="pres">
      <dgm:prSet presAssocID="{45040DD7-B42A-4F8B-9D9C-77A4A8AE22EB}" presName="bgRect" presStyleLbl="bgShp" presStyleIdx="0" presStyleCnt="3"/>
      <dgm:spPr/>
    </dgm:pt>
    <dgm:pt modelId="{13EB0998-B532-46A4-98E4-D4F47F060D81}" type="pres">
      <dgm:prSet presAssocID="{45040DD7-B42A-4F8B-9D9C-77A4A8AE22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03E4C30A-CACC-4189-B097-05EB13383A8C}" type="pres">
      <dgm:prSet presAssocID="{45040DD7-B42A-4F8B-9D9C-77A4A8AE22EB}" presName="spaceRect" presStyleCnt="0"/>
      <dgm:spPr/>
    </dgm:pt>
    <dgm:pt modelId="{FB97A663-9891-43EA-A0D7-61B1B55A0B2B}" type="pres">
      <dgm:prSet presAssocID="{45040DD7-B42A-4F8B-9D9C-77A4A8AE22EB}" presName="parTx" presStyleLbl="revTx" presStyleIdx="0" presStyleCnt="3">
        <dgm:presLayoutVars>
          <dgm:chMax val="0"/>
          <dgm:chPref val="0"/>
        </dgm:presLayoutVars>
      </dgm:prSet>
      <dgm:spPr/>
    </dgm:pt>
    <dgm:pt modelId="{3A0E299B-D212-4782-A372-26C377431F90}" type="pres">
      <dgm:prSet presAssocID="{32798C54-243E-4DB6-B6F7-44621C87F11F}" presName="sibTrans" presStyleCnt="0"/>
      <dgm:spPr/>
    </dgm:pt>
    <dgm:pt modelId="{67182B47-8EAF-4DDA-91F8-B6BF2A20D18E}" type="pres">
      <dgm:prSet presAssocID="{A1FD6062-87C2-418F-A56C-9DD927971244}" presName="compNode" presStyleCnt="0"/>
      <dgm:spPr/>
    </dgm:pt>
    <dgm:pt modelId="{7C17D0FF-28E3-4A2D-9D13-D936CFF441C4}" type="pres">
      <dgm:prSet presAssocID="{A1FD6062-87C2-418F-A56C-9DD927971244}" presName="bgRect" presStyleLbl="bgShp" presStyleIdx="1" presStyleCnt="3"/>
      <dgm:spPr/>
    </dgm:pt>
    <dgm:pt modelId="{EB1F8236-C991-47A0-8345-D7EBA47CA7E9}" type="pres">
      <dgm:prSet presAssocID="{A1FD6062-87C2-418F-A56C-9DD9279712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C90A26A6-DF5B-40D6-B57C-83788F61B5AD}" type="pres">
      <dgm:prSet presAssocID="{A1FD6062-87C2-418F-A56C-9DD927971244}" presName="spaceRect" presStyleCnt="0"/>
      <dgm:spPr/>
    </dgm:pt>
    <dgm:pt modelId="{3F7B8BE4-4963-4325-BA23-28471A900C53}" type="pres">
      <dgm:prSet presAssocID="{A1FD6062-87C2-418F-A56C-9DD927971244}" presName="parTx" presStyleLbl="revTx" presStyleIdx="1" presStyleCnt="3">
        <dgm:presLayoutVars>
          <dgm:chMax val="0"/>
          <dgm:chPref val="0"/>
        </dgm:presLayoutVars>
      </dgm:prSet>
      <dgm:spPr/>
    </dgm:pt>
    <dgm:pt modelId="{23A0DE6C-9E52-4C8F-B737-BDF737FD3E91}" type="pres">
      <dgm:prSet presAssocID="{EBE2F05C-0434-4DFD-A604-49E39AF8F01A}" presName="sibTrans" presStyleCnt="0"/>
      <dgm:spPr/>
    </dgm:pt>
    <dgm:pt modelId="{E99CDC27-E3AD-4745-8C41-FDD590F0FCB0}" type="pres">
      <dgm:prSet presAssocID="{C3DFFB4F-AA25-4C71-BE18-CF5075F92A97}" presName="compNode" presStyleCnt="0"/>
      <dgm:spPr/>
    </dgm:pt>
    <dgm:pt modelId="{64D97621-A921-4C47-8426-0A31E4A0AFFE}" type="pres">
      <dgm:prSet presAssocID="{C3DFFB4F-AA25-4C71-BE18-CF5075F92A97}" presName="bgRect" presStyleLbl="bgShp" presStyleIdx="2" presStyleCnt="3"/>
      <dgm:spPr/>
    </dgm:pt>
    <dgm:pt modelId="{3FF99EC4-F5CD-419D-A71E-D1BD9585AD2F}" type="pres">
      <dgm:prSet presAssocID="{C3DFFB4F-AA25-4C71-BE18-CF5075F92A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F5F1540-73D5-4FA2-BF64-3E32B03E317C}" type="pres">
      <dgm:prSet presAssocID="{C3DFFB4F-AA25-4C71-BE18-CF5075F92A97}" presName="spaceRect" presStyleCnt="0"/>
      <dgm:spPr/>
    </dgm:pt>
    <dgm:pt modelId="{9EC453E8-E926-4EF3-85B7-FBED12FFBDA5}" type="pres">
      <dgm:prSet presAssocID="{C3DFFB4F-AA25-4C71-BE18-CF5075F92A97}" presName="parTx" presStyleLbl="revTx" presStyleIdx="2" presStyleCnt="3">
        <dgm:presLayoutVars>
          <dgm:chMax val="0"/>
          <dgm:chPref val="0"/>
        </dgm:presLayoutVars>
      </dgm:prSet>
      <dgm:spPr/>
    </dgm:pt>
  </dgm:ptLst>
  <dgm:cxnLst>
    <dgm:cxn modelId="{21892023-1673-4A9C-B037-431F37EE4417}" srcId="{EEF01B77-EAC1-47FC-90E7-EAEF54DB7CA4}" destId="{C3DFFB4F-AA25-4C71-BE18-CF5075F92A97}" srcOrd="2" destOrd="0" parTransId="{49D1BA30-24A3-4C07-9A0E-DF434AB84FF3}" sibTransId="{7190F569-2A15-431E-99A0-76510B8F01B0}"/>
    <dgm:cxn modelId="{3AF68469-B60B-4C13-8B6E-CFD1EDE4507D}" type="presOf" srcId="{45040DD7-B42A-4F8B-9D9C-77A4A8AE22EB}" destId="{FB97A663-9891-43EA-A0D7-61B1B55A0B2B}" srcOrd="0" destOrd="0" presId="urn:microsoft.com/office/officeart/2018/2/layout/IconVerticalSolidList"/>
    <dgm:cxn modelId="{C352C495-6BB5-4374-B47F-E16024D481E9}" type="presOf" srcId="{A1FD6062-87C2-418F-A56C-9DD927971244}" destId="{3F7B8BE4-4963-4325-BA23-28471A900C53}" srcOrd="0" destOrd="0" presId="urn:microsoft.com/office/officeart/2018/2/layout/IconVerticalSolidList"/>
    <dgm:cxn modelId="{1147C2A5-AF00-4B8C-AA59-33C45B69C3B8}" type="presOf" srcId="{EEF01B77-EAC1-47FC-90E7-EAEF54DB7CA4}" destId="{5A9DA5DE-0B91-4CEE-9C6E-99EB411D0C10}" srcOrd="0" destOrd="0" presId="urn:microsoft.com/office/officeart/2018/2/layout/IconVerticalSolidList"/>
    <dgm:cxn modelId="{87AAFAC0-9C67-4C81-963B-E57510F79E84}" srcId="{EEF01B77-EAC1-47FC-90E7-EAEF54DB7CA4}" destId="{A1FD6062-87C2-418F-A56C-9DD927971244}" srcOrd="1" destOrd="0" parTransId="{103E45CC-A9D9-4A82-A38A-E3E8AD32102E}" sibTransId="{EBE2F05C-0434-4DFD-A604-49E39AF8F01A}"/>
    <dgm:cxn modelId="{5025C3ED-1A31-4DD2-9F7B-15F0420C75F2}" srcId="{EEF01B77-EAC1-47FC-90E7-EAEF54DB7CA4}" destId="{45040DD7-B42A-4F8B-9D9C-77A4A8AE22EB}" srcOrd="0" destOrd="0" parTransId="{D04101A5-2438-49E5-8F89-12C7CA735F6A}" sibTransId="{32798C54-243E-4DB6-B6F7-44621C87F11F}"/>
    <dgm:cxn modelId="{F2D967F3-CE00-45C8-901F-D671A2EB3B15}" type="presOf" srcId="{C3DFFB4F-AA25-4C71-BE18-CF5075F92A97}" destId="{9EC453E8-E926-4EF3-85B7-FBED12FFBDA5}" srcOrd="0" destOrd="0" presId="urn:microsoft.com/office/officeart/2018/2/layout/IconVerticalSolidList"/>
    <dgm:cxn modelId="{A011ADFA-CA0B-4ACC-BDC0-07BB5A98D8A9}" type="presParOf" srcId="{5A9DA5DE-0B91-4CEE-9C6E-99EB411D0C10}" destId="{2CF36F54-CC17-4443-B200-D3543649E2DB}" srcOrd="0" destOrd="0" presId="urn:microsoft.com/office/officeart/2018/2/layout/IconVerticalSolidList"/>
    <dgm:cxn modelId="{3A763534-C564-454C-B0A8-09649DF75857}" type="presParOf" srcId="{2CF36F54-CC17-4443-B200-D3543649E2DB}" destId="{04744A2B-CA4B-4693-B4C5-19D104E4A58E}" srcOrd="0" destOrd="0" presId="urn:microsoft.com/office/officeart/2018/2/layout/IconVerticalSolidList"/>
    <dgm:cxn modelId="{BABB3372-196D-4771-A5D3-77C6F2B1990B}" type="presParOf" srcId="{2CF36F54-CC17-4443-B200-D3543649E2DB}" destId="{13EB0998-B532-46A4-98E4-D4F47F060D81}" srcOrd="1" destOrd="0" presId="urn:microsoft.com/office/officeart/2018/2/layout/IconVerticalSolidList"/>
    <dgm:cxn modelId="{66DAD9FC-A307-428C-A0CE-09FFB7C0B541}" type="presParOf" srcId="{2CF36F54-CC17-4443-B200-D3543649E2DB}" destId="{03E4C30A-CACC-4189-B097-05EB13383A8C}" srcOrd="2" destOrd="0" presId="urn:microsoft.com/office/officeart/2018/2/layout/IconVerticalSolidList"/>
    <dgm:cxn modelId="{C4D2B871-2CAD-4E39-A0C9-44EFE8E85DC4}" type="presParOf" srcId="{2CF36F54-CC17-4443-B200-D3543649E2DB}" destId="{FB97A663-9891-43EA-A0D7-61B1B55A0B2B}" srcOrd="3" destOrd="0" presId="urn:microsoft.com/office/officeart/2018/2/layout/IconVerticalSolidList"/>
    <dgm:cxn modelId="{B8DC6A43-6125-4250-9085-1397FB251136}" type="presParOf" srcId="{5A9DA5DE-0B91-4CEE-9C6E-99EB411D0C10}" destId="{3A0E299B-D212-4782-A372-26C377431F90}" srcOrd="1" destOrd="0" presId="urn:microsoft.com/office/officeart/2018/2/layout/IconVerticalSolidList"/>
    <dgm:cxn modelId="{8BE0ACD4-D576-4808-81B2-ED122CDFF2D2}" type="presParOf" srcId="{5A9DA5DE-0B91-4CEE-9C6E-99EB411D0C10}" destId="{67182B47-8EAF-4DDA-91F8-B6BF2A20D18E}" srcOrd="2" destOrd="0" presId="urn:microsoft.com/office/officeart/2018/2/layout/IconVerticalSolidList"/>
    <dgm:cxn modelId="{81443B2D-8BC1-491D-AA51-2996ABD04D0B}" type="presParOf" srcId="{67182B47-8EAF-4DDA-91F8-B6BF2A20D18E}" destId="{7C17D0FF-28E3-4A2D-9D13-D936CFF441C4}" srcOrd="0" destOrd="0" presId="urn:microsoft.com/office/officeart/2018/2/layout/IconVerticalSolidList"/>
    <dgm:cxn modelId="{51422533-174D-4ED5-A2C0-A881942E0869}" type="presParOf" srcId="{67182B47-8EAF-4DDA-91F8-B6BF2A20D18E}" destId="{EB1F8236-C991-47A0-8345-D7EBA47CA7E9}" srcOrd="1" destOrd="0" presId="urn:microsoft.com/office/officeart/2018/2/layout/IconVerticalSolidList"/>
    <dgm:cxn modelId="{387C1F78-9211-430F-B282-646E5D68A611}" type="presParOf" srcId="{67182B47-8EAF-4DDA-91F8-B6BF2A20D18E}" destId="{C90A26A6-DF5B-40D6-B57C-83788F61B5AD}" srcOrd="2" destOrd="0" presId="urn:microsoft.com/office/officeart/2018/2/layout/IconVerticalSolidList"/>
    <dgm:cxn modelId="{F6F6919C-3C2B-45ED-9CB8-6751867207C3}" type="presParOf" srcId="{67182B47-8EAF-4DDA-91F8-B6BF2A20D18E}" destId="{3F7B8BE4-4963-4325-BA23-28471A900C53}" srcOrd="3" destOrd="0" presId="urn:microsoft.com/office/officeart/2018/2/layout/IconVerticalSolidList"/>
    <dgm:cxn modelId="{CDDDAB34-19C0-484F-87FC-5979247B1C90}" type="presParOf" srcId="{5A9DA5DE-0B91-4CEE-9C6E-99EB411D0C10}" destId="{23A0DE6C-9E52-4C8F-B737-BDF737FD3E91}" srcOrd="3" destOrd="0" presId="urn:microsoft.com/office/officeart/2018/2/layout/IconVerticalSolidList"/>
    <dgm:cxn modelId="{93129B0E-5C7A-4306-BD2C-E7CA9EEB303C}" type="presParOf" srcId="{5A9DA5DE-0B91-4CEE-9C6E-99EB411D0C10}" destId="{E99CDC27-E3AD-4745-8C41-FDD590F0FCB0}" srcOrd="4" destOrd="0" presId="urn:microsoft.com/office/officeart/2018/2/layout/IconVerticalSolidList"/>
    <dgm:cxn modelId="{4DDF8F1E-2EBD-409B-86AA-AFC62C195F4A}" type="presParOf" srcId="{E99CDC27-E3AD-4745-8C41-FDD590F0FCB0}" destId="{64D97621-A921-4C47-8426-0A31E4A0AFFE}" srcOrd="0" destOrd="0" presId="urn:microsoft.com/office/officeart/2018/2/layout/IconVerticalSolidList"/>
    <dgm:cxn modelId="{DEBECEE7-32D8-477F-8F79-25F56E1B8527}" type="presParOf" srcId="{E99CDC27-E3AD-4745-8C41-FDD590F0FCB0}" destId="{3FF99EC4-F5CD-419D-A71E-D1BD9585AD2F}" srcOrd="1" destOrd="0" presId="urn:microsoft.com/office/officeart/2018/2/layout/IconVerticalSolidList"/>
    <dgm:cxn modelId="{8F73E233-B7FC-4332-B5A4-84D92621A3C3}" type="presParOf" srcId="{E99CDC27-E3AD-4745-8C41-FDD590F0FCB0}" destId="{7F5F1540-73D5-4FA2-BF64-3E32B03E317C}" srcOrd="2" destOrd="0" presId="urn:microsoft.com/office/officeart/2018/2/layout/IconVerticalSolidList"/>
    <dgm:cxn modelId="{6FDDC04B-DDD1-4D16-94E1-DB49BFAB02F2}" type="presParOf" srcId="{E99CDC27-E3AD-4745-8C41-FDD590F0FCB0}" destId="{9EC453E8-E926-4EF3-85B7-FBED12FFBDA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EB8D40-D0C9-4E32-BB20-6E2DAD03EC11}"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BFB68160-1643-4610-9861-640409CAD78B}">
      <dgm:prSet phldrT="[Text]"/>
      <dgm:spPr/>
      <dgm:t>
        <a:bodyPr/>
        <a:lstStyle/>
        <a:p>
          <a:pPr rtl="0"/>
          <a:r>
            <a:rPr lang="en-US">
              <a:latin typeface="Trebuchet MS" panose="020B0603020202020204"/>
            </a:rPr>
            <a:t>Excellence Together</a:t>
          </a:r>
          <a:endParaRPr lang="en-US"/>
        </a:p>
      </dgm:t>
    </dgm:pt>
    <dgm:pt modelId="{9AAB8066-C65F-4DAD-A6C7-E405CF8C3A28}" type="parTrans" cxnId="{F13D6A98-F9BF-4B98-802D-B233CB94D9B0}">
      <dgm:prSet/>
      <dgm:spPr/>
      <dgm:t>
        <a:bodyPr/>
        <a:lstStyle/>
        <a:p>
          <a:endParaRPr lang="en-US"/>
        </a:p>
      </dgm:t>
    </dgm:pt>
    <dgm:pt modelId="{B4D0EA1B-7DB8-44DF-AA5C-D90D5E4CFFE4}" type="sibTrans" cxnId="{F13D6A98-F9BF-4B98-802D-B233CB94D9B0}">
      <dgm:prSet/>
      <dgm:spPr/>
      <dgm:t>
        <a:bodyPr/>
        <a:lstStyle/>
        <a:p>
          <a:endParaRPr lang="en-US"/>
        </a:p>
      </dgm:t>
    </dgm:pt>
    <dgm:pt modelId="{B10F6F3E-B9C9-4CCD-97F1-03878A2B8DEF}">
      <dgm:prSet phldrT="[Text]"/>
      <dgm:spPr/>
      <dgm:t>
        <a:bodyPr/>
        <a:lstStyle/>
        <a:p>
          <a:r>
            <a:rPr lang="en-US"/>
            <a:t>CEO</a:t>
          </a:r>
        </a:p>
      </dgm:t>
    </dgm:pt>
    <dgm:pt modelId="{268BFFAA-59AD-422A-A169-ED64630C4A15}" type="parTrans" cxnId="{F1F5C423-36B5-45A5-9042-149278C5A1F1}">
      <dgm:prSet/>
      <dgm:spPr/>
      <dgm:t>
        <a:bodyPr/>
        <a:lstStyle/>
        <a:p>
          <a:endParaRPr lang="en-US"/>
        </a:p>
      </dgm:t>
    </dgm:pt>
    <dgm:pt modelId="{BF023471-11C6-40D6-A5EE-9E13B940330D}" type="sibTrans" cxnId="{F1F5C423-36B5-45A5-9042-149278C5A1F1}">
      <dgm:prSet/>
      <dgm:spPr/>
      <dgm:t>
        <a:bodyPr/>
        <a:lstStyle/>
        <a:p>
          <a:endParaRPr lang="en-US"/>
        </a:p>
      </dgm:t>
    </dgm:pt>
    <dgm:pt modelId="{7F9670F9-B8A4-4774-B713-CBF860E7C444}">
      <dgm:prSet phldrT="[Text]"/>
      <dgm:spPr/>
      <dgm:t>
        <a:bodyPr/>
        <a:lstStyle/>
        <a:p>
          <a:r>
            <a:rPr lang="en-US"/>
            <a:t>Leadership Team</a:t>
          </a:r>
        </a:p>
      </dgm:t>
    </dgm:pt>
    <dgm:pt modelId="{35B9033C-E5C8-4A58-8A6D-46166C3BDEF0}" type="parTrans" cxnId="{C1566702-9C9C-4906-BE7D-EE5F8C45E68A}">
      <dgm:prSet/>
      <dgm:spPr/>
      <dgm:t>
        <a:bodyPr/>
        <a:lstStyle/>
        <a:p>
          <a:endParaRPr lang="en-US"/>
        </a:p>
      </dgm:t>
    </dgm:pt>
    <dgm:pt modelId="{BE2D65C7-C439-4D91-AFAA-96DDC5D528C0}" type="sibTrans" cxnId="{C1566702-9C9C-4906-BE7D-EE5F8C45E68A}">
      <dgm:prSet/>
      <dgm:spPr/>
      <dgm:t>
        <a:bodyPr/>
        <a:lstStyle/>
        <a:p>
          <a:endParaRPr lang="en-US"/>
        </a:p>
      </dgm:t>
    </dgm:pt>
    <dgm:pt modelId="{780AA4B5-C3D2-4F34-9AE6-7B1D001790DA}">
      <dgm:prSet phldrT="[Text]"/>
      <dgm:spPr/>
      <dgm:t>
        <a:bodyPr/>
        <a:lstStyle/>
        <a:p>
          <a:r>
            <a:rPr lang="en-US"/>
            <a:t>Excellence Together Team Leaders</a:t>
          </a:r>
        </a:p>
      </dgm:t>
    </dgm:pt>
    <dgm:pt modelId="{5212A0B5-DE91-4CEC-B45E-D207627D6758}" type="parTrans" cxnId="{8515B341-E6EE-43CF-9A5D-199168AEF471}">
      <dgm:prSet/>
      <dgm:spPr/>
      <dgm:t>
        <a:bodyPr/>
        <a:lstStyle/>
        <a:p>
          <a:endParaRPr lang="en-US"/>
        </a:p>
      </dgm:t>
    </dgm:pt>
    <dgm:pt modelId="{3FA2CD94-F474-45D9-9D76-32A7AC2B35C0}" type="sibTrans" cxnId="{8515B341-E6EE-43CF-9A5D-199168AEF471}">
      <dgm:prSet/>
      <dgm:spPr/>
      <dgm:t>
        <a:bodyPr/>
        <a:lstStyle/>
        <a:p>
          <a:endParaRPr lang="en-US"/>
        </a:p>
      </dgm:t>
    </dgm:pt>
    <dgm:pt modelId="{2E129F53-E5E0-40C0-A344-0C22661F5240}">
      <dgm:prSet phldrT="[Text]"/>
      <dgm:spPr/>
      <dgm:t>
        <a:bodyPr/>
        <a:lstStyle/>
        <a:p>
          <a:r>
            <a:rPr lang="en-US"/>
            <a:t>Employees</a:t>
          </a:r>
        </a:p>
      </dgm:t>
    </dgm:pt>
    <dgm:pt modelId="{BF406C37-10A7-4761-8547-7770234B3EA8}" type="parTrans" cxnId="{2E5459F5-96B1-4905-81D7-FA253E10918A}">
      <dgm:prSet/>
      <dgm:spPr/>
      <dgm:t>
        <a:bodyPr/>
        <a:lstStyle/>
        <a:p>
          <a:endParaRPr lang="en-US"/>
        </a:p>
      </dgm:t>
    </dgm:pt>
    <dgm:pt modelId="{C25F9379-BA8C-48C8-8E3A-702E8893DDCE}" type="sibTrans" cxnId="{2E5459F5-96B1-4905-81D7-FA253E10918A}">
      <dgm:prSet/>
      <dgm:spPr/>
      <dgm:t>
        <a:bodyPr/>
        <a:lstStyle/>
        <a:p>
          <a:endParaRPr lang="en-US"/>
        </a:p>
      </dgm:t>
    </dgm:pt>
    <dgm:pt modelId="{3C8C5FC3-FE03-447C-8C81-2C3073C954AF}">
      <dgm:prSet phldrT="[Text]"/>
      <dgm:spPr/>
      <dgm:t>
        <a:bodyPr/>
        <a:lstStyle/>
        <a:p>
          <a:r>
            <a:rPr lang="en-US"/>
            <a:t>Volunteers</a:t>
          </a:r>
        </a:p>
      </dgm:t>
    </dgm:pt>
    <dgm:pt modelId="{465F7DEB-426E-43B5-9522-CC10EA77D464}" type="parTrans" cxnId="{6A22C514-752D-44E0-B1FC-EAF4C7EAE72D}">
      <dgm:prSet/>
      <dgm:spPr/>
      <dgm:t>
        <a:bodyPr/>
        <a:lstStyle/>
        <a:p>
          <a:endParaRPr lang="en-US"/>
        </a:p>
      </dgm:t>
    </dgm:pt>
    <dgm:pt modelId="{1075FB32-8F95-4066-9634-A10C5027D152}" type="sibTrans" cxnId="{6A22C514-752D-44E0-B1FC-EAF4C7EAE72D}">
      <dgm:prSet/>
      <dgm:spPr/>
      <dgm:t>
        <a:bodyPr/>
        <a:lstStyle/>
        <a:p>
          <a:endParaRPr lang="en-US"/>
        </a:p>
      </dgm:t>
    </dgm:pt>
    <dgm:pt modelId="{55A6AE1C-E877-47B7-8FDC-4C0B4D1C3047}" type="pres">
      <dgm:prSet presAssocID="{D5EB8D40-D0C9-4E32-BB20-6E2DAD03EC11}" presName="cycle" presStyleCnt="0">
        <dgm:presLayoutVars>
          <dgm:chMax val="1"/>
          <dgm:dir/>
          <dgm:animLvl val="ctr"/>
          <dgm:resizeHandles val="exact"/>
        </dgm:presLayoutVars>
      </dgm:prSet>
      <dgm:spPr/>
    </dgm:pt>
    <dgm:pt modelId="{FD380A00-04C4-44AC-A1A2-BF889DF61953}" type="pres">
      <dgm:prSet presAssocID="{BFB68160-1643-4610-9861-640409CAD78B}" presName="centerShape" presStyleLbl="node0" presStyleIdx="0" presStyleCnt="1"/>
      <dgm:spPr/>
    </dgm:pt>
    <dgm:pt modelId="{9FD90389-B5AD-4731-9DF3-0B809DDF4FA0}" type="pres">
      <dgm:prSet presAssocID="{268BFFAA-59AD-422A-A169-ED64630C4A15}" presName="parTrans" presStyleLbl="bgSibTrans2D1" presStyleIdx="0" presStyleCnt="5"/>
      <dgm:spPr/>
    </dgm:pt>
    <dgm:pt modelId="{C8E4AEF9-0C01-4C09-85A7-4A13A5DDA87A}" type="pres">
      <dgm:prSet presAssocID="{B10F6F3E-B9C9-4CCD-97F1-03878A2B8DEF}" presName="node" presStyleLbl="node1" presStyleIdx="0" presStyleCnt="5">
        <dgm:presLayoutVars>
          <dgm:bulletEnabled val="1"/>
        </dgm:presLayoutVars>
      </dgm:prSet>
      <dgm:spPr/>
    </dgm:pt>
    <dgm:pt modelId="{9DA4A286-86F8-433A-9A40-0BF93E08FD02}" type="pres">
      <dgm:prSet presAssocID="{35B9033C-E5C8-4A58-8A6D-46166C3BDEF0}" presName="parTrans" presStyleLbl="bgSibTrans2D1" presStyleIdx="1" presStyleCnt="5"/>
      <dgm:spPr/>
    </dgm:pt>
    <dgm:pt modelId="{EC112D97-7105-4AC6-9DCB-1E69457CC76A}" type="pres">
      <dgm:prSet presAssocID="{7F9670F9-B8A4-4774-B713-CBF860E7C444}" presName="node" presStyleLbl="node1" presStyleIdx="1" presStyleCnt="5">
        <dgm:presLayoutVars>
          <dgm:bulletEnabled val="1"/>
        </dgm:presLayoutVars>
      </dgm:prSet>
      <dgm:spPr/>
    </dgm:pt>
    <dgm:pt modelId="{9F29AFFE-A900-4183-8533-3D8C5B6ECE38}" type="pres">
      <dgm:prSet presAssocID="{5212A0B5-DE91-4CEC-B45E-D207627D6758}" presName="parTrans" presStyleLbl="bgSibTrans2D1" presStyleIdx="2" presStyleCnt="5"/>
      <dgm:spPr/>
    </dgm:pt>
    <dgm:pt modelId="{A2C7BFB7-129A-43C8-B321-E04A8260E9F4}" type="pres">
      <dgm:prSet presAssocID="{780AA4B5-C3D2-4F34-9AE6-7B1D001790DA}" presName="node" presStyleLbl="node1" presStyleIdx="2" presStyleCnt="5">
        <dgm:presLayoutVars>
          <dgm:bulletEnabled val="1"/>
        </dgm:presLayoutVars>
      </dgm:prSet>
      <dgm:spPr/>
    </dgm:pt>
    <dgm:pt modelId="{84C3889B-9AD2-4BBA-845A-44D8B89D1585}" type="pres">
      <dgm:prSet presAssocID="{BF406C37-10A7-4761-8547-7770234B3EA8}" presName="parTrans" presStyleLbl="bgSibTrans2D1" presStyleIdx="3" presStyleCnt="5"/>
      <dgm:spPr/>
    </dgm:pt>
    <dgm:pt modelId="{A993B456-8303-4D71-941C-E7A57BAD6436}" type="pres">
      <dgm:prSet presAssocID="{2E129F53-E5E0-40C0-A344-0C22661F5240}" presName="node" presStyleLbl="node1" presStyleIdx="3" presStyleCnt="5">
        <dgm:presLayoutVars>
          <dgm:bulletEnabled val="1"/>
        </dgm:presLayoutVars>
      </dgm:prSet>
      <dgm:spPr/>
    </dgm:pt>
    <dgm:pt modelId="{A21547C3-B910-4A45-B650-839BC7E69F46}" type="pres">
      <dgm:prSet presAssocID="{465F7DEB-426E-43B5-9522-CC10EA77D464}" presName="parTrans" presStyleLbl="bgSibTrans2D1" presStyleIdx="4" presStyleCnt="5"/>
      <dgm:spPr/>
    </dgm:pt>
    <dgm:pt modelId="{EEEF2EA5-9D01-437B-8C5D-10BF9797634B}" type="pres">
      <dgm:prSet presAssocID="{3C8C5FC3-FE03-447C-8C81-2C3073C954AF}" presName="node" presStyleLbl="node1" presStyleIdx="4" presStyleCnt="5">
        <dgm:presLayoutVars>
          <dgm:bulletEnabled val="1"/>
        </dgm:presLayoutVars>
      </dgm:prSet>
      <dgm:spPr/>
    </dgm:pt>
  </dgm:ptLst>
  <dgm:cxnLst>
    <dgm:cxn modelId="{C1566702-9C9C-4906-BE7D-EE5F8C45E68A}" srcId="{BFB68160-1643-4610-9861-640409CAD78B}" destId="{7F9670F9-B8A4-4774-B713-CBF860E7C444}" srcOrd="1" destOrd="0" parTransId="{35B9033C-E5C8-4A58-8A6D-46166C3BDEF0}" sibTransId="{BE2D65C7-C439-4D91-AFAA-96DDC5D528C0}"/>
    <dgm:cxn modelId="{962AC404-2131-4622-8116-1453C0AAB00F}" type="presOf" srcId="{268BFFAA-59AD-422A-A169-ED64630C4A15}" destId="{9FD90389-B5AD-4731-9DF3-0B809DDF4FA0}" srcOrd="0" destOrd="0" presId="urn:microsoft.com/office/officeart/2005/8/layout/radial4"/>
    <dgm:cxn modelId="{6A22C514-752D-44E0-B1FC-EAF4C7EAE72D}" srcId="{BFB68160-1643-4610-9861-640409CAD78B}" destId="{3C8C5FC3-FE03-447C-8C81-2C3073C954AF}" srcOrd="4" destOrd="0" parTransId="{465F7DEB-426E-43B5-9522-CC10EA77D464}" sibTransId="{1075FB32-8F95-4066-9634-A10C5027D152}"/>
    <dgm:cxn modelId="{F1F5C423-36B5-45A5-9042-149278C5A1F1}" srcId="{BFB68160-1643-4610-9861-640409CAD78B}" destId="{B10F6F3E-B9C9-4CCD-97F1-03878A2B8DEF}" srcOrd="0" destOrd="0" parTransId="{268BFFAA-59AD-422A-A169-ED64630C4A15}" sibTransId="{BF023471-11C6-40D6-A5EE-9E13B940330D}"/>
    <dgm:cxn modelId="{64968C3E-EE04-4E0B-864B-54B659FD81C6}" type="presOf" srcId="{BF406C37-10A7-4761-8547-7770234B3EA8}" destId="{84C3889B-9AD2-4BBA-845A-44D8B89D1585}" srcOrd="0" destOrd="0" presId="urn:microsoft.com/office/officeart/2005/8/layout/radial4"/>
    <dgm:cxn modelId="{8515B341-E6EE-43CF-9A5D-199168AEF471}" srcId="{BFB68160-1643-4610-9861-640409CAD78B}" destId="{780AA4B5-C3D2-4F34-9AE6-7B1D001790DA}" srcOrd="2" destOrd="0" parTransId="{5212A0B5-DE91-4CEC-B45E-D207627D6758}" sibTransId="{3FA2CD94-F474-45D9-9D76-32A7AC2B35C0}"/>
    <dgm:cxn modelId="{5A6BB445-3257-48EB-9F29-69DB4BB4A052}" type="presOf" srcId="{5212A0B5-DE91-4CEC-B45E-D207627D6758}" destId="{9F29AFFE-A900-4183-8533-3D8C5B6ECE38}" srcOrd="0" destOrd="0" presId="urn:microsoft.com/office/officeart/2005/8/layout/radial4"/>
    <dgm:cxn modelId="{29EA4755-21C1-4A70-81A2-DFFC2E617D66}" type="presOf" srcId="{465F7DEB-426E-43B5-9522-CC10EA77D464}" destId="{A21547C3-B910-4A45-B650-839BC7E69F46}" srcOrd="0" destOrd="0" presId="urn:microsoft.com/office/officeart/2005/8/layout/radial4"/>
    <dgm:cxn modelId="{CF38AA75-92F3-451A-A15D-36B1FFC7A146}" type="presOf" srcId="{35B9033C-E5C8-4A58-8A6D-46166C3BDEF0}" destId="{9DA4A286-86F8-433A-9A40-0BF93E08FD02}" srcOrd="0" destOrd="0" presId="urn:microsoft.com/office/officeart/2005/8/layout/radial4"/>
    <dgm:cxn modelId="{739DF878-51C8-4E2C-879F-E828459F129B}" type="presOf" srcId="{2E129F53-E5E0-40C0-A344-0C22661F5240}" destId="{A993B456-8303-4D71-941C-E7A57BAD6436}" srcOrd="0" destOrd="0" presId="urn:microsoft.com/office/officeart/2005/8/layout/radial4"/>
    <dgm:cxn modelId="{54193E7A-9F6C-47CF-AF96-FEF62AD27941}" type="presOf" srcId="{3C8C5FC3-FE03-447C-8C81-2C3073C954AF}" destId="{EEEF2EA5-9D01-437B-8C5D-10BF9797634B}" srcOrd="0" destOrd="0" presId="urn:microsoft.com/office/officeart/2005/8/layout/radial4"/>
    <dgm:cxn modelId="{AFE2A192-46CA-465B-98CE-1CE438ABDEF0}" type="presOf" srcId="{7F9670F9-B8A4-4774-B713-CBF860E7C444}" destId="{EC112D97-7105-4AC6-9DCB-1E69457CC76A}" srcOrd="0" destOrd="0" presId="urn:microsoft.com/office/officeart/2005/8/layout/radial4"/>
    <dgm:cxn modelId="{F13D6A98-F9BF-4B98-802D-B233CB94D9B0}" srcId="{D5EB8D40-D0C9-4E32-BB20-6E2DAD03EC11}" destId="{BFB68160-1643-4610-9861-640409CAD78B}" srcOrd="0" destOrd="0" parTransId="{9AAB8066-C65F-4DAD-A6C7-E405CF8C3A28}" sibTransId="{B4D0EA1B-7DB8-44DF-AA5C-D90D5E4CFFE4}"/>
    <dgm:cxn modelId="{614CD7C2-8BC9-44E1-BC2E-A51BFD0A147A}" type="presOf" srcId="{B10F6F3E-B9C9-4CCD-97F1-03878A2B8DEF}" destId="{C8E4AEF9-0C01-4C09-85A7-4A13A5DDA87A}" srcOrd="0" destOrd="0" presId="urn:microsoft.com/office/officeart/2005/8/layout/radial4"/>
    <dgm:cxn modelId="{CF370EDC-D8AC-4092-A515-5B0D03D33BF0}" type="presOf" srcId="{BFB68160-1643-4610-9861-640409CAD78B}" destId="{FD380A00-04C4-44AC-A1A2-BF889DF61953}" srcOrd="0" destOrd="0" presId="urn:microsoft.com/office/officeart/2005/8/layout/radial4"/>
    <dgm:cxn modelId="{9CD569F4-D077-4F35-B988-A3C497697D06}" type="presOf" srcId="{780AA4B5-C3D2-4F34-9AE6-7B1D001790DA}" destId="{A2C7BFB7-129A-43C8-B321-E04A8260E9F4}" srcOrd="0" destOrd="0" presId="urn:microsoft.com/office/officeart/2005/8/layout/radial4"/>
    <dgm:cxn modelId="{2E5459F5-96B1-4905-81D7-FA253E10918A}" srcId="{BFB68160-1643-4610-9861-640409CAD78B}" destId="{2E129F53-E5E0-40C0-A344-0C22661F5240}" srcOrd="3" destOrd="0" parTransId="{BF406C37-10A7-4761-8547-7770234B3EA8}" sibTransId="{C25F9379-BA8C-48C8-8E3A-702E8893DDCE}"/>
    <dgm:cxn modelId="{B2A405FA-DDA5-4307-ABB4-9C68388D0E06}" type="presOf" srcId="{D5EB8D40-D0C9-4E32-BB20-6E2DAD03EC11}" destId="{55A6AE1C-E877-47B7-8FDC-4C0B4D1C3047}" srcOrd="0" destOrd="0" presId="urn:microsoft.com/office/officeart/2005/8/layout/radial4"/>
    <dgm:cxn modelId="{492357CD-151F-4F38-AAB2-C3A3C3AA3D8B}" type="presParOf" srcId="{55A6AE1C-E877-47B7-8FDC-4C0B4D1C3047}" destId="{FD380A00-04C4-44AC-A1A2-BF889DF61953}" srcOrd="0" destOrd="0" presId="urn:microsoft.com/office/officeart/2005/8/layout/radial4"/>
    <dgm:cxn modelId="{60E2EF36-EE61-48CB-8E04-9B2584B74FD5}" type="presParOf" srcId="{55A6AE1C-E877-47B7-8FDC-4C0B4D1C3047}" destId="{9FD90389-B5AD-4731-9DF3-0B809DDF4FA0}" srcOrd="1" destOrd="0" presId="urn:microsoft.com/office/officeart/2005/8/layout/radial4"/>
    <dgm:cxn modelId="{7743855A-E95B-4498-8340-915A94921177}" type="presParOf" srcId="{55A6AE1C-E877-47B7-8FDC-4C0B4D1C3047}" destId="{C8E4AEF9-0C01-4C09-85A7-4A13A5DDA87A}" srcOrd="2" destOrd="0" presId="urn:microsoft.com/office/officeart/2005/8/layout/radial4"/>
    <dgm:cxn modelId="{1DB61D36-56AB-4E12-956B-5E920FBAFF18}" type="presParOf" srcId="{55A6AE1C-E877-47B7-8FDC-4C0B4D1C3047}" destId="{9DA4A286-86F8-433A-9A40-0BF93E08FD02}" srcOrd="3" destOrd="0" presId="urn:microsoft.com/office/officeart/2005/8/layout/radial4"/>
    <dgm:cxn modelId="{C5F7B7B7-F81C-4784-B789-972C00BAC276}" type="presParOf" srcId="{55A6AE1C-E877-47B7-8FDC-4C0B4D1C3047}" destId="{EC112D97-7105-4AC6-9DCB-1E69457CC76A}" srcOrd="4" destOrd="0" presId="urn:microsoft.com/office/officeart/2005/8/layout/radial4"/>
    <dgm:cxn modelId="{2038A29D-62BC-4261-BC52-DDF943A3D58E}" type="presParOf" srcId="{55A6AE1C-E877-47B7-8FDC-4C0B4D1C3047}" destId="{9F29AFFE-A900-4183-8533-3D8C5B6ECE38}" srcOrd="5" destOrd="0" presId="urn:microsoft.com/office/officeart/2005/8/layout/radial4"/>
    <dgm:cxn modelId="{CC1083C7-B61A-4D1B-8B2E-22DB322BED93}" type="presParOf" srcId="{55A6AE1C-E877-47B7-8FDC-4C0B4D1C3047}" destId="{A2C7BFB7-129A-43C8-B321-E04A8260E9F4}" srcOrd="6" destOrd="0" presId="urn:microsoft.com/office/officeart/2005/8/layout/radial4"/>
    <dgm:cxn modelId="{7285AE31-33A1-4B68-BF65-EB00C5A8BC1B}" type="presParOf" srcId="{55A6AE1C-E877-47B7-8FDC-4C0B4D1C3047}" destId="{84C3889B-9AD2-4BBA-845A-44D8B89D1585}" srcOrd="7" destOrd="0" presId="urn:microsoft.com/office/officeart/2005/8/layout/radial4"/>
    <dgm:cxn modelId="{C7049DDD-8930-47B5-85BD-C7A652ED9DC3}" type="presParOf" srcId="{55A6AE1C-E877-47B7-8FDC-4C0B4D1C3047}" destId="{A993B456-8303-4D71-941C-E7A57BAD6436}" srcOrd="8" destOrd="0" presId="urn:microsoft.com/office/officeart/2005/8/layout/radial4"/>
    <dgm:cxn modelId="{8F584D63-381C-49A3-942F-05CB69F22180}" type="presParOf" srcId="{55A6AE1C-E877-47B7-8FDC-4C0B4D1C3047}" destId="{A21547C3-B910-4A45-B650-839BC7E69F46}" srcOrd="9" destOrd="0" presId="urn:microsoft.com/office/officeart/2005/8/layout/radial4"/>
    <dgm:cxn modelId="{53BDB8FF-C3E3-49F6-96F9-76CC78E94BA0}" type="presParOf" srcId="{55A6AE1C-E877-47B7-8FDC-4C0B4D1C3047}" destId="{EEEF2EA5-9D01-437B-8C5D-10BF9797634B}"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AC1761-E361-441D-A98A-A73C74892F21}" type="doc">
      <dgm:prSet loTypeId="urn:microsoft.com/office/officeart/2008/layout/CaptionedPictures" loCatId="picture" qsTypeId="urn:microsoft.com/office/officeart/2005/8/quickstyle/simple3" qsCatId="simple" csTypeId="urn:microsoft.com/office/officeart/2005/8/colors/colorful2" csCatId="colorful" phldr="1"/>
      <dgm:spPr/>
      <dgm:t>
        <a:bodyPr/>
        <a:lstStyle/>
        <a:p>
          <a:endParaRPr lang="en-US"/>
        </a:p>
      </dgm:t>
    </dgm:pt>
    <dgm:pt modelId="{3E9ADD32-E348-4444-97A0-10B294F11297}">
      <dgm:prSet phldrT="[Text]"/>
      <dgm:spPr/>
      <dgm:t>
        <a:bodyPr/>
        <a:lstStyle/>
        <a:p>
          <a:r>
            <a:rPr lang="en-US" dirty="0"/>
            <a:t>Christopher Schmitz</a:t>
          </a:r>
        </a:p>
      </dgm:t>
    </dgm:pt>
    <dgm:pt modelId="{39224A67-C34C-4F14-B7CE-2A37CDFD12E9}" type="parTrans" cxnId="{C9BCB687-215D-4A5A-B393-B8675334DEA5}">
      <dgm:prSet/>
      <dgm:spPr/>
      <dgm:t>
        <a:bodyPr/>
        <a:lstStyle/>
        <a:p>
          <a:endParaRPr lang="en-US"/>
        </a:p>
      </dgm:t>
    </dgm:pt>
    <dgm:pt modelId="{485E8776-C8D7-4417-88E7-FAFD0828AA58}" type="sibTrans" cxnId="{C9BCB687-215D-4A5A-B393-B8675334DEA5}">
      <dgm:prSet/>
      <dgm:spPr/>
      <dgm:t>
        <a:bodyPr/>
        <a:lstStyle/>
        <a:p>
          <a:endParaRPr lang="en-US"/>
        </a:p>
      </dgm:t>
    </dgm:pt>
    <dgm:pt modelId="{23C8BF60-6A51-4ED2-AFF4-6709A90F91E5}">
      <dgm:prSet phldrT="[Text]"/>
      <dgm:spPr/>
      <dgm:t>
        <a:bodyPr/>
        <a:lstStyle/>
        <a:p>
          <a:r>
            <a:rPr lang="en-US" dirty="0"/>
            <a:t>VP of Human Resources</a:t>
          </a:r>
        </a:p>
      </dgm:t>
    </dgm:pt>
    <dgm:pt modelId="{183E91CB-01DE-48C6-AFCD-8AD9E36621D2}" type="parTrans" cxnId="{DC141401-D957-4B85-B0DF-F053B924EA87}">
      <dgm:prSet/>
      <dgm:spPr/>
      <dgm:t>
        <a:bodyPr/>
        <a:lstStyle/>
        <a:p>
          <a:endParaRPr lang="en-US"/>
        </a:p>
      </dgm:t>
    </dgm:pt>
    <dgm:pt modelId="{355F2EF2-0F9A-4252-947E-708FA93429B6}" type="sibTrans" cxnId="{DC141401-D957-4B85-B0DF-F053B924EA87}">
      <dgm:prSet/>
      <dgm:spPr/>
      <dgm:t>
        <a:bodyPr/>
        <a:lstStyle/>
        <a:p>
          <a:endParaRPr lang="en-US"/>
        </a:p>
      </dgm:t>
    </dgm:pt>
    <dgm:pt modelId="{751A6314-9904-4F89-9125-706F5363A164}">
      <dgm:prSet phldrT="[Text]"/>
      <dgm:spPr/>
      <dgm:t>
        <a:bodyPr/>
        <a:lstStyle/>
        <a:p>
          <a:r>
            <a:rPr lang="en-US" dirty="0"/>
            <a:t>Tonya Stenback</a:t>
          </a:r>
        </a:p>
      </dgm:t>
    </dgm:pt>
    <dgm:pt modelId="{E9808659-B792-41EA-A6E8-C7CF15A2E492}" type="parTrans" cxnId="{FD712854-B535-43C6-8708-8849F9349188}">
      <dgm:prSet/>
      <dgm:spPr/>
      <dgm:t>
        <a:bodyPr/>
        <a:lstStyle/>
        <a:p>
          <a:endParaRPr lang="en-US"/>
        </a:p>
      </dgm:t>
    </dgm:pt>
    <dgm:pt modelId="{F4124EE2-B5B5-4BDF-87B5-B1E5345063A7}" type="sibTrans" cxnId="{FD712854-B535-43C6-8708-8849F9349188}">
      <dgm:prSet/>
      <dgm:spPr/>
      <dgm:t>
        <a:bodyPr/>
        <a:lstStyle/>
        <a:p>
          <a:endParaRPr lang="en-US"/>
        </a:p>
      </dgm:t>
    </dgm:pt>
    <dgm:pt modelId="{BE434FD4-B85D-4610-AE51-03D8423C8DEA}">
      <dgm:prSet phldrT="[Text]"/>
      <dgm:spPr/>
      <dgm:t>
        <a:bodyPr/>
        <a:lstStyle/>
        <a:p>
          <a:r>
            <a:rPr lang="en-US" dirty="0"/>
            <a:t>HRIS Analyst and Benefits Administrator</a:t>
          </a:r>
        </a:p>
      </dgm:t>
    </dgm:pt>
    <dgm:pt modelId="{E395DBA0-9D06-4A10-8AEA-C4B038E1244A}" type="parTrans" cxnId="{593E5F04-49C5-4E67-A86C-F1770C254C5C}">
      <dgm:prSet/>
      <dgm:spPr/>
      <dgm:t>
        <a:bodyPr/>
        <a:lstStyle/>
        <a:p>
          <a:endParaRPr lang="en-US"/>
        </a:p>
      </dgm:t>
    </dgm:pt>
    <dgm:pt modelId="{B34F53CF-CE4B-47FE-9540-E4F86F3F1522}" type="sibTrans" cxnId="{593E5F04-49C5-4E67-A86C-F1770C254C5C}">
      <dgm:prSet/>
      <dgm:spPr/>
      <dgm:t>
        <a:bodyPr/>
        <a:lstStyle/>
        <a:p>
          <a:endParaRPr lang="en-US"/>
        </a:p>
      </dgm:t>
    </dgm:pt>
    <dgm:pt modelId="{5A2F0752-E5D2-4C0B-9FB2-FD6F316A6BEA}">
      <dgm:prSet phldrT="[Text]"/>
      <dgm:spPr/>
      <dgm:t>
        <a:bodyPr/>
        <a:lstStyle/>
        <a:p>
          <a:r>
            <a:rPr lang="en-US" dirty="0"/>
            <a:t>Melissa Kitelinger</a:t>
          </a:r>
        </a:p>
      </dgm:t>
    </dgm:pt>
    <dgm:pt modelId="{F3532DD5-BAA8-4BE0-BCA0-58A2E35AE864}" type="parTrans" cxnId="{F9E32B49-BB2B-43F5-A143-91172A5779AB}">
      <dgm:prSet/>
      <dgm:spPr/>
      <dgm:t>
        <a:bodyPr/>
        <a:lstStyle/>
        <a:p>
          <a:endParaRPr lang="en-US"/>
        </a:p>
      </dgm:t>
    </dgm:pt>
    <dgm:pt modelId="{05E5FED7-9A7C-4EDF-B953-B68FECE436B4}" type="sibTrans" cxnId="{F9E32B49-BB2B-43F5-A143-91172A5779AB}">
      <dgm:prSet/>
      <dgm:spPr/>
      <dgm:t>
        <a:bodyPr/>
        <a:lstStyle/>
        <a:p>
          <a:endParaRPr lang="en-US"/>
        </a:p>
      </dgm:t>
    </dgm:pt>
    <dgm:pt modelId="{D55CA018-B6C0-41F4-AB0F-D3378A639B54}">
      <dgm:prSet phldrT="[Text]"/>
      <dgm:spPr/>
      <dgm:t>
        <a:bodyPr/>
        <a:lstStyle/>
        <a:p>
          <a:r>
            <a:rPr lang="en-US" dirty="0"/>
            <a:t>Jenifer Kenrick</a:t>
          </a:r>
        </a:p>
      </dgm:t>
    </dgm:pt>
    <dgm:pt modelId="{215DF599-B8DE-4387-9AFF-F80858AFF93F}" type="parTrans" cxnId="{D5EE3DA1-D7EC-47B9-A49C-2A357572C441}">
      <dgm:prSet/>
      <dgm:spPr/>
      <dgm:t>
        <a:bodyPr/>
        <a:lstStyle/>
        <a:p>
          <a:endParaRPr lang="en-US"/>
        </a:p>
      </dgm:t>
    </dgm:pt>
    <dgm:pt modelId="{00EFCA8C-1568-446A-BFFF-FDDEE694000A}" type="sibTrans" cxnId="{D5EE3DA1-D7EC-47B9-A49C-2A357572C441}">
      <dgm:prSet/>
      <dgm:spPr/>
      <dgm:t>
        <a:bodyPr/>
        <a:lstStyle/>
        <a:p>
          <a:endParaRPr lang="en-US"/>
        </a:p>
      </dgm:t>
    </dgm:pt>
    <dgm:pt modelId="{788F8C1B-EA16-4E0D-BA00-AF36FC47B3DB}">
      <dgm:prSet phldrT="[Text]"/>
      <dgm:spPr/>
      <dgm:t>
        <a:bodyPr/>
        <a:lstStyle/>
        <a:p>
          <a:r>
            <a:rPr lang="en-US"/>
            <a:t>Employee </a:t>
          </a:r>
          <a:r>
            <a:rPr lang="en-US" dirty="0"/>
            <a:t>Relations &amp; Organizational Development Consultant</a:t>
          </a:r>
        </a:p>
      </dgm:t>
    </dgm:pt>
    <dgm:pt modelId="{83DB3FC7-820C-48C7-9648-30E7D1D50564}" type="parTrans" cxnId="{7F621DE4-6955-44A8-A031-DADB9895AF51}">
      <dgm:prSet/>
      <dgm:spPr/>
      <dgm:t>
        <a:bodyPr/>
        <a:lstStyle/>
        <a:p>
          <a:endParaRPr lang="en-US"/>
        </a:p>
      </dgm:t>
    </dgm:pt>
    <dgm:pt modelId="{F044D32C-5A70-491B-8D9D-9A530F101CD5}" type="sibTrans" cxnId="{7F621DE4-6955-44A8-A031-DADB9895AF51}">
      <dgm:prSet/>
      <dgm:spPr/>
      <dgm:t>
        <a:bodyPr/>
        <a:lstStyle/>
        <a:p>
          <a:endParaRPr lang="en-US"/>
        </a:p>
      </dgm:t>
    </dgm:pt>
    <dgm:pt modelId="{E2D692EB-615D-41C6-895B-72BAA6E23937}">
      <dgm:prSet phldrT="[Text]"/>
      <dgm:spPr/>
      <dgm:t>
        <a:bodyPr/>
        <a:lstStyle/>
        <a:p>
          <a:r>
            <a:rPr lang="en-US" dirty="0"/>
            <a:t>Human Resource Representative </a:t>
          </a:r>
        </a:p>
      </dgm:t>
    </dgm:pt>
    <dgm:pt modelId="{129B8C36-465D-4A43-8861-A7C8DDA1E2DE}" type="parTrans" cxnId="{8DF5D915-F081-42D2-A1B4-48F83D48A952}">
      <dgm:prSet/>
      <dgm:spPr/>
      <dgm:t>
        <a:bodyPr/>
        <a:lstStyle/>
        <a:p>
          <a:endParaRPr lang="en-US"/>
        </a:p>
      </dgm:t>
    </dgm:pt>
    <dgm:pt modelId="{13E3BCB0-E9D2-480C-8134-3127A7919A84}" type="sibTrans" cxnId="{8DF5D915-F081-42D2-A1B4-48F83D48A952}">
      <dgm:prSet/>
      <dgm:spPr/>
      <dgm:t>
        <a:bodyPr/>
        <a:lstStyle/>
        <a:p>
          <a:endParaRPr lang="en-US"/>
        </a:p>
      </dgm:t>
    </dgm:pt>
    <dgm:pt modelId="{2BB17A9D-B63B-4C30-8B7A-1086E3AEF57F}" type="pres">
      <dgm:prSet presAssocID="{6BAC1761-E361-441D-A98A-A73C74892F21}" presName="Name0" presStyleCnt="0">
        <dgm:presLayoutVars>
          <dgm:chMax/>
          <dgm:chPref/>
          <dgm:dir/>
        </dgm:presLayoutVars>
      </dgm:prSet>
      <dgm:spPr/>
    </dgm:pt>
    <dgm:pt modelId="{7377A338-8B1F-4626-8F5E-AEDA0E51FFCF}" type="pres">
      <dgm:prSet presAssocID="{3E9ADD32-E348-4444-97A0-10B294F11297}" presName="composite" presStyleCnt="0">
        <dgm:presLayoutVars>
          <dgm:chMax val="1"/>
          <dgm:chPref val="1"/>
        </dgm:presLayoutVars>
      </dgm:prSet>
      <dgm:spPr/>
    </dgm:pt>
    <dgm:pt modelId="{C43CF8F4-72D7-459D-8F93-9358F159C8E0}" type="pres">
      <dgm:prSet presAssocID="{3E9ADD32-E348-4444-97A0-10B294F11297}" presName="Accent" presStyleLbl="trAlignAcc1" presStyleIdx="0" presStyleCnt="4">
        <dgm:presLayoutVars>
          <dgm:chMax val="0"/>
          <dgm:chPref val="0"/>
        </dgm:presLayoutVars>
      </dgm:prSet>
      <dgm:spPr/>
    </dgm:pt>
    <dgm:pt modelId="{B6120906-91A1-4D9F-A2DE-4FFA45543391}" type="pres">
      <dgm:prSet presAssocID="{3E9ADD32-E348-4444-97A0-10B294F11297}" presName="Image" presStyleLbl="alignImgPlace1" presStyleIdx="0" presStyleCnt="4">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72" t="-15271" r="-472" b="-48729"/>
          </a:stretch>
        </a:blipFill>
      </dgm:spPr>
    </dgm:pt>
    <dgm:pt modelId="{57A7E5A8-CB19-4070-B800-7DCB54178D5B}" type="pres">
      <dgm:prSet presAssocID="{3E9ADD32-E348-4444-97A0-10B294F11297}" presName="ChildComposite" presStyleCnt="0"/>
      <dgm:spPr/>
    </dgm:pt>
    <dgm:pt modelId="{985229A1-663F-4375-B8A9-0768DFDE30D6}" type="pres">
      <dgm:prSet presAssocID="{3E9ADD32-E348-4444-97A0-10B294F11297}" presName="Child" presStyleLbl="node1" presStyleIdx="0" presStyleCnt="4">
        <dgm:presLayoutVars>
          <dgm:chMax val="0"/>
          <dgm:chPref val="0"/>
          <dgm:bulletEnabled val="1"/>
        </dgm:presLayoutVars>
      </dgm:prSet>
      <dgm:spPr/>
    </dgm:pt>
    <dgm:pt modelId="{C0E5D95E-7107-4E4E-9619-DE5C4F036A2B}" type="pres">
      <dgm:prSet presAssocID="{3E9ADD32-E348-4444-97A0-10B294F11297}" presName="Parent" presStyleLbl="revTx" presStyleIdx="0" presStyleCnt="4">
        <dgm:presLayoutVars>
          <dgm:chMax val="1"/>
          <dgm:chPref val="0"/>
          <dgm:bulletEnabled val="1"/>
        </dgm:presLayoutVars>
      </dgm:prSet>
      <dgm:spPr/>
    </dgm:pt>
    <dgm:pt modelId="{DC99B62B-8401-4538-8305-CDA49B39F09F}" type="pres">
      <dgm:prSet presAssocID="{485E8776-C8D7-4417-88E7-FAFD0828AA58}" presName="sibTrans" presStyleCnt="0"/>
      <dgm:spPr/>
    </dgm:pt>
    <dgm:pt modelId="{4AC36E57-5914-4864-9470-9E1BD9D8EF77}" type="pres">
      <dgm:prSet presAssocID="{751A6314-9904-4F89-9125-706F5363A164}" presName="composite" presStyleCnt="0">
        <dgm:presLayoutVars>
          <dgm:chMax val="1"/>
          <dgm:chPref val="1"/>
        </dgm:presLayoutVars>
      </dgm:prSet>
      <dgm:spPr/>
    </dgm:pt>
    <dgm:pt modelId="{5A30DC11-063F-475B-A392-CC0031089030}" type="pres">
      <dgm:prSet presAssocID="{751A6314-9904-4F89-9125-706F5363A164}" presName="Accent" presStyleLbl="trAlignAcc1" presStyleIdx="1" presStyleCnt="4">
        <dgm:presLayoutVars>
          <dgm:chMax val="0"/>
          <dgm:chPref val="0"/>
        </dgm:presLayoutVars>
      </dgm:prSet>
      <dgm:spPr/>
    </dgm:pt>
    <dgm:pt modelId="{889B268F-1E1E-4F80-9120-610314166BA9}" type="pres">
      <dgm:prSet presAssocID="{751A6314-9904-4F89-9125-706F5363A164}" presName="Image" presStyleLbl="alignImgPlace1" presStyleIdx="1" presStyleCnt="4">
        <dgm:presLayoutVars>
          <dgm:chMax val="0"/>
          <dgm:chPref val="0"/>
        </dgm:presLayoutVar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73" t="-900" r="-1473" b="-15100"/>
          </a:stretch>
        </a:blipFill>
      </dgm:spPr>
    </dgm:pt>
    <dgm:pt modelId="{B9D0BBAF-072A-4640-9A5C-A32A38011FDF}" type="pres">
      <dgm:prSet presAssocID="{751A6314-9904-4F89-9125-706F5363A164}" presName="ChildComposite" presStyleCnt="0"/>
      <dgm:spPr/>
    </dgm:pt>
    <dgm:pt modelId="{D926DF48-5A63-4432-8829-F739C0201121}" type="pres">
      <dgm:prSet presAssocID="{751A6314-9904-4F89-9125-706F5363A164}" presName="Child" presStyleLbl="node1" presStyleIdx="1" presStyleCnt="4">
        <dgm:presLayoutVars>
          <dgm:chMax val="0"/>
          <dgm:chPref val="0"/>
          <dgm:bulletEnabled val="1"/>
        </dgm:presLayoutVars>
      </dgm:prSet>
      <dgm:spPr/>
    </dgm:pt>
    <dgm:pt modelId="{AB4A07A9-7DB8-4B5D-A56D-9ED9BA0E94EB}" type="pres">
      <dgm:prSet presAssocID="{751A6314-9904-4F89-9125-706F5363A164}" presName="Parent" presStyleLbl="revTx" presStyleIdx="1" presStyleCnt="4">
        <dgm:presLayoutVars>
          <dgm:chMax val="1"/>
          <dgm:chPref val="0"/>
          <dgm:bulletEnabled val="1"/>
        </dgm:presLayoutVars>
      </dgm:prSet>
      <dgm:spPr/>
    </dgm:pt>
    <dgm:pt modelId="{CD17BC43-E216-4B2A-AF18-E1B24C7B4BD0}" type="pres">
      <dgm:prSet presAssocID="{F4124EE2-B5B5-4BDF-87B5-B1E5345063A7}" presName="sibTrans" presStyleCnt="0"/>
      <dgm:spPr/>
    </dgm:pt>
    <dgm:pt modelId="{8B2AEE93-6FAF-41E9-BC4B-AD406D7619DD}" type="pres">
      <dgm:prSet presAssocID="{5A2F0752-E5D2-4C0B-9FB2-FD6F316A6BEA}" presName="composite" presStyleCnt="0">
        <dgm:presLayoutVars>
          <dgm:chMax val="1"/>
          <dgm:chPref val="1"/>
        </dgm:presLayoutVars>
      </dgm:prSet>
      <dgm:spPr/>
    </dgm:pt>
    <dgm:pt modelId="{7D26A6B5-E522-4570-AEA2-7F196820C27D}" type="pres">
      <dgm:prSet presAssocID="{5A2F0752-E5D2-4C0B-9FB2-FD6F316A6BEA}" presName="Accent" presStyleLbl="trAlignAcc1" presStyleIdx="2" presStyleCnt="4">
        <dgm:presLayoutVars>
          <dgm:chMax val="0"/>
          <dgm:chPref val="0"/>
        </dgm:presLayoutVars>
      </dgm:prSet>
      <dgm:spPr/>
    </dgm:pt>
    <dgm:pt modelId="{3191C429-E1F2-4C6D-BC7B-5242AEE7D42D}" type="pres">
      <dgm:prSet presAssocID="{5A2F0752-E5D2-4C0B-9FB2-FD6F316A6BEA}" presName="Image" presStyleLbl="alignImgPlace1" presStyleIdx="2" presStyleCnt="4">
        <dgm:presLayoutVars>
          <dgm:chMax val="0"/>
          <dgm:chPref val="0"/>
        </dgm:presLayoutVars>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64" t="-8343" r="464" b="-35657"/>
          </a:stretch>
        </a:blipFill>
      </dgm:spPr>
    </dgm:pt>
    <dgm:pt modelId="{375928D2-89CA-4A35-B694-1CE038A373C2}" type="pres">
      <dgm:prSet presAssocID="{5A2F0752-E5D2-4C0B-9FB2-FD6F316A6BEA}" presName="ChildComposite" presStyleCnt="0"/>
      <dgm:spPr/>
    </dgm:pt>
    <dgm:pt modelId="{5691F7B4-F29C-4538-B695-6A371E3D8D68}" type="pres">
      <dgm:prSet presAssocID="{5A2F0752-E5D2-4C0B-9FB2-FD6F316A6BEA}" presName="Child" presStyleLbl="node1" presStyleIdx="2" presStyleCnt="4">
        <dgm:presLayoutVars>
          <dgm:chMax val="0"/>
          <dgm:chPref val="0"/>
          <dgm:bulletEnabled val="1"/>
        </dgm:presLayoutVars>
      </dgm:prSet>
      <dgm:spPr/>
    </dgm:pt>
    <dgm:pt modelId="{ACB24111-E60D-4469-8E8C-8273703FAAD9}" type="pres">
      <dgm:prSet presAssocID="{5A2F0752-E5D2-4C0B-9FB2-FD6F316A6BEA}" presName="Parent" presStyleLbl="revTx" presStyleIdx="2" presStyleCnt="4">
        <dgm:presLayoutVars>
          <dgm:chMax val="1"/>
          <dgm:chPref val="0"/>
          <dgm:bulletEnabled val="1"/>
        </dgm:presLayoutVars>
      </dgm:prSet>
      <dgm:spPr/>
    </dgm:pt>
    <dgm:pt modelId="{3C7C2702-5E96-4C30-BC08-139AD6CF970B}" type="pres">
      <dgm:prSet presAssocID="{05E5FED7-9A7C-4EDF-B953-B68FECE436B4}" presName="sibTrans" presStyleCnt="0"/>
      <dgm:spPr/>
    </dgm:pt>
    <dgm:pt modelId="{E369C813-1291-4F8C-BD49-522172166F1B}" type="pres">
      <dgm:prSet presAssocID="{D55CA018-B6C0-41F4-AB0F-D3378A639B54}" presName="composite" presStyleCnt="0">
        <dgm:presLayoutVars>
          <dgm:chMax val="1"/>
          <dgm:chPref val="1"/>
        </dgm:presLayoutVars>
      </dgm:prSet>
      <dgm:spPr/>
    </dgm:pt>
    <dgm:pt modelId="{8DC57202-B3E1-41DA-BF35-652396B112D0}" type="pres">
      <dgm:prSet presAssocID="{D55CA018-B6C0-41F4-AB0F-D3378A639B54}" presName="Accent" presStyleLbl="trAlignAcc1" presStyleIdx="3" presStyleCnt="4">
        <dgm:presLayoutVars>
          <dgm:chMax val="0"/>
          <dgm:chPref val="0"/>
        </dgm:presLayoutVars>
      </dgm:prSet>
      <dgm:spPr/>
    </dgm:pt>
    <dgm:pt modelId="{00C05D89-ED1F-423E-8DF2-CB1EA21405DC}" type="pres">
      <dgm:prSet presAssocID="{D55CA018-B6C0-41F4-AB0F-D3378A639B54}" presName="Image" presStyleLbl="alignImgPlace1" presStyleIdx="3" presStyleCnt="4">
        <dgm:presLayoutVars>
          <dgm:chMax val="0"/>
          <dgm:chPref val="0"/>
        </dgm:presLayoutVars>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903" t="-11075" r="-2903" b="-32925"/>
          </a:stretch>
        </a:blipFill>
      </dgm:spPr>
    </dgm:pt>
    <dgm:pt modelId="{ECA73951-1E4C-4BF8-A9D3-CC220A3FF4E8}" type="pres">
      <dgm:prSet presAssocID="{D55CA018-B6C0-41F4-AB0F-D3378A639B54}" presName="ChildComposite" presStyleCnt="0"/>
      <dgm:spPr/>
    </dgm:pt>
    <dgm:pt modelId="{8492CAB9-D2F4-4CB3-A8F6-2CB6D033235B}" type="pres">
      <dgm:prSet presAssocID="{D55CA018-B6C0-41F4-AB0F-D3378A639B54}" presName="Child" presStyleLbl="node1" presStyleIdx="3" presStyleCnt="4">
        <dgm:presLayoutVars>
          <dgm:chMax val="0"/>
          <dgm:chPref val="0"/>
          <dgm:bulletEnabled val="1"/>
        </dgm:presLayoutVars>
      </dgm:prSet>
      <dgm:spPr/>
    </dgm:pt>
    <dgm:pt modelId="{05CEC023-6AB0-41CD-8B19-7500ECB9F82C}" type="pres">
      <dgm:prSet presAssocID="{D55CA018-B6C0-41F4-AB0F-D3378A639B54}" presName="Parent" presStyleLbl="revTx" presStyleIdx="3" presStyleCnt="4">
        <dgm:presLayoutVars>
          <dgm:chMax val="1"/>
          <dgm:chPref val="0"/>
          <dgm:bulletEnabled val="1"/>
        </dgm:presLayoutVars>
      </dgm:prSet>
      <dgm:spPr/>
    </dgm:pt>
  </dgm:ptLst>
  <dgm:cxnLst>
    <dgm:cxn modelId="{DC141401-D957-4B85-B0DF-F053B924EA87}" srcId="{3E9ADD32-E348-4444-97A0-10B294F11297}" destId="{23C8BF60-6A51-4ED2-AFF4-6709A90F91E5}" srcOrd="0" destOrd="0" parTransId="{183E91CB-01DE-48C6-AFCD-8AD9E36621D2}" sibTransId="{355F2EF2-0F9A-4252-947E-708FA93429B6}"/>
    <dgm:cxn modelId="{593E5F04-49C5-4E67-A86C-F1770C254C5C}" srcId="{751A6314-9904-4F89-9125-706F5363A164}" destId="{BE434FD4-B85D-4610-AE51-03D8423C8DEA}" srcOrd="0" destOrd="0" parTransId="{E395DBA0-9D06-4A10-8AEA-C4B038E1244A}" sibTransId="{B34F53CF-CE4B-47FE-9540-E4F86F3F1522}"/>
    <dgm:cxn modelId="{8DF5D915-F081-42D2-A1B4-48F83D48A952}" srcId="{D55CA018-B6C0-41F4-AB0F-D3378A639B54}" destId="{E2D692EB-615D-41C6-895B-72BAA6E23937}" srcOrd="0" destOrd="0" parTransId="{129B8C36-465D-4A43-8861-A7C8DDA1E2DE}" sibTransId="{13E3BCB0-E9D2-480C-8134-3127A7919A84}"/>
    <dgm:cxn modelId="{B4E5DA29-6550-4146-A305-B6BC9C62ADC0}" type="presOf" srcId="{5A2F0752-E5D2-4C0B-9FB2-FD6F316A6BEA}" destId="{ACB24111-E60D-4469-8E8C-8273703FAAD9}" srcOrd="0" destOrd="0" presId="urn:microsoft.com/office/officeart/2008/layout/CaptionedPictures"/>
    <dgm:cxn modelId="{F9E32B49-BB2B-43F5-A143-91172A5779AB}" srcId="{6BAC1761-E361-441D-A98A-A73C74892F21}" destId="{5A2F0752-E5D2-4C0B-9FB2-FD6F316A6BEA}" srcOrd="2" destOrd="0" parTransId="{F3532DD5-BAA8-4BE0-BCA0-58A2E35AE864}" sibTransId="{05E5FED7-9A7C-4EDF-B953-B68FECE436B4}"/>
    <dgm:cxn modelId="{894DF84A-B8C7-4E83-A22B-74C3EAA1415A}" type="presOf" srcId="{BE434FD4-B85D-4610-AE51-03D8423C8DEA}" destId="{D926DF48-5A63-4432-8829-F739C0201121}" srcOrd="0" destOrd="0" presId="urn:microsoft.com/office/officeart/2008/layout/CaptionedPictures"/>
    <dgm:cxn modelId="{FD712854-B535-43C6-8708-8849F9349188}" srcId="{6BAC1761-E361-441D-A98A-A73C74892F21}" destId="{751A6314-9904-4F89-9125-706F5363A164}" srcOrd="1" destOrd="0" parTransId="{E9808659-B792-41EA-A6E8-C7CF15A2E492}" sibTransId="{F4124EE2-B5B5-4BDF-87B5-B1E5345063A7}"/>
    <dgm:cxn modelId="{D574AE80-F99C-48C6-949C-765138317DB9}" type="presOf" srcId="{D55CA018-B6C0-41F4-AB0F-D3378A639B54}" destId="{05CEC023-6AB0-41CD-8B19-7500ECB9F82C}" srcOrd="0" destOrd="0" presId="urn:microsoft.com/office/officeart/2008/layout/CaptionedPictures"/>
    <dgm:cxn modelId="{C9BCB687-215D-4A5A-B393-B8675334DEA5}" srcId="{6BAC1761-E361-441D-A98A-A73C74892F21}" destId="{3E9ADD32-E348-4444-97A0-10B294F11297}" srcOrd="0" destOrd="0" parTransId="{39224A67-C34C-4F14-B7CE-2A37CDFD12E9}" sibTransId="{485E8776-C8D7-4417-88E7-FAFD0828AA58}"/>
    <dgm:cxn modelId="{D5EE3DA1-D7EC-47B9-A49C-2A357572C441}" srcId="{6BAC1761-E361-441D-A98A-A73C74892F21}" destId="{D55CA018-B6C0-41F4-AB0F-D3378A639B54}" srcOrd="3" destOrd="0" parTransId="{215DF599-B8DE-4387-9AFF-F80858AFF93F}" sibTransId="{00EFCA8C-1568-446A-BFFF-FDDEE694000A}"/>
    <dgm:cxn modelId="{212114A6-9FD7-44E1-9CA5-73FEED1A553C}" type="presOf" srcId="{E2D692EB-615D-41C6-895B-72BAA6E23937}" destId="{8492CAB9-D2F4-4CB3-A8F6-2CB6D033235B}" srcOrd="0" destOrd="0" presId="urn:microsoft.com/office/officeart/2008/layout/CaptionedPictures"/>
    <dgm:cxn modelId="{F9BE2DBA-EE5F-4668-831F-A0C1921E2A4C}" type="presOf" srcId="{751A6314-9904-4F89-9125-706F5363A164}" destId="{AB4A07A9-7DB8-4B5D-A56D-9ED9BA0E94EB}" srcOrd="0" destOrd="0" presId="urn:microsoft.com/office/officeart/2008/layout/CaptionedPictures"/>
    <dgm:cxn modelId="{63093ECE-BA15-44C0-99B5-4812456E7F8B}" type="presOf" srcId="{23C8BF60-6A51-4ED2-AFF4-6709A90F91E5}" destId="{985229A1-663F-4375-B8A9-0768DFDE30D6}" srcOrd="0" destOrd="0" presId="urn:microsoft.com/office/officeart/2008/layout/CaptionedPictures"/>
    <dgm:cxn modelId="{23DE3CD5-49B8-432F-8389-E2C7D140C28C}" type="presOf" srcId="{788F8C1B-EA16-4E0D-BA00-AF36FC47B3DB}" destId="{5691F7B4-F29C-4538-B695-6A371E3D8D68}" srcOrd="0" destOrd="0" presId="urn:microsoft.com/office/officeart/2008/layout/CaptionedPictures"/>
    <dgm:cxn modelId="{7F621DE4-6955-44A8-A031-DADB9895AF51}" srcId="{5A2F0752-E5D2-4C0B-9FB2-FD6F316A6BEA}" destId="{788F8C1B-EA16-4E0D-BA00-AF36FC47B3DB}" srcOrd="0" destOrd="0" parTransId="{83DB3FC7-820C-48C7-9648-30E7D1D50564}" sibTransId="{F044D32C-5A70-491B-8D9D-9A530F101CD5}"/>
    <dgm:cxn modelId="{692E42E9-88CD-4BAB-BFE9-84361F590442}" type="presOf" srcId="{3E9ADD32-E348-4444-97A0-10B294F11297}" destId="{C0E5D95E-7107-4E4E-9619-DE5C4F036A2B}" srcOrd="0" destOrd="0" presId="urn:microsoft.com/office/officeart/2008/layout/CaptionedPictures"/>
    <dgm:cxn modelId="{B544A9F4-844D-4C33-8BB1-BF29CD301AD6}" type="presOf" srcId="{6BAC1761-E361-441D-A98A-A73C74892F21}" destId="{2BB17A9D-B63B-4C30-8B7A-1086E3AEF57F}" srcOrd="0" destOrd="0" presId="urn:microsoft.com/office/officeart/2008/layout/CaptionedPictures"/>
    <dgm:cxn modelId="{CB3D6939-D318-4307-AADE-8A8A0E30888A}" type="presParOf" srcId="{2BB17A9D-B63B-4C30-8B7A-1086E3AEF57F}" destId="{7377A338-8B1F-4626-8F5E-AEDA0E51FFCF}" srcOrd="0" destOrd="0" presId="urn:microsoft.com/office/officeart/2008/layout/CaptionedPictures"/>
    <dgm:cxn modelId="{1FE5B3C2-1494-4543-ACD4-BB440658E654}" type="presParOf" srcId="{7377A338-8B1F-4626-8F5E-AEDA0E51FFCF}" destId="{C43CF8F4-72D7-459D-8F93-9358F159C8E0}" srcOrd="0" destOrd="0" presId="urn:microsoft.com/office/officeart/2008/layout/CaptionedPictures"/>
    <dgm:cxn modelId="{254E7C0D-549D-4B5B-B42D-21FB7005D5F0}" type="presParOf" srcId="{7377A338-8B1F-4626-8F5E-AEDA0E51FFCF}" destId="{B6120906-91A1-4D9F-A2DE-4FFA45543391}" srcOrd="1" destOrd="0" presId="urn:microsoft.com/office/officeart/2008/layout/CaptionedPictures"/>
    <dgm:cxn modelId="{7591E460-E0F3-4989-B720-B232E97B2BDF}" type="presParOf" srcId="{7377A338-8B1F-4626-8F5E-AEDA0E51FFCF}" destId="{57A7E5A8-CB19-4070-B800-7DCB54178D5B}" srcOrd="2" destOrd="0" presId="urn:microsoft.com/office/officeart/2008/layout/CaptionedPictures"/>
    <dgm:cxn modelId="{694E6067-E6B9-4808-A7C3-4AA2D2849DA2}" type="presParOf" srcId="{57A7E5A8-CB19-4070-B800-7DCB54178D5B}" destId="{985229A1-663F-4375-B8A9-0768DFDE30D6}" srcOrd="0" destOrd="0" presId="urn:microsoft.com/office/officeart/2008/layout/CaptionedPictures"/>
    <dgm:cxn modelId="{2727D14D-CA43-4C92-BEB8-FE77DBDC0722}" type="presParOf" srcId="{57A7E5A8-CB19-4070-B800-7DCB54178D5B}" destId="{C0E5D95E-7107-4E4E-9619-DE5C4F036A2B}" srcOrd="1" destOrd="0" presId="urn:microsoft.com/office/officeart/2008/layout/CaptionedPictures"/>
    <dgm:cxn modelId="{1A646BA2-B3F3-492E-9785-1515AFC34813}" type="presParOf" srcId="{2BB17A9D-B63B-4C30-8B7A-1086E3AEF57F}" destId="{DC99B62B-8401-4538-8305-CDA49B39F09F}" srcOrd="1" destOrd="0" presId="urn:microsoft.com/office/officeart/2008/layout/CaptionedPictures"/>
    <dgm:cxn modelId="{6F573584-0B34-480F-A325-9233D8F6F0E6}" type="presParOf" srcId="{2BB17A9D-B63B-4C30-8B7A-1086E3AEF57F}" destId="{4AC36E57-5914-4864-9470-9E1BD9D8EF77}" srcOrd="2" destOrd="0" presId="urn:microsoft.com/office/officeart/2008/layout/CaptionedPictures"/>
    <dgm:cxn modelId="{08809BCC-9EC5-4D71-A1B6-3C8DC129FEFB}" type="presParOf" srcId="{4AC36E57-5914-4864-9470-9E1BD9D8EF77}" destId="{5A30DC11-063F-475B-A392-CC0031089030}" srcOrd="0" destOrd="0" presId="urn:microsoft.com/office/officeart/2008/layout/CaptionedPictures"/>
    <dgm:cxn modelId="{F43BD87E-1D91-4240-97D0-629610B5C10C}" type="presParOf" srcId="{4AC36E57-5914-4864-9470-9E1BD9D8EF77}" destId="{889B268F-1E1E-4F80-9120-610314166BA9}" srcOrd="1" destOrd="0" presId="urn:microsoft.com/office/officeart/2008/layout/CaptionedPictures"/>
    <dgm:cxn modelId="{57C1ADA3-98B2-4BE0-891B-49EBE2F01E26}" type="presParOf" srcId="{4AC36E57-5914-4864-9470-9E1BD9D8EF77}" destId="{B9D0BBAF-072A-4640-9A5C-A32A38011FDF}" srcOrd="2" destOrd="0" presId="urn:microsoft.com/office/officeart/2008/layout/CaptionedPictures"/>
    <dgm:cxn modelId="{FB51A329-7588-43B5-8250-C26CECFBDB75}" type="presParOf" srcId="{B9D0BBAF-072A-4640-9A5C-A32A38011FDF}" destId="{D926DF48-5A63-4432-8829-F739C0201121}" srcOrd="0" destOrd="0" presId="urn:microsoft.com/office/officeart/2008/layout/CaptionedPictures"/>
    <dgm:cxn modelId="{89957FF9-3B2B-4C19-8ADA-147CB642F310}" type="presParOf" srcId="{B9D0BBAF-072A-4640-9A5C-A32A38011FDF}" destId="{AB4A07A9-7DB8-4B5D-A56D-9ED9BA0E94EB}" srcOrd="1" destOrd="0" presId="urn:microsoft.com/office/officeart/2008/layout/CaptionedPictures"/>
    <dgm:cxn modelId="{44F55FAF-6B06-4A5C-8B4F-0589CA2918AD}" type="presParOf" srcId="{2BB17A9D-B63B-4C30-8B7A-1086E3AEF57F}" destId="{CD17BC43-E216-4B2A-AF18-E1B24C7B4BD0}" srcOrd="3" destOrd="0" presId="urn:microsoft.com/office/officeart/2008/layout/CaptionedPictures"/>
    <dgm:cxn modelId="{D0116DC5-D0B3-499F-996B-FFEAF7ADCCE6}" type="presParOf" srcId="{2BB17A9D-B63B-4C30-8B7A-1086E3AEF57F}" destId="{8B2AEE93-6FAF-41E9-BC4B-AD406D7619DD}" srcOrd="4" destOrd="0" presId="urn:microsoft.com/office/officeart/2008/layout/CaptionedPictures"/>
    <dgm:cxn modelId="{EFE2E790-5082-4927-9321-B404A7489357}" type="presParOf" srcId="{8B2AEE93-6FAF-41E9-BC4B-AD406D7619DD}" destId="{7D26A6B5-E522-4570-AEA2-7F196820C27D}" srcOrd="0" destOrd="0" presId="urn:microsoft.com/office/officeart/2008/layout/CaptionedPictures"/>
    <dgm:cxn modelId="{04922E53-2195-4D99-AD02-514AFF9D934C}" type="presParOf" srcId="{8B2AEE93-6FAF-41E9-BC4B-AD406D7619DD}" destId="{3191C429-E1F2-4C6D-BC7B-5242AEE7D42D}" srcOrd="1" destOrd="0" presId="urn:microsoft.com/office/officeart/2008/layout/CaptionedPictures"/>
    <dgm:cxn modelId="{0DC59DD1-D4BB-4A60-8103-47DAE58E3A66}" type="presParOf" srcId="{8B2AEE93-6FAF-41E9-BC4B-AD406D7619DD}" destId="{375928D2-89CA-4A35-B694-1CE038A373C2}" srcOrd="2" destOrd="0" presId="urn:microsoft.com/office/officeart/2008/layout/CaptionedPictures"/>
    <dgm:cxn modelId="{85A09F7C-0612-411D-B77E-0580488CF06A}" type="presParOf" srcId="{375928D2-89CA-4A35-B694-1CE038A373C2}" destId="{5691F7B4-F29C-4538-B695-6A371E3D8D68}" srcOrd="0" destOrd="0" presId="urn:microsoft.com/office/officeart/2008/layout/CaptionedPictures"/>
    <dgm:cxn modelId="{A8EC4EA4-D1DA-43E7-9783-BE5326A5D989}" type="presParOf" srcId="{375928D2-89CA-4A35-B694-1CE038A373C2}" destId="{ACB24111-E60D-4469-8E8C-8273703FAAD9}" srcOrd="1" destOrd="0" presId="urn:microsoft.com/office/officeart/2008/layout/CaptionedPictures"/>
    <dgm:cxn modelId="{60138576-D793-44D2-B32C-2AF266932D3A}" type="presParOf" srcId="{2BB17A9D-B63B-4C30-8B7A-1086E3AEF57F}" destId="{3C7C2702-5E96-4C30-BC08-139AD6CF970B}" srcOrd="5" destOrd="0" presId="urn:microsoft.com/office/officeart/2008/layout/CaptionedPictures"/>
    <dgm:cxn modelId="{82101C1F-2462-4D86-9369-D8D6474416C7}" type="presParOf" srcId="{2BB17A9D-B63B-4C30-8B7A-1086E3AEF57F}" destId="{E369C813-1291-4F8C-BD49-522172166F1B}" srcOrd="6" destOrd="0" presId="urn:microsoft.com/office/officeart/2008/layout/CaptionedPictures"/>
    <dgm:cxn modelId="{B3784508-782F-407B-9F57-08B9D5EBD88A}" type="presParOf" srcId="{E369C813-1291-4F8C-BD49-522172166F1B}" destId="{8DC57202-B3E1-41DA-BF35-652396B112D0}" srcOrd="0" destOrd="0" presId="urn:microsoft.com/office/officeart/2008/layout/CaptionedPictures"/>
    <dgm:cxn modelId="{56AE07FA-376F-4F57-BA51-F5921308521F}" type="presParOf" srcId="{E369C813-1291-4F8C-BD49-522172166F1B}" destId="{00C05D89-ED1F-423E-8DF2-CB1EA21405DC}" srcOrd="1" destOrd="0" presId="urn:microsoft.com/office/officeart/2008/layout/CaptionedPictures"/>
    <dgm:cxn modelId="{80AA896C-DD25-4F82-8F88-34296C3F0BD5}" type="presParOf" srcId="{E369C813-1291-4F8C-BD49-522172166F1B}" destId="{ECA73951-1E4C-4BF8-A9D3-CC220A3FF4E8}" srcOrd="2" destOrd="0" presId="urn:microsoft.com/office/officeart/2008/layout/CaptionedPictures"/>
    <dgm:cxn modelId="{90AA10A6-547D-4FCE-9BAE-34DEE905A47E}" type="presParOf" srcId="{ECA73951-1E4C-4BF8-A9D3-CC220A3FF4E8}" destId="{8492CAB9-D2F4-4CB3-A8F6-2CB6D033235B}" srcOrd="0" destOrd="0" presId="urn:microsoft.com/office/officeart/2008/layout/CaptionedPictures"/>
    <dgm:cxn modelId="{9A80A3D4-E529-4F8C-BFCF-08D858720699}" type="presParOf" srcId="{ECA73951-1E4C-4BF8-A9D3-CC220A3FF4E8}" destId="{05CEC023-6AB0-41CD-8B19-7500ECB9F82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71914-5424-4573-90FA-AFE645E336D1}">
      <dsp:nvSpPr>
        <dsp:cNvPr id="0" name=""/>
        <dsp:cNvSpPr/>
      </dsp:nvSpPr>
      <dsp:spPr>
        <a:xfrm>
          <a:off x="819917" y="369070"/>
          <a:ext cx="6093065" cy="1904083"/>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9699"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Amy Hermes</a:t>
          </a:r>
        </a:p>
        <a:p>
          <a:pPr marL="285750" lvl="1" indent="-285750" algn="l" defTabSz="1377950">
            <a:lnSpc>
              <a:spcPct val="90000"/>
            </a:lnSpc>
            <a:spcBef>
              <a:spcPct val="0"/>
            </a:spcBef>
            <a:spcAft>
              <a:spcPct val="15000"/>
            </a:spcAft>
            <a:buChar char="•"/>
          </a:pPr>
          <a:r>
            <a:rPr lang="en-US" sz="3100" kern="1200" dirty="0"/>
            <a:t>CNO/VP, Patient Services</a:t>
          </a:r>
        </a:p>
      </dsp:txBody>
      <dsp:txXfrm>
        <a:off x="819917" y="369070"/>
        <a:ext cx="6093065" cy="1904083"/>
      </dsp:txXfrm>
    </dsp:sp>
    <dsp:sp modelId="{E47F31AC-26C5-494E-A8CB-6E0103768BC4}">
      <dsp:nvSpPr>
        <dsp:cNvPr id="0" name=""/>
        <dsp:cNvSpPr/>
      </dsp:nvSpPr>
      <dsp:spPr>
        <a:xfrm>
          <a:off x="566039" y="94035"/>
          <a:ext cx="1332858" cy="19992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381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5CBDBDC-9FB1-4B32-9E7E-1F1BDF193466}">
      <dsp:nvSpPr>
        <dsp:cNvPr id="0" name=""/>
        <dsp:cNvSpPr/>
      </dsp:nvSpPr>
      <dsp:spPr>
        <a:xfrm>
          <a:off x="819917" y="2766099"/>
          <a:ext cx="6093065" cy="1904083"/>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9699"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Sam Stoltz</a:t>
          </a:r>
        </a:p>
        <a:p>
          <a:pPr marL="285750" lvl="1" indent="-285750" algn="l" defTabSz="1377950">
            <a:lnSpc>
              <a:spcPct val="90000"/>
            </a:lnSpc>
            <a:spcBef>
              <a:spcPct val="0"/>
            </a:spcBef>
            <a:spcAft>
              <a:spcPct val="15000"/>
            </a:spcAft>
            <a:buChar char="•"/>
          </a:pPr>
          <a:r>
            <a:rPr lang="en-US" sz="3100" kern="1200" dirty="0"/>
            <a:t>Clinical Services Education Coordinator</a:t>
          </a:r>
        </a:p>
      </dsp:txBody>
      <dsp:txXfrm>
        <a:off x="819917" y="2766099"/>
        <a:ext cx="6093065" cy="1904083"/>
      </dsp:txXfrm>
    </dsp:sp>
    <dsp:sp modelId="{91E065B2-2E79-4A12-A15A-D0E3CABEFF9A}">
      <dsp:nvSpPr>
        <dsp:cNvPr id="0" name=""/>
        <dsp:cNvSpPr/>
      </dsp:nvSpPr>
      <dsp:spPr>
        <a:xfrm>
          <a:off x="566039" y="2491064"/>
          <a:ext cx="1332858" cy="19992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noFill/>
        </a:ln>
        <a:effectLst>
          <a:outerShdw blurRad="381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44A2B-CA4B-4693-B4C5-19D104E4A58E}">
      <dsp:nvSpPr>
        <dsp:cNvPr id="0" name=""/>
        <dsp:cNvSpPr/>
      </dsp:nvSpPr>
      <dsp:spPr>
        <a:xfrm>
          <a:off x="0" y="424"/>
          <a:ext cx="5136995" cy="9941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B0998-B532-46A4-98E4-D4F47F060D81}">
      <dsp:nvSpPr>
        <dsp:cNvPr id="0" name=""/>
        <dsp:cNvSpPr/>
      </dsp:nvSpPr>
      <dsp:spPr>
        <a:xfrm>
          <a:off x="300737" y="224113"/>
          <a:ext cx="546795" cy="5467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97A663-9891-43EA-A0D7-61B1B55A0B2B}">
      <dsp:nvSpPr>
        <dsp:cNvPr id="0" name=""/>
        <dsp:cNvSpPr/>
      </dsp:nvSpPr>
      <dsp:spPr>
        <a:xfrm>
          <a:off x="1148270" y="424"/>
          <a:ext cx="3988724" cy="99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711200">
            <a:lnSpc>
              <a:spcPct val="100000"/>
            </a:lnSpc>
            <a:spcBef>
              <a:spcPct val="0"/>
            </a:spcBef>
            <a:spcAft>
              <a:spcPct val="35000"/>
            </a:spcAft>
            <a:buNone/>
          </a:pPr>
          <a:r>
            <a:rPr lang="en-US" sz="1600" b="1" kern="1200"/>
            <a:t>We are human and will sometimes fall short of expectations</a:t>
          </a:r>
          <a:r>
            <a:rPr lang="en-US" sz="1600" b="1" kern="1200">
              <a:latin typeface="Trebuchet MS" panose="020B0603020202020204"/>
            </a:rPr>
            <a:t> with one another.</a:t>
          </a:r>
          <a:endParaRPr lang="en-US" sz="1600" kern="1200"/>
        </a:p>
      </dsp:txBody>
      <dsp:txXfrm>
        <a:off x="1148270" y="424"/>
        <a:ext cx="3988724" cy="994173"/>
      </dsp:txXfrm>
    </dsp:sp>
    <dsp:sp modelId="{7C17D0FF-28E3-4A2D-9D13-D936CFF441C4}">
      <dsp:nvSpPr>
        <dsp:cNvPr id="0" name=""/>
        <dsp:cNvSpPr/>
      </dsp:nvSpPr>
      <dsp:spPr>
        <a:xfrm>
          <a:off x="0" y="1243142"/>
          <a:ext cx="5136995" cy="9941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1F8236-C991-47A0-8345-D7EBA47CA7E9}">
      <dsp:nvSpPr>
        <dsp:cNvPr id="0" name=""/>
        <dsp:cNvSpPr/>
      </dsp:nvSpPr>
      <dsp:spPr>
        <a:xfrm>
          <a:off x="300737" y="1466831"/>
          <a:ext cx="546795" cy="5467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F7B8BE4-4963-4325-BA23-28471A900C53}">
      <dsp:nvSpPr>
        <dsp:cNvPr id="0" name=""/>
        <dsp:cNvSpPr/>
      </dsp:nvSpPr>
      <dsp:spPr>
        <a:xfrm>
          <a:off x="1148270" y="1243142"/>
          <a:ext cx="3988724" cy="99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711200">
            <a:lnSpc>
              <a:spcPct val="100000"/>
            </a:lnSpc>
            <a:spcBef>
              <a:spcPct val="0"/>
            </a:spcBef>
            <a:spcAft>
              <a:spcPct val="35000"/>
            </a:spcAft>
            <a:buNone/>
          </a:pPr>
          <a:r>
            <a:rPr lang="en-US" sz="1600" b="1" kern="1200">
              <a:latin typeface="Trebuchet MS" panose="020B0603020202020204"/>
            </a:rPr>
            <a:t>Out of respect we</a:t>
          </a:r>
          <a:r>
            <a:rPr lang="en-US" sz="1600" b="1" kern="1200"/>
            <a:t> are committed to letting each other know so that we can improve. </a:t>
          </a:r>
          <a:endParaRPr lang="en-US" sz="1600" kern="1200"/>
        </a:p>
      </dsp:txBody>
      <dsp:txXfrm>
        <a:off x="1148270" y="1243142"/>
        <a:ext cx="3988724" cy="994173"/>
      </dsp:txXfrm>
    </dsp:sp>
    <dsp:sp modelId="{64D97621-A921-4C47-8426-0A31E4A0AFFE}">
      <dsp:nvSpPr>
        <dsp:cNvPr id="0" name=""/>
        <dsp:cNvSpPr/>
      </dsp:nvSpPr>
      <dsp:spPr>
        <a:xfrm>
          <a:off x="0" y="2485859"/>
          <a:ext cx="5136995" cy="9941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F99EC4-F5CD-419D-A71E-D1BD9585AD2F}">
      <dsp:nvSpPr>
        <dsp:cNvPr id="0" name=""/>
        <dsp:cNvSpPr/>
      </dsp:nvSpPr>
      <dsp:spPr>
        <a:xfrm>
          <a:off x="300737" y="2709548"/>
          <a:ext cx="546795" cy="5467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EC453E8-E926-4EF3-85B7-FBED12FFBDA5}">
      <dsp:nvSpPr>
        <dsp:cNvPr id="0" name=""/>
        <dsp:cNvSpPr/>
      </dsp:nvSpPr>
      <dsp:spPr>
        <a:xfrm>
          <a:off x="1148270" y="2485859"/>
          <a:ext cx="3988724" cy="99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711200" rtl="0">
            <a:lnSpc>
              <a:spcPct val="100000"/>
            </a:lnSpc>
            <a:spcBef>
              <a:spcPct val="0"/>
            </a:spcBef>
            <a:spcAft>
              <a:spcPct val="35000"/>
            </a:spcAft>
            <a:buNone/>
          </a:pPr>
          <a:r>
            <a:rPr lang="en-US" sz="1600" b="1" kern="1200"/>
            <a:t>Go directly to the individual involved and express your concerns in </a:t>
          </a:r>
          <a:r>
            <a:rPr lang="en-US" sz="1600" b="1" kern="1200">
              <a:latin typeface="Trebuchet MS" panose="020B0603020202020204"/>
            </a:rPr>
            <a:t>an</a:t>
          </a:r>
          <a:r>
            <a:rPr lang="en-US" sz="1600" b="1" kern="1200"/>
            <a:t> </a:t>
          </a:r>
          <a:r>
            <a:rPr lang="en-US" sz="1600" b="1" kern="1200">
              <a:latin typeface="Trebuchet MS" panose="020B0603020202020204"/>
            </a:rPr>
            <a:t>empathetic and  </a:t>
          </a:r>
          <a:r>
            <a:rPr lang="en-US" sz="1600" b="1" kern="1200"/>
            <a:t>constructive way. </a:t>
          </a:r>
          <a:endParaRPr lang="en-US" sz="1600" kern="1200"/>
        </a:p>
      </dsp:txBody>
      <dsp:txXfrm>
        <a:off x="1148270" y="2485859"/>
        <a:ext cx="3988724" cy="9941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80A00-04C4-44AC-A1A2-BF889DF61953}">
      <dsp:nvSpPr>
        <dsp:cNvPr id="0" name=""/>
        <dsp:cNvSpPr/>
      </dsp:nvSpPr>
      <dsp:spPr>
        <a:xfrm>
          <a:off x="1917062" y="2253642"/>
          <a:ext cx="1328592" cy="132859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Trebuchet MS" panose="020B0603020202020204"/>
            </a:rPr>
            <a:t>Excellence Together</a:t>
          </a:r>
          <a:endParaRPr lang="en-US" sz="1500" kern="1200"/>
        </a:p>
      </dsp:txBody>
      <dsp:txXfrm>
        <a:off x="2111630" y="2448210"/>
        <a:ext cx="939456" cy="939456"/>
      </dsp:txXfrm>
    </dsp:sp>
    <dsp:sp modelId="{9FD90389-B5AD-4731-9DF3-0B809DDF4FA0}">
      <dsp:nvSpPr>
        <dsp:cNvPr id="0" name=""/>
        <dsp:cNvSpPr/>
      </dsp:nvSpPr>
      <dsp:spPr>
        <a:xfrm rot="10800000">
          <a:off x="631476" y="2728614"/>
          <a:ext cx="1214877" cy="37864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E4AEF9-0C01-4C09-85A7-4A13A5DDA87A}">
      <dsp:nvSpPr>
        <dsp:cNvPr id="0" name=""/>
        <dsp:cNvSpPr/>
      </dsp:nvSpPr>
      <dsp:spPr>
        <a:xfrm>
          <a:off x="395" y="2413073"/>
          <a:ext cx="1262163" cy="100973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CEO</a:t>
          </a:r>
        </a:p>
      </dsp:txBody>
      <dsp:txXfrm>
        <a:off x="29969" y="2442647"/>
        <a:ext cx="1203015" cy="950582"/>
      </dsp:txXfrm>
    </dsp:sp>
    <dsp:sp modelId="{9DA4A286-86F8-433A-9A40-0BF93E08FD02}">
      <dsp:nvSpPr>
        <dsp:cNvPr id="0" name=""/>
        <dsp:cNvSpPr/>
      </dsp:nvSpPr>
      <dsp:spPr>
        <a:xfrm rot="13500000">
          <a:off x="1024669" y="1779364"/>
          <a:ext cx="1214877" cy="37864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112D97-7105-4AC6-9DCB-1E69457CC76A}">
      <dsp:nvSpPr>
        <dsp:cNvPr id="0" name=""/>
        <dsp:cNvSpPr/>
      </dsp:nvSpPr>
      <dsp:spPr>
        <a:xfrm>
          <a:off x="571502" y="1034299"/>
          <a:ext cx="1262163" cy="1009730"/>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Leadership Team</a:t>
          </a:r>
        </a:p>
      </dsp:txBody>
      <dsp:txXfrm>
        <a:off x="601076" y="1063873"/>
        <a:ext cx="1203015" cy="950582"/>
      </dsp:txXfrm>
    </dsp:sp>
    <dsp:sp modelId="{9F29AFFE-A900-4183-8533-3D8C5B6ECE38}">
      <dsp:nvSpPr>
        <dsp:cNvPr id="0" name=""/>
        <dsp:cNvSpPr/>
      </dsp:nvSpPr>
      <dsp:spPr>
        <a:xfrm rot="16200000">
          <a:off x="1973919" y="1386172"/>
          <a:ext cx="1214877" cy="37864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C7BFB7-129A-43C8-B321-E04A8260E9F4}">
      <dsp:nvSpPr>
        <dsp:cNvPr id="0" name=""/>
        <dsp:cNvSpPr/>
      </dsp:nvSpPr>
      <dsp:spPr>
        <a:xfrm>
          <a:off x="1950276" y="463192"/>
          <a:ext cx="1262163" cy="1009730"/>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Excellence Together Team Leaders</a:t>
          </a:r>
        </a:p>
      </dsp:txBody>
      <dsp:txXfrm>
        <a:off x="1979850" y="492766"/>
        <a:ext cx="1203015" cy="950582"/>
      </dsp:txXfrm>
    </dsp:sp>
    <dsp:sp modelId="{84C3889B-9AD2-4BBA-845A-44D8B89D1585}">
      <dsp:nvSpPr>
        <dsp:cNvPr id="0" name=""/>
        <dsp:cNvSpPr/>
      </dsp:nvSpPr>
      <dsp:spPr>
        <a:xfrm rot="18900000">
          <a:off x="2923169" y="1779364"/>
          <a:ext cx="1214877" cy="37864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93B456-8303-4D71-941C-E7A57BAD6436}">
      <dsp:nvSpPr>
        <dsp:cNvPr id="0" name=""/>
        <dsp:cNvSpPr/>
      </dsp:nvSpPr>
      <dsp:spPr>
        <a:xfrm>
          <a:off x="3329051" y="1034299"/>
          <a:ext cx="1262163" cy="1009730"/>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Employees</a:t>
          </a:r>
        </a:p>
      </dsp:txBody>
      <dsp:txXfrm>
        <a:off x="3358625" y="1063873"/>
        <a:ext cx="1203015" cy="950582"/>
      </dsp:txXfrm>
    </dsp:sp>
    <dsp:sp modelId="{A21547C3-B910-4A45-B650-839BC7E69F46}">
      <dsp:nvSpPr>
        <dsp:cNvPr id="0" name=""/>
        <dsp:cNvSpPr/>
      </dsp:nvSpPr>
      <dsp:spPr>
        <a:xfrm>
          <a:off x="3316362" y="2728614"/>
          <a:ext cx="1214877" cy="378648"/>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EF2EA5-9D01-437B-8C5D-10BF9797634B}">
      <dsp:nvSpPr>
        <dsp:cNvPr id="0" name=""/>
        <dsp:cNvSpPr/>
      </dsp:nvSpPr>
      <dsp:spPr>
        <a:xfrm>
          <a:off x="3900158" y="2413073"/>
          <a:ext cx="1262163" cy="1009730"/>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Volunteers</a:t>
          </a:r>
        </a:p>
      </dsp:txBody>
      <dsp:txXfrm>
        <a:off x="3929732" y="2442647"/>
        <a:ext cx="1203015" cy="9505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CF8F4-72D7-459D-8F93-9358F159C8E0}">
      <dsp:nvSpPr>
        <dsp:cNvPr id="0" name=""/>
        <dsp:cNvSpPr/>
      </dsp:nvSpPr>
      <dsp:spPr>
        <a:xfrm>
          <a:off x="1253818" y="62265"/>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6120906-91A1-4D9F-A2DE-4FFA45543391}">
      <dsp:nvSpPr>
        <dsp:cNvPr id="0" name=""/>
        <dsp:cNvSpPr/>
      </dsp:nvSpPr>
      <dsp:spPr>
        <a:xfrm>
          <a:off x="1363319" y="165325"/>
          <a:ext cx="1971021" cy="167472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72" t="-15271" r="-472" b="-48729"/>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85229A1-663F-4375-B8A9-0768DFDE30D6}">
      <dsp:nvSpPr>
        <dsp:cNvPr id="0" name=""/>
        <dsp:cNvSpPr/>
      </dsp:nvSpPr>
      <dsp:spPr>
        <a:xfrm>
          <a:off x="1363319" y="2097720"/>
          <a:ext cx="1971021" cy="437984"/>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VP of Human Resources</a:t>
          </a:r>
        </a:p>
      </dsp:txBody>
      <dsp:txXfrm>
        <a:off x="1363319" y="2097720"/>
        <a:ext cx="1971021" cy="437984"/>
      </dsp:txXfrm>
    </dsp:sp>
    <dsp:sp modelId="{C0E5D95E-7107-4E4E-9619-DE5C4F036A2B}">
      <dsp:nvSpPr>
        <dsp:cNvPr id="0" name=""/>
        <dsp:cNvSpPr/>
      </dsp:nvSpPr>
      <dsp:spPr>
        <a:xfrm>
          <a:off x="1363319" y="1840049"/>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Christopher Schmitz</a:t>
          </a:r>
        </a:p>
      </dsp:txBody>
      <dsp:txXfrm>
        <a:off x="1363319" y="1840049"/>
        <a:ext cx="1971021" cy="257670"/>
      </dsp:txXfrm>
    </dsp:sp>
    <dsp:sp modelId="{5A30DC11-063F-475B-A392-CC0031089030}">
      <dsp:nvSpPr>
        <dsp:cNvPr id="0" name=""/>
        <dsp:cNvSpPr/>
      </dsp:nvSpPr>
      <dsp:spPr>
        <a:xfrm>
          <a:off x="3782580" y="62265"/>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89B268F-1E1E-4F80-9120-610314166BA9}">
      <dsp:nvSpPr>
        <dsp:cNvPr id="0" name=""/>
        <dsp:cNvSpPr/>
      </dsp:nvSpPr>
      <dsp:spPr>
        <a:xfrm>
          <a:off x="3892081" y="165325"/>
          <a:ext cx="1971021" cy="167472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73" t="-900" r="-1473" b="-151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926DF48-5A63-4432-8829-F739C0201121}">
      <dsp:nvSpPr>
        <dsp:cNvPr id="0" name=""/>
        <dsp:cNvSpPr/>
      </dsp:nvSpPr>
      <dsp:spPr>
        <a:xfrm>
          <a:off x="3892081" y="2097720"/>
          <a:ext cx="1971021" cy="437984"/>
        </a:xfrm>
        <a:prstGeom prst="rect">
          <a:avLst/>
        </a:prstGeom>
        <a:gradFill rotWithShape="0">
          <a:gsLst>
            <a:gs pos="0">
              <a:schemeClr val="accent2">
                <a:hueOff val="-904150"/>
                <a:satOff val="-552"/>
                <a:lumOff val="2157"/>
                <a:alphaOff val="0"/>
                <a:tint val="65000"/>
                <a:lumMod val="110000"/>
              </a:schemeClr>
            </a:gs>
            <a:gs pos="88000">
              <a:schemeClr val="accent2">
                <a:hueOff val="-904150"/>
                <a:satOff val="-552"/>
                <a:lumOff val="2157"/>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HRIS Analyst and Benefits Administrator</a:t>
          </a:r>
        </a:p>
      </dsp:txBody>
      <dsp:txXfrm>
        <a:off x="3892081" y="2097720"/>
        <a:ext cx="1971021" cy="437984"/>
      </dsp:txXfrm>
    </dsp:sp>
    <dsp:sp modelId="{AB4A07A9-7DB8-4B5D-A56D-9ED9BA0E94EB}">
      <dsp:nvSpPr>
        <dsp:cNvPr id="0" name=""/>
        <dsp:cNvSpPr/>
      </dsp:nvSpPr>
      <dsp:spPr>
        <a:xfrm>
          <a:off x="3892081" y="1840049"/>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Tonya Stenback</a:t>
          </a:r>
        </a:p>
      </dsp:txBody>
      <dsp:txXfrm>
        <a:off x="3892081" y="1840049"/>
        <a:ext cx="1971021" cy="257670"/>
      </dsp:txXfrm>
    </dsp:sp>
    <dsp:sp modelId="{7D26A6B5-E522-4570-AEA2-7F196820C27D}">
      <dsp:nvSpPr>
        <dsp:cNvPr id="0" name=""/>
        <dsp:cNvSpPr/>
      </dsp:nvSpPr>
      <dsp:spPr>
        <a:xfrm>
          <a:off x="1253818" y="2857766"/>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191C429-E1F2-4C6D-BC7B-5242AEE7D42D}">
      <dsp:nvSpPr>
        <dsp:cNvPr id="0" name=""/>
        <dsp:cNvSpPr/>
      </dsp:nvSpPr>
      <dsp:spPr>
        <a:xfrm>
          <a:off x="1363319" y="2960826"/>
          <a:ext cx="1971021" cy="1674724"/>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64" t="-8343" r="464" b="-35657"/>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5691F7B4-F29C-4538-B695-6A371E3D8D68}">
      <dsp:nvSpPr>
        <dsp:cNvPr id="0" name=""/>
        <dsp:cNvSpPr/>
      </dsp:nvSpPr>
      <dsp:spPr>
        <a:xfrm>
          <a:off x="1363319" y="4893221"/>
          <a:ext cx="1971021" cy="437984"/>
        </a:xfrm>
        <a:prstGeom prst="rect">
          <a:avLst/>
        </a:prstGeom>
        <a:gradFill rotWithShape="0">
          <a:gsLst>
            <a:gs pos="0">
              <a:schemeClr val="accent2">
                <a:hueOff val="-1808300"/>
                <a:satOff val="-1104"/>
                <a:lumOff val="4314"/>
                <a:alphaOff val="0"/>
                <a:tint val="65000"/>
                <a:lumMod val="110000"/>
              </a:schemeClr>
            </a:gs>
            <a:gs pos="88000">
              <a:schemeClr val="accent2">
                <a:hueOff val="-1808300"/>
                <a:satOff val="-1104"/>
                <a:lumOff val="4314"/>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Employee </a:t>
          </a:r>
          <a:r>
            <a:rPr lang="en-US" sz="900" kern="1200" dirty="0"/>
            <a:t>Relations &amp; Organizational Development Consultant</a:t>
          </a:r>
        </a:p>
      </dsp:txBody>
      <dsp:txXfrm>
        <a:off x="1363319" y="4893221"/>
        <a:ext cx="1971021" cy="437984"/>
      </dsp:txXfrm>
    </dsp:sp>
    <dsp:sp modelId="{ACB24111-E60D-4469-8E8C-8273703FAAD9}">
      <dsp:nvSpPr>
        <dsp:cNvPr id="0" name=""/>
        <dsp:cNvSpPr/>
      </dsp:nvSpPr>
      <dsp:spPr>
        <a:xfrm>
          <a:off x="1363319" y="4635550"/>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Melissa Kitelinger</a:t>
          </a:r>
        </a:p>
      </dsp:txBody>
      <dsp:txXfrm>
        <a:off x="1363319" y="4635550"/>
        <a:ext cx="1971021" cy="257670"/>
      </dsp:txXfrm>
    </dsp:sp>
    <dsp:sp modelId="{8DC57202-B3E1-41DA-BF35-652396B112D0}">
      <dsp:nvSpPr>
        <dsp:cNvPr id="0" name=""/>
        <dsp:cNvSpPr/>
      </dsp:nvSpPr>
      <dsp:spPr>
        <a:xfrm>
          <a:off x="3782580" y="2857766"/>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C05D89-ED1F-423E-8DF2-CB1EA21405DC}">
      <dsp:nvSpPr>
        <dsp:cNvPr id="0" name=""/>
        <dsp:cNvSpPr/>
      </dsp:nvSpPr>
      <dsp:spPr>
        <a:xfrm>
          <a:off x="3892081" y="2960826"/>
          <a:ext cx="1971021" cy="1674724"/>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903" t="-11075" r="-2903" b="-32925"/>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492CAB9-D2F4-4CB3-A8F6-2CB6D033235B}">
      <dsp:nvSpPr>
        <dsp:cNvPr id="0" name=""/>
        <dsp:cNvSpPr/>
      </dsp:nvSpPr>
      <dsp:spPr>
        <a:xfrm>
          <a:off x="3892081" y="4893221"/>
          <a:ext cx="1971021" cy="437984"/>
        </a:xfrm>
        <a:prstGeom prst="rect">
          <a:avLst/>
        </a:prstGeom>
        <a:gradFill rotWithShape="0">
          <a:gsLst>
            <a:gs pos="0">
              <a:schemeClr val="accent2">
                <a:hueOff val="-2712450"/>
                <a:satOff val="-1656"/>
                <a:lumOff val="6471"/>
                <a:alphaOff val="0"/>
                <a:tint val="65000"/>
                <a:lumMod val="110000"/>
              </a:schemeClr>
            </a:gs>
            <a:gs pos="88000">
              <a:schemeClr val="accent2">
                <a:hueOff val="-2712450"/>
                <a:satOff val="-1656"/>
                <a:lumOff val="6471"/>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Human Resource Representative </a:t>
          </a:r>
        </a:p>
      </dsp:txBody>
      <dsp:txXfrm>
        <a:off x="3892081" y="4893221"/>
        <a:ext cx="1971021" cy="437984"/>
      </dsp:txXfrm>
    </dsp:sp>
    <dsp:sp modelId="{05CEC023-6AB0-41CD-8B19-7500ECB9F82C}">
      <dsp:nvSpPr>
        <dsp:cNvPr id="0" name=""/>
        <dsp:cNvSpPr/>
      </dsp:nvSpPr>
      <dsp:spPr>
        <a:xfrm>
          <a:off x="3892081" y="4635550"/>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Jenifer Kenrick</a:t>
          </a:r>
        </a:p>
      </dsp:txBody>
      <dsp:txXfrm>
        <a:off x="3892081" y="4635550"/>
        <a:ext cx="1971021" cy="25767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0"/>
            <a:ext cx="2971800" cy="466435"/>
          </a:xfrm>
          <a:prstGeom prst="rect">
            <a:avLst/>
          </a:prstGeom>
        </p:spPr>
        <p:txBody>
          <a:bodyPr vert="horz" lIns="92830" tIns="46415" rIns="92830" bIns="46415" rtlCol="0"/>
          <a:lstStyle>
            <a:lvl1pPr algn="r">
              <a:defRPr sz="1200"/>
            </a:lvl1pPr>
          </a:lstStyle>
          <a:p>
            <a:fld id="{C688F286-7A71-478E-BDD7-8A40FB321D1B}" type="datetimeFigureOut">
              <a:rPr lang="en-US" smtClean="0"/>
              <a:t>3/11/2025</a:t>
            </a:fld>
            <a:endParaRPr lang="en-US"/>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vl1pPr>
          </a:lstStyle>
          <a:p>
            <a:fld id="{E3C1A315-00F8-4E97-8086-1A45FB696495}" type="slidenum">
              <a:rPr lang="en-US" smtClean="0"/>
              <a:t>‹#›</a:t>
            </a:fld>
            <a:endParaRPr lang="en-US"/>
          </a:p>
        </p:txBody>
      </p:sp>
    </p:spTree>
    <p:extLst>
      <p:ext uri="{BB962C8B-B14F-4D97-AF65-F5344CB8AC3E}">
        <p14:creationId xmlns:p14="http://schemas.microsoft.com/office/powerpoint/2010/main" val="261556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a:t>
            </a:fld>
            <a:endParaRPr lang="en-US"/>
          </a:p>
        </p:txBody>
      </p:sp>
    </p:spTree>
    <p:extLst>
      <p:ext uri="{BB962C8B-B14F-4D97-AF65-F5344CB8AC3E}">
        <p14:creationId xmlns:p14="http://schemas.microsoft.com/office/powerpoint/2010/main" val="129942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11</a:t>
            </a:fld>
            <a:endParaRPr lang="en-US"/>
          </a:p>
        </p:txBody>
      </p:sp>
    </p:spTree>
    <p:extLst>
      <p:ext uri="{BB962C8B-B14F-4D97-AF65-F5344CB8AC3E}">
        <p14:creationId xmlns:p14="http://schemas.microsoft.com/office/powerpoint/2010/main" val="35497585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101</a:t>
            </a:fld>
            <a:endParaRPr lang="en-US"/>
          </a:p>
        </p:txBody>
      </p:sp>
    </p:spTree>
    <p:extLst>
      <p:ext uri="{BB962C8B-B14F-4D97-AF65-F5344CB8AC3E}">
        <p14:creationId xmlns:p14="http://schemas.microsoft.com/office/powerpoint/2010/main" val="11413311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71FF83B1-5234-45E3-908B-B43F40831E02}" type="slidenum">
              <a:rPr lang="en-US" sz="1200">
                <a:solidFill>
                  <a:prstClr val="black"/>
                </a:solidFill>
              </a:rPr>
              <a:pPr defTabSz="464149">
                <a:defRPr/>
              </a:pPr>
              <a:t>102</a:t>
            </a:fld>
            <a:endParaRPr lang="en-US" sz="120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0785694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103</a:t>
            </a:fld>
            <a:endParaRPr lang="en-US">
              <a:solidFill>
                <a:prstClr val="black"/>
              </a:solidFill>
              <a:latin typeface="Calibri"/>
            </a:endParaRPr>
          </a:p>
        </p:txBody>
      </p:sp>
    </p:spTree>
    <p:extLst>
      <p:ext uri="{BB962C8B-B14F-4D97-AF65-F5344CB8AC3E}">
        <p14:creationId xmlns:p14="http://schemas.microsoft.com/office/powerpoint/2010/main" val="36567428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22F594C3-DB76-45C0-B802-8D9B68A1424E}" type="slidenum">
              <a:rPr lang="en-US" sz="1200">
                <a:solidFill>
                  <a:prstClr val="black"/>
                </a:solidFill>
              </a:rPr>
              <a:pPr defTabSz="464149">
                <a:defRPr/>
              </a:pPr>
              <a:t>104</a:t>
            </a:fld>
            <a:endParaRPr lang="en-US" sz="1200">
              <a:solidFill>
                <a:prstClr val="black"/>
              </a:solidFill>
            </a:endParaRPr>
          </a:p>
        </p:txBody>
      </p:sp>
      <p:sp>
        <p:nvSpPr>
          <p:cNvPr id="40963" name="Rectangle 2"/>
          <p:cNvSpPr>
            <a:spLocks noGrp="1" noRot="1" noChangeAspect="1" noChangeArrowheads="1" noTextEdit="1"/>
          </p:cNvSpPr>
          <p:nvPr>
            <p:ph type="sldImg"/>
          </p:nvPr>
        </p:nvSpPr>
        <p:spPr>
          <a:xfrm>
            <a:off x="1090613" y="692150"/>
            <a:ext cx="4718050" cy="3540125"/>
          </a:xfrm>
          <a:ln/>
        </p:spPr>
      </p:sp>
      <p:sp>
        <p:nvSpPr>
          <p:cNvPr id="40964" name="Rectangle 3"/>
          <p:cNvSpPr>
            <a:spLocks noGrp="1" noChangeArrowheads="1"/>
          </p:cNvSpPr>
          <p:nvPr>
            <p:ph type="body" idx="1"/>
          </p:nvPr>
        </p:nvSpPr>
        <p:spPr>
          <a:noFill/>
        </p:spPr>
        <p:txBody>
          <a:bodyPr/>
          <a:lstStyle/>
          <a:p>
            <a:r>
              <a:rPr lang="en-US"/>
              <a:t>Barriers to use in anticipated exposure see Standard Precautions handout</a:t>
            </a:r>
          </a:p>
          <a:p>
            <a:endParaRPr lang="en-US"/>
          </a:p>
          <a:p>
            <a:r>
              <a:rPr lang="en-US"/>
              <a:t>Refer to Cough Etiquette Poster for discussion on first point of patient contact.</a:t>
            </a:r>
          </a:p>
          <a:p>
            <a:endParaRPr lang="en-US"/>
          </a:p>
        </p:txBody>
      </p:sp>
    </p:spTree>
    <p:extLst>
      <p:ext uri="{BB962C8B-B14F-4D97-AF65-F5344CB8AC3E}">
        <p14:creationId xmlns:p14="http://schemas.microsoft.com/office/powerpoint/2010/main" val="21770472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105</a:t>
            </a:fld>
            <a:endParaRPr lang="en-US"/>
          </a:p>
        </p:txBody>
      </p:sp>
    </p:spTree>
    <p:extLst>
      <p:ext uri="{BB962C8B-B14F-4D97-AF65-F5344CB8AC3E}">
        <p14:creationId xmlns:p14="http://schemas.microsoft.com/office/powerpoint/2010/main" val="1746874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106</a:t>
            </a:fld>
            <a:endParaRPr lang="en-US">
              <a:solidFill>
                <a:prstClr val="black"/>
              </a:solidFill>
              <a:latin typeface="Calibri"/>
            </a:endParaRPr>
          </a:p>
        </p:txBody>
      </p:sp>
    </p:spTree>
    <p:extLst>
      <p:ext uri="{BB962C8B-B14F-4D97-AF65-F5344CB8AC3E}">
        <p14:creationId xmlns:p14="http://schemas.microsoft.com/office/powerpoint/2010/main" val="40562098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107</a:t>
            </a:fld>
            <a:endParaRPr lang="en-US">
              <a:solidFill>
                <a:prstClr val="black"/>
              </a:solidFill>
              <a:latin typeface="Calibri"/>
            </a:endParaRPr>
          </a:p>
        </p:txBody>
      </p:sp>
    </p:spTree>
    <p:extLst>
      <p:ext uri="{BB962C8B-B14F-4D97-AF65-F5344CB8AC3E}">
        <p14:creationId xmlns:p14="http://schemas.microsoft.com/office/powerpoint/2010/main" val="12606584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108</a:t>
            </a:fld>
            <a:endParaRPr lang="en-US">
              <a:solidFill>
                <a:prstClr val="black"/>
              </a:solidFill>
              <a:latin typeface="Calibri"/>
            </a:endParaRPr>
          </a:p>
        </p:txBody>
      </p:sp>
    </p:spTree>
    <p:extLst>
      <p:ext uri="{BB962C8B-B14F-4D97-AF65-F5344CB8AC3E}">
        <p14:creationId xmlns:p14="http://schemas.microsoft.com/office/powerpoint/2010/main" val="12344735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9FA7B5E8-896D-49D3-8A93-E2F2D10DA15B}" type="slidenum">
              <a:rPr lang="en-US" sz="1200">
                <a:solidFill>
                  <a:prstClr val="black"/>
                </a:solidFill>
              </a:rPr>
              <a:pPr defTabSz="464149">
                <a:defRPr/>
              </a:pPr>
              <a:t>109</a:t>
            </a:fld>
            <a:endParaRPr lang="en-US" sz="120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r>
              <a:rPr lang="en-US"/>
              <a:t>Contact Precautions and PPEs - excessive wound drainage, fecal incontinence, discharges, MDROs infected or colonized</a:t>
            </a:r>
          </a:p>
          <a:p>
            <a:r>
              <a:rPr lang="en-US"/>
              <a:t>Droplet - close contact with large particles.  Pertussi, N. meningitidis, SARS, influenza, adenovirus, and group A strep</a:t>
            </a:r>
          </a:p>
          <a:p>
            <a:r>
              <a:rPr lang="en-US"/>
              <a:t>Airborne - measles, chickenpox, M tb. Non immune should not care for patients regardless of respirator; immune should wear respirator for complete protection.</a:t>
            </a:r>
          </a:p>
          <a:p>
            <a:r>
              <a:rPr lang="en-US"/>
              <a:t>Protective environment - applies to patients with hematologic malignancies</a:t>
            </a:r>
          </a:p>
          <a:p>
            <a:endParaRPr lang="en-US"/>
          </a:p>
          <a:p>
            <a:endParaRPr lang="en-US"/>
          </a:p>
          <a:p>
            <a:r>
              <a:rPr lang="en-US"/>
              <a:t>Refer to sample CDC chart for type and duration of precautions. </a:t>
            </a:r>
          </a:p>
          <a:p>
            <a:r>
              <a:rPr lang="en-US"/>
              <a:t>Refer to sample CDC chart for conditions warranting empiric precautions.</a:t>
            </a:r>
          </a:p>
          <a:p>
            <a:endParaRPr lang="en-US"/>
          </a:p>
        </p:txBody>
      </p:sp>
    </p:spTree>
    <p:extLst>
      <p:ext uri="{BB962C8B-B14F-4D97-AF65-F5344CB8AC3E}">
        <p14:creationId xmlns:p14="http://schemas.microsoft.com/office/powerpoint/2010/main" val="23073907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110</a:t>
            </a:fld>
            <a:endParaRPr lang="en-US">
              <a:solidFill>
                <a:prstClr val="black"/>
              </a:solidFill>
              <a:latin typeface="Calibri"/>
            </a:endParaRPr>
          </a:p>
        </p:txBody>
      </p:sp>
    </p:spTree>
    <p:extLst>
      <p:ext uri="{BB962C8B-B14F-4D97-AF65-F5344CB8AC3E}">
        <p14:creationId xmlns:p14="http://schemas.microsoft.com/office/powerpoint/2010/main" val="157681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a:t>
            </a:fld>
            <a:endParaRPr lang="en-US"/>
          </a:p>
        </p:txBody>
      </p:sp>
    </p:spTree>
    <p:extLst>
      <p:ext uri="{BB962C8B-B14F-4D97-AF65-F5344CB8AC3E}">
        <p14:creationId xmlns:p14="http://schemas.microsoft.com/office/powerpoint/2010/main" val="34172389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111</a:t>
            </a:fld>
            <a:endParaRPr lang="en-US">
              <a:solidFill>
                <a:prstClr val="black"/>
              </a:solidFill>
              <a:latin typeface="Calibri"/>
            </a:endParaRPr>
          </a:p>
        </p:txBody>
      </p:sp>
    </p:spTree>
    <p:extLst>
      <p:ext uri="{BB962C8B-B14F-4D97-AF65-F5344CB8AC3E}">
        <p14:creationId xmlns:p14="http://schemas.microsoft.com/office/powerpoint/2010/main" val="24083160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112</a:t>
            </a:fld>
            <a:endParaRPr lang="en-US"/>
          </a:p>
        </p:txBody>
      </p:sp>
    </p:spTree>
    <p:extLst>
      <p:ext uri="{BB962C8B-B14F-4D97-AF65-F5344CB8AC3E}">
        <p14:creationId xmlns:p14="http://schemas.microsoft.com/office/powerpoint/2010/main" val="18255168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376F136B-5CE4-4033-9A70-7F9DC50F937E}" type="slidenum">
              <a:rPr lang="en-US" sz="1200">
                <a:solidFill>
                  <a:prstClr val="black"/>
                </a:solidFill>
              </a:rPr>
              <a:pPr defTabSz="464149">
                <a:defRPr/>
              </a:pPr>
              <a:t>113</a:t>
            </a:fld>
            <a:endParaRPr lang="en-US"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sz="900"/>
              <a:t>Cough lasting longer than 3 weeks with fever, chills, night sweats, weight loss, or coughing up blood.</a:t>
            </a:r>
          </a:p>
          <a:p>
            <a:endParaRPr lang="en-US" sz="900"/>
          </a:p>
          <a:p>
            <a:r>
              <a:rPr lang="en-US" sz="900"/>
              <a:t>Discuss PCR testing if there is time.</a:t>
            </a:r>
          </a:p>
          <a:p>
            <a:endParaRPr lang="en-US" sz="900"/>
          </a:p>
          <a:p>
            <a:r>
              <a:rPr lang="en-US" sz="900" b="1"/>
              <a:t> </a:t>
            </a:r>
          </a:p>
          <a:p>
            <a:endParaRPr lang="en-US"/>
          </a:p>
        </p:txBody>
      </p:sp>
    </p:spTree>
    <p:extLst>
      <p:ext uri="{BB962C8B-B14F-4D97-AF65-F5344CB8AC3E}">
        <p14:creationId xmlns:p14="http://schemas.microsoft.com/office/powerpoint/2010/main" val="35871523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A85B3E63-A6A7-4A47-AD62-E07F6DCB9B5A}" type="slidenum">
              <a:rPr lang="en-US" sz="1200">
                <a:solidFill>
                  <a:prstClr val="black"/>
                </a:solidFill>
              </a:rPr>
              <a:pPr defTabSz="464149">
                <a:defRPr/>
              </a:pPr>
              <a:t>114</a:t>
            </a:fld>
            <a:endParaRPr lang="en-US" sz="1200" dirty="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5646801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115</a:t>
            </a:fld>
            <a:endParaRPr lang="en-US">
              <a:solidFill>
                <a:prstClr val="black"/>
              </a:solidFill>
              <a:latin typeface="Calibri"/>
            </a:endParaRPr>
          </a:p>
        </p:txBody>
      </p:sp>
    </p:spTree>
    <p:extLst>
      <p:ext uri="{BB962C8B-B14F-4D97-AF65-F5344CB8AC3E}">
        <p14:creationId xmlns:p14="http://schemas.microsoft.com/office/powerpoint/2010/main" val="4562664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116</a:t>
            </a:fld>
            <a:endParaRPr lang="en-US">
              <a:solidFill>
                <a:prstClr val="black"/>
              </a:solidFill>
              <a:latin typeface="Calibri"/>
            </a:endParaRPr>
          </a:p>
        </p:txBody>
      </p:sp>
    </p:spTree>
    <p:extLst>
      <p:ext uri="{BB962C8B-B14F-4D97-AF65-F5344CB8AC3E}">
        <p14:creationId xmlns:p14="http://schemas.microsoft.com/office/powerpoint/2010/main" val="4657906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117</a:t>
            </a:fld>
            <a:endParaRPr lang="en-US">
              <a:solidFill>
                <a:prstClr val="black"/>
              </a:solidFill>
              <a:latin typeface="Calibri"/>
            </a:endParaRPr>
          </a:p>
        </p:txBody>
      </p:sp>
    </p:spTree>
    <p:extLst>
      <p:ext uri="{BB962C8B-B14F-4D97-AF65-F5344CB8AC3E}">
        <p14:creationId xmlns:p14="http://schemas.microsoft.com/office/powerpoint/2010/main" val="17115017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354A31E4-CB28-4EF4-9A6D-2B34E711A6F8}" type="slidenum">
              <a:rPr lang="en-US" sz="1200">
                <a:solidFill>
                  <a:prstClr val="black"/>
                </a:solidFill>
              </a:rPr>
              <a:pPr defTabSz="464149">
                <a:defRPr/>
              </a:pPr>
              <a:t>118</a:t>
            </a:fld>
            <a:endParaRPr lang="en-US" sz="120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r>
              <a:rPr lang="en-US" dirty="0"/>
              <a:t>Go over any employee health issues that need completion with employees at end of orientation.</a:t>
            </a:r>
          </a:p>
          <a:p>
            <a:endParaRPr lang="en-US" dirty="0"/>
          </a:p>
          <a:p>
            <a:r>
              <a:rPr lang="en-US" dirty="0"/>
              <a:t>Discuss goal of 80% employees vaccinated.</a:t>
            </a:r>
          </a:p>
        </p:txBody>
      </p:sp>
    </p:spTree>
    <p:extLst>
      <p:ext uri="{BB962C8B-B14F-4D97-AF65-F5344CB8AC3E}">
        <p14:creationId xmlns:p14="http://schemas.microsoft.com/office/powerpoint/2010/main" val="21516092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119</a:t>
            </a:fld>
            <a:endParaRPr lang="en-US">
              <a:solidFill>
                <a:prstClr val="black"/>
              </a:solidFill>
              <a:latin typeface="Calibri"/>
            </a:endParaRPr>
          </a:p>
        </p:txBody>
      </p:sp>
    </p:spTree>
    <p:extLst>
      <p:ext uri="{BB962C8B-B14F-4D97-AF65-F5344CB8AC3E}">
        <p14:creationId xmlns:p14="http://schemas.microsoft.com/office/powerpoint/2010/main" val="36027355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120</a:t>
            </a:fld>
            <a:endParaRPr lang="en-US">
              <a:solidFill>
                <a:prstClr val="black"/>
              </a:solidFill>
              <a:latin typeface="Calibri"/>
            </a:endParaRPr>
          </a:p>
        </p:txBody>
      </p:sp>
    </p:spTree>
    <p:extLst>
      <p:ext uri="{BB962C8B-B14F-4D97-AF65-F5344CB8AC3E}">
        <p14:creationId xmlns:p14="http://schemas.microsoft.com/office/powerpoint/2010/main" val="3119023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a:t>
            </a:fld>
            <a:endParaRPr lang="en-US"/>
          </a:p>
        </p:txBody>
      </p:sp>
    </p:spTree>
    <p:extLst>
      <p:ext uri="{BB962C8B-B14F-4D97-AF65-F5344CB8AC3E}">
        <p14:creationId xmlns:p14="http://schemas.microsoft.com/office/powerpoint/2010/main" val="40598131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9AE9E460-B30F-43B2-9BF1-4F6646CB6F2A}" type="slidenum">
              <a:rPr lang="en-US" sz="1200">
                <a:solidFill>
                  <a:prstClr val="black"/>
                </a:solidFill>
              </a:rPr>
              <a:pPr defTabSz="464149">
                <a:defRPr/>
              </a:pPr>
              <a:t>121</a:t>
            </a:fld>
            <a:endParaRPr lang="en-US" sz="120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4165573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122</a:t>
            </a:fld>
            <a:endParaRPr lang="en-US">
              <a:solidFill>
                <a:prstClr val="black"/>
              </a:solidFill>
              <a:latin typeface="Calibri"/>
            </a:endParaRPr>
          </a:p>
        </p:txBody>
      </p:sp>
    </p:spTree>
    <p:extLst>
      <p:ext uri="{BB962C8B-B14F-4D97-AF65-F5344CB8AC3E}">
        <p14:creationId xmlns:p14="http://schemas.microsoft.com/office/powerpoint/2010/main" val="19552613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123</a:t>
            </a:fld>
            <a:endParaRPr lang="en-US">
              <a:solidFill>
                <a:prstClr val="black"/>
              </a:solidFill>
              <a:latin typeface="Calibri"/>
            </a:endParaRPr>
          </a:p>
        </p:txBody>
      </p:sp>
    </p:spTree>
    <p:extLst>
      <p:ext uri="{BB962C8B-B14F-4D97-AF65-F5344CB8AC3E}">
        <p14:creationId xmlns:p14="http://schemas.microsoft.com/office/powerpoint/2010/main" val="35770872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124</a:t>
            </a:fld>
            <a:endParaRPr lang="en-US"/>
          </a:p>
        </p:txBody>
      </p:sp>
    </p:spTree>
    <p:extLst>
      <p:ext uri="{BB962C8B-B14F-4D97-AF65-F5344CB8AC3E}">
        <p14:creationId xmlns:p14="http://schemas.microsoft.com/office/powerpoint/2010/main" val="7639813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125</a:t>
            </a:fld>
            <a:endParaRPr lang="en-US"/>
          </a:p>
        </p:txBody>
      </p:sp>
    </p:spTree>
    <p:extLst>
      <p:ext uri="{BB962C8B-B14F-4D97-AF65-F5344CB8AC3E}">
        <p14:creationId xmlns:p14="http://schemas.microsoft.com/office/powerpoint/2010/main" val="22702850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126</a:t>
            </a:fld>
            <a:endParaRPr lang="en-US"/>
          </a:p>
        </p:txBody>
      </p:sp>
    </p:spTree>
    <p:extLst>
      <p:ext uri="{BB962C8B-B14F-4D97-AF65-F5344CB8AC3E}">
        <p14:creationId xmlns:p14="http://schemas.microsoft.com/office/powerpoint/2010/main" val="24649415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127</a:t>
            </a:fld>
            <a:endParaRPr lang="en-US"/>
          </a:p>
        </p:txBody>
      </p:sp>
    </p:spTree>
    <p:extLst>
      <p:ext uri="{BB962C8B-B14F-4D97-AF65-F5344CB8AC3E}">
        <p14:creationId xmlns:p14="http://schemas.microsoft.com/office/powerpoint/2010/main" val="11397958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128</a:t>
            </a:fld>
            <a:endParaRPr lang="en-US"/>
          </a:p>
        </p:txBody>
      </p:sp>
    </p:spTree>
    <p:extLst>
      <p:ext uri="{BB962C8B-B14F-4D97-AF65-F5344CB8AC3E}">
        <p14:creationId xmlns:p14="http://schemas.microsoft.com/office/powerpoint/2010/main" val="31028037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participants have they gone on the SH Intranet site yet?</a:t>
            </a:r>
          </a:p>
          <a:p>
            <a:pPr marL="171450" indent="-171450">
              <a:buFont typeface="Arial" panose="020B0604020202020204" pitchFamily="34" charset="0"/>
              <a:buChar char="•"/>
            </a:pPr>
            <a:r>
              <a:rPr lang="en-US" dirty="0"/>
              <a:t>Ask each person to follow along on their computer</a:t>
            </a:r>
          </a:p>
          <a:p>
            <a:pPr marL="171450" indent="-171450">
              <a:buFont typeface="Arial" panose="020B0604020202020204" pitchFamily="34" charset="0"/>
              <a:buChar char="•"/>
            </a:pPr>
            <a:r>
              <a:rPr lang="en-US" dirty="0"/>
              <a:t>Can each person access the HR tab</a:t>
            </a:r>
          </a:p>
        </p:txBody>
      </p:sp>
      <p:sp>
        <p:nvSpPr>
          <p:cNvPr id="4" name="Slide Number Placeholder 3"/>
          <p:cNvSpPr>
            <a:spLocks noGrp="1"/>
          </p:cNvSpPr>
          <p:nvPr>
            <p:ph type="sldNum" sz="quarter" idx="5"/>
          </p:nvPr>
        </p:nvSpPr>
        <p:spPr/>
        <p:txBody>
          <a:bodyPr/>
          <a:lstStyle/>
          <a:p>
            <a:fld id="{E3C1A315-00F8-4E97-8086-1A45FB696495}" type="slidenum">
              <a:rPr lang="en-US" smtClean="0"/>
              <a:t>129</a:t>
            </a:fld>
            <a:endParaRPr lang="en-US"/>
          </a:p>
        </p:txBody>
      </p:sp>
    </p:spTree>
    <p:extLst>
      <p:ext uri="{BB962C8B-B14F-4D97-AF65-F5344CB8AC3E}">
        <p14:creationId xmlns:p14="http://schemas.microsoft.com/office/powerpoint/2010/main" val="6054455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130</a:t>
            </a:fld>
            <a:endParaRPr lang="en-US"/>
          </a:p>
        </p:txBody>
      </p:sp>
    </p:spTree>
    <p:extLst>
      <p:ext uri="{BB962C8B-B14F-4D97-AF65-F5344CB8AC3E}">
        <p14:creationId xmlns:p14="http://schemas.microsoft.com/office/powerpoint/2010/main" val="228367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a:t>
            </a:fld>
            <a:endParaRPr lang="en-US"/>
          </a:p>
        </p:txBody>
      </p:sp>
    </p:spTree>
    <p:extLst>
      <p:ext uri="{BB962C8B-B14F-4D97-AF65-F5344CB8AC3E}">
        <p14:creationId xmlns:p14="http://schemas.microsoft.com/office/powerpoint/2010/main" val="35198652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orientees review handout in their packets.</a:t>
            </a:r>
          </a:p>
          <a:p>
            <a:pPr marL="171450" indent="-171450">
              <a:buFont typeface="Arial" panose="020B0604020202020204" pitchFamily="34" charset="0"/>
              <a:buChar char="•"/>
            </a:pPr>
            <a:r>
              <a:rPr lang="en-US" dirty="0"/>
              <a:t>After a minute or so, ask the group, “Can anyone share a time when you felt included or excluded?”  “How did that make you feel?”</a:t>
            </a:r>
          </a:p>
        </p:txBody>
      </p:sp>
      <p:sp>
        <p:nvSpPr>
          <p:cNvPr id="4" name="Slide Number Placeholder 3"/>
          <p:cNvSpPr>
            <a:spLocks noGrp="1"/>
          </p:cNvSpPr>
          <p:nvPr>
            <p:ph type="sldNum" sz="quarter" idx="5"/>
          </p:nvPr>
        </p:nvSpPr>
        <p:spPr/>
        <p:txBody>
          <a:bodyPr/>
          <a:lstStyle/>
          <a:p>
            <a:fld id="{E3C1A315-00F8-4E97-8086-1A45FB696495}" type="slidenum">
              <a:rPr lang="en-US" smtClean="0"/>
              <a:t>131</a:t>
            </a:fld>
            <a:endParaRPr lang="en-US"/>
          </a:p>
        </p:txBody>
      </p:sp>
    </p:spTree>
    <p:extLst>
      <p:ext uri="{BB962C8B-B14F-4D97-AF65-F5344CB8AC3E}">
        <p14:creationId xmlns:p14="http://schemas.microsoft.com/office/powerpoint/2010/main" val="37574764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creating a new Excellence Together Team called “Caring for Everyone”.</a:t>
            </a:r>
          </a:p>
          <a:p>
            <a:pPr marL="171450" indent="-171450">
              <a:buFont typeface="Arial" panose="020B0604020202020204" pitchFamily="34" charset="0"/>
              <a:buChar char="•"/>
            </a:pPr>
            <a:r>
              <a:rPr lang="en-US" dirty="0"/>
              <a:t>Caring for Everyone is a staff group that is dedicated to creating a healthcare environment where all individuals feel welcomed, respected, and valued.</a:t>
            </a:r>
          </a:p>
          <a:p>
            <a:pPr marL="171450" indent="-171450">
              <a:buFont typeface="Arial" panose="020B0604020202020204" pitchFamily="34" charset="0"/>
              <a:buChar char="•"/>
            </a:pPr>
            <a:r>
              <a:rPr lang="en-US" dirty="0"/>
              <a:t>If you are interested in joining or offering ideas for this group, please reach out to Andy Boryczka, Director of Engagement &amp; Experience.</a:t>
            </a:r>
          </a:p>
        </p:txBody>
      </p:sp>
      <p:sp>
        <p:nvSpPr>
          <p:cNvPr id="4" name="Slide Number Placeholder 3"/>
          <p:cNvSpPr>
            <a:spLocks noGrp="1"/>
          </p:cNvSpPr>
          <p:nvPr>
            <p:ph type="sldNum" sz="quarter" idx="5"/>
          </p:nvPr>
        </p:nvSpPr>
        <p:spPr/>
        <p:txBody>
          <a:bodyPr/>
          <a:lstStyle/>
          <a:p>
            <a:fld id="{E3C1A315-00F8-4E97-8086-1A45FB696495}" type="slidenum">
              <a:rPr lang="en-US" smtClean="0"/>
              <a:t>132</a:t>
            </a:fld>
            <a:endParaRPr lang="en-US"/>
          </a:p>
        </p:txBody>
      </p:sp>
    </p:spTree>
    <p:extLst>
      <p:ext uri="{BB962C8B-B14F-4D97-AF65-F5344CB8AC3E}">
        <p14:creationId xmlns:p14="http://schemas.microsoft.com/office/powerpoint/2010/main" val="26619364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diverse workforce is a reflection of a changing world and marketplace.  </a:t>
            </a:r>
          </a:p>
          <a:p>
            <a:pPr marL="171450" indent="-171450">
              <a:buFont typeface="Arial" panose="020B0604020202020204" pitchFamily="34" charset="0"/>
              <a:buChar char="•"/>
            </a:pPr>
            <a:r>
              <a:rPr lang="en-US" dirty="0"/>
              <a:t>Diverse work teams bring high value to organizations.</a:t>
            </a:r>
          </a:p>
          <a:p>
            <a:pPr marL="171450" indent="-171450">
              <a:buFont typeface="Arial" panose="020B0604020202020204" pitchFamily="34" charset="0"/>
              <a:buChar char="•"/>
            </a:pPr>
            <a:r>
              <a:rPr lang="en-US" dirty="0"/>
              <a:t>Respecting individual differences will benefit the workplace by creating a competitive edge and increasing work productivity.</a:t>
            </a:r>
          </a:p>
          <a:p>
            <a:endParaRPr lang="en-US" dirty="0"/>
          </a:p>
        </p:txBody>
      </p:sp>
      <p:sp>
        <p:nvSpPr>
          <p:cNvPr id="4" name="Slide Number Placeholder 3"/>
          <p:cNvSpPr>
            <a:spLocks noGrp="1"/>
          </p:cNvSpPr>
          <p:nvPr>
            <p:ph type="sldNum" sz="quarter" idx="5"/>
          </p:nvPr>
        </p:nvSpPr>
        <p:spPr/>
        <p:txBody>
          <a:bodyPr/>
          <a:lstStyle/>
          <a:p>
            <a:fld id="{E3C1A315-00F8-4E97-8086-1A45FB696495}" type="slidenum">
              <a:rPr lang="en-US" smtClean="0"/>
              <a:t>133</a:t>
            </a:fld>
            <a:endParaRPr lang="en-US"/>
          </a:p>
        </p:txBody>
      </p:sp>
    </p:spTree>
    <p:extLst>
      <p:ext uri="{BB962C8B-B14F-4D97-AF65-F5344CB8AC3E}">
        <p14:creationId xmlns:p14="http://schemas.microsoft.com/office/powerpoint/2010/main" val="5387856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134</a:t>
            </a:fld>
            <a:endParaRPr lang="en-US"/>
          </a:p>
        </p:txBody>
      </p:sp>
    </p:spTree>
    <p:extLst>
      <p:ext uri="{BB962C8B-B14F-4D97-AF65-F5344CB8AC3E}">
        <p14:creationId xmlns:p14="http://schemas.microsoft.com/office/powerpoint/2010/main" val="39322824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Has your manager talked with you about the dress code for your department?</a:t>
            </a:r>
          </a:p>
          <a:p>
            <a:pPr marL="171450" indent="-171450">
              <a:buFont typeface="Arial" panose="020B0604020202020204" pitchFamily="34" charset="0"/>
              <a:buChar char="•"/>
            </a:pPr>
            <a:r>
              <a:rPr lang="en-US" dirty="0"/>
              <a:t>Go over each person’s dress code with them individually or as a group if multiple clinical folks. (For example, no specific colors for scrubs and no cartoon characters)</a:t>
            </a:r>
          </a:p>
          <a:p>
            <a:pPr marL="171450" indent="-171450">
              <a:buFont typeface="Arial" panose="020B0604020202020204" pitchFamily="34" charset="0"/>
              <a:buChar char="•"/>
            </a:pPr>
            <a:r>
              <a:rPr lang="en-US" dirty="0"/>
              <a:t>If you have questions about the dress code, we encourage you to talk to your manager directly.  Or, you are welcome to ask HR and we will find out and get back to you.</a:t>
            </a:r>
          </a:p>
        </p:txBody>
      </p:sp>
      <p:sp>
        <p:nvSpPr>
          <p:cNvPr id="4" name="Slide Number Placeholder 3"/>
          <p:cNvSpPr>
            <a:spLocks noGrp="1"/>
          </p:cNvSpPr>
          <p:nvPr>
            <p:ph type="sldNum" sz="quarter" idx="5"/>
          </p:nvPr>
        </p:nvSpPr>
        <p:spPr/>
        <p:txBody>
          <a:bodyPr/>
          <a:lstStyle/>
          <a:p>
            <a:fld id="{E3C1A315-00F8-4E97-8086-1A45FB696495}" type="slidenum">
              <a:rPr lang="en-US" smtClean="0"/>
              <a:t>135</a:t>
            </a:fld>
            <a:endParaRPr lang="en-US"/>
          </a:p>
        </p:txBody>
      </p:sp>
    </p:spTree>
    <p:extLst>
      <p:ext uri="{BB962C8B-B14F-4D97-AF65-F5344CB8AC3E}">
        <p14:creationId xmlns:p14="http://schemas.microsoft.com/office/powerpoint/2010/main" val="29738458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136</a:t>
            </a:fld>
            <a:endParaRPr lang="en-US"/>
          </a:p>
        </p:txBody>
      </p:sp>
    </p:spTree>
    <p:extLst>
      <p:ext uri="{BB962C8B-B14F-4D97-AF65-F5344CB8AC3E}">
        <p14:creationId xmlns:p14="http://schemas.microsoft.com/office/powerpoint/2010/main" val="24233526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137</a:t>
            </a:fld>
            <a:endParaRPr lang="en-US"/>
          </a:p>
        </p:txBody>
      </p:sp>
    </p:spTree>
    <p:extLst>
      <p:ext uri="{BB962C8B-B14F-4D97-AF65-F5344CB8AC3E}">
        <p14:creationId xmlns:p14="http://schemas.microsoft.com/office/powerpoint/2010/main" val="17419810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138</a:t>
            </a:fld>
            <a:endParaRPr lang="en-US"/>
          </a:p>
        </p:txBody>
      </p:sp>
    </p:spTree>
    <p:extLst>
      <p:ext uri="{BB962C8B-B14F-4D97-AF65-F5344CB8AC3E}">
        <p14:creationId xmlns:p14="http://schemas.microsoft.com/office/powerpoint/2010/main" val="26052606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139</a:t>
            </a:fld>
            <a:endParaRPr lang="en-US"/>
          </a:p>
        </p:txBody>
      </p:sp>
    </p:spTree>
    <p:extLst>
      <p:ext uri="{BB962C8B-B14F-4D97-AF65-F5344CB8AC3E}">
        <p14:creationId xmlns:p14="http://schemas.microsoft.com/office/powerpoint/2010/main" val="2748374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1A315-00F8-4E97-8086-1A45FB696495}" type="slidenum">
              <a:rPr lang="en-US" smtClean="0"/>
              <a:t>140</a:t>
            </a:fld>
            <a:endParaRPr lang="en-US"/>
          </a:p>
        </p:txBody>
      </p:sp>
    </p:spTree>
    <p:extLst>
      <p:ext uri="{BB962C8B-B14F-4D97-AF65-F5344CB8AC3E}">
        <p14:creationId xmlns:p14="http://schemas.microsoft.com/office/powerpoint/2010/main" val="241240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a:t>
            </a:fld>
            <a:endParaRPr lang="en-US"/>
          </a:p>
        </p:txBody>
      </p:sp>
    </p:spTree>
    <p:extLst>
      <p:ext uri="{BB962C8B-B14F-4D97-AF65-F5344CB8AC3E}">
        <p14:creationId xmlns:p14="http://schemas.microsoft.com/office/powerpoint/2010/main" val="1321141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141</a:t>
            </a:fld>
            <a:endParaRPr lang="en-US"/>
          </a:p>
        </p:txBody>
      </p:sp>
    </p:spTree>
    <p:extLst>
      <p:ext uri="{BB962C8B-B14F-4D97-AF65-F5344CB8AC3E}">
        <p14:creationId xmlns:p14="http://schemas.microsoft.com/office/powerpoint/2010/main" val="51634360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Handout reference card to each orientee.</a:t>
            </a:r>
          </a:p>
          <a:p>
            <a:pPr marL="171450" indent="-171450">
              <a:buFont typeface="Arial" panose="020B0604020202020204" pitchFamily="34" charset="0"/>
              <a:buChar char="•"/>
            </a:pPr>
            <a:r>
              <a:rPr lang="en-US" dirty="0"/>
              <a:t>Reference card will be pre-filled with each employee's manager’s phone number.  </a:t>
            </a:r>
          </a:p>
          <a:p>
            <a:pPr marL="171450" indent="-171450">
              <a:buFont typeface="Arial" panose="020B0604020202020204" pitchFamily="34" charset="0"/>
              <a:buChar char="•"/>
            </a:pPr>
            <a:r>
              <a:rPr lang="en-US" dirty="0"/>
              <a:t>Can also offer that folks can pull out their phones and add the number to their contacts, if easier.</a:t>
            </a:r>
          </a:p>
        </p:txBody>
      </p:sp>
      <p:sp>
        <p:nvSpPr>
          <p:cNvPr id="4" name="Slide Number Placeholder 3"/>
          <p:cNvSpPr>
            <a:spLocks noGrp="1"/>
          </p:cNvSpPr>
          <p:nvPr>
            <p:ph type="sldNum" sz="quarter" idx="5"/>
          </p:nvPr>
        </p:nvSpPr>
        <p:spPr/>
        <p:txBody>
          <a:bodyPr/>
          <a:lstStyle/>
          <a:p>
            <a:fld id="{E3C1A315-00F8-4E97-8086-1A45FB696495}" type="slidenum">
              <a:rPr lang="en-US" smtClean="0"/>
              <a:t>142</a:t>
            </a:fld>
            <a:endParaRPr lang="en-US"/>
          </a:p>
        </p:txBody>
      </p:sp>
    </p:spTree>
    <p:extLst>
      <p:ext uri="{BB962C8B-B14F-4D97-AF65-F5344CB8AC3E}">
        <p14:creationId xmlns:p14="http://schemas.microsoft.com/office/powerpoint/2010/main" val="7467628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143</a:t>
            </a:fld>
            <a:endParaRPr lang="en-US"/>
          </a:p>
        </p:txBody>
      </p:sp>
    </p:spTree>
    <p:extLst>
      <p:ext uri="{BB962C8B-B14F-4D97-AF65-F5344CB8AC3E}">
        <p14:creationId xmlns:p14="http://schemas.microsoft.com/office/powerpoint/2010/main" val="14483713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144</a:t>
            </a:fld>
            <a:endParaRPr lang="en-US"/>
          </a:p>
        </p:txBody>
      </p:sp>
    </p:spTree>
    <p:extLst>
      <p:ext uri="{BB962C8B-B14F-4D97-AF65-F5344CB8AC3E}">
        <p14:creationId xmlns:p14="http://schemas.microsoft.com/office/powerpoint/2010/main" val="29126183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Common practice – See it, Report it or Hear it, Report it</a:t>
            </a:r>
          </a:p>
        </p:txBody>
      </p:sp>
      <p:sp>
        <p:nvSpPr>
          <p:cNvPr id="4" name="Slide Number Placeholder 3"/>
          <p:cNvSpPr>
            <a:spLocks noGrp="1"/>
          </p:cNvSpPr>
          <p:nvPr>
            <p:ph type="sldNum" sz="quarter" idx="5"/>
          </p:nvPr>
        </p:nvSpPr>
        <p:spPr/>
        <p:txBody>
          <a:bodyPr/>
          <a:lstStyle/>
          <a:p>
            <a:fld id="{E3C1A315-00F8-4E97-8086-1A45FB696495}" type="slidenum">
              <a:rPr lang="en-US" smtClean="0"/>
              <a:t>145</a:t>
            </a:fld>
            <a:endParaRPr lang="en-US"/>
          </a:p>
        </p:txBody>
      </p:sp>
    </p:spTree>
    <p:extLst>
      <p:ext uri="{BB962C8B-B14F-4D97-AF65-F5344CB8AC3E}">
        <p14:creationId xmlns:p14="http://schemas.microsoft.com/office/powerpoint/2010/main" val="21169984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146</a:t>
            </a:fld>
            <a:endParaRPr lang="en-US"/>
          </a:p>
        </p:txBody>
      </p:sp>
    </p:spTree>
    <p:extLst>
      <p:ext uri="{BB962C8B-B14F-4D97-AF65-F5344CB8AC3E}">
        <p14:creationId xmlns:p14="http://schemas.microsoft.com/office/powerpoint/2010/main" val="92501381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147</a:t>
            </a:fld>
            <a:endParaRPr lang="en-US"/>
          </a:p>
        </p:txBody>
      </p:sp>
    </p:spTree>
    <p:extLst>
      <p:ext uri="{BB962C8B-B14F-4D97-AF65-F5344CB8AC3E}">
        <p14:creationId xmlns:p14="http://schemas.microsoft.com/office/powerpoint/2010/main" val="224773622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148</a:t>
            </a:fld>
            <a:endParaRPr lang="en-US"/>
          </a:p>
        </p:txBody>
      </p:sp>
    </p:spTree>
    <p:extLst>
      <p:ext uri="{BB962C8B-B14F-4D97-AF65-F5344CB8AC3E}">
        <p14:creationId xmlns:p14="http://schemas.microsoft.com/office/powerpoint/2010/main" val="11310994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All employees are required to be compliant with the many regulatory requirements we have.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not compliant by due dates, then you will not be permitted to work, and your potential annual pay raise will be withheld.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Because of the serious consequences of non-compliance, Stoughton Heath must take a firm stand and managers will coach and discipline employees as appropriate who do not meet these requirements by the communicated deadlines. </a:t>
            </a:r>
          </a:p>
          <a:p>
            <a:endParaRPr lang="en-US" dirty="0"/>
          </a:p>
        </p:txBody>
      </p:sp>
      <p:sp>
        <p:nvSpPr>
          <p:cNvPr id="4" name="Slide Number Placeholder 3"/>
          <p:cNvSpPr>
            <a:spLocks noGrp="1"/>
          </p:cNvSpPr>
          <p:nvPr>
            <p:ph type="sldNum" sz="quarter" idx="5"/>
          </p:nvPr>
        </p:nvSpPr>
        <p:spPr/>
        <p:txBody>
          <a:bodyPr/>
          <a:lstStyle/>
          <a:p>
            <a:fld id="{E3C1A315-00F8-4E97-8086-1A45FB696495}" type="slidenum">
              <a:rPr lang="en-US" smtClean="0"/>
              <a:t>149</a:t>
            </a:fld>
            <a:endParaRPr lang="en-US"/>
          </a:p>
        </p:txBody>
      </p:sp>
    </p:spTree>
    <p:extLst>
      <p:ext uri="{BB962C8B-B14F-4D97-AF65-F5344CB8AC3E}">
        <p14:creationId xmlns:p14="http://schemas.microsoft.com/office/powerpoint/2010/main" val="19582954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150</a:t>
            </a:fld>
            <a:endParaRPr lang="en-US"/>
          </a:p>
        </p:txBody>
      </p:sp>
    </p:spTree>
    <p:extLst>
      <p:ext uri="{BB962C8B-B14F-4D97-AF65-F5344CB8AC3E}">
        <p14:creationId xmlns:p14="http://schemas.microsoft.com/office/powerpoint/2010/main" val="1837470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Welcome and introduction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1913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151</a:t>
            </a:fld>
            <a:endParaRPr lang="en-US"/>
          </a:p>
        </p:txBody>
      </p:sp>
    </p:spTree>
    <p:extLst>
      <p:ext uri="{BB962C8B-B14F-4D97-AF65-F5344CB8AC3E}">
        <p14:creationId xmlns:p14="http://schemas.microsoft.com/office/powerpoint/2010/main" val="37701029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152</a:t>
            </a:fld>
            <a:endParaRPr lang="en-US"/>
          </a:p>
        </p:txBody>
      </p:sp>
    </p:spTree>
    <p:extLst>
      <p:ext uri="{BB962C8B-B14F-4D97-AF65-F5344CB8AC3E}">
        <p14:creationId xmlns:p14="http://schemas.microsoft.com/office/powerpoint/2010/main" val="10102011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153</a:t>
            </a:fld>
            <a:endParaRPr lang="en-US"/>
          </a:p>
        </p:txBody>
      </p:sp>
    </p:spTree>
    <p:extLst>
      <p:ext uri="{BB962C8B-B14F-4D97-AF65-F5344CB8AC3E}">
        <p14:creationId xmlns:p14="http://schemas.microsoft.com/office/powerpoint/2010/main" val="12510594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154</a:t>
            </a:fld>
            <a:endParaRPr lang="en-US"/>
          </a:p>
        </p:txBody>
      </p:sp>
    </p:spTree>
    <p:extLst>
      <p:ext uri="{BB962C8B-B14F-4D97-AF65-F5344CB8AC3E}">
        <p14:creationId xmlns:p14="http://schemas.microsoft.com/office/powerpoint/2010/main" val="10130688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155</a:t>
            </a:fld>
            <a:endParaRPr lang="en-US"/>
          </a:p>
        </p:txBody>
      </p:sp>
    </p:spTree>
    <p:extLst>
      <p:ext uri="{BB962C8B-B14F-4D97-AF65-F5344CB8AC3E}">
        <p14:creationId xmlns:p14="http://schemas.microsoft.com/office/powerpoint/2010/main" val="5780272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156</a:t>
            </a:fld>
            <a:endParaRPr lang="en-US"/>
          </a:p>
        </p:txBody>
      </p:sp>
    </p:spTree>
    <p:extLst>
      <p:ext uri="{BB962C8B-B14F-4D97-AF65-F5344CB8AC3E}">
        <p14:creationId xmlns:p14="http://schemas.microsoft.com/office/powerpoint/2010/main" val="28027476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157</a:t>
            </a:fld>
            <a:endParaRPr lang="en-US"/>
          </a:p>
        </p:txBody>
      </p:sp>
    </p:spTree>
    <p:extLst>
      <p:ext uri="{BB962C8B-B14F-4D97-AF65-F5344CB8AC3E}">
        <p14:creationId xmlns:p14="http://schemas.microsoft.com/office/powerpoint/2010/main" val="51683277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158</a:t>
            </a:fld>
            <a:endParaRPr lang="en-US"/>
          </a:p>
        </p:txBody>
      </p:sp>
    </p:spTree>
    <p:extLst>
      <p:ext uri="{BB962C8B-B14F-4D97-AF65-F5344CB8AC3E}">
        <p14:creationId xmlns:p14="http://schemas.microsoft.com/office/powerpoint/2010/main" val="298815573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159</a:t>
            </a:fld>
            <a:endParaRPr lang="en-US"/>
          </a:p>
        </p:txBody>
      </p:sp>
    </p:spTree>
    <p:extLst>
      <p:ext uri="{BB962C8B-B14F-4D97-AF65-F5344CB8AC3E}">
        <p14:creationId xmlns:p14="http://schemas.microsoft.com/office/powerpoint/2010/main" val="9289500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update to your stats</a:t>
            </a:r>
          </a:p>
        </p:txBody>
      </p:sp>
      <p:sp>
        <p:nvSpPr>
          <p:cNvPr id="4" name="Slide Number Placeholder 3"/>
          <p:cNvSpPr>
            <a:spLocks noGrp="1"/>
          </p:cNvSpPr>
          <p:nvPr>
            <p:ph type="sldNum" sz="quarter" idx="5"/>
          </p:nvPr>
        </p:nvSpPr>
        <p:spPr/>
        <p:txBody>
          <a:bodyPr/>
          <a:lstStyle/>
          <a:p>
            <a:fld id="{5066179B-0BF2-4E88-8B9A-73B59AAB3F15}" type="slidenum">
              <a:rPr lang="en-US" smtClean="0"/>
              <a:t>160</a:t>
            </a:fld>
            <a:endParaRPr lang="en-US"/>
          </a:p>
        </p:txBody>
      </p:sp>
    </p:spTree>
    <p:extLst>
      <p:ext uri="{BB962C8B-B14F-4D97-AF65-F5344CB8AC3E}">
        <p14:creationId xmlns:p14="http://schemas.microsoft.com/office/powerpoint/2010/main" val="1693376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Every great super hero team has an origin story, here is ours.</a:t>
            </a:r>
          </a:p>
          <a:p>
            <a:endParaRPr lang="en-US">
              <a:ea typeface="Calibri"/>
              <a:cs typeface="Calibri"/>
            </a:endParaRPr>
          </a:p>
          <a:p>
            <a:r>
              <a:rPr lang="en-US">
                <a:ea typeface="Calibri"/>
                <a:cs typeface="Calibri"/>
              </a:rPr>
              <a:t>Legend has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03639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161</a:t>
            </a:fld>
            <a:endParaRPr lang="en-US"/>
          </a:p>
        </p:txBody>
      </p:sp>
    </p:spTree>
    <p:extLst>
      <p:ext uri="{BB962C8B-B14F-4D97-AF65-F5344CB8AC3E}">
        <p14:creationId xmlns:p14="http://schemas.microsoft.com/office/powerpoint/2010/main" val="408653390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162</a:t>
            </a:fld>
            <a:endParaRPr lang="en-US"/>
          </a:p>
        </p:txBody>
      </p:sp>
    </p:spTree>
    <p:extLst>
      <p:ext uri="{BB962C8B-B14F-4D97-AF65-F5344CB8AC3E}">
        <p14:creationId xmlns:p14="http://schemas.microsoft.com/office/powerpoint/2010/main" val="24484877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163</a:t>
            </a:fld>
            <a:endParaRPr lang="en-US"/>
          </a:p>
        </p:txBody>
      </p:sp>
    </p:spTree>
    <p:extLst>
      <p:ext uri="{BB962C8B-B14F-4D97-AF65-F5344CB8AC3E}">
        <p14:creationId xmlns:p14="http://schemas.microsoft.com/office/powerpoint/2010/main" val="135404722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164</a:t>
            </a:fld>
            <a:endParaRPr lang="en-US"/>
          </a:p>
        </p:txBody>
      </p:sp>
    </p:spTree>
    <p:extLst>
      <p:ext uri="{BB962C8B-B14F-4D97-AF65-F5344CB8AC3E}">
        <p14:creationId xmlns:p14="http://schemas.microsoft.com/office/powerpoint/2010/main" val="8370251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*Discussion about good set-up for chair/computer:</a:t>
            </a:r>
          </a:p>
          <a:p>
            <a:r>
              <a:rPr lang="en-US">
                <a:cs typeface="Calibri"/>
              </a:rPr>
              <a:t>-feet on floor or stool, sit back in chair with good lumbar support,  chair height where hips are slightly above knees, arms at sides with elbows at 90 deg angles with wrists straight (neutral)</a:t>
            </a:r>
          </a:p>
          <a:p>
            <a:r>
              <a:rPr lang="en-US">
                <a:cs typeface="Calibri"/>
              </a:rPr>
              <a:t>-computer height at eye level</a:t>
            </a:r>
          </a:p>
          <a:p>
            <a:r>
              <a:rPr lang="en-US">
                <a:cs typeface="Calibri"/>
              </a:rPr>
              <a:t>-no big reaching for mouse or phone </a:t>
            </a:r>
          </a:p>
          <a:p>
            <a:r>
              <a:rPr lang="en-US">
                <a:cs typeface="Calibri"/>
              </a:rPr>
              <a:t>-Telephone: use headset for frequent phone use </a:t>
            </a:r>
          </a:p>
          <a:p>
            <a:r>
              <a:rPr lang="en-US">
                <a:cs typeface="Calibri"/>
              </a:rPr>
              <a:t>-Standing: keyboard at waist level, with monitor still at eye level; stand on anti-fatigue mat with supportive shoes </a:t>
            </a:r>
          </a:p>
          <a:p>
            <a:r>
              <a:rPr lang="en-US">
                <a:cs typeface="Calibri"/>
              </a:rPr>
              <a:t>-use of 2 monitors: sit in between the monitors, positioned angled in toward you</a:t>
            </a:r>
          </a:p>
        </p:txBody>
      </p:sp>
      <p:sp>
        <p:nvSpPr>
          <p:cNvPr id="4" name="Slide Number Placeholder 3"/>
          <p:cNvSpPr>
            <a:spLocks noGrp="1"/>
          </p:cNvSpPr>
          <p:nvPr>
            <p:ph type="sldNum" sz="quarter" idx="5"/>
          </p:nvPr>
        </p:nvSpPr>
        <p:spPr/>
        <p:txBody>
          <a:bodyPr/>
          <a:lstStyle/>
          <a:p>
            <a:fld id="{5066179B-0BF2-4E88-8B9A-73B59AAB3F15}" type="slidenum">
              <a:rPr lang="en-US" smtClean="0"/>
              <a:t>165</a:t>
            </a:fld>
            <a:endParaRPr lang="en-US"/>
          </a:p>
        </p:txBody>
      </p:sp>
    </p:spTree>
    <p:extLst>
      <p:ext uri="{BB962C8B-B14F-4D97-AF65-F5344CB8AC3E}">
        <p14:creationId xmlns:p14="http://schemas.microsoft.com/office/powerpoint/2010/main" val="565903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166</a:t>
            </a:fld>
            <a:endParaRPr lang="en-US"/>
          </a:p>
        </p:txBody>
      </p:sp>
    </p:spTree>
    <p:extLst>
      <p:ext uri="{BB962C8B-B14F-4D97-AF65-F5344CB8AC3E}">
        <p14:creationId xmlns:p14="http://schemas.microsoft.com/office/powerpoint/2010/main" val="148358643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15"/>
              </a:spcBef>
              <a:buFont typeface="Courier New,monospace"/>
              <a:buChar char="•"/>
            </a:pPr>
            <a:r>
              <a:rPr lang="en-US">
                <a:cs typeface="Calibri" panose="020F0502020204030204"/>
              </a:rPr>
              <a:t>Squat Lift (speaker demonstrates squat lift): </a:t>
            </a:r>
          </a:p>
          <a:p>
            <a:pPr lvl="1">
              <a:spcBef>
                <a:spcPts val="1015"/>
              </a:spcBef>
              <a:buFont typeface="Courier New,monospace"/>
              <a:buChar char="•"/>
            </a:pPr>
            <a:r>
              <a:rPr lang="en-US"/>
              <a:t>Use a wide balanced stance</a:t>
            </a:r>
            <a:endParaRPr lang="en-US">
              <a:cs typeface="Calibri" panose="020F0502020204030204"/>
            </a:endParaRPr>
          </a:p>
          <a:p>
            <a:pPr lvl="1">
              <a:spcBef>
                <a:spcPts val="1015"/>
              </a:spcBef>
              <a:buFont typeface="Courier New,monospace"/>
              <a:buChar char="•"/>
            </a:pPr>
            <a:r>
              <a:rPr lang="en-US"/>
              <a:t>Keep the load as close to your body as possible</a:t>
            </a:r>
            <a:endParaRPr lang="en-US">
              <a:cs typeface="Calibri"/>
            </a:endParaRPr>
          </a:p>
          <a:p>
            <a:pPr lvl="1">
              <a:spcBef>
                <a:spcPts val="1015"/>
              </a:spcBef>
              <a:buFont typeface="Courier New,monospace"/>
              <a:buChar char="•"/>
            </a:pPr>
            <a:r>
              <a:rPr lang="en-US"/>
              <a:t>Tighten the stomach muscles as you lift</a:t>
            </a:r>
            <a:endParaRPr lang="en-US">
              <a:cs typeface="Calibri"/>
            </a:endParaRPr>
          </a:p>
          <a:p>
            <a:pPr lvl="1">
              <a:spcBef>
                <a:spcPts val="1015"/>
              </a:spcBef>
              <a:buFont typeface="Courier New,monospace"/>
              <a:buChar char="•"/>
            </a:pPr>
            <a:r>
              <a:rPr lang="en-US"/>
              <a:t>Lift with your legs and stand up in a smooth, even motion</a:t>
            </a:r>
            <a:endParaRPr lang="en-US">
              <a:cs typeface="Calibri" panose="020F0502020204030204"/>
            </a:endParaRPr>
          </a:p>
          <a:p>
            <a:pPr lvl="1">
              <a:spcBef>
                <a:spcPts val="1015"/>
              </a:spcBef>
              <a:buFont typeface="Courier New,monospace"/>
              <a:buChar char="•"/>
            </a:pPr>
            <a:r>
              <a:rPr lang="en-US"/>
              <a:t>Avoid holding object away from your body while twisting </a:t>
            </a:r>
          </a:p>
          <a:p>
            <a:pPr>
              <a:spcBef>
                <a:spcPts val="1015"/>
              </a:spcBef>
              <a:buFont typeface="Courier New,monospace"/>
              <a:buChar char="•"/>
            </a:pPr>
            <a:r>
              <a:rPr lang="en-US">
                <a:cs typeface="Calibri"/>
              </a:rPr>
              <a:t>Speaker Demonstrates golfer's lift </a:t>
            </a:r>
          </a:p>
        </p:txBody>
      </p:sp>
      <p:sp>
        <p:nvSpPr>
          <p:cNvPr id="4" name="Slide Number Placeholder 3"/>
          <p:cNvSpPr>
            <a:spLocks noGrp="1"/>
          </p:cNvSpPr>
          <p:nvPr>
            <p:ph type="sldNum" sz="quarter" idx="5"/>
          </p:nvPr>
        </p:nvSpPr>
        <p:spPr/>
        <p:txBody>
          <a:bodyPr/>
          <a:lstStyle/>
          <a:p>
            <a:fld id="{5066179B-0BF2-4E88-8B9A-73B59AAB3F15}" type="slidenum">
              <a:rPr lang="en-US" smtClean="0"/>
              <a:t>167</a:t>
            </a:fld>
            <a:endParaRPr lang="en-US"/>
          </a:p>
        </p:txBody>
      </p:sp>
    </p:spTree>
    <p:extLst>
      <p:ext uri="{BB962C8B-B14F-4D97-AF65-F5344CB8AC3E}">
        <p14:creationId xmlns:p14="http://schemas.microsoft.com/office/powerpoint/2010/main" val="83133466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168</a:t>
            </a:fld>
            <a:endParaRPr lang="en-US"/>
          </a:p>
        </p:txBody>
      </p:sp>
    </p:spTree>
    <p:extLst>
      <p:ext uri="{BB962C8B-B14F-4D97-AF65-F5344CB8AC3E}">
        <p14:creationId xmlns:p14="http://schemas.microsoft.com/office/powerpoint/2010/main" val="41686521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169</a:t>
            </a:fld>
            <a:endParaRPr lang="en-US"/>
          </a:p>
        </p:txBody>
      </p:sp>
    </p:spTree>
    <p:extLst>
      <p:ext uri="{BB962C8B-B14F-4D97-AF65-F5344CB8AC3E}">
        <p14:creationId xmlns:p14="http://schemas.microsoft.com/office/powerpoint/2010/main" val="302536132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170</a:t>
            </a:fld>
            <a:endParaRPr lang="en-US"/>
          </a:p>
        </p:txBody>
      </p:sp>
    </p:spTree>
    <p:extLst>
      <p:ext uri="{BB962C8B-B14F-4D97-AF65-F5344CB8AC3E}">
        <p14:creationId xmlns:p14="http://schemas.microsoft.com/office/powerpoint/2010/main" val="3226281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You'll all be signed up for CSU and attend over the next few months</a:t>
            </a:r>
          </a:p>
          <a:p>
            <a:endParaRPr lang="en-US" dirty="0">
              <a:ea typeface="Calibri"/>
              <a:cs typeface="Calibri"/>
            </a:endParaRPr>
          </a:p>
          <a:p>
            <a:r>
              <a:rPr lang="en-US" dirty="0">
                <a:ea typeface="Calibri"/>
                <a:cs typeface="Calibri"/>
              </a:rPr>
              <a:t>So For Staff and By Staff has been in the bones of the program from the beginning.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182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171</a:t>
            </a:fld>
            <a:endParaRPr lang="en-US"/>
          </a:p>
        </p:txBody>
      </p:sp>
    </p:spTree>
    <p:extLst>
      <p:ext uri="{BB962C8B-B14F-4D97-AF65-F5344CB8AC3E}">
        <p14:creationId xmlns:p14="http://schemas.microsoft.com/office/powerpoint/2010/main" val="327817909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172</a:t>
            </a:fld>
            <a:endParaRPr lang="en-US"/>
          </a:p>
        </p:txBody>
      </p:sp>
    </p:spTree>
    <p:extLst>
      <p:ext uri="{BB962C8B-B14F-4D97-AF65-F5344CB8AC3E}">
        <p14:creationId xmlns:p14="http://schemas.microsoft.com/office/powerpoint/2010/main" val="7512536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E67C1BBE-9A25-470B-B506-C96FB5CDF126}" type="slidenum">
              <a:rPr lang="en-US">
                <a:solidFill>
                  <a:prstClr val="black"/>
                </a:solidFill>
                <a:latin typeface="Times New Roman" pitchFamily="18" charset="0"/>
              </a:rPr>
              <a:pPr defTabSz="464149">
                <a:defRPr/>
              </a:pPr>
              <a:t>173</a:t>
            </a:fld>
            <a:endParaRPr lang="en-US">
              <a:solidFill>
                <a:prstClr val="black"/>
              </a:solidFill>
              <a:latin typeface="Times New Roman" pitchFamily="18"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r>
              <a:rPr lang="en-US" dirty="0"/>
              <a:t>Preparation:</a:t>
            </a:r>
          </a:p>
          <a:p>
            <a:r>
              <a:rPr lang="en-US" dirty="0"/>
              <a:t>Grab fire extinguisher from wall by computer room</a:t>
            </a:r>
          </a:p>
          <a:p>
            <a:r>
              <a:rPr lang="en-US" dirty="0"/>
              <a:t>New Employee Safety Orientation (will have to fill out today for personnel file) 3. Give them each a Emergency Alert Sheet Will need MRI form and safety orientation test sheet same day.</a:t>
            </a:r>
          </a:p>
        </p:txBody>
      </p:sp>
    </p:spTree>
    <p:extLst>
      <p:ext uri="{BB962C8B-B14F-4D97-AF65-F5344CB8AC3E}">
        <p14:creationId xmlns:p14="http://schemas.microsoft.com/office/powerpoint/2010/main" val="27204884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5A76690C-8A87-4A6C-9515-2EF14B931410}" type="slidenum">
              <a:rPr lang="en-US">
                <a:solidFill>
                  <a:prstClr val="black"/>
                </a:solidFill>
                <a:latin typeface="Times New Roman" pitchFamily="18" charset="0"/>
              </a:rPr>
              <a:pPr defTabSz="464149">
                <a:defRPr/>
              </a:pPr>
              <a:t>174</a:t>
            </a:fld>
            <a:endParaRPr lang="en-US">
              <a:solidFill>
                <a:prstClr val="black"/>
              </a:solidFill>
              <a:latin typeface="Times New Roman" pitchFamily="18"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r>
              <a:rPr lang="en-US" dirty="0"/>
              <a:t>Ask</a:t>
            </a:r>
            <a:r>
              <a:rPr lang="en-US" baseline="0" dirty="0"/>
              <a:t> if who could name a potential </a:t>
            </a:r>
            <a:r>
              <a:rPr lang="en-US" dirty="0"/>
              <a:t>hazard in their work environment or the facilities and what</a:t>
            </a:r>
            <a:r>
              <a:rPr lang="en-US" baseline="0" dirty="0"/>
              <a:t> could you do </a:t>
            </a:r>
            <a:r>
              <a:rPr lang="en-US" dirty="0"/>
              <a:t>to reduce the risk</a:t>
            </a:r>
            <a:r>
              <a:rPr lang="en-US" baseline="0" dirty="0"/>
              <a:t> and prevent </a:t>
            </a:r>
            <a:r>
              <a:rPr lang="en-US" dirty="0"/>
              <a:t>injury.</a:t>
            </a:r>
          </a:p>
          <a:p>
            <a:endParaRPr lang="en-US" dirty="0"/>
          </a:p>
        </p:txBody>
      </p:sp>
    </p:spTree>
    <p:extLst>
      <p:ext uri="{BB962C8B-B14F-4D97-AF65-F5344CB8AC3E}">
        <p14:creationId xmlns:p14="http://schemas.microsoft.com/office/powerpoint/2010/main" val="325458022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6AC5337C-9AED-4894-AE14-04425103C2B9}" type="slidenum">
              <a:rPr lang="en-US">
                <a:solidFill>
                  <a:prstClr val="black"/>
                </a:solidFill>
                <a:latin typeface="Times New Roman" pitchFamily="18" charset="0"/>
              </a:rPr>
              <a:pPr defTabSz="464149">
                <a:defRPr/>
              </a:pPr>
              <a:t>175</a:t>
            </a:fld>
            <a:endParaRPr lang="en-US">
              <a:solidFill>
                <a:prstClr val="black"/>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r>
              <a:rPr lang="en-US" dirty="0"/>
              <a:t>Safety part of mission statement on nametag (word “safe” put in a few years ago)</a:t>
            </a:r>
          </a:p>
          <a:p>
            <a:endParaRPr lang="en-US" dirty="0"/>
          </a:p>
          <a:p>
            <a:r>
              <a:rPr lang="en-US" dirty="0"/>
              <a:t>NSPG – Stoughton one of first hospitals to open charts to WHA for Checkpoint; very transparent</a:t>
            </a:r>
          </a:p>
          <a:p>
            <a:endParaRPr lang="en-US" dirty="0"/>
          </a:p>
          <a:p>
            <a:r>
              <a:rPr lang="en-US" dirty="0"/>
              <a:t>Patient Safety Coordinator = TINA; she submits data to WHA</a:t>
            </a:r>
          </a:p>
          <a:p>
            <a:endParaRPr lang="en-US" dirty="0"/>
          </a:p>
          <a:p>
            <a:r>
              <a:rPr lang="en-US" b="1" dirty="0"/>
              <a:t>BEFORE signing safety sheet today, you acknowledge that you can report concerns without fear for job.</a:t>
            </a:r>
            <a:r>
              <a:rPr lang="en-US" dirty="0"/>
              <a:t> </a:t>
            </a:r>
          </a:p>
        </p:txBody>
      </p:sp>
    </p:spTree>
    <p:extLst>
      <p:ext uri="{BB962C8B-B14F-4D97-AF65-F5344CB8AC3E}">
        <p14:creationId xmlns:p14="http://schemas.microsoft.com/office/powerpoint/2010/main" val="336199891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176</a:t>
            </a:fld>
            <a:endParaRPr lang="en-US"/>
          </a:p>
        </p:txBody>
      </p:sp>
    </p:spTree>
    <p:extLst>
      <p:ext uri="{BB962C8B-B14F-4D97-AF65-F5344CB8AC3E}">
        <p14:creationId xmlns:p14="http://schemas.microsoft.com/office/powerpoint/2010/main" val="171111145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6D4A04E2-B950-4AA0-8EA8-07D1B2718791}" type="slidenum">
              <a:rPr lang="en-US">
                <a:solidFill>
                  <a:prstClr val="black"/>
                </a:solidFill>
                <a:latin typeface="Times New Roman" pitchFamily="18" charset="0"/>
              </a:rPr>
              <a:pPr defTabSz="464149">
                <a:defRPr/>
              </a:pPr>
              <a:t>177</a:t>
            </a:fld>
            <a:endParaRPr lang="en-US">
              <a:solidFill>
                <a:prstClr val="black"/>
              </a:solidFill>
              <a:latin typeface="Times New Roman"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en-US" dirty="0"/>
              <a:t>Open Intranet and find SZP</a:t>
            </a:r>
          </a:p>
          <a:p>
            <a:r>
              <a:rPr lang="en-US" dirty="0"/>
              <a:t>Click on Submit Event</a:t>
            </a:r>
          </a:p>
          <a:p>
            <a:r>
              <a:rPr lang="en-US" dirty="0"/>
              <a:t>Choose Employee and Fill out</a:t>
            </a:r>
          </a:p>
          <a:p>
            <a:endParaRPr lang="en-US" dirty="0"/>
          </a:p>
          <a:p>
            <a:r>
              <a:rPr lang="en-US" dirty="0"/>
              <a:t>NEVER fill out Social Security</a:t>
            </a:r>
          </a:p>
          <a:p>
            <a:endParaRPr lang="en-US" dirty="0"/>
          </a:p>
          <a:p>
            <a:r>
              <a:rPr lang="en-US" b="1" dirty="0"/>
              <a:t>Under Event Type, click on Employee Incident.  Must do this in addition to choosing employee at top of screen.</a:t>
            </a:r>
          </a:p>
          <a:p>
            <a:r>
              <a:rPr lang="en-US" dirty="0"/>
              <a:t>Don’t forget to ask for help.</a:t>
            </a:r>
          </a:p>
          <a:p>
            <a:r>
              <a:rPr lang="en-US" dirty="0"/>
              <a:t>Additionally, show</a:t>
            </a:r>
            <a:r>
              <a:rPr lang="en-US" baseline="0" dirty="0"/>
              <a:t> patient/other form and briefly run through the process.</a:t>
            </a:r>
          </a:p>
          <a:p>
            <a:r>
              <a:rPr lang="en-US" baseline="0" dirty="0"/>
              <a:t>Focus on Good Catch/Near Miss and the importance of documenting these events.</a:t>
            </a:r>
            <a:endParaRPr lang="en-US" dirty="0"/>
          </a:p>
        </p:txBody>
      </p:sp>
    </p:spTree>
    <p:extLst>
      <p:ext uri="{BB962C8B-B14F-4D97-AF65-F5344CB8AC3E}">
        <p14:creationId xmlns:p14="http://schemas.microsoft.com/office/powerpoint/2010/main" val="23227782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D5651F96-7FE3-49C0-992A-A4F1DCDF3B39}" type="slidenum">
              <a:rPr lang="en-US">
                <a:solidFill>
                  <a:prstClr val="black"/>
                </a:solidFill>
                <a:latin typeface="Times New Roman" pitchFamily="18" charset="0"/>
              </a:rPr>
              <a:pPr defTabSz="464149">
                <a:defRPr/>
              </a:pPr>
              <a:t>178</a:t>
            </a:fld>
            <a:endParaRPr lang="en-US">
              <a:solidFill>
                <a:prstClr val="black"/>
              </a:solidFill>
              <a:latin typeface="Times New Roman"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dirty="0"/>
              <a:t>Switched to plain language May 2, 2011</a:t>
            </a:r>
          </a:p>
          <a:p>
            <a:endParaRPr lang="en-US" dirty="0"/>
          </a:p>
          <a:p>
            <a:r>
              <a:rPr lang="en-US" dirty="0"/>
              <a:t>Emergency alerts</a:t>
            </a:r>
            <a:r>
              <a:rPr lang="en-US" baseline="0" dirty="0"/>
              <a:t> can also be found on employee </a:t>
            </a:r>
            <a:r>
              <a:rPr lang="en-US" dirty="0"/>
              <a:t>name badge</a:t>
            </a:r>
          </a:p>
        </p:txBody>
      </p:sp>
    </p:spTree>
    <p:extLst>
      <p:ext uri="{BB962C8B-B14F-4D97-AF65-F5344CB8AC3E}">
        <p14:creationId xmlns:p14="http://schemas.microsoft.com/office/powerpoint/2010/main" val="29029429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179</a:t>
            </a:fld>
            <a:endParaRPr lang="en-US"/>
          </a:p>
        </p:txBody>
      </p:sp>
    </p:spTree>
    <p:extLst>
      <p:ext uri="{BB962C8B-B14F-4D97-AF65-F5344CB8AC3E}">
        <p14:creationId xmlns:p14="http://schemas.microsoft.com/office/powerpoint/2010/main" val="388999880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4149">
              <a:defRPr/>
            </a:pPr>
            <a:fld id="{DE57E816-8236-48A7-AAAE-207511A49A10}" type="slidenum">
              <a:rPr lang="en-US">
                <a:solidFill>
                  <a:prstClr val="black"/>
                </a:solidFill>
                <a:latin typeface="Calibri" panose="020F0502020204030204"/>
              </a:rPr>
              <a:pPr defTabSz="464149">
                <a:defRPr/>
              </a:pPr>
              <a:t>180</a:t>
            </a:fld>
            <a:endParaRPr lang="en-US">
              <a:solidFill>
                <a:prstClr val="black"/>
              </a:solidFill>
              <a:latin typeface="Calibri" panose="020F0502020204030204"/>
            </a:endParaRPr>
          </a:p>
        </p:txBody>
      </p:sp>
    </p:spTree>
    <p:extLst>
      <p:ext uri="{BB962C8B-B14F-4D97-AF65-F5344CB8AC3E}">
        <p14:creationId xmlns:p14="http://schemas.microsoft.com/office/powerpoint/2010/main" val="204252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are our customers at Stoughton Health?</a:t>
            </a:r>
          </a:p>
          <a:p>
            <a:endParaRPr lang="en-US" dirty="0">
              <a:ea typeface="Calibri"/>
              <a:cs typeface="Calibri"/>
            </a:endParaRPr>
          </a:p>
          <a:p>
            <a:r>
              <a:rPr lang="en-US" dirty="0">
                <a:ea typeface="Calibri"/>
                <a:cs typeface="Calibri"/>
              </a:rPr>
              <a:t>This is an operational definition as you get started here at SH.  Customers are anyone – staff, patients, family, guests – that we encounter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0354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181</a:t>
            </a:fld>
            <a:endParaRPr lang="en-US"/>
          </a:p>
        </p:txBody>
      </p:sp>
    </p:spTree>
    <p:extLst>
      <p:ext uri="{BB962C8B-B14F-4D97-AF65-F5344CB8AC3E}">
        <p14:creationId xmlns:p14="http://schemas.microsoft.com/office/powerpoint/2010/main" val="14919365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182</a:t>
            </a:fld>
            <a:endParaRPr lang="en-US"/>
          </a:p>
        </p:txBody>
      </p:sp>
    </p:spTree>
    <p:extLst>
      <p:ext uri="{BB962C8B-B14F-4D97-AF65-F5344CB8AC3E}">
        <p14:creationId xmlns:p14="http://schemas.microsoft.com/office/powerpoint/2010/main" val="194703638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E3C187E3-82C5-4A2C-B83F-5000999D5841}" type="slidenum">
              <a:rPr lang="en-US">
                <a:solidFill>
                  <a:prstClr val="black"/>
                </a:solidFill>
                <a:latin typeface="Times New Roman" pitchFamily="18" charset="0"/>
              </a:rPr>
              <a:pPr defTabSz="464149">
                <a:defRPr/>
              </a:pPr>
              <a:t>183</a:t>
            </a:fld>
            <a:endParaRPr lang="en-US">
              <a:solidFill>
                <a:prstClr val="black"/>
              </a:solidFill>
              <a:latin typeface="Times New Roman"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r>
              <a:rPr lang="en-US" dirty="0"/>
              <a:t>MSDS Resources can be found on the Stoughton</a:t>
            </a:r>
            <a:r>
              <a:rPr lang="en-US" baseline="0" dirty="0"/>
              <a:t> Hospital </a:t>
            </a:r>
            <a:r>
              <a:rPr lang="en-US" dirty="0"/>
              <a:t>Intranet.</a:t>
            </a:r>
          </a:p>
          <a:p>
            <a:endParaRPr lang="en-US" dirty="0"/>
          </a:p>
          <a:p>
            <a:r>
              <a:rPr lang="en-US" dirty="0"/>
              <a:t>Go to P for </a:t>
            </a:r>
            <a:r>
              <a:rPr lang="en-US" dirty="0" err="1"/>
              <a:t>Purell</a:t>
            </a:r>
            <a:r>
              <a:rPr lang="en-US" dirty="0"/>
              <a:t> Hand Sanitizer Foam</a:t>
            </a:r>
          </a:p>
          <a:p>
            <a:r>
              <a:rPr lang="en-US" dirty="0"/>
              <a:t>PDF on left is scanned copy of MSDS</a:t>
            </a:r>
          </a:p>
          <a:p>
            <a:r>
              <a:rPr lang="en-US" dirty="0"/>
              <a:t>Who makes product?  GOJO</a:t>
            </a:r>
          </a:p>
          <a:p>
            <a:endParaRPr lang="en-US" dirty="0"/>
          </a:p>
          <a:p>
            <a:r>
              <a:rPr lang="en-US" dirty="0"/>
              <a:t>Click Locations and open</a:t>
            </a:r>
          </a:p>
          <a:p>
            <a:r>
              <a:rPr lang="en-US" dirty="0"/>
              <a:t>Expand corporate</a:t>
            </a:r>
          </a:p>
          <a:p>
            <a:r>
              <a:rPr lang="en-US" dirty="0"/>
              <a:t>Can bring up your own department</a:t>
            </a:r>
          </a:p>
          <a:p>
            <a:endParaRPr lang="en-US" dirty="0"/>
          </a:p>
          <a:p>
            <a:r>
              <a:rPr lang="en-US" dirty="0"/>
              <a:t>If questions, can e-mail me: arowin@stohosp.com</a:t>
            </a:r>
          </a:p>
        </p:txBody>
      </p:sp>
    </p:spTree>
    <p:extLst>
      <p:ext uri="{BB962C8B-B14F-4D97-AF65-F5344CB8AC3E}">
        <p14:creationId xmlns:p14="http://schemas.microsoft.com/office/powerpoint/2010/main" val="38456317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8D8DF0CD-CF30-4827-BB53-5C22E61B46B6}" type="slidenum">
              <a:rPr lang="en-US">
                <a:solidFill>
                  <a:prstClr val="black"/>
                </a:solidFill>
                <a:latin typeface="Times New Roman" pitchFamily="18" charset="0"/>
              </a:rPr>
              <a:pPr defTabSz="464149">
                <a:defRPr/>
              </a:pPr>
              <a:t>184</a:t>
            </a:fld>
            <a:endParaRPr lang="en-US">
              <a:solidFill>
                <a:prstClr val="black"/>
              </a:solidFill>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r>
              <a:rPr lang="en-US" sz="1000" dirty="0"/>
              <a:t>Rescue: Anyone in danger</a:t>
            </a:r>
          </a:p>
          <a:p>
            <a:endParaRPr lang="en-US" sz="1000" dirty="0"/>
          </a:p>
          <a:p>
            <a:r>
              <a:rPr lang="en-US" sz="1000" dirty="0"/>
              <a:t>Alarm: Pull alarm and call switchboard (0)</a:t>
            </a:r>
          </a:p>
          <a:p>
            <a:endParaRPr lang="en-US" sz="1000" dirty="0"/>
          </a:p>
          <a:p>
            <a:r>
              <a:rPr lang="en-US" sz="1000" dirty="0"/>
              <a:t>Contain: Close doors</a:t>
            </a:r>
          </a:p>
          <a:p>
            <a:endParaRPr lang="en-US" sz="1000" dirty="0"/>
          </a:p>
          <a:p>
            <a:r>
              <a:rPr lang="en-US" sz="1000" dirty="0"/>
              <a:t>Extinguish (if comfortable) or Evacuate:</a:t>
            </a:r>
          </a:p>
          <a:p>
            <a:pPr marL="174056" indent="-174056">
              <a:buFont typeface="Arial" panose="020B0604020202020204" pitchFamily="34" charset="0"/>
              <a:buChar char="•"/>
            </a:pPr>
            <a:r>
              <a:rPr lang="en-US" sz="1000" dirty="0"/>
              <a:t>Evacuate means moving from one fire compartment (areas between doors) to another, NOT go outside always go DOWN, stairs only.  Can use MEDSLED</a:t>
            </a:r>
          </a:p>
          <a:p>
            <a:endParaRPr lang="en-US" sz="1000" dirty="0"/>
          </a:p>
        </p:txBody>
      </p:sp>
    </p:spTree>
    <p:extLst>
      <p:ext uri="{BB962C8B-B14F-4D97-AF65-F5344CB8AC3E}">
        <p14:creationId xmlns:p14="http://schemas.microsoft.com/office/powerpoint/2010/main" val="237002121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185</a:t>
            </a:fld>
            <a:endParaRPr lang="en-US"/>
          </a:p>
        </p:txBody>
      </p:sp>
    </p:spTree>
    <p:extLst>
      <p:ext uri="{BB962C8B-B14F-4D97-AF65-F5344CB8AC3E}">
        <p14:creationId xmlns:p14="http://schemas.microsoft.com/office/powerpoint/2010/main" val="103149352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a:t>
            </a:r>
          </a:p>
          <a:p>
            <a:r>
              <a:rPr lang="en-US" dirty="0"/>
              <a:t>Pull pin, Aim at base, Squeeze 8-10 feet away because of pressure, Sweep  HAVE BACK TO DOOR</a:t>
            </a:r>
          </a:p>
          <a:p>
            <a:endParaRPr lang="en-US" dirty="0"/>
          </a:p>
          <a:p>
            <a:r>
              <a:rPr lang="en-US" dirty="0"/>
              <a:t>Heavy powder comes out to deprive of oxygen</a:t>
            </a:r>
          </a:p>
          <a:p>
            <a:endParaRPr lang="en-US" dirty="0"/>
          </a:p>
        </p:txBody>
      </p:sp>
      <p:sp>
        <p:nvSpPr>
          <p:cNvPr id="4" name="Slide Number Placeholder 3"/>
          <p:cNvSpPr>
            <a:spLocks noGrp="1"/>
          </p:cNvSpPr>
          <p:nvPr>
            <p:ph type="sldNum" sz="quarter" idx="10"/>
          </p:nvPr>
        </p:nvSpPr>
        <p:spPr/>
        <p:txBody>
          <a:bodyPr/>
          <a:lstStyle/>
          <a:p>
            <a:pPr defTabSz="464149">
              <a:defRPr/>
            </a:pPr>
            <a:fld id="{DE57E816-8236-48A7-AAAE-207511A49A10}" type="slidenum">
              <a:rPr lang="en-US">
                <a:solidFill>
                  <a:prstClr val="black"/>
                </a:solidFill>
                <a:latin typeface="Calibri" panose="020F0502020204030204"/>
              </a:rPr>
              <a:pPr defTabSz="464149">
                <a:defRPr/>
              </a:pPr>
              <a:t>186</a:t>
            </a:fld>
            <a:endParaRPr lang="en-US">
              <a:solidFill>
                <a:prstClr val="black"/>
              </a:solidFill>
              <a:latin typeface="Calibri" panose="020F0502020204030204"/>
            </a:endParaRPr>
          </a:p>
        </p:txBody>
      </p:sp>
    </p:spTree>
    <p:extLst>
      <p:ext uri="{BB962C8B-B14F-4D97-AF65-F5344CB8AC3E}">
        <p14:creationId xmlns:p14="http://schemas.microsoft.com/office/powerpoint/2010/main" val="10063525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595DB6A5-7B54-48B9-A403-6B5ADDE46345}" type="slidenum">
              <a:rPr lang="en-US">
                <a:solidFill>
                  <a:prstClr val="black"/>
                </a:solidFill>
                <a:latin typeface="Times New Roman" pitchFamily="18" charset="0"/>
              </a:rPr>
              <a:pPr defTabSz="464149">
                <a:defRPr/>
              </a:pPr>
              <a:t>187</a:t>
            </a:fld>
            <a:endParaRPr lang="en-US">
              <a:solidFill>
                <a:prstClr val="black"/>
              </a:solidFill>
              <a:latin typeface="Times New Roman"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66705322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188</a:t>
            </a:fld>
            <a:endParaRPr lang="en-US"/>
          </a:p>
        </p:txBody>
      </p:sp>
    </p:spTree>
    <p:extLst>
      <p:ext uri="{BB962C8B-B14F-4D97-AF65-F5344CB8AC3E}">
        <p14:creationId xmlns:p14="http://schemas.microsoft.com/office/powerpoint/2010/main" val="285484136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189</a:t>
            </a:fld>
            <a:endParaRPr lang="en-US"/>
          </a:p>
        </p:txBody>
      </p:sp>
    </p:spTree>
    <p:extLst>
      <p:ext uri="{BB962C8B-B14F-4D97-AF65-F5344CB8AC3E}">
        <p14:creationId xmlns:p14="http://schemas.microsoft.com/office/powerpoint/2010/main" val="2423737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190</a:t>
            </a:fld>
            <a:endParaRPr lang="en-US"/>
          </a:p>
        </p:txBody>
      </p:sp>
    </p:spTree>
    <p:extLst>
      <p:ext uri="{BB962C8B-B14F-4D97-AF65-F5344CB8AC3E}">
        <p14:creationId xmlns:p14="http://schemas.microsoft.com/office/powerpoint/2010/main" val="4146608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Chris talked about our M / V / V at the start.  Let's review...</a:t>
            </a:r>
          </a:p>
          <a:p>
            <a:endParaRPr lang="en-US" dirty="0">
              <a:ea typeface="Calibri"/>
              <a:cs typeface="Calibri"/>
            </a:endParaRPr>
          </a:p>
          <a:p>
            <a:r>
              <a:rPr lang="en-US" dirty="0">
                <a:ea typeface="Calibri"/>
                <a:cs typeface="Calibri"/>
              </a:rPr>
              <a:t>These are the very foundations of our culture here at SH</a:t>
            </a:r>
          </a:p>
        </p:txBody>
      </p:sp>
      <p:sp>
        <p:nvSpPr>
          <p:cNvPr id="4" name="Slide Number Placeholder 3"/>
          <p:cNvSpPr>
            <a:spLocks noGrp="1"/>
          </p:cNvSpPr>
          <p:nvPr>
            <p:ph type="sldNum" sz="quarter" idx="10"/>
          </p:nvPr>
        </p:nvSpPr>
        <p:spPr/>
        <p:txBody>
          <a:bodyPr/>
          <a:lstStyle/>
          <a:p>
            <a:pPr marL="0" marR="0" lvl="0" indent="0" algn="r" defTabSz="464149" rtl="0" eaLnBrk="1" fontAlgn="auto" latinLnBrk="0" hangingPunct="1">
              <a:lnSpc>
                <a:spcPct val="100000"/>
              </a:lnSpc>
              <a:spcBef>
                <a:spcPts val="0"/>
              </a:spcBef>
              <a:spcAft>
                <a:spcPts val="0"/>
              </a:spcAft>
              <a:buClrTx/>
              <a:buSzTx/>
              <a:buFontTx/>
              <a:buNone/>
              <a:tabLst/>
              <a:defRPr/>
            </a:pPr>
            <a:fld id="{0FC14DA7-F7C1-4190-9C3F-0DD7818EEC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14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007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191</a:t>
            </a:fld>
            <a:endParaRPr lang="en-US"/>
          </a:p>
        </p:txBody>
      </p:sp>
    </p:spTree>
    <p:extLst>
      <p:ext uri="{BB962C8B-B14F-4D97-AF65-F5344CB8AC3E}">
        <p14:creationId xmlns:p14="http://schemas.microsoft.com/office/powerpoint/2010/main" val="171287832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192</a:t>
            </a:fld>
            <a:endParaRPr lang="en-US"/>
          </a:p>
        </p:txBody>
      </p:sp>
    </p:spTree>
    <p:extLst>
      <p:ext uri="{BB962C8B-B14F-4D97-AF65-F5344CB8AC3E}">
        <p14:creationId xmlns:p14="http://schemas.microsoft.com/office/powerpoint/2010/main" val="329920380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193</a:t>
            </a:fld>
            <a:endParaRPr lang="en-US"/>
          </a:p>
        </p:txBody>
      </p:sp>
    </p:spTree>
    <p:extLst>
      <p:ext uri="{BB962C8B-B14F-4D97-AF65-F5344CB8AC3E}">
        <p14:creationId xmlns:p14="http://schemas.microsoft.com/office/powerpoint/2010/main" val="37976013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194</a:t>
            </a:fld>
            <a:endParaRPr lang="en-US"/>
          </a:p>
        </p:txBody>
      </p:sp>
    </p:spTree>
    <p:extLst>
      <p:ext uri="{BB962C8B-B14F-4D97-AF65-F5344CB8AC3E}">
        <p14:creationId xmlns:p14="http://schemas.microsoft.com/office/powerpoint/2010/main" val="31337029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195</a:t>
            </a:fld>
            <a:endParaRPr lang="en-US"/>
          </a:p>
        </p:txBody>
      </p:sp>
    </p:spTree>
    <p:extLst>
      <p:ext uri="{BB962C8B-B14F-4D97-AF65-F5344CB8AC3E}">
        <p14:creationId xmlns:p14="http://schemas.microsoft.com/office/powerpoint/2010/main" val="252399436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196</a:t>
            </a:fld>
            <a:endParaRPr lang="en-US"/>
          </a:p>
        </p:txBody>
      </p:sp>
    </p:spTree>
    <p:extLst>
      <p:ext uri="{BB962C8B-B14F-4D97-AF65-F5344CB8AC3E}">
        <p14:creationId xmlns:p14="http://schemas.microsoft.com/office/powerpoint/2010/main" val="195386873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197</a:t>
            </a:fld>
            <a:endParaRPr lang="en-US"/>
          </a:p>
        </p:txBody>
      </p:sp>
    </p:spTree>
    <p:extLst>
      <p:ext uri="{BB962C8B-B14F-4D97-AF65-F5344CB8AC3E}">
        <p14:creationId xmlns:p14="http://schemas.microsoft.com/office/powerpoint/2010/main" val="76037870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198</a:t>
            </a:fld>
            <a:endParaRPr lang="en-US"/>
          </a:p>
        </p:txBody>
      </p:sp>
    </p:spTree>
    <p:extLst>
      <p:ext uri="{BB962C8B-B14F-4D97-AF65-F5344CB8AC3E}">
        <p14:creationId xmlns:p14="http://schemas.microsoft.com/office/powerpoint/2010/main" val="194741458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199</a:t>
            </a:fld>
            <a:endParaRPr lang="en-US"/>
          </a:p>
        </p:txBody>
      </p:sp>
    </p:spTree>
    <p:extLst>
      <p:ext uri="{BB962C8B-B14F-4D97-AF65-F5344CB8AC3E}">
        <p14:creationId xmlns:p14="http://schemas.microsoft.com/office/powerpoint/2010/main" val="169634083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200</a:t>
            </a:fld>
            <a:endParaRPr lang="en-US"/>
          </a:p>
        </p:txBody>
      </p:sp>
    </p:spTree>
    <p:extLst>
      <p:ext uri="{BB962C8B-B14F-4D97-AF65-F5344CB8AC3E}">
        <p14:creationId xmlns:p14="http://schemas.microsoft.com/office/powerpoint/2010/main" val="293544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1D509-5E54-4992-890F-A2212B5CAC6D}" type="slidenum">
              <a:rPr lang="en-US" smtClean="0"/>
              <a:t>2</a:t>
            </a:fld>
            <a:endParaRPr lang="en-US"/>
          </a:p>
        </p:txBody>
      </p:sp>
    </p:spTree>
    <p:extLst>
      <p:ext uri="{BB962C8B-B14F-4D97-AF65-F5344CB8AC3E}">
        <p14:creationId xmlns:p14="http://schemas.microsoft.com/office/powerpoint/2010/main" val="92951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Excellence Standards of Performance are what we expect of ourselves every day</a:t>
            </a:r>
          </a:p>
          <a:p>
            <a:endParaRPr lang="en-US" dirty="0">
              <a:ea typeface="Calibri"/>
              <a:cs typeface="Calibri"/>
            </a:endParaRPr>
          </a:p>
          <a:p>
            <a:r>
              <a:rPr lang="en-US">
                <a:ea typeface="Calibri"/>
                <a:cs typeface="Calibri"/>
              </a:rPr>
              <a:t>How do you know what expectations others have?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60280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201</a:t>
            </a:fld>
            <a:endParaRPr lang="en-US"/>
          </a:p>
        </p:txBody>
      </p:sp>
    </p:spTree>
    <p:extLst>
      <p:ext uri="{BB962C8B-B14F-4D97-AF65-F5344CB8AC3E}">
        <p14:creationId xmlns:p14="http://schemas.microsoft.com/office/powerpoint/2010/main" val="141735055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202</a:t>
            </a:fld>
            <a:endParaRPr lang="en-US"/>
          </a:p>
        </p:txBody>
      </p:sp>
    </p:spTree>
    <p:extLst>
      <p:ext uri="{BB962C8B-B14F-4D97-AF65-F5344CB8AC3E}">
        <p14:creationId xmlns:p14="http://schemas.microsoft.com/office/powerpoint/2010/main" val="378546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are </a:t>
            </a:r>
            <a:r>
              <a:rPr lang="en-US" dirty="0" err="1">
                <a:ea typeface="Calibri"/>
                <a:cs typeface="Calibri"/>
              </a:rPr>
              <a:t>Hows</a:t>
            </a:r>
            <a:r>
              <a:rPr lang="en-US" dirty="0">
                <a:ea typeface="Calibri"/>
                <a:cs typeface="Calibri"/>
              </a:rPr>
              <a:t> to our culture.  </a:t>
            </a:r>
          </a:p>
          <a:p>
            <a:endParaRPr lang="en-US" dirty="0">
              <a:ea typeface="Calibri"/>
              <a:cs typeface="Calibri"/>
            </a:endParaRPr>
          </a:p>
          <a:p>
            <a:r>
              <a:rPr lang="en-US" dirty="0">
                <a:ea typeface="Calibri"/>
                <a:cs typeface="Calibri"/>
              </a:rPr>
              <a:t>By living these virtues every day we can achieve our mission</a:t>
            </a:r>
          </a:p>
          <a:p>
            <a:endParaRPr lang="en-US" dirty="0">
              <a:ea typeface="Calibri"/>
              <a:cs typeface="Calibri"/>
            </a:endParaRPr>
          </a:p>
          <a:p>
            <a:r>
              <a:rPr lang="en-US" dirty="0"/>
              <a:t>Attitude – choosing to assume best intent and be kind </a:t>
            </a:r>
            <a:endParaRPr lang="en-US" dirty="0">
              <a:ea typeface="Calibri"/>
              <a:cs typeface="Calibri"/>
            </a:endParaRPr>
          </a:p>
          <a:p>
            <a:r>
              <a:rPr lang="en-US" dirty="0"/>
              <a:t>Accountability – owning our imperfections and helping others with theirs</a:t>
            </a:r>
            <a:endParaRPr lang="en-US" dirty="0">
              <a:ea typeface="Calibri"/>
              <a:cs typeface="Calibri"/>
            </a:endParaRPr>
          </a:p>
          <a:p>
            <a:r>
              <a:rPr lang="en-US" dirty="0"/>
              <a:t>Appearance – bringing as much of our authentic selves to work every day – smile – we have the </a:t>
            </a:r>
            <a:r>
              <a:rPr lang="en-US" dirty="0" err="1"/>
              <a:t>priviledge</a:t>
            </a:r>
            <a:r>
              <a:rPr lang="en-US" dirty="0"/>
              <a:t> of serving others every day</a:t>
            </a:r>
            <a:endParaRPr lang="en-US" dirty="0">
              <a:ea typeface="Calibri"/>
              <a:cs typeface="Calibri"/>
            </a:endParaRPr>
          </a:p>
          <a:p>
            <a:r>
              <a:rPr lang="en-US" dirty="0"/>
              <a:t>Communication – being pro-active and respectful</a:t>
            </a:r>
            <a:endParaRPr lang="en-US" dirty="0">
              <a:ea typeface="Calibri"/>
              <a:cs typeface="Calibri"/>
            </a:endParaRPr>
          </a:p>
          <a:p>
            <a:r>
              <a:rPr lang="en-US" dirty="0"/>
              <a:t>Teamwork – coming together to the very best work</a:t>
            </a:r>
            <a:endParaRPr lang="en-US" dirty="0">
              <a:ea typeface="Calibri"/>
              <a:cs typeface="Calibri"/>
            </a:endParaRPr>
          </a:p>
          <a:p>
            <a:r>
              <a:rPr lang="en-US" dirty="0"/>
              <a:t>Service – striving to do our best to take care of everyone we encounter</a:t>
            </a:r>
          </a:p>
          <a:p>
            <a:endParaRPr lang="en-US" dirty="0">
              <a:ea typeface="Calibri"/>
              <a:cs typeface="Calibri"/>
            </a:endParaRPr>
          </a:p>
          <a:p>
            <a:r>
              <a:rPr lang="en-US" dirty="0">
                <a:ea typeface="Calibri"/>
                <a:cs typeface="Calibri"/>
              </a:rPr>
              <a:t>Reference Handouts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57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FAFFD-8144-E5C7-20C7-D13E99F42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5263A-E66A-1B70-2DC0-C7F07B347E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9D164-2755-DC9E-CB19-332D72D080DF}"/>
              </a:ext>
            </a:extLst>
          </p:cNvPr>
          <p:cNvSpPr>
            <a:spLocks noGrp="1"/>
          </p:cNvSpPr>
          <p:nvPr>
            <p:ph type="body" idx="1"/>
          </p:nvPr>
        </p:nvSpPr>
        <p:spPr/>
        <p:txBody>
          <a:bodyPr/>
          <a:lstStyle/>
          <a:p>
            <a:r>
              <a:rPr lang="en-US" dirty="0">
                <a:ea typeface="Calibri"/>
                <a:cs typeface="Calibri"/>
              </a:rPr>
              <a:t>These are groups of staff that work on specific areas of our AAACTS to keep them alive and well in the organization</a:t>
            </a:r>
            <a:endParaRPr lang="en-US" dirty="0"/>
          </a:p>
        </p:txBody>
      </p:sp>
      <p:sp>
        <p:nvSpPr>
          <p:cNvPr id="4" name="Slide Number Placeholder 3">
            <a:extLst>
              <a:ext uri="{FF2B5EF4-FFF2-40B4-BE49-F238E27FC236}">
                <a16:creationId xmlns:a16="http://schemas.microsoft.com/office/drawing/2014/main" id="{BB74EEE4-57CE-4AF8-CBF6-A4F6D0A97886}"/>
              </a:ext>
            </a:extLst>
          </p:cNvPr>
          <p:cNvSpPr>
            <a:spLocks noGrp="1"/>
          </p:cNvSpPr>
          <p:nvPr>
            <p:ph type="sldNum" sz="quarter" idx="10"/>
          </p:nvPr>
        </p:nvSpPr>
        <p:spPr/>
        <p:txBody>
          <a:bodyPr/>
          <a:lstStyle/>
          <a:p>
            <a:pPr marL="0" marR="0" lvl="0" indent="0" algn="r" defTabSz="464149" rtl="0" eaLnBrk="1" fontAlgn="auto" latinLnBrk="0" hangingPunct="1">
              <a:lnSpc>
                <a:spcPct val="100000"/>
              </a:lnSpc>
              <a:spcBef>
                <a:spcPts val="0"/>
              </a:spcBef>
              <a:spcAft>
                <a:spcPts val="0"/>
              </a:spcAft>
              <a:buClrTx/>
              <a:buSzTx/>
              <a:buFontTx/>
              <a:buNone/>
              <a:tabLst/>
              <a:defRPr/>
            </a:pPr>
            <a:fld id="{0FC14DA7-F7C1-4190-9C3F-0DD7818EEC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14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345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Walk through the org chart</a:t>
            </a:r>
          </a:p>
          <a:p>
            <a:endParaRPr lang="en-US" dirty="0">
              <a:ea typeface="Calibri"/>
              <a:cs typeface="Calibri"/>
            </a:endParaRPr>
          </a:p>
          <a:p>
            <a:r>
              <a:rPr lang="en-US" dirty="0">
                <a:ea typeface="Calibri"/>
                <a:cs typeface="Calibri"/>
              </a:rPr>
              <a:t>If once you get started you are interested in finding out more reach out to Andy Boryczka, Director of Engagement and Experience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429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Walk through the diagram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13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Strive to be your best self every day at SH.  We're here to support you in doing this and it is important.</a:t>
            </a:r>
          </a:p>
          <a:p>
            <a:endParaRPr lang="en-US" dirty="0">
              <a:ea typeface="Calibri"/>
              <a:cs typeface="Calibri"/>
            </a:endParaRPr>
          </a:p>
          <a:p>
            <a:r>
              <a:rPr lang="en-US" dirty="0">
                <a:ea typeface="Calibri"/>
                <a:cs typeface="Calibri"/>
              </a:rPr>
              <a:t>You'll here more about this in CSU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8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are now part of the great culture here.  You represent yourself, me and everyone that's here and come before.  Respect that and your best.  </a:t>
            </a:r>
          </a:p>
          <a:p>
            <a:endParaRPr lang="en-US" dirty="0">
              <a:ea typeface="Calibri"/>
              <a:cs typeface="Calibri"/>
            </a:endParaRPr>
          </a:p>
          <a:p>
            <a:r>
              <a:rPr lang="en-US" dirty="0">
                <a:ea typeface="Calibri"/>
                <a:cs typeface="Calibri"/>
              </a:rPr>
              <a:t>Make the leap of faith for others.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28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ea typeface="Calibri"/>
                <a:cs typeface="Calibri"/>
              </a:rPr>
              <a:t>They have gift cards and a form to complete when you give one out.</a:t>
            </a:r>
            <a:endParaRPr lang="en-US" dirty="0"/>
          </a:p>
          <a:p>
            <a:pPr>
              <a:lnSpc>
                <a:spcPct val="90000"/>
              </a:lnSpc>
              <a:spcBef>
                <a:spcPts val="1000"/>
              </a:spcBef>
            </a:pPr>
            <a:r>
              <a:rPr lang="en-US" dirty="0">
                <a:ea typeface="Calibri"/>
                <a:cs typeface="Calibri"/>
              </a:rPr>
              <a:t>If someone has an unmet expectation, these can be offered.  </a:t>
            </a:r>
            <a:endParaRPr lang="en-US" dirty="0"/>
          </a:p>
          <a:p>
            <a:pPr>
              <a:lnSpc>
                <a:spcPct val="90000"/>
              </a:lnSpc>
              <a:spcBef>
                <a:spcPts val="1000"/>
              </a:spcBef>
            </a:pPr>
            <a:r>
              <a:rPr lang="en-US" dirty="0"/>
              <a:t>Look for the toolbox in your department/work area (ask someone where it is if you don’t see it).</a:t>
            </a:r>
            <a:endParaRPr lang="en-US" dirty="0">
              <a:ea typeface="Calibri"/>
              <a:cs typeface="Calibri"/>
            </a:endParaRPr>
          </a:p>
          <a:p>
            <a:pPr>
              <a:lnSpc>
                <a:spcPct val="90000"/>
              </a:lnSpc>
              <a:spcBef>
                <a:spcPts val="1000"/>
              </a:spcBef>
            </a:pPr>
            <a:endParaRPr lang="en-US" dirty="0"/>
          </a:p>
          <a:p>
            <a:pPr>
              <a:lnSpc>
                <a:spcPct val="90000"/>
              </a:lnSpc>
              <a:spcBef>
                <a:spcPts val="1000"/>
              </a:spcBef>
            </a:pPr>
            <a:r>
              <a:rPr lang="en-US" dirty="0"/>
              <a:t>You'll learn more about these at Customer Service University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841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Interpersonal problems, conflicts and frustration are normal obstacles in a fast paced, quality oriented work environment. </a:t>
            </a:r>
          </a:p>
          <a:p>
            <a:endParaRPr lang="en-US">
              <a:ea typeface="Calibri"/>
              <a:cs typeface="Calibri"/>
            </a:endParaRPr>
          </a:p>
          <a:p>
            <a:r>
              <a:rPr lang="en-US" dirty="0">
                <a:ea typeface="Calibri"/>
                <a:cs typeface="Calibri"/>
              </a:rPr>
              <a:t>If you need help starting the conversation ask Andy or your manager or another leader who's style you feel works for you.</a:t>
            </a:r>
          </a:p>
          <a:p>
            <a:endParaRPr lang="en-US" dirty="0"/>
          </a:p>
          <a:p>
            <a:pPr>
              <a:spcBef>
                <a:spcPts val="1000"/>
              </a:spcBef>
            </a:pPr>
            <a:r>
              <a:rPr lang="en-US" b="1" dirty="0"/>
              <a:t>Interpersonal Conflict Resolution</a:t>
            </a:r>
            <a:endParaRPr lang="en-US"/>
          </a:p>
          <a:p>
            <a:pPr marL="628650" lvl="1" indent="-171450">
              <a:spcBef>
                <a:spcPts val="1000"/>
              </a:spcBef>
              <a:buFont typeface="Arial"/>
              <a:buChar char="•"/>
            </a:pPr>
            <a:r>
              <a:rPr lang="en-US" dirty="0"/>
              <a:t>Policy 9.81</a:t>
            </a:r>
            <a:endParaRPr lang="en-US" dirty="0">
              <a:ea typeface="Calibri"/>
              <a:cs typeface="Calibri"/>
            </a:endParaRPr>
          </a:p>
          <a:p>
            <a:pPr marL="628650" lvl="1" indent="-171450">
              <a:spcBef>
                <a:spcPts val="1000"/>
              </a:spcBef>
              <a:buFont typeface="Arial"/>
              <a:buChar char="•"/>
            </a:pPr>
            <a:r>
              <a:rPr lang="en-US" dirty="0">
                <a:ea typeface="Calibri"/>
                <a:cs typeface="Calibri"/>
              </a:rPr>
              <a:t>In your packet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980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Employee driven and administratively supported</a:t>
            </a:r>
          </a:p>
          <a:p>
            <a:pPr marL="285750" indent="-285750">
              <a:lnSpc>
                <a:spcPct val="90000"/>
              </a:lnSpc>
              <a:spcBef>
                <a:spcPts val="1000"/>
              </a:spcBef>
              <a:buFont typeface="Arial"/>
              <a:buChar char="•"/>
            </a:pPr>
            <a:r>
              <a:rPr lang="en-US" dirty="0"/>
              <a:t>Our commitment to excellence is not optional</a:t>
            </a:r>
            <a:endParaRPr lang="en-US" dirty="0">
              <a:ea typeface="Calibri"/>
              <a:cs typeface="Calibri"/>
            </a:endParaRPr>
          </a:p>
          <a:p>
            <a:pPr marL="285750" indent="-285750">
              <a:lnSpc>
                <a:spcPct val="90000"/>
              </a:lnSpc>
              <a:spcBef>
                <a:spcPts val="1000"/>
              </a:spcBef>
              <a:buFont typeface="Arial"/>
              <a:buChar char="•"/>
            </a:pPr>
            <a:r>
              <a:rPr lang="en-US" dirty="0"/>
              <a:t>Woven into the fabric of our organization, not pinned</a:t>
            </a:r>
            <a:endParaRPr lang="en-US" dirty="0">
              <a:ea typeface="Calibri"/>
              <a:cs typeface="Calibri"/>
            </a:endParaRPr>
          </a:p>
          <a:p>
            <a:pPr marL="285750" indent="-285750">
              <a:lnSpc>
                <a:spcPct val="90000"/>
              </a:lnSpc>
              <a:spcBef>
                <a:spcPts val="1000"/>
              </a:spcBef>
              <a:buFont typeface="Arial"/>
              <a:buChar char="•"/>
            </a:pPr>
            <a:r>
              <a:rPr lang="en-US" dirty="0"/>
              <a:t>Sustainable culture created to outlive any administration</a:t>
            </a:r>
            <a:endParaRPr lang="en-US" dirty="0">
              <a:ea typeface="Calibri"/>
              <a:cs typeface="Calibri"/>
            </a:endParaRPr>
          </a:p>
          <a:p>
            <a:pPr marL="285750" indent="-285750">
              <a:lnSpc>
                <a:spcPct val="90000"/>
              </a:lnSpc>
              <a:spcBef>
                <a:spcPts val="1000"/>
              </a:spcBef>
              <a:buFont typeface="Arial"/>
              <a:buChar char="•"/>
            </a:pPr>
            <a:r>
              <a:rPr lang="en-US" dirty="0"/>
              <a:t>Ownership creates employee empowerment</a:t>
            </a:r>
          </a:p>
          <a:p>
            <a:pPr marL="285750" indent="-285750">
              <a:lnSpc>
                <a:spcPct val="90000"/>
              </a:lnSpc>
              <a:spcBef>
                <a:spcPts val="1000"/>
              </a:spcBef>
              <a:buFont typeface="Arial"/>
              <a:buChar char="•"/>
            </a:pPr>
            <a:endParaRPr lang="en-US" dirty="0">
              <a:ea typeface="Calibri"/>
              <a:cs typeface="Calibri"/>
            </a:endParaRPr>
          </a:p>
          <a:p>
            <a:pPr>
              <a:lnSpc>
                <a:spcPct val="90000"/>
              </a:lnSpc>
              <a:spcBef>
                <a:spcPts val="1000"/>
              </a:spcBef>
            </a:pPr>
            <a:r>
              <a:rPr lang="en-US" dirty="0">
                <a:ea typeface="Calibri"/>
                <a:cs typeface="Calibri"/>
              </a:rPr>
              <a:t>We are all responsible for the great culture here at 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90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a:t>
            </a:fld>
            <a:endParaRPr lang="en-US"/>
          </a:p>
        </p:txBody>
      </p:sp>
    </p:spTree>
    <p:extLst>
      <p:ext uri="{BB962C8B-B14F-4D97-AF65-F5344CB8AC3E}">
        <p14:creationId xmlns:p14="http://schemas.microsoft.com/office/powerpoint/2010/main" val="1904080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31</a:t>
            </a:fld>
            <a:endParaRPr lang="en-US"/>
          </a:p>
        </p:txBody>
      </p:sp>
    </p:spTree>
    <p:extLst>
      <p:ext uri="{BB962C8B-B14F-4D97-AF65-F5344CB8AC3E}">
        <p14:creationId xmlns:p14="http://schemas.microsoft.com/office/powerpoint/2010/main" val="1938666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32</a:t>
            </a:fld>
            <a:endParaRPr lang="en-US"/>
          </a:p>
        </p:txBody>
      </p:sp>
    </p:spTree>
    <p:extLst>
      <p:ext uri="{BB962C8B-B14F-4D97-AF65-F5344CB8AC3E}">
        <p14:creationId xmlns:p14="http://schemas.microsoft.com/office/powerpoint/2010/main" val="1212741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33</a:t>
            </a:fld>
            <a:endParaRPr lang="en-US"/>
          </a:p>
        </p:txBody>
      </p:sp>
    </p:spTree>
    <p:extLst>
      <p:ext uri="{BB962C8B-B14F-4D97-AF65-F5344CB8AC3E}">
        <p14:creationId xmlns:p14="http://schemas.microsoft.com/office/powerpoint/2010/main" val="4125463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34</a:t>
            </a:fld>
            <a:endParaRPr lang="en-US"/>
          </a:p>
        </p:txBody>
      </p:sp>
    </p:spTree>
    <p:extLst>
      <p:ext uri="{BB962C8B-B14F-4D97-AF65-F5344CB8AC3E}">
        <p14:creationId xmlns:p14="http://schemas.microsoft.com/office/powerpoint/2010/main" val="3572228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35</a:t>
            </a:fld>
            <a:endParaRPr lang="en-US"/>
          </a:p>
        </p:txBody>
      </p:sp>
    </p:spTree>
    <p:extLst>
      <p:ext uri="{BB962C8B-B14F-4D97-AF65-F5344CB8AC3E}">
        <p14:creationId xmlns:p14="http://schemas.microsoft.com/office/powerpoint/2010/main" val="919712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36</a:t>
            </a:fld>
            <a:endParaRPr lang="en-US"/>
          </a:p>
        </p:txBody>
      </p:sp>
    </p:spTree>
    <p:extLst>
      <p:ext uri="{BB962C8B-B14F-4D97-AF65-F5344CB8AC3E}">
        <p14:creationId xmlns:p14="http://schemas.microsoft.com/office/powerpoint/2010/main" val="2169522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37</a:t>
            </a:fld>
            <a:endParaRPr lang="en-US"/>
          </a:p>
        </p:txBody>
      </p:sp>
    </p:spTree>
    <p:extLst>
      <p:ext uri="{BB962C8B-B14F-4D97-AF65-F5344CB8AC3E}">
        <p14:creationId xmlns:p14="http://schemas.microsoft.com/office/powerpoint/2010/main" val="171200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38</a:t>
            </a:fld>
            <a:endParaRPr lang="en-US"/>
          </a:p>
        </p:txBody>
      </p:sp>
    </p:spTree>
    <p:extLst>
      <p:ext uri="{BB962C8B-B14F-4D97-AF65-F5344CB8AC3E}">
        <p14:creationId xmlns:p14="http://schemas.microsoft.com/office/powerpoint/2010/main" val="3099193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39</a:t>
            </a:fld>
            <a:endParaRPr lang="en-US"/>
          </a:p>
        </p:txBody>
      </p:sp>
    </p:spTree>
    <p:extLst>
      <p:ext uri="{BB962C8B-B14F-4D97-AF65-F5344CB8AC3E}">
        <p14:creationId xmlns:p14="http://schemas.microsoft.com/office/powerpoint/2010/main" val="3119027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40</a:t>
            </a:fld>
            <a:endParaRPr lang="en-US"/>
          </a:p>
        </p:txBody>
      </p:sp>
    </p:spTree>
    <p:extLst>
      <p:ext uri="{BB962C8B-B14F-4D97-AF65-F5344CB8AC3E}">
        <p14:creationId xmlns:p14="http://schemas.microsoft.com/office/powerpoint/2010/main" val="49014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a:t>
            </a:fld>
            <a:endParaRPr lang="en-US"/>
          </a:p>
        </p:txBody>
      </p:sp>
    </p:spTree>
    <p:extLst>
      <p:ext uri="{BB962C8B-B14F-4D97-AF65-F5344CB8AC3E}">
        <p14:creationId xmlns:p14="http://schemas.microsoft.com/office/powerpoint/2010/main" val="2404521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41</a:t>
            </a:fld>
            <a:endParaRPr lang="en-US"/>
          </a:p>
        </p:txBody>
      </p:sp>
    </p:spTree>
    <p:extLst>
      <p:ext uri="{BB962C8B-B14F-4D97-AF65-F5344CB8AC3E}">
        <p14:creationId xmlns:p14="http://schemas.microsoft.com/office/powerpoint/2010/main" val="4084844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42</a:t>
            </a:fld>
            <a:endParaRPr lang="en-US"/>
          </a:p>
        </p:txBody>
      </p:sp>
    </p:spTree>
    <p:extLst>
      <p:ext uri="{BB962C8B-B14F-4D97-AF65-F5344CB8AC3E}">
        <p14:creationId xmlns:p14="http://schemas.microsoft.com/office/powerpoint/2010/main" val="2155443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43</a:t>
            </a:fld>
            <a:endParaRPr lang="en-US"/>
          </a:p>
        </p:txBody>
      </p:sp>
    </p:spTree>
    <p:extLst>
      <p:ext uri="{BB962C8B-B14F-4D97-AF65-F5344CB8AC3E}">
        <p14:creationId xmlns:p14="http://schemas.microsoft.com/office/powerpoint/2010/main" val="1596476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44</a:t>
            </a:fld>
            <a:endParaRPr lang="en-US"/>
          </a:p>
        </p:txBody>
      </p:sp>
    </p:spTree>
    <p:extLst>
      <p:ext uri="{BB962C8B-B14F-4D97-AF65-F5344CB8AC3E}">
        <p14:creationId xmlns:p14="http://schemas.microsoft.com/office/powerpoint/2010/main" val="3086878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45</a:t>
            </a:fld>
            <a:endParaRPr lang="en-US"/>
          </a:p>
        </p:txBody>
      </p:sp>
    </p:spTree>
    <p:extLst>
      <p:ext uri="{BB962C8B-B14F-4D97-AF65-F5344CB8AC3E}">
        <p14:creationId xmlns:p14="http://schemas.microsoft.com/office/powerpoint/2010/main" val="3695572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46</a:t>
            </a:fld>
            <a:endParaRPr lang="en-US"/>
          </a:p>
        </p:txBody>
      </p:sp>
    </p:spTree>
    <p:extLst>
      <p:ext uri="{BB962C8B-B14F-4D97-AF65-F5344CB8AC3E}">
        <p14:creationId xmlns:p14="http://schemas.microsoft.com/office/powerpoint/2010/main" val="3968742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47</a:t>
            </a:fld>
            <a:endParaRPr lang="en-US"/>
          </a:p>
        </p:txBody>
      </p:sp>
    </p:spTree>
    <p:extLst>
      <p:ext uri="{BB962C8B-B14F-4D97-AF65-F5344CB8AC3E}">
        <p14:creationId xmlns:p14="http://schemas.microsoft.com/office/powerpoint/2010/main" val="3210752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48</a:t>
            </a:fld>
            <a:endParaRPr lang="en-US"/>
          </a:p>
        </p:txBody>
      </p:sp>
    </p:spTree>
    <p:extLst>
      <p:ext uri="{BB962C8B-B14F-4D97-AF65-F5344CB8AC3E}">
        <p14:creationId xmlns:p14="http://schemas.microsoft.com/office/powerpoint/2010/main" val="3620222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49</a:t>
            </a:fld>
            <a:endParaRPr lang="en-US"/>
          </a:p>
        </p:txBody>
      </p:sp>
    </p:spTree>
    <p:extLst>
      <p:ext uri="{BB962C8B-B14F-4D97-AF65-F5344CB8AC3E}">
        <p14:creationId xmlns:p14="http://schemas.microsoft.com/office/powerpoint/2010/main" val="3785305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50</a:t>
            </a:fld>
            <a:endParaRPr lang="en-US"/>
          </a:p>
        </p:txBody>
      </p:sp>
    </p:spTree>
    <p:extLst>
      <p:ext uri="{BB962C8B-B14F-4D97-AF65-F5344CB8AC3E}">
        <p14:creationId xmlns:p14="http://schemas.microsoft.com/office/powerpoint/2010/main" val="282290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a:t>
            </a:fld>
            <a:endParaRPr lang="en-US"/>
          </a:p>
        </p:txBody>
      </p:sp>
    </p:spTree>
    <p:extLst>
      <p:ext uri="{BB962C8B-B14F-4D97-AF65-F5344CB8AC3E}">
        <p14:creationId xmlns:p14="http://schemas.microsoft.com/office/powerpoint/2010/main" val="179969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51</a:t>
            </a:fld>
            <a:endParaRPr lang="en-US"/>
          </a:p>
        </p:txBody>
      </p:sp>
    </p:spTree>
    <p:extLst>
      <p:ext uri="{BB962C8B-B14F-4D97-AF65-F5344CB8AC3E}">
        <p14:creationId xmlns:p14="http://schemas.microsoft.com/office/powerpoint/2010/main" val="316656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52</a:t>
            </a:fld>
            <a:endParaRPr lang="en-US"/>
          </a:p>
        </p:txBody>
      </p:sp>
    </p:spTree>
    <p:extLst>
      <p:ext uri="{BB962C8B-B14F-4D97-AF65-F5344CB8AC3E}">
        <p14:creationId xmlns:p14="http://schemas.microsoft.com/office/powerpoint/2010/main" val="1174421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53</a:t>
            </a:fld>
            <a:endParaRPr lang="en-US"/>
          </a:p>
        </p:txBody>
      </p:sp>
    </p:spTree>
    <p:extLst>
      <p:ext uri="{BB962C8B-B14F-4D97-AF65-F5344CB8AC3E}">
        <p14:creationId xmlns:p14="http://schemas.microsoft.com/office/powerpoint/2010/main" val="3731884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54</a:t>
            </a:fld>
            <a:endParaRPr lang="en-US"/>
          </a:p>
        </p:txBody>
      </p:sp>
    </p:spTree>
    <p:extLst>
      <p:ext uri="{BB962C8B-B14F-4D97-AF65-F5344CB8AC3E}">
        <p14:creationId xmlns:p14="http://schemas.microsoft.com/office/powerpoint/2010/main" val="9447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55</a:t>
            </a:fld>
            <a:endParaRPr lang="en-US"/>
          </a:p>
        </p:txBody>
      </p:sp>
    </p:spTree>
    <p:extLst>
      <p:ext uri="{BB962C8B-B14F-4D97-AF65-F5344CB8AC3E}">
        <p14:creationId xmlns:p14="http://schemas.microsoft.com/office/powerpoint/2010/main" val="1353796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56</a:t>
            </a:fld>
            <a:endParaRPr lang="en-US"/>
          </a:p>
        </p:txBody>
      </p:sp>
    </p:spTree>
    <p:extLst>
      <p:ext uri="{BB962C8B-B14F-4D97-AF65-F5344CB8AC3E}">
        <p14:creationId xmlns:p14="http://schemas.microsoft.com/office/powerpoint/2010/main" val="2789132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57</a:t>
            </a:fld>
            <a:endParaRPr lang="en-US"/>
          </a:p>
        </p:txBody>
      </p:sp>
    </p:spTree>
    <p:extLst>
      <p:ext uri="{BB962C8B-B14F-4D97-AF65-F5344CB8AC3E}">
        <p14:creationId xmlns:p14="http://schemas.microsoft.com/office/powerpoint/2010/main" val="1190506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58</a:t>
            </a:fld>
            <a:endParaRPr lang="en-US"/>
          </a:p>
        </p:txBody>
      </p:sp>
    </p:spTree>
    <p:extLst>
      <p:ext uri="{BB962C8B-B14F-4D97-AF65-F5344CB8AC3E}">
        <p14:creationId xmlns:p14="http://schemas.microsoft.com/office/powerpoint/2010/main" val="2491608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59</a:t>
            </a:fld>
            <a:endParaRPr lang="en-US"/>
          </a:p>
        </p:txBody>
      </p:sp>
    </p:spTree>
    <p:extLst>
      <p:ext uri="{BB962C8B-B14F-4D97-AF65-F5344CB8AC3E}">
        <p14:creationId xmlns:p14="http://schemas.microsoft.com/office/powerpoint/2010/main" val="624223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60</a:t>
            </a:fld>
            <a:endParaRPr lang="en-US"/>
          </a:p>
        </p:txBody>
      </p:sp>
    </p:spTree>
    <p:extLst>
      <p:ext uri="{BB962C8B-B14F-4D97-AF65-F5344CB8AC3E}">
        <p14:creationId xmlns:p14="http://schemas.microsoft.com/office/powerpoint/2010/main" val="959351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a:t>
            </a:fld>
            <a:endParaRPr lang="en-US"/>
          </a:p>
        </p:txBody>
      </p:sp>
    </p:spTree>
    <p:extLst>
      <p:ext uri="{BB962C8B-B14F-4D97-AF65-F5344CB8AC3E}">
        <p14:creationId xmlns:p14="http://schemas.microsoft.com/office/powerpoint/2010/main" val="1779002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61</a:t>
            </a:fld>
            <a:endParaRPr lang="en-US"/>
          </a:p>
        </p:txBody>
      </p:sp>
    </p:spTree>
    <p:extLst>
      <p:ext uri="{BB962C8B-B14F-4D97-AF65-F5344CB8AC3E}">
        <p14:creationId xmlns:p14="http://schemas.microsoft.com/office/powerpoint/2010/main" val="34936723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62</a:t>
            </a:fld>
            <a:endParaRPr lang="en-US"/>
          </a:p>
        </p:txBody>
      </p:sp>
    </p:spTree>
    <p:extLst>
      <p:ext uri="{BB962C8B-B14F-4D97-AF65-F5344CB8AC3E}">
        <p14:creationId xmlns:p14="http://schemas.microsoft.com/office/powerpoint/2010/main" val="1323455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63</a:t>
            </a:fld>
            <a:endParaRPr lang="en-US"/>
          </a:p>
        </p:txBody>
      </p:sp>
    </p:spTree>
    <p:extLst>
      <p:ext uri="{BB962C8B-B14F-4D97-AF65-F5344CB8AC3E}">
        <p14:creationId xmlns:p14="http://schemas.microsoft.com/office/powerpoint/2010/main" val="2508052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64</a:t>
            </a:fld>
            <a:endParaRPr lang="en-US"/>
          </a:p>
        </p:txBody>
      </p:sp>
    </p:spTree>
    <p:extLst>
      <p:ext uri="{BB962C8B-B14F-4D97-AF65-F5344CB8AC3E}">
        <p14:creationId xmlns:p14="http://schemas.microsoft.com/office/powerpoint/2010/main" val="1383896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65</a:t>
            </a:fld>
            <a:endParaRPr lang="en-US"/>
          </a:p>
        </p:txBody>
      </p:sp>
    </p:spTree>
    <p:extLst>
      <p:ext uri="{BB962C8B-B14F-4D97-AF65-F5344CB8AC3E}">
        <p14:creationId xmlns:p14="http://schemas.microsoft.com/office/powerpoint/2010/main" val="4112869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66</a:t>
            </a:fld>
            <a:endParaRPr lang="en-US"/>
          </a:p>
        </p:txBody>
      </p:sp>
    </p:spTree>
    <p:extLst>
      <p:ext uri="{BB962C8B-B14F-4D97-AF65-F5344CB8AC3E}">
        <p14:creationId xmlns:p14="http://schemas.microsoft.com/office/powerpoint/2010/main" val="8841652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67</a:t>
            </a:fld>
            <a:endParaRPr lang="en-US"/>
          </a:p>
        </p:txBody>
      </p:sp>
    </p:spTree>
    <p:extLst>
      <p:ext uri="{BB962C8B-B14F-4D97-AF65-F5344CB8AC3E}">
        <p14:creationId xmlns:p14="http://schemas.microsoft.com/office/powerpoint/2010/main" val="25475305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68</a:t>
            </a:fld>
            <a:endParaRPr lang="en-US"/>
          </a:p>
        </p:txBody>
      </p:sp>
    </p:spTree>
    <p:extLst>
      <p:ext uri="{BB962C8B-B14F-4D97-AF65-F5344CB8AC3E}">
        <p14:creationId xmlns:p14="http://schemas.microsoft.com/office/powerpoint/2010/main" val="25538672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69</a:t>
            </a:fld>
            <a:endParaRPr lang="en-US">
              <a:solidFill>
                <a:prstClr val="black"/>
              </a:solidFill>
              <a:latin typeface="Calibri"/>
            </a:endParaRPr>
          </a:p>
        </p:txBody>
      </p:sp>
    </p:spTree>
    <p:extLst>
      <p:ext uri="{BB962C8B-B14F-4D97-AF65-F5344CB8AC3E}">
        <p14:creationId xmlns:p14="http://schemas.microsoft.com/office/powerpoint/2010/main" val="5374725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70</a:t>
            </a:fld>
            <a:endParaRPr lang="en-US">
              <a:solidFill>
                <a:prstClr val="black"/>
              </a:solidFill>
              <a:latin typeface="Calibri"/>
            </a:endParaRPr>
          </a:p>
        </p:txBody>
      </p:sp>
    </p:spTree>
    <p:extLst>
      <p:ext uri="{BB962C8B-B14F-4D97-AF65-F5344CB8AC3E}">
        <p14:creationId xmlns:p14="http://schemas.microsoft.com/office/powerpoint/2010/main" val="278708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a:t>
            </a:fld>
            <a:endParaRPr lang="en-US"/>
          </a:p>
        </p:txBody>
      </p:sp>
    </p:spTree>
    <p:extLst>
      <p:ext uri="{BB962C8B-B14F-4D97-AF65-F5344CB8AC3E}">
        <p14:creationId xmlns:p14="http://schemas.microsoft.com/office/powerpoint/2010/main" val="7769874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71</a:t>
            </a:fld>
            <a:endParaRPr lang="en-US">
              <a:solidFill>
                <a:prstClr val="black"/>
              </a:solidFill>
              <a:latin typeface="Calibri"/>
            </a:endParaRPr>
          </a:p>
        </p:txBody>
      </p:sp>
    </p:spTree>
    <p:extLst>
      <p:ext uri="{BB962C8B-B14F-4D97-AF65-F5344CB8AC3E}">
        <p14:creationId xmlns:p14="http://schemas.microsoft.com/office/powerpoint/2010/main" val="27414908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72</a:t>
            </a:fld>
            <a:endParaRPr lang="en-US">
              <a:solidFill>
                <a:prstClr val="black"/>
              </a:solidFill>
              <a:latin typeface="Calibri"/>
            </a:endParaRPr>
          </a:p>
        </p:txBody>
      </p:sp>
    </p:spTree>
    <p:extLst>
      <p:ext uri="{BB962C8B-B14F-4D97-AF65-F5344CB8AC3E}">
        <p14:creationId xmlns:p14="http://schemas.microsoft.com/office/powerpoint/2010/main" val="14894681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Small Tests of Change?</a:t>
            </a:r>
          </a:p>
          <a:p>
            <a:r>
              <a:rPr lang="en-US" dirty="0"/>
              <a:t>Increases the belief that the change will result in an improvement</a:t>
            </a:r>
          </a:p>
          <a:p>
            <a:r>
              <a:rPr lang="en-US" dirty="0"/>
              <a:t>Decide whether the proposed change will work in your department</a:t>
            </a:r>
          </a:p>
          <a:p>
            <a:r>
              <a:rPr lang="en-US" dirty="0"/>
              <a:t>Evaluate how much improvement can be expected from the change</a:t>
            </a:r>
          </a:p>
          <a:p>
            <a:r>
              <a:rPr lang="en-US" dirty="0"/>
              <a:t>Minimize resistance to change</a:t>
            </a:r>
          </a:p>
          <a:p>
            <a:r>
              <a:rPr lang="en-US" dirty="0"/>
              <a:t>Decide which of several proposed changes will lead to the desired improvement</a:t>
            </a:r>
          </a:p>
          <a:p>
            <a:endParaRPr lang="en-US" dirty="0"/>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73</a:t>
            </a:fld>
            <a:endParaRPr lang="en-US">
              <a:solidFill>
                <a:prstClr val="black"/>
              </a:solidFill>
              <a:latin typeface="Calibri"/>
            </a:endParaRPr>
          </a:p>
        </p:txBody>
      </p:sp>
    </p:spTree>
    <p:extLst>
      <p:ext uri="{BB962C8B-B14F-4D97-AF65-F5344CB8AC3E}">
        <p14:creationId xmlns:p14="http://schemas.microsoft.com/office/powerpoint/2010/main" val="2049703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74</a:t>
            </a:fld>
            <a:endParaRPr lang="en-US"/>
          </a:p>
        </p:txBody>
      </p:sp>
    </p:spTree>
    <p:extLst>
      <p:ext uri="{BB962C8B-B14F-4D97-AF65-F5344CB8AC3E}">
        <p14:creationId xmlns:p14="http://schemas.microsoft.com/office/powerpoint/2010/main" val="709443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Pareto Chart:</a:t>
            </a:r>
          </a:p>
          <a:p>
            <a:r>
              <a:rPr lang="en-US" dirty="0"/>
              <a:t>Helps the team focus on the causes that will have the greatest impact if solved by showing their relative frequency or size in a descending bar graph</a:t>
            </a:r>
          </a:p>
          <a:p>
            <a:r>
              <a:rPr lang="en-US" dirty="0"/>
              <a:t>Displays the relative importance of a problem in a simple easy to interpret format</a:t>
            </a:r>
          </a:p>
          <a:p>
            <a:r>
              <a:rPr lang="en-US" dirty="0"/>
              <a:t>The PARETO Principle says that 20% of the sources cause 80% of the problem</a:t>
            </a:r>
          </a:p>
          <a:p>
            <a:endParaRPr lang="en-US" dirty="0"/>
          </a:p>
        </p:txBody>
      </p:sp>
      <p:sp>
        <p:nvSpPr>
          <p:cNvPr id="4" name="Slide Number Placeholder 3"/>
          <p:cNvSpPr>
            <a:spLocks noGrp="1"/>
          </p:cNvSpPr>
          <p:nvPr>
            <p:ph type="sldNum" sz="quarter" idx="10"/>
          </p:nvPr>
        </p:nvSpPr>
        <p:spPr/>
        <p:txBody>
          <a:bodyPr/>
          <a:lstStyle/>
          <a:p>
            <a:pPr defTabSz="464149">
              <a:defRPr/>
            </a:pPr>
            <a:fld id="{E3C1A315-00F8-4E97-8086-1A45FB696495}" type="slidenum">
              <a:rPr lang="en-US">
                <a:solidFill>
                  <a:prstClr val="black"/>
                </a:solidFill>
                <a:latin typeface="Calibri" panose="020F0502020204030204"/>
              </a:rPr>
              <a:pPr defTabSz="464149">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2449150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76</a:t>
            </a:fld>
            <a:endParaRPr lang="en-US"/>
          </a:p>
        </p:txBody>
      </p:sp>
    </p:spTree>
    <p:extLst>
      <p:ext uri="{BB962C8B-B14F-4D97-AF65-F5344CB8AC3E}">
        <p14:creationId xmlns:p14="http://schemas.microsoft.com/office/powerpoint/2010/main" val="1400573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77</a:t>
            </a:fld>
            <a:endParaRPr lang="en-US"/>
          </a:p>
        </p:txBody>
      </p:sp>
    </p:spTree>
    <p:extLst>
      <p:ext uri="{BB962C8B-B14F-4D97-AF65-F5344CB8AC3E}">
        <p14:creationId xmlns:p14="http://schemas.microsoft.com/office/powerpoint/2010/main" val="594443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78</a:t>
            </a:fld>
            <a:endParaRPr lang="en-US"/>
          </a:p>
        </p:txBody>
      </p:sp>
    </p:spTree>
    <p:extLst>
      <p:ext uri="{BB962C8B-B14F-4D97-AF65-F5344CB8AC3E}">
        <p14:creationId xmlns:p14="http://schemas.microsoft.com/office/powerpoint/2010/main" val="2728552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79</a:t>
            </a:fld>
            <a:endParaRPr lang="en-US"/>
          </a:p>
        </p:txBody>
      </p:sp>
    </p:spTree>
    <p:extLst>
      <p:ext uri="{BB962C8B-B14F-4D97-AF65-F5344CB8AC3E}">
        <p14:creationId xmlns:p14="http://schemas.microsoft.com/office/powerpoint/2010/main" val="25393145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80</a:t>
            </a:fld>
            <a:endParaRPr lang="en-US"/>
          </a:p>
        </p:txBody>
      </p:sp>
    </p:spTree>
    <p:extLst>
      <p:ext uri="{BB962C8B-B14F-4D97-AF65-F5344CB8AC3E}">
        <p14:creationId xmlns:p14="http://schemas.microsoft.com/office/powerpoint/2010/main" val="1981795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a:t>
            </a:fld>
            <a:endParaRPr lang="en-US"/>
          </a:p>
        </p:txBody>
      </p:sp>
    </p:spTree>
    <p:extLst>
      <p:ext uri="{BB962C8B-B14F-4D97-AF65-F5344CB8AC3E}">
        <p14:creationId xmlns:p14="http://schemas.microsoft.com/office/powerpoint/2010/main" val="18994254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81</a:t>
            </a:fld>
            <a:endParaRPr lang="en-US">
              <a:solidFill>
                <a:prstClr val="black"/>
              </a:solidFill>
              <a:latin typeface="Calibri"/>
            </a:endParaRPr>
          </a:p>
        </p:txBody>
      </p:sp>
    </p:spTree>
    <p:extLst>
      <p:ext uri="{BB962C8B-B14F-4D97-AF65-F5344CB8AC3E}">
        <p14:creationId xmlns:p14="http://schemas.microsoft.com/office/powerpoint/2010/main" val="30885533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82</a:t>
            </a:fld>
            <a:endParaRPr lang="en-US">
              <a:solidFill>
                <a:prstClr val="black"/>
              </a:solidFill>
              <a:latin typeface="Calibri"/>
            </a:endParaRPr>
          </a:p>
        </p:txBody>
      </p:sp>
    </p:spTree>
    <p:extLst>
      <p:ext uri="{BB962C8B-B14F-4D97-AF65-F5344CB8AC3E}">
        <p14:creationId xmlns:p14="http://schemas.microsoft.com/office/powerpoint/2010/main" val="35855136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need to update when new intranet is up.</a:t>
            </a:r>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83</a:t>
            </a:fld>
            <a:endParaRPr lang="en-US">
              <a:solidFill>
                <a:prstClr val="black"/>
              </a:solidFill>
              <a:latin typeface="Calibri"/>
            </a:endParaRPr>
          </a:p>
        </p:txBody>
      </p:sp>
    </p:spTree>
    <p:extLst>
      <p:ext uri="{BB962C8B-B14F-4D97-AF65-F5344CB8AC3E}">
        <p14:creationId xmlns:p14="http://schemas.microsoft.com/office/powerpoint/2010/main" val="1083380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84</a:t>
            </a:fld>
            <a:endParaRPr lang="en-US">
              <a:solidFill>
                <a:prstClr val="black"/>
              </a:solidFill>
              <a:latin typeface="Calibri"/>
            </a:endParaRPr>
          </a:p>
        </p:txBody>
      </p:sp>
    </p:spTree>
    <p:extLst>
      <p:ext uri="{BB962C8B-B14F-4D97-AF65-F5344CB8AC3E}">
        <p14:creationId xmlns:p14="http://schemas.microsoft.com/office/powerpoint/2010/main" val="30658080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85</a:t>
            </a:fld>
            <a:endParaRPr lang="en-US">
              <a:solidFill>
                <a:prstClr val="black"/>
              </a:solidFill>
              <a:latin typeface="Calibri"/>
            </a:endParaRPr>
          </a:p>
        </p:txBody>
      </p:sp>
    </p:spTree>
    <p:extLst>
      <p:ext uri="{BB962C8B-B14F-4D97-AF65-F5344CB8AC3E}">
        <p14:creationId xmlns:p14="http://schemas.microsoft.com/office/powerpoint/2010/main" val="448093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86</a:t>
            </a:fld>
            <a:endParaRPr lang="en-US">
              <a:solidFill>
                <a:prstClr val="black"/>
              </a:solidFill>
              <a:latin typeface="Calibri"/>
            </a:endParaRPr>
          </a:p>
        </p:txBody>
      </p:sp>
    </p:spTree>
    <p:extLst>
      <p:ext uri="{BB962C8B-B14F-4D97-AF65-F5344CB8AC3E}">
        <p14:creationId xmlns:p14="http://schemas.microsoft.com/office/powerpoint/2010/main" val="16992863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we explain the difference between a complaint and a grievance</a:t>
            </a:r>
            <a:r>
              <a:rPr lang="en-US" baseline="0" dirty="0"/>
              <a:t> or </a:t>
            </a:r>
            <a:r>
              <a:rPr lang="en-US" baseline="0"/>
              <a:t>share the </a:t>
            </a:r>
            <a:r>
              <a:rPr lang="en-US" baseline="0" dirty="0"/>
              <a:t>policy and remind them about the toolboxes and the SZP?</a:t>
            </a:r>
            <a:endParaRPr lang="en-US" dirty="0"/>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87</a:t>
            </a:fld>
            <a:endParaRPr lang="en-US">
              <a:solidFill>
                <a:prstClr val="black"/>
              </a:solidFill>
              <a:latin typeface="Calibri"/>
            </a:endParaRPr>
          </a:p>
        </p:txBody>
      </p:sp>
    </p:spTree>
    <p:extLst>
      <p:ext uri="{BB962C8B-B14F-4D97-AF65-F5344CB8AC3E}">
        <p14:creationId xmlns:p14="http://schemas.microsoft.com/office/powerpoint/2010/main" val="3164652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88</a:t>
            </a:fld>
            <a:endParaRPr lang="en-US"/>
          </a:p>
        </p:txBody>
      </p:sp>
    </p:spTree>
    <p:extLst>
      <p:ext uri="{BB962C8B-B14F-4D97-AF65-F5344CB8AC3E}">
        <p14:creationId xmlns:p14="http://schemas.microsoft.com/office/powerpoint/2010/main" val="29124947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89</a:t>
            </a:fld>
            <a:endParaRPr lang="en-US"/>
          </a:p>
        </p:txBody>
      </p:sp>
    </p:spTree>
    <p:extLst>
      <p:ext uri="{BB962C8B-B14F-4D97-AF65-F5344CB8AC3E}">
        <p14:creationId xmlns:p14="http://schemas.microsoft.com/office/powerpoint/2010/main" val="10677948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90</a:t>
            </a:fld>
            <a:endParaRPr lang="en-US"/>
          </a:p>
        </p:txBody>
      </p:sp>
    </p:spTree>
    <p:extLst>
      <p:ext uri="{BB962C8B-B14F-4D97-AF65-F5344CB8AC3E}">
        <p14:creationId xmlns:p14="http://schemas.microsoft.com/office/powerpoint/2010/main" val="55838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a:t>
            </a:fld>
            <a:endParaRPr lang="en-US"/>
          </a:p>
        </p:txBody>
      </p:sp>
    </p:spTree>
    <p:extLst>
      <p:ext uri="{BB962C8B-B14F-4D97-AF65-F5344CB8AC3E}">
        <p14:creationId xmlns:p14="http://schemas.microsoft.com/office/powerpoint/2010/main" val="1593797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91</a:t>
            </a:fld>
            <a:endParaRPr lang="en-US"/>
          </a:p>
        </p:txBody>
      </p:sp>
    </p:spTree>
    <p:extLst>
      <p:ext uri="{BB962C8B-B14F-4D97-AF65-F5344CB8AC3E}">
        <p14:creationId xmlns:p14="http://schemas.microsoft.com/office/powerpoint/2010/main" val="35825824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31E40C99-9202-4A30-AD1B-84AF897D07F7}" type="slidenum">
              <a:rPr lang="en-US" sz="1200">
                <a:solidFill>
                  <a:prstClr val="black"/>
                </a:solidFill>
              </a:rPr>
              <a:pPr defTabSz="464149">
                <a:defRPr/>
              </a:pPr>
              <a:t>92</a:t>
            </a:fld>
            <a:endParaRPr 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5501342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C8B3F1FA-7184-452D-B9F5-2BE0779A23F2}" type="slidenum">
              <a:rPr lang="en-US" sz="1200">
                <a:solidFill>
                  <a:prstClr val="black"/>
                </a:solidFill>
              </a:rPr>
              <a:pPr defTabSz="464149">
                <a:defRPr/>
              </a:pPr>
              <a:t>93</a:t>
            </a:fld>
            <a:endParaRPr lang="en-US" sz="120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248981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94</a:t>
            </a:fld>
            <a:endParaRPr lang="en-US">
              <a:solidFill>
                <a:prstClr val="black"/>
              </a:solidFill>
              <a:latin typeface="Calibri"/>
            </a:endParaRPr>
          </a:p>
        </p:txBody>
      </p:sp>
    </p:spTree>
    <p:extLst>
      <p:ext uri="{BB962C8B-B14F-4D97-AF65-F5344CB8AC3E}">
        <p14:creationId xmlns:p14="http://schemas.microsoft.com/office/powerpoint/2010/main" val="28551485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75B420A9-29BB-4946-AD4B-E64CDFBB3D15}" type="slidenum">
              <a:rPr lang="en-US" sz="1200">
                <a:solidFill>
                  <a:prstClr val="black"/>
                </a:solidFill>
              </a:rPr>
              <a:pPr defTabSz="464149">
                <a:defRPr/>
              </a:pPr>
              <a:t>95</a:t>
            </a:fld>
            <a:endParaRPr lang="en-US"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8647728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96</a:t>
            </a:fld>
            <a:endParaRPr lang="en-US">
              <a:solidFill>
                <a:prstClr val="black"/>
              </a:solidFill>
              <a:latin typeface="Calibri"/>
            </a:endParaRPr>
          </a:p>
        </p:txBody>
      </p:sp>
    </p:spTree>
    <p:extLst>
      <p:ext uri="{BB962C8B-B14F-4D97-AF65-F5344CB8AC3E}">
        <p14:creationId xmlns:p14="http://schemas.microsoft.com/office/powerpoint/2010/main" val="42353141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97</a:t>
            </a:fld>
            <a:endParaRPr lang="en-US"/>
          </a:p>
        </p:txBody>
      </p:sp>
    </p:spTree>
    <p:extLst>
      <p:ext uri="{BB962C8B-B14F-4D97-AF65-F5344CB8AC3E}">
        <p14:creationId xmlns:p14="http://schemas.microsoft.com/office/powerpoint/2010/main" val="2515673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98</a:t>
            </a:fld>
            <a:endParaRPr lang="en-US">
              <a:solidFill>
                <a:prstClr val="black"/>
              </a:solidFill>
              <a:latin typeface="Calibri"/>
            </a:endParaRPr>
          </a:p>
        </p:txBody>
      </p:sp>
    </p:spTree>
    <p:extLst>
      <p:ext uri="{BB962C8B-B14F-4D97-AF65-F5344CB8AC3E}">
        <p14:creationId xmlns:p14="http://schemas.microsoft.com/office/powerpoint/2010/main" val="8732194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99</a:t>
            </a:fld>
            <a:endParaRPr lang="en-US"/>
          </a:p>
        </p:txBody>
      </p:sp>
    </p:spTree>
    <p:extLst>
      <p:ext uri="{BB962C8B-B14F-4D97-AF65-F5344CB8AC3E}">
        <p14:creationId xmlns:p14="http://schemas.microsoft.com/office/powerpoint/2010/main" val="16211795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100</a:t>
            </a:fld>
            <a:endParaRPr lang="en-US"/>
          </a:p>
        </p:txBody>
      </p:sp>
    </p:spTree>
    <p:extLst>
      <p:ext uri="{BB962C8B-B14F-4D97-AF65-F5344CB8AC3E}">
        <p14:creationId xmlns:p14="http://schemas.microsoft.com/office/powerpoint/2010/main" val="1429692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404534"/>
            <a:ext cx="5826719" cy="1646302"/>
          </a:xfrm>
        </p:spPr>
        <p:txBody>
          <a:bodyPr anchor="b">
            <a:noAutofit/>
          </a:bodyPr>
          <a:lstStyle>
            <a:lvl1pPr algn="r">
              <a:defRPr sz="5400">
                <a:solidFill>
                  <a:srgbClr val="00617F"/>
                </a:solidFill>
              </a:defRPr>
            </a:lvl1pPr>
          </a:lstStyle>
          <a:p>
            <a:r>
              <a:rPr lang="en-US" dirty="0"/>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405257" y="6041363"/>
            <a:ext cx="748407" cy="365125"/>
          </a:xfrm>
        </p:spPr>
        <p:txBody>
          <a:bodyPr/>
          <a:lstStyle/>
          <a:p>
            <a:fld id="{B194360C-EEA5-4659-BC04-AF77AC112A10}"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Rectangle 23"/>
          <p:cNvSpPr/>
          <p:nvPr/>
        </p:nvSpPr>
        <p:spPr>
          <a:xfrm>
            <a:off x="6886107" y="7780"/>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p:cNvSpPr/>
          <p:nvPr userDrawn="1"/>
        </p:nvSpPr>
        <p:spPr>
          <a:xfrm>
            <a:off x="7139106" y="16247"/>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userDrawn="1"/>
        </p:nvSpPr>
        <p:spPr>
          <a:xfrm>
            <a:off x="6905199"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p:cNvSpPr/>
          <p:nvPr userDrawn="1"/>
        </p:nvSpPr>
        <p:spPr>
          <a:xfrm>
            <a:off x="7132683" y="7780"/>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24" name="Rectangle 28"/>
          <p:cNvSpPr/>
          <p:nvPr/>
        </p:nvSpPr>
        <p:spPr>
          <a:xfrm>
            <a:off x="8174048"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p:cNvSpPr/>
          <p:nvPr/>
        </p:nvSpPr>
        <p:spPr>
          <a:xfrm>
            <a:off x="8204249"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p:cNvSpPr/>
          <p:nvPr/>
        </p:nvSpPr>
        <p:spPr>
          <a:xfrm>
            <a:off x="7778750" y="3606114"/>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2208" y="5203096"/>
            <a:ext cx="3297252" cy="988080"/>
          </a:xfrm>
          <a:prstGeom prst="rect">
            <a:avLst/>
          </a:prstGeom>
        </p:spPr>
      </p:pic>
    </p:spTree>
    <p:extLst>
      <p:ext uri="{BB962C8B-B14F-4D97-AF65-F5344CB8AC3E}">
        <p14:creationId xmlns:p14="http://schemas.microsoft.com/office/powerpoint/2010/main" val="314836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9B07CB-D8E9-4E40-8AE2-F06A9BC29329}"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884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3F2E4-A03D-45CB-A3BD-D964B921DAF6}"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169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FC3449-D030-42A7-81D1-67079BE37FED}"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065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D9E2BC-0F25-4653-9100-FF1CE1AE2DFC}"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870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EC5FC0-013C-42F5-AC38-611F43E79277}"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2043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94361-314D-4E52-9386-66B897F2A7B1}"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179322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22021D-3B0C-4F7D-8F75-5AEFF00BCC6B}"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885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9BBECA4-89E2-47C0-B222-FECC547E753E}"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C960B-45A6-4F05-BD22-B9FD23114712}"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04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212361A6-44CA-4EF7-A6C5-84FE6B686E8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fld id="{5F6942FE-080F-46C2-BA00-B121081E30A0}" type="datetime1">
              <a:rPr lang="en-US" smtClean="0"/>
              <a:t>3/11/2025</a:t>
            </a:fld>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1770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0596" y="2404534"/>
            <a:ext cx="5826719" cy="1646302"/>
          </a:xfrm>
        </p:spPr>
        <p:txBody>
          <a:bodyPr anchor="b">
            <a:noAutofit/>
          </a:bodyPr>
          <a:lstStyle>
            <a:lvl1pPr algn="r">
              <a:defRPr sz="4050">
                <a:solidFill>
                  <a:srgbClr val="00617F"/>
                </a:solidFill>
              </a:defRPr>
            </a:lvl1pPr>
          </a:lstStyle>
          <a:p>
            <a:r>
              <a:rPr lang="en-US"/>
              <a:t>Click to edit Master title style</a:t>
            </a:r>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405258" y="6041365"/>
            <a:ext cx="748407" cy="365125"/>
          </a:xfrm>
        </p:spPr>
        <p:txBody>
          <a:bodyPr/>
          <a:lstStyle/>
          <a:p>
            <a:fld id="{B194360C-EEA5-4659-BC04-AF77AC112A10}"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0" name="Rectangle 23"/>
          <p:cNvSpPr/>
          <p:nvPr/>
        </p:nvSpPr>
        <p:spPr>
          <a:xfrm>
            <a:off x="6886107" y="7782"/>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p:cNvSpPr/>
          <p:nvPr userDrawn="1"/>
        </p:nvSpPr>
        <p:spPr>
          <a:xfrm>
            <a:off x="7139106" y="16249"/>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userDrawn="1"/>
        </p:nvSpPr>
        <p:spPr>
          <a:xfrm>
            <a:off x="6905200"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p:cNvSpPr/>
          <p:nvPr userDrawn="1"/>
        </p:nvSpPr>
        <p:spPr>
          <a:xfrm>
            <a:off x="7132684" y="7782"/>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24" name="Rectangle 28"/>
          <p:cNvSpPr/>
          <p:nvPr/>
        </p:nvSpPr>
        <p:spPr>
          <a:xfrm>
            <a:off x="8174049"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p:cNvSpPr/>
          <p:nvPr/>
        </p:nvSpPr>
        <p:spPr>
          <a:xfrm>
            <a:off x="8204250"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p:cNvSpPr/>
          <p:nvPr/>
        </p:nvSpPr>
        <p:spPr>
          <a:xfrm>
            <a:off x="7778751" y="3606116"/>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2208" y="5203096"/>
            <a:ext cx="3297252" cy="988080"/>
          </a:xfrm>
          <a:prstGeom prst="rect">
            <a:avLst/>
          </a:prstGeom>
        </p:spPr>
      </p:pic>
    </p:spTree>
    <p:extLst>
      <p:ext uri="{BB962C8B-B14F-4D97-AF65-F5344CB8AC3E}">
        <p14:creationId xmlns:p14="http://schemas.microsoft.com/office/powerpoint/2010/main" val="213083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B2804-CA3E-4531-8EEB-6603EBAACAA8}"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43369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4B2804-CA3E-4531-8EEB-6603EBAACAA8}"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143759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209430-6851-4840-9ED6-DAB70B15DD8B}"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939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1" y="2160589"/>
            <a:ext cx="3088109"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B6FDE-C7C4-4EE0-8234-4BB2CBDBA42F}"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472338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BC6463-3A60-42DF-9FCA-1E1A0D72365F}" type="datetime1">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7757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068D92E-17A0-4996-8A2F-9F2BDFB9F345}" type="datetime1">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47687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31489-2BB4-4BBC-9AB3-D5CBD15625B8}" type="datetime1">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15323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3571276" y="514927"/>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FBF3BD93-B568-4A26-BD18-842B68F83BA2}"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354247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AD3E958-32BC-4B41-8DD9-E09F6549287F}"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78036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9B07CB-D8E9-4E40-8AE2-F06A9BC29329}"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8142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3F2E4-A03D-45CB-A3BD-D964B921DAF6}"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784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209430-6851-4840-9ED6-DAB70B15DD8B}" type="datetime1">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7435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FC3449-D030-42A7-81D1-67079BE37FED}"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1728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D9E2BC-0F25-4653-9100-FF1CE1AE2DFC}"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0627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EC5FC0-013C-42F5-AC38-611F43E79277}"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52359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F94361-314D-4E52-9386-66B897F2A7B1}"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3810863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2021D-3B0C-4F7D-8F75-5AEFF00BCC6B}"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11950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9BBECA4-89E2-47C0-B222-FECC547E753E}"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C960B-45A6-4F05-BD22-B9FD23114712}"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520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212361A6-44CA-4EF7-A6C5-84FE6B686E8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fld id="{5F6942FE-080F-46C2-BA00-B121081E30A0}" type="datetime1">
              <a:rPr lang="en-US" smtClean="0"/>
              <a:t>3/11/2025</a:t>
            </a:fld>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005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5B6FDE-C7C4-4EE0-8234-4BB2CBDBA42F}" type="datetime1">
              <a:rPr lang="en-US" smtClean="0"/>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1575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BC6463-3A60-42DF-9FCA-1E1A0D72365F}" type="datetime1">
              <a:rPr lang="en-US" smtClean="0"/>
              <a:t>3/11/2025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111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68D92E-17A0-4996-8A2F-9F2BDFB9F345}" type="datetime1">
              <a:rPr lang="en-US" smtClean="0"/>
              <a:t>3/11/2025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619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31489-2BB4-4BBC-9AB3-D5CBD15625B8}" type="datetime1">
              <a:rPr lang="en-US" smtClean="0"/>
              <a:t>3/11/2025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86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F3BD93-B568-4A26-BD18-842B68F83BA2}" type="datetime1">
              <a:rPr lang="en-US" smtClean="0"/>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46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AD3E958-32BC-4B41-8DD9-E09F6549287F}" type="datetime1">
              <a:rPr lang="en-US" smtClean="0"/>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893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5257" y="6041363"/>
            <a:ext cx="7401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0E14EA-2495-4B78-98B3-E31E6F8273DA}" type="datetime1">
              <a:rPr lang="en-US" smtClean="0"/>
              <a:t>3/11/2025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grpSp>
        <p:nvGrpSpPr>
          <p:cNvPr id="26" name="Group 25"/>
          <p:cNvGrpSpPr/>
          <p:nvPr userDrawn="1"/>
        </p:nvGrpSpPr>
        <p:grpSpPr>
          <a:xfrm>
            <a:off x="6886107" y="-458"/>
            <a:ext cx="2257893" cy="6883172"/>
            <a:chOff x="6886107" y="-458"/>
            <a:chExt cx="2257893" cy="6883172"/>
          </a:xfrm>
        </p:grpSpPr>
        <p:sp>
          <p:nvSpPr>
            <p:cNvPr id="27" name="Rectangle 23"/>
            <p:cNvSpPr/>
            <p:nvPr/>
          </p:nvSpPr>
          <p:spPr>
            <a:xfrm>
              <a:off x="6886107" y="7780"/>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p:cNvSpPr/>
            <p:nvPr userDrawn="1"/>
          </p:nvSpPr>
          <p:spPr>
            <a:xfrm>
              <a:off x="7139106" y="16247"/>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userDrawn="1"/>
          </p:nvSpPr>
          <p:spPr>
            <a:xfrm>
              <a:off x="6905199"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p:cNvSpPr/>
            <p:nvPr userDrawn="1"/>
          </p:nvSpPr>
          <p:spPr>
            <a:xfrm>
              <a:off x="7132683" y="7780"/>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31" name="Rectangle 28"/>
            <p:cNvSpPr/>
            <p:nvPr/>
          </p:nvSpPr>
          <p:spPr>
            <a:xfrm>
              <a:off x="8174048"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p:cNvSpPr/>
            <p:nvPr/>
          </p:nvSpPr>
          <p:spPr>
            <a:xfrm>
              <a:off x="8204249"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7778750" y="3606114"/>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4" name="Picture 3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115631" y="6406488"/>
            <a:ext cx="1988367" cy="379801"/>
          </a:xfrm>
          <a:prstGeom prst="rect">
            <a:avLst/>
          </a:prstGeom>
        </p:spPr>
      </p:pic>
    </p:spTree>
    <p:extLst>
      <p:ext uri="{BB962C8B-B14F-4D97-AF65-F5344CB8AC3E}">
        <p14:creationId xmlns:p14="http://schemas.microsoft.com/office/powerpoint/2010/main" val="199913644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sldNum="0" hdr="0" ftr="0" dt="0"/>
  <p:txStyles>
    <p:titleStyle>
      <a:lvl1pPr algn="l" defTabSz="457200" rtl="0" eaLnBrk="1" latinLnBrk="0" hangingPunct="1">
        <a:spcBef>
          <a:spcPct val="0"/>
        </a:spcBef>
        <a:buNone/>
        <a:defRPr sz="36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617F"/>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00617F"/>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00617F"/>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00617F"/>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00617F"/>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5"/>
            <a:ext cx="74016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5B0E14EA-2495-4B78-98B3-E31E6F8273DA}" type="datetime1">
              <a:rPr lang="en-US" smtClean="0"/>
              <a:t>3/11/2025</a:t>
            </a:fld>
            <a:endParaRPr lang="en-US"/>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smtClean="0"/>
              <a:pPr/>
              <a:t>‹#›</a:t>
            </a:fld>
            <a:endParaRPr lang="en-US"/>
          </a:p>
        </p:txBody>
      </p:sp>
      <p:grpSp>
        <p:nvGrpSpPr>
          <p:cNvPr id="26" name="Group 25"/>
          <p:cNvGrpSpPr/>
          <p:nvPr userDrawn="1"/>
        </p:nvGrpSpPr>
        <p:grpSpPr>
          <a:xfrm>
            <a:off x="6886108" y="-458"/>
            <a:ext cx="2257893" cy="6883172"/>
            <a:chOff x="6886107" y="-458"/>
            <a:chExt cx="2257893" cy="6883172"/>
          </a:xfrm>
        </p:grpSpPr>
        <p:sp>
          <p:nvSpPr>
            <p:cNvPr id="27" name="Rectangle 23"/>
            <p:cNvSpPr/>
            <p:nvPr/>
          </p:nvSpPr>
          <p:spPr>
            <a:xfrm>
              <a:off x="6886107" y="7780"/>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p:cNvSpPr/>
            <p:nvPr userDrawn="1"/>
          </p:nvSpPr>
          <p:spPr>
            <a:xfrm>
              <a:off x="7139106" y="16247"/>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userDrawn="1"/>
          </p:nvSpPr>
          <p:spPr>
            <a:xfrm>
              <a:off x="6905199"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p:cNvSpPr/>
            <p:nvPr userDrawn="1"/>
          </p:nvSpPr>
          <p:spPr>
            <a:xfrm>
              <a:off x="7132683" y="7780"/>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31" name="Rectangle 28"/>
            <p:cNvSpPr/>
            <p:nvPr/>
          </p:nvSpPr>
          <p:spPr>
            <a:xfrm>
              <a:off x="8174048"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p:cNvSpPr/>
            <p:nvPr/>
          </p:nvSpPr>
          <p:spPr>
            <a:xfrm>
              <a:off x="8204249"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7778750" y="3606114"/>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4" name="Picture 3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115632" y="6406490"/>
            <a:ext cx="1988367" cy="379801"/>
          </a:xfrm>
          <a:prstGeom prst="rect">
            <a:avLst/>
          </a:prstGeom>
        </p:spPr>
      </p:pic>
    </p:spTree>
    <p:extLst>
      <p:ext uri="{BB962C8B-B14F-4D97-AF65-F5344CB8AC3E}">
        <p14:creationId xmlns:p14="http://schemas.microsoft.com/office/powerpoint/2010/main" val="26254167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sldNum="0" hdr="0" ftr="0" dt="0"/>
  <p:txStyles>
    <p:titleStyle>
      <a:lvl1pPr algn="l" defTabSz="342900" rtl="0" eaLnBrk="1" latinLnBrk="0" hangingPunct="1">
        <a:spcBef>
          <a:spcPct val="0"/>
        </a:spcBef>
        <a:buNone/>
        <a:defRPr sz="27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00617F"/>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rgbClr val="00617F"/>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rgbClr val="00617F"/>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rgbClr val="00617F"/>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rgbClr val="00617F"/>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hyperlink" Target="https://www.youtube.com/watch?v=LraFWGyfavY"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mailto:wwilson@stoughtonhealth.com"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4.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127.xml"/><Relationship Id="rId1" Type="http://schemas.openxmlformats.org/officeDocument/2006/relationships/slideLayout" Target="../slideLayouts/slideLayout6.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png"/><Relationship Id="rId4" Type="http://schemas.openxmlformats.org/officeDocument/2006/relationships/notesSlide" Target="../notesSlides/notesSlide162.xml"/></Relationships>
</file>

<file path=ppt/slides/_rels/slide164.xml.rels><?xml version="1.0" encoding="UTF-8" standalone="yes"?>
<Relationships xmlns="http://schemas.openxmlformats.org/package/2006/relationships"><Relationship Id="rId3" Type="http://schemas.microsoft.com/office/2018/10/relationships/comments" Target="../comments/modernComment_22E_307C3A7E.xm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3.xml"/><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8.xml"/><Relationship Id="rId1" Type="http://schemas.openxmlformats.org/officeDocument/2006/relationships/slideLayout" Target="../slideLayouts/slideLayout9.xml"/><Relationship Id="rId4" Type="http://schemas.openxmlformats.org/officeDocument/2006/relationships/image" Target="../media/image10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9.xml"/><Relationship Id="rId1" Type="http://schemas.openxmlformats.org/officeDocument/2006/relationships/slideLayout" Target="../slideLayouts/slideLayout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1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83.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1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hyperlink" Target="https://www.youtube.com/watch?v=PQV71INDaqY" TargetMode="Externa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96.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g"/></Relationships>
</file>

<file path=ppt/slides/_rels/slide1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hyperlink" Target="mailto:accounting@stoughtonhealth.com" TargetMode="External"/><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image" Target="../media/image26.png"/><Relationship Id="rId4" Type="http://schemas.openxmlformats.org/officeDocument/2006/relationships/image" Target="../media/image25.jpe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911350" y="1905000"/>
            <a:ext cx="7851648" cy="1828800"/>
          </a:xfrm>
        </p:spPr>
        <p:txBody>
          <a:bodyPr>
            <a:normAutofit fontScale="90000"/>
          </a:bodyPr>
          <a:lstStyle/>
          <a:p>
            <a:pPr algn="l" fontAlgn="auto">
              <a:spcAft>
                <a:spcPts val="0"/>
              </a:spcAft>
              <a:defRPr/>
            </a:pPr>
            <a:r>
              <a:rPr lang="en-US" sz="8000" b="1" dirty="0"/>
              <a:t>Welcome!</a:t>
            </a:r>
            <a:br>
              <a:rPr lang="en-US" b="1" dirty="0"/>
            </a:br>
            <a:endParaRPr lang="en-US" sz="7300" b="1" dirty="0"/>
          </a:p>
        </p:txBody>
      </p:sp>
      <p:sp>
        <p:nvSpPr>
          <p:cNvPr id="5" name="Rectangle 3"/>
          <p:cNvSpPr>
            <a:spLocks noGrp="1" noChangeArrowheads="1"/>
          </p:cNvSpPr>
          <p:nvPr>
            <p:ph type="subTitle" idx="1"/>
          </p:nvPr>
        </p:nvSpPr>
        <p:spPr>
          <a:xfrm>
            <a:off x="434594" y="3733800"/>
            <a:ext cx="6400800" cy="2362200"/>
          </a:xfrm>
        </p:spPr>
        <p:txBody>
          <a:bodyPr/>
          <a:lstStyle/>
          <a:p>
            <a:pPr marR="0">
              <a:buFont typeface="Arial" charset="0"/>
              <a:buNone/>
            </a:pPr>
            <a:r>
              <a:rPr lang="en-US" sz="2400" b="1" dirty="0"/>
              <a:t>Christopher Schmitz</a:t>
            </a:r>
          </a:p>
          <a:p>
            <a:pPr marR="0">
              <a:buFont typeface="Arial" charset="0"/>
              <a:buNone/>
            </a:pPr>
            <a:r>
              <a:rPr lang="en-US" b="1" dirty="0"/>
              <a:t>   VP Human Resources, Facility Operations </a:t>
            </a:r>
          </a:p>
          <a:p>
            <a:pPr marR="0">
              <a:buFont typeface="Arial" charset="0"/>
              <a:buNone/>
            </a:pPr>
            <a:r>
              <a:rPr lang="en-US" b="1" dirty="0"/>
              <a:t>and Campus Planning</a:t>
            </a:r>
          </a:p>
        </p:txBody>
      </p:sp>
    </p:spTree>
    <p:extLst>
      <p:ext uri="{BB962C8B-B14F-4D97-AF65-F5344CB8AC3E}">
        <p14:creationId xmlns:p14="http://schemas.microsoft.com/office/powerpoint/2010/main" val="37223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1172" y="2138850"/>
            <a:ext cx="7511187" cy="3332816"/>
          </a:xfrm>
        </p:spPr>
        <p:txBody>
          <a:bodyPr>
            <a:normAutofit/>
          </a:bodyPr>
          <a:lstStyle/>
          <a:p>
            <a:r>
              <a:rPr lang="en-US" sz="3500" dirty="0"/>
              <a:t>Our Mission is to provide safe, quality health care with exceptional personalized service.</a:t>
            </a:r>
            <a:endParaRPr lang="en-US" sz="3500" dirty="0">
              <a:solidFill>
                <a:schemeClr val="bg1"/>
              </a:solidFill>
            </a:endParaRPr>
          </a:p>
          <a:p>
            <a:endParaRPr lang="en-US" sz="35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712" y="4448440"/>
            <a:ext cx="4587240" cy="1374648"/>
          </a:xfrm>
          <a:prstGeom prst="rect">
            <a:avLst/>
          </a:prstGeom>
        </p:spPr>
      </p:pic>
      <p:sp>
        <p:nvSpPr>
          <p:cNvPr id="5" name="TextBox 4">
            <a:extLst>
              <a:ext uri="{FF2B5EF4-FFF2-40B4-BE49-F238E27FC236}">
                <a16:creationId xmlns:a16="http://schemas.microsoft.com/office/drawing/2014/main" id="{3B1AB656-3B35-78EB-D0A3-F06C83A0C852}"/>
              </a:ext>
            </a:extLst>
          </p:cNvPr>
          <p:cNvSpPr txBox="1"/>
          <p:nvPr/>
        </p:nvSpPr>
        <p:spPr>
          <a:xfrm>
            <a:off x="401172" y="778240"/>
            <a:ext cx="6902321"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617F"/>
                </a:solidFill>
                <a:effectLst/>
                <a:uLnTx/>
                <a:uFillTx/>
                <a:latin typeface="Trebuchet MS" panose="020B0603020202020204"/>
                <a:ea typeface="+mj-ea"/>
                <a:cs typeface="+mj-cs"/>
              </a:rPr>
              <a:t>Stoughton Health Mission</a:t>
            </a:r>
            <a:endParaRPr lang="en-US" sz="2400" dirty="0"/>
          </a:p>
        </p:txBody>
      </p:sp>
    </p:spTree>
    <p:extLst>
      <p:ext uri="{BB962C8B-B14F-4D97-AF65-F5344CB8AC3E}">
        <p14:creationId xmlns:p14="http://schemas.microsoft.com/office/powerpoint/2010/main" val="23124421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404852"/>
            <a:ext cx="7532717" cy="4721628"/>
          </a:xfrm>
        </p:spPr>
        <p:txBody>
          <a:bodyPr>
            <a:normAutofit/>
          </a:bodyPr>
          <a:lstStyle/>
          <a:p>
            <a:r>
              <a:rPr lang="en-US" dirty="0"/>
              <a:t>It is also important to have an understanding of the health care area and the patient zone (WHO):</a:t>
            </a:r>
          </a:p>
        </p:txBody>
      </p:sp>
      <p:sp>
        <p:nvSpPr>
          <p:cNvPr id="3" name="Slide Number Placeholder 2"/>
          <p:cNvSpPr>
            <a:spLocks noGrp="1"/>
          </p:cNvSpPr>
          <p:nvPr>
            <p:ph type="sldNum" sz="quarter" idx="12"/>
          </p:nvPr>
        </p:nvSpPr>
        <p:spPr/>
        <p:txBody>
          <a:bodyPr/>
          <a:lstStyle/>
          <a:p>
            <a:fld id="{810786B9-05F1-4B2E-B674-00158D6F648B}" type="slidenum">
              <a:rPr lang="en-US" smtClean="0"/>
              <a:t>100</a:t>
            </a:fld>
            <a:endParaRPr lang="en-US" dirty="0"/>
          </a:p>
        </p:txBody>
      </p:sp>
      <p:sp>
        <p:nvSpPr>
          <p:cNvPr id="4" name="Title 3"/>
          <p:cNvSpPr>
            <a:spLocks noGrp="1"/>
          </p:cNvSpPr>
          <p:nvPr>
            <p:ph type="title"/>
          </p:nvPr>
        </p:nvSpPr>
        <p:spPr/>
        <p:txBody>
          <a:bodyPr/>
          <a:lstStyle/>
          <a:p>
            <a:r>
              <a:rPr lang="en-US" altLang="en-US" b="1" dirty="0"/>
              <a:t>Hand Hygiene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061556"/>
            <a:ext cx="7092143" cy="42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0840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6726382" cy="5029200"/>
          </a:xfrm>
        </p:spPr>
        <p:txBody>
          <a:bodyPr>
            <a:normAutofit fontScale="92500" lnSpcReduction="20000"/>
          </a:bodyPr>
          <a:lstStyle/>
          <a:p>
            <a:pPr lvl="0"/>
            <a:r>
              <a:rPr lang="en-US" sz="2400" dirty="0"/>
              <a:t>The Patient Zone:</a:t>
            </a:r>
          </a:p>
          <a:p>
            <a:pPr lvl="1"/>
            <a:r>
              <a:rPr lang="en-US" sz="2400" dirty="0"/>
              <a:t>For example, when a person enters the patient zone he/she may touch the patient dedicated monitor and apply the blood pressure cuff to the patient’s arm, document the blood pressure on the patient dedicated computer, and remove the blood pressure cuff from the patient’s arm.  Hand hygiene would be indicated prior to entering the patient zone and upon leaving the patient zone.</a:t>
            </a:r>
          </a:p>
          <a:p>
            <a:pPr lvl="1"/>
            <a:r>
              <a:rPr lang="en-US" sz="2400" dirty="0"/>
              <a:t>In contrast, if a person enters the patient zone and applies the blood pressure cuff and then answers their portable phone (Health Care Zone), hand hygiene would be required again before removing the blood pressure cuff.</a:t>
            </a:r>
          </a:p>
          <a:p>
            <a:endParaRPr lang="en-US" dirty="0"/>
          </a:p>
        </p:txBody>
      </p:sp>
      <p:sp>
        <p:nvSpPr>
          <p:cNvPr id="3" name="Slide Number Placeholder 2"/>
          <p:cNvSpPr>
            <a:spLocks noGrp="1"/>
          </p:cNvSpPr>
          <p:nvPr>
            <p:ph type="sldNum" sz="quarter" idx="12"/>
          </p:nvPr>
        </p:nvSpPr>
        <p:spPr/>
        <p:txBody>
          <a:bodyPr/>
          <a:lstStyle/>
          <a:p>
            <a:fld id="{810786B9-05F1-4B2E-B674-00158D6F648B}" type="slidenum">
              <a:rPr lang="en-US" smtClean="0"/>
              <a:t>101</a:t>
            </a:fld>
            <a:endParaRPr lang="en-US" dirty="0"/>
          </a:p>
        </p:txBody>
      </p:sp>
      <p:sp>
        <p:nvSpPr>
          <p:cNvPr id="4" name="Title 3"/>
          <p:cNvSpPr>
            <a:spLocks noGrp="1"/>
          </p:cNvSpPr>
          <p:nvPr>
            <p:ph type="title"/>
          </p:nvPr>
        </p:nvSpPr>
        <p:spPr/>
        <p:txBody>
          <a:bodyPr/>
          <a:lstStyle/>
          <a:p>
            <a:r>
              <a:rPr lang="en-US" altLang="en-US" b="1" dirty="0"/>
              <a:t>Hand Hygiene</a:t>
            </a:r>
            <a:endParaRPr lang="en-US" dirty="0"/>
          </a:p>
        </p:txBody>
      </p:sp>
    </p:spTree>
    <p:extLst>
      <p:ext uri="{BB962C8B-B14F-4D97-AF65-F5344CB8AC3E}">
        <p14:creationId xmlns:p14="http://schemas.microsoft.com/office/powerpoint/2010/main" val="27924434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38547" y="591128"/>
            <a:ext cx="6347713" cy="1320800"/>
          </a:xfrm>
        </p:spPr>
        <p:txBody>
          <a:bodyPr>
            <a:normAutofit/>
          </a:bodyPr>
          <a:lstStyle/>
          <a:p>
            <a:pPr algn="ctr"/>
            <a:r>
              <a:rPr lang="en-US" b="1" dirty="0"/>
              <a:t>Other Aspects of </a:t>
            </a:r>
            <a:br>
              <a:rPr lang="en-US" b="1" dirty="0"/>
            </a:br>
            <a:r>
              <a:rPr lang="en-US" b="1" dirty="0"/>
              <a:t>Hand Hygiene</a:t>
            </a:r>
          </a:p>
        </p:txBody>
      </p:sp>
      <p:sp>
        <p:nvSpPr>
          <p:cNvPr id="32771" name="Rectangle 3"/>
          <p:cNvSpPr>
            <a:spLocks noGrp="1" noChangeArrowheads="1"/>
          </p:cNvSpPr>
          <p:nvPr>
            <p:ph idx="1"/>
          </p:nvPr>
        </p:nvSpPr>
        <p:spPr>
          <a:xfrm>
            <a:off x="1113559" y="2366819"/>
            <a:ext cx="6248400" cy="3328587"/>
          </a:xfrm>
        </p:spPr>
        <p:txBody>
          <a:bodyPr>
            <a:normAutofit fontScale="85000" lnSpcReduction="20000"/>
          </a:bodyPr>
          <a:lstStyle/>
          <a:p>
            <a:r>
              <a:rPr lang="en-US" sz="2100" dirty="0"/>
              <a:t>Artificial nails, nail embellishments, wraps, and nail extenders are not allowed in patient care areas, FNS, EVS and Pharmacy compounding – they are germ magnets</a:t>
            </a:r>
          </a:p>
          <a:p>
            <a:pPr marL="0" indent="0">
              <a:buNone/>
            </a:pPr>
            <a:endParaRPr lang="en-US" sz="825" dirty="0"/>
          </a:p>
          <a:p>
            <a:r>
              <a:rPr lang="en-US" sz="2100" dirty="0"/>
              <a:t>Nail polish is allowed </a:t>
            </a:r>
            <a:r>
              <a:rPr lang="en-US" sz="2100" i="1" dirty="0"/>
              <a:t>if</a:t>
            </a:r>
            <a:r>
              <a:rPr lang="en-US" sz="2100" dirty="0"/>
              <a:t> not cracked.  Nail polish is not allowed when performing surgical scrub role or pharmacy compounding.</a:t>
            </a:r>
          </a:p>
          <a:p>
            <a:pPr marL="0" indent="0">
              <a:buNone/>
            </a:pPr>
            <a:endParaRPr lang="en-US" sz="788" dirty="0"/>
          </a:p>
          <a:p>
            <a:r>
              <a:rPr lang="en-US" sz="2100" dirty="0"/>
              <a:t>Keep nails short - 1/4 inch or less, no longer than 2mm (0.08 inches) if performing surgical scrub role</a:t>
            </a:r>
          </a:p>
          <a:p>
            <a:pPr marL="0" indent="0">
              <a:buNone/>
            </a:pPr>
            <a:endParaRPr lang="en-US" sz="788" dirty="0"/>
          </a:p>
          <a:p>
            <a:r>
              <a:rPr lang="en-US" sz="2100" dirty="0"/>
              <a:t>Use hospital provided unscented lotions</a:t>
            </a:r>
          </a:p>
        </p:txBody>
      </p:sp>
    </p:spTree>
    <p:extLst>
      <p:ext uri="{BB962C8B-B14F-4D97-AF65-F5344CB8AC3E}">
        <p14:creationId xmlns:p14="http://schemas.microsoft.com/office/powerpoint/2010/main" val="891241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ppt_x</p:attrName>
                                        </p:attrNameLst>
                                      </p:cBhvr>
                                      <p:tavLst>
                                        <p:tav tm="0">
                                          <p:val>
                                            <p:strVal val="#ppt_x"/>
                                          </p:val>
                                        </p:tav>
                                        <p:tav tm="100000">
                                          <p:val>
                                            <p:strVal val="#ppt_x"/>
                                          </p:val>
                                        </p:tav>
                                      </p:tavLst>
                                    </p:anim>
                                    <p:anim calcmode="lin" valueType="num">
                                      <p:cBhvr>
                                        <p:cTn id="8" dur="500" fill="hold"/>
                                        <p:tgtEl>
                                          <p:spTgt spid="32770"/>
                                        </p:tgtEl>
                                        <p:attrNameLst>
                                          <p:attrName>ppt_y</p:attrName>
                                        </p:attrNameLst>
                                      </p:cBhvr>
                                      <p:tavLst>
                                        <p:tav tm="0">
                                          <p:val>
                                            <p:strVal val="#ppt_y-#ppt_h/2"/>
                                          </p:val>
                                        </p:tav>
                                        <p:tav tm="100000">
                                          <p:val>
                                            <p:strVal val="#ppt_y"/>
                                          </p:val>
                                        </p:tav>
                                      </p:tavLst>
                                    </p:anim>
                                    <p:anim calcmode="lin" valueType="num">
                                      <p:cBhvr>
                                        <p:cTn id="9" dur="500" fill="hold"/>
                                        <p:tgtEl>
                                          <p:spTgt spid="32770"/>
                                        </p:tgtEl>
                                        <p:attrNameLst>
                                          <p:attrName>ppt_w</p:attrName>
                                        </p:attrNameLst>
                                      </p:cBhvr>
                                      <p:tavLst>
                                        <p:tav tm="0">
                                          <p:val>
                                            <p:strVal val="#ppt_w"/>
                                          </p:val>
                                        </p:tav>
                                        <p:tav tm="100000">
                                          <p:val>
                                            <p:strVal val="#ppt_w"/>
                                          </p:val>
                                        </p:tav>
                                      </p:tavLst>
                                    </p:anim>
                                    <p:anim calcmode="lin" valueType="num">
                                      <p:cBhvr>
                                        <p:cTn id="10" dur="500" fill="hold"/>
                                        <p:tgtEl>
                                          <p:spTgt spid="32770"/>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771">
                                            <p:txEl>
                                              <p:pRg st="0" end="0"/>
                                            </p:txEl>
                                          </p:spTgt>
                                        </p:tgtEl>
                                        <p:attrNameLst>
                                          <p:attrName>style.visibility</p:attrName>
                                        </p:attrNameLst>
                                      </p:cBhvr>
                                      <p:to>
                                        <p:strVal val="visible"/>
                                      </p:to>
                                    </p:set>
                                    <p:animEffect transition="in" filter="wipe(down)">
                                      <p:cBhvr>
                                        <p:cTn id="15" dur="500"/>
                                        <p:tgtEl>
                                          <p:spTgt spid="3277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2771">
                                            <p:txEl>
                                              <p:pRg st="2" end="2"/>
                                            </p:txEl>
                                          </p:spTgt>
                                        </p:tgtEl>
                                        <p:attrNameLst>
                                          <p:attrName>style.visibility</p:attrName>
                                        </p:attrNameLst>
                                      </p:cBhvr>
                                      <p:to>
                                        <p:strVal val="visible"/>
                                      </p:to>
                                    </p:set>
                                    <p:animEffect transition="in" filter="wipe(down)">
                                      <p:cBhvr>
                                        <p:cTn id="20" dur="500"/>
                                        <p:tgtEl>
                                          <p:spTgt spid="3277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771">
                                            <p:txEl>
                                              <p:pRg st="4" end="4"/>
                                            </p:txEl>
                                          </p:spTgt>
                                        </p:tgtEl>
                                        <p:attrNameLst>
                                          <p:attrName>style.visibility</p:attrName>
                                        </p:attrNameLst>
                                      </p:cBhvr>
                                      <p:to>
                                        <p:strVal val="visible"/>
                                      </p:to>
                                    </p:set>
                                    <p:animEffect transition="in" filter="wipe(down)">
                                      <p:cBhvr>
                                        <p:cTn id="25" dur="500"/>
                                        <p:tgtEl>
                                          <p:spTgt spid="32771">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771">
                                            <p:txEl>
                                              <p:pRg st="6" end="6"/>
                                            </p:txEl>
                                          </p:spTgt>
                                        </p:tgtEl>
                                        <p:attrNameLst>
                                          <p:attrName>style.visibility</p:attrName>
                                        </p:attrNameLst>
                                      </p:cBhvr>
                                      <p:to>
                                        <p:strVal val="visible"/>
                                      </p:to>
                                    </p:set>
                                    <p:animEffect transition="in" filter="wipe(down)">
                                      <p:cBhvr>
                                        <p:cTn id="30" dur="500"/>
                                        <p:tgtEl>
                                          <p:spTgt spid="32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P spid="32771"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8496" y="722168"/>
            <a:ext cx="5778500" cy="1485900"/>
          </a:xfrm>
        </p:spPr>
        <p:txBody>
          <a:bodyPr/>
          <a:lstStyle/>
          <a:p>
            <a:r>
              <a:rPr lang="en-US" b="1" dirty="0"/>
              <a:t>Glove Use</a:t>
            </a:r>
          </a:p>
        </p:txBody>
      </p:sp>
      <p:sp>
        <p:nvSpPr>
          <p:cNvPr id="2" name="Content Placeholder 1"/>
          <p:cNvSpPr>
            <a:spLocks noGrp="1"/>
          </p:cNvSpPr>
          <p:nvPr>
            <p:ph idx="1"/>
          </p:nvPr>
        </p:nvSpPr>
        <p:spPr>
          <a:xfrm>
            <a:off x="1008496" y="1782618"/>
            <a:ext cx="5314950" cy="4000500"/>
          </a:xfrm>
        </p:spPr>
        <p:txBody>
          <a:bodyPr>
            <a:normAutofit fontScale="92500" lnSpcReduction="20000"/>
          </a:bodyPr>
          <a:lstStyle/>
          <a:p>
            <a:pPr marL="0" indent="0">
              <a:buNone/>
            </a:pPr>
            <a:endParaRPr lang="en-US" dirty="0">
              <a:solidFill>
                <a:schemeClr val="bg2">
                  <a:lumMod val="25000"/>
                </a:schemeClr>
              </a:solidFill>
            </a:endParaRPr>
          </a:p>
          <a:p>
            <a:pPr marL="0" indent="0">
              <a:buNone/>
            </a:pPr>
            <a:r>
              <a:rPr lang="en-US" b="1" dirty="0">
                <a:solidFill>
                  <a:schemeClr val="bg2">
                    <a:lumMod val="25000"/>
                  </a:schemeClr>
                </a:solidFill>
              </a:rPr>
              <a:t>Glove Use Indications: </a:t>
            </a:r>
          </a:p>
          <a:p>
            <a:pPr marL="0" indent="0">
              <a:buNone/>
            </a:pPr>
            <a:r>
              <a:rPr lang="en-US" dirty="0">
                <a:solidFill>
                  <a:schemeClr val="bg2">
                    <a:lumMod val="25000"/>
                  </a:schemeClr>
                </a:solidFill>
              </a:rPr>
              <a:t>1. Before a sterile procedure (Sterile gloves are used for invasive procedures, as indicated.)</a:t>
            </a:r>
          </a:p>
          <a:p>
            <a:pPr marL="0" indent="0">
              <a:buNone/>
            </a:pPr>
            <a:r>
              <a:rPr lang="en-US" dirty="0">
                <a:solidFill>
                  <a:schemeClr val="bg2">
                    <a:lumMod val="25000"/>
                  </a:schemeClr>
                </a:solidFill>
              </a:rPr>
              <a:t>2. When anticipating contact with blood or another body fluid. (including contact with non-intact skin and mucous membranes)</a:t>
            </a:r>
          </a:p>
          <a:p>
            <a:pPr marL="0" indent="0">
              <a:buNone/>
            </a:pPr>
            <a:r>
              <a:rPr lang="en-US" dirty="0">
                <a:solidFill>
                  <a:schemeClr val="bg2">
                    <a:lumMod val="25000"/>
                  </a:schemeClr>
                </a:solidFill>
              </a:rPr>
              <a:t>3. Contact with a patient (and his/her immediate surroundings) during contact or contact plus precautions.</a:t>
            </a:r>
          </a:p>
          <a:p>
            <a:pPr marL="0" indent="0" algn="ctr"/>
            <a:endParaRPr lang="en-US" b="1" dirty="0">
              <a:solidFill>
                <a:schemeClr val="bg2">
                  <a:lumMod val="25000"/>
                </a:schemeClr>
              </a:solidFill>
            </a:endParaRPr>
          </a:p>
          <a:p>
            <a:pPr marL="0" indent="0" algn="ctr">
              <a:buNone/>
            </a:pPr>
            <a:r>
              <a:rPr lang="en-US" b="1" dirty="0">
                <a:solidFill>
                  <a:schemeClr val="bg2">
                    <a:lumMod val="25000"/>
                  </a:schemeClr>
                </a:solidFill>
              </a:rPr>
              <a:t>The use of gloves when not indicated does not contribute to a reduction of cross-transmission and it may also result in missed opportunities for hand hygiene. </a:t>
            </a:r>
          </a:p>
          <a:p>
            <a:pPr marL="0" indent="0">
              <a:buNone/>
            </a:pPr>
            <a:endParaRPr lang="en-US" dirty="0"/>
          </a:p>
        </p:txBody>
      </p:sp>
    </p:spTree>
    <p:extLst>
      <p:ext uri="{BB962C8B-B14F-4D97-AF65-F5344CB8AC3E}">
        <p14:creationId xmlns:p14="http://schemas.microsoft.com/office/powerpoint/2010/main" val="12758938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79137" y="825500"/>
            <a:ext cx="6343650" cy="1200150"/>
          </a:xfrm>
        </p:spPr>
        <p:txBody>
          <a:bodyPr/>
          <a:lstStyle/>
          <a:p>
            <a:pPr algn="ctr"/>
            <a:r>
              <a:rPr lang="en-US" sz="2400" b="1" dirty="0"/>
              <a:t>Standard Precautions protect you and </a:t>
            </a:r>
            <a:br>
              <a:rPr lang="en-US" sz="2400" b="1" dirty="0"/>
            </a:br>
            <a:r>
              <a:rPr lang="en-US" sz="2400" b="1" dirty="0"/>
              <a:t>our patients</a:t>
            </a:r>
            <a:endParaRPr lang="en-US" b="1" dirty="0"/>
          </a:p>
        </p:txBody>
      </p:sp>
      <p:sp>
        <p:nvSpPr>
          <p:cNvPr id="38915" name="Rectangle 3"/>
          <p:cNvSpPr>
            <a:spLocks noGrp="1" noChangeArrowheads="1"/>
          </p:cNvSpPr>
          <p:nvPr>
            <p:ph idx="1"/>
          </p:nvPr>
        </p:nvSpPr>
        <p:spPr>
          <a:xfrm>
            <a:off x="890154" y="2025650"/>
            <a:ext cx="6134100" cy="3371850"/>
          </a:xfrm>
        </p:spPr>
        <p:txBody>
          <a:bodyPr>
            <a:normAutofit fontScale="92500" lnSpcReduction="10000"/>
          </a:bodyPr>
          <a:lstStyle/>
          <a:p>
            <a:pPr algn="ctr">
              <a:lnSpc>
                <a:spcPct val="90000"/>
              </a:lnSpc>
              <a:buFont typeface="Monotype Sorts" pitchFamily="2" charset="2"/>
              <a:buNone/>
            </a:pPr>
            <a:endParaRPr lang="en-US" sz="750" dirty="0"/>
          </a:p>
          <a:p>
            <a:pPr>
              <a:lnSpc>
                <a:spcPct val="90000"/>
              </a:lnSpc>
            </a:pPr>
            <a:r>
              <a:rPr lang="en-US" sz="2100" dirty="0"/>
              <a:t>Follow Hand Hygiene Rules</a:t>
            </a:r>
          </a:p>
          <a:p>
            <a:pPr>
              <a:lnSpc>
                <a:spcPct val="90000"/>
              </a:lnSpc>
            </a:pPr>
            <a:r>
              <a:rPr lang="en-US" sz="2100" dirty="0"/>
              <a:t>Respiratory Hygiene (cover coughs)</a:t>
            </a:r>
          </a:p>
          <a:p>
            <a:pPr>
              <a:lnSpc>
                <a:spcPct val="90000"/>
              </a:lnSpc>
            </a:pPr>
            <a:r>
              <a:rPr lang="en-US" sz="2100" dirty="0"/>
              <a:t>Use personal protective equipment, if indicated</a:t>
            </a:r>
            <a:endParaRPr lang="en-US" sz="2100" strike="sngStrike" dirty="0">
              <a:solidFill>
                <a:srgbClr val="FF0000"/>
              </a:solidFill>
            </a:endParaRPr>
          </a:p>
          <a:p>
            <a:pPr>
              <a:lnSpc>
                <a:spcPct val="90000"/>
              </a:lnSpc>
            </a:pPr>
            <a:r>
              <a:rPr lang="en-US" sz="2100" dirty="0"/>
              <a:t>Clean and disinfect patient care equipment and environmental surfaces per your unit’s protocol </a:t>
            </a:r>
          </a:p>
          <a:p>
            <a:pPr>
              <a:lnSpc>
                <a:spcPct val="90000"/>
              </a:lnSpc>
            </a:pPr>
            <a:r>
              <a:rPr lang="en-US" sz="2100" dirty="0"/>
              <a:t>Handle soiled linen carefully </a:t>
            </a:r>
          </a:p>
          <a:p>
            <a:pPr>
              <a:lnSpc>
                <a:spcPct val="90000"/>
              </a:lnSpc>
            </a:pPr>
            <a:r>
              <a:rPr lang="en-US" sz="2100" dirty="0"/>
              <a:t>Reduce risk of blood and body fluid exposures</a:t>
            </a:r>
          </a:p>
          <a:p>
            <a:pPr>
              <a:lnSpc>
                <a:spcPct val="90000"/>
              </a:lnSpc>
            </a:pPr>
            <a:r>
              <a:rPr lang="en-US" sz="2100" dirty="0"/>
              <a:t>No sign is placed because these precautions are the basics that we start with!</a:t>
            </a:r>
          </a:p>
          <a:p>
            <a:pPr>
              <a:lnSpc>
                <a:spcPct val="90000"/>
              </a:lnSpc>
            </a:pPr>
            <a:endParaRPr lang="en-US" dirty="0"/>
          </a:p>
        </p:txBody>
      </p:sp>
    </p:spTree>
    <p:extLst>
      <p:ext uri="{BB962C8B-B14F-4D97-AF65-F5344CB8AC3E}">
        <p14:creationId xmlns:p14="http://schemas.microsoft.com/office/powerpoint/2010/main" val="3659429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Horizont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 calcmode="lin" valueType="num">
                                      <p:cBhvr additive="base">
                                        <p:cTn id="12"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89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8915">
                                            <p:txEl>
                                              <p:pRg st="2" end="2"/>
                                            </p:txEl>
                                          </p:spTgt>
                                        </p:tgtEl>
                                        <p:attrNameLst>
                                          <p:attrName>style.visibility</p:attrName>
                                        </p:attrNameLst>
                                      </p:cBhvr>
                                      <p:to>
                                        <p:strVal val="visible"/>
                                      </p:to>
                                    </p:set>
                                    <p:anim calcmode="lin" valueType="num">
                                      <p:cBhvr additive="base">
                                        <p:cTn id="18"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9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8915">
                                            <p:txEl>
                                              <p:pRg st="3" end="3"/>
                                            </p:txEl>
                                          </p:spTgt>
                                        </p:tgtEl>
                                        <p:attrNameLst>
                                          <p:attrName>style.visibility</p:attrName>
                                        </p:attrNameLst>
                                      </p:cBhvr>
                                      <p:to>
                                        <p:strVal val="visible"/>
                                      </p:to>
                                    </p:set>
                                    <p:anim calcmode="lin" valueType="num">
                                      <p:cBhvr additive="base">
                                        <p:cTn id="24"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89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8915">
                                            <p:txEl>
                                              <p:pRg st="4" end="4"/>
                                            </p:txEl>
                                          </p:spTgt>
                                        </p:tgtEl>
                                        <p:attrNameLst>
                                          <p:attrName>style.visibility</p:attrName>
                                        </p:attrNameLst>
                                      </p:cBhvr>
                                      <p:to>
                                        <p:strVal val="visible"/>
                                      </p:to>
                                    </p:set>
                                    <p:anim calcmode="lin" valueType="num">
                                      <p:cBhvr additive="base">
                                        <p:cTn id="30"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89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38915">
                                            <p:txEl>
                                              <p:pRg st="5" end="5"/>
                                            </p:txEl>
                                          </p:spTgt>
                                        </p:tgtEl>
                                        <p:attrNameLst>
                                          <p:attrName>style.visibility</p:attrName>
                                        </p:attrNameLst>
                                      </p:cBhvr>
                                      <p:to>
                                        <p:strVal val="visible"/>
                                      </p:to>
                                    </p:set>
                                    <p:anim calcmode="lin" valueType="num">
                                      <p:cBhvr additive="base">
                                        <p:cTn id="36"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89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38915">
                                            <p:txEl>
                                              <p:pRg st="6" end="6"/>
                                            </p:txEl>
                                          </p:spTgt>
                                        </p:tgtEl>
                                        <p:attrNameLst>
                                          <p:attrName>style.visibility</p:attrName>
                                        </p:attrNameLst>
                                      </p:cBhvr>
                                      <p:to>
                                        <p:strVal val="visible"/>
                                      </p:to>
                                    </p:set>
                                    <p:anim calcmode="lin" valueType="num">
                                      <p:cBhvr additive="base">
                                        <p:cTn id="42"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89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38915">
                                            <p:txEl>
                                              <p:pRg st="7" end="7"/>
                                            </p:txEl>
                                          </p:spTgt>
                                        </p:tgtEl>
                                        <p:attrNameLst>
                                          <p:attrName>style.visibility</p:attrName>
                                        </p:attrNameLst>
                                      </p:cBhvr>
                                      <p:to>
                                        <p:strVal val="visible"/>
                                      </p:to>
                                    </p:set>
                                    <p:anim calcmode="lin" valueType="num">
                                      <p:cBhvr additive="base">
                                        <p:cTn id="48" dur="5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8915">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719070"/>
            <a:ext cx="6576312" cy="4910329"/>
          </a:xfrm>
        </p:spPr>
        <p:txBody>
          <a:bodyPr>
            <a:normAutofit/>
          </a:bodyPr>
          <a:lstStyle/>
          <a:p>
            <a:r>
              <a:rPr lang="en-US" dirty="0"/>
              <a:t>Used, at minimum, for all patients.</a:t>
            </a:r>
          </a:p>
          <a:p>
            <a:r>
              <a:rPr lang="en-US" dirty="0"/>
              <a:t>Assume that every person is potentially infected or colonized with an organism that could be transmitted in the healthcare setting.</a:t>
            </a:r>
          </a:p>
          <a:p>
            <a:r>
              <a:rPr lang="en-US" dirty="0"/>
              <a:t>Wear PPE according to the level of anticipated contamination.  For example (CDC):</a:t>
            </a:r>
          </a:p>
          <a:p>
            <a:endParaRPr lang="en-US" dirty="0"/>
          </a:p>
          <a:p>
            <a:endParaRPr lang="en-US" dirty="0"/>
          </a:p>
        </p:txBody>
      </p:sp>
      <p:sp>
        <p:nvSpPr>
          <p:cNvPr id="3" name="Slide Number Placeholder 2"/>
          <p:cNvSpPr>
            <a:spLocks noGrp="1"/>
          </p:cNvSpPr>
          <p:nvPr>
            <p:ph type="sldNum" sz="quarter" idx="12"/>
          </p:nvPr>
        </p:nvSpPr>
        <p:spPr/>
        <p:txBody>
          <a:bodyPr>
            <a:normAutofit/>
          </a:bodyPr>
          <a:lstStyle/>
          <a:p>
            <a:fld id="{810786B9-05F1-4B2E-B674-00158D6F648B}" type="slidenum">
              <a:rPr lang="en-US" smtClean="0"/>
              <a:t>105</a:t>
            </a:fld>
            <a:endParaRPr lang="en-US" dirty="0"/>
          </a:p>
        </p:txBody>
      </p:sp>
      <p:sp>
        <p:nvSpPr>
          <p:cNvPr id="2" name="Title 1"/>
          <p:cNvSpPr>
            <a:spLocks noGrp="1"/>
          </p:cNvSpPr>
          <p:nvPr>
            <p:ph type="title"/>
          </p:nvPr>
        </p:nvSpPr>
        <p:spPr/>
        <p:txBody>
          <a:bodyPr/>
          <a:lstStyle/>
          <a:p>
            <a:r>
              <a:rPr lang="en-US" dirty="0"/>
              <a:t>Standard Precautions</a:t>
            </a:r>
          </a:p>
        </p:txBody>
      </p:sp>
      <p:graphicFrame>
        <p:nvGraphicFramePr>
          <p:cNvPr id="6" name="Table 5"/>
          <p:cNvGraphicFramePr>
            <a:graphicFrameLocks noGrp="1"/>
          </p:cNvGraphicFramePr>
          <p:nvPr/>
        </p:nvGraphicFramePr>
        <p:xfrm>
          <a:off x="380998" y="3910683"/>
          <a:ext cx="6310745" cy="2495805"/>
        </p:xfrm>
        <a:graphic>
          <a:graphicData uri="http://schemas.openxmlformats.org/drawingml/2006/table">
            <a:tbl>
              <a:tblPr firstCol="1" bandRow="1">
                <a:tableStyleId>{BDBED569-4797-4DF1-A0F4-6AAB3CD982D8}</a:tableStyleId>
              </a:tblPr>
              <a:tblGrid>
                <a:gridCol w="2147076">
                  <a:extLst>
                    <a:ext uri="{9D8B030D-6E8A-4147-A177-3AD203B41FA5}">
                      <a16:colId xmlns:a16="http://schemas.microsoft.com/office/drawing/2014/main" val="20000"/>
                    </a:ext>
                  </a:extLst>
                </a:gridCol>
                <a:gridCol w="4163669">
                  <a:extLst>
                    <a:ext uri="{9D8B030D-6E8A-4147-A177-3AD203B41FA5}">
                      <a16:colId xmlns:a16="http://schemas.microsoft.com/office/drawing/2014/main" val="20001"/>
                    </a:ext>
                  </a:extLst>
                </a:gridCol>
              </a:tblGrid>
              <a:tr h="376881">
                <a:tc>
                  <a:txBody>
                    <a:bodyPr/>
                    <a:lstStyle/>
                    <a:p>
                      <a:pPr marL="0" marR="0">
                        <a:lnSpc>
                          <a:spcPct val="115000"/>
                        </a:lnSpc>
                        <a:spcBef>
                          <a:spcPts val="0"/>
                        </a:spcBef>
                        <a:spcAft>
                          <a:spcPts val="1000"/>
                        </a:spcAft>
                      </a:pPr>
                      <a:r>
                        <a:rPr lang="en-US" sz="1100" dirty="0">
                          <a:effectLst/>
                        </a:rPr>
                        <a:t>Taking vital signs?</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Generally none</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30648">
                <a:tc>
                  <a:txBody>
                    <a:bodyPr/>
                    <a:lstStyle/>
                    <a:p>
                      <a:pPr marL="0" marR="0">
                        <a:lnSpc>
                          <a:spcPct val="115000"/>
                        </a:lnSpc>
                        <a:spcBef>
                          <a:spcPts val="0"/>
                        </a:spcBef>
                        <a:spcAft>
                          <a:spcPts val="1000"/>
                        </a:spcAft>
                      </a:pPr>
                      <a:r>
                        <a:rPr lang="en-US" sz="1100">
                          <a:effectLst/>
                        </a:rPr>
                        <a:t>Suctioning oral secretions?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Gloves and mask/goggles or a face shield – sometimes gown</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475660">
                <a:tc>
                  <a:txBody>
                    <a:bodyPr/>
                    <a:lstStyle/>
                    <a:p>
                      <a:pPr marL="0" marR="0">
                        <a:lnSpc>
                          <a:spcPct val="115000"/>
                        </a:lnSpc>
                        <a:spcBef>
                          <a:spcPts val="0"/>
                        </a:spcBef>
                        <a:spcAft>
                          <a:spcPts val="1000"/>
                        </a:spcAft>
                      </a:pPr>
                      <a:r>
                        <a:rPr lang="en-US" sz="1100" dirty="0">
                          <a:effectLst/>
                        </a:rPr>
                        <a:t>Transporting a patient in a wheel chair?</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Generally none required</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475660">
                <a:tc>
                  <a:txBody>
                    <a:bodyPr/>
                    <a:lstStyle/>
                    <a:p>
                      <a:pPr marL="0" marR="0">
                        <a:lnSpc>
                          <a:spcPct val="115000"/>
                        </a:lnSpc>
                        <a:spcBef>
                          <a:spcPts val="0"/>
                        </a:spcBef>
                        <a:spcAft>
                          <a:spcPts val="1000"/>
                        </a:spcAft>
                      </a:pPr>
                      <a:r>
                        <a:rPr lang="en-US" sz="1100">
                          <a:effectLst/>
                        </a:rPr>
                        <a:t>Responding to an emergency where blood is spurting?</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 fluid-resistant gown, mask/goggles or a face shield</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30648">
                <a:tc>
                  <a:txBody>
                    <a:bodyPr/>
                    <a:lstStyle/>
                    <a:p>
                      <a:pPr marL="0" marR="0">
                        <a:lnSpc>
                          <a:spcPct val="115000"/>
                        </a:lnSpc>
                        <a:spcBef>
                          <a:spcPts val="0"/>
                        </a:spcBef>
                        <a:spcAft>
                          <a:spcPts val="1000"/>
                        </a:spcAft>
                      </a:pPr>
                      <a:r>
                        <a:rPr lang="en-US" sz="1100">
                          <a:effectLst/>
                        </a:rPr>
                        <a:t>Drawing blood from a vein?</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475660">
                <a:tc>
                  <a:txBody>
                    <a:bodyPr/>
                    <a:lstStyle/>
                    <a:p>
                      <a:pPr marL="0" marR="0">
                        <a:lnSpc>
                          <a:spcPct val="115000"/>
                        </a:lnSpc>
                        <a:spcBef>
                          <a:spcPts val="0"/>
                        </a:spcBef>
                        <a:spcAft>
                          <a:spcPts val="1000"/>
                        </a:spcAft>
                      </a:pPr>
                      <a:r>
                        <a:rPr lang="en-US" sz="1100">
                          <a:effectLst/>
                        </a:rPr>
                        <a:t>Cleaning an incontinent patient with diarrhea?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 with</a:t>
                      </a:r>
                      <a:r>
                        <a:rPr lang="en-US" sz="1100" baseline="0" dirty="0">
                          <a:effectLst/>
                        </a:rPr>
                        <a:t> or without</a:t>
                      </a:r>
                      <a:r>
                        <a:rPr lang="en-US" sz="1100" dirty="0">
                          <a:effectLst/>
                        </a:rPr>
                        <a:t> gown</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30648">
                <a:tc>
                  <a:txBody>
                    <a:bodyPr/>
                    <a:lstStyle/>
                    <a:p>
                      <a:pPr marL="0" marR="0">
                        <a:lnSpc>
                          <a:spcPct val="115000"/>
                        </a:lnSpc>
                        <a:spcBef>
                          <a:spcPts val="0"/>
                        </a:spcBef>
                        <a:spcAft>
                          <a:spcPts val="1000"/>
                        </a:spcAft>
                      </a:pPr>
                      <a:r>
                        <a:rPr lang="en-US" sz="1100">
                          <a:effectLst/>
                        </a:rPr>
                        <a:t>Irrigating a wound?</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 gown, mask/goggles or a face shield</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41562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8934" y="932297"/>
            <a:ext cx="7704667" cy="989511"/>
          </a:xfrm>
        </p:spPr>
        <p:txBody>
          <a:bodyPr/>
          <a:lstStyle/>
          <a:p>
            <a:r>
              <a:rPr lang="en-US" dirty="0"/>
              <a:t>Respiratory Hygiene</a:t>
            </a:r>
          </a:p>
        </p:txBody>
      </p:sp>
      <p:pic>
        <p:nvPicPr>
          <p:cNvPr id="2048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790986" y="2088062"/>
            <a:ext cx="2341517" cy="353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9017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Transmission Based Precautions</a:t>
            </a:r>
            <a:br>
              <a:rPr lang="en-US" dirty="0"/>
            </a:br>
            <a:r>
              <a:rPr lang="en-US" dirty="0"/>
              <a:t>(Isolation Precautions)</a:t>
            </a:r>
          </a:p>
        </p:txBody>
      </p:sp>
      <p:sp>
        <p:nvSpPr>
          <p:cNvPr id="2" name="Content Placeholder 1"/>
          <p:cNvSpPr>
            <a:spLocks noGrp="1"/>
          </p:cNvSpPr>
          <p:nvPr>
            <p:ph idx="1"/>
          </p:nvPr>
        </p:nvSpPr>
        <p:spPr>
          <a:xfrm>
            <a:off x="554480" y="2387023"/>
            <a:ext cx="6457949" cy="2914650"/>
          </a:xfrm>
        </p:spPr>
        <p:txBody>
          <a:bodyPr>
            <a:normAutofit fontScale="77500" lnSpcReduction="20000"/>
          </a:bodyPr>
          <a:lstStyle/>
          <a:p>
            <a:pPr marL="0" indent="0" algn="ctr">
              <a:buNone/>
            </a:pPr>
            <a:r>
              <a:rPr lang="en-US" sz="2400" dirty="0"/>
              <a:t>Used above and beyond Standard Precautions when there is an increased risk of spread of disease or condition.</a:t>
            </a:r>
          </a:p>
          <a:p>
            <a:pPr marL="0" indent="0" algn="ctr">
              <a:buNone/>
            </a:pPr>
            <a:endParaRPr lang="en-US" sz="2400" dirty="0"/>
          </a:p>
          <a:p>
            <a:pPr marL="0" indent="0" algn="ctr">
              <a:buNone/>
            </a:pPr>
            <a:r>
              <a:rPr lang="en-US" sz="2400" dirty="0"/>
              <a:t>Signage is placed outside of patient rooms to indicate the increased protection that is necessary.</a:t>
            </a:r>
          </a:p>
          <a:p>
            <a:pPr marL="0" indent="0" algn="ctr">
              <a:buNone/>
            </a:pPr>
            <a:endParaRPr lang="en-US" sz="2400" dirty="0"/>
          </a:p>
          <a:p>
            <a:pPr marL="0" indent="0" algn="ctr">
              <a:buNone/>
            </a:pPr>
            <a:r>
              <a:rPr lang="en-US" sz="2400" dirty="0"/>
              <a:t>Staff should not enter room without the specified PPE.  If staff has questions, they should ask a member of the patient’s care team.</a:t>
            </a:r>
          </a:p>
        </p:txBody>
      </p:sp>
    </p:spTree>
    <p:extLst>
      <p:ext uri="{BB962C8B-B14F-4D97-AF65-F5344CB8AC3E}">
        <p14:creationId xmlns:p14="http://schemas.microsoft.com/office/powerpoint/2010/main" val="39513524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187" y="723900"/>
            <a:ext cx="5910926" cy="1485900"/>
          </a:xfrm>
        </p:spPr>
        <p:txBody>
          <a:bodyPr>
            <a:noAutofit/>
          </a:bodyPr>
          <a:lstStyle/>
          <a:p>
            <a:pPr>
              <a:lnSpc>
                <a:spcPct val="80000"/>
              </a:lnSpc>
              <a:defRPr/>
            </a:pPr>
            <a:r>
              <a:rPr lang="en-US" sz="2100" b="1" dirty="0"/>
              <a:t>Contact Precautions</a:t>
            </a:r>
            <a:r>
              <a:rPr lang="en-US" sz="2100" dirty="0"/>
              <a:t> </a:t>
            </a:r>
            <a:br>
              <a:rPr lang="en-US" sz="2100" dirty="0"/>
            </a:br>
            <a:br>
              <a:rPr lang="en-US" sz="2100" dirty="0"/>
            </a:br>
            <a:r>
              <a:rPr lang="en-US" sz="2100" dirty="0"/>
              <a:t>(Used for MRSA, MRSA History or other multi drug resistant organisms such as CRE and ESBL)</a:t>
            </a:r>
            <a:endParaRPr lang="en-US" sz="2100" i="1" strike="sngStrike" dirty="0"/>
          </a:p>
        </p:txBody>
      </p:sp>
      <p:graphicFrame>
        <p:nvGraphicFramePr>
          <p:cNvPr id="5" name="Object 4"/>
          <p:cNvGraphicFramePr>
            <a:graphicFrameLocks noChangeAspect="1"/>
          </p:cNvGraphicFramePr>
          <p:nvPr/>
        </p:nvGraphicFramePr>
        <p:xfrm>
          <a:off x="1928553" y="2327448"/>
          <a:ext cx="2917767" cy="3627120"/>
        </p:xfrm>
        <a:graphic>
          <a:graphicData uri="http://schemas.openxmlformats.org/presentationml/2006/ole">
            <mc:AlternateContent xmlns:mc="http://schemas.openxmlformats.org/markup-compatibility/2006">
              <mc:Choice xmlns:v="urn:schemas-microsoft-com:vml" Requires="v">
                <p:oleObj name="Document" r:id="rId3" imgW="7230877" imgH="9345820" progId="Word.Document.12">
                  <p:embed/>
                </p:oleObj>
              </mc:Choice>
              <mc:Fallback>
                <p:oleObj name="Document" r:id="rId3" imgW="7230877" imgH="9345820" progId="Word.Document.12">
                  <p:embed/>
                  <p:pic>
                    <p:nvPicPr>
                      <p:cNvPr id="5" name="Object 4"/>
                      <p:cNvPicPr/>
                      <p:nvPr/>
                    </p:nvPicPr>
                    <p:blipFill>
                      <a:blip r:embed="rId4"/>
                      <a:stretch>
                        <a:fillRect/>
                      </a:stretch>
                    </p:blipFill>
                    <p:spPr>
                      <a:xfrm>
                        <a:off x="1928553" y="2327448"/>
                        <a:ext cx="2917767" cy="3627120"/>
                      </a:xfrm>
                      <a:prstGeom prst="rect">
                        <a:avLst/>
                      </a:prstGeom>
                    </p:spPr>
                  </p:pic>
                </p:oleObj>
              </mc:Fallback>
            </mc:AlternateContent>
          </a:graphicData>
        </a:graphic>
      </p:graphicFrame>
    </p:spTree>
    <p:extLst>
      <p:ext uri="{BB962C8B-B14F-4D97-AF65-F5344CB8AC3E}">
        <p14:creationId xmlns:p14="http://schemas.microsoft.com/office/powerpoint/2010/main" val="42468386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502805" y="531669"/>
            <a:ext cx="6343650" cy="1117854"/>
          </a:xfrm>
        </p:spPr>
        <p:txBody>
          <a:bodyPr>
            <a:normAutofit fontScale="90000"/>
          </a:bodyPr>
          <a:lstStyle/>
          <a:p>
            <a:br>
              <a:rPr lang="en-US" b="1" dirty="0"/>
            </a:br>
            <a:r>
              <a:rPr lang="en-US" sz="2700" b="1" dirty="0"/>
              <a:t>Contact Plus Precautions </a:t>
            </a:r>
            <a:br>
              <a:rPr lang="en-US" sz="2700" b="1" dirty="0"/>
            </a:br>
            <a:r>
              <a:rPr lang="en-US" sz="2325" dirty="0"/>
              <a:t>(used for suspected of confirmed </a:t>
            </a:r>
            <a:r>
              <a:rPr lang="en-US" sz="2325" dirty="0" err="1"/>
              <a:t>C.Difficile</a:t>
            </a:r>
            <a:r>
              <a:rPr lang="en-US" sz="2325" dirty="0"/>
              <a:t>, Norovirus)</a:t>
            </a:r>
            <a:br>
              <a:rPr lang="en-US" sz="2700" dirty="0"/>
            </a:br>
            <a:endParaRPr lang="en-US" sz="2700" b="1" dirty="0"/>
          </a:p>
        </p:txBody>
      </p:sp>
      <p:graphicFrame>
        <p:nvGraphicFramePr>
          <p:cNvPr id="2" name="Object 1"/>
          <p:cNvGraphicFramePr>
            <a:graphicFrameLocks noChangeAspect="1"/>
          </p:cNvGraphicFramePr>
          <p:nvPr/>
        </p:nvGraphicFramePr>
        <p:xfrm>
          <a:off x="1827877" y="2509175"/>
          <a:ext cx="2924002" cy="3714750"/>
        </p:xfrm>
        <a:graphic>
          <a:graphicData uri="http://schemas.openxmlformats.org/presentationml/2006/ole">
            <mc:AlternateContent xmlns:mc="http://schemas.openxmlformats.org/markup-compatibility/2006">
              <mc:Choice xmlns:v="urn:schemas-microsoft-com:vml" Requires="v">
                <p:oleObj name="Acrobat Document" r:id="rId3" imgW="5829300" imgH="7543800" progId="AcroExch.Document.11">
                  <p:embed/>
                </p:oleObj>
              </mc:Choice>
              <mc:Fallback>
                <p:oleObj name="Acrobat Document" r:id="rId3" imgW="5829300" imgH="7543800" progId="AcroExch.Document.11">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877" y="2509175"/>
                        <a:ext cx="2924002" cy="3714750"/>
                      </a:xfrm>
                      <a:prstGeom prst="rect">
                        <a:avLst/>
                      </a:prstGeom>
                      <a:noFill/>
                      <a:ln>
                        <a:noFill/>
                      </a:ln>
                    </p:spPr>
                  </p:pic>
                </p:oleObj>
              </mc:Fallback>
            </mc:AlternateContent>
          </a:graphicData>
        </a:graphic>
      </p:graphicFrame>
      <p:sp>
        <p:nvSpPr>
          <p:cNvPr id="3" name="TextBox 2"/>
          <p:cNvSpPr txBox="1"/>
          <p:nvPr/>
        </p:nvSpPr>
        <p:spPr>
          <a:xfrm>
            <a:off x="5045825" y="4114800"/>
            <a:ext cx="2028306" cy="1015663"/>
          </a:xfrm>
          <a:prstGeom prst="rect">
            <a:avLst/>
          </a:prstGeom>
          <a:noFill/>
          <a:ln>
            <a:solidFill>
              <a:schemeClr val="accent1">
                <a:lumMod val="75000"/>
              </a:schemeClr>
            </a:solidFill>
          </a:ln>
        </p:spPr>
        <p:txBody>
          <a:bodyPr wrap="square" rtlCol="0">
            <a:spAutoFit/>
          </a:bodyPr>
          <a:lstStyle/>
          <a:p>
            <a:r>
              <a:rPr lang="en-US" sz="1200" dirty="0"/>
              <a:t>Note the need for using soap and water for hand hygiene, not hand sanitizer for all patients in Contact Plus Precautions</a:t>
            </a:r>
          </a:p>
        </p:txBody>
      </p:sp>
      <p:cxnSp>
        <p:nvCxnSpPr>
          <p:cNvPr id="5" name="Straight Arrow Connector 4"/>
          <p:cNvCxnSpPr/>
          <p:nvPr/>
        </p:nvCxnSpPr>
        <p:spPr>
          <a:xfrm flipH="1">
            <a:off x="4751879" y="5062451"/>
            <a:ext cx="293946" cy="19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850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8539" y="1925635"/>
            <a:ext cx="7025951" cy="3332816"/>
          </a:xfrm>
        </p:spPr>
        <p:txBody>
          <a:bodyPr>
            <a:normAutofit/>
          </a:bodyPr>
          <a:lstStyle/>
          <a:p>
            <a:r>
              <a:rPr lang="en-US" sz="2800" dirty="0"/>
              <a:t>We grow to meet the </a:t>
            </a:r>
            <a:r>
              <a:rPr lang="en-US" sz="2800" u="sng" dirty="0"/>
              <a:t>changing</a:t>
            </a:r>
            <a:r>
              <a:rPr lang="en-US" sz="2800" dirty="0"/>
              <a:t> needs of the communities we serve and become their health partner of choice.</a:t>
            </a:r>
          </a:p>
        </p:txBody>
      </p:sp>
      <p:sp>
        <p:nvSpPr>
          <p:cNvPr id="5" name="TextBox 4">
            <a:extLst>
              <a:ext uri="{FF2B5EF4-FFF2-40B4-BE49-F238E27FC236}">
                <a16:creationId xmlns:a16="http://schemas.microsoft.com/office/drawing/2014/main" id="{7D45AB73-2A0F-3A81-B35C-C13B6EA422BA}"/>
              </a:ext>
            </a:extLst>
          </p:cNvPr>
          <p:cNvSpPr txBox="1"/>
          <p:nvPr/>
        </p:nvSpPr>
        <p:spPr>
          <a:xfrm>
            <a:off x="438539" y="712528"/>
            <a:ext cx="4646644" cy="769441"/>
          </a:xfrm>
          <a:prstGeom prst="rect">
            <a:avLst/>
          </a:prstGeom>
          <a:noFill/>
        </p:spPr>
        <p:txBody>
          <a:bodyPr wrap="square">
            <a:spAutoFit/>
          </a:bodyPr>
          <a:lstStyle/>
          <a:p>
            <a:r>
              <a:rPr lang="en-US" sz="4400" b="1" dirty="0">
                <a:solidFill>
                  <a:srgbClr val="00617F"/>
                </a:solidFill>
                <a:latin typeface="Trebuchet MS" panose="020B0603020202020204"/>
                <a:ea typeface="+mj-ea"/>
                <a:cs typeface="+mj-cs"/>
              </a:rPr>
              <a:t>Vision</a:t>
            </a:r>
            <a:endParaRPr lang="en-US" sz="2000" dirty="0"/>
          </a:p>
        </p:txBody>
      </p:sp>
    </p:spTree>
    <p:extLst>
      <p:ext uri="{BB962C8B-B14F-4D97-AF65-F5344CB8AC3E}">
        <p14:creationId xmlns:p14="http://schemas.microsoft.com/office/powerpoint/2010/main" val="39767290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536" y="769251"/>
            <a:ext cx="6172200" cy="832104"/>
          </a:xfrm>
        </p:spPr>
        <p:txBody>
          <a:bodyPr>
            <a:normAutofit fontScale="90000"/>
          </a:bodyPr>
          <a:lstStyle/>
          <a:p>
            <a:r>
              <a:rPr lang="en-US" sz="2700" b="1" dirty="0"/>
              <a:t>Droplet Precautions</a:t>
            </a:r>
            <a:r>
              <a:rPr lang="en-US" sz="2700" dirty="0"/>
              <a:t> </a:t>
            </a:r>
            <a:br>
              <a:rPr lang="en-US" sz="2700" dirty="0"/>
            </a:br>
            <a:r>
              <a:rPr lang="en-US" sz="2325" dirty="0"/>
              <a:t>(Used for pneumonia, n. meningititis, influenza)</a:t>
            </a:r>
          </a:p>
        </p:txBody>
      </p:sp>
      <p:graphicFrame>
        <p:nvGraphicFramePr>
          <p:cNvPr id="4" name="Object 3"/>
          <p:cNvGraphicFramePr>
            <a:graphicFrameLocks noChangeAspect="1"/>
          </p:cNvGraphicFramePr>
          <p:nvPr/>
        </p:nvGraphicFramePr>
        <p:xfrm>
          <a:off x="2115820" y="1980046"/>
          <a:ext cx="2961409" cy="3886200"/>
        </p:xfrm>
        <a:graphic>
          <a:graphicData uri="http://schemas.openxmlformats.org/presentationml/2006/ole">
            <mc:AlternateContent xmlns:mc="http://schemas.openxmlformats.org/markup-compatibility/2006">
              <mc:Choice xmlns:v="urn:schemas-microsoft-com:vml" Requires="v">
                <p:oleObj name="Document" r:id="rId3" imgW="7230877" imgH="9550610" progId="Word.Document.12">
                  <p:embed/>
                </p:oleObj>
              </mc:Choice>
              <mc:Fallback>
                <p:oleObj name="Document" r:id="rId3" imgW="7230877" imgH="9550610" progId="Word.Document.12">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820" y="1980046"/>
                        <a:ext cx="2961409" cy="3886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890112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2352" y="713509"/>
            <a:ext cx="6172200" cy="450342"/>
          </a:xfrm>
        </p:spPr>
        <p:txBody>
          <a:bodyPr>
            <a:normAutofit fontScale="90000"/>
          </a:bodyPr>
          <a:lstStyle/>
          <a:p>
            <a:r>
              <a:rPr lang="en-US" b="1" dirty="0"/>
              <a:t>Airborne Precautions</a:t>
            </a:r>
            <a:br>
              <a:rPr lang="en-US" b="1" dirty="0"/>
            </a:br>
            <a:r>
              <a:rPr lang="en-US" sz="1650" dirty="0"/>
              <a:t>(used for suspect or confirmed TB, disseminated shingles, chicken pox)</a:t>
            </a:r>
            <a:br>
              <a:rPr lang="en-US" b="1" dirty="0"/>
            </a:br>
            <a:endParaRPr lang="en-US" dirty="0"/>
          </a:p>
        </p:txBody>
      </p:sp>
      <p:sp>
        <p:nvSpPr>
          <p:cNvPr id="2" name="Content Placeholder 1"/>
          <p:cNvSpPr>
            <a:spLocks noGrp="1"/>
          </p:cNvSpPr>
          <p:nvPr>
            <p:ph idx="1"/>
          </p:nvPr>
        </p:nvSpPr>
        <p:spPr>
          <a:xfrm>
            <a:off x="1180803" y="5206748"/>
            <a:ext cx="5314950" cy="1000088"/>
          </a:xfrm>
        </p:spPr>
        <p:txBody>
          <a:bodyPr>
            <a:normAutofit fontScale="77500" lnSpcReduction="20000"/>
          </a:bodyPr>
          <a:lstStyle/>
          <a:p>
            <a:pPr>
              <a:lnSpc>
                <a:spcPct val="80000"/>
              </a:lnSpc>
              <a:buFont typeface="Wingdings" pitchFamily="2" charset="2"/>
              <a:buChar char="Ø"/>
              <a:defRPr/>
            </a:pPr>
            <a:r>
              <a:rPr lang="en-US" sz="1700" dirty="0"/>
              <a:t>Patients will be placed in a negative pressure room.</a:t>
            </a:r>
          </a:p>
          <a:p>
            <a:pPr>
              <a:lnSpc>
                <a:spcPct val="120000"/>
              </a:lnSpc>
              <a:buFont typeface="Wingdings" pitchFamily="2" charset="2"/>
              <a:buChar char="Ø"/>
              <a:defRPr/>
            </a:pPr>
            <a:r>
              <a:rPr lang="en-US" sz="1700" dirty="0"/>
              <a:t>You will notified by Cardiopulmonary Staff if you need training on N95/Powered Air Purifying Respirator (</a:t>
            </a:r>
            <a:r>
              <a:rPr lang="en-US" sz="1700" dirty="0" err="1"/>
              <a:t>PAPR</a:t>
            </a:r>
            <a:r>
              <a:rPr lang="en-US" sz="1700" dirty="0"/>
              <a:t>).</a:t>
            </a:r>
          </a:p>
          <a:p>
            <a:pPr>
              <a:lnSpc>
                <a:spcPct val="80000"/>
              </a:lnSpc>
              <a:buFont typeface="Wingdings" pitchFamily="2" charset="2"/>
              <a:buChar char="Ø"/>
              <a:defRPr/>
            </a:pPr>
            <a:r>
              <a:rPr lang="en-US" sz="1700" dirty="0"/>
              <a:t>Mask the patient, if possible, and always keep door closed. </a:t>
            </a:r>
          </a:p>
          <a:p>
            <a:endParaRPr lang="en-US" dirty="0"/>
          </a:p>
        </p:txBody>
      </p:sp>
      <p:pic>
        <p:nvPicPr>
          <p:cNvPr id="8" name="Picture 7">
            <a:extLst>
              <a:ext uri="{FF2B5EF4-FFF2-40B4-BE49-F238E27FC236}">
                <a16:creationId xmlns:a16="http://schemas.microsoft.com/office/drawing/2014/main" id="{EA1CF549-90EB-0A64-1E84-703DE606B643}"/>
              </a:ext>
            </a:extLst>
          </p:cNvPr>
          <p:cNvPicPr>
            <a:picLocks noChangeAspect="1"/>
          </p:cNvPicPr>
          <p:nvPr/>
        </p:nvPicPr>
        <p:blipFill>
          <a:blip r:embed="rId3"/>
          <a:stretch>
            <a:fillRect/>
          </a:stretch>
        </p:blipFill>
        <p:spPr>
          <a:xfrm>
            <a:off x="2339875" y="1644243"/>
            <a:ext cx="2618019" cy="3385606"/>
          </a:xfrm>
          <a:prstGeom prst="rect">
            <a:avLst/>
          </a:prstGeom>
        </p:spPr>
      </p:pic>
    </p:spTree>
    <p:extLst>
      <p:ext uri="{BB962C8B-B14F-4D97-AF65-F5344CB8AC3E}">
        <p14:creationId xmlns:p14="http://schemas.microsoft.com/office/powerpoint/2010/main" val="2802549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Covid-19 Precautions</a:t>
            </a:r>
          </a:p>
        </p:txBody>
      </p:sp>
      <p:pic>
        <p:nvPicPr>
          <p:cNvPr id="5" name="Content Placeholder 4"/>
          <p:cNvPicPr>
            <a:picLocks noGrp="1" noChangeAspect="1"/>
          </p:cNvPicPr>
          <p:nvPr>
            <p:ph idx="1"/>
          </p:nvPr>
        </p:nvPicPr>
        <p:blipFill>
          <a:blip r:embed="rId3"/>
          <a:stretch>
            <a:fillRect/>
          </a:stretch>
        </p:blipFill>
        <p:spPr>
          <a:xfrm>
            <a:off x="2155768" y="2151194"/>
            <a:ext cx="2655917" cy="3309836"/>
          </a:xfrm>
          <a:prstGeom prst="rect">
            <a:avLst/>
          </a:prstGeom>
        </p:spPr>
      </p:pic>
    </p:spTree>
    <p:extLst>
      <p:ext uri="{BB962C8B-B14F-4D97-AF65-F5344CB8AC3E}">
        <p14:creationId xmlns:p14="http://schemas.microsoft.com/office/powerpoint/2010/main" val="4421223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79696"/>
            <a:ext cx="6429462" cy="1255535"/>
          </a:xfrm>
        </p:spPr>
        <p:txBody>
          <a:bodyPr>
            <a:noAutofit/>
          </a:bodyPr>
          <a:lstStyle/>
          <a:p>
            <a:pPr algn="ctr"/>
            <a:r>
              <a:rPr lang="en-US" sz="2700" b="1" dirty="0"/>
              <a:t>	</a:t>
            </a:r>
            <a:br>
              <a:rPr lang="en-US" sz="2700" b="1" dirty="0"/>
            </a:br>
            <a:r>
              <a:rPr lang="en-US" sz="2700" b="1" dirty="0"/>
              <a:t>     TB Transmission</a:t>
            </a:r>
            <a:br>
              <a:rPr lang="en-US" sz="2700" b="1" dirty="0"/>
            </a:br>
            <a:r>
              <a:rPr lang="en-US" sz="2700" b="1" dirty="0"/>
              <a:t>Our hospital is classified as </a:t>
            </a:r>
            <a:r>
              <a:rPr lang="en-US" sz="2700" b="1" i="1" dirty="0"/>
              <a:t>low risk </a:t>
            </a:r>
            <a:r>
              <a:rPr lang="en-US" sz="2700" b="1" dirty="0"/>
              <a:t>	</a:t>
            </a:r>
          </a:p>
        </p:txBody>
      </p:sp>
      <p:sp>
        <p:nvSpPr>
          <p:cNvPr id="13315" name="Rectangle 3"/>
          <p:cNvSpPr>
            <a:spLocks noGrp="1" noChangeArrowheads="1"/>
          </p:cNvSpPr>
          <p:nvPr>
            <p:ph idx="1"/>
          </p:nvPr>
        </p:nvSpPr>
        <p:spPr>
          <a:xfrm>
            <a:off x="533400" y="1254034"/>
            <a:ext cx="6865690" cy="5524271"/>
          </a:xfrm>
        </p:spPr>
        <p:txBody>
          <a:bodyPr>
            <a:normAutofit fontScale="77500" lnSpcReduction="20000"/>
          </a:bodyPr>
          <a:lstStyle/>
          <a:p>
            <a:pPr>
              <a:lnSpc>
                <a:spcPct val="80000"/>
              </a:lnSpc>
              <a:buFont typeface="Monotype Sorts" pitchFamily="2" charset="2"/>
              <a:buNone/>
              <a:defRPr/>
            </a:pPr>
            <a:endParaRPr lang="en-US" sz="1500" dirty="0"/>
          </a:p>
          <a:p>
            <a:pPr marL="0" indent="0">
              <a:lnSpc>
                <a:spcPct val="120000"/>
              </a:lnSpc>
              <a:buNone/>
              <a:defRPr/>
            </a:pPr>
            <a:r>
              <a:rPr lang="en-US" sz="2000" b="1" dirty="0"/>
              <a:t>Employees are screened for TB upon hire and as needed; annual TB screening is not required for employees.</a:t>
            </a:r>
          </a:p>
          <a:p>
            <a:pPr marL="0" indent="0">
              <a:lnSpc>
                <a:spcPct val="120000"/>
              </a:lnSpc>
              <a:buNone/>
              <a:defRPr/>
            </a:pPr>
            <a:r>
              <a:rPr lang="en-US" sz="2000" b="1" dirty="0"/>
              <a:t>Know the signs/symptoms of TB</a:t>
            </a:r>
            <a:r>
              <a:rPr lang="en-US" sz="2000" dirty="0"/>
              <a:t>		</a:t>
            </a:r>
          </a:p>
          <a:p>
            <a:pPr lvl="1">
              <a:lnSpc>
                <a:spcPct val="120000"/>
              </a:lnSpc>
              <a:defRPr/>
            </a:pPr>
            <a:r>
              <a:rPr lang="en-US" sz="1500" dirty="0"/>
              <a:t>Persistent Cough lasting three or more weeks AND one or more of the following symptoms:</a:t>
            </a:r>
          </a:p>
          <a:p>
            <a:pPr lvl="2">
              <a:lnSpc>
                <a:spcPct val="120000"/>
              </a:lnSpc>
              <a:defRPr/>
            </a:pPr>
            <a:r>
              <a:rPr lang="en-US" sz="1500" dirty="0"/>
              <a:t>Coughing up blood</a:t>
            </a:r>
          </a:p>
          <a:p>
            <a:pPr lvl="2">
              <a:lnSpc>
                <a:spcPct val="120000"/>
              </a:lnSpc>
              <a:defRPr/>
            </a:pPr>
            <a:r>
              <a:rPr lang="en-US" sz="1300" dirty="0"/>
              <a:t>Fever</a:t>
            </a:r>
          </a:p>
          <a:p>
            <a:pPr lvl="2">
              <a:lnSpc>
                <a:spcPct val="120000"/>
              </a:lnSpc>
              <a:defRPr/>
            </a:pPr>
            <a:r>
              <a:rPr lang="en-US" sz="1300" dirty="0"/>
              <a:t>Night sweats</a:t>
            </a:r>
          </a:p>
          <a:p>
            <a:pPr lvl="2">
              <a:lnSpc>
                <a:spcPct val="120000"/>
              </a:lnSpc>
              <a:defRPr/>
            </a:pPr>
            <a:r>
              <a:rPr lang="en-US" sz="1300" dirty="0"/>
              <a:t>Unexplained weight loss</a:t>
            </a:r>
          </a:p>
          <a:p>
            <a:pPr lvl="2">
              <a:lnSpc>
                <a:spcPct val="120000"/>
              </a:lnSpc>
              <a:defRPr/>
            </a:pPr>
            <a:r>
              <a:rPr lang="en-US" sz="1300" dirty="0"/>
              <a:t>Fatigue</a:t>
            </a:r>
            <a:r>
              <a:rPr lang="en-US" sz="1800" dirty="0"/>
              <a:t>	</a:t>
            </a:r>
          </a:p>
          <a:p>
            <a:pPr marL="0" indent="0">
              <a:lnSpc>
                <a:spcPct val="120000"/>
              </a:lnSpc>
              <a:buNone/>
              <a:defRPr/>
            </a:pPr>
            <a:r>
              <a:rPr lang="en-US" sz="2000" b="1" dirty="0"/>
              <a:t>Risk for TB infection:</a:t>
            </a:r>
          </a:p>
          <a:p>
            <a:pPr lvl="1">
              <a:lnSpc>
                <a:spcPct val="120000"/>
              </a:lnSpc>
              <a:defRPr/>
            </a:pPr>
            <a:r>
              <a:rPr lang="en-US" sz="1300" dirty="0"/>
              <a:t>Birth, residence or travel (for &gt; 1 month) in a country with a high TB rate</a:t>
            </a:r>
          </a:p>
          <a:p>
            <a:pPr lvl="2">
              <a:lnSpc>
                <a:spcPct val="120000"/>
              </a:lnSpc>
              <a:defRPr/>
            </a:pPr>
            <a:r>
              <a:rPr lang="en-US" sz="1300" dirty="0"/>
              <a:t>Includes any country other than the United States, Canada, Australia, New </a:t>
            </a:r>
            <a:r>
              <a:rPr lang="en-US" sz="1300" dirty="0" err="1"/>
              <a:t>Zeland</a:t>
            </a:r>
            <a:r>
              <a:rPr lang="en-US" sz="1300" dirty="0"/>
              <a:t>, or a country in western or northern Europe</a:t>
            </a:r>
          </a:p>
          <a:p>
            <a:pPr lvl="2">
              <a:lnSpc>
                <a:spcPct val="120000"/>
              </a:lnSpc>
              <a:defRPr/>
            </a:pPr>
            <a:r>
              <a:rPr lang="en-US" sz="1300" dirty="0"/>
              <a:t>Travel is of extended duration or including likely contact with infectious TB.</a:t>
            </a:r>
          </a:p>
          <a:p>
            <a:pPr lvl="1">
              <a:lnSpc>
                <a:spcPct val="120000"/>
              </a:lnSpc>
              <a:defRPr/>
            </a:pPr>
            <a:r>
              <a:rPr lang="en-US" sz="1300" dirty="0"/>
              <a:t>Close contact to someone with infectious TB disease</a:t>
            </a:r>
          </a:p>
          <a:p>
            <a:pPr marL="0" indent="0">
              <a:lnSpc>
                <a:spcPct val="120000"/>
              </a:lnSpc>
              <a:buNone/>
              <a:defRPr/>
            </a:pPr>
            <a:r>
              <a:rPr lang="en-US" sz="2000" b="1" dirty="0"/>
              <a:t>Patients who screen positive for potential TB should immediately be placed in appropriate isolation.</a:t>
            </a:r>
          </a:p>
          <a:p>
            <a:pPr>
              <a:lnSpc>
                <a:spcPct val="80000"/>
              </a:lnSpc>
              <a:defRPr/>
            </a:pPr>
            <a:endParaRPr lang="en-US" dirty="0"/>
          </a:p>
          <a:p>
            <a:pPr algn="ctr">
              <a:lnSpc>
                <a:spcPct val="80000"/>
              </a:lnSpc>
              <a:buFont typeface="Monotype Sorts" pitchFamily="2" charset="2"/>
              <a:buNone/>
              <a:defRPr/>
            </a:pPr>
            <a:endParaRPr lang="en-US" dirty="0"/>
          </a:p>
        </p:txBody>
      </p:sp>
    </p:spTree>
    <p:extLst>
      <p:ext uri="{BB962C8B-B14F-4D97-AF65-F5344CB8AC3E}">
        <p14:creationId xmlns:p14="http://schemas.microsoft.com/office/powerpoint/2010/main" val="3669358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 calcmode="lin" valueType="num">
                                      <p:cBhvr additive="base">
                                        <p:cTn id="15" dur="500" fill="hold"/>
                                        <p:tgtEl>
                                          <p:spTgt spid="13315">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 calcmode="lin" valueType="num">
                                      <p:cBhvr additive="base">
                                        <p:cTn id="21" dur="500" fill="hold"/>
                                        <p:tgtEl>
                                          <p:spTgt spid="13315">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13315">
                                            <p:txEl>
                                              <p:pRg st="4" end="4"/>
                                            </p:txEl>
                                          </p:spTgt>
                                        </p:tgtEl>
                                        <p:attrNameLst>
                                          <p:attrName>style.visibility</p:attrName>
                                        </p:attrNameLst>
                                      </p:cBhvr>
                                      <p:to>
                                        <p:strVal val="visible"/>
                                      </p:to>
                                    </p:set>
                                    <p:anim calcmode="lin" valueType="num">
                                      <p:cBhvr additive="base">
                                        <p:cTn id="29" dur="500" fill="hold"/>
                                        <p:tgtEl>
                                          <p:spTgt spid="13315">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13315">
                                            <p:txEl>
                                              <p:pRg st="5" end="5"/>
                                            </p:txEl>
                                          </p:spTgt>
                                        </p:tgtEl>
                                        <p:attrNameLst>
                                          <p:attrName>style.visibility</p:attrName>
                                        </p:attrNameLst>
                                      </p:cBhvr>
                                      <p:to>
                                        <p:strVal val="visible"/>
                                      </p:to>
                                    </p:set>
                                    <p:anim calcmode="lin" valueType="num">
                                      <p:cBhvr additive="base">
                                        <p:cTn id="33" dur="500" fill="hold"/>
                                        <p:tgtEl>
                                          <p:spTgt spid="13315">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331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 calcmode="lin" valueType="num">
                                      <p:cBhvr additive="base">
                                        <p:cTn id="37" dur="500" fill="hold"/>
                                        <p:tgtEl>
                                          <p:spTgt spid="13315">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31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13315">
                                            <p:txEl>
                                              <p:pRg st="7" end="7"/>
                                            </p:txEl>
                                          </p:spTgt>
                                        </p:tgtEl>
                                        <p:attrNameLst>
                                          <p:attrName>style.visibility</p:attrName>
                                        </p:attrNameLst>
                                      </p:cBhvr>
                                      <p:to>
                                        <p:strVal val="visible"/>
                                      </p:to>
                                    </p:set>
                                    <p:anim calcmode="lin" valueType="num">
                                      <p:cBhvr additive="base">
                                        <p:cTn id="41" dur="500" fill="hold"/>
                                        <p:tgtEl>
                                          <p:spTgt spid="13315">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315">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13315">
                                            <p:txEl>
                                              <p:pRg st="8" end="8"/>
                                            </p:txEl>
                                          </p:spTgt>
                                        </p:tgtEl>
                                        <p:attrNameLst>
                                          <p:attrName>style.visibility</p:attrName>
                                        </p:attrNameLst>
                                      </p:cBhvr>
                                      <p:to>
                                        <p:strVal val="visible"/>
                                      </p:to>
                                    </p:set>
                                    <p:anim calcmode="lin" valueType="num">
                                      <p:cBhvr additive="base">
                                        <p:cTn id="45" dur="500" fill="hold"/>
                                        <p:tgtEl>
                                          <p:spTgt spid="13315">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33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6" fill="hold" grpId="0" nodeType="clickEffect">
                                  <p:stCondLst>
                                    <p:cond delay="0"/>
                                  </p:stCondLst>
                                  <p:childTnLst>
                                    <p:set>
                                      <p:cBhvr>
                                        <p:cTn id="50" dur="1" fill="hold">
                                          <p:stCondLst>
                                            <p:cond delay="0"/>
                                          </p:stCondLst>
                                        </p:cTn>
                                        <p:tgtEl>
                                          <p:spTgt spid="13315">
                                            <p:txEl>
                                              <p:pRg st="9" end="9"/>
                                            </p:txEl>
                                          </p:spTgt>
                                        </p:tgtEl>
                                        <p:attrNameLst>
                                          <p:attrName>style.visibility</p:attrName>
                                        </p:attrNameLst>
                                      </p:cBhvr>
                                      <p:to>
                                        <p:strVal val="visible"/>
                                      </p:to>
                                    </p:set>
                                    <p:anim calcmode="lin" valueType="num">
                                      <p:cBhvr additive="base">
                                        <p:cTn id="51" dur="500" fill="hold"/>
                                        <p:tgtEl>
                                          <p:spTgt spid="13315">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331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13315">
                                            <p:txEl>
                                              <p:pRg st="10" end="10"/>
                                            </p:txEl>
                                          </p:spTgt>
                                        </p:tgtEl>
                                        <p:attrNameLst>
                                          <p:attrName>style.visibility</p:attrName>
                                        </p:attrNameLst>
                                      </p:cBhvr>
                                      <p:to>
                                        <p:strVal val="visible"/>
                                      </p:to>
                                    </p:set>
                                    <p:anim calcmode="lin" valueType="num">
                                      <p:cBhvr additive="base">
                                        <p:cTn id="55" dur="500" fill="hold"/>
                                        <p:tgtEl>
                                          <p:spTgt spid="13315">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3315">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6" fill="hold" grpId="0" nodeType="withEffect">
                                  <p:stCondLst>
                                    <p:cond delay="0"/>
                                  </p:stCondLst>
                                  <p:childTnLst>
                                    <p:set>
                                      <p:cBhvr>
                                        <p:cTn id="58" dur="1" fill="hold">
                                          <p:stCondLst>
                                            <p:cond delay="0"/>
                                          </p:stCondLst>
                                        </p:cTn>
                                        <p:tgtEl>
                                          <p:spTgt spid="13315">
                                            <p:txEl>
                                              <p:pRg st="11" end="11"/>
                                            </p:txEl>
                                          </p:spTgt>
                                        </p:tgtEl>
                                        <p:attrNameLst>
                                          <p:attrName>style.visibility</p:attrName>
                                        </p:attrNameLst>
                                      </p:cBhvr>
                                      <p:to>
                                        <p:strVal val="visible"/>
                                      </p:to>
                                    </p:set>
                                    <p:anim calcmode="lin" valueType="num">
                                      <p:cBhvr additive="base">
                                        <p:cTn id="59" dur="500" fill="hold"/>
                                        <p:tgtEl>
                                          <p:spTgt spid="13315">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3315">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13315">
                                            <p:txEl>
                                              <p:pRg st="12" end="12"/>
                                            </p:txEl>
                                          </p:spTgt>
                                        </p:tgtEl>
                                        <p:attrNameLst>
                                          <p:attrName>style.visibility</p:attrName>
                                        </p:attrNameLst>
                                      </p:cBhvr>
                                      <p:to>
                                        <p:strVal val="visible"/>
                                      </p:to>
                                    </p:set>
                                    <p:anim calcmode="lin" valueType="num">
                                      <p:cBhvr additive="base">
                                        <p:cTn id="63" dur="500" fill="hold"/>
                                        <p:tgtEl>
                                          <p:spTgt spid="13315">
                                            <p:txEl>
                                              <p:pRg st="12" end="12"/>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3315">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6" fill="hold" grpId="0" nodeType="withEffect">
                                  <p:stCondLst>
                                    <p:cond delay="0"/>
                                  </p:stCondLst>
                                  <p:childTnLst>
                                    <p:set>
                                      <p:cBhvr>
                                        <p:cTn id="66" dur="1" fill="hold">
                                          <p:stCondLst>
                                            <p:cond delay="0"/>
                                          </p:stCondLst>
                                        </p:cTn>
                                        <p:tgtEl>
                                          <p:spTgt spid="13315">
                                            <p:txEl>
                                              <p:pRg st="13" end="13"/>
                                            </p:txEl>
                                          </p:spTgt>
                                        </p:tgtEl>
                                        <p:attrNameLst>
                                          <p:attrName>style.visibility</p:attrName>
                                        </p:attrNameLst>
                                      </p:cBhvr>
                                      <p:to>
                                        <p:strVal val="visible"/>
                                      </p:to>
                                    </p:set>
                                    <p:anim calcmode="lin" valueType="num">
                                      <p:cBhvr additive="base">
                                        <p:cTn id="67" dur="500" fill="hold"/>
                                        <p:tgtEl>
                                          <p:spTgt spid="13315">
                                            <p:txEl>
                                              <p:pRg st="13" end="1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331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stCondLst>
                                    <p:cond delay="0"/>
                                  </p:stCondLst>
                                  <p:childTnLst>
                                    <p:set>
                                      <p:cBhvr>
                                        <p:cTn id="72" dur="1" fill="hold">
                                          <p:stCondLst>
                                            <p:cond delay="0"/>
                                          </p:stCondLst>
                                        </p:cTn>
                                        <p:tgtEl>
                                          <p:spTgt spid="13315">
                                            <p:txEl>
                                              <p:pRg st="14" end="14"/>
                                            </p:txEl>
                                          </p:spTgt>
                                        </p:tgtEl>
                                        <p:attrNameLst>
                                          <p:attrName>style.visibility</p:attrName>
                                        </p:attrNameLst>
                                      </p:cBhvr>
                                      <p:to>
                                        <p:strVal val="visible"/>
                                      </p:to>
                                    </p:set>
                                    <p:anim calcmode="lin" valueType="num">
                                      <p:cBhvr additive="base">
                                        <p:cTn id="73" dur="500" fill="hold"/>
                                        <p:tgtEl>
                                          <p:spTgt spid="13315">
                                            <p:txEl>
                                              <p:pRg st="14" end="14"/>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331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72476" y="782241"/>
            <a:ext cx="6172200" cy="857250"/>
          </a:xfrm>
        </p:spPr>
        <p:txBody>
          <a:bodyPr>
            <a:noAutofit/>
          </a:bodyPr>
          <a:lstStyle/>
          <a:p>
            <a:pPr algn="ctr"/>
            <a:r>
              <a:rPr lang="en-US" b="1" dirty="0"/>
              <a:t>Personal Protective Equipment (PPE)</a:t>
            </a:r>
          </a:p>
        </p:txBody>
      </p:sp>
      <p:sp>
        <p:nvSpPr>
          <p:cNvPr id="19459" name="Rectangle 3"/>
          <p:cNvSpPr>
            <a:spLocks noGrp="1" noChangeArrowheads="1"/>
          </p:cNvSpPr>
          <p:nvPr>
            <p:ph sz="quarter" idx="13"/>
          </p:nvPr>
        </p:nvSpPr>
        <p:spPr>
          <a:xfrm>
            <a:off x="1600200" y="2228850"/>
            <a:ext cx="3257550" cy="3429000"/>
          </a:xfrm>
          <a:prstGeom prst="rect">
            <a:avLst/>
          </a:prstGeom>
        </p:spPr>
        <p:txBody>
          <a:bodyPr/>
          <a:lstStyle/>
          <a:p>
            <a:pPr>
              <a:buFont typeface="Monotype Sorts" pitchFamily="2" charset="2"/>
              <a:buNone/>
            </a:pPr>
            <a:endParaRPr lang="en-US" dirty="0"/>
          </a:p>
          <a:p>
            <a:pPr>
              <a:buFont typeface="Monotype Sorts" pitchFamily="2" charset="2"/>
              <a:buNone/>
            </a:pPr>
            <a:endParaRPr lang="en-US" dirty="0"/>
          </a:p>
          <a:p>
            <a:endParaRPr lang="en-US" b="1" dirty="0"/>
          </a:p>
        </p:txBody>
      </p:sp>
      <p:sp>
        <p:nvSpPr>
          <p:cNvPr id="49156" name="Rectangle 4"/>
          <p:cNvSpPr>
            <a:spLocks noGrp="1" noChangeArrowheads="1"/>
          </p:cNvSpPr>
          <p:nvPr>
            <p:ph sz="quarter" idx="14"/>
          </p:nvPr>
        </p:nvSpPr>
        <p:spPr>
          <a:xfrm>
            <a:off x="1255567" y="2228850"/>
            <a:ext cx="6403582" cy="4339730"/>
          </a:xfrm>
          <a:prstGeom prst="rect">
            <a:avLst/>
          </a:prstGeom>
        </p:spPr>
        <p:txBody>
          <a:bodyPr>
            <a:normAutofit fontScale="92500" lnSpcReduction="20000"/>
          </a:bodyPr>
          <a:lstStyle/>
          <a:p>
            <a:pPr>
              <a:lnSpc>
                <a:spcPct val="80000"/>
              </a:lnSpc>
              <a:buFont typeface="Monotype Sorts" pitchFamily="2" charset="2"/>
              <a:buNone/>
            </a:pPr>
            <a:r>
              <a:rPr lang="en-US" b="1" dirty="0"/>
              <a:t>Guidelines:</a:t>
            </a:r>
          </a:p>
          <a:p>
            <a:pPr>
              <a:lnSpc>
                <a:spcPct val="80000"/>
              </a:lnSpc>
              <a:buFont typeface="Monotype Sorts" pitchFamily="2" charset="2"/>
              <a:buNone/>
            </a:pPr>
            <a:endParaRPr lang="en-US" b="1" dirty="0"/>
          </a:p>
          <a:p>
            <a:pPr>
              <a:lnSpc>
                <a:spcPct val="80000"/>
              </a:lnSpc>
            </a:pPr>
            <a:r>
              <a:rPr lang="en-US" dirty="0"/>
              <a:t>PPE is not allowed outside of patient rooms (except during</a:t>
            </a:r>
          </a:p>
          <a:p>
            <a:pPr marL="0" indent="0">
              <a:lnSpc>
                <a:spcPct val="80000"/>
              </a:lnSpc>
              <a:buNone/>
            </a:pPr>
            <a:r>
              <a:rPr lang="en-US" dirty="0"/>
              <a:t>     transport of patient in isolation)</a:t>
            </a:r>
          </a:p>
          <a:p>
            <a:pPr>
              <a:lnSpc>
                <a:spcPct val="80000"/>
              </a:lnSpc>
            </a:pPr>
            <a:endParaRPr lang="en-US" dirty="0"/>
          </a:p>
          <a:p>
            <a:pPr>
              <a:lnSpc>
                <a:spcPct val="80000"/>
              </a:lnSpc>
            </a:pPr>
            <a:r>
              <a:rPr lang="en-US" dirty="0"/>
              <a:t>It is critical that you don and doff PPE carefully</a:t>
            </a:r>
          </a:p>
          <a:p>
            <a:pPr>
              <a:lnSpc>
                <a:spcPct val="80000"/>
              </a:lnSpc>
            </a:pPr>
            <a:endParaRPr lang="en-US" dirty="0"/>
          </a:p>
          <a:p>
            <a:pPr>
              <a:lnSpc>
                <a:spcPct val="80000"/>
              </a:lnSpc>
            </a:pPr>
            <a:r>
              <a:rPr lang="en-US" dirty="0"/>
              <a:t>Avoid touching your face when wearing PPE</a:t>
            </a:r>
          </a:p>
          <a:p>
            <a:pPr>
              <a:lnSpc>
                <a:spcPct val="80000"/>
              </a:lnSpc>
            </a:pPr>
            <a:endParaRPr lang="en-US" dirty="0"/>
          </a:p>
          <a:p>
            <a:pPr>
              <a:lnSpc>
                <a:spcPct val="80000"/>
              </a:lnSpc>
            </a:pPr>
            <a:r>
              <a:rPr lang="en-US" dirty="0"/>
              <a:t>Change PPE if torn or heavily contaminated</a:t>
            </a:r>
          </a:p>
          <a:p>
            <a:pPr>
              <a:lnSpc>
                <a:spcPct val="80000"/>
              </a:lnSpc>
            </a:pPr>
            <a:endParaRPr lang="en-US" dirty="0"/>
          </a:p>
          <a:p>
            <a:pPr>
              <a:lnSpc>
                <a:spcPct val="80000"/>
              </a:lnSpc>
            </a:pPr>
            <a:r>
              <a:rPr lang="en-US" dirty="0"/>
              <a:t>Avoid touching fronts of PPE when removing</a:t>
            </a:r>
          </a:p>
          <a:p>
            <a:pPr>
              <a:lnSpc>
                <a:spcPct val="80000"/>
              </a:lnSpc>
            </a:pPr>
            <a:endParaRPr lang="en-US" dirty="0"/>
          </a:p>
          <a:p>
            <a:pPr>
              <a:lnSpc>
                <a:spcPct val="80000"/>
              </a:lnSpc>
            </a:pPr>
            <a:r>
              <a:rPr lang="en-US" dirty="0"/>
              <a:t>Perform hand hygiene before donning PPE and after PPE disposal</a:t>
            </a:r>
          </a:p>
        </p:txBody>
      </p:sp>
    </p:spTree>
    <p:extLst>
      <p:ext uri="{BB962C8B-B14F-4D97-AF65-F5344CB8AC3E}">
        <p14:creationId xmlns:p14="http://schemas.microsoft.com/office/powerpoint/2010/main" val="1048148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1000" fill="hold"/>
                                        <p:tgtEl>
                                          <p:spTgt spid="49154"/>
                                        </p:tgtEl>
                                        <p:attrNameLst>
                                          <p:attrName>ppt_w</p:attrName>
                                        </p:attrNameLst>
                                      </p:cBhvr>
                                      <p:tavLst>
                                        <p:tav tm="0">
                                          <p:val>
                                            <p:fltVal val="0"/>
                                          </p:val>
                                        </p:tav>
                                        <p:tav tm="100000">
                                          <p:val>
                                            <p:strVal val="#ppt_w"/>
                                          </p:val>
                                        </p:tav>
                                      </p:tavLst>
                                    </p:anim>
                                    <p:anim calcmode="lin" valueType="num">
                                      <p:cBhvr>
                                        <p:cTn id="8" dur="1000" fill="hold"/>
                                        <p:tgtEl>
                                          <p:spTgt spid="49154"/>
                                        </p:tgtEl>
                                        <p:attrNameLst>
                                          <p:attrName>ppt_h</p:attrName>
                                        </p:attrNameLst>
                                      </p:cBhvr>
                                      <p:tavLst>
                                        <p:tav tm="0">
                                          <p:val>
                                            <p:fltVal val="0"/>
                                          </p:val>
                                        </p:tav>
                                        <p:tav tm="100000">
                                          <p:val>
                                            <p:strVal val="#ppt_h"/>
                                          </p:val>
                                        </p:tav>
                                      </p:tavLst>
                                    </p:anim>
                                    <p:anim calcmode="lin" valueType="num">
                                      <p:cBhvr>
                                        <p:cTn id="9" dur="1000" fill="hold"/>
                                        <p:tgtEl>
                                          <p:spTgt spid="491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9156">
                                            <p:txEl>
                                              <p:pRg st="0" end="0"/>
                                            </p:txEl>
                                          </p:spTgt>
                                        </p:tgtEl>
                                        <p:attrNameLst>
                                          <p:attrName>style.visibility</p:attrName>
                                        </p:attrNameLst>
                                      </p:cBhvr>
                                      <p:to>
                                        <p:strVal val="visible"/>
                                      </p:to>
                                    </p:set>
                                    <p:anim calcmode="lin" valueType="num">
                                      <p:cBhvr>
                                        <p:cTn id="15"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915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91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91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156">
                                            <p:txEl>
                                              <p:pRg st="2" end="2"/>
                                            </p:txEl>
                                          </p:spTgt>
                                        </p:tgtEl>
                                        <p:attrNameLst>
                                          <p:attrName>style.visibility</p:attrName>
                                        </p:attrNameLst>
                                      </p:cBhvr>
                                      <p:to>
                                        <p:strVal val="visible"/>
                                      </p:to>
                                    </p:set>
                                    <p:anim calcmode="lin" valueType="num">
                                      <p:cBhvr>
                                        <p:cTn id="23"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915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915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15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156">
                                            <p:txEl>
                                              <p:pRg st="3" end="3"/>
                                            </p:txEl>
                                          </p:spTgt>
                                        </p:tgtEl>
                                        <p:attrNameLst>
                                          <p:attrName>style.visibility</p:attrName>
                                        </p:attrNameLst>
                                      </p:cBhvr>
                                      <p:to>
                                        <p:strVal val="visible"/>
                                      </p:to>
                                    </p:set>
                                    <p:anim calcmode="lin" valueType="num">
                                      <p:cBhvr>
                                        <p:cTn id="31"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915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915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15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9156">
                                            <p:txEl>
                                              <p:pRg st="5" end="5"/>
                                            </p:txEl>
                                          </p:spTgt>
                                        </p:tgtEl>
                                        <p:attrNameLst>
                                          <p:attrName>style.visibility</p:attrName>
                                        </p:attrNameLst>
                                      </p:cBhvr>
                                      <p:to>
                                        <p:strVal val="visible"/>
                                      </p:to>
                                    </p:set>
                                    <p:anim calcmode="lin" valueType="num">
                                      <p:cBhvr>
                                        <p:cTn id="39" dur="1000" fill="hold"/>
                                        <p:tgtEl>
                                          <p:spTgt spid="49156">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49156">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4915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915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9156">
                                            <p:txEl>
                                              <p:pRg st="7" end="7"/>
                                            </p:txEl>
                                          </p:spTgt>
                                        </p:tgtEl>
                                        <p:attrNameLst>
                                          <p:attrName>style.visibility</p:attrName>
                                        </p:attrNameLst>
                                      </p:cBhvr>
                                      <p:to>
                                        <p:strVal val="visible"/>
                                      </p:to>
                                    </p:set>
                                    <p:anim calcmode="lin" valueType="num">
                                      <p:cBhvr>
                                        <p:cTn id="47" dur="1000" fill="hold"/>
                                        <p:tgtEl>
                                          <p:spTgt spid="49156">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49156">
                                            <p:txEl>
                                              <p:pRg st="7" end="7"/>
                                            </p:txEl>
                                          </p:spTgt>
                                        </p:tgtEl>
                                        <p:attrNameLst>
                                          <p:attrName>ppt_h</p:attrName>
                                        </p:attrNameLst>
                                      </p:cBhvr>
                                      <p:tavLst>
                                        <p:tav tm="0">
                                          <p:val>
                                            <p:fltVal val="0"/>
                                          </p:val>
                                        </p:tav>
                                        <p:tav tm="100000">
                                          <p:val>
                                            <p:strVal val="#ppt_h"/>
                                          </p:val>
                                        </p:tav>
                                      </p:tavLst>
                                    </p:anim>
                                    <p:anim calcmode="lin" valueType="num">
                                      <p:cBhvr>
                                        <p:cTn id="49" dur="1000" fill="hold"/>
                                        <p:tgtEl>
                                          <p:spTgt spid="49156">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9156">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9156">
                                            <p:txEl>
                                              <p:pRg st="9" end="9"/>
                                            </p:txEl>
                                          </p:spTgt>
                                        </p:tgtEl>
                                        <p:attrNameLst>
                                          <p:attrName>style.visibility</p:attrName>
                                        </p:attrNameLst>
                                      </p:cBhvr>
                                      <p:to>
                                        <p:strVal val="visible"/>
                                      </p:to>
                                    </p:set>
                                    <p:anim calcmode="lin" valueType="num">
                                      <p:cBhvr>
                                        <p:cTn id="55" dur="1000" fill="hold"/>
                                        <p:tgtEl>
                                          <p:spTgt spid="49156">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49156">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49156">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9156">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9156">
                                            <p:txEl>
                                              <p:pRg st="11" end="11"/>
                                            </p:txEl>
                                          </p:spTgt>
                                        </p:tgtEl>
                                        <p:attrNameLst>
                                          <p:attrName>style.visibility</p:attrName>
                                        </p:attrNameLst>
                                      </p:cBhvr>
                                      <p:to>
                                        <p:strVal val="visible"/>
                                      </p:to>
                                    </p:set>
                                    <p:anim calcmode="lin" valueType="num">
                                      <p:cBhvr>
                                        <p:cTn id="63" dur="1000" fill="hold"/>
                                        <p:tgtEl>
                                          <p:spTgt spid="49156">
                                            <p:txEl>
                                              <p:pRg st="11" end="11"/>
                                            </p:txEl>
                                          </p:spTgt>
                                        </p:tgtEl>
                                        <p:attrNameLst>
                                          <p:attrName>ppt_w</p:attrName>
                                        </p:attrNameLst>
                                      </p:cBhvr>
                                      <p:tavLst>
                                        <p:tav tm="0">
                                          <p:val>
                                            <p:fltVal val="0"/>
                                          </p:val>
                                        </p:tav>
                                        <p:tav tm="100000">
                                          <p:val>
                                            <p:strVal val="#ppt_w"/>
                                          </p:val>
                                        </p:tav>
                                      </p:tavLst>
                                    </p:anim>
                                    <p:anim calcmode="lin" valueType="num">
                                      <p:cBhvr>
                                        <p:cTn id="64" dur="1000" fill="hold"/>
                                        <p:tgtEl>
                                          <p:spTgt spid="49156">
                                            <p:txEl>
                                              <p:pRg st="11" end="11"/>
                                            </p:txEl>
                                          </p:spTgt>
                                        </p:tgtEl>
                                        <p:attrNameLst>
                                          <p:attrName>ppt_h</p:attrName>
                                        </p:attrNameLst>
                                      </p:cBhvr>
                                      <p:tavLst>
                                        <p:tav tm="0">
                                          <p:val>
                                            <p:fltVal val="0"/>
                                          </p:val>
                                        </p:tav>
                                        <p:tav tm="100000">
                                          <p:val>
                                            <p:strVal val="#ppt_h"/>
                                          </p:val>
                                        </p:tav>
                                      </p:tavLst>
                                    </p:anim>
                                    <p:anim calcmode="lin" valueType="num">
                                      <p:cBhvr>
                                        <p:cTn id="65" dur="1000" fill="hold"/>
                                        <p:tgtEl>
                                          <p:spTgt spid="49156">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9156">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9156">
                                            <p:txEl>
                                              <p:pRg st="13" end="13"/>
                                            </p:txEl>
                                          </p:spTgt>
                                        </p:tgtEl>
                                        <p:attrNameLst>
                                          <p:attrName>style.visibility</p:attrName>
                                        </p:attrNameLst>
                                      </p:cBhvr>
                                      <p:to>
                                        <p:strVal val="visible"/>
                                      </p:to>
                                    </p:set>
                                    <p:anim calcmode="lin" valueType="num">
                                      <p:cBhvr>
                                        <p:cTn id="71" dur="1000" fill="hold"/>
                                        <p:tgtEl>
                                          <p:spTgt spid="49156">
                                            <p:txEl>
                                              <p:pRg st="13" end="13"/>
                                            </p:txEl>
                                          </p:spTgt>
                                        </p:tgtEl>
                                        <p:attrNameLst>
                                          <p:attrName>ppt_w</p:attrName>
                                        </p:attrNameLst>
                                      </p:cBhvr>
                                      <p:tavLst>
                                        <p:tav tm="0">
                                          <p:val>
                                            <p:fltVal val="0"/>
                                          </p:val>
                                        </p:tav>
                                        <p:tav tm="100000">
                                          <p:val>
                                            <p:strVal val="#ppt_w"/>
                                          </p:val>
                                        </p:tav>
                                      </p:tavLst>
                                    </p:anim>
                                    <p:anim calcmode="lin" valueType="num">
                                      <p:cBhvr>
                                        <p:cTn id="72" dur="1000" fill="hold"/>
                                        <p:tgtEl>
                                          <p:spTgt spid="49156">
                                            <p:txEl>
                                              <p:pRg st="13" end="13"/>
                                            </p:txEl>
                                          </p:spTgt>
                                        </p:tgtEl>
                                        <p:attrNameLst>
                                          <p:attrName>ppt_h</p:attrName>
                                        </p:attrNameLst>
                                      </p:cBhvr>
                                      <p:tavLst>
                                        <p:tav tm="0">
                                          <p:val>
                                            <p:fltVal val="0"/>
                                          </p:val>
                                        </p:tav>
                                        <p:tav tm="100000">
                                          <p:val>
                                            <p:strVal val="#ppt_h"/>
                                          </p:val>
                                        </p:tav>
                                      </p:tavLst>
                                    </p:anim>
                                    <p:anim calcmode="lin" valueType="num">
                                      <p:cBhvr>
                                        <p:cTn id="73" dur="1000" fill="hold"/>
                                        <p:tgtEl>
                                          <p:spTgt spid="49156">
                                            <p:txEl>
                                              <p:pRg st="13" end="13"/>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9156">
                                            <p:txEl>
                                              <p:pRg st="13" end="1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utoUpdateAnimBg="0"/>
      <p:bldP spid="49156"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Infection Prevention Matters</a:t>
            </a:r>
          </a:p>
        </p:txBody>
      </p:sp>
      <p:sp>
        <p:nvSpPr>
          <p:cNvPr id="2" name="Content Placeholder 1"/>
          <p:cNvSpPr>
            <a:spLocks noGrp="1"/>
          </p:cNvSpPr>
          <p:nvPr>
            <p:ph idx="1"/>
          </p:nvPr>
        </p:nvSpPr>
        <p:spPr>
          <a:xfrm>
            <a:off x="1087582" y="1857711"/>
            <a:ext cx="5689600" cy="3028950"/>
          </a:xfrm>
        </p:spPr>
        <p:txBody>
          <a:bodyPr/>
          <a:lstStyle/>
          <a:p>
            <a:r>
              <a:rPr lang="en-US" dirty="0"/>
              <a:t>Video-Prevention Healthcare-Associated Infections (HAI)</a:t>
            </a:r>
          </a:p>
          <a:p>
            <a:endParaRPr lang="en-US" dirty="0"/>
          </a:p>
          <a:p>
            <a:r>
              <a:rPr lang="en-US" sz="1800" u="sng" dirty="0">
                <a:solidFill>
                  <a:srgbClr val="467886"/>
                </a:solidFill>
                <a:effectLst/>
                <a:latin typeface="Aptos" panose="020B0004020202020204" pitchFamily="34" charset="0"/>
                <a:ea typeface="Calibri" panose="020F0502020204030204" pitchFamily="34" charset="0"/>
                <a:cs typeface="Calibri" panose="020F0502020204030204" pitchFamily="34" charset="0"/>
                <a:hlinkClick r:id="rId3"/>
              </a:rPr>
              <a:t>Partnering to Heal intro video without subtitles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752" y="3858490"/>
            <a:ext cx="1914524" cy="205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517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63105" y="779794"/>
            <a:ext cx="6515100" cy="1143000"/>
          </a:xfrm>
        </p:spPr>
        <p:txBody>
          <a:bodyPr/>
          <a:lstStyle/>
          <a:p>
            <a:pPr algn="ctr"/>
            <a:r>
              <a:rPr lang="en-US" b="1" dirty="0"/>
              <a:t>Hospital Acquired Infections</a:t>
            </a:r>
          </a:p>
        </p:txBody>
      </p:sp>
      <p:sp>
        <p:nvSpPr>
          <p:cNvPr id="3" name="Content Placeholder 2"/>
          <p:cNvSpPr>
            <a:spLocks noGrp="1"/>
          </p:cNvSpPr>
          <p:nvPr>
            <p:ph idx="1"/>
          </p:nvPr>
        </p:nvSpPr>
        <p:spPr>
          <a:xfrm>
            <a:off x="823214" y="2001981"/>
            <a:ext cx="6134100" cy="3714750"/>
          </a:xfrm>
        </p:spPr>
        <p:txBody>
          <a:bodyPr>
            <a:normAutofit/>
          </a:bodyPr>
          <a:lstStyle/>
          <a:p>
            <a:pPr marL="257175" lvl="1" indent="-257175">
              <a:buFont typeface="Monotype Sorts" pitchFamily="2" charset="2"/>
              <a:buChar char="z"/>
              <a:defRPr/>
            </a:pPr>
            <a:r>
              <a:rPr lang="en-US" sz="2400" dirty="0"/>
              <a:t>We monitor and report the following Hospital–associated infections to CDC</a:t>
            </a:r>
          </a:p>
          <a:p>
            <a:pPr marL="0" lvl="1" indent="0">
              <a:buNone/>
              <a:defRPr/>
            </a:pPr>
            <a:endParaRPr lang="en-US" sz="788" dirty="0"/>
          </a:p>
          <a:p>
            <a:pPr lvl="1">
              <a:defRPr/>
            </a:pPr>
            <a:r>
              <a:rPr lang="en-US" dirty="0"/>
              <a:t>CLABSI (Central line-associated bloodstream infections)</a:t>
            </a:r>
          </a:p>
          <a:p>
            <a:pPr lvl="1">
              <a:defRPr/>
            </a:pPr>
            <a:r>
              <a:rPr lang="en-US" dirty="0"/>
              <a:t>CAUTI (Catheter-associated urinary tract infections)</a:t>
            </a:r>
          </a:p>
          <a:p>
            <a:pPr lvl="1">
              <a:defRPr/>
            </a:pPr>
            <a:r>
              <a:rPr lang="en-US" dirty="0"/>
              <a:t>SSI (Surgical site infections related to Hip and Knee Replacement, Colon Surgery, and Abdominal Hysterectomy)</a:t>
            </a:r>
          </a:p>
          <a:p>
            <a:pPr lvl="1">
              <a:defRPr/>
            </a:pPr>
            <a:r>
              <a:rPr lang="en-US" dirty="0"/>
              <a:t>CRE (antibiotic-resistant </a:t>
            </a:r>
            <a:r>
              <a:rPr lang="en-US" i="1" dirty="0" err="1"/>
              <a:t>Klebsiella</a:t>
            </a:r>
            <a:r>
              <a:rPr lang="en-US" i="1" dirty="0"/>
              <a:t>, Enterobacter, and Escherichia   (E.coli) in </a:t>
            </a:r>
            <a:r>
              <a:rPr lang="en-US" dirty="0"/>
              <a:t>urine, stool, wound cultures</a:t>
            </a:r>
          </a:p>
          <a:p>
            <a:pPr lvl="1">
              <a:defRPr/>
            </a:pPr>
            <a:r>
              <a:rPr lang="en-US" dirty="0"/>
              <a:t>MRSA bloodstream and C. Difficile infections</a:t>
            </a:r>
          </a:p>
          <a:p>
            <a:pPr lvl="1">
              <a:defRPr/>
            </a:pPr>
            <a:endParaRPr lang="en-US" dirty="0"/>
          </a:p>
        </p:txBody>
      </p:sp>
    </p:spTree>
    <p:extLst>
      <p:ext uri="{BB962C8B-B14F-4D97-AF65-F5344CB8AC3E}">
        <p14:creationId xmlns:p14="http://schemas.microsoft.com/office/powerpoint/2010/main" val="28993878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r>
              <a:rPr lang="en-US" b="1" dirty="0"/>
              <a:t>Communicable Disease Reporting and Outbreaks</a:t>
            </a:r>
          </a:p>
        </p:txBody>
      </p:sp>
      <p:sp>
        <p:nvSpPr>
          <p:cNvPr id="24579" name="Content Placeholder 2"/>
          <p:cNvSpPr>
            <a:spLocks noGrp="1"/>
          </p:cNvSpPr>
          <p:nvPr>
            <p:ph idx="1"/>
          </p:nvPr>
        </p:nvSpPr>
        <p:spPr>
          <a:xfrm>
            <a:off x="938654" y="2423968"/>
            <a:ext cx="6018657" cy="4116169"/>
          </a:xfrm>
        </p:spPr>
        <p:txBody>
          <a:bodyPr>
            <a:normAutofit/>
          </a:bodyPr>
          <a:lstStyle/>
          <a:p>
            <a:pPr>
              <a:defRPr/>
            </a:pPr>
            <a:r>
              <a:rPr lang="en-US" dirty="0"/>
              <a:t>Examples of diseases that are reportable to public health are:</a:t>
            </a:r>
          </a:p>
          <a:p>
            <a:pPr lvl="1">
              <a:defRPr/>
            </a:pPr>
            <a:r>
              <a:rPr lang="en-US" sz="1650" b="1" dirty="0">
                <a:solidFill>
                  <a:schemeClr val="tx1"/>
                </a:solidFill>
              </a:rPr>
              <a:t>Covid-19, Influenza or RSV hospitalizations lasting longer than 24 hours</a:t>
            </a:r>
          </a:p>
          <a:p>
            <a:pPr marL="457200" lvl="1" indent="0">
              <a:buNone/>
              <a:defRPr/>
            </a:pPr>
            <a:endParaRPr lang="en-US" sz="900" b="1" dirty="0"/>
          </a:p>
          <a:p>
            <a:pPr lvl="1">
              <a:defRPr/>
            </a:pPr>
            <a:r>
              <a:rPr lang="en-US" sz="1650" b="1" dirty="0"/>
              <a:t>Suspect or confirmed Pertussis (Whooping Cough, Measles, Chickenpox, or TB (Tuberculosis)</a:t>
            </a:r>
          </a:p>
          <a:p>
            <a:pPr marL="342900" lvl="1" indent="0">
              <a:buNone/>
              <a:defRPr/>
            </a:pPr>
            <a:endParaRPr lang="en-US" sz="900" b="1" dirty="0"/>
          </a:p>
          <a:p>
            <a:pPr lvl="1">
              <a:defRPr/>
            </a:pPr>
            <a:r>
              <a:rPr lang="en-US" sz="1650" b="1" dirty="0"/>
              <a:t>Foodborne or waterborne gastroenteritis, food poisoning outbreaks</a:t>
            </a:r>
          </a:p>
          <a:p>
            <a:pPr marL="342900" lvl="1" indent="0">
              <a:buNone/>
              <a:defRPr/>
            </a:pPr>
            <a:endParaRPr lang="en-US" sz="900" b="1" dirty="0"/>
          </a:p>
          <a:p>
            <a:pPr lvl="1">
              <a:defRPr/>
            </a:pPr>
            <a:r>
              <a:rPr lang="en-US" sz="1650" b="1" dirty="0"/>
              <a:t>Sexually transmitted diseases  </a:t>
            </a:r>
          </a:p>
        </p:txBody>
      </p:sp>
    </p:spTree>
    <p:extLst>
      <p:ext uri="{BB962C8B-B14F-4D97-AF65-F5344CB8AC3E}">
        <p14:creationId xmlns:p14="http://schemas.microsoft.com/office/powerpoint/2010/main" val="905469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90995" y="754495"/>
            <a:ext cx="5829300" cy="1143000"/>
          </a:xfrm>
        </p:spPr>
        <p:txBody>
          <a:bodyPr>
            <a:normAutofit fontScale="90000"/>
          </a:bodyPr>
          <a:lstStyle/>
          <a:p>
            <a:pPr algn="ctr"/>
            <a:r>
              <a:rPr lang="en-US" b="1" dirty="0"/>
              <a:t>Employee Health</a:t>
            </a:r>
            <a:br>
              <a:rPr lang="en-US" b="1" dirty="0"/>
            </a:br>
            <a:r>
              <a:rPr lang="en-US" b="1" dirty="0"/>
              <a:t>What you can do to reduce risk..</a:t>
            </a:r>
            <a:br>
              <a:rPr lang="en-US" b="1" dirty="0"/>
            </a:br>
            <a:endParaRPr lang="en-US" b="1" dirty="0"/>
          </a:p>
        </p:txBody>
      </p:sp>
      <p:sp>
        <p:nvSpPr>
          <p:cNvPr id="50179" name="Rectangle 3"/>
          <p:cNvSpPr>
            <a:spLocks noGrp="1" noChangeArrowheads="1"/>
          </p:cNvSpPr>
          <p:nvPr>
            <p:ph idx="1"/>
          </p:nvPr>
        </p:nvSpPr>
        <p:spPr>
          <a:xfrm>
            <a:off x="855917" y="2281646"/>
            <a:ext cx="6258985" cy="4576353"/>
          </a:xfrm>
        </p:spPr>
        <p:txBody>
          <a:bodyPr>
            <a:normAutofit fontScale="55000" lnSpcReduction="20000"/>
          </a:bodyPr>
          <a:lstStyle/>
          <a:p>
            <a:pPr marL="0" indent="0">
              <a:lnSpc>
                <a:spcPct val="90000"/>
              </a:lnSpc>
              <a:buNone/>
            </a:pPr>
            <a:endParaRPr lang="en-US" dirty="0"/>
          </a:p>
          <a:p>
            <a:pPr>
              <a:lnSpc>
                <a:spcPct val="90000"/>
              </a:lnSpc>
            </a:pPr>
            <a:r>
              <a:rPr lang="en-US" sz="3150" dirty="0"/>
              <a:t>Assure you are vaccinated against communicable diseases</a:t>
            </a:r>
          </a:p>
          <a:p>
            <a:pPr marL="0" indent="0">
              <a:lnSpc>
                <a:spcPct val="90000"/>
              </a:lnSpc>
              <a:buNone/>
            </a:pPr>
            <a:endParaRPr lang="en-US" sz="3150" dirty="0"/>
          </a:p>
          <a:p>
            <a:pPr>
              <a:lnSpc>
                <a:spcPct val="90000"/>
              </a:lnSpc>
            </a:pPr>
            <a:r>
              <a:rPr lang="en-US" sz="3150" dirty="0"/>
              <a:t>COVID-19 vaccination is not required but is encouraged</a:t>
            </a:r>
          </a:p>
          <a:p>
            <a:pPr marL="0" indent="0">
              <a:lnSpc>
                <a:spcPct val="90000"/>
              </a:lnSpc>
              <a:buNone/>
            </a:pPr>
            <a:endParaRPr lang="en-US" sz="3150" dirty="0"/>
          </a:p>
          <a:p>
            <a:pPr>
              <a:lnSpc>
                <a:spcPct val="90000"/>
              </a:lnSpc>
            </a:pPr>
            <a:r>
              <a:rPr lang="en-US" sz="3150" dirty="0"/>
              <a:t>Influenza vaccination  is required for all healthcare personnel (employees, volunteers, licensed healthcare professionals including medical staff) unless have submitted a signed waiver</a:t>
            </a:r>
          </a:p>
          <a:p>
            <a:pPr marL="0" indent="0">
              <a:lnSpc>
                <a:spcPct val="90000"/>
              </a:lnSpc>
              <a:buNone/>
            </a:pPr>
            <a:endParaRPr lang="en-US" sz="3150" dirty="0"/>
          </a:p>
          <a:p>
            <a:pPr>
              <a:lnSpc>
                <a:spcPct val="90000"/>
              </a:lnSpc>
            </a:pPr>
            <a:r>
              <a:rPr lang="en-US" sz="3150" dirty="0"/>
              <a:t>Employees are required to contact their manager or Care Coordinator via phone </a:t>
            </a:r>
            <a:r>
              <a:rPr lang="en-US" sz="3150" b="1" dirty="0"/>
              <a:t>and</a:t>
            </a:r>
            <a:r>
              <a:rPr lang="en-US" sz="3150" dirty="0"/>
              <a:t> encouraged to report their symptoms when sick.  Return to work guidance will be provided.</a:t>
            </a:r>
          </a:p>
          <a:p>
            <a:pPr>
              <a:lnSpc>
                <a:spcPct val="90000"/>
              </a:lnSpc>
            </a:pPr>
            <a:endParaRPr lang="en-US" sz="3150" dirty="0"/>
          </a:p>
          <a:p>
            <a:pPr>
              <a:lnSpc>
                <a:spcPct val="90000"/>
              </a:lnSpc>
            </a:pPr>
            <a:r>
              <a:rPr lang="en-US" sz="3150" dirty="0"/>
              <a:t>Be sure to report your symptoms accurately and know when you are too sick to work or when your illness can be spread to others.  </a:t>
            </a:r>
            <a:endParaRPr lang="en-US" sz="3150" i="1"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3888564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checkerboard(across)">
                                      <p:cBhvr>
                                        <p:cTn id="7" dur="5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strips(downLeft)">
                                      <p:cBhvr>
                                        <p:cTn id="12" dur="5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0179">
                                            <p:txEl>
                                              <p:pRg st="3" end="3"/>
                                            </p:txEl>
                                          </p:spTgt>
                                        </p:tgtEl>
                                        <p:attrNameLst>
                                          <p:attrName>style.visibility</p:attrName>
                                        </p:attrNameLst>
                                      </p:cBhvr>
                                      <p:to>
                                        <p:strVal val="visible"/>
                                      </p:to>
                                    </p:set>
                                    <p:animEffect transition="in" filter="strips(downLeft)">
                                      <p:cBhvr>
                                        <p:cTn id="17" dur="500"/>
                                        <p:tgtEl>
                                          <p:spTgt spid="501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0179">
                                            <p:txEl>
                                              <p:pRg st="5" end="5"/>
                                            </p:txEl>
                                          </p:spTgt>
                                        </p:tgtEl>
                                        <p:attrNameLst>
                                          <p:attrName>style.visibility</p:attrName>
                                        </p:attrNameLst>
                                      </p:cBhvr>
                                      <p:to>
                                        <p:strVal val="visible"/>
                                      </p:to>
                                    </p:set>
                                    <p:animEffect transition="in" filter="strips(downLeft)">
                                      <p:cBhvr>
                                        <p:cTn id="22" dur="500"/>
                                        <p:tgtEl>
                                          <p:spTgt spid="5017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50179">
                                            <p:txEl>
                                              <p:pRg st="7" end="7"/>
                                            </p:txEl>
                                          </p:spTgt>
                                        </p:tgtEl>
                                        <p:attrNameLst>
                                          <p:attrName>style.visibility</p:attrName>
                                        </p:attrNameLst>
                                      </p:cBhvr>
                                      <p:to>
                                        <p:strVal val="visible"/>
                                      </p:to>
                                    </p:set>
                                    <p:animEffect transition="in" filter="strips(downLeft)">
                                      <p:cBhvr>
                                        <p:cTn id="27" dur="500"/>
                                        <p:tgtEl>
                                          <p:spTgt spid="5017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0179">
                                            <p:txEl>
                                              <p:pRg st="9" end="9"/>
                                            </p:txEl>
                                          </p:spTgt>
                                        </p:tgtEl>
                                        <p:attrNameLst>
                                          <p:attrName>style.visibility</p:attrName>
                                        </p:attrNameLst>
                                      </p:cBhvr>
                                      <p:to>
                                        <p:strVal val="visible"/>
                                      </p:to>
                                    </p:set>
                                    <p:animEffect transition="in" filter="strips(downLeft)">
                                      <p:cBhvr>
                                        <p:cTn id="32" dur="500"/>
                                        <p:tgtEl>
                                          <p:spTgt spid="501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79"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91526" y="894094"/>
            <a:ext cx="6153150" cy="914400"/>
          </a:xfrm>
        </p:spPr>
        <p:txBody>
          <a:bodyPr/>
          <a:lstStyle/>
          <a:p>
            <a:pPr algn="ctr"/>
            <a:r>
              <a:rPr lang="en-US" b="1" dirty="0"/>
              <a:t>Safe Injection Practices</a:t>
            </a:r>
          </a:p>
        </p:txBody>
      </p:sp>
      <p:sp>
        <p:nvSpPr>
          <p:cNvPr id="84995" name="Rectangle 3"/>
          <p:cNvSpPr>
            <a:spLocks noGrp="1" noChangeArrowheads="1"/>
          </p:cNvSpPr>
          <p:nvPr>
            <p:ph idx="1"/>
          </p:nvPr>
        </p:nvSpPr>
        <p:spPr>
          <a:xfrm>
            <a:off x="253426" y="2203450"/>
            <a:ext cx="6229350" cy="3200400"/>
          </a:xfrm>
        </p:spPr>
        <p:txBody>
          <a:bodyPr>
            <a:normAutofit/>
          </a:bodyPr>
          <a:lstStyle/>
          <a:p>
            <a:endParaRPr lang="en-US" dirty="0"/>
          </a:p>
          <a:p>
            <a:pPr lvl="1" algn="ctr">
              <a:buFont typeface="Monotype Sorts" pitchFamily="2" charset="2"/>
              <a:buNone/>
            </a:pPr>
            <a:r>
              <a:rPr lang="en-US" sz="2700" i="1" dirty="0"/>
              <a:t>Cases of patients contracting potentially fatal but easily preventable infections have occurred when providers do not follow safe injection practices!</a:t>
            </a:r>
          </a:p>
          <a:p>
            <a:pPr algn="ctr"/>
            <a:endParaRPr lang="en-US" sz="2700" b="1" dirty="0"/>
          </a:p>
          <a:p>
            <a:endParaRPr lang="en-US" sz="2700" b="1" dirty="0"/>
          </a:p>
          <a:p>
            <a:endParaRPr lang="en-US" sz="2700" b="1" dirty="0"/>
          </a:p>
          <a:p>
            <a:pPr algn="ctr">
              <a:buFont typeface="Monotype Sorts" pitchFamily="2" charset="2"/>
              <a:buNone/>
            </a:pPr>
            <a:endParaRPr lang="en-US" sz="2700" b="1" dirty="0"/>
          </a:p>
          <a:p>
            <a:pPr>
              <a:buFont typeface="Monotype Sorts" pitchFamily="2" charset="2"/>
              <a:buNone/>
            </a:pPr>
            <a:endParaRPr lang="en-US" sz="2700" b="1" dirty="0"/>
          </a:p>
        </p:txBody>
      </p:sp>
    </p:spTree>
    <p:extLst>
      <p:ext uri="{BB962C8B-B14F-4D97-AF65-F5344CB8AC3E}">
        <p14:creationId xmlns:p14="http://schemas.microsoft.com/office/powerpoint/2010/main" val="3780868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5">
                                            <p:txEl>
                                              <p:pRg st="1" end="1"/>
                                            </p:txEl>
                                          </p:spTgt>
                                        </p:tgtEl>
                                        <p:attrNameLst>
                                          <p:attrName>style.visibility</p:attrName>
                                        </p:attrNameLst>
                                      </p:cBhvr>
                                      <p:to>
                                        <p:strVal val="visible"/>
                                      </p:to>
                                    </p:set>
                                    <p:animEffect transition="in" filter="fade">
                                      <p:cBhvr>
                                        <p:cTn id="10" dur="2000"/>
                                        <p:tgtEl>
                                          <p:spTgt spid="849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531" y="1192288"/>
            <a:ext cx="6678386" cy="5180519"/>
          </a:xfrm>
        </p:spPr>
        <p:txBody>
          <a:bodyPr>
            <a:normAutofit fontScale="92500" lnSpcReduction="10000"/>
          </a:bodyPr>
          <a:lstStyle/>
          <a:p>
            <a:pPr eaLnBrk="0" hangingPunct="0"/>
            <a:endParaRPr lang="en-US" b="1" dirty="0"/>
          </a:p>
          <a:p>
            <a:pPr eaLnBrk="0" hangingPunct="0">
              <a:lnSpc>
                <a:spcPct val="110000"/>
              </a:lnSpc>
              <a:spcBef>
                <a:spcPts val="1800"/>
              </a:spcBef>
            </a:pPr>
            <a:r>
              <a:rPr lang="en-US" sz="2000" b="1" dirty="0"/>
              <a:t>Our patients and community are our number one priority.</a:t>
            </a:r>
          </a:p>
          <a:p>
            <a:pPr marL="0" indent="0" eaLnBrk="0" hangingPunct="0">
              <a:lnSpc>
                <a:spcPct val="110000"/>
              </a:lnSpc>
              <a:spcBef>
                <a:spcPts val="1800"/>
              </a:spcBef>
              <a:buNone/>
            </a:pPr>
            <a:endParaRPr lang="en-US" sz="1400" dirty="0"/>
          </a:p>
          <a:p>
            <a:pPr eaLnBrk="0" hangingPunct="0">
              <a:lnSpc>
                <a:spcPct val="110000"/>
              </a:lnSpc>
              <a:spcBef>
                <a:spcPts val="1800"/>
              </a:spcBef>
            </a:pPr>
            <a:r>
              <a:rPr lang="en-US" sz="2000" b="1" dirty="0"/>
              <a:t>Employees are committed to providing Excellence Together through:</a:t>
            </a:r>
          </a:p>
          <a:p>
            <a:pPr lvl="2" eaLnBrk="0" hangingPunct="0">
              <a:lnSpc>
                <a:spcPct val="110000"/>
              </a:lnSpc>
              <a:spcBef>
                <a:spcPts val="1800"/>
              </a:spcBef>
            </a:pPr>
            <a:r>
              <a:rPr lang="en-US" sz="1600" b="1" dirty="0"/>
              <a:t>Attitude</a:t>
            </a:r>
          </a:p>
          <a:p>
            <a:pPr lvl="2" eaLnBrk="0" hangingPunct="0">
              <a:lnSpc>
                <a:spcPct val="110000"/>
              </a:lnSpc>
              <a:spcBef>
                <a:spcPts val="1800"/>
              </a:spcBef>
            </a:pPr>
            <a:r>
              <a:rPr lang="en-US" sz="1600" b="1" dirty="0"/>
              <a:t>Accountability</a:t>
            </a:r>
          </a:p>
          <a:p>
            <a:pPr lvl="2" eaLnBrk="0" hangingPunct="0">
              <a:lnSpc>
                <a:spcPct val="110000"/>
              </a:lnSpc>
              <a:spcBef>
                <a:spcPts val="1800"/>
              </a:spcBef>
            </a:pPr>
            <a:r>
              <a:rPr lang="en-US" sz="1600" b="1" dirty="0"/>
              <a:t>Appearance</a:t>
            </a:r>
          </a:p>
          <a:p>
            <a:pPr lvl="2" eaLnBrk="0" hangingPunct="0">
              <a:lnSpc>
                <a:spcPct val="110000"/>
              </a:lnSpc>
              <a:spcBef>
                <a:spcPts val="1800"/>
              </a:spcBef>
            </a:pPr>
            <a:r>
              <a:rPr lang="en-US" sz="1600" b="1" dirty="0"/>
              <a:t>Communication</a:t>
            </a:r>
          </a:p>
          <a:p>
            <a:pPr lvl="2" eaLnBrk="0" hangingPunct="0">
              <a:lnSpc>
                <a:spcPct val="110000"/>
              </a:lnSpc>
              <a:spcBef>
                <a:spcPts val="1800"/>
              </a:spcBef>
            </a:pPr>
            <a:r>
              <a:rPr lang="en-US" sz="1600" b="1" dirty="0"/>
              <a:t>Teamwork</a:t>
            </a:r>
          </a:p>
          <a:p>
            <a:pPr lvl="2" eaLnBrk="0" hangingPunct="0">
              <a:lnSpc>
                <a:spcPct val="110000"/>
              </a:lnSpc>
              <a:spcBef>
                <a:spcPts val="1800"/>
              </a:spcBef>
            </a:pPr>
            <a:r>
              <a:rPr lang="en-US" sz="1600" b="1" dirty="0"/>
              <a:t>Service</a:t>
            </a:r>
          </a:p>
          <a:p>
            <a:pPr eaLnBrk="0" hangingPunct="0"/>
            <a:endParaRPr lang="en-US" b="1" dirty="0"/>
          </a:p>
          <a:p>
            <a:endParaRPr lang="en-US" b="1" dirty="0"/>
          </a:p>
        </p:txBody>
      </p:sp>
      <p:sp>
        <p:nvSpPr>
          <p:cNvPr id="5" name="TextBox 4">
            <a:extLst>
              <a:ext uri="{FF2B5EF4-FFF2-40B4-BE49-F238E27FC236}">
                <a16:creationId xmlns:a16="http://schemas.microsoft.com/office/drawing/2014/main" id="{3463C5AB-4652-6F75-1835-42FAA32B2005}"/>
              </a:ext>
            </a:extLst>
          </p:cNvPr>
          <p:cNvSpPr txBox="1"/>
          <p:nvPr/>
        </p:nvSpPr>
        <p:spPr>
          <a:xfrm>
            <a:off x="459530" y="511492"/>
            <a:ext cx="4576664"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617F"/>
                </a:solidFill>
                <a:effectLst/>
                <a:uLnTx/>
                <a:uFillTx/>
                <a:latin typeface="Trebuchet MS" panose="020B0603020202020204"/>
                <a:ea typeface="+mj-ea"/>
                <a:cs typeface="+mj-cs"/>
              </a:rPr>
              <a:t>Values</a:t>
            </a:r>
            <a:endParaRPr lang="en-US" sz="2400" dirty="0"/>
          </a:p>
        </p:txBody>
      </p:sp>
    </p:spTree>
    <p:extLst>
      <p:ext uri="{BB962C8B-B14F-4D97-AF65-F5344CB8AC3E}">
        <p14:creationId xmlns:p14="http://schemas.microsoft.com/office/powerpoint/2010/main" val="9539119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4406" y="991324"/>
            <a:ext cx="3771900" cy="939546"/>
          </a:xfrm>
        </p:spPr>
        <p:txBody>
          <a:bodyPr>
            <a:normAutofit fontScale="90000"/>
          </a:bodyPr>
          <a:lstStyle/>
          <a:p>
            <a:r>
              <a:rPr lang="en-US" b="1" dirty="0"/>
              <a:t>Safe Injection Practices</a:t>
            </a:r>
          </a:p>
        </p:txBody>
      </p:sp>
      <p:sp>
        <p:nvSpPr>
          <p:cNvPr id="30723" name="Rectangle 3"/>
          <p:cNvSpPr>
            <a:spLocks noGrp="1" noChangeArrowheads="1"/>
          </p:cNvSpPr>
          <p:nvPr>
            <p:ph idx="1"/>
          </p:nvPr>
        </p:nvSpPr>
        <p:spPr>
          <a:xfrm>
            <a:off x="121920" y="2830286"/>
            <a:ext cx="6914606" cy="4027714"/>
          </a:xfrm>
        </p:spPr>
        <p:txBody>
          <a:bodyPr>
            <a:normAutofit/>
          </a:bodyPr>
          <a:lstStyle/>
          <a:p>
            <a:pPr lvl="1">
              <a:lnSpc>
                <a:spcPct val="80000"/>
              </a:lnSpc>
              <a:buFont typeface="Monotype Sorts" pitchFamily="2" charset="2"/>
              <a:buNone/>
            </a:pPr>
            <a:r>
              <a:rPr lang="en-US" sz="1800" dirty="0"/>
              <a:t>*Never administer meds from the same syringe to more than one patient.  After a needle has been used, it is considered contaminated and should not be re-used</a:t>
            </a:r>
          </a:p>
          <a:p>
            <a:pPr lvl="1">
              <a:lnSpc>
                <a:spcPct val="80000"/>
              </a:lnSpc>
              <a:buFont typeface="Monotype Sorts" pitchFamily="2" charset="2"/>
              <a:buNone/>
            </a:pPr>
            <a:endParaRPr lang="en-US" sz="1800" dirty="0"/>
          </a:p>
          <a:p>
            <a:pPr lvl="1">
              <a:lnSpc>
                <a:spcPct val="80000"/>
              </a:lnSpc>
              <a:buFont typeface="Monotype Sorts" pitchFamily="2" charset="2"/>
              <a:buNone/>
            </a:pPr>
            <a:r>
              <a:rPr lang="en-US" sz="1800" dirty="0"/>
              <a:t>*Never enter a med vial with a used needle or syringe.  Do not use IV bags as a common source of supply for more than one patient</a:t>
            </a:r>
          </a:p>
          <a:p>
            <a:pPr lvl="1">
              <a:lnSpc>
                <a:spcPct val="80000"/>
              </a:lnSpc>
              <a:buFont typeface="Monotype Sorts" pitchFamily="2" charset="2"/>
              <a:buNone/>
            </a:pPr>
            <a:endParaRPr lang="en-US" sz="1800" dirty="0"/>
          </a:p>
          <a:p>
            <a:pPr lvl="1">
              <a:lnSpc>
                <a:spcPct val="80000"/>
              </a:lnSpc>
              <a:buFontTx/>
              <a:buNone/>
            </a:pPr>
            <a:r>
              <a:rPr lang="en-US" sz="1800" dirty="0"/>
              <a:t>*Minimize the use of multi-dose vials.  Never use medication packaged as single-dose for more than 1 patient</a:t>
            </a:r>
          </a:p>
          <a:p>
            <a:pPr lvl="1">
              <a:lnSpc>
                <a:spcPct val="80000"/>
              </a:lnSpc>
              <a:buFontTx/>
              <a:buNone/>
            </a:pPr>
            <a:endParaRPr lang="en-US" sz="1800" dirty="0"/>
          </a:p>
          <a:p>
            <a:pPr lvl="1">
              <a:lnSpc>
                <a:spcPct val="80000"/>
              </a:lnSpc>
              <a:buFontTx/>
              <a:buNone/>
            </a:pPr>
            <a:r>
              <a:rPr lang="en-US" sz="1800" b="1" i="1" dirty="0"/>
              <a:t>Speak up if you observe misuse of vials, needles, or syringes!</a:t>
            </a:r>
            <a:endParaRPr lang="en-US" sz="1800" dirty="0"/>
          </a:p>
        </p:txBody>
      </p:sp>
      <p:graphicFrame>
        <p:nvGraphicFramePr>
          <p:cNvPr id="2" name="Object 1"/>
          <p:cNvGraphicFramePr>
            <a:graphicFrameLocks noChangeAspect="1"/>
          </p:cNvGraphicFramePr>
          <p:nvPr/>
        </p:nvGraphicFramePr>
        <p:xfrm>
          <a:off x="4294957" y="873415"/>
          <a:ext cx="2149719" cy="1690039"/>
        </p:xfrm>
        <a:graphic>
          <a:graphicData uri="http://schemas.openxmlformats.org/presentationml/2006/ole">
            <mc:AlternateContent xmlns:mc="http://schemas.openxmlformats.org/markup-compatibility/2006">
              <mc:Choice xmlns:v="urn:schemas-microsoft-com:vml" Requires="v">
                <p:oleObj name="Acrobat Document" r:id="rId3" imgW="16459200" imgH="12344400" progId="AcroExch.Document.11">
                  <p:embed/>
                </p:oleObj>
              </mc:Choice>
              <mc:Fallback>
                <p:oleObj name="Acrobat Document" r:id="rId3" imgW="16459200" imgH="12344400" progId="AcroExch.Document.11">
                  <p:embed/>
                  <p:pic>
                    <p:nvPicPr>
                      <p:cNvPr id="2" name="Object 1"/>
                      <p:cNvPicPr/>
                      <p:nvPr/>
                    </p:nvPicPr>
                    <p:blipFill>
                      <a:blip r:embed="rId4"/>
                      <a:stretch>
                        <a:fillRect/>
                      </a:stretch>
                    </p:blipFill>
                    <p:spPr>
                      <a:xfrm>
                        <a:off x="4294957" y="873415"/>
                        <a:ext cx="2149719" cy="1690039"/>
                      </a:xfrm>
                      <a:prstGeom prst="rect">
                        <a:avLst/>
                      </a:prstGeom>
                    </p:spPr>
                  </p:pic>
                </p:oleObj>
              </mc:Fallback>
            </mc:AlternateContent>
          </a:graphicData>
        </a:graphic>
      </p:graphicFrame>
    </p:spTree>
    <p:extLst>
      <p:ext uri="{BB962C8B-B14F-4D97-AF65-F5344CB8AC3E}">
        <p14:creationId xmlns:p14="http://schemas.microsoft.com/office/powerpoint/2010/main" val="23050881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748145"/>
            <a:ext cx="6347713" cy="1320800"/>
          </a:xfrm>
        </p:spPr>
        <p:txBody>
          <a:bodyPr>
            <a:noAutofit/>
          </a:bodyPr>
          <a:lstStyle/>
          <a:p>
            <a:pPr algn="ctr"/>
            <a:r>
              <a:rPr lang="en-US" b="1" dirty="0"/>
              <a:t>Blood borne Pathogen Exposure Safety</a:t>
            </a:r>
          </a:p>
        </p:txBody>
      </p:sp>
      <p:sp>
        <p:nvSpPr>
          <p:cNvPr id="11267" name="Rectangle 3"/>
          <p:cNvSpPr>
            <a:spLocks noGrp="1" noChangeArrowheads="1"/>
          </p:cNvSpPr>
          <p:nvPr>
            <p:ph idx="1"/>
          </p:nvPr>
        </p:nvSpPr>
        <p:spPr>
          <a:xfrm>
            <a:off x="823214" y="2198255"/>
            <a:ext cx="6134100" cy="4311602"/>
          </a:xfrm>
        </p:spPr>
        <p:txBody>
          <a:bodyPr>
            <a:normAutofit/>
          </a:bodyPr>
          <a:lstStyle/>
          <a:p>
            <a:pPr>
              <a:lnSpc>
                <a:spcPct val="90000"/>
              </a:lnSpc>
              <a:buFont typeface="Monotype Sorts" pitchFamily="2" charset="2"/>
              <a:buNone/>
              <a:defRPr/>
            </a:pPr>
            <a:endParaRPr lang="en-US" sz="1050" dirty="0"/>
          </a:p>
          <a:p>
            <a:pPr>
              <a:lnSpc>
                <a:spcPct val="90000"/>
              </a:lnSpc>
              <a:defRPr/>
            </a:pPr>
            <a:r>
              <a:rPr lang="en-US" sz="2100" dirty="0"/>
              <a:t>Assure you are vaccinated against Hepatitis B if you could be exposed</a:t>
            </a:r>
          </a:p>
          <a:p>
            <a:pPr>
              <a:lnSpc>
                <a:spcPct val="90000"/>
              </a:lnSpc>
              <a:defRPr/>
            </a:pPr>
            <a:r>
              <a:rPr lang="en-US" sz="2100" dirty="0"/>
              <a:t>Use needles and sharps with safety features that click/snap or needleless devices.  Do not disable any safety features.</a:t>
            </a:r>
          </a:p>
          <a:p>
            <a:pPr>
              <a:lnSpc>
                <a:spcPct val="90000"/>
              </a:lnSpc>
              <a:defRPr/>
            </a:pPr>
            <a:r>
              <a:rPr lang="en-US" sz="2100" dirty="0"/>
              <a:t>Use a one-handed method to safely dispose of  sharps into the sharps container</a:t>
            </a:r>
          </a:p>
          <a:p>
            <a:pPr>
              <a:lnSpc>
                <a:spcPct val="90000"/>
              </a:lnSpc>
              <a:defRPr/>
            </a:pPr>
            <a:r>
              <a:rPr lang="en-US" sz="2100" dirty="0"/>
              <a:t>Replace sharps containers when the level reaches the full indicator line.</a:t>
            </a:r>
          </a:p>
        </p:txBody>
      </p:sp>
    </p:spTree>
    <p:extLst>
      <p:ext uri="{BB962C8B-B14F-4D97-AF65-F5344CB8AC3E}">
        <p14:creationId xmlns:p14="http://schemas.microsoft.com/office/powerpoint/2010/main" val="4268472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20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fade">
                                      <p:cBhvr>
                                        <p:cTn id="17" dur="20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fade">
                                      <p:cBhvr>
                                        <p:cTn id="22" dur="20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fade">
                                      <p:cBhvr>
                                        <p:cTn id="27" dur="20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9599" y="347735"/>
            <a:ext cx="6096000" cy="819214"/>
          </a:xfrm>
        </p:spPr>
        <p:txBody>
          <a:bodyPr/>
          <a:lstStyle/>
          <a:p>
            <a:pPr algn="ctr"/>
            <a:r>
              <a:rPr lang="en-US" b="1" dirty="0"/>
              <a:t>Significant Exposures</a:t>
            </a:r>
          </a:p>
        </p:txBody>
      </p:sp>
      <p:sp>
        <p:nvSpPr>
          <p:cNvPr id="90115" name="Rectangle 3"/>
          <p:cNvSpPr>
            <a:spLocks noGrp="1" noChangeArrowheads="1"/>
          </p:cNvSpPr>
          <p:nvPr>
            <p:ph idx="1"/>
          </p:nvPr>
        </p:nvSpPr>
        <p:spPr>
          <a:xfrm>
            <a:off x="566893" y="1166949"/>
            <a:ext cx="6939895" cy="5691051"/>
          </a:xfrm>
        </p:spPr>
        <p:txBody>
          <a:bodyPr>
            <a:normAutofit fontScale="70000" lnSpcReduction="20000"/>
          </a:bodyPr>
          <a:lstStyle/>
          <a:p>
            <a:pPr algn="ctr">
              <a:lnSpc>
                <a:spcPct val="120000"/>
              </a:lnSpc>
              <a:buFont typeface="Monotype Sorts" pitchFamily="2" charset="2"/>
              <a:buNone/>
            </a:pPr>
            <a:r>
              <a:rPr lang="en-US" sz="1500" b="1" dirty="0"/>
              <a:t>	</a:t>
            </a:r>
            <a:r>
              <a:rPr lang="en-US" sz="2900" b="1" dirty="0"/>
              <a:t>Transmission of HIV, Hepatitis B and Hepatitis C viruses</a:t>
            </a:r>
            <a:r>
              <a:rPr lang="en-US" sz="2900" dirty="0"/>
              <a:t> </a:t>
            </a:r>
            <a:r>
              <a:rPr lang="en-US" sz="2900" b="1" dirty="0"/>
              <a:t>can occur if you are exposed to infected blood or other potentially infectious material</a:t>
            </a:r>
          </a:p>
          <a:p>
            <a:pPr>
              <a:lnSpc>
                <a:spcPct val="80000"/>
              </a:lnSpc>
              <a:buFont typeface="Monotype Sorts" pitchFamily="2" charset="2"/>
              <a:buNone/>
            </a:pPr>
            <a:endParaRPr lang="en-US" sz="1500" b="1" dirty="0"/>
          </a:p>
          <a:p>
            <a:pPr>
              <a:lnSpc>
                <a:spcPct val="80000"/>
              </a:lnSpc>
              <a:buFont typeface="Monotype Sorts" pitchFamily="2" charset="2"/>
              <a:buNone/>
            </a:pPr>
            <a:r>
              <a:rPr lang="en-US" sz="2175" dirty="0"/>
              <a:t> </a:t>
            </a:r>
            <a:r>
              <a:rPr lang="en-US" sz="2475" dirty="0"/>
              <a:t>Injuries may occur: </a:t>
            </a:r>
          </a:p>
          <a:p>
            <a:pPr>
              <a:lnSpc>
                <a:spcPct val="80000"/>
              </a:lnSpc>
              <a:buFontTx/>
              <a:buChar char="•"/>
            </a:pPr>
            <a:r>
              <a:rPr lang="en-US" sz="2475" dirty="0"/>
              <a:t>during use and disposal of needles and sharps </a:t>
            </a:r>
          </a:p>
          <a:p>
            <a:pPr>
              <a:lnSpc>
                <a:spcPct val="80000"/>
              </a:lnSpc>
              <a:buFontTx/>
              <a:buChar char="•"/>
            </a:pPr>
            <a:r>
              <a:rPr lang="en-US" sz="2475" dirty="0"/>
              <a:t>via splashes or sprays to mucous membranes (eyes, nose, mouth)</a:t>
            </a:r>
          </a:p>
          <a:p>
            <a:pPr>
              <a:lnSpc>
                <a:spcPct val="80000"/>
              </a:lnSpc>
              <a:buFontTx/>
              <a:buChar char="•"/>
            </a:pPr>
            <a:endParaRPr lang="en-US" sz="2475" dirty="0"/>
          </a:p>
          <a:p>
            <a:pPr>
              <a:lnSpc>
                <a:spcPct val="80000"/>
              </a:lnSpc>
              <a:buFont typeface="Monotype Sorts" pitchFamily="2" charset="2"/>
              <a:buNone/>
            </a:pPr>
            <a:r>
              <a:rPr lang="en-US" sz="2475" dirty="0"/>
              <a:t>If you are injured</a:t>
            </a:r>
          </a:p>
          <a:p>
            <a:pPr>
              <a:lnSpc>
                <a:spcPct val="80000"/>
              </a:lnSpc>
              <a:buFont typeface="Arial" panose="020B0604020202020204" pitchFamily="34" charset="0"/>
              <a:buChar char="•"/>
            </a:pPr>
            <a:r>
              <a:rPr lang="en-US" sz="2475" dirty="0"/>
              <a:t>perform first aid – Stop bleeding, flush and wash with soap and water</a:t>
            </a:r>
          </a:p>
          <a:p>
            <a:pPr>
              <a:lnSpc>
                <a:spcPct val="80000"/>
              </a:lnSpc>
              <a:buFont typeface="Arial" panose="020B0604020202020204" pitchFamily="34" charset="0"/>
              <a:buChar char="•"/>
            </a:pPr>
            <a:r>
              <a:rPr lang="en-US" sz="2475" dirty="0"/>
              <a:t>report the injury to your supervisor </a:t>
            </a:r>
            <a:r>
              <a:rPr lang="en-US" sz="2475" u="sng" dirty="0"/>
              <a:t>and</a:t>
            </a:r>
            <a:r>
              <a:rPr lang="en-US" sz="2475" dirty="0"/>
              <a:t> in </a:t>
            </a:r>
            <a:r>
              <a:rPr lang="en-US" sz="2300" b="1" i="1" dirty="0"/>
              <a:t>Safety Zone Portal as soon as possible</a:t>
            </a:r>
          </a:p>
          <a:p>
            <a:pPr>
              <a:lnSpc>
                <a:spcPct val="120000"/>
              </a:lnSpc>
              <a:buFont typeface="Arial" panose="020B0604020202020204" pitchFamily="34" charset="0"/>
              <a:buChar char="•"/>
            </a:pPr>
            <a:r>
              <a:rPr lang="en-US" sz="2475" dirty="0"/>
              <a:t>Seek medical evaluation within the hour if possible.  Call the Employee Illness/Significant Exposure Hotline 608-873-2383 for treatment guidance and instructions.</a:t>
            </a:r>
          </a:p>
          <a:p>
            <a:pPr>
              <a:lnSpc>
                <a:spcPct val="80000"/>
              </a:lnSpc>
              <a:buFont typeface="Arial" panose="020B0604020202020204" pitchFamily="34" charset="0"/>
              <a:buChar char="•"/>
            </a:pPr>
            <a:endParaRPr lang="en-US" sz="2475" dirty="0"/>
          </a:p>
          <a:p>
            <a:pPr>
              <a:lnSpc>
                <a:spcPct val="80000"/>
              </a:lnSpc>
              <a:buFont typeface="Monotype Sorts" pitchFamily="2" charset="2"/>
              <a:buNone/>
            </a:pPr>
            <a:r>
              <a:rPr lang="en-US" sz="2475" dirty="0"/>
              <a:t>Jen Mora, Preventative Health Nurse Practitioner will provide significant exposure follow-up </a:t>
            </a:r>
            <a:endParaRPr lang="en-US" sz="1500" dirty="0"/>
          </a:p>
        </p:txBody>
      </p:sp>
    </p:spTree>
    <p:extLst>
      <p:ext uri="{BB962C8B-B14F-4D97-AF65-F5344CB8AC3E}">
        <p14:creationId xmlns:p14="http://schemas.microsoft.com/office/powerpoint/2010/main" val="859279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p:cTn id="7" dur="500" fill="hold"/>
                                        <p:tgtEl>
                                          <p:spTgt spid="90114"/>
                                        </p:tgtEl>
                                        <p:attrNameLst>
                                          <p:attrName>ppt_w</p:attrName>
                                        </p:attrNameLst>
                                      </p:cBhvr>
                                      <p:tavLst>
                                        <p:tav tm="0">
                                          <p:val>
                                            <p:fltVal val="0"/>
                                          </p:val>
                                        </p:tav>
                                        <p:tav tm="100000">
                                          <p:val>
                                            <p:strVal val="#ppt_w"/>
                                          </p:val>
                                        </p:tav>
                                      </p:tavLst>
                                    </p:anim>
                                    <p:anim calcmode="lin" valueType="num">
                                      <p:cBhvr>
                                        <p:cTn id="8" dur="500" fill="hold"/>
                                        <p:tgtEl>
                                          <p:spTgt spid="901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0115">
                                            <p:txEl>
                                              <p:pRg st="0" end="0"/>
                                            </p:txEl>
                                          </p:spTgt>
                                        </p:tgtEl>
                                        <p:attrNameLst>
                                          <p:attrName>style.visibility</p:attrName>
                                        </p:attrNameLst>
                                      </p:cBhvr>
                                      <p:to>
                                        <p:strVal val="visible"/>
                                      </p:to>
                                    </p:set>
                                    <p:anim calcmode="lin" valueType="num">
                                      <p:cBhvr>
                                        <p:cTn id="13"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90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p:cTn id="19" dur="500" fill="hold"/>
                                        <p:tgtEl>
                                          <p:spTgt spid="901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01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p:cTn id="25" dur="500" fill="hold"/>
                                        <p:tgtEl>
                                          <p:spTgt spid="901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01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p:cTn id="31" dur="500" fill="hold"/>
                                        <p:tgtEl>
                                          <p:spTgt spid="9011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011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0115">
                                            <p:txEl>
                                              <p:pRg st="6" end="6"/>
                                            </p:txEl>
                                          </p:spTgt>
                                        </p:tgtEl>
                                        <p:attrNameLst>
                                          <p:attrName>style.visibility</p:attrName>
                                        </p:attrNameLst>
                                      </p:cBhvr>
                                      <p:to>
                                        <p:strVal val="visible"/>
                                      </p:to>
                                    </p:set>
                                    <p:anim calcmode="lin" valueType="num">
                                      <p:cBhvr>
                                        <p:cTn id="37" dur="500" fill="hold"/>
                                        <p:tgtEl>
                                          <p:spTgt spid="9011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9011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90115">
                                            <p:txEl>
                                              <p:pRg st="7" end="7"/>
                                            </p:txEl>
                                          </p:spTgt>
                                        </p:tgtEl>
                                        <p:attrNameLst>
                                          <p:attrName>style.visibility</p:attrName>
                                        </p:attrNameLst>
                                      </p:cBhvr>
                                      <p:to>
                                        <p:strVal val="visible"/>
                                      </p:to>
                                    </p:set>
                                    <p:anim calcmode="lin" valueType="num">
                                      <p:cBhvr>
                                        <p:cTn id="43" dur="500" fill="hold"/>
                                        <p:tgtEl>
                                          <p:spTgt spid="90115">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9011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90115">
                                            <p:txEl>
                                              <p:pRg st="8" end="8"/>
                                            </p:txEl>
                                          </p:spTgt>
                                        </p:tgtEl>
                                        <p:attrNameLst>
                                          <p:attrName>style.visibility</p:attrName>
                                        </p:attrNameLst>
                                      </p:cBhvr>
                                      <p:to>
                                        <p:strVal val="visible"/>
                                      </p:to>
                                    </p:set>
                                    <p:anim calcmode="lin" valueType="num">
                                      <p:cBhvr>
                                        <p:cTn id="49" dur="500" fill="hold"/>
                                        <p:tgtEl>
                                          <p:spTgt spid="90115">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90115">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90115">
                                            <p:txEl>
                                              <p:pRg st="9" end="9"/>
                                            </p:txEl>
                                          </p:spTgt>
                                        </p:tgtEl>
                                        <p:attrNameLst>
                                          <p:attrName>style.visibility</p:attrName>
                                        </p:attrNameLst>
                                      </p:cBhvr>
                                      <p:to>
                                        <p:strVal val="visible"/>
                                      </p:to>
                                    </p:set>
                                    <p:anim calcmode="lin" valueType="num">
                                      <p:cBhvr>
                                        <p:cTn id="55" dur="500" fill="hold"/>
                                        <p:tgtEl>
                                          <p:spTgt spid="90115">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90115">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90115">
                                            <p:txEl>
                                              <p:pRg st="11" end="11"/>
                                            </p:txEl>
                                          </p:spTgt>
                                        </p:tgtEl>
                                        <p:attrNameLst>
                                          <p:attrName>style.visibility</p:attrName>
                                        </p:attrNameLst>
                                      </p:cBhvr>
                                      <p:to>
                                        <p:strVal val="visible"/>
                                      </p:to>
                                    </p:set>
                                    <p:anim calcmode="lin" valueType="num">
                                      <p:cBhvr>
                                        <p:cTn id="61" dur="500" fill="hold"/>
                                        <p:tgtEl>
                                          <p:spTgt spid="90115">
                                            <p:txEl>
                                              <p:pRg st="11" end="11"/>
                                            </p:txEl>
                                          </p:spTgt>
                                        </p:tgtEl>
                                        <p:attrNameLst>
                                          <p:attrName>ppt_w</p:attrName>
                                        </p:attrNameLst>
                                      </p:cBhvr>
                                      <p:tavLst>
                                        <p:tav tm="0">
                                          <p:val>
                                            <p:fltVal val="0"/>
                                          </p:val>
                                        </p:tav>
                                        <p:tav tm="100000">
                                          <p:val>
                                            <p:strVal val="#ppt_w"/>
                                          </p:val>
                                        </p:tav>
                                      </p:tavLst>
                                    </p:anim>
                                    <p:anim calcmode="lin" valueType="num">
                                      <p:cBhvr>
                                        <p:cTn id="62" dur="500" fill="hold"/>
                                        <p:tgtEl>
                                          <p:spTgt spid="90115">
                                            <p:txEl>
                                              <p:pRg st="11" end="1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P spid="90115" grpId="0" build="p"/>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10178" y="902855"/>
            <a:ext cx="6172200" cy="939546"/>
          </a:xfrm>
        </p:spPr>
        <p:txBody>
          <a:bodyPr/>
          <a:lstStyle/>
          <a:p>
            <a:r>
              <a:rPr lang="en-US" b="1" dirty="0"/>
              <a:t>Any Questions?</a:t>
            </a:r>
          </a:p>
        </p:txBody>
      </p:sp>
      <p:sp>
        <p:nvSpPr>
          <p:cNvPr id="71683" name="Rectangle 3"/>
          <p:cNvSpPr>
            <a:spLocks noGrp="1" noChangeArrowheads="1"/>
          </p:cNvSpPr>
          <p:nvPr>
            <p:ph idx="1"/>
          </p:nvPr>
        </p:nvSpPr>
        <p:spPr>
          <a:xfrm>
            <a:off x="823214" y="2230581"/>
            <a:ext cx="6491986" cy="4057008"/>
          </a:xfrm>
        </p:spPr>
        <p:txBody>
          <a:bodyPr>
            <a:normAutofit/>
          </a:bodyPr>
          <a:lstStyle/>
          <a:p>
            <a:pPr>
              <a:buFont typeface="Monotype Sorts" pitchFamily="2" charset="2"/>
              <a:buNone/>
            </a:pPr>
            <a:r>
              <a:rPr lang="en-US" sz="2000" dirty="0">
                <a:latin typeface="Times New Roman" pitchFamily="18" charset="0"/>
              </a:rPr>
              <a:t>Contact:</a:t>
            </a:r>
          </a:p>
          <a:p>
            <a:pPr>
              <a:buFont typeface="Arial" panose="020B0604020202020204" pitchFamily="34" charset="0"/>
              <a:buChar char="•"/>
            </a:pPr>
            <a:r>
              <a:rPr lang="en-US" sz="2000" b="1" dirty="0">
                <a:latin typeface="Times New Roman" pitchFamily="18" charset="0"/>
              </a:rPr>
              <a:t>Bill Wilson, Infection Preventionist</a:t>
            </a:r>
            <a:r>
              <a:rPr lang="en-US" sz="2000" dirty="0">
                <a:latin typeface="Times New Roman" pitchFamily="18" charset="0"/>
              </a:rPr>
              <a:t> </a:t>
            </a:r>
          </a:p>
          <a:p>
            <a:pPr marL="0" indent="0">
              <a:buNone/>
            </a:pPr>
            <a:r>
              <a:rPr lang="en-US" sz="2000" dirty="0">
                <a:latin typeface="Times New Roman" pitchFamily="18" charset="0"/>
              </a:rPr>
              <a:t>	608-877-3407 Ext. 3407  </a:t>
            </a:r>
            <a:r>
              <a:rPr lang="en-US" sz="2000" dirty="0">
                <a:latin typeface="Times New Roman" pitchFamily="18" charset="0"/>
                <a:hlinkClick r:id="rId3"/>
              </a:rPr>
              <a:t>wwilson@stoughtonhealth.com</a:t>
            </a:r>
            <a:endParaRPr lang="en-US" sz="2000" dirty="0">
              <a:latin typeface="Times New Roman" pitchFamily="18" charset="0"/>
            </a:endParaRPr>
          </a:p>
          <a:p>
            <a:pPr marL="0" indent="0">
              <a:buNone/>
            </a:pPr>
            <a:r>
              <a:rPr lang="en-US" sz="2000" dirty="0">
                <a:latin typeface="Times New Roman" pitchFamily="18" charset="0"/>
              </a:rPr>
              <a:t>	Infection Prevention Hotline  </a:t>
            </a:r>
            <a:r>
              <a:rPr lang="en-US" sz="2000" dirty="0"/>
              <a:t>608-873-2395 Ext. 2395</a:t>
            </a:r>
          </a:p>
          <a:p>
            <a:pPr>
              <a:buFont typeface="Arial" panose="020B0604020202020204" pitchFamily="34" charset="0"/>
              <a:buChar char="•"/>
            </a:pPr>
            <a:r>
              <a:rPr lang="en-US" sz="2000" b="1" dirty="0">
                <a:latin typeface="Times New Roman" pitchFamily="18" charset="0"/>
              </a:rPr>
              <a:t>Jen White, Quality Manager</a:t>
            </a:r>
          </a:p>
          <a:p>
            <a:r>
              <a:rPr lang="en-US" sz="2000" b="1" dirty="0">
                <a:latin typeface="Times New Roman" pitchFamily="18" charset="0"/>
              </a:rPr>
              <a:t>Jen Mora, Preventative Health Nurse Practitioner</a:t>
            </a:r>
          </a:p>
          <a:p>
            <a:r>
              <a:rPr lang="en-US" sz="2000" b="1" dirty="0">
                <a:latin typeface="Times New Roman" pitchFamily="18" charset="0"/>
              </a:rPr>
              <a:t>Rhonda Tesmer, Clinical Quality Specialist</a:t>
            </a:r>
          </a:p>
          <a:p>
            <a:endParaRPr lang="en-US" dirty="0">
              <a:latin typeface="Times New Roman" pitchFamily="18" charset="0"/>
            </a:endParaRPr>
          </a:p>
          <a:p>
            <a:pPr>
              <a:buFont typeface="Monotype Sorts" pitchFamily="2" charset="2"/>
              <a:buNone/>
            </a:pPr>
            <a:endParaRPr lang="en-US" dirty="0">
              <a:latin typeface="Times New Roman" pitchFamily="18" charset="0"/>
            </a:endParaRPr>
          </a:p>
        </p:txBody>
      </p:sp>
    </p:spTree>
    <p:extLst>
      <p:ext uri="{BB962C8B-B14F-4D97-AF65-F5344CB8AC3E}">
        <p14:creationId xmlns:p14="http://schemas.microsoft.com/office/powerpoint/2010/main" val="3098431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p:cTn id="7" dur="1000" fill="hold"/>
                                        <p:tgtEl>
                                          <p:spTgt spid="71682"/>
                                        </p:tgtEl>
                                        <p:attrNameLst>
                                          <p:attrName>ppt_w</p:attrName>
                                        </p:attrNameLst>
                                      </p:cBhvr>
                                      <p:tavLst>
                                        <p:tav tm="0">
                                          <p:val>
                                            <p:fltVal val="0"/>
                                          </p:val>
                                        </p:tav>
                                        <p:tav tm="100000">
                                          <p:val>
                                            <p:strVal val="#ppt_w"/>
                                          </p:val>
                                        </p:tav>
                                      </p:tavLst>
                                    </p:anim>
                                    <p:anim calcmode="lin" valueType="num">
                                      <p:cBhvr>
                                        <p:cTn id="8" dur="1000" fill="hold"/>
                                        <p:tgtEl>
                                          <p:spTgt spid="71682"/>
                                        </p:tgtEl>
                                        <p:attrNameLst>
                                          <p:attrName>ppt_h</p:attrName>
                                        </p:attrNameLst>
                                      </p:cBhvr>
                                      <p:tavLst>
                                        <p:tav tm="0">
                                          <p:val>
                                            <p:fltVal val="0"/>
                                          </p:val>
                                        </p:tav>
                                        <p:tav tm="100000">
                                          <p:val>
                                            <p:strVal val="#ppt_h"/>
                                          </p:val>
                                        </p:tav>
                                      </p:tavLst>
                                    </p:anim>
                                    <p:anim calcmode="lin" valueType="num">
                                      <p:cBhvr>
                                        <p:cTn id="9" dur="1000" fill="hold"/>
                                        <p:tgtEl>
                                          <p:spTgt spid="7168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71683">
                                            <p:txEl>
                                              <p:pRg st="0" end="0"/>
                                            </p:txEl>
                                          </p:spTgt>
                                        </p:tgtEl>
                                        <p:attrNameLst>
                                          <p:attrName>style.visibility</p:attrName>
                                        </p:attrNameLst>
                                      </p:cBhvr>
                                      <p:to>
                                        <p:strVal val="visible"/>
                                      </p:to>
                                    </p:set>
                                    <p:animEffect transition="in" filter="wipe(right)">
                                      <p:cBhvr>
                                        <p:cTn id="15" dur="500"/>
                                        <p:tgtEl>
                                          <p:spTgt spid="7168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71683">
                                            <p:txEl>
                                              <p:pRg st="1" end="1"/>
                                            </p:txEl>
                                          </p:spTgt>
                                        </p:tgtEl>
                                        <p:attrNameLst>
                                          <p:attrName>style.visibility</p:attrName>
                                        </p:attrNameLst>
                                      </p:cBhvr>
                                      <p:to>
                                        <p:strVal val="visible"/>
                                      </p:to>
                                    </p:set>
                                    <p:animEffect transition="in" filter="wipe(right)">
                                      <p:cBhvr>
                                        <p:cTn id="20" dur="500"/>
                                        <p:tgtEl>
                                          <p:spTgt spid="7168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1683">
                                            <p:txEl>
                                              <p:pRg st="2" end="2"/>
                                            </p:txEl>
                                          </p:spTgt>
                                        </p:tgtEl>
                                        <p:attrNameLst>
                                          <p:attrName>style.visibility</p:attrName>
                                        </p:attrNameLst>
                                      </p:cBhvr>
                                      <p:to>
                                        <p:strVal val="visible"/>
                                      </p:to>
                                    </p:set>
                                    <p:animEffect transition="in" filter="wipe(right)">
                                      <p:cBhvr>
                                        <p:cTn id="25" dur="500"/>
                                        <p:tgtEl>
                                          <p:spTgt spid="7168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71683">
                                            <p:txEl>
                                              <p:pRg st="3" end="3"/>
                                            </p:txEl>
                                          </p:spTgt>
                                        </p:tgtEl>
                                        <p:attrNameLst>
                                          <p:attrName>style.visibility</p:attrName>
                                        </p:attrNameLst>
                                      </p:cBhvr>
                                      <p:to>
                                        <p:strVal val="visible"/>
                                      </p:to>
                                    </p:set>
                                    <p:animEffect transition="in" filter="wipe(right)">
                                      <p:cBhvr>
                                        <p:cTn id="30" dur="500"/>
                                        <p:tgtEl>
                                          <p:spTgt spid="7168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71683">
                                            <p:txEl>
                                              <p:pRg st="4" end="4"/>
                                            </p:txEl>
                                          </p:spTgt>
                                        </p:tgtEl>
                                        <p:attrNameLst>
                                          <p:attrName>style.visibility</p:attrName>
                                        </p:attrNameLst>
                                      </p:cBhvr>
                                      <p:to>
                                        <p:strVal val="visible"/>
                                      </p:to>
                                    </p:set>
                                    <p:animEffect transition="in" filter="wipe(right)">
                                      <p:cBhvr>
                                        <p:cTn id="35" dur="500"/>
                                        <p:tgtEl>
                                          <p:spTgt spid="7168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71683">
                                            <p:txEl>
                                              <p:pRg st="5" end="5"/>
                                            </p:txEl>
                                          </p:spTgt>
                                        </p:tgtEl>
                                        <p:attrNameLst>
                                          <p:attrName>style.visibility</p:attrName>
                                        </p:attrNameLst>
                                      </p:cBhvr>
                                      <p:to>
                                        <p:strVal val="visible"/>
                                      </p:to>
                                    </p:set>
                                    <p:animEffect transition="in" filter="wipe(right)">
                                      <p:cBhvr>
                                        <p:cTn id="40" dur="500"/>
                                        <p:tgtEl>
                                          <p:spTgt spid="7168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71683">
                                            <p:txEl>
                                              <p:pRg st="6" end="6"/>
                                            </p:txEl>
                                          </p:spTgt>
                                        </p:tgtEl>
                                        <p:attrNameLst>
                                          <p:attrName>style.visibility</p:attrName>
                                        </p:attrNameLst>
                                      </p:cBhvr>
                                      <p:to>
                                        <p:strVal val="visible"/>
                                      </p:to>
                                    </p:set>
                                    <p:animEffect transition="in" filter="wipe(right)">
                                      <p:cBhvr>
                                        <p:cTn id="45" dur="500"/>
                                        <p:tgtEl>
                                          <p:spTgt spid="71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P spid="71683"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Lunch Break </a:t>
            </a:r>
          </a:p>
        </p:txBody>
      </p:sp>
      <p:sp>
        <p:nvSpPr>
          <p:cNvPr id="3" name="Content Placeholder 2"/>
          <p:cNvSpPr>
            <a:spLocks noGrp="1"/>
          </p:cNvSpPr>
          <p:nvPr>
            <p:ph idx="1"/>
          </p:nvPr>
        </p:nvSpPr>
        <p:spPr/>
        <p:txBody>
          <a:bodyPr>
            <a:normAutofit/>
          </a:bodyPr>
          <a:lstStyle/>
          <a:p>
            <a:r>
              <a:rPr lang="en-US" sz="2400" dirty="0"/>
              <a:t>Tour to follow lunch </a:t>
            </a:r>
          </a:p>
        </p:txBody>
      </p:sp>
    </p:spTree>
    <p:extLst>
      <p:ext uri="{BB962C8B-B14F-4D97-AF65-F5344CB8AC3E}">
        <p14:creationId xmlns:p14="http://schemas.microsoft.com/office/powerpoint/2010/main" val="32944880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68DB-77CC-7771-50FC-DE297710AA60}"/>
              </a:ext>
            </a:extLst>
          </p:cNvPr>
          <p:cNvSpPr>
            <a:spLocks noGrp="1"/>
          </p:cNvSpPr>
          <p:nvPr>
            <p:ph type="title"/>
          </p:nvPr>
        </p:nvSpPr>
        <p:spPr>
          <a:xfrm>
            <a:off x="-159798" y="274638"/>
            <a:ext cx="8686800" cy="1143000"/>
          </a:xfrm>
        </p:spPr>
        <p:txBody>
          <a:bodyPr>
            <a:normAutofit/>
          </a:bodyPr>
          <a:lstStyle/>
          <a:p>
            <a:pPr algn="ctr"/>
            <a:r>
              <a:rPr lang="en-US" sz="2800" dirty="0"/>
              <a:t>Meet the Human Resources Team </a:t>
            </a:r>
            <a:br>
              <a:rPr lang="en-US" sz="2800" dirty="0"/>
            </a:br>
            <a:endParaRPr lang="en-US" sz="2800" dirty="0"/>
          </a:p>
        </p:txBody>
      </p:sp>
      <p:graphicFrame>
        <p:nvGraphicFramePr>
          <p:cNvPr id="3" name="Diagram 2">
            <a:extLst>
              <a:ext uri="{FF2B5EF4-FFF2-40B4-BE49-F238E27FC236}">
                <a16:creationId xmlns:a16="http://schemas.microsoft.com/office/drawing/2014/main" id="{64558178-FF5F-B903-1515-87EF4AB4CF50}"/>
              </a:ext>
            </a:extLst>
          </p:cNvPr>
          <p:cNvGraphicFramePr/>
          <p:nvPr>
            <p:extLst>
              <p:ext uri="{D42A27DB-BD31-4B8C-83A1-F6EECF244321}">
                <p14:modId xmlns:p14="http://schemas.microsoft.com/office/powerpoint/2010/main" val="2331215813"/>
              </p:ext>
            </p:extLst>
          </p:nvPr>
        </p:nvGraphicFramePr>
        <p:xfrm>
          <a:off x="457200" y="1086831"/>
          <a:ext cx="7226423" cy="5496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58631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2841" y="469784"/>
            <a:ext cx="7848600" cy="1881888"/>
          </a:xfrm>
        </p:spPr>
        <p:txBody>
          <a:bodyPr>
            <a:normAutofit/>
          </a:bodyPr>
          <a:lstStyle/>
          <a:p>
            <a:pPr marL="685800" indent="-685800" algn="l">
              <a:buFont typeface="Wingdings" panose="05000000000000000000" pitchFamily="2" charset="2"/>
              <a:buChar char="v"/>
            </a:pPr>
            <a:r>
              <a:rPr lang="en-US" sz="4000" b="1" dirty="0"/>
              <a:t>Employee Recognition</a:t>
            </a:r>
            <a:br>
              <a:rPr lang="en-US" sz="4400" b="1" dirty="0"/>
            </a:br>
            <a:r>
              <a:rPr lang="en-US" sz="4400" b="1" dirty="0"/>
              <a:t> </a:t>
            </a:r>
          </a:p>
        </p:txBody>
      </p:sp>
      <p:sp>
        <p:nvSpPr>
          <p:cNvPr id="2" name="Title 3">
            <a:extLst>
              <a:ext uri="{FF2B5EF4-FFF2-40B4-BE49-F238E27FC236}">
                <a16:creationId xmlns:a16="http://schemas.microsoft.com/office/drawing/2014/main" id="{AC4787AE-27D0-E89C-2A2E-932F8BF69BA4}"/>
              </a:ext>
            </a:extLst>
          </p:cNvPr>
          <p:cNvSpPr txBox="1">
            <a:spLocks/>
          </p:cNvSpPr>
          <p:nvPr/>
        </p:nvSpPr>
        <p:spPr>
          <a:xfrm>
            <a:off x="262841" y="1782004"/>
            <a:ext cx="8061820" cy="1881888"/>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lgn="l">
              <a:buFont typeface="Wingdings" panose="05000000000000000000" pitchFamily="2" charset="2"/>
              <a:buChar char="v"/>
            </a:pPr>
            <a:r>
              <a:rPr lang="en-US" sz="4000" b="1" dirty="0"/>
              <a:t>Diversity/Equity/Inclusivity</a:t>
            </a:r>
            <a:br>
              <a:rPr lang="en-US" sz="4000" b="1" dirty="0"/>
            </a:br>
            <a:r>
              <a:rPr lang="en-US" sz="4000" b="1" dirty="0"/>
              <a:t> </a:t>
            </a:r>
          </a:p>
        </p:txBody>
      </p:sp>
      <p:sp>
        <p:nvSpPr>
          <p:cNvPr id="3" name="Title 3">
            <a:extLst>
              <a:ext uri="{FF2B5EF4-FFF2-40B4-BE49-F238E27FC236}">
                <a16:creationId xmlns:a16="http://schemas.microsoft.com/office/drawing/2014/main" id="{47A7B209-48F4-5D88-23B9-909E6B6E051D}"/>
              </a:ext>
            </a:extLst>
          </p:cNvPr>
          <p:cNvSpPr txBox="1">
            <a:spLocks/>
          </p:cNvSpPr>
          <p:nvPr/>
        </p:nvSpPr>
        <p:spPr>
          <a:xfrm>
            <a:off x="262841" y="3429000"/>
            <a:ext cx="7848600" cy="1881888"/>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lgn="l">
              <a:buFont typeface="Wingdings" panose="05000000000000000000" pitchFamily="2" charset="2"/>
              <a:buChar char="v"/>
            </a:pPr>
            <a:r>
              <a:rPr lang="en-US" sz="4000" b="1" dirty="0"/>
              <a:t>Policy &amp; Procedures</a:t>
            </a:r>
            <a:br>
              <a:rPr lang="en-US" sz="4400" b="1" dirty="0"/>
            </a:br>
            <a:r>
              <a:rPr lang="en-US" sz="4400" b="1" dirty="0"/>
              <a:t> </a:t>
            </a:r>
          </a:p>
        </p:txBody>
      </p:sp>
    </p:spTree>
    <p:extLst>
      <p:ext uri="{BB962C8B-B14F-4D97-AF65-F5344CB8AC3E}">
        <p14:creationId xmlns:p14="http://schemas.microsoft.com/office/powerpoint/2010/main" val="26434280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8229600" cy="1252728"/>
          </a:xfrm>
        </p:spPr>
        <p:txBody>
          <a:bodyPr>
            <a:noAutofit/>
          </a:bodyPr>
          <a:lstStyle/>
          <a:p>
            <a:r>
              <a:rPr lang="en-US" sz="3600" b="1" dirty="0"/>
              <a:t>Employee Recognitions </a:t>
            </a:r>
          </a:p>
        </p:txBody>
      </p:sp>
      <p:sp>
        <p:nvSpPr>
          <p:cNvPr id="5" name="Content Placeholder 4"/>
          <p:cNvSpPr>
            <a:spLocks noGrp="1"/>
          </p:cNvSpPr>
          <p:nvPr>
            <p:ph sz="quarter" idx="13"/>
          </p:nvPr>
        </p:nvSpPr>
        <p:spPr>
          <a:xfrm>
            <a:off x="270862" y="1411224"/>
            <a:ext cx="4049468" cy="3992880"/>
          </a:xfrm>
        </p:spPr>
        <p:txBody>
          <a:bodyPr>
            <a:normAutofit fontScale="70000" lnSpcReduction="20000"/>
          </a:bodyPr>
          <a:lstStyle/>
          <a:p>
            <a:pPr>
              <a:lnSpc>
                <a:spcPct val="90000"/>
              </a:lnSpc>
              <a:buNone/>
            </a:pPr>
            <a:r>
              <a:rPr lang="en-US" sz="2000" b="1" dirty="0"/>
              <a:t>Daily Recognitions: </a:t>
            </a:r>
          </a:p>
          <a:p>
            <a:pPr lvl="1">
              <a:lnSpc>
                <a:spcPct val="90000"/>
              </a:lnSpc>
            </a:pPr>
            <a:r>
              <a:rPr lang="en-US" sz="1800" b="1" dirty="0"/>
              <a:t>Kudos Line</a:t>
            </a:r>
          </a:p>
          <a:p>
            <a:pPr lvl="1">
              <a:lnSpc>
                <a:spcPct val="90000"/>
              </a:lnSpc>
            </a:pPr>
            <a:r>
              <a:rPr lang="en-US" sz="1800" b="1" dirty="0"/>
              <a:t>Shine Award</a:t>
            </a:r>
          </a:p>
          <a:p>
            <a:pPr lvl="2">
              <a:lnSpc>
                <a:spcPct val="90000"/>
              </a:lnSpc>
            </a:pPr>
            <a:r>
              <a:rPr lang="en-US" sz="1300" b="1" dirty="0"/>
              <a:t>Stoughton Health Incredibly Noteworthy Employee</a:t>
            </a:r>
          </a:p>
          <a:p>
            <a:pPr lvl="1">
              <a:lnSpc>
                <a:spcPct val="90000"/>
              </a:lnSpc>
            </a:pPr>
            <a:r>
              <a:rPr lang="en-US" sz="1800" b="1" dirty="0"/>
              <a:t>Thank You Cards</a:t>
            </a:r>
          </a:p>
          <a:p>
            <a:pPr lvl="1">
              <a:lnSpc>
                <a:spcPct val="90000"/>
              </a:lnSpc>
            </a:pPr>
            <a:r>
              <a:rPr lang="en-US" sz="1800" b="1" dirty="0"/>
              <a:t>Personal Preference Profiles</a:t>
            </a:r>
          </a:p>
          <a:p>
            <a:pPr lvl="1">
              <a:lnSpc>
                <a:spcPct val="90000"/>
              </a:lnSpc>
              <a:buNone/>
            </a:pPr>
            <a:endParaRPr lang="en-US" sz="600" b="1" dirty="0"/>
          </a:p>
          <a:p>
            <a:pPr lvl="1">
              <a:lnSpc>
                <a:spcPct val="90000"/>
              </a:lnSpc>
              <a:buNone/>
            </a:pPr>
            <a:endParaRPr lang="en-US" sz="600" b="1" dirty="0"/>
          </a:p>
          <a:p>
            <a:pPr lvl="1">
              <a:lnSpc>
                <a:spcPct val="90000"/>
              </a:lnSpc>
              <a:buNone/>
            </a:pPr>
            <a:endParaRPr lang="en-US" sz="600" b="1" dirty="0"/>
          </a:p>
          <a:p>
            <a:pPr>
              <a:lnSpc>
                <a:spcPct val="90000"/>
              </a:lnSpc>
              <a:buNone/>
            </a:pPr>
            <a:r>
              <a:rPr lang="en-US" sz="2000" b="1" dirty="0"/>
              <a:t>Monthly Recognitions:</a:t>
            </a:r>
          </a:p>
          <a:p>
            <a:pPr lvl="1">
              <a:lnSpc>
                <a:spcPct val="90000"/>
              </a:lnSpc>
            </a:pPr>
            <a:r>
              <a:rPr lang="en-US" sz="1800" b="1" dirty="0"/>
              <a:t>Birthday Celebration with Administrators </a:t>
            </a:r>
          </a:p>
          <a:p>
            <a:pPr lvl="1">
              <a:lnSpc>
                <a:spcPct val="90000"/>
              </a:lnSpc>
            </a:pPr>
            <a:r>
              <a:rPr lang="en-US" sz="1800" b="1" dirty="0"/>
              <a:t>Standards Honors </a:t>
            </a:r>
            <a:r>
              <a:rPr lang="en-US" sz="1300" b="1" dirty="0"/>
              <a:t>(Monthly nominees – twice/annual luncheon)</a:t>
            </a:r>
          </a:p>
          <a:p>
            <a:pPr lvl="1">
              <a:lnSpc>
                <a:spcPct val="90000"/>
              </a:lnSpc>
            </a:pPr>
            <a:r>
              <a:rPr lang="en-US" sz="1800" b="1" dirty="0"/>
              <a:t>Daisy Award </a:t>
            </a:r>
            <a:r>
              <a:rPr lang="en-US" sz="1300" b="1" dirty="0"/>
              <a:t>(Monthly nominees – twice/annual celebration)</a:t>
            </a:r>
          </a:p>
          <a:p>
            <a:pPr lvl="1">
              <a:lnSpc>
                <a:spcPct val="90000"/>
              </a:lnSpc>
            </a:pPr>
            <a:r>
              <a:rPr lang="en-US" sz="1800" b="1" dirty="0"/>
              <a:t>Bee Award </a:t>
            </a:r>
            <a:r>
              <a:rPr lang="en-US" sz="1300" b="1" dirty="0"/>
              <a:t>(Monthly nominees – twice/annual celebration)</a:t>
            </a:r>
          </a:p>
          <a:p>
            <a:endParaRPr lang="en-US" dirty="0"/>
          </a:p>
        </p:txBody>
      </p:sp>
      <p:sp>
        <p:nvSpPr>
          <p:cNvPr id="6" name="Content Placeholder 5"/>
          <p:cNvSpPr>
            <a:spLocks noGrp="1"/>
          </p:cNvSpPr>
          <p:nvPr>
            <p:ph sz="quarter" idx="14"/>
          </p:nvPr>
        </p:nvSpPr>
        <p:spPr>
          <a:xfrm>
            <a:off x="4320330" y="1411224"/>
            <a:ext cx="3822192" cy="3950208"/>
          </a:xfrm>
        </p:spPr>
        <p:txBody>
          <a:bodyPr>
            <a:normAutofit/>
          </a:bodyPr>
          <a:lstStyle/>
          <a:p>
            <a:pPr lvl="1">
              <a:buNone/>
            </a:pPr>
            <a:r>
              <a:rPr lang="en-US" sz="1700" b="1" dirty="0"/>
              <a:t>Quarterly Recognitions:</a:t>
            </a:r>
          </a:p>
          <a:p>
            <a:pPr lvl="1"/>
            <a:r>
              <a:rPr lang="en-US" sz="1500" b="1" dirty="0"/>
              <a:t>Employee Anniversary Recognitions</a:t>
            </a:r>
          </a:p>
          <a:p>
            <a:pPr lvl="1">
              <a:buNone/>
            </a:pPr>
            <a:endParaRPr lang="en-US" sz="600" b="1" dirty="0"/>
          </a:p>
          <a:p>
            <a:pPr>
              <a:buNone/>
            </a:pPr>
            <a:r>
              <a:rPr lang="en-US" sz="3600" b="1" dirty="0"/>
              <a:t>	 </a:t>
            </a:r>
          </a:p>
          <a:p>
            <a:pPr>
              <a:buNone/>
            </a:pPr>
            <a:r>
              <a:rPr lang="en-US" sz="3600" b="1" dirty="0"/>
              <a:t>		</a:t>
            </a:r>
            <a:r>
              <a:rPr lang="en-US" sz="1700" b="1" dirty="0"/>
              <a:t>Annual Recognitions:</a:t>
            </a:r>
          </a:p>
          <a:p>
            <a:pPr lvl="1"/>
            <a:r>
              <a:rPr lang="en-US" sz="1400" b="1" dirty="0"/>
              <a:t>Fall Party/Family Picnic</a:t>
            </a:r>
          </a:p>
          <a:p>
            <a:pPr lvl="1"/>
            <a:r>
              <a:rPr lang="en-US" sz="1400" b="1" dirty="0"/>
              <a:t>Holiday Open House</a:t>
            </a:r>
          </a:p>
          <a:p>
            <a:endParaRPr lang="en-US" dirty="0"/>
          </a:p>
        </p:txBody>
      </p:sp>
    </p:spTree>
    <p:extLst>
      <p:ext uri="{BB962C8B-B14F-4D97-AF65-F5344CB8AC3E}">
        <p14:creationId xmlns:p14="http://schemas.microsoft.com/office/powerpoint/2010/main" val="2623870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7866" y="203200"/>
            <a:ext cx="7704667" cy="1981200"/>
          </a:xfrm>
        </p:spPr>
        <p:txBody>
          <a:bodyPr>
            <a:normAutofit/>
          </a:bodyPr>
          <a:lstStyle/>
          <a:p>
            <a:r>
              <a:rPr lang="en-US" sz="4000" b="1" dirty="0"/>
              <a:t>Labor Law Postings/Vending Area</a:t>
            </a:r>
          </a:p>
        </p:txBody>
      </p:sp>
      <p:pic>
        <p:nvPicPr>
          <p:cNvPr id="8" name="Picture 7" descr="A vending machine in a room&#10;&#10;Description automatically generated">
            <a:extLst>
              <a:ext uri="{FF2B5EF4-FFF2-40B4-BE49-F238E27FC236}">
                <a16:creationId xmlns:a16="http://schemas.microsoft.com/office/drawing/2014/main" id="{6A60B4B8-109B-98B3-587E-A84096DD60D3}"/>
              </a:ext>
            </a:extLst>
          </p:cNvPr>
          <p:cNvPicPr>
            <a:picLocks noChangeAspect="1"/>
          </p:cNvPicPr>
          <p:nvPr/>
        </p:nvPicPr>
        <p:blipFill>
          <a:blip r:embed="rId3"/>
          <a:stretch>
            <a:fillRect/>
          </a:stretch>
        </p:blipFill>
        <p:spPr>
          <a:xfrm>
            <a:off x="5535387" y="1557678"/>
            <a:ext cx="1985045" cy="2646727"/>
          </a:xfrm>
          <a:prstGeom prst="rect">
            <a:avLst/>
          </a:prstGeom>
          <a:effectLst>
            <a:glow rad="63500">
              <a:schemeClr val="accent2">
                <a:satMod val="175000"/>
                <a:alpha val="40000"/>
              </a:schemeClr>
            </a:glow>
          </a:effectLst>
        </p:spPr>
      </p:pic>
      <p:pic>
        <p:nvPicPr>
          <p:cNvPr id="10" name="Picture 9" descr="A group of vending machines&#10;&#10;Description automatically generated">
            <a:extLst>
              <a:ext uri="{FF2B5EF4-FFF2-40B4-BE49-F238E27FC236}">
                <a16:creationId xmlns:a16="http://schemas.microsoft.com/office/drawing/2014/main" id="{9CB35FC6-807F-F7FF-3EFD-F5E1D918C945}"/>
              </a:ext>
            </a:extLst>
          </p:cNvPr>
          <p:cNvPicPr>
            <a:picLocks noChangeAspect="1"/>
          </p:cNvPicPr>
          <p:nvPr/>
        </p:nvPicPr>
        <p:blipFill>
          <a:blip r:embed="rId4"/>
          <a:stretch>
            <a:fillRect/>
          </a:stretch>
        </p:blipFill>
        <p:spPr>
          <a:xfrm>
            <a:off x="536129" y="4339212"/>
            <a:ext cx="3543281" cy="2222954"/>
          </a:xfrm>
          <a:prstGeom prst="rect">
            <a:avLst/>
          </a:prstGeom>
          <a:effectLst>
            <a:glow rad="63500">
              <a:schemeClr val="accent2">
                <a:satMod val="175000"/>
                <a:alpha val="40000"/>
              </a:schemeClr>
            </a:glow>
          </a:effectLst>
        </p:spPr>
      </p:pic>
      <p:pic>
        <p:nvPicPr>
          <p:cNvPr id="12" name="Picture 11" descr="A bulletin board with papers on it&#10;&#10;Description automatically generated">
            <a:extLst>
              <a:ext uri="{FF2B5EF4-FFF2-40B4-BE49-F238E27FC236}">
                <a16:creationId xmlns:a16="http://schemas.microsoft.com/office/drawing/2014/main" id="{40F77D6D-DCA9-CF07-3FBA-16D1A0ABEE32}"/>
              </a:ext>
            </a:extLst>
          </p:cNvPr>
          <p:cNvPicPr>
            <a:picLocks noChangeAspect="1"/>
          </p:cNvPicPr>
          <p:nvPr/>
        </p:nvPicPr>
        <p:blipFill>
          <a:blip r:embed="rId5"/>
          <a:stretch>
            <a:fillRect/>
          </a:stretch>
        </p:blipFill>
        <p:spPr>
          <a:xfrm>
            <a:off x="536129" y="1560353"/>
            <a:ext cx="1981034" cy="2641379"/>
          </a:xfrm>
          <a:prstGeom prst="rect">
            <a:avLst/>
          </a:prstGeom>
          <a:effectLst>
            <a:glow rad="63500">
              <a:schemeClr val="accent2">
                <a:satMod val="175000"/>
                <a:alpha val="40000"/>
              </a:schemeClr>
            </a:glow>
          </a:effectLst>
        </p:spPr>
      </p:pic>
      <p:pic>
        <p:nvPicPr>
          <p:cNvPr id="14" name="Picture 13" descr="A sign on a wall&#10;&#10;Description automatically generated">
            <a:extLst>
              <a:ext uri="{FF2B5EF4-FFF2-40B4-BE49-F238E27FC236}">
                <a16:creationId xmlns:a16="http://schemas.microsoft.com/office/drawing/2014/main" id="{498E5FDB-3D48-9F0D-6AA4-8AFFCCCCDFAA}"/>
              </a:ext>
            </a:extLst>
          </p:cNvPr>
          <p:cNvPicPr>
            <a:picLocks noChangeAspect="1"/>
          </p:cNvPicPr>
          <p:nvPr/>
        </p:nvPicPr>
        <p:blipFill>
          <a:blip r:embed="rId6"/>
          <a:stretch>
            <a:fillRect/>
          </a:stretch>
        </p:blipFill>
        <p:spPr>
          <a:xfrm>
            <a:off x="3095534" y="1555005"/>
            <a:ext cx="1967752" cy="2623669"/>
          </a:xfrm>
          <a:prstGeom prst="rect">
            <a:avLst/>
          </a:prstGeom>
          <a:effectLst>
            <a:glow rad="63500">
              <a:schemeClr val="accent2">
                <a:satMod val="175000"/>
                <a:alpha val="40000"/>
              </a:schemeClr>
            </a:glow>
          </a:effectLst>
        </p:spPr>
      </p:pic>
      <p:pic>
        <p:nvPicPr>
          <p:cNvPr id="16" name="Picture 15" descr="A room with a large refrigerator and sink&#10;&#10;Description automatically generated">
            <a:extLst>
              <a:ext uri="{FF2B5EF4-FFF2-40B4-BE49-F238E27FC236}">
                <a16:creationId xmlns:a16="http://schemas.microsoft.com/office/drawing/2014/main" id="{AAF2A12A-9EF5-7625-AF85-7425E04ED28E}"/>
              </a:ext>
            </a:extLst>
          </p:cNvPr>
          <p:cNvPicPr>
            <a:picLocks noChangeAspect="1"/>
          </p:cNvPicPr>
          <p:nvPr/>
        </p:nvPicPr>
        <p:blipFill>
          <a:blip r:embed="rId7"/>
          <a:stretch>
            <a:fillRect/>
          </a:stretch>
        </p:blipFill>
        <p:spPr>
          <a:xfrm>
            <a:off x="4572000" y="4354714"/>
            <a:ext cx="2571750" cy="2191949"/>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28548209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3741E-21C3-ECCF-E04A-7DC0C868F645}"/>
              </a:ext>
            </a:extLst>
          </p:cNvPr>
          <p:cNvPicPr>
            <a:picLocks noChangeAspect="1"/>
          </p:cNvPicPr>
          <p:nvPr/>
        </p:nvPicPr>
        <p:blipFill rotWithShape="1">
          <a:blip r:embed="rId3"/>
          <a:srcRect r="12886"/>
          <a:stretch/>
        </p:blipFill>
        <p:spPr>
          <a:xfrm>
            <a:off x="0" y="668768"/>
            <a:ext cx="9144000" cy="4967929"/>
          </a:xfrm>
          <a:prstGeom prst="rect">
            <a:avLst/>
          </a:prstGeom>
        </p:spPr>
      </p:pic>
    </p:spTree>
    <p:extLst>
      <p:ext uri="{BB962C8B-B14F-4D97-AF65-F5344CB8AC3E}">
        <p14:creationId xmlns:p14="http://schemas.microsoft.com/office/powerpoint/2010/main" val="3748601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4700"/>
                    </a14:imgEffect>
                  </a14:imgLayer>
                </a14:imgProps>
              </a:ext>
            </a:extLst>
          </a:blip>
          <a:stretch>
            <a:fillRect/>
          </a:stretch>
        </p:blipFill>
        <p:spPr>
          <a:xfrm>
            <a:off x="0" y="-28062"/>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3356019" y="581899"/>
            <a:ext cx="2186796" cy="830997"/>
          </a:xfrm>
          <a:prstGeom prst="rect">
            <a:avLst/>
          </a:prstGeom>
          <a:noFill/>
        </p:spPr>
        <p:txBody>
          <a:bodyPr wrap="square" rtlCol="0">
            <a:spAutoFit/>
          </a:bodyPr>
          <a:lstStyle/>
          <a:p>
            <a:pPr algn="ctr"/>
            <a:r>
              <a:rPr lang="en-US" sz="2400" b="1" dirty="0">
                <a:solidFill>
                  <a:schemeClr val="bg1"/>
                </a:solidFill>
              </a:rPr>
              <a:t>Strategic Goals </a:t>
            </a:r>
          </a:p>
        </p:txBody>
      </p:sp>
      <p:sp>
        <p:nvSpPr>
          <p:cNvPr id="7" name="TextBox 6"/>
          <p:cNvSpPr txBox="1"/>
          <p:nvPr/>
        </p:nvSpPr>
        <p:spPr>
          <a:xfrm>
            <a:off x="880239" y="2480929"/>
            <a:ext cx="394660" cy="1754326"/>
          </a:xfrm>
          <a:prstGeom prst="rect">
            <a:avLst/>
          </a:prstGeom>
          <a:noFill/>
        </p:spPr>
        <p:txBody>
          <a:bodyPr wrap="none" rtlCol="0">
            <a:spAutoFit/>
          </a:bodyPr>
          <a:lstStyle/>
          <a:p>
            <a:pPr algn="ctr"/>
            <a:r>
              <a:rPr lang="en-US" b="1" dirty="0">
                <a:solidFill>
                  <a:schemeClr val="bg1"/>
                </a:solidFill>
              </a:rPr>
              <a:t>G</a:t>
            </a:r>
          </a:p>
          <a:p>
            <a:pPr algn="ctr"/>
            <a:r>
              <a:rPr lang="en-US" b="1" dirty="0">
                <a:solidFill>
                  <a:schemeClr val="bg1"/>
                </a:solidFill>
              </a:rPr>
              <a:t>R</a:t>
            </a:r>
          </a:p>
          <a:p>
            <a:pPr algn="ctr"/>
            <a:r>
              <a:rPr lang="en-US" b="1" dirty="0">
                <a:solidFill>
                  <a:schemeClr val="bg1"/>
                </a:solidFill>
              </a:rPr>
              <a:t>O</a:t>
            </a:r>
          </a:p>
          <a:p>
            <a:pPr algn="ctr"/>
            <a:r>
              <a:rPr lang="en-US" b="1" dirty="0">
                <a:solidFill>
                  <a:schemeClr val="bg1"/>
                </a:solidFill>
              </a:rPr>
              <a:t>W</a:t>
            </a:r>
          </a:p>
          <a:p>
            <a:pPr algn="ctr"/>
            <a:r>
              <a:rPr lang="en-US" b="1" dirty="0">
                <a:solidFill>
                  <a:schemeClr val="bg1"/>
                </a:solidFill>
              </a:rPr>
              <a:t>T</a:t>
            </a:r>
          </a:p>
          <a:p>
            <a:pPr algn="ctr"/>
            <a:r>
              <a:rPr lang="en-US" b="1" dirty="0">
                <a:solidFill>
                  <a:schemeClr val="bg1"/>
                </a:solidFill>
              </a:rPr>
              <a:t>H</a:t>
            </a:r>
          </a:p>
        </p:txBody>
      </p:sp>
      <p:sp>
        <p:nvSpPr>
          <p:cNvPr id="8" name="TextBox 7"/>
          <p:cNvSpPr txBox="1"/>
          <p:nvPr/>
        </p:nvSpPr>
        <p:spPr>
          <a:xfrm>
            <a:off x="4262794" y="2617300"/>
            <a:ext cx="354584" cy="1754326"/>
          </a:xfrm>
          <a:prstGeom prst="rect">
            <a:avLst/>
          </a:prstGeom>
          <a:noFill/>
        </p:spPr>
        <p:txBody>
          <a:bodyPr wrap="none" rtlCol="0">
            <a:spAutoFit/>
          </a:bodyPr>
          <a:lstStyle/>
          <a:p>
            <a:pPr algn="ctr"/>
            <a:r>
              <a:rPr lang="en-US" b="1" dirty="0">
                <a:solidFill>
                  <a:schemeClr val="bg1"/>
                </a:solidFill>
              </a:rPr>
              <a:t>P</a:t>
            </a:r>
          </a:p>
          <a:p>
            <a:pPr algn="ctr"/>
            <a:r>
              <a:rPr lang="en-US" b="1" dirty="0">
                <a:solidFill>
                  <a:schemeClr val="bg1"/>
                </a:solidFill>
              </a:rPr>
              <a:t>E</a:t>
            </a:r>
          </a:p>
          <a:p>
            <a:pPr algn="ctr"/>
            <a:r>
              <a:rPr lang="en-US" b="1" dirty="0">
                <a:solidFill>
                  <a:schemeClr val="bg1"/>
                </a:solidFill>
              </a:rPr>
              <a:t>O</a:t>
            </a:r>
          </a:p>
          <a:p>
            <a:pPr algn="ctr"/>
            <a:r>
              <a:rPr lang="en-US" b="1" dirty="0">
                <a:solidFill>
                  <a:schemeClr val="bg1"/>
                </a:solidFill>
              </a:rPr>
              <a:t>P</a:t>
            </a:r>
          </a:p>
          <a:p>
            <a:pPr algn="ctr"/>
            <a:r>
              <a:rPr lang="en-US" b="1" dirty="0">
                <a:solidFill>
                  <a:schemeClr val="bg1"/>
                </a:solidFill>
              </a:rPr>
              <a:t>L</a:t>
            </a:r>
          </a:p>
          <a:p>
            <a:pPr algn="ctr"/>
            <a:r>
              <a:rPr lang="en-US" b="1" dirty="0">
                <a:solidFill>
                  <a:schemeClr val="bg1"/>
                </a:solidFill>
              </a:rPr>
              <a:t>E</a:t>
            </a:r>
          </a:p>
        </p:txBody>
      </p:sp>
      <p:sp>
        <p:nvSpPr>
          <p:cNvPr id="9" name="TextBox 8"/>
          <p:cNvSpPr txBox="1"/>
          <p:nvPr/>
        </p:nvSpPr>
        <p:spPr>
          <a:xfrm>
            <a:off x="2619196" y="2452920"/>
            <a:ext cx="332142" cy="2031325"/>
          </a:xfrm>
          <a:prstGeom prst="rect">
            <a:avLst/>
          </a:prstGeom>
          <a:noFill/>
        </p:spPr>
        <p:txBody>
          <a:bodyPr wrap="none" rtlCol="0">
            <a:spAutoFit/>
          </a:bodyPr>
          <a:lstStyle/>
          <a:p>
            <a:pPr algn="ctr"/>
            <a:r>
              <a:rPr lang="en-US" b="1" dirty="0">
                <a:solidFill>
                  <a:schemeClr val="bg1"/>
                </a:solidFill>
              </a:rPr>
              <a:t>S</a:t>
            </a:r>
          </a:p>
          <a:p>
            <a:pPr algn="ctr"/>
            <a:r>
              <a:rPr lang="en-US" b="1" dirty="0">
                <a:solidFill>
                  <a:schemeClr val="bg1"/>
                </a:solidFill>
              </a:rPr>
              <a:t>E</a:t>
            </a:r>
          </a:p>
          <a:p>
            <a:pPr algn="ctr"/>
            <a:r>
              <a:rPr lang="en-US" b="1" dirty="0">
                <a:solidFill>
                  <a:schemeClr val="bg1"/>
                </a:solidFill>
              </a:rPr>
              <a:t>R</a:t>
            </a:r>
          </a:p>
          <a:p>
            <a:pPr algn="ctr"/>
            <a:r>
              <a:rPr lang="en-US" b="1" dirty="0">
                <a:solidFill>
                  <a:schemeClr val="bg1"/>
                </a:solidFill>
              </a:rPr>
              <a:t>V</a:t>
            </a:r>
          </a:p>
          <a:p>
            <a:pPr algn="ctr"/>
            <a:r>
              <a:rPr lang="en-US" b="1" dirty="0">
                <a:solidFill>
                  <a:schemeClr val="bg1"/>
                </a:solidFill>
              </a:rPr>
              <a:t>I</a:t>
            </a:r>
          </a:p>
          <a:p>
            <a:pPr algn="ctr"/>
            <a:r>
              <a:rPr lang="en-US" b="1" dirty="0">
                <a:solidFill>
                  <a:schemeClr val="bg1"/>
                </a:solidFill>
              </a:rPr>
              <a:t>C</a:t>
            </a:r>
          </a:p>
          <a:p>
            <a:pPr algn="ctr"/>
            <a:r>
              <a:rPr lang="en-US" b="1" dirty="0">
                <a:solidFill>
                  <a:schemeClr val="bg1"/>
                </a:solidFill>
              </a:rPr>
              <a:t>E</a:t>
            </a:r>
          </a:p>
        </p:txBody>
      </p:sp>
      <p:sp>
        <p:nvSpPr>
          <p:cNvPr id="10" name="TextBox 9"/>
          <p:cNvSpPr txBox="1"/>
          <p:nvPr/>
        </p:nvSpPr>
        <p:spPr>
          <a:xfrm>
            <a:off x="5915783" y="1694037"/>
            <a:ext cx="348172" cy="3970318"/>
          </a:xfrm>
          <a:prstGeom prst="rect">
            <a:avLst/>
          </a:prstGeom>
          <a:noFill/>
        </p:spPr>
        <p:txBody>
          <a:bodyPr wrap="none" rtlCol="0">
            <a:spAutoFit/>
          </a:bodyPr>
          <a:lstStyle/>
          <a:p>
            <a:pPr algn="ctr"/>
            <a:r>
              <a:rPr lang="en-US" b="1" dirty="0">
                <a:solidFill>
                  <a:schemeClr val="bg1"/>
                </a:solidFill>
              </a:rPr>
              <a:t>Q</a:t>
            </a:r>
          </a:p>
          <a:p>
            <a:pPr algn="ctr"/>
            <a:r>
              <a:rPr lang="en-US" b="1" dirty="0">
                <a:solidFill>
                  <a:schemeClr val="bg1"/>
                </a:solidFill>
              </a:rPr>
              <a:t>U</a:t>
            </a:r>
          </a:p>
          <a:p>
            <a:pPr algn="ctr"/>
            <a:r>
              <a:rPr lang="en-US" b="1" dirty="0">
                <a:solidFill>
                  <a:schemeClr val="bg1"/>
                </a:solidFill>
              </a:rPr>
              <a:t>A</a:t>
            </a:r>
          </a:p>
          <a:p>
            <a:pPr algn="ctr"/>
            <a:r>
              <a:rPr lang="en-US" b="1" dirty="0">
                <a:solidFill>
                  <a:schemeClr val="bg1"/>
                </a:solidFill>
              </a:rPr>
              <a:t>L</a:t>
            </a:r>
          </a:p>
          <a:p>
            <a:pPr algn="ctr"/>
            <a:r>
              <a:rPr lang="en-US" b="1" dirty="0">
                <a:solidFill>
                  <a:schemeClr val="bg1"/>
                </a:solidFill>
              </a:rPr>
              <a:t>I</a:t>
            </a:r>
          </a:p>
          <a:p>
            <a:pPr algn="ctr"/>
            <a:r>
              <a:rPr lang="en-US" b="1" dirty="0">
                <a:solidFill>
                  <a:schemeClr val="bg1"/>
                </a:solidFill>
              </a:rPr>
              <a:t>T</a:t>
            </a:r>
          </a:p>
          <a:p>
            <a:pPr algn="ctr"/>
            <a:r>
              <a:rPr lang="en-US" b="1" dirty="0">
                <a:solidFill>
                  <a:schemeClr val="bg1"/>
                </a:solidFill>
              </a:rPr>
              <a:t>Y</a:t>
            </a:r>
          </a:p>
          <a:p>
            <a:pPr algn="ctr"/>
            <a:r>
              <a:rPr lang="en-US" b="1" dirty="0">
                <a:solidFill>
                  <a:schemeClr val="bg1"/>
                </a:solidFill>
              </a:rPr>
              <a:t>/</a:t>
            </a:r>
          </a:p>
          <a:p>
            <a:pPr algn="ctr"/>
            <a:r>
              <a:rPr lang="en-US" b="1" dirty="0">
                <a:solidFill>
                  <a:schemeClr val="bg1"/>
                </a:solidFill>
              </a:rPr>
              <a:t>S</a:t>
            </a:r>
          </a:p>
          <a:p>
            <a:pPr algn="ctr"/>
            <a:r>
              <a:rPr lang="en-US" b="1" dirty="0">
                <a:solidFill>
                  <a:schemeClr val="bg1"/>
                </a:solidFill>
              </a:rPr>
              <a:t>A</a:t>
            </a:r>
          </a:p>
          <a:p>
            <a:pPr algn="ctr"/>
            <a:r>
              <a:rPr lang="en-US" b="1" dirty="0">
                <a:solidFill>
                  <a:schemeClr val="bg1"/>
                </a:solidFill>
              </a:rPr>
              <a:t>F</a:t>
            </a:r>
          </a:p>
          <a:p>
            <a:pPr algn="ctr"/>
            <a:r>
              <a:rPr lang="en-US" b="1" dirty="0">
                <a:solidFill>
                  <a:schemeClr val="bg1"/>
                </a:solidFill>
              </a:rPr>
              <a:t>E</a:t>
            </a:r>
          </a:p>
          <a:p>
            <a:pPr algn="ctr"/>
            <a:r>
              <a:rPr lang="en-US" b="1" dirty="0">
                <a:solidFill>
                  <a:schemeClr val="bg1"/>
                </a:solidFill>
              </a:rPr>
              <a:t>T</a:t>
            </a:r>
          </a:p>
          <a:p>
            <a:pPr algn="ctr"/>
            <a:r>
              <a:rPr lang="en-US" b="1" dirty="0">
                <a:solidFill>
                  <a:schemeClr val="bg1"/>
                </a:solidFill>
              </a:rPr>
              <a:t>Y</a:t>
            </a:r>
          </a:p>
        </p:txBody>
      </p:sp>
      <p:sp>
        <p:nvSpPr>
          <p:cNvPr id="11" name="TextBox 10"/>
          <p:cNvSpPr txBox="1"/>
          <p:nvPr/>
        </p:nvSpPr>
        <p:spPr>
          <a:xfrm>
            <a:off x="7614243" y="2452920"/>
            <a:ext cx="352981" cy="2031325"/>
          </a:xfrm>
          <a:prstGeom prst="rect">
            <a:avLst/>
          </a:prstGeom>
          <a:noFill/>
        </p:spPr>
        <p:txBody>
          <a:bodyPr wrap="none" rtlCol="0">
            <a:spAutoFit/>
          </a:bodyPr>
          <a:lstStyle/>
          <a:p>
            <a:pPr algn="ctr"/>
            <a:r>
              <a:rPr lang="en-US" b="1" dirty="0">
                <a:solidFill>
                  <a:schemeClr val="bg1"/>
                </a:solidFill>
              </a:rPr>
              <a:t>F</a:t>
            </a:r>
          </a:p>
          <a:p>
            <a:pPr algn="ctr"/>
            <a:r>
              <a:rPr lang="en-US" b="1" dirty="0">
                <a:solidFill>
                  <a:schemeClr val="bg1"/>
                </a:solidFill>
              </a:rPr>
              <a:t>I</a:t>
            </a:r>
          </a:p>
          <a:p>
            <a:pPr algn="ctr"/>
            <a:r>
              <a:rPr lang="en-US" b="1" dirty="0">
                <a:solidFill>
                  <a:schemeClr val="bg1"/>
                </a:solidFill>
              </a:rPr>
              <a:t>N</a:t>
            </a:r>
          </a:p>
          <a:p>
            <a:pPr algn="ctr"/>
            <a:r>
              <a:rPr lang="en-US" b="1" dirty="0">
                <a:solidFill>
                  <a:schemeClr val="bg1"/>
                </a:solidFill>
              </a:rPr>
              <a:t>A</a:t>
            </a:r>
          </a:p>
          <a:p>
            <a:pPr algn="ctr"/>
            <a:r>
              <a:rPr lang="en-US" b="1" dirty="0">
                <a:solidFill>
                  <a:schemeClr val="bg1"/>
                </a:solidFill>
              </a:rPr>
              <a:t>N</a:t>
            </a:r>
          </a:p>
          <a:p>
            <a:pPr algn="ctr"/>
            <a:r>
              <a:rPr lang="en-US" b="1" dirty="0">
                <a:solidFill>
                  <a:schemeClr val="bg1"/>
                </a:solidFill>
              </a:rPr>
              <a:t>C</a:t>
            </a:r>
          </a:p>
          <a:p>
            <a:pPr algn="ctr"/>
            <a:r>
              <a:rPr lang="en-US" b="1" dirty="0">
                <a:solidFill>
                  <a:schemeClr val="bg1"/>
                </a:solidFill>
              </a:rPr>
              <a:t>E</a:t>
            </a:r>
          </a:p>
        </p:txBody>
      </p:sp>
      <p:sp>
        <p:nvSpPr>
          <p:cNvPr id="12" name="TextBox 11"/>
          <p:cNvSpPr txBox="1"/>
          <p:nvPr/>
        </p:nvSpPr>
        <p:spPr>
          <a:xfrm>
            <a:off x="45378" y="5617115"/>
            <a:ext cx="9144000" cy="1031051"/>
          </a:xfrm>
          <a:prstGeom prst="rect">
            <a:avLst/>
          </a:prstGeom>
          <a:noFill/>
        </p:spPr>
        <p:txBody>
          <a:bodyPr wrap="square" rtlCol="0">
            <a:spAutoFit/>
          </a:bodyPr>
          <a:lstStyle/>
          <a:p>
            <a:pPr algn="ctr">
              <a:spcBef>
                <a:spcPts val="500"/>
              </a:spcBef>
            </a:pPr>
            <a:r>
              <a:rPr lang="en-US" sz="1150" b="1" dirty="0">
                <a:solidFill>
                  <a:schemeClr val="bg1"/>
                </a:solidFill>
              </a:rPr>
              <a:t>MISSION: The mission of Stoughton Health is to provide safe, quality health care with exceptional personalized service.</a:t>
            </a:r>
          </a:p>
          <a:p>
            <a:pPr algn="ctr">
              <a:spcBef>
                <a:spcPts val="500"/>
              </a:spcBef>
            </a:pPr>
            <a:r>
              <a:rPr lang="en-US" sz="1150" b="1" dirty="0">
                <a:solidFill>
                  <a:schemeClr val="bg1"/>
                </a:solidFill>
              </a:rPr>
              <a:t>VISION: We grow to meet the changing needs of the communities we serve and become their health partner of choice.</a:t>
            </a:r>
          </a:p>
          <a:p>
            <a:pPr algn="ctr">
              <a:spcBef>
                <a:spcPts val="500"/>
              </a:spcBef>
            </a:pPr>
            <a:r>
              <a:rPr lang="en-US" sz="1150" b="1" dirty="0">
                <a:solidFill>
                  <a:schemeClr val="bg1"/>
                </a:solidFill>
              </a:rPr>
              <a:t>VALUES: Our patients and community are our number one priority.  Employees are committed to providing Excellence Together through:</a:t>
            </a:r>
          </a:p>
          <a:p>
            <a:pPr algn="ctr">
              <a:spcBef>
                <a:spcPts val="500"/>
              </a:spcBef>
            </a:pPr>
            <a:r>
              <a:rPr lang="en-US" sz="1150" b="1" dirty="0">
                <a:solidFill>
                  <a:schemeClr val="bg1"/>
                </a:solidFill>
              </a:rPr>
              <a:t>*Attitude      *Accountability      *Appearance      *Communication      *Teamwork      *Service</a:t>
            </a:r>
          </a:p>
        </p:txBody>
      </p:sp>
    </p:spTree>
    <p:extLst>
      <p:ext uri="{BB962C8B-B14F-4D97-AF65-F5344CB8AC3E}">
        <p14:creationId xmlns:p14="http://schemas.microsoft.com/office/powerpoint/2010/main" val="11346240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59C909-8F13-C83B-58DB-C90F06E14E89}"/>
              </a:ext>
            </a:extLst>
          </p:cNvPr>
          <p:cNvPicPr>
            <a:picLocks noChangeAspect="1"/>
          </p:cNvPicPr>
          <p:nvPr/>
        </p:nvPicPr>
        <p:blipFill rotWithShape="1">
          <a:blip r:embed="rId3"/>
          <a:srcRect t="14496" r="14124"/>
          <a:stretch/>
        </p:blipFill>
        <p:spPr>
          <a:xfrm>
            <a:off x="0" y="942680"/>
            <a:ext cx="9134818" cy="4879201"/>
          </a:xfrm>
          <a:prstGeom prst="rect">
            <a:avLst/>
          </a:prstGeom>
        </p:spPr>
      </p:pic>
      <p:cxnSp>
        <p:nvCxnSpPr>
          <p:cNvPr id="11" name="Straight Arrow Connector 10">
            <a:extLst>
              <a:ext uri="{FF2B5EF4-FFF2-40B4-BE49-F238E27FC236}">
                <a16:creationId xmlns:a16="http://schemas.microsoft.com/office/drawing/2014/main" id="{A2B600F6-ADA1-7FEF-6743-27257EBEC70C}"/>
              </a:ext>
            </a:extLst>
          </p:cNvPr>
          <p:cNvCxnSpPr/>
          <p:nvPr/>
        </p:nvCxnSpPr>
        <p:spPr>
          <a:xfrm>
            <a:off x="6194612" y="709355"/>
            <a:ext cx="510988" cy="326764"/>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288961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457200"/>
            <a:ext cx="8229600" cy="1143000"/>
          </a:xfrm>
        </p:spPr>
        <p:txBody>
          <a:bodyPr>
            <a:noAutofit/>
          </a:bodyPr>
          <a:lstStyle/>
          <a:p>
            <a:r>
              <a:rPr lang="en-US" sz="6000" b="1" dirty="0"/>
              <a:t>Diversity</a:t>
            </a:r>
          </a:p>
        </p:txBody>
      </p:sp>
      <p:sp>
        <p:nvSpPr>
          <p:cNvPr id="3" name="Text Placeholder 2"/>
          <p:cNvSpPr>
            <a:spLocks noGrp="1"/>
          </p:cNvSpPr>
          <p:nvPr>
            <p:ph type="body" sz="half" idx="1"/>
          </p:nvPr>
        </p:nvSpPr>
        <p:spPr>
          <a:xfrm>
            <a:off x="169008" y="1507463"/>
            <a:ext cx="7598774" cy="4533900"/>
          </a:xfrm>
        </p:spPr>
        <p:txBody>
          <a:bodyPr>
            <a:normAutofit/>
          </a:bodyPr>
          <a:lstStyle/>
          <a:p>
            <a:endParaRPr lang="en-US" dirty="0"/>
          </a:p>
          <a:p>
            <a:r>
              <a:rPr lang="en-US" sz="1800" dirty="0">
                <a:solidFill>
                  <a:prstClr val="black"/>
                </a:solidFill>
                <a:latin typeface="Trebuchet MS" panose="020B0603020202020204" pitchFamily="34" charset="0"/>
              </a:rPr>
              <a:t>At Stoughton Health, we believe that creating Excellence Together starts with a foundation of inclusion, compassion and respect for our patients and each other. </a:t>
            </a:r>
          </a:p>
          <a:p>
            <a:pPr marL="0" indent="0">
              <a:buNone/>
            </a:pPr>
            <a:endParaRPr lang="en-US" sz="1800" dirty="0">
              <a:solidFill>
                <a:prstClr val="black"/>
              </a:solidFill>
              <a:latin typeface="Trebuchet MS" panose="020B0603020202020204" pitchFamily="34" charset="0"/>
            </a:endParaRPr>
          </a:p>
          <a:p>
            <a:r>
              <a:rPr lang="en-US" dirty="0"/>
              <a:t>Diversity is generally defined as acknowledging, understanding, accepting, valuing, and celebrating differences among people with respect to age, class, ethnicity, gender, physical and mental ability, race and sexual orientation.</a:t>
            </a:r>
          </a:p>
          <a:p>
            <a:pPr marL="0" indent="0">
              <a:buNone/>
            </a:pPr>
            <a:endParaRPr lang="en-US" dirty="0"/>
          </a:p>
          <a:p>
            <a:r>
              <a:rPr lang="en-US" dirty="0">
                <a:solidFill>
                  <a:prstClr val="black"/>
                </a:solidFill>
                <a:latin typeface="Trebuchet MS" panose="020B0603020202020204" pitchFamily="34" charset="0"/>
              </a:rPr>
              <a:t>Please refer to the Diversity handout in your packet.  Let’s take a moment to review this.</a:t>
            </a:r>
            <a:endParaRPr lang="en-US" sz="1800" dirty="0">
              <a:solidFill>
                <a:prstClr val="black"/>
              </a:solidFill>
              <a:latin typeface="Trebuchet MS" panose="020B0603020202020204" pitchFamily="34" charset="0"/>
            </a:endParaRPr>
          </a:p>
          <a:p>
            <a:endParaRPr lang="en-US" dirty="0"/>
          </a:p>
          <a:p>
            <a:pPr marL="0" indent="0">
              <a:buNone/>
            </a:pPr>
            <a:endParaRPr lang="en-US" sz="1300" dirty="0"/>
          </a:p>
        </p:txBody>
      </p:sp>
    </p:spTree>
    <p:extLst>
      <p:ext uri="{BB962C8B-B14F-4D97-AF65-F5344CB8AC3E}">
        <p14:creationId xmlns:p14="http://schemas.microsoft.com/office/powerpoint/2010/main" val="32414420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Diversity, cont.</a:t>
            </a:r>
          </a:p>
        </p:txBody>
      </p:sp>
      <p:sp>
        <p:nvSpPr>
          <p:cNvPr id="3" name="Text Placeholder 2"/>
          <p:cNvSpPr>
            <a:spLocks noGrp="1"/>
          </p:cNvSpPr>
          <p:nvPr>
            <p:ph type="body" sz="half" idx="1"/>
          </p:nvPr>
        </p:nvSpPr>
        <p:spPr>
          <a:xfrm>
            <a:off x="-273706" y="1507463"/>
            <a:ext cx="7543800" cy="4533900"/>
          </a:xfrm>
        </p:spPr>
        <p:txBody>
          <a:bodyPr>
            <a:normAutofit/>
          </a:bodyPr>
          <a:lstStyle/>
          <a:p>
            <a:pPr marL="685800" lvl="1" indent="-228600" defTabSz="914400">
              <a:lnSpc>
                <a:spcPct val="90000"/>
              </a:lnSpc>
              <a:spcBef>
                <a:spcPts val="500"/>
              </a:spcBef>
              <a:spcAft>
                <a:spcPts val="0"/>
              </a:spcAft>
              <a:buClrTx/>
              <a:buSzTx/>
              <a:buFont typeface="Arial" panose="020B0604020202020204" pitchFamily="34" charset="0"/>
              <a:buChar char="•"/>
            </a:pPr>
            <a:r>
              <a:rPr lang="en-US" sz="2200" dirty="0">
                <a:solidFill>
                  <a:prstClr val="black"/>
                </a:solidFill>
                <a:latin typeface="Calibri" panose="020F0502020204030204"/>
              </a:rPr>
              <a:t>We are committed to fostering a culture of inclusion across all areas of our organization and do not discriminate.</a:t>
            </a:r>
          </a:p>
          <a:p>
            <a:pPr marL="457200" lvl="1" indent="0" defTabSz="914400">
              <a:lnSpc>
                <a:spcPct val="90000"/>
              </a:lnSpc>
              <a:spcBef>
                <a:spcPts val="500"/>
              </a:spcBef>
              <a:spcAft>
                <a:spcPts val="0"/>
              </a:spcAft>
              <a:buClrTx/>
              <a:buSzTx/>
              <a:buNone/>
            </a:pPr>
            <a:endParaRPr lang="en-US" sz="1200" dirty="0">
              <a:solidFill>
                <a:prstClr val="black"/>
              </a:solidFill>
              <a:latin typeface="Calibri" panose="020F0502020204030204"/>
            </a:endParaRPr>
          </a:p>
          <a:p>
            <a:pPr marL="685800" lvl="1" indent="-228600" defTabSz="914400">
              <a:lnSpc>
                <a:spcPct val="90000"/>
              </a:lnSpc>
              <a:spcBef>
                <a:spcPts val="500"/>
              </a:spcBef>
              <a:spcAft>
                <a:spcPts val="0"/>
              </a:spcAft>
              <a:buClrTx/>
              <a:buSzTx/>
              <a:buFont typeface="Arial" panose="020B0604020202020204" pitchFamily="34" charset="0"/>
              <a:buChar char="•"/>
            </a:pPr>
            <a:r>
              <a:rPr lang="en-US" sz="2200" dirty="0">
                <a:solidFill>
                  <a:prstClr val="black"/>
                </a:solidFill>
                <a:latin typeface="Calibri" panose="020F0502020204030204"/>
              </a:rPr>
              <a:t>We strive to be a fair, equitable, healthy and inclusive organization that aligns with and supports our patients, our workforce and the communities we serve.  </a:t>
            </a:r>
          </a:p>
          <a:p>
            <a:endParaRPr lang="en-US" dirty="0"/>
          </a:p>
        </p:txBody>
      </p:sp>
    </p:spTree>
    <p:extLst>
      <p:ext uri="{BB962C8B-B14F-4D97-AF65-F5344CB8AC3E}">
        <p14:creationId xmlns:p14="http://schemas.microsoft.com/office/powerpoint/2010/main" val="40822416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B91B1-6185-C7CA-12F5-66500B30B787}"/>
              </a:ext>
            </a:extLst>
          </p:cNvPr>
          <p:cNvPicPr>
            <a:picLocks noChangeAspect="1"/>
          </p:cNvPicPr>
          <p:nvPr/>
        </p:nvPicPr>
        <p:blipFill>
          <a:blip r:embed="rId3"/>
          <a:stretch>
            <a:fillRect/>
          </a:stretch>
        </p:blipFill>
        <p:spPr>
          <a:xfrm>
            <a:off x="181896" y="582708"/>
            <a:ext cx="8480323" cy="5426140"/>
          </a:xfrm>
          <a:prstGeom prst="rect">
            <a:avLst/>
          </a:prstGeom>
        </p:spPr>
      </p:pic>
    </p:spTree>
    <p:extLst>
      <p:ext uri="{BB962C8B-B14F-4D97-AF65-F5344CB8AC3E}">
        <p14:creationId xmlns:p14="http://schemas.microsoft.com/office/powerpoint/2010/main" val="42744593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HR Policies – See Handouts</a:t>
            </a:r>
          </a:p>
        </p:txBody>
      </p:sp>
      <p:sp>
        <p:nvSpPr>
          <p:cNvPr id="4" name="Content Placeholder 3"/>
          <p:cNvSpPr>
            <a:spLocks noGrp="1"/>
          </p:cNvSpPr>
          <p:nvPr>
            <p:ph idx="1"/>
          </p:nvPr>
        </p:nvSpPr>
        <p:spPr>
          <a:xfrm>
            <a:off x="762000" y="2286000"/>
            <a:ext cx="7408333" cy="4068763"/>
          </a:xfrm>
        </p:spPr>
        <p:txBody>
          <a:bodyPr>
            <a:normAutofit fontScale="92500" lnSpcReduction="20000"/>
          </a:bodyPr>
          <a:lstStyle/>
          <a:p>
            <a:r>
              <a:rPr lang="en-US" b="1" dirty="0"/>
              <a:t>Employee Dress Code #9.19 </a:t>
            </a:r>
          </a:p>
          <a:p>
            <a:pPr marL="0" indent="0">
              <a:buNone/>
            </a:pPr>
            <a:endParaRPr lang="en-US" b="1" dirty="0"/>
          </a:p>
          <a:p>
            <a:r>
              <a:rPr lang="en-US" b="1" dirty="0"/>
              <a:t>Attendance Policy #9.46</a:t>
            </a:r>
          </a:p>
          <a:p>
            <a:pPr marL="0" indent="0">
              <a:buNone/>
            </a:pPr>
            <a:endParaRPr lang="en-US" b="1" dirty="0"/>
          </a:p>
          <a:p>
            <a:r>
              <a:rPr lang="en-US" b="1" dirty="0"/>
              <a:t>Anti-Harassment/Bullying #9.22</a:t>
            </a:r>
          </a:p>
          <a:p>
            <a:pPr marL="0" indent="0">
              <a:buNone/>
            </a:pPr>
            <a:endParaRPr lang="en-US" b="1" dirty="0"/>
          </a:p>
          <a:p>
            <a:r>
              <a:rPr lang="en-US" b="1" dirty="0"/>
              <a:t>Your Obligations as an Employee of Stoughton Health #9.86</a:t>
            </a:r>
          </a:p>
          <a:p>
            <a:pPr marL="0" indent="0">
              <a:buNone/>
            </a:pPr>
            <a:endParaRPr lang="en-US" b="1" dirty="0"/>
          </a:p>
          <a:p>
            <a:endParaRPr lang="en-US" b="1" dirty="0"/>
          </a:p>
          <a:p>
            <a:endParaRPr lang="en-US" b="1" dirty="0"/>
          </a:p>
          <a:p>
            <a:pPr>
              <a:buNone/>
            </a:pPr>
            <a:endParaRPr lang="en-US" b="1" dirty="0"/>
          </a:p>
          <a:p>
            <a:pPr>
              <a:buNone/>
            </a:pPr>
            <a:r>
              <a:rPr lang="en-US" b="1" dirty="0"/>
              <a:t>    </a:t>
            </a:r>
            <a:endParaRPr lang="en-US" i="1" dirty="0"/>
          </a:p>
        </p:txBody>
      </p:sp>
    </p:spTree>
    <p:extLst>
      <p:ext uri="{BB962C8B-B14F-4D97-AF65-F5344CB8AC3E}">
        <p14:creationId xmlns:p14="http://schemas.microsoft.com/office/powerpoint/2010/main" val="702639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282" y="605763"/>
            <a:ext cx="6347713" cy="1320800"/>
          </a:xfrm>
        </p:spPr>
        <p:txBody>
          <a:bodyPr>
            <a:normAutofit/>
          </a:bodyPr>
          <a:lstStyle/>
          <a:p>
            <a:r>
              <a:rPr lang="en-US" b="1" dirty="0"/>
              <a:t>Summary of Employee Dress Code Policy #9.19</a:t>
            </a:r>
          </a:p>
        </p:txBody>
      </p:sp>
      <p:sp>
        <p:nvSpPr>
          <p:cNvPr id="2" name="Content Placeholder 1"/>
          <p:cNvSpPr>
            <a:spLocks noGrp="1"/>
          </p:cNvSpPr>
          <p:nvPr>
            <p:ph idx="1"/>
          </p:nvPr>
        </p:nvSpPr>
        <p:spPr>
          <a:xfrm>
            <a:off x="345593" y="2109126"/>
            <a:ext cx="7315200" cy="4114799"/>
          </a:xfrm>
        </p:spPr>
        <p:txBody>
          <a:bodyPr>
            <a:normAutofit fontScale="92500" lnSpcReduction="10000"/>
          </a:bodyPr>
          <a:lstStyle/>
          <a:p>
            <a:r>
              <a:rPr lang="en-US" b="1" dirty="0"/>
              <a:t>Our appearance, both inside and outside the hospital, is a reflection of the care we provide to our customers. (Patients are the first priority)</a:t>
            </a:r>
          </a:p>
          <a:p>
            <a:pPr>
              <a:buNone/>
            </a:pPr>
            <a:endParaRPr lang="en-US" sz="1400" b="1" dirty="0"/>
          </a:p>
          <a:p>
            <a:r>
              <a:rPr lang="en-US" b="1" dirty="0"/>
              <a:t>Stoughton Health’s Smart Casual dress code policy provides a consistent professional appearance to our customers and colleagues.  The goal is to be sure we maintain a positive appearance and not to offend customers, clients, or colleagues.  </a:t>
            </a:r>
          </a:p>
          <a:p>
            <a:pPr>
              <a:buNone/>
            </a:pPr>
            <a:endParaRPr lang="en-US" sz="1400" b="1" dirty="0"/>
          </a:p>
          <a:p>
            <a:r>
              <a:rPr lang="en-US" b="1" dirty="0"/>
              <a:t>Good personal hygiene is also essential in a hospital. </a:t>
            </a:r>
          </a:p>
          <a:p>
            <a:pPr>
              <a:buNone/>
            </a:pPr>
            <a:endParaRPr lang="en-US" sz="1400" b="1" dirty="0"/>
          </a:p>
          <a:p>
            <a:r>
              <a:rPr lang="en-US" b="1" dirty="0"/>
              <a:t>This policy may apply differently to general office areas in the hospital vs. patient care areas due to various safety, legal and infection control regulations</a:t>
            </a:r>
          </a:p>
        </p:txBody>
      </p:sp>
    </p:spTree>
    <p:extLst>
      <p:ext uri="{BB962C8B-B14F-4D97-AF65-F5344CB8AC3E}">
        <p14:creationId xmlns:p14="http://schemas.microsoft.com/office/powerpoint/2010/main" val="35692208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282" y="605763"/>
            <a:ext cx="6347713" cy="1320800"/>
          </a:xfrm>
        </p:spPr>
        <p:txBody>
          <a:bodyPr>
            <a:normAutofit/>
          </a:bodyPr>
          <a:lstStyle/>
          <a:p>
            <a:r>
              <a:rPr lang="en-US" b="1" dirty="0"/>
              <a:t>Summary of Employee Dress Code Policy #9.19</a:t>
            </a:r>
          </a:p>
        </p:txBody>
      </p:sp>
      <p:sp>
        <p:nvSpPr>
          <p:cNvPr id="2" name="Content Placeholder 1"/>
          <p:cNvSpPr>
            <a:spLocks noGrp="1"/>
          </p:cNvSpPr>
          <p:nvPr>
            <p:ph idx="1"/>
          </p:nvPr>
        </p:nvSpPr>
        <p:spPr>
          <a:xfrm>
            <a:off x="345593" y="2109126"/>
            <a:ext cx="7315200" cy="4114799"/>
          </a:xfrm>
        </p:spPr>
        <p:txBody>
          <a:bodyPr>
            <a:normAutofit/>
          </a:bodyPr>
          <a:lstStyle/>
          <a:p>
            <a:r>
              <a:rPr lang="en-US" b="1" dirty="0"/>
              <a:t>Smart casual is neat and professional, but less formal than “business casual”.  Smart casual is clean, yet comfortable, semi-formal appearance.   </a:t>
            </a:r>
          </a:p>
          <a:p>
            <a:pPr>
              <a:buNone/>
            </a:pPr>
            <a:endParaRPr lang="en-US" sz="1400" b="1" dirty="0"/>
          </a:p>
          <a:p>
            <a:r>
              <a:rPr lang="en-US" b="1" dirty="0"/>
              <a:t>Employees are expected to dress smart casual attire unless the day’s tasks require otherwise.  Dress for your audience.  </a:t>
            </a:r>
          </a:p>
          <a:p>
            <a:pPr>
              <a:buNone/>
            </a:pPr>
            <a:endParaRPr lang="en-US" sz="1400" b="1" dirty="0"/>
          </a:p>
          <a:p>
            <a:r>
              <a:rPr lang="en-US" b="1" dirty="0"/>
              <a:t>Department managers have the right to set the dress code specific to their department(s). </a:t>
            </a:r>
          </a:p>
          <a:p>
            <a:pPr>
              <a:buNone/>
            </a:pPr>
            <a:endParaRPr lang="en-US" sz="1400" b="1" dirty="0"/>
          </a:p>
          <a:p>
            <a:pPr marL="0" indent="0">
              <a:buNone/>
            </a:pPr>
            <a:endParaRPr lang="en-US" b="1" dirty="0"/>
          </a:p>
        </p:txBody>
      </p:sp>
    </p:spTree>
    <p:extLst>
      <p:ext uri="{BB962C8B-B14F-4D97-AF65-F5344CB8AC3E}">
        <p14:creationId xmlns:p14="http://schemas.microsoft.com/office/powerpoint/2010/main" val="41300301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5631" y="226291"/>
            <a:ext cx="7704667" cy="1981200"/>
          </a:xfrm>
        </p:spPr>
        <p:txBody>
          <a:bodyPr>
            <a:normAutofit/>
          </a:bodyPr>
          <a:lstStyle/>
          <a:p>
            <a:r>
              <a:rPr lang="en-US" sz="3600" b="1" dirty="0"/>
              <a:t>Employee Dress Code Policy #9.19 cont. (Examples of Correct Procedures)</a:t>
            </a:r>
          </a:p>
        </p:txBody>
      </p:sp>
      <p:sp>
        <p:nvSpPr>
          <p:cNvPr id="5" name="Content Placeholder 4"/>
          <p:cNvSpPr>
            <a:spLocks noGrp="1"/>
          </p:cNvSpPr>
          <p:nvPr>
            <p:ph sz="quarter" idx="13"/>
          </p:nvPr>
        </p:nvSpPr>
        <p:spPr>
          <a:xfrm>
            <a:off x="533400" y="2073564"/>
            <a:ext cx="3352800" cy="4495800"/>
          </a:xfrm>
        </p:spPr>
        <p:txBody>
          <a:bodyPr>
            <a:normAutofit/>
          </a:bodyPr>
          <a:lstStyle/>
          <a:p>
            <a:pPr marL="533400" indent="-533400">
              <a:lnSpc>
                <a:spcPct val="80000"/>
              </a:lnSpc>
            </a:pPr>
            <a:r>
              <a:rPr lang="en-US" sz="1500" b="1" dirty="0"/>
              <a:t>Employee badges will be worn at chest level at all times for customer service and safety. </a:t>
            </a:r>
          </a:p>
          <a:p>
            <a:pPr marL="533400" indent="-533400">
              <a:lnSpc>
                <a:spcPct val="80000"/>
              </a:lnSpc>
              <a:buNone/>
            </a:pPr>
            <a:endParaRPr lang="en-US" sz="900" b="1" dirty="0"/>
          </a:p>
          <a:p>
            <a:pPr marL="533400" indent="-533400">
              <a:lnSpc>
                <a:spcPct val="80000"/>
              </a:lnSpc>
            </a:pPr>
            <a:r>
              <a:rPr lang="en-US" sz="1500" b="1" dirty="0"/>
              <a:t>Appropriate undergarments are to be worn.</a:t>
            </a:r>
          </a:p>
          <a:p>
            <a:pPr marL="533400" indent="-533400">
              <a:lnSpc>
                <a:spcPct val="80000"/>
              </a:lnSpc>
              <a:buNone/>
            </a:pPr>
            <a:endParaRPr lang="en-US" sz="900" b="1" dirty="0"/>
          </a:p>
          <a:p>
            <a:pPr marL="533400" indent="-533400">
              <a:lnSpc>
                <a:spcPct val="80000"/>
              </a:lnSpc>
            </a:pPr>
            <a:r>
              <a:rPr lang="en-US" sz="1500" b="1" dirty="0"/>
              <a:t>All footwear must be clean, safe, and appropriate to the job being performed.</a:t>
            </a:r>
          </a:p>
          <a:p>
            <a:pPr marL="533400" indent="-533400">
              <a:lnSpc>
                <a:spcPct val="80000"/>
              </a:lnSpc>
              <a:buNone/>
            </a:pPr>
            <a:endParaRPr lang="en-US" sz="900" b="1" dirty="0"/>
          </a:p>
          <a:p>
            <a:pPr marL="533400" indent="-533400">
              <a:lnSpc>
                <a:spcPct val="80000"/>
              </a:lnSpc>
            </a:pPr>
            <a:r>
              <a:rPr lang="en-US" sz="1500" b="1" dirty="0"/>
              <a:t>Denim is permissible, free of holes, fading, or embellishment, and appear clean.</a:t>
            </a:r>
          </a:p>
          <a:p>
            <a:pPr marL="0" indent="0">
              <a:lnSpc>
                <a:spcPct val="80000"/>
              </a:lnSpc>
              <a:buNone/>
            </a:pPr>
            <a:endParaRPr lang="en-US" sz="900" b="1" dirty="0"/>
          </a:p>
          <a:p>
            <a:pPr marL="533400" indent="-533400">
              <a:lnSpc>
                <a:spcPct val="80000"/>
              </a:lnSpc>
            </a:pPr>
            <a:r>
              <a:rPr lang="en-US" sz="1500" b="1" dirty="0"/>
              <a:t>Uniforms may be required in some departments.</a:t>
            </a:r>
          </a:p>
          <a:p>
            <a:endParaRPr lang="en-US" dirty="0"/>
          </a:p>
        </p:txBody>
      </p:sp>
      <p:sp>
        <p:nvSpPr>
          <p:cNvPr id="6" name="Content Placeholder 5"/>
          <p:cNvSpPr>
            <a:spLocks noGrp="1"/>
          </p:cNvSpPr>
          <p:nvPr>
            <p:ph sz="quarter" idx="14"/>
          </p:nvPr>
        </p:nvSpPr>
        <p:spPr>
          <a:xfrm>
            <a:off x="3886200" y="1730664"/>
            <a:ext cx="3822192" cy="5181600"/>
          </a:xfrm>
        </p:spPr>
        <p:txBody>
          <a:bodyPr>
            <a:normAutofit fontScale="85000" lnSpcReduction="10000"/>
          </a:bodyPr>
          <a:lstStyle/>
          <a:p>
            <a:pPr>
              <a:lnSpc>
                <a:spcPct val="80000"/>
              </a:lnSpc>
            </a:pPr>
            <a:r>
              <a:rPr lang="en-US" b="1" dirty="0"/>
              <a:t>Hair (including facial hair) should be trimmed and well groomed.  </a:t>
            </a:r>
          </a:p>
          <a:p>
            <a:pPr>
              <a:lnSpc>
                <a:spcPct val="80000"/>
              </a:lnSpc>
              <a:buNone/>
            </a:pPr>
            <a:endParaRPr lang="en-US" sz="800" b="1" dirty="0"/>
          </a:p>
          <a:p>
            <a:pPr>
              <a:lnSpc>
                <a:spcPct val="80000"/>
              </a:lnSpc>
            </a:pPr>
            <a:r>
              <a:rPr lang="en-US" b="1" dirty="0">
                <a:solidFill>
                  <a:schemeClr val="tx1"/>
                </a:solidFill>
              </a:rPr>
              <a:t>Some of our coworkers and guests are highly sensitive to strong odors.  Colognes, perfumes and scents of any kind should be used sparingly as to not offend anyone.  </a:t>
            </a:r>
          </a:p>
          <a:p>
            <a:pPr marL="0" indent="0">
              <a:lnSpc>
                <a:spcPct val="80000"/>
              </a:lnSpc>
              <a:buNone/>
            </a:pPr>
            <a:endParaRPr lang="en-US" sz="900" b="1" dirty="0"/>
          </a:p>
          <a:p>
            <a:pPr lvl="0" fontAlgn="base"/>
            <a:r>
              <a:rPr lang="en-US" b="1" dirty="0"/>
              <a:t>Stoughton Health logo wear is permissible.  Stoughton Health permits SH logo-wear t-shirts.</a:t>
            </a:r>
            <a:endParaRPr lang="en-US" b="1" dirty="0">
              <a:solidFill>
                <a:srgbClr val="FF0000"/>
              </a:solidFill>
            </a:endParaRPr>
          </a:p>
          <a:p>
            <a:pPr marL="0" lvl="0" indent="0" fontAlgn="base">
              <a:buNone/>
            </a:pPr>
            <a:endParaRPr lang="en-US" sz="900" b="1" dirty="0"/>
          </a:p>
          <a:p>
            <a:pPr lvl="0" fontAlgn="base"/>
            <a:r>
              <a:rPr lang="en-US" b="1" dirty="0"/>
              <a:t>The leadership teams reserve the right to define what is inappropriate for the workplace.  This includes reserving the right to cover tattoos and piercings inappropriate for a job-specific function.  </a:t>
            </a:r>
          </a:p>
          <a:p>
            <a:pPr marL="0" lvl="0" indent="0" fontAlgn="base">
              <a:buNone/>
            </a:pPr>
            <a:endParaRPr lang="en-US" sz="900" b="1" dirty="0"/>
          </a:p>
          <a:p>
            <a:pPr lvl="0" fontAlgn="base"/>
            <a:r>
              <a:rPr lang="en-US" b="1" dirty="0"/>
              <a:t>If it has to involve Human Resources then it’s probably inappropriate.  </a:t>
            </a:r>
          </a:p>
          <a:p>
            <a:endParaRPr lang="en-US" dirty="0"/>
          </a:p>
        </p:txBody>
      </p:sp>
    </p:spTree>
    <p:extLst>
      <p:ext uri="{BB962C8B-B14F-4D97-AF65-F5344CB8AC3E}">
        <p14:creationId xmlns:p14="http://schemas.microsoft.com/office/powerpoint/2010/main" val="155135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ChangeArrowheads="1"/>
          </p:cNvSpPr>
          <p:nvPr/>
        </p:nvSpPr>
        <p:spPr>
          <a:xfrm>
            <a:off x="508434" y="2109125"/>
            <a:ext cx="7772400" cy="41148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a:t>Any Questions </a:t>
            </a:r>
          </a:p>
          <a:p>
            <a:pPr>
              <a:buFont typeface="Wingdings" pitchFamily="2" charset="2"/>
              <a:buNone/>
            </a:pPr>
            <a:r>
              <a:rPr lang="en-US" sz="5400" b="1"/>
              <a:t>    Re: Dress Code?</a:t>
            </a:r>
            <a:endParaRPr lang="en-US" sz="5400" b="1" dirty="0"/>
          </a:p>
        </p:txBody>
      </p:sp>
    </p:spTree>
    <p:extLst>
      <p:ext uri="{BB962C8B-B14F-4D97-AF65-F5344CB8AC3E}">
        <p14:creationId xmlns:p14="http://schemas.microsoft.com/office/powerpoint/2010/main" val="20660699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Attendance &amp; Unplanned Absence Policy #9.46</a:t>
            </a:r>
          </a:p>
        </p:txBody>
      </p:sp>
      <p:sp>
        <p:nvSpPr>
          <p:cNvPr id="3" name="Content Placeholder 2"/>
          <p:cNvSpPr>
            <a:spLocks noGrp="1"/>
          </p:cNvSpPr>
          <p:nvPr>
            <p:ph idx="1"/>
          </p:nvPr>
        </p:nvSpPr>
        <p:spPr>
          <a:xfrm>
            <a:off x="94673" y="1804325"/>
            <a:ext cx="7391400" cy="4419600"/>
          </a:xfrm>
        </p:spPr>
        <p:txBody>
          <a:bodyPr>
            <a:normAutofit fontScale="70000" lnSpcReduction="20000"/>
          </a:bodyPr>
          <a:lstStyle/>
          <a:p>
            <a:pPr>
              <a:lnSpc>
                <a:spcPct val="90000"/>
              </a:lnSpc>
            </a:pPr>
            <a:r>
              <a:rPr lang="en-US" sz="2300" dirty="0"/>
              <a:t>An </a:t>
            </a:r>
            <a:r>
              <a:rPr lang="en-US" sz="2300" u="sng" dirty="0"/>
              <a:t>unplanned absence</a:t>
            </a:r>
            <a:r>
              <a:rPr lang="en-US" sz="2300" dirty="0"/>
              <a:t> is defined as any absence from </a:t>
            </a:r>
            <a:r>
              <a:rPr lang="en-US" sz="2300" u="sng" dirty="0"/>
              <a:t>scheduled</a:t>
            </a:r>
            <a:r>
              <a:rPr lang="en-US" sz="2300" dirty="0"/>
              <a:t> work that was not previously approved through a PTO or leave of absence request.  </a:t>
            </a:r>
            <a:r>
              <a:rPr lang="en-US" sz="2300" u="sng" dirty="0"/>
              <a:t>Tardiness</a:t>
            </a:r>
            <a:r>
              <a:rPr lang="en-US" sz="2300" dirty="0"/>
              <a:t> is defined as not being at your workstation and "ready to work" at your scheduled start time.  </a:t>
            </a:r>
          </a:p>
          <a:p>
            <a:pPr>
              <a:lnSpc>
                <a:spcPct val="90000"/>
              </a:lnSpc>
              <a:buNone/>
            </a:pPr>
            <a:endParaRPr lang="en-US" sz="1100" dirty="0"/>
          </a:p>
          <a:p>
            <a:pPr>
              <a:lnSpc>
                <a:spcPct val="90000"/>
              </a:lnSpc>
            </a:pPr>
            <a:r>
              <a:rPr lang="en-US" sz="2300" dirty="0"/>
              <a:t>An employee must notify their manager of their request to make a schedule change as early as possible, but at least one manager workday’s notice is required.  A manager has the right to accept or deny any request.</a:t>
            </a:r>
          </a:p>
          <a:p>
            <a:pPr>
              <a:lnSpc>
                <a:spcPct val="90000"/>
              </a:lnSpc>
              <a:buNone/>
            </a:pPr>
            <a:endParaRPr lang="en-US" sz="1100" dirty="0"/>
          </a:p>
          <a:p>
            <a:pPr>
              <a:lnSpc>
                <a:spcPct val="90000"/>
              </a:lnSpc>
            </a:pPr>
            <a:r>
              <a:rPr lang="en-US" sz="2300" dirty="0"/>
              <a:t>Six (6) or more occurrences of unplanned absences or six (6) or more tardies in </a:t>
            </a:r>
            <a:r>
              <a:rPr lang="en-US" sz="2300" b="1" dirty="0">
                <a:solidFill>
                  <a:srgbClr val="FF0000"/>
                </a:solidFill>
              </a:rPr>
              <a:t>a rolling twelve month period </a:t>
            </a:r>
            <a:r>
              <a:rPr lang="en-US" sz="2300" dirty="0"/>
              <a:t>is considered excessive and may result in disciplinary action, up to and including termination.</a:t>
            </a:r>
          </a:p>
          <a:p>
            <a:pPr marL="0" indent="0">
              <a:lnSpc>
                <a:spcPct val="90000"/>
              </a:lnSpc>
              <a:buNone/>
            </a:pPr>
            <a:endParaRPr lang="en-US" sz="1200" dirty="0"/>
          </a:p>
          <a:p>
            <a:pPr>
              <a:lnSpc>
                <a:spcPct val="90000"/>
              </a:lnSpc>
            </a:pPr>
            <a:r>
              <a:rPr lang="en-US" sz="2300" dirty="0"/>
              <a:t>New employees may be subject to stricter guidelines than mentioned above.</a:t>
            </a:r>
          </a:p>
          <a:p>
            <a:pPr>
              <a:lnSpc>
                <a:spcPct val="90000"/>
              </a:lnSpc>
              <a:buNone/>
            </a:pPr>
            <a:endParaRPr lang="en-US" sz="1100" dirty="0"/>
          </a:p>
          <a:p>
            <a:pPr>
              <a:lnSpc>
                <a:spcPct val="90000"/>
              </a:lnSpc>
            </a:pPr>
            <a:r>
              <a:rPr lang="en-US" sz="2300" dirty="0"/>
              <a:t>Consecutive days off for the same situation will count as only one occurrence.  If an employee is off work, returns to work, but then relapses within three calendar days for the same illness the absence     will be counted as one occurrence, not as multiple occurrences. </a:t>
            </a:r>
          </a:p>
          <a:p>
            <a:endParaRPr lang="en-US" dirty="0"/>
          </a:p>
        </p:txBody>
      </p:sp>
    </p:spTree>
    <p:extLst>
      <p:ext uri="{BB962C8B-B14F-4D97-AF65-F5344CB8AC3E}">
        <p14:creationId xmlns:p14="http://schemas.microsoft.com/office/powerpoint/2010/main" val="97414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793" y="283148"/>
            <a:ext cx="7087570" cy="1786480"/>
          </a:xfrm>
        </p:spPr>
        <p:txBody>
          <a:bodyPr>
            <a:normAutofit/>
          </a:bodyPr>
          <a:lstStyle/>
          <a:p>
            <a:pPr algn="ctr"/>
            <a:r>
              <a:rPr lang="en-US" sz="2400" b="1" dirty="0"/>
              <a:t>Stoughton Health</a:t>
            </a:r>
            <a:br>
              <a:rPr lang="en-US" sz="2400" b="1" dirty="0"/>
            </a:br>
            <a:br>
              <a:rPr lang="en-US" sz="2400" b="1" dirty="0"/>
            </a:br>
            <a:r>
              <a:rPr lang="en-US" sz="2400" b="1" dirty="0"/>
              <a:t>Strategic Goals </a:t>
            </a:r>
            <a:br>
              <a:rPr lang="en-US" sz="2400" dirty="0"/>
            </a:br>
            <a:r>
              <a:rPr lang="en-US" sz="1400" dirty="0"/>
              <a:t>Dashboard - 1 measure / goal</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8110231"/>
              </p:ext>
            </p:extLst>
          </p:nvPr>
        </p:nvGraphicFramePr>
        <p:xfrm>
          <a:off x="555759" y="2230040"/>
          <a:ext cx="2846716" cy="3446860"/>
        </p:xfrm>
        <a:graphic>
          <a:graphicData uri="http://schemas.openxmlformats.org/drawingml/2006/table">
            <a:tbl>
              <a:tblPr firstRow="1" bandRow="1">
                <a:tableStyleId>{5C22544A-7EE6-4342-B048-85BDC9FD1C3A}</a:tableStyleId>
              </a:tblPr>
              <a:tblGrid>
                <a:gridCol w="270218">
                  <a:extLst>
                    <a:ext uri="{9D8B030D-6E8A-4147-A177-3AD203B41FA5}">
                      <a16:colId xmlns:a16="http://schemas.microsoft.com/office/drawing/2014/main" val="721117107"/>
                    </a:ext>
                  </a:extLst>
                </a:gridCol>
                <a:gridCol w="2576498">
                  <a:extLst>
                    <a:ext uri="{9D8B030D-6E8A-4147-A177-3AD203B41FA5}">
                      <a16:colId xmlns:a16="http://schemas.microsoft.com/office/drawing/2014/main" val="2633559121"/>
                    </a:ext>
                  </a:extLst>
                </a:gridCol>
              </a:tblGrid>
              <a:tr h="278130">
                <a:tc gridSpan="2">
                  <a:txBody>
                    <a:bodyPr/>
                    <a:lstStyle/>
                    <a:p>
                      <a:pPr algn="ctr"/>
                      <a:r>
                        <a:rPr lang="en-US" sz="1400" dirty="0"/>
                        <a:t>Strategic Goals Dashboard</a:t>
                      </a:r>
                    </a:p>
                  </a:txBody>
                  <a:tcPr marL="68580" marR="68580" marT="34290" marB="34290"/>
                </a:tc>
                <a:tc hMerge="1">
                  <a:txBody>
                    <a:bodyPr/>
                    <a:lstStyle/>
                    <a:p>
                      <a:endParaRPr lang="en-US" dirty="0"/>
                    </a:p>
                  </a:txBody>
                  <a:tcPr/>
                </a:tc>
                <a:extLst>
                  <a:ext uri="{0D108BD9-81ED-4DB2-BD59-A6C34878D82A}">
                    <a16:rowId xmlns:a16="http://schemas.microsoft.com/office/drawing/2014/main" val="1758766692"/>
                  </a:ext>
                </a:extLst>
              </a:tr>
              <a:tr h="685800">
                <a:tc>
                  <a:txBody>
                    <a:bodyPr/>
                    <a:lstStyle/>
                    <a:p>
                      <a:pPr algn="ctr"/>
                      <a:r>
                        <a:rPr lang="en-US" sz="1400" b="1" dirty="0"/>
                        <a:t>C</a:t>
                      </a:r>
                    </a:p>
                  </a:txBody>
                  <a:tcPr marL="68580" marR="68580" marT="34290" marB="34290"/>
                </a:tc>
                <a:tc>
                  <a:txBody>
                    <a:bodyPr/>
                    <a:lstStyle/>
                    <a:p>
                      <a:r>
                        <a:rPr lang="en-US" sz="1400" dirty="0"/>
                        <a:t>Continuous improvement of quality, safety,</a:t>
                      </a:r>
                      <a:r>
                        <a:rPr lang="en-US" sz="1400" baseline="0" dirty="0"/>
                        <a:t> patient experience</a:t>
                      </a:r>
                      <a:endParaRPr lang="en-US" sz="1400" dirty="0"/>
                    </a:p>
                  </a:txBody>
                  <a:tcPr marL="68580" marR="68580" marT="34290" marB="34290"/>
                </a:tc>
                <a:extLst>
                  <a:ext uri="{0D108BD9-81ED-4DB2-BD59-A6C34878D82A}">
                    <a16:rowId xmlns:a16="http://schemas.microsoft.com/office/drawing/2014/main" val="257689666"/>
                  </a:ext>
                </a:extLst>
              </a:tr>
              <a:tr h="480060">
                <a:tc>
                  <a:txBody>
                    <a:bodyPr/>
                    <a:lstStyle/>
                    <a:p>
                      <a:pPr algn="ctr"/>
                      <a:r>
                        <a:rPr lang="en-US" sz="1400" b="1" dirty="0"/>
                        <a:t>E</a:t>
                      </a:r>
                    </a:p>
                  </a:txBody>
                  <a:tcPr marL="68580" marR="68580" marT="34290" marB="34290"/>
                </a:tc>
                <a:tc>
                  <a:txBody>
                    <a:bodyPr/>
                    <a:lstStyle/>
                    <a:p>
                      <a:r>
                        <a:rPr lang="en-US" sz="1400" dirty="0"/>
                        <a:t>Efficiency – make healthcare more affordable</a:t>
                      </a:r>
                    </a:p>
                  </a:txBody>
                  <a:tcPr marL="68580" marR="68580" marT="34290" marB="34290"/>
                </a:tc>
                <a:extLst>
                  <a:ext uri="{0D108BD9-81ED-4DB2-BD59-A6C34878D82A}">
                    <a16:rowId xmlns:a16="http://schemas.microsoft.com/office/drawing/2014/main" val="4150316752"/>
                  </a:ext>
                </a:extLst>
              </a:tr>
              <a:tr h="932260">
                <a:tc>
                  <a:txBody>
                    <a:bodyPr/>
                    <a:lstStyle/>
                    <a:p>
                      <a:pPr algn="ctr"/>
                      <a:r>
                        <a:rPr lang="en-US" sz="1400" b="1" dirty="0"/>
                        <a:t>P</a:t>
                      </a:r>
                    </a:p>
                  </a:txBody>
                  <a:tcPr marL="68580" marR="68580" marT="34290" marB="34290"/>
                </a:tc>
                <a:tc>
                  <a:txBody>
                    <a:bodyPr/>
                    <a:lstStyle/>
                    <a:p>
                      <a:r>
                        <a:rPr lang="en-US" sz="1400" dirty="0"/>
                        <a:t>Partner with payers/providers</a:t>
                      </a:r>
                    </a:p>
                    <a:p>
                      <a:endParaRPr lang="en-US" sz="1400" dirty="0"/>
                    </a:p>
                  </a:txBody>
                  <a:tcPr marL="68580" marR="68580" marT="34290" marB="34290"/>
                </a:tc>
                <a:extLst>
                  <a:ext uri="{0D108BD9-81ED-4DB2-BD59-A6C34878D82A}">
                    <a16:rowId xmlns:a16="http://schemas.microsoft.com/office/drawing/2014/main" val="786663852"/>
                  </a:ext>
                </a:extLst>
              </a:tr>
              <a:tr h="533400">
                <a:tc>
                  <a:txBody>
                    <a:bodyPr/>
                    <a:lstStyle/>
                    <a:p>
                      <a:pPr algn="ctr"/>
                      <a:r>
                        <a:rPr lang="en-US" sz="1400" b="1" dirty="0"/>
                        <a:t>P</a:t>
                      </a:r>
                    </a:p>
                  </a:txBody>
                  <a:tcPr marL="68580" marR="68580" marT="34290" marB="34290"/>
                </a:tc>
                <a:tc>
                  <a:txBody>
                    <a:bodyPr/>
                    <a:lstStyle/>
                    <a:p>
                      <a:r>
                        <a:rPr lang="en-US" sz="1400" dirty="0"/>
                        <a:t>Partner</a:t>
                      </a:r>
                      <a:r>
                        <a:rPr lang="en-US" sz="1400" baseline="0" dirty="0"/>
                        <a:t> with people</a:t>
                      </a:r>
                      <a:endParaRPr lang="en-US" sz="1400" dirty="0"/>
                    </a:p>
                    <a:p>
                      <a:endParaRPr lang="en-US" sz="1400" dirty="0"/>
                    </a:p>
                  </a:txBody>
                  <a:tcPr marL="68580" marR="68580" marT="34290" marB="34290"/>
                </a:tc>
                <a:extLst>
                  <a:ext uri="{0D108BD9-81ED-4DB2-BD59-A6C34878D82A}">
                    <a16:rowId xmlns:a16="http://schemas.microsoft.com/office/drawing/2014/main" val="2910559754"/>
                  </a:ext>
                </a:extLst>
              </a:tr>
              <a:tr h="480060">
                <a:tc>
                  <a:txBody>
                    <a:bodyPr/>
                    <a:lstStyle/>
                    <a:p>
                      <a:pPr algn="ctr"/>
                      <a:r>
                        <a:rPr lang="en-US" sz="1400" b="1" dirty="0"/>
                        <a:t>T</a:t>
                      </a:r>
                    </a:p>
                  </a:txBody>
                  <a:tcPr marL="68580" marR="68580" marT="34290" marB="34290"/>
                </a:tc>
                <a:tc>
                  <a:txBody>
                    <a:bodyPr/>
                    <a:lstStyle/>
                    <a:p>
                      <a:r>
                        <a:rPr lang="en-US" sz="1400" dirty="0"/>
                        <a:t>Technology</a:t>
                      </a:r>
                      <a:r>
                        <a:rPr lang="en-US" sz="1400" baseline="0" dirty="0"/>
                        <a:t> utilization to enhance access/convenience</a:t>
                      </a:r>
                      <a:endParaRPr lang="en-US" sz="1400" dirty="0"/>
                    </a:p>
                  </a:txBody>
                  <a:tcPr marL="68580" marR="68580" marT="34290" marB="34290"/>
                </a:tc>
                <a:extLst>
                  <a:ext uri="{0D108BD9-81ED-4DB2-BD59-A6C34878D82A}">
                    <a16:rowId xmlns:a16="http://schemas.microsoft.com/office/drawing/2014/main" val="1819898270"/>
                  </a:ext>
                </a:extLst>
              </a:tr>
            </a:tbl>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2962517103"/>
              </p:ext>
            </p:extLst>
          </p:nvPr>
        </p:nvGraphicFramePr>
        <p:xfrm>
          <a:off x="3624044" y="2230040"/>
          <a:ext cx="4577564" cy="3457097"/>
        </p:xfrm>
        <a:graphic>
          <a:graphicData uri="http://schemas.openxmlformats.org/drawingml/2006/table">
            <a:tbl>
              <a:tblPr firstRow="1" bandRow="1">
                <a:tableStyleId>{93296810-A885-4BE3-A3E7-6D5BEEA58F35}</a:tableStyleId>
              </a:tblPr>
              <a:tblGrid>
                <a:gridCol w="4577564">
                  <a:extLst>
                    <a:ext uri="{9D8B030D-6E8A-4147-A177-3AD203B41FA5}">
                      <a16:colId xmlns:a16="http://schemas.microsoft.com/office/drawing/2014/main" val="721117107"/>
                    </a:ext>
                  </a:extLst>
                </a:gridCol>
              </a:tblGrid>
              <a:tr h="280458">
                <a:tc>
                  <a:txBody>
                    <a:bodyPr/>
                    <a:lstStyle/>
                    <a:p>
                      <a:pPr algn="ctr"/>
                      <a:r>
                        <a:rPr lang="en-US" sz="1400" dirty="0"/>
                        <a:t>Data</a:t>
                      </a:r>
                    </a:p>
                  </a:txBody>
                  <a:tcPr marL="68580" marR="68580" marT="34290" marB="34290"/>
                </a:tc>
                <a:extLst>
                  <a:ext uri="{0D108BD9-81ED-4DB2-BD59-A6C34878D82A}">
                    <a16:rowId xmlns:a16="http://schemas.microsoft.com/office/drawing/2014/main" val="1758766692"/>
                  </a:ext>
                </a:extLst>
              </a:tr>
              <a:tr h="688420">
                <a:tc>
                  <a:txBody>
                    <a:bodyPr/>
                    <a:lstStyle/>
                    <a:p>
                      <a:r>
                        <a:rPr lang="en-US" sz="1400" dirty="0"/>
                        <a:t>HCAHPS – would you</a:t>
                      </a:r>
                      <a:r>
                        <a:rPr lang="en-US" sz="1400" baseline="0" dirty="0"/>
                        <a:t> recommend</a:t>
                      </a:r>
                      <a:endParaRPr lang="en-US" sz="1400" dirty="0"/>
                    </a:p>
                    <a:p>
                      <a:endParaRPr lang="en-US" sz="1400" dirty="0"/>
                    </a:p>
                  </a:txBody>
                  <a:tcPr marL="68580" marR="68580" marT="34290" marB="34290"/>
                </a:tc>
                <a:extLst>
                  <a:ext uri="{0D108BD9-81ED-4DB2-BD59-A6C34878D82A}">
                    <a16:rowId xmlns:a16="http://schemas.microsoft.com/office/drawing/2014/main" val="257689666"/>
                  </a:ext>
                </a:extLst>
              </a:tr>
              <a:tr h="533400">
                <a:tc>
                  <a:txBody>
                    <a:bodyPr/>
                    <a:lstStyle/>
                    <a:p>
                      <a:r>
                        <a:rPr lang="en-US" sz="1400" dirty="0"/>
                        <a:t>Cost per day of care monthly (salary $/APD) </a:t>
                      </a:r>
                    </a:p>
                    <a:p>
                      <a:endParaRPr lang="en-US" sz="1400" dirty="0"/>
                    </a:p>
                  </a:txBody>
                  <a:tcPr marL="68580" marR="68580" marT="34290" marB="34290"/>
                </a:tc>
                <a:extLst>
                  <a:ext uri="{0D108BD9-81ED-4DB2-BD59-A6C34878D82A}">
                    <a16:rowId xmlns:a16="http://schemas.microsoft.com/office/drawing/2014/main" val="4150316752"/>
                  </a:ext>
                </a:extLst>
              </a:tr>
              <a:tr h="454797">
                <a:tc>
                  <a:txBody>
                    <a:bodyPr/>
                    <a:lstStyle/>
                    <a:p>
                      <a:r>
                        <a:rPr lang="en-US" sz="1400" dirty="0"/>
                        <a:t>a.) # of payer partner patients seen </a:t>
                      </a:r>
                      <a:r>
                        <a:rPr lang="en-US" sz="1400" baseline="0" dirty="0"/>
                        <a:t>per month vs. last year same month</a:t>
                      </a:r>
                    </a:p>
                    <a:p>
                      <a:r>
                        <a:rPr lang="en-US" sz="1400" baseline="0" dirty="0"/>
                        <a:t>b.) # of new patient records this month vs. last year same month</a:t>
                      </a:r>
                      <a:endParaRPr lang="en-US" sz="1400" dirty="0"/>
                    </a:p>
                  </a:txBody>
                  <a:tcPr marL="68580" marR="68580" marT="34290" marB="34290"/>
                </a:tc>
                <a:extLst>
                  <a:ext uri="{0D108BD9-81ED-4DB2-BD59-A6C34878D82A}">
                    <a16:rowId xmlns:a16="http://schemas.microsoft.com/office/drawing/2014/main" val="786663852"/>
                  </a:ext>
                </a:extLst>
              </a:tr>
              <a:tr h="536017">
                <a:tc>
                  <a:txBody>
                    <a:bodyPr/>
                    <a:lstStyle/>
                    <a:p>
                      <a:r>
                        <a:rPr lang="en-US" sz="1400" b="0" dirty="0"/>
                        <a:t>Workforce, community</a:t>
                      </a:r>
                    </a:p>
                  </a:txBody>
                  <a:tcPr marL="68580" marR="68580" marT="34290" marB="34290"/>
                </a:tc>
                <a:extLst>
                  <a:ext uri="{0D108BD9-81ED-4DB2-BD59-A6C34878D82A}">
                    <a16:rowId xmlns:a16="http://schemas.microsoft.com/office/drawing/2014/main" val="2910559754"/>
                  </a:ext>
                </a:extLst>
              </a:tr>
              <a:tr h="492697">
                <a:tc>
                  <a:txBody>
                    <a:bodyPr/>
                    <a:lstStyle/>
                    <a:p>
                      <a:pPr algn="l"/>
                      <a:r>
                        <a:rPr lang="en-US" sz="1400" dirty="0"/>
                        <a:t>UC visits + ED visits + # of Health Screenings + # of Tele/Virtual visits + Webpage hits = </a:t>
                      </a:r>
                      <a:r>
                        <a:rPr lang="en-US" sz="1400" b="1" dirty="0"/>
                        <a:t>X</a:t>
                      </a:r>
                      <a:r>
                        <a:rPr lang="en-US" sz="1400" dirty="0"/>
                        <a:t> </a:t>
                      </a:r>
                    </a:p>
                  </a:txBody>
                  <a:tcPr marL="68580" marR="68580" marT="34290" marB="34290"/>
                </a:tc>
                <a:extLst>
                  <a:ext uri="{0D108BD9-81ED-4DB2-BD59-A6C34878D82A}">
                    <a16:rowId xmlns:a16="http://schemas.microsoft.com/office/drawing/2014/main" val="1819898270"/>
                  </a:ext>
                </a:extLst>
              </a:tr>
            </a:tbl>
          </a:graphicData>
        </a:graphic>
      </p:graphicFrame>
      <p:sp>
        <p:nvSpPr>
          <p:cNvPr id="9" name="Left Arrow 8"/>
          <p:cNvSpPr/>
          <p:nvPr/>
        </p:nvSpPr>
        <p:spPr>
          <a:xfrm>
            <a:off x="3239096" y="2744712"/>
            <a:ext cx="384948"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Left Arrow 9"/>
          <p:cNvSpPr/>
          <p:nvPr/>
        </p:nvSpPr>
        <p:spPr>
          <a:xfrm>
            <a:off x="3233534" y="3405345"/>
            <a:ext cx="384948"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Left Arrow 10"/>
          <p:cNvSpPr/>
          <p:nvPr/>
        </p:nvSpPr>
        <p:spPr>
          <a:xfrm>
            <a:off x="3232624" y="4080291"/>
            <a:ext cx="384950"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Left Arrow 11"/>
          <p:cNvSpPr/>
          <p:nvPr/>
        </p:nvSpPr>
        <p:spPr>
          <a:xfrm>
            <a:off x="3239094" y="5332631"/>
            <a:ext cx="384950"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Left Arrow 12"/>
          <p:cNvSpPr/>
          <p:nvPr/>
        </p:nvSpPr>
        <p:spPr>
          <a:xfrm>
            <a:off x="3251282" y="4837031"/>
            <a:ext cx="391420"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152553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d toy person in front of two lines of white figures">
            <a:extLst>
              <a:ext uri="{FF2B5EF4-FFF2-40B4-BE49-F238E27FC236}">
                <a16:creationId xmlns:a16="http://schemas.microsoft.com/office/drawing/2014/main" id="{15EFA66F-2888-0F09-1E4E-4C7D80FF785E}"/>
              </a:ext>
            </a:extLst>
          </p:cNvPr>
          <p:cNvPicPr>
            <a:picLocks noChangeAspect="1"/>
          </p:cNvPicPr>
          <p:nvPr/>
        </p:nvPicPr>
        <p:blipFill>
          <a:blip r:embed="rId3"/>
          <a:srcRect l="32557" r="28651"/>
          <a:stretch/>
        </p:blipFill>
        <p:spPr>
          <a:xfrm>
            <a:off x="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FD1E0232-63BF-B107-832F-3BB7E7AF0875}"/>
              </a:ext>
            </a:extLst>
          </p:cNvPr>
          <p:cNvSpPr>
            <a:spLocks noGrp="1"/>
          </p:cNvSpPr>
          <p:nvPr>
            <p:ph type="title"/>
          </p:nvPr>
        </p:nvSpPr>
        <p:spPr>
          <a:xfrm>
            <a:off x="2314005" y="629228"/>
            <a:ext cx="5216348" cy="1320800"/>
          </a:xfrm>
        </p:spPr>
        <p:txBody>
          <a:bodyPr>
            <a:normAutofit/>
          </a:bodyPr>
          <a:lstStyle/>
          <a:p>
            <a:r>
              <a:rPr lang="en-US" dirty="0"/>
              <a:t>Attendance Policy – Unplanned Absences</a:t>
            </a:r>
          </a:p>
        </p:txBody>
      </p:sp>
      <p:sp>
        <p:nvSpPr>
          <p:cNvPr id="3" name="Content Placeholder 2">
            <a:extLst>
              <a:ext uri="{FF2B5EF4-FFF2-40B4-BE49-F238E27FC236}">
                <a16:creationId xmlns:a16="http://schemas.microsoft.com/office/drawing/2014/main" id="{855CCD50-048E-49E3-886D-6F0ECF162FCD}"/>
              </a:ext>
            </a:extLst>
          </p:cNvPr>
          <p:cNvSpPr>
            <a:spLocks noGrp="1"/>
          </p:cNvSpPr>
          <p:nvPr>
            <p:ph idx="1"/>
          </p:nvPr>
        </p:nvSpPr>
        <p:spPr>
          <a:xfrm>
            <a:off x="3746917" y="2169554"/>
            <a:ext cx="3783436" cy="3880773"/>
          </a:xfrm>
        </p:spPr>
        <p:txBody>
          <a:bodyPr>
            <a:normAutofit/>
          </a:bodyPr>
          <a:lstStyle/>
          <a:p>
            <a:r>
              <a:rPr lang="en-US" dirty="0"/>
              <a:t>New Employees                         	</a:t>
            </a:r>
            <a:r>
              <a:rPr lang="en-US" sz="1400" dirty="0"/>
              <a:t>-6 Month Probationary Period</a:t>
            </a:r>
          </a:p>
          <a:p>
            <a:pPr lvl="1"/>
            <a:r>
              <a:rPr lang="en-US" dirty="0"/>
              <a:t>1</a:t>
            </a:r>
            <a:r>
              <a:rPr lang="en-US" baseline="30000" dirty="0"/>
              <a:t>st</a:t>
            </a:r>
            <a:r>
              <a:rPr lang="en-US" dirty="0"/>
              <a:t> Unplanned Absence            –Friendly warning from                   manager</a:t>
            </a:r>
          </a:p>
          <a:p>
            <a:pPr lvl="1"/>
            <a:r>
              <a:rPr lang="en-US" dirty="0"/>
              <a:t>2</a:t>
            </a:r>
            <a:r>
              <a:rPr lang="en-US" baseline="30000" dirty="0"/>
              <a:t>nd</a:t>
            </a:r>
            <a:r>
              <a:rPr lang="en-US" dirty="0"/>
              <a:t> Unplanned Absence            –Final Written Warning</a:t>
            </a:r>
          </a:p>
          <a:p>
            <a:pPr lvl="1"/>
            <a:r>
              <a:rPr lang="en-US" dirty="0"/>
              <a:t>3</a:t>
            </a:r>
            <a:r>
              <a:rPr lang="en-US" baseline="30000" dirty="0"/>
              <a:t>rd</a:t>
            </a:r>
            <a:r>
              <a:rPr lang="en-US" dirty="0"/>
              <a:t> Unplanned Absence            –Termination of Employment</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8788964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0232-63BF-B107-832F-3BB7E7AF0875}"/>
              </a:ext>
            </a:extLst>
          </p:cNvPr>
          <p:cNvSpPr>
            <a:spLocks noGrp="1"/>
          </p:cNvSpPr>
          <p:nvPr>
            <p:ph type="title"/>
          </p:nvPr>
        </p:nvSpPr>
        <p:spPr>
          <a:xfrm>
            <a:off x="0" y="519952"/>
            <a:ext cx="9143979" cy="1320800"/>
          </a:xfrm>
        </p:spPr>
        <p:txBody>
          <a:bodyPr>
            <a:normAutofit/>
          </a:bodyPr>
          <a:lstStyle/>
          <a:p>
            <a:pPr algn="ctr"/>
            <a:r>
              <a:rPr lang="en-US" dirty="0"/>
              <a:t>Attendance Policy – </a:t>
            </a:r>
            <a:br>
              <a:rPr lang="en-US" dirty="0"/>
            </a:br>
            <a:r>
              <a:rPr lang="en-US" dirty="0"/>
              <a:t>Unplanned Absences Cont. </a:t>
            </a:r>
          </a:p>
        </p:txBody>
      </p:sp>
      <p:pic>
        <p:nvPicPr>
          <p:cNvPr id="10" name="Picture 9" descr="Red toy person in front of two lines of white figures">
            <a:extLst>
              <a:ext uri="{FF2B5EF4-FFF2-40B4-BE49-F238E27FC236}">
                <a16:creationId xmlns:a16="http://schemas.microsoft.com/office/drawing/2014/main" id="{15EFA66F-2888-0F09-1E4E-4C7D80FF785E}"/>
              </a:ext>
            </a:extLst>
          </p:cNvPr>
          <p:cNvPicPr>
            <a:picLocks noChangeAspect="1"/>
          </p:cNvPicPr>
          <p:nvPr/>
        </p:nvPicPr>
        <p:blipFill>
          <a:blip r:embed="rId3"/>
          <a:srcRect l="45284" t="9091" r="36869" b="-1"/>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 name="Content Placeholder 2">
            <a:extLst>
              <a:ext uri="{FF2B5EF4-FFF2-40B4-BE49-F238E27FC236}">
                <a16:creationId xmlns:a16="http://schemas.microsoft.com/office/drawing/2014/main" id="{855CCD50-048E-49E3-886D-6F0ECF162FCD}"/>
              </a:ext>
            </a:extLst>
          </p:cNvPr>
          <p:cNvSpPr>
            <a:spLocks noGrp="1"/>
          </p:cNvSpPr>
          <p:nvPr>
            <p:ph idx="1"/>
          </p:nvPr>
        </p:nvSpPr>
        <p:spPr>
          <a:xfrm>
            <a:off x="2522653" y="2072814"/>
            <a:ext cx="4818330" cy="3880773"/>
          </a:xfrm>
        </p:spPr>
        <p:txBody>
          <a:bodyPr>
            <a:normAutofit/>
          </a:bodyPr>
          <a:lstStyle/>
          <a:p>
            <a:pPr>
              <a:lnSpc>
                <a:spcPct val="90000"/>
              </a:lnSpc>
            </a:pPr>
            <a:r>
              <a:rPr lang="en-US" dirty="0"/>
              <a:t>All Employees (after first 6 months)</a:t>
            </a:r>
          </a:p>
          <a:p>
            <a:pPr lvl="1">
              <a:lnSpc>
                <a:spcPct val="90000"/>
              </a:lnSpc>
            </a:pPr>
            <a:r>
              <a:rPr lang="en-US" dirty="0"/>
              <a:t>1</a:t>
            </a:r>
            <a:r>
              <a:rPr lang="en-US" baseline="30000" dirty="0"/>
              <a:t>st </a:t>
            </a:r>
            <a:r>
              <a:rPr lang="en-US" dirty="0"/>
              <a:t>– 3</a:t>
            </a:r>
            <a:r>
              <a:rPr lang="en-US" baseline="30000" dirty="0"/>
              <a:t>rd</a:t>
            </a:r>
            <a:r>
              <a:rPr lang="en-US" dirty="0"/>
              <a:t>  Unplanned Absences                         -No Coaching</a:t>
            </a:r>
          </a:p>
          <a:p>
            <a:pPr lvl="1">
              <a:lnSpc>
                <a:spcPct val="90000"/>
              </a:lnSpc>
            </a:pPr>
            <a:r>
              <a:rPr lang="en-US" dirty="0"/>
              <a:t>4</a:t>
            </a:r>
            <a:r>
              <a:rPr lang="en-US" baseline="30000" dirty="0"/>
              <a:t>th</a:t>
            </a:r>
            <a:r>
              <a:rPr lang="en-US" dirty="0"/>
              <a:t> – 5</a:t>
            </a:r>
            <a:r>
              <a:rPr lang="en-US" baseline="30000" dirty="0"/>
              <a:t>th</a:t>
            </a:r>
            <a:r>
              <a:rPr lang="en-US" dirty="0"/>
              <a:t> Unplanned Absences                         -Verbal Reminders </a:t>
            </a:r>
          </a:p>
          <a:p>
            <a:pPr lvl="1">
              <a:lnSpc>
                <a:spcPct val="90000"/>
              </a:lnSpc>
            </a:pPr>
            <a:r>
              <a:rPr lang="en-US" dirty="0"/>
              <a:t>6</a:t>
            </a:r>
            <a:r>
              <a:rPr lang="en-US" baseline="30000" dirty="0"/>
              <a:t>th</a:t>
            </a:r>
            <a:r>
              <a:rPr lang="en-US" dirty="0"/>
              <a:t> Unplanned Absence                             –Documented Coaching</a:t>
            </a:r>
          </a:p>
          <a:p>
            <a:pPr lvl="1">
              <a:lnSpc>
                <a:spcPct val="90000"/>
              </a:lnSpc>
            </a:pPr>
            <a:r>
              <a:rPr lang="en-US" dirty="0"/>
              <a:t>7</a:t>
            </a:r>
            <a:r>
              <a:rPr lang="en-US" baseline="30000" dirty="0"/>
              <a:t>th</a:t>
            </a:r>
            <a:r>
              <a:rPr lang="en-US" dirty="0"/>
              <a:t> Unplanned Absence                             -Documented Disciplinary Warning</a:t>
            </a:r>
          </a:p>
          <a:p>
            <a:pPr lvl="1">
              <a:lnSpc>
                <a:spcPct val="90000"/>
              </a:lnSpc>
            </a:pPr>
            <a:r>
              <a:rPr lang="en-US" dirty="0"/>
              <a:t>8</a:t>
            </a:r>
            <a:r>
              <a:rPr lang="en-US" baseline="30000" dirty="0"/>
              <a:t>th</a:t>
            </a:r>
            <a:r>
              <a:rPr lang="en-US" dirty="0"/>
              <a:t> Unplanned Absence                             –Documented Final Disciplinary Warning</a:t>
            </a:r>
          </a:p>
          <a:p>
            <a:pPr lvl="1">
              <a:lnSpc>
                <a:spcPct val="90000"/>
              </a:lnSpc>
            </a:pPr>
            <a:r>
              <a:rPr lang="en-US" dirty="0"/>
              <a:t>9</a:t>
            </a:r>
            <a:r>
              <a:rPr lang="en-US" baseline="30000" dirty="0"/>
              <a:t>th</a:t>
            </a:r>
            <a:r>
              <a:rPr lang="en-US" dirty="0"/>
              <a:t> Unplanned Absence                             -Termination of Employment</a:t>
            </a:r>
          </a:p>
          <a:p>
            <a:pPr lvl="1">
              <a:lnSpc>
                <a:spcPct val="90000"/>
              </a:lnSpc>
            </a:pPr>
            <a:endParaRPr lang="en-US" dirty="0"/>
          </a:p>
          <a:p>
            <a:pPr lvl="1">
              <a:lnSpc>
                <a:spcPct val="90000"/>
              </a:lnSpc>
            </a:pPr>
            <a:endParaRPr lang="en-US" dirty="0"/>
          </a:p>
        </p:txBody>
      </p:sp>
    </p:spTree>
    <p:extLst>
      <p:ext uri="{BB962C8B-B14F-4D97-AF65-F5344CB8AC3E}">
        <p14:creationId xmlns:p14="http://schemas.microsoft.com/office/powerpoint/2010/main" val="1978831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7501" cy="1320800"/>
          </a:xfrm>
        </p:spPr>
        <p:txBody>
          <a:bodyPr anchor="t">
            <a:normAutofit/>
          </a:bodyPr>
          <a:lstStyle/>
          <a:p>
            <a:r>
              <a:rPr lang="en-US" dirty="0"/>
              <a:t>Who to call if you are sick?</a:t>
            </a:r>
          </a:p>
        </p:txBody>
      </p:sp>
      <p:pic>
        <p:nvPicPr>
          <p:cNvPr id="12" name="Graphic 11" descr="Call center">
            <a:extLst>
              <a:ext uri="{FF2B5EF4-FFF2-40B4-BE49-F238E27FC236}">
                <a16:creationId xmlns:a16="http://schemas.microsoft.com/office/drawing/2014/main" id="{F61D0E67-807E-C10D-6FA1-E3EDBED017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105" y="2159331"/>
            <a:ext cx="2186980" cy="2186980"/>
          </a:xfrm>
          <a:prstGeom prst="rect">
            <a:avLst/>
          </a:prstGeom>
        </p:spPr>
      </p:pic>
      <p:sp>
        <p:nvSpPr>
          <p:cNvPr id="3" name="Content Placeholder 2"/>
          <p:cNvSpPr>
            <a:spLocks noGrp="1"/>
          </p:cNvSpPr>
          <p:nvPr>
            <p:ph idx="1"/>
          </p:nvPr>
        </p:nvSpPr>
        <p:spPr>
          <a:xfrm>
            <a:off x="3047370" y="2160589"/>
            <a:ext cx="3905879" cy="3880773"/>
          </a:xfrm>
        </p:spPr>
        <p:txBody>
          <a:bodyPr>
            <a:normAutofit/>
          </a:bodyPr>
          <a:lstStyle/>
          <a:p>
            <a:pPr>
              <a:lnSpc>
                <a:spcPct val="90000"/>
              </a:lnSpc>
            </a:pPr>
            <a:r>
              <a:rPr lang="en-US" sz="1500" dirty="0"/>
              <a:t>Call your manager.</a:t>
            </a:r>
          </a:p>
          <a:p>
            <a:pPr marL="0" indent="0">
              <a:lnSpc>
                <a:spcPct val="90000"/>
              </a:lnSpc>
              <a:buNone/>
            </a:pPr>
            <a:endParaRPr lang="en-US" dirty="0"/>
          </a:p>
          <a:p>
            <a:pPr>
              <a:lnSpc>
                <a:spcPct val="90000"/>
              </a:lnSpc>
            </a:pPr>
            <a:r>
              <a:rPr lang="en-US" sz="1500" dirty="0"/>
              <a:t>If it’s PM’s, Evenings, or Weekends, call the </a:t>
            </a:r>
            <a:r>
              <a:rPr lang="en-US" sz="1500" b="1" dirty="0"/>
              <a:t>Care Coordinator at 608-873-2358.</a:t>
            </a:r>
          </a:p>
          <a:p>
            <a:pPr marL="0" indent="0">
              <a:lnSpc>
                <a:spcPct val="90000"/>
              </a:lnSpc>
              <a:buNone/>
            </a:pPr>
            <a:endParaRPr lang="en-US" sz="1500" dirty="0"/>
          </a:p>
          <a:p>
            <a:pPr>
              <a:lnSpc>
                <a:spcPct val="90000"/>
              </a:lnSpc>
            </a:pPr>
            <a:r>
              <a:rPr lang="en-US" sz="1500" dirty="0"/>
              <a:t>You can never go wrong by calling the Care Coordinator.  They will relay the message to the appropriate people.</a:t>
            </a:r>
          </a:p>
          <a:p>
            <a:pPr marL="0" indent="0">
              <a:lnSpc>
                <a:spcPct val="90000"/>
              </a:lnSpc>
              <a:buNone/>
            </a:pPr>
            <a:endParaRPr lang="en-US" sz="1500" dirty="0"/>
          </a:p>
          <a:p>
            <a:pPr>
              <a:lnSpc>
                <a:spcPct val="90000"/>
              </a:lnSpc>
            </a:pPr>
            <a:r>
              <a:rPr lang="en-US" sz="1500" dirty="0"/>
              <a:t>Your department manager should also go over this procedure with you.</a:t>
            </a:r>
          </a:p>
        </p:txBody>
      </p:sp>
    </p:spTree>
    <p:extLst>
      <p:ext uri="{BB962C8B-B14F-4D97-AF65-F5344CB8AC3E}">
        <p14:creationId xmlns:p14="http://schemas.microsoft.com/office/powerpoint/2010/main" val="21122648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323109"/>
            <a:ext cx="8269288" cy="4227513"/>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dirty="0"/>
              <a:t>Any Questions </a:t>
            </a:r>
          </a:p>
          <a:p>
            <a:pPr>
              <a:buFont typeface="Wingdings" pitchFamily="2" charset="2"/>
              <a:buNone/>
            </a:pPr>
            <a:r>
              <a:rPr lang="en-US" sz="5400" b="1" dirty="0"/>
              <a:t>    Re: Attendance &amp;     	Unplanned Absence?</a:t>
            </a:r>
          </a:p>
        </p:txBody>
      </p:sp>
    </p:spTree>
    <p:extLst>
      <p:ext uri="{BB962C8B-B14F-4D97-AF65-F5344CB8AC3E}">
        <p14:creationId xmlns:p14="http://schemas.microsoft.com/office/powerpoint/2010/main" val="3025494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36" y="277091"/>
            <a:ext cx="7704667" cy="1981200"/>
          </a:xfrm>
        </p:spPr>
        <p:txBody>
          <a:bodyPr>
            <a:normAutofit/>
          </a:bodyPr>
          <a:lstStyle/>
          <a:p>
            <a:r>
              <a:rPr lang="en-US" sz="3800" b="1" dirty="0"/>
              <a:t>Summary of Anti-Harassment/Bullying Policy #9.22</a:t>
            </a:r>
          </a:p>
        </p:txBody>
      </p:sp>
      <p:sp>
        <p:nvSpPr>
          <p:cNvPr id="3" name="Content Placeholder 2"/>
          <p:cNvSpPr>
            <a:spLocks noGrp="1"/>
          </p:cNvSpPr>
          <p:nvPr>
            <p:ph idx="1"/>
          </p:nvPr>
        </p:nvSpPr>
        <p:spPr>
          <a:xfrm>
            <a:off x="85436" y="2258291"/>
            <a:ext cx="7460673" cy="4343399"/>
          </a:xfrm>
        </p:spPr>
        <p:txBody>
          <a:bodyPr>
            <a:normAutofit fontScale="70000" lnSpcReduction="20000"/>
          </a:bodyPr>
          <a:lstStyle/>
          <a:p>
            <a:pPr>
              <a:lnSpc>
                <a:spcPct val="80000"/>
              </a:lnSpc>
            </a:pPr>
            <a:r>
              <a:rPr lang="en-US" sz="2300" dirty="0"/>
              <a:t>Stoughton Health is an equal opportunity employer committed to     maintaining a workplace free from any type of discrimination, including freedom from sexual or other harassment (with regard to an individual's     race, color, religion, sexual orientation, gender identity, national origin,     age, disability, etc.), or  other derogatory or objectionable conduct.</a:t>
            </a:r>
          </a:p>
          <a:p>
            <a:pPr marL="0" indent="0">
              <a:lnSpc>
                <a:spcPct val="80000"/>
              </a:lnSpc>
              <a:buNone/>
            </a:pPr>
            <a:endParaRPr lang="en-US" sz="1300" dirty="0"/>
          </a:p>
          <a:p>
            <a:pPr>
              <a:lnSpc>
                <a:spcPct val="80000"/>
              </a:lnSpc>
            </a:pPr>
            <a:r>
              <a:rPr lang="en-US" sz="2300" dirty="0"/>
              <a:t>Stoughton Health also considers workplace bullying unacceptable and will    not tolerate it under any circumstances.  In keeping this commitment, Stoughton Hospital deems this behavior toward any of its employees or customers to be strictly prohibited. </a:t>
            </a:r>
          </a:p>
          <a:p>
            <a:pPr>
              <a:lnSpc>
                <a:spcPct val="80000"/>
              </a:lnSpc>
              <a:buNone/>
            </a:pPr>
            <a:endParaRPr lang="en-US" sz="1300" dirty="0"/>
          </a:p>
          <a:p>
            <a:pPr>
              <a:lnSpc>
                <a:spcPct val="80000"/>
              </a:lnSpc>
            </a:pPr>
            <a:r>
              <a:rPr lang="en-US" sz="2300" u="sng" dirty="0"/>
              <a:t>Definition</a:t>
            </a:r>
            <a:r>
              <a:rPr lang="en-US" sz="2300" dirty="0"/>
              <a:t>: “Harassment” Conduct that has the purpose or effect of unreasonable interference with work performance, or which creates an intimidating, hostile, or offensive working environment. </a:t>
            </a:r>
          </a:p>
          <a:p>
            <a:pPr marL="0" indent="0">
              <a:lnSpc>
                <a:spcPct val="80000"/>
              </a:lnSpc>
              <a:buNone/>
            </a:pPr>
            <a:endParaRPr lang="en-US" sz="1400" dirty="0"/>
          </a:p>
          <a:p>
            <a:pPr>
              <a:lnSpc>
                <a:spcPct val="80000"/>
              </a:lnSpc>
            </a:pPr>
            <a:r>
              <a:rPr lang="en-US" sz="2300" u="sng" dirty="0"/>
              <a:t>Definition:</a:t>
            </a:r>
            <a:r>
              <a:rPr lang="en-US" sz="2300" dirty="0"/>
              <a:t>  “Bullying” is offensive, intimidating, malicious or insulting behavior involving the misuse of power that makes a person feel      vulnerable, upset, humiliated, undermined or threatened.  “Power”                   does not always mean being in a position of authority, but can include        both personal strength and the power to coerce through fear or       intimidation.  Bullying can take the form of physical, verbal and                 non-verbal conduct.  </a:t>
            </a:r>
          </a:p>
          <a:p>
            <a:pPr marL="0" indent="0">
              <a:lnSpc>
                <a:spcPct val="80000"/>
              </a:lnSpc>
              <a:buNone/>
            </a:pPr>
            <a:endParaRPr lang="en-US" sz="2300" dirty="0"/>
          </a:p>
          <a:p>
            <a:pPr>
              <a:lnSpc>
                <a:spcPct val="80000"/>
              </a:lnSpc>
              <a:buNone/>
            </a:pPr>
            <a:endParaRPr lang="en-US" sz="1300" dirty="0"/>
          </a:p>
          <a:p>
            <a:pPr>
              <a:lnSpc>
                <a:spcPct val="80000"/>
              </a:lnSpc>
            </a:pPr>
            <a:endParaRPr lang="en-US" dirty="0"/>
          </a:p>
          <a:p>
            <a:endParaRPr lang="en-US" dirty="0"/>
          </a:p>
        </p:txBody>
      </p:sp>
    </p:spTree>
    <p:extLst>
      <p:ext uri="{BB962C8B-B14F-4D97-AF65-F5344CB8AC3E}">
        <p14:creationId xmlns:p14="http://schemas.microsoft.com/office/powerpoint/2010/main" val="12048708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46" y="258618"/>
            <a:ext cx="7704667" cy="1981200"/>
          </a:xfrm>
        </p:spPr>
        <p:txBody>
          <a:bodyPr>
            <a:normAutofit/>
          </a:bodyPr>
          <a:lstStyle/>
          <a:p>
            <a:r>
              <a:rPr lang="en-US" sz="3800" b="1" dirty="0"/>
              <a:t>Summary of Anti-Harassment/Bullying Policy #9.22</a:t>
            </a:r>
          </a:p>
        </p:txBody>
      </p:sp>
      <p:sp>
        <p:nvSpPr>
          <p:cNvPr id="3" name="Content Placeholder 2"/>
          <p:cNvSpPr>
            <a:spLocks noGrp="1"/>
          </p:cNvSpPr>
          <p:nvPr>
            <p:ph idx="1"/>
          </p:nvPr>
        </p:nvSpPr>
        <p:spPr>
          <a:xfrm>
            <a:off x="257079" y="2374723"/>
            <a:ext cx="6781030" cy="4343399"/>
          </a:xfrm>
        </p:spPr>
        <p:txBody>
          <a:bodyPr>
            <a:normAutofit/>
          </a:bodyPr>
          <a:lstStyle/>
          <a:p>
            <a:r>
              <a:rPr lang="en-US" sz="1800" dirty="0"/>
              <a:t>Any employee who has been subjected to harassment/and or bullying or believes they have observed prohibitive harassment/and or bullying occurring in the workplace should report the incident immediately to the Human Resources Vice President without fear of retaliation.</a:t>
            </a:r>
          </a:p>
          <a:p>
            <a:pPr marL="0" indent="0">
              <a:buNone/>
            </a:pPr>
            <a:endParaRPr lang="en-US" sz="900" dirty="0"/>
          </a:p>
          <a:p>
            <a:r>
              <a:rPr lang="en-US" sz="1800" dirty="0"/>
              <a:t>Harassment/Bullying Reporting forms are available from the Human Resources Department.</a:t>
            </a:r>
          </a:p>
        </p:txBody>
      </p:sp>
    </p:spTree>
    <p:extLst>
      <p:ext uri="{BB962C8B-B14F-4D97-AF65-F5344CB8AC3E}">
        <p14:creationId xmlns:p14="http://schemas.microsoft.com/office/powerpoint/2010/main" val="20953895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65739" y="1454727"/>
            <a:ext cx="6135256" cy="41148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dirty="0"/>
              <a:t>Any Questions Re:</a:t>
            </a:r>
          </a:p>
          <a:p>
            <a:pPr>
              <a:buFont typeface="Wingdings" pitchFamily="2" charset="2"/>
              <a:buNone/>
            </a:pPr>
            <a:r>
              <a:rPr lang="en-US" sz="5400" b="1" dirty="0"/>
              <a:t>Harassment/</a:t>
            </a:r>
          </a:p>
          <a:p>
            <a:pPr>
              <a:buFont typeface="Wingdings" pitchFamily="2" charset="2"/>
              <a:buNone/>
            </a:pPr>
            <a:r>
              <a:rPr lang="en-US" sz="5400" b="1" dirty="0"/>
              <a:t>Bullying?</a:t>
            </a:r>
          </a:p>
        </p:txBody>
      </p:sp>
    </p:spTree>
    <p:extLst>
      <p:ext uri="{BB962C8B-B14F-4D97-AF65-F5344CB8AC3E}">
        <p14:creationId xmlns:p14="http://schemas.microsoft.com/office/powerpoint/2010/main" val="25320206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Your Obligations as an Employee of SH #9.86</a:t>
            </a:r>
          </a:p>
        </p:txBody>
      </p:sp>
      <p:sp>
        <p:nvSpPr>
          <p:cNvPr id="3" name="Content Placeholder 2"/>
          <p:cNvSpPr>
            <a:spLocks noGrp="1"/>
          </p:cNvSpPr>
          <p:nvPr>
            <p:ph idx="1"/>
          </p:nvPr>
        </p:nvSpPr>
        <p:spPr>
          <a:xfrm>
            <a:off x="94673" y="1804325"/>
            <a:ext cx="7391400" cy="4419600"/>
          </a:xfrm>
        </p:spPr>
        <p:txBody>
          <a:bodyPr>
            <a:normAutofit fontScale="77500" lnSpcReduction="20000"/>
          </a:bodyPr>
          <a:lstStyle/>
          <a:p>
            <a:pPr>
              <a:lnSpc>
                <a:spcPct val="90000"/>
              </a:lnSpc>
            </a:pPr>
            <a:r>
              <a:rPr lang="en-US" sz="2300" dirty="0"/>
              <a:t>As a health care employer, Stoughton Health must meet many different regulatory requirements from various federal, state, local and accrediting agencies.  These requirements are stringent but intended to ensure your safety and the safety of our patients.</a:t>
            </a:r>
          </a:p>
          <a:p>
            <a:pPr marL="0" indent="0">
              <a:lnSpc>
                <a:spcPct val="90000"/>
              </a:lnSpc>
              <a:buNone/>
            </a:pPr>
            <a:endParaRPr lang="en-US" sz="2300" dirty="0"/>
          </a:p>
          <a:p>
            <a:pPr>
              <a:lnSpc>
                <a:spcPct val="90000"/>
              </a:lnSpc>
            </a:pPr>
            <a:r>
              <a:rPr lang="en-US" sz="2300" dirty="0"/>
              <a:t>As an employee of Stoughton Health, it is your obligation to hold yourself accountable and comply with any requirements in a timely manner.  </a:t>
            </a:r>
          </a:p>
          <a:p>
            <a:pPr>
              <a:lnSpc>
                <a:spcPct val="90000"/>
              </a:lnSpc>
              <a:buNone/>
            </a:pPr>
            <a:endParaRPr lang="en-US" sz="1100" dirty="0"/>
          </a:p>
          <a:p>
            <a:pPr>
              <a:lnSpc>
                <a:spcPct val="90000"/>
              </a:lnSpc>
            </a:pPr>
            <a:r>
              <a:rPr lang="en-US" sz="2300" dirty="0"/>
              <a:t>As an employee of Stoughton Health, your work performance will be measured on the following evaluation criteria:</a:t>
            </a:r>
          </a:p>
          <a:p>
            <a:pPr lvl="1">
              <a:lnSpc>
                <a:spcPct val="90000"/>
              </a:lnSpc>
            </a:pPr>
            <a:r>
              <a:rPr lang="en-US" sz="2100" dirty="0"/>
              <a:t>Position description/performance evaluation measures</a:t>
            </a:r>
          </a:p>
          <a:p>
            <a:pPr lvl="1">
              <a:lnSpc>
                <a:spcPct val="90000"/>
              </a:lnSpc>
            </a:pPr>
            <a:r>
              <a:rPr lang="en-US" sz="2100" dirty="0"/>
              <a:t>Adherence to department specific policies and procedures</a:t>
            </a:r>
          </a:p>
          <a:p>
            <a:pPr lvl="1">
              <a:lnSpc>
                <a:spcPct val="90000"/>
              </a:lnSpc>
            </a:pPr>
            <a:r>
              <a:rPr lang="en-US" sz="2100" dirty="0"/>
              <a:t>Adherence to guidelines and procedures outlined in the Employee Handbook</a:t>
            </a:r>
          </a:p>
          <a:p>
            <a:pPr lvl="1">
              <a:lnSpc>
                <a:spcPct val="90000"/>
              </a:lnSpc>
            </a:pPr>
            <a:r>
              <a:rPr lang="en-US" sz="2100" dirty="0"/>
              <a:t>Adherence to general policy and procedures</a:t>
            </a:r>
          </a:p>
          <a:p>
            <a:pPr lvl="1">
              <a:lnSpc>
                <a:spcPct val="90000"/>
              </a:lnSpc>
            </a:pPr>
            <a:r>
              <a:rPr lang="en-US" sz="2100" dirty="0"/>
              <a:t>Adherence to Standards of Performance</a:t>
            </a:r>
          </a:p>
          <a:p>
            <a:pPr>
              <a:lnSpc>
                <a:spcPct val="90000"/>
              </a:lnSpc>
              <a:buNone/>
            </a:pPr>
            <a:endParaRPr lang="en-US" sz="1100" dirty="0"/>
          </a:p>
          <a:p>
            <a:endParaRPr lang="en-US" dirty="0"/>
          </a:p>
        </p:txBody>
      </p:sp>
    </p:spTree>
    <p:extLst>
      <p:ext uri="{BB962C8B-B14F-4D97-AF65-F5344CB8AC3E}">
        <p14:creationId xmlns:p14="http://schemas.microsoft.com/office/powerpoint/2010/main" val="7410557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Your Obligations as an Employee of SH #9.86</a:t>
            </a:r>
          </a:p>
        </p:txBody>
      </p:sp>
      <p:sp>
        <p:nvSpPr>
          <p:cNvPr id="3" name="Content Placeholder 2"/>
          <p:cNvSpPr>
            <a:spLocks noGrp="1"/>
          </p:cNvSpPr>
          <p:nvPr>
            <p:ph idx="1"/>
          </p:nvPr>
        </p:nvSpPr>
        <p:spPr>
          <a:xfrm>
            <a:off x="94673" y="1804325"/>
            <a:ext cx="7391400" cy="4419600"/>
          </a:xfrm>
        </p:spPr>
        <p:txBody>
          <a:bodyPr>
            <a:normAutofit fontScale="77500" lnSpcReduction="20000"/>
          </a:bodyPr>
          <a:lstStyle/>
          <a:p>
            <a:pPr>
              <a:lnSpc>
                <a:spcPct val="90000"/>
              </a:lnSpc>
            </a:pPr>
            <a:r>
              <a:rPr lang="en-US" sz="2300" dirty="0"/>
              <a:t>There are a variety of conditions of employment that we are expected to be accountable for:</a:t>
            </a:r>
          </a:p>
          <a:p>
            <a:pPr lvl="1">
              <a:lnSpc>
                <a:spcPct val="90000"/>
              </a:lnSpc>
            </a:pPr>
            <a:r>
              <a:rPr lang="en-US" sz="2100" dirty="0"/>
              <a:t>Mandatory meetings/education due dates</a:t>
            </a:r>
          </a:p>
          <a:p>
            <a:pPr lvl="1">
              <a:lnSpc>
                <a:spcPct val="90000"/>
              </a:lnSpc>
            </a:pPr>
            <a:r>
              <a:rPr lang="en-US" sz="2100" dirty="0"/>
              <a:t>Staff meetings</a:t>
            </a:r>
          </a:p>
          <a:p>
            <a:pPr lvl="1">
              <a:lnSpc>
                <a:spcPct val="90000"/>
              </a:lnSpc>
            </a:pPr>
            <a:r>
              <a:rPr lang="en-US" sz="2100" dirty="0"/>
              <a:t>Policy review</a:t>
            </a:r>
          </a:p>
          <a:p>
            <a:pPr lvl="1">
              <a:lnSpc>
                <a:spcPct val="90000"/>
              </a:lnSpc>
            </a:pPr>
            <a:r>
              <a:rPr lang="en-US" sz="2100" dirty="0"/>
              <a:t>Health requirements/vaccinations</a:t>
            </a:r>
          </a:p>
          <a:p>
            <a:pPr lvl="1">
              <a:lnSpc>
                <a:spcPct val="90000"/>
              </a:lnSpc>
            </a:pPr>
            <a:r>
              <a:rPr lang="en-US" sz="2100" dirty="0"/>
              <a:t>Licensing and certification renewal</a:t>
            </a:r>
          </a:p>
          <a:p>
            <a:pPr lvl="1">
              <a:lnSpc>
                <a:spcPct val="90000"/>
              </a:lnSpc>
            </a:pPr>
            <a:r>
              <a:rPr lang="en-US" sz="2100" dirty="0"/>
              <a:t>Completing and turning requests in on time</a:t>
            </a:r>
          </a:p>
          <a:p>
            <a:pPr lvl="1">
              <a:lnSpc>
                <a:spcPct val="90000"/>
              </a:lnSpc>
            </a:pPr>
            <a:r>
              <a:rPr lang="en-US" sz="2100" dirty="0"/>
              <a:t>Annual Self Evaluations</a:t>
            </a:r>
          </a:p>
          <a:p>
            <a:pPr lvl="1">
              <a:lnSpc>
                <a:spcPct val="90000"/>
              </a:lnSpc>
            </a:pPr>
            <a:r>
              <a:rPr lang="en-US" sz="2100" dirty="0"/>
              <a:t>Self accountability (annual self evals, mandatory meetings)</a:t>
            </a:r>
          </a:p>
          <a:p>
            <a:pPr lvl="1">
              <a:lnSpc>
                <a:spcPct val="90000"/>
              </a:lnSpc>
            </a:pPr>
            <a:r>
              <a:rPr lang="en-US" sz="2100" dirty="0"/>
              <a:t>Responding to all work emails in a timely manner (Expectation to check work emails at least once per shift)</a:t>
            </a:r>
          </a:p>
          <a:p>
            <a:pPr lvl="1">
              <a:lnSpc>
                <a:spcPct val="90000"/>
              </a:lnSpc>
            </a:pPr>
            <a:r>
              <a:rPr lang="en-US" sz="2100" dirty="0"/>
              <a:t>Telephone scripting/etiquette</a:t>
            </a:r>
          </a:p>
          <a:p>
            <a:pPr lvl="1">
              <a:lnSpc>
                <a:spcPct val="90000"/>
              </a:lnSpc>
            </a:pPr>
            <a:r>
              <a:rPr lang="en-US" sz="2100" dirty="0"/>
              <a:t>Social media posting accountability</a:t>
            </a:r>
          </a:p>
          <a:p>
            <a:pPr lvl="1">
              <a:lnSpc>
                <a:spcPct val="90000"/>
              </a:lnSpc>
            </a:pPr>
            <a:r>
              <a:rPr lang="en-US" sz="2100" dirty="0"/>
              <a:t>HIPAA privacy</a:t>
            </a:r>
          </a:p>
          <a:p>
            <a:pPr>
              <a:lnSpc>
                <a:spcPct val="90000"/>
              </a:lnSpc>
              <a:buNone/>
            </a:pPr>
            <a:endParaRPr lang="en-US" sz="1100" dirty="0"/>
          </a:p>
          <a:p>
            <a:endParaRPr lang="en-US" dirty="0"/>
          </a:p>
        </p:txBody>
      </p:sp>
    </p:spTree>
    <p:extLst>
      <p:ext uri="{BB962C8B-B14F-4D97-AF65-F5344CB8AC3E}">
        <p14:creationId xmlns:p14="http://schemas.microsoft.com/office/powerpoint/2010/main" val="4988969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Your Obligations as an Employee of SH #9.86</a:t>
            </a:r>
          </a:p>
        </p:txBody>
      </p:sp>
      <p:sp>
        <p:nvSpPr>
          <p:cNvPr id="3" name="Content Placeholder 2"/>
          <p:cNvSpPr>
            <a:spLocks noGrp="1"/>
          </p:cNvSpPr>
          <p:nvPr>
            <p:ph idx="1"/>
          </p:nvPr>
        </p:nvSpPr>
        <p:spPr>
          <a:xfrm>
            <a:off x="94673" y="1941976"/>
            <a:ext cx="7391400" cy="4419600"/>
          </a:xfrm>
        </p:spPr>
        <p:txBody>
          <a:bodyPr>
            <a:normAutofit/>
          </a:bodyPr>
          <a:lstStyle/>
          <a:p>
            <a:pPr>
              <a:lnSpc>
                <a:spcPct val="90000"/>
              </a:lnSpc>
            </a:pPr>
            <a:r>
              <a:rPr lang="en-US" sz="2300" dirty="0"/>
              <a:t>Please review policy 9.86 for more specific details and your obligations.</a:t>
            </a:r>
          </a:p>
          <a:p>
            <a:pPr>
              <a:lnSpc>
                <a:spcPct val="90000"/>
              </a:lnSpc>
            </a:pPr>
            <a:endParaRPr lang="en-US" sz="2300" dirty="0"/>
          </a:p>
          <a:p>
            <a:pPr>
              <a:lnSpc>
                <a:spcPct val="90000"/>
              </a:lnSpc>
            </a:pPr>
            <a:endParaRPr lang="en-US" sz="2100" dirty="0"/>
          </a:p>
          <a:p>
            <a:pPr>
              <a:lnSpc>
                <a:spcPct val="90000"/>
              </a:lnSpc>
              <a:buNone/>
            </a:pPr>
            <a:endParaRPr lang="en-US" sz="1100" dirty="0"/>
          </a:p>
          <a:p>
            <a:endParaRPr lang="en-US" dirty="0"/>
          </a:p>
        </p:txBody>
      </p:sp>
    </p:spTree>
    <p:extLst>
      <p:ext uri="{BB962C8B-B14F-4D97-AF65-F5344CB8AC3E}">
        <p14:creationId xmlns:p14="http://schemas.microsoft.com/office/powerpoint/2010/main" val="277028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5A9337-C0A6-C5AE-DF64-61CDF85912C5}"/>
              </a:ext>
            </a:extLst>
          </p:cNvPr>
          <p:cNvSpPr txBox="1"/>
          <p:nvPr/>
        </p:nvSpPr>
        <p:spPr>
          <a:xfrm>
            <a:off x="466530" y="115374"/>
            <a:ext cx="8182948"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617F"/>
                </a:solidFill>
                <a:effectLst/>
                <a:uLnTx/>
                <a:uFillTx/>
                <a:latin typeface="Trebuchet MS" panose="020B0603020202020204"/>
                <a:ea typeface="+mj-ea"/>
                <a:cs typeface="+mj-cs"/>
              </a:rPr>
              <a:t>Community Benefit – FY2023</a:t>
            </a:r>
            <a:endParaRPr lang="en-US" dirty="0"/>
          </a:p>
        </p:txBody>
      </p:sp>
      <p:pic>
        <p:nvPicPr>
          <p:cNvPr id="8" name="Picture 7">
            <a:extLst>
              <a:ext uri="{FF2B5EF4-FFF2-40B4-BE49-F238E27FC236}">
                <a16:creationId xmlns:a16="http://schemas.microsoft.com/office/drawing/2014/main" id="{B35A474C-3C94-5DE7-44CC-F7E876F46523}"/>
              </a:ext>
            </a:extLst>
          </p:cNvPr>
          <p:cNvPicPr>
            <a:picLocks noChangeAspect="1"/>
          </p:cNvPicPr>
          <p:nvPr/>
        </p:nvPicPr>
        <p:blipFill>
          <a:blip r:embed="rId3"/>
          <a:stretch>
            <a:fillRect/>
          </a:stretch>
        </p:blipFill>
        <p:spPr>
          <a:xfrm>
            <a:off x="197542" y="1046286"/>
            <a:ext cx="5967162" cy="5737066"/>
          </a:xfrm>
          <a:prstGeom prst="rect">
            <a:avLst/>
          </a:prstGeom>
        </p:spPr>
      </p:pic>
      <p:pic>
        <p:nvPicPr>
          <p:cNvPr id="9" name="Picture 8">
            <a:extLst>
              <a:ext uri="{FF2B5EF4-FFF2-40B4-BE49-F238E27FC236}">
                <a16:creationId xmlns:a16="http://schemas.microsoft.com/office/drawing/2014/main" id="{1B6AA2EC-918C-C849-4714-37999BE203D6}"/>
              </a:ext>
            </a:extLst>
          </p:cNvPr>
          <p:cNvPicPr>
            <a:picLocks noChangeAspect="1"/>
          </p:cNvPicPr>
          <p:nvPr/>
        </p:nvPicPr>
        <p:blipFill>
          <a:blip r:embed="rId4"/>
          <a:stretch>
            <a:fillRect/>
          </a:stretch>
        </p:blipFill>
        <p:spPr>
          <a:xfrm>
            <a:off x="6351316" y="1120934"/>
            <a:ext cx="1962260"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01847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65739" y="1454727"/>
            <a:ext cx="6135256" cy="41148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dirty="0"/>
              <a:t>Any Questions Re:</a:t>
            </a:r>
          </a:p>
          <a:p>
            <a:pPr>
              <a:buFont typeface="Wingdings" pitchFamily="2" charset="2"/>
              <a:buNone/>
            </a:pPr>
            <a:r>
              <a:rPr lang="en-US" sz="5400" b="1" dirty="0"/>
              <a:t>Your Obligations as an Employee?</a:t>
            </a:r>
          </a:p>
        </p:txBody>
      </p:sp>
    </p:spTree>
    <p:extLst>
      <p:ext uri="{BB962C8B-B14F-4D97-AF65-F5344CB8AC3E}">
        <p14:creationId xmlns:p14="http://schemas.microsoft.com/office/powerpoint/2010/main" val="32375423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3163"/>
            <a:ext cx="592567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ar: 5 Points 1">
            <a:extLst>
              <a:ext uri="{FF2B5EF4-FFF2-40B4-BE49-F238E27FC236}">
                <a16:creationId xmlns:a16="http://schemas.microsoft.com/office/drawing/2014/main" id="{685B8468-FCA9-FA91-50C3-CCE066451990}"/>
              </a:ext>
            </a:extLst>
          </p:cNvPr>
          <p:cNvSpPr/>
          <p:nvPr/>
        </p:nvSpPr>
        <p:spPr>
          <a:xfrm>
            <a:off x="519953" y="4096871"/>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2670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5AA07-6CEA-3EE5-123C-764904BC6783}"/>
              </a:ext>
            </a:extLst>
          </p:cNvPr>
          <p:cNvPicPr>
            <a:picLocks noChangeAspect="1"/>
          </p:cNvPicPr>
          <p:nvPr/>
        </p:nvPicPr>
        <p:blipFill>
          <a:blip r:embed="rId3"/>
          <a:stretch>
            <a:fillRect/>
          </a:stretch>
        </p:blipFill>
        <p:spPr>
          <a:xfrm>
            <a:off x="757075" y="0"/>
            <a:ext cx="5621755" cy="6858000"/>
          </a:xfrm>
          <a:prstGeom prst="rect">
            <a:avLst/>
          </a:prstGeom>
        </p:spPr>
      </p:pic>
      <p:sp>
        <p:nvSpPr>
          <p:cNvPr id="4" name="Star: 5 Points 3">
            <a:extLst>
              <a:ext uri="{FF2B5EF4-FFF2-40B4-BE49-F238E27FC236}">
                <a16:creationId xmlns:a16="http://schemas.microsoft.com/office/drawing/2014/main" id="{91D4FA7B-9CF6-F88D-1444-0EA9BBF83173}"/>
              </a:ext>
            </a:extLst>
          </p:cNvPr>
          <p:cNvSpPr/>
          <p:nvPr/>
        </p:nvSpPr>
        <p:spPr>
          <a:xfrm>
            <a:off x="3370729" y="4365812"/>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6632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07495-BACF-4570-C931-A1559DD721F5}"/>
              </a:ext>
            </a:extLst>
          </p:cNvPr>
          <p:cNvPicPr>
            <a:picLocks noChangeAspect="1"/>
          </p:cNvPicPr>
          <p:nvPr/>
        </p:nvPicPr>
        <p:blipFill>
          <a:blip r:embed="rId3"/>
          <a:stretch>
            <a:fillRect/>
          </a:stretch>
        </p:blipFill>
        <p:spPr>
          <a:xfrm>
            <a:off x="1070057" y="0"/>
            <a:ext cx="5515745" cy="6849431"/>
          </a:xfrm>
          <a:prstGeom prst="rect">
            <a:avLst/>
          </a:prstGeom>
        </p:spPr>
      </p:pic>
      <p:sp>
        <p:nvSpPr>
          <p:cNvPr id="4" name="Star: 5 Points 3">
            <a:extLst>
              <a:ext uri="{FF2B5EF4-FFF2-40B4-BE49-F238E27FC236}">
                <a16:creationId xmlns:a16="http://schemas.microsoft.com/office/drawing/2014/main" id="{BDA8C56A-C40B-9BCC-0FA9-6C8D48C5776E}"/>
              </a:ext>
            </a:extLst>
          </p:cNvPr>
          <p:cNvSpPr/>
          <p:nvPr/>
        </p:nvSpPr>
        <p:spPr>
          <a:xfrm>
            <a:off x="1156447" y="4742330"/>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0149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937D0-0639-836D-0FBA-9F734E56CA0B}"/>
              </a:ext>
            </a:extLst>
          </p:cNvPr>
          <p:cNvPicPr>
            <a:picLocks noChangeAspect="1"/>
          </p:cNvPicPr>
          <p:nvPr/>
        </p:nvPicPr>
        <p:blipFill>
          <a:blip r:embed="rId3"/>
          <a:stretch>
            <a:fillRect/>
          </a:stretch>
        </p:blipFill>
        <p:spPr>
          <a:xfrm>
            <a:off x="1086999" y="0"/>
            <a:ext cx="5428074" cy="6858000"/>
          </a:xfrm>
          <a:prstGeom prst="rect">
            <a:avLst/>
          </a:prstGeom>
        </p:spPr>
      </p:pic>
      <p:sp>
        <p:nvSpPr>
          <p:cNvPr id="4" name="Star: 5 Points 3">
            <a:extLst>
              <a:ext uri="{FF2B5EF4-FFF2-40B4-BE49-F238E27FC236}">
                <a16:creationId xmlns:a16="http://schemas.microsoft.com/office/drawing/2014/main" id="{636F5A36-733A-1C4C-19FF-B6511C3ED062}"/>
              </a:ext>
            </a:extLst>
          </p:cNvPr>
          <p:cNvSpPr/>
          <p:nvPr/>
        </p:nvSpPr>
        <p:spPr>
          <a:xfrm>
            <a:off x="3675530" y="4796118"/>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6186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0D1C7-24B6-AEF8-B797-CAA7CF102DDC}"/>
              </a:ext>
            </a:extLst>
          </p:cNvPr>
          <p:cNvPicPr>
            <a:picLocks noChangeAspect="1"/>
          </p:cNvPicPr>
          <p:nvPr/>
        </p:nvPicPr>
        <p:blipFill>
          <a:blip r:embed="rId3"/>
          <a:stretch>
            <a:fillRect/>
          </a:stretch>
        </p:blipFill>
        <p:spPr>
          <a:xfrm>
            <a:off x="515603" y="0"/>
            <a:ext cx="5656464" cy="6858000"/>
          </a:xfrm>
          <a:prstGeom prst="rect">
            <a:avLst/>
          </a:prstGeom>
        </p:spPr>
      </p:pic>
      <p:sp>
        <p:nvSpPr>
          <p:cNvPr id="4" name="Star: 5 Points 3">
            <a:extLst>
              <a:ext uri="{FF2B5EF4-FFF2-40B4-BE49-F238E27FC236}">
                <a16:creationId xmlns:a16="http://schemas.microsoft.com/office/drawing/2014/main" id="{AF8DC0EF-2182-E28A-A4CF-EF578F079DC9}"/>
              </a:ext>
            </a:extLst>
          </p:cNvPr>
          <p:cNvSpPr/>
          <p:nvPr/>
        </p:nvSpPr>
        <p:spPr>
          <a:xfrm>
            <a:off x="708212" y="5235389"/>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0368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B44F5-F10B-D809-D5B7-0AE7BAF7A4CB}"/>
              </a:ext>
            </a:extLst>
          </p:cNvPr>
          <p:cNvPicPr>
            <a:picLocks noChangeAspect="1"/>
          </p:cNvPicPr>
          <p:nvPr/>
        </p:nvPicPr>
        <p:blipFill>
          <a:blip r:embed="rId3"/>
          <a:stretch>
            <a:fillRect/>
          </a:stretch>
        </p:blipFill>
        <p:spPr>
          <a:xfrm>
            <a:off x="1207046" y="0"/>
            <a:ext cx="5385201" cy="6858000"/>
          </a:xfrm>
          <a:prstGeom prst="rect">
            <a:avLst/>
          </a:prstGeom>
        </p:spPr>
      </p:pic>
      <p:sp>
        <p:nvSpPr>
          <p:cNvPr id="4" name="Star: 5 Points 3">
            <a:extLst>
              <a:ext uri="{FF2B5EF4-FFF2-40B4-BE49-F238E27FC236}">
                <a16:creationId xmlns:a16="http://schemas.microsoft.com/office/drawing/2014/main" id="{FFB4E9E6-8EDD-9EE7-6048-E6C8099732FA}"/>
              </a:ext>
            </a:extLst>
          </p:cNvPr>
          <p:cNvSpPr/>
          <p:nvPr/>
        </p:nvSpPr>
        <p:spPr>
          <a:xfrm>
            <a:off x="3702423" y="5262282"/>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7863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91C8A-D24D-4609-6AE0-68BDED6837D7}"/>
              </a:ext>
            </a:extLst>
          </p:cNvPr>
          <p:cNvPicPr>
            <a:picLocks noChangeAspect="1"/>
          </p:cNvPicPr>
          <p:nvPr/>
        </p:nvPicPr>
        <p:blipFill>
          <a:blip r:embed="rId3"/>
          <a:stretch>
            <a:fillRect/>
          </a:stretch>
        </p:blipFill>
        <p:spPr>
          <a:xfrm>
            <a:off x="957247" y="-17930"/>
            <a:ext cx="5741365" cy="6858000"/>
          </a:xfrm>
          <a:prstGeom prst="rect">
            <a:avLst/>
          </a:prstGeom>
        </p:spPr>
      </p:pic>
      <p:sp>
        <p:nvSpPr>
          <p:cNvPr id="4" name="Star: 5 Points 3">
            <a:extLst>
              <a:ext uri="{FF2B5EF4-FFF2-40B4-BE49-F238E27FC236}">
                <a16:creationId xmlns:a16="http://schemas.microsoft.com/office/drawing/2014/main" id="{3B374B08-8050-9448-626C-24777DC3D659}"/>
              </a:ext>
            </a:extLst>
          </p:cNvPr>
          <p:cNvSpPr/>
          <p:nvPr/>
        </p:nvSpPr>
        <p:spPr>
          <a:xfrm>
            <a:off x="1201271" y="6131859"/>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1690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B651A-B860-3BF3-88F4-F4804F88E515}"/>
              </a:ext>
            </a:extLst>
          </p:cNvPr>
          <p:cNvPicPr>
            <a:picLocks noChangeAspect="1"/>
          </p:cNvPicPr>
          <p:nvPr/>
        </p:nvPicPr>
        <p:blipFill>
          <a:blip r:embed="rId3"/>
          <a:stretch>
            <a:fillRect/>
          </a:stretch>
        </p:blipFill>
        <p:spPr>
          <a:xfrm>
            <a:off x="929069" y="0"/>
            <a:ext cx="5403273" cy="6858000"/>
          </a:xfrm>
          <a:prstGeom prst="rect">
            <a:avLst/>
          </a:prstGeom>
        </p:spPr>
      </p:pic>
    </p:spTree>
    <p:extLst>
      <p:ext uri="{BB962C8B-B14F-4D97-AF65-F5344CB8AC3E}">
        <p14:creationId xmlns:p14="http://schemas.microsoft.com/office/powerpoint/2010/main" val="29605438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defRPr/>
            </a:pPr>
            <a:r>
              <a:rPr lang="en-US"/>
              <a:t>Employee Health &amp; Safety</a:t>
            </a:r>
          </a:p>
        </p:txBody>
      </p:sp>
      <p:sp>
        <p:nvSpPr>
          <p:cNvPr id="2051" name="Rectangle 3"/>
          <p:cNvSpPr>
            <a:spLocks noGrp="1" noChangeArrowheads="1"/>
          </p:cNvSpPr>
          <p:nvPr>
            <p:ph type="subTitle" idx="1"/>
          </p:nvPr>
        </p:nvSpPr>
        <p:spPr>
          <a:xfrm>
            <a:off x="1432399" y="3895377"/>
            <a:ext cx="5223113" cy="822674"/>
          </a:xfrm>
        </p:spPr>
        <p:txBody>
          <a:bodyPr vert="horz" lIns="68580" tIns="34290" rIns="68580" bIns="34290" rtlCol="0" anchor="t">
            <a:normAutofit/>
          </a:bodyPr>
          <a:lstStyle/>
          <a:p>
            <a:pPr>
              <a:defRPr/>
            </a:pPr>
            <a:r>
              <a:rPr lang="en-US" sz="1575"/>
              <a:t>Stoughton Health Department of Rehabilitation Services</a:t>
            </a:r>
            <a:endParaRPr lang="en-US"/>
          </a:p>
        </p:txBody>
      </p:sp>
    </p:spTree>
    <p:extLst>
      <p:ext uri="{BB962C8B-B14F-4D97-AF65-F5344CB8AC3E}">
        <p14:creationId xmlns:p14="http://schemas.microsoft.com/office/powerpoint/2010/main" val="18706461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993" y="2140465"/>
            <a:ext cx="5933096" cy="2523042"/>
          </a:xfrm>
        </p:spPr>
        <p:txBody>
          <a:bodyPr vert="horz" lIns="68580" tIns="34290" rIns="68580" bIns="34290" rtlCol="0" anchor="b">
            <a:noAutofit/>
          </a:bodyPr>
          <a:lstStyle/>
          <a:p>
            <a:pPr algn="ctr"/>
            <a:br>
              <a:rPr lang="en-US" sz="4950" b="1">
                <a:latin typeface="+mn-lt"/>
              </a:rPr>
            </a:br>
            <a:r>
              <a:rPr lang="en-US" sz="4950" b="1"/>
              <a:t>Stoughton Health’s Excellence</a:t>
            </a:r>
            <a:r>
              <a:rPr lang="en-US" sz="4950" b="1">
                <a:latin typeface="+mn-lt"/>
              </a:rPr>
              <a:t> Together</a:t>
            </a:r>
            <a:br>
              <a:rPr lang="en-US" sz="4950" b="1">
                <a:latin typeface="+mn-lt"/>
              </a:rPr>
            </a:br>
            <a:r>
              <a:rPr lang="en-US" sz="4950" b="1">
                <a:latin typeface="+mn-lt"/>
              </a:rPr>
              <a:t>Culture</a:t>
            </a:r>
            <a:endParaRPr lang="en-US" sz="4950"/>
          </a:p>
        </p:txBody>
      </p:sp>
    </p:spTree>
    <p:extLst>
      <p:ext uri="{BB962C8B-B14F-4D97-AF65-F5344CB8AC3E}">
        <p14:creationId xmlns:p14="http://schemas.microsoft.com/office/powerpoint/2010/main" val="26131427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09600" y="1314450"/>
            <a:ext cx="6347713" cy="598525"/>
          </a:xfrm>
        </p:spPr>
        <p:txBody>
          <a:bodyPr>
            <a:normAutofit fontScale="90000"/>
          </a:bodyPr>
          <a:lstStyle/>
          <a:p>
            <a:pPr eaLnBrk="1" hangingPunct="1">
              <a:defRPr/>
            </a:pPr>
            <a:r>
              <a:rPr lang="en-US"/>
              <a:t>Introduction</a:t>
            </a:r>
          </a:p>
        </p:txBody>
      </p:sp>
      <p:sp>
        <p:nvSpPr>
          <p:cNvPr id="139267" name="Rectangle 3"/>
          <p:cNvSpPr>
            <a:spLocks noGrp="1" noChangeArrowheads="1"/>
          </p:cNvSpPr>
          <p:nvPr>
            <p:ph idx="1"/>
          </p:nvPr>
        </p:nvSpPr>
        <p:spPr>
          <a:xfrm>
            <a:off x="609600" y="1912539"/>
            <a:ext cx="6347714" cy="2910580"/>
          </a:xfrm>
        </p:spPr>
        <p:txBody>
          <a:bodyPr vert="horz" lIns="68580" tIns="34290" rIns="68580" bIns="34290" rtlCol="0" anchor="t">
            <a:normAutofit/>
          </a:bodyPr>
          <a:lstStyle/>
          <a:p>
            <a:pPr>
              <a:buFont typeface="Arial" charset="2"/>
              <a:buChar char="•"/>
              <a:defRPr/>
            </a:pPr>
            <a:r>
              <a:rPr lang="en-US" sz="1200">
                <a:solidFill>
                  <a:srgbClr val="233A44"/>
                </a:solidFill>
                <a:latin typeface="Calibri"/>
                <a:cs typeface="Calibri"/>
              </a:rPr>
              <a:t>Most common injuries</a:t>
            </a:r>
            <a:endParaRPr lang="en-US"/>
          </a:p>
          <a:p>
            <a:pPr lvl="1">
              <a:buFont typeface="Courier New" charset="2"/>
              <a:buChar char="o"/>
              <a:defRPr/>
            </a:pPr>
            <a:r>
              <a:rPr lang="en-US">
                <a:solidFill>
                  <a:srgbClr val="233A44"/>
                </a:solidFill>
                <a:latin typeface="Calibri"/>
                <a:cs typeface="Calibri"/>
              </a:rPr>
              <a:t>Strains of the back and shoulder</a:t>
            </a:r>
            <a:endParaRPr lang="en-US"/>
          </a:p>
          <a:p>
            <a:pPr lvl="1">
              <a:buFont typeface="Courier New" charset="2"/>
              <a:buChar char="o"/>
              <a:defRPr/>
            </a:pPr>
            <a:r>
              <a:rPr lang="en-US">
                <a:solidFill>
                  <a:srgbClr val="233A44"/>
                </a:solidFill>
                <a:latin typeface="Calibri"/>
                <a:cs typeface="Calibri"/>
              </a:rPr>
              <a:t>Overuse in elbow, wrist, hand </a:t>
            </a:r>
            <a:endParaRPr lang="en-US"/>
          </a:p>
          <a:p>
            <a:pPr>
              <a:buFont typeface="Arial" charset="2"/>
              <a:buChar char="•"/>
              <a:defRPr/>
            </a:pPr>
            <a:r>
              <a:rPr lang="en-US" sz="1200">
                <a:solidFill>
                  <a:srgbClr val="233A44"/>
                </a:solidFill>
                <a:latin typeface="Calibri"/>
                <a:cs typeface="Calibri"/>
              </a:rPr>
              <a:t>80% of the adult population can be affected by back pain at some point in their lifetime </a:t>
            </a:r>
            <a:endParaRPr lang="en-US"/>
          </a:p>
          <a:p>
            <a:pPr>
              <a:buFont typeface="Arial" charset="2"/>
              <a:buChar char="•"/>
              <a:defRPr/>
            </a:pPr>
            <a:r>
              <a:rPr lang="en-US" sz="1200">
                <a:solidFill>
                  <a:srgbClr val="233A44"/>
                </a:solidFill>
                <a:latin typeface="Calibri"/>
                <a:cs typeface="Calibri"/>
              </a:rPr>
              <a:t>Work-related musculoskeletal disorders account for &gt;30% of all nonfatal occupational injury cases each year </a:t>
            </a:r>
            <a:endParaRPr lang="en-US"/>
          </a:p>
          <a:p>
            <a:pPr lvl="1">
              <a:buFont typeface="Courier New" charset="2"/>
              <a:buChar char="o"/>
              <a:defRPr/>
            </a:pPr>
            <a:r>
              <a:rPr lang="en-US">
                <a:solidFill>
                  <a:srgbClr val="233A44"/>
                </a:solidFill>
                <a:latin typeface="Calibri"/>
                <a:cs typeface="Calibri"/>
              </a:rPr>
              <a:t>20% of job-related injuries involve the back </a:t>
            </a:r>
            <a:endParaRPr lang="en-US"/>
          </a:p>
          <a:p>
            <a:pPr lvl="1">
              <a:buFont typeface="Courier New" charset="2"/>
              <a:buChar char="o"/>
              <a:defRPr/>
            </a:pPr>
            <a:r>
              <a:rPr lang="en-US">
                <a:solidFill>
                  <a:srgbClr val="233A44"/>
                </a:solidFill>
                <a:latin typeface="Calibri"/>
                <a:cs typeface="Calibri"/>
              </a:rPr>
              <a:t>Impacts employers $20 billion annually in direct workers compensation costs</a:t>
            </a:r>
            <a:endParaRPr lang="en-US"/>
          </a:p>
        </p:txBody>
      </p:sp>
    </p:spTree>
    <p:extLst>
      <p:ext uri="{BB962C8B-B14F-4D97-AF65-F5344CB8AC3E}">
        <p14:creationId xmlns:p14="http://schemas.microsoft.com/office/powerpoint/2010/main" val="31579339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9EBC-7DD0-8DFF-6EF8-5D3DB1815954}"/>
              </a:ext>
            </a:extLst>
          </p:cNvPr>
          <p:cNvSpPr>
            <a:spLocks noGrp="1"/>
          </p:cNvSpPr>
          <p:nvPr>
            <p:ph type="title"/>
          </p:nvPr>
        </p:nvSpPr>
        <p:spPr>
          <a:xfrm>
            <a:off x="609600" y="1314450"/>
            <a:ext cx="6460683" cy="990600"/>
          </a:xfrm>
        </p:spPr>
        <p:txBody>
          <a:bodyPr>
            <a:normAutofit fontScale="90000"/>
          </a:bodyPr>
          <a:lstStyle/>
          <a:p>
            <a:r>
              <a:rPr lang="en-US"/>
              <a:t>Stoughton Health is Dedicated to Keeping our Workforce Healthy!</a:t>
            </a:r>
          </a:p>
        </p:txBody>
      </p:sp>
      <p:sp>
        <p:nvSpPr>
          <p:cNvPr id="3" name="Content Placeholder 2">
            <a:extLst>
              <a:ext uri="{FF2B5EF4-FFF2-40B4-BE49-F238E27FC236}">
                <a16:creationId xmlns:a16="http://schemas.microsoft.com/office/drawing/2014/main" id="{C4B75275-6529-CA34-7EF1-82CF8D5E684C}"/>
              </a:ext>
            </a:extLst>
          </p:cNvPr>
          <p:cNvSpPr>
            <a:spLocks noGrp="1"/>
          </p:cNvSpPr>
          <p:nvPr>
            <p:ph idx="1"/>
          </p:nvPr>
        </p:nvSpPr>
        <p:spPr>
          <a:xfrm>
            <a:off x="609599" y="2160590"/>
            <a:ext cx="6347714" cy="4549303"/>
          </a:xfrm>
        </p:spPr>
        <p:txBody>
          <a:bodyPr vert="horz" lIns="68580" tIns="34290" rIns="68580" bIns="34290" rtlCol="0" anchor="t">
            <a:normAutofit/>
          </a:bodyPr>
          <a:lstStyle/>
          <a:p>
            <a:pPr>
              <a:buFont typeface="Arial" charset="2"/>
              <a:buChar char="•"/>
            </a:pPr>
            <a:endParaRPr lang="en-US" sz="1200" dirty="0">
              <a:solidFill>
                <a:srgbClr val="233A44"/>
              </a:solidFill>
              <a:latin typeface="Calibri"/>
              <a:cs typeface="Calibri"/>
            </a:endParaRPr>
          </a:p>
          <a:p>
            <a:pPr>
              <a:buFont typeface="Arial" charset="2"/>
              <a:buChar char="•"/>
            </a:pPr>
            <a:r>
              <a:rPr lang="en-US" sz="1200" dirty="0">
                <a:solidFill>
                  <a:srgbClr val="233A44"/>
                </a:solidFill>
                <a:latin typeface="Calibri"/>
                <a:cs typeface="Calibri"/>
              </a:rPr>
              <a:t>The rehab department performs ergonomic assessments of each department of the hospital </a:t>
            </a:r>
            <a:endParaRPr lang="en-US" dirty="0"/>
          </a:p>
          <a:p>
            <a:pPr lvl="1">
              <a:buFont typeface="Courier New" charset="2"/>
              <a:buChar char="o"/>
            </a:pPr>
            <a:r>
              <a:rPr lang="en-US" dirty="0">
                <a:solidFill>
                  <a:srgbClr val="233A44"/>
                </a:solidFill>
                <a:latin typeface="Calibri"/>
                <a:cs typeface="Calibri"/>
              </a:rPr>
              <a:t>Provides recommendations for a safer workplace</a:t>
            </a:r>
            <a:endParaRPr lang="en-US" dirty="0"/>
          </a:p>
          <a:p>
            <a:pPr>
              <a:buFont typeface="Arial" charset="2"/>
              <a:buChar char="•"/>
            </a:pPr>
            <a:r>
              <a:rPr lang="en-US" sz="1200" dirty="0">
                <a:solidFill>
                  <a:srgbClr val="233A44"/>
                </a:solidFill>
                <a:latin typeface="Calibri"/>
                <a:cs typeface="Calibri"/>
              </a:rPr>
              <a:t>Injury prevention exercises</a:t>
            </a:r>
            <a:endParaRPr lang="en-US" dirty="0"/>
          </a:p>
          <a:p>
            <a:pPr>
              <a:buFont typeface="Arial" charset="2"/>
              <a:buChar char="•"/>
            </a:pPr>
            <a:r>
              <a:rPr lang="en-US" sz="1200" dirty="0">
                <a:solidFill>
                  <a:srgbClr val="233A44"/>
                </a:solidFill>
                <a:latin typeface="Calibri"/>
                <a:cs typeface="Calibri"/>
              </a:rPr>
              <a:t>Ergonomic assessments </a:t>
            </a:r>
            <a:endParaRPr lang="en-US" dirty="0"/>
          </a:p>
          <a:p>
            <a:pPr lvl="1">
              <a:buFont typeface="Courier New" charset="2"/>
              <a:buChar char="o"/>
            </a:pPr>
            <a:r>
              <a:rPr lang="en-US" dirty="0">
                <a:solidFill>
                  <a:srgbClr val="233A44"/>
                </a:solidFill>
                <a:latin typeface="Calibri"/>
                <a:cs typeface="Calibri"/>
              </a:rPr>
              <a:t>Optional for employees as needed</a:t>
            </a:r>
            <a:endParaRPr lang="en-US" dirty="0"/>
          </a:p>
          <a:p>
            <a:pPr lvl="1">
              <a:buFont typeface="Courier New" charset="2"/>
              <a:buChar char="o"/>
            </a:pPr>
            <a:r>
              <a:rPr lang="en-US" dirty="0">
                <a:solidFill>
                  <a:srgbClr val="233A44"/>
                </a:solidFill>
                <a:latin typeface="Calibri"/>
                <a:cs typeface="Calibri"/>
              </a:rPr>
              <a:t>Sign up on the Safety Zone Portal </a:t>
            </a:r>
            <a:endParaRPr lang="en-US" dirty="0"/>
          </a:p>
          <a:p>
            <a:pPr>
              <a:buFont typeface="Arial" charset="2"/>
              <a:buChar char="•"/>
            </a:pPr>
            <a:endParaRPr lang="en-US" dirty="0"/>
          </a:p>
        </p:txBody>
      </p:sp>
      <p:pic>
        <p:nvPicPr>
          <p:cNvPr id="4" name="Picture 3" descr="General Surgery Clinic - Stoughton Health">
            <a:extLst>
              <a:ext uri="{FF2B5EF4-FFF2-40B4-BE49-F238E27FC236}">
                <a16:creationId xmlns:a16="http://schemas.microsoft.com/office/drawing/2014/main" id="{83A4554B-1E07-8BA2-7513-2727160DD8D8}"/>
              </a:ext>
            </a:extLst>
          </p:cNvPr>
          <p:cNvPicPr>
            <a:picLocks noChangeAspect="1"/>
          </p:cNvPicPr>
          <p:nvPr/>
        </p:nvPicPr>
        <p:blipFill>
          <a:blip r:embed="rId3"/>
          <a:stretch>
            <a:fillRect/>
          </a:stretch>
        </p:blipFill>
        <p:spPr>
          <a:xfrm>
            <a:off x="2352589" y="4552951"/>
            <a:ext cx="2861733" cy="1607618"/>
          </a:xfrm>
          <a:prstGeom prst="rect">
            <a:avLst/>
          </a:prstGeom>
        </p:spPr>
      </p:pic>
    </p:spTree>
    <p:extLst>
      <p:ext uri="{BB962C8B-B14F-4D97-AF65-F5344CB8AC3E}">
        <p14:creationId xmlns:p14="http://schemas.microsoft.com/office/powerpoint/2010/main" val="2962258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05D2-F135-651C-3BA9-2FE8E7FF457E}"/>
              </a:ext>
            </a:extLst>
          </p:cNvPr>
          <p:cNvSpPr>
            <a:spLocks noGrp="1"/>
          </p:cNvSpPr>
          <p:nvPr>
            <p:ph type="title"/>
          </p:nvPr>
        </p:nvSpPr>
        <p:spPr>
          <a:xfrm>
            <a:off x="609600" y="1314450"/>
            <a:ext cx="6347713" cy="585234"/>
          </a:xfrm>
        </p:spPr>
        <p:txBody>
          <a:bodyPr>
            <a:normAutofit fontScale="90000"/>
          </a:bodyPr>
          <a:lstStyle/>
          <a:p>
            <a:r>
              <a:rPr lang="en-US"/>
              <a:t>Injury Prevention Exercise Program</a:t>
            </a:r>
          </a:p>
        </p:txBody>
      </p:sp>
      <p:sp>
        <p:nvSpPr>
          <p:cNvPr id="3" name="Content Placeholder 2">
            <a:extLst>
              <a:ext uri="{FF2B5EF4-FFF2-40B4-BE49-F238E27FC236}">
                <a16:creationId xmlns:a16="http://schemas.microsoft.com/office/drawing/2014/main" id="{33794A04-B55F-CD48-07AD-2FB6D5CF34CA}"/>
              </a:ext>
            </a:extLst>
          </p:cNvPr>
          <p:cNvSpPr>
            <a:spLocks noGrp="1"/>
          </p:cNvSpPr>
          <p:nvPr>
            <p:ph idx="1"/>
          </p:nvPr>
        </p:nvSpPr>
        <p:spPr>
          <a:xfrm>
            <a:off x="609600" y="1926128"/>
            <a:ext cx="6048674" cy="2117837"/>
          </a:xfrm>
        </p:spPr>
        <p:txBody>
          <a:bodyPr vert="horz" lIns="68580" tIns="34290" rIns="68580" bIns="34290" rtlCol="0" anchor="t">
            <a:normAutofit/>
          </a:bodyPr>
          <a:lstStyle/>
          <a:p>
            <a:pPr>
              <a:buFont typeface="Arial" charset="2"/>
              <a:buChar char="•"/>
            </a:pPr>
            <a:endParaRPr lang="en-US" sz="1200" dirty="0">
              <a:solidFill>
                <a:srgbClr val="233A44"/>
              </a:solidFill>
              <a:latin typeface="Calibri"/>
              <a:cs typeface="Calibri"/>
            </a:endParaRPr>
          </a:p>
          <a:p>
            <a:pPr>
              <a:buFont typeface="Arial" charset="2"/>
              <a:buChar char="•"/>
            </a:pPr>
            <a:endParaRPr lang="en-US" sz="1200" dirty="0">
              <a:solidFill>
                <a:srgbClr val="233A44"/>
              </a:solidFill>
              <a:latin typeface="Calibri"/>
              <a:cs typeface="Calibri"/>
            </a:endParaRPr>
          </a:p>
          <a:p>
            <a:pPr>
              <a:buFont typeface="Arial" charset="2"/>
              <a:buChar char="•"/>
            </a:pPr>
            <a:r>
              <a:rPr lang="en-US" sz="1200" dirty="0">
                <a:solidFill>
                  <a:srgbClr val="233A44"/>
                </a:solidFill>
                <a:latin typeface="Calibri"/>
                <a:cs typeface="Calibri"/>
              </a:rPr>
              <a:t>30% reduction in workplace injury rates after adding stretching programs </a:t>
            </a:r>
            <a:endParaRPr lang="en-US" dirty="0"/>
          </a:p>
          <a:p>
            <a:pPr>
              <a:buFont typeface="Arial" charset="2"/>
              <a:buChar char="•"/>
            </a:pPr>
            <a:r>
              <a:rPr lang="en-US" sz="1200" dirty="0">
                <a:solidFill>
                  <a:srgbClr val="233A44"/>
                </a:solidFill>
                <a:latin typeface="Calibri"/>
                <a:cs typeface="Calibri"/>
              </a:rPr>
              <a:t>Highly recommended to do these exercises prior to the start of each shift to warm up your muscles for the day</a:t>
            </a:r>
            <a:endParaRPr lang="en-US" dirty="0"/>
          </a:p>
          <a:p>
            <a:pPr>
              <a:buFont typeface="Arial" charset="2"/>
              <a:buChar char="•"/>
            </a:pPr>
            <a:r>
              <a:rPr lang="en-US" sz="1200" dirty="0">
                <a:solidFill>
                  <a:srgbClr val="233A44"/>
                </a:solidFill>
                <a:latin typeface="Calibri"/>
                <a:cs typeface="Calibri"/>
              </a:rPr>
              <a:t>Refer to any of these exercises as needed throughout your work shift </a:t>
            </a:r>
            <a:endParaRPr lang="en-US" dirty="0"/>
          </a:p>
          <a:p>
            <a:pPr>
              <a:buFont typeface="Arial" charset="2"/>
              <a:buChar char="•"/>
            </a:pPr>
            <a:r>
              <a:rPr lang="en-US" sz="1200" dirty="0">
                <a:solidFill>
                  <a:srgbClr val="233A44"/>
                </a:solidFill>
                <a:latin typeface="Calibri"/>
                <a:cs typeface="Calibri"/>
              </a:rPr>
              <a:t>These exercises can be found on the Intranet</a:t>
            </a:r>
            <a:endParaRPr lang="en-US" dirty="0"/>
          </a:p>
          <a:p>
            <a:pPr>
              <a:buFont typeface="Arial" charset="2"/>
              <a:buChar char="•"/>
            </a:pPr>
            <a:endParaRPr lang="en-US" dirty="0"/>
          </a:p>
        </p:txBody>
      </p:sp>
      <p:pic>
        <p:nvPicPr>
          <p:cNvPr id="4" name="Picture 3" descr="The Power of 'Why?' | Voice At The Table">
            <a:extLst>
              <a:ext uri="{FF2B5EF4-FFF2-40B4-BE49-F238E27FC236}">
                <a16:creationId xmlns:a16="http://schemas.microsoft.com/office/drawing/2014/main" id="{39554C05-1525-496F-EF1C-FB2B7668A740}"/>
              </a:ext>
            </a:extLst>
          </p:cNvPr>
          <p:cNvPicPr>
            <a:picLocks noChangeAspect="1"/>
          </p:cNvPicPr>
          <p:nvPr/>
        </p:nvPicPr>
        <p:blipFill>
          <a:blip r:embed="rId3"/>
          <a:stretch>
            <a:fillRect/>
          </a:stretch>
        </p:blipFill>
        <p:spPr>
          <a:xfrm>
            <a:off x="2040792" y="4476627"/>
            <a:ext cx="3186289" cy="1792287"/>
          </a:xfrm>
          <a:prstGeom prst="rect">
            <a:avLst/>
          </a:prstGeom>
        </p:spPr>
      </p:pic>
    </p:spTree>
    <p:extLst>
      <p:ext uri="{BB962C8B-B14F-4D97-AF65-F5344CB8AC3E}">
        <p14:creationId xmlns:p14="http://schemas.microsoft.com/office/powerpoint/2010/main" val="18236050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B2AC1-E2D3-D29F-ECE8-963C483EB816}"/>
              </a:ext>
            </a:extLst>
          </p:cNvPr>
          <p:cNvSpPr>
            <a:spLocks noGrp="1"/>
          </p:cNvSpPr>
          <p:nvPr>
            <p:ph type="title"/>
          </p:nvPr>
        </p:nvSpPr>
        <p:spPr/>
        <p:txBody>
          <a:bodyPr/>
          <a:lstStyle/>
          <a:p>
            <a:r>
              <a:rPr lang="en-US"/>
              <a:t>Injury Prevention Exercises</a:t>
            </a:r>
          </a:p>
        </p:txBody>
      </p:sp>
      <p:pic>
        <p:nvPicPr>
          <p:cNvPr id="5" name="Injury Prevention Exercises video">
            <a:hlinkClick r:id="" action="ppaction://media"/>
            <a:extLst>
              <a:ext uri="{FF2B5EF4-FFF2-40B4-BE49-F238E27FC236}">
                <a16:creationId xmlns:a16="http://schemas.microsoft.com/office/drawing/2014/main" id="{DB78A00A-995C-C757-0F99-017A6F243F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181" y="1809044"/>
            <a:ext cx="7204252" cy="4023079"/>
          </a:xfrm>
          <a:prstGeom prst="rect">
            <a:avLst/>
          </a:prstGeom>
        </p:spPr>
      </p:pic>
    </p:spTree>
    <p:extLst>
      <p:ext uri="{BB962C8B-B14F-4D97-AF65-F5344CB8AC3E}">
        <p14:creationId xmlns:p14="http://schemas.microsoft.com/office/powerpoint/2010/main" val="239511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0F6E-DBB1-CF25-0261-5DC1BB43137B}"/>
              </a:ext>
            </a:extLst>
          </p:cNvPr>
          <p:cNvSpPr>
            <a:spLocks noGrp="1"/>
          </p:cNvSpPr>
          <p:nvPr>
            <p:ph type="title"/>
          </p:nvPr>
        </p:nvSpPr>
        <p:spPr>
          <a:xfrm>
            <a:off x="609600" y="1314450"/>
            <a:ext cx="6347713" cy="592721"/>
          </a:xfrm>
        </p:spPr>
        <p:txBody>
          <a:bodyPr>
            <a:normAutofit fontScale="90000"/>
          </a:bodyPr>
          <a:lstStyle/>
          <a:p>
            <a:r>
              <a:rPr lang="en-US" dirty="0"/>
              <a:t>When Injuries Happen at Work</a:t>
            </a:r>
          </a:p>
        </p:txBody>
      </p:sp>
      <p:sp>
        <p:nvSpPr>
          <p:cNvPr id="3" name="Content Placeholder 2">
            <a:extLst>
              <a:ext uri="{FF2B5EF4-FFF2-40B4-BE49-F238E27FC236}">
                <a16:creationId xmlns:a16="http://schemas.microsoft.com/office/drawing/2014/main" id="{E795A731-B6AB-899B-63AE-BD45CEF66829}"/>
              </a:ext>
            </a:extLst>
          </p:cNvPr>
          <p:cNvSpPr>
            <a:spLocks noGrp="1"/>
          </p:cNvSpPr>
          <p:nvPr>
            <p:ph idx="1"/>
          </p:nvPr>
        </p:nvSpPr>
        <p:spPr>
          <a:xfrm>
            <a:off x="609600" y="1848318"/>
            <a:ext cx="6347714" cy="2436055"/>
          </a:xfrm>
        </p:spPr>
        <p:txBody>
          <a:bodyPr vert="horz" lIns="68580" tIns="34290" rIns="68580" bIns="34290" rtlCol="0" anchor="t">
            <a:normAutofit/>
          </a:bodyPr>
          <a:lstStyle/>
          <a:p>
            <a:pPr>
              <a:buFont typeface="Arial" charset="2"/>
              <a:buChar char="•"/>
            </a:pPr>
            <a:r>
              <a:rPr lang="en-US" dirty="0"/>
              <a:t>Prevention is key, but injuries do happen.  Take the following steps to minimize your lost days from work:</a:t>
            </a:r>
          </a:p>
          <a:p>
            <a:pPr lvl="1">
              <a:buFont typeface="Courier New" charset="2"/>
              <a:buChar char="o"/>
            </a:pPr>
            <a:r>
              <a:rPr lang="en-US" dirty="0"/>
              <a:t>Alert your manager that an injury occurred</a:t>
            </a:r>
          </a:p>
          <a:p>
            <a:pPr lvl="1">
              <a:buFont typeface="Courier New" charset="2"/>
              <a:buChar char="o"/>
            </a:pPr>
            <a:r>
              <a:rPr lang="en-US" dirty="0"/>
              <a:t>Submit an event on the Safety Zone Portal</a:t>
            </a:r>
          </a:p>
          <a:p>
            <a:pPr lvl="2">
              <a:buFont typeface="Wingdings" charset="2"/>
              <a:buChar char="§"/>
            </a:pPr>
            <a:r>
              <a:rPr lang="en-US" dirty="0"/>
              <a:t>If injury is musculoskeletal you will be contacted by our Occupational Health RN to set up a PT/OT screen.</a:t>
            </a:r>
          </a:p>
          <a:p>
            <a:pPr lvl="2">
              <a:buFont typeface="Wingdings" charset="2"/>
              <a:buChar char="§"/>
            </a:pPr>
            <a:r>
              <a:rPr lang="en-US" dirty="0"/>
              <a:t>If you need immediate first aid, seek out our Urgent Care/ED</a:t>
            </a:r>
          </a:p>
        </p:txBody>
      </p:sp>
      <p:pic>
        <p:nvPicPr>
          <p:cNvPr id="4" name="Picture 3" descr="How to Eliminate Workplace Injuries">
            <a:extLst>
              <a:ext uri="{FF2B5EF4-FFF2-40B4-BE49-F238E27FC236}">
                <a16:creationId xmlns:a16="http://schemas.microsoft.com/office/drawing/2014/main" id="{7716832B-1272-16CD-762A-9E868423F892}"/>
              </a:ext>
            </a:extLst>
          </p:cNvPr>
          <p:cNvPicPr>
            <a:picLocks noChangeAspect="1"/>
          </p:cNvPicPr>
          <p:nvPr/>
        </p:nvPicPr>
        <p:blipFill>
          <a:blip r:embed="rId4"/>
          <a:stretch>
            <a:fillRect/>
          </a:stretch>
        </p:blipFill>
        <p:spPr>
          <a:xfrm>
            <a:off x="1849057" y="4284374"/>
            <a:ext cx="2722943" cy="1813570"/>
          </a:xfrm>
          <a:prstGeom prst="rect">
            <a:avLst/>
          </a:prstGeom>
        </p:spPr>
      </p:pic>
    </p:spTree>
    <p:extLst>
      <p:ext uri="{BB962C8B-B14F-4D97-AF65-F5344CB8AC3E}">
        <p14:creationId xmlns:p14="http://schemas.microsoft.com/office/powerpoint/2010/main" val="813447806"/>
      </p:ext>
    </p:extLst>
  </p:cSld>
  <p:clrMapOvr>
    <a:masterClrMapping/>
  </p:clrMapOvr>
  <p:extLst>
    <p:ext uri="{6950BFC3-D8DA-4A85-94F7-54DA5524770B}">
      <p188:commentRel xmlns:p188="http://schemas.microsoft.com/office/powerpoint/2018/8/main" r:id="rId3"/>
    </p:ext>
  </p:extLs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A1FE-A1BA-6F57-BC2B-CE8464098CD4}"/>
              </a:ext>
            </a:extLst>
          </p:cNvPr>
          <p:cNvSpPr>
            <a:spLocks noGrp="1"/>
          </p:cNvSpPr>
          <p:nvPr>
            <p:ph type="title"/>
          </p:nvPr>
        </p:nvSpPr>
        <p:spPr>
          <a:xfrm>
            <a:off x="609600" y="1314450"/>
            <a:ext cx="6347713" cy="598525"/>
          </a:xfrm>
        </p:spPr>
        <p:txBody>
          <a:bodyPr>
            <a:normAutofit fontScale="90000"/>
          </a:bodyPr>
          <a:lstStyle/>
          <a:p>
            <a:r>
              <a:rPr lang="en-US"/>
              <a:t>Body Mechanics</a:t>
            </a:r>
          </a:p>
        </p:txBody>
      </p:sp>
      <p:sp>
        <p:nvSpPr>
          <p:cNvPr id="3" name="Content Placeholder 2">
            <a:extLst>
              <a:ext uri="{FF2B5EF4-FFF2-40B4-BE49-F238E27FC236}">
                <a16:creationId xmlns:a16="http://schemas.microsoft.com/office/drawing/2014/main" id="{AD74D200-F7D5-04C4-550E-3C7EBB4CF0C2}"/>
              </a:ext>
            </a:extLst>
          </p:cNvPr>
          <p:cNvSpPr>
            <a:spLocks noGrp="1"/>
          </p:cNvSpPr>
          <p:nvPr>
            <p:ph idx="1"/>
          </p:nvPr>
        </p:nvSpPr>
        <p:spPr>
          <a:xfrm>
            <a:off x="609600" y="1910059"/>
            <a:ext cx="6394232" cy="1548284"/>
          </a:xfrm>
        </p:spPr>
        <p:txBody>
          <a:bodyPr vert="horz" lIns="68580" tIns="34290" rIns="68580" bIns="34290" rtlCol="0" anchor="t">
            <a:normAutofit lnSpcReduction="10000"/>
          </a:bodyPr>
          <a:lstStyle/>
          <a:p>
            <a:pPr>
              <a:buFont typeface="Arial" charset="2"/>
              <a:buChar char="•"/>
            </a:pPr>
            <a:r>
              <a:rPr lang="en-US" sz="1200">
                <a:solidFill>
                  <a:srgbClr val="233A44"/>
                </a:solidFill>
                <a:latin typeface="Calibri"/>
                <a:cs typeface="Calibri"/>
              </a:rPr>
              <a:t>Key take–away items:</a:t>
            </a:r>
          </a:p>
          <a:p>
            <a:pPr lvl="1">
              <a:buFont typeface="Courier New" charset="2"/>
              <a:buChar char="o"/>
            </a:pPr>
            <a:r>
              <a:rPr lang="en-US" sz="1050">
                <a:solidFill>
                  <a:srgbClr val="233A44"/>
                </a:solidFill>
                <a:latin typeface="Calibri"/>
                <a:cs typeface="Calibri"/>
              </a:rPr>
              <a:t>Good posture with engaged core when lifting</a:t>
            </a:r>
            <a:endParaRPr lang="en-US">
              <a:solidFill>
                <a:srgbClr val="404040"/>
              </a:solidFill>
              <a:latin typeface="Trebuchet MS" panose="020B0603020202020204"/>
              <a:cs typeface="Calibri"/>
            </a:endParaRPr>
          </a:p>
          <a:p>
            <a:pPr lvl="1">
              <a:buFont typeface="Courier New" charset="2"/>
              <a:buChar char="o"/>
            </a:pPr>
            <a:r>
              <a:rPr lang="en-US" sz="1050">
                <a:solidFill>
                  <a:srgbClr val="233A44"/>
                </a:solidFill>
                <a:latin typeface="Calibri"/>
                <a:cs typeface="Calibri"/>
              </a:rPr>
              <a:t>Workstation set-up </a:t>
            </a:r>
            <a:endParaRPr lang="en-US"/>
          </a:p>
          <a:p>
            <a:pPr lvl="2">
              <a:buFont typeface="Wingdings" charset="2"/>
              <a:buChar char="§"/>
            </a:pPr>
            <a:r>
              <a:rPr lang="en-US" sz="900">
                <a:solidFill>
                  <a:srgbClr val="233A44"/>
                </a:solidFill>
                <a:latin typeface="Calibri"/>
                <a:cs typeface="Calibri"/>
              </a:rPr>
              <a:t>Chair</a:t>
            </a:r>
          </a:p>
          <a:p>
            <a:pPr lvl="2">
              <a:buFont typeface="Wingdings" charset="2"/>
              <a:buChar char="§"/>
            </a:pPr>
            <a:r>
              <a:rPr lang="en-US" sz="900">
                <a:solidFill>
                  <a:srgbClr val="233A44"/>
                </a:solidFill>
                <a:latin typeface="Calibri"/>
                <a:cs typeface="Calibri"/>
              </a:rPr>
              <a:t>Desk – Keyboard, mouse, and monitor</a:t>
            </a:r>
          </a:p>
          <a:p>
            <a:pPr lvl="1">
              <a:buFont typeface="Courier New" charset="2"/>
              <a:buChar char="o"/>
            </a:pPr>
            <a:r>
              <a:rPr lang="en-US" sz="1050">
                <a:solidFill>
                  <a:srgbClr val="233A44"/>
                </a:solidFill>
                <a:latin typeface="Calibri"/>
                <a:cs typeface="Calibri"/>
              </a:rPr>
              <a:t>Telephone use – hands free when available</a:t>
            </a:r>
          </a:p>
          <a:p>
            <a:pPr marL="0" indent="0">
              <a:buNone/>
            </a:pPr>
            <a:endParaRPr lang="en-US" sz="1200">
              <a:solidFill>
                <a:srgbClr val="233A44"/>
              </a:solidFill>
              <a:latin typeface="Calibri"/>
              <a:cs typeface="Calibri"/>
            </a:endParaRPr>
          </a:p>
          <a:p>
            <a:pPr>
              <a:buFont typeface="Arial" charset="2"/>
              <a:buChar char="•"/>
            </a:pPr>
            <a:endParaRPr lang="en-US" sz="1200">
              <a:solidFill>
                <a:srgbClr val="233A44"/>
              </a:solidFill>
              <a:latin typeface="Calibri"/>
              <a:cs typeface="Calibri"/>
            </a:endParaRPr>
          </a:p>
          <a:p>
            <a:pPr>
              <a:buFont typeface="Arial" charset="2"/>
              <a:buChar char="•"/>
            </a:pPr>
            <a:endParaRPr lang="en-US"/>
          </a:p>
        </p:txBody>
      </p:sp>
      <p:pic>
        <p:nvPicPr>
          <p:cNvPr id="4" name="Picture 3" descr="DSC06240">
            <a:extLst>
              <a:ext uri="{FF2B5EF4-FFF2-40B4-BE49-F238E27FC236}">
                <a16:creationId xmlns:a16="http://schemas.microsoft.com/office/drawing/2014/main" id="{652AB0FC-38E3-2A5A-0663-28B020A30B07}"/>
              </a:ext>
            </a:extLst>
          </p:cNvPr>
          <p:cNvPicPr>
            <a:picLocks noChangeAspect="1"/>
          </p:cNvPicPr>
          <p:nvPr/>
        </p:nvPicPr>
        <p:blipFill>
          <a:blip r:embed="rId3"/>
          <a:stretch>
            <a:fillRect/>
          </a:stretch>
        </p:blipFill>
        <p:spPr>
          <a:xfrm>
            <a:off x="1210157" y="3432270"/>
            <a:ext cx="1789094" cy="2346639"/>
          </a:xfrm>
          <a:prstGeom prst="rect">
            <a:avLst/>
          </a:prstGeom>
        </p:spPr>
      </p:pic>
      <p:pic>
        <p:nvPicPr>
          <p:cNvPr id="6" name="Picture 5" descr="DSC06235">
            <a:extLst>
              <a:ext uri="{FF2B5EF4-FFF2-40B4-BE49-F238E27FC236}">
                <a16:creationId xmlns:a16="http://schemas.microsoft.com/office/drawing/2014/main" id="{96701748-5699-C47C-F783-FEFC2F875E4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4170115" y="3434002"/>
            <a:ext cx="1790111" cy="235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965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3279-97D7-226D-8D97-23BE8B83D2AD}"/>
              </a:ext>
            </a:extLst>
          </p:cNvPr>
          <p:cNvSpPr>
            <a:spLocks noGrp="1"/>
          </p:cNvSpPr>
          <p:nvPr>
            <p:ph type="title"/>
          </p:nvPr>
        </p:nvSpPr>
        <p:spPr>
          <a:xfrm>
            <a:off x="609600" y="1314450"/>
            <a:ext cx="6347713" cy="558653"/>
          </a:xfrm>
        </p:spPr>
        <p:txBody>
          <a:bodyPr>
            <a:normAutofit fontScale="90000"/>
          </a:bodyPr>
          <a:lstStyle/>
          <a:p>
            <a:r>
              <a:rPr lang="en-US"/>
              <a:t>Other Factors for Consideration</a:t>
            </a:r>
          </a:p>
        </p:txBody>
      </p:sp>
      <p:sp>
        <p:nvSpPr>
          <p:cNvPr id="3" name="Content Placeholder 2">
            <a:extLst>
              <a:ext uri="{FF2B5EF4-FFF2-40B4-BE49-F238E27FC236}">
                <a16:creationId xmlns:a16="http://schemas.microsoft.com/office/drawing/2014/main" id="{9253E3D7-C2B6-3A05-51D5-2EC0E22E7565}"/>
              </a:ext>
            </a:extLst>
          </p:cNvPr>
          <p:cNvSpPr>
            <a:spLocks noGrp="1"/>
          </p:cNvSpPr>
          <p:nvPr>
            <p:ph idx="1"/>
          </p:nvPr>
        </p:nvSpPr>
        <p:spPr>
          <a:xfrm>
            <a:off x="609600" y="2005873"/>
            <a:ext cx="6347714" cy="3036841"/>
          </a:xfrm>
        </p:spPr>
        <p:txBody>
          <a:bodyPr vert="horz" lIns="68580" tIns="34290" rIns="68580" bIns="34290" rtlCol="0" anchor="t">
            <a:normAutofit fontScale="77500" lnSpcReduction="20000"/>
          </a:bodyPr>
          <a:lstStyle/>
          <a:p>
            <a:pPr>
              <a:buFont typeface="Arial" charset="2"/>
              <a:buChar char="•"/>
            </a:pPr>
            <a:r>
              <a:rPr lang="en-US"/>
              <a:t>Physical Fitness and Exercise</a:t>
            </a:r>
          </a:p>
          <a:p>
            <a:pPr lvl="1">
              <a:buFont typeface="Courier New" charset="2"/>
              <a:buChar char="o"/>
            </a:pPr>
            <a:r>
              <a:rPr lang="en-US"/>
              <a:t>150 min/</a:t>
            </a:r>
            <a:r>
              <a:rPr lang="en-US" err="1"/>
              <a:t>wk</a:t>
            </a:r>
            <a:r>
              <a:rPr lang="en-US"/>
              <a:t> cardio and 2x/week of strength training</a:t>
            </a:r>
          </a:p>
          <a:p>
            <a:pPr lvl="1">
              <a:buFont typeface="Courier New" charset="2"/>
              <a:buChar char="o"/>
            </a:pPr>
            <a:r>
              <a:rPr lang="en-US"/>
              <a:t>10% rule – doing too much too soon</a:t>
            </a:r>
          </a:p>
          <a:p>
            <a:pPr>
              <a:buFont typeface="Arial" charset="2"/>
              <a:buChar char="•"/>
            </a:pPr>
            <a:r>
              <a:rPr lang="en-US"/>
              <a:t>Good Nutrition</a:t>
            </a:r>
          </a:p>
          <a:p>
            <a:pPr lvl="1">
              <a:buFont typeface="Courier New" charset="2"/>
              <a:buChar char="o"/>
            </a:pPr>
            <a:r>
              <a:rPr lang="en-US"/>
              <a:t>Excess weight leads to changes in posture and increases wear/tear on the joints</a:t>
            </a:r>
          </a:p>
          <a:p>
            <a:pPr>
              <a:buFont typeface="Arial" charset="2"/>
              <a:buChar char="•"/>
            </a:pPr>
            <a:r>
              <a:rPr lang="en-US"/>
              <a:t>Stress Management</a:t>
            </a:r>
          </a:p>
          <a:p>
            <a:pPr lvl="1">
              <a:buFont typeface="Courier New" charset="2"/>
              <a:buChar char="o"/>
            </a:pPr>
            <a:r>
              <a:rPr lang="en-US"/>
              <a:t>Back pain flares after periods of increased tension</a:t>
            </a:r>
          </a:p>
          <a:p>
            <a:pPr>
              <a:buFont typeface="Arial" charset="2"/>
              <a:buChar char="•"/>
            </a:pPr>
            <a:r>
              <a:rPr lang="en-US"/>
              <a:t>Smoking/Vaping</a:t>
            </a:r>
          </a:p>
          <a:p>
            <a:pPr lvl="1">
              <a:buFont typeface="Courier New" charset="2"/>
              <a:buChar char="o"/>
            </a:pPr>
            <a:r>
              <a:rPr lang="en-US"/>
              <a:t>Restricts blood flow and slows healing</a:t>
            </a:r>
          </a:p>
          <a:p>
            <a:pPr lvl="1">
              <a:buFont typeface="Courier New" charset="2"/>
              <a:buChar char="o"/>
            </a:pPr>
            <a:r>
              <a:rPr lang="en-US"/>
              <a:t>Impacts returning to work</a:t>
            </a:r>
          </a:p>
        </p:txBody>
      </p:sp>
    </p:spTree>
    <p:extLst>
      <p:ext uri="{BB962C8B-B14F-4D97-AF65-F5344CB8AC3E}">
        <p14:creationId xmlns:p14="http://schemas.microsoft.com/office/powerpoint/2010/main" val="19654268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747F-E455-65F1-F841-DC494EF7B847}"/>
              </a:ext>
            </a:extLst>
          </p:cNvPr>
          <p:cNvSpPr>
            <a:spLocks noGrp="1"/>
          </p:cNvSpPr>
          <p:nvPr>
            <p:ph type="title"/>
          </p:nvPr>
        </p:nvSpPr>
        <p:spPr>
          <a:xfrm>
            <a:off x="609600" y="1314450"/>
            <a:ext cx="6347713" cy="671624"/>
          </a:xfrm>
        </p:spPr>
        <p:txBody>
          <a:bodyPr/>
          <a:lstStyle/>
          <a:p>
            <a:r>
              <a:rPr lang="en-US"/>
              <a:t>Safe Lifting Techniques</a:t>
            </a:r>
          </a:p>
        </p:txBody>
      </p:sp>
      <p:sp>
        <p:nvSpPr>
          <p:cNvPr id="3" name="Content Placeholder 2">
            <a:extLst>
              <a:ext uri="{FF2B5EF4-FFF2-40B4-BE49-F238E27FC236}">
                <a16:creationId xmlns:a16="http://schemas.microsoft.com/office/drawing/2014/main" id="{4F5CD63B-FB1D-CD66-BC3E-2FF429F0EAA5}"/>
              </a:ext>
            </a:extLst>
          </p:cNvPr>
          <p:cNvSpPr>
            <a:spLocks noGrp="1"/>
          </p:cNvSpPr>
          <p:nvPr>
            <p:ph idx="1"/>
          </p:nvPr>
        </p:nvSpPr>
        <p:spPr>
          <a:xfrm>
            <a:off x="609600" y="1985936"/>
            <a:ext cx="6061964" cy="1760936"/>
          </a:xfrm>
        </p:spPr>
        <p:txBody>
          <a:bodyPr vert="horz" lIns="68580" tIns="34290" rIns="68580" bIns="34290" rtlCol="0" anchor="t">
            <a:normAutofit/>
          </a:bodyPr>
          <a:lstStyle/>
          <a:p>
            <a:pPr>
              <a:buFont typeface="Arial" charset="2"/>
              <a:buChar char="•"/>
            </a:pPr>
            <a:r>
              <a:rPr lang="en-US" sz="1200">
                <a:solidFill>
                  <a:srgbClr val="233A44"/>
                </a:solidFill>
                <a:latin typeface="Calibri"/>
                <a:cs typeface="Calibri"/>
              </a:rPr>
              <a:t>Heavier Loads </a:t>
            </a:r>
          </a:p>
          <a:p>
            <a:pPr lvl="1">
              <a:buFont typeface="Courier New" charset="2"/>
              <a:buChar char="o"/>
            </a:pPr>
            <a:r>
              <a:rPr lang="en-US" sz="1050">
                <a:solidFill>
                  <a:srgbClr val="233A44"/>
                </a:solidFill>
                <a:latin typeface="Calibri"/>
                <a:cs typeface="Calibri"/>
              </a:rPr>
              <a:t>Squat Lift </a:t>
            </a:r>
            <a:endParaRPr lang="en-US"/>
          </a:p>
          <a:p>
            <a:pPr lvl="1">
              <a:buFont typeface="Courier New" charset="2"/>
              <a:buChar char="o"/>
            </a:pPr>
            <a:r>
              <a:rPr lang="en-US" sz="1050">
                <a:solidFill>
                  <a:srgbClr val="233A44"/>
                </a:solidFill>
                <a:latin typeface="Calibri"/>
                <a:cs typeface="Calibri"/>
              </a:rPr>
              <a:t>Mechanical vs 2-person lift for very heavy loads</a:t>
            </a:r>
          </a:p>
          <a:p>
            <a:pPr>
              <a:buFont typeface="Arial" charset="2"/>
              <a:buChar char="•"/>
            </a:pPr>
            <a:r>
              <a:rPr lang="en-US" sz="1200">
                <a:solidFill>
                  <a:srgbClr val="233A44"/>
                </a:solidFill>
                <a:latin typeface="Calibri"/>
                <a:cs typeface="Calibri"/>
              </a:rPr>
              <a:t>Lighter Loads</a:t>
            </a:r>
          </a:p>
          <a:p>
            <a:pPr lvl="1">
              <a:buFont typeface="Courier New" charset="2"/>
              <a:buChar char="o"/>
            </a:pPr>
            <a:r>
              <a:rPr lang="en-US" sz="1050">
                <a:solidFill>
                  <a:srgbClr val="233A44"/>
                </a:solidFill>
                <a:latin typeface="Calibri"/>
                <a:cs typeface="Calibri"/>
              </a:rPr>
              <a:t>Golfer’s lift </a:t>
            </a:r>
          </a:p>
          <a:p>
            <a:pPr lvl="1">
              <a:buFont typeface="Courier New" charset="2"/>
              <a:buChar char="o"/>
            </a:pPr>
            <a:endParaRPr lang="en-US" sz="1050">
              <a:solidFill>
                <a:srgbClr val="233A44"/>
              </a:solidFill>
              <a:latin typeface="Calibri"/>
              <a:cs typeface="Calibri"/>
            </a:endParaRPr>
          </a:p>
          <a:p>
            <a:pPr>
              <a:buFont typeface="Arial" charset="2"/>
              <a:buChar char="•"/>
            </a:pPr>
            <a:endParaRPr lang="en-US" sz="1200">
              <a:latin typeface="Calibri"/>
              <a:cs typeface="Calibri"/>
            </a:endParaRPr>
          </a:p>
        </p:txBody>
      </p:sp>
      <p:pic>
        <p:nvPicPr>
          <p:cNvPr id="5" name="Picture 7" descr="Golfer's position">
            <a:extLst>
              <a:ext uri="{FF2B5EF4-FFF2-40B4-BE49-F238E27FC236}">
                <a16:creationId xmlns:a16="http://schemas.microsoft.com/office/drawing/2014/main" id="{5128E513-CE10-8D87-EFD3-981451A35D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4211382" y="3837130"/>
            <a:ext cx="2271713" cy="1704975"/>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Content Placeholder 2" descr="A person lifting a box&#10;&#10;Description automatically generated">
            <a:extLst>
              <a:ext uri="{FF2B5EF4-FFF2-40B4-BE49-F238E27FC236}">
                <a16:creationId xmlns:a16="http://schemas.microsoft.com/office/drawing/2014/main" id="{B7CCC7B9-6A52-70DF-F598-EB778A2866F1}"/>
              </a:ext>
            </a:extLst>
          </p:cNvPr>
          <p:cNvPicPr>
            <a:picLocks noChangeAspect="1"/>
          </p:cNvPicPr>
          <p:nvPr/>
        </p:nvPicPr>
        <p:blipFill>
          <a:blip r:embed="rId4"/>
          <a:stretch>
            <a:fillRect/>
          </a:stretch>
        </p:blipFill>
        <p:spPr>
          <a:xfrm>
            <a:off x="766339" y="3781495"/>
            <a:ext cx="2715251" cy="1763692"/>
          </a:xfrm>
          <a:prstGeom prst="rect">
            <a:avLst/>
          </a:prstGeom>
        </p:spPr>
      </p:pic>
    </p:spTree>
    <p:extLst>
      <p:ext uri="{BB962C8B-B14F-4D97-AF65-F5344CB8AC3E}">
        <p14:creationId xmlns:p14="http://schemas.microsoft.com/office/powerpoint/2010/main" val="12867240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709D-AF3D-4CCB-81D9-2CD279FB388C}"/>
              </a:ext>
            </a:extLst>
          </p:cNvPr>
          <p:cNvSpPr>
            <a:spLocks noGrp="1"/>
          </p:cNvSpPr>
          <p:nvPr>
            <p:ph type="title"/>
          </p:nvPr>
        </p:nvSpPr>
        <p:spPr>
          <a:xfrm>
            <a:off x="508001" y="1314450"/>
            <a:ext cx="6447501" cy="618461"/>
          </a:xfrm>
        </p:spPr>
        <p:txBody>
          <a:bodyPr anchor="t">
            <a:normAutofit fontScale="90000"/>
          </a:bodyPr>
          <a:lstStyle/>
          <a:p>
            <a:r>
              <a:rPr lang="en-US"/>
              <a:t>Well-Being Program</a:t>
            </a:r>
          </a:p>
        </p:txBody>
      </p:sp>
      <p:sp>
        <p:nvSpPr>
          <p:cNvPr id="3" name="Content Placeholder 2">
            <a:extLst>
              <a:ext uri="{FF2B5EF4-FFF2-40B4-BE49-F238E27FC236}">
                <a16:creationId xmlns:a16="http://schemas.microsoft.com/office/drawing/2014/main" id="{3F9CC4E4-10C5-B0AD-F72A-A3525349E313}"/>
              </a:ext>
            </a:extLst>
          </p:cNvPr>
          <p:cNvSpPr>
            <a:spLocks noGrp="1"/>
          </p:cNvSpPr>
          <p:nvPr>
            <p:ph idx="1"/>
          </p:nvPr>
        </p:nvSpPr>
        <p:spPr>
          <a:xfrm>
            <a:off x="508000" y="1926128"/>
            <a:ext cx="3915323" cy="2775953"/>
          </a:xfrm>
        </p:spPr>
        <p:txBody>
          <a:bodyPr vert="horz" lIns="68580" tIns="34290" rIns="68580" bIns="34290" rtlCol="0" anchor="t">
            <a:normAutofit fontScale="70000" lnSpcReduction="20000"/>
          </a:bodyPr>
          <a:lstStyle/>
          <a:p>
            <a:pPr>
              <a:buFont typeface="Arial" charset="2"/>
              <a:buChar char="•"/>
            </a:pPr>
            <a:r>
              <a:rPr lang="en-US"/>
              <a:t>Holistic approach to well-being</a:t>
            </a:r>
          </a:p>
          <a:p>
            <a:pPr lvl="1">
              <a:buFont typeface="Courier New" charset="2"/>
              <a:buChar char="o"/>
            </a:pPr>
            <a:r>
              <a:rPr lang="en-US"/>
              <a:t>7 spokes of the well-being wheel</a:t>
            </a:r>
          </a:p>
          <a:p>
            <a:pPr lvl="2">
              <a:buFont typeface="Wingdings" charset="2"/>
              <a:buChar char="§"/>
            </a:pPr>
            <a:r>
              <a:rPr lang="en-US"/>
              <a:t>Physical, mental, emotional, creative, social, spiritual, financial</a:t>
            </a:r>
          </a:p>
          <a:p>
            <a:pPr lvl="1">
              <a:buFont typeface="Courier New" charset="2"/>
              <a:buChar char="o"/>
            </a:pPr>
            <a:r>
              <a:rPr lang="en-US"/>
              <a:t>Incentive for staff participation</a:t>
            </a:r>
          </a:p>
          <a:p>
            <a:pPr lvl="2">
              <a:buFont typeface="Wingdings" charset="2"/>
              <a:buChar char="§"/>
            </a:pPr>
            <a:r>
              <a:rPr lang="en-US"/>
              <a:t>Based on FTE and successful completion of monthly challenge</a:t>
            </a:r>
          </a:p>
          <a:p>
            <a:pPr>
              <a:buFont typeface="Arial" charset="2"/>
              <a:buChar char="•"/>
            </a:pPr>
            <a:r>
              <a:rPr lang="en-US"/>
              <a:t>Health Risk Assessment and Screening</a:t>
            </a:r>
          </a:p>
          <a:p>
            <a:pPr lvl="1">
              <a:buFont typeface="Courier New" charset="2"/>
              <a:buChar char="o"/>
            </a:pPr>
            <a:r>
              <a:rPr lang="en-US"/>
              <a:t>Service available to employees on an annual basis</a:t>
            </a:r>
          </a:p>
          <a:p>
            <a:pPr lvl="2">
              <a:buFont typeface="Wingdings" charset="2"/>
              <a:buChar char="§"/>
            </a:pPr>
            <a:r>
              <a:rPr lang="en-US"/>
              <a:t>Early detection is key</a:t>
            </a:r>
          </a:p>
          <a:p>
            <a:pPr lvl="2">
              <a:buFont typeface="Wingdings" charset="2"/>
              <a:buChar char="§"/>
            </a:pPr>
            <a:r>
              <a:rPr lang="en-US"/>
              <a:t>Healthy workforce = Happy workforce</a:t>
            </a:r>
          </a:p>
          <a:p>
            <a:pPr lvl="2">
              <a:buFont typeface="Wingdings" charset="2"/>
              <a:buChar char="§"/>
            </a:pPr>
            <a:endParaRPr lang="en-US"/>
          </a:p>
        </p:txBody>
      </p:sp>
      <p:pic>
        <p:nvPicPr>
          <p:cNvPr id="4" name="Picture 3" descr="A diagram of a wellbeing wheel&#10;&#10;Description automatically generated">
            <a:extLst>
              <a:ext uri="{FF2B5EF4-FFF2-40B4-BE49-F238E27FC236}">
                <a16:creationId xmlns:a16="http://schemas.microsoft.com/office/drawing/2014/main" id="{031CD2C0-DFBD-B81E-B5D2-C741799763B9}"/>
              </a:ext>
            </a:extLst>
          </p:cNvPr>
          <p:cNvPicPr>
            <a:picLocks noChangeAspect="1"/>
          </p:cNvPicPr>
          <p:nvPr/>
        </p:nvPicPr>
        <p:blipFill>
          <a:blip r:embed="rId3"/>
          <a:stretch>
            <a:fillRect/>
          </a:stretch>
        </p:blipFill>
        <p:spPr>
          <a:xfrm>
            <a:off x="4572208" y="2077780"/>
            <a:ext cx="2359152" cy="2225729"/>
          </a:xfrm>
          <a:prstGeom prst="rect">
            <a:avLst/>
          </a:prstGeom>
        </p:spPr>
      </p:pic>
    </p:spTree>
    <p:extLst>
      <p:ext uri="{BB962C8B-B14F-4D97-AF65-F5344CB8AC3E}">
        <p14:creationId xmlns:p14="http://schemas.microsoft.com/office/powerpoint/2010/main" val="36430367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A460-6941-CF0B-0B83-1F9201EE86EA}"/>
              </a:ext>
            </a:extLst>
          </p:cNvPr>
          <p:cNvSpPr>
            <a:spLocks noGrp="1"/>
          </p:cNvSpPr>
          <p:nvPr>
            <p:ph type="title"/>
          </p:nvPr>
        </p:nvSpPr>
        <p:spPr>
          <a:xfrm>
            <a:off x="609600" y="1314450"/>
            <a:ext cx="6347713" cy="552008"/>
          </a:xfrm>
        </p:spPr>
        <p:txBody>
          <a:bodyPr>
            <a:normAutofit fontScale="90000"/>
          </a:bodyPr>
          <a:lstStyle/>
          <a:p>
            <a:r>
              <a:rPr lang="en-US"/>
              <a:t>Community Involvement</a:t>
            </a:r>
          </a:p>
        </p:txBody>
      </p:sp>
      <p:sp>
        <p:nvSpPr>
          <p:cNvPr id="3" name="Content Placeholder 2">
            <a:extLst>
              <a:ext uri="{FF2B5EF4-FFF2-40B4-BE49-F238E27FC236}">
                <a16:creationId xmlns:a16="http://schemas.microsoft.com/office/drawing/2014/main" id="{795A2B3A-2504-1BDE-3567-3AC45D1D57EC}"/>
              </a:ext>
            </a:extLst>
          </p:cNvPr>
          <p:cNvSpPr>
            <a:spLocks noGrp="1"/>
          </p:cNvSpPr>
          <p:nvPr>
            <p:ph idx="1"/>
          </p:nvPr>
        </p:nvSpPr>
        <p:spPr>
          <a:xfrm>
            <a:off x="609600" y="1992583"/>
            <a:ext cx="6347714" cy="2020103"/>
          </a:xfrm>
        </p:spPr>
        <p:txBody>
          <a:bodyPr vert="horz" lIns="68580" tIns="34290" rIns="68580" bIns="34290" rtlCol="0" anchor="t">
            <a:normAutofit fontScale="92500" lnSpcReduction="10000"/>
          </a:bodyPr>
          <a:lstStyle/>
          <a:p>
            <a:pPr>
              <a:buFont typeface="Arial" charset="2"/>
              <a:buChar char="•"/>
            </a:pPr>
            <a:r>
              <a:rPr lang="en-US"/>
              <a:t>Stoughton Health values the local community!</a:t>
            </a:r>
          </a:p>
          <a:p>
            <a:pPr>
              <a:buFont typeface="Arial" charset="2"/>
              <a:buChar char="•"/>
            </a:pPr>
            <a:r>
              <a:rPr lang="en-US"/>
              <a:t>Shows support through several events</a:t>
            </a:r>
          </a:p>
          <a:p>
            <a:pPr lvl="1">
              <a:buFont typeface="Courier New" charset="2"/>
              <a:buChar char="o"/>
            </a:pPr>
            <a:r>
              <a:rPr lang="en-US"/>
              <a:t>Relay for Life</a:t>
            </a:r>
          </a:p>
          <a:p>
            <a:pPr lvl="1">
              <a:buFont typeface="Courier New" charset="2"/>
              <a:buChar char="o"/>
            </a:pPr>
            <a:r>
              <a:rPr lang="en-US"/>
              <a:t>Heart Walk</a:t>
            </a:r>
          </a:p>
          <a:p>
            <a:pPr lvl="1">
              <a:buFont typeface="Courier New" charset="2"/>
              <a:buChar char="o"/>
            </a:pPr>
            <a:r>
              <a:rPr lang="en-US"/>
              <a:t>Alzheimer’s Walk</a:t>
            </a:r>
          </a:p>
          <a:p>
            <a:pPr lvl="1">
              <a:buFont typeface="Courier New" charset="2"/>
              <a:buChar char="o"/>
            </a:pPr>
            <a:r>
              <a:rPr lang="en-US"/>
              <a:t>Other community events in Stoughton and surrounding areas </a:t>
            </a:r>
          </a:p>
          <a:p>
            <a:pPr>
              <a:buFont typeface="Arial" charset="2"/>
              <a:buChar char="•"/>
            </a:pPr>
            <a:endParaRPr lang="en-US"/>
          </a:p>
        </p:txBody>
      </p:sp>
      <p:pic>
        <p:nvPicPr>
          <p:cNvPr id="5" name="Picture 2" descr="Decorative Black Gift Box With Golden Bow Isolated On White Stock  Illustration - Download Image Now - iStock">
            <a:extLst>
              <a:ext uri="{FF2B5EF4-FFF2-40B4-BE49-F238E27FC236}">
                <a16:creationId xmlns:a16="http://schemas.microsoft.com/office/drawing/2014/main" id="{F419C7A7-DBF1-BF3A-2E68-FDADB9B049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659492"/>
            <a:ext cx="959080" cy="8948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oughton Health Receives 2023 Advocacy All-Star Award from WHA - Stoughton  Health">
            <a:extLst>
              <a:ext uri="{FF2B5EF4-FFF2-40B4-BE49-F238E27FC236}">
                <a16:creationId xmlns:a16="http://schemas.microsoft.com/office/drawing/2014/main" id="{4F921392-3132-16C5-DE36-322C21A6FE94}"/>
              </a:ext>
            </a:extLst>
          </p:cNvPr>
          <p:cNvPicPr>
            <a:picLocks noChangeAspect="1"/>
          </p:cNvPicPr>
          <p:nvPr/>
        </p:nvPicPr>
        <p:blipFill>
          <a:blip r:embed="rId4"/>
          <a:stretch>
            <a:fillRect/>
          </a:stretch>
        </p:blipFill>
        <p:spPr>
          <a:xfrm>
            <a:off x="4959392" y="2356830"/>
            <a:ext cx="2269067" cy="1291607"/>
          </a:xfrm>
          <a:prstGeom prst="rect">
            <a:avLst/>
          </a:prstGeom>
        </p:spPr>
      </p:pic>
      <p:pic>
        <p:nvPicPr>
          <p:cNvPr id="7" name="Picture 6" descr="Rehabilitation &amp; Sports Medicine - Stoughton Health">
            <a:extLst>
              <a:ext uri="{FF2B5EF4-FFF2-40B4-BE49-F238E27FC236}">
                <a16:creationId xmlns:a16="http://schemas.microsoft.com/office/drawing/2014/main" id="{0B8507B3-A404-EDBD-2154-2C9547572332}"/>
              </a:ext>
            </a:extLst>
          </p:cNvPr>
          <p:cNvPicPr>
            <a:picLocks noChangeAspect="1"/>
          </p:cNvPicPr>
          <p:nvPr/>
        </p:nvPicPr>
        <p:blipFill>
          <a:blip r:embed="rId5"/>
          <a:stretch>
            <a:fillRect/>
          </a:stretch>
        </p:blipFill>
        <p:spPr>
          <a:xfrm>
            <a:off x="687389" y="4102460"/>
            <a:ext cx="2000250" cy="1285875"/>
          </a:xfrm>
          <a:prstGeom prst="rect">
            <a:avLst/>
          </a:prstGeom>
        </p:spPr>
      </p:pic>
      <p:pic>
        <p:nvPicPr>
          <p:cNvPr id="8" name="Picture 7" descr="YOUR Health * YOUR Choice YOUR Community Hospital">
            <a:extLst>
              <a:ext uri="{FF2B5EF4-FFF2-40B4-BE49-F238E27FC236}">
                <a16:creationId xmlns:a16="http://schemas.microsoft.com/office/drawing/2014/main" id="{821CE308-0C1E-B538-1EEE-761EFD21B102}"/>
              </a:ext>
            </a:extLst>
          </p:cNvPr>
          <p:cNvPicPr>
            <a:picLocks noChangeAspect="1"/>
          </p:cNvPicPr>
          <p:nvPr/>
        </p:nvPicPr>
        <p:blipFill>
          <a:blip r:embed="rId6"/>
          <a:stretch>
            <a:fillRect/>
          </a:stretch>
        </p:blipFill>
        <p:spPr>
          <a:xfrm>
            <a:off x="2992394" y="4102460"/>
            <a:ext cx="1578769" cy="1628775"/>
          </a:xfrm>
          <a:prstGeom prst="rect">
            <a:avLst/>
          </a:prstGeom>
        </p:spPr>
      </p:pic>
      <p:pic>
        <p:nvPicPr>
          <p:cNvPr id="9" name="Picture 8" descr="YOUR Health * YOUR Choice YOUR Community Hospital">
            <a:extLst>
              <a:ext uri="{FF2B5EF4-FFF2-40B4-BE49-F238E27FC236}">
                <a16:creationId xmlns:a16="http://schemas.microsoft.com/office/drawing/2014/main" id="{79D5E7A3-E88D-FE5E-FCD7-5A4AB6ADDAEC}"/>
              </a:ext>
            </a:extLst>
          </p:cNvPr>
          <p:cNvPicPr>
            <a:picLocks noChangeAspect="1"/>
          </p:cNvPicPr>
          <p:nvPr/>
        </p:nvPicPr>
        <p:blipFill>
          <a:blip r:embed="rId7"/>
          <a:stretch>
            <a:fillRect/>
          </a:stretch>
        </p:blipFill>
        <p:spPr>
          <a:xfrm>
            <a:off x="4875918" y="4138811"/>
            <a:ext cx="2200275" cy="1171575"/>
          </a:xfrm>
          <a:prstGeom prst="rect">
            <a:avLst/>
          </a:prstGeom>
        </p:spPr>
      </p:pic>
    </p:spTree>
    <p:extLst>
      <p:ext uri="{BB962C8B-B14F-4D97-AF65-F5344CB8AC3E}">
        <p14:creationId xmlns:p14="http://schemas.microsoft.com/office/powerpoint/2010/main" val="948093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4355" y="857149"/>
            <a:ext cx="4421560" cy="1061777"/>
          </a:xfrm>
        </p:spPr>
        <p:txBody>
          <a:bodyPr anchor="ctr">
            <a:normAutofit/>
          </a:bodyPr>
          <a:lstStyle/>
          <a:p>
            <a:pPr algn="ctr"/>
            <a:r>
              <a:rPr lang="en-US" b="1"/>
              <a:t>Origin Story</a:t>
            </a:r>
          </a:p>
        </p:txBody>
      </p:sp>
      <p:sp>
        <p:nvSpPr>
          <p:cNvPr id="2" name="Content Placeholder 1"/>
          <p:cNvSpPr>
            <a:spLocks noGrp="1"/>
          </p:cNvSpPr>
          <p:nvPr>
            <p:ph idx="1"/>
          </p:nvPr>
        </p:nvSpPr>
        <p:spPr>
          <a:xfrm>
            <a:off x="1890741" y="1545745"/>
            <a:ext cx="4612657" cy="4451080"/>
          </a:xfrm>
        </p:spPr>
        <p:txBody>
          <a:bodyPr vert="horz" lIns="68580" tIns="34290" rIns="68580" bIns="34290" rtlCol="0" anchor="ctr">
            <a:noAutofit/>
          </a:bodyPr>
          <a:lstStyle/>
          <a:p>
            <a:pPr>
              <a:lnSpc>
                <a:spcPct val="110000"/>
              </a:lnSpc>
              <a:spcBef>
                <a:spcPts val="900"/>
              </a:spcBef>
            </a:pPr>
            <a:r>
              <a:rPr lang="en-US" sz="2100"/>
              <a:t>In 2006 the CEO shared inspiration with the administrative team</a:t>
            </a:r>
          </a:p>
          <a:p>
            <a:pPr>
              <a:lnSpc>
                <a:spcPct val="110000"/>
              </a:lnSpc>
              <a:spcBef>
                <a:spcPts val="900"/>
              </a:spcBef>
            </a:pPr>
            <a:r>
              <a:rPr lang="en-US" sz="2100"/>
              <a:t>Administrative team realized the value and allocated resources</a:t>
            </a:r>
          </a:p>
          <a:p>
            <a:pPr>
              <a:lnSpc>
                <a:spcPct val="110000"/>
              </a:lnSpc>
              <a:spcBef>
                <a:spcPts val="900"/>
              </a:spcBef>
            </a:pPr>
            <a:r>
              <a:rPr lang="en-US" sz="2100"/>
              <a:t>Customer service task force was formed</a:t>
            </a:r>
          </a:p>
          <a:p>
            <a:pPr lvl="1">
              <a:lnSpc>
                <a:spcPct val="110000"/>
              </a:lnSpc>
              <a:spcBef>
                <a:spcPts val="900"/>
              </a:spcBef>
            </a:pPr>
            <a:r>
              <a:rPr lang="en-US" sz="2100"/>
              <a:t>Interview and selection of consultant was done by employee group</a:t>
            </a:r>
          </a:p>
        </p:txBody>
      </p:sp>
    </p:spTree>
    <p:extLst>
      <p:ext uri="{BB962C8B-B14F-4D97-AF65-F5344CB8AC3E}">
        <p14:creationId xmlns:p14="http://schemas.microsoft.com/office/powerpoint/2010/main" val="18303787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28110-04EF-876A-8A08-AE7D1181BAD2}"/>
              </a:ext>
            </a:extLst>
          </p:cNvPr>
          <p:cNvSpPr>
            <a:spLocks noGrp="1"/>
          </p:cNvSpPr>
          <p:nvPr>
            <p:ph type="title"/>
          </p:nvPr>
        </p:nvSpPr>
        <p:spPr>
          <a:xfrm>
            <a:off x="508001" y="1314450"/>
            <a:ext cx="6447501" cy="599955"/>
          </a:xfrm>
        </p:spPr>
        <p:txBody>
          <a:bodyPr anchor="t">
            <a:normAutofit fontScale="90000"/>
          </a:bodyPr>
          <a:lstStyle/>
          <a:p>
            <a:r>
              <a:rPr lang="en-US"/>
              <a:t>Summary</a:t>
            </a:r>
          </a:p>
        </p:txBody>
      </p:sp>
      <p:sp>
        <p:nvSpPr>
          <p:cNvPr id="3" name="Content Placeholder 2">
            <a:extLst>
              <a:ext uri="{FF2B5EF4-FFF2-40B4-BE49-F238E27FC236}">
                <a16:creationId xmlns:a16="http://schemas.microsoft.com/office/drawing/2014/main" id="{B516499E-8247-C4D3-F70B-6A4D72316DCD}"/>
              </a:ext>
            </a:extLst>
          </p:cNvPr>
          <p:cNvSpPr>
            <a:spLocks noGrp="1"/>
          </p:cNvSpPr>
          <p:nvPr>
            <p:ph idx="1"/>
          </p:nvPr>
        </p:nvSpPr>
        <p:spPr>
          <a:xfrm>
            <a:off x="508000" y="2101515"/>
            <a:ext cx="3915323" cy="2775953"/>
          </a:xfrm>
        </p:spPr>
        <p:txBody>
          <a:bodyPr vert="horz" lIns="68580" tIns="34290" rIns="68580" bIns="34290" rtlCol="0" anchor="t">
            <a:normAutofit fontScale="92500" lnSpcReduction="20000"/>
          </a:bodyPr>
          <a:lstStyle/>
          <a:p>
            <a:pPr>
              <a:buFont typeface="Arial" charset="2"/>
              <a:buChar char="•"/>
            </a:pPr>
            <a:r>
              <a:rPr lang="en-US" dirty="0"/>
              <a:t>Prevention is key</a:t>
            </a:r>
          </a:p>
          <a:p>
            <a:pPr lvl="1">
              <a:buFont typeface="Arial" charset="2"/>
              <a:buChar char="•"/>
            </a:pPr>
            <a:r>
              <a:rPr lang="en-US" dirty="0"/>
              <a:t>Use the intranet for injury prevention exercises</a:t>
            </a:r>
          </a:p>
          <a:p>
            <a:pPr lvl="1">
              <a:buFont typeface="Arial" charset="2"/>
              <a:buChar char="•"/>
            </a:pPr>
            <a:r>
              <a:rPr lang="en-US" dirty="0"/>
              <a:t>Reach out if you need an ergonomic assessment via safety zone portal</a:t>
            </a:r>
          </a:p>
          <a:p>
            <a:pPr lvl="1">
              <a:buFont typeface="Arial" charset="2"/>
              <a:buChar char="•"/>
            </a:pPr>
            <a:r>
              <a:rPr lang="en-US" dirty="0"/>
              <a:t>Participation with Well-being program is encouraged</a:t>
            </a:r>
          </a:p>
          <a:p>
            <a:pPr>
              <a:buFont typeface="Arial"/>
              <a:buChar char="•"/>
            </a:pPr>
            <a:r>
              <a:rPr lang="en-US" dirty="0"/>
              <a:t>Early action helps</a:t>
            </a:r>
          </a:p>
          <a:p>
            <a:pPr lvl="1">
              <a:buFont typeface="Arial" charset="2"/>
              <a:buChar char="•"/>
            </a:pPr>
            <a:r>
              <a:rPr lang="en-US" dirty="0"/>
              <a:t>If an injury happens, don't delay, report right away</a:t>
            </a:r>
          </a:p>
        </p:txBody>
      </p:sp>
      <p:pic>
        <p:nvPicPr>
          <p:cNvPr id="4" name="Picture 3" descr="Prevention and Safety Planning | Zero Tolerance">
            <a:extLst>
              <a:ext uri="{FF2B5EF4-FFF2-40B4-BE49-F238E27FC236}">
                <a16:creationId xmlns:a16="http://schemas.microsoft.com/office/drawing/2014/main" id="{A7DC7920-E1E2-519F-215C-81B8E2E5416B}"/>
              </a:ext>
            </a:extLst>
          </p:cNvPr>
          <p:cNvPicPr>
            <a:picLocks noChangeAspect="1"/>
          </p:cNvPicPr>
          <p:nvPr/>
        </p:nvPicPr>
        <p:blipFill>
          <a:blip r:embed="rId3"/>
          <a:stretch>
            <a:fillRect/>
          </a:stretch>
        </p:blipFill>
        <p:spPr>
          <a:xfrm>
            <a:off x="4565563" y="2476501"/>
            <a:ext cx="2359152" cy="1116665"/>
          </a:xfrm>
          <a:prstGeom prst="rect">
            <a:avLst/>
          </a:prstGeom>
        </p:spPr>
      </p:pic>
    </p:spTree>
    <p:extLst>
      <p:ext uri="{BB962C8B-B14F-4D97-AF65-F5344CB8AC3E}">
        <p14:creationId xmlns:p14="http://schemas.microsoft.com/office/powerpoint/2010/main" val="20356610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8C137-A02E-7C68-399D-7F532FC7E497}"/>
              </a:ext>
            </a:extLst>
          </p:cNvPr>
          <p:cNvPicPr>
            <a:picLocks noChangeAspect="1"/>
          </p:cNvPicPr>
          <p:nvPr/>
        </p:nvPicPr>
        <p:blipFill>
          <a:blip r:embed="rId3"/>
          <a:stretch>
            <a:fillRect/>
          </a:stretch>
        </p:blipFill>
        <p:spPr>
          <a:xfrm>
            <a:off x="927794" y="2328576"/>
            <a:ext cx="6364776" cy="2200847"/>
          </a:xfrm>
          <a:prstGeom prst="rect">
            <a:avLst/>
          </a:prstGeom>
        </p:spPr>
      </p:pic>
    </p:spTree>
    <p:extLst>
      <p:ext uri="{BB962C8B-B14F-4D97-AF65-F5344CB8AC3E}">
        <p14:creationId xmlns:p14="http://schemas.microsoft.com/office/powerpoint/2010/main" val="335986408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2331" y="1622564"/>
            <a:ext cx="5255468" cy="2266121"/>
          </a:xfrm>
        </p:spPr>
        <p:txBody>
          <a:bodyPr>
            <a:noAutofit/>
          </a:bodyPr>
          <a:lstStyle/>
          <a:p>
            <a:pPr algn="ctr"/>
            <a:r>
              <a:rPr lang="en-US" sz="11250" b="1" i="1" dirty="0">
                <a:solidFill>
                  <a:srgbClr val="92D050"/>
                </a:solidFill>
                <a:latin typeface="MetaBoldLF-Italic" panose="020B0802030000090004" pitchFamily="34" charset="0"/>
              </a:rPr>
              <a:t>Safety</a:t>
            </a:r>
            <a:r>
              <a:rPr lang="en-US" sz="11250" b="1" i="1" dirty="0">
                <a:solidFill>
                  <a:srgbClr val="92D050"/>
                </a:solidFill>
              </a:rPr>
              <a:t>	</a:t>
            </a:r>
          </a:p>
        </p:txBody>
      </p:sp>
    </p:spTree>
    <p:extLst>
      <p:ext uri="{BB962C8B-B14F-4D97-AF65-F5344CB8AC3E}">
        <p14:creationId xmlns:p14="http://schemas.microsoft.com/office/powerpoint/2010/main" val="31216989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88422" y="1070264"/>
            <a:ext cx="6172200" cy="857250"/>
          </a:xfrm>
        </p:spPr>
        <p:txBody>
          <a:bodyPr>
            <a:noAutofit/>
          </a:bodyPr>
          <a:lstStyle/>
          <a:p>
            <a:pPr algn="ctr" eaLnBrk="1" hangingPunct="1"/>
            <a:r>
              <a:rPr lang="en-US" b="1" dirty="0">
                <a:solidFill>
                  <a:srgbClr val="92D050"/>
                </a:solidFill>
                <a:latin typeface="MetaMediumLF-Caps" panose="020B0602040000020004" pitchFamily="34" charset="0"/>
              </a:rPr>
              <a:t>Overview</a:t>
            </a:r>
          </a:p>
        </p:txBody>
      </p:sp>
      <p:sp>
        <p:nvSpPr>
          <p:cNvPr id="3075" name="Rectangle 3"/>
          <p:cNvSpPr>
            <a:spLocks noGrp="1" noChangeArrowheads="1"/>
          </p:cNvSpPr>
          <p:nvPr>
            <p:ph idx="1"/>
          </p:nvPr>
        </p:nvSpPr>
        <p:spPr>
          <a:xfrm>
            <a:off x="1143000" y="1927514"/>
            <a:ext cx="6057900" cy="3543300"/>
          </a:xfrm>
        </p:spPr>
        <p:txBody>
          <a:bodyPr>
            <a:normAutofit/>
          </a:bodyPr>
          <a:lstStyle/>
          <a:p>
            <a:pPr marL="0" indent="0" algn="ctr">
              <a:lnSpc>
                <a:spcPct val="90000"/>
              </a:lnSpc>
              <a:buClr>
                <a:srgbClr val="C00000"/>
              </a:buClr>
              <a:buNone/>
            </a:pPr>
            <a:r>
              <a:rPr lang="en-US" sz="2175" b="1" dirty="0">
                <a:solidFill>
                  <a:srgbClr val="336699"/>
                </a:solidFill>
                <a:latin typeface="MetaMediumLF-Caps" panose="020B0602040000020004" pitchFamily="34" charset="0"/>
              </a:rPr>
              <a:t>Keeping Yourself Safe </a:t>
            </a:r>
          </a:p>
          <a:p>
            <a:pPr>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Employee Safety and Patient Safety Focus</a:t>
            </a:r>
          </a:p>
          <a:p>
            <a:pPr eaLnBrk="1" hangingPunct="1">
              <a:lnSpc>
                <a:spcPct val="90000"/>
              </a:lnSpc>
              <a:buClr>
                <a:srgbClr val="000099"/>
              </a:buClr>
              <a:buFont typeface="Wingdings" panose="05000000000000000000" pitchFamily="2" charset="2"/>
              <a:buChar char="ü"/>
            </a:pPr>
            <a:r>
              <a:rPr lang="en-US" sz="2025" b="1" dirty="0">
                <a:solidFill>
                  <a:schemeClr val="tx1"/>
                </a:solidFill>
                <a:latin typeface="MetaMediumLF-Caps" panose="020B0602040000020004" pitchFamily="34" charset="0"/>
              </a:rPr>
              <a:t>Patient/Other/Employee Event Reporting</a:t>
            </a:r>
          </a:p>
          <a:p>
            <a:pPr eaLnBrk="1" hangingPunct="1">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Maintenance Work Orders</a:t>
            </a:r>
            <a:endParaRPr lang="en-US" sz="2025" b="1" dirty="0">
              <a:solidFill>
                <a:schemeClr val="tx1"/>
              </a:solidFill>
              <a:latin typeface="MetaMediumLF-Caps" panose="020B0602040000020004" pitchFamily="34" charset="0"/>
            </a:endParaRPr>
          </a:p>
          <a:p>
            <a:pPr eaLnBrk="1" hangingPunct="1">
              <a:lnSpc>
                <a:spcPct val="90000"/>
              </a:lnSpc>
              <a:buClr>
                <a:srgbClr val="000099"/>
              </a:buClr>
              <a:buFont typeface="Wingdings" panose="05000000000000000000" pitchFamily="2" charset="2"/>
              <a:buChar char="ü"/>
            </a:pPr>
            <a:r>
              <a:rPr lang="en-US" sz="2025" b="1" dirty="0">
                <a:solidFill>
                  <a:schemeClr val="tx1"/>
                </a:solidFill>
                <a:latin typeface="MetaMediumLF-Caps" panose="020B0602040000020004" pitchFamily="34" charset="0"/>
              </a:rPr>
              <a:t>Emergency Alerts</a:t>
            </a:r>
          </a:p>
          <a:p>
            <a:pPr>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Hazard Communication Standard: </a:t>
            </a:r>
            <a:r>
              <a:rPr lang="en-US" sz="1425" b="1" dirty="0">
                <a:solidFill>
                  <a:schemeClr val="accent2"/>
                </a:solidFill>
                <a:latin typeface="MetaMediumLF-Caps" panose="020B0602040000020004" pitchFamily="34" charset="0"/>
              </a:rPr>
              <a:t>“Right To Know”</a:t>
            </a:r>
          </a:p>
          <a:p>
            <a:pPr eaLnBrk="1" hangingPunct="1">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Life Safety</a:t>
            </a:r>
          </a:p>
          <a:p>
            <a:pPr eaLnBrk="1" hangingPunct="1">
              <a:lnSpc>
                <a:spcPct val="90000"/>
              </a:lnSpc>
              <a:buClr>
                <a:srgbClr val="000099"/>
              </a:buClr>
              <a:buFont typeface="Wingdings" panose="05000000000000000000" pitchFamily="2" charset="2"/>
              <a:buChar char="ü"/>
            </a:pPr>
            <a:r>
              <a:rPr lang="en-US" sz="2025" b="1" dirty="0">
                <a:solidFill>
                  <a:schemeClr val="tx1"/>
                </a:solidFill>
                <a:latin typeface="MetaMediumLF-Caps" panose="020B0602040000020004" pitchFamily="34" charset="0"/>
              </a:rPr>
              <a:t>Environment of Care</a:t>
            </a:r>
          </a:p>
        </p:txBody>
      </p:sp>
      <p:pic>
        <p:nvPicPr>
          <p:cNvPr id="2" name="Picture 1"/>
          <p:cNvPicPr>
            <a:picLocks noChangeAspect="1"/>
          </p:cNvPicPr>
          <p:nvPr/>
        </p:nvPicPr>
        <p:blipFill>
          <a:blip r:embed="rId3"/>
          <a:stretch>
            <a:fillRect/>
          </a:stretch>
        </p:blipFill>
        <p:spPr>
          <a:xfrm>
            <a:off x="4398818" y="4355522"/>
            <a:ext cx="2215113" cy="1474470"/>
          </a:xfrm>
          <a:prstGeom prst="rect">
            <a:avLst/>
          </a:prstGeom>
        </p:spPr>
      </p:pic>
    </p:spTree>
    <p:extLst>
      <p:ext uri="{BB962C8B-B14F-4D97-AF65-F5344CB8AC3E}">
        <p14:creationId xmlns:p14="http://schemas.microsoft.com/office/powerpoint/2010/main" val="11004450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851113">
            <a:off x="3997482" y="2475138"/>
            <a:ext cx="3403476" cy="1714500"/>
          </a:xfrm>
          <a:prstGeom prst="rect">
            <a:avLst/>
          </a:prstGeom>
        </p:spPr>
      </p:pic>
      <p:sp>
        <p:nvSpPr>
          <p:cNvPr id="5123" name="Rectangle 3"/>
          <p:cNvSpPr>
            <a:spLocks noGrp="1" noChangeArrowheads="1"/>
          </p:cNvSpPr>
          <p:nvPr>
            <p:ph type="body" sz="half" idx="2"/>
          </p:nvPr>
        </p:nvSpPr>
        <p:spPr>
          <a:xfrm>
            <a:off x="650909" y="1402311"/>
            <a:ext cx="3600450" cy="4457700"/>
          </a:xfrm>
        </p:spPr>
        <p:txBody>
          <a:bodyPr>
            <a:normAutofit fontScale="25000" lnSpcReduction="20000"/>
          </a:bodyPr>
          <a:lstStyle/>
          <a:p>
            <a:pPr algn="ctr" eaLnBrk="1" hangingPunct="1"/>
            <a:r>
              <a:rPr lang="en-US" sz="6000" b="1" dirty="0">
                <a:solidFill>
                  <a:srgbClr val="336699"/>
                </a:solidFill>
                <a:latin typeface="MetaMediumLF-Caps" panose="020B0602040000020004" pitchFamily="34" charset="0"/>
              </a:rPr>
              <a:t>Workplace Safety Tips</a:t>
            </a:r>
          </a:p>
          <a:p>
            <a:pPr eaLnBrk="1" hangingPunct="1"/>
            <a:endParaRPr lang="en-US" sz="2400" b="1" dirty="0">
              <a:solidFill>
                <a:schemeClr val="accent6">
                  <a:lumMod val="50000"/>
                </a:schemeClr>
              </a:solidFill>
              <a:latin typeface="MetaMediumLF-Caps" panose="020B0602040000020004" pitchFamily="34" charset="0"/>
            </a:endParaRPr>
          </a:p>
          <a:p>
            <a:pPr algn="ctr">
              <a:buClr>
                <a:schemeClr val="accent6">
                  <a:lumMod val="50000"/>
                </a:schemeClr>
              </a:buClr>
            </a:pPr>
            <a:r>
              <a:rPr lang="en-US" sz="4200" dirty="0">
                <a:latin typeface="MetaMediumLF-Caps" panose="020B0602040000020004" pitchFamily="34" charset="0"/>
              </a:rPr>
              <a:t>Beware of your surroundings &amp; potential risks</a:t>
            </a:r>
          </a:p>
          <a:p>
            <a:pPr algn="ctr">
              <a:buClr>
                <a:schemeClr val="accent6">
                  <a:lumMod val="50000"/>
                </a:schemeClr>
              </a:buClr>
            </a:pPr>
            <a:r>
              <a:rPr lang="en-US" sz="4200" dirty="0">
                <a:latin typeface="MetaMediumLF-Caps" panose="020B0602040000020004" pitchFamily="34" charset="0"/>
              </a:rPr>
              <a:t>Use tools, Machinery &amp; equipment properly.</a:t>
            </a:r>
          </a:p>
          <a:p>
            <a:pPr algn="ctr">
              <a:buClr>
                <a:schemeClr val="accent6">
                  <a:lumMod val="50000"/>
                </a:schemeClr>
              </a:buClr>
            </a:pPr>
            <a:r>
              <a:rPr lang="en-US" sz="4200" dirty="0">
                <a:solidFill>
                  <a:schemeClr val="tx1"/>
                </a:solidFill>
                <a:latin typeface="MetaMediumLF-Caps" panose="020B0602040000020004" pitchFamily="34" charset="0"/>
              </a:rPr>
              <a:t>Report any unsafe conditions or hazards</a:t>
            </a:r>
          </a:p>
          <a:p>
            <a:pPr algn="ctr">
              <a:buClr>
                <a:schemeClr val="accent6">
                  <a:lumMod val="50000"/>
                </a:schemeClr>
              </a:buClr>
            </a:pPr>
            <a:r>
              <a:rPr lang="en-US" sz="4200" dirty="0">
                <a:latin typeface="MetaMediumLF-Caps" panose="020B0602040000020004" pitchFamily="34" charset="0"/>
              </a:rPr>
              <a:t>Always wear proper PPE</a:t>
            </a:r>
          </a:p>
          <a:p>
            <a:pPr algn="ctr">
              <a:buClr>
                <a:schemeClr val="accent6">
                  <a:lumMod val="50000"/>
                </a:schemeClr>
              </a:buClr>
            </a:pPr>
            <a:r>
              <a:rPr lang="en-US" sz="4200" dirty="0">
                <a:solidFill>
                  <a:schemeClr val="tx1"/>
                </a:solidFill>
                <a:latin typeface="MetaMediumLF-Caps" panose="020B0602040000020004" pitchFamily="34" charset="0"/>
              </a:rPr>
              <a:t>Keep work are clean &amp; free from clutter</a:t>
            </a:r>
          </a:p>
          <a:p>
            <a:pPr algn="ctr">
              <a:buClr>
                <a:schemeClr val="accent6">
                  <a:lumMod val="50000"/>
                </a:schemeClr>
              </a:buClr>
            </a:pPr>
            <a:r>
              <a:rPr lang="en-US" sz="4200" dirty="0">
                <a:latin typeface="MetaMediumLF-Caps" panose="020B0602040000020004" pitchFamily="34" charset="0"/>
              </a:rPr>
              <a:t>Practice good posture when sitting or lifting</a:t>
            </a:r>
          </a:p>
          <a:p>
            <a:pPr algn="ctr">
              <a:buClr>
                <a:schemeClr val="accent6">
                  <a:lumMod val="50000"/>
                </a:schemeClr>
              </a:buClr>
            </a:pPr>
            <a:r>
              <a:rPr lang="en-US" sz="4200" dirty="0">
                <a:solidFill>
                  <a:schemeClr val="tx1"/>
                </a:solidFill>
                <a:latin typeface="MetaMediumLF-Caps" panose="020B0602040000020004" pitchFamily="34" charset="0"/>
              </a:rPr>
              <a:t>Never take shortcuts</a:t>
            </a:r>
          </a:p>
          <a:p>
            <a:pPr algn="ctr">
              <a:buClr>
                <a:schemeClr val="accent6">
                  <a:lumMod val="50000"/>
                </a:schemeClr>
              </a:buClr>
            </a:pPr>
            <a:r>
              <a:rPr lang="en-US" sz="4200" dirty="0">
                <a:latin typeface="MetaMediumLF-Caps" panose="020B0602040000020004" pitchFamily="34" charset="0"/>
              </a:rPr>
              <a:t>Chemicals used correctly, labeled &amp; stored properly.</a:t>
            </a:r>
          </a:p>
          <a:p>
            <a:pPr algn="ctr">
              <a:buClr>
                <a:schemeClr val="accent6">
                  <a:lumMod val="50000"/>
                </a:schemeClr>
              </a:buClr>
            </a:pPr>
            <a:r>
              <a:rPr lang="en-US" sz="4200" dirty="0">
                <a:latin typeface="MetaMediumLF-Caps" panose="020B0602040000020004" pitchFamily="34" charset="0"/>
              </a:rPr>
              <a:t>Remain aware of new and reviewed safety procedures</a:t>
            </a:r>
            <a:endParaRPr lang="en-US" sz="4200" dirty="0">
              <a:solidFill>
                <a:schemeClr val="tx1"/>
              </a:solidFill>
              <a:latin typeface="MetaMediumLF-Caps" panose="020B0602040000020004" pitchFamily="34" charset="0"/>
            </a:endParaRPr>
          </a:p>
          <a:p>
            <a:pPr algn="ctr">
              <a:buClr>
                <a:schemeClr val="accent6">
                  <a:lumMod val="50000"/>
                </a:schemeClr>
              </a:buClr>
            </a:pPr>
            <a:r>
              <a:rPr lang="en-US" sz="4200" dirty="0">
                <a:latin typeface="MetaMediumLF-Caps" panose="020B0602040000020004" pitchFamily="34" charset="0"/>
              </a:rPr>
              <a:t>Submit Maintenance Work Orders for repairs</a:t>
            </a:r>
          </a:p>
          <a:p>
            <a:pPr algn="ctr">
              <a:buClr>
                <a:schemeClr val="accent6">
                  <a:lumMod val="50000"/>
                </a:schemeClr>
              </a:buClr>
            </a:pPr>
            <a:r>
              <a:rPr lang="en-US" sz="4200" dirty="0">
                <a:solidFill>
                  <a:schemeClr val="tx1"/>
                </a:solidFill>
                <a:latin typeface="MetaMediumLF-Caps" panose="020B0602040000020004" pitchFamily="34" charset="0"/>
              </a:rPr>
              <a:t>Report All Hazards, Safety Concerns, using the   </a:t>
            </a:r>
            <a:r>
              <a:rPr lang="en-US" sz="4200" b="1" dirty="0">
                <a:solidFill>
                  <a:srgbClr val="336699"/>
                </a:solidFill>
                <a:latin typeface="MetaMediumLF-Caps" panose="020B0602040000020004" pitchFamily="34" charset="0"/>
              </a:rPr>
              <a:t>“Safety Zone Portal.”</a:t>
            </a:r>
          </a:p>
          <a:p>
            <a:pPr lvl="1" algn="ctr"/>
            <a:endParaRPr lang="en-US" dirty="0">
              <a:solidFill>
                <a:schemeClr val="tx1"/>
              </a:solidFill>
              <a:latin typeface="MetaMediumLF-Caps" panose="020B0602040000020004" pitchFamily="34" charset="0"/>
            </a:endParaRPr>
          </a:p>
          <a:p>
            <a:pPr algn="ctr" eaLnBrk="1" hangingPunct="1"/>
            <a:r>
              <a:rPr lang="en-US" sz="5550" b="1" dirty="0">
                <a:solidFill>
                  <a:srgbClr val="92D050"/>
                </a:solidFill>
                <a:latin typeface="MetaMediumLF-Caps" panose="020B0602040000020004" pitchFamily="34" charset="0"/>
              </a:rPr>
              <a:t>Daily Take an Active Role!</a:t>
            </a:r>
          </a:p>
        </p:txBody>
      </p:sp>
      <p:sp>
        <p:nvSpPr>
          <p:cNvPr id="2" name="TextBox 1"/>
          <p:cNvSpPr txBox="1"/>
          <p:nvPr/>
        </p:nvSpPr>
        <p:spPr>
          <a:xfrm>
            <a:off x="0" y="949957"/>
            <a:ext cx="6115050" cy="415498"/>
          </a:xfrm>
          <a:prstGeom prst="rect">
            <a:avLst/>
          </a:prstGeom>
          <a:noFill/>
        </p:spPr>
        <p:txBody>
          <a:bodyPr wrap="square" rtlCol="0">
            <a:spAutoFit/>
          </a:bodyPr>
          <a:lstStyle/>
          <a:p>
            <a:pPr algn="ctr" defTabSz="342900"/>
            <a:r>
              <a:rPr lang="en-US" sz="2100" b="1" dirty="0">
                <a:solidFill>
                  <a:srgbClr val="92D050"/>
                </a:solidFill>
                <a:latin typeface="Trebuchet MS" panose="020B0603020202020204"/>
              </a:rPr>
              <a:t>A Safe Workplace is a Happy Workplace</a:t>
            </a:r>
          </a:p>
        </p:txBody>
      </p:sp>
      <p:sp>
        <p:nvSpPr>
          <p:cNvPr id="3" name="AutoShape 4" descr="Employee Safety Word Cloud. Stock Illustration - Illustration of bubble,  danger: 128508724"/>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Trebuchet MS" panose="020B0603020202020204"/>
            </a:endParaRPr>
          </a:p>
        </p:txBody>
      </p:sp>
      <p:sp>
        <p:nvSpPr>
          <p:cNvPr id="4" name="AutoShape 6" descr="Employee Safety Word Cloud. Stock Illustration - Illustration of bubble,  danger: 128508724"/>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Trebuchet MS" panose="020B0603020202020204"/>
            </a:endParaRPr>
          </a:p>
        </p:txBody>
      </p:sp>
    </p:spTree>
    <p:extLst>
      <p:ext uri="{BB962C8B-B14F-4D97-AF65-F5344CB8AC3E}">
        <p14:creationId xmlns:p14="http://schemas.microsoft.com/office/powerpoint/2010/main" val="16568641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73646" y="879944"/>
            <a:ext cx="5778500" cy="1028700"/>
          </a:xfrm>
        </p:spPr>
        <p:txBody>
          <a:bodyPr>
            <a:normAutofit/>
          </a:bodyPr>
          <a:lstStyle/>
          <a:p>
            <a:pPr algn="ctr" eaLnBrk="1" hangingPunct="1"/>
            <a:r>
              <a:rPr lang="en-US" sz="4050" b="1" dirty="0">
                <a:solidFill>
                  <a:srgbClr val="92D050"/>
                </a:solidFill>
                <a:latin typeface="MetaMediumLF-Caps" panose="020B0602040000020004" pitchFamily="34" charset="0"/>
              </a:rPr>
              <a:t>Patient Safety</a:t>
            </a:r>
          </a:p>
        </p:txBody>
      </p:sp>
      <p:sp>
        <p:nvSpPr>
          <p:cNvPr id="9219" name="Rectangle 3"/>
          <p:cNvSpPr>
            <a:spLocks noGrp="1" noChangeArrowheads="1"/>
          </p:cNvSpPr>
          <p:nvPr>
            <p:ph idx="1"/>
          </p:nvPr>
        </p:nvSpPr>
        <p:spPr>
          <a:xfrm>
            <a:off x="1205346" y="1908644"/>
            <a:ext cx="6515100" cy="2171700"/>
          </a:xfrm>
          <a:effectLst>
            <a:glow rad="228600">
              <a:schemeClr val="accent2">
                <a:satMod val="175000"/>
                <a:alpha val="40000"/>
              </a:schemeClr>
            </a:glow>
          </a:effectLst>
        </p:spPr>
        <p:txBody>
          <a:bodyPr>
            <a:normAutofit/>
          </a:bodyPr>
          <a:lstStyle/>
          <a:p>
            <a:pPr marL="0" indent="0" algn="ctr">
              <a:buNone/>
            </a:pPr>
            <a:r>
              <a:rPr lang="en-US" sz="2100" dirty="0">
                <a:latin typeface="MetaMediumLF-Caps" panose="020B0602040000020004" pitchFamily="34" charset="0"/>
              </a:rPr>
              <a:t>N</a:t>
            </a:r>
            <a:r>
              <a:rPr lang="en-US" sz="2100" dirty="0">
                <a:solidFill>
                  <a:schemeClr val="tx1"/>
                </a:solidFill>
                <a:latin typeface="MetaMediumLF-Caps" panose="020B0602040000020004" pitchFamily="34" charset="0"/>
              </a:rPr>
              <a:t>ational Patient Safety Goals</a:t>
            </a:r>
          </a:p>
          <a:p>
            <a:pPr marL="0" indent="0" algn="ctr">
              <a:buNone/>
            </a:pPr>
            <a:endParaRPr lang="en-US" sz="600" dirty="0">
              <a:solidFill>
                <a:schemeClr val="tx1"/>
              </a:solidFill>
              <a:latin typeface="MetaMediumLF-Caps" panose="020B0602040000020004" pitchFamily="34" charset="0"/>
            </a:endParaRPr>
          </a:p>
          <a:p>
            <a:pPr marL="0" indent="0" algn="ctr">
              <a:buNone/>
            </a:pPr>
            <a:r>
              <a:rPr lang="en-US" sz="2100" dirty="0">
                <a:solidFill>
                  <a:schemeClr val="tx1"/>
                </a:solidFill>
                <a:latin typeface="MetaMediumLF-Caps" panose="020B0602040000020004" pitchFamily="34" charset="0"/>
              </a:rPr>
              <a:t>“Speak Up” brochures - Patient/Family  </a:t>
            </a:r>
          </a:p>
          <a:p>
            <a:pPr marL="34290" indent="0" algn="ctr">
              <a:buNone/>
            </a:pPr>
            <a:endParaRPr lang="en-US" sz="600" dirty="0">
              <a:solidFill>
                <a:schemeClr val="tx1"/>
              </a:solidFill>
              <a:latin typeface="MetaMediumLF-Caps" panose="020B0602040000020004" pitchFamily="34" charset="0"/>
            </a:endParaRPr>
          </a:p>
          <a:p>
            <a:pPr marL="0" indent="0" algn="ctr">
              <a:buNone/>
            </a:pPr>
            <a:r>
              <a:rPr lang="en-US" sz="2100" dirty="0">
                <a:solidFill>
                  <a:schemeClr val="tx1"/>
                </a:solidFill>
                <a:latin typeface="MetaMediumLF-Caps" panose="020B0602040000020004" pitchFamily="34" charset="0"/>
              </a:rPr>
              <a:t>Patient/Family Concerns/Feedback</a:t>
            </a:r>
            <a:endParaRPr lang="en-US" sz="375" dirty="0">
              <a:solidFill>
                <a:schemeClr val="tx1"/>
              </a:solidFill>
              <a:latin typeface="MetaMediumLF-Caps" panose="020B0602040000020004" pitchFamily="34" charset="0"/>
            </a:endParaRPr>
          </a:p>
        </p:txBody>
      </p:sp>
      <p:pic>
        <p:nvPicPr>
          <p:cNvPr id="2" name="Picture 1"/>
          <p:cNvPicPr>
            <a:picLocks noChangeAspect="1"/>
          </p:cNvPicPr>
          <p:nvPr/>
        </p:nvPicPr>
        <p:blipFill>
          <a:blip r:embed="rId3"/>
          <a:stretch>
            <a:fillRect/>
          </a:stretch>
        </p:blipFill>
        <p:spPr>
          <a:xfrm>
            <a:off x="2146785" y="3672551"/>
            <a:ext cx="3951298" cy="1988820"/>
          </a:xfrm>
          <a:prstGeom prst="rect">
            <a:avLst/>
          </a:prstGeom>
        </p:spPr>
      </p:pic>
      <p:pic>
        <p:nvPicPr>
          <p:cNvPr id="6" name="Picture 5" descr="Implementing a Safety Culture: Speak Up for Safety"/>
          <p:cNvPicPr/>
          <p:nvPr/>
        </p:nvPicPr>
        <p:blipFill rotWithShape="1">
          <a:blip r:embed="rId4">
            <a:extLst>
              <a:ext uri="{28A0092B-C50C-407E-A947-70E740481C1C}">
                <a14:useLocalDpi xmlns:a14="http://schemas.microsoft.com/office/drawing/2010/main" val="0"/>
              </a:ext>
            </a:extLst>
          </a:blip>
          <a:srcRect l="5629" t="7879" r="5177" b="8260"/>
          <a:stretch/>
        </p:blipFill>
        <p:spPr bwMode="auto">
          <a:xfrm rot="20288781">
            <a:off x="361090" y="1565744"/>
            <a:ext cx="1688513" cy="685800"/>
          </a:xfrm>
          <a:prstGeom prst="rect">
            <a:avLst/>
          </a:prstGeom>
          <a:noFill/>
          <a:ln>
            <a:noFill/>
          </a:ln>
        </p:spPr>
      </p:pic>
    </p:spTree>
    <p:extLst>
      <p:ext uri="{BB962C8B-B14F-4D97-AF65-F5344CB8AC3E}">
        <p14:creationId xmlns:p14="http://schemas.microsoft.com/office/powerpoint/2010/main" val="15376556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142DA-E8F8-AF50-F21A-4D50B1BCB551}"/>
              </a:ext>
            </a:extLst>
          </p:cNvPr>
          <p:cNvPicPr>
            <a:picLocks noChangeAspect="1"/>
          </p:cNvPicPr>
          <p:nvPr/>
        </p:nvPicPr>
        <p:blipFill>
          <a:blip r:embed="rId3"/>
          <a:stretch>
            <a:fillRect/>
          </a:stretch>
        </p:blipFill>
        <p:spPr>
          <a:xfrm>
            <a:off x="296082" y="3723748"/>
            <a:ext cx="3543607" cy="1229975"/>
          </a:xfrm>
          <a:prstGeom prst="rect">
            <a:avLst/>
          </a:prstGeom>
        </p:spPr>
      </p:pic>
      <p:sp>
        <p:nvSpPr>
          <p:cNvPr id="6" name="TextBox 5">
            <a:extLst>
              <a:ext uri="{FF2B5EF4-FFF2-40B4-BE49-F238E27FC236}">
                <a16:creationId xmlns:a16="http://schemas.microsoft.com/office/drawing/2014/main" id="{B786DF14-9410-6173-C7FC-C231573200A9}"/>
              </a:ext>
            </a:extLst>
          </p:cNvPr>
          <p:cNvSpPr txBox="1"/>
          <p:nvPr/>
        </p:nvSpPr>
        <p:spPr>
          <a:xfrm>
            <a:off x="4674636" y="2599232"/>
            <a:ext cx="2232350" cy="2793072"/>
          </a:xfrm>
          <a:prstGeom prst="rect">
            <a:avLst/>
          </a:prstGeom>
          <a:noFill/>
        </p:spPr>
        <p:txBody>
          <a:bodyPr wrap="square">
            <a:spAutoFit/>
          </a:bodyPr>
          <a:lstStyle/>
          <a:p>
            <a:pPr algn="ctr"/>
            <a:r>
              <a:rPr lang="en-US" sz="1350" dirty="0"/>
              <a:t>Anyone with a patient concern, especially healthcare workers, have a right to notify healthcare regulatory agencies if you feel the hospital has not adequately prevented or corrected problems that can have or have had a serious impact on Patient Safety and Quality of Care. </a:t>
            </a:r>
          </a:p>
        </p:txBody>
      </p:sp>
      <p:pic>
        <p:nvPicPr>
          <p:cNvPr id="7" name="Picture 6">
            <a:extLst>
              <a:ext uri="{FF2B5EF4-FFF2-40B4-BE49-F238E27FC236}">
                <a16:creationId xmlns:a16="http://schemas.microsoft.com/office/drawing/2014/main" id="{794EE3EF-9434-9AD9-8029-190B99A7105B}"/>
              </a:ext>
            </a:extLst>
          </p:cNvPr>
          <p:cNvPicPr>
            <a:picLocks noChangeAspect="1"/>
          </p:cNvPicPr>
          <p:nvPr/>
        </p:nvPicPr>
        <p:blipFill>
          <a:blip r:embed="rId4"/>
          <a:stretch>
            <a:fillRect/>
          </a:stretch>
        </p:blipFill>
        <p:spPr>
          <a:xfrm>
            <a:off x="296082" y="1616218"/>
            <a:ext cx="3543607" cy="1518035"/>
          </a:xfrm>
          <a:prstGeom prst="rect">
            <a:avLst/>
          </a:prstGeom>
        </p:spPr>
      </p:pic>
      <p:sp>
        <p:nvSpPr>
          <p:cNvPr id="8" name="Title 1">
            <a:extLst>
              <a:ext uri="{FF2B5EF4-FFF2-40B4-BE49-F238E27FC236}">
                <a16:creationId xmlns:a16="http://schemas.microsoft.com/office/drawing/2014/main" id="{FB1EDF42-3839-A3A9-31B5-FC130E1C68E5}"/>
              </a:ext>
            </a:extLst>
          </p:cNvPr>
          <p:cNvSpPr txBox="1">
            <a:spLocks/>
          </p:cNvSpPr>
          <p:nvPr/>
        </p:nvSpPr>
        <p:spPr>
          <a:xfrm>
            <a:off x="4219769" y="1499718"/>
            <a:ext cx="2988129" cy="9906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spcAft>
                <a:spcPts val="450"/>
              </a:spcAft>
              <a:defRPr/>
            </a:pPr>
            <a:r>
              <a:rPr lang="en-US" sz="1875" b="1" dirty="0">
                <a:solidFill>
                  <a:schemeClr val="accent1"/>
                </a:solidFill>
              </a:rPr>
              <a:t> The Right to Report “Patient Safety” Concerns</a:t>
            </a:r>
          </a:p>
        </p:txBody>
      </p:sp>
    </p:spTree>
    <p:extLst>
      <p:ext uri="{BB962C8B-B14F-4D97-AF65-F5344CB8AC3E}">
        <p14:creationId xmlns:p14="http://schemas.microsoft.com/office/powerpoint/2010/main" val="24380369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88601" y="1120773"/>
            <a:ext cx="6858000" cy="939546"/>
          </a:xfrm>
        </p:spPr>
        <p:txBody>
          <a:bodyPr>
            <a:normAutofit/>
          </a:bodyPr>
          <a:lstStyle/>
          <a:p>
            <a:pPr algn="l" eaLnBrk="1" hangingPunct="1"/>
            <a:r>
              <a:rPr lang="en-US" sz="2550" b="1" dirty="0">
                <a:solidFill>
                  <a:schemeClr val="accent2"/>
                </a:solidFill>
                <a:latin typeface="MetaMediumLF-Caps" panose="020B0602040000020004" pitchFamily="34" charset="0"/>
              </a:rPr>
              <a:t>Employee/Patient/Other Event Reporting </a:t>
            </a:r>
          </a:p>
        </p:txBody>
      </p:sp>
      <p:sp>
        <p:nvSpPr>
          <p:cNvPr id="4099" name="Rectangle 3"/>
          <p:cNvSpPr>
            <a:spLocks noGrp="1" noChangeArrowheads="1"/>
          </p:cNvSpPr>
          <p:nvPr>
            <p:ph idx="1"/>
          </p:nvPr>
        </p:nvSpPr>
        <p:spPr>
          <a:xfrm>
            <a:off x="914401" y="1714500"/>
            <a:ext cx="5860473" cy="4229100"/>
          </a:xfrm>
        </p:spPr>
        <p:txBody>
          <a:bodyPr>
            <a:normAutofit/>
          </a:bodyPr>
          <a:lstStyle/>
          <a:p>
            <a:pPr marL="0" indent="0">
              <a:lnSpc>
                <a:spcPct val="90000"/>
              </a:lnSpc>
              <a:spcBef>
                <a:spcPct val="0"/>
              </a:spcBef>
              <a:buNone/>
            </a:pPr>
            <a:r>
              <a:rPr lang="en-US" sz="150" b="1" dirty="0">
                <a:solidFill>
                  <a:schemeClr val="tx1"/>
                </a:solidFill>
                <a:latin typeface="MetaMediumLF-Caps" panose="020B0602040000020004" pitchFamily="34" charset="0"/>
              </a:rPr>
              <a:t>9</a:t>
            </a:r>
          </a:p>
          <a:p>
            <a:pPr marL="0" indent="0">
              <a:lnSpc>
                <a:spcPct val="90000"/>
              </a:lnSpc>
              <a:spcBef>
                <a:spcPct val="0"/>
              </a:spcBef>
              <a:buNone/>
            </a:pPr>
            <a:endParaRPr lang="en-US" sz="150" b="1" dirty="0">
              <a:solidFill>
                <a:schemeClr val="tx1"/>
              </a:solidFill>
              <a:latin typeface="MetaMediumLF-Caps" panose="020B0602040000020004" pitchFamily="34" charset="0"/>
            </a:endParaRPr>
          </a:p>
          <a:p>
            <a:pPr marL="0" indent="0">
              <a:lnSpc>
                <a:spcPct val="90000"/>
              </a:lnSpc>
              <a:spcBef>
                <a:spcPct val="0"/>
              </a:spcBef>
              <a:buNone/>
            </a:pPr>
            <a:r>
              <a:rPr lang="en-US" sz="2325" b="1" dirty="0">
                <a:solidFill>
                  <a:schemeClr val="tx1"/>
                </a:solidFill>
                <a:latin typeface="MetaMediumLF-Caps" panose="020B0602040000020004" pitchFamily="34" charset="0"/>
              </a:rPr>
              <a:t>	</a:t>
            </a:r>
            <a:r>
              <a:rPr lang="en-US" sz="2175" dirty="0">
                <a:solidFill>
                  <a:schemeClr val="tx1"/>
                </a:solidFill>
                <a:latin typeface="MetaMediumLF-Caps" panose="020B0602040000020004" pitchFamily="34" charset="0"/>
              </a:rPr>
              <a:t>Stoughton Health Intranet (SHI) </a:t>
            </a:r>
          </a:p>
          <a:p>
            <a:pPr marL="0" indent="0">
              <a:lnSpc>
                <a:spcPct val="90000"/>
              </a:lnSpc>
              <a:spcBef>
                <a:spcPct val="0"/>
              </a:spcBef>
              <a:buNone/>
            </a:pPr>
            <a:r>
              <a:rPr lang="en-US" sz="2175" dirty="0">
                <a:solidFill>
                  <a:schemeClr val="tx1"/>
                </a:solidFill>
                <a:latin typeface="MetaMediumLF-Caps" panose="020B0602040000020004" pitchFamily="34" charset="0"/>
              </a:rPr>
              <a:t>	My Tools section</a:t>
            </a:r>
          </a:p>
          <a:p>
            <a:pPr marL="0" indent="0">
              <a:lnSpc>
                <a:spcPct val="90000"/>
              </a:lnSpc>
              <a:spcBef>
                <a:spcPct val="0"/>
              </a:spcBef>
              <a:buNone/>
            </a:pPr>
            <a:r>
              <a:rPr lang="en-US" sz="2175" dirty="0">
                <a:solidFill>
                  <a:schemeClr val="tx1"/>
                </a:solidFill>
                <a:latin typeface="MetaMediumLF-Caps" panose="020B0602040000020004" pitchFamily="34" charset="0"/>
              </a:rPr>
              <a:t>	Safety Zone Portal (SZP)</a:t>
            </a:r>
          </a:p>
          <a:p>
            <a:pPr marL="0" indent="0">
              <a:lnSpc>
                <a:spcPct val="90000"/>
              </a:lnSpc>
              <a:spcBef>
                <a:spcPct val="0"/>
              </a:spcBef>
              <a:buNone/>
            </a:pPr>
            <a:endParaRPr lang="en-US" sz="600" dirty="0">
              <a:solidFill>
                <a:schemeClr val="tx1"/>
              </a:solidFill>
              <a:latin typeface="MetaMediumLF-Caps" panose="020B0602040000020004" pitchFamily="34" charset="0"/>
            </a:endParaRPr>
          </a:p>
          <a:p>
            <a:pPr marL="0" indent="0">
              <a:lnSpc>
                <a:spcPct val="90000"/>
              </a:lnSpc>
              <a:spcBef>
                <a:spcPct val="0"/>
              </a:spcBef>
              <a:buNone/>
            </a:pPr>
            <a:endParaRPr lang="en-US" sz="600" b="1" dirty="0">
              <a:solidFill>
                <a:schemeClr val="tx1"/>
              </a:solidFill>
              <a:latin typeface="MetaMediumLF-Caps" panose="020B0602040000020004" pitchFamily="34" charset="0"/>
            </a:endParaRPr>
          </a:p>
          <a:p>
            <a:pPr marL="0" indent="0">
              <a:lnSpc>
                <a:spcPct val="90000"/>
              </a:lnSpc>
              <a:spcBef>
                <a:spcPct val="0"/>
              </a:spcBef>
              <a:buNone/>
            </a:pPr>
            <a:r>
              <a:rPr lang="en-US" sz="2175" b="1" dirty="0">
                <a:solidFill>
                  <a:schemeClr val="tx1"/>
                </a:solidFill>
                <a:latin typeface="MetaMediumLF-Caps" panose="020B0602040000020004" pitchFamily="34" charset="0"/>
              </a:rPr>
              <a:t>     All events will be documented and submitted</a:t>
            </a:r>
          </a:p>
          <a:p>
            <a:pPr marL="0" indent="0">
              <a:lnSpc>
                <a:spcPct val="90000"/>
              </a:lnSpc>
              <a:spcBef>
                <a:spcPct val="0"/>
              </a:spcBef>
              <a:buNone/>
            </a:pPr>
            <a:r>
              <a:rPr lang="en-US" sz="2175" b="1" dirty="0">
                <a:solidFill>
                  <a:schemeClr val="tx1"/>
                </a:solidFill>
                <a:latin typeface="MetaMediumLF-Caps" panose="020B0602040000020004" pitchFamily="34" charset="0"/>
              </a:rPr>
              <a:t>     on the shift it occurred using the SZP for: </a:t>
            </a:r>
          </a:p>
          <a:p>
            <a:pPr marL="0" indent="0">
              <a:lnSpc>
                <a:spcPct val="90000"/>
              </a:lnSpc>
              <a:spcBef>
                <a:spcPct val="0"/>
              </a:spcBef>
              <a:buNone/>
            </a:pPr>
            <a:endParaRPr lang="en-US" sz="600" b="1" dirty="0">
              <a:solidFill>
                <a:schemeClr val="tx1"/>
              </a:solidFill>
              <a:latin typeface="MetaMediumLF-Caps" panose="020B0602040000020004" pitchFamily="34" charset="0"/>
            </a:endParaRPr>
          </a:p>
          <a:p>
            <a:pPr lvl="1">
              <a:lnSpc>
                <a:spcPct val="90000"/>
              </a:lnSpc>
              <a:spcBef>
                <a:spcPct val="0"/>
              </a:spcBef>
              <a:buFont typeface="Wingdings" panose="05000000000000000000" pitchFamily="2" charset="2"/>
              <a:buChar char="ü"/>
            </a:pPr>
            <a:r>
              <a:rPr lang="en-US" sz="1950" dirty="0">
                <a:solidFill>
                  <a:schemeClr val="tx1"/>
                </a:solidFill>
                <a:latin typeface="MetaMediumLF-Caps" panose="020B0602040000020004" pitchFamily="34" charset="0"/>
              </a:rPr>
              <a:t>Patient/Other Form</a:t>
            </a:r>
          </a:p>
          <a:p>
            <a:pPr lvl="1">
              <a:lnSpc>
                <a:spcPct val="90000"/>
              </a:lnSpc>
              <a:spcBef>
                <a:spcPct val="0"/>
              </a:spcBef>
              <a:buFont typeface="Wingdings" panose="05000000000000000000" pitchFamily="2" charset="2"/>
              <a:buChar char="ü"/>
            </a:pPr>
            <a:r>
              <a:rPr lang="en-US" sz="1950" dirty="0">
                <a:solidFill>
                  <a:schemeClr val="tx1"/>
                </a:solidFill>
                <a:latin typeface="MetaMediumLF-Caps" panose="020B0602040000020004" pitchFamily="34" charset="0"/>
              </a:rPr>
              <a:t>Employee</a:t>
            </a:r>
            <a:r>
              <a:rPr lang="en-US" sz="1950" dirty="0">
                <a:latin typeface="MetaMediumLF-Caps" panose="020B0602040000020004" pitchFamily="34" charset="0"/>
              </a:rPr>
              <a:t> Form</a:t>
            </a:r>
            <a:r>
              <a:rPr lang="en-US" sz="1950" dirty="0">
                <a:solidFill>
                  <a:srgbClr val="292934"/>
                </a:solidFill>
                <a:latin typeface="MetaMediumLF-Caps" panose="020B0602040000020004" pitchFamily="34" charset="0"/>
              </a:rPr>
              <a:t> </a:t>
            </a:r>
            <a:r>
              <a:rPr lang="en-US" sz="825" b="1" dirty="0">
                <a:solidFill>
                  <a:schemeClr val="tx1"/>
                </a:solidFill>
              </a:rPr>
              <a:t> </a:t>
            </a:r>
          </a:p>
        </p:txBody>
      </p:sp>
      <p:pic>
        <p:nvPicPr>
          <p:cNvPr id="3" name="Picture 2"/>
          <p:cNvPicPr>
            <a:picLocks noChangeAspect="1"/>
          </p:cNvPicPr>
          <p:nvPr/>
        </p:nvPicPr>
        <p:blipFill>
          <a:blip r:embed="rId3"/>
          <a:stretch>
            <a:fillRect/>
          </a:stretch>
        </p:blipFill>
        <p:spPr>
          <a:xfrm>
            <a:off x="988601" y="4523855"/>
            <a:ext cx="5104787" cy="891540"/>
          </a:xfrm>
          <a:prstGeom prst="rect">
            <a:avLst/>
          </a:prstGeom>
        </p:spPr>
      </p:pic>
    </p:spTree>
    <p:extLst>
      <p:ext uri="{BB962C8B-B14F-4D97-AF65-F5344CB8AC3E}">
        <p14:creationId xmlns:p14="http://schemas.microsoft.com/office/powerpoint/2010/main" val="3488053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6363" y="1195388"/>
            <a:ext cx="6515100" cy="628650"/>
          </a:xfrm>
        </p:spPr>
        <p:txBody>
          <a:bodyPr>
            <a:noAutofit/>
          </a:bodyPr>
          <a:lstStyle/>
          <a:p>
            <a:pPr algn="ctr" eaLnBrk="1" hangingPunct="1"/>
            <a:r>
              <a:rPr lang="en-US" sz="4050" b="1" dirty="0">
                <a:solidFill>
                  <a:srgbClr val="336699"/>
                </a:solidFill>
                <a:latin typeface="MetaMediumLF-Caps" panose="020B0602040000020004" pitchFamily="34" charset="0"/>
              </a:rPr>
              <a:t>Emergency Alerts</a:t>
            </a:r>
          </a:p>
        </p:txBody>
      </p:sp>
      <p:sp>
        <p:nvSpPr>
          <p:cNvPr id="8195" name="Rectangle 5"/>
          <p:cNvSpPr>
            <a:spLocks noChangeArrowheads="1"/>
          </p:cNvSpPr>
          <p:nvPr/>
        </p:nvSpPr>
        <p:spPr bwMode="auto">
          <a:xfrm>
            <a:off x="2232424" y="1497286"/>
            <a:ext cx="13170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342900">
              <a:tabLst>
                <a:tab pos="1121569" algn="l"/>
              </a:tabLst>
            </a:pPr>
            <a:r>
              <a:rPr lang="en-US" sz="900" dirty="0">
                <a:solidFill>
                  <a:prstClr val="black"/>
                </a:solidFill>
                <a:latin typeface="Trebuchet MS" panose="020B0603020202020204"/>
                <a:ea typeface="Times New Roman" pitchFamily="18" charset="0"/>
                <a:cs typeface="Arial" charset="0"/>
              </a:rPr>
              <a:t>	</a:t>
            </a:r>
            <a:endParaRPr lang="en-US" dirty="0">
              <a:solidFill>
                <a:prstClr val="black"/>
              </a:solidFill>
              <a:latin typeface="Times New Roman" pitchFamily="18" charset="0"/>
              <a:ea typeface="Times New Roman" pitchFamily="18" charset="0"/>
              <a:cs typeface="Arial" charset="0"/>
            </a:endParaRPr>
          </a:p>
        </p:txBody>
      </p:sp>
      <p:graphicFrame>
        <p:nvGraphicFramePr>
          <p:cNvPr id="9416" name="Group 200"/>
          <p:cNvGraphicFramePr>
            <a:graphicFrameLocks noGrp="1"/>
          </p:cNvGraphicFramePr>
          <p:nvPr/>
        </p:nvGraphicFramePr>
        <p:xfrm>
          <a:off x="396363" y="2030016"/>
          <a:ext cx="6515101" cy="3313238"/>
        </p:xfrm>
        <a:graphic>
          <a:graphicData uri="http://schemas.openxmlformats.org/drawingml/2006/table">
            <a:tbl>
              <a:tblPr/>
              <a:tblGrid>
                <a:gridCol w="3505862">
                  <a:extLst>
                    <a:ext uri="{9D8B030D-6E8A-4147-A177-3AD203B41FA5}">
                      <a16:colId xmlns:a16="http://schemas.microsoft.com/office/drawing/2014/main" val="20000"/>
                    </a:ext>
                  </a:extLst>
                </a:gridCol>
                <a:gridCol w="3009239">
                  <a:extLst>
                    <a:ext uri="{9D8B030D-6E8A-4147-A177-3AD203B41FA5}">
                      <a16:colId xmlns:a16="http://schemas.microsoft.com/office/drawing/2014/main" val="20001"/>
                    </a:ext>
                  </a:extLst>
                </a:gridCol>
              </a:tblGrid>
              <a:tr h="2971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MetaMediumLF-Caps" panose="020B0602040000020004" pitchFamily="34" charset="0"/>
                          <a:ea typeface="Times New Roman" pitchFamily="18" charset="0"/>
                          <a:cs typeface="Arial" charset="0"/>
                        </a:rPr>
                        <a:t>ALERTS</a:t>
                      </a:r>
                      <a:endParaRPr kumimoji="0" lang="en-US" sz="1500" b="0" i="0" u="none" strike="noStrike" cap="none" normalizeH="0" baseline="0" dirty="0">
                        <a:ln>
                          <a:noFill/>
                        </a:ln>
                        <a:solidFill>
                          <a:schemeClr val="bg1"/>
                        </a:solidFill>
                        <a:effectLst/>
                        <a:latin typeface="MetaMediumLF-Caps" panose="020B0602040000020004" pitchFamily="34"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all" normalizeH="0" baseline="0" dirty="0">
                          <a:ln>
                            <a:noFill/>
                          </a:ln>
                          <a:solidFill>
                            <a:schemeClr val="bg1"/>
                          </a:solidFill>
                          <a:effectLst/>
                          <a:latin typeface="MetaMediumLF-Caps" panose="020B0602040000020004" pitchFamily="34" charset="0"/>
                          <a:ea typeface="Times New Roman" pitchFamily="18" charset="0"/>
                          <a:cs typeface="Arial" charset="0"/>
                        </a:rPr>
                        <a:t>Description</a:t>
                      </a:r>
                      <a:endParaRPr kumimoji="0" lang="en-US" sz="1500" b="0" i="0" u="none" strike="noStrike" cap="all" normalizeH="0" baseline="0" dirty="0">
                        <a:ln>
                          <a:noFill/>
                        </a:ln>
                        <a:solidFill>
                          <a:schemeClr val="bg1"/>
                        </a:solidFill>
                        <a:effectLst/>
                        <a:latin typeface="MetaMediumLF-Caps" panose="020B0602040000020004" pitchFamily="34"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Amber Alert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Missing child</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Command Center External Alert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Large number of patients coming to ER</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2"/>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Command Center Internal Alert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Major hospital system not functioning</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299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Fire Alert + Location</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Fire on hospital /Clinic Campus</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4"/>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Lock Down Alert </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Need to lock all entrances</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5"/>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Search Department Alert + Phone # to report to</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Bomb threat received</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3886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Security Alert: Weapon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                         </a:t>
                      </a: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Person out of control with weapon</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lumOff val="35000"/>
                      </a:schemeClr>
                    </a:solidFill>
                  </a:tcPr>
                </a:tc>
                <a:extLst>
                  <a:ext uri="{0D108BD9-81ED-4DB2-BD59-A6C34878D82A}">
                    <a16:rowId xmlns:a16="http://schemas.microsoft.com/office/drawing/2014/main" val="10007"/>
                  </a:ext>
                </a:extLst>
              </a:tr>
              <a:tr h="2617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Security Alert: Code Strong</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Person out of control</a:t>
                      </a: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8"/>
                  </a:ext>
                </a:extLst>
              </a:tr>
              <a:tr h="487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Wandering Patient Alert + Descriptor (e.g. elderly male, white hair, blue shirt)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Hospital patient has wandered off</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9"/>
                  </a:ext>
                </a:extLst>
              </a:tr>
            </a:tbl>
          </a:graphicData>
        </a:graphic>
      </p:graphicFrame>
      <p:graphicFrame>
        <p:nvGraphicFramePr>
          <p:cNvPr id="2" name="Table 1"/>
          <p:cNvGraphicFramePr>
            <a:graphicFrameLocks noGrp="1"/>
          </p:cNvGraphicFramePr>
          <p:nvPr/>
        </p:nvGraphicFramePr>
        <p:xfrm>
          <a:off x="396363" y="5317104"/>
          <a:ext cx="6515101" cy="403856"/>
        </p:xfrm>
        <a:graphic>
          <a:graphicData uri="http://schemas.openxmlformats.org/drawingml/2006/table">
            <a:tbl>
              <a:tblPr/>
              <a:tblGrid>
                <a:gridCol w="3505862">
                  <a:extLst>
                    <a:ext uri="{9D8B030D-6E8A-4147-A177-3AD203B41FA5}">
                      <a16:colId xmlns:a16="http://schemas.microsoft.com/office/drawing/2014/main" val="1684426753"/>
                    </a:ext>
                  </a:extLst>
                </a:gridCol>
                <a:gridCol w="3009239">
                  <a:extLst>
                    <a:ext uri="{9D8B030D-6E8A-4147-A177-3AD203B41FA5}">
                      <a16:colId xmlns:a16="http://schemas.microsoft.com/office/drawing/2014/main" val="3140809417"/>
                    </a:ext>
                  </a:extLst>
                </a:gridCol>
              </a:tblGrid>
              <a:tr h="3886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Severe Weather Alert - Tornado Warning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Threat of a tornado in our area</a:t>
                      </a: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3705877652"/>
                  </a:ext>
                </a:extLst>
              </a:tr>
            </a:tbl>
          </a:graphicData>
        </a:graphic>
      </p:graphicFrame>
    </p:spTree>
    <p:extLst>
      <p:ext uri="{BB962C8B-B14F-4D97-AF65-F5344CB8AC3E}">
        <p14:creationId xmlns:p14="http://schemas.microsoft.com/office/powerpoint/2010/main" val="31047503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Magnetic Resonance Imaging (M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9" y="2916806"/>
            <a:ext cx="2399530" cy="2057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 y="860510"/>
            <a:ext cx="3571874" cy="715581"/>
          </a:xfrm>
          <a:prstGeom prst="rect">
            <a:avLst/>
          </a:prstGeom>
          <a:noFill/>
        </p:spPr>
        <p:txBody>
          <a:bodyPr wrap="square" rtlCol="0">
            <a:spAutoFit/>
          </a:bodyPr>
          <a:lstStyle/>
          <a:p>
            <a:pPr algn="ctr" defTabSz="342900"/>
            <a:r>
              <a:rPr lang="en-US" sz="4050" b="1" dirty="0">
                <a:solidFill>
                  <a:srgbClr val="92D050"/>
                </a:solidFill>
                <a:latin typeface="MetaMediumLF-Caps"/>
              </a:rPr>
              <a:t>MRI Safety</a:t>
            </a:r>
          </a:p>
        </p:txBody>
      </p:sp>
      <p:sp>
        <p:nvSpPr>
          <p:cNvPr id="10" name="TextBox 9"/>
          <p:cNvSpPr txBox="1"/>
          <p:nvPr/>
        </p:nvSpPr>
        <p:spPr>
          <a:xfrm>
            <a:off x="-442451" y="1553007"/>
            <a:ext cx="4629150" cy="1592744"/>
          </a:xfrm>
          <a:prstGeom prst="rect">
            <a:avLst/>
          </a:prstGeom>
          <a:noFill/>
        </p:spPr>
        <p:txBody>
          <a:bodyPr wrap="square" rtlCol="0">
            <a:spAutoFit/>
          </a:bodyPr>
          <a:lstStyle/>
          <a:p>
            <a:pPr algn="ctr" defTabSz="342900"/>
            <a:r>
              <a:rPr lang="en-US" sz="2100" b="1" dirty="0">
                <a:solidFill>
                  <a:prstClr val="black"/>
                </a:solidFill>
                <a:latin typeface="MetaMediumLF-Caps"/>
              </a:rPr>
              <a:t>Remember… </a:t>
            </a:r>
          </a:p>
          <a:p>
            <a:pPr algn="ctr" defTabSz="342900"/>
            <a:r>
              <a:rPr lang="en-US" sz="2100" b="1" dirty="0">
                <a:solidFill>
                  <a:srgbClr val="C00000"/>
                </a:solidFill>
                <a:latin typeface="MetaMediumLF-Caps"/>
              </a:rPr>
              <a:t>THE MAGNET IS ALWAYS ON!</a:t>
            </a:r>
          </a:p>
          <a:p>
            <a:pPr algn="ctr" defTabSz="342900"/>
            <a:r>
              <a:rPr lang="en-US" sz="2100" b="1" dirty="0">
                <a:solidFill>
                  <a:srgbClr val="C00000"/>
                </a:solidFill>
                <a:latin typeface="MetaMediumLF-Caps"/>
              </a:rPr>
              <a:t>24/7 – 365 days of the year!</a:t>
            </a:r>
          </a:p>
          <a:p>
            <a:pPr algn="ctr" defTabSz="342900"/>
            <a:r>
              <a:rPr lang="en-US" sz="1350" b="1" dirty="0">
                <a:solidFill>
                  <a:prstClr val="black"/>
                </a:solidFill>
                <a:latin typeface="MetaMediumLF-Caps"/>
              </a:rPr>
              <a:t>The magnetic field is invisible.</a:t>
            </a:r>
          </a:p>
          <a:p>
            <a:pPr algn="r" defTabSz="342900"/>
            <a:endParaRPr lang="en-US" sz="2100" b="1" dirty="0">
              <a:solidFill>
                <a:srgbClr val="C00000"/>
              </a:solidFill>
              <a:latin typeface="Trebuchet MS" panose="020B0603020202020204"/>
            </a:endParaRPr>
          </a:p>
        </p:txBody>
      </p:sp>
      <p:sp>
        <p:nvSpPr>
          <p:cNvPr id="13" name="Rectangle 12"/>
          <p:cNvSpPr/>
          <p:nvPr/>
        </p:nvSpPr>
        <p:spPr>
          <a:xfrm>
            <a:off x="21431" y="4857750"/>
            <a:ext cx="6515100" cy="969496"/>
          </a:xfrm>
          <a:prstGeom prst="rect">
            <a:avLst/>
          </a:prstGeom>
        </p:spPr>
        <p:txBody>
          <a:bodyPr wrap="square">
            <a:spAutoFit/>
          </a:bodyPr>
          <a:lstStyle/>
          <a:p>
            <a:pPr defTabSz="342900"/>
            <a:endParaRPr lang="en-US" sz="750" dirty="0">
              <a:solidFill>
                <a:srgbClr val="000000"/>
              </a:solidFill>
              <a:latin typeface="Gill Sans MT" panose="020B0502020104020203" pitchFamily="34" charset="0"/>
            </a:endParaRPr>
          </a:p>
          <a:p>
            <a:pPr defTabSz="342900"/>
            <a:endParaRPr lang="en-US" sz="750" dirty="0">
              <a:solidFill>
                <a:prstClr val="black"/>
              </a:solidFill>
              <a:latin typeface="Gill Sans MT" panose="020B0502020104020203" pitchFamily="34" charset="0"/>
            </a:endParaRPr>
          </a:p>
          <a:p>
            <a:pPr algn="ctr" defTabSz="342900"/>
            <a:r>
              <a:rPr lang="en-US" sz="2100" b="1" dirty="0">
                <a:solidFill>
                  <a:prstClr val="black"/>
                </a:solidFill>
                <a:latin typeface="MetaMediumLF-Caps"/>
              </a:rPr>
              <a:t>Not dangerous for patients or personnel…                                                                                                            if appropriate safety procedures are followed. </a:t>
            </a:r>
          </a:p>
        </p:txBody>
      </p:sp>
      <p:pic>
        <p:nvPicPr>
          <p:cNvPr id="32778" name="Picture 10" descr="Magnet Is Always On ANSI Danger Restricted Access Safety Sign MRAD140"/>
          <p:cNvPicPr>
            <a:picLocks noChangeAspect="1" noChangeArrowheads="1"/>
          </p:cNvPicPr>
          <p:nvPr/>
        </p:nvPicPr>
        <p:blipFill rotWithShape="1">
          <a:blip r:embed="rId4">
            <a:extLst>
              <a:ext uri="{28A0092B-C50C-407E-A947-70E740481C1C}">
                <a14:useLocalDpi xmlns:a14="http://schemas.microsoft.com/office/drawing/2010/main" val="0"/>
              </a:ext>
            </a:extLst>
          </a:blip>
          <a:srcRect l="4296" t="4452" r="4115" b="2965"/>
          <a:stretch/>
        </p:blipFill>
        <p:spPr bwMode="auto">
          <a:xfrm>
            <a:off x="3985676" y="1202306"/>
            <a:ext cx="2671763"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5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B17A-D702-FBCC-330D-6248E5F3DB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06457F-B816-2D3E-978A-62AA558E954C}"/>
              </a:ext>
            </a:extLst>
          </p:cNvPr>
          <p:cNvSpPr>
            <a:spLocks noGrp="1"/>
          </p:cNvSpPr>
          <p:nvPr>
            <p:ph type="title"/>
          </p:nvPr>
        </p:nvSpPr>
        <p:spPr>
          <a:xfrm>
            <a:off x="1614355" y="857149"/>
            <a:ext cx="4421560" cy="1061777"/>
          </a:xfrm>
        </p:spPr>
        <p:txBody>
          <a:bodyPr anchor="ctr">
            <a:normAutofit/>
          </a:bodyPr>
          <a:lstStyle/>
          <a:p>
            <a:pPr algn="ctr"/>
            <a:r>
              <a:rPr lang="en-US" b="1"/>
              <a:t>Origin Story</a:t>
            </a:r>
            <a:endParaRPr lang="en-US"/>
          </a:p>
        </p:txBody>
      </p:sp>
      <p:sp>
        <p:nvSpPr>
          <p:cNvPr id="2" name="Content Placeholder 1">
            <a:extLst>
              <a:ext uri="{FF2B5EF4-FFF2-40B4-BE49-F238E27FC236}">
                <a16:creationId xmlns:a16="http://schemas.microsoft.com/office/drawing/2014/main" id="{A422A28E-4DC6-BCC6-23B4-19F95125FBB4}"/>
              </a:ext>
            </a:extLst>
          </p:cNvPr>
          <p:cNvSpPr>
            <a:spLocks noGrp="1"/>
          </p:cNvSpPr>
          <p:nvPr>
            <p:ph idx="1"/>
          </p:nvPr>
        </p:nvSpPr>
        <p:spPr>
          <a:xfrm>
            <a:off x="1890741" y="1545745"/>
            <a:ext cx="4612657" cy="4451080"/>
          </a:xfrm>
        </p:spPr>
        <p:txBody>
          <a:bodyPr vert="horz" lIns="68580" tIns="34290" rIns="68580" bIns="34290" rtlCol="0" anchor="ctr">
            <a:noAutofit/>
          </a:bodyPr>
          <a:lstStyle/>
          <a:p>
            <a:pPr>
              <a:lnSpc>
                <a:spcPct val="110000"/>
              </a:lnSpc>
              <a:spcBef>
                <a:spcPts val="900"/>
              </a:spcBef>
            </a:pPr>
            <a:r>
              <a:rPr lang="en-US" sz="2100"/>
              <a:t>Employees named our journey “Excellence Together”</a:t>
            </a:r>
          </a:p>
          <a:p>
            <a:pPr>
              <a:lnSpc>
                <a:spcPct val="110000"/>
              </a:lnSpc>
              <a:spcBef>
                <a:spcPts val="900"/>
              </a:spcBef>
            </a:pPr>
            <a:r>
              <a:rPr lang="en-US" sz="2100"/>
              <a:t>Engaged our leaders</a:t>
            </a:r>
          </a:p>
          <a:p>
            <a:pPr>
              <a:lnSpc>
                <a:spcPct val="110000"/>
              </a:lnSpc>
              <a:spcBef>
                <a:spcPts val="900"/>
              </a:spcBef>
            </a:pPr>
            <a:r>
              <a:rPr lang="en-US" sz="2100"/>
              <a:t>Formed our teams</a:t>
            </a:r>
          </a:p>
          <a:p>
            <a:pPr>
              <a:lnSpc>
                <a:spcPct val="110000"/>
              </a:lnSpc>
              <a:spcBef>
                <a:spcPts val="900"/>
              </a:spcBef>
            </a:pPr>
            <a:r>
              <a:rPr lang="en-US" sz="2100"/>
              <a:t>Created mandatory training for all staff – Customer Service University (CSU)</a:t>
            </a:r>
          </a:p>
          <a:p>
            <a:pPr>
              <a:lnSpc>
                <a:spcPct val="110000"/>
              </a:lnSpc>
              <a:spcBef>
                <a:spcPts val="900"/>
              </a:spcBef>
            </a:pPr>
            <a:endParaRPr lang="en-US" sz="2100"/>
          </a:p>
        </p:txBody>
      </p:sp>
    </p:spTree>
    <p:extLst>
      <p:ext uri="{BB962C8B-B14F-4D97-AF65-F5344CB8AC3E}">
        <p14:creationId xmlns:p14="http://schemas.microsoft.com/office/powerpoint/2010/main" val="28601584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729" y="1467661"/>
            <a:ext cx="6858000" cy="104290"/>
          </a:xfrm>
        </p:spPr>
        <p:txBody>
          <a:bodyPr>
            <a:normAutofit fontScale="90000"/>
          </a:bodyPr>
          <a:lstStyle/>
          <a:p>
            <a:br>
              <a:rPr lang="en-US" dirty="0"/>
            </a:br>
            <a:br>
              <a:rPr lang="en-US" dirty="0"/>
            </a:br>
            <a:r>
              <a:rPr lang="en-US" b="1" dirty="0">
                <a:solidFill>
                  <a:srgbClr val="92D050"/>
                </a:solidFill>
              </a:rPr>
              <a:t>Serious or fatal incidents can occur if safety </a:t>
            </a:r>
            <a:br>
              <a:rPr lang="en-US" b="1" dirty="0">
                <a:solidFill>
                  <a:srgbClr val="92D050"/>
                </a:solidFill>
              </a:rPr>
            </a:br>
            <a:r>
              <a:rPr lang="en-US" b="1" dirty="0">
                <a:solidFill>
                  <a:srgbClr val="92D050"/>
                </a:solidFill>
              </a:rPr>
              <a:t>procedures are not followed...</a:t>
            </a:r>
          </a:p>
        </p:txBody>
      </p:sp>
      <p:sp>
        <p:nvSpPr>
          <p:cNvPr id="10" name="Rectangle 9"/>
          <p:cNvSpPr/>
          <p:nvPr/>
        </p:nvSpPr>
        <p:spPr>
          <a:xfrm>
            <a:off x="200101" y="4585345"/>
            <a:ext cx="3429000" cy="1061829"/>
          </a:xfrm>
          <a:prstGeom prst="rect">
            <a:avLst/>
          </a:prstGeom>
        </p:spPr>
        <p:txBody>
          <a:bodyPr>
            <a:spAutoFit/>
          </a:bodyPr>
          <a:lstStyle/>
          <a:p>
            <a:pPr marR="1703" defTabSz="342900"/>
            <a:r>
              <a:rPr lang="en-US" sz="900" dirty="0">
                <a:solidFill>
                  <a:prstClr val="black"/>
                </a:solidFill>
                <a:latin typeface="Trebuchet MS" panose="020B0603020202020204"/>
              </a:rPr>
              <a:t>MELBOURNE, AUSTRALIA —The Alfred Hospital has announced a review of its safety procedures after the death of a man whose </a:t>
            </a:r>
            <a:r>
              <a:rPr lang="en-US" sz="900" b="1" dirty="0">
                <a:solidFill>
                  <a:prstClr val="black"/>
                </a:solidFill>
                <a:latin typeface="Trebuchet MS" panose="020B0603020202020204"/>
              </a:rPr>
              <a:t>pacemaker malfunctioned during a magnetic resonance imaging scan. </a:t>
            </a:r>
            <a:r>
              <a:rPr lang="en-US" sz="900" dirty="0">
                <a:solidFill>
                  <a:prstClr val="black"/>
                </a:solidFill>
                <a:latin typeface="Trebuchet MS" panose="020B0603020202020204"/>
              </a:rPr>
              <a:t>Hospital spokesman David </a:t>
            </a:r>
            <a:r>
              <a:rPr lang="en-US" sz="900" dirty="0" err="1">
                <a:solidFill>
                  <a:prstClr val="black"/>
                </a:solidFill>
                <a:latin typeface="Trebuchet MS" panose="020B0603020202020204"/>
              </a:rPr>
              <a:t>Faktor</a:t>
            </a:r>
            <a:r>
              <a:rPr lang="en-US" sz="900" dirty="0">
                <a:solidFill>
                  <a:prstClr val="black"/>
                </a:solidFill>
                <a:latin typeface="Trebuchet MS" panose="020B0603020202020204"/>
              </a:rPr>
              <a:t> admitted safety procedures were not properly followed during MRI treatment on April 1. </a:t>
            </a:r>
          </a:p>
          <a:p>
            <a:pPr marR="51518" defTabSz="342900"/>
            <a:r>
              <a:rPr lang="en-US" sz="900" dirty="0">
                <a:solidFill>
                  <a:prstClr val="black"/>
                </a:solidFill>
                <a:latin typeface="Trebuchet MS" panose="020B0603020202020204"/>
              </a:rPr>
              <a:t>The Herald Sun-News Corporation</a:t>
            </a:r>
          </a:p>
        </p:txBody>
      </p:sp>
      <p:sp>
        <p:nvSpPr>
          <p:cNvPr id="13" name="Rectangle 12"/>
          <p:cNvSpPr/>
          <p:nvPr/>
        </p:nvSpPr>
        <p:spPr>
          <a:xfrm rot="362052">
            <a:off x="4809381" y="1122092"/>
            <a:ext cx="2228850" cy="507831"/>
          </a:xfrm>
          <a:prstGeom prst="rect">
            <a:avLst/>
          </a:prstGeom>
        </p:spPr>
        <p:txBody>
          <a:bodyPr wrap="square">
            <a:spAutoFit/>
          </a:bodyPr>
          <a:lstStyle/>
          <a:p>
            <a:pPr defTabSz="342900"/>
            <a:r>
              <a:rPr lang="en-US" sz="900" dirty="0">
                <a:solidFill>
                  <a:srgbClr val="002060"/>
                </a:solidFill>
                <a:latin typeface="MetaMediumLF-Caps"/>
              </a:rPr>
              <a:t>MRI scan at a Rochester, N.Y., hospital pulled a gun out of a police officer's hand and discharged a shot.</a:t>
            </a:r>
          </a:p>
        </p:txBody>
      </p:sp>
      <p:sp>
        <p:nvSpPr>
          <p:cNvPr id="14" name="Rectangle 1"/>
          <p:cNvSpPr>
            <a:spLocks noChangeArrowheads="1"/>
          </p:cNvSpPr>
          <p:nvPr/>
        </p:nvSpPr>
        <p:spPr bwMode="auto">
          <a:xfrm rot="21259110">
            <a:off x="495661" y="1566997"/>
            <a:ext cx="42664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900" b="1" dirty="0">
                <a:solidFill>
                  <a:prstClr val="black"/>
                </a:solidFill>
                <a:latin typeface="Trebuchet MS" panose="020B0603020202020204"/>
              </a:rPr>
              <a:t>ABC News</a:t>
            </a:r>
            <a:endParaRPr lang="en-US" altLang="en-US" sz="900" dirty="0">
              <a:solidFill>
                <a:prstClr val="black"/>
              </a:solidFill>
              <a:latin typeface="Trebuchet MS" panose="020B0603020202020204"/>
            </a:endParaRPr>
          </a:p>
          <a:p>
            <a:pPr eaLnBrk="0" fontAlgn="base" hangingPunct="0">
              <a:spcBef>
                <a:spcPct val="0"/>
              </a:spcBef>
              <a:spcAft>
                <a:spcPct val="0"/>
              </a:spcAft>
            </a:pPr>
            <a:r>
              <a:rPr lang="en-US" altLang="en-US" sz="900" dirty="0">
                <a:solidFill>
                  <a:prstClr val="black"/>
                </a:solidFill>
                <a:latin typeface="MetaMediumLF-Caps"/>
              </a:rPr>
              <a:t>July 31, 2001 -- A 6-year-old boy died after undergoing an MRI exam at a New York-area hospital when the machine's powerful magnetic field jerked a metal oxygen tank across the room, crushing the child's head.</a:t>
            </a:r>
          </a:p>
          <a:p>
            <a:pPr eaLnBrk="0" fontAlgn="base" hangingPunct="0">
              <a:spcBef>
                <a:spcPct val="0"/>
              </a:spcBef>
              <a:spcAft>
                <a:spcPct val="0"/>
              </a:spcAft>
            </a:pPr>
            <a:r>
              <a:rPr lang="en-US" altLang="en-US" sz="900" dirty="0">
                <a:solidFill>
                  <a:prstClr val="black"/>
                </a:solidFill>
                <a:latin typeface="MetaMediumLF-Caps"/>
              </a:rPr>
              <a:t>The force of the device's 10-ton magnet is about 30,000 times as powerful as Earth's magnetic field, and 200 times stronger than a common refrigerator magnet.</a:t>
            </a:r>
          </a:p>
        </p:txBody>
      </p:sp>
      <p:sp>
        <p:nvSpPr>
          <p:cNvPr id="16" name="Rectangle 15"/>
          <p:cNvSpPr/>
          <p:nvPr/>
        </p:nvSpPr>
        <p:spPr>
          <a:xfrm>
            <a:off x="3823520" y="5045403"/>
            <a:ext cx="3429000" cy="1061829"/>
          </a:xfrm>
          <a:prstGeom prst="rect">
            <a:avLst/>
          </a:prstGeom>
        </p:spPr>
        <p:txBody>
          <a:bodyPr>
            <a:spAutoFit/>
          </a:bodyPr>
          <a:lstStyle/>
          <a:p>
            <a:pPr defTabSz="342900"/>
            <a:r>
              <a:rPr lang="en-US" sz="900" dirty="0">
                <a:solidFill>
                  <a:srgbClr val="002060"/>
                </a:solidFill>
                <a:latin typeface="MetaMediumLF-Caps"/>
              </a:rPr>
              <a:t>Seattle (AP) An expensive MRI machine at Virginia Mason Medical Center sustained at least $200,000 in damage when a metal floor buffer was mistakenly placed nearby and was sucked in by the machine's powerful magnet. A member of the housekeeping staff improperly took the buffer near the machine, despite a warning sign not to use metal objects near it. Jan. 10, 2005</a:t>
            </a:r>
          </a:p>
          <a:p>
            <a:pPr defTabSz="342900"/>
            <a:endParaRPr lang="en-US" sz="900" dirty="0">
              <a:solidFill>
                <a:srgbClr val="002060"/>
              </a:solidFill>
              <a:latin typeface="Trebuchet MS" panose="020B0603020202020204"/>
            </a:endParaRPr>
          </a:p>
        </p:txBody>
      </p:sp>
      <p:pic>
        <p:nvPicPr>
          <p:cNvPr id="19" name="Picture 18"/>
          <p:cNvPicPr>
            <a:picLocks noChangeAspect="1"/>
          </p:cNvPicPr>
          <p:nvPr/>
        </p:nvPicPr>
        <p:blipFill>
          <a:blip r:embed="rId3"/>
          <a:stretch>
            <a:fillRect/>
          </a:stretch>
        </p:blipFill>
        <p:spPr>
          <a:xfrm>
            <a:off x="200101" y="2607140"/>
            <a:ext cx="1499738" cy="1440180"/>
          </a:xfrm>
          <a:prstGeom prst="rect">
            <a:avLst/>
          </a:prstGeom>
        </p:spPr>
      </p:pic>
      <p:pic>
        <p:nvPicPr>
          <p:cNvPr id="2" name="Picture 1">
            <a:extLst>
              <a:ext uri="{FF2B5EF4-FFF2-40B4-BE49-F238E27FC236}">
                <a16:creationId xmlns:a16="http://schemas.microsoft.com/office/drawing/2014/main" id="{C13BA445-3C45-5219-D8CE-BBB6E7BECE2D}"/>
              </a:ext>
            </a:extLst>
          </p:cNvPr>
          <p:cNvPicPr>
            <a:picLocks noChangeAspect="1"/>
          </p:cNvPicPr>
          <p:nvPr/>
        </p:nvPicPr>
        <p:blipFill rotWithShape="1">
          <a:blip r:embed="rId4"/>
          <a:srcRect l="53264" t="56556" r="6618" b="7018"/>
          <a:stretch/>
        </p:blipFill>
        <p:spPr>
          <a:xfrm>
            <a:off x="5164130" y="3428919"/>
            <a:ext cx="1893405" cy="1454244"/>
          </a:xfrm>
          <a:prstGeom prst="rect">
            <a:avLst/>
          </a:prstGeom>
        </p:spPr>
      </p:pic>
      <p:pic>
        <p:nvPicPr>
          <p:cNvPr id="4" name="Picture 3">
            <a:extLst>
              <a:ext uri="{FF2B5EF4-FFF2-40B4-BE49-F238E27FC236}">
                <a16:creationId xmlns:a16="http://schemas.microsoft.com/office/drawing/2014/main" id="{0A89592A-9C90-EC3B-918E-783F92339330}"/>
              </a:ext>
            </a:extLst>
          </p:cNvPr>
          <p:cNvPicPr>
            <a:picLocks noChangeAspect="1"/>
          </p:cNvPicPr>
          <p:nvPr/>
        </p:nvPicPr>
        <p:blipFill rotWithShape="1">
          <a:blip r:embed="rId4"/>
          <a:srcRect l="53952" t="8475" r="4635" b="54838"/>
          <a:stretch/>
        </p:blipFill>
        <p:spPr>
          <a:xfrm>
            <a:off x="1918207" y="3380727"/>
            <a:ext cx="1555788" cy="1165860"/>
          </a:xfrm>
          <a:prstGeom prst="rect">
            <a:avLst/>
          </a:prstGeom>
        </p:spPr>
      </p:pic>
      <p:pic>
        <p:nvPicPr>
          <p:cNvPr id="2050" name="Picture 2">
            <a:extLst>
              <a:ext uri="{FF2B5EF4-FFF2-40B4-BE49-F238E27FC236}">
                <a16:creationId xmlns:a16="http://schemas.microsoft.com/office/drawing/2014/main" id="{9ABC23E4-713A-ABAC-D98A-E58BB73932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699" y="1681761"/>
            <a:ext cx="21431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E1B554E-FA72-C1D3-E924-09D192529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1026" y="2457953"/>
            <a:ext cx="128422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115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9131" y="952285"/>
            <a:ext cx="4686300" cy="461665"/>
          </a:xfrm>
          <a:prstGeom prst="rect">
            <a:avLst/>
          </a:prstGeom>
        </p:spPr>
        <p:txBody>
          <a:bodyPr wrap="square">
            <a:spAutoFit/>
          </a:bodyPr>
          <a:lstStyle/>
          <a:p>
            <a:pPr algn="ctr" defTabSz="342900"/>
            <a:r>
              <a:rPr lang="en-US" sz="2400" b="1" dirty="0">
                <a:solidFill>
                  <a:prstClr val="black"/>
                </a:solidFill>
                <a:latin typeface="MetaMediumLF-Caps"/>
              </a:rPr>
              <a:t>What Are the MRI Safety Codes</a:t>
            </a:r>
          </a:p>
        </p:txBody>
      </p:sp>
      <p:sp>
        <p:nvSpPr>
          <p:cNvPr id="6" name="Rectangle 5"/>
          <p:cNvSpPr/>
          <p:nvPr/>
        </p:nvSpPr>
        <p:spPr>
          <a:xfrm>
            <a:off x="439781" y="3704263"/>
            <a:ext cx="3206157" cy="2135200"/>
          </a:xfrm>
          <a:prstGeom prst="rect">
            <a:avLst/>
          </a:prstGeom>
        </p:spPr>
        <p:txBody>
          <a:bodyPr wrap="square">
            <a:spAutoFit/>
          </a:bodyPr>
          <a:lstStyle/>
          <a:p>
            <a:pPr algn="ctr" defTabSz="342900"/>
            <a:r>
              <a:rPr lang="en-US" sz="1350" b="1" dirty="0">
                <a:solidFill>
                  <a:prstClr val="black"/>
                </a:solidFill>
                <a:latin typeface="MetaMediumLF-Caps"/>
              </a:rPr>
              <a:t>First, the magnet is always on. </a:t>
            </a:r>
          </a:p>
          <a:p>
            <a:pPr algn="ctr" defTabSz="342900"/>
            <a:endParaRPr lang="en-US" sz="375" dirty="0">
              <a:solidFill>
                <a:prstClr val="black"/>
              </a:solidFill>
              <a:latin typeface="MetaMediumLF-Caps"/>
            </a:endParaRPr>
          </a:p>
          <a:p>
            <a:pPr algn="ctr" defTabSz="342900"/>
            <a:r>
              <a:rPr lang="en-US" sz="1350" b="1" dirty="0">
                <a:solidFill>
                  <a:prstClr val="black"/>
                </a:solidFill>
                <a:latin typeface="MetaMediumLF-Caps"/>
              </a:rPr>
              <a:t>Second,</a:t>
            </a:r>
            <a:r>
              <a:rPr lang="en-US" sz="1350" dirty="0">
                <a:solidFill>
                  <a:prstClr val="black"/>
                </a:solidFill>
                <a:latin typeface="MetaMediumLF-Caps"/>
              </a:rPr>
              <a:t> </a:t>
            </a:r>
            <a:r>
              <a:rPr lang="en-US" sz="1350" b="1" dirty="0">
                <a:solidFill>
                  <a:prstClr val="black"/>
                </a:solidFill>
                <a:latin typeface="MetaMediumLF-Caps"/>
              </a:rPr>
              <a:t>the magnetic field is 40,000 times stronger than the earth’s gravity.</a:t>
            </a:r>
          </a:p>
          <a:p>
            <a:pPr algn="ctr" defTabSz="342900"/>
            <a:endParaRPr lang="en-US" sz="375" dirty="0">
              <a:solidFill>
                <a:prstClr val="black"/>
              </a:solidFill>
              <a:latin typeface="MetaMediumLF-Caps"/>
            </a:endParaRPr>
          </a:p>
          <a:p>
            <a:pPr algn="ctr" defTabSz="342900"/>
            <a:r>
              <a:rPr lang="en-US" sz="1350" dirty="0">
                <a:solidFill>
                  <a:prstClr val="black"/>
                </a:solidFill>
                <a:latin typeface="MetaMediumLF-Caps"/>
              </a:rPr>
              <a:t>What does this mean? Large to very small non-approved magnetic items brought into Zones 3 &amp; 4 can become a flying projectile objects that can fly up to                                             </a:t>
            </a:r>
            <a:br>
              <a:rPr lang="en-US" sz="1350" dirty="0">
                <a:solidFill>
                  <a:prstClr val="black"/>
                </a:solidFill>
                <a:latin typeface="MetaMediumLF-Caps"/>
              </a:rPr>
            </a:br>
            <a:r>
              <a:rPr lang="en-US" sz="1350" dirty="0">
                <a:solidFill>
                  <a:prstClr val="black"/>
                </a:solidFill>
                <a:latin typeface="MetaMediumLF-Caps"/>
              </a:rPr>
              <a:t>  40 mph depending on shape, size and distance from the scanner. </a:t>
            </a:r>
          </a:p>
          <a:p>
            <a:pPr algn="ctr" defTabSz="342900"/>
            <a:endParaRPr lang="en-US" sz="375" dirty="0">
              <a:solidFill>
                <a:prstClr val="black"/>
              </a:solidFill>
              <a:latin typeface="MetaMediumLF-Caps"/>
            </a:endParaRPr>
          </a:p>
        </p:txBody>
      </p:sp>
      <p:pic>
        <p:nvPicPr>
          <p:cNvPr id="34820" name="Picture 4" descr="What Are the MR Safety Z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32" y="1428750"/>
            <a:ext cx="6130212"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F659C7-8843-5565-3354-44339AD22DED}"/>
              </a:ext>
            </a:extLst>
          </p:cNvPr>
          <p:cNvSpPr/>
          <p:nvPr/>
        </p:nvSpPr>
        <p:spPr>
          <a:xfrm>
            <a:off x="3970176" y="3689133"/>
            <a:ext cx="2943808" cy="2077492"/>
          </a:xfrm>
          <a:prstGeom prst="rect">
            <a:avLst/>
          </a:prstGeom>
        </p:spPr>
        <p:txBody>
          <a:bodyPr wrap="square">
            <a:spAutoFit/>
          </a:bodyPr>
          <a:lstStyle/>
          <a:p>
            <a:pPr algn="ctr" defTabSz="342900"/>
            <a:endParaRPr lang="en-US" sz="375" dirty="0">
              <a:solidFill>
                <a:prstClr val="black"/>
              </a:solidFill>
              <a:latin typeface="MetaMediumLF-Caps"/>
            </a:endParaRPr>
          </a:p>
          <a:p>
            <a:pPr algn="ctr" defTabSz="342900"/>
            <a:r>
              <a:rPr lang="en-US" sz="1350" dirty="0">
                <a:solidFill>
                  <a:prstClr val="black"/>
                </a:solidFill>
                <a:latin typeface="MetaMediumLF-Caps"/>
              </a:rPr>
              <a:t>Magnetically effected items inside the body, such as metal shavings                       certain color ink used in tattoos,    tattoo eyeliner, bullets, or                            implanted pacemakers, etc. it can  cause harm if not investigated initially.  </a:t>
            </a:r>
          </a:p>
          <a:p>
            <a:pPr algn="ctr" defTabSz="342900"/>
            <a:endParaRPr lang="en-US" sz="375" dirty="0">
              <a:solidFill>
                <a:prstClr val="black"/>
              </a:solidFill>
              <a:latin typeface="MetaMediumLF-Caps"/>
            </a:endParaRPr>
          </a:p>
          <a:p>
            <a:pPr algn="ctr" defTabSz="342900"/>
            <a:r>
              <a:rPr lang="en-US" sz="1350" dirty="0">
                <a:solidFill>
                  <a:prstClr val="black"/>
                </a:solidFill>
                <a:latin typeface="MetaMediumLF-Caps"/>
              </a:rPr>
              <a:t>That’s why it is critical and a must to screen everyone in </a:t>
            </a:r>
            <a:r>
              <a:rPr lang="en-US" sz="1350" dirty="0">
                <a:latin typeface="MetaMediumLF-Caps"/>
              </a:rPr>
              <a:t>Zone </a:t>
            </a:r>
            <a:r>
              <a:rPr lang="en-US" sz="1350" b="1" dirty="0">
                <a:latin typeface="MetaMediumLF-Caps"/>
              </a:rPr>
              <a:t>1</a:t>
            </a:r>
            <a:r>
              <a:rPr lang="en-US" sz="1350" dirty="0">
                <a:latin typeface="MetaMediumLF-Caps"/>
              </a:rPr>
              <a:t> and </a:t>
            </a:r>
            <a:r>
              <a:rPr lang="en-US" sz="1350" b="1" dirty="0">
                <a:latin typeface="MetaMediumLF-Caps"/>
              </a:rPr>
              <a:t>2</a:t>
            </a:r>
            <a:r>
              <a:rPr lang="en-US" sz="1350" dirty="0">
                <a:latin typeface="MetaMediumLF-Caps"/>
              </a:rPr>
              <a:t> prior </a:t>
            </a:r>
            <a:r>
              <a:rPr lang="en-US" sz="1350" dirty="0">
                <a:solidFill>
                  <a:prstClr val="black"/>
                </a:solidFill>
                <a:latin typeface="MetaMediumLF-Caps"/>
              </a:rPr>
              <a:t>to entering </a:t>
            </a:r>
            <a:r>
              <a:rPr lang="en-US" sz="1350" b="1" dirty="0">
                <a:solidFill>
                  <a:prstClr val="black"/>
                </a:solidFill>
                <a:latin typeface="MetaMediumLF-Caps"/>
              </a:rPr>
              <a:t>Zones: </a:t>
            </a:r>
            <a:r>
              <a:rPr lang="en-US" sz="1350" b="1" dirty="0">
                <a:solidFill>
                  <a:srgbClr val="FF9900"/>
                </a:solidFill>
                <a:latin typeface="MetaMediumLF-Caps"/>
              </a:rPr>
              <a:t>3</a:t>
            </a:r>
            <a:r>
              <a:rPr lang="en-US" sz="1350" b="1" dirty="0">
                <a:solidFill>
                  <a:prstClr val="black"/>
                </a:solidFill>
                <a:latin typeface="MetaMediumLF-Caps"/>
              </a:rPr>
              <a:t> and </a:t>
            </a:r>
            <a:r>
              <a:rPr lang="en-US" sz="1350" b="1" dirty="0">
                <a:solidFill>
                  <a:srgbClr val="FF0000"/>
                </a:solidFill>
                <a:latin typeface="MetaMediumLF-Caps"/>
              </a:rPr>
              <a:t>4</a:t>
            </a:r>
            <a:r>
              <a:rPr lang="en-US" sz="1350" b="1" dirty="0">
                <a:solidFill>
                  <a:prstClr val="black"/>
                </a:solidFill>
                <a:latin typeface="MetaMediumLF-Caps"/>
              </a:rPr>
              <a:t>.</a:t>
            </a:r>
          </a:p>
        </p:txBody>
      </p:sp>
      <p:sp>
        <p:nvSpPr>
          <p:cNvPr id="3" name="TextBox 2">
            <a:extLst>
              <a:ext uri="{FF2B5EF4-FFF2-40B4-BE49-F238E27FC236}">
                <a16:creationId xmlns:a16="http://schemas.microsoft.com/office/drawing/2014/main" id="{69C17342-C4E9-8D08-E83C-F10DF80FDF39}"/>
              </a:ext>
            </a:extLst>
          </p:cNvPr>
          <p:cNvSpPr txBox="1"/>
          <p:nvPr/>
        </p:nvSpPr>
        <p:spPr>
          <a:xfrm>
            <a:off x="580832" y="3250552"/>
            <a:ext cx="6130212" cy="461665"/>
          </a:xfrm>
          <a:prstGeom prst="rect">
            <a:avLst/>
          </a:prstGeom>
          <a:noFill/>
        </p:spPr>
        <p:txBody>
          <a:bodyPr wrap="square" rtlCol="0">
            <a:spAutoFit/>
          </a:bodyPr>
          <a:lstStyle/>
          <a:p>
            <a:pPr algn="ctr" defTabSz="342900">
              <a:defRPr/>
            </a:pPr>
            <a:r>
              <a:rPr lang="en-US" sz="2400" dirty="0">
                <a:solidFill>
                  <a:srgbClr val="336699"/>
                </a:solidFill>
                <a:latin typeface="MetaMediumLF-Caps"/>
              </a:rPr>
              <a:t>Why is screening for the MRI </a:t>
            </a:r>
            <a:r>
              <a:rPr lang="en-US" sz="2400" b="1" dirty="0">
                <a:solidFill>
                  <a:srgbClr val="336699"/>
                </a:solidFill>
                <a:latin typeface="MetaMediumLF-Caps"/>
              </a:rPr>
              <a:t>so</a:t>
            </a:r>
            <a:r>
              <a:rPr lang="en-US" sz="2400" dirty="0">
                <a:solidFill>
                  <a:srgbClr val="336699"/>
                </a:solidFill>
                <a:latin typeface="MetaMediumLF-Caps"/>
              </a:rPr>
              <a:t> important?</a:t>
            </a:r>
          </a:p>
        </p:txBody>
      </p:sp>
    </p:spTree>
    <p:extLst>
      <p:ext uri="{BB962C8B-B14F-4D97-AF65-F5344CB8AC3E}">
        <p14:creationId xmlns:p14="http://schemas.microsoft.com/office/powerpoint/2010/main" val="420622021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7297" y="5503116"/>
            <a:ext cx="5886450" cy="300082"/>
          </a:xfrm>
          <a:prstGeom prst="rect">
            <a:avLst/>
          </a:prstGeom>
          <a:noFill/>
        </p:spPr>
        <p:txBody>
          <a:bodyPr wrap="square" rtlCol="0">
            <a:spAutoFit/>
          </a:bodyPr>
          <a:lstStyle/>
          <a:p>
            <a:pPr algn="ctr" defTabSz="342900"/>
            <a:r>
              <a:rPr lang="en-US" sz="1350" b="1" dirty="0">
                <a:solidFill>
                  <a:prstClr val="black"/>
                </a:solidFill>
                <a:latin typeface="MetaMediumLF-Caps"/>
              </a:rPr>
              <a:t>The combined area of Zone 3 and Zone 4 is defined as the MRI Suite.</a:t>
            </a:r>
          </a:p>
        </p:txBody>
      </p:sp>
      <p:sp>
        <p:nvSpPr>
          <p:cNvPr id="6" name="TextBox 5"/>
          <p:cNvSpPr txBox="1"/>
          <p:nvPr/>
        </p:nvSpPr>
        <p:spPr>
          <a:xfrm>
            <a:off x="364397" y="917235"/>
            <a:ext cx="6457950" cy="553998"/>
          </a:xfrm>
          <a:prstGeom prst="rect">
            <a:avLst/>
          </a:prstGeom>
          <a:noFill/>
        </p:spPr>
        <p:txBody>
          <a:bodyPr wrap="square" rtlCol="0">
            <a:spAutoFit/>
          </a:bodyPr>
          <a:lstStyle/>
          <a:p>
            <a:pPr algn="ctr" defTabSz="342900"/>
            <a:r>
              <a:rPr lang="en-US" sz="1500" b="1" dirty="0">
                <a:solidFill>
                  <a:prstClr val="black"/>
                </a:solidFill>
                <a:latin typeface="MetaMediumLF-Caps"/>
              </a:rPr>
              <a:t>MRI Safety Zones </a:t>
            </a:r>
          </a:p>
          <a:p>
            <a:pPr algn="ctr" defTabSz="342900"/>
            <a:r>
              <a:rPr lang="en-US" sz="1500" b="1" dirty="0">
                <a:solidFill>
                  <a:prstClr val="black"/>
                </a:solidFill>
                <a:latin typeface="MetaMediumLF-Caps"/>
              </a:rPr>
              <a:t>Each Zone represents a progressively greater level of access restriction.</a:t>
            </a:r>
          </a:p>
        </p:txBody>
      </p:sp>
      <p:graphicFrame>
        <p:nvGraphicFramePr>
          <p:cNvPr id="7" name="Table 6"/>
          <p:cNvGraphicFramePr>
            <a:graphicFrameLocks noGrp="1"/>
          </p:cNvGraphicFramePr>
          <p:nvPr>
            <p:extLst>
              <p:ext uri="{D42A27DB-BD31-4B8C-83A1-F6EECF244321}">
                <p14:modId xmlns:p14="http://schemas.microsoft.com/office/powerpoint/2010/main" val="3194921804"/>
              </p:ext>
            </p:extLst>
          </p:nvPr>
        </p:nvGraphicFramePr>
        <p:xfrm>
          <a:off x="1078772" y="1555956"/>
          <a:ext cx="5143500" cy="3947160"/>
        </p:xfrm>
        <a:graphic>
          <a:graphicData uri="http://schemas.openxmlformats.org/drawingml/2006/table">
            <a:tbl>
              <a:tblPr firstRow="1" bandRow="1">
                <a:tableStyleId>{5C22544A-7EE6-4342-B048-85BDC9FD1C3A}</a:tableStyleId>
              </a:tblPr>
              <a:tblGrid>
                <a:gridCol w="1226321">
                  <a:extLst>
                    <a:ext uri="{9D8B030D-6E8A-4147-A177-3AD203B41FA5}">
                      <a16:colId xmlns:a16="http://schemas.microsoft.com/office/drawing/2014/main" val="397027701"/>
                    </a:ext>
                  </a:extLst>
                </a:gridCol>
                <a:gridCol w="1226321">
                  <a:extLst>
                    <a:ext uri="{9D8B030D-6E8A-4147-A177-3AD203B41FA5}">
                      <a16:colId xmlns:a16="http://schemas.microsoft.com/office/drawing/2014/main" val="821541389"/>
                    </a:ext>
                  </a:extLst>
                </a:gridCol>
                <a:gridCol w="1348953">
                  <a:extLst>
                    <a:ext uri="{9D8B030D-6E8A-4147-A177-3AD203B41FA5}">
                      <a16:colId xmlns:a16="http://schemas.microsoft.com/office/drawing/2014/main" val="3947967012"/>
                    </a:ext>
                  </a:extLst>
                </a:gridCol>
                <a:gridCol w="1341905">
                  <a:extLst>
                    <a:ext uri="{9D8B030D-6E8A-4147-A177-3AD203B41FA5}">
                      <a16:colId xmlns:a16="http://schemas.microsoft.com/office/drawing/2014/main" val="1283352218"/>
                    </a:ext>
                  </a:extLst>
                </a:gridCol>
              </a:tblGrid>
              <a:tr h="342286">
                <a:tc>
                  <a:txBody>
                    <a:bodyPr/>
                    <a:lstStyle/>
                    <a:p>
                      <a:pPr algn="ctr"/>
                      <a:r>
                        <a:rPr lang="en-US" sz="1900" dirty="0">
                          <a:solidFill>
                            <a:schemeClr val="tx1"/>
                          </a:solidFill>
                          <a:latin typeface="MetaMediumLF-Caps"/>
                        </a:rPr>
                        <a:t>Zone</a:t>
                      </a:r>
                      <a:r>
                        <a:rPr lang="en-US" sz="1900" baseline="0" dirty="0">
                          <a:solidFill>
                            <a:schemeClr val="tx1"/>
                          </a:solidFill>
                          <a:latin typeface="MetaMediumLF-Caps"/>
                        </a:rPr>
                        <a:t> 1</a:t>
                      </a:r>
                      <a:endParaRPr lang="en-US" sz="1900" dirty="0">
                        <a:solidFill>
                          <a:schemeClr val="tx1"/>
                        </a:solidFill>
                        <a:latin typeface="MetaMediumLF-Caps"/>
                      </a:endParaRPr>
                    </a:p>
                  </a:txBody>
                  <a:tcPr marL="68580" marR="68580" marT="34290" marB="34290">
                    <a:solidFill>
                      <a:schemeClr val="accent2"/>
                    </a:solidFill>
                  </a:tcPr>
                </a:tc>
                <a:tc>
                  <a:txBody>
                    <a:bodyPr/>
                    <a:lstStyle/>
                    <a:p>
                      <a:pPr algn="ctr"/>
                      <a:r>
                        <a:rPr lang="en-US" sz="1900" dirty="0">
                          <a:solidFill>
                            <a:schemeClr val="tx1"/>
                          </a:solidFill>
                          <a:latin typeface="MetaMediumLF-Caps"/>
                        </a:rPr>
                        <a:t>Zone 2</a:t>
                      </a:r>
                    </a:p>
                  </a:txBody>
                  <a:tcPr marL="68580" marR="68580" marT="34290" marB="34290">
                    <a:solidFill>
                      <a:srgbClr val="FFFF66"/>
                    </a:solidFill>
                  </a:tcPr>
                </a:tc>
                <a:tc>
                  <a:txBody>
                    <a:bodyPr/>
                    <a:lstStyle/>
                    <a:p>
                      <a:pPr algn="ctr"/>
                      <a:r>
                        <a:rPr lang="en-US" sz="1900" dirty="0">
                          <a:solidFill>
                            <a:schemeClr val="tx1"/>
                          </a:solidFill>
                          <a:latin typeface="MetaMediumLF-Caps"/>
                        </a:rPr>
                        <a:t>Zone 3</a:t>
                      </a:r>
                    </a:p>
                  </a:txBody>
                  <a:tcPr marL="68580" marR="68580" marT="34290" marB="34290">
                    <a:solidFill>
                      <a:srgbClr val="FF9933"/>
                    </a:solidFill>
                  </a:tcPr>
                </a:tc>
                <a:tc>
                  <a:txBody>
                    <a:bodyPr/>
                    <a:lstStyle/>
                    <a:p>
                      <a:pPr algn="ctr"/>
                      <a:r>
                        <a:rPr lang="en-US" sz="1900" dirty="0">
                          <a:solidFill>
                            <a:schemeClr val="tx1"/>
                          </a:solidFill>
                          <a:latin typeface="MetaMediumLF-Caps"/>
                        </a:rPr>
                        <a:t>Zone 4</a:t>
                      </a:r>
                    </a:p>
                  </a:txBody>
                  <a:tcPr marL="68580" marR="68580" marT="34290" marB="34290">
                    <a:solidFill>
                      <a:srgbClr val="C00000"/>
                    </a:solidFill>
                  </a:tcPr>
                </a:tc>
                <a:extLst>
                  <a:ext uri="{0D108BD9-81ED-4DB2-BD59-A6C34878D82A}">
                    <a16:rowId xmlns:a16="http://schemas.microsoft.com/office/drawing/2014/main" val="1415278851"/>
                  </a:ext>
                </a:extLst>
              </a:tr>
              <a:tr h="3430138">
                <a:tc>
                  <a:txBody>
                    <a:bodyPr/>
                    <a:lstStyle/>
                    <a:p>
                      <a:pPr algn="l"/>
                      <a:r>
                        <a:rPr lang="en-US" sz="1100" b="0" i="0" kern="1200" dirty="0">
                          <a:solidFill>
                            <a:schemeClr val="dk1"/>
                          </a:solidFill>
                          <a:effectLst/>
                          <a:latin typeface="MetaMediumLF-Caps"/>
                          <a:ea typeface="+mn-ea"/>
                          <a:cs typeface="+mn-cs"/>
                        </a:rPr>
                        <a:t>This zone has no detectable magnetic field and there is no restriction on access. The public is free to move around without being screened. This zone would include the waiting area and hallways outside of the restricted MRI hallways.</a:t>
                      </a:r>
                    </a:p>
                    <a:p>
                      <a:pPr algn="ctr"/>
                      <a:endParaRPr lang="en-US" sz="1100" dirty="0">
                        <a:latin typeface="MetaMediumLF-Caps"/>
                      </a:endParaRPr>
                    </a:p>
                  </a:txBody>
                  <a:tcPr marL="68580" marR="68580" marT="34290" marB="34290">
                    <a:solidFill>
                      <a:schemeClr val="accent2"/>
                    </a:solidFill>
                  </a:tcPr>
                </a:tc>
                <a:tc>
                  <a:txBody>
                    <a:bodyPr/>
                    <a:lstStyle/>
                    <a:p>
                      <a:r>
                        <a:rPr lang="en-US" sz="1100" b="0" i="0" kern="1200" dirty="0">
                          <a:solidFill>
                            <a:schemeClr val="dk1"/>
                          </a:solidFill>
                          <a:effectLst/>
                          <a:latin typeface="MetaMediumLF-Caps"/>
                          <a:ea typeface="+mn-ea"/>
                          <a:cs typeface="+mn-cs"/>
                        </a:rPr>
                        <a:t>This zone still has no detectable magnetic field, but we do restrict access because it is close to the MRI scanners. Patients, families, and visitors must be escorted into </a:t>
                      </a:r>
                    </a:p>
                    <a:p>
                      <a:r>
                        <a:rPr lang="en-US" sz="1100" b="0" i="0" kern="1200" dirty="0">
                          <a:solidFill>
                            <a:schemeClr val="dk1"/>
                          </a:solidFill>
                          <a:effectLst/>
                          <a:latin typeface="MetaMediumLF-Caps"/>
                          <a:ea typeface="+mn-ea"/>
                          <a:cs typeface="+mn-cs"/>
                        </a:rPr>
                        <a:t>Zone 2.</a:t>
                      </a:r>
                      <a:endParaRPr lang="en-US" sz="1100" dirty="0">
                        <a:latin typeface="MetaMediumLF-Caps"/>
                      </a:endParaRPr>
                    </a:p>
                  </a:txBody>
                  <a:tcPr marL="68580" marR="68580" marT="34290" marB="34290">
                    <a:solidFill>
                      <a:srgbClr val="FFFF66"/>
                    </a:solidFill>
                  </a:tcPr>
                </a:tc>
                <a:tc>
                  <a:txBody>
                    <a:bodyPr/>
                    <a:lstStyle/>
                    <a:p>
                      <a:r>
                        <a:rPr lang="en-US" sz="1100" b="0" i="0" kern="1200" dirty="0">
                          <a:solidFill>
                            <a:schemeClr val="dk1"/>
                          </a:solidFill>
                          <a:effectLst/>
                          <a:latin typeface="MetaMediumLF-Caps"/>
                          <a:ea typeface="+mn-ea"/>
                          <a:cs typeface="+mn-cs"/>
                        </a:rPr>
                        <a:t>This zone is only one door away from the MRI scanner, which always has its magnetic field on.  There could be a detectable magnetic field in this zone.  Patients, families, employees, and visitors must first be screened by either one of our MRI core staff or MRI safe staff and have on either an Orange Zone 3 MRI screened sticker or Red Zone 4 MRI screened sticker to enter this area.</a:t>
                      </a:r>
                      <a:endParaRPr lang="en-US" sz="1100" dirty="0">
                        <a:latin typeface="MetaMediumLF-Caps"/>
                      </a:endParaRPr>
                    </a:p>
                  </a:txBody>
                  <a:tcPr marL="68580" marR="68580" marT="34290" marB="34290">
                    <a:solidFill>
                      <a:srgbClr val="FF9933"/>
                    </a:solidFill>
                  </a:tcPr>
                </a:tc>
                <a:tc>
                  <a:txBody>
                    <a:bodyPr/>
                    <a:lstStyle/>
                    <a:p>
                      <a:r>
                        <a:rPr lang="en-US" sz="1100" b="0" i="0" kern="1200" dirty="0">
                          <a:solidFill>
                            <a:schemeClr val="dk1"/>
                          </a:solidFill>
                          <a:effectLst/>
                          <a:latin typeface="MetaMediumLF-Caps"/>
                          <a:ea typeface="+mn-ea"/>
                          <a:cs typeface="+mn-cs"/>
                        </a:rPr>
                        <a:t>This zone is the actual MRI scanner. In this zone you must be accompanied by either an MRI core staff member or MRI safe staff member. You must have already gone through our MRI safety screening and have all items locked up in locker we provide for you. You will also be given a Red Zone 4 MRI safety sticker to be able to enter this zone.</a:t>
                      </a:r>
                      <a:endParaRPr lang="en-US" sz="1100" dirty="0">
                        <a:latin typeface="MetaMediumLF-Caps"/>
                      </a:endParaRPr>
                    </a:p>
                  </a:txBody>
                  <a:tcPr marL="68580" marR="68580" marT="34290" marB="34290">
                    <a:solidFill>
                      <a:srgbClr val="C00000"/>
                    </a:solidFill>
                  </a:tcPr>
                </a:tc>
                <a:extLst>
                  <a:ext uri="{0D108BD9-81ED-4DB2-BD59-A6C34878D82A}">
                    <a16:rowId xmlns:a16="http://schemas.microsoft.com/office/drawing/2014/main" val="2284981942"/>
                  </a:ext>
                </a:extLst>
              </a:tr>
            </a:tbl>
          </a:graphicData>
        </a:graphic>
      </p:graphicFrame>
    </p:spTree>
    <p:extLst>
      <p:ext uri="{BB962C8B-B14F-4D97-AF65-F5344CB8AC3E}">
        <p14:creationId xmlns:p14="http://schemas.microsoft.com/office/powerpoint/2010/main" val="8214008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474" y="3915180"/>
            <a:ext cx="1642232" cy="1600200"/>
          </a:xfrm>
          <a:prstGeom prst="rect">
            <a:avLst/>
          </a:prstGeom>
        </p:spPr>
      </p:pic>
      <p:sp>
        <p:nvSpPr>
          <p:cNvPr id="6146" name="Rectangle 2"/>
          <p:cNvSpPr>
            <a:spLocks noGrp="1" noChangeArrowheads="1"/>
          </p:cNvSpPr>
          <p:nvPr>
            <p:ph type="title"/>
          </p:nvPr>
        </p:nvSpPr>
        <p:spPr>
          <a:xfrm>
            <a:off x="1143000" y="1028700"/>
            <a:ext cx="4114800" cy="857250"/>
          </a:xfrm>
        </p:spPr>
        <p:txBody>
          <a:bodyPr/>
          <a:lstStyle/>
          <a:p>
            <a:pPr algn="r" eaLnBrk="1" hangingPunct="1"/>
            <a:r>
              <a:rPr lang="en-US" sz="3300" b="1" dirty="0">
                <a:solidFill>
                  <a:schemeClr val="bg1"/>
                </a:solidFill>
              </a:rPr>
              <a:t>     </a:t>
            </a:r>
            <a:r>
              <a:rPr lang="en-US" sz="3300" b="1" dirty="0">
                <a:latin typeface="MetaMediumLF-Caps" panose="020B0602040000020004" pitchFamily="34" charset="0"/>
              </a:rPr>
              <a:t>Chemical Safety</a:t>
            </a:r>
          </a:p>
        </p:txBody>
      </p:sp>
      <p:sp>
        <p:nvSpPr>
          <p:cNvPr id="6147" name="Rectangle 3"/>
          <p:cNvSpPr>
            <a:spLocks noGrp="1" noChangeArrowheads="1"/>
          </p:cNvSpPr>
          <p:nvPr>
            <p:ph idx="1"/>
          </p:nvPr>
        </p:nvSpPr>
        <p:spPr>
          <a:xfrm>
            <a:off x="848383" y="1743480"/>
            <a:ext cx="5664177" cy="3875000"/>
          </a:xfrm>
        </p:spPr>
        <p:txBody>
          <a:bodyPr>
            <a:noAutofit/>
          </a:bodyPr>
          <a:lstStyle/>
          <a:p>
            <a:pPr marL="0" indent="0">
              <a:lnSpc>
                <a:spcPct val="90000"/>
              </a:lnSpc>
              <a:buClr>
                <a:srgbClr val="C00000"/>
              </a:buClr>
              <a:buNone/>
            </a:pPr>
            <a:r>
              <a:rPr lang="en-US" b="1" dirty="0">
                <a:solidFill>
                  <a:srgbClr val="336699"/>
                </a:solidFill>
                <a:latin typeface="MetaMediumLF-Caps" panose="020B0602040000020004" pitchFamily="34" charset="0"/>
              </a:rPr>
              <a:t>Hazardous Communication Standard </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Your Right To Know </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Safety Data Sheets </a:t>
            </a:r>
            <a:r>
              <a:rPr lang="en-US" sz="1500" dirty="0">
                <a:solidFill>
                  <a:srgbClr val="00CC00"/>
                </a:solidFill>
                <a:latin typeface="MetaMediumLF-Caps" panose="020B0602040000020004" pitchFamily="34" charset="0"/>
              </a:rPr>
              <a:t>(SDS)</a:t>
            </a:r>
          </a:p>
          <a:p>
            <a:pPr marL="274320" lvl="1" indent="0">
              <a:lnSpc>
                <a:spcPct val="90000"/>
              </a:lnSpc>
              <a:buClr>
                <a:srgbClr val="C00000"/>
              </a:buClr>
              <a:buNone/>
            </a:pPr>
            <a:endParaRPr lang="en-US" sz="600" dirty="0">
              <a:solidFill>
                <a:schemeClr val="tx1"/>
              </a:solidFill>
              <a:latin typeface="MetaMediumLF-Caps" panose="020B0602040000020004" pitchFamily="34" charset="0"/>
            </a:endParaRPr>
          </a:p>
          <a:p>
            <a:pPr marL="0" indent="0">
              <a:lnSpc>
                <a:spcPct val="90000"/>
              </a:lnSpc>
              <a:buClr>
                <a:srgbClr val="C00000"/>
              </a:buClr>
              <a:buNone/>
            </a:pPr>
            <a:r>
              <a:rPr lang="en-US" b="1" dirty="0">
                <a:solidFill>
                  <a:srgbClr val="336699"/>
                </a:solidFill>
                <a:latin typeface="MetaMediumLF-Caps" panose="020B0602040000020004" pitchFamily="34" charset="0"/>
              </a:rPr>
              <a:t>SDS SHEETS</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Provide chemical information on all products used at work to protect and keep you safe.</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Before you handle any chemical read the label.</a:t>
            </a:r>
          </a:p>
          <a:p>
            <a:pPr marL="274320" lvl="1" indent="0">
              <a:lnSpc>
                <a:spcPct val="90000"/>
              </a:lnSpc>
              <a:buClr>
                <a:srgbClr val="C00000"/>
              </a:buClr>
              <a:buNone/>
            </a:pPr>
            <a:endParaRPr lang="en-US" sz="600" b="1" dirty="0">
              <a:solidFill>
                <a:schemeClr val="tx1"/>
              </a:solidFill>
              <a:latin typeface="MetaMediumLF-Caps" panose="020B0602040000020004" pitchFamily="34" charset="0"/>
            </a:endParaRPr>
          </a:p>
          <a:p>
            <a:pPr marL="0" indent="0">
              <a:lnSpc>
                <a:spcPct val="90000"/>
              </a:lnSpc>
              <a:buClr>
                <a:srgbClr val="C00000"/>
              </a:buClr>
              <a:buNone/>
            </a:pPr>
            <a:r>
              <a:rPr lang="en-US" b="1" dirty="0">
                <a:solidFill>
                  <a:srgbClr val="336699"/>
                </a:solidFill>
                <a:latin typeface="MetaMediumLF-Caps" panose="020B0602040000020004" pitchFamily="34" charset="0"/>
              </a:rPr>
              <a:t>Where to Locate SDS’s?</a:t>
            </a:r>
          </a:p>
          <a:p>
            <a:pPr lvl="1">
              <a:lnSpc>
                <a:spcPct val="90000"/>
              </a:lnSpc>
              <a:buClr>
                <a:srgbClr val="00B050"/>
              </a:buClr>
              <a:buFont typeface="Wingdings" panose="05000000000000000000" pitchFamily="2" charset="2"/>
              <a:buChar char="Ø"/>
            </a:pPr>
            <a:r>
              <a:rPr lang="en-US" sz="1800" b="1" dirty="0">
                <a:solidFill>
                  <a:schemeClr val="tx1"/>
                </a:solidFill>
                <a:latin typeface="MetaMediumLF-Caps" panose="020B0602040000020004" pitchFamily="34" charset="0"/>
              </a:rPr>
              <a:t> </a:t>
            </a:r>
            <a:r>
              <a:rPr lang="en-US" sz="1500" dirty="0">
                <a:solidFill>
                  <a:schemeClr val="tx1"/>
                </a:solidFill>
                <a:latin typeface="MetaMediumLF-Caps" panose="020B0602040000020004" pitchFamily="34" charset="0"/>
              </a:rPr>
              <a:t>Stoughton Hospital Intranet</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 My Tools column </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Clicking on </a:t>
            </a:r>
            <a:r>
              <a:rPr lang="en-US" sz="1500" b="1" dirty="0">
                <a:solidFill>
                  <a:schemeClr val="bg1">
                    <a:lumMod val="50000"/>
                  </a:schemeClr>
                </a:solidFill>
                <a:latin typeface="MetaMediumLF-Caps" panose="020B0602040000020004" pitchFamily="34" charset="0"/>
              </a:rPr>
              <a:t>M</a:t>
            </a:r>
            <a:r>
              <a:rPr lang="en-US" sz="1500" b="1" dirty="0">
                <a:solidFill>
                  <a:schemeClr val="tx1"/>
                </a:solidFill>
                <a:latin typeface="MetaMediumLF-Caps" panose="020B0602040000020004" pitchFamily="34" charset="0"/>
              </a:rPr>
              <a:t>SDS </a:t>
            </a:r>
            <a:r>
              <a:rPr lang="en-US" sz="1500" dirty="0">
                <a:solidFill>
                  <a:schemeClr val="tx1"/>
                </a:solidFill>
                <a:latin typeface="MetaMediumLF-Caps" panose="020B0602040000020004" pitchFamily="34" charset="0"/>
              </a:rPr>
              <a:t>Resources</a:t>
            </a:r>
          </a:p>
        </p:txBody>
      </p:sp>
    </p:spTree>
    <p:extLst>
      <p:ext uri="{BB962C8B-B14F-4D97-AF65-F5344CB8AC3E}">
        <p14:creationId xmlns:p14="http://schemas.microsoft.com/office/powerpoint/2010/main" val="763914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2651" y="2869389"/>
            <a:ext cx="2866644" cy="655771"/>
          </a:xfrm>
        </p:spPr>
        <p:txBody>
          <a:bodyPr>
            <a:noAutofit/>
          </a:bodyPr>
          <a:lstStyle/>
          <a:p>
            <a:pPr algn="just"/>
            <a:r>
              <a:rPr lang="en-US" sz="2700" b="1" dirty="0">
                <a:solidFill>
                  <a:srgbClr val="FF0000"/>
                </a:solidFill>
              </a:rPr>
              <a:t>	</a:t>
            </a:r>
            <a:r>
              <a:rPr lang="en-US" sz="4500" b="1" dirty="0">
                <a:solidFill>
                  <a:srgbClr val="C00000"/>
                </a:solidFill>
                <a:latin typeface="MetaMediumLF-Caps" panose="020B0602040000020004" pitchFamily="34" charset="0"/>
              </a:rPr>
              <a:t>RACE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7134838" cy="1600200"/>
          </a:xfrm>
          <a:prstGeom prst="rect">
            <a:avLst/>
          </a:prstGeom>
        </p:spPr>
      </p:pic>
      <p:sp>
        <p:nvSpPr>
          <p:cNvPr id="7171" name="Rectangle 3"/>
          <p:cNvSpPr>
            <a:spLocks noGrp="1" noChangeArrowheads="1"/>
          </p:cNvSpPr>
          <p:nvPr>
            <p:ph sz="half" idx="2"/>
          </p:nvPr>
        </p:nvSpPr>
        <p:spPr>
          <a:xfrm>
            <a:off x="1616528" y="4686300"/>
            <a:ext cx="6400800" cy="1771650"/>
          </a:xfrm>
        </p:spPr>
        <p:txBody>
          <a:bodyPr>
            <a:normAutofit/>
          </a:bodyPr>
          <a:lstStyle/>
          <a:p>
            <a:pPr marL="34290" indent="0">
              <a:lnSpc>
                <a:spcPct val="90000"/>
              </a:lnSpc>
              <a:buNone/>
            </a:pPr>
            <a:r>
              <a:rPr lang="en-US" sz="2400" b="1" dirty="0">
                <a:solidFill>
                  <a:srgbClr val="FF0000"/>
                </a:solidFill>
              </a:rPr>
              <a:t>		</a:t>
            </a:r>
            <a:endParaRPr lang="en-US" dirty="0"/>
          </a:p>
        </p:txBody>
      </p:sp>
      <p:sp>
        <p:nvSpPr>
          <p:cNvPr id="2" name="Rectangle 1"/>
          <p:cNvSpPr/>
          <p:nvPr/>
        </p:nvSpPr>
        <p:spPr>
          <a:xfrm>
            <a:off x="2628900" y="3579457"/>
            <a:ext cx="3886200" cy="1421928"/>
          </a:xfrm>
          <a:prstGeom prst="rect">
            <a:avLst/>
          </a:prstGeom>
        </p:spPr>
        <p:txBody>
          <a:bodyPr wrap="square">
            <a:spAutoFit/>
          </a:bodyPr>
          <a:lstStyle/>
          <a:p>
            <a:pPr marL="34290" defTabSz="342900">
              <a:lnSpc>
                <a:spcPct val="90000"/>
              </a:lnSpc>
            </a:pPr>
            <a:r>
              <a:rPr lang="en-US" sz="2400" b="1" dirty="0">
                <a:solidFill>
                  <a:srgbClr val="C00000"/>
                </a:solidFill>
                <a:latin typeface="MetaMediumLF-Caps" panose="020B0602040000020004" pitchFamily="34" charset="0"/>
              </a:rPr>
              <a:t>R</a:t>
            </a:r>
            <a:r>
              <a:rPr lang="en-US" sz="2400" dirty="0">
                <a:solidFill>
                  <a:prstClr val="black"/>
                </a:solidFill>
                <a:latin typeface="MetaMediumLF-Caps" panose="020B0602040000020004" pitchFamily="34" charset="0"/>
              </a:rPr>
              <a:t>escue</a:t>
            </a:r>
          </a:p>
          <a:p>
            <a:pPr marL="34290" defTabSz="342900">
              <a:lnSpc>
                <a:spcPct val="90000"/>
              </a:lnSpc>
            </a:pPr>
            <a:r>
              <a:rPr lang="en-US" sz="2400" b="1" dirty="0">
                <a:solidFill>
                  <a:srgbClr val="C00000"/>
                </a:solidFill>
                <a:latin typeface="MetaMediumLF-Caps" panose="020B0602040000020004" pitchFamily="34" charset="0"/>
              </a:rPr>
              <a:t>A</a:t>
            </a:r>
            <a:r>
              <a:rPr lang="en-US" sz="2400" dirty="0">
                <a:solidFill>
                  <a:prstClr val="black"/>
                </a:solidFill>
                <a:latin typeface="MetaMediumLF-Caps" panose="020B0602040000020004" pitchFamily="34" charset="0"/>
              </a:rPr>
              <a:t>larm</a:t>
            </a:r>
            <a:r>
              <a:rPr lang="en-US" sz="2400" dirty="0">
                <a:solidFill>
                  <a:srgbClr val="2C3C43"/>
                </a:solidFill>
                <a:latin typeface="MetaMediumLF-Caps" panose="020B0602040000020004" pitchFamily="34" charset="0"/>
              </a:rPr>
              <a:t> </a:t>
            </a:r>
          </a:p>
          <a:p>
            <a:pPr marL="34290" defTabSz="342900">
              <a:lnSpc>
                <a:spcPct val="90000"/>
              </a:lnSpc>
            </a:pPr>
            <a:r>
              <a:rPr lang="en-US" sz="2400" b="1" dirty="0">
                <a:solidFill>
                  <a:srgbClr val="C00000"/>
                </a:solidFill>
                <a:latin typeface="MetaMediumLF-Caps" panose="020B0602040000020004" pitchFamily="34" charset="0"/>
              </a:rPr>
              <a:t>C</a:t>
            </a:r>
            <a:r>
              <a:rPr lang="en-US" sz="2400" dirty="0">
                <a:solidFill>
                  <a:prstClr val="black"/>
                </a:solidFill>
                <a:latin typeface="MetaMediumLF-Caps" panose="020B0602040000020004" pitchFamily="34" charset="0"/>
              </a:rPr>
              <a:t>ontain</a:t>
            </a:r>
          </a:p>
          <a:p>
            <a:pPr marL="34290" defTabSz="342900">
              <a:lnSpc>
                <a:spcPct val="90000"/>
              </a:lnSpc>
            </a:pPr>
            <a:r>
              <a:rPr lang="en-US" sz="2400" b="1" dirty="0">
                <a:solidFill>
                  <a:srgbClr val="C00000"/>
                </a:solidFill>
                <a:latin typeface="MetaMediumLF-Caps" panose="020B0602040000020004" pitchFamily="34" charset="0"/>
              </a:rPr>
              <a:t>E</a:t>
            </a:r>
            <a:r>
              <a:rPr lang="en-US" sz="2400" dirty="0">
                <a:solidFill>
                  <a:prstClr val="black"/>
                </a:solidFill>
                <a:latin typeface="MetaMediumLF-Caps" panose="020B0602040000020004" pitchFamily="34" charset="0"/>
              </a:rPr>
              <a:t>xtinguish</a:t>
            </a:r>
            <a:r>
              <a:rPr lang="en-US" sz="2400" dirty="0">
                <a:solidFill>
                  <a:srgbClr val="2C3C43"/>
                </a:solidFill>
                <a:latin typeface="MetaMediumLF-Caps" panose="020B0602040000020004" pitchFamily="34" charset="0"/>
              </a:rPr>
              <a:t> </a:t>
            </a:r>
            <a:r>
              <a:rPr lang="en-US" sz="2400" dirty="0">
                <a:solidFill>
                  <a:prstClr val="black"/>
                </a:solidFill>
                <a:latin typeface="MetaMediumLF-Caps" panose="020B0602040000020004" pitchFamily="34" charset="0"/>
              </a:rPr>
              <a:t>or</a:t>
            </a:r>
            <a:r>
              <a:rPr lang="en-US" sz="2400" dirty="0">
                <a:solidFill>
                  <a:srgbClr val="2C3C43"/>
                </a:solidFill>
                <a:latin typeface="MetaMediumLF-Caps" panose="020B0602040000020004" pitchFamily="34" charset="0"/>
              </a:rPr>
              <a:t> </a:t>
            </a:r>
            <a:r>
              <a:rPr lang="en-US" sz="2400" b="1" dirty="0">
                <a:solidFill>
                  <a:srgbClr val="C00000"/>
                </a:solidFill>
                <a:latin typeface="MetaMediumLF-Caps" panose="020B0602040000020004" pitchFamily="34" charset="0"/>
              </a:rPr>
              <a:t>E</a:t>
            </a:r>
            <a:r>
              <a:rPr lang="en-US" sz="2400" dirty="0">
                <a:solidFill>
                  <a:prstClr val="black"/>
                </a:solidFill>
                <a:latin typeface="MetaMediumLF-Caps" panose="020B0602040000020004" pitchFamily="34" charset="0"/>
              </a:rPr>
              <a:t>vacuate</a:t>
            </a:r>
          </a:p>
        </p:txBody>
      </p:sp>
      <p:pic>
        <p:nvPicPr>
          <p:cNvPr id="4" name="Picture 3"/>
          <p:cNvPicPr>
            <a:picLocks noChangeAspect="1"/>
          </p:cNvPicPr>
          <p:nvPr/>
        </p:nvPicPr>
        <p:blipFill rotWithShape="1">
          <a:blip r:embed="rId4"/>
          <a:srcRect l="16047" t="4763" r="15979" b="4037"/>
          <a:stretch/>
        </p:blipFill>
        <p:spPr>
          <a:xfrm>
            <a:off x="675838" y="2871122"/>
            <a:ext cx="1533419" cy="2057400"/>
          </a:xfrm>
          <a:prstGeom prst="rect">
            <a:avLst/>
          </a:prstGeom>
        </p:spPr>
      </p:pic>
      <p:sp>
        <p:nvSpPr>
          <p:cNvPr id="8" name="Rectangle 2">
            <a:extLst>
              <a:ext uri="{FF2B5EF4-FFF2-40B4-BE49-F238E27FC236}">
                <a16:creationId xmlns:a16="http://schemas.microsoft.com/office/drawing/2014/main" id="{A753F6E4-74EC-171D-F015-78413D4CED6A}"/>
              </a:ext>
            </a:extLst>
          </p:cNvPr>
          <p:cNvSpPr>
            <a:spLocks noGrp="1" noChangeArrowheads="1"/>
          </p:cNvSpPr>
          <p:nvPr>
            <p:ph type="title"/>
          </p:nvPr>
        </p:nvSpPr>
        <p:spPr>
          <a:xfrm>
            <a:off x="1927678" y="840295"/>
            <a:ext cx="5778500" cy="852251"/>
          </a:xfrm>
        </p:spPr>
        <p:txBody>
          <a:bodyPr>
            <a:normAutofit/>
          </a:bodyPr>
          <a:lstStyle/>
          <a:p>
            <a:pPr eaLnBrk="1" hangingPunct="1"/>
            <a:r>
              <a:rPr lang="en-US" b="1" dirty="0">
                <a:solidFill>
                  <a:srgbClr val="C00000"/>
                </a:solidFill>
                <a:effectLst>
                  <a:outerShdw blurRad="38100" dist="38100" dir="2700000" algn="tl">
                    <a:srgbClr val="000000">
                      <a:alpha val="43137"/>
                    </a:srgbClr>
                  </a:outerShdw>
                </a:effectLst>
                <a:latin typeface="MetaMediumLF-Caps" panose="020B0602040000020004" pitchFamily="34" charset="0"/>
              </a:rPr>
              <a:t>Life Safety-FIRE</a:t>
            </a:r>
          </a:p>
        </p:txBody>
      </p:sp>
    </p:spTree>
    <p:extLst>
      <p:ext uri="{BB962C8B-B14F-4D97-AF65-F5344CB8AC3E}">
        <p14:creationId xmlns:p14="http://schemas.microsoft.com/office/powerpoint/2010/main" val="394933033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26944" y="953422"/>
            <a:ext cx="3267640" cy="2263140"/>
          </a:xfrm>
          <a:prstGeom prst="rect">
            <a:avLst/>
          </a:prstGeom>
        </p:spPr>
      </p:pic>
      <p:sp>
        <p:nvSpPr>
          <p:cNvPr id="4" name="TextBox 3"/>
          <p:cNvSpPr txBox="1"/>
          <p:nvPr/>
        </p:nvSpPr>
        <p:spPr>
          <a:xfrm>
            <a:off x="1428750" y="2130502"/>
            <a:ext cx="6286500" cy="4062651"/>
          </a:xfrm>
          <a:prstGeom prst="rect">
            <a:avLst/>
          </a:prstGeom>
          <a:noFill/>
        </p:spPr>
        <p:txBody>
          <a:bodyPr wrap="square" rtlCol="0">
            <a:spAutoFit/>
          </a:bodyPr>
          <a:lstStyle/>
          <a:p>
            <a:pPr marL="377190" indent="-342900" defTabSz="342900">
              <a:spcBef>
                <a:spcPct val="20000"/>
              </a:spcBef>
              <a:buClr>
                <a:srgbClr val="93A299"/>
              </a:buClr>
              <a:buBlip>
                <a:blip r:embed="rId4"/>
              </a:buBlip>
            </a:pPr>
            <a:endParaRPr lang="en-US" sz="2400" b="1" spc="113" dirty="0">
              <a:solidFill>
                <a:prstClr val="black"/>
              </a:solidFill>
              <a:latin typeface="Trebuchet MS" panose="020B0603020202020204"/>
            </a:endParaRPr>
          </a:p>
          <a:p>
            <a:pPr marL="377190" indent="-342900" defTabSz="342900">
              <a:spcBef>
                <a:spcPct val="20000"/>
              </a:spcBef>
              <a:buClr>
                <a:srgbClr val="93A299"/>
              </a:buClr>
              <a:buBlip>
                <a:blip r:embed="rId4"/>
              </a:buBlip>
            </a:pPr>
            <a:endParaRPr lang="en-US" sz="2400" b="1" spc="113" dirty="0">
              <a:solidFill>
                <a:prstClr val="black"/>
              </a:solidFill>
              <a:latin typeface="Trebuchet MS" panose="020B0603020202020204"/>
            </a:endParaRPr>
          </a:p>
          <a:p>
            <a:pPr marL="377190" indent="-342900" defTabSz="342900">
              <a:spcBef>
                <a:spcPct val="20000"/>
              </a:spcBef>
              <a:buClr>
                <a:srgbClr val="93A299"/>
              </a:buClr>
              <a:buBlip>
                <a:blip r:embed="rId4"/>
              </a:buBlip>
            </a:pPr>
            <a:r>
              <a:rPr lang="en-US" sz="2400" b="1" spc="113" dirty="0">
                <a:solidFill>
                  <a:prstClr val="black"/>
                </a:solidFill>
                <a:latin typeface="MetaMediumLF-Caps" panose="020B0602040000020004" pitchFamily="34" charset="0"/>
              </a:rPr>
              <a:t>What are fire compartments?</a:t>
            </a:r>
          </a:p>
          <a:p>
            <a:pPr marL="960120" lvl="2" indent="-342900" defTabSz="342900">
              <a:spcBef>
                <a:spcPct val="20000"/>
              </a:spcBef>
              <a:buClr>
                <a:srgbClr val="C00000"/>
              </a:buClr>
              <a:buFont typeface="Wingdings" panose="05000000000000000000" pitchFamily="2" charset="2"/>
              <a:buChar char="ü"/>
            </a:pPr>
            <a:r>
              <a:rPr lang="en-US" sz="2400" spc="75" dirty="0">
                <a:solidFill>
                  <a:prstClr val="black"/>
                </a:solidFill>
                <a:latin typeface="MetaMediumLF-Caps" panose="020B0602040000020004" pitchFamily="34" charset="0"/>
              </a:rPr>
              <a:t> Areas between fire doors</a:t>
            </a:r>
          </a:p>
          <a:p>
            <a:pPr marL="274320" lvl="1" defTabSz="342900">
              <a:spcBef>
                <a:spcPct val="20000"/>
              </a:spcBef>
              <a:buClr>
                <a:srgbClr val="AD8F67"/>
              </a:buClr>
            </a:pPr>
            <a:endParaRPr lang="en-US" sz="600" spc="75" dirty="0">
              <a:solidFill>
                <a:prstClr val="black"/>
              </a:solidFill>
              <a:latin typeface="MetaMediumLF-Caps" panose="020B0602040000020004" pitchFamily="34" charset="0"/>
            </a:endParaRPr>
          </a:p>
          <a:p>
            <a:pPr marL="377190" indent="-342900" defTabSz="342900">
              <a:spcBef>
                <a:spcPct val="20000"/>
              </a:spcBef>
              <a:buClr>
                <a:srgbClr val="93A299"/>
              </a:buClr>
              <a:buBlip>
                <a:blip r:embed="rId4"/>
              </a:buBlip>
            </a:pPr>
            <a:r>
              <a:rPr lang="en-US" sz="2400" b="1" spc="113" dirty="0">
                <a:solidFill>
                  <a:prstClr val="black"/>
                </a:solidFill>
                <a:latin typeface="MetaMediumLF-Caps" panose="020B0602040000020004" pitchFamily="34" charset="0"/>
              </a:rPr>
              <a:t>Annual education</a:t>
            </a:r>
          </a:p>
          <a:p>
            <a:pPr marL="34290" defTabSz="342900">
              <a:spcBef>
                <a:spcPct val="20000"/>
              </a:spcBef>
              <a:buClr>
                <a:srgbClr val="93A299"/>
              </a:buClr>
            </a:pPr>
            <a:endParaRPr lang="en-US" sz="600" b="1" spc="113" dirty="0">
              <a:solidFill>
                <a:prstClr val="black"/>
              </a:solidFill>
              <a:latin typeface="MetaMediumLF-Caps" panose="020B0602040000020004" pitchFamily="34" charset="0"/>
            </a:endParaRPr>
          </a:p>
          <a:p>
            <a:pPr marL="377190" indent="-342900" defTabSz="342900">
              <a:spcBef>
                <a:spcPct val="20000"/>
              </a:spcBef>
              <a:buClr>
                <a:srgbClr val="93A299"/>
              </a:buClr>
              <a:buBlip>
                <a:blip r:embed="rId4"/>
              </a:buBlip>
            </a:pPr>
            <a:r>
              <a:rPr lang="en-US" sz="2400" b="1" spc="113" dirty="0">
                <a:solidFill>
                  <a:prstClr val="black"/>
                </a:solidFill>
                <a:latin typeface="MetaMediumLF-Caps" panose="020B0602040000020004" pitchFamily="34" charset="0"/>
              </a:rPr>
              <a:t>Fire Extinguishers locations:</a:t>
            </a:r>
          </a:p>
          <a:p>
            <a:pPr marL="960120" lvl="2" indent="-342900" defTabSz="342900">
              <a:spcBef>
                <a:spcPct val="20000"/>
              </a:spcBef>
              <a:buClr>
                <a:srgbClr val="C00000"/>
              </a:buClr>
              <a:buFont typeface="Wingdings" panose="05000000000000000000" pitchFamily="2" charset="2"/>
              <a:buChar char="ü"/>
            </a:pPr>
            <a:r>
              <a:rPr lang="en-US" sz="2400" spc="75" dirty="0">
                <a:solidFill>
                  <a:prstClr val="black"/>
                </a:solidFill>
                <a:latin typeface="MetaMediumLF-Caps" panose="020B0602040000020004" pitchFamily="34" charset="0"/>
              </a:rPr>
              <a:t>Stairwells and corridors </a:t>
            </a:r>
          </a:p>
          <a:p>
            <a:pPr marL="205740" indent="-171450" defTabSz="342900">
              <a:spcBef>
                <a:spcPct val="20000"/>
              </a:spcBef>
              <a:buClr>
                <a:srgbClr val="93A299"/>
              </a:buClr>
              <a:buFont typeface="Wingdings 2" pitchFamily="18" charset="2"/>
              <a:buChar char=""/>
            </a:pPr>
            <a:endParaRPr lang="en-US" sz="2100" spc="113" dirty="0">
              <a:solidFill>
                <a:prstClr val="black"/>
              </a:solidFill>
              <a:latin typeface="Trebuchet MS" panose="020B0603020202020204"/>
            </a:endParaRPr>
          </a:p>
          <a:p>
            <a:pPr marL="68580" indent="-137160" defTabSz="342900">
              <a:spcBef>
                <a:spcPct val="20000"/>
              </a:spcBef>
              <a:buClr>
                <a:srgbClr val="AD8F67"/>
              </a:buClr>
              <a:buFont typeface="Wingdings" pitchFamily="2" charset="2"/>
              <a:buChar char="§"/>
            </a:pPr>
            <a:endParaRPr lang="en-US" spc="75" dirty="0">
              <a:solidFill>
                <a:srgbClr val="D2533C"/>
              </a:solidFill>
              <a:latin typeface="Trebuchet MS" panose="020B0603020202020204"/>
            </a:endParaRPr>
          </a:p>
        </p:txBody>
      </p:sp>
    </p:spTree>
    <p:extLst>
      <p:ext uri="{BB962C8B-B14F-4D97-AF65-F5344CB8AC3E}">
        <p14:creationId xmlns:p14="http://schemas.microsoft.com/office/powerpoint/2010/main" val="10399675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4384" y="1338365"/>
            <a:ext cx="5839550" cy="3429000"/>
          </a:xfrm>
          <a:prstGeom prst="rect">
            <a:avLst/>
          </a:prstGeom>
        </p:spPr>
      </p:pic>
      <p:sp>
        <p:nvSpPr>
          <p:cNvPr id="3" name="TextBox 2">
            <a:extLst>
              <a:ext uri="{FF2B5EF4-FFF2-40B4-BE49-F238E27FC236}">
                <a16:creationId xmlns:a16="http://schemas.microsoft.com/office/drawing/2014/main" id="{79B9A6B1-A695-00A2-6790-6D40E5A2DAA9}"/>
              </a:ext>
            </a:extLst>
          </p:cNvPr>
          <p:cNvSpPr txBox="1"/>
          <p:nvPr/>
        </p:nvSpPr>
        <p:spPr>
          <a:xfrm>
            <a:off x="1462830" y="5034887"/>
            <a:ext cx="4574097" cy="507831"/>
          </a:xfrm>
          <a:prstGeom prst="rect">
            <a:avLst/>
          </a:prstGeom>
          <a:noFill/>
        </p:spPr>
        <p:txBody>
          <a:bodyPr wrap="square">
            <a:spAutoFit/>
          </a:bodyPr>
          <a:lstStyle/>
          <a:p>
            <a:r>
              <a:rPr lang="en-US" sz="1350" dirty="0">
                <a:hlinkClick r:id="rId4"/>
              </a:rPr>
              <a:t>https://www.youtube.com/watch?v=PQV71INDaqY</a:t>
            </a:r>
            <a:endParaRPr lang="en-US" sz="1350" dirty="0"/>
          </a:p>
          <a:p>
            <a:endParaRPr lang="en-US" sz="1350" dirty="0"/>
          </a:p>
        </p:txBody>
      </p:sp>
    </p:spTree>
    <p:extLst>
      <p:ext uri="{BB962C8B-B14F-4D97-AF65-F5344CB8AC3E}">
        <p14:creationId xmlns:p14="http://schemas.microsoft.com/office/powerpoint/2010/main" val="36414192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4294967295"/>
          </p:nvPr>
        </p:nvSpPr>
        <p:spPr>
          <a:xfrm>
            <a:off x="584338" y="1339849"/>
            <a:ext cx="6283338" cy="5079423"/>
          </a:xfrm>
        </p:spPr>
        <p:txBody>
          <a:bodyPr>
            <a:normAutofit lnSpcReduction="10000"/>
          </a:bodyPr>
          <a:lstStyle/>
          <a:p>
            <a:pPr marL="0" indent="0">
              <a:lnSpc>
                <a:spcPct val="90000"/>
              </a:lnSpc>
              <a:buNone/>
            </a:pPr>
            <a:r>
              <a:rPr lang="en-US" sz="1400" b="1" dirty="0">
                <a:solidFill>
                  <a:schemeClr val="tx1"/>
                </a:solidFill>
                <a:latin typeface="MetaMediumLF-Caps" panose="020B0602040000020004"/>
              </a:rPr>
              <a:t>Representatives from several departments</a:t>
            </a:r>
          </a:p>
          <a:p>
            <a:pPr marL="0" indent="0">
              <a:lnSpc>
                <a:spcPct val="90000"/>
              </a:lnSpc>
              <a:buNone/>
            </a:pPr>
            <a:r>
              <a:rPr lang="en-US" sz="1400" b="1" dirty="0">
                <a:solidFill>
                  <a:schemeClr val="tx1"/>
                </a:solidFill>
                <a:latin typeface="MetaMediumLF-Caps" panose="020B0602040000020004"/>
              </a:rPr>
              <a:t>Conducts unannounced fire drills quarterly on each shift. </a:t>
            </a:r>
          </a:p>
          <a:p>
            <a:pPr lvl="1">
              <a:lnSpc>
                <a:spcPct val="90000"/>
              </a:lnSpc>
            </a:pPr>
            <a:r>
              <a:rPr lang="en-US" sz="1400" b="1" dirty="0">
                <a:solidFill>
                  <a:schemeClr val="tx1"/>
                </a:solidFill>
                <a:latin typeface="MetaMediumLF-Caps" panose="020B0602040000020004"/>
              </a:rPr>
              <a:t>During internal construction projects, one extra fire drill per shift will be conducted.</a:t>
            </a:r>
          </a:p>
          <a:p>
            <a:pPr marL="0" indent="0">
              <a:lnSpc>
                <a:spcPct val="90000"/>
              </a:lnSpc>
              <a:buNone/>
            </a:pPr>
            <a:r>
              <a:rPr lang="en-US" sz="1400" b="1" dirty="0">
                <a:latin typeface="MetaMediumLF-Caps" panose="020B0602040000020004"/>
              </a:rPr>
              <a:t>Manages written plans for all regulatory agencies:</a:t>
            </a:r>
          </a:p>
          <a:p>
            <a:pPr lvl="1">
              <a:lnSpc>
                <a:spcPct val="90000"/>
              </a:lnSpc>
            </a:pPr>
            <a:r>
              <a:rPr lang="en-US" sz="1400" b="1" dirty="0">
                <a:latin typeface="MetaMediumLF-Caps" panose="020B0602040000020004"/>
              </a:rPr>
              <a:t> Safety</a:t>
            </a:r>
          </a:p>
          <a:p>
            <a:pPr lvl="1">
              <a:lnSpc>
                <a:spcPct val="90000"/>
              </a:lnSpc>
            </a:pPr>
            <a:r>
              <a:rPr lang="en-US" sz="1400" b="1" dirty="0">
                <a:latin typeface="MetaMediumLF-Caps" panose="020B0602040000020004"/>
              </a:rPr>
              <a:t> Security</a:t>
            </a:r>
          </a:p>
          <a:p>
            <a:pPr lvl="1">
              <a:lnSpc>
                <a:spcPct val="90000"/>
              </a:lnSpc>
            </a:pPr>
            <a:r>
              <a:rPr lang="en-US" sz="1400" b="1" dirty="0">
                <a:latin typeface="MetaMediumLF-Caps" panose="020B0602040000020004"/>
              </a:rPr>
              <a:t> Hazardous Materials and Waste</a:t>
            </a:r>
          </a:p>
          <a:p>
            <a:pPr lvl="1">
              <a:lnSpc>
                <a:spcPct val="90000"/>
              </a:lnSpc>
            </a:pPr>
            <a:r>
              <a:rPr lang="en-US" sz="1400" b="1" dirty="0">
                <a:latin typeface="MetaMediumLF-Caps" panose="020B0602040000020004"/>
              </a:rPr>
              <a:t>Life Safety-Fire</a:t>
            </a:r>
          </a:p>
          <a:p>
            <a:pPr lvl="1">
              <a:lnSpc>
                <a:spcPct val="90000"/>
              </a:lnSpc>
            </a:pPr>
            <a:r>
              <a:rPr lang="en-US" sz="1400" b="1" dirty="0">
                <a:latin typeface="MetaMediumLF-Caps" panose="020B0602040000020004"/>
              </a:rPr>
              <a:t>Medical Equipment</a:t>
            </a:r>
          </a:p>
          <a:p>
            <a:pPr lvl="1">
              <a:lnSpc>
                <a:spcPct val="90000"/>
              </a:lnSpc>
            </a:pPr>
            <a:r>
              <a:rPr lang="en-US" sz="1400" b="1" dirty="0">
                <a:latin typeface="MetaMediumLF-Caps" panose="020B0602040000020004"/>
              </a:rPr>
              <a:t>Utility Systems</a:t>
            </a:r>
          </a:p>
          <a:p>
            <a:pPr marL="0" indent="0">
              <a:lnSpc>
                <a:spcPct val="90000"/>
              </a:lnSpc>
              <a:buNone/>
            </a:pPr>
            <a:r>
              <a:rPr lang="en-US" sz="1400" b="1" dirty="0">
                <a:latin typeface="MetaMediumLF-Caps" panose="020B0602040000020004"/>
              </a:rPr>
              <a:t>Environment of Care policies and procedures</a:t>
            </a:r>
          </a:p>
          <a:p>
            <a:pPr marL="0" indent="0">
              <a:lnSpc>
                <a:spcPct val="90000"/>
              </a:lnSpc>
              <a:buNone/>
            </a:pPr>
            <a:r>
              <a:rPr lang="en-US" sz="1400" b="1" dirty="0">
                <a:latin typeface="MetaMediumLF-Caps" panose="020B0602040000020004"/>
              </a:rPr>
              <a:t>Administrators of the </a:t>
            </a:r>
            <a:r>
              <a:rPr lang="en-US" sz="1400" b="1" dirty="0">
                <a:solidFill>
                  <a:srgbClr val="336699"/>
                </a:solidFill>
                <a:latin typeface="MetaMediumLF-Caps" panose="020B0602040000020004"/>
              </a:rPr>
              <a:t>“Safety Zone Portal” </a:t>
            </a:r>
            <a:r>
              <a:rPr lang="en-US" sz="1400" b="1" dirty="0">
                <a:latin typeface="MetaMediumLF-Caps" panose="020B0602040000020004"/>
              </a:rPr>
              <a:t>event reporting tool.</a:t>
            </a:r>
          </a:p>
          <a:p>
            <a:pPr marL="0" indent="0">
              <a:lnSpc>
                <a:spcPct val="90000"/>
              </a:lnSpc>
              <a:buNone/>
            </a:pPr>
            <a:r>
              <a:rPr lang="en-US" sz="1400" b="1" dirty="0">
                <a:solidFill>
                  <a:schemeClr val="tx1"/>
                </a:solidFill>
                <a:latin typeface="MetaMediumLF-Caps" panose="020B0602040000020004"/>
              </a:rPr>
              <a:t>Environment Of Care/Infection Control Inspections</a:t>
            </a:r>
          </a:p>
          <a:p>
            <a:pPr lvl="1">
              <a:lnSpc>
                <a:spcPct val="90000"/>
              </a:lnSpc>
            </a:pPr>
            <a:r>
              <a:rPr lang="en-US" sz="1400" b="1" dirty="0">
                <a:solidFill>
                  <a:schemeClr val="tx1"/>
                </a:solidFill>
                <a:latin typeface="MetaMediumLF-Caps" panose="020B0602040000020004"/>
              </a:rPr>
              <a:t>Patient departments twice a year</a:t>
            </a:r>
          </a:p>
          <a:p>
            <a:pPr lvl="1">
              <a:lnSpc>
                <a:spcPct val="90000"/>
              </a:lnSpc>
            </a:pPr>
            <a:r>
              <a:rPr lang="en-US" sz="1400" b="1" dirty="0">
                <a:solidFill>
                  <a:schemeClr val="tx1"/>
                </a:solidFill>
                <a:latin typeface="MetaMediumLF-Caps" panose="020B0602040000020004"/>
              </a:rPr>
              <a:t>All non-patient departments once a year</a:t>
            </a:r>
          </a:p>
          <a:p>
            <a:pPr eaLnBrk="1" hangingPunct="1">
              <a:lnSpc>
                <a:spcPct val="90000"/>
              </a:lnSpc>
              <a:buFontTx/>
              <a:buNone/>
            </a:pPr>
            <a:r>
              <a:rPr lang="en-US" sz="1400" b="1" dirty="0">
                <a:solidFill>
                  <a:srgbClr val="336699"/>
                </a:solidFill>
                <a:latin typeface="MetaMediumLF-Caps" panose="020B0602040000020004"/>
              </a:rPr>
              <a:t>Reports to Administration and Governing Board </a:t>
            </a:r>
          </a:p>
        </p:txBody>
      </p:sp>
      <p:sp>
        <p:nvSpPr>
          <p:cNvPr id="10242" name="Rectangle 2"/>
          <p:cNvSpPr>
            <a:spLocks noGrp="1" noChangeArrowheads="1"/>
          </p:cNvSpPr>
          <p:nvPr>
            <p:ph type="title" idx="4294967295"/>
          </p:nvPr>
        </p:nvSpPr>
        <p:spPr>
          <a:xfrm>
            <a:off x="1143000" y="914400"/>
            <a:ext cx="6457950" cy="628650"/>
          </a:xfrm>
        </p:spPr>
        <p:txBody>
          <a:bodyPr>
            <a:noAutofit/>
          </a:bodyPr>
          <a:lstStyle/>
          <a:p>
            <a:pPr eaLnBrk="1" hangingPunct="1"/>
            <a:br>
              <a:rPr lang="en-US" dirty="0">
                <a:solidFill>
                  <a:schemeClr val="bg1"/>
                </a:solidFill>
              </a:rPr>
            </a:br>
            <a:endParaRPr lang="en-US" sz="3375" dirty="0">
              <a:latin typeface="MetaMediumLF-Caps" panose="020B0602040000020004"/>
            </a:endParaRPr>
          </a:p>
        </p:txBody>
      </p:sp>
      <p:sp>
        <p:nvSpPr>
          <p:cNvPr id="2" name="Rectangle 1"/>
          <p:cNvSpPr/>
          <p:nvPr/>
        </p:nvSpPr>
        <p:spPr>
          <a:xfrm>
            <a:off x="497032" y="705505"/>
            <a:ext cx="6457950" cy="523220"/>
          </a:xfrm>
          <a:prstGeom prst="rect">
            <a:avLst/>
          </a:prstGeom>
        </p:spPr>
        <p:txBody>
          <a:bodyPr wrap="square">
            <a:spAutoFit/>
          </a:bodyPr>
          <a:lstStyle/>
          <a:p>
            <a:pPr defTabSz="342900"/>
            <a:r>
              <a:rPr lang="en-US" sz="2800" b="1" dirty="0">
                <a:solidFill>
                  <a:srgbClr val="336699"/>
                </a:solidFill>
                <a:latin typeface="MetaMediumLF-Caps" panose="020B0602040000020004"/>
              </a:rPr>
              <a:t>Environment of Care Committee</a:t>
            </a:r>
          </a:p>
        </p:txBody>
      </p:sp>
    </p:spTree>
    <p:extLst>
      <p:ext uri="{BB962C8B-B14F-4D97-AF65-F5344CB8AC3E}">
        <p14:creationId xmlns:p14="http://schemas.microsoft.com/office/powerpoint/2010/main" val="262668310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7254" y="1277120"/>
            <a:ext cx="6172200" cy="939546"/>
          </a:xfrm>
        </p:spPr>
        <p:txBody>
          <a:bodyPr>
            <a:noAutofit/>
          </a:bodyPr>
          <a:lstStyle/>
          <a:p>
            <a:pPr lvl="1" algn="ctr" rtl="0">
              <a:spcBef>
                <a:spcPct val="0"/>
              </a:spcBef>
            </a:pPr>
            <a:r>
              <a:rPr lang="en-US" sz="3000" b="1" dirty="0">
                <a:solidFill>
                  <a:schemeClr val="tx1"/>
                </a:solidFill>
              </a:rPr>
              <a:t>EVERYONE is a part of</a:t>
            </a:r>
            <a:br>
              <a:rPr lang="en-US" sz="3000" b="1" dirty="0">
                <a:solidFill>
                  <a:schemeClr val="tx1"/>
                </a:solidFill>
              </a:rPr>
            </a:br>
            <a:r>
              <a:rPr lang="en-US" sz="3000" b="1" dirty="0">
                <a:solidFill>
                  <a:schemeClr val="tx1"/>
                </a:solidFill>
              </a:rPr>
              <a:t> 	    the EOC </a:t>
            </a:r>
            <a:r>
              <a:rPr lang="en-US" sz="3000" b="1" cap="all" dirty="0">
                <a:solidFill>
                  <a:schemeClr val="tx1"/>
                </a:solidFill>
              </a:rPr>
              <a:t>safety team</a:t>
            </a:r>
            <a:r>
              <a:rPr lang="en-US" sz="3000" b="1" dirty="0">
                <a:solidFill>
                  <a:schemeClr val="tx1"/>
                </a:solidFill>
              </a:rPr>
              <a:t>!</a:t>
            </a:r>
            <a:br>
              <a:rPr lang="en-US" sz="3000" b="1" dirty="0">
                <a:solidFill>
                  <a:schemeClr val="tx1"/>
                </a:solidFill>
              </a:rPr>
            </a:br>
            <a:endParaRPr lang="en-US" sz="3000" dirty="0">
              <a:solidFill>
                <a:schemeClr val="tx1"/>
              </a:solidFill>
            </a:endParaRPr>
          </a:p>
        </p:txBody>
      </p:sp>
      <p:sp>
        <p:nvSpPr>
          <p:cNvPr id="7" name="Rectangle 6"/>
          <p:cNvSpPr/>
          <p:nvPr/>
        </p:nvSpPr>
        <p:spPr>
          <a:xfrm>
            <a:off x="1771650" y="1943100"/>
            <a:ext cx="3429000" cy="415498"/>
          </a:xfrm>
          <a:prstGeom prst="rect">
            <a:avLst/>
          </a:prstGeom>
        </p:spPr>
        <p:txBody>
          <a:bodyPr>
            <a:spAutoFit/>
          </a:bodyPr>
          <a:lstStyle/>
          <a:p>
            <a:pPr marL="274320" lvl="1" algn="ctr" defTabSz="342900"/>
            <a:endParaRPr lang="en-US" sz="2100" b="1" dirty="0">
              <a:solidFill>
                <a:prstClr val="black"/>
              </a:solidFill>
              <a:latin typeface="Trebuchet MS" panose="020B0603020202020204"/>
            </a:endParaRPr>
          </a:p>
        </p:txBody>
      </p:sp>
      <p:pic>
        <p:nvPicPr>
          <p:cNvPr id="1026" name="Picture 2" descr="Image result for saf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792" y="2487915"/>
            <a:ext cx="5115791" cy="29233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08318" y="4514851"/>
            <a:ext cx="1828800" cy="646331"/>
          </a:xfrm>
          <a:prstGeom prst="rect">
            <a:avLst/>
          </a:prstGeom>
          <a:noFill/>
        </p:spPr>
        <p:txBody>
          <a:bodyPr wrap="square" rtlCol="0">
            <a:spAutoFit/>
          </a:bodyPr>
          <a:lstStyle/>
          <a:p>
            <a:pPr defTabSz="342900"/>
            <a:r>
              <a:rPr lang="en-US" b="1" dirty="0">
                <a:solidFill>
                  <a:srgbClr val="42D0A2">
                    <a:lumMod val="50000"/>
                  </a:srgbClr>
                </a:solidFill>
                <a:latin typeface="Trebuchet MS" panose="020B0603020202020204"/>
              </a:rPr>
              <a:t>PATIENT SAFETY</a:t>
            </a:r>
          </a:p>
        </p:txBody>
      </p:sp>
    </p:spTree>
    <p:extLst>
      <p:ext uri="{BB962C8B-B14F-4D97-AF65-F5344CB8AC3E}">
        <p14:creationId xmlns:p14="http://schemas.microsoft.com/office/powerpoint/2010/main" val="14764864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r>
              <a:rPr lang="en-US" sz="4400" dirty="0"/>
              <a:t>Marketing/Foundation</a:t>
            </a:r>
          </a:p>
        </p:txBody>
      </p:sp>
    </p:spTree>
    <p:extLst>
      <p:ext uri="{BB962C8B-B14F-4D97-AF65-F5344CB8AC3E}">
        <p14:creationId xmlns:p14="http://schemas.microsoft.com/office/powerpoint/2010/main" val="3023637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D0BEB-CBAF-5F52-F108-3B5E04E7D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05C96-965D-4F6E-3515-FC8E9B03CF7B}"/>
              </a:ext>
            </a:extLst>
          </p:cNvPr>
          <p:cNvSpPr>
            <a:spLocks noGrp="1"/>
          </p:cNvSpPr>
          <p:nvPr>
            <p:ph type="title"/>
          </p:nvPr>
        </p:nvSpPr>
        <p:spPr>
          <a:xfrm>
            <a:off x="1142083" y="1048874"/>
            <a:ext cx="5334347" cy="742950"/>
          </a:xfrm>
        </p:spPr>
        <p:txBody>
          <a:bodyPr anchor="t">
            <a:noAutofit/>
          </a:bodyPr>
          <a:lstStyle/>
          <a:p>
            <a:pPr algn="ctr"/>
            <a:r>
              <a:rPr lang="en-US" sz="2850" b="1"/>
              <a:t>Customer Service</a:t>
            </a:r>
            <a:endParaRPr lang="en-US"/>
          </a:p>
        </p:txBody>
      </p:sp>
      <p:sp>
        <p:nvSpPr>
          <p:cNvPr id="3" name="Content Placeholder 2">
            <a:extLst>
              <a:ext uri="{FF2B5EF4-FFF2-40B4-BE49-F238E27FC236}">
                <a16:creationId xmlns:a16="http://schemas.microsoft.com/office/drawing/2014/main" id="{F78B40F4-4C04-C9D0-D9F8-108CF0002F3B}"/>
              </a:ext>
            </a:extLst>
          </p:cNvPr>
          <p:cNvSpPr>
            <a:spLocks noGrp="1"/>
          </p:cNvSpPr>
          <p:nvPr>
            <p:ph idx="1"/>
          </p:nvPr>
        </p:nvSpPr>
        <p:spPr>
          <a:xfrm>
            <a:off x="1142373" y="2971757"/>
            <a:ext cx="5332568" cy="1287085"/>
          </a:xfrm>
        </p:spPr>
        <p:txBody>
          <a:bodyPr vert="horz" lIns="68580" tIns="34290" rIns="68580" bIns="34290" rtlCol="0" anchor="t">
            <a:noAutofit/>
          </a:bodyPr>
          <a:lstStyle/>
          <a:p>
            <a:pPr marL="0" indent="0" algn="ctr">
              <a:lnSpc>
                <a:spcPct val="90000"/>
              </a:lnSpc>
              <a:buNone/>
            </a:pPr>
            <a:r>
              <a:rPr lang="en-US" altLang="en-US" sz="2700" b="1" dirty="0"/>
              <a:t>Who are Stoughton Health’s Customers?</a:t>
            </a:r>
            <a:endParaRPr lang="en-US" sz="2700" dirty="0"/>
          </a:p>
        </p:txBody>
      </p:sp>
    </p:spTree>
    <p:extLst>
      <p:ext uri="{BB962C8B-B14F-4D97-AF65-F5344CB8AC3E}">
        <p14:creationId xmlns:p14="http://schemas.microsoft.com/office/powerpoint/2010/main" val="20406194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9585" y="2385752"/>
            <a:ext cx="6282344" cy="1714500"/>
          </a:xfrm>
        </p:spPr>
        <p:txBody>
          <a:bodyPr/>
          <a:lstStyle/>
          <a:p>
            <a:r>
              <a:rPr lang="en-US" b="1" dirty="0">
                <a:solidFill>
                  <a:schemeClr val="accent2">
                    <a:lumMod val="50000"/>
                  </a:schemeClr>
                </a:solidFill>
              </a:rPr>
              <a:t>Telephone </a:t>
            </a:r>
            <a:br>
              <a:rPr lang="en-US" b="1" dirty="0">
                <a:solidFill>
                  <a:schemeClr val="accent2">
                    <a:lumMod val="50000"/>
                  </a:schemeClr>
                </a:solidFill>
              </a:rPr>
            </a:br>
            <a:r>
              <a:rPr lang="en-US" b="1" dirty="0">
                <a:solidFill>
                  <a:schemeClr val="accent2">
                    <a:lumMod val="50000"/>
                  </a:schemeClr>
                </a:solidFill>
              </a:rPr>
              <a:t>Training/Overview</a:t>
            </a:r>
          </a:p>
        </p:txBody>
      </p:sp>
    </p:spTree>
    <p:extLst>
      <p:ext uri="{BB962C8B-B14F-4D97-AF65-F5344CB8AC3E}">
        <p14:creationId xmlns:p14="http://schemas.microsoft.com/office/powerpoint/2010/main" val="185076885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98613764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77" y="750454"/>
            <a:ext cx="6699805" cy="533402"/>
          </a:xfrm>
        </p:spPr>
        <p:txBody>
          <a:bodyPr>
            <a:normAutofit fontScale="90000"/>
          </a:bodyPr>
          <a:lstStyle/>
          <a:p>
            <a:r>
              <a:rPr lang="en-US" b="1" dirty="0"/>
              <a:t>Stoughton Health Scripting</a:t>
            </a:r>
          </a:p>
        </p:txBody>
      </p:sp>
      <p:sp>
        <p:nvSpPr>
          <p:cNvPr id="7" name="Rectangle 6"/>
          <p:cNvSpPr/>
          <p:nvPr/>
        </p:nvSpPr>
        <p:spPr>
          <a:xfrm>
            <a:off x="509777" y="1782158"/>
            <a:ext cx="6676359" cy="4493538"/>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Arial" panose="020B0604020202020204" pitchFamily="34" charset="0"/>
                <a:ea typeface="Calibri" panose="020F0502020204030204" pitchFamily="34" charset="0"/>
                <a:cs typeface="Times New Roman" panose="02020603050405020304" pitchFamily="18" charset="0"/>
              </a:rPr>
              <a:t>Answering a Call:</a:t>
            </a:r>
          </a:p>
          <a:p>
            <a:pPr marL="285750" lvl="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Thank you for Calling Stoughton Health </a:t>
            </a:r>
            <a:r>
              <a:rPr lang="en-US" b="1" dirty="0">
                <a:latin typeface="Arial" panose="020B0604020202020204" pitchFamily="34" charset="0"/>
                <a:ea typeface="Calibri" panose="020F0502020204030204" pitchFamily="34" charset="0"/>
                <a:cs typeface="Times New Roman" panose="02020603050405020304" pitchFamily="18" charset="0"/>
              </a:rPr>
              <a:t>Registration</a:t>
            </a:r>
            <a:r>
              <a:rPr lang="en-US" dirty="0">
                <a:latin typeface="Arial" panose="020B0604020202020204" pitchFamily="34" charset="0"/>
                <a:ea typeface="Calibri" panose="020F0502020204030204" pitchFamily="34" charset="0"/>
                <a:cs typeface="Times New Roman" panose="02020603050405020304" pitchFamily="18" charset="0"/>
              </a:rPr>
              <a:t>, this is </a:t>
            </a:r>
            <a:r>
              <a:rPr lang="en-US" b="1" dirty="0">
                <a:latin typeface="Arial" panose="020B0604020202020204" pitchFamily="34" charset="0"/>
                <a:ea typeface="Calibri" panose="020F0502020204030204" pitchFamily="34" charset="0"/>
                <a:cs typeface="Times New Roman" panose="02020603050405020304" pitchFamily="18" charset="0"/>
              </a:rPr>
              <a:t>Sarah</a:t>
            </a:r>
            <a:r>
              <a:rPr lang="en-US" dirty="0">
                <a:latin typeface="Arial" panose="020B0604020202020204" pitchFamily="34" charset="0"/>
                <a:ea typeface="Calibri" panose="020F0502020204030204" pitchFamily="34" charset="0"/>
                <a:cs typeface="Times New Roman" panose="02020603050405020304" pitchFamily="18" charset="0"/>
              </a:rPr>
              <a:t>, how may I help you?</a:t>
            </a:r>
          </a:p>
          <a:p>
            <a:pPr marL="342900" lvl="0" indent="-342900">
              <a:buFont typeface="Symbol" panose="05050102010706020507" pitchFamily="18" charset="2"/>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lvl="0"/>
            <a:r>
              <a:rPr lang="en-US" b="1" dirty="0">
                <a:latin typeface="Arial" panose="020B0604020202020204" pitchFamily="34" charset="0"/>
                <a:ea typeface="Calibri" panose="020F0502020204030204" pitchFamily="34" charset="0"/>
                <a:cs typeface="Times New Roman" panose="02020603050405020304" pitchFamily="18" charset="0"/>
              </a:rPr>
              <a:t>Transferring a Call:</a:t>
            </a:r>
          </a:p>
          <a:p>
            <a:pPr marL="285750" lvl="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I’m going to go ahead and transfer you to that number, I can also give you that number to call directly next time (if applicable). If no one answers go ahead and leave a message and they will return your call.</a:t>
            </a:r>
          </a:p>
          <a:p>
            <a:pPr lvl="0"/>
            <a:endParaRPr lang="en-US" dirty="0">
              <a:latin typeface="Arial" panose="020B0604020202020204" pitchFamily="34" charset="0"/>
              <a:ea typeface="Calibri" panose="020F0502020204030204" pitchFamily="34" charset="0"/>
              <a:cs typeface="Times New Roman" panose="02020603050405020304" pitchFamily="18" charset="0"/>
            </a:endParaRPr>
          </a:p>
          <a:p>
            <a:pPr lvl="0"/>
            <a:r>
              <a:rPr lang="en-US" b="1" dirty="0">
                <a:latin typeface="Arial" panose="020B0604020202020204" pitchFamily="34" charset="0"/>
                <a:ea typeface="Calibri" panose="020F0502020204030204" pitchFamily="34" charset="0"/>
                <a:cs typeface="Times New Roman" panose="02020603050405020304" pitchFamily="18" charset="0"/>
              </a:rPr>
              <a:t>Ending a Call:</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Is there anything else I can help you with today?</a:t>
            </a:r>
          </a:p>
          <a:p>
            <a:pPr lvl="0"/>
            <a:endParaRPr lang="en-US" dirty="0">
              <a:latin typeface="Arial" panose="020B0604020202020204" pitchFamily="34" charset="0"/>
              <a:ea typeface="Calibri" panose="020F0502020204030204" pitchFamily="34" charset="0"/>
              <a:cs typeface="Times New Roman" panose="02020603050405020304" pitchFamily="18" charset="0"/>
            </a:endParaRPr>
          </a:p>
          <a:p>
            <a:pPr lvl="0"/>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40451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31" y="540585"/>
            <a:ext cx="7461805" cy="838200"/>
          </a:xfrm>
        </p:spPr>
        <p:txBody>
          <a:bodyPr>
            <a:normAutofit fontScale="90000"/>
          </a:bodyPr>
          <a:lstStyle/>
          <a:p>
            <a:r>
              <a:rPr lang="en-US" sz="3600" b="1" dirty="0"/>
              <a:t>Stoughton Health Scripting (cont.)</a:t>
            </a:r>
          </a:p>
        </p:txBody>
      </p:sp>
      <p:sp>
        <p:nvSpPr>
          <p:cNvPr id="6" name="Rectangle 5"/>
          <p:cNvSpPr/>
          <p:nvPr/>
        </p:nvSpPr>
        <p:spPr>
          <a:xfrm>
            <a:off x="399331" y="1812637"/>
            <a:ext cx="6786560" cy="3108543"/>
          </a:xfrm>
          <a:prstGeom prst="rect">
            <a:avLst/>
          </a:prstGeom>
        </p:spPr>
        <p:txBody>
          <a:bodyPr wrap="square">
            <a:spAutoFit/>
          </a:bodyPr>
          <a:lstStyle/>
          <a:p>
            <a:pPr lvl="0"/>
            <a:r>
              <a:rPr lang="en-US" dirty="0">
                <a:latin typeface="Arial" panose="020B0604020202020204" pitchFamily="34" charset="0"/>
                <a:ea typeface="Calibri" panose="020F0502020204030204" pitchFamily="34" charset="0"/>
                <a:cs typeface="Times New Roman" panose="02020603050405020304" pitchFamily="18" charset="0"/>
              </a:rPr>
              <a:t>Voice Mail:</a:t>
            </a:r>
          </a:p>
          <a:p>
            <a:pPr lvl="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Individual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685800"/>
            <a:r>
              <a:rPr lang="en-US" dirty="0">
                <a:latin typeface="Arial" panose="020B0604020202020204" pitchFamily="34" charset="0"/>
                <a:ea typeface="Calibri" panose="020F0502020204030204" pitchFamily="34" charset="0"/>
                <a:cs typeface="Times New Roman" panose="02020603050405020304" pitchFamily="18" charset="0"/>
              </a:rPr>
              <a:t>“You have reached the office of Sarah Watkins, Revenue Cycle Manager. I am currently away from my desk. If you need immediate assistance, please press 0 and someone will assist you otherwise please feel free to leave me a message and I’ll return your call.  </a:t>
            </a:r>
            <a:r>
              <a:rPr lang="en-US" b="1" dirty="0">
                <a:latin typeface="Arial" panose="020B0604020202020204" pitchFamily="34" charset="0"/>
                <a:ea typeface="Calibri" panose="020F0502020204030204" pitchFamily="34" charset="0"/>
                <a:cs typeface="Times New Roman" panose="02020603050405020304" pitchFamily="18" charset="0"/>
              </a:rPr>
              <a:t>Thank you for calling Stoughton Health where we are proud to provide you with exceptional personalized service.”</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63428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2308" y="1549400"/>
            <a:ext cx="6664274" cy="3416320"/>
          </a:xfrm>
          <a:prstGeom prst="rect">
            <a:avLst/>
          </a:prstGeom>
        </p:spPr>
        <p:txBody>
          <a:bodyPr wrap="square">
            <a:spAutoFit/>
          </a:bodyPr>
          <a:lstStyle/>
          <a:p>
            <a:pPr marL="685800"/>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685800"/>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Department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685800"/>
            <a:r>
              <a:rPr lang="en-US" dirty="0">
                <a:latin typeface="Arial" panose="020B0604020202020204" pitchFamily="34" charset="0"/>
                <a:ea typeface="Calibri" panose="020F0502020204030204" pitchFamily="34" charset="0"/>
                <a:cs typeface="Times New Roman" panose="02020603050405020304" pitchFamily="18" charset="0"/>
              </a:rPr>
              <a:t>“You have reached the Patient Financial Services Department at Stoughton Health. We are currently away from our desk. If you need immediate assistance, please press zero to be connected to _____________), otherwise leave a message and someone will return your call as soon as possible.  </a:t>
            </a:r>
            <a:r>
              <a:rPr lang="en-US" b="1" dirty="0">
                <a:latin typeface="Arial" panose="020B0604020202020204" pitchFamily="34" charset="0"/>
                <a:ea typeface="Calibri" panose="020F0502020204030204" pitchFamily="34" charset="0"/>
                <a:cs typeface="Times New Roman" panose="02020603050405020304" pitchFamily="18" charset="0"/>
              </a:rPr>
              <a:t>Thank you for calling Stoughton Health where we are proud to provide you with exceptional personalized service</a:t>
            </a:r>
            <a:r>
              <a:rPr lang="en-US" dirty="0">
                <a:latin typeface="Arial" panose="020B060402020202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567814CD-2C37-4D1D-1D05-0A5A4DA1DC58}"/>
              </a:ext>
            </a:extLst>
          </p:cNvPr>
          <p:cNvSpPr txBox="1">
            <a:spLocks/>
          </p:cNvSpPr>
          <p:nvPr/>
        </p:nvSpPr>
        <p:spPr>
          <a:xfrm>
            <a:off x="399331" y="540585"/>
            <a:ext cx="7461805" cy="83820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4000" b="0" kern="1200" cap="none"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t>Stoughton Health Scripting (cont.)</a:t>
            </a:r>
          </a:p>
        </p:txBody>
      </p:sp>
    </p:spTree>
    <p:extLst>
      <p:ext uri="{BB962C8B-B14F-4D97-AF65-F5344CB8AC3E}">
        <p14:creationId xmlns:p14="http://schemas.microsoft.com/office/powerpoint/2010/main" val="28073619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3343" y="1908939"/>
            <a:ext cx="6347715" cy="3228326"/>
          </a:xfrm>
        </p:spPr>
        <p:txBody>
          <a:bodyPr>
            <a:normAutofit/>
          </a:bodyPr>
          <a:lstStyle/>
          <a:p>
            <a:r>
              <a:rPr lang="en-US" sz="2800" dirty="0">
                <a:solidFill>
                  <a:schemeClr val="tx1"/>
                </a:solidFill>
              </a:rPr>
              <a:t>Overhead Paging:</a:t>
            </a: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r>
              <a:rPr lang="en-US" dirty="0">
                <a:solidFill>
                  <a:schemeClr val="tx1"/>
                </a:solidFill>
              </a:rPr>
              <a:t>Hospital – Dial 7111 + 01#</a:t>
            </a:r>
          </a:p>
          <a:p>
            <a:pPr marL="342900" indent="-342900">
              <a:buFont typeface="Arial" panose="020B0604020202020204" pitchFamily="34" charset="0"/>
              <a:buChar char="•"/>
            </a:pPr>
            <a:r>
              <a:rPr lang="en-US" dirty="0">
                <a:solidFill>
                  <a:schemeClr val="tx1"/>
                </a:solidFill>
              </a:rPr>
              <a:t>Hospital &amp; Dean Clinic – Dial 7111 + 00#</a:t>
            </a:r>
          </a:p>
          <a:p>
            <a:endParaRPr lang="en-US" dirty="0">
              <a:solidFill>
                <a:schemeClr val="tx1"/>
              </a:solidFill>
            </a:endParaRPr>
          </a:p>
          <a:p>
            <a:r>
              <a:rPr lang="en-US" dirty="0">
                <a:solidFill>
                  <a:schemeClr val="tx1"/>
                </a:solidFill>
              </a:rPr>
              <a:t>**These are on the back of your name badge as well** </a:t>
            </a:r>
          </a:p>
          <a:p>
            <a:endParaRPr lang="en-US" dirty="0"/>
          </a:p>
        </p:txBody>
      </p:sp>
      <p:sp>
        <p:nvSpPr>
          <p:cNvPr id="6" name="Title 1">
            <a:extLst>
              <a:ext uri="{FF2B5EF4-FFF2-40B4-BE49-F238E27FC236}">
                <a16:creationId xmlns:a16="http://schemas.microsoft.com/office/drawing/2014/main" id="{C3E9BC7F-F5F3-1FD2-CE92-EE938C59EB5F}"/>
              </a:ext>
            </a:extLst>
          </p:cNvPr>
          <p:cNvSpPr>
            <a:spLocks noGrp="1"/>
          </p:cNvSpPr>
          <p:nvPr>
            <p:ph type="title"/>
          </p:nvPr>
        </p:nvSpPr>
        <p:spPr>
          <a:xfrm>
            <a:off x="399331" y="540585"/>
            <a:ext cx="7461805" cy="838200"/>
          </a:xfrm>
        </p:spPr>
        <p:txBody>
          <a:bodyPr>
            <a:normAutofit fontScale="90000"/>
          </a:bodyPr>
          <a:lstStyle/>
          <a:p>
            <a:r>
              <a:rPr lang="en-US" sz="3600" b="1" dirty="0"/>
              <a:t>Stoughton Health Scripting (cont.)</a:t>
            </a:r>
          </a:p>
        </p:txBody>
      </p:sp>
    </p:spTree>
    <p:extLst>
      <p:ext uri="{BB962C8B-B14F-4D97-AF65-F5344CB8AC3E}">
        <p14:creationId xmlns:p14="http://schemas.microsoft.com/office/powerpoint/2010/main" val="7114213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002" y="1502350"/>
            <a:ext cx="7514035" cy="2276548"/>
          </a:xfrm>
        </p:spPr>
        <p:txBody>
          <a:bodyPr>
            <a:normAutofit/>
          </a:bodyPr>
          <a:lstStyle/>
          <a:p>
            <a:pPr algn="ctr"/>
            <a:r>
              <a:rPr lang="en-US" sz="4400" dirty="0">
                <a:latin typeface="+mn-lt"/>
                <a:cs typeface="Arial" panose="020B0604020202020204" pitchFamily="34" charset="0"/>
              </a:rPr>
              <a:t>Stoughton Health </a:t>
            </a:r>
            <a:br>
              <a:rPr lang="en-US" sz="4400" dirty="0">
                <a:latin typeface="+mn-lt"/>
                <a:cs typeface="Arial" panose="020B0604020202020204" pitchFamily="34" charset="0"/>
              </a:rPr>
            </a:br>
            <a:r>
              <a:rPr lang="en-US" sz="4400" dirty="0">
                <a:latin typeface="+mn-lt"/>
                <a:cs typeface="Arial" panose="020B0604020202020204" pitchFamily="34" charset="0"/>
              </a:rPr>
              <a:t>Payroll</a:t>
            </a:r>
          </a:p>
        </p:txBody>
      </p:sp>
    </p:spTree>
    <p:extLst>
      <p:ext uri="{BB962C8B-B14F-4D97-AF65-F5344CB8AC3E}">
        <p14:creationId xmlns:p14="http://schemas.microsoft.com/office/powerpoint/2010/main" val="653957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white jacket&#10;&#10;Description automatically generated">
            <a:extLst>
              <a:ext uri="{FF2B5EF4-FFF2-40B4-BE49-F238E27FC236}">
                <a16:creationId xmlns:a16="http://schemas.microsoft.com/office/drawing/2014/main" id="{D88F535F-E875-601A-578B-394047BD18BB}"/>
              </a:ext>
            </a:extLst>
          </p:cNvPr>
          <p:cNvPicPr>
            <a:picLocks noChangeAspect="1"/>
          </p:cNvPicPr>
          <p:nvPr/>
        </p:nvPicPr>
        <p:blipFill rotWithShape="1">
          <a:blip r:embed="rId3"/>
          <a:srcRect b="11261"/>
          <a:stretch/>
        </p:blipFill>
        <p:spPr>
          <a:xfrm>
            <a:off x="242482" y="4721820"/>
            <a:ext cx="1657068" cy="196171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3410768-DE53-7503-7DEF-B32737225947}"/>
              </a:ext>
            </a:extLst>
          </p:cNvPr>
          <p:cNvSpPr txBox="1"/>
          <p:nvPr/>
        </p:nvSpPr>
        <p:spPr>
          <a:xfrm>
            <a:off x="2116647" y="5182336"/>
            <a:ext cx="3797559" cy="923330"/>
          </a:xfrm>
          <a:prstGeom prst="rect">
            <a:avLst/>
          </a:prstGeom>
          <a:noFill/>
        </p:spPr>
        <p:txBody>
          <a:bodyPr wrap="square" rtlCol="0">
            <a:spAutoFit/>
          </a:bodyPr>
          <a:lstStyle/>
          <a:p>
            <a:r>
              <a:rPr lang="en-US" dirty="0"/>
              <a:t>Danielle Kapanke</a:t>
            </a:r>
          </a:p>
          <a:p>
            <a:r>
              <a:rPr lang="en-US" dirty="0"/>
              <a:t>Accountant/Financial Analyst</a:t>
            </a:r>
            <a:br>
              <a:rPr lang="en-US" dirty="0"/>
            </a:br>
            <a:r>
              <a:rPr lang="en-US" dirty="0"/>
              <a:t>877.3423</a:t>
            </a:r>
          </a:p>
        </p:txBody>
      </p:sp>
      <p:pic>
        <p:nvPicPr>
          <p:cNvPr id="6" name="Picture 5" descr="A person with brown hair smiling&#10;&#10;Description automatically generated">
            <a:extLst>
              <a:ext uri="{FF2B5EF4-FFF2-40B4-BE49-F238E27FC236}">
                <a16:creationId xmlns:a16="http://schemas.microsoft.com/office/drawing/2014/main" id="{0B662520-C6FB-6E3F-A474-5CE30265BE96}"/>
              </a:ext>
            </a:extLst>
          </p:cNvPr>
          <p:cNvPicPr>
            <a:picLocks noChangeAspect="1"/>
          </p:cNvPicPr>
          <p:nvPr/>
        </p:nvPicPr>
        <p:blipFill>
          <a:blip r:embed="rId4"/>
          <a:stretch>
            <a:fillRect/>
          </a:stretch>
        </p:blipFill>
        <p:spPr>
          <a:xfrm>
            <a:off x="242482" y="174471"/>
            <a:ext cx="1657068" cy="196171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52EE428-1F0B-2F5F-970F-8056220B7C1F}"/>
              </a:ext>
            </a:extLst>
          </p:cNvPr>
          <p:cNvSpPr txBox="1"/>
          <p:nvPr/>
        </p:nvSpPr>
        <p:spPr>
          <a:xfrm>
            <a:off x="2006082" y="777796"/>
            <a:ext cx="4662196" cy="923330"/>
          </a:xfrm>
          <a:prstGeom prst="rect">
            <a:avLst/>
          </a:prstGeom>
          <a:noFill/>
        </p:spPr>
        <p:txBody>
          <a:bodyPr wrap="square" rtlCol="0">
            <a:spAutoFit/>
          </a:bodyPr>
          <a:lstStyle/>
          <a:p>
            <a:r>
              <a:rPr lang="en-US" dirty="0"/>
              <a:t>Debby Tofte</a:t>
            </a:r>
          </a:p>
          <a:p>
            <a:r>
              <a:rPr lang="en-US" dirty="0"/>
              <a:t>Accounts Payable &amp; Payroll Specialist</a:t>
            </a:r>
            <a:br>
              <a:rPr lang="en-US" dirty="0"/>
            </a:br>
            <a:r>
              <a:rPr lang="en-US" dirty="0"/>
              <a:t>873.2353</a:t>
            </a:r>
          </a:p>
        </p:txBody>
      </p:sp>
      <p:pic>
        <p:nvPicPr>
          <p:cNvPr id="9" name="Picture 8" descr="A person with long hair smiling&#10;&#10;Description automatically generated">
            <a:extLst>
              <a:ext uri="{FF2B5EF4-FFF2-40B4-BE49-F238E27FC236}">
                <a16:creationId xmlns:a16="http://schemas.microsoft.com/office/drawing/2014/main" id="{D3E4D821-B4DC-66A0-7980-F6EDC7A078E0}"/>
              </a:ext>
            </a:extLst>
          </p:cNvPr>
          <p:cNvPicPr>
            <a:picLocks noChangeAspect="1"/>
          </p:cNvPicPr>
          <p:nvPr/>
        </p:nvPicPr>
        <p:blipFill>
          <a:blip r:embed="rId5"/>
          <a:stretch>
            <a:fillRect/>
          </a:stretch>
        </p:blipFill>
        <p:spPr>
          <a:xfrm>
            <a:off x="242482" y="2491306"/>
            <a:ext cx="1657068" cy="196171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E132FD5-C62D-AB78-BEFC-53BD4195BEDF}"/>
              </a:ext>
            </a:extLst>
          </p:cNvPr>
          <p:cNvSpPr txBox="1"/>
          <p:nvPr/>
        </p:nvSpPr>
        <p:spPr>
          <a:xfrm>
            <a:off x="2116647" y="2980066"/>
            <a:ext cx="4662196" cy="923330"/>
          </a:xfrm>
          <a:prstGeom prst="rect">
            <a:avLst/>
          </a:prstGeom>
          <a:noFill/>
        </p:spPr>
        <p:txBody>
          <a:bodyPr wrap="square" rtlCol="0">
            <a:spAutoFit/>
          </a:bodyPr>
          <a:lstStyle/>
          <a:p>
            <a:r>
              <a:rPr lang="en-US" dirty="0"/>
              <a:t>Mary Filipowicz</a:t>
            </a:r>
          </a:p>
          <a:p>
            <a:r>
              <a:rPr lang="en-US" dirty="0"/>
              <a:t>Accountant</a:t>
            </a:r>
            <a:br>
              <a:rPr lang="en-US" dirty="0"/>
            </a:br>
            <a:r>
              <a:rPr lang="en-US" dirty="0"/>
              <a:t>877.3431</a:t>
            </a:r>
          </a:p>
        </p:txBody>
      </p:sp>
    </p:spTree>
    <p:extLst>
      <p:ext uri="{BB962C8B-B14F-4D97-AF65-F5344CB8AC3E}">
        <p14:creationId xmlns:p14="http://schemas.microsoft.com/office/powerpoint/2010/main" val="157679513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4EF69-8600-2DB8-58EE-BDE7F2787DB1}"/>
              </a:ext>
            </a:extLst>
          </p:cNvPr>
          <p:cNvPicPr>
            <a:picLocks noChangeAspect="1"/>
          </p:cNvPicPr>
          <p:nvPr/>
        </p:nvPicPr>
        <p:blipFill>
          <a:blip r:embed="rId3"/>
          <a:stretch>
            <a:fillRect/>
          </a:stretch>
        </p:blipFill>
        <p:spPr>
          <a:xfrm>
            <a:off x="988282" y="283161"/>
            <a:ext cx="4858988" cy="5957841"/>
          </a:xfrm>
          <a:prstGeom prst="rect">
            <a:avLst/>
          </a:prstGeom>
        </p:spPr>
      </p:pic>
    </p:spTree>
    <p:extLst>
      <p:ext uri="{BB962C8B-B14F-4D97-AF65-F5344CB8AC3E}">
        <p14:creationId xmlns:p14="http://schemas.microsoft.com/office/powerpoint/2010/main" val="126389315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096EB-10E1-A5B7-6336-DDBC7A0A4D68}"/>
              </a:ext>
            </a:extLst>
          </p:cNvPr>
          <p:cNvPicPr>
            <a:picLocks noChangeAspect="1"/>
          </p:cNvPicPr>
          <p:nvPr/>
        </p:nvPicPr>
        <p:blipFill>
          <a:blip r:embed="rId3"/>
          <a:stretch>
            <a:fillRect/>
          </a:stretch>
        </p:blipFill>
        <p:spPr>
          <a:xfrm>
            <a:off x="1215839" y="432969"/>
            <a:ext cx="5096586" cy="5992061"/>
          </a:xfrm>
          <a:prstGeom prst="rect">
            <a:avLst/>
          </a:prstGeom>
        </p:spPr>
      </p:pic>
    </p:spTree>
    <p:extLst>
      <p:ext uri="{BB962C8B-B14F-4D97-AF65-F5344CB8AC3E}">
        <p14:creationId xmlns:p14="http://schemas.microsoft.com/office/powerpoint/2010/main" val="13720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B3716-D7AC-D0A9-3E76-9FFE0435D9A9}"/>
              </a:ext>
            </a:extLst>
          </p:cNvPr>
          <p:cNvSpPr>
            <a:spLocks noGrp="1"/>
          </p:cNvSpPr>
          <p:nvPr>
            <p:ph type="title" idx="4294967295"/>
          </p:nvPr>
        </p:nvSpPr>
        <p:spPr>
          <a:xfrm>
            <a:off x="458921" y="1048026"/>
            <a:ext cx="3625969" cy="1797724"/>
          </a:xfrm>
        </p:spPr>
        <p:txBody>
          <a:bodyPr vert="horz" lIns="68580" tIns="34290" rIns="68580" bIns="34290" rtlCol="0" anchor="b">
            <a:normAutofit/>
          </a:bodyPr>
          <a:lstStyle/>
          <a:p>
            <a:pPr algn="r"/>
            <a:r>
              <a:rPr lang="en-US" dirty="0">
                <a:solidFill>
                  <a:schemeClr val="accent1"/>
                </a:solidFill>
              </a:rPr>
              <a:t>IT </a:t>
            </a:r>
            <a:r>
              <a:rPr lang="en-US" dirty="0">
                <a:solidFill>
                  <a:schemeClr val="accent2">
                    <a:lumMod val="75000"/>
                  </a:schemeClr>
                </a:solidFill>
              </a:rPr>
              <a:t>Department</a:t>
            </a:r>
          </a:p>
        </p:txBody>
      </p:sp>
    </p:spTree>
    <p:extLst>
      <p:ext uri="{BB962C8B-B14F-4D97-AF65-F5344CB8AC3E}">
        <p14:creationId xmlns:p14="http://schemas.microsoft.com/office/powerpoint/2010/main" val="1467120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1079" y="870976"/>
            <a:ext cx="5392623" cy="5132076"/>
          </a:xfrm>
        </p:spPr>
        <p:txBody>
          <a:bodyPr vert="horz" lIns="68580" tIns="34290" rIns="68580" bIns="34290" rtlCol="0" anchor="ctr">
            <a:noAutofit/>
          </a:bodyPr>
          <a:lstStyle/>
          <a:p>
            <a:pPr marL="0" indent="0" algn="ctr">
              <a:buNone/>
            </a:pPr>
            <a:r>
              <a:rPr lang="en-US" sz="2400" b="1"/>
              <a:t>Our Mission</a:t>
            </a:r>
          </a:p>
          <a:p>
            <a:pPr marL="0" indent="0" algn="ctr">
              <a:buNone/>
            </a:pPr>
            <a:r>
              <a:rPr lang="en-US" sz="2400"/>
              <a:t>The mission of Stoughton Health is to provide safe, quality healthcare with exceptional personalized service.</a:t>
            </a:r>
          </a:p>
          <a:p>
            <a:pPr marL="0" indent="0" algn="ctr">
              <a:buNone/>
            </a:pPr>
            <a:r>
              <a:rPr lang="en-US" sz="2400" b="1"/>
              <a:t>Our Vision</a:t>
            </a:r>
          </a:p>
          <a:p>
            <a:pPr marL="0" indent="0" algn="ctr">
              <a:buNone/>
            </a:pPr>
            <a:r>
              <a:rPr lang="en-US" sz="2400"/>
              <a:t>We grow to meet the changing needs of the communities we serve and become their health partner of choice.</a:t>
            </a:r>
          </a:p>
          <a:p>
            <a:pPr marL="0" indent="0" algn="ctr">
              <a:buNone/>
            </a:pPr>
            <a:r>
              <a:rPr lang="en-US" sz="2400" b="1"/>
              <a:t>Our Values</a:t>
            </a:r>
          </a:p>
          <a:p>
            <a:pPr marL="0" indent="0" algn="ctr">
              <a:buNone/>
            </a:pPr>
            <a:r>
              <a:rPr lang="en-US" sz="2400"/>
              <a:t>Our patients and community are our number one priority. </a:t>
            </a:r>
          </a:p>
        </p:txBody>
      </p:sp>
    </p:spTree>
    <p:extLst>
      <p:ext uri="{BB962C8B-B14F-4D97-AF65-F5344CB8AC3E}">
        <p14:creationId xmlns:p14="http://schemas.microsoft.com/office/powerpoint/2010/main" val="14204072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ABCF3-5B1C-5574-7C8E-678F73C9D7A6}"/>
              </a:ext>
            </a:extLst>
          </p:cNvPr>
          <p:cNvPicPr>
            <a:picLocks noChangeAspect="1"/>
          </p:cNvPicPr>
          <p:nvPr/>
        </p:nvPicPr>
        <p:blipFill>
          <a:blip r:embed="rId3"/>
          <a:stretch>
            <a:fillRect/>
          </a:stretch>
        </p:blipFill>
        <p:spPr>
          <a:xfrm>
            <a:off x="0" y="767383"/>
            <a:ext cx="7128769" cy="5323233"/>
          </a:xfrm>
          <a:prstGeom prst="rect">
            <a:avLst/>
          </a:prstGeom>
        </p:spPr>
      </p:pic>
    </p:spTree>
    <p:extLst>
      <p:ext uri="{BB962C8B-B14F-4D97-AF65-F5344CB8AC3E}">
        <p14:creationId xmlns:p14="http://schemas.microsoft.com/office/powerpoint/2010/main" val="20444801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B8663-B664-09DE-3A0C-7B1A47255232}"/>
              </a:ext>
            </a:extLst>
          </p:cNvPr>
          <p:cNvPicPr>
            <a:picLocks noChangeAspect="1"/>
          </p:cNvPicPr>
          <p:nvPr/>
        </p:nvPicPr>
        <p:blipFill>
          <a:blip r:embed="rId3"/>
          <a:stretch>
            <a:fillRect/>
          </a:stretch>
        </p:blipFill>
        <p:spPr>
          <a:xfrm>
            <a:off x="115409" y="967667"/>
            <a:ext cx="7031115" cy="4687410"/>
          </a:xfrm>
          <a:prstGeom prst="rect">
            <a:avLst/>
          </a:prstGeom>
        </p:spPr>
      </p:pic>
    </p:spTree>
    <p:extLst>
      <p:ext uri="{BB962C8B-B14F-4D97-AF65-F5344CB8AC3E}">
        <p14:creationId xmlns:p14="http://schemas.microsoft.com/office/powerpoint/2010/main" val="37703490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767" y="1701338"/>
            <a:ext cx="7443124" cy="3332816"/>
          </a:xfrm>
        </p:spPr>
        <p:txBody>
          <a:bodyPr>
            <a:normAutofit fontScale="70000" lnSpcReduction="20000"/>
          </a:bodyPr>
          <a:lstStyle/>
          <a:p>
            <a:pPr>
              <a:defRPr/>
            </a:pPr>
            <a:r>
              <a:rPr lang="en-US" sz="2400" dirty="0"/>
              <a:t>Please contact Payroll with any questions at:</a:t>
            </a:r>
          </a:p>
          <a:p>
            <a:pPr marL="0" indent="0">
              <a:buNone/>
              <a:defRPr/>
            </a:pPr>
            <a:r>
              <a:rPr lang="en-US" sz="2400" dirty="0">
                <a:hlinkClick r:id="rId3"/>
              </a:rPr>
              <a:t>accounting@stoughtonhealth.com</a:t>
            </a:r>
            <a:endParaRPr lang="en-US" sz="2400" dirty="0"/>
          </a:p>
          <a:p>
            <a:pPr marL="0" indent="0">
              <a:buNone/>
              <a:defRPr/>
            </a:pPr>
            <a:endParaRPr lang="en-US" sz="2400" dirty="0"/>
          </a:p>
          <a:p>
            <a:pPr marL="0" indent="0">
              <a:buNone/>
              <a:defRPr/>
            </a:pPr>
            <a:r>
              <a:rPr lang="en-US" sz="2400" dirty="0"/>
              <a:t>Thank you for your attention today. Please turn in your pink evaluation form.</a:t>
            </a:r>
          </a:p>
          <a:p>
            <a:pPr marL="0" indent="0">
              <a:buNone/>
              <a:defRPr/>
            </a:pPr>
            <a:endParaRPr lang="en-US" sz="2400" dirty="0"/>
          </a:p>
          <a:p>
            <a:pPr marL="0" indent="0">
              <a:buNone/>
              <a:defRPr/>
            </a:pPr>
            <a:r>
              <a:rPr lang="en-US" sz="2400" b="1" dirty="0"/>
              <a:t>Also, please remember to bring back your New Employee Orientation folder along with your computer logins/passwords tomorrow as you will need them.</a:t>
            </a:r>
          </a:p>
          <a:p>
            <a:pPr>
              <a:defRPr/>
            </a:pPr>
            <a:endParaRPr lang="en-US" sz="2400" dirty="0"/>
          </a:p>
          <a:p>
            <a:pPr>
              <a:defRPr/>
            </a:pPr>
            <a:r>
              <a:rPr lang="en-US" sz="2400" dirty="0"/>
              <a:t>Any Questions?</a:t>
            </a:r>
          </a:p>
        </p:txBody>
      </p:sp>
    </p:spTree>
    <p:extLst>
      <p:ext uri="{BB962C8B-B14F-4D97-AF65-F5344CB8AC3E}">
        <p14:creationId xmlns:p14="http://schemas.microsoft.com/office/powerpoint/2010/main" val="3203752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F262CE7-AB74-EA84-A014-50728F2C637D}"/>
              </a:ext>
            </a:extLst>
          </p:cNvPr>
          <p:cNvSpPr>
            <a:spLocks noGrp="1"/>
          </p:cNvSpPr>
          <p:nvPr>
            <p:ph type="title"/>
          </p:nvPr>
        </p:nvSpPr>
        <p:spPr>
          <a:xfrm>
            <a:off x="1140245" y="858768"/>
            <a:ext cx="5346157" cy="1114286"/>
          </a:xfrm>
        </p:spPr>
        <p:txBody>
          <a:bodyPr anchor="ctr">
            <a:noAutofit/>
          </a:bodyPr>
          <a:lstStyle/>
          <a:p>
            <a:pPr algn="ctr"/>
            <a:r>
              <a:rPr lang="en-US" b="1"/>
              <a:t>The Excellence Standards of Performance</a:t>
            </a:r>
            <a:endParaRPr lang="en-US"/>
          </a:p>
        </p:txBody>
      </p:sp>
      <p:sp>
        <p:nvSpPr>
          <p:cNvPr id="3" name="Content Placeholder 1">
            <a:extLst>
              <a:ext uri="{FF2B5EF4-FFF2-40B4-BE49-F238E27FC236}">
                <a16:creationId xmlns:a16="http://schemas.microsoft.com/office/drawing/2014/main" id="{CDDF8448-931D-A66A-FFFC-F26673784BAB}"/>
              </a:ext>
            </a:extLst>
          </p:cNvPr>
          <p:cNvSpPr>
            <a:spLocks noGrp="1"/>
          </p:cNvSpPr>
          <p:nvPr>
            <p:ph idx="1"/>
          </p:nvPr>
        </p:nvSpPr>
        <p:spPr>
          <a:xfrm>
            <a:off x="1617817" y="1591675"/>
            <a:ext cx="4866326" cy="4237233"/>
          </a:xfrm>
        </p:spPr>
        <p:txBody>
          <a:bodyPr vert="horz" lIns="68580" tIns="34290" rIns="68580" bIns="34290" rtlCol="0" anchor="ctr">
            <a:noAutofit/>
          </a:bodyPr>
          <a:lstStyle/>
          <a:p>
            <a:r>
              <a:rPr lang="en-US" sz="2100">
                <a:solidFill>
                  <a:schemeClr val="tx1"/>
                </a:solidFill>
                <a:latin typeface="Trebuchet MS"/>
                <a:ea typeface="Open Sans"/>
                <a:cs typeface="Open Sans"/>
              </a:rPr>
              <a:t>How we live the mission, vision, and values of Stoughton Health.  </a:t>
            </a:r>
          </a:p>
          <a:p>
            <a:r>
              <a:rPr lang="en-US" sz="2100" i="1">
                <a:solidFill>
                  <a:srgbClr val="FF0000"/>
                </a:solidFill>
                <a:latin typeface="Trebuchet MS"/>
                <a:ea typeface="Open Sans"/>
                <a:cs typeface="Open Sans"/>
              </a:rPr>
              <a:t>We expect the best of ourselves and one another, working to exceed the expectations of those we serve.  </a:t>
            </a:r>
          </a:p>
          <a:p>
            <a:r>
              <a:rPr lang="en-US" sz="2100">
                <a:solidFill>
                  <a:schemeClr val="tx1"/>
                </a:solidFill>
                <a:latin typeface="Trebuchet MS"/>
                <a:ea typeface="Open Sans"/>
                <a:cs typeface="Open Sans"/>
              </a:rPr>
              <a:t>Stoughton Health has incorporated these Standards as an integral part of our Excellence Together culture.</a:t>
            </a:r>
            <a:r>
              <a:rPr lang="en-US" sz="2100">
                <a:solidFill>
                  <a:srgbClr val="666666"/>
                </a:solidFill>
                <a:latin typeface="Trebuchet MS"/>
                <a:ea typeface="Open Sans"/>
                <a:cs typeface="Open Sans"/>
              </a:rPr>
              <a:t>  </a:t>
            </a:r>
            <a:endParaRPr lang="en-US" sz="2100">
              <a:latin typeface="Trebuchet MS"/>
            </a:endParaRPr>
          </a:p>
        </p:txBody>
      </p:sp>
    </p:spTree>
    <p:extLst>
      <p:ext uri="{BB962C8B-B14F-4D97-AF65-F5344CB8AC3E}">
        <p14:creationId xmlns:p14="http://schemas.microsoft.com/office/powerpoint/2010/main" val="2611368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5354" y="1046207"/>
            <a:ext cx="5353284" cy="742950"/>
          </a:xfrm>
        </p:spPr>
        <p:txBody>
          <a:bodyPr anchor="ctr">
            <a:normAutofit/>
          </a:bodyPr>
          <a:lstStyle/>
          <a:p>
            <a:pPr algn="ctr">
              <a:lnSpc>
                <a:spcPct val="90000"/>
              </a:lnSpc>
            </a:pPr>
            <a:r>
              <a:rPr lang="en-US" b="1"/>
              <a:t>Service Standards - AAACTS</a:t>
            </a:r>
            <a:endParaRPr lang="en-US"/>
          </a:p>
        </p:txBody>
      </p:sp>
      <p:sp>
        <p:nvSpPr>
          <p:cNvPr id="2" name="Content Placeholder 1"/>
          <p:cNvSpPr>
            <a:spLocks noGrp="1"/>
          </p:cNvSpPr>
          <p:nvPr>
            <p:ph idx="1"/>
          </p:nvPr>
        </p:nvSpPr>
        <p:spPr>
          <a:xfrm>
            <a:off x="2761358" y="2225208"/>
            <a:ext cx="3123325" cy="3226406"/>
          </a:xfrm>
        </p:spPr>
        <p:txBody>
          <a:bodyPr vert="horz" lIns="68580" tIns="34290" rIns="68580" bIns="34290" rtlCol="0" anchor="t">
            <a:noAutofit/>
          </a:bodyPr>
          <a:lstStyle/>
          <a:p>
            <a:pPr>
              <a:defRPr/>
            </a:pPr>
            <a:r>
              <a:rPr lang="en-US" sz="2100" b="1" u="sng"/>
              <a:t>A</a:t>
            </a:r>
            <a:r>
              <a:rPr lang="en-US" sz="2100"/>
              <a:t>ttitude</a:t>
            </a:r>
          </a:p>
          <a:p>
            <a:pPr>
              <a:defRPr/>
            </a:pPr>
            <a:r>
              <a:rPr lang="en-US" sz="2100" b="1" u="sng"/>
              <a:t>A</a:t>
            </a:r>
            <a:r>
              <a:rPr lang="en-US" sz="2100"/>
              <a:t>ccountability</a:t>
            </a:r>
          </a:p>
          <a:p>
            <a:pPr>
              <a:defRPr/>
            </a:pPr>
            <a:r>
              <a:rPr lang="en-US" sz="2100" b="1" u="sng"/>
              <a:t>A</a:t>
            </a:r>
            <a:r>
              <a:rPr lang="en-US" sz="2100"/>
              <a:t>ppearance</a:t>
            </a:r>
          </a:p>
          <a:p>
            <a:pPr>
              <a:defRPr/>
            </a:pPr>
            <a:r>
              <a:rPr lang="en-US" sz="2100" b="1" u="sng"/>
              <a:t>C</a:t>
            </a:r>
            <a:r>
              <a:rPr lang="en-US" sz="2100"/>
              <a:t>ommunication</a:t>
            </a:r>
          </a:p>
          <a:p>
            <a:pPr>
              <a:defRPr/>
            </a:pPr>
            <a:r>
              <a:rPr lang="en-US" sz="2100" b="1" u="sng"/>
              <a:t>T</a:t>
            </a:r>
            <a:r>
              <a:rPr lang="en-US" sz="2100"/>
              <a:t>eamwork</a:t>
            </a:r>
          </a:p>
          <a:p>
            <a:pPr>
              <a:defRPr/>
            </a:pPr>
            <a:r>
              <a:rPr lang="en-US" sz="2100" b="1" u="sng"/>
              <a:t>S</a:t>
            </a:r>
            <a:r>
              <a:rPr lang="en-US" sz="2100"/>
              <a:t>ervice</a:t>
            </a:r>
          </a:p>
        </p:txBody>
      </p:sp>
    </p:spTree>
    <p:extLst>
      <p:ext uri="{BB962C8B-B14F-4D97-AF65-F5344CB8AC3E}">
        <p14:creationId xmlns:p14="http://schemas.microsoft.com/office/powerpoint/2010/main" val="76821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C3343-2A0F-FD38-25B9-3EECBE766A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073195-710A-605D-82DF-8733E6B8F8E9}"/>
              </a:ext>
            </a:extLst>
          </p:cNvPr>
          <p:cNvSpPr>
            <a:spLocks noGrp="1"/>
          </p:cNvSpPr>
          <p:nvPr>
            <p:ph type="title"/>
          </p:nvPr>
        </p:nvSpPr>
        <p:spPr>
          <a:xfrm>
            <a:off x="1143229" y="1028186"/>
            <a:ext cx="5360894" cy="795782"/>
          </a:xfrm>
        </p:spPr>
        <p:txBody>
          <a:bodyPr anchor="ctr">
            <a:normAutofit/>
          </a:bodyPr>
          <a:lstStyle/>
          <a:p>
            <a:pPr algn="ctr"/>
            <a:r>
              <a:rPr lang="en-US" b="1"/>
              <a:t>Excellence Together Teams</a:t>
            </a:r>
            <a:endParaRPr lang="en-US"/>
          </a:p>
        </p:txBody>
      </p:sp>
      <p:sp>
        <p:nvSpPr>
          <p:cNvPr id="2" name="Content Placeholder 1">
            <a:extLst>
              <a:ext uri="{FF2B5EF4-FFF2-40B4-BE49-F238E27FC236}">
                <a16:creationId xmlns:a16="http://schemas.microsoft.com/office/drawing/2014/main" id="{6F1A0CD8-04C7-1192-F968-E81F83475E3E}"/>
              </a:ext>
            </a:extLst>
          </p:cNvPr>
          <p:cNvSpPr>
            <a:spLocks noGrp="1"/>
          </p:cNvSpPr>
          <p:nvPr>
            <p:ph idx="1"/>
          </p:nvPr>
        </p:nvSpPr>
        <p:spPr>
          <a:xfrm>
            <a:off x="1562902" y="1598958"/>
            <a:ext cx="4936784" cy="4043506"/>
          </a:xfrm>
        </p:spPr>
        <p:txBody>
          <a:bodyPr vert="horz" lIns="68580" tIns="34290" rIns="68580" bIns="34290" rtlCol="0" anchor="ctr">
            <a:noAutofit/>
          </a:bodyPr>
          <a:lstStyle/>
          <a:p>
            <a:r>
              <a:rPr lang="en-US" sz="2100"/>
              <a:t>Support our lived culture and our focus on exceptional, personalized service</a:t>
            </a:r>
            <a:endParaRPr lang="en-US"/>
          </a:p>
          <a:p>
            <a:r>
              <a:rPr lang="en-US" sz="2100"/>
              <a:t>Is for staff and by staff and supported by administration</a:t>
            </a:r>
          </a:p>
        </p:txBody>
      </p:sp>
    </p:spTree>
    <p:extLst>
      <p:ext uri="{BB962C8B-B14F-4D97-AF65-F5344CB8AC3E}">
        <p14:creationId xmlns:p14="http://schemas.microsoft.com/office/powerpoint/2010/main" val="722110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a:extLst>
              <a:ext uri="{FF2B5EF4-FFF2-40B4-BE49-F238E27FC236}">
                <a16:creationId xmlns:a16="http://schemas.microsoft.com/office/drawing/2014/main" id="{51C90E71-7497-22F7-70C2-3CFA6C3EFA89}"/>
              </a:ext>
            </a:extLst>
          </p:cNvPr>
          <p:cNvCxnSpPr>
            <a:cxnSpLocks/>
          </p:cNvCxnSpPr>
          <p:nvPr/>
        </p:nvCxnSpPr>
        <p:spPr>
          <a:xfrm flipH="1">
            <a:off x="7084629" y="374184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49C4AEF-F12A-17F5-1BE1-717CAD5DA69F}"/>
              </a:ext>
            </a:extLst>
          </p:cNvPr>
          <p:cNvCxnSpPr/>
          <p:nvPr/>
        </p:nvCxnSpPr>
        <p:spPr>
          <a:xfrm>
            <a:off x="2022421" y="3712287"/>
            <a:ext cx="5062208" cy="14780"/>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D49702B-B4B2-C2CF-A96E-7E3A7A5A2FD4}"/>
              </a:ext>
            </a:extLst>
          </p:cNvPr>
          <p:cNvCxnSpPr>
            <a:cxnSpLocks/>
          </p:cNvCxnSpPr>
          <p:nvPr/>
        </p:nvCxnSpPr>
        <p:spPr>
          <a:xfrm flipH="1">
            <a:off x="2022420" y="371967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BB6B17E-7D1C-8BB2-7336-3CDFDF3FC394}"/>
              </a:ext>
            </a:extLst>
          </p:cNvPr>
          <p:cNvCxnSpPr>
            <a:cxnSpLocks/>
          </p:cNvCxnSpPr>
          <p:nvPr/>
        </p:nvCxnSpPr>
        <p:spPr>
          <a:xfrm flipH="1">
            <a:off x="2879670" y="3719677"/>
            <a:ext cx="1" cy="109373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7620394-03DE-E758-F4DF-EA394EEE4074}"/>
              </a:ext>
            </a:extLst>
          </p:cNvPr>
          <p:cNvCxnSpPr>
            <a:cxnSpLocks/>
          </p:cNvCxnSpPr>
          <p:nvPr/>
        </p:nvCxnSpPr>
        <p:spPr>
          <a:xfrm flipH="1">
            <a:off x="3707360" y="372706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36C6658-9AA4-EAF8-BC39-0ADF6ECE71C5}"/>
              </a:ext>
            </a:extLst>
          </p:cNvPr>
          <p:cNvCxnSpPr>
            <a:cxnSpLocks/>
          </p:cNvCxnSpPr>
          <p:nvPr/>
        </p:nvCxnSpPr>
        <p:spPr>
          <a:xfrm flipH="1">
            <a:off x="4579389" y="2564945"/>
            <a:ext cx="13608" cy="224846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E186618-D381-C440-32A1-8F7AA4457169}"/>
              </a:ext>
            </a:extLst>
          </p:cNvPr>
          <p:cNvCxnSpPr>
            <a:cxnSpLocks/>
          </p:cNvCxnSpPr>
          <p:nvPr/>
        </p:nvCxnSpPr>
        <p:spPr>
          <a:xfrm flipH="1">
            <a:off x="5429250" y="372706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1150FC7-FCC9-4AA4-A65E-8350DC10460A}"/>
              </a:ext>
            </a:extLst>
          </p:cNvPr>
          <p:cNvCxnSpPr>
            <a:cxnSpLocks/>
          </p:cNvCxnSpPr>
          <p:nvPr/>
        </p:nvCxnSpPr>
        <p:spPr>
          <a:xfrm flipH="1">
            <a:off x="6256939" y="3727066"/>
            <a:ext cx="1" cy="109373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2F262CE7-AB74-EA84-A014-50728F2C637D}"/>
              </a:ext>
            </a:extLst>
          </p:cNvPr>
          <p:cNvSpPr>
            <a:spLocks noGrp="1"/>
          </p:cNvSpPr>
          <p:nvPr>
            <p:ph type="title"/>
          </p:nvPr>
        </p:nvSpPr>
        <p:spPr>
          <a:xfrm>
            <a:off x="1143230" y="1028186"/>
            <a:ext cx="6776036" cy="795782"/>
          </a:xfrm>
        </p:spPr>
        <p:txBody>
          <a:bodyPr anchor="ctr">
            <a:normAutofit/>
          </a:bodyPr>
          <a:lstStyle/>
          <a:p>
            <a:pPr algn="ctr"/>
            <a:r>
              <a:rPr lang="en-US" b="1"/>
              <a:t>Excellence Together Teams</a:t>
            </a:r>
            <a:endParaRPr lang="en-US"/>
          </a:p>
        </p:txBody>
      </p:sp>
      <p:sp>
        <p:nvSpPr>
          <p:cNvPr id="10" name="TextBox 9">
            <a:extLst>
              <a:ext uri="{FF2B5EF4-FFF2-40B4-BE49-F238E27FC236}">
                <a16:creationId xmlns:a16="http://schemas.microsoft.com/office/drawing/2014/main" id="{C58DB5A2-881A-977B-4BFF-9C3AFFE98AC7}"/>
              </a:ext>
            </a:extLst>
          </p:cNvPr>
          <p:cNvSpPr txBox="1"/>
          <p:nvPr/>
        </p:nvSpPr>
        <p:spPr>
          <a:xfrm>
            <a:off x="3815866" y="2877207"/>
            <a:ext cx="1492797" cy="692497"/>
          </a:xfrm>
          <a:prstGeom prst="rect">
            <a:avLst/>
          </a:prstGeom>
          <a:solidFill>
            <a:srgbClr val="78BE21"/>
          </a:solidFill>
          <a:ln>
            <a:solidFill>
              <a:srgbClr val="00617F"/>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Excellence Together Team Leaders</a:t>
            </a:r>
          </a:p>
        </p:txBody>
      </p:sp>
      <p:sp>
        <p:nvSpPr>
          <p:cNvPr id="11" name="TextBox 10">
            <a:extLst>
              <a:ext uri="{FF2B5EF4-FFF2-40B4-BE49-F238E27FC236}">
                <a16:creationId xmlns:a16="http://schemas.microsoft.com/office/drawing/2014/main" id="{DE01FE82-EC20-F9CC-0F3B-497ABBA4381E}"/>
              </a:ext>
            </a:extLst>
          </p:cNvPr>
          <p:cNvSpPr txBox="1"/>
          <p:nvPr/>
        </p:nvSpPr>
        <p:spPr>
          <a:xfrm>
            <a:off x="5488370" y="4813410"/>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Measurement</a:t>
            </a:r>
          </a:p>
          <a:p>
            <a:pPr algn="ctr" defTabSz="342900"/>
            <a:endParaRPr lang="en-US" sz="1350">
              <a:solidFill>
                <a:prstClr val="black"/>
              </a:solidFill>
              <a:latin typeface="Trebuchet MS" panose="020B0603020202020204"/>
            </a:endParaRPr>
          </a:p>
        </p:txBody>
      </p:sp>
      <p:sp>
        <p:nvSpPr>
          <p:cNvPr id="12" name="TextBox 11">
            <a:extLst>
              <a:ext uri="{FF2B5EF4-FFF2-40B4-BE49-F238E27FC236}">
                <a16:creationId xmlns:a16="http://schemas.microsoft.com/office/drawing/2014/main" id="{1CD26ABC-83A3-1F79-7BCA-C24935772F72}"/>
              </a:ext>
            </a:extLst>
          </p:cNvPr>
          <p:cNvSpPr txBox="1"/>
          <p:nvPr/>
        </p:nvSpPr>
        <p:spPr>
          <a:xfrm>
            <a:off x="3818211" y="4813410"/>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Wellbeing</a:t>
            </a:r>
          </a:p>
          <a:p>
            <a:pPr algn="ctr" defTabSz="342900"/>
            <a:endParaRPr lang="en-US" sz="1350">
              <a:solidFill>
                <a:prstClr val="black"/>
              </a:solidFill>
              <a:latin typeface="Trebuchet MS" panose="020B0603020202020204"/>
            </a:endParaRPr>
          </a:p>
        </p:txBody>
      </p:sp>
      <p:sp>
        <p:nvSpPr>
          <p:cNvPr id="13" name="TextBox 12">
            <a:extLst>
              <a:ext uri="{FF2B5EF4-FFF2-40B4-BE49-F238E27FC236}">
                <a16:creationId xmlns:a16="http://schemas.microsoft.com/office/drawing/2014/main" id="{F3624404-6ECF-3E3A-1FA4-2F2EB326A7C5}"/>
              </a:ext>
            </a:extLst>
          </p:cNvPr>
          <p:cNvSpPr txBox="1"/>
          <p:nvPr/>
        </p:nvSpPr>
        <p:spPr>
          <a:xfrm>
            <a:off x="2111101" y="481340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Communications</a:t>
            </a:r>
          </a:p>
          <a:p>
            <a:pPr algn="ctr" defTabSz="342900"/>
            <a:endParaRPr lang="en-US" sz="1350">
              <a:solidFill>
                <a:prstClr val="black"/>
              </a:solidFill>
              <a:latin typeface="Trebuchet MS" panose="020B0603020202020204"/>
            </a:endParaRPr>
          </a:p>
        </p:txBody>
      </p:sp>
      <p:sp>
        <p:nvSpPr>
          <p:cNvPr id="14" name="TextBox 13">
            <a:extLst>
              <a:ext uri="{FF2B5EF4-FFF2-40B4-BE49-F238E27FC236}">
                <a16:creationId xmlns:a16="http://schemas.microsoft.com/office/drawing/2014/main" id="{24645A2F-AA52-557A-9079-8E6734480035}"/>
              </a:ext>
            </a:extLst>
          </p:cNvPr>
          <p:cNvSpPr txBox="1"/>
          <p:nvPr/>
        </p:nvSpPr>
        <p:spPr>
          <a:xfrm>
            <a:off x="6338231" y="3926600"/>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Standards</a:t>
            </a:r>
          </a:p>
          <a:p>
            <a:pPr algn="ctr" defTabSz="342900"/>
            <a:endParaRPr lang="en-US" sz="1350">
              <a:solidFill>
                <a:prstClr val="black"/>
              </a:solidFill>
              <a:latin typeface="Trebuchet MS" panose="020B0603020202020204"/>
            </a:endParaRPr>
          </a:p>
        </p:txBody>
      </p:sp>
      <p:sp>
        <p:nvSpPr>
          <p:cNvPr id="15" name="TextBox 14">
            <a:extLst>
              <a:ext uri="{FF2B5EF4-FFF2-40B4-BE49-F238E27FC236}">
                <a16:creationId xmlns:a16="http://schemas.microsoft.com/office/drawing/2014/main" id="{EC927FB1-B406-5F5E-A2C5-6768C9D1A674}"/>
              </a:ext>
            </a:extLst>
          </p:cNvPr>
          <p:cNvSpPr txBox="1"/>
          <p:nvPr/>
        </p:nvSpPr>
        <p:spPr>
          <a:xfrm>
            <a:off x="4668071" y="392659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Customer Experience</a:t>
            </a:r>
          </a:p>
        </p:txBody>
      </p:sp>
      <p:sp>
        <p:nvSpPr>
          <p:cNvPr id="16" name="TextBox 15">
            <a:extLst>
              <a:ext uri="{FF2B5EF4-FFF2-40B4-BE49-F238E27FC236}">
                <a16:creationId xmlns:a16="http://schemas.microsoft.com/office/drawing/2014/main" id="{248F7021-0C01-CF47-E9BE-233B11C20D64}"/>
              </a:ext>
            </a:extLst>
          </p:cNvPr>
          <p:cNvSpPr txBox="1"/>
          <p:nvPr/>
        </p:nvSpPr>
        <p:spPr>
          <a:xfrm>
            <a:off x="2990521" y="392659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Employees For Employees</a:t>
            </a:r>
          </a:p>
        </p:txBody>
      </p:sp>
      <p:sp>
        <p:nvSpPr>
          <p:cNvPr id="17" name="TextBox 16">
            <a:extLst>
              <a:ext uri="{FF2B5EF4-FFF2-40B4-BE49-F238E27FC236}">
                <a16:creationId xmlns:a16="http://schemas.microsoft.com/office/drawing/2014/main" id="{5BA8AD31-C889-3321-EE1C-F271DE015D18}"/>
              </a:ext>
            </a:extLst>
          </p:cNvPr>
          <p:cNvSpPr txBox="1"/>
          <p:nvPr/>
        </p:nvSpPr>
        <p:spPr>
          <a:xfrm>
            <a:off x="1276022" y="392659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Provider Partnership</a:t>
            </a:r>
          </a:p>
        </p:txBody>
      </p:sp>
      <p:sp>
        <p:nvSpPr>
          <p:cNvPr id="2" name="TextBox 1">
            <a:extLst>
              <a:ext uri="{FF2B5EF4-FFF2-40B4-BE49-F238E27FC236}">
                <a16:creationId xmlns:a16="http://schemas.microsoft.com/office/drawing/2014/main" id="{2BCC56F5-F4D1-51CA-90B7-0973C24EC7E3}"/>
              </a:ext>
            </a:extLst>
          </p:cNvPr>
          <p:cNvSpPr txBox="1"/>
          <p:nvPr/>
        </p:nvSpPr>
        <p:spPr>
          <a:xfrm>
            <a:off x="3815865" y="1951920"/>
            <a:ext cx="1492797" cy="692497"/>
          </a:xfrm>
          <a:prstGeom prst="rect">
            <a:avLst/>
          </a:prstGeom>
          <a:solidFill>
            <a:srgbClr val="78BE21"/>
          </a:solidFill>
          <a:ln>
            <a:solidFill>
              <a:srgbClr val="00617F"/>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Director of Engagement and Experience</a:t>
            </a:r>
          </a:p>
        </p:txBody>
      </p:sp>
    </p:spTree>
    <p:extLst>
      <p:ext uri="{BB962C8B-B14F-4D97-AF65-F5344CB8AC3E}">
        <p14:creationId xmlns:p14="http://schemas.microsoft.com/office/powerpoint/2010/main" val="3073589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620EDE4E-C228-3F6F-5BD9-F5B6888934B5}"/>
              </a:ext>
            </a:extLst>
          </p:cNvPr>
          <p:cNvSpPr/>
          <p:nvPr/>
        </p:nvSpPr>
        <p:spPr>
          <a:xfrm>
            <a:off x="5630178" y="2703391"/>
            <a:ext cx="2277263" cy="406283"/>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4" name="Title 3">
            <a:extLst>
              <a:ext uri="{FF2B5EF4-FFF2-40B4-BE49-F238E27FC236}">
                <a16:creationId xmlns:a16="http://schemas.microsoft.com/office/drawing/2014/main" id="{AB42E7B6-A583-2FED-B31B-517D3FC9A6CD}"/>
              </a:ext>
            </a:extLst>
          </p:cNvPr>
          <p:cNvSpPr>
            <a:spLocks noGrp="1"/>
          </p:cNvSpPr>
          <p:nvPr>
            <p:ph type="title"/>
          </p:nvPr>
        </p:nvSpPr>
        <p:spPr>
          <a:xfrm>
            <a:off x="1144361" y="1049111"/>
            <a:ext cx="5339088" cy="990600"/>
          </a:xfrm>
        </p:spPr>
        <p:txBody>
          <a:bodyPr/>
          <a:lstStyle/>
          <a:p>
            <a:pPr algn="ctr"/>
            <a:r>
              <a:rPr lang="en-US" b="1"/>
              <a:t>Putting It All Together</a:t>
            </a:r>
            <a:endParaRPr lang="en-US"/>
          </a:p>
        </p:txBody>
      </p:sp>
      <p:sp>
        <p:nvSpPr>
          <p:cNvPr id="6" name="Isosceles Triangle 5">
            <a:extLst>
              <a:ext uri="{FF2B5EF4-FFF2-40B4-BE49-F238E27FC236}">
                <a16:creationId xmlns:a16="http://schemas.microsoft.com/office/drawing/2014/main" id="{DEBD1394-0DEA-F9AD-62F3-F5FE8845B397}"/>
              </a:ext>
            </a:extLst>
          </p:cNvPr>
          <p:cNvSpPr/>
          <p:nvPr/>
        </p:nvSpPr>
        <p:spPr>
          <a:xfrm>
            <a:off x="1236395" y="2110344"/>
            <a:ext cx="4504582" cy="3228604"/>
          </a:xfrm>
          <a:prstGeom prst="triangle">
            <a:avLst/>
          </a:prstGeom>
          <a:solidFill>
            <a:srgbClr val="00617F"/>
          </a:solidFill>
          <a:ln>
            <a:solidFill>
              <a:srgbClr val="0061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Trebuchet MS" panose="020B0603020202020204"/>
            </a:endParaRPr>
          </a:p>
        </p:txBody>
      </p:sp>
      <p:cxnSp>
        <p:nvCxnSpPr>
          <p:cNvPr id="18" name="Straight Arrow Connector 17">
            <a:extLst>
              <a:ext uri="{FF2B5EF4-FFF2-40B4-BE49-F238E27FC236}">
                <a16:creationId xmlns:a16="http://schemas.microsoft.com/office/drawing/2014/main" id="{40945E1D-B607-D147-3334-1EACEC10AB4B}"/>
              </a:ext>
            </a:extLst>
          </p:cNvPr>
          <p:cNvCxnSpPr/>
          <p:nvPr/>
        </p:nvCxnSpPr>
        <p:spPr>
          <a:xfrm>
            <a:off x="1741714" y="4801466"/>
            <a:ext cx="3473532" cy="7422"/>
          </a:xfrm>
          <a:prstGeom prst="straightConnector1">
            <a:avLst/>
          </a:prstGeom>
        </p:spPr>
        <p:style>
          <a:lnRef idx="1">
            <a:schemeClr val="dk1"/>
          </a:lnRef>
          <a:fillRef idx="0">
            <a:schemeClr val="dk1"/>
          </a:fillRef>
          <a:effectRef idx="0">
            <a:schemeClr val="dk1"/>
          </a:effectRef>
          <a:fontRef idx="minor">
            <a:schemeClr val="tx1"/>
          </a:fontRef>
        </p:style>
      </p:cxnSp>
      <p:sp>
        <p:nvSpPr>
          <p:cNvPr id="21" name="TextBox 8">
            <a:extLst>
              <a:ext uri="{FF2B5EF4-FFF2-40B4-BE49-F238E27FC236}">
                <a16:creationId xmlns:a16="http://schemas.microsoft.com/office/drawing/2014/main" id="{18DFE8E8-FF4D-EECB-715C-42E97CED00F7}"/>
              </a:ext>
            </a:extLst>
          </p:cNvPr>
          <p:cNvSpPr txBox="1"/>
          <p:nvPr/>
        </p:nvSpPr>
        <p:spPr>
          <a:xfrm>
            <a:off x="2276104" y="4912797"/>
            <a:ext cx="2523506"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b="1">
                <a:solidFill>
                  <a:srgbClr val="78BE21"/>
                </a:solidFill>
                <a:latin typeface="Trebuchet MS" panose="020B0603020202020204"/>
              </a:rPr>
              <a:t>Mission, Vision and Values</a:t>
            </a:r>
          </a:p>
        </p:txBody>
      </p:sp>
      <p:cxnSp>
        <p:nvCxnSpPr>
          <p:cNvPr id="23" name="Straight Arrow Connector 22">
            <a:extLst>
              <a:ext uri="{FF2B5EF4-FFF2-40B4-BE49-F238E27FC236}">
                <a16:creationId xmlns:a16="http://schemas.microsoft.com/office/drawing/2014/main" id="{46FB21BA-73A1-3165-1B7D-DB3C27175C06}"/>
              </a:ext>
            </a:extLst>
          </p:cNvPr>
          <p:cNvCxnSpPr>
            <a:cxnSpLocks/>
          </p:cNvCxnSpPr>
          <p:nvPr/>
        </p:nvCxnSpPr>
        <p:spPr>
          <a:xfrm flipV="1">
            <a:off x="2054679" y="4298622"/>
            <a:ext cx="2861210" cy="12988"/>
          </a:xfrm>
          <a:prstGeom prst="straightConnector1">
            <a:avLst/>
          </a:prstGeom>
        </p:spPr>
        <p:style>
          <a:lnRef idx="1">
            <a:schemeClr val="dk1"/>
          </a:lnRef>
          <a:fillRef idx="0">
            <a:schemeClr val="dk1"/>
          </a:fillRef>
          <a:effectRef idx="0">
            <a:schemeClr val="dk1"/>
          </a:effectRef>
          <a:fontRef idx="minor">
            <a:schemeClr val="tx1"/>
          </a:fontRef>
        </p:style>
      </p:cxnSp>
      <p:sp>
        <p:nvSpPr>
          <p:cNvPr id="25" name="TextBox 10">
            <a:extLst>
              <a:ext uri="{FF2B5EF4-FFF2-40B4-BE49-F238E27FC236}">
                <a16:creationId xmlns:a16="http://schemas.microsoft.com/office/drawing/2014/main" id="{9B16C658-EEEB-5000-B8D3-49479C4A41C6}"/>
              </a:ext>
            </a:extLst>
          </p:cNvPr>
          <p:cNvSpPr txBox="1"/>
          <p:nvPr/>
        </p:nvSpPr>
        <p:spPr>
          <a:xfrm>
            <a:off x="1901908" y="4422939"/>
            <a:ext cx="3271898"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b="1">
                <a:solidFill>
                  <a:srgbClr val="78BE21"/>
                </a:solidFill>
                <a:latin typeface="Trebuchet MS" panose="020B0603020202020204"/>
              </a:rPr>
              <a:t>Excellence Standards of Performance</a:t>
            </a:r>
          </a:p>
        </p:txBody>
      </p:sp>
      <p:cxnSp>
        <p:nvCxnSpPr>
          <p:cNvPr id="26" name="Straight Arrow Connector 25">
            <a:extLst>
              <a:ext uri="{FF2B5EF4-FFF2-40B4-BE49-F238E27FC236}">
                <a16:creationId xmlns:a16="http://schemas.microsoft.com/office/drawing/2014/main" id="{C1D24E18-94F9-5F76-5A41-68781C741506}"/>
              </a:ext>
            </a:extLst>
          </p:cNvPr>
          <p:cNvCxnSpPr>
            <a:cxnSpLocks/>
          </p:cNvCxnSpPr>
          <p:nvPr/>
        </p:nvCxnSpPr>
        <p:spPr>
          <a:xfrm flipV="1">
            <a:off x="2354034" y="3815568"/>
            <a:ext cx="2194461" cy="12988"/>
          </a:xfrm>
          <a:prstGeom prst="straightConnector1">
            <a:avLst/>
          </a:prstGeom>
        </p:spPr>
        <p:style>
          <a:lnRef idx="1">
            <a:schemeClr val="dk1"/>
          </a:lnRef>
          <a:fillRef idx="0">
            <a:schemeClr val="dk1"/>
          </a:fillRef>
          <a:effectRef idx="0">
            <a:schemeClr val="dk1"/>
          </a:effectRef>
          <a:fontRef idx="minor">
            <a:schemeClr val="tx1"/>
          </a:fontRef>
        </p:style>
      </p:cxnSp>
      <p:sp>
        <p:nvSpPr>
          <p:cNvPr id="27" name="TextBox 12">
            <a:extLst>
              <a:ext uri="{FF2B5EF4-FFF2-40B4-BE49-F238E27FC236}">
                <a16:creationId xmlns:a16="http://schemas.microsoft.com/office/drawing/2014/main" id="{13CCC4F7-3337-3048-8B46-2B2FE662799B}"/>
              </a:ext>
            </a:extLst>
          </p:cNvPr>
          <p:cNvSpPr txBox="1"/>
          <p:nvPr/>
        </p:nvSpPr>
        <p:spPr>
          <a:xfrm>
            <a:off x="2276103" y="3926278"/>
            <a:ext cx="2387434"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a:solidFill>
                  <a:srgbClr val="78BE21"/>
                </a:solidFill>
                <a:latin typeface="Trebuchet MS" panose="020B0603020202020204"/>
              </a:rPr>
              <a:t>AAACTS</a:t>
            </a:r>
          </a:p>
        </p:txBody>
      </p:sp>
      <p:cxnSp>
        <p:nvCxnSpPr>
          <p:cNvPr id="28" name="Straight Arrow Connector 27">
            <a:extLst>
              <a:ext uri="{FF2B5EF4-FFF2-40B4-BE49-F238E27FC236}">
                <a16:creationId xmlns:a16="http://schemas.microsoft.com/office/drawing/2014/main" id="{67AE34D5-B5EB-C90D-42B0-828EB319FB04}"/>
              </a:ext>
            </a:extLst>
          </p:cNvPr>
          <p:cNvCxnSpPr>
            <a:cxnSpLocks/>
          </p:cNvCxnSpPr>
          <p:nvPr/>
        </p:nvCxnSpPr>
        <p:spPr>
          <a:xfrm flipV="1">
            <a:off x="2728231" y="3257674"/>
            <a:ext cx="1507301" cy="6184"/>
          </a:xfrm>
          <a:prstGeom prst="straightConnector1">
            <a:avLst/>
          </a:prstGeom>
        </p:spPr>
        <p:style>
          <a:lnRef idx="1">
            <a:schemeClr val="dk1"/>
          </a:lnRef>
          <a:fillRef idx="0">
            <a:schemeClr val="dk1"/>
          </a:fillRef>
          <a:effectRef idx="0">
            <a:schemeClr val="dk1"/>
          </a:effectRef>
          <a:fontRef idx="minor">
            <a:schemeClr val="tx1"/>
          </a:fontRef>
        </p:style>
      </p:cxnSp>
      <p:sp>
        <p:nvSpPr>
          <p:cNvPr id="29" name="TextBox 14">
            <a:extLst>
              <a:ext uri="{FF2B5EF4-FFF2-40B4-BE49-F238E27FC236}">
                <a16:creationId xmlns:a16="http://schemas.microsoft.com/office/drawing/2014/main" id="{D7502D54-C205-2024-1BD9-EBE5A34A5986}"/>
              </a:ext>
            </a:extLst>
          </p:cNvPr>
          <p:cNvSpPr txBox="1"/>
          <p:nvPr/>
        </p:nvSpPr>
        <p:spPr>
          <a:xfrm>
            <a:off x="2276103" y="3402402"/>
            <a:ext cx="2387434"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a:solidFill>
                  <a:srgbClr val="78BE21"/>
                </a:solidFill>
                <a:latin typeface="Trebuchet MS" panose="020B0603020202020204"/>
              </a:rPr>
              <a:t>Excellence Together</a:t>
            </a:r>
            <a:endParaRPr lang="en-US" sz="1350">
              <a:solidFill>
                <a:srgbClr val="78BE21"/>
              </a:solidFill>
              <a:latin typeface="Trebuchet MS" panose="020B0603020202020204"/>
            </a:endParaRPr>
          </a:p>
        </p:txBody>
      </p:sp>
      <p:sp>
        <p:nvSpPr>
          <p:cNvPr id="30" name="TextBox 15">
            <a:extLst>
              <a:ext uri="{FF2B5EF4-FFF2-40B4-BE49-F238E27FC236}">
                <a16:creationId xmlns:a16="http://schemas.microsoft.com/office/drawing/2014/main" id="{4AFC8C09-A286-D6C8-A90E-7258EE7E9DE2}"/>
              </a:ext>
            </a:extLst>
          </p:cNvPr>
          <p:cNvSpPr txBox="1"/>
          <p:nvPr/>
        </p:nvSpPr>
        <p:spPr>
          <a:xfrm>
            <a:off x="3004083" y="2749258"/>
            <a:ext cx="958684"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a:solidFill>
                  <a:srgbClr val="78BE21"/>
                </a:solidFill>
                <a:latin typeface="Trebuchet MS" panose="020B0603020202020204"/>
              </a:rPr>
              <a:t>Culture</a:t>
            </a:r>
          </a:p>
        </p:txBody>
      </p:sp>
      <p:cxnSp>
        <p:nvCxnSpPr>
          <p:cNvPr id="32" name="Straight Arrow Connector 31">
            <a:extLst>
              <a:ext uri="{FF2B5EF4-FFF2-40B4-BE49-F238E27FC236}">
                <a16:creationId xmlns:a16="http://schemas.microsoft.com/office/drawing/2014/main" id="{0CD8A372-97CC-B6AF-7CB0-BD2D9ED0FEC3}"/>
              </a:ext>
            </a:extLst>
          </p:cNvPr>
          <p:cNvCxnSpPr>
            <a:cxnSpLocks/>
          </p:cNvCxnSpPr>
          <p:nvPr/>
        </p:nvCxnSpPr>
        <p:spPr>
          <a:xfrm>
            <a:off x="4082141" y="2889660"/>
            <a:ext cx="1548122" cy="6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1EA366A3-E099-9ED5-454E-5A973B64FC1C}"/>
              </a:ext>
            </a:extLst>
          </p:cNvPr>
          <p:cNvCxnSpPr>
            <a:cxnSpLocks/>
          </p:cNvCxnSpPr>
          <p:nvPr/>
        </p:nvCxnSpPr>
        <p:spPr>
          <a:xfrm>
            <a:off x="4551586" y="3508784"/>
            <a:ext cx="1085480" cy="6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3AA4F64-DF95-C48B-290A-5E4118A1B366}"/>
              </a:ext>
            </a:extLst>
          </p:cNvPr>
          <p:cNvCxnSpPr>
            <a:cxnSpLocks/>
          </p:cNvCxnSpPr>
          <p:nvPr/>
        </p:nvCxnSpPr>
        <p:spPr>
          <a:xfrm>
            <a:off x="5218334" y="4529320"/>
            <a:ext cx="418731" cy="6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C8D7B9F3-C5BF-8547-A247-C51C1A47B5F9}"/>
              </a:ext>
            </a:extLst>
          </p:cNvPr>
          <p:cNvCxnSpPr>
            <a:cxnSpLocks/>
          </p:cNvCxnSpPr>
          <p:nvPr/>
        </p:nvCxnSpPr>
        <p:spPr>
          <a:xfrm flipV="1">
            <a:off x="4925780" y="4033277"/>
            <a:ext cx="711285" cy="6185"/>
          </a:xfrm>
          <a:prstGeom prst="straightConnector1">
            <a:avLst/>
          </a:prstGeom>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C7856FE2-E9B3-E469-47E4-A6F86515F423}"/>
              </a:ext>
            </a:extLst>
          </p:cNvPr>
          <p:cNvSpPr/>
          <p:nvPr/>
        </p:nvSpPr>
        <p:spPr>
          <a:xfrm>
            <a:off x="5643783" y="3315714"/>
            <a:ext cx="2270460" cy="413085"/>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8" name="Rectangle: Rounded Corners 37">
            <a:extLst>
              <a:ext uri="{FF2B5EF4-FFF2-40B4-BE49-F238E27FC236}">
                <a16:creationId xmlns:a16="http://schemas.microsoft.com/office/drawing/2014/main" id="{0B64ECD1-F049-F3D9-499A-1C4C7B23A0D3}"/>
              </a:ext>
            </a:extLst>
          </p:cNvPr>
          <p:cNvSpPr/>
          <p:nvPr/>
        </p:nvSpPr>
        <p:spPr>
          <a:xfrm>
            <a:off x="5643782" y="3846392"/>
            <a:ext cx="2256854" cy="385872"/>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9" name="Rectangle: Rounded Corners 38">
            <a:extLst>
              <a:ext uri="{FF2B5EF4-FFF2-40B4-BE49-F238E27FC236}">
                <a16:creationId xmlns:a16="http://schemas.microsoft.com/office/drawing/2014/main" id="{F40738F0-7986-6743-5206-555D55C530C2}"/>
              </a:ext>
            </a:extLst>
          </p:cNvPr>
          <p:cNvSpPr/>
          <p:nvPr/>
        </p:nvSpPr>
        <p:spPr>
          <a:xfrm>
            <a:off x="5643782" y="4343053"/>
            <a:ext cx="2256854" cy="399479"/>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40" name="Rectangle: Rounded Corners 39">
            <a:extLst>
              <a:ext uri="{FF2B5EF4-FFF2-40B4-BE49-F238E27FC236}">
                <a16:creationId xmlns:a16="http://schemas.microsoft.com/office/drawing/2014/main" id="{0C93E369-A0AD-3CF9-B8E1-A72F2B570709}"/>
              </a:ext>
            </a:extLst>
          </p:cNvPr>
          <p:cNvSpPr/>
          <p:nvPr/>
        </p:nvSpPr>
        <p:spPr>
          <a:xfrm>
            <a:off x="5630177" y="4805696"/>
            <a:ext cx="2284067" cy="385871"/>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1" name="TextBox 16">
            <a:extLst>
              <a:ext uri="{FF2B5EF4-FFF2-40B4-BE49-F238E27FC236}">
                <a16:creationId xmlns:a16="http://schemas.microsoft.com/office/drawing/2014/main" id="{003717C3-3D11-71FB-5030-161AFF010466}"/>
              </a:ext>
            </a:extLst>
          </p:cNvPr>
          <p:cNvSpPr txBox="1"/>
          <p:nvPr/>
        </p:nvSpPr>
        <p:spPr>
          <a:xfrm>
            <a:off x="5638307" y="2746789"/>
            <a:ext cx="2357128" cy="242957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b="1">
                <a:solidFill>
                  <a:srgbClr val="00617F"/>
                </a:solidFill>
                <a:latin typeface="Trebuchet MS" panose="020B0603020202020204"/>
              </a:rPr>
              <a:t>What does this create?</a:t>
            </a:r>
          </a:p>
          <a:p>
            <a:pPr defTabSz="685800"/>
            <a:endParaRPr lang="en-US" sz="788" b="1">
              <a:solidFill>
                <a:prstClr val="black"/>
              </a:solidFill>
              <a:latin typeface="Trebuchet MS" panose="020B0603020202020204"/>
            </a:endParaRPr>
          </a:p>
          <a:p>
            <a:pPr defTabSz="685800"/>
            <a:endParaRPr lang="en-US" sz="750" b="1">
              <a:solidFill>
                <a:prstClr val="black"/>
              </a:solidFill>
              <a:latin typeface="Trebuchet MS" panose="020B0603020202020204"/>
            </a:endParaRPr>
          </a:p>
          <a:p>
            <a:pPr defTabSz="685800"/>
            <a:endParaRPr lang="en-US" sz="1350" b="1">
              <a:solidFill>
                <a:prstClr val="black"/>
              </a:solidFill>
              <a:latin typeface="Trebuchet MS" panose="020B0603020202020204"/>
            </a:endParaRPr>
          </a:p>
          <a:p>
            <a:pPr defTabSz="685800"/>
            <a:r>
              <a:rPr lang="en-US" sz="1350" b="1">
                <a:solidFill>
                  <a:srgbClr val="00617F"/>
                </a:solidFill>
                <a:latin typeface="Trebuchet MS" panose="020B0603020202020204"/>
              </a:rPr>
              <a:t>How will we be supported?</a:t>
            </a:r>
          </a:p>
          <a:p>
            <a:pPr defTabSz="685800"/>
            <a:endParaRPr lang="en-US" sz="675" b="1">
              <a:solidFill>
                <a:prstClr val="black"/>
              </a:solidFill>
              <a:latin typeface="Trebuchet MS" panose="020B0603020202020204"/>
            </a:endParaRPr>
          </a:p>
          <a:p>
            <a:pPr defTabSz="685800"/>
            <a:endParaRPr lang="en-US" sz="1350" b="1">
              <a:solidFill>
                <a:prstClr val="black"/>
              </a:solidFill>
              <a:latin typeface="Trebuchet MS" panose="020B0603020202020204"/>
            </a:endParaRPr>
          </a:p>
          <a:p>
            <a:pPr defTabSz="685800"/>
            <a:r>
              <a:rPr lang="en-US" sz="1350" b="1">
                <a:solidFill>
                  <a:srgbClr val="00617F"/>
                </a:solidFill>
                <a:latin typeface="Trebuchet MS" panose="020B0603020202020204"/>
              </a:rPr>
              <a:t>How will we do it?</a:t>
            </a:r>
          </a:p>
          <a:p>
            <a:pPr defTabSz="685800"/>
            <a:endParaRPr lang="en-US" sz="1200" b="1">
              <a:solidFill>
                <a:prstClr val="black"/>
              </a:solidFill>
              <a:latin typeface="Trebuchet MS" panose="020B0603020202020204"/>
            </a:endParaRPr>
          </a:p>
          <a:p>
            <a:pPr defTabSz="685800"/>
            <a:endParaRPr lang="en-US" sz="675" b="1">
              <a:solidFill>
                <a:prstClr val="black"/>
              </a:solidFill>
              <a:latin typeface="Trebuchet MS" panose="020B0603020202020204"/>
            </a:endParaRPr>
          </a:p>
          <a:p>
            <a:pPr defTabSz="685800"/>
            <a:r>
              <a:rPr lang="en-US" sz="1350" b="1">
                <a:solidFill>
                  <a:srgbClr val="00617F"/>
                </a:solidFill>
                <a:latin typeface="Trebuchet MS" panose="020B0603020202020204"/>
              </a:rPr>
              <a:t>What do we expect?</a:t>
            </a:r>
          </a:p>
          <a:p>
            <a:pPr defTabSz="685800"/>
            <a:endParaRPr lang="en-US" sz="450" b="1">
              <a:solidFill>
                <a:prstClr val="black"/>
              </a:solidFill>
              <a:latin typeface="Trebuchet MS" panose="020B0603020202020204"/>
            </a:endParaRPr>
          </a:p>
          <a:p>
            <a:pPr defTabSz="685800"/>
            <a:endParaRPr lang="en-US" sz="1350" b="1">
              <a:solidFill>
                <a:prstClr val="black"/>
              </a:solidFill>
              <a:latin typeface="Trebuchet MS" panose="020B0603020202020204"/>
            </a:endParaRPr>
          </a:p>
          <a:p>
            <a:pPr defTabSz="685800"/>
            <a:r>
              <a:rPr lang="en-US" sz="1350" b="1">
                <a:solidFill>
                  <a:srgbClr val="00617F"/>
                </a:solidFill>
                <a:latin typeface="Trebuchet MS" panose="020B0603020202020204"/>
              </a:rPr>
              <a:t>Why do we exist?</a:t>
            </a:r>
          </a:p>
        </p:txBody>
      </p:sp>
    </p:spTree>
    <p:extLst>
      <p:ext uri="{BB962C8B-B14F-4D97-AF65-F5344CB8AC3E}">
        <p14:creationId xmlns:p14="http://schemas.microsoft.com/office/powerpoint/2010/main" val="375633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085" y="1048874"/>
            <a:ext cx="5314057" cy="742950"/>
          </a:xfrm>
        </p:spPr>
        <p:txBody>
          <a:bodyPr anchor="t">
            <a:noAutofit/>
          </a:bodyPr>
          <a:lstStyle/>
          <a:p>
            <a:pPr algn="ctr"/>
            <a:r>
              <a:rPr lang="en-US" sz="2850" b="1"/>
              <a:t>Directors of Impressions</a:t>
            </a:r>
            <a:endParaRPr lang="en-US"/>
          </a:p>
        </p:txBody>
      </p:sp>
      <p:sp>
        <p:nvSpPr>
          <p:cNvPr id="3" name="Content Placeholder 2"/>
          <p:cNvSpPr>
            <a:spLocks noGrp="1"/>
          </p:cNvSpPr>
          <p:nvPr>
            <p:ph idx="1"/>
          </p:nvPr>
        </p:nvSpPr>
        <p:spPr>
          <a:xfrm>
            <a:off x="1407711" y="2145540"/>
            <a:ext cx="5046520" cy="3358355"/>
          </a:xfrm>
        </p:spPr>
        <p:txBody>
          <a:bodyPr vert="horz" lIns="68580" tIns="34290" rIns="68580" bIns="34290" rtlCol="0" anchor="t">
            <a:noAutofit/>
          </a:bodyPr>
          <a:lstStyle/>
          <a:p>
            <a:pPr marL="0" indent="0">
              <a:lnSpc>
                <a:spcPct val="90000"/>
              </a:lnSpc>
              <a:buNone/>
            </a:pPr>
            <a:r>
              <a:rPr lang="en-US" altLang="en-US" sz="2100" b="1">
                <a:solidFill>
                  <a:schemeClr val="tx1"/>
                </a:solidFill>
              </a:rPr>
              <a:t>7 seconds! – the amount of time it takes for people to judge their first impression:</a:t>
            </a:r>
            <a:endParaRPr lang="en-US"/>
          </a:p>
          <a:p>
            <a:pPr>
              <a:lnSpc>
                <a:spcPct val="90000"/>
              </a:lnSpc>
              <a:buNone/>
            </a:pPr>
            <a:endParaRPr lang="en-US" altLang="en-US" sz="2100" b="1">
              <a:solidFill>
                <a:schemeClr val="tx1"/>
              </a:solidFill>
            </a:endParaRPr>
          </a:p>
          <a:p>
            <a:pPr>
              <a:lnSpc>
                <a:spcPct val="90000"/>
              </a:lnSpc>
            </a:pPr>
            <a:r>
              <a:rPr lang="en-US" altLang="en-US" sz="2100"/>
              <a:t>Environment</a:t>
            </a:r>
          </a:p>
          <a:p>
            <a:pPr>
              <a:lnSpc>
                <a:spcPct val="90000"/>
              </a:lnSpc>
            </a:pPr>
            <a:r>
              <a:rPr lang="en-US" altLang="en-US" sz="2100"/>
              <a:t>Body language </a:t>
            </a:r>
          </a:p>
          <a:p>
            <a:pPr>
              <a:lnSpc>
                <a:spcPct val="90000"/>
              </a:lnSpc>
            </a:pPr>
            <a:r>
              <a:rPr lang="en-US" altLang="en-US" sz="2100"/>
              <a:t>Appearance</a:t>
            </a:r>
          </a:p>
          <a:p>
            <a:pPr>
              <a:lnSpc>
                <a:spcPct val="90000"/>
              </a:lnSpc>
            </a:pPr>
            <a:r>
              <a:rPr lang="en-US" altLang="en-US" sz="2100"/>
              <a:t>Tone of voice</a:t>
            </a:r>
          </a:p>
        </p:txBody>
      </p:sp>
    </p:spTree>
    <p:extLst>
      <p:ext uri="{BB962C8B-B14F-4D97-AF65-F5344CB8AC3E}">
        <p14:creationId xmlns:p14="http://schemas.microsoft.com/office/powerpoint/2010/main" val="3962741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083" y="1048874"/>
            <a:ext cx="5334347" cy="742950"/>
          </a:xfrm>
        </p:spPr>
        <p:txBody>
          <a:bodyPr anchor="t">
            <a:noAutofit/>
          </a:bodyPr>
          <a:lstStyle/>
          <a:p>
            <a:pPr algn="ctr"/>
            <a:r>
              <a:rPr lang="en-US" sz="2850" b="1"/>
              <a:t>Directors of Impressions</a:t>
            </a:r>
            <a:endParaRPr lang="en-US"/>
          </a:p>
        </p:txBody>
      </p:sp>
      <p:sp>
        <p:nvSpPr>
          <p:cNvPr id="3" name="Content Placeholder 2"/>
          <p:cNvSpPr>
            <a:spLocks noGrp="1"/>
          </p:cNvSpPr>
          <p:nvPr>
            <p:ph idx="1"/>
          </p:nvPr>
        </p:nvSpPr>
        <p:spPr>
          <a:xfrm>
            <a:off x="1407711" y="2141720"/>
            <a:ext cx="5264533" cy="3362174"/>
          </a:xfrm>
        </p:spPr>
        <p:txBody>
          <a:bodyPr vert="horz" lIns="68580" tIns="34290" rIns="68580" bIns="34290" rtlCol="0" anchor="t">
            <a:noAutofit/>
          </a:bodyPr>
          <a:lstStyle/>
          <a:p>
            <a:pPr>
              <a:lnSpc>
                <a:spcPct val="90000"/>
              </a:lnSpc>
              <a:buNone/>
            </a:pPr>
            <a:r>
              <a:rPr lang="en-US" altLang="en-US" sz="2100" b="1" dirty="0"/>
              <a:t>Moments of Truth:  </a:t>
            </a:r>
            <a:endParaRPr lang="en-US" dirty="0"/>
          </a:p>
          <a:p>
            <a:pPr>
              <a:lnSpc>
                <a:spcPct val="90000"/>
              </a:lnSpc>
              <a:buNone/>
            </a:pPr>
            <a:endParaRPr lang="en-US" altLang="en-US" sz="2100" b="1"/>
          </a:p>
          <a:p>
            <a:pPr>
              <a:lnSpc>
                <a:spcPct val="90000"/>
              </a:lnSpc>
            </a:pPr>
            <a:r>
              <a:rPr lang="en-US" altLang="en-US" sz="2100" dirty="0"/>
              <a:t>Interaction points along the customer journey</a:t>
            </a:r>
          </a:p>
          <a:p>
            <a:pPr>
              <a:lnSpc>
                <a:spcPct val="90000"/>
              </a:lnSpc>
            </a:pPr>
            <a:r>
              <a:rPr lang="en-US" altLang="en-US" sz="2100" dirty="0"/>
              <a:t>Customer compares their experience with their expectation</a:t>
            </a:r>
          </a:p>
          <a:p>
            <a:pPr>
              <a:lnSpc>
                <a:spcPct val="90000"/>
              </a:lnSpc>
            </a:pPr>
            <a:r>
              <a:rPr lang="en-US" altLang="en-US" sz="2100" dirty="0"/>
              <a:t>You are always improving or reducing people's opinion through your actions</a:t>
            </a:r>
          </a:p>
          <a:p>
            <a:pPr>
              <a:lnSpc>
                <a:spcPct val="90000"/>
              </a:lnSpc>
            </a:pPr>
            <a:endParaRPr lang="en-US" sz="2100" dirty="0"/>
          </a:p>
        </p:txBody>
      </p:sp>
    </p:spTree>
    <p:extLst>
      <p:ext uri="{BB962C8B-B14F-4D97-AF65-F5344CB8AC3E}">
        <p14:creationId xmlns:p14="http://schemas.microsoft.com/office/powerpoint/2010/main" val="844718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4507" y="1117416"/>
            <a:ext cx="5303889" cy="763280"/>
          </a:xfrm>
        </p:spPr>
        <p:txBody>
          <a:bodyPr anchor="t">
            <a:normAutofit/>
          </a:bodyPr>
          <a:lstStyle/>
          <a:p>
            <a:pPr algn="ctr"/>
            <a:r>
              <a:rPr lang="en-US" b="1"/>
              <a:t>Service Recovery</a:t>
            </a:r>
            <a:endParaRPr lang="en-US"/>
          </a:p>
        </p:txBody>
      </p:sp>
      <p:sp>
        <p:nvSpPr>
          <p:cNvPr id="4" name="Rectangle 3"/>
          <p:cNvSpPr>
            <a:spLocks noGrp="1" noChangeArrowheads="1"/>
          </p:cNvSpPr>
          <p:nvPr>
            <p:ph idx="1"/>
          </p:nvPr>
        </p:nvSpPr>
        <p:spPr>
          <a:xfrm>
            <a:off x="1537581" y="2160460"/>
            <a:ext cx="3715878" cy="3840702"/>
          </a:xfrm>
        </p:spPr>
        <p:txBody>
          <a:bodyPr vert="horz" lIns="68580" tIns="34290" rIns="68580" bIns="34290" rtlCol="0" anchor="t">
            <a:noAutofit/>
          </a:bodyPr>
          <a:lstStyle/>
          <a:p>
            <a:pPr marL="0" indent="0">
              <a:lnSpc>
                <a:spcPct val="90000"/>
              </a:lnSpc>
              <a:buNone/>
            </a:pPr>
            <a:r>
              <a:rPr lang="en-US" sz="2100">
                <a:solidFill>
                  <a:srgbClr val="000000"/>
                </a:solidFill>
              </a:rPr>
              <a:t>A process in place when first impressions o</a:t>
            </a:r>
            <a:r>
              <a:rPr lang="en-US" sz="2100">
                <a:solidFill>
                  <a:schemeClr val="tx1"/>
                </a:solidFill>
              </a:rPr>
              <a:t>r moments of truth do not meet our own standards:</a:t>
            </a:r>
          </a:p>
          <a:p>
            <a:pPr marL="0" indent="0">
              <a:lnSpc>
                <a:spcPct val="90000"/>
              </a:lnSpc>
              <a:buNone/>
            </a:pPr>
            <a:endParaRPr lang="en-US" sz="2100">
              <a:solidFill>
                <a:schemeClr val="tx1"/>
              </a:solidFill>
            </a:endParaRPr>
          </a:p>
          <a:p>
            <a:pPr>
              <a:lnSpc>
                <a:spcPct val="90000"/>
              </a:lnSpc>
            </a:pPr>
            <a:r>
              <a:rPr lang="en-US" altLang="en-US" sz="2100">
                <a:solidFill>
                  <a:schemeClr val="tx1"/>
                </a:solidFill>
              </a:rPr>
              <a:t>When our external customers anticipated or perceived expectations have or are not being met</a:t>
            </a:r>
            <a:endParaRPr lang="en-US" sz="2100">
              <a:solidFill>
                <a:schemeClr val="tx1"/>
              </a:solidFill>
            </a:endParaRPr>
          </a:p>
          <a:p>
            <a:pPr>
              <a:lnSpc>
                <a:spcPct val="90000"/>
              </a:lnSpc>
            </a:pPr>
            <a:endParaRPr lang="en-US" altLang="en-US" sz="2100"/>
          </a:p>
          <a:p>
            <a:pPr marL="0" indent="0">
              <a:lnSpc>
                <a:spcPct val="90000"/>
              </a:lnSpc>
              <a:buNone/>
            </a:pPr>
            <a:endParaRPr lang="en-US" altLang="en-US" sz="2100"/>
          </a:p>
          <a:p>
            <a:pPr eaLnBrk="1" hangingPunct="1">
              <a:lnSpc>
                <a:spcPct val="90000"/>
              </a:lnSpc>
              <a:buFont typeface="Wingdings" pitchFamily="2" charset="2"/>
              <a:buNone/>
            </a:pPr>
            <a:endParaRPr lang="en-US" altLang="en-US" sz="2100"/>
          </a:p>
        </p:txBody>
      </p:sp>
      <p:pic>
        <p:nvPicPr>
          <p:cNvPr id="2" name="Picture 1">
            <a:extLst>
              <a:ext uri="{FF2B5EF4-FFF2-40B4-BE49-F238E27FC236}">
                <a16:creationId xmlns:a16="http://schemas.microsoft.com/office/drawing/2014/main" id="{39DA238C-39C3-0A99-35B3-D98F899E36A8}"/>
              </a:ext>
            </a:extLst>
          </p:cNvPr>
          <p:cNvPicPr>
            <a:picLocks noChangeAspect="1"/>
          </p:cNvPicPr>
          <p:nvPr/>
        </p:nvPicPr>
        <p:blipFill>
          <a:blip r:embed="rId3"/>
          <a:stretch>
            <a:fillRect/>
          </a:stretch>
        </p:blipFill>
        <p:spPr>
          <a:xfrm>
            <a:off x="4906567" y="2583486"/>
            <a:ext cx="3086440" cy="2140063"/>
          </a:xfrm>
          <a:prstGeom prst="rect">
            <a:avLst/>
          </a:prstGeom>
        </p:spPr>
      </p:pic>
    </p:spTree>
    <p:extLst>
      <p:ext uri="{BB962C8B-B14F-4D97-AF65-F5344CB8AC3E}">
        <p14:creationId xmlns:p14="http://schemas.microsoft.com/office/powerpoint/2010/main" val="175840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1169" y="1021051"/>
            <a:ext cx="5357928" cy="618445"/>
          </a:xfrm>
        </p:spPr>
        <p:txBody>
          <a:bodyPr>
            <a:normAutofit/>
          </a:bodyPr>
          <a:lstStyle/>
          <a:p>
            <a:pPr algn="ctr"/>
            <a:r>
              <a:rPr lang="en-US" b="1"/>
              <a:t>Service to Each Other</a:t>
            </a:r>
            <a:endParaRPr lang="en-US"/>
          </a:p>
        </p:txBody>
      </p:sp>
      <p:graphicFrame>
        <p:nvGraphicFramePr>
          <p:cNvPr id="6" name="Content Placeholder 3">
            <a:extLst>
              <a:ext uri="{FF2B5EF4-FFF2-40B4-BE49-F238E27FC236}">
                <a16:creationId xmlns:a16="http://schemas.microsoft.com/office/drawing/2014/main" id="{E64659E9-3B81-2BB3-07F9-AFFCCF962EFD}"/>
              </a:ext>
            </a:extLst>
          </p:cNvPr>
          <p:cNvGraphicFramePr>
            <a:graphicFrameLocks noGrp="1"/>
          </p:cNvGraphicFramePr>
          <p:nvPr>
            <p:ph idx="1"/>
          </p:nvPr>
        </p:nvGraphicFramePr>
        <p:xfrm>
          <a:off x="1473724" y="2038774"/>
          <a:ext cx="5136995" cy="3480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9401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4B25-4645-F0EB-6A50-A25727B82E3E}"/>
              </a:ext>
            </a:extLst>
          </p:cNvPr>
          <p:cNvSpPr>
            <a:spLocks noGrp="1"/>
          </p:cNvSpPr>
          <p:nvPr>
            <p:ph type="title"/>
          </p:nvPr>
        </p:nvSpPr>
        <p:spPr>
          <a:xfrm>
            <a:off x="818713" y="453315"/>
            <a:ext cx="6345566" cy="990600"/>
          </a:xfrm>
        </p:spPr>
        <p:txBody>
          <a:bodyPr anchor="ctr">
            <a:normAutofit/>
          </a:bodyPr>
          <a:lstStyle/>
          <a:p>
            <a:r>
              <a:rPr lang="en-US" b="1" dirty="0"/>
              <a:t>Meet the IT Team Members</a:t>
            </a:r>
            <a:endParaRPr lang="en-US" dirty="0"/>
          </a:p>
        </p:txBody>
      </p:sp>
      <p:pic>
        <p:nvPicPr>
          <p:cNvPr id="9" name="Picture 8">
            <a:extLst>
              <a:ext uri="{FF2B5EF4-FFF2-40B4-BE49-F238E27FC236}">
                <a16:creationId xmlns:a16="http://schemas.microsoft.com/office/drawing/2014/main" id="{A841307D-E0DA-A0D9-5291-3171EE9C2A01}"/>
              </a:ext>
            </a:extLst>
          </p:cNvPr>
          <p:cNvPicPr>
            <a:picLocks noChangeAspect="1"/>
          </p:cNvPicPr>
          <p:nvPr/>
        </p:nvPicPr>
        <p:blipFill>
          <a:blip r:embed="rId3"/>
          <a:srcRect/>
          <a:stretch/>
        </p:blipFill>
        <p:spPr>
          <a:xfrm>
            <a:off x="5328165" y="1789513"/>
            <a:ext cx="1525396" cy="1951183"/>
          </a:xfrm>
          <a:prstGeom prst="rect">
            <a:avLst/>
          </a:prstGeom>
          <a:effectLst>
            <a:outerShdw blurRad="63500" dist="38100" dir="13500000" sx="102000" sy="102000" algn="br" rotWithShape="0">
              <a:schemeClr val="accent2">
                <a:alpha val="40000"/>
              </a:schemeClr>
            </a:outerShdw>
          </a:effectLst>
        </p:spPr>
      </p:pic>
      <p:pic>
        <p:nvPicPr>
          <p:cNvPr id="7" name="Picture 6" descr="A person with a beard&#10;&#10;Description automatically generated">
            <a:extLst>
              <a:ext uri="{FF2B5EF4-FFF2-40B4-BE49-F238E27FC236}">
                <a16:creationId xmlns:a16="http://schemas.microsoft.com/office/drawing/2014/main" id="{A0E49ABE-D279-09B0-8E89-8C4F9D5B1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624" y="1789512"/>
            <a:ext cx="1525396" cy="1951184"/>
          </a:xfrm>
          <a:prstGeom prst="rect">
            <a:avLst/>
          </a:prstGeom>
          <a:effectLst>
            <a:outerShdw blurRad="63500" dist="38100" dir="13500000" sx="102000" sy="102000" algn="br" rotWithShape="0">
              <a:schemeClr val="accent2">
                <a:alpha val="40000"/>
              </a:schemeClr>
            </a:outerShdw>
          </a:effectLst>
        </p:spPr>
      </p:pic>
      <p:pic>
        <p:nvPicPr>
          <p:cNvPr id="11" name="Picture 10" descr="A person with a beard and mustache&#10;&#10;Description automatically generated">
            <a:extLst>
              <a:ext uri="{FF2B5EF4-FFF2-40B4-BE49-F238E27FC236}">
                <a16:creationId xmlns:a16="http://schemas.microsoft.com/office/drawing/2014/main" id="{A76656DF-E51C-1C2C-E797-BB43F1168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12" y="1789512"/>
            <a:ext cx="1587406" cy="1953167"/>
          </a:xfrm>
          <a:prstGeom prst="rect">
            <a:avLst/>
          </a:prstGeom>
          <a:effectLst>
            <a:outerShdw blurRad="63500" dist="38100" dir="13500000" sx="102000" sy="102000" algn="br" rotWithShape="0">
              <a:schemeClr val="accent2">
                <a:alpha val="40000"/>
              </a:schemeClr>
            </a:outerShdw>
          </a:effectLst>
        </p:spPr>
      </p:pic>
      <p:sp>
        <p:nvSpPr>
          <p:cNvPr id="3" name="Rectangle: Rounded Corners 2">
            <a:extLst>
              <a:ext uri="{FF2B5EF4-FFF2-40B4-BE49-F238E27FC236}">
                <a16:creationId xmlns:a16="http://schemas.microsoft.com/office/drawing/2014/main" id="{F7340839-391D-6B6C-A346-AFA0909AA258}"/>
              </a:ext>
            </a:extLst>
          </p:cNvPr>
          <p:cNvSpPr/>
          <p:nvPr/>
        </p:nvSpPr>
        <p:spPr>
          <a:xfrm>
            <a:off x="818713" y="3976339"/>
            <a:ext cx="1751767" cy="45720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7EE849-BEA1-4EB0-4DA3-EE7716DAE397}"/>
              </a:ext>
            </a:extLst>
          </p:cNvPr>
          <p:cNvSpPr txBox="1"/>
          <p:nvPr/>
        </p:nvSpPr>
        <p:spPr>
          <a:xfrm>
            <a:off x="845073" y="4020273"/>
            <a:ext cx="1587406" cy="369332"/>
          </a:xfrm>
          <a:prstGeom prst="rect">
            <a:avLst/>
          </a:prstGeom>
          <a:noFill/>
        </p:spPr>
        <p:txBody>
          <a:bodyPr wrap="square" rtlCol="0">
            <a:spAutoFit/>
          </a:bodyPr>
          <a:lstStyle/>
          <a:p>
            <a:pPr algn="ctr"/>
            <a:r>
              <a:rPr lang="en-US" dirty="0"/>
              <a:t>Joe Rowley</a:t>
            </a:r>
          </a:p>
        </p:txBody>
      </p:sp>
      <p:sp>
        <p:nvSpPr>
          <p:cNvPr id="6" name="Rectangle: Rounded Corners 5">
            <a:extLst>
              <a:ext uri="{FF2B5EF4-FFF2-40B4-BE49-F238E27FC236}">
                <a16:creationId xmlns:a16="http://schemas.microsoft.com/office/drawing/2014/main" id="{29A784AD-47BF-10A0-C0CC-3C2F04AAAB5E}"/>
              </a:ext>
            </a:extLst>
          </p:cNvPr>
          <p:cNvSpPr/>
          <p:nvPr/>
        </p:nvSpPr>
        <p:spPr>
          <a:xfrm>
            <a:off x="3009589" y="3973252"/>
            <a:ext cx="1751767" cy="45720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E3651F5-B770-8147-4607-EA1ADCD0CE76}"/>
              </a:ext>
            </a:extLst>
          </p:cNvPr>
          <p:cNvSpPr/>
          <p:nvPr/>
        </p:nvSpPr>
        <p:spPr>
          <a:xfrm>
            <a:off x="5171585" y="3973252"/>
            <a:ext cx="1751767" cy="45720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EAD0686-6E24-7FF3-CA04-707D85E83019}"/>
              </a:ext>
            </a:extLst>
          </p:cNvPr>
          <p:cNvSpPr txBox="1"/>
          <p:nvPr/>
        </p:nvSpPr>
        <p:spPr>
          <a:xfrm>
            <a:off x="3036473" y="4010320"/>
            <a:ext cx="1687697" cy="369332"/>
          </a:xfrm>
          <a:prstGeom prst="rect">
            <a:avLst/>
          </a:prstGeom>
          <a:noFill/>
        </p:spPr>
        <p:txBody>
          <a:bodyPr wrap="square" rtlCol="0">
            <a:spAutoFit/>
          </a:bodyPr>
          <a:lstStyle/>
          <a:p>
            <a:pPr algn="ctr"/>
            <a:r>
              <a:rPr lang="en-US" dirty="0"/>
              <a:t>Jason Lazenby</a:t>
            </a:r>
          </a:p>
        </p:txBody>
      </p:sp>
      <p:sp>
        <p:nvSpPr>
          <p:cNvPr id="10" name="TextBox 9">
            <a:extLst>
              <a:ext uri="{FF2B5EF4-FFF2-40B4-BE49-F238E27FC236}">
                <a16:creationId xmlns:a16="http://schemas.microsoft.com/office/drawing/2014/main" id="{FF077E83-071B-1C74-5CE1-72052076C70F}"/>
              </a:ext>
            </a:extLst>
          </p:cNvPr>
          <p:cNvSpPr txBox="1"/>
          <p:nvPr/>
        </p:nvSpPr>
        <p:spPr>
          <a:xfrm>
            <a:off x="5200465" y="3973252"/>
            <a:ext cx="1687697" cy="369332"/>
          </a:xfrm>
          <a:prstGeom prst="rect">
            <a:avLst/>
          </a:prstGeom>
          <a:noFill/>
        </p:spPr>
        <p:txBody>
          <a:bodyPr wrap="square" rtlCol="0">
            <a:spAutoFit/>
          </a:bodyPr>
          <a:lstStyle/>
          <a:p>
            <a:pPr algn="ctr"/>
            <a:r>
              <a:rPr lang="en-US" dirty="0"/>
              <a:t>Josh Bartz</a:t>
            </a:r>
          </a:p>
        </p:txBody>
      </p:sp>
    </p:spTree>
    <p:extLst>
      <p:ext uri="{BB962C8B-B14F-4D97-AF65-F5344CB8AC3E}">
        <p14:creationId xmlns:p14="http://schemas.microsoft.com/office/powerpoint/2010/main" val="279610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0618" y="1100920"/>
            <a:ext cx="5430913" cy="969538"/>
          </a:xfrm>
        </p:spPr>
        <p:txBody>
          <a:bodyPr>
            <a:normAutofit/>
          </a:bodyPr>
          <a:lstStyle/>
          <a:p>
            <a:pPr algn="ctr"/>
            <a:r>
              <a:rPr lang="en-US" b="1"/>
              <a:t>Why Our Culture is Successful</a:t>
            </a:r>
          </a:p>
        </p:txBody>
      </p:sp>
      <p:graphicFrame>
        <p:nvGraphicFramePr>
          <p:cNvPr id="4" name="Diagram 3"/>
          <p:cNvGraphicFramePr/>
          <p:nvPr/>
        </p:nvGraphicFramePr>
        <p:xfrm>
          <a:off x="1993843" y="1792364"/>
          <a:ext cx="5162717" cy="4045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Elbow Connector 6"/>
          <p:cNvCxnSpPr/>
          <p:nvPr/>
        </p:nvCxnSpPr>
        <p:spPr>
          <a:xfrm rot="5400000" flipH="1" flipV="1">
            <a:off x="9438583" y="1790096"/>
            <a:ext cx="18704" cy="7144"/>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48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4AD00-0BA3-70C5-F607-88AF1DDBE113}"/>
              </a:ext>
            </a:extLst>
          </p:cNvPr>
          <p:cNvPicPr>
            <a:picLocks noChangeAspect="1"/>
          </p:cNvPicPr>
          <p:nvPr/>
        </p:nvPicPr>
        <p:blipFill>
          <a:blip r:embed="rId3"/>
          <a:stretch>
            <a:fillRect/>
          </a:stretch>
        </p:blipFill>
        <p:spPr>
          <a:xfrm>
            <a:off x="690395" y="2099389"/>
            <a:ext cx="6363548" cy="2198922"/>
          </a:xfrm>
          <a:prstGeom prst="rect">
            <a:avLst/>
          </a:prstGeom>
        </p:spPr>
      </p:pic>
    </p:spTree>
    <p:extLst>
      <p:ext uri="{BB962C8B-B14F-4D97-AF65-F5344CB8AC3E}">
        <p14:creationId xmlns:p14="http://schemas.microsoft.com/office/powerpoint/2010/main" val="2647226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1371600"/>
            <a:ext cx="5829300" cy="1335081"/>
          </a:xfrm>
        </p:spPr>
        <p:txBody>
          <a:bodyPr/>
          <a:lstStyle/>
          <a:p>
            <a:r>
              <a:rPr lang="en-US" b="1" dirty="0"/>
              <a:t>Stoughton Health</a:t>
            </a:r>
          </a:p>
        </p:txBody>
      </p:sp>
      <p:sp>
        <p:nvSpPr>
          <p:cNvPr id="5" name="Subtitle 4"/>
          <p:cNvSpPr>
            <a:spLocks noGrp="1"/>
          </p:cNvSpPr>
          <p:nvPr>
            <p:ph type="subTitle" idx="1"/>
          </p:nvPr>
        </p:nvSpPr>
        <p:spPr>
          <a:xfrm>
            <a:off x="1820718" y="3086100"/>
            <a:ext cx="4800600" cy="1104900"/>
          </a:xfrm>
        </p:spPr>
        <p:txBody>
          <a:bodyPr>
            <a:noAutofit/>
          </a:bodyPr>
          <a:lstStyle/>
          <a:p>
            <a:r>
              <a:rPr lang="en-US" sz="3600" b="1" dirty="0">
                <a:solidFill>
                  <a:schemeClr val="accent2">
                    <a:lumMod val="50000"/>
                  </a:schemeClr>
                </a:solidFill>
              </a:rPr>
              <a:t>HIPAA Staff Training  In-service</a:t>
            </a:r>
          </a:p>
        </p:txBody>
      </p:sp>
    </p:spTree>
    <p:extLst>
      <p:ext uri="{BB962C8B-B14F-4D97-AF65-F5344CB8AC3E}">
        <p14:creationId xmlns:p14="http://schemas.microsoft.com/office/powerpoint/2010/main" val="477897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871" y="900250"/>
            <a:ext cx="6172200" cy="939546"/>
          </a:xfrm>
        </p:spPr>
        <p:txBody>
          <a:bodyPr/>
          <a:lstStyle/>
          <a:p>
            <a:r>
              <a:rPr lang="en-US" b="1" dirty="0"/>
              <a:t>HIPAA Definition</a:t>
            </a:r>
          </a:p>
        </p:txBody>
      </p:sp>
      <p:sp>
        <p:nvSpPr>
          <p:cNvPr id="2" name="Content Placeholder 1"/>
          <p:cNvSpPr>
            <a:spLocks noGrp="1"/>
          </p:cNvSpPr>
          <p:nvPr>
            <p:ph idx="1"/>
          </p:nvPr>
        </p:nvSpPr>
        <p:spPr>
          <a:xfrm>
            <a:off x="440871" y="1839796"/>
            <a:ext cx="7042280" cy="4281085"/>
          </a:xfrm>
        </p:spPr>
        <p:txBody>
          <a:bodyPr>
            <a:normAutofit/>
          </a:bodyPr>
          <a:lstStyle/>
          <a:p>
            <a:pPr>
              <a:spcBef>
                <a:spcPct val="50000"/>
              </a:spcBef>
            </a:pPr>
            <a:r>
              <a:rPr lang="en-US" sz="2400" u="sng" dirty="0"/>
              <a:t>H</a:t>
            </a:r>
            <a:r>
              <a:rPr lang="en-US" sz="2400" dirty="0"/>
              <a:t>ealth </a:t>
            </a:r>
            <a:r>
              <a:rPr lang="en-US" sz="2400" u="sng" dirty="0"/>
              <a:t>I</a:t>
            </a:r>
            <a:r>
              <a:rPr lang="en-US" sz="2400" dirty="0"/>
              <a:t>nsurance </a:t>
            </a:r>
            <a:r>
              <a:rPr lang="en-US" sz="2400" u="sng" dirty="0"/>
              <a:t>P</a:t>
            </a:r>
            <a:r>
              <a:rPr lang="en-US" sz="2400" dirty="0"/>
              <a:t>ortability and </a:t>
            </a:r>
            <a:r>
              <a:rPr lang="en-US" sz="2400" u="sng" dirty="0"/>
              <a:t>A</a:t>
            </a:r>
            <a:r>
              <a:rPr lang="en-US" sz="2400" dirty="0"/>
              <a:t>ccountability </a:t>
            </a:r>
            <a:r>
              <a:rPr lang="en-US" sz="2400" u="sng" dirty="0"/>
              <a:t>A</a:t>
            </a:r>
            <a:r>
              <a:rPr lang="en-US" sz="2400" dirty="0"/>
              <a:t>ct. </a:t>
            </a:r>
          </a:p>
          <a:p>
            <a:pPr lvl="1">
              <a:spcBef>
                <a:spcPct val="50000"/>
              </a:spcBef>
            </a:pPr>
            <a:r>
              <a:rPr lang="en-US" sz="2000" dirty="0">
                <a:solidFill>
                  <a:schemeClr val="tx1"/>
                </a:solidFill>
              </a:rPr>
              <a:t>Went into effect in 1996 giving everyone the right to access their own health information</a:t>
            </a:r>
          </a:p>
          <a:p>
            <a:pPr>
              <a:spcBef>
                <a:spcPct val="50000"/>
              </a:spcBef>
            </a:pPr>
            <a:r>
              <a:rPr lang="en-US" sz="2400" dirty="0"/>
              <a:t>Purpose is to protect privacy and security of Patient Health Information (PHI)</a:t>
            </a:r>
          </a:p>
          <a:p>
            <a:endParaRPr lang="en-US" sz="2400" dirty="0"/>
          </a:p>
        </p:txBody>
      </p:sp>
    </p:spTree>
    <p:extLst>
      <p:ext uri="{BB962C8B-B14F-4D97-AF65-F5344CB8AC3E}">
        <p14:creationId xmlns:p14="http://schemas.microsoft.com/office/powerpoint/2010/main" val="1369430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060" y="749559"/>
            <a:ext cx="6347713" cy="1320800"/>
          </a:xfrm>
        </p:spPr>
        <p:txBody>
          <a:bodyPr/>
          <a:lstStyle/>
          <a:p>
            <a:r>
              <a:rPr lang="en-US" b="1" dirty="0"/>
              <a:t>What is PHI?</a:t>
            </a:r>
          </a:p>
        </p:txBody>
      </p:sp>
      <p:sp>
        <p:nvSpPr>
          <p:cNvPr id="2" name="Content Placeholder 1"/>
          <p:cNvSpPr>
            <a:spLocks noGrp="1"/>
          </p:cNvSpPr>
          <p:nvPr>
            <p:ph idx="1"/>
          </p:nvPr>
        </p:nvSpPr>
        <p:spPr>
          <a:xfrm>
            <a:off x="536535" y="1808984"/>
            <a:ext cx="5556250" cy="4433195"/>
          </a:xfrm>
        </p:spPr>
        <p:txBody>
          <a:bodyPr>
            <a:normAutofit/>
          </a:bodyPr>
          <a:lstStyle/>
          <a:p>
            <a:r>
              <a:rPr lang="en-US" dirty="0"/>
              <a:t>Name</a:t>
            </a:r>
          </a:p>
          <a:p>
            <a:r>
              <a:rPr lang="en-US" dirty="0"/>
              <a:t>Medical Record Number</a:t>
            </a:r>
          </a:p>
          <a:p>
            <a:r>
              <a:rPr lang="en-US" dirty="0"/>
              <a:t>Account Number</a:t>
            </a:r>
          </a:p>
          <a:p>
            <a:r>
              <a:rPr lang="en-US" dirty="0"/>
              <a:t>Birth Date</a:t>
            </a:r>
          </a:p>
          <a:p>
            <a:r>
              <a:rPr lang="en-US" dirty="0"/>
              <a:t>Social Security Number</a:t>
            </a:r>
          </a:p>
          <a:p>
            <a:r>
              <a:rPr lang="en-US" dirty="0"/>
              <a:t>Address</a:t>
            </a:r>
          </a:p>
          <a:p>
            <a:r>
              <a:rPr lang="en-US" dirty="0"/>
              <a:t>Admission, Service, or Discharge Date</a:t>
            </a:r>
          </a:p>
          <a:p>
            <a:r>
              <a:rPr lang="en-US" dirty="0"/>
              <a:t>Photos (i.e.: patient’s wounds)</a:t>
            </a:r>
          </a:p>
          <a:p>
            <a:r>
              <a:rPr lang="en-US" dirty="0"/>
              <a:t>Anything that could be used to identify a patient</a:t>
            </a:r>
          </a:p>
          <a:p>
            <a:endParaRPr lang="en-US" dirty="0"/>
          </a:p>
        </p:txBody>
      </p:sp>
    </p:spTree>
    <p:extLst>
      <p:ext uri="{BB962C8B-B14F-4D97-AF65-F5344CB8AC3E}">
        <p14:creationId xmlns:p14="http://schemas.microsoft.com/office/powerpoint/2010/main" val="3946496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674914"/>
            <a:ext cx="6347713" cy="1320800"/>
          </a:xfrm>
        </p:spPr>
        <p:txBody>
          <a:bodyPr/>
          <a:lstStyle/>
          <a:p>
            <a:r>
              <a:rPr lang="en-US" b="1" dirty="0"/>
              <a:t>HIPAA Training</a:t>
            </a:r>
          </a:p>
        </p:txBody>
      </p:sp>
      <p:sp>
        <p:nvSpPr>
          <p:cNvPr id="2" name="Content Placeholder 1"/>
          <p:cNvSpPr>
            <a:spLocks noGrp="1"/>
          </p:cNvSpPr>
          <p:nvPr>
            <p:ph idx="1"/>
          </p:nvPr>
        </p:nvSpPr>
        <p:spPr>
          <a:xfrm>
            <a:off x="609599" y="1728332"/>
            <a:ext cx="6063107" cy="2499612"/>
          </a:xfrm>
        </p:spPr>
        <p:txBody>
          <a:bodyPr>
            <a:normAutofit fontScale="92500"/>
          </a:bodyPr>
          <a:lstStyle/>
          <a:p>
            <a:r>
              <a:rPr lang="en-US" sz="2800" dirty="0"/>
              <a:t>All Stoughton Health employees and volunteers receive training upon hire</a:t>
            </a:r>
            <a:endParaRPr lang="en-US" dirty="0"/>
          </a:p>
          <a:p>
            <a:pPr marL="0" indent="0">
              <a:buNone/>
            </a:pPr>
            <a:endParaRPr lang="en-US" sz="1050" dirty="0"/>
          </a:p>
          <a:p>
            <a:r>
              <a:rPr lang="en-US" sz="2800" dirty="0"/>
              <a:t>Annual mandatory in-service for HIPAA for all employees and volunteers</a:t>
            </a:r>
          </a:p>
          <a:p>
            <a:endParaRPr lang="en-US" sz="2800" dirty="0"/>
          </a:p>
        </p:txBody>
      </p:sp>
    </p:spTree>
    <p:extLst>
      <p:ext uri="{BB962C8B-B14F-4D97-AF65-F5344CB8AC3E}">
        <p14:creationId xmlns:p14="http://schemas.microsoft.com/office/powerpoint/2010/main" val="1113929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7716" y="292096"/>
            <a:ext cx="6172200" cy="939546"/>
          </a:xfrm>
        </p:spPr>
        <p:txBody>
          <a:bodyPr>
            <a:normAutofit fontScale="90000"/>
          </a:bodyPr>
          <a:lstStyle/>
          <a:p>
            <a:r>
              <a:rPr lang="en-US" b="1" dirty="0"/>
              <a:t>Why is protecting PHI Important?  </a:t>
            </a:r>
            <a:br>
              <a:rPr lang="en-US" b="1" dirty="0"/>
            </a:br>
            <a:r>
              <a:rPr lang="en-US" b="1" dirty="0"/>
              <a:t>It’s a Patient’s Rights</a:t>
            </a:r>
          </a:p>
        </p:txBody>
      </p:sp>
      <p:sp>
        <p:nvSpPr>
          <p:cNvPr id="5" name="Content Placeholder 4"/>
          <p:cNvSpPr>
            <a:spLocks noGrp="1"/>
          </p:cNvSpPr>
          <p:nvPr>
            <p:ph idx="1"/>
          </p:nvPr>
        </p:nvSpPr>
        <p:spPr>
          <a:xfrm>
            <a:off x="528203" y="1832503"/>
            <a:ext cx="6777665" cy="3793855"/>
          </a:xfrm>
        </p:spPr>
        <p:txBody>
          <a:bodyPr>
            <a:normAutofit/>
          </a:bodyPr>
          <a:lstStyle/>
          <a:p>
            <a:pPr>
              <a:spcBef>
                <a:spcPts val="1800"/>
              </a:spcBef>
            </a:pPr>
            <a:r>
              <a:rPr lang="en-US" sz="2400" dirty="0"/>
              <a:t>Review and/or receive a copy of their medical information</a:t>
            </a:r>
          </a:p>
          <a:p>
            <a:pPr>
              <a:spcBef>
                <a:spcPts val="1800"/>
              </a:spcBef>
            </a:pPr>
            <a:r>
              <a:rPr lang="en-US" sz="2400" dirty="0"/>
              <a:t>Request to correct their medical information</a:t>
            </a:r>
          </a:p>
          <a:p>
            <a:pPr>
              <a:spcBef>
                <a:spcPts val="1800"/>
              </a:spcBef>
            </a:pPr>
            <a:r>
              <a:rPr lang="en-US" sz="2400" dirty="0"/>
              <a:t>Request restrictions on certain uses and disclosures</a:t>
            </a:r>
          </a:p>
          <a:p>
            <a:pPr>
              <a:spcBef>
                <a:spcPts val="1800"/>
              </a:spcBef>
            </a:pPr>
            <a:r>
              <a:rPr lang="en-US" sz="2400" dirty="0"/>
              <a:t>Receive confidential communication of their medical information</a:t>
            </a:r>
          </a:p>
          <a:p>
            <a:pPr>
              <a:spcBef>
                <a:spcPts val="1800"/>
              </a:spcBef>
            </a:pPr>
            <a:endParaRPr lang="en-US" sz="2400" dirty="0"/>
          </a:p>
        </p:txBody>
      </p:sp>
    </p:spTree>
    <p:extLst>
      <p:ext uri="{BB962C8B-B14F-4D97-AF65-F5344CB8AC3E}">
        <p14:creationId xmlns:p14="http://schemas.microsoft.com/office/powerpoint/2010/main" val="2442975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8" y="693575"/>
            <a:ext cx="6347713" cy="1320800"/>
          </a:xfrm>
        </p:spPr>
        <p:txBody>
          <a:bodyPr/>
          <a:lstStyle/>
          <a:p>
            <a:r>
              <a:rPr lang="en-US" b="1" dirty="0"/>
              <a:t>Patients’ Rights (continued)</a:t>
            </a:r>
          </a:p>
        </p:txBody>
      </p:sp>
      <p:sp>
        <p:nvSpPr>
          <p:cNvPr id="2" name="Content Placeholder 1"/>
          <p:cNvSpPr>
            <a:spLocks noGrp="1"/>
          </p:cNvSpPr>
          <p:nvPr>
            <p:ph idx="1"/>
          </p:nvPr>
        </p:nvSpPr>
        <p:spPr>
          <a:xfrm>
            <a:off x="609597" y="1678474"/>
            <a:ext cx="6108443" cy="2588022"/>
          </a:xfrm>
        </p:spPr>
        <p:txBody>
          <a:bodyPr>
            <a:normAutofit/>
          </a:bodyPr>
          <a:lstStyle/>
          <a:p>
            <a:pPr>
              <a:spcBef>
                <a:spcPts val="1800"/>
              </a:spcBef>
            </a:pPr>
            <a:r>
              <a:rPr lang="en-US" sz="2400" dirty="0"/>
              <a:t>Receive a record of disclosures of their medical information</a:t>
            </a:r>
          </a:p>
          <a:p>
            <a:pPr>
              <a:spcBef>
                <a:spcPts val="1800"/>
              </a:spcBef>
            </a:pPr>
            <a:r>
              <a:rPr lang="en-US" sz="2400" dirty="0"/>
              <a:t>Obtain a paper copy of  “Your Medical Information Rights”</a:t>
            </a:r>
          </a:p>
          <a:p>
            <a:pPr>
              <a:spcBef>
                <a:spcPts val="1800"/>
              </a:spcBef>
            </a:pPr>
            <a:r>
              <a:rPr lang="en-US" sz="2400" dirty="0"/>
              <a:t>File a complaint</a:t>
            </a:r>
          </a:p>
        </p:txBody>
      </p:sp>
    </p:spTree>
    <p:extLst>
      <p:ext uri="{BB962C8B-B14F-4D97-AF65-F5344CB8AC3E}">
        <p14:creationId xmlns:p14="http://schemas.microsoft.com/office/powerpoint/2010/main" val="2275879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4994" y="805542"/>
            <a:ext cx="7125479" cy="1320800"/>
          </a:xfrm>
        </p:spPr>
        <p:txBody>
          <a:bodyPr>
            <a:normAutofit/>
          </a:bodyPr>
          <a:lstStyle/>
          <a:p>
            <a:r>
              <a:rPr lang="en-US" b="1" dirty="0"/>
              <a:t>Patient Permission Not Needed</a:t>
            </a:r>
          </a:p>
        </p:txBody>
      </p:sp>
      <p:sp>
        <p:nvSpPr>
          <p:cNvPr id="2" name="Content Placeholder 1"/>
          <p:cNvSpPr>
            <a:spLocks noGrp="1"/>
          </p:cNvSpPr>
          <p:nvPr>
            <p:ph idx="1"/>
          </p:nvPr>
        </p:nvSpPr>
        <p:spPr>
          <a:xfrm>
            <a:off x="394994" y="1821499"/>
            <a:ext cx="5778500" cy="2499612"/>
          </a:xfrm>
        </p:spPr>
        <p:txBody>
          <a:bodyPr>
            <a:normAutofit/>
          </a:bodyPr>
          <a:lstStyle/>
          <a:p>
            <a:pPr>
              <a:spcBef>
                <a:spcPts val="1800"/>
              </a:spcBef>
            </a:pPr>
            <a:r>
              <a:rPr lang="en-US" sz="3200" dirty="0"/>
              <a:t>Treatment</a:t>
            </a:r>
          </a:p>
          <a:p>
            <a:pPr>
              <a:spcBef>
                <a:spcPts val="1800"/>
              </a:spcBef>
            </a:pPr>
            <a:r>
              <a:rPr lang="en-US" sz="3200" dirty="0"/>
              <a:t>Payment</a:t>
            </a:r>
          </a:p>
          <a:p>
            <a:pPr>
              <a:spcBef>
                <a:spcPts val="1800"/>
              </a:spcBef>
            </a:pPr>
            <a:r>
              <a:rPr lang="en-US" sz="3200" dirty="0"/>
              <a:t>Operations</a:t>
            </a:r>
          </a:p>
          <a:p>
            <a:pPr>
              <a:spcBef>
                <a:spcPts val="1800"/>
              </a:spcBef>
            </a:pPr>
            <a:endParaRPr lang="en-US" sz="2400" dirty="0"/>
          </a:p>
        </p:txBody>
      </p:sp>
    </p:spTree>
    <p:extLst>
      <p:ext uri="{BB962C8B-B14F-4D97-AF65-F5344CB8AC3E}">
        <p14:creationId xmlns:p14="http://schemas.microsoft.com/office/powerpoint/2010/main" val="4143155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1160106"/>
            <a:ext cx="6347713" cy="1320800"/>
          </a:xfrm>
        </p:spPr>
        <p:txBody>
          <a:bodyPr/>
          <a:lstStyle/>
          <a:p>
            <a:r>
              <a:rPr lang="en-US" b="1" dirty="0"/>
              <a:t>Treatment</a:t>
            </a:r>
          </a:p>
        </p:txBody>
      </p:sp>
      <p:sp>
        <p:nvSpPr>
          <p:cNvPr id="2" name="Content Placeholder 1"/>
          <p:cNvSpPr>
            <a:spLocks noGrp="1"/>
          </p:cNvSpPr>
          <p:nvPr>
            <p:ph idx="1"/>
          </p:nvPr>
        </p:nvSpPr>
        <p:spPr>
          <a:xfrm>
            <a:off x="609599" y="2179194"/>
            <a:ext cx="5778500" cy="2499612"/>
          </a:xfrm>
        </p:spPr>
        <p:txBody>
          <a:bodyPr>
            <a:normAutofit/>
          </a:bodyPr>
          <a:lstStyle/>
          <a:p>
            <a:r>
              <a:rPr lang="en-US" sz="2800" dirty="0"/>
              <a:t>You do not need permission to use or disclose PHI in the process of treating patient or making arrangements for treatment.</a:t>
            </a:r>
          </a:p>
          <a:p>
            <a:endParaRPr lang="en-US" sz="2400" dirty="0"/>
          </a:p>
        </p:txBody>
      </p:sp>
    </p:spTree>
    <p:extLst>
      <p:ext uri="{BB962C8B-B14F-4D97-AF65-F5344CB8AC3E}">
        <p14:creationId xmlns:p14="http://schemas.microsoft.com/office/powerpoint/2010/main" val="3824317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A637-E1D9-4989-2593-7B9AA83472FE}"/>
              </a:ext>
            </a:extLst>
          </p:cNvPr>
          <p:cNvSpPr>
            <a:spLocks noGrp="1"/>
          </p:cNvSpPr>
          <p:nvPr>
            <p:ph type="title"/>
          </p:nvPr>
        </p:nvSpPr>
        <p:spPr>
          <a:xfrm>
            <a:off x="524785" y="1043279"/>
            <a:ext cx="5297791" cy="869400"/>
          </a:xfrm>
        </p:spPr>
        <p:txBody>
          <a:bodyPr vert="horz" lIns="68580" tIns="34290" rIns="68580" bIns="34290" rtlCol="0" anchor="ctr">
            <a:normAutofit/>
          </a:bodyPr>
          <a:lstStyle/>
          <a:p>
            <a:r>
              <a:rPr lang="en-US" sz="3000">
                <a:solidFill>
                  <a:srgbClr val="FFFFFF"/>
                </a:solidFill>
              </a:rPr>
              <a:t>Technical Support Options</a:t>
            </a:r>
          </a:p>
        </p:txBody>
      </p:sp>
      <p:graphicFrame>
        <p:nvGraphicFramePr>
          <p:cNvPr id="5" name="Content Placeholder 4">
            <a:extLst>
              <a:ext uri="{FF2B5EF4-FFF2-40B4-BE49-F238E27FC236}">
                <a16:creationId xmlns:a16="http://schemas.microsoft.com/office/drawing/2014/main" id="{8CACF996-67D1-2378-47B6-B82982957E51}"/>
              </a:ext>
            </a:extLst>
          </p:cNvPr>
          <p:cNvGraphicFramePr>
            <a:graphicFrameLocks noGrp="1"/>
          </p:cNvGraphicFramePr>
          <p:nvPr>
            <p:ph sz="half" idx="1"/>
            <p:extLst>
              <p:ext uri="{D42A27DB-BD31-4B8C-83A1-F6EECF244321}">
                <p14:modId xmlns:p14="http://schemas.microsoft.com/office/powerpoint/2010/main" val="4283100224"/>
              </p:ext>
            </p:extLst>
          </p:nvPr>
        </p:nvGraphicFramePr>
        <p:xfrm>
          <a:off x="123553" y="1193102"/>
          <a:ext cx="6983418" cy="3858737"/>
        </p:xfrm>
        <a:graphic>
          <a:graphicData uri="http://schemas.openxmlformats.org/drawingml/2006/table">
            <a:tbl>
              <a:tblPr firstRow="1" bandRow="1">
                <a:noFill/>
                <a:tableStyleId>{5C22544A-7EE6-4342-B048-85BDC9FD1C3A}</a:tableStyleId>
              </a:tblPr>
              <a:tblGrid>
                <a:gridCol w="1584815">
                  <a:extLst>
                    <a:ext uri="{9D8B030D-6E8A-4147-A177-3AD203B41FA5}">
                      <a16:colId xmlns:a16="http://schemas.microsoft.com/office/drawing/2014/main" val="2391578787"/>
                    </a:ext>
                  </a:extLst>
                </a:gridCol>
                <a:gridCol w="1391888">
                  <a:extLst>
                    <a:ext uri="{9D8B030D-6E8A-4147-A177-3AD203B41FA5}">
                      <a16:colId xmlns:a16="http://schemas.microsoft.com/office/drawing/2014/main" val="358802479"/>
                    </a:ext>
                  </a:extLst>
                </a:gridCol>
                <a:gridCol w="4006715">
                  <a:extLst>
                    <a:ext uri="{9D8B030D-6E8A-4147-A177-3AD203B41FA5}">
                      <a16:colId xmlns:a16="http://schemas.microsoft.com/office/drawing/2014/main" val="1933068839"/>
                    </a:ext>
                  </a:extLst>
                </a:gridCol>
              </a:tblGrid>
              <a:tr h="397893">
                <a:tc>
                  <a:txBody>
                    <a:bodyPr/>
                    <a:lstStyle/>
                    <a:p>
                      <a:r>
                        <a:rPr lang="en-US" sz="1100">
                          <a:solidFill>
                            <a:schemeClr val="tx1">
                              <a:lumMod val="75000"/>
                              <a:lumOff val="25000"/>
                            </a:schemeClr>
                          </a:solidFill>
                        </a:rPr>
                        <a:t>Issue Type</a:t>
                      </a:r>
                    </a:p>
                  </a:txBody>
                  <a:tcPr marL="133618" marR="80171" marT="80171" marB="80171">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US" sz="1100">
                          <a:solidFill>
                            <a:schemeClr val="tx1">
                              <a:lumMod val="75000"/>
                              <a:lumOff val="25000"/>
                            </a:schemeClr>
                          </a:solidFill>
                        </a:rPr>
                        <a:t>Support Group</a:t>
                      </a:r>
                    </a:p>
                  </a:txBody>
                  <a:tcPr marL="133618" marR="80171" marT="80171" marB="80171">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US" sz="1100">
                          <a:solidFill>
                            <a:schemeClr val="tx1">
                              <a:lumMod val="75000"/>
                              <a:lumOff val="25000"/>
                            </a:schemeClr>
                          </a:solidFill>
                        </a:rPr>
                        <a:t>Contact</a:t>
                      </a:r>
                    </a:p>
                  </a:txBody>
                  <a:tcPr marL="133618" marR="80171" marT="80171" marB="80171">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3914418576"/>
                  </a:ext>
                </a:extLst>
              </a:tr>
              <a:tr h="331578">
                <a:tc>
                  <a:txBody>
                    <a:bodyPr/>
                    <a:lstStyle/>
                    <a:p>
                      <a:r>
                        <a:rPr lang="en-US" sz="800">
                          <a:solidFill>
                            <a:schemeClr val="tx1">
                              <a:lumMod val="75000"/>
                              <a:lumOff val="25000"/>
                            </a:schemeClr>
                          </a:solidFill>
                        </a:rPr>
                        <a:t>Epic</a:t>
                      </a:r>
                    </a:p>
                  </a:txBody>
                  <a:tcPr marL="133618" marR="69481" marT="69481" marB="6948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US" sz="800" dirty="0">
                          <a:solidFill>
                            <a:schemeClr val="tx1">
                              <a:lumMod val="75000"/>
                              <a:lumOff val="25000"/>
                            </a:schemeClr>
                          </a:solidFill>
                        </a:rPr>
                        <a:t>x2200 or eHelp (using the </a:t>
                      </a:r>
                      <a:r>
                        <a:rPr lang="en-US" sz="800" b="1" dirty="0">
                          <a:solidFill>
                            <a:schemeClr val="tx1">
                              <a:lumMod val="75000"/>
                              <a:lumOff val="25000"/>
                            </a:schemeClr>
                          </a:solidFill>
                        </a:rPr>
                        <a:t>IS Tech Support</a:t>
                      </a:r>
                      <a:r>
                        <a:rPr lang="en-US" sz="800" dirty="0">
                          <a:solidFill>
                            <a:schemeClr val="tx1">
                              <a:lumMod val="75000"/>
                              <a:lumOff val="25000"/>
                            </a:schemeClr>
                          </a:solidFill>
                        </a:rPr>
                        <a:t> link on the Intranet)</a:t>
                      </a:r>
                    </a:p>
                  </a:txBody>
                  <a:tcPr marL="133618" marR="69481" marT="69481" marB="6948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301002884"/>
                  </a:ext>
                </a:extLst>
              </a:tr>
              <a:tr h="331578">
                <a:tc>
                  <a:txBody>
                    <a:bodyPr/>
                    <a:lstStyle/>
                    <a:p>
                      <a:r>
                        <a:rPr lang="en-US" sz="800">
                          <a:solidFill>
                            <a:schemeClr val="tx1">
                              <a:lumMod val="75000"/>
                              <a:lumOff val="25000"/>
                            </a:schemeClr>
                          </a:solidFill>
                        </a:rPr>
                        <a:t>Computer Hardware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4294330006"/>
                  </a:ext>
                </a:extLst>
              </a:tr>
              <a:tr h="331578">
                <a:tc>
                  <a:txBody>
                    <a:bodyPr/>
                    <a:lstStyle/>
                    <a:p>
                      <a:r>
                        <a:rPr lang="en-US" sz="800">
                          <a:solidFill>
                            <a:schemeClr val="tx1">
                              <a:lumMod val="75000"/>
                              <a:lumOff val="25000"/>
                            </a:schemeClr>
                          </a:solidFill>
                        </a:rPr>
                        <a:t>Password/Email</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664592639"/>
                  </a:ext>
                </a:extLst>
              </a:tr>
              <a:tr h="331578">
                <a:tc>
                  <a:txBody>
                    <a:bodyPr/>
                    <a:lstStyle/>
                    <a:p>
                      <a:r>
                        <a:rPr lang="en-US" sz="800">
                          <a:solidFill>
                            <a:schemeClr val="tx1">
                              <a:lumMod val="75000"/>
                              <a:lumOff val="25000"/>
                            </a:schemeClr>
                          </a:solidFill>
                        </a:rPr>
                        <a:t>Network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246623268"/>
                  </a:ext>
                </a:extLst>
              </a:tr>
              <a:tr h="331578">
                <a:tc>
                  <a:txBody>
                    <a:bodyPr/>
                    <a:lstStyle/>
                    <a:p>
                      <a:r>
                        <a:rPr lang="en-US" sz="800">
                          <a:solidFill>
                            <a:schemeClr val="tx1">
                              <a:lumMod val="75000"/>
                              <a:lumOff val="25000"/>
                            </a:schemeClr>
                          </a:solidFill>
                        </a:rPr>
                        <a:t>Phone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909528308"/>
                  </a:ext>
                </a:extLst>
              </a:tr>
              <a:tr h="331578">
                <a:tc>
                  <a:txBody>
                    <a:bodyPr/>
                    <a:lstStyle/>
                    <a:p>
                      <a:r>
                        <a:rPr lang="en-US" sz="800">
                          <a:solidFill>
                            <a:schemeClr val="tx1">
                              <a:lumMod val="75000"/>
                              <a:lumOff val="25000"/>
                            </a:schemeClr>
                          </a:solidFill>
                        </a:rPr>
                        <a:t>Non-vendor Software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483814797"/>
                  </a:ext>
                </a:extLst>
              </a:tr>
              <a:tr h="331578">
                <a:tc>
                  <a:txBody>
                    <a:bodyPr/>
                    <a:lstStyle/>
                    <a:p>
                      <a:r>
                        <a:rPr lang="en-US" sz="800">
                          <a:solidFill>
                            <a:schemeClr val="tx1">
                              <a:lumMod val="75000"/>
                              <a:lumOff val="25000"/>
                            </a:schemeClr>
                          </a:solidFill>
                        </a:rPr>
                        <a:t>Medical Equipment</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BioMed</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608-221-8995</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126404735"/>
                  </a:ext>
                </a:extLst>
              </a:tr>
              <a:tr h="331578">
                <a:tc>
                  <a:txBody>
                    <a:bodyPr/>
                    <a:lstStyle/>
                    <a:p>
                      <a:r>
                        <a:rPr lang="en-US" sz="800">
                          <a:solidFill>
                            <a:schemeClr val="tx1">
                              <a:lumMod val="75000"/>
                              <a:lumOff val="25000"/>
                            </a:schemeClr>
                          </a:solidFill>
                        </a:rPr>
                        <a:t>TV</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Maintenance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x2233</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689655248"/>
                  </a:ext>
                </a:extLst>
              </a:tr>
              <a:tr h="331578">
                <a:tc>
                  <a:txBody>
                    <a:bodyPr/>
                    <a:lstStyle/>
                    <a:p>
                      <a:r>
                        <a:rPr lang="en-US" sz="800">
                          <a:solidFill>
                            <a:schemeClr val="tx1">
                              <a:lumMod val="75000"/>
                              <a:lumOff val="25000"/>
                            </a:schemeClr>
                          </a:solidFill>
                        </a:rPr>
                        <a:t>Cash Registers</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75000"/>
                              <a:lumOff val="25000"/>
                            </a:schemeClr>
                          </a:solidFill>
                        </a:rPr>
                        <a:t>MMHayes</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1-8888-381-8054</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327000928"/>
                  </a:ext>
                </a:extLst>
              </a:tr>
              <a:tr h="476642">
                <a:tc>
                  <a:txBody>
                    <a:bodyPr/>
                    <a:lstStyle/>
                    <a:p>
                      <a:r>
                        <a:rPr lang="en-US" sz="800">
                          <a:solidFill>
                            <a:schemeClr val="tx1">
                              <a:lumMod val="75000"/>
                              <a:lumOff val="25000"/>
                            </a:schemeClr>
                          </a:solidFill>
                        </a:rPr>
                        <a:t>Vendor Hardware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Various</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75000"/>
                              <a:lumOff val="25000"/>
                            </a:schemeClr>
                          </a:solidFill>
                        </a:rPr>
                        <a:t>Please reach out to the support vendor for support of items including Horizon, Pyxis, Natus, EKG, IV Pumps, etc.</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349033026"/>
                  </a:ext>
                </a:extLst>
              </a:tr>
            </a:tbl>
          </a:graphicData>
        </a:graphic>
      </p:graphicFrame>
      <p:sp>
        <p:nvSpPr>
          <p:cNvPr id="3" name="TextBox 2">
            <a:extLst>
              <a:ext uri="{FF2B5EF4-FFF2-40B4-BE49-F238E27FC236}">
                <a16:creationId xmlns:a16="http://schemas.microsoft.com/office/drawing/2014/main" id="{9C13E51A-EA83-0B0B-4360-1178E57AC36A}"/>
              </a:ext>
            </a:extLst>
          </p:cNvPr>
          <p:cNvSpPr txBox="1"/>
          <p:nvPr/>
        </p:nvSpPr>
        <p:spPr>
          <a:xfrm>
            <a:off x="253497" y="333361"/>
            <a:ext cx="6545656" cy="523220"/>
          </a:xfrm>
          <a:prstGeom prst="rect">
            <a:avLst/>
          </a:prstGeom>
          <a:noFill/>
        </p:spPr>
        <p:txBody>
          <a:bodyPr wrap="square" rtlCol="0">
            <a:spAutoFit/>
          </a:bodyPr>
          <a:lstStyle/>
          <a:p>
            <a:pPr algn="ctr"/>
            <a:r>
              <a:rPr lang="en-US" sz="2800" b="1" dirty="0">
                <a:solidFill>
                  <a:srgbClr val="00617F"/>
                </a:solidFill>
              </a:rPr>
              <a:t>Technical Support Options</a:t>
            </a:r>
            <a:endParaRPr lang="en-US" sz="2800" dirty="0">
              <a:solidFill>
                <a:srgbClr val="00617F"/>
              </a:solidFill>
            </a:endParaRPr>
          </a:p>
        </p:txBody>
      </p:sp>
    </p:spTree>
    <p:extLst>
      <p:ext uri="{BB962C8B-B14F-4D97-AF65-F5344CB8AC3E}">
        <p14:creationId xmlns:p14="http://schemas.microsoft.com/office/powerpoint/2010/main" val="1392695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8" y="1216090"/>
            <a:ext cx="6347713" cy="1320800"/>
          </a:xfrm>
        </p:spPr>
        <p:txBody>
          <a:bodyPr/>
          <a:lstStyle/>
          <a:p>
            <a:r>
              <a:rPr lang="en-US" b="1" dirty="0"/>
              <a:t>Payment</a:t>
            </a:r>
          </a:p>
        </p:txBody>
      </p:sp>
      <p:sp>
        <p:nvSpPr>
          <p:cNvPr id="2" name="Content Placeholder 1"/>
          <p:cNvSpPr>
            <a:spLocks noGrp="1"/>
          </p:cNvSpPr>
          <p:nvPr>
            <p:ph idx="1"/>
          </p:nvPr>
        </p:nvSpPr>
        <p:spPr>
          <a:xfrm>
            <a:off x="609598" y="2294294"/>
            <a:ext cx="6347713" cy="2499612"/>
          </a:xfrm>
        </p:spPr>
        <p:txBody>
          <a:bodyPr>
            <a:normAutofit/>
          </a:bodyPr>
          <a:lstStyle/>
          <a:p>
            <a:r>
              <a:rPr lang="en-US" sz="2800" dirty="0"/>
              <a:t>You do not need permission to use or disclose PHI if you are creating bills or coordinating billing with patients, health insurance companies, and others.</a:t>
            </a:r>
          </a:p>
        </p:txBody>
      </p:sp>
    </p:spTree>
    <p:extLst>
      <p:ext uri="{BB962C8B-B14F-4D97-AF65-F5344CB8AC3E}">
        <p14:creationId xmlns:p14="http://schemas.microsoft.com/office/powerpoint/2010/main" val="181317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962" y="889518"/>
            <a:ext cx="6347713" cy="1320800"/>
          </a:xfrm>
        </p:spPr>
        <p:txBody>
          <a:bodyPr/>
          <a:lstStyle/>
          <a:p>
            <a:r>
              <a:rPr lang="en-US" b="1" dirty="0"/>
              <a:t>Operations</a:t>
            </a:r>
          </a:p>
        </p:txBody>
      </p:sp>
      <p:sp>
        <p:nvSpPr>
          <p:cNvPr id="2" name="Content Placeholder 1"/>
          <p:cNvSpPr>
            <a:spLocks noGrp="1"/>
          </p:cNvSpPr>
          <p:nvPr>
            <p:ph idx="1"/>
          </p:nvPr>
        </p:nvSpPr>
        <p:spPr>
          <a:xfrm>
            <a:off x="506962" y="1921068"/>
            <a:ext cx="6864222" cy="3201437"/>
          </a:xfrm>
        </p:spPr>
        <p:txBody>
          <a:bodyPr>
            <a:normAutofit/>
          </a:bodyPr>
          <a:lstStyle/>
          <a:p>
            <a:r>
              <a:rPr lang="en-US" sz="2800" dirty="0"/>
              <a:t>You do not need permission to use or disclose PHI for “operational” activities like training students, preventing fraud and abuse, meeting licensing and accreditation requirements, and conducting quality assurance activities.</a:t>
            </a:r>
          </a:p>
          <a:p>
            <a:endParaRPr lang="en-US" sz="2400" dirty="0"/>
          </a:p>
        </p:txBody>
      </p:sp>
    </p:spTree>
    <p:extLst>
      <p:ext uri="{BB962C8B-B14F-4D97-AF65-F5344CB8AC3E}">
        <p14:creationId xmlns:p14="http://schemas.microsoft.com/office/powerpoint/2010/main" val="895337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15376" y="2133022"/>
            <a:ext cx="5829300" cy="904875"/>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80C34F">
                    <a:lumMod val="50000"/>
                  </a:srgbClr>
                </a:solidFill>
                <a:effectLst/>
                <a:uLnTx/>
                <a:uFillTx/>
                <a:latin typeface="Corbel" panose="020B0503020204020204"/>
                <a:ea typeface="+mj-ea"/>
                <a:cs typeface="+mj-cs"/>
              </a:rPr>
              <a:t>    “Need to Know Basis”</a:t>
            </a:r>
          </a:p>
        </p:txBody>
      </p:sp>
      <p:sp>
        <p:nvSpPr>
          <p:cNvPr id="5" name="Rectangle 3"/>
          <p:cNvSpPr txBox="1">
            <a:spLocks noChangeArrowheads="1"/>
          </p:cNvSpPr>
          <p:nvPr/>
        </p:nvSpPr>
        <p:spPr>
          <a:xfrm>
            <a:off x="1037936" y="2844469"/>
            <a:ext cx="5829300" cy="337185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05740" marR="0" lvl="0" indent="-205740" algn="l" defTabSz="685800" rtl="0" eaLnBrk="1" fontAlgn="auto" latinLnBrk="0" hangingPunct="1">
              <a:lnSpc>
                <a:spcPct val="100000"/>
              </a:lnSpc>
              <a:spcBef>
                <a:spcPct val="20000"/>
              </a:spcBef>
              <a:spcAft>
                <a:spcPts val="0"/>
              </a:spcAft>
              <a:buClr>
                <a:srgbClr val="30ACEC"/>
              </a:buClr>
              <a:buSzPct val="100000"/>
              <a:buFont typeface="Symbol" pitchFamily="18" charset="2"/>
              <a:buChar char=""/>
              <a:tabLst/>
              <a:defRPr/>
            </a:pPr>
            <a:r>
              <a:rPr kumimoji="0" lang="en-US" sz="1800" b="1" i="0" u="none" strike="noStrike" kern="1200" cap="none" spc="0" normalizeH="0" baseline="0" noProof="0" dirty="0">
                <a:ln>
                  <a:noFill/>
                </a:ln>
                <a:solidFill>
                  <a:srgbClr val="212121"/>
                </a:solidFill>
                <a:effectLst/>
                <a:uLnTx/>
                <a:uFillTx/>
                <a:latin typeface="Corbel" panose="020B0503020204020204"/>
                <a:ea typeface="+mn-ea"/>
                <a:cs typeface="+mn-cs"/>
              </a:rPr>
              <a:t>Only those who need to know should have access to patient health information</a:t>
            </a:r>
          </a:p>
          <a:p>
            <a:pPr marL="0" marR="0" lvl="0" indent="0" algn="l" defTabSz="685800" rtl="0" eaLnBrk="1" fontAlgn="auto" latinLnBrk="0" hangingPunct="1">
              <a:lnSpc>
                <a:spcPct val="100000"/>
              </a:lnSpc>
              <a:spcBef>
                <a:spcPct val="20000"/>
              </a:spcBef>
              <a:spcAft>
                <a:spcPts val="0"/>
              </a:spcAft>
              <a:buClr>
                <a:srgbClr val="30ACEC"/>
              </a:buClr>
              <a:buSzPct val="100000"/>
              <a:buNone/>
              <a:tabLst/>
              <a:defRPr/>
            </a:pPr>
            <a:endParaRPr kumimoji="0" lang="en-US" sz="1800" b="1" i="0" u="none" strike="noStrike" kern="1200" cap="none" spc="0" normalizeH="0" baseline="0" noProof="0" dirty="0">
              <a:ln>
                <a:noFill/>
              </a:ln>
              <a:solidFill>
                <a:srgbClr val="212121"/>
              </a:solidFill>
              <a:effectLst/>
              <a:uLnTx/>
              <a:uFillTx/>
              <a:latin typeface="Corbel" panose="020B0503020204020204"/>
              <a:ea typeface="+mn-ea"/>
              <a:cs typeface="+mn-cs"/>
            </a:endParaRPr>
          </a:p>
          <a:p>
            <a:pPr marL="0" marR="0" lvl="0" indent="0" algn="l" defTabSz="685800" rtl="0" eaLnBrk="1" fontAlgn="auto" latinLnBrk="0" hangingPunct="1">
              <a:lnSpc>
                <a:spcPct val="100000"/>
              </a:lnSpc>
              <a:spcBef>
                <a:spcPct val="20000"/>
              </a:spcBef>
              <a:spcAft>
                <a:spcPts val="0"/>
              </a:spcAft>
              <a:buClr>
                <a:srgbClr val="30ACEC"/>
              </a:buClr>
              <a:buSzPct val="100000"/>
              <a:buFont typeface="Symbol" pitchFamily="18" charset="2"/>
              <a:buNone/>
              <a:tabLst/>
              <a:defRPr/>
            </a:pPr>
            <a:r>
              <a:rPr kumimoji="0" lang="en-US" sz="3300" b="1" i="0" u="none" strike="noStrike" kern="1200" cap="none" spc="0" normalizeH="0" baseline="0" noProof="0" dirty="0">
                <a:ln>
                  <a:noFill/>
                </a:ln>
                <a:solidFill>
                  <a:srgbClr val="80C34F">
                    <a:lumMod val="50000"/>
                  </a:srgbClr>
                </a:solidFill>
                <a:effectLst/>
                <a:uLnTx/>
                <a:uFillTx/>
                <a:latin typeface="Corbel" panose="020B0503020204020204"/>
                <a:ea typeface="+mn-ea"/>
                <a:cs typeface="+mn-cs"/>
              </a:rPr>
              <a:t>“Minimum Necessary”</a:t>
            </a:r>
          </a:p>
          <a:p>
            <a:pPr marL="205740" marR="0" lvl="0" indent="-205740" algn="l" defTabSz="685800" rtl="0" eaLnBrk="1" fontAlgn="auto" latinLnBrk="0" hangingPunct="1">
              <a:lnSpc>
                <a:spcPct val="100000"/>
              </a:lnSpc>
              <a:spcBef>
                <a:spcPct val="20000"/>
              </a:spcBef>
              <a:spcAft>
                <a:spcPts val="0"/>
              </a:spcAft>
              <a:buClr>
                <a:srgbClr val="30ACEC"/>
              </a:buClr>
              <a:buSzPct val="100000"/>
              <a:buFont typeface="Symbol" pitchFamily="18" charset="2"/>
              <a:buChar char=""/>
              <a:tabLst/>
              <a:defRPr/>
            </a:pPr>
            <a:r>
              <a:rPr kumimoji="0" lang="en-US" sz="1800" b="1" i="0" u="none" strike="noStrike" kern="1200" cap="none" spc="0" normalizeH="0" baseline="0" noProof="0" dirty="0">
                <a:ln>
                  <a:noFill/>
                </a:ln>
                <a:solidFill>
                  <a:srgbClr val="212121"/>
                </a:solidFill>
                <a:effectLst/>
                <a:uLnTx/>
                <a:uFillTx/>
                <a:latin typeface="Corbel" panose="020B0503020204020204"/>
                <a:ea typeface="+mn-ea"/>
                <a:cs typeface="+mn-cs"/>
              </a:rPr>
              <a:t>Access only the minimum necessary to perform the job</a:t>
            </a:r>
          </a:p>
        </p:txBody>
      </p:sp>
    </p:spTree>
    <p:extLst>
      <p:ext uri="{BB962C8B-B14F-4D97-AF65-F5344CB8AC3E}">
        <p14:creationId xmlns:p14="http://schemas.microsoft.com/office/powerpoint/2010/main" val="815499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6176" y="945502"/>
            <a:ext cx="6347713" cy="1320800"/>
          </a:xfrm>
        </p:spPr>
        <p:txBody>
          <a:bodyPr/>
          <a:lstStyle/>
          <a:p>
            <a:r>
              <a:rPr lang="en-US" b="1" dirty="0"/>
              <a:t>Important Note</a:t>
            </a:r>
          </a:p>
        </p:txBody>
      </p:sp>
      <p:sp>
        <p:nvSpPr>
          <p:cNvPr id="2" name="Content Placeholder 1"/>
          <p:cNvSpPr>
            <a:spLocks noGrp="1"/>
          </p:cNvSpPr>
          <p:nvPr>
            <p:ph idx="1"/>
          </p:nvPr>
        </p:nvSpPr>
        <p:spPr>
          <a:xfrm>
            <a:off x="666175" y="2179194"/>
            <a:ext cx="6347713" cy="2499612"/>
          </a:xfrm>
        </p:spPr>
        <p:txBody>
          <a:bodyPr>
            <a:normAutofit lnSpcReduction="10000"/>
          </a:bodyPr>
          <a:lstStyle/>
          <a:p>
            <a:r>
              <a:rPr lang="en-US" sz="2400" dirty="0"/>
              <a:t>Stricter rules apply to patients being treated on our Geriatric-Psychiatry Unit or those receiving treatment for alcohol or drug abuse problems.</a:t>
            </a:r>
            <a:endParaRPr lang="en-US" sz="1600" dirty="0"/>
          </a:p>
          <a:p>
            <a:pPr marL="0" indent="0">
              <a:buNone/>
            </a:pPr>
            <a:endParaRPr lang="en-US" sz="900" dirty="0"/>
          </a:p>
          <a:p>
            <a:r>
              <a:rPr lang="en-US" sz="2400" dirty="0"/>
              <a:t>Your manager will explain the differences in future sessions</a:t>
            </a:r>
          </a:p>
          <a:p>
            <a:endParaRPr lang="en-US" sz="2400" dirty="0"/>
          </a:p>
        </p:txBody>
      </p:sp>
    </p:spTree>
    <p:extLst>
      <p:ext uri="{BB962C8B-B14F-4D97-AF65-F5344CB8AC3E}">
        <p14:creationId xmlns:p14="http://schemas.microsoft.com/office/powerpoint/2010/main" val="267974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406" y="917511"/>
            <a:ext cx="6347713" cy="1320800"/>
          </a:xfrm>
        </p:spPr>
        <p:txBody>
          <a:bodyPr/>
          <a:lstStyle/>
          <a:p>
            <a:r>
              <a:rPr lang="en-US" b="1" dirty="0"/>
              <a:t>HIPAA Breach/Violations Reporting</a:t>
            </a:r>
          </a:p>
        </p:txBody>
      </p:sp>
      <p:sp>
        <p:nvSpPr>
          <p:cNvPr id="2" name="Content Placeholder 1"/>
          <p:cNvSpPr>
            <a:spLocks noGrp="1"/>
          </p:cNvSpPr>
          <p:nvPr>
            <p:ph idx="1"/>
          </p:nvPr>
        </p:nvSpPr>
        <p:spPr>
          <a:xfrm>
            <a:off x="451406" y="2070359"/>
            <a:ext cx="6714504" cy="3061477"/>
          </a:xfrm>
        </p:spPr>
        <p:txBody>
          <a:bodyPr>
            <a:normAutofit/>
          </a:bodyPr>
          <a:lstStyle/>
          <a:p>
            <a:pPr>
              <a:spcBef>
                <a:spcPts val="1800"/>
              </a:spcBef>
            </a:pPr>
            <a:r>
              <a:rPr lang="en-US" sz="2800" dirty="0"/>
              <a:t>HIPAA Privacy Officer</a:t>
            </a:r>
            <a:endParaRPr lang="en-US" sz="2400" dirty="0"/>
          </a:p>
          <a:p>
            <a:pPr lvl="1">
              <a:spcBef>
                <a:spcPts val="1800"/>
              </a:spcBef>
            </a:pPr>
            <a:r>
              <a:rPr lang="en-US" sz="2400" dirty="0">
                <a:solidFill>
                  <a:schemeClr val="tx1"/>
                </a:solidFill>
              </a:rPr>
              <a:t>Enter all potential HIPAA breaches into SafetyZone Portal (SZP)</a:t>
            </a:r>
          </a:p>
          <a:p>
            <a:pPr>
              <a:spcBef>
                <a:spcPts val="1800"/>
              </a:spcBef>
            </a:pPr>
            <a:r>
              <a:rPr lang="en-US" sz="2800" dirty="0"/>
              <a:t>Hospital Managers/Administration</a:t>
            </a:r>
          </a:p>
          <a:p>
            <a:pPr>
              <a:spcBef>
                <a:spcPts val="1800"/>
              </a:spcBef>
            </a:pPr>
            <a:r>
              <a:rPr lang="en-US" sz="2800" dirty="0"/>
              <a:t>US Dept. Health &amp; Human Services</a:t>
            </a:r>
          </a:p>
          <a:p>
            <a:pPr>
              <a:spcBef>
                <a:spcPts val="1800"/>
              </a:spcBef>
            </a:pPr>
            <a:endParaRPr lang="en-US" sz="2400" dirty="0"/>
          </a:p>
        </p:txBody>
      </p:sp>
    </p:spTree>
    <p:extLst>
      <p:ext uri="{BB962C8B-B14F-4D97-AF65-F5344CB8AC3E}">
        <p14:creationId xmlns:p14="http://schemas.microsoft.com/office/powerpoint/2010/main" val="905987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297" y="925804"/>
            <a:ext cx="6347713" cy="1320800"/>
          </a:xfrm>
        </p:spPr>
        <p:txBody>
          <a:bodyPr/>
          <a:lstStyle/>
          <a:p>
            <a:r>
              <a:rPr lang="en-US" b="1" dirty="0"/>
              <a:t>HIPAA Violation Disciplinary Actions </a:t>
            </a:r>
          </a:p>
        </p:txBody>
      </p:sp>
      <p:sp>
        <p:nvSpPr>
          <p:cNvPr id="2" name="Content Placeholder 1"/>
          <p:cNvSpPr>
            <a:spLocks noGrp="1"/>
          </p:cNvSpPr>
          <p:nvPr>
            <p:ph idx="1"/>
          </p:nvPr>
        </p:nvSpPr>
        <p:spPr>
          <a:xfrm>
            <a:off x="553615" y="2101418"/>
            <a:ext cx="6347712" cy="3170378"/>
          </a:xfrm>
        </p:spPr>
        <p:txBody>
          <a:bodyPr>
            <a:normAutofit/>
          </a:bodyPr>
          <a:lstStyle/>
          <a:p>
            <a:pPr>
              <a:spcBef>
                <a:spcPts val="1800"/>
              </a:spcBef>
            </a:pPr>
            <a:r>
              <a:rPr lang="en-US" sz="2400" dirty="0"/>
              <a:t>Stoughton Health Disciplinary Action</a:t>
            </a:r>
          </a:p>
          <a:p>
            <a:pPr lvl="1">
              <a:spcBef>
                <a:spcPts val="1800"/>
              </a:spcBef>
            </a:pPr>
            <a:r>
              <a:rPr lang="en-US" sz="2200" dirty="0"/>
              <a:t>Including termination of employment for serious offenses</a:t>
            </a:r>
          </a:p>
          <a:p>
            <a:pPr>
              <a:spcBef>
                <a:spcPts val="1800"/>
              </a:spcBef>
            </a:pPr>
            <a:r>
              <a:rPr lang="en-US" sz="2400" dirty="0"/>
              <a:t>Civil &amp; criminal fines</a:t>
            </a:r>
          </a:p>
          <a:p>
            <a:pPr>
              <a:spcBef>
                <a:spcPts val="1800"/>
              </a:spcBef>
            </a:pPr>
            <a:r>
              <a:rPr lang="en-US" sz="2400" dirty="0"/>
              <a:t>Prison Sentences</a:t>
            </a:r>
          </a:p>
          <a:p>
            <a:pPr>
              <a:spcBef>
                <a:spcPts val="1800"/>
              </a:spcBef>
            </a:pPr>
            <a:endParaRPr lang="en-US" sz="2000" dirty="0"/>
          </a:p>
        </p:txBody>
      </p:sp>
    </p:spTree>
    <p:extLst>
      <p:ext uri="{BB962C8B-B14F-4D97-AF65-F5344CB8AC3E}">
        <p14:creationId xmlns:p14="http://schemas.microsoft.com/office/powerpoint/2010/main" val="1527719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853" y="431175"/>
            <a:ext cx="5901235" cy="1955885"/>
          </a:xfrm>
        </p:spPr>
        <p:txBody>
          <a:bodyPr>
            <a:normAutofit/>
          </a:bodyPr>
          <a:lstStyle/>
          <a:p>
            <a:pPr algn="l"/>
            <a:r>
              <a:rPr lang="en-US" sz="3600" b="1" dirty="0"/>
              <a:t>Your right to report waste, fraud and abuse without fear of reprisal</a:t>
            </a:r>
          </a:p>
        </p:txBody>
      </p:sp>
      <p:sp>
        <p:nvSpPr>
          <p:cNvPr id="3" name="Subtitle 2"/>
          <p:cNvSpPr>
            <a:spLocks noGrp="1"/>
          </p:cNvSpPr>
          <p:nvPr>
            <p:ph type="subTitle" idx="1"/>
          </p:nvPr>
        </p:nvSpPr>
        <p:spPr>
          <a:xfrm>
            <a:off x="648853" y="2387060"/>
            <a:ext cx="6255799" cy="2436866"/>
          </a:xfrm>
        </p:spPr>
        <p:txBody>
          <a:bodyPr>
            <a:normAutofit/>
          </a:bodyPr>
          <a:lstStyle/>
          <a:p>
            <a:endParaRPr lang="en-US" sz="1000" dirty="0"/>
          </a:p>
          <a:p>
            <a:pPr algn="l"/>
            <a:r>
              <a:rPr lang="en-US" sz="1600" dirty="0"/>
              <a:t>Whistleblower is someone who reports to a protected source information reasonably believed to evidence:</a:t>
            </a:r>
          </a:p>
          <a:p>
            <a:pPr marL="192881" indent="-192881" algn="l">
              <a:buFont typeface="Arial" panose="020B0604020202020204" pitchFamily="34" charset="0"/>
              <a:buChar char="•"/>
            </a:pPr>
            <a:r>
              <a:rPr lang="en-US" sz="1600" dirty="0"/>
              <a:t>Violations of law, rule or regulation</a:t>
            </a:r>
          </a:p>
          <a:p>
            <a:pPr marL="192881" indent="-192881" algn="l">
              <a:buFont typeface="Arial" panose="020B0604020202020204" pitchFamily="34" charset="0"/>
              <a:buChar char="•"/>
            </a:pPr>
            <a:r>
              <a:rPr lang="en-US" sz="1600" dirty="0"/>
              <a:t>Waste, fraud, and abuse</a:t>
            </a:r>
          </a:p>
          <a:p>
            <a:pPr marL="192881" indent="-192881" algn="l">
              <a:buFont typeface="Arial" panose="020B0604020202020204" pitchFamily="34" charset="0"/>
              <a:buChar char="•"/>
            </a:pPr>
            <a:r>
              <a:rPr lang="en-US" sz="1600" dirty="0"/>
              <a:t>Mismanagement</a:t>
            </a:r>
          </a:p>
          <a:p>
            <a:pPr marL="192881" indent="-192881" algn="l">
              <a:buFont typeface="Arial" panose="020B0604020202020204" pitchFamily="34" charset="0"/>
              <a:buChar char="•"/>
            </a:pPr>
            <a:r>
              <a:rPr lang="en-US" sz="1600" dirty="0"/>
              <a:t>Substantial and specific danger to public health or safety </a:t>
            </a:r>
          </a:p>
        </p:txBody>
      </p:sp>
    </p:spTree>
    <p:extLst>
      <p:ext uri="{BB962C8B-B14F-4D97-AF65-F5344CB8AC3E}">
        <p14:creationId xmlns:p14="http://schemas.microsoft.com/office/powerpoint/2010/main" val="1277419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can be a protected whistleblower?</a:t>
            </a:r>
          </a:p>
        </p:txBody>
      </p:sp>
      <p:sp>
        <p:nvSpPr>
          <p:cNvPr id="3" name="Content Placeholder 2"/>
          <p:cNvSpPr>
            <a:spLocks noGrp="1"/>
          </p:cNvSpPr>
          <p:nvPr>
            <p:ph idx="1"/>
          </p:nvPr>
        </p:nvSpPr>
        <p:spPr>
          <a:xfrm>
            <a:off x="609598" y="2179193"/>
            <a:ext cx="6183087" cy="3596455"/>
          </a:xfrm>
        </p:spPr>
        <p:txBody>
          <a:bodyPr>
            <a:normAutofit/>
          </a:bodyPr>
          <a:lstStyle/>
          <a:p>
            <a:pPr>
              <a:spcBef>
                <a:spcPts val="1800"/>
              </a:spcBef>
            </a:pPr>
            <a:r>
              <a:rPr lang="en-US" sz="2000" dirty="0"/>
              <a:t>Federal employees (civilian or military)</a:t>
            </a:r>
          </a:p>
          <a:p>
            <a:pPr>
              <a:spcBef>
                <a:spcPts val="1800"/>
              </a:spcBef>
            </a:pPr>
            <a:r>
              <a:rPr lang="en-US" sz="2000" dirty="0"/>
              <a:t>Applicants for Federal employment</a:t>
            </a:r>
          </a:p>
          <a:p>
            <a:pPr>
              <a:spcBef>
                <a:spcPts val="1800"/>
              </a:spcBef>
            </a:pPr>
            <a:r>
              <a:rPr lang="en-US" sz="2000" dirty="0"/>
              <a:t>Federal contractor and subcontractor employees</a:t>
            </a:r>
          </a:p>
          <a:p>
            <a:pPr lvl="1">
              <a:spcBef>
                <a:spcPts val="1800"/>
              </a:spcBef>
            </a:pPr>
            <a:r>
              <a:rPr lang="en-US" sz="1800" dirty="0"/>
              <a:t>Stoughton Health falls under this as we provide services and receive reimbursement for Medicare</a:t>
            </a:r>
          </a:p>
          <a:p>
            <a:pPr>
              <a:spcBef>
                <a:spcPts val="1800"/>
              </a:spcBef>
            </a:pPr>
            <a:r>
              <a:rPr lang="en-US" sz="2000" dirty="0"/>
              <a:t>Federal grantee and sub grantee employees</a:t>
            </a:r>
          </a:p>
        </p:txBody>
      </p:sp>
    </p:spTree>
    <p:extLst>
      <p:ext uri="{BB962C8B-B14F-4D97-AF65-F5344CB8AC3E}">
        <p14:creationId xmlns:p14="http://schemas.microsoft.com/office/powerpoint/2010/main" val="2587549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16" y="813838"/>
            <a:ext cx="6347713" cy="1320800"/>
          </a:xfrm>
        </p:spPr>
        <p:txBody>
          <a:bodyPr>
            <a:normAutofit/>
          </a:bodyPr>
          <a:lstStyle/>
          <a:p>
            <a:r>
              <a:rPr lang="en-US" b="1" dirty="0"/>
              <a:t>How to Report Fraud:		</a:t>
            </a:r>
          </a:p>
        </p:txBody>
      </p:sp>
      <p:sp>
        <p:nvSpPr>
          <p:cNvPr id="3" name="Content Placeholder 2"/>
          <p:cNvSpPr>
            <a:spLocks noGrp="1"/>
          </p:cNvSpPr>
          <p:nvPr>
            <p:ph idx="1"/>
          </p:nvPr>
        </p:nvSpPr>
        <p:spPr>
          <a:xfrm>
            <a:off x="628579" y="1926429"/>
            <a:ext cx="6555992" cy="4409057"/>
          </a:xfrm>
        </p:spPr>
        <p:txBody>
          <a:bodyPr>
            <a:normAutofit/>
          </a:bodyPr>
          <a:lstStyle/>
          <a:p>
            <a:pPr>
              <a:spcBef>
                <a:spcPts val="1800"/>
              </a:spcBef>
            </a:pPr>
            <a:r>
              <a:rPr lang="en-US" sz="2400" dirty="0"/>
              <a:t>Stoughton Health Customer Concern Line at 1-877-416-2407 </a:t>
            </a:r>
          </a:p>
          <a:p>
            <a:pPr lvl="1">
              <a:spcBef>
                <a:spcPts val="1800"/>
              </a:spcBef>
            </a:pPr>
            <a:r>
              <a:rPr lang="en-US" sz="2000" dirty="0"/>
              <a:t>Caller may remain anonymous</a:t>
            </a:r>
          </a:p>
          <a:p>
            <a:pPr>
              <a:spcBef>
                <a:spcPts val="1800"/>
              </a:spcBef>
            </a:pPr>
            <a:r>
              <a:rPr lang="en-US" sz="2400" dirty="0"/>
              <a:t>Stoughton Health Intranet</a:t>
            </a:r>
          </a:p>
          <a:p>
            <a:pPr>
              <a:spcBef>
                <a:spcPts val="1800"/>
              </a:spcBef>
            </a:pPr>
            <a:r>
              <a:rPr lang="en-US" sz="2400" dirty="0"/>
              <a:t>Privacy Officer</a:t>
            </a:r>
          </a:p>
          <a:p>
            <a:pPr>
              <a:spcBef>
                <a:spcPts val="1800"/>
              </a:spcBef>
            </a:pPr>
            <a:r>
              <a:rPr lang="en-US" sz="2400" dirty="0"/>
              <a:t>Manager</a:t>
            </a:r>
          </a:p>
          <a:p>
            <a:pPr>
              <a:spcBef>
                <a:spcPts val="1800"/>
              </a:spcBef>
            </a:pPr>
            <a:r>
              <a:rPr lang="en-US" sz="2400" dirty="0"/>
              <a:t>Administrative Team</a:t>
            </a:r>
          </a:p>
          <a:p>
            <a:pPr>
              <a:spcBef>
                <a:spcPts val="1800"/>
              </a:spcBef>
            </a:pPr>
            <a:r>
              <a:rPr lang="en-US" sz="2400" dirty="0"/>
              <a:t>Online: TIPS.HHS.GOV or 1-800-477-8477</a:t>
            </a:r>
          </a:p>
        </p:txBody>
      </p:sp>
    </p:spTree>
    <p:extLst>
      <p:ext uri="{BB962C8B-B14F-4D97-AF65-F5344CB8AC3E}">
        <p14:creationId xmlns:p14="http://schemas.microsoft.com/office/powerpoint/2010/main" val="1913012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261" y="970384"/>
            <a:ext cx="6347713" cy="1320800"/>
          </a:xfrm>
        </p:spPr>
        <p:txBody>
          <a:bodyPr/>
          <a:lstStyle/>
          <a:p>
            <a:r>
              <a:rPr lang="en-US" b="1" dirty="0"/>
              <a:t>What You Need to Know</a:t>
            </a:r>
          </a:p>
        </p:txBody>
      </p:sp>
      <p:sp>
        <p:nvSpPr>
          <p:cNvPr id="2" name="Content Placeholder 1"/>
          <p:cNvSpPr>
            <a:spLocks noGrp="1"/>
          </p:cNvSpPr>
          <p:nvPr>
            <p:ph idx="1"/>
          </p:nvPr>
        </p:nvSpPr>
        <p:spPr>
          <a:xfrm>
            <a:off x="624282" y="2051698"/>
            <a:ext cx="6756232" cy="3835918"/>
          </a:xfrm>
        </p:spPr>
        <p:txBody>
          <a:bodyPr>
            <a:normAutofit/>
          </a:bodyPr>
          <a:lstStyle/>
          <a:p>
            <a:pPr>
              <a:spcBef>
                <a:spcPts val="1800"/>
              </a:spcBef>
            </a:pPr>
            <a:r>
              <a:rPr lang="en-US" sz="2400" u="sng" dirty="0"/>
              <a:t>It is okay to fax PHI</a:t>
            </a:r>
            <a:r>
              <a:rPr lang="en-US" sz="2400" dirty="0"/>
              <a:t> to another health care provider for treatment purposes</a:t>
            </a:r>
          </a:p>
          <a:p>
            <a:pPr>
              <a:spcBef>
                <a:spcPts val="1800"/>
              </a:spcBef>
            </a:pPr>
            <a:r>
              <a:rPr lang="en-US" sz="2400" u="sng" dirty="0"/>
              <a:t>You may leave a message</a:t>
            </a:r>
            <a:r>
              <a:rPr lang="en-US" sz="2400" dirty="0"/>
              <a:t> for a patient on an answering machine or with a family member</a:t>
            </a:r>
          </a:p>
          <a:p>
            <a:pPr>
              <a:spcBef>
                <a:spcPts val="1800"/>
              </a:spcBef>
            </a:pPr>
            <a:r>
              <a:rPr lang="en-US" sz="2400" u="sng" dirty="0"/>
              <a:t>Disposing of PHI</a:t>
            </a:r>
            <a:r>
              <a:rPr lang="en-US" sz="2400" dirty="0"/>
              <a:t> - empty your wastebasket into the confidential bin</a:t>
            </a:r>
          </a:p>
          <a:p>
            <a:pPr>
              <a:spcBef>
                <a:spcPts val="1800"/>
              </a:spcBef>
            </a:pPr>
            <a:endParaRPr lang="en-US" sz="2000" dirty="0"/>
          </a:p>
        </p:txBody>
      </p:sp>
    </p:spTree>
    <p:extLst>
      <p:ext uri="{BB962C8B-B14F-4D97-AF65-F5344CB8AC3E}">
        <p14:creationId xmlns:p14="http://schemas.microsoft.com/office/powerpoint/2010/main" val="337107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2813" y="196283"/>
            <a:ext cx="6139543" cy="1338072"/>
          </a:xfrm>
        </p:spPr>
        <p:txBody>
          <a:bodyPr>
            <a:normAutofit/>
          </a:bodyPr>
          <a:lstStyle/>
          <a:p>
            <a:r>
              <a:rPr lang="en-US" b="1" dirty="0"/>
              <a:t>Reminder – Day 2</a:t>
            </a:r>
          </a:p>
        </p:txBody>
      </p:sp>
      <p:sp>
        <p:nvSpPr>
          <p:cNvPr id="2" name="Content Placeholder 1"/>
          <p:cNvSpPr>
            <a:spLocks noGrp="1"/>
          </p:cNvSpPr>
          <p:nvPr>
            <p:ph idx="1"/>
          </p:nvPr>
        </p:nvSpPr>
        <p:spPr>
          <a:xfrm>
            <a:off x="642813" y="768851"/>
            <a:ext cx="6682716" cy="1202538"/>
          </a:xfrm>
        </p:spPr>
        <p:txBody>
          <a:bodyPr>
            <a:normAutofit/>
          </a:bodyPr>
          <a:lstStyle/>
          <a:p>
            <a:r>
              <a:rPr lang="en-US" sz="2000" b="1" dirty="0"/>
              <a:t>Day Two Safety/Clinical Orientation </a:t>
            </a:r>
          </a:p>
          <a:p>
            <a:pPr lvl="1"/>
            <a:r>
              <a:rPr lang="en-US" sz="1800" b="1" dirty="0"/>
              <a:t>Meet at 8:00 a.m. in the front Lobby.</a:t>
            </a:r>
          </a:p>
          <a:p>
            <a:pPr lvl="1"/>
            <a:r>
              <a:rPr lang="en-US" sz="1800" b="1" dirty="0"/>
              <a:t>Please remember to bring back your NEO folder  </a:t>
            </a:r>
          </a:p>
          <a:p>
            <a:pPr>
              <a:buNone/>
            </a:pPr>
            <a:endParaRPr lang="en-US" sz="2000" b="1" dirty="0"/>
          </a:p>
          <a:p>
            <a:pPr marL="0" indent="0">
              <a:buNone/>
            </a:pPr>
            <a:endParaRPr lang="en-US" sz="2000" b="1" dirty="0"/>
          </a:p>
          <a:p>
            <a:endParaRPr lang="en-US" sz="2000" dirty="0"/>
          </a:p>
          <a:p>
            <a:endParaRPr lang="en-US" sz="2000" dirty="0"/>
          </a:p>
        </p:txBody>
      </p:sp>
      <p:graphicFrame>
        <p:nvGraphicFramePr>
          <p:cNvPr id="7" name="Diagram 6">
            <a:extLst>
              <a:ext uri="{FF2B5EF4-FFF2-40B4-BE49-F238E27FC236}">
                <a16:creationId xmlns:a16="http://schemas.microsoft.com/office/drawing/2014/main" id="{688221D3-33A6-1A6A-970A-D5CA3CED5311}"/>
              </a:ext>
            </a:extLst>
          </p:cNvPr>
          <p:cNvGraphicFramePr/>
          <p:nvPr>
            <p:extLst>
              <p:ext uri="{D42A27DB-BD31-4B8C-83A1-F6EECF244321}">
                <p14:modId xmlns:p14="http://schemas.microsoft.com/office/powerpoint/2010/main" val="663108211"/>
              </p:ext>
            </p:extLst>
          </p:nvPr>
        </p:nvGraphicFramePr>
        <p:xfrm>
          <a:off x="-455136" y="1897499"/>
          <a:ext cx="7479022" cy="4764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8725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8" y="889519"/>
            <a:ext cx="6347713" cy="1320800"/>
          </a:xfrm>
        </p:spPr>
        <p:txBody>
          <a:bodyPr/>
          <a:lstStyle/>
          <a:p>
            <a:r>
              <a:rPr lang="en-US" b="1" dirty="0"/>
              <a:t>What You Need to Know</a:t>
            </a:r>
          </a:p>
        </p:txBody>
      </p:sp>
      <p:sp>
        <p:nvSpPr>
          <p:cNvPr id="2" name="Content Placeholder 1"/>
          <p:cNvSpPr>
            <a:spLocks noGrp="1"/>
          </p:cNvSpPr>
          <p:nvPr>
            <p:ph idx="1"/>
          </p:nvPr>
        </p:nvSpPr>
        <p:spPr>
          <a:xfrm>
            <a:off x="609597" y="2070359"/>
            <a:ext cx="6574973" cy="2937272"/>
          </a:xfrm>
        </p:spPr>
        <p:txBody>
          <a:bodyPr>
            <a:normAutofit/>
          </a:bodyPr>
          <a:lstStyle/>
          <a:p>
            <a:pPr>
              <a:spcBef>
                <a:spcPts val="1800"/>
              </a:spcBef>
            </a:pPr>
            <a:r>
              <a:rPr lang="en-US" sz="2800" i="1" u="sng" dirty="0">
                <a:solidFill>
                  <a:srgbClr val="FF0000"/>
                </a:solidFill>
              </a:rPr>
              <a:t>Never</a:t>
            </a:r>
            <a:r>
              <a:rPr lang="en-US" sz="2400" dirty="0">
                <a:solidFill>
                  <a:srgbClr val="FF0000"/>
                </a:solidFill>
              </a:rPr>
              <a:t> </a:t>
            </a:r>
            <a:r>
              <a:rPr lang="en-US" sz="2400" dirty="0"/>
              <a:t>access your own or a family member’s electronic health record.</a:t>
            </a:r>
          </a:p>
          <a:p>
            <a:pPr>
              <a:spcBef>
                <a:spcPts val="1800"/>
              </a:spcBef>
            </a:pPr>
            <a:r>
              <a:rPr lang="en-US" sz="2400" dirty="0"/>
              <a:t>Don’t look at any record unless you need it to do your job.</a:t>
            </a:r>
          </a:p>
          <a:p>
            <a:pPr>
              <a:spcBef>
                <a:spcPts val="1800"/>
              </a:spcBef>
            </a:pPr>
            <a:r>
              <a:rPr lang="en-US" sz="2400" dirty="0"/>
              <a:t>Report to your supervisor or Privacy Officer anything that doesn’t seem right.</a:t>
            </a:r>
          </a:p>
          <a:p>
            <a:pPr>
              <a:spcBef>
                <a:spcPts val="1800"/>
              </a:spcBef>
            </a:pPr>
            <a:endParaRPr lang="en-US" sz="2000" dirty="0"/>
          </a:p>
        </p:txBody>
      </p:sp>
    </p:spTree>
    <p:extLst>
      <p:ext uri="{BB962C8B-B14F-4D97-AF65-F5344CB8AC3E}">
        <p14:creationId xmlns:p14="http://schemas.microsoft.com/office/powerpoint/2010/main" val="1135547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880188"/>
            <a:ext cx="6347713" cy="1320800"/>
          </a:xfrm>
        </p:spPr>
        <p:txBody>
          <a:bodyPr/>
          <a:lstStyle/>
          <a:p>
            <a:r>
              <a:rPr lang="en-US" b="1" dirty="0"/>
              <a:t>What You Need to Know</a:t>
            </a:r>
            <a:endParaRPr lang="en-US" dirty="0"/>
          </a:p>
        </p:txBody>
      </p:sp>
      <p:sp>
        <p:nvSpPr>
          <p:cNvPr id="2" name="Content Placeholder 1"/>
          <p:cNvSpPr>
            <a:spLocks noGrp="1"/>
          </p:cNvSpPr>
          <p:nvPr>
            <p:ph idx="1"/>
          </p:nvPr>
        </p:nvSpPr>
        <p:spPr>
          <a:xfrm>
            <a:off x="609599" y="1995714"/>
            <a:ext cx="6487152" cy="3695959"/>
          </a:xfrm>
        </p:spPr>
        <p:txBody>
          <a:bodyPr>
            <a:normAutofit/>
          </a:bodyPr>
          <a:lstStyle/>
          <a:p>
            <a:r>
              <a:rPr lang="en-US" sz="2000" dirty="0"/>
              <a:t>Keep patient data secure by logging off EPIC before stepping away from a computer.</a:t>
            </a:r>
          </a:p>
          <a:p>
            <a:pPr marL="0" indent="0">
              <a:buNone/>
            </a:pPr>
            <a:endParaRPr lang="en-US" sz="700" dirty="0"/>
          </a:p>
          <a:p>
            <a:r>
              <a:rPr lang="en-US" sz="2000" dirty="0"/>
              <a:t>Be aware of your surroundings such as when people are walking or standing in view of the computer screen.  Minimize or exit patient information so they are unable to see the screen.</a:t>
            </a:r>
          </a:p>
        </p:txBody>
      </p:sp>
    </p:spTree>
    <p:extLst>
      <p:ext uri="{BB962C8B-B14F-4D97-AF65-F5344CB8AC3E}">
        <p14:creationId xmlns:p14="http://schemas.microsoft.com/office/powerpoint/2010/main" val="148331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946" y="898849"/>
            <a:ext cx="6347713" cy="1320800"/>
          </a:xfrm>
        </p:spPr>
        <p:txBody>
          <a:bodyPr/>
          <a:lstStyle/>
          <a:p>
            <a:r>
              <a:rPr lang="en-US" b="1" dirty="0"/>
              <a:t>What You Need to Know</a:t>
            </a:r>
            <a:endParaRPr lang="en-US" dirty="0"/>
          </a:p>
        </p:txBody>
      </p:sp>
      <p:sp>
        <p:nvSpPr>
          <p:cNvPr id="2" name="Content Placeholder 1"/>
          <p:cNvSpPr>
            <a:spLocks noGrp="1"/>
          </p:cNvSpPr>
          <p:nvPr>
            <p:ph idx="1"/>
          </p:nvPr>
        </p:nvSpPr>
        <p:spPr>
          <a:xfrm>
            <a:off x="562946" y="2046089"/>
            <a:ext cx="5556250" cy="2765822"/>
          </a:xfrm>
        </p:spPr>
        <p:txBody>
          <a:bodyPr/>
          <a:lstStyle/>
          <a:p>
            <a:r>
              <a:rPr lang="en-US" dirty="0"/>
              <a:t>Do NOT discuss patient information in any public area such as hallways, elevators, dining area, etc.  </a:t>
            </a:r>
          </a:p>
          <a:p>
            <a:r>
              <a:rPr lang="en-US" dirty="0"/>
              <a:t>Never leave patient labels or paperwork where it might be seen by prying eyes.  </a:t>
            </a:r>
          </a:p>
          <a:p>
            <a:r>
              <a:rPr lang="en-US" dirty="0"/>
              <a:t>Always be on the lookout for labels or paperwork that a patient may have left behind</a:t>
            </a:r>
          </a:p>
          <a:p>
            <a:endParaRPr lang="en-US" dirty="0"/>
          </a:p>
        </p:txBody>
      </p:sp>
    </p:spTree>
    <p:extLst>
      <p:ext uri="{BB962C8B-B14F-4D97-AF65-F5344CB8AC3E}">
        <p14:creationId xmlns:p14="http://schemas.microsoft.com/office/powerpoint/2010/main" val="959120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917511"/>
            <a:ext cx="6347713" cy="1320800"/>
          </a:xfrm>
        </p:spPr>
        <p:txBody>
          <a:bodyPr/>
          <a:lstStyle/>
          <a:p>
            <a:r>
              <a:rPr lang="en-US" b="1" dirty="0"/>
              <a:t>Before You Go . . .</a:t>
            </a:r>
          </a:p>
        </p:txBody>
      </p:sp>
      <p:sp>
        <p:nvSpPr>
          <p:cNvPr id="2" name="Content Placeholder 1"/>
          <p:cNvSpPr>
            <a:spLocks noGrp="1"/>
          </p:cNvSpPr>
          <p:nvPr>
            <p:ph idx="1"/>
          </p:nvPr>
        </p:nvSpPr>
        <p:spPr>
          <a:xfrm>
            <a:off x="700233" y="1807441"/>
            <a:ext cx="5556250" cy="2588022"/>
          </a:xfrm>
        </p:spPr>
        <p:txBody>
          <a:bodyPr>
            <a:normAutofit fontScale="92500"/>
          </a:bodyPr>
          <a:lstStyle/>
          <a:p>
            <a:pPr>
              <a:buNone/>
            </a:pPr>
            <a:endParaRPr lang="en-US" sz="2100" b="1" dirty="0">
              <a:solidFill>
                <a:srgbClr val="FF0000"/>
              </a:solidFill>
            </a:endParaRPr>
          </a:p>
          <a:p>
            <a:r>
              <a:rPr lang="en-US" sz="2400" dirty="0">
                <a:solidFill>
                  <a:schemeClr val="tx2">
                    <a:lumMod val="75000"/>
                  </a:schemeClr>
                </a:solidFill>
              </a:rPr>
              <a:t>Remember - our patients’ privacy is in your hands!</a:t>
            </a:r>
          </a:p>
          <a:p>
            <a:endParaRPr lang="en-US" sz="2400" dirty="0">
              <a:solidFill>
                <a:schemeClr val="tx2">
                  <a:lumMod val="75000"/>
                </a:schemeClr>
              </a:solidFill>
            </a:endParaRPr>
          </a:p>
          <a:p>
            <a:r>
              <a:rPr lang="en-US" sz="2400" dirty="0">
                <a:solidFill>
                  <a:schemeClr val="tx2">
                    <a:lumMod val="75000"/>
                  </a:schemeClr>
                </a:solidFill>
              </a:rPr>
              <a:t>Contact Jen White, Privacy Officer at ext. 2365 for questions or concerns</a:t>
            </a:r>
          </a:p>
          <a:p>
            <a:endParaRPr lang="en-US" dirty="0"/>
          </a:p>
        </p:txBody>
      </p:sp>
    </p:spTree>
    <p:extLst>
      <p:ext uri="{BB962C8B-B14F-4D97-AF65-F5344CB8AC3E}">
        <p14:creationId xmlns:p14="http://schemas.microsoft.com/office/powerpoint/2010/main" val="4272182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Just Culture</a:t>
            </a:r>
          </a:p>
        </p:txBody>
      </p:sp>
      <p:sp>
        <p:nvSpPr>
          <p:cNvPr id="2" name="Content Placeholder 1"/>
          <p:cNvSpPr>
            <a:spLocks noGrp="1"/>
          </p:cNvSpPr>
          <p:nvPr>
            <p:ph idx="1"/>
          </p:nvPr>
        </p:nvSpPr>
        <p:spPr>
          <a:xfrm>
            <a:off x="1099128" y="1930400"/>
            <a:ext cx="5746750" cy="2588022"/>
          </a:xfrm>
        </p:spPr>
        <p:txBody>
          <a:bodyPr/>
          <a:lstStyle/>
          <a:p>
            <a:r>
              <a:rPr lang="en-US" dirty="0"/>
              <a:t>Jen White, RN, Quality Manager</a:t>
            </a:r>
          </a:p>
          <a:p>
            <a:pPr marL="0" indent="0">
              <a:buNone/>
            </a:pPr>
            <a:r>
              <a:rPr lang="en-US" dirty="0"/>
              <a:t>    </a:t>
            </a:r>
          </a:p>
          <a:p>
            <a:endParaRPr lang="en-US" dirty="0"/>
          </a:p>
        </p:txBody>
      </p:sp>
    </p:spTree>
    <p:extLst>
      <p:ext uri="{BB962C8B-B14F-4D97-AF65-F5344CB8AC3E}">
        <p14:creationId xmlns:p14="http://schemas.microsoft.com/office/powerpoint/2010/main" val="603886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What is Your Job at Stoughton Health?</a:t>
            </a:r>
          </a:p>
        </p:txBody>
      </p:sp>
      <p:sp>
        <p:nvSpPr>
          <p:cNvPr id="2" name="Content Placeholder 1"/>
          <p:cNvSpPr>
            <a:spLocks noGrp="1"/>
          </p:cNvSpPr>
          <p:nvPr>
            <p:ph idx="1"/>
          </p:nvPr>
        </p:nvSpPr>
        <p:spPr>
          <a:xfrm>
            <a:off x="922495" y="2271050"/>
            <a:ext cx="5778500" cy="2499612"/>
          </a:xfrm>
        </p:spPr>
        <p:txBody>
          <a:bodyPr/>
          <a:lstStyle/>
          <a:p>
            <a:r>
              <a:rPr lang="en-US" dirty="0"/>
              <a:t>Every employee at Stoughton Health is to ensure patient safety</a:t>
            </a:r>
          </a:p>
          <a:p>
            <a:r>
              <a:rPr lang="en-US" dirty="0"/>
              <a:t>NASA story</a:t>
            </a:r>
          </a:p>
          <a:p>
            <a:pPr marL="0" indent="0">
              <a:buNone/>
            </a:pPr>
            <a:endParaRPr lang="en-US" dirty="0"/>
          </a:p>
        </p:txBody>
      </p:sp>
      <p:pic>
        <p:nvPicPr>
          <p:cNvPr id="4" name="Picture 2" descr="C:\Users\tlfei\AppData\Local\Microsoft\Windows\Temporary Internet Files\Content.IE5\HZJ66EU7\MP90017871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01" y="3194628"/>
            <a:ext cx="1853137" cy="23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7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233" y="267693"/>
            <a:ext cx="6347713" cy="1320800"/>
          </a:xfrm>
        </p:spPr>
        <p:txBody>
          <a:bodyPr>
            <a:normAutofit fontScale="90000"/>
          </a:bodyPr>
          <a:lstStyle/>
          <a:p>
            <a:r>
              <a:rPr lang="en-US" b="1" dirty="0"/>
              <a:t>Why is it important to look at events that may/may not reach a patient? </a:t>
            </a:r>
          </a:p>
        </p:txBody>
      </p:sp>
      <p:sp>
        <p:nvSpPr>
          <p:cNvPr id="2" name="Content Placeholder 1"/>
          <p:cNvSpPr>
            <a:spLocks noGrp="1"/>
          </p:cNvSpPr>
          <p:nvPr>
            <p:ph idx="1"/>
          </p:nvPr>
        </p:nvSpPr>
        <p:spPr>
          <a:xfrm>
            <a:off x="625502" y="2298828"/>
            <a:ext cx="6347714" cy="3880773"/>
          </a:xfrm>
        </p:spPr>
        <p:txBody>
          <a:bodyPr>
            <a:normAutofit/>
          </a:bodyPr>
          <a:lstStyle/>
          <a:p>
            <a:pPr marL="344488" lvl="1" indent="-344488"/>
            <a:r>
              <a:rPr lang="en-US" sz="1800" dirty="0"/>
              <a:t>It is estimated that 200,000 – 400,000 people die in hospitals each year in the US as a result of medical errors that could have been prevented.</a:t>
            </a:r>
          </a:p>
          <a:p>
            <a:pPr marL="344488" lvl="1" indent="-344488"/>
            <a:r>
              <a:rPr lang="en-US" sz="1800" dirty="0"/>
              <a:t>2023 John Hopkins estimated approximately 795,000 patients in the US die and/or permanently disabled due to diagnostic errors each year.  </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849756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Speaking Up for Safety</a:t>
            </a:r>
          </a:p>
        </p:txBody>
      </p:sp>
      <p:sp>
        <p:nvSpPr>
          <p:cNvPr id="2" name="Content Placeholder 1"/>
          <p:cNvSpPr>
            <a:spLocks noGrp="1"/>
          </p:cNvSpPr>
          <p:nvPr>
            <p:ph idx="1"/>
          </p:nvPr>
        </p:nvSpPr>
        <p:spPr>
          <a:xfrm>
            <a:off x="801833" y="1930400"/>
            <a:ext cx="5556250" cy="3028950"/>
          </a:xfrm>
        </p:spPr>
        <p:txBody>
          <a:bodyPr>
            <a:normAutofit fontScale="85000" lnSpcReduction="20000"/>
          </a:bodyPr>
          <a:lstStyle/>
          <a:p>
            <a:r>
              <a:rPr lang="en-US" dirty="0"/>
              <a:t>Not about pointing blame at others</a:t>
            </a:r>
          </a:p>
          <a:p>
            <a:pPr marL="0" indent="0">
              <a:buNone/>
            </a:pPr>
            <a:endParaRPr lang="en-US" sz="375" dirty="0"/>
          </a:p>
          <a:p>
            <a:r>
              <a:rPr lang="en-US" dirty="0"/>
              <a:t>Process focus</a:t>
            </a:r>
          </a:p>
          <a:p>
            <a:pPr marL="0" indent="0">
              <a:buNone/>
            </a:pPr>
            <a:endParaRPr lang="en-US" sz="375" dirty="0"/>
          </a:p>
          <a:p>
            <a:r>
              <a:rPr lang="en-US" dirty="0"/>
              <a:t>Creating a safe culture where employees are comfortable speaking up to a co-worker, manager or physician</a:t>
            </a:r>
          </a:p>
          <a:p>
            <a:pPr marL="0" indent="0">
              <a:buNone/>
            </a:pPr>
            <a:endParaRPr lang="en-US" sz="375" dirty="0"/>
          </a:p>
          <a:p>
            <a:r>
              <a:rPr lang="en-US" dirty="0"/>
              <a:t>Addressing a potential error before it occurs</a:t>
            </a:r>
          </a:p>
          <a:p>
            <a:pPr marL="0" indent="0">
              <a:buNone/>
            </a:pPr>
            <a:endParaRPr lang="en-US" sz="375" dirty="0"/>
          </a:p>
          <a:p>
            <a:r>
              <a:rPr lang="en-US" dirty="0"/>
              <a:t>Report near misses and actual events in our Safety Zone Portal</a:t>
            </a:r>
          </a:p>
          <a:p>
            <a:pPr marL="0" indent="0">
              <a:buNone/>
            </a:pPr>
            <a:endParaRPr lang="en-US" sz="375" dirty="0"/>
          </a:p>
          <a:p>
            <a:r>
              <a:rPr lang="en-US" dirty="0"/>
              <a:t>No fear of reprisal</a:t>
            </a:r>
          </a:p>
          <a:p>
            <a:endParaRPr lang="en-US" dirty="0"/>
          </a:p>
        </p:txBody>
      </p:sp>
    </p:spTree>
    <p:extLst>
      <p:ext uri="{BB962C8B-B14F-4D97-AF65-F5344CB8AC3E}">
        <p14:creationId xmlns:p14="http://schemas.microsoft.com/office/powerpoint/2010/main" val="3501500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High Reliability Organization</a:t>
            </a:r>
          </a:p>
        </p:txBody>
      </p:sp>
      <p:sp>
        <p:nvSpPr>
          <p:cNvPr id="2" name="Content Placeholder 1"/>
          <p:cNvSpPr>
            <a:spLocks noGrp="1"/>
          </p:cNvSpPr>
          <p:nvPr>
            <p:ph idx="1"/>
          </p:nvPr>
        </p:nvSpPr>
        <p:spPr>
          <a:xfrm>
            <a:off x="789709" y="1930400"/>
            <a:ext cx="5778500" cy="2499612"/>
          </a:xfrm>
        </p:spPr>
        <p:txBody>
          <a:bodyPr/>
          <a:lstStyle/>
          <a:p>
            <a:r>
              <a:rPr lang="en-US" dirty="0"/>
              <a:t>How might the next patient be harmed by what we are doing or not doing?</a:t>
            </a:r>
          </a:p>
          <a:p>
            <a:pPr marL="0" indent="0">
              <a:buNone/>
            </a:pPr>
            <a:endParaRPr lang="en-US" sz="600" dirty="0"/>
          </a:p>
          <a:p>
            <a:r>
              <a:rPr lang="en-US" dirty="0"/>
              <a:t>Identify Good Catches to better our patients</a:t>
            </a:r>
          </a:p>
          <a:p>
            <a:pPr marL="0" indent="0">
              <a:buNone/>
            </a:pPr>
            <a:endParaRPr lang="en-US" sz="600" dirty="0"/>
          </a:p>
          <a:p>
            <a:r>
              <a:rPr lang="en-US" dirty="0"/>
              <a:t>Errors will occur; the key is to design processes so that harm does not reach the patient</a:t>
            </a:r>
          </a:p>
          <a:p>
            <a:pPr marL="0" indent="0">
              <a:buNone/>
            </a:pPr>
            <a:endParaRPr lang="en-US" dirty="0"/>
          </a:p>
        </p:txBody>
      </p:sp>
    </p:spTree>
    <p:extLst>
      <p:ext uri="{BB962C8B-B14F-4D97-AF65-F5344CB8AC3E}">
        <p14:creationId xmlns:p14="http://schemas.microsoft.com/office/powerpoint/2010/main" val="1804138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2742" y="2011218"/>
            <a:ext cx="5778500" cy="2499612"/>
          </a:xfrm>
        </p:spPr>
        <p:txBody>
          <a:bodyPr>
            <a:normAutofit/>
          </a:bodyPr>
          <a:lstStyle/>
          <a:p>
            <a:pPr marL="0" indent="0" algn="ctr">
              <a:buNone/>
            </a:pPr>
            <a:r>
              <a:rPr lang="en-US" sz="4500" dirty="0"/>
              <a:t>Just Culture Safety Approach</a:t>
            </a:r>
          </a:p>
        </p:txBody>
      </p:sp>
    </p:spTree>
    <p:extLst>
      <p:ext uri="{BB962C8B-B14F-4D97-AF65-F5344CB8AC3E}">
        <p14:creationId xmlns:p14="http://schemas.microsoft.com/office/powerpoint/2010/main" val="163502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Group Introduction</a:t>
            </a:r>
          </a:p>
        </p:txBody>
      </p:sp>
      <p:sp>
        <p:nvSpPr>
          <p:cNvPr id="5" name="Text Placeholder 2"/>
          <p:cNvSpPr txBox="1">
            <a:spLocks/>
          </p:cNvSpPr>
          <p:nvPr/>
        </p:nvSpPr>
        <p:spPr>
          <a:xfrm>
            <a:off x="260688" y="1405143"/>
            <a:ext cx="3852000" cy="1313052"/>
          </a:xfrm>
          <a:prstGeom prst="roundRect">
            <a:avLst/>
          </a:prstGeom>
          <a:solidFill>
            <a:sysClr val="window" lastClr="FFFFFF">
              <a:lumMod val="95000"/>
            </a:sysClr>
          </a:solidFill>
          <a:ln w="31750">
            <a:solidFill>
              <a:srgbClr val="ACD433"/>
            </a:solidFill>
          </a:ln>
        </p:spPr>
        <p:txBody>
          <a:bodyPr vert="horz" lIns="91440" tIns="45720" rIns="91440" bIns="45720" rtlCol="0" anchor="ctr">
            <a:normAutofit fontScale="925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Welcome</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Introductions</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Know your Intranet Resources</a:t>
            </a:r>
          </a:p>
        </p:txBody>
      </p:sp>
      <p:sp>
        <p:nvSpPr>
          <p:cNvPr id="6" name="Text Placeholder 4"/>
          <p:cNvSpPr txBox="1">
            <a:spLocks/>
          </p:cNvSpPr>
          <p:nvPr/>
        </p:nvSpPr>
        <p:spPr>
          <a:xfrm>
            <a:off x="3325668" y="2860308"/>
            <a:ext cx="3852000" cy="824452"/>
          </a:xfrm>
          <a:prstGeom prst="roundRect">
            <a:avLst/>
          </a:prstGeom>
          <a:solidFill>
            <a:sysClr val="window" lastClr="FFFFFF">
              <a:lumMod val="95000"/>
            </a:sysClr>
          </a:solidFill>
          <a:ln w="31750">
            <a:solidFill>
              <a:srgbClr val="E6C133"/>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Stoughton Health’s Fit</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What are my primary goals </a:t>
            </a:r>
          </a:p>
        </p:txBody>
      </p:sp>
      <p:sp>
        <p:nvSpPr>
          <p:cNvPr id="7" name="Text Placeholder 5"/>
          <p:cNvSpPr txBox="1">
            <a:spLocks/>
          </p:cNvSpPr>
          <p:nvPr/>
        </p:nvSpPr>
        <p:spPr>
          <a:xfrm>
            <a:off x="260688" y="3821391"/>
            <a:ext cx="3852000" cy="899095"/>
          </a:xfrm>
          <a:prstGeom prst="roundRect">
            <a:avLst/>
          </a:prstGeom>
          <a:solidFill>
            <a:sysClr val="window" lastClr="FFFFFF">
              <a:lumMod val="95000"/>
            </a:sysClr>
          </a:solidFill>
          <a:ln w="31750">
            <a:solidFill>
              <a:srgbClr val="EF7A24"/>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a:ln>
                  <a:noFill/>
                </a:ln>
                <a:solidFill>
                  <a:sysClr val="windowText" lastClr="000000"/>
                </a:solidFill>
                <a:effectLst/>
                <a:uLnTx/>
                <a:uFillTx/>
                <a:latin typeface="Century Gothic" panose="020B0502020202020204"/>
                <a:ea typeface="+mn-ea"/>
                <a:cs typeface="+mn-cs"/>
              </a:rPr>
              <a:t>Evaluation Sheets</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mn-ea"/>
                <a:cs typeface="+mn-cs"/>
              </a:rPr>
              <a:t>Recruitment Source</a:t>
            </a: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
        <p:nvSpPr>
          <p:cNvPr id="8" name="Text Placeholder 6"/>
          <p:cNvSpPr txBox="1">
            <a:spLocks/>
          </p:cNvSpPr>
          <p:nvPr/>
        </p:nvSpPr>
        <p:spPr>
          <a:xfrm>
            <a:off x="609599" y="5978852"/>
            <a:ext cx="3852000" cy="539095"/>
          </a:xfrm>
          <a:prstGeom prst="roundRect">
            <a:avLst/>
          </a:prstGeom>
          <a:solidFill>
            <a:sysClr val="window" lastClr="FFFFFF">
              <a:lumMod val="95000"/>
            </a:sysClr>
          </a:solidFill>
          <a:ln w="31750">
            <a:solidFill>
              <a:srgbClr val="5AA0F5"/>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Bread Challenge</a:t>
            </a:r>
          </a:p>
        </p:txBody>
      </p:sp>
      <p:sp>
        <p:nvSpPr>
          <p:cNvPr id="9" name="Text Placeholder 7"/>
          <p:cNvSpPr txBox="1">
            <a:spLocks/>
          </p:cNvSpPr>
          <p:nvPr/>
        </p:nvSpPr>
        <p:spPr>
          <a:xfrm>
            <a:off x="3189866" y="5058734"/>
            <a:ext cx="3852000" cy="720000"/>
          </a:xfrm>
          <a:prstGeom prst="roundRect">
            <a:avLst/>
          </a:prstGeom>
          <a:solidFill>
            <a:sysClr val="window" lastClr="FFFFFF">
              <a:lumMod val="95000"/>
            </a:sysClr>
          </a:solidFill>
          <a:ln w="31750">
            <a:solidFill>
              <a:srgbClr val="65D6A0"/>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Your Personal Goal</a:t>
            </a:r>
          </a:p>
        </p:txBody>
      </p:sp>
    </p:spTree>
    <p:extLst>
      <p:ext uri="{BB962C8B-B14F-4D97-AF65-F5344CB8AC3E}">
        <p14:creationId xmlns:p14="http://schemas.microsoft.com/office/powerpoint/2010/main" val="1590919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771236" y="1803400"/>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2376097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Case Example</a:t>
            </a:r>
          </a:p>
        </p:txBody>
      </p:sp>
      <p:sp>
        <p:nvSpPr>
          <p:cNvPr id="2" name="Content Placeholder 1"/>
          <p:cNvSpPr>
            <a:spLocks noGrp="1"/>
          </p:cNvSpPr>
          <p:nvPr>
            <p:ph idx="1"/>
          </p:nvPr>
        </p:nvSpPr>
        <p:spPr>
          <a:xfrm>
            <a:off x="817418" y="1930400"/>
            <a:ext cx="5778500" cy="2499612"/>
          </a:xfrm>
        </p:spPr>
        <p:txBody>
          <a:bodyPr/>
          <a:lstStyle/>
          <a:p>
            <a:r>
              <a:rPr lang="en-US" dirty="0"/>
              <a:t>On a snowy winter night, John had to run to the store to buy milk. His car was parked in the driveway. John got into his car and turned his head to back out of his driveway. Although he carefully looked at the path behind his car, his vision was limited. He inadvertently hit his neighbor’s mailbox and destroyed it.</a:t>
            </a:r>
          </a:p>
          <a:p>
            <a:pPr marL="0" indent="0">
              <a:buNone/>
            </a:pPr>
            <a:endParaRPr lang="en-US" dirty="0"/>
          </a:p>
        </p:txBody>
      </p:sp>
    </p:spTree>
    <p:extLst>
      <p:ext uri="{BB962C8B-B14F-4D97-AF65-F5344CB8AC3E}">
        <p14:creationId xmlns:p14="http://schemas.microsoft.com/office/powerpoint/2010/main" val="3824372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780472" y="1821873"/>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3153349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Case Example</a:t>
            </a:r>
          </a:p>
        </p:txBody>
      </p:sp>
      <p:sp>
        <p:nvSpPr>
          <p:cNvPr id="2" name="Content Placeholder 1"/>
          <p:cNvSpPr>
            <a:spLocks noGrp="1"/>
          </p:cNvSpPr>
          <p:nvPr>
            <p:ph idx="1"/>
          </p:nvPr>
        </p:nvSpPr>
        <p:spPr>
          <a:xfrm>
            <a:off x="820506" y="1930400"/>
            <a:ext cx="5778500" cy="2499612"/>
          </a:xfrm>
        </p:spPr>
        <p:txBody>
          <a:bodyPr/>
          <a:lstStyle/>
          <a:p>
            <a:r>
              <a:rPr lang="en-US" dirty="0"/>
              <a:t>On a snowy winter night, John had to run to the store to buy formula for his colicky newborn infant. His wife had not slept in 24 hours and tensions ran high. John got into the car, looked at his upset wife in the doorway and backed out of the driveway without looking in the rear view mirror. Is his haste, he hit his neighbor’s mailbox and destroyed it.</a:t>
            </a:r>
          </a:p>
          <a:p>
            <a:pPr marL="0" indent="0">
              <a:buNone/>
            </a:pPr>
            <a:endParaRPr lang="en-US" dirty="0"/>
          </a:p>
        </p:txBody>
      </p:sp>
    </p:spTree>
    <p:extLst>
      <p:ext uri="{BB962C8B-B14F-4D97-AF65-F5344CB8AC3E}">
        <p14:creationId xmlns:p14="http://schemas.microsoft.com/office/powerpoint/2010/main" val="1432258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826655" y="1831109"/>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1147292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Case Example</a:t>
            </a:r>
          </a:p>
        </p:txBody>
      </p:sp>
      <p:sp>
        <p:nvSpPr>
          <p:cNvPr id="2" name="Content Placeholder 1"/>
          <p:cNvSpPr>
            <a:spLocks noGrp="1"/>
          </p:cNvSpPr>
          <p:nvPr>
            <p:ph idx="1"/>
          </p:nvPr>
        </p:nvSpPr>
        <p:spPr>
          <a:xfrm>
            <a:off x="894205" y="1818986"/>
            <a:ext cx="5778500" cy="2499612"/>
          </a:xfrm>
        </p:spPr>
        <p:txBody>
          <a:bodyPr/>
          <a:lstStyle/>
          <a:p>
            <a:r>
              <a:rPr lang="en-US" dirty="0"/>
              <a:t>On a snowy winter night, John hopped in his car – yelled, “Yee </a:t>
            </a:r>
            <a:r>
              <a:rPr lang="en-US" dirty="0" err="1"/>
              <a:t>Haa</a:t>
            </a:r>
            <a:r>
              <a:rPr lang="en-US" dirty="0"/>
              <a:t>!” – closed his eyes and hit the gas. He never saw his neighbor’s mailbox.</a:t>
            </a:r>
          </a:p>
          <a:p>
            <a:pPr marL="0" indent="0">
              <a:buNone/>
            </a:pPr>
            <a:endParaRPr lang="en-US" dirty="0"/>
          </a:p>
        </p:txBody>
      </p:sp>
    </p:spTree>
    <p:extLst>
      <p:ext uri="{BB962C8B-B14F-4D97-AF65-F5344CB8AC3E}">
        <p14:creationId xmlns:p14="http://schemas.microsoft.com/office/powerpoint/2010/main" val="1326344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666176" y="1812637"/>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1396927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536" y="869538"/>
            <a:ext cx="6172200" cy="939546"/>
          </a:xfrm>
        </p:spPr>
        <p:txBody>
          <a:bodyPr>
            <a:normAutofit fontScale="90000"/>
          </a:bodyPr>
          <a:lstStyle/>
          <a:p>
            <a:r>
              <a:rPr lang="en-US" b="1" dirty="0"/>
              <a:t>Everyone is a Safety Officer at Stoughton Health!!</a:t>
            </a:r>
            <a:br>
              <a:rPr lang="en-US" b="1" dirty="0"/>
            </a:br>
            <a:endParaRPr lang="en-US" b="1" dirty="0"/>
          </a:p>
        </p:txBody>
      </p:sp>
      <p:pic>
        <p:nvPicPr>
          <p:cNvPr id="4" name="Picture 2" descr="C:\Users\tlfei\AppData\Local\Microsoft\Windows\Temporary Internet Files\Content.IE5\HZJ66EU7\MP90042269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7687" y="2381319"/>
            <a:ext cx="2343150" cy="2938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tlfei\AppData\Local\Microsoft\Windows\Temporary Internet Files\Content.IE5\LBBHV47Z\MP9004393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861" y="2381319"/>
            <a:ext cx="1105138" cy="1300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lfei\AppData\Local\Microsoft\Windows\Temporary Internet Files\Content.IE5\0MR8V7AM\MC90044180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364" y="2461562"/>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tlfei\AppData\Local\Microsoft\Windows\Temporary Internet Files\Content.IE5\HZJ66EU7\MC90037138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7253" y="4253716"/>
            <a:ext cx="1364057" cy="77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61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Any Questions?</a:t>
            </a:r>
          </a:p>
        </p:txBody>
      </p:sp>
      <p:pic>
        <p:nvPicPr>
          <p:cNvPr id="4" name="Picture 2" descr="C:\Users\tlfei\AppData\Local\Microsoft\Windows\Temporary Internet Files\Content.IE5\R2V8V9ON\MC900441428[1].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18762" y="2524992"/>
            <a:ext cx="2499122" cy="249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0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38350" y="304800"/>
            <a:ext cx="4857750" cy="914400"/>
          </a:xfrm>
        </p:spPr>
        <p:txBody>
          <a:bodyPr>
            <a:noAutofit/>
          </a:bodyPr>
          <a:lstStyle/>
          <a:p>
            <a:pPr eaLnBrk="1" hangingPunct="1">
              <a:defRPr/>
            </a:pPr>
            <a:br>
              <a:rPr lang="en-US" sz="2700" dirty="0"/>
            </a:br>
            <a:r>
              <a:rPr lang="en-US" sz="2700" b="1" dirty="0"/>
              <a:t>Quality Management (QM)</a:t>
            </a:r>
            <a:br>
              <a:rPr lang="en-US" sz="2700" b="1" dirty="0"/>
            </a:br>
            <a:br>
              <a:rPr lang="en-US" sz="2700" b="1" dirty="0"/>
            </a:br>
            <a:br>
              <a:rPr lang="en-US" sz="2700" b="1" dirty="0"/>
            </a:br>
            <a:endParaRPr lang="en-US" sz="2700" b="1" dirty="0"/>
          </a:p>
        </p:txBody>
      </p:sp>
      <p:sp>
        <p:nvSpPr>
          <p:cNvPr id="4099" name="Rectangle 3"/>
          <p:cNvSpPr>
            <a:spLocks noGrp="1" noChangeArrowheads="1"/>
          </p:cNvSpPr>
          <p:nvPr>
            <p:ph idx="1"/>
          </p:nvPr>
        </p:nvSpPr>
        <p:spPr>
          <a:xfrm>
            <a:off x="1485900" y="2457450"/>
            <a:ext cx="6115050" cy="3314700"/>
          </a:xfrm>
        </p:spPr>
        <p:txBody>
          <a:bodyPr>
            <a:normAutofit/>
          </a:bodyPr>
          <a:lstStyle/>
          <a:p>
            <a:pPr>
              <a:lnSpc>
                <a:spcPct val="90000"/>
              </a:lnSpc>
              <a:defRPr/>
            </a:pPr>
            <a:endParaRPr lang="en-US" sz="1050" dirty="0"/>
          </a:p>
          <a:p>
            <a:pPr marL="0" indent="0">
              <a:lnSpc>
                <a:spcPct val="90000"/>
              </a:lnSpc>
              <a:buNone/>
              <a:defRPr/>
            </a:pPr>
            <a:endParaRPr lang="en-US" sz="2100" dirty="0"/>
          </a:p>
          <a:p>
            <a:pPr eaLnBrk="1" hangingPunct="1">
              <a:lnSpc>
                <a:spcPct val="90000"/>
              </a:lnSpc>
              <a:buFont typeface="Wingdings" pitchFamily="2" charset="2"/>
              <a:buNone/>
              <a:defRPr/>
            </a:pPr>
            <a:endParaRPr lang="en-US" sz="2100" dirty="0"/>
          </a:p>
          <a:p>
            <a:pPr eaLnBrk="1" hangingPunct="1">
              <a:lnSpc>
                <a:spcPct val="90000"/>
              </a:lnSpc>
              <a:buFont typeface="Wingdings" pitchFamily="2" charset="2"/>
              <a:buNone/>
              <a:defRPr/>
            </a:pPr>
            <a:endParaRPr lang="en-US" sz="2100" dirty="0"/>
          </a:p>
        </p:txBody>
      </p:sp>
      <p:sp>
        <p:nvSpPr>
          <p:cNvPr id="3" name="Slide Number Placeholder 2"/>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1316055" y="1606470"/>
            <a:ext cx="5580045" cy="3543046"/>
          </a:xfrm>
          <a:prstGeom prst="rect">
            <a:avLst/>
          </a:prstGeom>
        </p:spPr>
      </p:pic>
    </p:spTree>
    <p:extLst>
      <p:ext uri="{BB962C8B-B14F-4D97-AF65-F5344CB8AC3E}">
        <p14:creationId xmlns:p14="http://schemas.microsoft.com/office/powerpoint/2010/main" val="3857638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24629E50-7E59-2A59-A85E-E0CC8F25B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44" y="3170283"/>
            <a:ext cx="2935755" cy="2839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A63C6C-8FC6-F0C5-C4EA-E7EA09108AB9}"/>
              </a:ext>
            </a:extLst>
          </p:cNvPr>
          <p:cNvSpPr txBox="1"/>
          <p:nvPr/>
        </p:nvSpPr>
        <p:spPr>
          <a:xfrm>
            <a:off x="322544" y="2054633"/>
            <a:ext cx="2935755" cy="923330"/>
          </a:xfrm>
          <a:prstGeom prst="rect">
            <a:avLst/>
          </a:prstGeom>
          <a:noFill/>
          <a:ln>
            <a:solidFill>
              <a:schemeClr val="accent1"/>
            </a:solidFill>
          </a:ln>
        </p:spPr>
        <p:txBody>
          <a:bodyPr wrap="square">
            <a:spAutoFit/>
          </a:bodyPr>
          <a:lstStyle/>
          <a:p>
            <a:pPr algn="ctr"/>
            <a:r>
              <a:rPr lang="en-US" sz="1800" dirty="0">
                <a:solidFill>
                  <a:srgbClr val="1F497D"/>
                </a:solidFill>
                <a:effectLst/>
                <a:latin typeface="Aptos" panose="020B0004020202020204" pitchFamily="34" charset="0"/>
                <a:ea typeface="Aptos" panose="020B0004020202020204" pitchFamily="34" charset="0"/>
                <a:cs typeface="Aptos" panose="020B0004020202020204" pitchFamily="34" charset="0"/>
              </a:rPr>
              <a:t>New hire Cameron sharing the loaf with his daughter and taunting the dog!</a:t>
            </a:r>
            <a:endParaRPr lang="en-US" dirty="0"/>
          </a:p>
        </p:txBody>
      </p:sp>
      <p:sp>
        <p:nvSpPr>
          <p:cNvPr id="7" name="TextBox 6">
            <a:extLst>
              <a:ext uri="{FF2B5EF4-FFF2-40B4-BE49-F238E27FC236}">
                <a16:creationId xmlns:a16="http://schemas.microsoft.com/office/drawing/2014/main" id="{73A9FC6B-F295-DD1C-B0C1-6F7688BC12D3}"/>
              </a:ext>
            </a:extLst>
          </p:cNvPr>
          <p:cNvSpPr txBox="1"/>
          <p:nvPr/>
        </p:nvSpPr>
        <p:spPr>
          <a:xfrm>
            <a:off x="0" y="6201800"/>
            <a:ext cx="6826928" cy="646331"/>
          </a:xfrm>
          <a:prstGeom prst="rect">
            <a:avLst/>
          </a:prstGeom>
          <a:noFill/>
          <a:ln>
            <a:solidFill>
              <a:schemeClr val="accent1"/>
            </a:solidFill>
          </a:ln>
        </p:spPr>
        <p:txBody>
          <a:bodyPr wrap="square">
            <a:spAutoFit/>
          </a:bodyPr>
          <a:lstStyle/>
          <a:p>
            <a:pPr algn="ctr"/>
            <a:r>
              <a:rPr lang="en-US" dirty="0">
                <a:solidFill>
                  <a:srgbClr val="1F497D"/>
                </a:solidFill>
                <a:latin typeface="Aptos" panose="020B0004020202020204" pitchFamily="34" charset="0"/>
              </a:rPr>
              <a:t>Share how you enjoyed your loaf of bread by emailing in your photos to hr@stoughtonhealth.com </a:t>
            </a:r>
            <a:endParaRPr lang="en-US" dirty="0"/>
          </a:p>
        </p:txBody>
      </p:sp>
      <p:sp>
        <p:nvSpPr>
          <p:cNvPr id="8" name="TextBox 7">
            <a:extLst>
              <a:ext uri="{FF2B5EF4-FFF2-40B4-BE49-F238E27FC236}">
                <a16:creationId xmlns:a16="http://schemas.microsoft.com/office/drawing/2014/main" id="{C7E59301-077D-C4C7-62C5-67FC2121BE90}"/>
              </a:ext>
            </a:extLst>
          </p:cNvPr>
          <p:cNvSpPr txBox="1"/>
          <p:nvPr/>
        </p:nvSpPr>
        <p:spPr>
          <a:xfrm>
            <a:off x="579802" y="243232"/>
            <a:ext cx="6483471" cy="1754326"/>
          </a:xfrm>
          <a:prstGeom prst="rect">
            <a:avLst/>
          </a:prstGeom>
          <a:noFill/>
        </p:spPr>
        <p:txBody>
          <a:bodyPr wrap="square">
            <a:spAutoFit/>
          </a:bodyPr>
          <a:lstStyle/>
          <a:p>
            <a:r>
              <a:rPr kumimoji="0" lang="en-US" sz="3600" b="1" i="0" u="none" strike="noStrike" kern="1200" cap="none" spc="0" normalizeH="0" baseline="0" noProof="0" dirty="0">
                <a:ln>
                  <a:noFill/>
                </a:ln>
                <a:solidFill>
                  <a:srgbClr val="00617F"/>
                </a:solidFill>
                <a:effectLst/>
                <a:uLnTx/>
                <a:uFillTx/>
                <a:latin typeface="Trebuchet MS" panose="020B0603020202020204"/>
                <a:ea typeface="+mj-ea"/>
                <a:cs typeface="+mj-cs"/>
              </a:rPr>
              <a:t>We welcome all new hires with a loaf of bread from the Close to Home Café </a:t>
            </a:r>
            <a:endParaRPr lang="en-US" dirty="0"/>
          </a:p>
        </p:txBody>
      </p:sp>
      <p:pic>
        <p:nvPicPr>
          <p:cNvPr id="3" name="Picture 2">
            <a:extLst>
              <a:ext uri="{FF2B5EF4-FFF2-40B4-BE49-F238E27FC236}">
                <a16:creationId xmlns:a16="http://schemas.microsoft.com/office/drawing/2014/main" id="{506A22A9-2729-4377-9F55-2C5EEC33A2E5}"/>
              </a:ext>
            </a:extLst>
          </p:cNvPr>
          <p:cNvPicPr>
            <a:picLocks noChangeAspect="1"/>
          </p:cNvPicPr>
          <p:nvPr/>
        </p:nvPicPr>
        <p:blipFill>
          <a:blip r:embed="rId4"/>
          <a:stretch>
            <a:fillRect/>
          </a:stretch>
        </p:blipFill>
        <p:spPr>
          <a:xfrm>
            <a:off x="3820545" y="2977963"/>
            <a:ext cx="2935755" cy="2839197"/>
          </a:xfrm>
          <a:prstGeom prst="rect">
            <a:avLst/>
          </a:prstGeom>
        </p:spPr>
      </p:pic>
      <p:sp>
        <p:nvSpPr>
          <p:cNvPr id="4" name="TextBox 3">
            <a:extLst>
              <a:ext uri="{FF2B5EF4-FFF2-40B4-BE49-F238E27FC236}">
                <a16:creationId xmlns:a16="http://schemas.microsoft.com/office/drawing/2014/main" id="{B0B01B42-AC67-604B-C362-87A94960A346}"/>
              </a:ext>
            </a:extLst>
          </p:cNvPr>
          <p:cNvSpPr txBox="1"/>
          <p:nvPr/>
        </p:nvSpPr>
        <p:spPr>
          <a:xfrm>
            <a:off x="3820545" y="2062236"/>
            <a:ext cx="2935755" cy="646331"/>
          </a:xfrm>
          <a:prstGeom prst="rect">
            <a:avLst/>
          </a:prstGeom>
          <a:noFill/>
          <a:ln>
            <a:solidFill>
              <a:schemeClr val="accent1"/>
            </a:solidFill>
          </a:ln>
        </p:spPr>
        <p:txBody>
          <a:bodyPr wrap="square">
            <a:spAutoFit/>
          </a:bodyPr>
          <a:lstStyle/>
          <a:p>
            <a:pPr algn="ctr"/>
            <a:r>
              <a:rPr lang="en-US" sz="1800" dirty="0">
                <a:solidFill>
                  <a:srgbClr val="1F497D"/>
                </a:solidFill>
                <a:effectLst/>
                <a:latin typeface="Aptos" panose="020B0004020202020204" pitchFamily="34" charset="0"/>
                <a:ea typeface="Aptos" panose="020B0004020202020204" pitchFamily="34" charset="0"/>
                <a:cs typeface="Aptos" panose="020B0004020202020204" pitchFamily="34" charset="0"/>
              </a:rPr>
              <a:t>New hire Dani enjoyed hers with a spread of Skippy.</a:t>
            </a:r>
            <a:endParaRPr lang="en-US" dirty="0"/>
          </a:p>
        </p:txBody>
      </p:sp>
    </p:spTree>
    <p:extLst>
      <p:ext uri="{BB962C8B-B14F-4D97-AF65-F5344CB8AC3E}">
        <p14:creationId xmlns:p14="http://schemas.microsoft.com/office/powerpoint/2010/main" val="729441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a:t>Why is QM Important?</a:t>
            </a:r>
            <a:br>
              <a:rPr lang="en-US" b="1" dirty="0"/>
            </a:br>
            <a:br>
              <a:rPr lang="en-US" b="1" dirty="0"/>
            </a:br>
            <a:br>
              <a:rPr lang="en-US" b="1" dirty="0"/>
            </a:br>
            <a:br>
              <a:rPr lang="en-US" b="1" dirty="0"/>
            </a:br>
            <a:br>
              <a:rPr lang="en-US" b="1" dirty="0"/>
            </a:br>
            <a:br>
              <a:rPr lang="en-US" b="1" dirty="0"/>
            </a:br>
            <a:br>
              <a:rPr lang="en-US" b="1" dirty="0"/>
            </a:br>
            <a:endParaRPr lang="en-US" b="1" dirty="0"/>
          </a:p>
        </p:txBody>
      </p:sp>
      <p:sp>
        <p:nvSpPr>
          <p:cNvPr id="3" name="Content Placeholder 2"/>
          <p:cNvSpPr>
            <a:spLocks noGrp="1"/>
          </p:cNvSpPr>
          <p:nvPr>
            <p:ph idx="1"/>
          </p:nvPr>
        </p:nvSpPr>
        <p:spPr>
          <a:xfrm>
            <a:off x="1216599" y="1494930"/>
            <a:ext cx="4914900" cy="1873919"/>
          </a:xfrm>
        </p:spPr>
        <p:txBody>
          <a:bodyPr>
            <a:normAutofit fontScale="77500" lnSpcReduction="20000"/>
          </a:bodyPr>
          <a:lstStyle/>
          <a:p>
            <a:pPr>
              <a:buFont typeface="Wingdings" panose="05000000000000000000" pitchFamily="2" charset="2"/>
              <a:buChar char="v"/>
              <a:defRPr/>
            </a:pPr>
            <a:r>
              <a:rPr lang="en-US" b="1" dirty="0"/>
              <a:t>Creates efficiencies </a:t>
            </a:r>
          </a:p>
          <a:p>
            <a:pPr marL="0" indent="0">
              <a:buClr>
                <a:srgbClr val="E4005C"/>
              </a:buClr>
              <a:buNone/>
              <a:defRPr/>
            </a:pPr>
            <a:endParaRPr lang="en-US" b="1" dirty="0">
              <a:solidFill>
                <a:srgbClr val="0070C0"/>
              </a:solidFill>
            </a:endParaRPr>
          </a:p>
          <a:p>
            <a:pPr>
              <a:buFont typeface="Wingdings" panose="05000000000000000000" pitchFamily="2" charset="2"/>
              <a:buChar char="v"/>
              <a:defRPr/>
            </a:pPr>
            <a:r>
              <a:rPr lang="en-US" b="1" dirty="0"/>
              <a:t>Creates a safer environment for patient, visitors and employees</a:t>
            </a:r>
          </a:p>
          <a:p>
            <a:pPr>
              <a:buFont typeface="Wingdings" panose="05000000000000000000" pitchFamily="2" charset="2"/>
              <a:buChar char="v"/>
              <a:defRPr/>
            </a:pPr>
            <a:endParaRPr lang="en-US" b="1" dirty="0">
              <a:solidFill>
                <a:srgbClr val="0070C0"/>
              </a:solidFill>
            </a:endParaRPr>
          </a:p>
          <a:p>
            <a:pPr>
              <a:buFont typeface="Wingdings" panose="05000000000000000000" pitchFamily="2" charset="2"/>
              <a:buChar char="v"/>
              <a:defRPr/>
            </a:pPr>
            <a:r>
              <a:rPr lang="en-US" b="1" dirty="0"/>
              <a:t>Improves job satisfaction by being part of improvement opportunities and creating change</a:t>
            </a: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Picture 4"/>
          <p:cNvPicPr>
            <a:picLocks noChangeAspect="1"/>
          </p:cNvPicPr>
          <p:nvPr/>
        </p:nvPicPr>
        <p:blipFill>
          <a:blip r:embed="rId3"/>
          <a:stretch>
            <a:fillRect/>
          </a:stretch>
        </p:blipFill>
        <p:spPr>
          <a:xfrm>
            <a:off x="3674049" y="3459002"/>
            <a:ext cx="2836395" cy="2329865"/>
          </a:xfrm>
          <a:prstGeom prst="rect">
            <a:avLst/>
          </a:prstGeom>
        </p:spPr>
      </p:pic>
    </p:spTree>
    <p:extLst>
      <p:ext uri="{BB962C8B-B14F-4D97-AF65-F5344CB8AC3E}">
        <p14:creationId xmlns:p14="http://schemas.microsoft.com/office/powerpoint/2010/main" val="616101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95781"/>
            <a:ext cx="6347713" cy="1320800"/>
          </a:xfrm>
        </p:spPr>
        <p:txBody>
          <a:bodyPr>
            <a:normAutofit fontScale="90000"/>
          </a:bodyPr>
          <a:lstStyle/>
          <a:p>
            <a:br>
              <a:rPr lang="en-US" b="1" dirty="0"/>
            </a:br>
            <a:br>
              <a:rPr lang="en-US" b="1" dirty="0"/>
            </a:br>
            <a:r>
              <a:rPr lang="en-US" b="1" dirty="0"/>
              <a:t>How are QM projects identified?</a:t>
            </a:r>
            <a:br>
              <a:rPr lang="en-US" b="1" dirty="0"/>
            </a:br>
            <a:br>
              <a:rPr lang="en-US" b="1" dirty="0"/>
            </a:br>
            <a:endParaRPr lang="en-US" dirty="0"/>
          </a:p>
        </p:txBody>
      </p:sp>
      <p:sp>
        <p:nvSpPr>
          <p:cNvPr id="2" name="Content Placeholder 1"/>
          <p:cNvSpPr>
            <a:spLocks noGrp="1"/>
          </p:cNvSpPr>
          <p:nvPr>
            <p:ph idx="1"/>
          </p:nvPr>
        </p:nvSpPr>
        <p:spPr>
          <a:xfrm>
            <a:off x="1630948" y="1780675"/>
            <a:ext cx="5556250" cy="3337322"/>
          </a:xfrm>
        </p:spPr>
        <p:txBody>
          <a:bodyPr>
            <a:normAutofit lnSpcReduction="10000"/>
          </a:bodyPr>
          <a:lstStyle/>
          <a:p>
            <a:r>
              <a:rPr lang="en-US" dirty="0"/>
              <a:t>Our Strategic Plan identifies priorities for improvement opportunities for innovation</a:t>
            </a:r>
          </a:p>
          <a:p>
            <a:pPr marL="0" indent="0">
              <a:buNone/>
            </a:pPr>
            <a:endParaRPr lang="en-US" sz="900" dirty="0"/>
          </a:p>
          <a:p>
            <a:r>
              <a:rPr lang="en-US" dirty="0"/>
              <a:t>Teams close to the process focus (unit-based, specialized committees)</a:t>
            </a:r>
          </a:p>
          <a:p>
            <a:pPr marL="0" indent="0">
              <a:buNone/>
            </a:pPr>
            <a:endParaRPr lang="en-US" sz="900" dirty="0"/>
          </a:p>
          <a:p>
            <a:r>
              <a:rPr lang="en-US" dirty="0"/>
              <a:t>Measures on our Balanced Scorecard, Clinical Quality and Safety Report Card, Department QM plans</a:t>
            </a:r>
          </a:p>
          <a:p>
            <a:pPr marL="0" indent="0">
              <a:buNone/>
            </a:pPr>
            <a:endParaRPr lang="en-US" sz="825" dirty="0"/>
          </a:p>
          <a:p>
            <a:r>
              <a:rPr lang="en-US" dirty="0"/>
              <a:t>New evidence-based processes and practices </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5649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00200" y="1200150"/>
            <a:ext cx="6057900" cy="1028700"/>
          </a:xfrm>
        </p:spPr>
        <p:txBody>
          <a:bodyPr>
            <a:normAutofit/>
          </a:bodyPr>
          <a:lstStyle/>
          <a:p>
            <a:pPr eaLnBrk="1" hangingPunct="1">
              <a:defRPr/>
            </a:pPr>
            <a:r>
              <a:rPr lang="en-US" b="1" dirty="0"/>
              <a:t>YOUR QM Responsibility</a:t>
            </a:r>
          </a:p>
        </p:txBody>
      </p:sp>
      <p:sp>
        <p:nvSpPr>
          <p:cNvPr id="5123" name="Rectangle 3"/>
          <p:cNvSpPr>
            <a:spLocks noGrp="1" noChangeArrowheads="1"/>
          </p:cNvSpPr>
          <p:nvPr>
            <p:ph idx="1"/>
          </p:nvPr>
        </p:nvSpPr>
        <p:spPr>
          <a:xfrm>
            <a:off x="1725530" y="2021306"/>
            <a:ext cx="5556250" cy="2708672"/>
          </a:xfrm>
        </p:spPr>
        <p:txBody>
          <a:bodyPr>
            <a:normAutofit/>
          </a:bodyPr>
          <a:lstStyle/>
          <a:p>
            <a:pPr marL="0" indent="0" eaLnBrk="1" hangingPunct="1">
              <a:buNone/>
              <a:defRPr/>
            </a:pPr>
            <a:r>
              <a:rPr lang="en-US" dirty="0"/>
              <a:t>Get involved by:</a:t>
            </a:r>
          </a:p>
          <a:p>
            <a:pPr lvl="1">
              <a:defRPr/>
            </a:pPr>
            <a:r>
              <a:rPr lang="en-US" dirty="0"/>
              <a:t>Learn department goals, how they are measured, and action plans</a:t>
            </a:r>
          </a:p>
          <a:p>
            <a:pPr lvl="1">
              <a:defRPr/>
            </a:pPr>
            <a:r>
              <a:rPr lang="en-US" dirty="0"/>
              <a:t>Become an active team member working to meet department goals </a:t>
            </a:r>
          </a:p>
          <a:p>
            <a:pPr lvl="1">
              <a:defRPr/>
            </a:pPr>
            <a:r>
              <a:rPr lang="en-US" dirty="0"/>
              <a:t>Participate in department meetings</a:t>
            </a:r>
          </a:p>
          <a:p>
            <a:pPr lvl="1">
              <a:defRPr/>
            </a:pPr>
            <a:r>
              <a:rPr lang="en-US" dirty="0"/>
              <a:t>Check the Communications Boards </a:t>
            </a:r>
          </a:p>
          <a:p>
            <a:pPr eaLnBrk="1" hangingPunct="1">
              <a:defRPr/>
            </a:pPr>
            <a:endParaRPr lang="en-US" dirty="0"/>
          </a:p>
          <a:p>
            <a:pPr eaLnBrk="1" hangingPunct="1">
              <a:defRPr/>
            </a:pPr>
            <a:endParaRPr lang="en-US" dirty="0"/>
          </a:p>
          <a:p>
            <a:pPr eaLnBrk="1" hangingPunct="1">
              <a:buFont typeface="Wingdings" pitchFamily="2" charset="2"/>
              <a:buNone/>
              <a:defRPr/>
            </a:pPr>
            <a:endParaRPr lang="en-US" dirty="0"/>
          </a:p>
        </p:txBody>
      </p:sp>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21993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Quality Management (QM)</a:t>
            </a:r>
            <a:endParaRPr lang="en-US" dirty="0"/>
          </a:p>
        </p:txBody>
      </p:sp>
      <p:sp>
        <p:nvSpPr>
          <p:cNvPr id="2" name="Content Placeholder 1"/>
          <p:cNvSpPr>
            <a:spLocks noGrp="1"/>
          </p:cNvSpPr>
          <p:nvPr>
            <p:ph idx="1"/>
          </p:nvPr>
        </p:nvSpPr>
        <p:spPr>
          <a:xfrm>
            <a:off x="1316991" y="1466851"/>
            <a:ext cx="5556250" cy="3108722"/>
          </a:xfrm>
        </p:spPr>
        <p:txBody>
          <a:bodyPr>
            <a:normAutofit fontScale="77500" lnSpcReduction="20000"/>
          </a:bodyPr>
          <a:lstStyle/>
          <a:p>
            <a:r>
              <a:rPr lang="en-US" dirty="0"/>
              <a:t>We use a systematic approach to improve processes and outcomes.</a:t>
            </a:r>
          </a:p>
          <a:p>
            <a:pPr lvl="1"/>
            <a:r>
              <a:rPr lang="en-US" dirty="0"/>
              <a:t>Plan Do </a:t>
            </a:r>
            <a:r>
              <a:rPr lang="en-US" dirty="0">
                <a:solidFill>
                  <a:schemeClr val="bg2">
                    <a:lumMod val="25000"/>
                  </a:schemeClr>
                </a:solidFill>
              </a:rPr>
              <a:t>Study</a:t>
            </a:r>
            <a:r>
              <a:rPr lang="en-US" dirty="0"/>
              <a:t> Act (</a:t>
            </a:r>
            <a:r>
              <a:rPr lang="en-US" dirty="0">
                <a:solidFill>
                  <a:schemeClr val="bg2">
                    <a:lumMod val="25000"/>
                  </a:schemeClr>
                </a:solidFill>
              </a:rPr>
              <a:t>PDSA</a:t>
            </a:r>
            <a:r>
              <a:rPr lang="en-US" dirty="0"/>
              <a:t>)</a:t>
            </a:r>
            <a:endParaRPr lang="en-US" strike="sngStrike" dirty="0"/>
          </a:p>
          <a:p>
            <a:pPr marL="226457" lvl="1" indent="0">
              <a:buNone/>
            </a:pPr>
            <a:endParaRPr lang="en-US" sz="750" strike="sngStrike" dirty="0"/>
          </a:p>
          <a:p>
            <a:r>
              <a:rPr lang="en-US" dirty="0"/>
              <a:t>Key to Success:</a:t>
            </a:r>
          </a:p>
          <a:p>
            <a:pPr lvl="1"/>
            <a:r>
              <a:rPr lang="en-US" dirty="0"/>
              <a:t>Small Tests of Change</a:t>
            </a:r>
          </a:p>
          <a:p>
            <a:pPr marL="226457" lvl="1" indent="0">
              <a:buNone/>
            </a:pPr>
            <a:endParaRPr lang="en-US" sz="675" dirty="0"/>
          </a:p>
          <a:p>
            <a:r>
              <a:rPr lang="en-US" dirty="0"/>
              <a:t>Other tools in our toolbox:</a:t>
            </a:r>
          </a:p>
          <a:p>
            <a:pPr lvl="1"/>
            <a:r>
              <a:rPr lang="en-US" dirty="0"/>
              <a:t>Fishbone diagram</a:t>
            </a:r>
          </a:p>
          <a:p>
            <a:pPr lvl="1"/>
            <a:r>
              <a:rPr lang="en-US" dirty="0"/>
              <a:t>Pareto chart</a:t>
            </a:r>
          </a:p>
          <a:p>
            <a:pPr lvl="1"/>
            <a:r>
              <a:rPr lang="en-US" dirty="0"/>
              <a:t>Pie chart</a:t>
            </a:r>
          </a:p>
          <a:p>
            <a:pPr lvl="1"/>
            <a:r>
              <a:rPr lang="en-US" dirty="0"/>
              <a:t>Process mapping/swim lanes</a:t>
            </a:r>
          </a:p>
          <a:p>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81869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876" y="1401679"/>
            <a:ext cx="52578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73485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361281"/>
            <a:ext cx="6347713" cy="1320800"/>
          </a:xfrm>
        </p:spPr>
        <p:txBody>
          <a:bodyPr/>
          <a:lstStyle/>
          <a:p>
            <a:r>
              <a:rPr lang="en-US" dirty="0"/>
              <a:t>Tools in the Toolbox</a:t>
            </a:r>
          </a:p>
        </p:txBody>
      </p:sp>
      <p:sp>
        <p:nvSpPr>
          <p:cNvPr id="2" name="Content Placeholder 1"/>
          <p:cNvSpPr>
            <a:spLocks noGrp="1"/>
          </p:cNvSpPr>
          <p:nvPr>
            <p:ph idx="1"/>
          </p:nvPr>
        </p:nvSpPr>
        <p:spPr>
          <a:xfrm>
            <a:off x="1828801" y="1211141"/>
            <a:ext cx="5556250" cy="3388122"/>
          </a:xfrm>
        </p:spPr>
        <p:txBody>
          <a:bodyPr/>
          <a:lstStyle/>
          <a:p>
            <a:pPr marL="0" indent="0">
              <a:buNone/>
            </a:pPr>
            <a:endParaRPr lang="en-US" dirty="0"/>
          </a:p>
          <a:p>
            <a:endParaRPr lang="en-US" dirty="0"/>
          </a:p>
        </p:txBody>
      </p:sp>
      <p:pic>
        <p:nvPicPr>
          <p:cNvPr id="6" name="Picture 5"/>
          <p:cNvPicPr>
            <a:picLocks noChangeAspect="1"/>
          </p:cNvPicPr>
          <p:nvPr/>
        </p:nvPicPr>
        <p:blipFill>
          <a:blip r:embed="rId3"/>
          <a:stretch>
            <a:fillRect/>
          </a:stretch>
        </p:blipFill>
        <p:spPr>
          <a:xfrm>
            <a:off x="4019752" y="4064045"/>
            <a:ext cx="3104147" cy="2254916"/>
          </a:xfrm>
          <a:prstGeom prst="rect">
            <a:avLst/>
          </a:prstGeom>
        </p:spPr>
      </p:pic>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7" name="Content Placeholder 9"/>
          <p:cNvPicPr>
            <a:picLocks noChangeAspect="1"/>
          </p:cNvPicPr>
          <p:nvPr/>
        </p:nvPicPr>
        <p:blipFill>
          <a:blip r:embed="rId4"/>
          <a:stretch>
            <a:fillRect/>
          </a:stretch>
        </p:blipFill>
        <p:spPr>
          <a:xfrm>
            <a:off x="709364" y="4073346"/>
            <a:ext cx="3049237" cy="2254916"/>
          </a:xfrm>
          <a:prstGeom prst="rect">
            <a:avLst/>
          </a:prstGeom>
        </p:spPr>
      </p:pic>
      <p:pic>
        <p:nvPicPr>
          <p:cNvPr id="9" name="Content Placeholder 4"/>
          <p:cNvPicPr>
            <a:picLocks noChangeAspect="1"/>
          </p:cNvPicPr>
          <p:nvPr/>
        </p:nvPicPr>
        <p:blipFill>
          <a:blip r:embed="rId5"/>
          <a:stretch>
            <a:fillRect/>
          </a:stretch>
        </p:blipFill>
        <p:spPr>
          <a:xfrm>
            <a:off x="937737" y="1211141"/>
            <a:ext cx="2721671" cy="2499122"/>
          </a:xfrm>
          <a:prstGeom prst="rect">
            <a:avLst/>
          </a:prstGeom>
        </p:spPr>
      </p:pic>
      <p:pic>
        <p:nvPicPr>
          <p:cNvPr id="10" name="Content Placeholder 3"/>
          <p:cNvPicPr>
            <a:picLocks noChangeAspect="1"/>
          </p:cNvPicPr>
          <p:nvPr/>
        </p:nvPicPr>
        <p:blipFill>
          <a:blip r:embed="rId6"/>
          <a:stretch>
            <a:fillRect/>
          </a:stretch>
        </p:blipFill>
        <p:spPr>
          <a:xfrm>
            <a:off x="3758602" y="1259235"/>
            <a:ext cx="3412220" cy="2490168"/>
          </a:xfrm>
          <a:prstGeom prst="rect">
            <a:avLst/>
          </a:prstGeom>
        </p:spPr>
      </p:pic>
      <p:sp>
        <p:nvSpPr>
          <p:cNvPr id="8" name="Up Arrow 10">
            <a:extLst>
              <a:ext uri="{FF2B5EF4-FFF2-40B4-BE49-F238E27FC236}">
                <a16:creationId xmlns:a16="http://schemas.microsoft.com/office/drawing/2014/main" id="{D062C859-C82E-9157-26E5-00A3ED60D827}"/>
              </a:ext>
            </a:extLst>
          </p:cNvPr>
          <p:cNvSpPr/>
          <p:nvPr/>
        </p:nvSpPr>
        <p:spPr>
          <a:xfrm>
            <a:off x="1707643" y="4599263"/>
            <a:ext cx="242316" cy="4978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5764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Slides in 5 Minutes</a:t>
            </a:r>
            <a:br>
              <a:rPr lang="en-US" dirty="0"/>
            </a:br>
            <a:r>
              <a:rPr lang="en-US" dirty="0"/>
              <a:t>Department QM Projects</a:t>
            </a:r>
          </a:p>
        </p:txBody>
      </p:sp>
      <p:pic>
        <p:nvPicPr>
          <p:cNvPr id="8" name="Content Placeholder 7"/>
          <p:cNvPicPr>
            <a:picLocks noGrp="1" noChangeAspect="1"/>
          </p:cNvPicPr>
          <p:nvPr>
            <p:ph idx="1"/>
          </p:nvPr>
        </p:nvPicPr>
        <p:blipFill>
          <a:blip r:embed="rId3"/>
          <a:stretch>
            <a:fillRect/>
          </a:stretch>
        </p:blipFill>
        <p:spPr>
          <a:xfrm>
            <a:off x="609599" y="1820779"/>
            <a:ext cx="6288506" cy="4165099"/>
          </a:xfrm>
          <a:prstGeom prst="rect">
            <a:avLst/>
          </a:prstGeom>
        </p:spPr>
      </p:pic>
    </p:spTree>
    <p:extLst>
      <p:ext uri="{BB962C8B-B14F-4D97-AF65-F5344CB8AC3E}">
        <p14:creationId xmlns:p14="http://schemas.microsoft.com/office/powerpoint/2010/main" val="11114986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09599" y="609600"/>
            <a:ext cx="6624578" cy="5743601"/>
          </a:xfrm>
          <a:prstGeom prst="rect">
            <a:avLst/>
          </a:prstGeom>
        </p:spPr>
      </p:pic>
    </p:spTree>
    <p:extLst>
      <p:ext uri="{BB962C8B-B14F-4D97-AF65-F5344CB8AC3E}">
        <p14:creationId xmlns:p14="http://schemas.microsoft.com/office/powerpoint/2010/main" val="2566644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09598" y="609600"/>
            <a:ext cx="6347713" cy="5432425"/>
          </a:xfrm>
          <a:prstGeom prst="rect">
            <a:avLst/>
          </a:prstGeom>
        </p:spPr>
      </p:pic>
    </p:spTree>
    <p:extLst>
      <p:ext uri="{BB962C8B-B14F-4D97-AF65-F5344CB8AC3E}">
        <p14:creationId xmlns:p14="http://schemas.microsoft.com/office/powerpoint/2010/main" val="33608786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09598" y="858253"/>
            <a:ext cx="6248401" cy="5231899"/>
          </a:xfrm>
          <a:prstGeom prst="rect">
            <a:avLst/>
          </a:prstGeom>
        </p:spPr>
      </p:pic>
    </p:spTree>
    <p:extLst>
      <p:ext uri="{BB962C8B-B14F-4D97-AF65-F5344CB8AC3E}">
        <p14:creationId xmlns:p14="http://schemas.microsoft.com/office/powerpoint/2010/main" val="823572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5242" y="1568296"/>
            <a:ext cx="6438123" cy="1780108"/>
          </a:xfrm>
        </p:spPr>
        <p:txBody>
          <a:bodyPr>
            <a:normAutofit fontScale="90000"/>
          </a:bodyPr>
          <a:lstStyle/>
          <a:p>
            <a:r>
              <a:rPr lang="en-US" sz="4800" b="1" dirty="0">
                <a:solidFill>
                  <a:schemeClr val="bg1"/>
                </a:solidFill>
              </a:rPr>
              <a:t> </a:t>
            </a:r>
            <a:r>
              <a:rPr lang="en-US" sz="4800" b="1" dirty="0">
                <a:solidFill>
                  <a:schemeClr val="tx1">
                    <a:lumMod val="85000"/>
                    <a:lumOff val="15000"/>
                  </a:schemeClr>
                </a:solidFill>
              </a:rPr>
              <a:t>Organizational Chart &amp;  </a:t>
            </a:r>
            <a:br>
              <a:rPr lang="en-US" sz="4800" b="1" dirty="0">
                <a:solidFill>
                  <a:schemeClr val="tx1">
                    <a:lumMod val="85000"/>
                    <a:lumOff val="15000"/>
                  </a:schemeClr>
                </a:solidFill>
              </a:rPr>
            </a:br>
            <a:r>
              <a:rPr lang="en-US" sz="4800" b="1" dirty="0">
                <a:solidFill>
                  <a:schemeClr val="tx1">
                    <a:lumMod val="85000"/>
                    <a:lumOff val="15000"/>
                  </a:schemeClr>
                </a:solidFill>
              </a:rPr>
              <a:t>Mission, Vision, Values</a:t>
            </a:r>
          </a:p>
        </p:txBody>
      </p:sp>
      <p:sp>
        <p:nvSpPr>
          <p:cNvPr id="5" name="Subtitle 4"/>
          <p:cNvSpPr>
            <a:spLocks noGrp="1"/>
          </p:cNvSpPr>
          <p:nvPr>
            <p:ph type="subTitle" idx="1"/>
          </p:nvPr>
        </p:nvSpPr>
        <p:spPr>
          <a:xfrm>
            <a:off x="385242" y="3925173"/>
            <a:ext cx="6438123" cy="1364531"/>
          </a:xfrm>
        </p:spPr>
        <p:txBody>
          <a:bodyPr>
            <a:normAutofit/>
          </a:bodyPr>
          <a:lstStyle/>
          <a:p>
            <a:r>
              <a:rPr lang="en-US" sz="2800" b="1" dirty="0"/>
              <a:t> Presented by:  Chris Brabant, CEO Michelle Abey, CFO</a:t>
            </a:r>
          </a:p>
        </p:txBody>
      </p:sp>
    </p:spTree>
    <p:extLst>
      <p:ext uri="{BB962C8B-B14F-4D97-AF65-F5344CB8AC3E}">
        <p14:creationId xmlns:p14="http://schemas.microsoft.com/office/powerpoint/2010/main" val="2188457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72781" y="738995"/>
            <a:ext cx="6821348" cy="5380010"/>
          </a:xfrm>
          <a:prstGeom prst="rect">
            <a:avLst/>
          </a:prstGeom>
        </p:spPr>
      </p:pic>
    </p:spTree>
    <p:extLst>
      <p:ext uri="{BB962C8B-B14F-4D97-AF65-F5344CB8AC3E}">
        <p14:creationId xmlns:p14="http://schemas.microsoft.com/office/powerpoint/2010/main" val="1181363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Corporate Compliance</a:t>
            </a:r>
          </a:p>
        </p:txBody>
      </p:sp>
      <p:sp>
        <p:nvSpPr>
          <p:cNvPr id="3" name="Content Placeholder 2"/>
          <p:cNvSpPr>
            <a:spLocks noGrp="1"/>
          </p:cNvSpPr>
          <p:nvPr>
            <p:ph idx="1"/>
          </p:nvPr>
        </p:nvSpPr>
        <p:spPr>
          <a:xfrm>
            <a:off x="1979102" y="1943101"/>
            <a:ext cx="5556250" cy="3223022"/>
          </a:xfrm>
        </p:spPr>
        <p:txBody>
          <a:bodyPr>
            <a:normAutofit/>
          </a:bodyPr>
          <a:lstStyle/>
          <a:p>
            <a:pPr>
              <a:defRPr/>
            </a:pPr>
            <a:r>
              <a:rPr lang="en-US" dirty="0"/>
              <a:t>Everyone is responsible for protecting our customers from fraud and abuse and assuring Stoughton Health performs in an ethical and legal manner.</a:t>
            </a:r>
          </a:p>
          <a:p>
            <a:pPr>
              <a:defRPr/>
            </a:pPr>
            <a:r>
              <a:rPr lang="en-US" dirty="0"/>
              <a:t>Customer Concern Line  </a:t>
            </a:r>
          </a:p>
          <a:p>
            <a:pPr lvl="1">
              <a:defRPr/>
            </a:pPr>
            <a:r>
              <a:rPr lang="en-US" sz="1800" dirty="0"/>
              <a:t>1-877-416-2407  </a:t>
            </a:r>
          </a:p>
          <a:p>
            <a:pPr lvl="1">
              <a:defRPr/>
            </a:pPr>
            <a:r>
              <a:rPr lang="en-US" sz="1800" dirty="0"/>
              <a:t>Calls may remain anonymous*</a:t>
            </a: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38256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a:t>
            </a:r>
          </a:p>
        </p:txBody>
      </p:sp>
      <p:sp>
        <p:nvSpPr>
          <p:cNvPr id="3" name="Content Placeholder 2"/>
          <p:cNvSpPr>
            <a:spLocks noGrp="1"/>
          </p:cNvSpPr>
          <p:nvPr>
            <p:ph idx="1"/>
          </p:nvPr>
        </p:nvSpPr>
        <p:spPr>
          <a:xfrm>
            <a:off x="1068830" y="1429752"/>
            <a:ext cx="5429250" cy="3257550"/>
          </a:xfrm>
        </p:spPr>
        <p:txBody>
          <a:bodyPr/>
          <a:lstStyle/>
          <a:p>
            <a:pPr marL="0" indent="0">
              <a:buNone/>
              <a:defRPr/>
            </a:pPr>
            <a:r>
              <a:rPr lang="en-US" sz="2100" dirty="0">
                <a:solidFill>
                  <a:srgbClr val="0070C0"/>
                </a:solidFill>
              </a:rPr>
              <a:t>Our hospital respects, protects, and promotes Patient Rights.</a:t>
            </a:r>
          </a:p>
          <a:p>
            <a:pPr marL="0" indent="0">
              <a:buNone/>
              <a:defRPr/>
            </a:pPr>
            <a:endParaRPr lang="en-US" dirty="0">
              <a:solidFill>
                <a:srgbClr val="0070C0"/>
              </a:solidFill>
            </a:endParaRPr>
          </a:p>
          <a:p>
            <a:pPr>
              <a:buFont typeface="Wingdings" panose="05000000000000000000" pitchFamily="2" charset="2"/>
              <a:buChar char="v"/>
              <a:defRPr/>
            </a:pPr>
            <a:r>
              <a:rPr lang="en-US" dirty="0">
                <a:solidFill>
                  <a:srgbClr val="0070C0"/>
                </a:solidFill>
              </a:rPr>
              <a:t>Patient Rights are available upon admission and placed in patient rooms</a:t>
            </a:r>
          </a:p>
          <a:p>
            <a:pPr>
              <a:buFont typeface="Wingdings" panose="05000000000000000000" pitchFamily="2" charset="2"/>
              <a:buChar char="v"/>
              <a:defRPr/>
            </a:pPr>
            <a:r>
              <a:rPr lang="en-US" dirty="0">
                <a:solidFill>
                  <a:srgbClr val="0070C0"/>
                </a:solidFill>
              </a:rPr>
              <a:t>Patient Rights are required by DNV, Centers for Medicare and Medicaid Services, and WI Dept. of Health Services</a:t>
            </a:r>
          </a:p>
          <a:p>
            <a:pPr>
              <a:defRPr/>
            </a:pPr>
            <a:endParaRPr lang="en-US" dirty="0"/>
          </a:p>
          <a:p>
            <a:pPr marL="0" indent="0">
              <a:buNone/>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021033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AC415849-ECA7-13C3-B675-07D441ACD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308"/>
            <a:ext cx="6957312" cy="446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04799" y="259743"/>
            <a:ext cx="6347713" cy="1320800"/>
          </a:xfrm>
        </p:spPr>
        <p:txBody>
          <a:bodyPr/>
          <a:lstStyle/>
          <a:p>
            <a:r>
              <a:rPr lang="en-US" b="1" dirty="0"/>
              <a:t>Risk Management – </a:t>
            </a:r>
            <a:br>
              <a:rPr lang="en-US" b="1" dirty="0"/>
            </a:br>
            <a:r>
              <a:rPr lang="en-US" b="1" dirty="0"/>
              <a:t>It’s a Patient Rights</a:t>
            </a:r>
          </a:p>
        </p:txBody>
      </p:sp>
      <p:sp>
        <p:nvSpPr>
          <p:cNvPr id="4" name="Rectangle 2"/>
          <p:cNvSpPr>
            <a:spLocks noChangeArrowheads="1"/>
          </p:cNvSpPr>
          <p:nvPr/>
        </p:nvSpPr>
        <p:spPr bwMode="auto">
          <a:xfrm>
            <a:off x="0" y="1399844"/>
            <a:ext cx="7318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Albanian (6235A), Spanish (6235S) and English versions of the Patient Rights &amp; Responsibility are on the Intranet under</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 Forms, General Forms.</a:t>
            </a:r>
            <a:endPar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3"/>
          <p:cNvSpPr>
            <a:spLocks noChangeArrowheads="1"/>
          </p:cNvSpPr>
          <p:nvPr/>
        </p:nvSpPr>
        <p:spPr bwMode="auto">
          <a:xfrm>
            <a:off x="1771651" y="9519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Rectangle 5"/>
          <p:cNvSpPr>
            <a:spLocks noChangeArrowheads="1"/>
          </p:cNvSpPr>
          <p:nvPr/>
        </p:nvSpPr>
        <p:spPr bwMode="auto">
          <a:xfrm flipH="1">
            <a:off x="7308056" y="-2010914"/>
            <a:ext cx="775253" cy="205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Albanian (6235A), Spanish (6235S) and English versions of the Patient Rights &amp; Responsibility are on the Intranet under Forms, General Forms.</a:t>
            </a:r>
            <a:endParaRPr kumimoji="0" lang="en-US" altLang="en-US" sz="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p:cNvSpPr>
            <a:spLocks noChangeArrowheads="1"/>
          </p:cNvSpPr>
          <p:nvPr/>
        </p:nvSpPr>
        <p:spPr bwMode="auto">
          <a:xfrm flipH="1" flipV="1">
            <a:off x="7308056" y="5193595"/>
            <a:ext cx="7752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832462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	</a:t>
            </a:r>
          </a:p>
        </p:txBody>
      </p:sp>
      <p:sp>
        <p:nvSpPr>
          <p:cNvPr id="3" name="Content Placeholder 2"/>
          <p:cNvSpPr>
            <a:spLocks noGrp="1"/>
          </p:cNvSpPr>
          <p:nvPr>
            <p:ph idx="1"/>
          </p:nvPr>
        </p:nvSpPr>
        <p:spPr>
          <a:xfrm>
            <a:off x="1272198" y="1350545"/>
            <a:ext cx="5314950" cy="3028950"/>
          </a:xfrm>
        </p:spPr>
        <p:txBody>
          <a:bodyPr>
            <a:normAutofit lnSpcReduction="10000"/>
          </a:bodyPr>
          <a:lstStyle/>
          <a:p>
            <a:pPr>
              <a:buClr>
                <a:schemeClr val="accent1">
                  <a:lumMod val="60000"/>
                  <a:lumOff val="40000"/>
                </a:schemeClr>
              </a:buClr>
              <a:buFont typeface="Wingdings" panose="05000000000000000000" pitchFamily="2" charset="2"/>
              <a:buChar char="v"/>
              <a:defRPr/>
            </a:pPr>
            <a:endParaRPr lang="en-US" b="1" dirty="0">
              <a:solidFill>
                <a:srgbClr val="0070C0"/>
              </a:solidFill>
            </a:endParaRPr>
          </a:p>
          <a:p>
            <a:pPr>
              <a:buClr>
                <a:schemeClr val="accent1">
                  <a:lumMod val="60000"/>
                  <a:lumOff val="40000"/>
                </a:schemeClr>
              </a:buClr>
              <a:buFont typeface="Wingdings" panose="05000000000000000000" pitchFamily="2" charset="2"/>
              <a:buChar char="v"/>
              <a:defRPr/>
            </a:pPr>
            <a:r>
              <a:rPr lang="en-US" b="1" dirty="0">
                <a:solidFill>
                  <a:srgbClr val="0070C0"/>
                </a:solidFill>
              </a:rPr>
              <a:t>We do not discriminate against our patients</a:t>
            </a:r>
          </a:p>
          <a:p>
            <a:pPr>
              <a:buClr>
                <a:schemeClr val="accent1">
                  <a:lumMod val="60000"/>
                  <a:lumOff val="40000"/>
                </a:schemeClr>
              </a:buClr>
              <a:buFont typeface="Wingdings" panose="05000000000000000000" pitchFamily="2" charset="2"/>
              <a:buChar char="v"/>
              <a:defRPr/>
            </a:pPr>
            <a:endParaRPr lang="en-US" b="1"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Patients have </a:t>
            </a:r>
            <a:r>
              <a:rPr lang="en-US" b="1" dirty="0">
                <a:solidFill>
                  <a:srgbClr val="0070C0"/>
                </a:solidFill>
              </a:rPr>
              <a:t>right to be free </a:t>
            </a:r>
            <a:r>
              <a:rPr lang="en-US" dirty="0">
                <a:solidFill>
                  <a:srgbClr val="0070C0"/>
                </a:solidFill>
              </a:rPr>
              <a:t>from mental, physical, sexual or verbal abuse, neglect or exploitation</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CONFIDENTIALITY and access their medical record</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161220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a:t>
            </a:r>
          </a:p>
        </p:txBody>
      </p:sp>
      <p:sp>
        <p:nvSpPr>
          <p:cNvPr id="3" name="Content Placeholder 2"/>
          <p:cNvSpPr>
            <a:spLocks noGrp="1"/>
          </p:cNvSpPr>
          <p:nvPr>
            <p:ph idx="1"/>
          </p:nvPr>
        </p:nvSpPr>
        <p:spPr>
          <a:xfrm>
            <a:off x="1365584" y="1541046"/>
            <a:ext cx="5753100" cy="2765822"/>
          </a:xfrm>
        </p:spPr>
        <p:txBody>
          <a:bodyPr>
            <a:normAutofit fontScale="92500" lnSpcReduction="20000"/>
          </a:bodyPr>
          <a:lstStyle/>
          <a:p>
            <a:pPr>
              <a:buClr>
                <a:schemeClr val="accent1">
                  <a:lumMod val="60000"/>
                  <a:lumOff val="40000"/>
                </a:schemeClr>
              </a:buClr>
              <a:buFont typeface="Wingdings" panose="05000000000000000000" pitchFamily="2" charset="2"/>
              <a:buChar char="v"/>
              <a:defRPr/>
            </a:pPr>
            <a:r>
              <a:rPr lang="en-US" dirty="0">
                <a:solidFill>
                  <a:srgbClr val="0070C0"/>
                </a:solidFill>
              </a:rPr>
              <a:t>PARTICIPATE IN CARE PLANNING and treatment</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RECEIVE INFORMED CONSENT prior to an invasive procedure unless an emergency</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Refuse treatment, to the extent possible by law, and be informed of consequences of refusing treatment</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Involve or refuse students in care</a:t>
            </a:r>
          </a:p>
          <a:p>
            <a:pPr>
              <a:buClr>
                <a:srgbClr val="E4005C"/>
              </a:buClr>
              <a:defRPr/>
            </a:pPr>
            <a:endParaRPr lang="en-US" sz="2100" dirty="0">
              <a:solidFill>
                <a:srgbClr val="0070C0"/>
              </a:solidFill>
            </a:endParaRPr>
          </a:p>
          <a:p>
            <a:pPr>
              <a:buClr>
                <a:srgbClr val="E4005C"/>
              </a:buClr>
              <a:defRPr/>
            </a:pPr>
            <a:endParaRPr lang="en-US" sz="2100" dirty="0">
              <a:solidFill>
                <a:srgbClr val="0070C0"/>
              </a:solidFill>
            </a:endParaRPr>
          </a:p>
          <a:p>
            <a:pPr>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01721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a:t>
            </a:r>
          </a:p>
        </p:txBody>
      </p:sp>
      <p:sp>
        <p:nvSpPr>
          <p:cNvPr id="3" name="Content Placeholder 2"/>
          <p:cNvSpPr>
            <a:spLocks noGrp="1"/>
          </p:cNvSpPr>
          <p:nvPr>
            <p:ph idx="1"/>
          </p:nvPr>
        </p:nvSpPr>
        <p:spPr>
          <a:xfrm>
            <a:off x="1178812" y="1486269"/>
            <a:ext cx="5778500" cy="2499612"/>
          </a:xfrm>
        </p:spPr>
        <p:txBody>
          <a:bodyPr>
            <a:normAutofit lnSpcReduction="10000"/>
          </a:bodyPr>
          <a:lstStyle/>
          <a:p>
            <a:pPr>
              <a:buFont typeface="Wingdings" panose="05000000000000000000" pitchFamily="2" charset="2"/>
              <a:buChar char="v"/>
              <a:defRPr/>
            </a:pPr>
            <a:r>
              <a:rPr lang="en-US" sz="2100" dirty="0">
                <a:solidFill>
                  <a:srgbClr val="0070C0"/>
                </a:solidFill>
              </a:rPr>
              <a:t>Wear personal clothing and symbolic items, as long as they do not interfere with your care</a:t>
            </a:r>
          </a:p>
          <a:p>
            <a:pPr>
              <a:buFont typeface="Wingdings" panose="05000000000000000000" pitchFamily="2" charset="2"/>
              <a:buChar char="v"/>
              <a:defRPr/>
            </a:pPr>
            <a:endParaRPr lang="en-US" sz="2100" dirty="0">
              <a:solidFill>
                <a:srgbClr val="0070C0"/>
              </a:solidFill>
            </a:endParaRPr>
          </a:p>
          <a:p>
            <a:pPr>
              <a:buFont typeface="Wingdings" panose="05000000000000000000" pitchFamily="2" charset="2"/>
              <a:buChar char="v"/>
              <a:defRPr/>
            </a:pPr>
            <a:r>
              <a:rPr lang="en-US" sz="2100" dirty="0">
                <a:solidFill>
                  <a:srgbClr val="0070C0"/>
                </a:solidFill>
              </a:rPr>
              <a:t>Be free from seclusion and restraint and only legally acceptable restraint used as last resort or in emergency</a:t>
            </a:r>
          </a:p>
          <a:p>
            <a:pPr>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73668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Grievances</a:t>
            </a:r>
          </a:p>
        </p:txBody>
      </p:sp>
      <p:sp>
        <p:nvSpPr>
          <p:cNvPr id="3" name="Content Placeholder 2"/>
          <p:cNvSpPr>
            <a:spLocks noGrp="1"/>
          </p:cNvSpPr>
          <p:nvPr>
            <p:ph idx="1"/>
          </p:nvPr>
        </p:nvSpPr>
        <p:spPr>
          <a:xfrm>
            <a:off x="1294397" y="1515099"/>
            <a:ext cx="4857750" cy="2743200"/>
          </a:xfrm>
        </p:spPr>
        <p:txBody>
          <a:bodyPr>
            <a:normAutofit fontScale="92500" lnSpcReduction="20000"/>
          </a:bodyPr>
          <a:lstStyle/>
          <a:p>
            <a:pPr>
              <a:defRPr/>
            </a:pPr>
            <a:r>
              <a:rPr lang="en-US" dirty="0">
                <a:solidFill>
                  <a:srgbClr val="0070C0"/>
                </a:solidFill>
              </a:rPr>
              <a:t>Patients have a right to file a grievance with the hospital, CMS, DNV, or DHS. Responsibility for the grievance process is delegated to Administrative Council and Client Rights Specialist, Jennifer White.</a:t>
            </a:r>
          </a:p>
          <a:p>
            <a:pPr marL="0" indent="0">
              <a:buNone/>
              <a:defRPr/>
            </a:pPr>
            <a:endParaRPr lang="en-US" sz="675" dirty="0">
              <a:solidFill>
                <a:srgbClr val="0070C0"/>
              </a:solidFill>
            </a:endParaRPr>
          </a:p>
          <a:p>
            <a:pPr>
              <a:defRPr/>
            </a:pPr>
            <a:r>
              <a:rPr lang="en-US" dirty="0">
                <a:solidFill>
                  <a:srgbClr val="0070C0"/>
                </a:solidFill>
              </a:rPr>
              <a:t>Employees have a responsibility to immediately report suspect or known patient abuse, neglect, harm, theft of patient property, or non-compliance with CMS requirements to their Manager and Jennifer White.</a:t>
            </a: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72536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Complaint vs Grievance</a:t>
            </a:r>
          </a:p>
        </p:txBody>
      </p:sp>
      <p:sp>
        <p:nvSpPr>
          <p:cNvPr id="3" name="Content Placeholder 2"/>
          <p:cNvSpPr>
            <a:spLocks noGrp="1"/>
          </p:cNvSpPr>
          <p:nvPr>
            <p:ph idx="1"/>
          </p:nvPr>
        </p:nvSpPr>
        <p:spPr/>
        <p:txBody>
          <a:bodyPr>
            <a:normAutofit fontScale="92500" lnSpcReduction="10000"/>
          </a:bodyPr>
          <a:lstStyle/>
          <a:p>
            <a:r>
              <a:rPr lang="en-US" b="1" u="sng" dirty="0"/>
              <a:t>Complaint</a:t>
            </a:r>
            <a:r>
              <a:rPr lang="en-US" dirty="0"/>
              <a:t>: An expression of dissatisfaction by a patient or their representative about the quality of care and/or services provided that </a:t>
            </a:r>
            <a:r>
              <a:rPr lang="en-US" b="1" dirty="0"/>
              <a:t>can be resolved by the staff present at the time of the complaint</a:t>
            </a:r>
            <a:r>
              <a:rPr lang="en-US" dirty="0"/>
              <a:t>. </a:t>
            </a:r>
          </a:p>
          <a:p>
            <a:pPr lvl="1"/>
            <a:r>
              <a:rPr lang="en-US" dirty="0"/>
              <a:t>Post-hospital verbal communications which includes feedback obtained via patient satisfaction surveys regarding patient care that would routinely have been handled by staff present if the communication had occurred during the stay/visit are not require to be defined as a grievance.</a:t>
            </a:r>
          </a:p>
          <a:p>
            <a:pPr lvl="1"/>
            <a:r>
              <a:rPr lang="en-US" dirty="0"/>
              <a:t>Facebook or social medial posts do not constitute a grievance; however, follow up with the complaint and asking for additional information is recommended.</a:t>
            </a:r>
          </a:p>
          <a:p>
            <a:pPr lvl="1"/>
            <a:r>
              <a:rPr lang="en-US" dirty="0"/>
              <a:t>Billing issues are not usually considered grievances for the purposes of these requirements other than a Medicare beneficiary billing complaint related to rights and limitations provided by 42 CFR 489.</a:t>
            </a:r>
          </a:p>
          <a:p>
            <a:endParaRPr lang="en-US" dirty="0"/>
          </a:p>
        </p:txBody>
      </p:sp>
    </p:spTree>
    <p:extLst>
      <p:ext uri="{BB962C8B-B14F-4D97-AF65-F5344CB8AC3E}">
        <p14:creationId xmlns:p14="http://schemas.microsoft.com/office/powerpoint/2010/main" val="421594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Complaint vs Grievance</a:t>
            </a:r>
          </a:p>
        </p:txBody>
      </p:sp>
      <p:sp>
        <p:nvSpPr>
          <p:cNvPr id="3" name="Content Placeholder 2"/>
          <p:cNvSpPr>
            <a:spLocks noGrp="1"/>
          </p:cNvSpPr>
          <p:nvPr>
            <p:ph idx="1"/>
          </p:nvPr>
        </p:nvSpPr>
        <p:spPr/>
        <p:txBody>
          <a:bodyPr>
            <a:normAutofit/>
          </a:bodyPr>
          <a:lstStyle/>
          <a:p>
            <a:r>
              <a:rPr lang="en-US" b="1" u="sng" dirty="0"/>
              <a:t>Grievance:</a:t>
            </a:r>
            <a:r>
              <a:rPr lang="en-US" dirty="0"/>
              <a:t> A </a:t>
            </a:r>
            <a:r>
              <a:rPr lang="en-US" b="1" dirty="0"/>
              <a:t>written or verbal </a:t>
            </a:r>
            <a:r>
              <a:rPr lang="en-US" dirty="0"/>
              <a:t>complaint (when the verbal complaint about patient care is NOT resolved at the time of the complaint by staff present) by a patient or the patient’s representative regarding the patient’s care, abuse or neglect or issues related to Stoughton Health’s compliance with the Centers for Medicare &amp; Medicaid Services (CMS) Hospital Conditions of Participation (</a:t>
            </a:r>
            <a:r>
              <a:rPr lang="en-US" dirty="0" err="1"/>
              <a:t>CoP</a:t>
            </a:r>
            <a:r>
              <a:rPr lang="en-US" dirty="0"/>
              <a:t>).</a:t>
            </a:r>
          </a:p>
          <a:p>
            <a:r>
              <a:rPr lang="en-US" dirty="0"/>
              <a:t>If the complaint is related to Behavioral Health (i.e. Geriatric Psych), please follow policy 8.22 Patient Grievance Policy</a:t>
            </a:r>
          </a:p>
        </p:txBody>
      </p:sp>
    </p:spTree>
    <p:extLst>
      <p:ext uri="{BB962C8B-B14F-4D97-AF65-F5344CB8AC3E}">
        <p14:creationId xmlns:p14="http://schemas.microsoft.com/office/powerpoint/2010/main" val="202909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4AF40-65EA-032E-CFCA-EA2C0EC90C64}"/>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Complaint/Grievance Reminders</a:t>
            </a:r>
          </a:p>
        </p:txBody>
      </p:sp>
      <p:sp>
        <p:nvSpPr>
          <p:cNvPr id="3" name="Content Placeholder 2"/>
          <p:cNvSpPr>
            <a:spLocks noGrp="1"/>
          </p:cNvSpPr>
          <p:nvPr>
            <p:ph idx="1"/>
          </p:nvPr>
        </p:nvSpPr>
        <p:spPr/>
        <p:txBody>
          <a:bodyPr/>
          <a:lstStyle/>
          <a:p>
            <a:r>
              <a:rPr lang="en-US" dirty="0"/>
              <a:t>If a concern/complaint can not be resolved, escalate to a care coordinator, manager, quality department or administration to start the grievance process.</a:t>
            </a:r>
          </a:p>
          <a:p>
            <a:r>
              <a:rPr lang="en-US" dirty="0"/>
              <a:t>Enter event into SZP as soon as possible/by the end of your shift. </a:t>
            </a:r>
          </a:p>
          <a:p>
            <a:r>
              <a:rPr lang="en-US" dirty="0"/>
              <a:t>Remember the toolbox items are available to hand out to patients/visitors</a:t>
            </a:r>
          </a:p>
          <a:p>
            <a:pPr marL="0" indent="0">
              <a:buNone/>
            </a:pPr>
            <a:endParaRPr lang="en-US" dirty="0"/>
          </a:p>
        </p:txBody>
      </p:sp>
    </p:spTree>
    <p:extLst>
      <p:ext uri="{BB962C8B-B14F-4D97-AF65-F5344CB8AC3E}">
        <p14:creationId xmlns:p14="http://schemas.microsoft.com/office/powerpoint/2010/main" val="39937658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1002356" y="1486269"/>
            <a:ext cx="7704667" cy="2499612"/>
          </a:xfrm>
        </p:spPr>
        <p:txBody>
          <a:bodyPr/>
          <a:lstStyle/>
          <a:p>
            <a:r>
              <a:rPr lang="en-US" dirty="0"/>
              <a:t>Jen White, Quality Manager</a:t>
            </a:r>
          </a:p>
          <a:p>
            <a:r>
              <a:rPr lang="en-US" dirty="0"/>
              <a:t>Rhonda Tesmer, Clinical Quality Specialist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629911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7314" y="1271221"/>
            <a:ext cx="6248400" cy="1143000"/>
          </a:xfrm>
          <a:noFill/>
        </p:spPr>
        <p:txBody>
          <a:bodyPr>
            <a:normAutofit fontScale="90000"/>
          </a:bodyPr>
          <a:lstStyle/>
          <a:p>
            <a:pPr algn="ctr"/>
            <a:r>
              <a:rPr lang="en-US" b="1" dirty="0"/>
              <a:t>Infection Prevention &amp; Control</a:t>
            </a:r>
            <a:br>
              <a:rPr lang="en-US" b="1" dirty="0"/>
            </a:br>
            <a:endParaRPr lang="en-US" b="1" dirty="0"/>
          </a:p>
        </p:txBody>
      </p:sp>
      <p:sp>
        <p:nvSpPr>
          <p:cNvPr id="4099" name="Rectangle 3"/>
          <p:cNvSpPr>
            <a:spLocks noGrp="1" noChangeArrowheads="1"/>
          </p:cNvSpPr>
          <p:nvPr>
            <p:ph type="subTitle" idx="1"/>
          </p:nvPr>
        </p:nvSpPr>
        <p:spPr>
          <a:xfrm>
            <a:off x="878344" y="1759882"/>
            <a:ext cx="5429250" cy="3429000"/>
          </a:xfrm>
          <a:noFill/>
        </p:spPr>
        <p:txBody>
          <a:bodyPr>
            <a:normAutofit fontScale="92500" lnSpcReduction="10000"/>
          </a:bodyPr>
          <a:lstStyle/>
          <a:p>
            <a:pPr algn="l"/>
            <a:r>
              <a:rPr lang="en-US" sz="1800" dirty="0">
                <a:solidFill>
                  <a:srgbClr val="002060"/>
                </a:solidFill>
              </a:rPr>
              <a:t>Infection prevention and control is a term used that describes ways we can prevent the spread of infection in healthcare settings. </a:t>
            </a:r>
          </a:p>
          <a:p>
            <a:pPr algn="l"/>
            <a:r>
              <a:rPr lang="en-US" sz="1800" dirty="0">
                <a:solidFill>
                  <a:srgbClr val="002060"/>
                </a:solidFill>
              </a:rPr>
              <a:t>Infections can cause:</a:t>
            </a:r>
          </a:p>
          <a:p>
            <a:pPr marL="257175" indent="-257175" algn="l">
              <a:buFont typeface="Arial" panose="020B0604020202020204" pitchFamily="34" charset="0"/>
              <a:buChar char="•"/>
            </a:pPr>
            <a:r>
              <a:rPr lang="en-US" sz="1800" dirty="0">
                <a:solidFill>
                  <a:srgbClr val="002060"/>
                </a:solidFill>
              </a:rPr>
              <a:t>Pain, suffering and often, permanent scarring, even death</a:t>
            </a:r>
          </a:p>
          <a:p>
            <a:pPr marL="257175" indent="-257175" algn="l">
              <a:buFont typeface="Arial" panose="020B0604020202020204" pitchFamily="34" charset="0"/>
              <a:buChar char="•"/>
            </a:pPr>
            <a:r>
              <a:rPr lang="en-US" sz="1800" dirty="0">
                <a:solidFill>
                  <a:srgbClr val="002060"/>
                </a:solidFill>
              </a:rPr>
              <a:t>Infections cause extra days in the hospital and lead to higher costs for patients and their families.</a:t>
            </a:r>
          </a:p>
          <a:p>
            <a:pPr marL="257175" indent="-257175" algn="l">
              <a:buFont typeface="Arial" panose="020B0604020202020204" pitchFamily="34" charset="0"/>
              <a:buChar char="•"/>
            </a:pPr>
            <a:r>
              <a:rPr lang="en-US" sz="1800" dirty="0">
                <a:solidFill>
                  <a:srgbClr val="002060"/>
                </a:solidFill>
              </a:rPr>
              <a:t>Hospital acquired infections lead to approximately 99,000 deaths annually with direct and indirect cost of $97 billion and $147 billion each year.</a:t>
            </a:r>
          </a:p>
          <a:p>
            <a:pPr marL="257175" indent="-257175" algn="l">
              <a:buFont typeface="Arial" panose="020B0604020202020204" pitchFamily="34" charset="0"/>
              <a:buChar char="•"/>
            </a:pPr>
            <a:endParaRPr lang="en-US" sz="1800" dirty="0">
              <a:solidFill>
                <a:srgbClr val="002060"/>
              </a:solidFill>
            </a:endParaRPr>
          </a:p>
          <a:p>
            <a:pPr marL="257175" indent="-257175" algn="l">
              <a:buFont typeface="Arial" panose="020B0604020202020204" pitchFamily="34" charset="0"/>
              <a:buChar char="•"/>
            </a:pPr>
            <a:endParaRPr lang="en-US" sz="1800" dirty="0">
              <a:solidFill>
                <a:srgbClr val="002060"/>
              </a:solidFill>
            </a:endParaRP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24" y="5188882"/>
            <a:ext cx="2131122" cy="151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918743"/>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anim calcmode="lin" valueType="num">
                                      <p:cBhvr additive="base">
                                        <p:cTn id="11"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0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 calcmode="lin" valueType="num">
                                      <p:cBhvr additive="base">
                                        <p:cTn id="17"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09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4099">
                                            <p:txEl>
                                              <p:pRg st="2" end="2"/>
                                            </p:txEl>
                                          </p:spTgt>
                                        </p:tgtEl>
                                        <p:attrNameLst>
                                          <p:attrName>style.visibility</p:attrName>
                                        </p:attrNameLst>
                                      </p:cBhvr>
                                      <p:to>
                                        <p:strVal val="visible"/>
                                      </p:to>
                                    </p:set>
                                    <p:anim calcmode="lin" valueType="num">
                                      <p:cBhvr additive="base">
                                        <p:cTn id="23"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09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4099">
                                            <p:txEl>
                                              <p:pRg st="3" end="3"/>
                                            </p:txEl>
                                          </p:spTgt>
                                        </p:tgtEl>
                                        <p:attrNameLst>
                                          <p:attrName>style.visibility</p:attrName>
                                        </p:attrNameLst>
                                      </p:cBhvr>
                                      <p:to>
                                        <p:strVal val="visible"/>
                                      </p:to>
                                    </p:set>
                                    <p:anim calcmode="lin" valueType="num">
                                      <p:cBhvr additive="base">
                                        <p:cTn id="29"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09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4099">
                                            <p:txEl>
                                              <p:pRg st="4" end="4"/>
                                            </p:txEl>
                                          </p:spTgt>
                                        </p:tgtEl>
                                        <p:attrNameLst>
                                          <p:attrName>style.visibility</p:attrName>
                                        </p:attrNameLst>
                                      </p:cBhvr>
                                      <p:to>
                                        <p:strVal val="visible"/>
                                      </p:to>
                                    </p:set>
                                    <p:anim calcmode="lin" valueType="num">
                                      <p:cBhvr additive="base">
                                        <p:cTn id="35" dur="500" fill="hold"/>
                                        <p:tgtEl>
                                          <p:spTgt spid="4099">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099">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26472" y="0"/>
            <a:ext cx="5829300" cy="97675"/>
          </a:xfrm>
        </p:spPr>
        <p:txBody>
          <a:bodyPr>
            <a:normAutofit fontScale="90000"/>
          </a:bodyPr>
          <a:lstStyle/>
          <a:p>
            <a:pPr algn="ctr"/>
            <a:br>
              <a:rPr lang="en-US" sz="2700" b="1" dirty="0"/>
            </a:br>
            <a:br>
              <a:rPr lang="en-US" sz="2700" b="1" dirty="0"/>
            </a:br>
            <a:r>
              <a:rPr lang="en-US" b="1" dirty="0"/>
              <a:t>Hand Hygiene Compliance</a:t>
            </a:r>
          </a:p>
        </p:txBody>
      </p:sp>
      <p:sp>
        <p:nvSpPr>
          <p:cNvPr id="7171" name="Rectangle 3"/>
          <p:cNvSpPr>
            <a:spLocks noGrp="1" noChangeArrowheads="1"/>
          </p:cNvSpPr>
          <p:nvPr>
            <p:ph idx="1"/>
          </p:nvPr>
        </p:nvSpPr>
        <p:spPr>
          <a:xfrm>
            <a:off x="977324" y="1826605"/>
            <a:ext cx="5556250" cy="3298075"/>
          </a:xfrm>
        </p:spPr>
        <p:txBody>
          <a:bodyPr>
            <a:normAutofit lnSpcReduction="10000"/>
          </a:bodyPr>
          <a:lstStyle/>
          <a:p>
            <a:pPr>
              <a:lnSpc>
                <a:spcPct val="90000"/>
              </a:lnSpc>
            </a:pPr>
            <a:r>
              <a:rPr lang="en-US" dirty="0"/>
              <a:t>Following contact with patients and/or a contaminated environment, microorganisms can survive on hands for differing lengths of time (2–60 minutes).</a:t>
            </a:r>
          </a:p>
          <a:p>
            <a:pPr>
              <a:lnSpc>
                <a:spcPct val="90000"/>
              </a:lnSpc>
            </a:pPr>
            <a:r>
              <a:rPr lang="en-US" dirty="0"/>
              <a:t>Performing hand hygiene is the first and most important step for preventing the spread of infection in health care.</a:t>
            </a:r>
          </a:p>
          <a:p>
            <a:pPr>
              <a:lnSpc>
                <a:spcPct val="90000"/>
              </a:lnSpc>
            </a:pPr>
            <a:r>
              <a:rPr lang="en-US" dirty="0"/>
              <a:t>Hand hygiene includes the use of alcohol hand rub (preferred if your hands are not visibly soiled) or soap and water. </a:t>
            </a:r>
          </a:p>
          <a:p>
            <a:pPr>
              <a:lnSpc>
                <a:spcPct val="90000"/>
              </a:lnSpc>
              <a:buFont typeface="Monotype Sorts" pitchFamily="2" charset="2"/>
              <a:buNone/>
            </a:pPr>
            <a:r>
              <a:rPr lang="en-US" sz="2700" dirty="0"/>
              <a:t> </a:t>
            </a:r>
          </a:p>
          <a:p>
            <a:pPr>
              <a:lnSpc>
                <a:spcPct val="90000"/>
              </a:lnSpc>
              <a:buFont typeface="Monotype Sorts" pitchFamily="2" charset="2"/>
              <a:buNone/>
            </a:pPr>
            <a:endParaRPr lang="en-US" sz="2700" dirty="0"/>
          </a:p>
          <a:p>
            <a:pPr>
              <a:lnSpc>
                <a:spcPct val="90000"/>
              </a:lnSpc>
              <a:buFont typeface="Monotype Sorts" pitchFamily="2" charset="2"/>
              <a:buNone/>
            </a:pPr>
            <a:endParaRPr lang="en-US" sz="2700" dirty="0"/>
          </a:p>
        </p:txBody>
      </p:sp>
      <p:pic>
        <p:nvPicPr>
          <p:cNvPr id="3" name="Picture 2"/>
          <p:cNvPicPr>
            <a:picLocks noChangeAspect="1"/>
          </p:cNvPicPr>
          <p:nvPr/>
        </p:nvPicPr>
        <p:blipFill>
          <a:blip r:embed="rId3"/>
          <a:stretch>
            <a:fillRect/>
          </a:stretch>
        </p:blipFill>
        <p:spPr>
          <a:xfrm>
            <a:off x="1278774" y="4682232"/>
            <a:ext cx="4705004" cy="1359131"/>
          </a:xfrm>
          <a:prstGeom prst="rect">
            <a:avLst/>
          </a:prstGeom>
        </p:spPr>
      </p:pic>
    </p:spTree>
    <p:extLst>
      <p:ext uri="{BB962C8B-B14F-4D97-AF65-F5344CB8AC3E}">
        <p14:creationId xmlns:p14="http://schemas.microsoft.com/office/powerpoint/2010/main" val="1482010760"/>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 calcmode="lin" valueType="num">
                                      <p:cBhvr>
                                        <p:cTn id="12"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171">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7171">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717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7171">
                                            <p:txEl>
                                              <p:pRg st="1" end="1"/>
                                            </p:txEl>
                                          </p:spTgt>
                                        </p:tgtEl>
                                        <p:attrNameLst>
                                          <p:attrName>style.visibility</p:attrName>
                                        </p:attrNameLst>
                                      </p:cBhvr>
                                      <p:to>
                                        <p:strVal val="visible"/>
                                      </p:to>
                                    </p:set>
                                    <p:anim calcmode="lin" valueType="num">
                                      <p:cBhvr>
                                        <p:cTn id="20"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7171">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7171">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7171">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7171">
                                            <p:txEl>
                                              <p:pRg st="2" end="2"/>
                                            </p:txEl>
                                          </p:spTgt>
                                        </p:tgtEl>
                                        <p:attrNameLst>
                                          <p:attrName>style.visibility</p:attrName>
                                        </p:attrNameLst>
                                      </p:cBhvr>
                                      <p:to>
                                        <p:strVal val="visible"/>
                                      </p:to>
                                    </p:set>
                                    <p:anim calcmode="lin" valueType="num">
                                      <p:cBhvr>
                                        <p:cTn id="28"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7171">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7171">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7171">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7171">
                                            <p:txEl>
                                              <p:pRg st="3" end="3"/>
                                            </p:txEl>
                                          </p:spTgt>
                                        </p:tgtEl>
                                        <p:attrNameLst>
                                          <p:attrName>style.visibility</p:attrName>
                                        </p:attrNameLst>
                                      </p:cBhvr>
                                      <p:to>
                                        <p:strVal val="visible"/>
                                      </p:to>
                                    </p:set>
                                    <p:anim calcmode="lin" valueType="num">
                                      <p:cBhvr>
                                        <p:cTn id="36"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7171">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7171">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7171">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Alcohol-based Hand Rub</a:t>
            </a:r>
          </a:p>
        </p:txBody>
      </p:sp>
      <p:sp>
        <p:nvSpPr>
          <p:cNvPr id="2" name="Content Placeholder 1"/>
          <p:cNvSpPr>
            <a:spLocks noGrp="1"/>
          </p:cNvSpPr>
          <p:nvPr>
            <p:ph idx="1"/>
          </p:nvPr>
        </p:nvSpPr>
        <p:spPr>
          <a:xfrm>
            <a:off x="729674" y="1840347"/>
            <a:ext cx="5556250" cy="2880122"/>
          </a:xfrm>
        </p:spPr>
        <p:txBody>
          <a:bodyPr>
            <a:normAutofit fontScale="92500" lnSpcReduction="10000"/>
          </a:bodyPr>
          <a:lstStyle/>
          <a:p>
            <a:pPr marL="0" indent="0">
              <a:buNone/>
            </a:pPr>
            <a:r>
              <a:rPr lang="en-US" b="1" dirty="0"/>
              <a:t>Preferred in patient care areas if your hands are not visibly soiled.</a:t>
            </a:r>
          </a:p>
          <a:p>
            <a:r>
              <a:rPr lang="en-US" dirty="0"/>
              <a:t>Place a golf-ball size portion of alcohol hand rub in your hands</a:t>
            </a:r>
          </a:p>
          <a:p>
            <a:r>
              <a:rPr lang="en-US" dirty="0"/>
              <a:t>Apply thoroughly, covering all surfaces:  front, back and between your fingers</a:t>
            </a:r>
          </a:p>
          <a:p>
            <a:r>
              <a:rPr lang="en-US" dirty="0"/>
              <a:t>Rub hands together rapidly for </a:t>
            </a:r>
            <a:r>
              <a:rPr lang="en-US" b="1" dirty="0">
                <a:solidFill>
                  <a:srgbClr val="FF0000"/>
                </a:solidFill>
              </a:rPr>
              <a:t>20</a:t>
            </a:r>
            <a:r>
              <a:rPr lang="en-US" dirty="0"/>
              <a:t> seconds until dry</a:t>
            </a:r>
          </a:p>
          <a:p>
            <a:r>
              <a:rPr lang="en-US" dirty="0"/>
              <a:t>Alcohol is flammable – avoid sparks or flames when applying</a:t>
            </a:r>
          </a:p>
          <a:p>
            <a:endParaRPr lang="en-US" dirty="0"/>
          </a:p>
        </p:txBody>
      </p:sp>
    </p:spTree>
    <p:extLst>
      <p:ext uri="{BB962C8B-B14F-4D97-AF65-F5344CB8AC3E}">
        <p14:creationId xmlns:p14="http://schemas.microsoft.com/office/powerpoint/2010/main" val="15836260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7090" y="609600"/>
            <a:ext cx="6347713" cy="1320800"/>
          </a:xfrm>
        </p:spPr>
        <p:txBody>
          <a:bodyPr/>
          <a:lstStyle/>
          <a:p>
            <a:pPr algn="ctr"/>
            <a:r>
              <a:rPr lang="en-US" b="1" dirty="0"/>
              <a:t>Times for Hand washing</a:t>
            </a:r>
          </a:p>
        </p:txBody>
      </p:sp>
      <p:sp>
        <p:nvSpPr>
          <p:cNvPr id="21507" name="Rectangle 3"/>
          <p:cNvSpPr>
            <a:spLocks noGrp="1" noChangeArrowheads="1"/>
          </p:cNvSpPr>
          <p:nvPr>
            <p:ph idx="1"/>
          </p:nvPr>
        </p:nvSpPr>
        <p:spPr>
          <a:xfrm>
            <a:off x="922495" y="2028536"/>
            <a:ext cx="5778500" cy="2499612"/>
          </a:xfrm>
        </p:spPr>
        <p:txBody>
          <a:bodyPr>
            <a:normAutofit lnSpcReduction="10000"/>
          </a:bodyPr>
          <a:lstStyle/>
          <a:p>
            <a:pPr>
              <a:buFont typeface="Monotype Sorts" pitchFamily="2" charset="2"/>
              <a:buNone/>
            </a:pPr>
            <a:r>
              <a:rPr lang="en-US" sz="2700" dirty="0"/>
              <a:t>Wash hands with soap and water </a:t>
            </a:r>
          </a:p>
          <a:p>
            <a:r>
              <a:rPr lang="en-US" dirty="0"/>
              <a:t>if visibly soiled </a:t>
            </a:r>
          </a:p>
          <a:p>
            <a:r>
              <a:rPr lang="en-US" dirty="0"/>
              <a:t>if contaminated with blood or body fluids</a:t>
            </a:r>
          </a:p>
          <a:p>
            <a:r>
              <a:rPr lang="en-US" dirty="0"/>
              <a:t>before eating or food handling</a:t>
            </a:r>
          </a:p>
          <a:p>
            <a:r>
              <a:rPr lang="en-US" dirty="0"/>
              <a:t>after using the bathroom</a:t>
            </a:r>
          </a:p>
          <a:p>
            <a:r>
              <a:rPr lang="en-US" dirty="0"/>
              <a:t>when caring for all persons with </a:t>
            </a:r>
            <a:r>
              <a:rPr lang="en-US" i="1" dirty="0"/>
              <a:t>diarrhea</a:t>
            </a:r>
          </a:p>
          <a:p>
            <a:pPr>
              <a:buFont typeface="Monotype Sorts" pitchFamily="2" charset="2"/>
              <a:buNone/>
            </a:pPr>
            <a:endParaRPr lang="en-US" sz="2700" i="1" dirty="0"/>
          </a:p>
        </p:txBody>
      </p:sp>
    </p:spTree>
    <p:extLst>
      <p:ext uri="{BB962C8B-B14F-4D97-AF65-F5344CB8AC3E}">
        <p14:creationId xmlns:p14="http://schemas.microsoft.com/office/powerpoint/2010/main" val="8210008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 calcmode="lin" valueType="num">
                                      <p:cBhvr>
                                        <p:cTn id="11" dur="10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1507">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2150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150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1507">
                                            <p:txEl>
                                              <p:pRg st="1" end="1"/>
                                            </p:txEl>
                                          </p:spTgt>
                                        </p:tgtEl>
                                        <p:attrNameLst>
                                          <p:attrName>style.visibility</p:attrName>
                                        </p:attrNameLst>
                                      </p:cBhvr>
                                      <p:to>
                                        <p:strVal val="visible"/>
                                      </p:to>
                                    </p:set>
                                    <p:anim calcmode="lin" valueType="num">
                                      <p:cBhvr>
                                        <p:cTn id="19" dur="10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1507">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2150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150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21507">
                                            <p:txEl>
                                              <p:pRg st="2" end="2"/>
                                            </p:txEl>
                                          </p:spTgt>
                                        </p:tgtEl>
                                        <p:attrNameLst>
                                          <p:attrName>style.visibility</p:attrName>
                                        </p:attrNameLst>
                                      </p:cBhvr>
                                      <p:to>
                                        <p:strVal val="visible"/>
                                      </p:to>
                                    </p:set>
                                    <p:anim calcmode="lin" valueType="num">
                                      <p:cBhvr>
                                        <p:cTn id="27" dur="10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21507">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2150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150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21507">
                                            <p:txEl>
                                              <p:pRg st="3" end="3"/>
                                            </p:txEl>
                                          </p:spTgt>
                                        </p:tgtEl>
                                        <p:attrNameLst>
                                          <p:attrName>style.visibility</p:attrName>
                                        </p:attrNameLst>
                                      </p:cBhvr>
                                      <p:to>
                                        <p:strVal val="visible"/>
                                      </p:to>
                                    </p:set>
                                    <p:anim calcmode="lin" valueType="num">
                                      <p:cBhvr>
                                        <p:cTn id="35" dur="10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21507">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2150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150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21507">
                                            <p:txEl>
                                              <p:pRg st="4" end="4"/>
                                            </p:txEl>
                                          </p:spTgt>
                                        </p:tgtEl>
                                        <p:attrNameLst>
                                          <p:attrName>style.visibility</p:attrName>
                                        </p:attrNameLst>
                                      </p:cBhvr>
                                      <p:to>
                                        <p:strVal val="visible"/>
                                      </p:to>
                                    </p:set>
                                    <p:anim calcmode="lin" valueType="num">
                                      <p:cBhvr>
                                        <p:cTn id="43" dur="10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21507">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2150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150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21507">
                                            <p:txEl>
                                              <p:pRg st="5" end="5"/>
                                            </p:txEl>
                                          </p:spTgt>
                                        </p:tgtEl>
                                        <p:attrNameLst>
                                          <p:attrName>style.visibility</p:attrName>
                                        </p:attrNameLst>
                                      </p:cBhvr>
                                      <p:to>
                                        <p:strVal val="visible"/>
                                      </p:to>
                                    </p:set>
                                    <p:anim calcmode="lin" valueType="num">
                                      <p:cBhvr>
                                        <p:cTn id="51" dur="1000" fill="hold"/>
                                        <p:tgtEl>
                                          <p:spTgt spid="21507">
                                            <p:txEl>
                                              <p:pRg st="5" end="5"/>
                                            </p:txEl>
                                          </p:spTgt>
                                        </p:tgtEl>
                                        <p:attrNameLst>
                                          <p:attrName>ppt_w</p:attrName>
                                        </p:attrNameLst>
                                      </p:cBhvr>
                                      <p:tavLst>
                                        <p:tav tm="0">
                                          <p:val>
                                            <p:fltVal val="0"/>
                                          </p:val>
                                        </p:tav>
                                        <p:tav tm="100000">
                                          <p:val>
                                            <p:strVal val="#ppt_w"/>
                                          </p:val>
                                        </p:tav>
                                      </p:tavLst>
                                    </p:anim>
                                    <p:anim calcmode="lin" valueType="num">
                                      <p:cBhvr>
                                        <p:cTn id="52" dur="1000" fill="hold"/>
                                        <p:tgtEl>
                                          <p:spTgt spid="21507">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2150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150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4995" y="687349"/>
            <a:ext cx="6096000" cy="857250"/>
          </a:xfrm>
        </p:spPr>
        <p:txBody>
          <a:bodyPr/>
          <a:lstStyle/>
          <a:p>
            <a:pPr algn="ctr"/>
            <a:r>
              <a:rPr lang="en-US" b="1" dirty="0"/>
              <a:t>Hand washing Technique</a:t>
            </a:r>
          </a:p>
        </p:txBody>
      </p:sp>
      <p:sp>
        <p:nvSpPr>
          <p:cNvPr id="10243" name="Rectangle 3"/>
          <p:cNvSpPr>
            <a:spLocks noGrp="1" noChangeArrowheads="1"/>
          </p:cNvSpPr>
          <p:nvPr>
            <p:ph idx="1"/>
          </p:nvPr>
        </p:nvSpPr>
        <p:spPr>
          <a:xfrm>
            <a:off x="997528" y="1828223"/>
            <a:ext cx="5778500" cy="3788806"/>
          </a:xfrm>
        </p:spPr>
        <p:txBody>
          <a:bodyPr>
            <a:normAutofit fontScale="92500"/>
          </a:bodyPr>
          <a:lstStyle/>
          <a:p>
            <a:pPr>
              <a:lnSpc>
                <a:spcPct val="80000"/>
              </a:lnSpc>
              <a:defRPr/>
            </a:pPr>
            <a:r>
              <a:rPr lang="en-US" sz="2100" dirty="0"/>
              <a:t>Turn on warm water</a:t>
            </a:r>
          </a:p>
          <a:p>
            <a:pPr>
              <a:lnSpc>
                <a:spcPct val="80000"/>
              </a:lnSpc>
              <a:defRPr/>
            </a:pPr>
            <a:r>
              <a:rPr lang="en-US" sz="2100" dirty="0"/>
              <a:t>Use soap and water to lather up</a:t>
            </a:r>
          </a:p>
          <a:p>
            <a:pPr>
              <a:lnSpc>
                <a:spcPct val="80000"/>
              </a:lnSpc>
              <a:defRPr/>
            </a:pPr>
            <a:r>
              <a:rPr lang="en-US" sz="2100" dirty="0"/>
              <a:t>Rub thoroughly all surfaces of your hands</a:t>
            </a:r>
          </a:p>
          <a:p>
            <a:pPr>
              <a:lnSpc>
                <a:spcPct val="80000"/>
              </a:lnSpc>
              <a:buFont typeface="Monotype Sorts" pitchFamily="2" charset="2"/>
              <a:buNone/>
              <a:defRPr/>
            </a:pPr>
            <a:r>
              <a:rPr lang="en-US" sz="2100" dirty="0"/>
              <a:t>      for at least </a:t>
            </a:r>
            <a:r>
              <a:rPr lang="en-US" sz="2100" b="1" dirty="0">
                <a:solidFill>
                  <a:srgbClr val="FF0000"/>
                </a:solidFill>
              </a:rPr>
              <a:t>20</a:t>
            </a:r>
            <a:r>
              <a:rPr lang="en-US" sz="2100" dirty="0"/>
              <a:t> seconds</a:t>
            </a:r>
          </a:p>
          <a:p>
            <a:pPr>
              <a:lnSpc>
                <a:spcPct val="80000"/>
              </a:lnSpc>
              <a:defRPr/>
            </a:pPr>
            <a:r>
              <a:rPr lang="en-US" sz="2100" dirty="0"/>
              <a:t>Pay particular attention to your nails and cuticles</a:t>
            </a:r>
          </a:p>
          <a:p>
            <a:pPr>
              <a:lnSpc>
                <a:spcPct val="80000"/>
              </a:lnSpc>
              <a:defRPr/>
            </a:pPr>
            <a:r>
              <a:rPr lang="en-US" sz="2100" dirty="0"/>
              <a:t>Rinse with water</a:t>
            </a:r>
          </a:p>
          <a:p>
            <a:pPr>
              <a:lnSpc>
                <a:spcPct val="80000"/>
              </a:lnSpc>
              <a:defRPr/>
            </a:pPr>
            <a:r>
              <a:rPr lang="en-US" sz="2100" dirty="0"/>
              <a:t>Dry hands with a paper towel</a:t>
            </a:r>
          </a:p>
          <a:p>
            <a:pPr>
              <a:lnSpc>
                <a:spcPct val="80000"/>
              </a:lnSpc>
              <a:defRPr/>
            </a:pPr>
            <a:r>
              <a:rPr lang="en-US" sz="2100" dirty="0"/>
              <a:t>Turn off the water with a paper towel</a:t>
            </a:r>
          </a:p>
          <a:p>
            <a:pPr>
              <a:lnSpc>
                <a:spcPct val="80000"/>
              </a:lnSpc>
              <a:defRPr/>
            </a:pPr>
            <a:endParaRPr lang="en-US" sz="2100" dirty="0"/>
          </a:p>
          <a:p>
            <a:pPr marL="0" indent="0" algn="ctr">
              <a:lnSpc>
                <a:spcPct val="80000"/>
              </a:lnSpc>
              <a:buNone/>
              <a:defRPr/>
            </a:pPr>
            <a:r>
              <a:rPr lang="en-US" sz="2100" dirty="0"/>
              <a:t>Let’s do a hand washing exercise using GloGerm!</a:t>
            </a:r>
          </a:p>
          <a:p>
            <a:pPr>
              <a:lnSpc>
                <a:spcPct val="80000"/>
              </a:lnSpc>
              <a:buFont typeface="Monotype Sorts" pitchFamily="2" charset="2"/>
              <a:buNone/>
              <a:defRPr/>
            </a:pPr>
            <a:endParaRPr lang="en-US" sz="2100" dirty="0"/>
          </a:p>
        </p:txBody>
      </p:sp>
    </p:spTree>
    <p:extLst>
      <p:ext uri="{BB962C8B-B14F-4D97-AF65-F5344CB8AC3E}">
        <p14:creationId xmlns:p14="http://schemas.microsoft.com/office/powerpoint/2010/main" val="887286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810786B9-05F1-4B2E-B674-00158D6F648B}" type="slidenum">
              <a:rPr lang="en-US" smtClean="0"/>
              <a:t>97</a:t>
            </a:fld>
            <a:endParaRPr lang="en-US" dirty="0"/>
          </a:p>
        </p:txBody>
      </p:sp>
      <p:pic>
        <p:nvPicPr>
          <p:cNvPr id="4" name="Picture 3"/>
          <p:cNvPicPr/>
          <p:nvPr/>
        </p:nvPicPr>
        <p:blipFill>
          <a:blip r:embed="rId3"/>
          <a:stretch>
            <a:fillRect/>
          </a:stretch>
        </p:blipFill>
        <p:spPr>
          <a:xfrm>
            <a:off x="706583" y="0"/>
            <a:ext cx="5138650" cy="6858000"/>
          </a:xfrm>
          <a:prstGeom prst="rect">
            <a:avLst/>
          </a:prstGeom>
        </p:spPr>
      </p:pic>
    </p:spTree>
    <p:extLst>
      <p:ext uri="{BB962C8B-B14F-4D97-AF65-F5344CB8AC3E}">
        <p14:creationId xmlns:p14="http://schemas.microsoft.com/office/powerpoint/2010/main" val="3096995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9840" y="732331"/>
            <a:ext cx="5829300" cy="1257300"/>
          </a:xfrm>
        </p:spPr>
        <p:txBody>
          <a:bodyPr/>
          <a:lstStyle/>
          <a:p>
            <a:pPr algn="ctr"/>
            <a:r>
              <a:rPr lang="en-US" b="1" dirty="0"/>
              <a:t>Hand Hygiene Compliance</a:t>
            </a:r>
          </a:p>
        </p:txBody>
      </p:sp>
      <p:sp>
        <p:nvSpPr>
          <p:cNvPr id="83971" name="Rectangle 3"/>
          <p:cNvSpPr>
            <a:spLocks noGrp="1" noChangeArrowheads="1"/>
          </p:cNvSpPr>
          <p:nvPr>
            <p:ph idx="1"/>
          </p:nvPr>
        </p:nvSpPr>
        <p:spPr>
          <a:xfrm>
            <a:off x="781629" y="1776549"/>
            <a:ext cx="6286500" cy="3825511"/>
          </a:xfrm>
        </p:spPr>
        <p:txBody>
          <a:bodyPr>
            <a:normAutofit/>
          </a:bodyPr>
          <a:lstStyle/>
          <a:p>
            <a:pPr>
              <a:lnSpc>
                <a:spcPct val="90000"/>
              </a:lnSpc>
              <a:defRPr/>
            </a:pPr>
            <a:r>
              <a:rPr lang="en-US" dirty="0"/>
              <a:t>Most of us remember to “wash in” and “wash out” when entering or exiting patient rooms, but there are many more moments when hand hygiene is indicated for the safety of our patients.</a:t>
            </a:r>
          </a:p>
          <a:p>
            <a:pPr>
              <a:lnSpc>
                <a:spcPct val="90000"/>
              </a:lnSpc>
              <a:defRPr/>
            </a:pPr>
            <a:endParaRPr lang="en-US" dirty="0"/>
          </a:p>
          <a:p>
            <a:pPr>
              <a:lnSpc>
                <a:spcPct val="90000"/>
              </a:lnSpc>
              <a:defRPr/>
            </a:pPr>
            <a:endParaRPr lang="en-US" dirty="0"/>
          </a:p>
          <a:p>
            <a:pPr>
              <a:lnSpc>
                <a:spcPct val="90000"/>
              </a:lnSpc>
              <a:defRPr/>
            </a:pPr>
            <a:endParaRPr lang="en-US" dirty="0"/>
          </a:p>
        </p:txBody>
      </p:sp>
      <p:pic>
        <p:nvPicPr>
          <p:cNvPr id="5" name="Picture 4"/>
          <p:cNvPicPr/>
          <p:nvPr/>
        </p:nvPicPr>
        <p:blipFill>
          <a:blip r:embed="rId3"/>
          <a:stretch>
            <a:fillRect/>
          </a:stretch>
        </p:blipFill>
        <p:spPr>
          <a:xfrm>
            <a:off x="1201783" y="3087460"/>
            <a:ext cx="5317357" cy="3612429"/>
          </a:xfrm>
          <a:prstGeom prst="rect">
            <a:avLst/>
          </a:prstGeom>
          <a:ln>
            <a:solidFill>
              <a:srgbClr val="FF0000"/>
            </a:solidFill>
          </a:ln>
        </p:spPr>
      </p:pic>
    </p:spTree>
    <p:extLst>
      <p:ext uri="{BB962C8B-B14F-4D97-AF65-F5344CB8AC3E}">
        <p14:creationId xmlns:p14="http://schemas.microsoft.com/office/powerpoint/2010/main" val="25719895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971"/>
                                        </p:tgtEl>
                                        <p:attrNameLst>
                                          <p:attrName>style.visibility</p:attrName>
                                        </p:attrNameLst>
                                      </p:cBhvr>
                                      <p:to>
                                        <p:strVal val="visible"/>
                                      </p:to>
                                    </p:set>
                                    <p:animEffect transition="in" filter="fade">
                                      <p:cBhvr>
                                        <p:cTn id="10" dur="20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6759633" cy="5029200"/>
          </a:xfrm>
        </p:spPr>
        <p:txBody>
          <a:bodyPr>
            <a:normAutofit/>
          </a:bodyPr>
          <a:lstStyle/>
          <a:p>
            <a:r>
              <a:rPr lang="en-US" sz="1700" dirty="0"/>
              <a:t>During a sequence of health-care activities, certain indications for hand hygiene may coincide at the same moment. </a:t>
            </a:r>
          </a:p>
          <a:p>
            <a:pPr lvl="1"/>
            <a:r>
              <a:rPr lang="en-US" sz="1700" dirty="0"/>
              <a:t>For example, one instance on hand hygiene would be acceptable if a caregiver entered a patient room and performed hand hygiene (before patient contact) and then went directly to care for a patient’s foley catheter (before clean/aseptic procedure).  </a:t>
            </a:r>
          </a:p>
          <a:p>
            <a:pPr lvl="1"/>
            <a:r>
              <a:rPr lang="en-US" sz="1700" dirty="0"/>
              <a:t>In contrast, two instances of hand hygiene would be required if a caregiver entered a patient room, took the patients blood pressure and then was going to care for the patient’s foley catheter, hand hygiene would be indicated both upon entry to the room (before patient contact) and before caring for the foley catheter (before clean/aseptic procedure).</a:t>
            </a:r>
          </a:p>
          <a:p>
            <a:pPr marL="365760" lvl="1" indent="0">
              <a:buNone/>
            </a:pPr>
            <a:r>
              <a:rPr lang="en-US" sz="1700" dirty="0"/>
              <a:t>If you’re in doubt as to whether or not to perform hand hygiene at any given time, perform hand hygiene!</a:t>
            </a:r>
          </a:p>
          <a:p>
            <a:endParaRPr lang="en-US" dirty="0"/>
          </a:p>
        </p:txBody>
      </p:sp>
      <p:sp>
        <p:nvSpPr>
          <p:cNvPr id="3" name="Slide Number Placeholder 2"/>
          <p:cNvSpPr>
            <a:spLocks noGrp="1"/>
          </p:cNvSpPr>
          <p:nvPr>
            <p:ph type="sldNum" sz="quarter" idx="12"/>
          </p:nvPr>
        </p:nvSpPr>
        <p:spPr/>
        <p:txBody>
          <a:bodyPr/>
          <a:lstStyle/>
          <a:p>
            <a:r>
              <a:rPr lang="en-US" dirty="0"/>
              <a:t>107</a:t>
            </a:r>
          </a:p>
        </p:txBody>
      </p:sp>
      <p:sp>
        <p:nvSpPr>
          <p:cNvPr id="4" name="Title 3"/>
          <p:cNvSpPr>
            <a:spLocks noGrp="1"/>
          </p:cNvSpPr>
          <p:nvPr>
            <p:ph type="title"/>
          </p:nvPr>
        </p:nvSpPr>
        <p:spPr/>
        <p:txBody>
          <a:bodyPr/>
          <a:lstStyle/>
          <a:p>
            <a:r>
              <a:rPr lang="en-US" altLang="en-US" b="1" dirty="0"/>
              <a:t>Hand Hygiene</a:t>
            </a:r>
            <a:endParaRPr lang="en-US" dirty="0"/>
          </a:p>
        </p:txBody>
      </p:sp>
    </p:spTree>
    <p:extLst>
      <p:ext uri="{BB962C8B-B14F-4D97-AF65-F5344CB8AC3E}">
        <p14:creationId xmlns:p14="http://schemas.microsoft.com/office/powerpoint/2010/main" val="17504088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14F198C0B9CE4CA067BD252F543C15" ma:contentTypeVersion="6" ma:contentTypeDescription="Create a new document." ma:contentTypeScope="" ma:versionID="190c49c347b8b9da2f4cbf1e8064c84d">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b19506e2172afd01364347369076fe33"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C7BD9E-09AF-4902-9428-1D8E493A5836}">
  <ds:schemaRefs>
    <ds:schemaRef ds:uri="http://purl.org/dc/terms/"/>
    <ds:schemaRef ds:uri="http://schemas.microsoft.com/office/2006/documentManagement/types"/>
    <ds:schemaRef ds:uri="http://schemas.microsoft.com/sharepoint/v4"/>
    <ds:schemaRef ds:uri="http://schemas.microsoft.com/sharepoint/v3"/>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7039E85-7276-4320-A88F-191DBBB1FB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463602-5081-46F1-B6F3-D0A7CF58ED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6222</TotalTime>
  <Words>11099</Words>
  <Application>Microsoft Office PowerPoint</Application>
  <PresentationFormat>On-screen Show (4:3)</PresentationFormat>
  <Paragraphs>1568</Paragraphs>
  <Slides>202</Slides>
  <Notes>201</Notes>
  <HiddenSlides>0</HiddenSlides>
  <MMClips>1</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2</vt:i4>
      </vt:variant>
      <vt:variant>
        <vt:lpstr>Slide Titles</vt:lpstr>
      </vt:variant>
      <vt:variant>
        <vt:i4>202</vt:i4>
      </vt:variant>
    </vt:vector>
  </HeadingPairs>
  <TitlesOfParts>
    <vt:vector size="223" baseType="lpstr">
      <vt:lpstr>Aptos</vt:lpstr>
      <vt:lpstr>Arial</vt:lpstr>
      <vt:lpstr>Calibri</vt:lpstr>
      <vt:lpstr>Century Gothic</vt:lpstr>
      <vt:lpstr>Corbel</vt:lpstr>
      <vt:lpstr>Courier New</vt:lpstr>
      <vt:lpstr>Courier New,monospace</vt:lpstr>
      <vt:lpstr>Gill Sans MT</vt:lpstr>
      <vt:lpstr>MetaBoldLF-Italic</vt:lpstr>
      <vt:lpstr>MetaMediumLF-Caps</vt:lpstr>
      <vt:lpstr>Monotype Sorts</vt:lpstr>
      <vt:lpstr>Symbol</vt:lpstr>
      <vt:lpstr>Times New Roman</vt:lpstr>
      <vt:lpstr>Trebuchet MS</vt:lpstr>
      <vt:lpstr>Wingdings</vt:lpstr>
      <vt:lpstr>Wingdings 2</vt:lpstr>
      <vt:lpstr>Wingdings 3</vt:lpstr>
      <vt:lpstr>Facet</vt:lpstr>
      <vt:lpstr>1_Facet</vt:lpstr>
      <vt:lpstr>Document</vt:lpstr>
      <vt:lpstr>Acrobat Document</vt:lpstr>
      <vt:lpstr>Welcome! </vt:lpstr>
      <vt:lpstr>IT Department</vt:lpstr>
      <vt:lpstr>Meet the IT Team Members</vt:lpstr>
      <vt:lpstr>Technical Support Options</vt:lpstr>
      <vt:lpstr>Reminder – Day 2</vt:lpstr>
      <vt:lpstr>Group Introduction</vt:lpstr>
      <vt:lpstr>PowerPoint Presentation</vt:lpstr>
      <vt:lpstr> Organizational Chart &amp;   Mission, Vision, Values</vt:lpstr>
      <vt:lpstr>PowerPoint Presentation</vt:lpstr>
      <vt:lpstr>PowerPoint Presentation</vt:lpstr>
      <vt:lpstr>PowerPoint Presentation</vt:lpstr>
      <vt:lpstr>PowerPoint Presentation</vt:lpstr>
      <vt:lpstr>PowerPoint Presentation</vt:lpstr>
      <vt:lpstr>Stoughton Health  Strategic Goals  Dashboard - 1 measure / goal</vt:lpstr>
      <vt:lpstr>PowerPoint Presentation</vt:lpstr>
      <vt:lpstr> Stoughton Health’s Excellence Together Culture</vt:lpstr>
      <vt:lpstr>Origin Story</vt:lpstr>
      <vt:lpstr>Origin Story</vt:lpstr>
      <vt:lpstr>Customer Service</vt:lpstr>
      <vt:lpstr>PowerPoint Presentation</vt:lpstr>
      <vt:lpstr>The Excellence Standards of Performance</vt:lpstr>
      <vt:lpstr>Service Standards - AAACTS</vt:lpstr>
      <vt:lpstr>Excellence Together Teams</vt:lpstr>
      <vt:lpstr>Excellence Together Teams</vt:lpstr>
      <vt:lpstr>Putting It All Together</vt:lpstr>
      <vt:lpstr>Directors of Impressions</vt:lpstr>
      <vt:lpstr>Directors of Impressions</vt:lpstr>
      <vt:lpstr>Service Recovery</vt:lpstr>
      <vt:lpstr>Service to Each Other</vt:lpstr>
      <vt:lpstr>Why Our Culture is Successful</vt:lpstr>
      <vt:lpstr>PowerPoint Presentation</vt:lpstr>
      <vt:lpstr>Stoughton Health</vt:lpstr>
      <vt:lpstr>HIPAA Definition</vt:lpstr>
      <vt:lpstr>What is PHI?</vt:lpstr>
      <vt:lpstr>HIPAA Training</vt:lpstr>
      <vt:lpstr>Why is protecting PHI Important?   It’s a Patient’s Rights</vt:lpstr>
      <vt:lpstr>Patients’ Rights (continued)</vt:lpstr>
      <vt:lpstr>Patient Permission Not Needed</vt:lpstr>
      <vt:lpstr>Treatment</vt:lpstr>
      <vt:lpstr>Payment</vt:lpstr>
      <vt:lpstr>Operations</vt:lpstr>
      <vt:lpstr>PowerPoint Presentation</vt:lpstr>
      <vt:lpstr>Important Note</vt:lpstr>
      <vt:lpstr>HIPAA Breach/Violations Reporting</vt:lpstr>
      <vt:lpstr>HIPAA Violation Disciplinary Actions </vt:lpstr>
      <vt:lpstr>Your right to report waste, fraud and abuse without fear of reprisal</vt:lpstr>
      <vt:lpstr>Who can be a protected whistleblower?</vt:lpstr>
      <vt:lpstr>How to Report Fraud:  </vt:lpstr>
      <vt:lpstr>What You Need to Know</vt:lpstr>
      <vt:lpstr>What You Need to Know</vt:lpstr>
      <vt:lpstr>What You Need to Know</vt:lpstr>
      <vt:lpstr>What You Need to Know</vt:lpstr>
      <vt:lpstr>Before You Go . . .</vt:lpstr>
      <vt:lpstr>Just Culture</vt:lpstr>
      <vt:lpstr>What is Your Job at Stoughton Health?</vt:lpstr>
      <vt:lpstr>Why is it important to look at events that may/may not reach a patient? </vt:lpstr>
      <vt:lpstr>Speaking Up for Safety</vt:lpstr>
      <vt:lpstr>High Reliability Organization</vt:lpstr>
      <vt:lpstr>PowerPoint Presentation</vt:lpstr>
      <vt:lpstr>Just Culture Defined</vt:lpstr>
      <vt:lpstr>Case Example</vt:lpstr>
      <vt:lpstr>Just Culture Defined</vt:lpstr>
      <vt:lpstr>Case Example</vt:lpstr>
      <vt:lpstr>Just Culture Defined</vt:lpstr>
      <vt:lpstr>Case Example</vt:lpstr>
      <vt:lpstr>Just Culture Defined</vt:lpstr>
      <vt:lpstr>Everyone is a Safety Officer at Stoughton Health!! </vt:lpstr>
      <vt:lpstr>Any Questions?</vt:lpstr>
      <vt:lpstr> Quality Management (QM)   </vt:lpstr>
      <vt:lpstr>Why is QM Important?       </vt:lpstr>
      <vt:lpstr>  How are QM projects identified?  </vt:lpstr>
      <vt:lpstr>YOUR QM Responsibility</vt:lpstr>
      <vt:lpstr>Quality Management (QM)</vt:lpstr>
      <vt:lpstr>PowerPoint Presentation</vt:lpstr>
      <vt:lpstr>Tools in the Toolbox</vt:lpstr>
      <vt:lpstr>5 Slides in 5 Minutes Department QM Projects</vt:lpstr>
      <vt:lpstr>PowerPoint Presentation</vt:lpstr>
      <vt:lpstr>PowerPoint Presentation</vt:lpstr>
      <vt:lpstr>PowerPoint Presentation</vt:lpstr>
      <vt:lpstr>PowerPoint Presentation</vt:lpstr>
      <vt:lpstr>Corporate Compliance</vt:lpstr>
      <vt:lpstr>Patient Rights</vt:lpstr>
      <vt:lpstr>Risk Management –  It’s a Patient Rights</vt:lpstr>
      <vt:lpstr>Patient Rights </vt:lpstr>
      <vt:lpstr>Patient Rights</vt:lpstr>
      <vt:lpstr>Patient Rights</vt:lpstr>
      <vt:lpstr>Patient Grievances</vt:lpstr>
      <vt:lpstr>Patient Complaint vs Grievance</vt:lpstr>
      <vt:lpstr>Patient Complaint vs Grievance</vt:lpstr>
      <vt:lpstr>Patient Complaint/Grievance Reminders</vt:lpstr>
      <vt:lpstr>Questions?</vt:lpstr>
      <vt:lpstr>Infection Prevention &amp; Control </vt:lpstr>
      <vt:lpstr>  Hand Hygiene Compliance</vt:lpstr>
      <vt:lpstr>Alcohol-based Hand Rub</vt:lpstr>
      <vt:lpstr>Times for Hand washing</vt:lpstr>
      <vt:lpstr>Hand washing Technique</vt:lpstr>
      <vt:lpstr>PowerPoint Presentation</vt:lpstr>
      <vt:lpstr>Hand Hygiene Compliance</vt:lpstr>
      <vt:lpstr>Hand Hygiene</vt:lpstr>
      <vt:lpstr>Hand Hygiene</vt:lpstr>
      <vt:lpstr>Hand Hygiene</vt:lpstr>
      <vt:lpstr>Other Aspects of  Hand Hygiene</vt:lpstr>
      <vt:lpstr>Glove Use</vt:lpstr>
      <vt:lpstr>Standard Precautions protect you and  our patients</vt:lpstr>
      <vt:lpstr>Standard Precautions</vt:lpstr>
      <vt:lpstr>Respiratory Hygiene</vt:lpstr>
      <vt:lpstr>Transmission Based Precautions (Isolation Precautions)</vt:lpstr>
      <vt:lpstr>Contact Precautions   (Used for MRSA, MRSA History or other multi drug resistant organisms such as CRE and ESBL)</vt:lpstr>
      <vt:lpstr> Contact Plus Precautions  (used for suspected of confirmed C.Difficile, Norovirus) </vt:lpstr>
      <vt:lpstr>Droplet Precautions  (Used for pneumonia, n. meningititis, influenza)</vt:lpstr>
      <vt:lpstr>Airborne Precautions (used for suspect or confirmed TB, disseminated shingles, chicken pox) </vt:lpstr>
      <vt:lpstr>Covid-19 Precautions</vt:lpstr>
      <vt:lpstr>       TB Transmission Our hospital is classified as low risk  </vt:lpstr>
      <vt:lpstr>Personal Protective Equipment (PPE)</vt:lpstr>
      <vt:lpstr>Infection Prevention Matters</vt:lpstr>
      <vt:lpstr>Hospital Acquired Infections</vt:lpstr>
      <vt:lpstr>Communicable Disease Reporting and Outbreaks</vt:lpstr>
      <vt:lpstr>Employee Health What you can do to reduce risk.. </vt:lpstr>
      <vt:lpstr>Safe Injection Practices</vt:lpstr>
      <vt:lpstr>Safe Injection Practices</vt:lpstr>
      <vt:lpstr>Blood borne Pathogen Exposure Safety</vt:lpstr>
      <vt:lpstr>Significant Exposures</vt:lpstr>
      <vt:lpstr>Any Questions?</vt:lpstr>
      <vt:lpstr>Lunch Break </vt:lpstr>
      <vt:lpstr>Meet the Human Resources Team  </vt:lpstr>
      <vt:lpstr>Employee Recognition  </vt:lpstr>
      <vt:lpstr>Employee Recognitions </vt:lpstr>
      <vt:lpstr>Labor Law Postings/Vending Area</vt:lpstr>
      <vt:lpstr>PowerPoint Presentation</vt:lpstr>
      <vt:lpstr>PowerPoint Presentation</vt:lpstr>
      <vt:lpstr>Diversity</vt:lpstr>
      <vt:lpstr>Diversity, cont.</vt:lpstr>
      <vt:lpstr>PowerPoint Presentation</vt:lpstr>
      <vt:lpstr>HR Policies – See Handouts</vt:lpstr>
      <vt:lpstr>Summary of Employee Dress Code Policy #9.19</vt:lpstr>
      <vt:lpstr>Summary of Employee Dress Code Policy #9.19</vt:lpstr>
      <vt:lpstr>Employee Dress Code Policy #9.19 cont. (Examples of Correct Procedures)</vt:lpstr>
      <vt:lpstr>PowerPoint Presentation</vt:lpstr>
      <vt:lpstr>Summary of Attendance &amp; Unplanned Absence Policy #9.46</vt:lpstr>
      <vt:lpstr>Attendance Policy – Unplanned Absences</vt:lpstr>
      <vt:lpstr>Attendance Policy –  Unplanned Absences Cont. </vt:lpstr>
      <vt:lpstr>Who to call if you are sick?</vt:lpstr>
      <vt:lpstr>PowerPoint Presentation</vt:lpstr>
      <vt:lpstr>Summary of Anti-Harassment/Bullying Policy #9.22</vt:lpstr>
      <vt:lpstr>Summary of Anti-Harassment/Bullying Policy #9.22</vt:lpstr>
      <vt:lpstr>PowerPoint Presentation</vt:lpstr>
      <vt:lpstr>Summary of Your Obligations as an Employee of SH #9.86</vt:lpstr>
      <vt:lpstr>Summary of Your Obligations as an Employee of SH #9.86</vt:lpstr>
      <vt:lpstr>Summary of Your Obligations as an Employee of SH #9.86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Employee Health &amp; Safety</vt:lpstr>
      <vt:lpstr>Introduction</vt:lpstr>
      <vt:lpstr>Stoughton Health is Dedicated to Keeping our Workforce Healthy!</vt:lpstr>
      <vt:lpstr>Injury Prevention Exercise Program</vt:lpstr>
      <vt:lpstr>Injury Prevention Exercises</vt:lpstr>
      <vt:lpstr>When Injuries Happen at Work</vt:lpstr>
      <vt:lpstr>Body Mechanics</vt:lpstr>
      <vt:lpstr>Other Factors for Consideration</vt:lpstr>
      <vt:lpstr>Safe Lifting Techniques</vt:lpstr>
      <vt:lpstr>Well-Being Program</vt:lpstr>
      <vt:lpstr>Community Involvement</vt:lpstr>
      <vt:lpstr>Summary</vt:lpstr>
      <vt:lpstr>PowerPoint Presentation</vt:lpstr>
      <vt:lpstr>Safety </vt:lpstr>
      <vt:lpstr>Overview</vt:lpstr>
      <vt:lpstr>PowerPoint Presentation</vt:lpstr>
      <vt:lpstr>Patient Safety</vt:lpstr>
      <vt:lpstr>PowerPoint Presentation</vt:lpstr>
      <vt:lpstr>Employee/Patient/Other Event Reporting </vt:lpstr>
      <vt:lpstr>Emergency Alerts</vt:lpstr>
      <vt:lpstr>PowerPoint Presentation</vt:lpstr>
      <vt:lpstr>  Serious or fatal incidents can occur if safety  procedures are not followed...</vt:lpstr>
      <vt:lpstr>PowerPoint Presentation</vt:lpstr>
      <vt:lpstr>PowerPoint Presentation</vt:lpstr>
      <vt:lpstr>     Chemical Safety</vt:lpstr>
      <vt:lpstr>Life Safety-FIRE</vt:lpstr>
      <vt:lpstr>PowerPoint Presentation</vt:lpstr>
      <vt:lpstr>PowerPoint Presentation</vt:lpstr>
      <vt:lpstr> </vt:lpstr>
      <vt:lpstr>EVERYONE is a part of       the EOC safety team! </vt:lpstr>
      <vt:lpstr>   Marketing/Foundation</vt:lpstr>
      <vt:lpstr>Telephone  Training/Overview</vt:lpstr>
      <vt:lpstr>PowerPoint Presentation</vt:lpstr>
      <vt:lpstr>Stoughton Health Scripting</vt:lpstr>
      <vt:lpstr>Stoughton Health Scripting (cont.)</vt:lpstr>
      <vt:lpstr>PowerPoint Presentation</vt:lpstr>
      <vt:lpstr>Stoughton Health Scripting (cont.)</vt:lpstr>
      <vt:lpstr>Stoughton Health  Payroll</vt:lpstr>
      <vt:lpstr>PowerPoint Presentation</vt:lpstr>
      <vt:lpstr>PowerPoint Presentation</vt:lpstr>
      <vt:lpstr>PowerPoint Presentation</vt:lpstr>
      <vt:lpstr>PowerPoint Presentation</vt:lpstr>
      <vt:lpstr>PowerPoint Presentation</vt:lpstr>
      <vt:lpstr>PowerPoint Presentation</vt:lpstr>
    </vt:vector>
  </TitlesOfParts>
  <Company>Stoughton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Schaefer, Linda</dc:creator>
  <cp:lastModifiedBy>Kenrick, Jenifer</cp:lastModifiedBy>
  <cp:revision>148</cp:revision>
  <cp:lastPrinted>2025-02-21T23:07:11Z</cp:lastPrinted>
  <dcterms:created xsi:type="dcterms:W3CDTF">2022-01-27T21:22:51Z</dcterms:created>
  <dcterms:modified xsi:type="dcterms:W3CDTF">2025-03-11T17:31:36Z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0x0101001814F198C0B9CE4CA067BD252F543C15</vt:lpwstr>
  </property>
</Properties>
</file>