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52" r:id="rId2"/>
  </p:sldMasterIdLst>
  <p:notesMasterIdLst>
    <p:notesMasterId r:id="rId98"/>
  </p:notesMasterIdLst>
  <p:sldIdLst>
    <p:sldId id="278" r:id="rId3"/>
    <p:sldId id="279" r:id="rId4"/>
    <p:sldId id="280" r:id="rId5"/>
    <p:sldId id="281" r:id="rId6"/>
    <p:sldId id="282" r:id="rId7"/>
    <p:sldId id="273" r:id="rId8"/>
    <p:sldId id="274" r:id="rId9"/>
    <p:sldId id="275" r:id="rId10"/>
    <p:sldId id="283" r:id="rId11"/>
    <p:sldId id="277" r:id="rId12"/>
    <p:sldId id="284" r:id="rId13"/>
    <p:sldId id="285" r:id="rId14"/>
    <p:sldId id="286" r:id="rId15"/>
    <p:sldId id="27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33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stohosp-my.sharepoint.com/personal/jwhite_stoughtonhealth_com/Documents/Desktop/Sandra%20Current%20Surgical%20Services%20Staff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Current Surgical Services Staffing As of November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'[Sandra Current Surgical Services Staffing.xlsx]Sheet1'!$A$14</c:f>
              <c:strCache>
                <c:ptCount val="1"/>
                <c:pt idx="0">
                  <c:v>CRNA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'[Sandra Current Surgical Services Staffing.xlsx]Sheet1'!$B$13:$E$13</c:f>
              <c:strCache>
                <c:ptCount val="4"/>
                <c:pt idx="0">
                  <c:v>Current Employees FTE</c:v>
                </c:pt>
                <c:pt idx="1">
                  <c:v>Travelers</c:v>
                </c:pt>
                <c:pt idx="2">
                  <c:v>Total FTE</c:v>
                </c:pt>
                <c:pt idx="3">
                  <c:v>FTE Planned for 4th OR</c:v>
                </c:pt>
              </c:strCache>
            </c:strRef>
          </c:cat>
          <c:val>
            <c:numRef>
              <c:f>'[Sandra Current Surgical Services Staffing.xlsx]Sheet1'!$B$14:$E$14</c:f>
              <c:numCache>
                <c:formatCode>General</c:formatCode>
                <c:ptCount val="4"/>
                <c:pt idx="0">
                  <c:v>4.5</c:v>
                </c:pt>
                <c:pt idx="1">
                  <c:v>0</c:v>
                </c:pt>
                <c:pt idx="2">
                  <c:v>4.5</c:v>
                </c:pt>
                <c:pt idx="3">
                  <c:v>4.5</c:v>
                </c:pt>
              </c:numCache>
            </c:numRef>
          </c:val>
          <c:extLst>
            <c:ext xmlns:c16="http://schemas.microsoft.com/office/drawing/2014/chart" uri="{C3380CC4-5D6E-409C-BE32-E72D297353CC}">
              <c16:uniqueId val="{00000000-0EED-405B-884E-E7804E913811}"/>
            </c:ext>
          </c:extLst>
        </c:ser>
        <c:ser>
          <c:idx val="1"/>
          <c:order val="1"/>
          <c:tx>
            <c:strRef>
              <c:f>'[Sandra Current Surgical Services Staffing.xlsx]Sheet1'!$A$15</c:f>
              <c:strCache>
                <c:ptCount val="1"/>
                <c:pt idx="0">
                  <c:v>OR RN</c:v>
                </c:pt>
              </c:strCache>
            </c:strRef>
          </c:tx>
          <c:spPr>
            <a:solidFill>
              <a:schemeClr val="accent2"/>
            </a:solidFill>
            <a:ln>
              <a:noFill/>
            </a:ln>
            <a:effectLst/>
          </c:spPr>
          <c:invertIfNegative val="0"/>
          <c:dLbls>
            <c:dLbl>
              <c:idx val="0"/>
              <c:tx>
                <c:rich>
                  <a:bodyPr/>
                  <a:lstStyle/>
                  <a:p>
                    <a:r>
                      <a:rPr lang="en-US"/>
                      <a:t>4.4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0BE-49C0-8C67-FBBE0D7FE6B4}"/>
                </c:ext>
              </c:extLst>
            </c:dLbl>
            <c:dLbl>
              <c:idx val="1"/>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0BE-49C0-8C67-FBBE0D7FE6B4}"/>
                </c:ext>
              </c:extLst>
            </c:dLbl>
            <c:dLbl>
              <c:idx val="2"/>
              <c:tx>
                <c:rich>
                  <a:bodyPr/>
                  <a:lstStyle/>
                  <a:p>
                    <a:r>
                      <a:rPr lang="en-US" dirty="0"/>
                      <a:t>5.4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0BE-49C0-8C67-FBBE0D7FE6B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'[Sandra Current Surgical Services Staffing.xlsx]Sheet1'!$B$13:$E$13</c:f>
              <c:strCache>
                <c:ptCount val="4"/>
                <c:pt idx="0">
                  <c:v>Current Employees FTE</c:v>
                </c:pt>
                <c:pt idx="1">
                  <c:v>Travelers</c:v>
                </c:pt>
                <c:pt idx="2">
                  <c:v>Total FTE</c:v>
                </c:pt>
                <c:pt idx="3">
                  <c:v>FTE Planned for 4th OR</c:v>
                </c:pt>
              </c:strCache>
            </c:strRef>
          </c:cat>
          <c:val>
            <c:numRef>
              <c:f>'[Sandra Current Surgical Services Staffing.xlsx]Sheet1'!$B$15:$E$15</c:f>
              <c:numCache>
                <c:formatCode>General</c:formatCode>
                <c:ptCount val="4"/>
                <c:pt idx="0">
                  <c:v>4.7</c:v>
                </c:pt>
                <c:pt idx="1">
                  <c:v>2</c:v>
                </c:pt>
                <c:pt idx="2">
                  <c:v>4.8</c:v>
                </c:pt>
                <c:pt idx="3">
                  <c:v>4.5</c:v>
                </c:pt>
              </c:numCache>
            </c:numRef>
          </c:val>
          <c:extLst>
            <c:ext xmlns:c16="http://schemas.microsoft.com/office/drawing/2014/chart" uri="{C3380CC4-5D6E-409C-BE32-E72D297353CC}">
              <c16:uniqueId val="{00000001-0EED-405B-884E-E7804E913811}"/>
            </c:ext>
          </c:extLst>
        </c:ser>
        <c:ser>
          <c:idx val="2"/>
          <c:order val="2"/>
          <c:tx>
            <c:strRef>
              <c:f>'[Sandra Current Surgical Services Staffing.xlsx]Sheet1'!$A$16</c:f>
              <c:strCache>
                <c:ptCount val="1"/>
                <c:pt idx="0">
                  <c:v>Surg Tech</c:v>
                </c:pt>
              </c:strCache>
            </c:strRef>
          </c:tx>
          <c:spPr>
            <a:solidFill>
              <a:schemeClr val="accent3"/>
            </a:solidFill>
            <a:ln>
              <a:noFill/>
            </a:ln>
            <a:effectLst/>
          </c:spPr>
          <c:invertIfNegative val="0"/>
          <c:dLbls>
            <c:dLbl>
              <c:idx val="1"/>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0BE-49C0-8C67-FBBE0D7FE6B4}"/>
                </c:ext>
              </c:extLst>
            </c:dLbl>
            <c:dLbl>
              <c:idx val="2"/>
              <c:tx>
                <c:rich>
                  <a:bodyPr/>
                  <a:lstStyle/>
                  <a:p>
                    <a:r>
                      <a:rPr lang="en-US"/>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0BE-49C0-8C67-FBBE0D7FE6B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'[Sandra Current Surgical Services Staffing.xlsx]Sheet1'!$B$13:$E$13</c:f>
              <c:strCache>
                <c:ptCount val="4"/>
                <c:pt idx="0">
                  <c:v>Current Employees FTE</c:v>
                </c:pt>
                <c:pt idx="1">
                  <c:v>Travelers</c:v>
                </c:pt>
                <c:pt idx="2">
                  <c:v>Total FTE</c:v>
                </c:pt>
                <c:pt idx="3">
                  <c:v>FTE Planned for 4th OR</c:v>
                </c:pt>
              </c:strCache>
            </c:strRef>
          </c:cat>
          <c:val>
            <c:numRef>
              <c:f>'[Sandra Current Surgical Services Staffing.xlsx]Sheet1'!$B$16:$E$16</c:f>
              <c:numCache>
                <c:formatCode>General</c:formatCode>
                <c:ptCount val="4"/>
                <c:pt idx="0">
                  <c:v>2.4</c:v>
                </c:pt>
                <c:pt idx="1">
                  <c:v>0.9</c:v>
                </c:pt>
                <c:pt idx="2">
                  <c:v>4.0999999999999996</c:v>
                </c:pt>
                <c:pt idx="3">
                  <c:v>4.0999999999999996</c:v>
                </c:pt>
              </c:numCache>
            </c:numRef>
          </c:val>
          <c:extLst>
            <c:ext xmlns:c16="http://schemas.microsoft.com/office/drawing/2014/chart" uri="{C3380CC4-5D6E-409C-BE32-E72D297353CC}">
              <c16:uniqueId val="{00000002-0EED-405B-884E-E7804E913811}"/>
            </c:ext>
          </c:extLst>
        </c:ser>
        <c:ser>
          <c:idx val="3"/>
          <c:order val="3"/>
          <c:tx>
            <c:strRef>
              <c:f>'[Sandra Current Surgical Services Staffing.xlsx]Sheet1'!$A$17</c:f>
              <c:strCache>
                <c:ptCount val="1"/>
                <c:pt idx="0">
                  <c:v>Sterile Processing</c:v>
                </c:pt>
              </c:strCache>
            </c:strRef>
          </c:tx>
          <c:spPr>
            <a:solidFill>
              <a:schemeClr val="accent4"/>
            </a:solidFill>
            <a:ln>
              <a:noFill/>
            </a:ln>
            <a:effectLst/>
          </c:spPr>
          <c:invertIfNegative val="0"/>
          <c:dLbls>
            <c:dLbl>
              <c:idx val="2"/>
              <c:tx>
                <c:rich>
                  <a:bodyPr/>
                  <a:lstStyle/>
                  <a:p>
                    <a:r>
                      <a:rPr lang="en-US"/>
                      <a:t>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0BE-49C0-8C67-FBBE0D7FE6B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'[Sandra Current Surgical Services Staffing.xlsx]Sheet1'!$B$13:$E$13</c:f>
              <c:strCache>
                <c:ptCount val="4"/>
                <c:pt idx="0">
                  <c:v>Current Employees FTE</c:v>
                </c:pt>
                <c:pt idx="1">
                  <c:v>Travelers</c:v>
                </c:pt>
                <c:pt idx="2">
                  <c:v>Total FTE</c:v>
                </c:pt>
                <c:pt idx="3">
                  <c:v>FTE Planned for 4th OR</c:v>
                </c:pt>
              </c:strCache>
            </c:strRef>
          </c:cat>
          <c:val>
            <c:numRef>
              <c:f>'[Sandra Current Surgical Services Staffing.xlsx]Sheet1'!$B$17:$E$17</c:f>
              <c:numCache>
                <c:formatCode>General</c:formatCode>
                <c:ptCount val="4"/>
                <c:pt idx="0">
                  <c:v>1.4</c:v>
                </c:pt>
                <c:pt idx="1">
                  <c:v>0</c:v>
                </c:pt>
                <c:pt idx="2">
                  <c:v>1.5</c:v>
                </c:pt>
                <c:pt idx="3">
                  <c:v>1.5</c:v>
                </c:pt>
              </c:numCache>
            </c:numRef>
          </c:val>
          <c:extLst>
            <c:ext xmlns:c16="http://schemas.microsoft.com/office/drawing/2014/chart" uri="{C3380CC4-5D6E-409C-BE32-E72D297353CC}">
              <c16:uniqueId val="{00000003-0EED-405B-884E-E7804E913811}"/>
            </c:ext>
          </c:extLst>
        </c:ser>
        <c:dLbls>
          <c:dLblPos val="outEnd"/>
          <c:showLegendKey val="0"/>
          <c:showVal val="1"/>
          <c:showCatName val="0"/>
          <c:showSerName val="0"/>
          <c:showPercent val="0"/>
          <c:showBubbleSize val="0"/>
        </c:dLbls>
        <c:gapWidth val="219"/>
        <c:axId val="317192784"/>
        <c:axId val="317191344"/>
      </c:barChart>
      <c:catAx>
        <c:axId val="31719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191344"/>
        <c:crosses val="autoZero"/>
        <c:auto val="1"/>
        <c:lblAlgn val="ctr"/>
        <c:lblOffset val="100"/>
        <c:noMultiLvlLbl val="0"/>
      </c:catAx>
      <c:valAx>
        <c:axId val="317191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19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a:t>Gains Per Quarter</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FY 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Quarter 1</c:v>
                </c:pt>
                <c:pt idx="1">
                  <c:v>Quarter 2</c:v>
                </c:pt>
                <c:pt idx="2">
                  <c:v>Quarter 3</c:v>
                </c:pt>
                <c:pt idx="3">
                  <c:v>Quarter 4</c:v>
                </c:pt>
              </c:strCache>
            </c:strRef>
          </c:cat>
          <c:val>
            <c:numRef>
              <c:f>Sheet1!$B$2:$B$5</c:f>
              <c:numCache>
                <c:formatCode>0%</c:formatCode>
                <c:ptCount val="4"/>
                <c:pt idx="0">
                  <c:v>0.2</c:v>
                </c:pt>
                <c:pt idx="1">
                  <c:v>0.03</c:v>
                </c:pt>
                <c:pt idx="2">
                  <c:v>0.11</c:v>
                </c:pt>
                <c:pt idx="3">
                  <c:v>0.09</c:v>
                </c:pt>
              </c:numCache>
            </c:numRef>
          </c:val>
          <c:extLst>
            <c:ext xmlns:c16="http://schemas.microsoft.com/office/drawing/2014/chart" uri="{C3380CC4-5D6E-409C-BE32-E72D297353CC}">
              <c16:uniqueId val="{00000000-1F4B-4B10-837E-291BD8AA78B4}"/>
            </c:ext>
          </c:extLst>
        </c:ser>
        <c:ser>
          <c:idx val="1"/>
          <c:order val="1"/>
          <c:tx>
            <c:strRef>
              <c:f>Sheet1!$C$1</c:f>
              <c:strCache>
                <c:ptCount val="1"/>
                <c:pt idx="0">
                  <c:v>FY 2023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Quarter 1</c:v>
                </c:pt>
                <c:pt idx="1">
                  <c:v>Quarter 2</c:v>
                </c:pt>
                <c:pt idx="2">
                  <c:v>Quarter 3</c:v>
                </c:pt>
                <c:pt idx="3">
                  <c:v>Quarter 4</c:v>
                </c:pt>
              </c:strCache>
            </c:strRef>
          </c:cat>
          <c:val>
            <c:numRef>
              <c:f>Sheet1!$C$2:$C$5</c:f>
              <c:numCache>
                <c:formatCode>0%</c:formatCode>
                <c:ptCount val="4"/>
                <c:pt idx="0">
                  <c:v>0.28000000000000003</c:v>
                </c:pt>
                <c:pt idx="1">
                  <c:v>0.04</c:v>
                </c:pt>
                <c:pt idx="2">
                  <c:v>0.04</c:v>
                </c:pt>
                <c:pt idx="3">
                  <c:v>0.04</c:v>
                </c:pt>
              </c:numCache>
            </c:numRef>
          </c:val>
          <c:extLst>
            <c:ext xmlns:c16="http://schemas.microsoft.com/office/drawing/2014/chart" uri="{C3380CC4-5D6E-409C-BE32-E72D297353CC}">
              <c16:uniqueId val="{00000001-1F4B-4B10-837E-291BD8AA78B4}"/>
            </c:ext>
          </c:extLst>
        </c:ser>
        <c:ser>
          <c:idx val="2"/>
          <c:order val="2"/>
          <c:tx>
            <c:strRef>
              <c:f>Sheet1!$D$1</c:f>
              <c:strCache>
                <c:ptCount val="1"/>
                <c:pt idx="0">
                  <c:v>FY 2024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Quarter 1</c:v>
                </c:pt>
                <c:pt idx="1">
                  <c:v>Quarter 2</c:v>
                </c:pt>
                <c:pt idx="2">
                  <c:v>Quarter 3</c:v>
                </c:pt>
                <c:pt idx="3">
                  <c:v>Quarter 4</c:v>
                </c:pt>
              </c:strCache>
            </c:strRef>
          </c:cat>
          <c:val>
            <c:numRef>
              <c:f>Sheet1!$D$2:$D$5</c:f>
              <c:numCache>
                <c:formatCode>0%</c:formatCode>
                <c:ptCount val="4"/>
                <c:pt idx="0">
                  <c:v>0.26</c:v>
                </c:pt>
                <c:pt idx="1">
                  <c:v>0.04</c:v>
                </c:pt>
                <c:pt idx="2">
                  <c:v>0.01</c:v>
                </c:pt>
                <c:pt idx="3">
                  <c:v>0.03</c:v>
                </c:pt>
              </c:numCache>
            </c:numRef>
          </c:val>
          <c:extLst>
            <c:ext xmlns:c16="http://schemas.microsoft.com/office/drawing/2014/chart" uri="{C3380CC4-5D6E-409C-BE32-E72D297353CC}">
              <c16:uniqueId val="{00000002-1F4B-4B10-837E-291BD8AA78B4}"/>
            </c:ext>
          </c:extLst>
        </c:ser>
        <c:ser>
          <c:idx val="3"/>
          <c:order val="3"/>
          <c:tx>
            <c:strRef>
              <c:f>Sheet1!$E$1</c:f>
              <c:strCache>
                <c:ptCount val="1"/>
                <c:pt idx="0">
                  <c:v>FY 2025</c:v>
                </c:pt>
              </c:strCache>
            </c:strRef>
          </c:tx>
          <c:spPr>
            <a:solidFill>
              <a:schemeClr val="accent4"/>
            </a:solidFill>
            <a:ln>
              <a:noFill/>
            </a:ln>
            <a:effectLst/>
          </c:spPr>
          <c:invertIfNegative val="0"/>
          <c:dLbls>
            <c:dLbl>
              <c:idx val="0"/>
              <c:layout>
                <c:manualLayout>
                  <c:x val="1.3607010674753445E-2"/>
                  <c:y val="6.61451098711938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AB-413B-B393-D304598CE48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Quarter 1</c:v>
                </c:pt>
                <c:pt idx="1">
                  <c:v>Quarter 2</c:v>
                </c:pt>
                <c:pt idx="2">
                  <c:v>Quarter 3</c:v>
                </c:pt>
                <c:pt idx="3">
                  <c:v>Quarter 4</c:v>
                </c:pt>
              </c:strCache>
            </c:strRef>
          </c:cat>
          <c:val>
            <c:numRef>
              <c:f>Sheet1!$E$2:$E$5</c:f>
              <c:numCache>
                <c:formatCode>0%</c:formatCode>
                <c:ptCount val="4"/>
                <c:pt idx="0">
                  <c:v>0.26</c:v>
                </c:pt>
                <c:pt idx="1">
                  <c:v>0.08</c:v>
                </c:pt>
              </c:numCache>
            </c:numRef>
          </c:val>
          <c:extLst>
            <c:ext xmlns:c16="http://schemas.microsoft.com/office/drawing/2014/chart" uri="{C3380CC4-5D6E-409C-BE32-E72D297353CC}">
              <c16:uniqueId val="{00000001-581A-410C-8049-B4CC68DC187D}"/>
            </c:ext>
          </c:extLst>
        </c:ser>
        <c:dLbls>
          <c:dLblPos val="outEnd"/>
          <c:showLegendKey val="0"/>
          <c:showVal val="1"/>
          <c:showCatName val="0"/>
          <c:showSerName val="0"/>
          <c:showPercent val="0"/>
          <c:showBubbleSize val="0"/>
        </c:dLbls>
        <c:gapWidth val="219"/>
        <c:overlap val="-27"/>
        <c:axId val="522162767"/>
        <c:axId val="522163247"/>
      </c:barChart>
      <c:catAx>
        <c:axId val="52216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22163247"/>
        <c:crosses val="autoZero"/>
        <c:auto val="1"/>
        <c:lblAlgn val="ctr"/>
        <c:lblOffset val="100"/>
        <c:noMultiLvlLbl val="0"/>
      </c:catAx>
      <c:valAx>
        <c:axId val="5221632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22162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Total</a:t>
            </a:r>
            <a:r>
              <a:rPr lang="en-US" sz="1600" baseline="0" dirty="0"/>
              <a:t> Per Fiscal Year</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FY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pt idx="0" formatCode="0%">
                  <c:v>0.44</c:v>
                </c:pt>
              </c:numCache>
            </c:numRef>
          </c:val>
          <c:extLst>
            <c:ext xmlns:c16="http://schemas.microsoft.com/office/drawing/2014/chart" uri="{C3380CC4-5D6E-409C-BE32-E72D297353CC}">
              <c16:uniqueId val="{00000000-BA81-4527-B378-1FACE9A15477}"/>
            </c:ext>
          </c:extLst>
        </c:ser>
        <c:ser>
          <c:idx val="1"/>
          <c:order val="1"/>
          <c:tx>
            <c:strRef>
              <c:f>Sheet1!$C$1</c:f>
              <c:strCache>
                <c:ptCount val="1"/>
                <c:pt idx="0">
                  <c:v>FY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0%</c:formatCode>
                <c:ptCount val="4"/>
                <c:pt idx="1">
                  <c:v>0.4</c:v>
                </c:pt>
              </c:numCache>
            </c:numRef>
          </c:val>
          <c:extLst>
            <c:ext xmlns:c16="http://schemas.microsoft.com/office/drawing/2014/chart" uri="{C3380CC4-5D6E-409C-BE32-E72D297353CC}">
              <c16:uniqueId val="{00000001-BA81-4527-B378-1FACE9A15477}"/>
            </c:ext>
          </c:extLst>
        </c:ser>
        <c:ser>
          <c:idx val="2"/>
          <c:order val="2"/>
          <c:tx>
            <c:strRef>
              <c:f>Sheet1!$D$1</c:f>
              <c:strCache>
                <c:ptCount val="1"/>
                <c:pt idx="0">
                  <c:v>FY 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Sheet1!$D$2:$D$5</c:f>
              <c:numCache>
                <c:formatCode>General</c:formatCode>
                <c:ptCount val="4"/>
                <c:pt idx="2" formatCode="0%">
                  <c:v>0.35</c:v>
                </c:pt>
              </c:numCache>
            </c:numRef>
          </c:val>
          <c:extLst>
            <c:ext xmlns:c16="http://schemas.microsoft.com/office/drawing/2014/chart" uri="{C3380CC4-5D6E-409C-BE32-E72D297353CC}">
              <c16:uniqueId val="{00000002-BA81-4527-B378-1FACE9A15477}"/>
            </c:ext>
          </c:extLst>
        </c:ser>
        <c:ser>
          <c:idx val="3"/>
          <c:order val="3"/>
          <c:tx>
            <c:strRef>
              <c:f>Sheet1!$E$1</c:f>
              <c:strCache>
                <c:ptCount val="1"/>
                <c:pt idx="0">
                  <c:v>FY 2025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Sheet1!$E$2:$E$5</c:f>
              <c:numCache>
                <c:formatCode>General</c:formatCode>
                <c:ptCount val="4"/>
                <c:pt idx="3" formatCode="0%">
                  <c:v>0.34</c:v>
                </c:pt>
              </c:numCache>
            </c:numRef>
          </c:val>
          <c:extLst>
            <c:ext xmlns:c16="http://schemas.microsoft.com/office/drawing/2014/chart" uri="{C3380CC4-5D6E-409C-BE32-E72D297353CC}">
              <c16:uniqueId val="{00000003-BA81-4527-B378-1FACE9A15477}"/>
            </c:ext>
          </c:extLst>
        </c:ser>
        <c:dLbls>
          <c:showLegendKey val="0"/>
          <c:showVal val="1"/>
          <c:showCatName val="0"/>
          <c:showSerName val="0"/>
          <c:showPercent val="0"/>
          <c:showBubbleSize val="0"/>
        </c:dLbls>
        <c:gapWidth val="150"/>
        <c:axId val="522517903"/>
        <c:axId val="667191376"/>
      </c:barChart>
      <c:lineChart>
        <c:grouping val="standard"/>
        <c:varyColors val="0"/>
        <c:ser>
          <c:idx val="4"/>
          <c:order val="4"/>
          <c:tx>
            <c:strRef>
              <c:f>Sheet1!$F$1</c:f>
              <c:strCache>
                <c:ptCount val="1"/>
                <c:pt idx="0">
                  <c:v>Goal</c:v>
                </c:pt>
              </c:strCache>
            </c:strRef>
          </c:tx>
          <c:spPr>
            <a:ln w="28575" cap="rnd">
              <a:solidFill>
                <a:schemeClr val="accent5"/>
              </a:solidFill>
              <a:round/>
            </a:ln>
            <a:effectLst/>
          </c:spPr>
          <c:marker>
            <c:symbol val="none"/>
          </c:marker>
          <c:dLbls>
            <c:delete val="1"/>
          </c:dLbls>
          <c:cat>
            <c:numRef>
              <c:f>Sheet1!$A$2:$A$5</c:f>
              <c:numCache>
                <c:formatCode>General</c:formatCode>
                <c:ptCount val="4"/>
              </c:numCache>
            </c:numRef>
          </c:cat>
          <c:val>
            <c:numRef>
              <c:f>Sheet1!$F$2:$F$5</c:f>
              <c:numCache>
                <c:formatCode>0%</c:formatCode>
                <c:ptCount val="4"/>
                <c:pt idx="0">
                  <c:v>0.4</c:v>
                </c:pt>
                <c:pt idx="1">
                  <c:v>0.4</c:v>
                </c:pt>
                <c:pt idx="2">
                  <c:v>0.4</c:v>
                </c:pt>
                <c:pt idx="3">
                  <c:v>0.4</c:v>
                </c:pt>
              </c:numCache>
            </c:numRef>
          </c:val>
          <c:smooth val="0"/>
          <c:extLst>
            <c:ext xmlns:c16="http://schemas.microsoft.com/office/drawing/2014/chart" uri="{C3380CC4-5D6E-409C-BE32-E72D297353CC}">
              <c16:uniqueId val="{00000000-54ED-4F35-8539-3610FC075718}"/>
            </c:ext>
          </c:extLst>
        </c:ser>
        <c:dLbls>
          <c:showLegendKey val="0"/>
          <c:showVal val="1"/>
          <c:showCatName val="0"/>
          <c:showSerName val="0"/>
          <c:showPercent val="0"/>
          <c:showBubbleSize val="0"/>
        </c:dLbls>
        <c:marker val="1"/>
        <c:smooth val="0"/>
        <c:axId val="522517903"/>
        <c:axId val="667191376"/>
      </c:lineChart>
      <c:catAx>
        <c:axId val="5225179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7191376"/>
        <c:crosses val="autoZero"/>
        <c:auto val="1"/>
        <c:lblAlgn val="ctr"/>
        <c:lblOffset val="100"/>
        <c:noMultiLvlLbl val="0"/>
      </c:catAx>
      <c:valAx>
        <c:axId val="667191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2517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68483-87A4-4A84-ACC7-D43BC2033326}" type="doc">
      <dgm:prSet loTypeId="urn:microsoft.com/office/officeart/2011/layout/HexagonRadial" loCatId="cycle" qsTypeId="urn:microsoft.com/office/officeart/2005/8/quickstyle/3d2" qsCatId="3D" csTypeId="urn:microsoft.com/office/officeart/2005/8/colors/accent1_4" csCatId="accent1" phldr="1"/>
      <dgm:spPr/>
      <dgm:t>
        <a:bodyPr/>
        <a:lstStyle/>
        <a:p>
          <a:endParaRPr lang="en-US"/>
        </a:p>
      </dgm:t>
    </dgm:pt>
    <dgm:pt modelId="{52ABD1A5-49A4-4A08-8FF3-71872E61E09E}">
      <dgm:prSet phldrT="[Text]"/>
      <dgm:spPr/>
      <dgm:t>
        <a:bodyPr/>
        <a:lstStyle/>
        <a:p>
          <a:r>
            <a:rPr lang="en-US" dirty="0"/>
            <a:t>Successful New Employee Onboarding</a:t>
          </a:r>
        </a:p>
      </dgm:t>
    </dgm:pt>
    <dgm:pt modelId="{9A2E6727-3379-4C8E-9BB5-BAB34C48A55F}" type="parTrans" cxnId="{81A28A04-1BF1-4034-94AC-1C1345BCD7FA}">
      <dgm:prSet/>
      <dgm:spPr/>
      <dgm:t>
        <a:bodyPr/>
        <a:lstStyle/>
        <a:p>
          <a:endParaRPr lang="en-US"/>
        </a:p>
      </dgm:t>
    </dgm:pt>
    <dgm:pt modelId="{C75DA875-1935-4A76-B6F9-7C72471944A7}" type="sibTrans" cxnId="{81A28A04-1BF1-4034-94AC-1C1345BCD7FA}">
      <dgm:prSet/>
      <dgm:spPr/>
      <dgm:t>
        <a:bodyPr/>
        <a:lstStyle/>
        <a:p>
          <a:endParaRPr lang="en-US"/>
        </a:p>
      </dgm:t>
    </dgm:pt>
    <dgm:pt modelId="{6267EA8B-E3D8-4D86-A12F-8F0260B2B4E1}">
      <dgm:prSet phldrT="[Text]"/>
      <dgm:spPr/>
      <dgm:t>
        <a:bodyPr/>
        <a:lstStyle/>
        <a:p>
          <a:r>
            <a:rPr lang="en-US" dirty="0"/>
            <a:t>Checklist for pre-start date activities developed</a:t>
          </a:r>
        </a:p>
      </dgm:t>
    </dgm:pt>
    <dgm:pt modelId="{249882F1-C134-4FA3-A18D-659B1096A4A4}" type="parTrans" cxnId="{F9D26289-039F-4CC7-922F-834BE934F5D7}">
      <dgm:prSet/>
      <dgm:spPr/>
      <dgm:t>
        <a:bodyPr/>
        <a:lstStyle/>
        <a:p>
          <a:endParaRPr lang="en-US"/>
        </a:p>
      </dgm:t>
    </dgm:pt>
    <dgm:pt modelId="{F4C301AC-B77A-4FF0-9E6C-7A4246782F0C}" type="sibTrans" cxnId="{F9D26289-039F-4CC7-922F-834BE934F5D7}">
      <dgm:prSet/>
      <dgm:spPr/>
      <dgm:t>
        <a:bodyPr/>
        <a:lstStyle/>
        <a:p>
          <a:endParaRPr lang="en-US"/>
        </a:p>
      </dgm:t>
    </dgm:pt>
    <dgm:pt modelId="{42BE29CF-A26A-43BB-97A9-EACDF2875099}">
      <dgm:prSet phldrT="[Text]"/>
      <dgm:spPr/>
      <dgm:t>
        <a:bodyPr/>
        <a:lstStyle/>
        <a:p>
          <a:r>
            <a:rPr lang="en-US" dirty="0"/>
            <a:t>Manager checklist for first week developed</a:t>
          </a:r>
        </a:p>
      </dgm:t>
    </dgm:pt>
    <dgm:pt modelId="{3BCFF806-5B92-43BD-8255-2B121DEF2E87}" type="parTrans" cxnId="{B919B00A-9502-47B9-8549-4097A5BABE35}">
      <dgm:prSet/>
      <dgm:spPr/>
      <dgm:t>
        <a:bodyPr/>
        <a:lstStyle/>
        <a:p>
          <a:endParaRPr lang="en-US"/>
        </a:p>
      </dgm:t>
    </dgm:pt>
    <dgm:pt modelId="{B1B6E2DF-5A1A-422A-BD41-1C922B4303F3}" type="sibTrans" cxnId="{B919B00A-9502-47B9-8549-4097A5BABE35}">
      <dgm:prSet/>
      <dgm:spPr/>
      <dgm:t>
        <a:bodyPr/>
        <a:lstStyle/>
        <a:p>
          <a:endParaRPr lang="en-US"/>
        </a:p>
      </dgm:t>
    </dgm:pt>
    <dgm:pt modelId="{DAC016DF-B15D-41DE-8E60-DB588A3B6838}">
      <dgm:prSet phldrT="[Text]"/>
      <dgm:spPr/>
      <dgm:t>
        <a:bodyPr/>
        <a:lstStyle/>
        <a:p>
          <a:r>
            <a:rPr lang="en-US" dirty="0"/>
            <a:t>Binder created which contains hospital and department-specific information</a:t>
          </a:r>
        </a:p>
      </dgm:t>
    </dgm:pt>
    <dgm:pt modelId="{6B98D212-D447-4519-ABEF-F323ACA1E580}" type="parTrans" cxnId="{7DFAE0C8-DA66-4099-9F8F-C85C6E8B391C}">
      <dgm:prSet/>
      <dgm:spPr/>
      <dgm:t>
        <a:bodyPr/>
        <a:lstStyle/>
        <a:p>
          <a:endParaRPr lang="en-US"/>
        </a:p>
      </dgm:t>
    </dgm:pt>
    <dgm:pt modelId="{F372841E-F122-4EB6-94C5-FFCEB7AE3ED8}" type="sibTrans" cxnId="{7DFAE0C8-DA66-4099-9F8F-C85C6E8B391C}">
      <dgm:prSet/>
      <dgm:spPr/>
      <dgm:t>
        <a:bodyPr/>
        <a:lstStyle/>
        <a:p>
          <a:endParaRPr lang="en-US"/>
        </a:p>
      </dgm:t>
    </dgm:pt>
    <dgm:pt modelId="{9646802F-FB35-4A5E-B313-D3B0D99AF80E}">
      <dgm:prSet phldrT="[Text]"/>
      <dgm:spPr/>
      <dgm:t>
        <a:bodyPr/>
        <a:lstStyle/>
        <a:p>
          <a:r>
            <a:rPr lang="en-US" dirty="0"/>
            <a:t>Training checklist developed for first 4 weeks of employment</a:t>
          </a:r>
        </a:p>
      </dgm:t>
    </dgm:pt>
    <dgm:pt modelId="{5F98295F-1141-4034-991B-431B55A020B1}" type="parTrans" cxnId="{60425707-53FF-4A1C-A52E-43246E7373BE}">
      <dgm:prSet/>
      <dgm:spPr/>
      <dgm:t>
        <a:bodyPr/>
        <a:lstStyle/>
        <a:p>
          <a:endParaRPr lang="en-US"/>
        </a:p>
      </dgm:t>
    </dgm:pt>
    <dgm:pt modelId="{B30A5412-37EB-4BB5-95E2-982F055DC032}" type="sibTrans" cxnId="{60425707-53FF-4A1C-A52E-43246E7373BE}">
      <dgm:prSet/>
      <dgm:spPr/>
      <dgm:t>
        <a:bodyPr/>
        <a:lstStyle/>
        <a:p>
          <a:endParaRPr lang="en-US"/>
        </a:p>
      </dgm:t>
    </dgm:pt>
    <dgm:pt modelId="{120E04AC-87E4-45A8-B01C-E427C87B4B51}">
      <dgm:prSet phldrT="[Text]"/>
      <dgm:spPr/>
      <dgm:t>
        <a:bodyPr/>
        <a:lstStyle/>
        <a:p>
          <a:r>
            <a:rPr lang="en-US" dirty="0"/>
            <a:t>Preceptor training guide developed</a:t>
          </a:r>
        </a:p>
      </dgm:t>
    </dgm:pt>
    <dgm:pt modelId="{2457F4F3-350E-4283-8C66-815AB080436D}" type="parTrans" cxnId="{424E7567-AB83-4AC1-B297-C53273535A28}">
      <dgm:prSet/>
      <dgm:spPr/>
      <dgm:t>
        <a:bodyPr/>
        <a:lstStyle/>
        <a:p>
          <a:endParaRPr lang="en-US"/>
        </a:p>
      </dgm:t>
    </dgm:pt>
    <dgm:pt modelId="{D72D0845-FBF5-42D2-AD20-81C139FFA9E2}" type="sibTrans" cxnId="{424E7567-AB83-4AC1-B297-C53273535A28}">
      <dgm:prSet/>
      <dgm:spPr/>
      <dgm:t>
        <a:bodyPr/>
        <a:lstStyle/>
        <a:p>
          <a:endParaRPr lang="en-US"/>
        </a:p>
      </dgm:t>
    </dgm:pt>
    <dgm:pt modelId="{07C387FB-E5DE-4416-B4B6-8061D2FAB8CE}">
      <dgm:prSet phldrT="[Text]"/>
      <dgm:spPr/>
      <dgm:t>
        <a:bodyPr/>
        <a:lstStyle/>
        <a:p>
          <a:r>
            <a:rPr lang="en-US" dirty="0"/>
            <a:t>Weekly Touch base forms developed for preceptor and employee </a:t>
          </a:r>
        </a:p>
      </dgm:t>
    </dgm:pt>
    <dgm:pt modelId="{F431CF39-5B92-4987-9106-B60260E4E295}" type="parTrans" cxnId="{A6EFDB00-661B-4541-BB71-F7C1EBA70F5A}">
      <dgm:prSet/>
      <dgm:spPr/>
      <dgm:t>
        <a:bodyPr/>
        <a:lstStyle/>
        <a:p>
          <a:endParaRPr lang="en-US"/>
        </a:p>
      </dgm:t>
    </dgm:pt>
    <dgm:pt modelId="{B677C9F2-EB8E-4AB1-A20A-DD67DB450F2B}" type="sibTrans" cxnId="{A6EFDB00-661B-4541-BB71-F7C1EBA70F5A}">
      <dgm:prSet/>
      <dgm:spPr/>
      <dgm:t>
        <a:bodyPr/>
        <a:lstStyle/>
        <a:p>
          <a:endParaRPr lang="en-US"/>
        </a:p>
      </dgm:t>
    </dgm:pt>
    <dgm:pt modelId="{8A8817A5-8E16-4953-A6E4-FF0B95DEDA72}" type="pres">
      <dgm:prSet presAssocID="{4C668483-87A4-4A84-ACC7-D43BC2033326}" presName="Name0" presStyleCnt="0">
        <dgm:presLayoutVars>
          <dgm:chMax val="1"/>
          <dgm:chPref val="1"/>
          <dgm:dir/>
          <dgm:animOne val="branch"/>
          <dgm:animLvl val="lvl"/>
        </dgm:presLayoutVars>
      </dgm:prSet>
      <dgm:spPr/>
    </dgm:pt>
    <dgm:pt modelId="{329BB16A-28F3-440D-9C3B-2BE4A0B57F51}" type="pres">
      <dgm:prSet presAssocID="{52ABD1A5-49A4-4A08-8FF3-71872E61E09E}" presName="Parent" presStyleLbl="node0" presStyleIdx="0" presStyleCnt="1">
        <dgm:presLayoutVars>
          <dgm:chMax val="6"/>
          <dgm:chPref val="6"/>
        </dgm:presLayoutVars>
      </dgm:prSet>
      <dgm:spPr/>
    </dgm:pt>
    <dgm:pt modelId="{26EFB550-8620-488B-98E8-3EDACEA1F09D}" type="pres">
      <dgm:prSet presAssocID="{6267EA8B-E3D8-4D86-A12F-8F0260B2B4E1}" presName="Accent1" presStyleCnt="0"/>
      <dgm:spPr/>
    </dgm:pt>
    <dgm:pt modelId="{4F69D01B-368F-4BA6-B161-D1881DEBA7ED}" type="pres">
      <dgm:prSet presAssocID="{6267EA8B-E3D8-4D86-A12F-8F0260B2B4E1}" presName="Accent" presStyleLbl="bgShp" presStyleIdx="0" presStyleCnt="6"/>
      <dgm:spPr/>
    </dgm:pt>
    <dgm:pt modelId="{02ED9006-36E8-4EF2-A154-C43FEC995CC4}" type="pres">
      <dgm:prSet presAssocID="{6267EA8B-E3D8-4D86-A12F-8F0260B2B4E1}" presName="Child1" presStyleLbl="node1" presStyleIdx="0" presStyleCnt="6">
        <dgm:presLayoutVars>
          <dgm:chMax val="0"/>
          <dgm:chPref val="0"/>
          <dgm:bulletEnabled val="1"/>
        </dgm:presLayoutVars>
      </dgm:prSet>
      <dgm:spPr/>
    </dgm:pt>
    <dgm:pt modelId="{D308EA1B-E293-4A45-AAC2-7E2D9722F370}" type="pres">
      <dgm:prSet presAssocID="{42BE29CF-A26A-43BB-97A9-EACDF2875099}" presName="Accent2" presStyleCnt="0"/>
      <dgm:spPr/>
    </dgm:pt>
    <dgm:pt modelId="{12193764-2589-43B2-A3DF-E9E1DE221191}" type="pres">
      <dgm:prSet presAssocID="{42BE29CF-A26A-43BB-97A9-EACDF2875099}" presName="Accent" presStyleLbl="bgShp" presStyleIdx="1" presStyleCnt="6"/>
      <dgm:spPr/>
    </dgm:pt>
    <dgm:pt modelId="{A12D6391-9EBF-4902-9B89-7CC379025530}" type="pres">
      <dgm:prSet presAssocID="{42BE29CF-A26A-43BB-97A9-EACDF2875099}" presName="Child2" presStyleLbl="node1" presStyleIdx="1" presStyleCnt="6">
        <dgm:presLayoutVars>
          <dgm:chMax val="0"/>
          <dgm:chPref val="0"/>
          <dgm:bulletEnabled val="1"/>
        </dgm:presLayoutVars>
      </dgm:prSet>
      <dgm:spPr/>
    </dgm:pt>
    <dgm:pt modelId="{90D80038-051C-49E8-B0BD-5E1AF30F6A13}" type="pres">
      <dgm:prSet presAssocID="{DAC016DF-B15D-41DE-8E60-DB588A3B6838}" presName="Accent3" presStyleCnt="0"/>
      <dgm:spPr/>
    </dgm:pt>
    <dgm:pt modelId="{79F9C178-A833-46F5-81EC-4358492E144B}" type="pres">
      <dgm:prSet presAssocID="{DAC016DF-B15D-41DE-8E60-DB588A3B6838}" presName="Accent" presStyleLbl="bgShp" presStyleIdx="2" presStyleCnt="6"/>
      <dgm:spPr/>
    </dgm:pt>
    <dgm:pt modelId="{2823D49C-2F24-4258-9E85-CE4E7D97CD0A}" type="pres">
      <dgm:prSet presAssocID="{DAC016DF-B15D-41DE-8E60-DB588A3B6838}" presName="Child3" presStyleLbl="node1" presStyleIdx="2" presStyleCnt="6">
        <dgm:presLayoutVars>
          <dgm:chMax val="0"/>
          <dgm:chPref val="0"/>
          <dgm:bulletEnabled val="1"/>
        </dgm:presLayoutVars>
      </dgm:prSet>
      <dgm:spPr/>
    </dgm:pt>
    <dgm:pt modelId="{3CB14109-7749-4316-89A0-FC3E832E5089}" type="pres">
      <dgm:prSet presAssocID="{9646802F-FB35-4A5E-B313-D3B0D99AF80E}" presName="Accent4" presStyleCnt="0"/>
      <dgm:spPr/>
    </dgm:pt>
    <dgm:pt modelId="{25C1A093-B713-4992-976D-39271DBC3F27}" type="pres">
      <dgm:prSet presAssocID="{9646802F-FB35-4A5E-B313-D3B0D99AF80E}" presName="Accent" presStyleLbl="bgShp" presStyleIdx="3" presStyleCnt="6"/>
      <dgm:spPr/>
    </dgm:pt>
    <dgm:pt modelId="{0CCF8BDD-9FE3-4F57-AE1F-6E36C4C57AF1}" type="pres">
      <dgm:prSet presAssocID="{9646802F-FB35-4A5E-B313-D3B0D99AF80E}" presName="Child4" presStyleLbl="node1" presStyleIdx="3" presStyleCnt="6">
        <dgm:presLayoutVars>
          <dgm:chMax val="0"/>
          <dgm:chPref val="0"/>
          <dgm:bulletEnabled val="1"/>
        </dgm:presLayoutVars>
      </dgm:prSet>
      <dgm:spPr/>
    </dgm:pt>
    <dgm:pt modelId="{17EDBDDC-2786-49C2-A939-C689C4ADB1E5}" type="pres">
      <dgm:prSet presAssocID="{120E04AC-87E4-45A8-B01C-E427C87B4B51}" presName="Accent5" presStyleCnt="0"/>
      <dgm:spPr/>
    </dgm:pt>
    <dgm:pt modelId="{519A9BD8-703E-465C-ABEB-7D135A9B45D3}" type="pres">
      <dgm:prSet presAssocID="{120E04AC-87E4-45A8-B01C-E427C87B4B51}" presName="Accent" presStyleLbl="bgShp" presStyleIdx="4" presStyleCnt="6"/>
      <dgm:spPr/>
    </dgm:pt>
    <dgm:pt modelId="{0574145F-9A1C-4F0E-B78A-BA986DAF42DB}" type="pres">
      <dgm:prSet presAssocID="{120E04AC-87E4-45A8-B01C-E427C87B4B51}" presName="Child5" presStyleLbl="node1" presStyleIdx="4" presStyleCnt="6">
        <dgm:presLayoutVars>
          <dgm:chMax val="0"/>
          <dgm:chPref val="0"/>
          <dgm:bulletEnabled val="1"/>
        </dgm:presLayoutVars>
      </dgm:prSet>
      <dgm:spPr/>
    </dgm:pt>
    <dgm:pt modelId="{1327F311-264B-4092-BC72-1D52015E6123}" type="pres">
      <dgm:prSet presAssocID="{07C387FB-E5DE-4416-B4B6-8061D2FAB8CE}" presName="Accent6" presStyleCnt="0"/>
      <dgm:spPr/>
    </dgm:pt>
    <dgm:pt modelId="{B667EBFC-27DB-4299-A0E6-AADE31CF390A}" type="pres">
      <dgm:prSet presAssocID="{07C387FB-E5DE-4416-B4B6-8061D2FAB8CE}" presName="Accent" presStyleLbl="bgShp" presStyleIdx="5" presStyleCnt="6"/>
      <dgm:spPr/>
    </dgm:pt>
    <dgm:pt modelId="{C2E4061E-2F2A-4E04-8D06-D6E214F47AD5}" type="pres">
      <dgm:prSet presAssocID="{07C387FB-E5DE-4416-B4B6-8061D2FAB8CE}" presName="Child6" presStyleLbl="node1" presStyleIdx="5" presStyleCnt="6">
        <dgm:presLayoutVars>
          <dgm:chMax val="0"/>
          <dgm:chPref val="0"/>
          <dgm:bulletEnabled val="1"/>
        </dgm:presLayoutVars>
      </dgm:prSet>
      <dgm:spPr/>
    </dgm:pt>
  </dgm:ptLst>
  <dgm:cxnLst>
    <dgm:cxn modelId="{A6EFDB00-661B-4541-BB71-F7C1EBA70F5A}" srcId="{52ABD1A5-49A4-4A08-8FF3-71872E61E09E}" destId="{07C387FB-E5DE-4416-B4B6-8061D2FAB8CE}" srcOrd="5" destOrd="0" parTransId="{F431CF39-5B92-4987-9106-B60260E4E295}" sibTransId="{B677C9F2-EB8E-4AB1-A20A-DD67DB450F2B}"/>
    <dgm:cxn modelId="{81A28A04-1BF1-4034-94AC-1C1345BCD7FA}" srcId="{4C668483-87A4-4A84-ACC7-D43BC2033326}" destId="{52ABD1A5-49A4-4A08-8FF3-71872E61E09E}" srcOrd="0" destOrd="0" parTransId="{9A2E6727-3379-4C8E-9BB5-BAB34C48A55F}" sibTransId="{C75DA875-1935-4A76-B6F9-7C72471944A7}"/>
    <dgm:cxn modelId="{60425707-53FF-4A1C-A52E-43246E7373BE}" srcId="{52ABD1A5-49A4-4A08-8FF3-71872E61E09E}" destId="{9646802F-FB35-4A5E-B313-D3B0D99AF80E}" srcOrd="3" destOrd="0" parTransId="{5F98295F-1141-4034-991B-431B55A020B1}" sibTransId="{B30A5412-37EB-4BB5-95E2-982F055DC032}"/>
    <dgm:cxn modelId="{B919B00A-9502-47B9-8549-4097A5BABE35}" srcId="{52ABD1A5-49A4-4A08-8FF3-71872E61E09E}" destId="{42BE29CF-A26A-43BB-97A9-EACDF2875099}" srcOrd="1" destOrd="0" parTransId="{3BCFF806-5B92-43BD-8255-2B121DEF2E87}" sibTransId="{B1B6E2DF-5A1A-422A-BD41-1C922B4303F3}"/>
    <dgm:cxn modelId="{20274135-4EC1-4396-B507-88DE882D7D9A}" type="presOf" srcId="{07C387FB-E5DE-4416-B4B6-8061D2FAB8CE}" destId="{C2E4061E-2F2A-4E04-8D06-D6E214F47AD5}" srcOrd="0" destOrd="0" presId="urn:microsoft.com/office/officeart/2011/layout/HexagonRadial"/>
    <dgm:cxn modelId="{6E95C33A-D913-4952-AF6F-16F21F48AC3D}" type="presOf" srcId="{9646802F-FB35-4A5E-B313-D3B0D99AF80E}" destId="{0CCF8BDD-9FE3-4F57-AE1F-6E36C4C57AF1}" srcOrd="0" destOrd="0" presId="urn:microsoft.com/office/officeart/2011/layout/HexagonRadial"/>
    <dgm:cxn modelId="{68652360-25CC-4FB3-B84B-D60AD6B5F9FD}" type="presOf" srcId="{52ABD1A5-49A4-4A08-8FF3-71872E61E09E}" destId="{329BB16A-28F3-440D-9C3B-2BE4A0B57F51}" srcOrd="0" destOrd="0" presId="urn:microsoft.com/office/officeart/2011/layout/HexagonRadial"/>
    <dgm:cxn modelId="{424E7567-AB83-4AC1-B297-C53273535A28}" srcId="{52ABD1A5-49A4-4A08-8FF3-71872E61E09E}" destId="{120E04AC-87E4-45A8-B01C-E427C87B4B51}" srcOrd="4" destOrd="0" parTransId="{2457F4F3-350E-4283-8C66-815AB080436D}" sibTransId="{D72D0845-FBF5-42D2-AD20-81C139FFA9E2}"/>
    <dgm:cxn modelId="{7777FA80-8D72-4A8C-8C33-B256F57DF332}" type="presOf" srcId="{4C668483-87A4-4A84-ACC7-D43BC2033326}" destId="{8A8817A5-8E16-4953-A6E4-FF0B95DEDA72}" srcOrd="0" destOrd="0" presId="urn:microsoft.com/office/officeart/2011/layout/HexagonRadial"/>
    <dgm:cxn modelId="{F9D26289-039F-4CC7-922F-834BE934F5D7}" srcId="{52ABD1A5-49A4-4A08-8FF3-71872E61E09E}" destId="{6267EA8B-E3D8-4D86-A12F-8F0260B2B4E1}" srcOrd="0" destOrd="0" parTransId="{249882F1-C134-4FA3-A18D-659B1096A4A4}" sibTransId="{F4C301AC-B77A-4FF0-9E6C-7A4246782F0C}"/>
    <dgm:cxn modelId="{65658AB1-BE21-422B-B824-7FBD20A7C8B0}" type="presOf" srcId="{120E04AC-87E4-45A8-B01C-E427C87B4B51}" destId="{0574145F-9A1C-4F0E-B78A-BA986DAF42DB}" srcOrd="0" destOrd="0" presId="urn:microsoft.com/office/officeart/2011/layout/HexagonRadial"/>
    <dgm:cxn modelId="{B3EC10B2-40D2-4A93-95F2-67F7403AA0EF}" type="presOf" srcId="{DAC016DF-B15D-41DE-8E60-DB588A3B6838}" destId="{2823D49C-2F24-4258-9E85-CE4E7D97CD0A}" srcOrd="0" destOrd="0" presId="urn:microsoft.com/office/officeart/2011/layout/HexagonRadial"/>
    <dgm:cxn modelId="{7DFAE0C8-DA66-4099-9F8F-C85C6E8B391C}" srcId="{52ABD1A5-49A4-4A08-8FF3-71872E61E09E}" destId="{DAC016DF-B15D-41DE-8E60-DB588A3B6838}" srcOrd="2" destOrd="0" parTransId="{6B98D212-D447-4519-ABEF-F323ACA1E580}" sibTransId="{F372841E-F122-4EB6-94C5-FFCEB7AE3ED8}"/>
    <dgm:cxn modelId="{6FB4DECB-BABC-4E4F-9CD5-3CB9B5019EE9}" type="presOf" srcId="{6267EA8B-E3D8-4D86-A12F-8F0260B2B4E1}" destId="{02ED9006-36E8-4EF2-A154-C43FEC995CC4}" srcOrd="0" destOrd="0" presId="urn:microsoft.com/office/officeart/2011/layout/HexagonRadial"/>
    <dgm:cxn modelId="{D56C34E6-85BB-4FDA-8B3C-4E587FD1D3DC}" type="presOf" srcId="{42BE29CF-A26A-43BB-97A9-EACDF2875099}" destId="{A12D6391-9EBF-4902-9B89-7CC379025530}" srcOrd="0" destOrd="0" presId="urn:microsoft.com/office/officeart/2011/layout/HexagonRadial"/>
    <dgm:cxn modelId="{0922D254-C3C8-49A7-B091-4FBBB82BABF7}" type="presParOf" srcId="{8A8817A5-8E16-4953-A6E4-FF0B95DEDA72}" destId="{329BB16A-28F3-440D-9C3B-2BE4A0B57F51}" srcOrd="0" destOrd="0" presId="urn:microsoft.com/office/officeart/2011/layout/HexagonRadial"/>
    <dgm:cxn modelId="{0F448F8C-CFC3-4B2F-9BB4-642B57C3A248}" type="presParOf" srcId="{8A8817A5-8E16-4953-A6E4-FF0B95DEDA72}" destId="{26EFB550-8620-488B-98E8-3EDACEA1F09D}" srcOrd="1" destOrd="0" presId="urn:microsoft.com/office/officeart/2011/layout/HexagonRadial"/>
    <dgm:cxn modelId="{903E9195-5332-43DF-BCB0-60ABFA9A0B2C}" type="presParOf" srcId="{26EFB550-8620-488B-98E8-3EDACEA1F09D}" destId="{4F69D01B-368F-4BA6-B161-D1881DEBA7ED}" srcOrd="0" destOrd="0" presId="urn:microsoft.com/office/officeart/2011/layout/HexagonRadial"/>
    <dgm:cxn modelId="{01D2FC57-EA12-4C33-8D0D-200B14E23580}" type="presParOf" srcId="{8A8817A5-8E16-4953-A6E4-FF0B95DEDA72}" destId="{02ED9006-36E8-4EF2-A154-C43FEC995CC4}" srcOrd="2" destOrd="0" presId="urn:microsoft.com/office/officeart/2011/layout/HexagonRadial"/>
    <dgm:cxn modelId="{0B0112DC-7B62-4913-9A1B-29830340E1B5}" type="presParOf" srcId="{8A8817A5-8E16-4953-A6E4-FF0B95DEDA72}" destId="{D308EA1B-E293-4A45-AAC2-7E2D9722F370}" srcOrd="3" destOrd="0" presId="urn:microsoft.com/office/officeart/2011/layout/HexagonRadial"/>
    <dgm:cxn modelId="{1301AE03-E5EA-4738-833E-0E5DBE555158}" type="presParOf" srcId="{D308EA1B-E293-4A45-AAC2-7E2D9722F370}" destId="{12193764-2589-43B2-A3DF-E9E1DE221191}" srcOrd="0" destOrd="0" presId="urn:microsoft.com/office/officeart/2011/layout/HexagonRadial"/>
    <dgm:cxn modelId="{027E39B8-3B0B-4BA3-AF9B-4F1DD1BA12F4}" type="presParOf" srcId="{8A8817A5-8E16-4953-A6E4-FF0B95DEDA72}" destId="{A12D6391-9EBF-4902-9B89-7CC379025530}" srcOrd="4" destOrd="0" presId="urn:microsoft.com/office/officeart/2011/layout/HexagonRadial"/>
    <dgm:cxn modelId="{95EC9E03-CEB8-455D-9086-618042331148}" type="presParOf" srcId="{8A8817A5-8E16-4953-A6E4-FF0B95DEDA72}" destId="{90D80038-051C-49E8-B0BD-5E1AF30F6A13}" srcOrd="5" destOrd="0" presId="urn:microsoft.com/office/officeart/2011/layout/HexagonRadial"/>
    <dgm:cxn modelId="{DE5C494F-9F30-47A2-8D51-106DFC5EE8B8}" type="presParOf" srcId="{90D80038-051C-49E8-B0BD-5E1AF30F6A13}" destId="{79F9C178-A833-46F5-81EC-4358492E144B}" srcOrd="0" destOrd="0" presId="urn:microsoft.com/office/officeart/2011/layout/HexagonRadial"/>
    <dgm:cxn modelId="{AD28AE63-BFC6-4C21-86F8-0CC238C15575}" type="presParOf" srcId="{8A8817A5-8E16-4953-A6E4-FF0B95DEDA72}" destId="{2823D49C-2F24-4258-9E85-CE4E7D97CD0A}" srcOrd="6" destOrd="0" presId="urn:microsoft.com/office/officeart/2011/layout/HexagonRadial"/>
    <dgm:cxn modelId="{B9494F29-E28C-4B0D-9E3B-FE1B6C691163}" type="presParOf" srcId="{8A8817A5-8E16-4953-A6E4-FF0B95DEDA72}" destId="{3CB14109-7749-4316-89A0-FC3E832E5089}" srcOrd="7" destOrd="0" presId="urn:microsoft.com/office/officeart/2011/layout/HexagonRadial"/>
    <dgm:cxn modelId="{E02089D3-B568-42FE-B20E-606FD6B9A7AF}" type="presParOf" srcId="{3CB14109-7749-4316-89A0-FC3E832E5089}" destId="{25C1A093-B713-4992-976D-39271DBC3F27}" srcOrd="0" destOrd="0" presId="urn:microsoft.com/office/officeart/2011/layout/HexagonRadial"/>
    <dgm:cxn modelId="{3528318B-81EB-4430-BE88-DA59867DAECD}" type="presParOf" srcId="{8A8817A5-8E16-4953-A6E4-FF0B95DEDA72}" destId="{0CCF8BDD-9FE3-4F57-AE1F-6E36C4C57AF1}" srcOrd="8" destOrd="0" presId="urn:microsoft.com/office/officeart/2011/layout/HexagonRadial"/>
    <dgm:cxn modelId="{8757117F-8A80-409E-B962-08CFCFD228C1}" type="presParOf" srcId="{8A8817A5-8E16-4953-A6E4-FF0B95DEDA72}" destId="{17EDBDDC-2786-49C2-A939-C689C4ADB1E5}" srcOrd="9" destOrd="0" presId="urn:microsoft.com/office/officeart/2011/layout/HexagonRadial"/>
    <dgm:cxn modelId="{AF92515D-5A54-4845-940C-B9E85C99E17B}" type="presParOf" srcId="{17EDBDDC-2786-49C2-A939-C689C4ADB1E5}" destId="{519A9BD8-703E-465C-ABEB-7D135A9B45D3}" srcOrd="0" destOrd="0" presId="urn:microsoft.com/office/officeart/2011/layout/HexagonRadial"/>
    <dgm:cxn modelId="{1903587D-1025-41F3-AABF-495EEC19FCA9}" type="presParOf" srcId="{8A8817A5-8E16-4953-A6E4-FF0B95DEDA72}" destId="{0574145F-9A1C-4F0E-B78A-BA986DAF42DB}" srcOrd="10" destOrd="0" presId="urn:microsoft.com/office/officeart/2011/layout/HexagonRadial"/>
    <dgm:cxn modelId="{F0686388-41ED-429C-95E6-F5044AF84A4F}" type="presParOf" srcId="{8A8817A5-8E16-4953-A6E4-FF0B95DEDA72}" destId="{1327F311-264B-4092-BC72-1D52015E6123}" srcOrd="11" destOrd="0" presId="urn:microsoft.com/office/officeart/2011/layout/HexagonRadial"/>
    <dgm:cxn modelId="{70D5EF34-0999-410E-9753-20DCF8D801D2}" type="presParOf" srcId="{1327F311-264B-4092-BC72-1D52015E6123}" destId="{B667EBFC-27DB-4299-A0E6-AADE31CF390A}" srcOrd="0" destOrd="0" presId="urn:microsoft.com/office/officeart/2011/layout/HexagonRadial"/>
    <dgm:cxn modelId="{FD1C167B-A029-46C1-82B2-13092B2AC1C2}" type="presParOf" srcId="{8A8817A5-8E16-4953-A6E4-FF0B95DEDA72}" destId="{C2E4061E-2F2A-4E04-8D06-D6E214F47AD5}"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BB16A-28F3-440D-9C3B-2BE4A0B57F51}">
      <dsp:nvSpPr>
        <dsp:cNvPr id="0" name=""/>
        <dsp:cNvSpPr/>
      </dsp:nvSpPr>
      <dsp:spPr>
        <a:xfrm>
          <a:off x="2952810" y="1748061"/>
          <a:ext cx="2221862" cy="1922001"/>
        </a:xfrm>
        <a:prstGeom prst="hexagon">
          <a:avLst>
            <a:gd name="adj" fmla="val 28570"/>
            <a:gd name="vf" fmla="val 115470"/>
          </a:avLst>
        </a:prstGeom>
        <a:gradFill rotWithShape="0">
          <a:gsLst>
            <a:gs pos="0">
              <a:schemeClr val="accent1">
                <a:shade val="60000"/>
                <a:hueOff val="0"/>
                <a:satOff val="0"/>
                <a:lumOff val="0"/>
                <a:alphaOff val="0"/>
                <a:shade val="15000"/>
                <a:satMod val="180000"/>
              </a:schemeClr>
            </a:gs>
            <a:gs pos="50000">
              <a:schemeClr val="accent1">
                <a:shade val="60000"/>
                <a:hueOff val="0"/>
                <a:satOff val="0"/>
                <a:lumOff val="0"/>
                <a:alphaOff val="0"/>
                <a:shade val="45000"/>
                <a:satMod val="170000"/>
              </a:schemeClr>
            </a:gs>
            <a:gs pos="70000">
              <a:schemeClr val="accent1">
                <a:shade val="60000"/>
                <a:hueOff val="0"/>
                <a:satOff val="0"/>
                <a:lumOff val="0"/>
                <a:alphaOff val="0"/>
                <a:tint val="99000"/>
                <a:shade val="65000"/>
                <a:satMod val="155000"/>
              </a:schemeClr>
            </a:gs>
            <a:gs pos="100000">
              <a:schemeClr val="accent1">
                <a:shade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Successful New Employee Onboarding</a:t>
          </a:r>
        </a:p>
      </dsp:txBody>
      <dsp:txXfrm>
        <a:off x="3321004" y="2066564"/>
        <a:ext cx="1485474" cy="1284995"/>
      </dsp:txXfrm>
    </dsp:sp>
    <dsp:sp modelId="{12193764-2589-43B2-A3DF-E9E1DE221191}">
      <dsp:nvSpPr>
        <dsp:cNvPr id="0" name=""/>
        <dsp:cNvSpPr/>
      </dsp:nvSpPr>
      <dsp:spPr>
        <a:xfrm>
          <a:off x="4344123" y="828514"/>
          <a:ext cx="838302" cy="722308"/>
        </a:xfrm>
        <a:prstGeom prst="hexagon">
          <a:avLst>
            <a:gd name="adj" fmla="val 28900"/>
            <a:gd name="vf" fmla="val 115470"/>
          </a:avLst>
        </a:prstGeom>
        <a:gradFill rotWithShape="0">
          <a:gsLst>
            <a:gs pos="0">
              <a:schemeClr val="accent1">
                <a:tint val="55000"/>
                <a:hueOff val="0"/>
                <a:satOff val="0"/>
                <a:lumOff val="0"/>
                <a:alphaOff val="0"/>
                <a:shade val="15000"/>
                <a:satMod val="180000"/>
              </a:schemeClr>
            </a:gs>
            <a:gs pos="50000">
              <a:schemeClr val="accent1">
                <a:tint val="55000"/>
                <a:hueOff val="0"/>
                <a:satOff val="0"/>
                <a:lumOff val="0"/>
                <a:alphaOff val="0"/>
                <a:shade val="45000"/>
                <a:satMod val="170000"/>
              </a:schemeClr>
            </a:gs>
            <a:gs pos="70000">
              <a:schemeClr val="accent1">
                <a:tint val="55000"/>
                <a:hueOff val="0"/>
                <a:satOff val="0"/>
                <a:lumOff val="0"/>
                <a:alphaOff val="0"/>
                <a:tint val="99000"/>
                <a:shade val="65000"/>
                <a:satMod val="155000"/>
              </a:schemeClr>
            </a:gs>
            <a:gs pos="100000">
              <a:schemeClr val="accent1">
                <a:tint val="55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2ED9006-36E8-4EF2-A154-C43FEC995CC4}">
      <dsp:nvSpPr>
        <dsp:cNvPr id="0" name=""/>
        <dsp:cNvSpPr/>
      </dsp:nvSpPr>
      <dsp:spPr>
        <a:xfrm>
          <a:off x="3157475" y="0"/>
          <a:ext cx="1820800" cy="1575206"/>
        </a:xfrm>
        <a:prstGeom prst="hexagon">
          <a:avLst>
            <a:gd name="adj" fmla="val 28570"/>
            <a:gd name="vf" fmla="val 115470"/>
          </a:avLst>
        </a:prstGeom>
        <a:gradFill rotWithShape="0">
          <a:gsLst>
            <a:gs pos="0">
              <a:schemeClr val="accent1">
                <a:shade val="50000"/>
                <a:hueOff val="0"/>
                <a:satOff val="0"/>
                <a:lumOff val="0"/>
                <a:alphaOff val="0"/>
                <a:shade val="15000"/>
                <a:satMod val="180000"/>
              </a:schemeClr>
            </a:gs>
            <a:gs pos="50000">
              <a:schemeClr val="accent1">
                <a:shade val="50000"/>
                <a:hueOff val="0"/>
                <a:satOff val="0"/>
                <a:lumOff val="0"/>
                <a:alphaOff val="0"/>
                <a:shade val="45000"/>
                <a:satMod val="170000"/>
              </a:schemeClr>
            </a:gs>
            <a:gs pos="70000">
              <a:schemeClr val="accent1">
                <a:shade val="50000"/>
                <a:hueOff val="0"/>
                <a:satOff val="0"/>
                <a:lumOff val="0"/>
                <a:alphaOff val="0"/>
                <a:tint val="99000"/>
                <a:shade val="65000"/>
                <a:satMod val="155000"/>
              </a:schemeClr>
            </a:gs>
            <a:gs pos="100000">
              <a:schemeClr val="accent1">
                <a:shade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Checklist for pre-start date activities developed</a:t>
          </a:r>
        </a:p>
      </dsp:txBody>
      <dsp:txXfrm>
        <a:off x="3459220" y="261045"/>
        <a:ext cx="1217310" cy="1053116"/>
      </dsp:txXfrm>
    </dsp:sp>
    <dsp:sp modelId="{79F9C178-A833-46F5-81EC-4358492E144B}">
      <dsp:nvSpPr>
        <dsp:cNvPr id="0" name=""/>
        <dsp:cNvSpPr/>
      </dsp:nvSpPr>
      <dsp:spPr>
        <a:xfrm>
          <a:off x="5322487" y="2178846"/>
          <a:ext cx="838302" cy="722308"/>
        </a:xfrm>
        <a:prstGeom prst="hexagon">
          <a:avLst>
            <a:gd name="adj" fmla="val 28900"/>
            <a:gd name="vf" fmla="val 115470"/>
          </a:avLst>
        </a:prstGeom>
        <a:gradFill rotWithShape="0">
          <a:gsLst>
            <a:gs pos="0">
              <a:schemeClr val="accent1">
                <a:tint val="55000"/>
                <a:hueOff val="0"/>
                <a:satOff val="0"/>
                <a:lumOff val="0"/>
                <a:alphaOff val="0"/>
                <a:shade val="15000"/>
                <a:satMod val="180000"/>
              </a:schemeClr>
            </a:gs>
            <a:gs pos="50000">
              <a:schemeClr val="accent1">
                <a:tint val="55000"/>
                <a:hueOff val="0"/>
                <a:satOff val="0"/>
                <a:lumOff val="0"/>
                <a:alphaOff val="0"/>
                <a:shade val="45000"/>
                <a:satMod val="170000"/>
              </a:schemeClr>
            </a:gs>
            <a:gs pos="70000">
              <a:schemeClr val="accent1">
                <a:tint val="55000"/>
                <a:hueOff val="0"/>
                <a:satOff val="0"/>
                <a:lumOff val="0"/>
                <a:alphaOff val="0"/>
                <a:tint val="99000"/>
                <a:shade val="65000"/>
                <a:satMod val="155000"/>
              </a:schemeClr>
            </a:gs>
            <a:gs pos="100000">
              <a:schemeClr val="accent1">
                <a:tint val="55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12D6391-9EBF-4902-9B89-7CC379025530}">
      <dsp:nvSpPr>
        <dsp:cNvPr id="0" name=""/>
        <dsp:cNvSpPr/>
      </dsp:nvSpPr>
      <dsp:spPr>
        <a:xfrm>
          <a:off x="4827361" y="968857"/>
          <a:ext cx="1820800" cy="1575206"/>
        </a:xfrm>
        <a:prstGeom prst="hexagon">
          <a:avLst>
            <a:gd name="adj" fmla="val 28570"/>
            <a:gd name="vf" fmla="val 115470"/>
          </a:avLst>
        </a:prstGeom>
        <a:gradFill rotWithShape="0">
          <a:gsLst>
            <a:gs pos="0">
              <a:schemeClr val="accent1">
                <a:shade val="50000"/>
                <a:hueOff val="42999"/>
                <a:satOff val="5806"/>
                <a:lumOff val="11495"/>
                <a:alphaOff val="0"/>
                <a:shade val="15000"/>
                <a:satMod val="180000"/>
              </a:schemeClr>
            </a:gs>
            <a:gs pos="50000">
              <a:schemeClr val="accent1">
                <a:shade val="50000"/>
                <a:hueOff val="42999"/>
                <a:satOff val="5806"/>
                <a:lumOff val="11495"/>
                <a:alphaOff val="0"/>
                <a:shade val="45000"/>
                <a:satMod val="170000"/>
              </a:schemeClr>
            </a:gs>
            <a:gs pos="70000">
              <a:schemeClr val="accent1">
                <a:shade val="50000"/>
                <a:hueOff val="42999"/>
                <a:satOff val="5806"/>
                <a:lumOff val="11495"/>
                <a:alphaOff val="0"/>
                <a:tint val="99000"/>
                <a:shade val="65000"/>
                <a:satMod val="155000"/>
              </a:schemeClr>
            </a:gs>
            <a:gs pos="100000">
              <a:schemeClr val="accent1">
                <a:shade val="50000"/>
                <a:hueOff val="42999"/>
                <a:satOff val="5806"/>
                <a:lumOff val="1149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Manager checklist for first week developed</a:t>
          </a:r>
        </a:p>
      </dsp:txBody>
      <dsp:txXfrm>
        <a:off x="5129106" y="1229902"/>
        <a:ext cx="1217310" cy="1053116"/>
      </dsp:txXfrm>
    </dsp:sp>
    <dsp:sp modelId="{25C1A093-B713-4992-976D-39271DBC3F27}">
      <dsp:nvSpPr>
        <dsp:cNvPr id="0" name=""/>
        <dsp:cNvSpPr/>
      </dsp:nvSpPr>
      <dsp:spPr>
        <a:xfrm>
          <a:off x="4642852" y="3703117"/>
          <a:ext cx="838302" cy="722308"/>
        </a:xfrm>
        <a:prstGeom prst="hexagon">
          <a:avLst>
            <a:gd name="adj" fmla="val 28900"/>
            <a:gd name="vf" fmla="val 115470"/>
          </a:avLst>
        </a:prstGeom>
        <a:gradFill rotWithShape="0">
          <a:gsLst>
            <a:gs pos="0">
              <a:schemeClr val="accent1">
                <a:tint val="55000"/>
                <a:hueOff val="0"/>
                <a:satOff val="0"/>
                <a:lumOff val="0"/>
                <a:alphaOff val="0"/>
                <a:shade val="15000"/>
                <a:satMod val="180000"/>
              </a:schemeClr>
            </a:gs>
            <a:gs pos="50000">
              <a:schemeClr val="accent1">
                <a:tint val="55000"/>
                <a:hueOff val="0"/>
                <a:satOff val="0"/>
                <a:lumOff val="0"/>
                <a:alphaOff val="0"/>
                <a:shade val="45000"/>
                <a:satMod val="170000"/>
              </a:schemeClr>
            </a:gs>
            <a:gs pos="70000">
              <a:schemeClr val="accent1">
                <a:tint val="55000"/>
                <a:hueOff val="0"/>
                <a:satOff val="0"/>
                <a:lumOff val="0"/>
                <a:alphaOff val="0"/>
                <a:tint val="99000"/>
                <a:shade val="65000"/>
                <a:satMod val="155000"/>
              </a:schemeClr>
            </a:gs>
            <a:gs pos="100000">
              <a:schemeClr val="accent1">
                <a:tint val="55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823D49C-2F24-4258-9E85-CE4E7D97CD0A}">
      <dsp:nvSpPr>
        <dsp:cNvPr id="0" name=""/>
        <dsp:cNvSpPr/>
      </dsp:nvSpPr>
      <dsp:spPr>
        <a:xfrm>
          <a:off x="4827361" y="2873519"/>
          <a:ext cx="1820800" cy="1575206"/>
        </a:xfrm>
        <a:prstGeom prst="hexagon">
          <a:avLst>
            <a:gd name="adj" fmla="val 28570"/>
            <a:gd name="vf" fmla="val 115470"/>
          </a:avLst>
        </a:prstGeom>
        <a:gradFill rotWithShape="0">
          <a:gsLst>
            <a:gs pos="0">
              <a:schemeClr val="accent1">
                <a:shade val="50000"/>
                <a:hueOff val="85997"/>
                <a:satOff val="11612"/>
                <a:lumOff val="22991"/>
                <a:alphaOff val="0"/>
                <a:shade val="15000"/>
                <a:satMod val="180000"/>
              </a:schemeClr>
            </a:gs>
            <a:gs pos="50000">
              <a:schemeClr val="accent1">
                <a:shade val="50000"/>
                <a:hueOff val="85997"/>
                <a:satOff val="11612"/>
                <a:lumOff val="22991"/>
                <a:alphaOff val="0"/>
                <a:shade val="45000"/>
                <a:satMod val="170000"/>
              </a:schemeClr>
            </a:gs>
            <a:gs pos="70000">
              <a:schemeClr val="accent1">
                <a:shade val="50000"/>
                <a:hueOff val="85997"/>
                <a:satOff val="11612"/>
                <a:lumOff val="22991"/>
                <a:alphaOff val="0"/>
                <a:tint val="99000"/>
                <a:shade val="65000"/>
                <a:satMod val="155000"/>
              </a:schemeClr>
            </a:gs>
            <a:gs pos="100000">
              <a:schemeClr val="accent1">
                <a:shade val="50000"/>
                <a:hueOff val="85997"/>
                <a:satOff val="11612"/>
                <a:lumOff val="2299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Binder created which contains hospital and department-specific information</a:t>
          </a:r>
        </a:p>
      </dsp:txBody>
      <dsp:txXfrm>
        <a:off x="5129106" y="3134564"/>
        <a:ext cx="1217310" cy="1053116"/>
      </dsp:txXfrm>
    </dsp:sp>
    <dsp:sp modelId="{519A9BD8-703E-465C-ABEB-7D135A9B45D3}">
      <dsp:nvSpPr>
        <dsp:cNvPr id="0" name=""/>
        <dsp:cNvSpPr/>
      </dsp:nvSpPr>
      <dsp:spPr>
        <a:xfrm>
          <a:off x="2956944" y="3861342"/>
          <a:ext cx="838302" cy="722308"/>
        </a:xfrm>
        <a:prstGeom prst="hexagon">
          <a:avLst>
            <a:gd name="adj" fmla="val 28900"/>
            <a:gd name="vf" fmla="val 115470"/>
          </a:avLst>
        </a:prstGeom>
        <a:gradFill rotWithShape="0">
          <a:gsLst>
            <a:gs pos="0">
              <a:schemeClr val="accent1">
                <a:tint val="55000"/>
                <a:hueOff val="0"/>
                <a:satOff val="0"/>
                <a:lumOff val="0"/>
                <a:alphaOff val="0"/>
                <a:shade val="15000"/>
                <a:satMod val="180000"/>
              </a:schemeClr>
            </a:gs>
            <a:gs pos="50000">
              <a:schemeClr val="accent1">
                <a:tint val="55000"/>
                <a:hueOff val="0"/>
                <a:satOff val="0"/>
                <a:lumOff val="0"/>
                <a:alphaOff val="0"/>
                <a:shade val="45000"/>
                <a:satMod val="170000"/>
              </a:schemeClr>
            </a:gs>
            <a:gs pos="70000">
              <a:schemeClr val="accent1">
                <a:tint val="55000"/>
                <a:hueOff val="0"/>
                <a:satOff val="0"/>
                <a:lumOff val="0"/>
                <a:alphaOff val="0"/>
                <a:tint val="99000"/>
                <a:shade val="65000"/>
                <a:satMod val="155000"/>
              </a:schemeClr>
            </a:gs>
            <a:gs pos="100000">
              <a:schemeClr val="accent1">
                <a:tint val="55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CCF8BDD-9FE3-4F57-AE1F-6E36C4C57AF1}">
      <dsp:nvSpPr>
        <dsp:cNvPr id="0" name=""/>
        <dsp:cNvSpPr/>
      </dsp:nvSpPr>
      <dsp:spPr>
        <a:xfrm>
          <a:off x="3157475" y="3843460"/>
          <a:ext cx="1820800" cy="1575206"/>
        </a:xfrm>
        <a:prstGeom prst="hexagon">
          <a:avLst>
            <a:gd name="adj" fmla="val 28570"/>
            <a:gd name="vf" fmla="val 115470"/>
          </a:avLst>
        </a:prstGeom>
        <a:gradFill rotWithShape="0">
          <a:gsLst>
            <a:gs pos="0">
              <a:schemeClr val="accent1">
                <a:shade val="50000"/>
                <a:hueOff val="128996"/>
                <a:satOff val="17418"/>
                <a:lumOff val="34486"/>
                <a:alphaOff val="0"/>
                <a:shade val="15000"/>
                <a:satMod val="180000"/>
              </a:schemeClr>
            </a:gs>
            <a:gs pos="50000">
              <a:schemeClr val="accent1">
                <a:shade val="50000"/>
                <a:hueOff val="128996"/>
                <a:satOff val="17418"/>
                <a:lumOff val="34486"/>
                <a:alphaOff val="0"/>
                <a:shade val="45000"/>
                <a:satMod val="170000"/>
              </a:schemeClr>
            </a:gs>
            <a:gs pos="70000">
              <a:schemeClr val="accent1">
                <a:shade val="50000"/>
                <a:hueOff val="128996"/>
                <a:satOff val="17418"/>
                <a:lumOff val="34486"/>
                <a:alphaOff val="0"/>
                <a:tint val="99000"/>
                <a:shade val="65000"/>
                <a:satMod val="155000"/>
              </a:schemeClr>
            </a:gs>
            <a:gs pos="100000">
              <a:schemeClr val="accent1">
                <a:shade val="50000"/>
                <a:hueOff val="128996"/>
                <a:satOff val="17418"/>
                <a:lumOff val="3448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Training checklist developed for first 4 weeks of employment</a:t>
          </a:r>
        </a:p>
      </dsp:txBody>
      <dsp:txXfrm>
        <a:off x="3459220" y="4104505"/>
        <a:ext cx="1217310" cy="1053116"/>
      </dsp:txXfrm>
    </dsp:sp>
    <dsp:sp modelId="{B667EBFC-27DB-4299-A0E6-AADE31CF390A}">
      <dsp:nvSpPr>
        <dsp:cNvPr id="0" name=""/>
        <dsp:cNvSpPr/>
      </dsp:nvSpPr>
      <dsp:spPr>
        <a:xfrm>
          <a:off x="1962559" y="2511552"/>
          <a:ext cx="838302" cy="722308"/>
        </a:xfrm>
        <a:prstGeom prst="hexagon">
          <a:avLst>
            <a:gd name="adj" fmla="val 28900"/>
            <a:gd name="vf" fmla="val 115470"/>
          </a:avLst>
        </a:prstGeom>
        <a:gradFill rotWithShape="0">
          <a:gsLst>
            <a:gs pos="0">
              <a:schemeClr val="accent1">
                <a:tint val="55000"/>
                <a:hueOff val="0"/>
                <a:satOff val="0"/>
                <a:lumOff val="0"/>
                <a:alphaOff val="0"/>
                <a:shade val="15000"/>
                <a:satMod val="180000"/>
              </a:schemeClr>
            </a:gs>
            <a:gs pos="50000">
              <a:schemeClr val="accent1">
                <a:tint val="55000"/>
                <a:hueOff val="0"/>
                <a:satOff val="0"/>
                <a:lumOff val="0"/>
                <a:alphaOff val="0"/>
                <a:shade val="45000"/>
                <a:satMod val="170000"/>
              </a:schemeClr>
            </a:gs>
            <a:gs pos="70000">
              <a:schemeClr val="accent1">
                <a:tint val="55000"/>
                <a:hueOff val="0"/>
                <a:satOff val="0"/>
                <a:lumOff val="0"/>
                <a:alphaOff val="0"/>
                <a:tint val="99000"/>
                <a:shade val="65000"/>
                <a:satMod val="155000"/>
              </a:schemeClr>
            </a:gs>
            <a:gs pos="100000">
              <a:schemeClr val="accent1">
                <a:tint val="55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574145F-9A1C-4F0E-B78A-BA986DAF42DB}">
      <dsp:nvSpPr>
        <dsp:cNvPr id="0" name=""/>
        <dsp:cNvSpPr/>
      </dsp:nvSpPr>
      <dsp:spPr>
        <a:xfrm>
          <a:off x="1479837" y="2874602"/>
          <a:ext cx="1820800" cy="1575206"/>
        </a:xfrm>
        <a:prstGeom prst="hexagon">
          <a:avLst>
            <a:gd name="adj" fmla="val 28570"/>
            <a:gd name="vf" fmla="val 115470"/>
          </a:avLst>
        </a:prstGeom>
        <a:gradFill rotWithShape="0">
          <a:gsLst>
            <a:gs pos="0">
              <a:schemeClr val="accent1">
                <a:shade val="50000"/>
                <a:hueOff val="85997"/>
                <a:satOff val="11612"/>
                <a:lumOff val="22991"/>
                <a:alphaOff val="0"/>
                <a:shade val="15000"/>
                <a:satMod val="180000"/>
              </a:schemeClr>
            </a:gs>
            <a:gs pos="50000">
              <a:schemeClr val="accent1">
                <a:shade val="50000"/>
                <a:hueOff val="85997"/>
                <a:satOff val="11612"/>
                <a:lumOff val="22991"/>
                <a:alphaOff val="0"/>
                <a:shade val="45000"/>
                <a:satMod val="170000"/>
              </a:schemeClr>
            </a:gs>
            <a:gs pos="70000">
              <a:schemeClr val="accent1">
                <a:shade val="50000"/>
                <a:hueOff val="85997"/>
                <a:satOff val="11612"/>
                <a:lumOff val="22991"/>
                <a:alphaOff val="0"/>
                <a:tint val="99000"/>
                <a:shade val="65000"/>
                <a:satMod val="155000"/>
              </a:schemeClr>
            </a:gs>
            <a:gs pos="100000">
              <a:schemeClr val="accent1">
                <a:shade val="50000"/>
                <a:hueOff val="85997"/>
                <a:satOff val="11612"/>
                <a:lumOff val="2299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Preceptor training guide developed</a:t>
          </a:r>
        </a:p>
      </dsp:txBody>
      <dsp:txXfrm>
        <a:off x="1781582" y="3135647"/>
        <a:ext cx="1217310" cy="1053116"/>
      </dsp:txXfrm>
    </dsp:sp>
    <dsp:sp modelId="{C2E4061E-2F2A-4E04-8D06-D6E214F47AD5}">
      <dsp:nvSpPr>
        <dsp:cNvPr id="0" name=""/>
        <dsp:cNvSpPr/>
      </dsp:nvSpPr>
      <dsp:spPr>
        <a:xfrm>
          <a:off x="1479837" y="966690"/>
          <a:ext cx="1820800" cy="1575206"/>
        </a:xfrm>
        <a:prstGeom prst="hexagon">
          <a:avLst>
            <a:gd name="adj" fmla="val 28570"/>
            <a:gd name="vf" fmla="val 115470"/>
          </a:avLst>
        </a:prstGeom>
        <a:gradFill rotWithShape="0">
          <a:gsLst>
            <a:gs pos="0">
              <a:schemeClr val="accent1">
                <a:shade val="50000"/>
                <a:hueOff val="42999"/>
                <a:satOff val="5806"/>
                <a:lumOff val="11495"/>
                <a:alphaOff val="0"/>
                <a:shade val="15000"/>
                <a:satMod val="180000"/>
              </a:schemeClr>
            </a:gs>
            <a:gs pos="50000">
              <a:schemeClr val="accent1">
                <a:shade val="50000"/>
                <a:hueOff val="42999"/>
                <a:satOff val="5806"/>
                <a:lumOff val="11495"/>
                <a:alphaOff val="0"/>
                <a:shade val="45000"/>
                <a:satMod val="170000"/>
              </a:schemeClr>
            </a:gs>
            <a:gs pos="70000">
              <a:schemeClr val="accent1">
                <a:shade val="50000"/>
                <a:hueOff val="42999"/>
                <a:satOff val="5806"/>
                <a:lumOff val="11495"/>
                <a:alphaOff val="0"/>
                <a:tint val="99000"/>
                <a:shade val="65000"/>
                <a:satMod val="155000"/>
              </a:schemeClr>
            </a:gs>
            <a:gs pos="100000">
              <a:schemeClr val="accent1">
                <a:shade val="50000"/>
                <a:hueOff val="42999"/>
                <a:satOff val="5806"/>
                <a:lumOff val="1149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Weekly Touch base forms developed for preceptor and employee </a:t>
          </a:r>
        </a:p>
      </dsp:txBody>
      <dsp:txXfrm>
        <a:off x="1781582" y="1227735"/>
        <a:ext cx="1217310" cy="105311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BDDC76D5-AFCB-4096-A6AC-E60FBD0D4C10}" type="datetimeFigureOut">
              <a:rPr lang="en-US" smtClean="0"/>
              <a:t>3/19/2025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B8736EBB-2783-48F3-8171-F449C9734148}" type="slidenum">
              <a:rPr lang="en-US" smtClean="0"/>
              <a:t>‹#›</a:t>
            </a:fld>
            <a:endParaRPr lang="en-US"/>
          </a:p>
        </p:txBody>
      </p:sp>
    </p:spTree>
    <p:extLst>
      <p:ext uri="{BB962C8B-B14F-4D97-AF65-F5344CB8AC3E}">
        <p14:creationId xmlns:p14="http://schemas.microsoft.com/office/powerpoint/2010/main" val="88336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1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95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85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38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07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16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2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208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AA1215-04D2-42F0-A728-180E0040F4E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7979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6"/>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A5A7342-4E71-4224-BC2B-227D7AC2E1D9}" type="datetimeFigureOut">
              <a:rPr lang="en-US" smtClean="0"/>
              <a:t>3/19/2025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0F9974A-4B01-48C6-A780-FC21FA4C7C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5"/>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6"/>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A5A7342-4E71-4224-BC2B-227D7AC2E1D9}" type="datetimeFigureOut">
              <a:rPr lang="en-US" smtClean="0"/>
              <a:t>3/19/2025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0F9974A-4B01-48C6-A780-FC21FA4C7CA6}" type="slidenum">
              <a:rPr lang="en-US" smtClean="0"/>
              <a:t>‹#›</a:t>
            </a:fld>
            <a:endParaRPr lang="en-US"/>
          </a:p>
        </p:txBody>
      </p:sp>
    </p:spTree>
    <p:extLst>
      <p:ext uri="{BB962C8B-B14F-4D97-AF65-F5344CB8AC3E}">
        <p14:creationId xmlns:p14="http://schemas.microsoft.com/office/powerpoint/2010/main" val="348645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238346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A5A7342-4E71-4224-BC2B-227D7AC2E1D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1519564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5A7342-4E71-4224-BC2B-227D7AC2E1D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974A-4B01-48C6-A780-FC21FA4C7CA6}"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3561119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2"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9"/>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1444299"/>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5A7342-4E71-4224-BC2B-227D7AC2E1D9}"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9974A-4B01-48C6-A780-FC21FA4C7CA6}" type="slidenum">
              <a:rPr lang="en-US" smtClean="0"/>
              <a:t>‹#›</a:t>
            </a:fld>
            <a:endParaRPr lang="en-US"/>
          </a:p>
        </p:txBody>
      </p:sp>
    </p:spTree>
    <p:extLst>
      <p:ext uri="{BB962C8B-B14F-4D97-AF65-F5344CB8AC3E}">
        <p14:creationId xmlns:p14="http://schemas.microsoft.com/office/powerpoint/2010/main" val="232079468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5A7342-4E71-4224-BC2B-227D7AC2E1D9}"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F9974A-4B01-48C6-A780-FC21FA4C7CA6}"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65012240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A7342-4E71-4224-BC2B-227D7AC2E1D9}"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F9974A-4B01-48C6-A780-FC21FA4C7CA6}" type="slidenum">
              <a:rPr lang="en-US" smtClean="0"/>
              <a:t>‹#›</a:t>
            </a:fld>
            <a:endParaRPr lang="en-US"/>
          </a:p>
        </p:txBody>
      </p:sp>
    </p:spTree>
    <p:extLst>
      <p:ext uri="{BB962C8B-B14F-4D97-AF65-F5344CB8AC3E}">
        <p14:creationId xmlns:p14="http://schemas.microsoft.com/office/powerpoint/2010/main" val="1730717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0A5A7342-4E71-4224-BC2B-227D7AC2E1D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974A-4B01-48C6-A780-FC21FA4C7CA6}" type="slidenum">
              <a:rPr lang="en-US" smtClean="0"/>
              <a:t>‹#›</a:t>
            </a:fld>
            <a:endParaRPr lang="en-US"/>
          </a:p>
        </p:txBody>
      </p:sp>
    </p:spTree>
    <p:extLst>
      <p:ext uri="{BB962C8B-B14F-4D97-AF65-F5344CB8AC3E}">
        <p14:creationId xmlns:p14="http://schemas.microsoft.com/office/powerpoint/2010/main" val="29615378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A5A7342-4E71-4224-BC2B-227D7AC2E1D9}" type="datetimeFigureOut">
              <a:rPr lang="en-US" smtClean="0"/>
              <a:t>3/19/2025</a:t>
            </a:fld>
            <a:endParaRPr lang="en-US"/>
          </a:p>
        </p:txBody>
      </p:sp>
      <p:sp>
        <p:nvSpPr>
          <p:cNvPr id="6" name="Footer Placeholder 5"/>
          <p:cNvSpPr>
            <a:spLocks noGrp="1"/>
          </p:cNvSpPr>
          <p:nvPr>
            <p:ph type="ftr" sz="quarter" idx="11"/>
          </p:nvPr>
        </p:nvSpPr>
        <p:spPr>
          <a:xfrm>
            <a:off x="5840100" y="6407949"/>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0F9974A-4B01-48C6-A780-FC21FA4C7CA6}" type="slidenum">
              <a:rPr lang="en-US" smtClean="0"/>
              <a:t>‹#›</a:t>
            </a:fld>
            <a:endParaRPr lang="en-US"/>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76130927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Tree>
    <p:extLst>
      <p:ext uri="{BB962C8B-B14F-4D97-AF65-F5344CB8AC3E}">
        <p14:creationId xmlns:p14="http://schemas.microsoft.com/office/powerpoint/2010/main" val="3328295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5"/>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Tree>
    <p:extLst>
      <p:ext uri="{BB962C8B-B14F-4D97-AF65-F5344CB8AC3E}">
        <p14:creationId xmlns:p14="http://schemas.microsoft.com/office/powerpoint/2010/main" val="389728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A5A7342-4E71-4224-BC2B-227D7AC2E1D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5A7342-4E71-4224-BC2B-227D7AC2E1D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974A-4B01-48C6-A780-FC21FA4C7CA6}"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2"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9"/>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1444299"/>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5A7342-4E71-4224-BC2B-227D7AC2E1D9}"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9974A-4B01-48C6-A780-FC21FA4C7C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5A7342-4E71-4224-BC2B-227D7AC2E1D9}"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F9974A-4B01-48C6-A780-FC21FA4C7CA6}"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A7342-4E71-4224-BC2B-227D7AC2E1D9}"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0A5A7342-4E71-4224-BC2B-227D7AC2E1D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974A-4B01-48C6-A780-FC21FA4C7C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A5A7342-4E71-4224-BC2B-227D7AC2E1D9}" type="datetimeFigureOut">
              <a:rPr lang="en-US" smtClean="0"/>
              <a:t>3/19/2025</a:t>
            </a:fld>
            <a:endParaRPr lang="en-US"/>
          </a:p>
        </p:txBody>
      </p:sp>
      <p:sp>
        <p:nvSpPr>
          <p:cNvPr id="6" name="Footer Placeholder 5"/>
          <p:cNvSpPr>
            <a:spLocks noGrp="1"/>
          </p:cNvSpPr>
          <p:nvPr>
            <p:ph type="ftr" sz="quarter" idx="11"/>
          </p:nvPr>
        </p:nvSpPr>
        <p:spPr>
          <a:xfrm>
            <a:off x="5840100" y="6407949"/>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0F9974A-4B01-48C6-A780-FC21FA4C7CA6}" type="slidenum">
              <a:rPr lang="en-US" smtClean="0"/>
              <a:t>‹#›</a:t>
            </a:fld>
            <a:endParaRPr lang="en-US"/>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3"/>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A5A7342-4E71-4224-BC2B-227D7AC2E1D9}" type="datetimeFigureOut">
              <a:rPr lang="en-US" smtClean="0"/>
              <a:t>3/19/2025</a:t>
            </a:fld>
            <a:endParaRPr lang="en-US"/>
          </a:p>
        </p:txBody>
      </p:sp>
      <p:sp>
        <p:nvSpPr>
          <p:cNvPr id="22" name="Footer Placeholder 21"/>
          <p:cNvSpPr>
            <a:spLocks noGrp="1"/>
          </p:cNvSpPr>
          <p:nvPr>
            <p:ph type="ftr" sz="quarter" idx="3"/>
          </p:nvPr>
        </p:nvSpPr>
        <p:spPr>
          <a:xfrm>
            <a:off x="5840100" y="6407949"/>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9"/>
            <a:ext cx="487680" cy="365125"/>
          </a:xfrm>
          <a:prstGeom prst="rect">
            <a:avLst/>
          </a:prstGeom>
        </p:spPr>
        <p:txBody>
          <a:bodyPr vert="horz" anchor="b"/>
          <a:lstStyle>
            <a:lvl1pPr algn="r" eaLnBrk="1" latinLnBrk="0" hangingPunct="1">
              <a:defRPr kumimoji="0" sz="1000" b="0">
                <a:solidFill>
                  <a:schemeClr val="tx1"/>
                </a:solidFill>
              </a:defRPr>
            </a:lvl1pPr>
            <a:extLst/>
          </a:lstStyle>
          <a:p>
            <a:fld id="{A0F9974A-4B01-48C6-A780-FC21FA4C7C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3"/>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A5A7342-4E71-4224-BC2B-227D7AC2E1D9}" type="datetimeFigureOut">
              <a:rPr lang="en-US" smtClean="0"/>
              <a:t>3/19/2025</a:t>
            </a:fld>
            <a:endParaRPr lang="en-US"/>
          </a:p>
        </p:txBody>
      </p:sp>
      <p:sp>
        <p:nvSpPr>
          <p:cNvPr id="22" name="Footer Placeholder 21"/>
          <p:cNvSpPr>
            <a:spLocks noGrp="1"/>
          </p:cNvSpPr>
          <p:nvPr>
            <p:ph type="ftr" sz="quarter" idx="3"/>
          </p:nvPr>
        </p:nvSpPr>
        <p:spPr>
          <a:xfrm>
            <a:off x="5840100" y="6407949"/>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9"/>
            <a:ext cx="487680" cy="365125"/>
          </a:xfrm>
          <a:prstGeom prst="rect">
            <a:avLst/>
          </a:prstGeom>
        </p:spPr>
        <p:txBody>
          <a:bodyPr vert="horz" anchor="b"/>
          <a:lstStyle>
            <a:lvl1pPr algn="r" eaLnBrk="1" latinLnBrk="0" hangingPunct="1">
              <a:defRPr kumimoji="0" sz="1000" b="0">
                <a:solidFill>
                  <a:schemeClr val="tx1"/>
                </a:solidFill>
              </a:defRPr>
            </a:lvl1pPr>
            <a:extLst/>
          </a:lstStyle>
          <a:p>
            <a:fld id="{A0F9974A-4B01-48C6-A780-FC21FA4C7CA6}" type="slidenum">
              <a:rPr lang="en-US" smtClean="0"/>
              <a:t>‹#›</a:t>
            </a:fld>
            <a:endParaRPr lang="en-US"/>
          </a:p>
        </p:txBody>
      </p:sp>
    </p:spTree>
    <p:extLst>
      <p:ext uri="{BB962C8B-B14F-4D97-AF65-F5344CB8AC3E}">
        <p14:creationId xmlns:p14="http://schemas.microsoft.com/office/powerpoint/2010/main" val="43432400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12" Type="http://schemas.openxmlformats.org/officeDocument/2006/relationships/hyperlink" Target="https://creativecommons.org/licenses/by-sa/3.0/"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hyperlink" Target="https://en.wikipedia.org/wiki/File:Checkmark_green.svg" TargetMode="External"/><Relationship Id="rId5" Type="http://schemas.openxmlformats.org/officeDocument/2006/relationships/diagramData" Target="../diagrams/data1.xml"/><Relationship Id="rId10" Type="http://schemas.openxmlformats.org/officeDocument/2006/relationships/image" Target="../media/image16.png"/><Relationship Id="rId4" Type="http://schemas.microsoft.com/office/2007/relationships/hdphoto" Target="../media/hdphoto4.wdp"/><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chart" Target="../charts/chart1.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4.wdp"/></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4.wdp"/><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4.wdp"/><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4.wdp"/></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9.jpeg"/><Relationship Id="rId4" Type="http://schemas.microsoft.com/office/2007/relationships/hdphoto" Target="../media/hdphoto4.wdp"/></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microsoft.com/office/2007/relationships/hdphoto" Target="../media/hdphoto3.wdp"/></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4.wdp"/></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microsoft.com/office/2007/relationships/hdphoto" Target="../media/hdphoto5.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microsoft.com/office/2007/relationships/hdphoto" Target="../media/hdphoto4.wdp"/></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4.wdp"/></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microsoft.com/office/2007/relationships/hdphoto" Target="../media/hdphoto4.wdp"/></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3.wdp"/></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microsoft.com/office/2007/relationships/hdphoto" Target="../media/hdphoto4.wdp"/></Relationships>
</file>

<file path=ppt/slides/_rels/slide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Cardiology Clinic</a:t>
            </a:r>
          </a:p>
        </p:txBody>
      </p:sp>
      <p:sp>
        <p:nvSpPr>
          <p:cNvPr id="3" name="Subtitle 2"/>
          <p:cNvSpPr>
            <a:spLocks noGrp="1"/>
          </p:cNvSpPr>
          <p:nvPr>
            <p:ph type="subTitle" idx="1"/>
          </p:nvPr>
        </p:nvSpPr>
        <p:spPr/>
        <p:txBody>
          <a:bodyPr/>
          <a:lstStyle/>
          <a:p>
            <a:r>
              <a:rPr lang="en-US"/>
              <a:t>Cardiac HEAL Program</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a:solidFill>
                            <a:srgbClr val="820000"/>
                          </a:solidFill>
                        </a:rPr>
                        <a:t>1</a:t>
                      </a:r>
                      <a:r>
                        <a:rPr lang="en-US" sz="1400" b="1" baseline="30000">
                          <a:solidFill>
                            <a:srgbClr val="820000"/>
                          </a:solidFill>
                        </a:rPr>
                        <a:t>st</a:t>
                      </a:r>
                      <a:r>
                        <a:rPr lang="en-US" sz="1400" b="1" baseline="0">
                          <a:solidFill>
                            <a:srgbClr val="820000"/>
                          </a:solidFill>
                        </a:rPr>
                        <a:t> Presentation Date: September 5</a:t>
                      </a:r>
                      <a:r>
                        <a:rPr lang="en-US" sz="1400" b="1" baseline="30000">
                          <a:solidFill>
                            <a:srgbClr val="820000"/>
                          </a:solidFill>
                        </a:rPr>
                        <a:t>th</a:t>
                      </a:r>
                      <a:r>
                        <a:rPr lang="en-US" sz="1400" b="1" baseline="0">
                          <a:solidFill>
                            <a:srgbClr val="820000"/>
                          </a:solidFill>
                        </a:rPr>
                        <a:t>, 2024 </a:t>
                      </a:r>
                      <a:endParaRPr lang="en-US" sz="1400" b="1">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a:solidFill>
                            <a:srgbClr val="820000"/>
                          </a:solidFill>
                        </a:rPr>
                        <a:t>Document</a:t>
                      </a:r>
                      <a:r>
                        <a:rPr lang="en-US" sz="1400" b="1" baseline="0">
                          <a:solidFill>
                            <a:srgbClr val="820000"/>
                          </a:solidFill>
                        </a:rPr>
                        <a:t> Last Presented: March 25</a:t>
                      </a:r>
                      <a:r>
                        <a:rPr lang="en-US" sz="1400" b="1" baseline="30000">
                          <a:solidFill>
                            <a:srgbClr val="820000"/>
                          </a:solidFill>
                        </a:rPr>
                        <a:t>th</a:t>
                      </a:r>
                      <a:r>
                        <a:rPr lang="en-US" sz="1400" b="1" baseline="0">
                          <a:solidFill>
                            <a:srgbClr val="820000"/>
                          </a:solidFill>
                        </a:rPr>
                        <a:t>, 2025</a:t>
                      </a:r>
                      <a:endParaRPr lang="en-US" sz="1400" b="1">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559226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27074" y="1024159"/>
          <a:ext cx="10168156" cy="675640"/>
        </p:xfrm>
        <a:graphic>
          <a:graphicData uri="http://schemas.openxmlformats.org/drawingml/2006/table">
            <a:tbl>
              <a:tblPr firstRow="1" bandRow="1">
                <a:tableStyleId>{6E25E649-3F16-4E02-A733-19D2CDBF48F0}</a:tableStyleId>
              </a:tblPr>
              <a:tblGrid>
                <a:gridCol w="10168156">
                  <a:extLst>
                    <a:ext uri="{9D8B030D-6E8A-4147-A177-3AD203B41FA5}">
                      <a16:colId xmlns:a16="http://schemas.microsoft.com/office/drawing/2014/main" val="20000"/>
                    </a:ext>
                  </a:extLst>
                </a:gridCol>
              </a:tblGrid>
              <a:tr h="294687">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latin typeface="Arial" panose="020B0604020202020204" pitchFamily="34" charset="0"/>
                          <a:cs typeface="Arial" panose="020B0604020202020204" pitchFamily="34" charset="0"/>
                        </a:rPr>
                        <a:t>Development and Implementation of pre-employment and return to work functional screens – completed February 2025</a:t>
                      </a:r>
                      <a:endParaRPr lang="en-US" sz="14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3" y="1808864"/>
          <a:ext cx="10168156" cy="796934"/>
        </p:xfrm>
        <a:graphic>
          <a:graphicData uri="http://schemas.openxmlformats.org/drawingml/2006/table">
            <a:tbl>
              <a:tblPr firstRow="1" bandRow="1">
                <a:tableStyleId>{6E25E649-3F16-4E02-A733-19D2CDBF48F0}</a:tableStyleId>
              </a:tblPr>
              <a:tblGrid>
                <a:gridCol w="10168156">
                  <a:extLst>
                    <a:ext uri="{9D8B030D-6E8A-4147-A177-3AD203B41FA5}">
                      <a16:colId xmlns:a16="http://schemas.microsoft.com/office/drawing/2014/main" val="20000"/>
                    </a:ext>
                  </a:extLst>
                </a:gridCol>
              </a:tblGrid>
              <a:tr h="28370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492134">
                <a:tc>
                  <a:txBody>
                    <a:bodyPr/>
                    <a:lstStyle/>
                    <a:p>
                      <a:pPr>
                        <a:spcBef>
                          <a:spcPts val="0"/>
                        </a:spcBef>
                      </a:pPr>
                      <a:r>
                        <a:rPr lang="en-US" sz="1400" dirty="0">
                          <a:solidFill>
                            <a:schemeClr val="tx1"/>
                          </a:solidFill>
                          <a:latin typeface="Arial" panose="020B0604020202020204" pitchFamily="34" charset="0"/>
                          <a:cs typeface="Arial" panose="020B0604020202020204" pitchFamily="34" charset="0"/>
                        </a:rPr>
                        <a:t>Complexity of return-to-work process and needing to involve legal.</a:t>
                      </a:r>
                      <a:endParaRPr lang="en-US" sz="14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19501" y="2605798"/>
          <a:ext cx="10296525" cy="2144591"/>
        </p:xfrm>
        <a:graphic>
          <a:graphicData uri="http://schemas.openxmlformats.org/drawingml/2006/table">
            <a:tbl>
              <a:tblPr firstRow="1" bandRow="1">
                <a:tableStyleId>{6E25E649-3F16-4E02-A733-19D2CDBF48F0}</a:tableStyleId>
              </a:tblPr>
              <a:tblGrid>
                <a:gridCol w="10296525">
                  <a:extLst>
                    <a:ext uri="{9D8B030D-6E8A-4147-A177-3AD203B41FA5}">
                      <a16:colId xmlns:a16="http://schemas.microsoft.com/office/drawing/2014/main" val="20000"/>
                    </a:ext>
                  </a:extLst>
                </a:gridCol>
              </a:tblGrid>
              <a:tr h="559631">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latin typeface="Arial" panose="020B0604020202020204" pitchFamily="34" charset="0"/>
                          <a:cs typeface="Arial" panose="020B0604020202020204" pitchFamily="34" charset="0"/>
                        </a:rPr>
                        <a:t>This project will impact all hospital staff, so it’s important to get all managers and administration support. HR will also need to assist with the changing of job descriptions. </a:t>
                      </a:r>
                    </a:p>
                    <a:p>
                      <a:pPr>
                        <a:spcBef>
                          <a:spcPts val="0"/>
                        </a:spcBef>
                      </a:pPr>
                      <a:endParaRPr lang="en-US" sz="1400" dirty="0">
                        <a:solidFill>
                          <a:schemeClr val="tx1"/>
                        </a:solidFill>
                        <a:latin typeface="Arial" panose="020B0604020202020204" pitchFamily="34" charset="0"/>
                        <a:cs typeface="Arial" panose="020B0604020202020204" pitchFamily="34" charset="0"/>
                      </a:endParaRPr>
                    </a:p>
                    <a:p>
                      <a:pPr marL="342900" indent="-342900">
                        <a:spcBef>
                          <a:spcPts val="0"/>
                        </a:spcBef>
                        <a:buAutoNum type="arabicParenR"/>
                      </a:pPr>
                      <a:r>
                        <a:rPr lang="en-US" sz="1400" dirty="0">
                          <a:solidFill>
                            <a:srgbClr val="FF0000"/>
                          </a:solidFill>
                          <a:latin typeface="Arial" panose="020B0604020202020204" pitchFamily="34" charset="0"/>
                          <a:cs typeface="Arial" panose="020B0604020202020204" pitchFamily="34" charset="0"/>
                        </a:rPr>
                        <a:t>Finalize job categories in March 2025.  </a:t>
                      </a:r>
                    </a:p>
                    <a:p>
                      <a:pPr marL="342900" indent="-342900">
                        <a:spcBef>
                          <a:spcPts val="0"/>
                        </a:spcBef>
                        <a:buAutoNum type="arabicParenR"/>
                      </a:pPr>
                      <a:r>
                        <a:rPr lang="en-US" sz="1400" dirty="0">
                          <a:solidFill>
                            <a:srgbClr val="FF0000"/>
                          </a:solidFill>
                          <a:latin typeface="Arial" panose="020B0604020202020204" pitchFamily="34" charset="0"/>
                          <a:cs typeface="Arial" panose="020B0604020202020204" pitchFamily="34" charset="0"/>
                        </a:rPr>
                        <a:t>Begin updating job descriptions April 2025.  </a:t>
                      </a:r>
                    </a:p>
                    <a:p>
                      <a:pPr marL="342900" indent="-342900">
                        <a:spcBef>
                          <a:spcPts val="0"/>
                        </a:spcBef>
                        <a:buAutoNum type="arabicParenR"/>
                      </a:pPr>
                      <a:r>
                        <a:rPr lang="en-US" sz="1400" dirty="0">
                          <a:solidFill>
                            <a:srgbClr val="FF0000"/>
                          </a:solidFill>
                          <a:latin typeface="Arial" panose="020B0604020202020204" pitchFamily="34" charset="0"/>
                          <a:cs typeface="Arial" panose="020B0604020202020204" pitchFamily="34" charset="0"/>
                        </a:rPr>
                        <a:t>Determine cadence and implement functional screens of employees by fall 2025.</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3" y="4537029"/>
          <a:ext cx="10288953" cy="822960"/>
        </p:xfrm>
        <a:graphic>
          <a:graphicData uri="http://schemas.openxmlformats.org/drawingml/2006/table">
            <a:tbl>
              <a:tblPr firstRow="1" bandRow="1">
                <a:tableStyleId>{6E25E649-3F16-4E02-A733-19D2CDBF48F0}</a:tableStyleId>
              </a:tblPr>
              <a:tblGrid>
                <a:gridCol w="10288953">
                  <a:extLst>
                    <a:ext uri="{9D8B030D-6E8A-4147-A177-3AD203B41FA5}">
                      <a16:colId xmlns:a16="http://schemas.microsoft.com/office/drawing/2014/main" val="20000"/>
                    </a:ext>
                  </a:extLst>
                </a:gridCol>
              </a:tblGrid>
              <a:tr h="271431">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8715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Rehab Services</a:t>
            </a:r>
          </a:p>
        </p:txBody>
      </p:sp>
      <p:sp>
        <p:nvSpPr>
          <p:cNvPr id="3" name="Subtitle 2"/>
          <p:cNvSpPr>
            <a:spLocks noGrp="1"/>
          </p:cNvSpPr>
          <p:nvPr>
            <p:ph type="subTitle" idx="1"/>
          </p:nvPr>
        </p:nvSpPr>
        <p:spPr/>
        <p:txBody>
          <a:bodyPr/>
          <a:lstStyle/>
          <a:p>
            <a:r>
              <a:rPr lang="en-US" dirty="0"/>
              <a:t>Inpatient Workflow</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11/26/2024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03/25/2025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08978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21691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a:t>
                      </a:r>
                    </a:p>
                    <a:p>
                      <a:pPr marL="342900" indent="-342900">
                        <a:spcBef>
                          <a:spcPts val="0"/>
                        </a:spcBef>
                        <a:buAutoNum type="arabicPeriod"/>
                      </a:pPr>
                      <a:r>
                        <a:rPr kumimoji="0" lang="en-US" sz="1400" b="0" i="0" kern="1200" dirty="0">
                          <a:solidFill>
                            <a:schemeClr val="dk1"/>
                          </a:solidFill>
                          <a:effectLst/>
                          <a:latin typeface="+mn-lt"/>
                          <a:ea typeface="+mn-ea"/>
                          <a:cs typeface="+mn-cs"/>
                        </a:rPr>
                        <a:t>All inpatient and medical evaluations to be completed within 48 hours (about 2 days) of admissions. (Note that during the week staff’s true goal is to have the evaluation completed in 24 hours.)</a:t>
                      </a:r>
                    </a:p>
                    <a:p>
                      <a:pPr marL="342900" indent="-342900">
                        <a:spcBef>
                          <a:spcPts val="0"/>
                        </a:spcBef>
                        <a:buAutoNum type="arabicPeriod"/>
                      </a:pPr>
                      <a:r>
                        <a:rPr kumimoji="0" lang="en-US" sz="1400" b="0" i="0" kern="1200" dirty="0">
                          <a:solidFill>
                            <a:schemeClr val="dk1"/>
                          </a:solidFill>
                          <a:effectLst/>
                          <a:latin typeface="+mn-lt"/>
                          <a:ea typeface="+mn-ea"/>
                          <a:cs typeface="+mn-cs"/>
                        </a:rPr>
                        <a:t>Geri-psych evaluations to be completed within 72 hours (about 3 days) </a:t>
                      </a:r>
                      <a:endParaRPr lang="en-US" sz="1400" i="0" dirty="0"/>
                    </a:p>
                    <a:p>
                      <a:pPr>
                        <a:spcBef>
                          <a:spcPts val="0"/>
                        </a:spcBef>
                      </a:pPr>
                      <a:r>
                        <a:rPr lang="en-US" sz="1400" dirty="0"/>
                        <a:t>Current KOM Status: We currently are not tracking.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Melissa Monte</a:t>
                      </a:r>
                    </a:p>
                    <a:p>
                      <a:r>
                        <a:rPr lang="en-US" sz="1400" dirty="0"/>
                        <a:t>Members:</a:t>
                      </a:r>
                      <a:r>
                        <a:rPr lang="en-US" sz="1400" baseline="0" dirty="0"/>
                        <a:t> Skyler Debilzen, Emily Devine, Kathy Forbes, Emily Grosse, Diane Johnson</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0">
                <a:tc>
                  <a:txBody>
                    <a:bodyPr/>
                    <a:lstStyle/>
                    <a:p>
                      <a:pPr>
                        <a:spcBef>
                          <a:spcPts val="0"/>
                        </a:spcBef>
                      </a:pPr>
                      <a:r>
                        <a:rPr lang="en-US" sz="1400" baseline="0" dirty="0"/>
                        <a:t>We currently do not have any written standards for inpatient evaluations.  </a:t>
                      </a:r>
                    </a:p>
                    <a:p>
                      <a:pPr>
                        <a:spcBef>
                          <a:spcPts val="0"/>
                        </a:spcBef>
                      </a:pPr>
                      <a:endParaRPr lang="en-US" sz="1400" baseline="0" dirty="0"/>
                    </a:p>
                    <a:p>
                      <a:pPr>
                        <a:spcBef>
                          <a:spcPts val="0"/>
                        </a:spcBef>
                      </a:pPr>
                      <a:endParaRPr lang="en-US" sz="1400" baseline="0" dirty="0"/>
                    </a:p>
                    <a:p>
                      <a:pPr>
                        <a:spcBef>
                          <a:spcPts val="0"/>
                        </a:spcBef>
                      </a:pPr>
                      <a:endParaRPr lang="en-US" sz="1400" baseline="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12193" y="2792096"/>
          <a:ext cx="4836807" cy="2110933"/>
        </p:xfrm>
        <a:graphic>
          <a:graphicData uri="http://schemas.openxmlformats.org/drawingml/2006/table">
            <a:tbl>
              <a:tblPr firstRow="1" bandRow="1">
                <a:tableStyleId>{6E25E649-3F16-4E02-A733-19D2CDBF48F0}</a:tableStyleId>
              </a:tblPr>
              <a:tblGrid>
                <a:gridCol w="4836807">
                  <a:extLst>
                    <a:ext uri="{9D8B030D-6E8A-4147-A177-3AD203B41FA5}">
                      <a16:colId xmlns:a16="http://schemas.microsoft.com/office/drawing/2014/main" val="20000"/>
                    </a:ext>
                  </a:extLst>
                </a:gridCol>
              </a:tblGrid>
              <a:tr h="723706">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379413">
                <a:tc>
                  <a:txBody>
                    <a:bodyPr/>
                    <a:lstStyle/>
                    <a:p>
                      <a:pPr>
                        <a:spcBef>
                          <a:spcPts val="0"/>
                        </a:spcBef>
                      </a:pPr>
                      <a:r>
                        <a:rPr lang="en-US" sz="1400" dirty="0"/>
                        <a:t>As surgical services grow so must our therapy services to ensure quality care for our clients.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Inpatient Workflow</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6544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594049" y="1272010"/>
          <a:ext cx="10377628" cy="4808762"/>
        </p:xfrm>
        <a:graphic>
          <a:graphicData uri="http://schemas.openxmlformats.org/drawingml/2006/table">
            <a:tbl>
              <a:tblPr firstRow="1" bandRow="1">
                <a:tableStyleId>{6E25E649-3F16-4E02-A733-19D2CDBF48F0}</a:tableStyleId>
              </a:tblPr>
              <a:tblGrid>
                <a:gridCol w="3256617">
                  <a:extLst>
                    <a:ext uri="{9D8B030D-6E8A-4147-A177-3AD203B41FA5}">
                      <a16:colId xmlns:a16="http://schemas.microsoft.com/office/drawing/2014/main" val="20000"/>
                    </a:ext>
                  </a:extLst>
                </a:gridCol>
                <a:gridCol w="3348602">
                  <a:extLst>
                    <a:ext uri="{9D8B030D-6E8A-4147-A177-3AD203B41FA5}">
                      <a16:colId xmlns:a16="http://schemas.microsoft.com/office/drawing/2014/main" val="20001"/>
                    </a:ext>
                  </a:extLst>
                </a:gridCol>
                <a:gridCol w="3772409">
                  <a:extLst>
                    <a:ext uri="{9D8B030D-6E8A-4147-A177-3AD203B41FA5}">
                      <a16:colId xmlns:a16="http://schemas.microsoft.com/office/drawing/2014/main" val="20002"/>
                    </a:ext>
                  </a:extLst>
                </a:gridCol>
              </a:tblGrid>
              <a:tr h="439349">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2130540">
                <a:tc>
                  <a:txBody>
                    <a:bodyPr/>
                    <a:lstStyle/>
                    <a:p>
                      <a:r>
                        <a:rPr lang="en-US" sz="1400" dirty="0">
                          <a:latin typeface="Arial" panose="020B0604020202020204" pitchFamily="34" charset="0"/>
                          <a:cs typeface="Arial" panose="020B0604020202020204" pitchFamily="34" charset="0"/>
                        </a:rPr>
                        <a:t>For 2 months we had inpatient therapists track how many evaluations and treatments there were each day, what time surgical patients were ready to be evaluated at how many sessions were shorted or skipped due to staffing. </a:t>
                      </a:r>
                    </a:p>
                    <a:p>
                      <a:endParaRPr lang="en-US" sz="1400" dirty="0">
                        <a:latin typeface="Arial" panose="020B0604020202020204" pitchFamily="34" charset="0"/>
                        <a:cs typeface="Arial" panose="020B0604020202020204" pitchFamily="34" charset="0"/>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latin typeface="Arial" panose="020B0604020202020204" pitchFamily="34" charset="0"/>
                          <a:cs typeface="Arial" panose="020B0604020202020204" pitchFamily="34" charset="0"/>
                        </a:rPr>
                        <a:t>To help us determine how late we will need to have a therapist available for evaluations and an estimate about how many hours we need staffing for each day of the week.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latin typeface="Arial" panose="020B0604020202020204" pitchFamily="34" charset="0"/>
                          <a:cs typeface="Arial" panose="020B0604020202020204" pitchFamily="34" charset="0"/>
                        </a:rPr>
                        <a:t>Completed January 2025</a:t>
                      </a:r>
                    </a:p>
                    <a:p>
                      <a:r>
                        <a:rPr lang="en-US" sz="1400" dirty="0">
                          <a:latin typeface="Arial" panose="020B0604020202020204" pitchFamily="34" charset="0"/>
                          <a:cs typeface="Arial" panose="020B0604020202020204" pitchFamily="34" charset="0"/>
                        </a:rPr>
                        <a:t>(compiled data on next slide)</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1624988">
                <a:tc>
                  <a:txBody>
                    <a:bodyPr/>
                    <a:lstStyle/>
                    <a:p>
                      <a:r>
                        <a:rPr lang="en-US" sz="1400" dirty="0">
                          <a:latin typeface="Arial" panose="020B0604020202020204" pitchFamily="34" charset="0"/>
                          <a:cs typeface="Arial" panose="020B0604020202020204" pitchFamily="34" charset="0"/>
                        </a:rPr>
                        <a:t>Eliminating use of flowsheets to write therapy notes.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Reached out to nursing staff to ensure their needs are met with this change.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The use of flowsheets takes training staff more challenging and time consuming since our outpatient staff do not utilize the flowsheets.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latin typeface="Arial" panose="020B0604020202020204" pitchFamily="34" charset="0"/>
                          <a:cs typeface="Arial" panose="020B0604020202020204" pitchFamily="34" charset="0"/>
                        </a:rPr>
                        <a:t>On March 20</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during unit meeting, staff will be educated on the change.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13885">
                <a:tc>
                  <a:txBody>
                    <a:bodyPr/>
                    <a:lstStyle/>
                    <a:p>
                      <a:r>
                        <a:rPr lang="en-US" sz="1400" dirty="0">
                          <a:latin typeface="Arial" panose="020B0604020202020204" pitchFamily="34" charset="0"/>
                          <a:cs typeface="Arial" panose="020B0604020202020204" pitchFamily="34" charset="0"/>
                        </a:rPr>
                        <a:t>Scheduling inpatient post-op PT evaluations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latin typeface="Arial" panose="020B0604020202020204" pitchFamily="34" charset="0"/>
                          <a:cs typeface="Arial" panose="020B0604020202020204" pitchFamily="34" charset="0"/>
                        </a:rPr>
                        <a:t>Helps with staffing and communication with nursing.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latin typeface="Arial" panose="020B0604020202020204" pitchFamily="34" charset="0"/>
                          <a:cs typeface="Arial" panose="020B0604020202020204" pitchFamily="34" charset="0"/>
                        </a:rPr>
                        <a:t>Ongoing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591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2B981AC7-5865-D016-D618-E34B0C6D9A35}"/>
              </a:ext>
            </a:extLst>
          </p:cNvPr>
          <p:cNvSpPr txBox="1"/>
          <p:nvPr/>
        </p:nvSpPr>
        <p:spPr>
          <a:xfrm>
            <a:off x="979715" y="1567543"/>
            <a:ext cx="3097764" cy="4801314"/>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Aptos" panose="020B0004020202020204" pitchFamily="34" charset="0"/>
                <a:ea typeface="+mn-ea"/>
                <a:cs typeface="+mn-cs"/>
              </a:rPr>
              <a:t>Compiled data:  </a:t>
            </a:r>
            <a:endParaRPr kumimoji="0" lang="en-US" sz="1800" b="0" i="0" u="sng"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Mondays:</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OT Eval/Treat= 1.5/3.3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PT Eval/Treat= 3.8/3.7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Tuesdays:</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OT Eval/Treat= 3.4/2.0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PT Eval/Treat= 2.1/6.2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Wednesdays:</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OT Eval/Treat= 2.2/1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PT Eval/Treat= 1.4/3.8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Thursdays:</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OT Eval/Treat= 1.6/2.0</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PT Eval/Treat= .8/3.1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Fridays:</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OT Eval/Treat= 1.6/2.2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PT Eval/Treat= 1.6/3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7" name="TextBox 6">
            <a:extLst>
              <a:ext uri="{FF2B5EF4-FFF2-40B4-BE49-F238E27FC236}">
                <a16:creationId xmlns:a16="http://schemas.microsoft.com/office/drawing/2014/main" id="{651E12BD-8C96-990F-0F63-A790414DF4DE}"/>
              </a:ext>
            </a:extLst>
          </p:cNvPr>
          <p:cNvSpPr txBox="1"/>
          <p:nvPr/>
        </p:nvSpPr>
        <p:spPr>
          <a:xfrm>
            <a:off x="4301412" y="1567543"/>
            <a:ext cx="6746033"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Aptos" panose="020B0004020202020204" pitchFamily="34" charset="0"/>
                <a:ea typeface="+mn-ea"/>
                <a:cs typeface="+mn-cs"/>
              </a:rPr>
              <a:t>Limiting Factors: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Rawal on vacation the week of December 23</a:t>
            </a:r>
            <a:r>
              <a:rPr kumimoji="0" lang="en-US" sz="1800" b="0" i="0" u="none" strike="noStrike" kern="1200" cap="none" spc="0" normalizeH="0" baseline="30000" noProof="0" dirty="0">
                <a:ln>
                  <a:noFill/>
                </a:ln>
                <a:solidFill>
                  <a:srgbClr val="000000"/>
                </a:solidFill>
                <a:effectLst/>
                <a:uLnTx/>
                <a:uFillTx/>
                <a:latin typeface="Aptos" panose="020B0004020202020204" pitchFamily="34" charset="0"/>
                <a:ea typeface="+mn-ea"/>
                <a:cs typeface="+mn-cs"/>
              </a:rPr>
              <a:t>rd</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and 30, so fewer surgeries those weeks, which throws off the average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There were days missed due to staff forgetting or not having time to enter information into spreadsheet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Aptos" panose="020B0004020202020204" pitchFamily="34" charset="0"/>
                <a:ea typeface="+mn-ea"/>
                <a:cs typeface="+mn-cs"/>
              </a:rPr>
              <a:t>Other Considerations: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Certain assessments (</a:t>
            </a:r>
            <a:r>
              <a:rPr kumimoji="0" lang="en-US" sz="1800" b="0" i="0" u="none" strike="noStrike" kern="1200" cap="none" spc="0" normalizeH="0" baseline="0" noProof="0" dirty="0" err="1">
                <a:ln>
                  <a:noFill/>
                </a:ln>
                <a:solidFill>
                  <a:srgbClr val="000000"/>
                </a:solidFill>
                <a:effectLst/>
                <a:uLnTx/>
                <a:uFillTx/>
                <a:latin typeface="Aptos" panose="020B0004020202020204" pitchFamily="34" charset="0"/>
                <a:ea typeface="+mn-ea"/>
                <a:cs typeface="+mn-cs"/>
              </a:rPr>
              <a:t>ie</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KELS) that take a long time to administer and there is no way of knowing when those requests are going to be made.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Shortened sessions occurred M-R with greatest amount occurring on Tuesday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First surgical patient not ready until 2:00p, so we learned not to schedule until after that.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91153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1102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No, we need to start formally tracking if any evaluations are not being completed within the expected time frame. Our therapist prioritize the evaluations, which means that other treatment sessions are being cut short or put off to another day.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233458"/>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Our team has come up with an appropriate starting time for post-op PT evaluations day of. </a:t>
                      </a:r>
                    </a:p>
                    <a:p>
                      <a:pPr>
                        <a:spcBef>
                          <a:spcPts val="0"/>
                        </a:spcBef>
                      </a:pPr>
                      <a:r>
                        <a:rPr lang="en-US" sz="1400" dirty="0"/>
                        <a:t>Our team feels that moving away from the flowsheets with help with training staff members to work inpatient. </a:t>
                      </a:r>
                    </a:p>
                    <a:p>
                      <a:pPr>
                        <a:spcBef>
                          <a:spcPts val="0"/>
                        </a:spcBef>
                      </a:pPr>
                      <a:r>
                        <a:rPr lang="en-US" sz="1400" dirty="0"/>
                        <a:t>Ongoing challenge - the variability of the caseload from day to day and week to week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889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marL="285750" indent="-285750">
                        <a:spcBef>
                          <a:spcPts val="0"/>
                        </a:spcBef>
                        <a:buFont typeface="Arial" panose="020B0604020202020204" pitchFamily="34" charset="0"/>
                        <a:buChar char="•"/>
                      </a:pPr>
                      <a:r>
                        <a:rPr lang="en-US" sz="1400" dirty="0"/>
                        <a:t>We need to start tracking those evaluations not completed in a timely manner. </a:t>
                      </a:r>
                    </a:p>
                    <a:p>
                      <a:pPr marL="285750" indent="-285750">
                        <a:spcBef>
                          <a:spcPts val="0"/>
                        </a:spcBef>
                        <a:buFont typeface="Arial" panose="020B0604020202020204" pitchFamily="34" charset="0"/>
                        <a:buChar char="•"/>
                      </a:pPr>
                      <a:r>
                        <a:rPr lang="en-US" sz="1400" dirty="0"/>
                        <a:t>Our team has been tasked with problem solving for those days with unexpected low and high census. </a:t>
                      </a:r>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4646" y="5022743"/>
          <a:ext cx="10304829" cy="889000"/>
        </p:xfrm>
        <a:graphic>
          <a:graphicData uri="http://schemas.openxmlformats.org/drawingml/2006/table">
            <a:tbl>
              <a:tblPr firstRow="1" bandRow="1">
                <a:tableStyleId>{6E25E649-3F16-4E02-A733-19D2CDBF48F0}</a:tableStyleId>
              </a:tblPr>
              <a:tblGrid>
                <a:gridCol w="10304829">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9501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Pharmacy </a:t>
            </a:r>
          </a:p>
        </p:txBody>
      </p:sp>
      <p:sp>
        <p:nvSpPr>
          <p:cNvPr id="3" name="Subtitle 2"/>
          <p:cNvSpPr>
            <a:spLocks noGrp="1"/>
          </p:cNvSpPr>
          <p:nvPr>
            <p:ph type="subTitle" idx="1"/>
          </p:nvPr>
        </p:nvSpPr>
        <p:spPr/>
        <p:txBody>
          <a:bodyPr/>
          <a:lstStyle/>
          <a:p>
            <a:r>
              <a:rPr lang="en-US" dirty="0"/>
              <a:t>New Employee Onboarding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March 25, 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March 25,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815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100% Completion of New Employee Onboarding Program implementation by May 2025</a:t>
                      </a:r>
                    </a:p>
                    <a:p>
                      <a:pPr>
                        <a:spcBef>
                          <a:spcPts val="0"/>
                        </a:spcBef>
                      </a:pPr>
                      <a:r>
                        <a:rPr lang="en-US" sz="1400" dirty="0"/>
                        <a:t>Current KOM Status: 4/6 steps completed (</a:t>
                      </a:r>
                      <a:r>
                        <a:rPr lang="en-US" sz="1400" dirty="0">
                          <a:solidFill>
                            <a:srgbClr val="FF0000"/>
                          </a:solidFill>
                        </a:rPr>
                        <a:t>67% completion</a:t>
                      </a:r>
                      <a:r>
                        <a:rPr lang="en-US" sz="1400" dirty="0"/>
                        <a:t>)</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Pauline Cass</a:t>
                      </a:r>
                    </a:p>
                    <a:p>
                      <a:r>
                        <a:rPr lang="en-US" sz="1400" dirty="0"/>
                        <a:t>Members:</a:t>
                      </a:r>
                      <a:r>
                        <a:rPr lang="en-US" sz="1400" baseline="0" dirty="0"/>
                        <a:t> Tom Kostecki, Brianna Jacques, Elizabeth Jacobson, Ryan Lund, Paige Swatek, Ari Zimbric, Erin Roberts</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t>The SH goal for new employee turnover is less than 28.6%. Since June 2024, we have not met this goal as an organization, with turnover rates between 30.16% and 38.18%. Standardized, comprehensive department onboarding programs were recommended to help us reach this goal.</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1031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New employee retention is integrally tied to proper onboarding and training. Having a standardized onboarding process can increase retention as well as satisfaction in the workplace. This supports our </a:t>
                      </a:r>
                      <a:r>
                        <a:rPr lang="en-US" sz="1400" dirty="0">
                          <a:solidFill>
                            <a:srgbClr val="FF0000"/>
                          </a:solidFill>
                        </a:rPr>
                        <a:t>People</a:t>
                      </a:r>
                      <a:r>
                        <a:rPr lang="en-US" sz="1400" dirty="0"/>
                        <a:t> standard at Stoughton Health.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New Employee Onboarding</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59628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01768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53442">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871500">
                <a:tc>
                  <a:txBody>
                    <a:bodyPr/>
                    <a:lstStyle/>
                    <a:p>
                      <a:r>
                        <a:rPr lang="en-US" sz="1600" dirty="0">
                          <a:solidFill>
                            <a:srgbClr val="C00000"/>
                          </a:solidFill>
                        </a:rPr>
                        <a:t>Met with all new employees from the past year</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To gather suggestions for improvement to onboarding process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December 2024-January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610050">
                <a:tc>
                  <a:txBody>
                    <a:bodyPr/>
                    <a:lstStyle/>
                    <a:p>
                      <a:r>
                        <a:rPr lang="en-US" sz="1600" dirty="0">
                          <a:solidFill>
                            <a:srgbClr val="C00000"/>
                          </a:solidFill>
                        </a:rPr>
                        <a:t>Developed pre-employment checklist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To ensure readiness for new employees on Day 1</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December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10050">
                <a:tc>
                  <a:txBody>
                    <a:bodyPr/>
                    <a:lstStyle/>
                    <a:p>
                      <a:r>
                        <a:rPr lang="en-US" sz="1600" dirty="0">
                          <a:solidFill>
                            <a:srgbClr val="C00000"/>
                          </a:solidFill>
                        </a:rPr>
                        <a:t>Developed manager checklist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To ensure all administrative items are covered Week 1</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February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53442">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53442">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53442">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53442">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53442">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53442">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53442">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2655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Diagram 4">
            <a:extLst>
              <a:ext uri="{FF2B5EF4-FFF2-40B4-BE49-F238E27FC236}">
                <a16:creationId xmlns:a16="http://schemas.microsoft.com/office/drawing/2014/main" id="{CC2CC200-F03F-4791-AAC1-EF7E5E363F60}"/>
              </a:ext>
            </a:extLst>
          </p:cNvPr>
          <p:cNvGraphicFramePr/>
          <p:nvPr/>
        </p:nvGraphicFramePr>
        <p:xfrm>
          <a:off x="1945736" y="1090122"/>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2" descr="A green check mark on a black background&#10;&#10;Description automatically generated">
            <a:extLst>
              <a:ext uri="{FF2B5EF4-FFF2-40B4-BE49-F238E27FC236}">
                <a16:creationId xmlns:a16="http://schemas.microsoft.com/office/drawing/2014/main" id="{7F3025BA-507E-3344-966C-622103AF9484}"/>
              </a:ext>
            </a:extLst>
          </p:cNvPr>
          <p:cNvPicPr>
            <a:picLocks noChangeAspect="1"/>
          </p:cNvPicPr>
          <p:nvPr/>
        </p:nvPicPr>
        <p:blipFill>
          <a:blip r:embed="rId10">
            <a:alphaModFix amt="49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847697" y="1233337"/>
            <a:ext cx="1348475" cy="1169059"/>
          </a:xfrm>
          <a:prstGeom prst="rect">
            <a:avLst/>
          </a:prstGeom>
        </p:spPr>
      </p:pic>
      <p:pic>
        <p:nvPicPr>
          <p:cNvPr id="15" name="Picture 14" descr="A green check mark on a black background&#10;&#10;Description automatically generated">
            <a:extLst>
              <a:ext uri="{FF2B5EF4-FFF2-40B4-BE49-F238E27FC236}">
                <a16:creationId xmlns:a16="http://schemas.microsoft.com/office/drawing/2014/main" id="{140B6D1F-BA04-206B-22E0-3275F72C6F26}"/>
              </a:ext>
            </a:extLst>
          </p:cNvPr>
          <p:cNvPicPr>
            <a:picLocks noChangeAspect="1"/>
          </p:cNvPicPr>
          <p:nvPr/>
        </p:nvPicPr>
        <p:blipFill>
          <a:blip r:embed="rId10">
            <a:alphaModFix amt="49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358008" y="4228329"/>
            <a:ext cx="1348475" cy="1169059"/>
          </a:xfrm>
          <a:prstGeom prst="rect">
            <a:avLst/>
          </a:prstGeom>
        </p:spPr>
      </p:pic>
      <p:sp>
        <p:nvSpPr>
          <p:cNvPr id="16" name="TextBox 15">
            <a:extLst>
              <a:ext uri="{FF2B5EF4-FFF2-40B4-BE49-F238E27FC236}">
                <a16:creationId xmlns:a16="http://schemas.microsoft.com/office/drawing/2014/main" id="{C5816F71-8F55-709E-9834-16F190B7DD95}"/>
              </a:ext>
            </a:extLst>
          </p:cNvPr>
          <p:cNvSpPr txBox="1"/>
          <p:nvPr/>
        </p:nvSpPr>
        <p:spPr>
          <a:xfrm>
            <a:off x="3651061" y="9852992"/>
            <a:ext cx="791049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Lucida Sans Unicode"/>
                <a:ea typeface="+mn-ea"/>
                <a:cs typeface="+mn-cs"/>
                <a:hlinkClick r:id="rId11" tooltip="https://en.wikipedia.org/wiki/File:Checkmark_green.svg"/>
              </a:rPr>
              <a:t>This Photo</a:t>
            </a:r>
            <a:r>
              <a:rPr kumimoji="0" lang="en-US" sz="900" b="0" i="0" u="none" strike="noStrike" kern="1200" cap="none" spc="0" normalizeH="0" baseline="0" noProof="0">
                <a:ln>
                  <a:noFill/>
                </a:ln>
                <a:solidFill>
                  <a:prstClr val="black"/>
                </a:solidFill>
                <a:effectLst/>
                <a:uLnTx/>
                <a:uFillTx/>
                <a:latin typeface="Lucida Sans Unicode"/>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Lucida Sans Unicode"/>
                <a:ea typeface="+mn-ea"/>
                <a:cs typeface="+mn-cs"/>
                <a:hlinkClick r:id="rId12"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17" name="Picture 16" descr="A green check mark on a black background&#10;&#10;Description automatically generated">
            <a:extLst>
              <a:ext uri="{FF2B5EF4-FFF2-40B4-BE49-F238E27FC236}">
                <a16:creationId xmlns:a16="http://schemas.microsoft.com/office/drawing/2014/main" id="{8356EBD1-02C2-817A-9830-83FB902182E5}"/>
              </a:ext>
            </a:extLst>
          </p:cNvPr>
          <p:cNvPicPr>
            <a:picLocks noChangeAspect="1"/>
          </p:cNvPicPr>
          <p:nvPr/>
        </p:nvPicPr>
        <p:blipFill>
          <a:blip r:embed="rId10">
            <a:alphaModFix amt="49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652683" y="5339730"/>
            <a:ext cx="1348475" cy="1169059"/>
          </a:xfrm>
          <a:prstGeom prst="rect">
            <a:avLst/>
          </a:prstGeom>
        </p:spPr>
      </p:pic>
      <p:sp>
        <p:nvSpPr>
          <p:cNvPr id="18" name="TextBox 17">
            <a:extLst>
              <a:ext uri="{FF2B5EF4-FFF2-40B4-BE49-F238E27FC236}">
                <a16:creationId xmlns:a16="http://schemas.microsoft.com/office/drawing/2014/main" id="{26AA63E4-30DC-C061-23C3-27F1CC0214DE}"/>
              </a:ext>
            </a:extLst>
          </p:cNvPr>
          <p:cNvSpPr txBox="1"/>
          <p:nvPr/>
        </p:nvSpPr>
        <p:spPr>
          <a:xfrm>
            <a:off x="1945736" y="10964393"/>
            <a:ext cx="791049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Lucida Sans Unicode"/>
                <a:ea typeface="+mn-ea"/>
                <a:cs typeface="+mn-cs"/>
                <a:hlinkClick r:id="rId11" tooltip="https://en.wikipedia.org/wiki/File:Checkmark_green.svg"/>
              </a:rPr>
              <a:t>This Photo</a:t>
            </a:r>
            <a:r>
              <a:rPr kumimoji="0" lang="en-US" sz="900" b="0" i="0" u="none" strike="noStrike" kern="1200" cap="none" spc="0" normalizeH="0" baseline="0" noProof="0">
                <a:ln>
                  <a:noFill/>
                </a:ln>
                <a:solidFill>
                  <a:prstClr val="black"/>
                </a:solidFill>
                <a:effectLst/>
                <a:uLnTx/>
                <a:uFillTx/>
                <a:latin typeface="Lucida Sans Unicode"/>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Lucida Sans Unicode"/>
                <a:ea typeface="+mn-ea"/>
                <a:cs typeface="+mn-cs"/>
                <a:hlinkClick r:id="rId12"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4" name="Picture 3" descr="A green check mark on a black background&#10;&#10;Description automatically generated">
            <a:extLst>
              <a:ext uri="{FF2B5EF4-FFF2-40B4-BE49-F238E27FC236}">
                <a16:creationId xmlns:a16="http://schemas.microsoft.com/office/drawing/2014/main" id="{9DAA2C1B-696D-A0D2-D1D0-7D1A9AAEF103}"/>
              </a:ext>
            </a:extLst>
          </p:cNvPr>
          <p:cNvPicPr>
            <a:picLocks noChangeAspect="1"/>
          </p:cNvPicPr>
          <p:nvPr/>
        </p:nvPicPr>
        <p:blipFill>
          <a:blip r:embed="rId10">
            <a:alphaModFix amt="49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157954" y="2199294"/>
            <a:ext cx="1348475" cy="1169059"/>
          </a:xfrm>
          <a:prstGeom prst="rect">
            <a:avLst/>
          </a:prstGeom>
        </p:spPr>
      </p:pic>
    </p:spTree>
    <p:extLst>
      <p:ext uri="{BB962C8B-B14F-4D97-AF65-F5344CB8AC3E}">
        <p14:creationId xmlns:p14="http://schemas.microsoft.com/office/powerpoint/2010/main" val="393002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73038"/>
            <a:ext cx="10972800" cy="1143000"/>
          </a:xfrm>
        </p:spPr>
        <p:txBody>
          <a:bodyPr>
            <a:normAutofit/>
          </a:bodyPr>
          <a:lstStyle/>
          <a:p>
            <a:r>
              <a:rPr lang="en-US"/>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980695"/>
          <a:ext cx="10312401" cy="1646533"/>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43028">
                <a:tc>
                  <a:txBody>
                    <a:bodyPr/>
                    <a:lstStyle/>
                    <a:p>
                      <a:r>
                        <a:rPr lang="en-US" sz="1200"/>
                        <a:t>Goal(s): </a:t>
                      </a:r>
                      <a:r>
                        <a:rPr lang="en-US" sz="1200" b="0"/>
                        <a:t>What are you trying to accomplish?</a:t>
                      </a:r>
                    </a:p>
                  </a:txBody>
                  <a:tcPr/>
                </a:tc>
                <a:extLst>
                  <a:ext uri="{0D108BD9-81ED-4DB2-BD59-A6C34878D82A}">
                    <a16:rowId xmlns:a16="http://schemas.microsoft.com/office/drawing/2014/main" val="10000"/>
                  </a:ext>
                </a:extLst>
              </a:tr>
              <a:tr h="1303505">
                <a:tc>
                  <a:txBody>
                    <a:bodyPr/>
                    <a:lstStyle/>
                    <a:p>
                      <a:pPr>
                        <a:spcBef>
                          <a:spcPts val="0"/>
                        </a:spcBef>
                      </a:pPr>
                      <a:r>
                        <a:rPr lang="en-US" sz="1200"/>
                        <a:t>KOM Target: </a:t>
                      </a:r>
                    </a:p>
                    <a:p>
                      <a:pPr marL="342900" indent="-342900">
                        <a:spcBef>
                          <a:spcPts val="0"/>
                        </a:spcBef>
                        <a:buAutoNum type="arabicPeriod"/>
                      </a:pPr>
                      <a:r>
                        <a:rPr lang="en-US" sz="1100"/>
                        <a:t>Creation and initiate Secondary Prevention Program (</a:t>
                      </a:r>
                      <a:r>
                        <a:rPr lang="en-US" sz="1100" b="1">
                          <a:solidFill>
                            <a:srgbClr val="00B050"/>
                          </a:solidFill>
                        </a:rPr>
                        <a:t>Complete</a:t>
                      </a:r>
                      <a:r>
                        <a:rPr lang="en-US" sz="1100"/>
                        <a:t> – November 2024)</a:t>
                      </a:r>
                    </a:p>
                    <a:p>
                      <a:pPr marL="342900" indent="-342900">
                        <a:spcBef>
                          <a:spcPts val="0"/>
                        </a:spcBef>
                        <a:buAutoNum type="arabicPeriod"/>
                      </a:pPr>
                      <a:r>
                        <a:rPr lang="en-US" sz="1100"/>
                        <a:t>Identify and Implement documentation template [Billing/Coding] (</a:t>
                      </a:r>
                      <a:r>
                        <a:rPr lang="en-US" sz="1100" b="1">
                          <a:solidFill>
                            <a:srgbClr val="00B050"/>
                          </a:solidFill>
                        </a:rPr>
                        <a:t>Complete</a:t>
                      </a:r>
                      <a:r>
                        <a:rPr lang="en-US" sz="1100"/>
                        <a:t> – October 2024)</a:t>
                      </a:r>
                    </a:p>
                    <a:p>
                      <a:pPr marL="342900" indent="-342900">
                        <a:spcBef>
                          <a:spcPts val="0"/>
                        </a:spcBef>
                        <a:buAutoNum type="arabicPeriod"/>
                      </a:pPr>
                      <a:r>
                        <a:rPr lang="en-US" sz="1100"/>
                        <a:t>Evaluate quality of life metrics for heart failure in pilot group via health-related quality of life tool (COOP). (</a:t>
                      </a:r>
                      <a:r>
                        <a:rPr lang="en-US" sz="1100" b="1">
                          <a:solidFill>
                            <a:schemeClr val="accent4">
                              <a:lumMod val="75000"/>
                            </a:schemeClr>
                          </a:solidFill>
                        </a:rPr>
                        <a:t>Pending</a:t>
                      </a:r>
                      <a:r>
                        <a:rPr lang="en-US" sz="1100"/>
                        <a:t> – April 2025)</a:t>
                      </a:r>
                    </a:p>
                    <a:p>
                      <a:pPr>
                        <a:spcBef>
                          <a:spcPts val="0"/>
                        </a:spcBef>
                      </a:pPr>
                      <a:r>
                        <a:rPr lang="en-US" sz="1200"/>
                        <a:t>Current KOM Status: KOM 1 &amp; 2 – </a:t>
                      </a:r>
                      <a:r>
                        <a:rPr lang="en-US" sz="1200" b="1">
                          <a:solidFill>
                            <a:srgbClr val="00B050"/>
                          </a:solidFill>
                        </a:rPr>
                        <a:t>complete</a:t>
                      </a:r>
                      <a:r>
                        <a:rPr lang="en-US" sz="1200"/>
                        <a:t>, KOM 3 – </a:t>
                      </a:r>
                      <a:r>
                        <a:rPr lang="en-US" sz="1200" b="1">
                          <a:solidFill>
                            <a:schemeClr val="accent4">
                              <a:lumMod val="75000"/>
                            </a:schemeClr>
                          </a:solidFill>
                        </a:rPr>
                        <a:t>pending</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760402"/>
          <a:ext cx="10321926" cy="82296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276046">
                <a:tc>
                  <a:txBody>
                    <a:bodyPr/>
                    <a:lstStyle/>
                    <a:p>
                      <a:r>
                        <a:rPr lang="en-US" sz="1400"/>
                        <a:t>Team:</a:t>
                      </a:r>
                    </a:p>
                  </a:txBody>
                  <a:tcPr/>
                </a:tc>
                <a:extLst>
                  <a:ext uri="{0D108BD9-81ED-4DB2-BD59-A6C34878D82A}">
                    <a16:rowId xmlns:a16="http://schemas.microsoft.com/office/drawing/2014/main" val="10000"/>
                  </a:ext>
                </a:extLst>
              </a:tr>
              <a:tr h="414815">
                <a:tc>
                  <a:txBody>
                    <a:bodyPr/>
                    <a:lstStyle/>
                    <a:p>
                      <a:r>
                        <a:rPr lang="en-US" sz="1400"/>
                        <a:t>Project Leader: Jonathan Milton</a:t>
                      </a:r>
                    </a:p>
                    <a:p>
                      <a:r>
                        <a:rPr lang="en-US" sz="1400"/>
                        <a:t>Members:</a:t>
                      </a:r>
                      <a:r>
                        <a:rPr lang="en-US" sz="1400" baseline="0"/>
                        <a:t> Tina DeGroot, Nikki Rowin, Rhonda Tesmer, Victoria Valdez, Andrew Saul, Sarah Callan</a:t>
                      </a:r>
                      <a:endParaRPr lang="en-US" sz="140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465099"/>
          <a:ext cx="5358030" cy="3262899"/>
        </p:xfrm>
        <a:graphic>
          <a:graphicData uri="http://schemas.openxmlformats.org/drawingml/2006/table">
            <a:tbl>
              <a:tblPr firstRow="1" bandRow="1">
                <a:tableStyleId>{6E25E649-3F16-4E02-A733-19D2CDBF48F0}</a:tableStyleId>
              </a:tblPr>
              <a:tblGrid>
                <a:gridCol w="5358030">
                  <a:extLst>
                    <a:ext uri="{9D8B030D-6E8A-4147-A177-3AD203B41FA5}">
                      <a16:colId xmlns:a16="http://schemas.microsoft.com/office/drawing/2014/main" val="20000"/>
                    </a:ext>
                  </a:extLst>
                </a:gridCol>
              </a:tblGrid>
              <a:tr h="710899">
                <a:tc>
                  <a:txBody>
                    <a:bodyPr/>
                    <a:lstStyle/>
                    <a:p>
                      <a:r>
                        <a:rPr lang="en-US" sz="1400"/>
                        <a:t>Background: </a:t>
                      </a:r>
                      <a:r>
                        <a:rPr lang="en-US" sz="1400" b="0"/>
                        <a:t>Explain what the original situation was.  Why was a change</a:t>
                      </a:r>
                      <a:r>
                        <a:rPr lang="en-US" sz="1400" b="0" baseline="0"/>
                        <a:t> recommended?  (e.g. variation, poor outcome, etc.)</a:t>
                      </a:r>
                      <a:endParaRPr lang="en-US" sz="1400" b="0"/>
                    </a:p>
                  </a:txBody>
                  <a:tcPr/>
                </a:tc>
                <a:extLst>
                  <a:ext uri="{0D108BD9-81ED-4DB2-BD59-A6C34878D82A}">
                    <a16:rowId xmlns:a16="http://schemas.microsoft.com/office/drawing/2014/main" val="10000"/>
                  </a:ext>
                </a:extLst>
              </a:tr>
              <a:tr h="2531379">
                <a:tc>
                  <a:txBody>
                    <a:bodyPr/>
                    <a:lstStyle/>
                    <a:p>
                      <a:pPr marL="171450" indent="-171450">
                        <a:spcBef>
                          <a:spcPts val="0"/>
                        </a:spcBef>
                        <a:buFontTx/>
                        <a:buChar char="-"/>
                      </a:pPr>
                      <a:r>
                        <a:rPr lang="en-US" sz="1050"/>
                        <a:t>A </a:t>
                      </a:r>
                      <a:r>
                        <a:rPr lang="en-US" sz="1050" b="1"/>
                        <a:t>community needs assessment</a:t>
                      </a:r>
                      <a:r>
                        <a:rPr lang="en-US" sz="1050"/>
                        <a:t> identified chronic illness, with heart failure (HF) as a priority.</a:t>
                      </a:r>
                    </a:p>
                    <a:p>
                      <a:pPr marL="171450" indent="-171450">
                        <a:spcBef>
                          <a:spcPts val="0"/>
                        </a:spcBef>
                        <a:buFontTx/>
                        <a:buChar char="-"/>
                      </a:pPr>
                      <a:r>
                        <a:rPr lang="en-US" sz="1050"/>
                        <a:t>The Cardiology Clinic serves many patients </a:t>
                      </a:r>
                      <a:r>
                        <a:rPr lang="en-US" sz="1050" b="0"/>
                        <a:t>with</a:t>
                      </a:r>
                      <a:r>
                        <a:rPr lang="en-US" sz="1050" b="1"/>
                        <a:t> chronic conditions</a:t>
                      </a:r>
                      <a:r>
                        <a:rPr lang="en-US" sz="1050"/>
                        <a:t>, including HF.</a:t>
                      </a:r>
                    </a:p>
                    <a:p>
                      <a:pPr marL="171450" indent="-171450">
                        <a:spcBef>
                          <a:spcPts val="0"/>
                        </a:spcBef>
                        <a:buFontTx/>
                        <a:buChar char="-"/>
                      </a:pPr>
                      <a:r>
                        <a:rPr lang="en-US" sz="1050" b="1"/>
                        <a:t>Heart failure </a:t>
                      </a:r>
                      <a:r>
                        <a:rPr lang="en-US" sz="1050"/>
                        <a:t>was identified by the team as the priority chronic illness diagnosis.</a:t>
                      </a:r>
                    </a:p>
                    <a:p>
                      <a:pPr marL="171450" indent="-171450">
                        <a:spcBef>
                          <a:spcPts val="0"/>
                        </a:spcBef>
                        <a:buFontTx/>
                        <a:buChar char="-"/>
                      </a:pPr>
                      <a:r>
                        <a:rPr lang="en-US" sz="1050"/>
                        <a:t>A gap in current practice exists, as </a:t>
                      </a:r>
                      <a:r>
                        <a:rPr lang="en-US" sz="1050" b="1"/>
                        <a:t>not all HF patients qualify for secondary preventative services </a:t>
                      </a:r>
                      <a:r>
                        <a:rPr lang="en-US" sz="1050"/>
                        <a:t>like Cardiac Rehab due to LVEF and other factors.</a:t>
                      </a:r>
                    </a:p>
                    <a:p>
                      <a:pPr marL="171450" indent="-171450">
                        <a:spcBef>
                          <a:spcPts val="0"/>
                        </a:spcBef>
                        <a:buFontTx/>
                        <a:buChar char="-"/>
                      </a:pPr>
                      <a:r>
                        <a:rPr lang="en-US" sz="1050"/>
                        <a:t>An opportunity was identified to </a:t>
                      </a:r>
                      <a:r>
                        <a:rPr lang="en-US" sz="1050" b="1"/>
                        <a:t>create a secondary prevention program </a:t>
                      </a:r>
                      <a:r>
                        <a:rPr lang="en-US" sz="1050"/>
                        <a:t>focused on exercise, lifestyle modification, and patient-driven goals for change management.</a:t>
                      </a:r>
                    </a:p>
                    <a:p>
                      <a:pPr marL="171450" indent="-171450">
                        <a:spcBef>
                          <a:spcPts val="0"/>
                        </a:spcBef>
                        <a:buFontTx/>
                        <a:buChar char="-"/>
                      </a:pPr>
                      <a:r>
                        <a:rPr lang="en-US" sz="1050"/>
                        <a:t>The </a:t>
                      </a:r>
                      <a:r>
                        <a:rPr lang="en-US" sz="1050" b="1"/>
                        <a:t>Cardiac-HEAL program </a:t>
                      </a:r>
                      <a:r>
                        <a:rPr lang="en-US" sz="1050"/>
                        <a:t>aims to enhance cardiovascular health and quality of life for HF patients through evidence-based programming, exercise, advanced lifestyle modifications, and guideline-directed medical therapy (GDMT).</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10252" y="2465098"/>
          <a:ext cx="4948273" cy="3262900"/>
        </p:xfrm>
        <a:graphic>
          <a:graphicData uri="http://schemas.openxmlformats.org/drawingml/2006/table">
            <a:tbl>
              <a:tblPr firstRow="1" bandRow="1">
                <a:tableStyleId>{6E25E649-3F16-4E02-A733-19D2CDBF48F0}</a:tableStyleId>
              </a:tblPr>
              <a:tblGrid>
                <a:gridCol w="4948273">
                  <a:extLst>
                    <a:ext uri="{9D8B030D-6E8A-4147-A177-3AD203B41FA5}">
                      <a16:colId xmlns:a16="http://schemas.microsoft.com/office/drawing/2014/main" val="20000"/>
                    </a:ext>
                  </a:extLst>
                </a:gridCol>
              </a:tblGrid>
              <a:tr h="750984">
                <a:tc>
                  <a:txBody>
                    <a:bodyPr/>
                    <a:lstStyle/>
                    <a:p>
                      <a:r>
                        <a:rPr lang="en-US" sz="1400"/>
                        <a:t>Driver: </a:t>
                      </a:r>
                      <a:r>
                        <a:rPr lang="en-US" sz="1400" baseline="0"/>
                        <a:t> </a:t>
                      </a:r>
                      <a:r>
                        <a:rPr lang="en-US" sz="1400" b="0" baseline="0"/>
                        <a:t>Explain why the project is critical to SH.  Why does it relate to the strategic plan?</a:t>
                      </a:r>
                    </a:p>
                    <a:p>
                      <a:endParaRPr lang="en-US" sz="1400"/>
                    </a:p>
                  </a:txBody>
                  <a:tcPr/>
                </a:tc>
                <a:extLst>
                  <a:ext uri="{0D108BD9-81ED-4DB2-BD59-A6C34878D82A}">
                    <a16:rowId xmlns:a16="http://schemas.microsoft.com/office/drawing/2014/main" val="10000"/>
                  </a:ext>
                </a:extLst>
              </a:tr>
              <a:tr h="2511916">
                <a:tc>
                  <a:txBody>
                    <a:bodyPr/>
                    <a:lstStyle/>
                    <a:p>
                      <a:pPr marL="0" indent="0">
                        <a:spcBef>
                          <a:spcPts val="0"/>
                        </a:spcBef>
                        <a:buFont typeface="+mj-lt"/>
                        <a:buNone/>
                      </a:pPr>
                      <a:r>
                        <a:rPr lang="en-US" sz="1050"/>
                        <a:t>1. Cardiac HEAL program aligns with </a:t>
                      </a:r>
                      <a:r>
                        <a:rPr lang="en-US" sz="1050" b="1"/>
                        <a:t>Community Needs Assessment</a:t>
                      </a:r>
                    </a:p>
                    <a:p>
                      <a:pPr marL="0" indent="0">
                        <a:spcBef>
                          <a:spcPts val="0"/>
                        </a:spcBef>
                        <a:buFontTx/>
                        <a:buNone/>
                      </a:pPr>
                      <a:endParaRPr lang="en-US" sz="1050"/>
                    </a:p>
                    <a:p>
                      <a:pPr marL="0" indent="0">
                        <a:spcBef>
                          <a:spcPts val="0"/>
                        </a:spcBef>
                        <a:buFont typeface="+mj-lt"/>
                        <a:buNone/>
                      </a:pPr>
                      <a:r>
                        <a:rPr lang="en-US" sz="1050"/>
                        <a:t>2. Aim to improve patients Health Related Quality of Life (</a:t>
                      </a:r>
                      <a:r>
                        <a:rPr lang="en-US" sz="1050" err="1"/>
                        <a:t>HRQoL</a:t>
                      </a:r>
                      <a:r>
                        <a:rPr lang="en-US" sz="1050"/>
                        <a:t>) </a:t>
                      </a:r>
                      <a:r>
                        <a:rPr lang="en-US" sz="1050" b="1"/>
                        <a:t>Cardiac HEAL Program will focus on:</a:t>
                      </a:r>
                    </a:p>
                    <a:p>
                      <a:pPr marL="171450" indent="-171450">
                        <a:spcBef>
                          <a:spcPts val="0"/>
                        </a:spcBef>
                        <a:buFont typeface="Wingdings" panose="05000000000000000000" pitchFamily="2" charset="2"/>
                        <a:buChar char="Ø"/>
                      </a:pPr>
                      <a:r>
                        <a:rPr lang="en-US" sz="1050"/>
                        <a:t>Physical Fitness</a:t>
                      </a:r>
                    </a:p>
                    <a:p>
                      <a:pPr marL="171450" indent="-171450">
                        <a:spcBef>
                          <a:spcPts val="0"/>
                        </a:spcBef>
                        <a:buFont typeface="Wingdings" panose="05000000000000000000" pitchFamily="2" charset="2"/>
                        <a:buChar char="Ø"/>
                      </a:pPr>
                      <a:r>
                        <a:rPr lang="en-US" sz="1050"/>
                        <a:t>Overall Health</a:t>
                      </a:r>
                    </a:p>
                    <a:p>
                      <a:pPr marL="171450" indent="-171450">
                        <a:spcBef>
                          <a:spcPts val="0"/>
                        </a:spcBef>
                        <a:buFont typeface="Wingdings" panose="05000000000000000000" pitchFamily="2" charset="2"/>
                        <a:buChar char="Ø"/>
                      </a:pPr>
                      <a:r>
                        <a:rPr lang="en-US" sz="1050"/>
                        <a:t>Quality of Life</a:t>
                      </a:r>
                    </a:p>
                    <a:p>
                      <a:pPr marL="0" indent="0">
                        <a:spcBef>
                          <a:spcPts val="0"/>
                        </a:spcBef>
                        <a:buFontTx/>
                        <a:buNone/>
                      </a:pPr>
                      <a:endParaRPr lang="en-US" sz="1050"/>
                    </a:p>
                    <a:p>
                      <a:pPr marL="0" indent="0">
                        <a:spcBef>
                          <a:spcPts val="0"/>
                        </a:spcBef>
                        <a:buFontTx/>
                        <a:buNone/>
                      </a:pPr>
                      <a:r>
                        <a:rPr lang="en-US" sz="1050"/>
                        <a:t>3. </a:t>
                      </a:r>
                      <a:r>
                        <a:rPr lang="en-US" sz="1050" b="1"/>
                        <a:t>Potential for Cost Savings. </a:t>
                      </a:r>
                      <a:r>
                        <a:rPr lang="en-US" sz="1050"/>
                        <a:t>Literature suggests that secondary prevention programs can translate into cost savings by reducing readmission rates.</a:t>
                      </a:r>
                    </a:p>
                    <a:p>
                      <a:pPr marL="171450" indent="-171450">
                        <a:spcBef>
                          <a:spcPts val="0"/>
                        </a:spcBef>
                        <a:buFont typeface="Arial" panose="020B0604020202020204" pitchFamily="34" charset="0"/>
                        <a:buChar char="•"/>
                      </a:pPr>
                      <a:r>
                        <a:rPr lang="en-US" sz="1050"/>
                        <a:t>(cost on average is $15K – 25K per patient).  </a:t>
                      </a:r>
                    </a:p>
                    <a:p>
                      <a:pPr marL="171450" indent="-171450">
                        <a:spcBef>
                          <a:spcPts val="0"/>
                        </a:spcBef>
                        <a:buFont typeface="Arial" panose="020B0604020202020204" pitchFamily="34" charset="0"/>
                        <a:buChar char="•"/>
                      </a:pPr>
                      <a:endParaRPr lang="en-US" sz="1050"/>
                    </a:p>
                    <a:p>
                      <a:pPr marL="0" indent="0">
                        <a:spcBef>
                          <a:spcPts val="0"/>
                        </a:spcBef>
                        <a:buFont typeface="Arial" panose="020B0604020202020204" pitchFamily="34" charset="0"/>
                        <a:buNone/>
                      </a:pPr>
                      <a:r>
                        <a:rPr lang="en-US" sz="1050" b="0"/>
                        <a:t>4. </a:t>
                      </a:r>
                      <a:r>
                        <a:rPr lang="en-US" sz="1050" b="1"/>
                        <a:t>New Revenue stream</a:t>
                      </a:r>
                    </a:p>
                    <a:p>
                      <a:pPr marL="0" indent="0">
                        <a:spcBef>
                          <a:spcPts val="0"/>
                        </a:spcBef>
                        <a:buFont typeface="Arial" panose="020B0604020202020204" pitchFamily="34" charset="0"/>
                        <a:buNone/>
                      </a:pPr>
                      <a:r>
                        <a:rPr lang="en-US" sz="1050"/>
                        <a:t>Cardiac HEAL sessions allow for billable</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6756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Cardiac HEAL Program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706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Goals still in progress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28211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84680">
                <a:tc>
                  <a:txBody>
                    <a:bodyPr/>
                    <a:lstStyle/>
                    <a:p>
                      <a:r>
                        <a:rPr lang="en-US" sz="1400" dirty="0"/>
                        <a:t>Lessons Learned: </a:t>
                      </a:r>
                      <a:r>
                        <a:rPr lang="en-US" sz="1400" b="0" dirty="0"/>
                        <a:t>What did you learn because of this project?  Unexpected discoveries?  Problems or barriers?</a:t>
                      </a:r>
                    </a:p>
                  </a:txBody>
                  <a:tcPr/>
                </a:tc>
                <a:extLst>
                  <a:ext uri="{0D108BD9-81ED-4DB2-BD59-A6C34878D82A}">
                    <a16:rowId xmlns:a16="http://schemas.microsoft.com/office/drawing/2014/main" val="10000"/>
                  </a:ext>
                </a:extLst>
              </a:tr>
              <a:tr h="977312">
                <a:tc>
                  <a:txBody>
                    <a:bodyPr/>
                    <a:lstStyle/>
                    <a:p>
                      <a:pPr marL="285750" indent="-285750">
                        <a:spcBef>
                          <a:spcPts val="0"/>
                        </a:spcBef>
                        <a:buFont typeface="Wingdings" panose="05000000000000000000" pitchFamily="2" charset="2"/>
                        <a:buChar char="§"/>
                      </a:pPr>
                      <a:r>
                        <a:rPr lang="en-US" sz="1400" dirty="0"/>
                        <a:t>Staff wants more feedback during the onboarding process—this prompted the addition of daily preceptor touch bases and more formal weekly feedback sessions</a:t>
                      </a:r>
                    </a:p>
                    <a:p>
                      <a:pPr marL="285750" indent="-285750">
                        <a:spcBef>
                          <a:spcPts val="0"/>
                        </a:spcBef>
                        <a:buFont typeface="Wingdings" panose="05000000000000000000" pitchFamily="2" charset="2"/>
                        <a:buChar char="§"/>
                      </a:pPr>
                      <a:r>
                        <a:rPr lang="en-US" sz="1400" dirty="0"/>
                        <a:t>Information retention has been increased using a tell/show/do/review method</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3" y="5683357"/>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C00000"/>
                          </a:solidFill>
                        </a:rPr>
                        <a:t>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09D95D66-0C13-8641-51AC-ECED0E5FF578}"/>
              </a:ext>
            </a:extLst>
          </p:cNvPr>
          <p:cNvGraphicFramePr>
            <a:graphicFrameLocks noGrp="1"/>
          </p:cNvGraphicFramePr>
          <p:nvPr/>
        </p:nvGraphicFramePr>
        <p:xfrm>
          <a:off x="736598" y="3434982"/>
          <a:ext cx="10312401" cy="2111591"/>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07835">
                <a:tc gridSpan="3">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400" dirty="0">
                          <a:solidFill>
                            <a:srgbClr val="C00000"/>
                          </a:solidFill>
                        </a:rPr>
                        <a:t>Action</a:t>
                      </a:r>
                      <a:r>
                        <a:rPr lang="en-US" sz="1400" dirty="0"/>
                        <a:t>:</a:t>
                      </a:r>
                    </a:p>
                  </a:txBody>
                  <a:tcPr/>
                </a:tc>
                <a:tc>
                  <a:txBody>
                    <a:bodyPr/>
                    <a:lstStyle/>
                    <a:p>
                      <a:pPr>
                        <a:spcBef>
                          <a:spcPts val="0"/>
                        </a:spcBef>
                      </a:pPr>
                      <a:r>
                        <a:rPr lang="en-US" sz="1400" dirty="0">
                          <a:solidFill>
                            <a:srgbClr val="C00000"/>
                          </a:solidFill>
                        </a:rPr>
                        <a:t>Assigned To:</a:t>
                      </a:r>
                    </a:p>
                  </a:txBody>
                  <a:tcPr/>
                </a:tc>
                <a:tc>
                  <a:txBody>
                    <a:bodyPr/>
                    <a:lstStyle/>
                    <a:p>
                      <a:pPr>
                        <a:spcBef>
                          <a:spcPts val="0"/>
                        </a:spcBef>
                      </a:pPr>
                      <a:r>
                        <a:rPr lang="en-US" sz="1400" dirty="0">
                          <a:solidFill>
                            <a:srgbClr val="C00000"/>
                          </a:solidFill>
                        </a:rPr>
                        <a:t>Due Date:</a:t>
                      </a:r>
                    </a:p>
                  </a:txBody>
                  <a:tcPr/>
                </a:tc>
                <a:extLst>
                  <a:ext uri="{0D108BD9-81ED-4DB2-BD59-A6C34878D82A}">
                    <a16:rowId xmlns:a16="http://schemas.microsoft.com/office/drawing/2014/main" val="10001"/>
                  </a:ext>
                </a:extLst>
              </a:tr>
              <a:tr h="374231">
                <a:tc>
                  <a:txBody>
                    <a:bodyPr/>
                    <a:lstStyle/>
                    <a:p>
                      <a:pPr>
                        <a:spcBef>
                          <a:spcPts val="0"/>
                        </a:spcBef>
                      </a:pPr>
                      <a:r>
                        <a:rPr lang="en-US" sz="1400" dirty="0"/>
                        <a:t>Develop preceptor training guide</a:t>
                      </a:r>
                    </a:p>
                  </a:txBody>
                  <a:tcPr/>
                </a:tc>
                <a:tc>
                  <a:txBody>
                    <a:bodyPr/>
                    <a:lstStyle/>
                    <a:p>
                      <a:pPr>
                        <a:spcBef>
                          <a:spcPts val="0"/>
                        </a:spcBef>
                      </a:pPr>
                      <a:r>
                        <a:rPr lang="en-US" sz="1400" dirty="0"/>
                        <a:t>Pauline</a:t>
                      </a:r>
                    </a:p>
                  </a:txBody>
                  <a:tcPr/>
                </a:tc>
                <a:tc>
                  <a:txBody>
                    <a:bodyPr/>
                    <a:lstStyle/>
                    <a:p>
                      <a:pPr>
                        <a:spcBef>
                          <a:spcPts val="0"/>
                        </a:spcBef>
                      </a:pPr>
                      <a:r>
                        <a:rPr lang="en-US" sz="1400" dirty="0"/>
                        <a:t>April 30, 2025</a:t>
                      </a:r>
                    </a:p>
                  </a:txBody>
                  <a:tcPr/>
                </a:tc>
                <a:extLst>
                  <a:ext uri="{0D108BD9-81ED-4DB2-BD59-A6C34878D82A}">
                    <a16:rowId xmlns:a16="http://schemas.microsoft.com/office/drawing/2014/main" val="2469417347"/>
                  </a:ext>
                </a:extLst>
              </a:tr>
              <a:tr h="187115">
                <a:tc>
                  <a:txBody>
                    <a:bodyPr/>
                    <a:lstStyle/>
                    <a:p>
                      <a:pPr>
                        <a:spcBef>
                          <a:spcPts val="0"/>
                        </a:spcBef>
                      </a:pPr>
                      <a:r>
                        <a:rPr lang="en-US" sz="1400" dirty="0"/>
                        <a:t>Develop weekly touch base forms</a:t>
                      </a:r>
                    </a:p>
                  </a:txBody>
                  <a:tcPr/>
                </a:tc>
                <a:tc>
                  <a:txBody>
                    <a:bodyPr/>
                    <a:lstStyle/>
                    <a:p>
                      <a:pPr>
                        <a:spcBef>
                          <a:spcPts val="0"/>
                        </a:spcBef>
                      </a:pPr>
                      <a:r>
                        <a:rPr lang="en-US" sz="1400" dirty="0"/>
                        <a:t>Pharmacy Staff</a:t>
                      </a:r>
                    </a:p>
                  </a:txBody>
                  <a:tcPr/>
                </a:tc>
                <a:tc>
                  <a:txBody>
                    <a:bodyPr/>
                    <a:lstStyle/>
                    <a:p>
                      <a:pPr>
                        <a:spcBef>
                          <a:spcPts val="0"/>
                        </a:spcBef>
                      </a:pPr>
                      <a:r>
                        <a:rPr lang="en-US" sz="1400" dirty="0"/>
                        <a:t>April 30, 2025</a:t>
                      </a:r>
                    </a:p>
                  </a:txBody>
                  <a:tcPr/>
                </a:tc>
                <a:extLst>
                  <a:ext uri="{0D108BD9-81ED-4DB2-BD59-A6C34878D82A}">
                    <a16:rowId xmlns:a16="http://schemas.microsoft.com/office/drawing/2014/main" val="1068840150"/>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3582915231"/>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spTree>
    <p:extLst>
      <p:ext uri="{BB962C8B-B14F-4D97-AF65-F5344CB8AC3E}">
        <p14:creationId xmlns:p14="http://schemas.microsoft.com/office/powerpoint/2010/main" val="3531604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Surgical Services</a:t>
            </a:r>
          </a:p>
        </p:txBody>
      </p:sp>
      <p:sp>
        <p:nvSpPr>
          <p:cNvPr id="3" name="Subtitle 2"/>
          <p:cNvSpPr>
            <a:spLocks noGrp="1"/>
          </p:cNvSpPr>
          <p:nvPr>
            <p:ph type="subTitle" idx="1"/>
          </p:nvPr>
        </p:nvSpPr>
        <p:spPr/>
        <p:txBody>
          <a:bodyPr/>
          <a:lstStyle/>
          <a:p>
            <a:r>
              <a:rPr lang="en-US" dirty="0"/>
              <a:t>Ambulatory Infusion Center (AIC)</a:t>
            </a:r>
          </a:p>
          <a:p>
            <a:r>
              <a:rPr lang="en-US" dirty="0"/>
              <a:t>Improving Workflow </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753819"/>
          <a:ext cx="5635625" cy="1356288"/>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723181">
                <a:tc>
                  <a:txBody>
                    <a:bodyPr/>
                    <a:lstStyle/>
                    <a:p>
                      <a:pPr algn="r"/>
                      <a:r>
                        <a:rPr lang="en-US" sz="1400" b="1" baseline="0" dirty="0">
                          <a:solidFill>
                            <a:srgbClr val="820000"/>
                          </a:solidFill>
                        </a:rPr>
                        <a:t>Presentation Date: March 25,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33107">
                <a:tc>
                  <a:txBody>
                    <a:bodyPr/>
                    <a:lstStyle/>
                    <a:p>
                      <a:pPr algn="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924067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86992" y="1177339"/>
          <a:ext cx="10321926" cy="1417317"/>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268707">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112517">
                <a:tc>
                  <a:txBody>
                    <a:bodyPr/>
                    <a:lstStyle/>
                    <a:p>
                      <a:pPr>
                        <a:spcBef>
                          <a:spcPts val="0"/>
                        </a:spcBef>
                      </a:pPr>
                      <a:r>
                        <a:rPr lang="en-US" sz="1400" dirty="0"/>
                        <a:t>KOM Target: </a:t>
                      </a:r>
                      <a:endParaRPr lang="en-US" sz="1400" dirty="0">
                        <a:solidFill>
                          <a:srgbClr val="FF0000"/>
                        </a:solidFill>
                      </a:endParaRPr>
                    </a:p>
                    <a:p>
                      <a:pPr marL="285750" indent="-285750">
                        <a:spcBef>
                          <a:spcPts val="0"/>
                        </a:spcBef>
                        <a:buFontTx/>
                        <a:buChar char="-"/>
                      </a:pPr>
                      <a:r>
                        <a:rPr lang="en-US" sz="1400" dirty="0">
                          <a:solidFill>
                            <a:srgbClr val="FF0000"/>
                          </a:solidFill>
                        </a:rPr>
                        <a:t>Process analysis and reimplementation with process improvement</a:t>
                      </a:r>
                    </a:p>
                    <a:p>
                      <a:pPr marL="285750" indent="-285750">
                        <a:spcBef>
                          <a:spcPts val="0"/>
                        </a:spcBef>
                        <a:buFontTx/>
                        <a:buChar char="-"/>
                      </a:pPr>
                      <a:r>
                        <a:rPr lang="en-US" sz="1400" dirty="0">
                          <a:solidFill>
                            <a:srgbClr val="FF0000"/>
                          </a:solidFill>
                        </a:rPr>
                        <a:t>Reduction/elimination in Pharmacy time spent on AIC treatment plans</a:t>
                      </a:r>
                    </a:p>
                    <a:p>
                      <a:pPr>
                        <a:spcBef>
                          <a:spcPts val="0"/>
                        </a:spcBef>
                      </a:pPr>
                      <a:r>
                        <a:rPr lang="en-US" sz="1400" dirty="0"/>
                        <a:t>Current KOM Status: </a:t>
                      </a:r>
                      <a:r>
                        <a:rPr lang="en-US" sz="1400" dirty="0">
                          <a:solidFill>
                            <a:srgbClr val="FF0000"/>
                          </a:solidFill>
                        </a:rPr>
                        <a:t>In process</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86992" y="4976759"/>
          <a:ext cx="10262008" cy="1533386"/>
        </p:xfrm>
        <a:graphic>
          <a:graphicData uri="http://schemas.openxmlformats.org/drawingml/2006/table">
            <a:tbl>
              <a:tblPr firstRow="1" bandRow="1">
                <a:tableStyleId>{6E25E649-3F16-4E02-A733-19D2CDBF48F0}</a:tableStyleId>
              </a:tblPr>
              <a:tblGrid>
                <a:gridCol w="10262008">
                  <a:extLst>
                    <a:ext uri="{9D8B030D-6E8A-4147-A177-3AD203B41FA5}">
                      <a16:colId xmlns:a16="http://schemas.microsoft.com/office/drawing/2014/main" val="20000"/>
                    </a:ext>
                  </a:extLst>
                </a:gridCol>
              </a:tblGrid>
              <a:tr h="567920">
                <a:tc>
                  <a:txBody>
                    <a:bodyPr/>
                    <a:lstStyle/>
                    <a:p>
                      <a:r>
                        <a:rPr lang="en-US" sz="1400" dirty="0"/>
                        <a:t>Team:</a:t>
                      </a:r>
                    </a:p>
                  </a:txBody>
                  <a:tcPr/>
                </a:tc>
                <a:extLst>
                  <a:ext uri="{0D108BD9-81ED-4DB2-BD59-A6C34878D82A}">
                    <a16:rowId xmlns:a16="http://schemas.microsoft.com/office/drawing/2014/main" val="10000"/>
                  </a:ext>
                </a:extLst>
              </a:tr>
              <a:tr h="965466">
                <a:tc>
                  <a:txBody>
                    <a:bodyPr/>
                    <a:lstStyle/>
                    <a:p>
                      <a:r>
                        <a:rPr lang="en-US" sz="1400" dirty="0"/>
                        <a:t>Project Leader: Sandra Bryan-Armstrong</a:t>
                      </a:r>
                    </a:p>
                    <a:p>
                      <a:r>
                        <a:rPr lang="en-US" sz="1400" dirty="0"/>
                        <a:t>Members:</a:t>
                      </a:r>
                      <a:r>
                        <a:rPr lang="en-US" sz="1400" baseline="0" dirty="0"/>
                        <a:t> Sarah Watkins, Jennifer </a:t>
                      </a:r>
                      <a:r>
                        <a:rPr lang="en-US" sz="1400" baseline="0" dirty="0" err="1"/>
                        <a:t>Bothum</a:t>
                      </a:r>
                      <a:r>
                        <a:rPr lang="en-US" sz="1400" baseline="0" dirty="0"/>
                        <a:t>, Pauline Cass, and Tom pharmacy, Ambulatory Surgery Team</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86992" y="2614471"/>
          <a:ext cx="4648282" cy="2315303"/>
        </p:xfrm>
        <a:graphic>
          <a:graphicData uri="http://schemas.openxmlformats.org/drawingml/2006/table">
            <a:tbl>
              <a:tblPr firstRow="1" bandRow="1">
                <a:tableStyleId>{6E25E649-3F16-4E02-A733-19D2CDBF48F0}</a:tableStyleId>
              </a:tblPr>
              <a:tblGrid>
                <a:gridCol w="4648282">
                  <a:extLst>
                    <a:ext uri="{9D8B030D-6E8A-4147-A177-3AD203B41FA5}">
                      <a16:colId xmlns:a16="http://schemas.microsoft.com/office/drawing/2014/main" val="20000"/>
                    </a:ext>
                  </a:extLst>
                </a:gridCol>
              </a:tblGrid>
              <a:tr h="726935">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83783">
                <a:tc>
                  <a:txBody>
                    <a:bodyPr/>
                    <a:lstStyle/>
                    <a:p>
                      <a:pPr>
                        <a:spcBef>
                          <a:spcPts val="0"/>
                        </a:spcBef>
                      </a:pPr>
                      <a:r>
                        <a:rPr lang="en-US" sz="1400" b="0" baseline="0" dirty="0">
                          <a:solidFill>
                            <a:srgbClr val="FF0000"/>
                          </a:solidFill>
                        </a:rPr>
                        <a:t>Breakdown of communication and workflows within AIC, Prior-Auth, and pharmacy. Patients being scheduled prior to obtaining all approvals successfully. Leading to patient dissatisfaction, and potential delay in patient care.</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5435274" y="2614471"/>
          <a:ext cx="5673644" cy="2743200"/>
        </p:xfrm>
        <a:graphic>
          <a:graphicData uri="http://schemas.openxmlformats.org/drawingml/2006/table">
            <a:tbl>
              <a:tblPr firstRow="1" bandRow="1">
                <a:tableStyleId>{6E25E649-3F16-4E02-A733-19D2CDBF48F0}</a:tableStyleId>
              </a:tblPr>
              <a:tblGrid>
                <a:gridCol w="5673644">
                  <a:extLst>
                    <a:ext uri="{9D8B030D-6E8A-4147-A177-3AD203B41FA5}">
                      <a16:colId xmlns:a16="http://schemas.microsoft.com/office/drawing/2014/main" val="20000"/>
                    </a:ext>
                  </a:extLst>
                </a:gridCol>
              </a:tblGrid>
              <a:tr h="65194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792856">
                <a:tc>
                  <a:txBody>
                    <a:bodyPr/>
                    <a:lstStyle/>
                    <a:p>
                      <a:pPr>
                        <a:spcBef>
                          <a:spcPts val="0"/>
                        </a:spcBef>
                      </a:pPr>
                      <a:r>
                        <a:rPr lang="en-US" sz="1400" dirty="0">
                          <a:solidFill>
                            <a:srgbClr val="FF0000"/>
                          </a:solidFill>
                        </a:rPr>
                        <a:t>A key target for prior authorization pharmacy and scheduling in an ambulatory care center is to minimize the time spent on the prior authorization process while maximizing successful approvals, ensuring timely access to necessary medications for patients while adhering to insurance guidelines; this can be achieved by streamlining workflows, utilizing technology, and proactively identifying medications that require prior authorization to avoid delays in patient care. </a:t>
                      </a:r>
                    </a:p>
                    <a:p>
                      <a:pPr>
                        <a:spcBef>
                          <a:spcPts val="0"/>
                        </a:spcBef>
                      </a:pP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67200" y="274638"/>
            <a:ext cx="50101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Sans Unicode"/>
                <a:ea typeface="+mn-ea"/>
                <a:cs typeface="+mn-cs"/>
              </a:rPr>
              <a:t>Ambulatory Infusion Center (AIC)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Sans Unicode"/>
                <a:ea typeface="+mn-ea"/>
                <a:cs typeface="+mn-cs"/>
              </a:rPr>
              <a:t>Improving Workflow </a:t>
            </a:r>
            <a:endParaRPr kumimoji="0" lang="en-US" sz="2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628763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5E6644E3-5F0B-FB7C-0E99-ADFEB4268DAF}"/>
              </a:ext>
            </a:extLst>
          </p:cNvPr>
          <p:cNvPicPr>
            <a:picLocks noChangeAspect="1"/>
          </p:cNvPicPr>
          <p:nvPr/>
        </p:nvPicPr>
        <p:blipFill>
          <a:blip r:embed="rId5"/>
          <a:stretch>
            <a:fillRect/>
          </a:stretch>
        </p:blipFill>
        <p:spPr>
          <a:xfrm>
            <a:off x="2074986" y="1742839"/>
            <a:ext cx="7288822" cy="3910615"/>
          </a:xfrm>
          <a:prstGeom prst="rect">
            <a:avLst/>
          </a:prstGeom>
        </p:spPr>
      </p:pic>
    </p:spTree>
    <p:extLst>
      <p:ext uri="{BB962C8B-B14F-4D97-AF65-F5344CB8AC3E}">
        <p14:creationId xmlns:p14="http://schemas.microsoft.com/office/powerpoint/2010/main" val="3551576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49811" y="1576037"/>
          <a:ext cx="9585271" cy="2103120"/>
        </p:xfrm>
        <a:graphic>
          <a:graphicData uri="http://schemas.openxmlformats.org/drawingml/2006/table">
            <a:tbl>
              <a:tblPr firstRow="1" bandRow="1">
                <a:tableStyleId>{6E25E649-3F16-4E02-A733-19D2CDBF48F0}</a:tableStyleId>
              </a:tblPr>
              <a:tblGrid>
                <a:gridCol w="3010174">
                  <a:extLst>
                    <a:ext uri="{9D8B030D-6E8A-4147-A177-3AD203B41FA5}">
                      <a16:colId xmlns:a16="http://schemas.microsoft.com/office/drawing/2014/main" val="20000"/>
                    </a:ext>
                  </a:extLst>
                </a:gridCol>
                <a:gridCol w="3091890">
                  <a:extLst>
                    <a:ext uri="{9D8B030D-6E8A-4147-A177-3AD203B41FA5}">
                      <a16:colId xmlns:a16="http://schemas.microsoft.com/office/drawing/2014/main" val="20001"/>
                    </a:ext>
                  </a:extLst>
                </a:gridCol>
                <a:gridCol w="3483207">
                  <a:extLst>
                    <a:ext uri="{9D8B030D-6E8A-4147-A177-3AD203B41FA5}">
                      <a16:colId xmlns:a16="http://schemas.microsoft.com/office/drawing/2014/main" val="20002"/>
                    </a:ext>
                  </a:extLst>
                </a:gridCol>
              </a:tblGrid>
              <a:tr h="307345">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07345">
                <a:tc>
                  <a:txBody>
                    <a:bodyPr/>
                    <a:lstStyle/>
                    <a:p>
                      <a:r>
                        <a:rPr lang="en-US" sz="1200" dirty="0"/>
                        <a:t>Bev did a current state analysis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We were evaluating our night and weekend AIC patient discrepancies took time to document workflow.</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February</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07345">
                <a:tc>
                  <a:txBody>
                    <a:bodyPr/>
                    <a:lstStyle/>
                    <a:p>
                      <a:r>
                        <a:rPr lang="en-US" sz="1200" dirty="0"/>
                        <a:t>Jen and prior auth team meeting coming to standardize process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Ensure accuracy and make sure all our I’s are dotted and T’s are crossed.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March</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07345">
                <a:tc>
                  <a:txBody>
                    <a:bodyPr/>
                    <a:lstStyle/>
                    <a:p>
                      <a:r>
                        <a:rPr lang="en-US" sz="1200" dirty="0"/>
                        <a:t>Tom in pharmacy to be looped in then we get to that point.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Pharmacy plays a role in infusions. Will support DS team when transitioning over care plan entry.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April/May</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72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Identifying metrics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New Project</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7"/>
          <a:ext cx="10312401" cy="1173447"/>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514214">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655287">
                <a:tc>
                  <a:txBody>
                    <a:bodyPr/>
                    <a:lstStyle/>
                    <a:p>
                      <a:pPr>
                        <a:spcBef>
                          <a:spcPts val="0"/>
                        </a:spcBef>
                      </a:pPr>
                      <a:r>
                        <a:rPr lang="en-US" sz="1400" dirty="0"/>
                        <a:t>1) Pharmacy will join the project in April/May.</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5568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Surgical Services</a:t>
            </a:r>
          </a:p>
        </p:txBody>
      </p:sp>
      <p:sp>
        <p:nvSpPr>
          <p:cNvPr id="3" name="Subtitle 2"/>
          <p:cNvSpPr>
            <a:spLocks noGrp="1"/>
          </p:cNvSpPr>
          <p:nvPr>
            <p:ph type="subTitle" idx="1"/>
          </p:nvPr>
        </p:nvSpPr>
        <p:spPr/>
        <p:txBody>
          <a:bodyPr/>
          <a:lstStyle/>
          <a:p>
            <a:r>
              <a:rPr lang="en-US" dirty="0"/>
              <a:t>Stabilization of Staffing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779698"/>
          <a:ext cx="5829392" cy="1140799"/>
        </p:xfrm>
        <a:graphic>
          <a:graphicData uri="http://schemas.openxmlformats.org/drawingml/2006/table">
            <a:tbl>
              <a:tblPr firstRow="1" bandRow="1">
                <a:tableStyleId>{5940675A-B579-460E-94D1-54222C63F5DA}</a:tableStyleId>
              </a:tblPr>
              <a:tblGrid>
                <a:gridCol w="5829392">
                  <a:extLst>
                    <a:ext uri="{9D8B030D-6E8A-4147-A177-3AD203B41FA5}">
                      <a16:colId xmlns:a16="http://schemas.microsoft.com/office/drawing/2014/main" val="20000"/>
                    </a:ext>
                  </a:extLst>
                </a:gridCol>
              </a:tblGrid>
              <a:tr h="470239">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3.26.24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0239">
                <a:tc>
                  <a:txBody>
                    <a:bodyPr/>
                    <a:lstStyle/>
                    <a:p>
                      <a:pPr algn="r"/>
                      <a:r>
                        <a:rPr lang="en-US" sz="1200" b="1" dirty="0">
                          <a:solidFill>
                            <a:srgbClr val="820000"/>
                          </a:solidFill>
                        </a:rPr>
                        <a:t>Document</a:t>
                      </a:r>
                      <a:r>
                        <a:rPr lang="en-US" sz="1200" b="1" baseline="0" dirty="0">
                          <a:solidFill>
                            <a:srgbClr val="820000"/>
                          </a:solidFill>
                        </a:rPr>
                        <a:t> Last Presented:</a:t>
                      </a:r>
                    </a:p>
                    <a:p>
                      <a:pPr algn="r"/>
                      <a:r>
                        <a:rPr lang="en-US" sz="1200" b="1" baseline="0" dirty="0">
                          <a:solidFill>
                            <a:srgbClr val="820000"/>
                          </a:solidFill>
                        </a:rPr>
                        <a:t>3.25.25</a:t>
                      </a:r>
                    </a:p>
                    <a:p>
                      <a:pPr algn="r"/>
                      <a:endParaRPr lang="en-US" sz="1400" b="1" baseline="0"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492522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86992" y="1177338"/>
          <a:ext cx="10321926" cy="1566751"/>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281684">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261951">
                <a:tc>
                  <a:txBody>
                    <a:bodyPr/>
                    <a:lstStyle/>
                    <a:p>
                      <a:pPr>
                        <a:spcBef>
                          <a:spcPts val="0"/>
                        </a:spcBef>
                      </a:pPr>
                      <a:r>
                        <a:rPr lang="en-US" sz="1400" dirty="0"/>
                        <a:t>KOM Target: 50% Reduction of agency use by July 1, 2024. 100% reduction of agency use by October 1, 2025</a:t>
                      </a:r>
                    </a:p>
                    <a:p>
                      <a:pPr>
                        <a:spcBef>
                          <a:spcPts val="0"/>
                        </a:spcBef>
                      </a:pPr>
                      <a:endParaRPr lang="en-US" sz="1400" dirty="0"/>
                    </a:p>
                    <a:p>
                      <a:pPr>
                        <a:spcBef>
                          <a:spcPts val="0"/>
                        </a:spcBef>
                      </a:pPr>
                      <a:r>
                        <a:rPr lang="en-US" sz="1400" dirty="0"/>
                        <a:t>Current KOM Status: </a:t>
                      </a:r>
                      <a:r>
                        <a:rPr lang="en-US" sz="1400" dirty="0">
                          <a:solidFill>
                            <a:srgbClr val="FF0000"/>
                          </a:solidFill>
                        </a:rPr>
                        <a:t>Agency usage at the start of the project was 6.3 FTE. As of April 2025, we are at 2.0 FTE, which reflects a 68% reduction. By May 10, 2025, we will be at 1.0 FTE, marking an 84% reduction.</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86992" y="4986338"/>
          <a:ext cx="10262008" cy="886597"/>
        </p:xfrm>
        <a:graphic>
          <a:graphicData uri="http://schemas.openxmlformats.org/drawingml/2006/table">
            <a:tbl>
              <a:tblPr firstRow="1" bandRow="1">
                <a:tableStyleId>{6E25E649-3F16-4E02-A733-19D2CDBF48F0}</a:tableStyleId>
              </a:tblPr>
              <a:tblGrid>
                <a:gridCol w="10262008">
                  <a:extLst>
                    <a:ext uri="{9D8B030D-6E8A-4147-A177-3AD203B41FA5}">
                      <a16:colId xmlns:a16="http://schemas.microsoft.com/office/drawing/2014/main" val="20000"/>
                    </a:ext>
                  </a:extLst>
                </a:gridCol>
              </a:tblGrid>
              <a:tr h="368437">
                <a:tc>
                  <a:txBody>
                    <a:bodyPr/>
                    <a:lstStyle/>
                    <a:p>
                      <a:r>
                        <a:rPr lang="en-US" sz="1400" dirty="0"/>
                        <a:t>Team:</a:t>
                      </a:r>
                    </a:p>
                  </a:txBody>
                  <a:tcPr/>
                </a:tc>
                <a:extLst>
                  <a:ext uri="{0D108BD9-81ED-4DB2-BD59-A6C34878D82A}">
                    <a16:rowId xmlns:a16="http://schemas.microsoft.com/office/drawing/2014/main" val="10000"/>
                  </a:ext>
                </a:extLst>
              </a:tr>
              <a:tr h="514802">
                <a:tc>
                  <a:txBody>
                    <a:bodyPr/>
                    <a:lstStyle/>
                    <a:p>
                      <a:r>
                        <a:rPr lang="en-US" sz="1400" dirty="0"/>
                        <a:t>Project Leader: Amy Hermes, Sandra Bryan-Armstrong</a:t>
                      </a:r>
                    </a:p>
                    <a:p>
                      <a:r>
                        <a:rPr lang="en-US" sz="1400" dirty="0"/>
                        <a:t>Members:</a:t>
                      </a:r>
                      <a:r>
                        <a:rPr lang="en-US" sz="1400" baseline="0" dirty="0"/>
                        <a:t> HR, Jane McGuire</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86993" y="2769326"/>
          <a:ext cx="5392922" cy="2213526"/>
        </p:xfrm>
        <a:graphic>
          <a:graphicData uri="http://schemas.openxmlformats.org/drawingml/2006/table">
            <a:tbl>
              <a:tblPr firstRow="1" bandRow="1">
                <a:tableStyleId>{6E25E649-3F16-4E02-A733-19D2CDBF48F0}</a:tableStyleId>
              </a:tblPr>
              <a:tblGrid>
                <a:gridCol w="5392922">
                  <a:extLst>
                    <a:ext uri="{9D8B030D-6E8A-4147-A177-3AD203B41FA5}">
                      <a16:colId xmlns:a16="http://schemas.microsoft.com/office/drawing/2014/main" val="20000"/>
                    </a:ext>
                  </a:extLst>
                </a:gridCol>
              </a:tblGrid>
              <a:tr h="721262">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482006">
                <a:tc>
                  <a:txBody>
                    <a:bodyPr/>
                    <a:lstStyle/>
                    <a:p>
                      <a:pPr>
                        <a:spcBef>
                          <a:spcPts val="0"/>
                        </a:spcBef>
                      </a:pPr>
                      <a:r>
                        <a:rPr lang="en-US" sz="1200" dirty="0"/>
                        <a:t>Wisconsin annual personnel survey early submissions reported registered nurse (RN) vacancy rates in the double digits for the first time since 2005. The frontline technical positions of certified nursing assistant (CNA), surgical tech, respiratory therapist and licensed practical nurse (LPN) round out the top five vacancy rates in the 2021 early surveys with digit vacancy rates in 2021 for seven of the 17 professions tracked in WHA’s annual workforce reports.</a:t>
                      </a:r>
                      <a:endParaRPr lang="en-US" sz="1200" baseline="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79915" y="2769326"/>
          <a:ext cx="4869085" cy="2203268"/>
        </p:xfrm>
        <a:graphic>
          <a:graphicData uri="http://schemas.openxmlformats.org/drawingml/2006/table">
            <a:tbl>
              <a:tblPr firstRow="1" bandRow="1">
                <a:tableStyleId>{6E25E649-3F16-4E02-A733-19D2CDBF48F0}</a:tableStyleId>
              </a:tblPr>
              <a:tblGrid>
                <a:gridCol w="4869085">
                  <a:extLst>
                    <a:ext uri="{9D8B030D-6E8A-4147-A177-3AD203B41FA5}">
                      <a16:colId xmlns:a16="http://schemas.microsoft.com/office/drawing/2014/main" val="20000"/>
                    </a:ext>
                  </a:extLst>
                </a:gridCol>
              </a:tblGrid>
              <a:tr h="72077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71748">
                <a:tc>
                  <a:txBody>
                    <a:bodyPr/>
                    <a:lstStyle/>
                    <a:p>
                      <a:pPr>
                        <a:spcBef>
                          <a:spcPts val="0"/>
                        </a:spcBef>
                      </a:pPr>
                      <a:r>
                        <a:rPr lang="en-US" sz="1400" dirty="0"/>
                        <a:t>While the use of agency has allowed for surgeries to continue as normal, financially this cannot be sustained. Continuity is important for both the safety of our patients, but also in establishing and sustaining “our team” which is important of the culture of the surgical services department.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cida Sans Unicode"/>
                <a:ea typeface="+mn-ea"/>
                <a:cs typeface="+mn-cs"/>
              </a:rPr>
              <a:t>Stabilization of Staffing</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06554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827690" y="1028399"/>
          <a:ext cx="9987603" cy="4724612"/>
        </p:xfrm>
        <a:graphic>
          <a:graphicData uri="http://schemas.openxmlformats.org/drawingml/2006/table">
            <a:tbl>
              <a:tblPr firstRow="1" bandRow="1">
                <a:tableStyleId>{6E25E649-3F16-4E02-A733-19D2CDBF48F0}</a:tableStyleId>
              </a:tblPr>
              <a:tblGrid>
                <a:gridCol w="3143132">
                  <a:extLst>
                    <a:ext uri="{9D8B030D-6E8A-4147-A177-3AD203B41FA5}">
                      <a16:colId xmlns:a16="http://schemas.microsoft.com/office/drawing/2014/main" val="20000"/>
                    </a:ext>
                  </a:extLst>
                </a:gridCol>
                <a:gridCol w="3218561">
                  <a:extLst>
                    <a:ext uri="{9D8B030D-6E8A-4147-A177-3AD203B41FA5}">
                      <a16:colId xmlns:a16="http://schemas.microsoft.com/office/drawing/2014/main" val="20001"/>
                    </a:ext>
                  </a:extLst>
                </a:gridCol>
                <a:gridCol w="3625910">
                  <a:extLst>
                    <a:ext uri="{9D8B030D-6E8A-4147-A177-3AD203B41FA5}">
                      <a16:colId xmlns:a16="http://schemas.microsoft.com/office/drawing/2014/main" val="20002"/>
                    </a:ext>
                  </a:extLst>
                </a:gridCol>
              </a:tblGrid>
              <a:tr h="325047">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9221">
                <a:tc>
                  <a:txBody>
                    <a:bodyPr/>
                    <a:lstStyle/>
                    <a:p>
                      <a:r>
                        <a:rPr lang="en-US" sz="1000" dirty="0">
                          <a:solidFill>
                            <a:schemeClr val="tx1"/>
                          </a:solidFill>
                        </a:rPr>
                        <a:t>Hire RNs that can scrub and circulate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Cross training is beneficial, and scrub RNs are cheaper than Surgical Tech travelers.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0.6 FTE Scrub RN started July 22, 2024 and replaced one Travel 0.8 FTE surgical tech.</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975140">
                <a:tc>
                  <a:txBody>
                    <a:bodyPr/>
                    <a:lstStyle/>
                    <a:p>
                      <a:r>
                        <a:rPr lang="en-US" sz="1000" dirty="0">
                          <a:solidFill>
                            <a:schemeClr val="tx1"/>
                          </a:solidFill>
                        </a:rPr>
                        <a:t>Hire operating room assistant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Operating room assistants can be trained as endo techs and to hold retractors. Leaving surgical tech to tech. Each surgical case requires 1 surgical tech, all total joints require 2. One to tech and one to hold retractors.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Ongoing recruitment – Hired Mallory PRN Sterile Processing tech as Operating Room Assistant working on training. November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274752">
                <a:tc>
                  <a:txBody>
                    <a:bodyPr/>
                    <a:lstStyle/>
                    <a:p>
                      <a:r>
                        <a:rPr lang="en-US" sz="1000" dirty="0"/>
                        <a:t>Hired ST Weekender On Call Position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t>Reduce burden of call for ST team members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0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274752">
                <a:tc>
                  <a:txBody>
                    <a:bodyPr/>
                    <a:lstStyle/>
                    <a:p>
                      <a:r>
                        <a:rPr lang="en-US" sz="1000" dirty="0"/>
                        <a:t>In process of hiring OR RN Weekender On Call Position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t>Reduce burden of call for OR RN team members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Allie. RN started  January 6</a:t>
                      </a:r>
                      <a:r>
                        <a:rPr lang="en-US" sz="1000" baseline="30000" dirty="0">
                          <a:solidFill>
                            <a:srgbClr val="FF0000"/>
                          </a:solidFill>
                        </a:rPr>
                        <a:t>th</a:t>
                      </a:r>
                      <a:r>
                        <a:rPr lang="en-US" sz="1000" dirty="0">
                          <a:solidFill>
                            <a:srgbClr val="FF0000"/>
                          </a:solidFill>
                        </a:rPr>
                        <a:t> as the RN Weekender ON-Call Circulating RN and PACU RN. She will pick up a 0.5 FTE and is willing to train as a scrub RN.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258933">
                <a:tc>
                  <a:txBody>
                    <a:bodyPr/>
                    <a:lstStyle/>
                    <a:p>
                      <a:r>
                        <a:rPr lang="en-US" sz="1000" b="0" dirty="0">
                          <a:solidFill>
                            <a:schemeClr val="tx1"/>
                          </a:solidFill>
                        </a:rPr>
                        <a:t>Hired a Surgical Tech Student From St. Ambrose College. Completed all her Didactic portion.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Hiring experienced STs is difficult. Growing our own provides a commitment and decreases turnover and stability of team.</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err="1">
                          <a:solidFill>
                            <a:schemeClr val="tx1"/>
                          </a:solidFill>
                        </a:rPr>
                        <a:t>Ayva</a:t>
                      </a:r>
                      <a:r>
                        <a:rPr lang="en-US" sz="1000" dirty="0">
                          <a:solidFill>
                            <a:schemeClr val="tx1"/>
                          </a:solidFill>
                        </a:rPr>
                        <a:t> started December 16</a:t>
                      </a:r>
                      <a:r>
                        <a:rPr lang="en-US" sz="1000" baseline="30000" dirty="0">
                          <a:solidFill>
                            <a:schemeClr val="tx1"/>
                          </a:solidFill>
                        </a:rPr>
                        <a:t>th</a:t>
                      </a:r>
                      <a:r>
                        <a:rPr lang="en-US" sz="1000" dirty="0">
                          <a:solidFill>
                            <a:schemeClr val="tx1"/>
                          </a:solidFill>
                        </a:rPr>
                        <a:t> as 0.8 FTE. </a:t>
                      </a:r>
                    </a:p>
                    <a:p>
                      <a:r>
                        <a:rPr lang="en-US" sz="1000" dirty="0" err="1">
                          <a:solidFill>
                            <a:srgbClr val="FF0000"/>
                          </a:solidFill>
                        </a:rPr>
                        <a:t>Ayva</a:t>
                      </a:r>
                      <a:r>
                        <a:rPr lang="en-US" sz="1000" dirty="0">
                          <a:solidFill>
                            <a:srgbClr val="FF0000"/>
                          </a:solidFill>
                        </a:rPr>
                        <a:t> sat for her certification on 2/28/25 and passed. She currently has 54 out of the 125 required cases to be fully certified. Goal Summer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25047">
                <a:tc>
                  <a:txBody>
                    <a:bodyPr/>
                    <a:lstStyle/>
                    <a:p>
                      <a:r>
                        <a:rPr lang="en-US" sz="1000" dirty="0">
                          <a:solidFill>
                            <a:schemeClr val="tx1"/>
                          </a:solidFill>
                        </a:rPr>
                        <a:t>Surgical Tech clinical rotations – Black Hawk Tech</a:t>
                      </a: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r>
                        <a:rPr lang="en-US" sz="1000" dirty="0">
                          <a:solidFill>
                            <a:srgbClr val="FF0000"/>
                          </a:solidFill>
                        </a:rPr>
                        <a:t>Posted PRN positions (First Assist/Surgical Tech, Circulating RN, SPD Tech)</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Recruitment of Surgical Tech Students</a:t>
                      </a: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r>
                        <a:rPr lang="en-US" sz="1000" dirty="0">
                          <a:solidFill>
                            <a:srgbClr val="FF0000"/>
                          </a:solidFill>
                        </a:rPr>
                        <a:t>Per diem staff help support the team while also providing an opportunity to recruit potential new candidates.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Ongoing.</a:t>
                      </a:r>
                    </a:p>
                    <a:p>
                      <a:r>
                        <a:rPr lang="en-US" sz="1000" dirty="0">
                          <a:solidFill>
                            <a:srgbClr val="FF0000"/>
                          </a:solidFill>
                        </a:rPr>
                        <a:t>Hunter is one of our surgical tech students who has applied for a PRN position in SPD. He is set to graduate in May 2026 and plans to transition into the tech role after graduation. </a:t>
                      </a:r>
                    </a:p>
                    <a:p>
                      <a:endParaRPr lang="en-US" sz="1000" dirty="0">
                        <a:solidFill>
                          <a:srgbClr val="FF0000"/>
                        </a:solidFill>
                      </a:endParaRPr>
                    </a:p>
                    <a:p>
                      <a:r>
                        <a:rPr lang="en-US" sz="1000" dirty="0">
                          <a:solidFill>
                            <a:srgbClr val="FF0000"/>
                          </a:solidFill>
                        </a:rPr>
                        <a:t>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45613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Chart 3">
            <a:extLst>
              <a:ext uri="{FF2B5EF4-FFF2-40B4-BE49-F238E27FC236}">
                <a16:creationId xmlns:a16="http://schemas.microsoft.com/office/drawing/2014/main" id="{0B2CE74F-8534-C12E-050D-7C3391E44147}"/>
              </a:ext>
            </a:extLst>
          </p:cNvPr>
          <p:cNvGraphicFramePr>
            <a:graphicFrameLocks/>
          </p:cNvGraphicFramePr>
          <p:nvPr/>
        </p:nvGraphicFramePr>
        <p:xfrm>
          <a:off x="2145792" y="1545340"/>
          <a:ext cx="7888224" cy="44287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628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18836" y="1325868"/>
          <a:ext cx="10303164" cy="4584524"/>
        </p:xfrm>
        <a:graphic>
          <a:graphicData uri="http://schemas.openxmlformats.org/drawingml/2006/table">
            <a:tbl>
              <a:tblPr firstRow="1" bandRow="1">
                <a:tableStyleId>{6E25E649-3F16-4E02-A733-19D2CDBF48F0}</a:tableStyleId>
              </a:tblPr>
              <a:tblGrid>
                <a:gridCol w="3289083">
                  <a:extLst>
                    <a:ext uri="{9D8B030D-6E8A-4147-A177-3AD203B41FA5}">
                      <a16:colId xmlns:a16="http://schemas.microsoft.com/office/drawing/2014/main" val="20000"/>
                    </a:ext>
                  </a:extLst>
                </a:gridCol>
                <a:gridCol w="4580299">
                  <a:extLst>
                    <a:ext uri="{9D8B030D-6E8A-4147-A177-3AD203B41FA5}">
                      <a16:colId xmlns:a16="http://schemas.microsoft.com/office/drawing/2014/main" val="20001"/>
                    </a:ext>
                  </a:extLst>
                </a:gridCol>
                <a:gridCol w="2433782">
                  <a:extLst>
                    <a:ext uri="{9D8B030D-6E8A-4147-A177-3AD203B41FA5}">
                      <a16:colId xmlns:a16="http://schemas.microsoft.com/office/drawing/2014/main" val="20002"/>
                    </a:ext>
                  </a:extLst>
                </a:gridCol>
              </a:tblGrid>
              <a:tr h="334767">
                <a:tc>
                  <a:txBody>
                    <a:bodyPr/>
                    <a:lstStyle/>
                    <a:p>
                      <a:r>
                        <a:rPr lang="en-US"/>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251076">
                <a:tc>
                  <a:txBody>
                    <a:bodyPr/>
                    <a:lstStyle/>
                    <a:p>
                      <a:pPr algn="l" fontAlgn="ctr"/>
                      <a:r>
                        <a:rPr lang="en-US" sz="1400" b="1" i="0" u="none" strike="noStrike">
                          <a:solidFill>
                            <a:srgbClr val="000000"/>
                          </a:solidFill>
                          <a:effectLst/>
                          <a:latin typeface="Aptos Narrow" panose="020B0004020202020204" pitchFamily="34" charset="0"/>
                        </a:rPr>
                        <a:t>Gather project team</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ensure the necessary stakeholders are involved in the project</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Sep-24</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18459">
                <a:tc>
                  <a:txBody>
                    <a:bodyPr/>
                    <a:lstStyle/>
                    <a:p>
                      <a:pPr algn="l" fontAlgn="ctr"/>
                      <a:r>
                        <a:rPr lang="en-US" sz="1400" b="1" i="0" u="none" strike="noStrike">
                          <a:solidFill>
                            <a:srgbClr val="000000"/>
                          </a:solidFill>
                          <a:effectLst/>
                          <a:latin typeface="Aptos Narrow" panose="020B0004020202020204" pitchFamily="34" charset="0"/>
                        </a:rPr>
                        <a:t>Discuss opportunities and goals</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align the team on the purpose and objectives of the program</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Sep-24</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418459">
                <a:tc>
                  <a:txBody>
                    <a:bodyPr/>
                    <a:lstStyle/>
                    <a:p>
                      <a:pPr algn="l" fontAlgn="ctr"/>
                      <a:r>
                        <a:rPr lang="en-US" sz="1400" b="1" i="0" u="none" strike="noStrike">
                          <a:solidFill>
                            <a:srgbClr val="000000"/>
                          </a:solidFill>
                          <a:effectLst/>
                          <a:latin typeface="Aptos Narrow" panose="020B0004020202020204" pitchFamily="34" charset="0"/>
                        </a:rPr>
                        <a:t>Develop program</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create a clear framework for the program's design and execution</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September 2024 - October 2024</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585843">
                <a:tc>
                  <a:txBody>
                    <a:bodyPr/>
                    <a:lstStyle/>
                    <a:p>
                      <a:pPr algn="l" fontAlgn="ctr"/>
                      <a:r>
                        <a:rPr lang="en-US" sz="1400" b="1" i="0" u="none" strike="noStrike">
                          <a:solidFill>
                            <a:srgbClr val="000000"/>
                          </a:solidFill>
                          <a:effectLst/>
                          <a:latin typeface="Aptos Narrow" panose="020B0004020202020204" pitchFamily="34" charset="0"/>
                        </a:rPr>
                        <a:t>Create / Analyze documentation template</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ensure the program is compliant with billing and coding standards</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September 2024 - October 2024</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418459">
                <a:tc>
                  <a:txBody>
                    <a:bodyPr/>
                    <a:lstStyle/>
                    <a:p>
                      <a:pPr algn="l" fontAlgn="ctr"/>
                      <a:r>
                        <a:rPr lang="en-US" sz="1400" b="1" i="0" u="none" strike="noStrike">
                          <a:solidFill>
                            <a:srgbClr val="000000"/>
                          </a:solidFill>
                          <a:effectLst/>
                          <a:latin typeface="Aptos Narrow" panose="020B0004020202020204" pitchFamily="34" charset="0"/>
                        </a:rPr>
                        <a:t>Initiate pilot program</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start testing the program with a select group of patients</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November 2024</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431800">
                <a:tc>
                  <a:txBody>
                    <a:bodyPr/>
                    <a:lstStyle/>
                    <a:p>
                      <a:pPr algn="l" fontAlgn="ctr"/>
                      <a:r>
                        <a:rPr lang="fr-FR" sz="1400" b="1" i="0" u="none" strike="noStrike">
                          <a:solidFill>
                            <a:srgbClr val="000000"/>
                          </a:solidFill>
                          <a:effectLst/>
                          <a:latin typeface="Aptos Narrow" panose="020B0004020202020204" pitchFamily="34" charset="0"/>
                        </a:rPr>
                        <a:t>Run Pilot </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provide evidence-based interventions for heart failure patients</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November 2024 - March 2025</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34767">
                <a:tc>
                  <a:txBody>
                    <a:bodyPr/>
                    <a:lstStyle/>
                    <a:p>
                      <a:pPr algn="l" fontAlgn="ctr"/>
                      <a:r>
                        <a:rPr lang="en-US" sz="1400" b="1" i="0" u="none" strike="noStrike">
                          <a:solidFill>
                            <a:srgbClr val="000000"/>
                          </a:solidFill>
                          <a:effectLst/>
                          <a:latin typeface="Aptos Narrow" panose="020B0004020202020204" pitchFamily="34" charset="0"/>
                        </a:rPr>
                        <a:t>Collect and analyze data</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assess the program's impact and identify areas for improvement</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Apr-25</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55600">
                <a:tc>
                  <a:txBody>
                    <a:bodyPr/>
                    <a:lstStyle/>
                    <a:p>
                      <a:pPr algn="l" fontAlgn="ctr"/>
                      <a:r>
                        <a:rPr lang="en-US" sz="1400" b="1" i="0" u="none" strike="noStrike">
                          <a:solidFill>
                            <a:srgbClr val="000000"/>
                          </a:solidFill>
                          <a:effectLst/>
                          <a:latin typeface="Aptos Narrow"/>
                        </a:rPr>
                        <a:t>Evaluate  outcomes</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refine the program based on initial results and feedback</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May-25</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34767">
                <a:tc>
                  <a:txBody>
                    <a:bodyPr/>
                    <a:lstStyle/>
                    <a:p>
                      <a:pPr algn="l" fontAlgn="ctr"/>
                      <a:r>
                        <a:rPr lang="en-US" sz="1400" b="1" i="0" u="none" strike="noStrike">
                          <a:solidFill>
                            <a:srgbClr val="000000"/>
                          </a:solidFill>
                          <a:effectLst/>
                          <a:latin typeface="Aptos Narrow" panose="020B0004020202020204" pitchFamily="34" charset="0"/>
                        </a:rPr>
                        <a:t>Discuss next steps</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determine whether the program should be expanded or modified</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May-25</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34767">
                <a:tc>
                  <a:txBody>
                    <a:bodyPr/>
                    <a:lstStyle/>
                    <a:p>
                      <a:pPr algn="ctr" fontAlgn="ctr"/>
                      <a:endParaRPr lang="en-US" sz="1400" b="1" i="0" u="none" strike="noStrike">
                        <a:solidFill>
                          <a:srgbClr val="000000"/>
                        </a:solidFill>
                        <a:effectLst/>
                        <a:latin typeface="Aptos Narrow" panose="020B0004020202020204" pitchFamily="34" charset="0"/>
                      </a:endParaRP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ctr" fontAlgn="ctr"/>
                      <a:endParaRPr lang="en-US" sz="1100" b="0" i="0" u="none" strike="noStrike">
                        <a:solidFill>
                          <a:srgbClr val="000000"/>
                        </a:solidFill>
                        <a:effectLst/>
                        <a:latin typeface="Aptos Narrow" panose="020B0004020202020204" pitchFamily="34" charset="0"/>
                      </a:endParaRP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ctr" fontAlgn="ctr"/>
                      <a:endParaRPr lang="en-US" sz="1100" b="0" i="0" u="none" strike="noStrike">
                        <a:solidFill>
                          <a:srgbClr val="000000"/>
                        </a:solidFill>
                        <a:effectLst/>
                        <a:latin typeface="Aptos Narrow" panose="020B0004020202020204" pitchFamily="34" charset="0"/>
                      </a:endParaRP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34767">
                <a:tc>
                  <a:txBody>
                    <a:bodyPr/>
                    <a:lstStyle/>
                    <a:p>
                      <a:pPr algn="ctr" fontAlgn="ctr"/>
                      <a:endParaRPr lang="en-US" sz="1400" b="1" i="0" u="none" strike="noStrike">
                        <a:solidFill>
                          <a:srgbClr val="000000"/>
                        </a:solidFill>
                        <a:effectLst/>
                        <a:latin typeface="Aptos Narrow" panose="020B0004020202020204" pitchFamily="34" charset="0"/>
                      </a:endParaRP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ctr" fontAlgn="ctr"/>
                      <a:endParaRPr lang="en-US" sz="1100" b="0" i="0" u="none" strike="noStrike">
                        <a:solidFill>
                          <a:srgbClr val="000000"/>
                        </a:solidFill>
                        <a:effectLst/>
                        <a:latin typeface="Aptos Narrow" panose="020B0004020202020204" pitchFamily="34" charset="0"/>
                      </a:endParaRP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ctr" fontAlgn="ctr"/>
                      <a:endParaRPr lang="en-US" sz="1100" b="0" i="0" u="none" strike="noStrike">
                        <a:solidFill>
                          <a:srgbClr val="000000"/>
                        </a:solidFill>
                        <a:effectLst/>
                        <a:latin typeface="Aptos Narrow" panose="020B0004020202020204" pitchFamily="34" charset="0"/>
                      </a:endParaRP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2662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2"/>
          <a:ext cx="10312401" cy="87269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15499">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415499">
                <a:tc>
                  <a:txBody>
                    <a:bodyPr/>
                    <a:lstStyle/>
                    <a:p>
                      <a:pPr marL="171450" indent="-171450">
                        <a:spcBef>
                          <a:spcPts val="0"/>
                        </a:spcBef>
                        <a:buFont typeface="Arial" panose="020B0604020202020204" pitchFamily="34" charset="0"/>
                        <a:buChar char="•"/>
                      </a:pPr>
                      <a:r>
                        <a:rPr lang="en-US" sz="1200" dirty="0">
                          <a:solidFill>
                            <a:schemeClr val="tx1"/>
                          </a:solidFill>
                        </a:rPr>
                        <a:t>Agency usage at the start of the project was 6.3 FTE. As of April 2025, we have made a 68% reduction, bringing us to 2.0 FTE. By May 2025, we project an 84% reduction.</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5" y="2031893"/>
          <a:ext cx="10321926" cy="1407142"/>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29476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102342">
                <a:tc>
                  <a:txBody>
                    <a:bodyPr/>
                    <a:lstStyle/>
                    <a:p>
                      <a:pPr marL="285750" indent="-285750">
                        <a:spcBef>
                          <a:spcPts val="0"/>
                        </a:spcBef>
                        <a:buFont typeface="Arial" panose="020B0604020202020204" pitchFamily="34" charset="0"/>
                        <a:buChar char="•"/>
                      </a:pPr>
                      <a:r>
                        <a:rPr lang="en-US" sz="1200" dirty="0">
                          <a:solidFill>
                            <a:schemeClr val="tx1"/>
                          </a:solidFill>
                        </a:rPr>
                        <a:t>Surgical techs continue to be difficult to hire. To address this, we’ve hired RNs with surgical tech experience, which is more cost-effective than utilizing surgical tech travelers. We’ve also hired a surgical tech for the weekender on-call position, which is considered PRN as it only involves call hours, and an OR RN for the same role. These positions are not counted as full-time equivalents (FTEs). Additionally, we have posted PRN positions for First Assist Surgical Techs, OR RN circulators, and SPD techs. Being creative with staffing has been crucial to stabilizing the team, and cross-training staff has further supported team stability.</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2760496"/>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617479">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2143017">
                <a:tc>
                  <a:txBody>
                    <a:bodyPr/>
                    <a:lstStyle/>
                    <a:p>
                      <a:pPr marL="285750" indent="-285750">
                        <a:spcBef>
                          <a:spcPts val="0"/>
                        </a:spcBef>
                        <a:buFont typeface="Arial" panose="020B0604020202020204" pitchFamily="34" charset="0"/>
                        <a:buChar char="•"/>
                      </a:pPr>
                      <a:r>
                        <a:rPr lang="en-US" sz="1400" dirty="0">
                          <a:solidFill>
                            <a:schemeClr val="tx1"/>
                          </a:solidFill>
                        </a:rPr>
                        <a:t>Continued work with STAT 605 to “grow our own STs”</a:t>
                      </a:r>
                    </a:p>
                    <a:p>
                      <a:pPr marL="285750" indent="-285750">
                        <a:spcBef>
                          <a:spcPts val="0"/>
                        </a:spcBef>
                        <a:buFont typeface="Arial" panose="020B0604020202020204" pitchFamily="34" charset="0"/>
                        <a:buChar char="•"/>
                      </a:pPr>
                      <a:r>
                        <a:rPr lang="en-US" sz="1400" dirty="0">
                          <a:solidFill>
                            <a:schemeClr val="tx1"/>
                          </a:solidFill>
                        </a:rPr>
                        <a:t>Connected with Madison College ST Advisory Committee</a:t>
                      </a:r>
                    </a:p>
                    <a:p>
                      <a:pPr marL="285750" indent="-285750">
                        <a:spcBef>
                          <a:spcPts val="0"/>
                        </a:spcBef>
                        <a:buFont typeface="Arial" panose="020B0604020202020204" pitchFamily="34" charset="0"/>
                        <a:buChar char="•"/>
                      </a:pPr>
                      <a:r>
                        <a:rPr lang="en-US" sz="1400" dirty="0">
                          <a:solidFill>
                            <a:schemeClr val="tx1"/>
                          </a:solidFill>
                        </a:rPr>
                        <a:t>Continue to work with Black Hawk Tech taking SPD and ST students.</a:t>
                      </a:r>
                    </a:p>
                    <a:p>
                      <a:pPr marL="285750" indent="-285750">
                        <a:spcBef>
                          <a:spcPts val="0"/>
                        </a:spcBef>
                        <a:buFont typeface="Arial" panose="020B0604020202020204" pitchFamily="34" charset="0"/>
                        <a:buChar char="•"/>
                      </a:pPr>
                      <a:r>
                        <a:rPr lang="en-US" sz="1400" dirty="0">
                          <a:solidFill>
                            <a:schemeClr val="tx1"/>
                          </a:solidFill>
                        </a:rPr>
                        <a:t>Continue to promote PRN positions.</a:t>
                      </a:r>
                    </a:p>
                    <a:p>
                      <a:pPr marL="285750" indent="-285750">
                        <a:spcBef>
                          <a:spcPts val="0"/>
                        </a:spcBef>
                        <a:buFont typeface="Arial" panose="020B0604020202020204" pitchFamily="34" charset="0"/>
                        <a:buChar char="•"/>
                      </a:pPr>
                      <a:r>
                        <a:rPr lang="en-US" sz="1400" dirty="0">
                          <a:solidFill>
                            <a:schemeClr val="tx1"/>
                          </a:solidFill>
                        </a:rPr>
                        <a:t>Continue to cross train staff. </a:t>
                      </a:r>
                    </a:p>
                    <a:p>
                      <a:pPr marL="285750" indent="-285750">
                        <a:spcBef>
                          <a:spcPts val="0"/>
                        </a:spcBef>
                        <a:buFont typeface="Arial" panose="020B0604020202020204" pitchFamily="34" charset="0"/>
                        <a:buChar char="•"/>
                      </a:pPr>
                      <a:endParaRPr lang="en-US" sz="1400" dirty="0">
                        <a:solidFill>
                          <a:schemeClr val="tx1"/>
                        </a:solidFill>
                      </a:endParaRP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234152"/>
          <a:ext cx="10312401" cy="8229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159431">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 </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04770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Environmental Services</a:t>
            </a:r>
          </a:p>
        </p:txBody>
      </p:sp>
      <p:sp>
        <p:nvSpPr>
          <p:cNvPr id="3" name="Subtitle 2"/>
          <p:cNvSpPr>
            <a:spLocks noGrp="1"/>
          </p:cNvSpPr>
          <p:nvPr>
            <p:ph type="subTitle" idx="1"/>
          </p:nvPr>
        </p:nvSpPr>
        <p:spPr/>
        <p:txBody>
          <a:bodyPr/>
          <a:lstStyle/>
          <a:p>
            <a:r>
              <a:rPr lang="en-US" dirty="0"/>
              <a:t>Hazardous Waste Accumulation Area Inspection </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baseline="0" dirty="0">
                          <a:solidFill>
                            <a:srgbClr val="820000"/>
                          </a:solidFill>
                        </a:rPr>
                        <a:t>Presentation Date: March 25,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December 3, 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865787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Full implementation of a Hazardous Waste Accumulation Inspection program. (4 steps to reach full implementation)</a:t>
                      </a:r>
                    </a:p>
                    <a:p>
                      <a:pPr>
                        <a:spcBef>
                          <a:spcPts val="0"/>
                        </a:spcBef>
                      </a:pPr>
                      <a:r>
                        <a:rPr lang="en-US" sz="1400" dirty="0"/>
                        <a:t>Current KOM Status: 75% (3 of 4 steps have been completed)</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4503993"/>
          <a:ext cx="10321926" cy="1023861"/>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 Environmental Services (EVS) and Environment of Care (EOC) </a:t>
                      </a:r>
                    </a:p>
                  </a:txBody>
                  <a:tcPr/>
                </a:tc>
                <a:extLst>
                  <a:ext uri="{0D108BD9-81ED-4DB2-BD59-A6C34878D82A}">
                    <a16:rowId xmlns:a16="http://schemas.microsoft.com/office/drawing/2014/main" val="10000"/>
                  </a:ext>
                </a:extLst>
              </a:tr>
              <a:tr h="653021">
                <a:tc>
                  <a:txBody>
                    <a:bodyPr/>
                    <a:lstStyle/>
                    <a:p>
                      <a:r>
                        <a:rPr lang="en-US" sz="1400" dirty="0"/>
                        <a:t>Project Leader: Angie Rowin </a:t>
                      </a:r>
                      <a:r>
                        <a:rPr lang="en-US" sz="1400" dirty="0" err="1"/>
                        <a:t>Tippit</a:t>
                      </a:r>
                      <a:endParaRPr lang="en-US" sz="1400" dirty="0"/>
                    </a:p>
                    <a:p>
                      <a:r>
                        <a:rPr lang="en-US" sz="1400" dirty="0"/>
                        <a:t>Members:</a:t>
                      </a:r>
                      <a:r>
                        <a:rPr lang="en-US" sz="1400" baseline="0" dirty="0"/>
                        <a:t> Pauline Cass, Emily Syring and Jason Schoville. As well as key members of the EOC Committee.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46124" y="2217925"/>
          <a:ext cx="5186029" cy="2286068"/>
        </p:xfrm>
        <a:graphic>
          <a:graphicData uri="http://schemas.openxmlformats.org/drawingml/2006/table">
            <a:tbl>
              <a:tblPr firstRow="1" bandRow="1">
                <a:tableStyleId>{6E25E649-3F16-4E02-A733-19D2CDBF48F0}</a:tableStyleId>
              </a:tblPr>
              <a:tblGrid>
                <a:gridCol w="5186029">
                  <a:extLst>
                    <a:ext uri="{9D8B030D-6E8A-4147-A177-3AD203B41FA5}">
                      <a16:colId xmlns:a16="http://schemas.microsoft.com/office/drawing/2014/main" val="20000"/>
                    </a:ext>
                  </a:extLst>
                </a:gridCol>
              </a:tblGrid>
              <a:tr h="551699">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54548">
                <a:tc>
                  <a:txBody>
                    <a:bodyPr/>
                    <a:lstStyle/>
                    <a:p>
                      <a:pPr>
                        <a:spcBef>
                          <a:spcPts val="0"/>
                        </a:spcBef>
                      </a:pPr>
                      <a:r>
                        <a:rPr lang="en-US" sz="1400" dirty="0"/>
                        <a:t>During DNV survey it was documented and cited that no weekly documented inspection for a small quantity generator of the central accumulation area. Weekly inspection is a must looking for leaking and for deterioration of containers caused by corrosion or other factors. </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5932153" y="2217926"/>
          <a:ext cx="5116847" cy="2295671"/>
        </p:xfrm>
        <a:graphic>
          <a:graphicData uri="http://schemas.openxmlformats.org/drawingml/2006/table">
            <a:tbl>
              <a:tblPr firstRow="1" bandRow="1">
                <a:tableStyleId>{6E25E649-3F16-4E02-A733-19D2CDBF48F0}</a:tableStyleId>
              </a:tblPr>
              <a:tblGrid>
                <a:gridCol w="5116847">
                  <a:extLst>
                    <a:ext uri="{9D8B030D-6E8A-4147-A177-3AD203B41FA5}">
                      <a16:colId xmlns:a16="http://schemas.microsoft.com/office/drawing/2014/main" val="20000"/>
                    </a:ext>
                  </a:extLst>
                </a:gridCol>
              </a:tblGrid>
              <a:tr h="721916">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564151">
                <a:tc>
                  <a:txBody>
                    <a:bodyPr/>
                    <a:lstStyle/>
                    <a:p>
                      <a:pPr>
                        <a:spcBef>
                          <a:spcPts val="0"/>
                        </a:spcBef>
                      </a:pPr>
                      <a:r>
                        <a:rPr lang="en-US" sz="1400" dirty="0"/>
                        <a:t>This project supports full compliance with the NIAHO standards and conditions of participation of our accreditation program and CMS. As well as our quality and safety pillars.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187556" y="743774"/>
            <a:ext cx="5048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Hazardous Waste Accumulation Area Inspection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48822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12572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t>Create a document for weekly inspections of hazardous accumulation area. Document must include identification, description, date, including looking for leaking containers, deterioration, corrosion or other factors.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To be in full compliance with NIAHO standards and Conditions of Participation. A method for monitoring frequency, measures of effectiveness and evidence of compliance.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October 8th, 9th, and 10th.  The Hazardous Waste Accumulation Area Inspection Log was created and implemented with first and second inspection occurred on 10/9/2024 and 10/10/2024. </a:t>
                      </a:r>
                      <a:r>
                        <a:rPr lang="en-US" sz="1200" b="0" dirty="0"/>
                        <a:t>Completed</a:t>
                      </a:r>
                      <a:r>
                        <a:rPr lang="en-US" sz="1200" b="1" dirty="0"/>
                        <a:t>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Weekly scheduling of inspections of hazardous accumulation site scheduled on Outlook for both manager and coordinator.</a:t>
                      </a:r>
                    </a:p>
                    <a:p>
                      <a:r>
                        <a:rPr lang="en-US" sz="1200" dirty="0"/>
                        <a:t>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Ongoing scheduling was created in Outlook for weekly calendar tasks/reminders to complete inspection/monitoring.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10/30/2024 </a:t>
                      </a:r>
                      <a:r>
                        <a:rPr lang="en-US" sz="1200" b="0" dirty="0"/>
                        <a:t>Completed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200" dirty="0"/>
                        <a:t>Education was provided to manager and coordinator.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Required within 60 calendar days of survey end date.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10/10/2024 </a:t>
                      </a:r>
                      <a:r>
                        <a:rPr lang="en-US" sz="1200" b="0" dirty="0"/>
                        <a:t>Completed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200" dirty="0"/>
                        <a:t>Hazardous Material and Medical Waste Management Plan was updated to include the Hazardous Waste Accumulation Area Inspection Log.</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Required within 60 calendar days of survey end date.  </a:t>
                      </a:r>
                    </a:p>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10/31/2024 </a:t>
                      </a:r>
                      <a:r>
                        <a:rPr lang="en-US" sz="1200" b="0" dirty="0"/>
                        <a:t>Completed  </a:t>
                      </a:r>
                    </a:p>
                    <a:p>
                      <a:r>
                        <a:rPr lang="en-US" sz="1200" b="0" dirty="0">
                          <a:solidFill>
                            <a:srgbClr val="FF0000"/>
                          </a:solidFill>
                        </a:rPr>
                        <a:t>Revised on 03/12/2025</a:t>
                      </a:r>
                      <a:endParaRPr lang="en-US" sz="1200" b="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200" dirty="0">
                          <a:solidFill>
                            <a:srgbClr val="FF0000"/>
                          </a:solidFill>
                        </a:rPr>
                        <a:t>Standing agenda item for Environment of Care Committee meetings to be review HWAAI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Meetings occur Every other month</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On agenda in December of 2024 but tabled.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sz="1200" dirty="0">
                          <a:solidFill>
                            <a:srgbClr val="FF0000"/>
                          </a:solidFill>
                        </a:rPr>
                        <a:t>Audit findings will be completed for 3 consecutive Environment of Care Committee meetings.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To demonstrate compliance/conformity to sustain compliance.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First report April 2025</a:t>
                      </a:r>
                    </a:p>
                    <a:p>
                      <a:r>
                        <a:rPr lang="en-US" sz="1200" dirty="0">
                          <a:solidFill>
                            <a:srgbClr val="FF0000"/>
                          </a:solidFill>
                        </a:rPr>
                        <a:t>Second report June 2025</a:t>
                      </a:r>
                    </a:p>
                    <a:p>
                      <a:r>
                        <a:rPr lang="en-US" sz="1200" dirty="0">
                          <a:solidFill>
                            <a:srgbClr val="FF0000"/>
                          </a:solidFill>
                        </a:rPr>
                        <a:t>Third Report August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70477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3B036515-F463-4714-118F-74BF6C36D1E9}"/>
              </a:ext>
            </a:extLst>
          </p:cNvPr>
          <p:cNvGraphicFramePr>
            <a:graphicFrameLocks noGrp="1"/>
          </p:cNvGraphicFramePr>
          <p:nvPr/>
        </p:nvGraphicFramePr>
        <p:xfrm>
          <a:off x="2032000" y="1343719"/>
          <a:ext cx="8128000" cy="4124960"/>
        </p:xfrm>
        <a:graphic>
          <a:graphicData uri="http://schemas.openxmlformats.org/drawingml/2006/table">
            <a:tbl>
              <a:tblPr firstRow="1" bandRow="1">
                <a:tableStyleId>{5C22544A-7EE6-4342-B048-85BDC9FD1C3A}</a:tableStyleId>
              </a:tblPr>
              <a:tblGrid>
                <a:gridCol w="4069862">
                  <a:extLst>
                    <a:ext uri="{9D8B030D-6E8A-4147-A177-3AD203B41FA5}">
                      <a16:colId xmlns:a16="http://schemas.microsoft.com/office/drawing/2014/main" val="3640647300"/>
                    </a:ext>
                  </a:extLst>
                </a:gridCol>
                <a:gridCol w="4058138">
                  <a:extLst>
                    <a:ext uri="{9D8B030D-6E8A-4147-A177-3AD203B41FA5}">
                      <a16:colId xmlns:a16="http://schemas.microsoft.com/office/drawing/2014/main" val="1333147925"/>
                    </a:ext>
                  </a:extLst>
                </a:gridCol>
              </a:tblGrid>
              <a:tr h="370840">
                <a:tc>
                  <a:txBody>
                    <a:bodyPr/>
                    <a:lstStyle/>
                    <a:p>
                      <a:r>
                        <a:rPr lang="en-US" dirty="0"/>
                        <a:t>Action Steps: </a:t>
                      </a:r>
                    </a:p>
                  </a:txBody>
                  <a:tcPr/>
                </a:tc>
                <a:tc>
                  <a:txBody>
                    <a:bodyPr/>
                    <a:lstStyle/>
                    <a:p>
                      <a:r>
                        <a:rPr lang="en-US" dirty="0"/>
                        <a:t>Completion:</a:t>
                      </a:r>
                    </a:p>
                  </a:txBody>
                  <a:tcPr/>
                </a:tc>
                <a:extLst>
                  <a:ext uri="{0D108BD9-81ED-4DB2-BD59-A6C34878D82A}">
                    <a16:rowId xmlns:a16="http://schemas.microsoft.com/office/drawing/2014/main" val="682963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Hazardous Waste Accumulation Log </a:t>
                      </a:r>
                      <a:endParaRPr lang="en-US" dirty="0"/>
                    </a:p>
                    <a:p>
                      <a:endParaRPr lang="en-US" dirty="0"/>
                    </a:p>
                  </a:txBody>
                  <a:tcPr/>
                </a:tc>
                <a:tc>
                  <a:txBody>
                    <a:bodyPr/>
                    <a:lstStyle/>
                    <a:p>
                      <a:r>
                        <a:rPr lang="en-US" b="1" dirty="0">
                          <a:solidFill>
                            <a:srgbClr val="00B050"/>
                          </a:solidFill>
                        </a:rPr>
                        <a:t>Completed:</a:t>
                      </a:r>
                      <a:r>
                        <a:rPr lang="en-US" dirty="0"/>
                        <a:t> </a:t>
                      </a:r>
                    </a:p>
                    <a:p>
                      <a:r>
                        <a:rPr lang="en-US" dirty="0"/>
                        <a:t>October 8, 2024 </a:t>
                      </a:r>
                    </a:p>
                  </a:txBody>
                  <a:tcPr/>
                </a:tc>
                <a:extLst>
                  <a:ext uri="{0D108BD9-81ED-4DB2-BD59-A6C34878D82A}">
                    <a16:rowId xmlns:a16="http://schemas.microsoft.com/office/drawing/2014/main" val="3180328937"/>
                  </a:ext>
                </a:extLst>
              </a:tr>
              <a:tr h="370840">
                <a:tc>
                  <a:txBody>
                    <a:bodyPr/>
                    <a:lstStyle/>
                    <a:p>
                      <a:r>
                        <a:rPr lang="en-US" dirty="0"/>
                        <a:t>Two times a week inspections</a:t>
                      </a:r>
                    </a:p>
                  </a:txBody>
                  <a:tcPr/>
                </a:tc>
                <a:tc>
                  <a:txBody>
                    <a:bodyPr/>
                    <a:lstStyle/>
                    <a:p>
                      <a:r>
                        <a:rPr lang="en-US" b="1" dirty="0">
                          <a:solidFill>
                            <a:srgbClr val="00B050"/>
                          </a:solidFill>
                        </a:rPr>
                        <a:t>Completed:</a:t>
                      </a:r>
                      <a:r>
                        <a:rPr lang="en-US" b="1" dirty="0"/>
                        <a:t> </a:t>
                      </a:r>
                    </a:p>
                    <a:p>
                      <a:r>
                        <a:rPr lang="en-US" b="0" dirty="0"/>
                        <a:t>W</a:t>
                      </a:r>
                      <a:r>
                        <a:rPr lang="en-US" dirty="0"/>
                        <a:t>eekly inspections started October 8, 2024. </a:t>
                      </a:r>
                    </a:p>
                  </a:txBody>
                  <a:tcPr/>
                </a:tc>
                <a:extLst>
                  <a:ext uri="{0D108BD9-81ED-4DB2-BD59-A6C34878D82A}">
                    <a16:rowId xmlns:a16="http://schemas.microsoft.com/office/drawing/2014/main" val="1214335249"/>
                  </a:ext>
                </a:extLst>
              </a:tr>
              <a:tr h="370840">
                <a:tc>
                  <a:txBody>
                    <a:bodyPr/>
                    <a:lstStyle/>
                    <a:p>
                      <a:r>
                        <a:rPr lang="en-US" dirty="0"/>
                        <a:t>Hazardous Materials Education</a:t>
                      </a:r>
                    </a:p>
                  </a:txBody>
                  <a:tcPr/>
                </a:tc>
                <a:tc>
                  <a:txBody>
                    <a:bodyPr/>
                    <a:lstStyle/>
                    <a:p>
                      <a:r>
                        <a:rPr lang="en-US" b="1" dirty="0">
                          <a:solidFill>
                            <a:srgbClr val="FF0000"/>
                          </a:solidFill>
                        </a:rPr>
                        <a:t>In progress:</a:t>
                      </a:r>
                      <a:r>
                        <a:rPr lang="en-US" b="1" dirty="0"/>
                        <a:t>  </a:t>
                      </a:r>
                    </a:p>
                    <a:p>
                      <a:r>
                        <a:rPr lang="en-US" dirty="0"/>
                        <a:t>to be completed by end of March</a:t>
                      </a:r>
                    </a:p>
                  </a:txBody>
                  <a:tcPr/>
                </a:tc>
                <a:extLst>
                  <a:ext uri="{0D108BD9-81ED-4DB2-BD59-A6C34878D82A}">
                    <a16:rowId xmlns:a16="http://schemas.microsoft.com/office/drawing/2014/main" val="327260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Hazardous Waste Accumulation Log audit findings a standing </a:t>
                      </a:r>
                      <a:r>
                        <a:rPr lang="en-US" dirty="0"/>
                        <a:t>EOC meeting agenda item.</a:t>
                      </a:r>
                    </a:p>
                  </a:txBody>
                  <a:tcPr/>
                </a:tc>
                <a:tc>
                  <a:txBody>
                    <a:bodyPr/>
                    <a:lstStyle/>
                    <a:p>
                      <a:r>
                        <a:rPr lang="en-US" b="1" dirty="0">
                          <a:solidFill>
                            <a:srgbClr val="FF0000"/>
                          </a:solidFill>
                        </a:rPr>
                        <a:t>In progress: </a:t>
                      </a:r>
                    </a:p>
                    <a:p>
                      <a:r>
                        <a:rPr lang="en-US" dirty="0"/>
                        <a:t>will start on April 2025 agenda. </a:t>
                      </a:r>
                    </a:p>
                  </a:txBody>
                  <a:tcPr/>
                </a:tc>
                <a:extLst>
                  <a:ext uri="{0D108BD9-81ED-4DB2-BD59-A6C34878D82A}">
                    <a16:rowId xmlns:a16="http://schemas.microsoft.com/office/drawing/2014/main" val="3559797921"/>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592865"/>
                  </a:ext>
                </a:extLst>
              </a:tr>
            </a:tbl>
          </a:graphicData>
        </a:graphic>
      </p:graphicFrame>
    </p:spTree>
    <p:extLst>
      <p:ext uri="{BB962C8B-B14F-4D97-AF65-F5344CB8AC3E}">
        <p14:creationId xmlns:p14="http://schemas.microsoft.com/office/powerpoint/2010/main" val="1714899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No: In progress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1916323"/>
          <a:ext cx="10312401" cy="1889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191319">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94861">
                <a:tc>
                  <a:txBody>
                    <a:bodyPr/>
                    <a:lstStyle/>
                    <a:p>
                      <a:pPr>
                        <a:spcBef>
                          <a:spcPts val="0"/>
                        </a:spcBef>
                      </a:pPr>
                      <a:r>
                        <a:rPr lang="en-US" sz="1400" dirty="0"/>
                        <a:t>Switching from a very small generator (VSG) to a small generator in 2024 changes the compliance in some areas of collection with Hazardous Materials and Medical Waste Management. </a:t>
                      </a:r>
                    </a:p>
                    <a:p>
                      <a:pPr>
                        <a:spcBef>
                          <a:spcPts val="0"/>
                        </a:spcBef>
                      </a:pPr>
                      <a:r>
                        <a:rPr lang="en-US" sz="1400" dirty="0">
                          <a:solidFill>
                            <a:srgbClr val="C00000"/>
                          </a:solidFill>
                        </a:rPr>
                        <a:t>In 2025, we moved back to VSG as we did not accumulate over 220 lbs. each month. However, we will continue this best practice of monitoring at collection site.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237473"/>
          <a:ext cx="10312401" cy="181374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75311">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295582">
                <a:tc>
                  <a:txBody>
                    <a:bodyPr/>
                    <a:lstStyle/>
                    <a:p>
                      <a:pPr marL="285750" indent="-285750">
                        <a:spcBef>
                          <a:spcPts val="0"/>
                        </a:spcBef>
                        <a:buFont typeface="Arial" panose="020B0604020202020204" pitchFamily="34" charset="0"/>
                        <a:buChar char="•"/>
                      </a:pPr>
                      <a:r>
                        <a:rPr lang="en-US" sz="1400" dirty="0">
                          <a:solidFill>
                            <a:srgbClr val="C00000"/>
                          </a:solidFill>
                        </a:rPr>
                        <a:t>Finalize Hazardous Materials and Medical Waste Management Plan - March 31, 2025</a:t>
                      </a:r>
                    </a:p>
                    <a:p>
                      <a:pPr marL="285750" indent="-285750">
                        <a:spcBef>
                          <a:spcPts val="0"/>
                        </a:spcBef>
                        <a:buFont typeface="Arial" panose="020B0604020202020204" pitchFamily="34" charset="0"/>
                        <a:buChar char="•"/>
                      </a:pPr>
                      <a:r>
                        <a:rPr lang="en-US" sz="1400" dirty="0">
                          <a:solidFill>
                            <a:srgbClr val="C00000"/>
                          </a:solidFill>
                        </a:rPr>
                        <a:t>Hazardous Waste Awareness training for selected EVS staff - March 31, 2025</a:t>
                      </a:r>
                    </a:p>
                    <a:p>
                      <a:pPr marL="285750" indent="-285750">
                        <a:spcBef>
                          <a:spcPts val="0"/>
                        </a:spcBef>
                        <a:buFont typeface="Arial" panose="020B0604020202020204" pitchFamily="34" charset="0"/>
                        <a:buChar char="•"/>
                      </a:pPr>
                      <a:r>
                        <a:rPr lang="en-US" sz="1400" dirty="0">
                          <a:solidFill>
                            <a:srgbClr val="C00000"/>
                          </a:solidFill>
                        </a:rPr>
                        <a:t>Continue weekly inspections – On going.</a:t>
                      </a:r>
                    </a:p>
                    <a:p>
                      <a:pPr marL="285750" indent="-285750">
                        <a:spcBef>
                          <a:spcPts val="0"/>
                        </a:spcBef>
                        <a:buFont typeface="Arial" panose="020B0604020202020204" pitchFamily="34" charset="0"/>
                        <a:buChar char="•"/>
                      </a:pPr>
                      <a:r>
                        <a:rPr lang="en-US" sz="1400" dirty="0">
                          <a:solidFill>
                            <a:srgbClr val="C00000"/>
                          </a:solidFill>
                        </a:rPr>
                        <a:t>Report audit finding results at 3 consecutive EOC meetings to ensure compliance with the DNV NIAHO standards and conditions of participation of our accreditation program and CMS planning. – August 2025</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3" y="5165197"/>
          <a:ext cx="10312401" cy="10363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 To continue process of improving, monitoring and managing of waste. </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or </a:t>
                      </a:r>
                      <a:r>
                        <a:rPr lang="en-US" sz="1400" b="1" baseline="0" dirty="0">
                          <a:solidFill>
                            <a:srgbClr val="C00000"/>
                          </a:solidFill>
                        </a:rPr>
                        <a:t>NO</a:t>
                      </a:r>
                    </a:p>
                    <a:p>
                      <a:pPr>
                        <a:spcBef>
                          <a:spcPts val="0"/>
                        </a:spcBef>
                      </a:pPr>
                      <a:r>
                        <a:rPr lang="en-US" sz="1400" baseline="0" dirty="0"/>
                        <a:t>Project still in progress, project to continue: Enter </a:t>
                      </a:r>
                      <a:r>
                        <a:rPr lang="en-US" sz="1400" b="1" baseline="0" dirty="0">
                          <a:solidFill>
                            <a:srgbClr val="C00000"/>
                          </a:solidFill>
                        </a:rPr>
                        <a:t>YES</a:t>
                      </a:r>
                      <a:r>
                        <a:rPr lang="en-US" sz="1400" baseline="0" dirty="0"/>
                        <a:t> or NO  (till September 23, 2025)</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48679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2676" y="2667486"/>
            <a:ext cx="8439324" cy="1829761"/>
          </a:xfrm>
        </p:spPr>
        <p:txBody>
          <a:bodyPr>
            <a:normAutofit fontScale="90000"/>
          </a:bodyPr>
          <a:lstStyle/>
          <a:p>
            <a:pPr algn="l"/>
            <a:r>
              <a:rPr lang="en-US" sz="4000" dirty="0"/>
              <a:t>	</a:t>
            </a:r>
            <a:r>
              <a:rPr lang="en-US" sz="5300" dirty="0"/>
              <a:t>Environmental Services </a:t>
            </a:r>
            <a:br>
              <a:rPr lang="en-US" sz="4000" dirty="0"/>
            </a:br>
            <a:r>
              <a:rPr lang="en-US" sz="4000" dirty="0"/>
              <a:t>		   </a:t>
            </a:r>
            <a:r>
              <a:rPr lang="en-US" sz="3600" dirty="0"/>
              <a:t>Onboarding New Employees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3rd Presentation Date March 25, 2025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0" baseline="0" dirty="0">
                          <a:solidFill>
                            <a:schemeClr val="tx1"/>
                          </a:solidFill>
                        </a:rPr>
                        <a:t>Document last presented: December 3, 2024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096130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4"/>
          <a:ext cx="10312401" cy="150097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1729">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049243">
                <a:tc>
                  <a:txBody>
                    <a:bodyPr/>
                    <a:lstStyle/>
                    <a:p>
                      <a:pPr>
                        <a:spcBef>
                          <a:spcPts val="0"/>
                        </a:spcBef>
                      </a:pPr>
                      <a:r>
                        <a:rPr lang="en-US" sz="1400" dirty="0"/>
                        <a:t>KOM Target: </a:t>
                      </a:r>
                      <a:r>
                        <a:rPr lang="en-US" sz="1400" strike="noStrike" dirty="0">
                          <a:solidFill>
                            <a:srgbClr val="C00000"/>
                          </a:solidFill>
                        </a:rPr>
                        <a:t>Implement updated/improved new employee onboarding by June 1, 2025  (4 Phases to reach full implementation)</a:t>
                      </a:r>
                      <a:endParaRPr lang="en-US" sz="1400" strike="sngStrike" dirty="0">
                        <a:solidFill>
                          <a:srgbClr val="C00000"/>
                        </a:solidFill>
                      </a:endParaRPr>
                    </a:p>
                    <a:p>
                      <a:pPr>
                        <a:spcBef>
                          <a:spcPts val="0"/>
                        </a:spcBef>
                      </a:pPr>
                      <a:r>
                        <a:rPr lang="en-US" sz="1400" dirty="0"/>
                        <a:t>Current KOM Status: </a:t>
                      </a:r>
                      <a:r>
                        <a:rPr lang="en-US" sz="1400" dirty="0">
                          <a:solidFill>
                            <a:srgbClr val="C00000"/>
                          </a:solidFill>
                        </a:rPr>
                        <a:t>Phase one: Review/Revise current check-off list, completed. Phase two: Planning, in progress.   Phase three: Education, in progress and Phase four, implementation, in progress. </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5422729"/>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Angela Rowin Tippit and </a:t>
                      </a:r>
                      <a:r>
                        <a:rPr lang="en-US" sz="1400" baseline="0" dirty="0"/>
                        <a:t>Emily Kirby</a:t>
                      </a:r>
                    </a:p>
                    <a:p>
                      <a:r>
                        <a:rPr lang="en-US" sz="1400" baseline="0" dirty="0"/>
                        <a:t>Members: Some EVS staff.</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634144"/>
          <a:ext cx="5364201" cy="2788586"/>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801468">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987118">
                <a:tc>
                  <a:txBody>
                    <a:bodyPr/>
                    <a:lstStyle/>
                    <a:p>
                      <a:pPr>
                        <a:spcBef>
                          <a:spcPts val="0"/>
                        </a:spcBef>
                      </a:pPr>
                      <a:r>
                        <a:rPr lang="en-US" sz="1400" baseline="0" dirty="0">
                          <a:solidFill>
                            <a:srgbClr val="C00000"/>
                          </a:solidFill>
                        </a:rPr>
                        <a:t>All departments were challenged to evaluate our onboarding processes. The hospital-wide turnover for new employees in February 2025 was 12.25. </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91275" y="2638625"/>
          <a:ext cx="4948273" cy="2798821"/>
        </p:xfrm>
        <a:graphic>
          <a:graphicData uri="http://schemas.openxmlformats.org/drawingml/2006/table">
            <a:tbl>
              <a:tblPr firstRow="1" bandRow="1">
                <a:tableStyleId>{6E25E649-3F16-4E02-A733-19D2CDBF48F0}</a:tableStyleId>
              </a:tblPr>
              <a:tblGrid>
                <a:gridCol w="4948273">
                  <a:extLst>
                    <a:ext uri="{9D8B030D-6E8A-4147-A177-3AD203B41FA5}">
                      <a16:colId xmlns:a16="http://schemas.microsoft.com/office/drawing/2014/main" val="20000"/>
                    </a:ext>
                  </a:extLst>
                </a:gridCol>
              </a:tblGrid>
              <a:tr h="813876">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98494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t>Onboarding plays an important role in retaining new hires. </a:t>
                      </a:r>
                      <a:r>
                        <a:rPr lang="en-US" sz="1400" baseline="0" dirty="0">
                          <a:solidFill>
                            <a:srgbClr val="C00000"/>
                          </a:solidFill>
                        </a:rPr>
                        <a:t>A formal onboarding process helps promote success of new staff. The key to new hire satisfaction is a well-planned orientation, a positive/supportive environment, assigning a mentor, proper training, and proper tools/materials.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4A79D279-6045-8F7A-AEDA-FC621DE4622C}"/>
              </a:ext>
            </a:extLst>
          </p:cNvPr>
          <p:cNvSpPr txBox="1"/>
          <p:nvPr/>
        </p:nvSpPr>
        <p:spPr>
          <a:xfrm>
            <a:off x="4112004" y="605274"/>
            <a:ext cx="609879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Onboarding New Employees</a:t>
            </a:r>
          </a:p>
        </p:txBody>
      </p:sp>
    </p:spTree>
    <p:extLst>
      <p:ext uri="{BB962C8B-B14F-4D97-AF65-F5344CB8AC3E}">
        <p14:creationId xmlns:p14="http://schemas.microsoft.com/office/powerpoint/2010/main" val="4205439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00064" y="1272010"/>
          <a:ext cx="10339700" cy="5125720"/>
        </p:xfrm>
        <a:graphic>
          <a:graphicData uri="http://schemas.openxmlformats.org/drawingml/2006/table">
            <a:tbl>
              <a:tblPr firstRow="1" bandRow="1">
                <a:tableStyleId>{6E25E649-3F16-4E02-A733-19D2CDBF48F0}</a:tableStyleId>
              </a:tblPr>
              <a:tblGrid>
                <a:gridCol w="33256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sz="16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800" dirty="0"/>
                        <a:t>Review EVS New Hire checklist and job description.</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Checklist needs revision and improvement to improve the new hires experience.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800" dirty="0"/>
                        <a:t>September 2024 completed. Revisions were made in November/December. However, revision are ongoing as we go the process. </a:t>
                      </a:r>
                      <a:endParaRPr lang="en-US" sz="18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855800720"/>
                  </a:ext>
                </a:extLst>
              </a:tr>
              <a:tr h="370840">
                <a:tc>
                  <a:txBody>
                    <a:bodyPr/>
                    <a:lstStyle/>
                    <a:p>
                      <a:r>
                        <a:rPr lang="en-US" sz="1800" dirty="0"/>
                        <a:t>Team meetings to discuss continued planning of education and implementation.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Team building, staff acceptance, input, and to  garner staff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800" dirty="0">
                          <a:solidFill>
                            <a:schemeClr val="tx1"/>
                          </a:solidFill>
                        </a:rPr>
                        <a:t>September 2024 to June of 2025.</a:t>
                      </a:r>
                    </a:p>
                    <a:p>
                      <a:endParaRPr lang="en-US" sz="18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332759959"/>
                  </a:ext>
                </a:extLst>
              </a:tr>
              <a:tr h="370840">
                <a:tc>
                  <a:txBody>
                    <a:bodyPr/>
                    <a:lstStyle/>
                    <a:p>
                      <a:r>
                        <a:rPr lang="en-US" sz="1800" dirty="0"/>
                        <a:t>Present project at next staff meeting and review checklist.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Staff engagement.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800" dirty="0">
                          <a:solidFill>
                            <a:schemeClr val="tx1"/>
                          </a:solidFill>
                        </a:rPr>
                        <a:t>December 2024</a:t>
                      </a:r>
                    </a:p>
                    <a:p>
                      <a:endParaRPr lang="en-US" sz="18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800" dirty="0"/>
                        <a:t>Competencies have been added to onboarding checklist</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By observing all new staff education has been completed in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800" dirty="0">
                          <a:solidFill>
                            <a:schemeClr val="tx1"/>
                          </a:solidFill>
                        </a:rPr>
                        <a:t>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00160239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61476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normAutofit/>
          </a:bodyPr>
          <a:lstStyle/>
          <a:p>
            <a:r>
              <a:rPr lang="en-US" sz="3600"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Connector 4">
            <a:extLst>
              <a:ext uri="{FF2B5EF4-FFF2-40B4-BE49-F238E27FC236}">
                <a16:creationId xmlns:a16="http://schemas.microsoft.com/office/drawing/2014/main" id="{DD2C6D21-E413-E0CF-69D0-BE981A4540DB}"/>
              </a:ext>
            </a:extLst>
          </p:cNvPr>
          <p:cNvCxnSpPr>
            <a:cxnSpLocks/>
          </p:cNvCxnSpPr>
          <p:nvPr/>
        </p:nvCxnSpPr>
        <p:spPr>
          <a:xfrm>
            <a:off x="1413164" y="3429000"/>
            <a:ext cx="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8609307B-4D4B-B3C9-59BF-41FAB8D63D81}"/>
              </a:ext>
            </a:extLst>
          </p:cNvPr>
          <p:cNvCxnSpPr>
            <a:cxnSpLocks/>
          </p:cNvCxnSpPr>
          <p:nvPr/>
        </p:nvCxnSpPr>
        <p:spPr>
          <a:xfrm>
            <a:off x="895927" y="3509818"/>
            <a:ext cx="0" cy="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4" name="Table 3">
            <a:extLst>
              <a:ext uri="{FF2B5EF4-FFF2-40B4-BE49-F238E27FC236}">
                <a16:creationId xmlns:a16="http://schemas.microsoft.com/office/drawing/2014/main" id="{421B2C7B-E2AE-5D96-7AC0-820905B52190}"/>
              </a:ext>
            </a:extLst>
          </p:cNvPr>
          <p:cNvGraphicFramePr>
            <a:graphicFrameLocks noGrp="1"/>
          </p:cNvGraphicFramePr>
          <p:nvPr/>
        </p:nvGraphicFramePr>
        <p:xfrm>
          <a:off x="1224897" y="1522563"/>
          <a:ext cx="9742206" cy="3143440"/>
        </p:xfrm>
        <a:graphic>
          <a:graphicData uri="http://schemas.openxmlformats.org/drawingml/2006/table">
            <a:tbl>
              <a:tblPr firstRow="1" bandRow="1">
                <a:tableStyleId>{5C22544A-7EE6-4342-B048-85BDC9FD1C3A}</a:tableStyleId>
              </a:tblPr>
              <a:tblGrid>
                <a:gridCol w="4871103">
                  <a:extLst>
                    <a:ext uri="{9D8B030D-6E8A-4147-A177-3AD203B41FA5}">
                      <a16:colId xmlns:a16="http://schemas.microsoft.com/office/drawing/2014/main" val="1418896205"/>
                    </a:ext>
                  </a:extLst>
                </a:gridCol>
                <a:gridCol w="4871103">
                  <a:extLst>
                    <a:ext uri="{9D8B030D-6E8A-4147-A177-3AD203B41FA5}">
                      <a16:colId xmlns:a16="http://schemas.microsoft.com/office/drawing/2014/main" val="903532615"/>
                    </a:ext>
                  </a:extLst>
                </a:gridCol>
              </a:tblGrid>
              <a:tr h="628688">
                <a:tc>
                  <a:txBody>
                    <a:bodyPr/>
                    <a:lstStyle/>
                    <a:p>
                      <a:r>
                        <a:rPr lang="en-US" sz="1600" dirty="0"/>
                        <a:t>Action steps</a:t>
                      </a:r>
                    </a:p>
                  </a:txBody>
                  <a:tcPr/>
                </a:tc>
                <a:tc>
                  <a:txBody>
                    <a:bodyPr/>
                    <a:lstStyle/>
                    <a:p>
                      <a:r>
                        <a:rPr lang="en-US" sz="1600" dirty="0"/>
                        <a:t>Completion </a:t>
                      </a:r>
                    </a:p>
                  </a:txBody>
                  <a:tcPr/>
                </a:tc>
                <a:extLst>
                  <a:ext uri="{0D108BD9-81ED-4DB2-BD59-A6C34878D82A}">
                    <a16:rowId xmlns:a16="http://schemas.microsoft.com/office/drawing/2014/main" val="4017277913"/>
                  </a:ext>
                </a:extLst>
              </a:tr>
              <a:tr h="628688">
                <a:tc>
                  <a:txBody>
                    <a:bodyPr/>
                    <a:lstStyle/>
                    <a:p>
                      <a:r>
                        <a:rPr lang="en-US" sz="1600" dirty="0">
                          <a:solidFill>
                            <a:srgbClr val="00B050"/>
                          </a:solidFill>
                        </a:rPr>
                        <a:t>Review/Revise</a:t>
                      </a:r>
                    </a:p>
                  </a:txBody>
                  <a:tcPr/>
                </a:tc>
                <a:tc>
                  <a:txBody>
                    <a:bodyPr/>
                    <a:lstStyle/>
                    <a:p>
                      <a:r>
                        <a:rPr lang="en-US" sz="1600" dirty="0">
                          <a:solidFill>
                            <a:srgbClr val="00B050"/>
                          </a:solidFill>
                        </a:rPr>
                        <a:t>Completed: December 2024</a:t>
                      </a:r>
                    </a:p>
                  </a:txBody>
                  <a:tcPr/>
                </a:tc>
                <a:extLst>
                  <a:ext uri="{0D108BD9-81ED-4DB2-BD59-A6C34878D82A}">
                    <a16:rowId xmlns:a16="http://schemas.microsoft.com/office/drawing/2014/main" val="1518950884"/>
                  </a:ext>
                </a:extLst>
              </a:tr>
              <a:tr h="628688">
                <a:tc>
                  <a:txBody>
                    <a:bodyPr/>
                    <a:lstStyle/>
                    <a:p>
                      <a:r>
                        <a:rPr lang="en-US" sz="1600" dirty="0">
                          <a:solidFill>
                            <a:srgbClr val="C00000"/>
                          </a:solidFill>
                        </a:rPr>
                        <a:t>Planning</a:t>
                      </a:r>
                    </a:p>
                  </a:txBody>
                  <a:tcPr/>
                </a:tc>
                <a:tc>
                  <a:txBody>
                    <a:bodyPr/>
                    <a:lstStyle/>
                    <a:p>
                      <a:r>
                        <a:rPr lang="en-US" sz="1600" dirty="0">
                          <a:solidFill>
                            <a:srgbClr val="C00000"/>
                          </a:solidFill>
                        </a:rPr>
                        <a:t>In progress</a:t>
                      </a:r>
                    </a:p>
                  </a:txBody>
                  <a:tcPr/>
                </a:tc>
                <a:extLst>
                  <a:ext uri="{0D108BD9-81ED-4DB2-BD59-A6C34878D82A}">
                    <a16:rowId xmlns:a16="http://schemas.microsoft.com/office/drawing/2014/main" val="168844335"/>
                  </a:ext>
                </a:extLst>
              </a:tr>
              <a:tr h="628688">
                <a:tc>
                  <a:txBody>
                    <a:bodyPr/>
                    <a:lstStyle/>
                    <a:p>
                      <a:r>
                        <a:rPr lang="en-US" sz="1600" dirty="0">
                          <a:solidFill>
                            <a:srgbClr val="C00000"/>
                          </a:solidFill>
                        </a:rPr>
                        <a:t>Education</a:t>
                      </a:r>
                    </a:p>
                  </a:txBody>
                  <a:tcPr/>
                </a:tc>
                <a:tc>
                  <a:txBody>
                    <a:bodyPr/>
                    <a:lstStyle/>
                    <a:p>
                      <a:r>
                        <a:rPr lang="en-US" sz="1600" dirty="0">
                          <a:solidFill>
                            <a:srgbClr val="C00000"/>
                          </a:solidFill>
                        </a:rPr>
                        <a:t>In Progress</a:t>
                      </a:r>
                    </a:p>
                  </a:txBody>
                  <a:tcPr/>
                </a:tc>
                <a:extLst>
                  <a:ext uri="{0D108BD9-81ED-4DB2-BD59-A6C34878D82A}">
                    <a16:rowId xmlns:a16="http://schemas.microsoft.com/office/drawing/2014/main" val="3709465908"/>
                  </a:ext>
                </a:extLst>
              </a:tr>
              <a:tr h="628688">
                <a:tc>
                  <a:txBody>
                    <a:bodyPr/>
                    <a:lstStyle/>
                    <a:p>
                      <a:r>
                        <a:rPr lang="en-US" sz="1600" dirty="0">
                          <a:solidFill>
                            <a:srgbClr val="C00000"/>
                          </a:solidFill>
                        </a:rPr>
                        <a:t>Implementation </a:t>
                      </a:r>
                    </a:p>
                  </a:txBody>
                  <a:tcPr/>
                </a:tc>
                <a:tc>
                  <a:txBody>
                    <a:bodyPr/>
                    <a:lstStyle/>
                    <a:p>
                      <a:r>
                        <a:rPr lang="en-US" sz="1600" dirty="0">
                          <a:solidFill>
                            <a:srgbClr val="C00000"/>
                          </a:solidFill>
                        </a:rPr>
                        <a:t>Not started</a:t>
                      </a:r>
                    </a:p>
                  </a:txBody>
                  <a:tcPr/>
                </a:tc>
                <a:extLst>
                  <a:ext uri="{0D108BD9-81ED-4DB2-BD59-A6C34878D82A}">
                    <a16:rowId xmlns:a16="http://schemas.microsoft.com/office/drawing/2014/main" val="378107271"/>
                  </a:ext>
                </a:extLst>
              </a:tr>
            </a:tbl>
          </a:graphicData>
        </a:graphic>
      </p:graphicFrame>
    </p:spTree>
    <p:extLst>
      <p:ext uri="{BB962C8B-B14F-4D97-AF65-F5344CB8AC3E}">
        <p14:creationId xmlns:p14="http://schemas.microsoft.com/office/powerpoint/2010/main" val="333967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6DB17A48-5B79-8754-8503-547757463C1C}"/>
              </a:ext>
            </a:extLst>
          </p:cNvPr>
          <p:cNvPicPr>
            <a:picLocks noChangeAspect="1"/>
          </p:cNvPicPr>
          <p:nvPr/>
        </p:nvPicPr>
        <p:blipFill>
          <a:blip r:embed="rId5"/>
          <a:stretch>
            <a:fillRect/>
          </a:stretch>
        </p:blipFill>
        <p:spPr>
          <a:xfrm>
            <a:off x="1657456" y="2033258"/>
            <a:ext cx="3982097" cy="2429214"/>
          </a:xfrm>
          <a:prstGeom prst="rect">
            <a:avLst/>
          </a:prstGeom>
        </p:spPr>
      </p:pic>
      <p:pic>
        <p:nvPicPr>
          <p:cNvPr id="10" name="Picture 9">
            <a:extLst>
              <a:ext uri="{FF2B5EF4-FFF2-40B4-BE49-F238E27FC236}">
                <a16:creationId xmlns:a16="http://schemas.microsoft.com/office/drawing/2014/main" id="{47A85F6C-95CE-BBE8-039A-716D735312B7}"/>
              </a:ext>
            </a:extLst>
          </p:cNvPr>
          <p:cNvPicPr>
            <a:picLocks noChangeAspect="1"/>
          </p:cNvPicPr>
          <p:nvPr/>
        </p:nvPicPr>
        <p:blipFill>
          <a:blip r:embed="rId6"/>
          <a:stretch>
            <a:fillRect/>
          </a:stretch>
        </p:blipFill>
        <p:spPr>
          <a:xfrm>
            <a:off x="6541966" y="3753336"/>
            <a:ext cx="3612091" cy="2372056"/>
          </a:xfrm>
          <a:prstGeom prst="rect">
            <a:avLst/>
          </a:prstGeom>
        </p:spPr>
      </p:pic>
    </p:spTree>
    <p:extLst>
      <p:ext uri="{BB962C8B-B14F-4D97-AF65-F5344CB8AC3E}">
        <p14:creationId xmlns:p14="http://schemas.microsoft.com/office/powerpoint/2010/main" val="1611897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29673" y="1139125"/>
          <a:ext cx="10319327" cy="697424"/>
        </p:xfrm>
        <a:graphic>
          <a:graphicData uri="http://schemas.openxmlformats.org/drawingml/2006/table">
            <a:tbl>
              <a:tblPr firstRow="1" bandRow="1">
                <a:tableStyleId>{6E25E649-3F16-4E02-A733-19D2CDBF48F0}</a:tableStyleId>
              </a:tblPr>
              <a:tblGrid>
                <a:gridCol w="10319327">
                  <a:extLst>
                    <a:ext uri="{9D8B030D-6E8A-4147-A177-3AD203B41FA5}">
                      <a16:colId xmlns:a16="http://schemas.microsoft.com/office/drawing/2014/main" val="20000"/>
                    </a:ext>
                  </a:extLst>
                </a:gridCol>
              </a:tblGrid>
              <a:tr h="364648">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32776">
                <a:tc>
                  <a:txBody>
                    <a:bodyPr/>
                    <a:lstStyle/>
                    <a:p>
                      <a:pPr>
                        <a:spcBef>
                          <a:spcPts val="0"/>
                        </a:spcBef>
                      </a:pPr>
                      <a:r>
                        <a:rPr lang="en-US" sz="1200" dirty="0"/>
                        <a:t>No</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1875295"/>
          <a:ext cx="10312401" cy="2164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2217">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t>It is a work in progress…beginning stages. </a:t>
                      </a:r>
                    </a:p>
                    <a:p>
                      <a:pPr>
                        <a:spcBef>
                          <a:spcPts val="0"/>
                        </a:spcBef>
                      </a:pPr>
                      <a:r>
                        <a:rPr lang="en-US" sz="1200" dirty="0"/>
                        <a:t>We agree the new employee checklist for new hires is the first step to review/revise/improve. Manager/Coordinator have drafted a reviewed/revised </a:t>
                      </a:r>
                      <a:r>
                        <a:rPr lang="en-US" sz="1200"/>
                        <a:t>form and found </a:t>
                      </a:r>
                      <a:r>
                        <a:rPr lang="en-US" sz="1200" dirty="0"/>
                        <a:t>that this is a continued work in progress. </a:t>
                      </a:r>
                    </a:p>
                    <a:p>
                      <a:pPr>
                        <a:spcBef>
                          <a:spcPts val="0"/>
                        </a:spcBef>
                      </a:pPr>
                      <a:r>
                        <a:rPr lang="en-US" sz="1200" dirty="0">
                          <a:solidFill>
                            <a:schemeClr val="tx1"/>
                          </a:solidFill>
                        </a:rPr>
                        <a:t>It is a difficult time with recruiting, staffing, increased work loads but are willing to take on the added work to make this successful. </a:t>
                      </a:r>
                    </a:p>
                    <a:p>
                      <a:pPr>
                        <a:spcBef>
                          <a:spcPts val="0"/>
                        </a:spcBef>
                      </a:pPr>
                      <a:r>
                        <a:rPr lang="en-US" sz="1200" dirty="0">
                          <a:solidFill>
                            <a:schemeClr val="tx1"/>
                          </a:solidFill>
                        </a:rPr>
                        <a:t>The challenges of completing an improved checklist. Did we capture everything? We continue to make and add improvement changes.  </a:t>
                      </a:r>
                    </a:p>
                    <a:p>
                      <a:pPr>
                        <a:spcBef>
                          <a:spcPts val="0"/>
                        </a:spcBef>
                      </a:pPr>
                      <a:r>
                        <a:rPr lang="en-US" sz="1400" dirty="0"/>
                        <a:t>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313348"/>
          <a:ext cx="10321926" cy="3929721"/>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617717">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65600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Bring department checklist final draft to seek input from staff at next EVS team meeting-on March 27th.</a:t>
                      </a:r>
                    </a:p>
                    <a:p>
                      <a:pPr marL="171450" indent="-171450">
                        <a:spcBef>
                          <a:spcPts val="0"/>
                        </a:spcBef>
                        <a:buFont typeface="Arial" panose="020B0604020202020204" pitchFamily="34" charset="0"/>
                        <a:buChar char="•"/>
                      </a:pPr>
                      <a:r>
                        <a:rPr lang="en-US" sz="1200" baseline="0" dirty="0"/>
                        <a:t>Review/</a:t>
                      </a:r>
                      <a:r>
                        <a:rPr lang="en-US" sz="1200" baseline="0" dirty="0">
                          <a:solidFill>
                            <a:schemeClr val="tx1"/>
                          </a:solidFill>
                        </a:rPr>
                        <a:t>Revise all job descriptions by May 15th.</a:t>
                      </a:r>
                    </a:p>
                    <a:p>
                      <a:pPr marL="171450" indent="-171450">
                        <a:spcBef>
                          <a:spcPts val="0"/>
                        </a:spcBef>
                        <a:buFont typeface="Arial" panose="020B0604020202020204" pitchFamily="34" charset="0"/>
                        <a:buChar char="•"/>
                      </a:pPr>
                      <a:r>
                        <a:rPr lang="en-US" sz="1200" baseline="0" dirty="0">
                          <a:solidFill>
                            <a:schemeClr val="tx1"/>
                          </a:solidFill>
                        </a:rPr>
                        <a:t>Together as a team what is everyone's role to ensure a positive onboarding experience is achieved with new staff. i.e.; education, mentors, break buddies, positive communication, etc. by March/April. </a:t>
                      </a:r>
                      <a:endParaRPr lang="en-US" sz="1400" dirty="0">
                        <a:solidFill>
                          <a:schemeClr val="tx1"/>
                        </a:solidFill>
                      </a:endParaRPr>
                    </a:p>
                  </a:txBody>
                  <a:tcPr/>
                </a:tc>
                <a:extLst>
                  <a:ext uri="{0D108BD9-81ED-4DB2-BD59-A6C34878D82A}">
                    <a16:rowId xmlns:a16="http://schemas.microsoft.com/office/drawing/2014/main" val="10001"/>
                  </a:ext>
                </a:extLst>
              </a:tr>
              <a:tr h="1656002">
                <a:tc>
                  <a:txBody>
                    <a:bodyPr/>
                    <a:lstStyle/>
                    <a:p>
                      <a:pPr>
                        <a:spcBef>
                          <a:spcPts val="0"/>
                        </a:spcBef>
                      </a:pPr>
                      <a:endParaRPr lang="en-US" sz="1400" dirty="0"/>
                    </a:p>
                  </a:txBody>
                  <a:tcPr/>
                </a:tc>
                <a:extLst>
                  <a:ext uri="{0D108BD9-81ED-4DB2-BD59-A6C34878D82A}">
                    <a16:rowId xmlns:a16="http://schemas.microsoft.com/office/drawing/2014/main" val="1007863330"/>
                  </a:ext>
                </a:extLst>
              </a:tr>
            </a:tbl>
          </a:graphicData>
        </a:graphic>
      </p:graphicFrame>
      <p:graphicFrame>
        <p:nvGraphicFramePr>
          <p:cNvPr id="14" name="Table 13"/>
          <p:cNvGraphicFramePr>
            <a:graphicFrameLocks noGrp="1"/>
          </p:cNvGraphicFramePr>
          <p:nvPr/>
        </p:nvGraphicFramePr>
        <p:xfrm>
          <a:off x="736599" y="4879649"/>
          <a:ext cx="10312401" cy="97963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61472">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C00000"/>
                          </a:solidFill>
                        </a:rPr>
                        <a:t>No</a:t>
                      </a:r>
                    </a:p>
                    <a:p>
                      <a:pPr>
                        <a:spcBef>
                          <a:spcPts val="0"/>
                        </a:spcBef>
                      </a:pPr>
                      <a:r>
                        <a:rPr lang="en-US" sz="1400" baseline="0" dirty="0"/>
                        <a:t>Project still in progress, project to continue: </a:t>
                      </a:r>
                      <a:r>
                        <a:rPr lang="en-US" sz="1400" baseline="0" dirty="0">
                          <a:solidFill>
                            <a:srgbClr val="C00000"/>
                          </a:solidFill>
                        </a:rPr>
                        <a:t>Yes</a:t>
                      </a:r>
                      <a:endParaRPr lang="en-US" sz="1400" dirty="0">
                        <a:solidFill>
                          <a:srgbClr val="C0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4316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93230"/>
            <a:ext cx="10363200" cy="1829761"/>
          </a:xfrm>
        </p:spPr>
        <p:txBody>
          <a:bodyPr/>
          <a:lstStyle/>
          <a:p>
            <a:r>
              <a:rPr lang="en-US" dirty="0"/>
              <a:t>Food and Nutrition Services </a:t>
            </a:r>
          </a:p>
        </p:txBody>
      </p:sp>
      <p:sp>
        <p:nvSpPr>
          <p:cNvPr id="3" name="Subtitle 2"/>
          <p:cNvSpPr>
            <a:spLocks noGrp="1"/>
          </p:cNvSpPr>
          <p:nvPr>
            <p:ph type="subTitle" idx="1"/>
          </p:nvPr>
        </p:nvSpPr>
        <p:spPr>
          <a:xfrm>
            <a:off x="914400" y="4336869"/>
            <a:ext cx="10363200" cy="474442"/>
          </a:xfrm>
        </p:spPr>
        <p:txBody>
          <a:bodyPr>
            <a:normAutofit fontScale="92500" lnSpcReduction="10000"/>
          </a:bodyPr>
          <a:lstStyle/>
          <a:p>
            <a:r>
              <a:rPr lang="en-US" sz="2800" dirty="0"/>
              <a:t>Hot Meals for Patients for Dinner </a:t>
            </a:r>
            <a:endParaRPr lang="en-US" sz="2800" dirty="0">
              <a:solidFill>
                <a:srgbClr val="FF0000"/>
              </a:solidFill>
            </a:endParaRPr>
          </a:p>
        </p:txBody>
      </p:sp>
      <p:pic>
        <p:nvPicPr>
          <p:cNvPr id="1028" name="Picture 4"/>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838092"/>
          <a:ext cx="5635625" cy="998806"/>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480646">
                <a:tc>
                  <a:txBody>
                    <a:bodyPr/>
                    <a:lstStyle/>
                    <a:p>
                      <a:pPr algn="r"/>
                      <a:r>
                        <a:rPr lang="en-US" sz="1400" b="1" dirty="0">
                          <a:solidFill>
                            <a:srgbClr val="FFC000"/>
                          </a:solidFill>
                        </a:rPr>
                        <a:t>1</a:t>
                      </a:r>
                      <a:r>
                        <a:rPr lang="en-US" sz="1400" b="1" baseline="30000" dirty="0">
                          <a:solidFill>
                            <a:srgbClr val="FFC000"/>
                          </a:solidFill>
                        </a:rPr>
                        <a:t>st</a:t>
                      </a:r>
                      <a:r>
                        <a:rPr lang="en-US" sz="1400" b="1" baseline="0" dirty="0">
                          <a:solidFill>
                            <a:srgbClr val="FFC000"/>
                          </a:solidFill>
                        </a:rPr>
                        <a:t> Presentation Date:  3/28/23 </a:t>
                      </a:r>
                      <a:endParaRPr lang="en-US" sz="1400" b="1" dirty="0">
                        <a:solidFill>
                          <a:srgbClr val="FFC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0646">
                <a:tc>
                  <a:txBody>
                    <a:bodyPr/>
                    <a:lstStyle/>
                    <a:p>
                      <a:pPr algn="r"/>
                      <a:r>
                        <a:rPr lang="en-US" sz="1400" b="1" dirty="0">
                          <a:solidFill>
                            <a:srgbClr val="FFC000"/>
                          </a:solidFill>
                        </a:rPr>
                        <a:t>Document</a:t>
                      </a:r>
                      <a:r>
                        <a:rPr lang="en-US" sz="1400" b="1" baseline="0" dirty="0">
                          <a:solidFill>
                            <a:srgbClr val="FFC000"/>
                          </a:solidFill>
                        </a:rPr>
                        <a:t> Revised on:</a:t>
                      </a:r>
                    </a:p>
                    <a:p>
                      <a:pPr algn="r"/>
                      <a:r>
                        <a:rPr lang="en-US" sz="1400" b="1" dirty="0">
                          <a:solidFill>
                            <a:srgbClr val="FFC000"/>
                          </a:solidFill>
                        </a:rPr>
                        <a:t>03/13/2025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082200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KOM Target: </a:t>
                      </a:r>
                      <a:r>
                        <a:rPr lang="en-US" sz="1400" strike="noStrike" baseline="0" dirty="0">
                          <a:solidFill>
                            <a:schemeClr val="tx1"/>
                          </a:solidFill>
                        </a:rPr>
                        <a:t>Trial p</a:t>
                      </a:r>
                      <a:r>
                        <a:rPr lang="en-US" sz="1400" baseline="0" dirty="0">
                          <a:solidFill>
                            <a:schemeClr val="tx1"/>
                          </a:solidFill>
                        </a:rPr>
                        <a:t>roviding one hot entrée with sides by June 2023.  Intent is to maintain steady Press </a:t>
                      </a:r>
                      <a:r>
                        <a:rPr lang="en-US" sz="1400" baseline="0" dirty="0" err="1">
                          <a:solidFill>
                            <a:schemeClr val="tx1"/>
                          </a:solidFill>
                        </a:rPr>
                        <a:t>Ganey</a:t>
                      </a:r>
                      <a:r>
                        <a:rPr lang="en-US" sz="1400" baseline="0" dirty="0">
                          <a:solidFill>
                            <a:schemeClr val="tx1"/>
                          </a:solidFill>
                        </a:rPr>
                        <a:t> food satisfaction scores by offering hot dinner options.  Current trending reports great variability of overall food satisfaction ranging from 6</a:t>
                      </a:r>
                      <a:r>
                        <a:rPr lang="en-US" sz="1400" baseline="30000" dirty="0">
                          <a:solidFill>
                            <a:schemeClr val="tx1"/>
                          </a:solidFill>
                        </a:rPr>
                        <a:t>th</a:t>
                      </a:r>
                      <a:r>
                        <a:rPr lang="en-US" sz="1400" baseline="0" dirty="0">
                          <a:solidFill>
                            <a:schemeClr val="tx1"/>
                          </a:solidFill>
                        </a:rPr>
                        <a:t> – 90</a:t>
                      </a:r>
                      <a:r>
                        <a:rPr lang="en-US" sz="1400" baseline="30000" dirty="0">
                          <a:solidFill>
                            <a:schemeClr val="tx1"/>
                          </a:solidFill>
                        </a:rPr>
                        <a:t>th</a:t>
                      </a:r>
                      <a:r>
                        <a:rPr lang="en-US" sz="1400" baseline="0" dirty="0">
                          <a:solidFill>
                            <a:schemeClr val="tx1"/>
                          </a:solidFill>
                        </a:rPr>
                        <a:t> percentile.  </a:t>
                      </a:r>
                      <a:r>
                        <a:rPr lang="en-US" sz="1400" baseline="0" dirty="0">
                          <a:solidFill>
                            <a:srgbClr val="FF0000"/>
                          </a:solidFill>
                        </a:rPr>
                        <a:t>Target Percentile: 90th or greater. </a:t>
                      </a:r>
                      <a:endParaRPr lang="en-US" sz="1400" dirty="0">
                        <a:solidFill>
                          <a:srgbClr val="FF0000"/>
                        </a:solidFill>
                      </a:endParaRPr>
                    </a:p>
                    <a:p>
                      <a:pPr>
                        <a:spcBef>
                          <a:spcPts val="0"/>
                        </a:spcBef>
                      </a:pPr>
                      <a:r>
                        <a:rPr lang="en-US" sz="1400" dirty="0">
                          <a:solidFill>
                            <a:schemeClr val="tx1"/>
                          </a:solidFill>
                        </a:rPr>
                        <a:t>Current KOM Status: </a:t>
                      </a:r>
                      <a:r>
                        <a:rPr lang="en-US" sz="1400" b="0" dirty="0">
                          <a:solidFill>
                            <a:schemeClr val="tx1"/>
                          </a:solidFill>
                        </a:rPr>
                        <a:t>Med Surg: </a:t>
                      </a:r>
                      <a:r>
                        <a:rPr kumimoji="0" lang="en-US" sz="1400" b="0" i="0" kern="1200" dirty="0">
                          <a:solidFill>
                            <a:srgbClr val="FF0000"/>
                          </a:solidFill>
                          <a:effectLst/>
                          <a:latin typeface="+mn-lt"/>
                          <a:ea typeface="+mn-ea"/>
                          <a:cs typeface="+mn-cs"/>
                        </a:rPr>
                        <a:t>76</a:t>
                      </a:r>
                      <a:r>
                        <a:rPr kumimoji="0" lang="en-US" sz="1400" b="0" i="0" kern="1200" baseline="30000" dirty="0">
                          <a:solidFill>
                            <a:srgbClr val="FF0000"/>
                          </a:solidFill>
                          <a:effectLst/>
                          <a:latin typeface="+mn-lt"/>
                          <a:ea typeface="+mn-ea"/>
                          <a:cs typeface="+mn-cs"/>
                        </a:rPr>
                        <a:t>th</a:t>
                      </a:r>
                      <a:r>
                        <a:rPr kumimoji="0" lang="en-US" sz="1400" b="0" i="0" kern="1200" dirty="0">
                          <a:solidFill>
                            <a:srgbClr val="FF0000"/>
                          </a:solidFill>
                          <a:effectLst/>
                          <a:latin typeface="+mn-lt"/>
                          <a:ea typeface="+mn-ea"/>
                          <a:cs typeface="+mn-cs"/>
                        </a:rPr>
                        <a:t> </a:t>
                      </a:r>
                      <a:r>
                        <a:rPr kumimoji="0" lang="en-US" sz="1400" b="0" i="0" kern="1200" baseline="0" dirty="0">
                          <a:solidFill>
                            <a:srgbClr val="FF0000"/>
                          </a:solidFill>
                          <a:effectLst/>
                          <a:latin typeface="+mn-lt"/>
                          <a:ea typeface="+mn-ea"/>
                          <a:cs typeface="+mn-cs"/>
                        </a:rPr>
                        <a:t>percentile </a:t>
                      </a:r>
                      <a:r>
                        <a:rPr kumimoji="0" lang="en-US" sz="1400" b="0" i="0" kern="1200" baseline="0" dirty="0">
                          <a:solidFill>
                            <a:schemeClr val="tx1"/>
                          </a:solidFill>
                          <a:effectLst/>
                          <a:latin typeface="+mn-lt"/>
                          <a:ea typeface="+mn-ea"/>
                          <a:cs typeface="+mn-cs"/>
                        </a:rPr>
                        <a:t>for quality of meals this past quarter, </a:t>
                      </a:r>
                      <a:r>
                        <a:rPr kumimoji="0" lang="en-US" sz="1400" b="0" i="0" kern="1200" dirty="0">
                          <a:solidFill>
                            <a:srgbClr val="FF0000"/>
                          </a:solidFill>
                          <a:effectLst/>
                          <a:latin typeface="+mn-lt"/>
                          <a:ea typeface="+mn-ea"/>
                          <a:cs typeface="+mn-cs"/>
                        </a:rPr>
                        <a:t>67</a:t>
                      </a:r>
                      <a:r>
                        <a:rPr kumimoji="0" lang="en-US" sz="1400" b="0" i="0" kern="1200" baseline="30000" dirty="0">
                          <a:solidFill>
                            <a:srgbClr val="FF0000"/>
                          </a:solidFill>
                          <a:effectLst/>
                          <a:latin typeface="+mn-lt"/>
                          <a:ea typeface="+mn-ea"/>
                          <a:cs typeface="+mn-cs"/>
                        </a:rPr>
                        <a:t>th</a:t>
                      </a:r>
                      <a:r>
                        <a:rPr kumimoji="0" lang="en-US" sz="1400" b="0" i="0" kern="1200" dirty="0">
                          <a:solidFill>
                            <a:schemeClr val="tx1"/>
                          </a:solidFill>
                          <a:effectLst/>
                          <a:latin typeface="+mn-lt"/>
                          <a:ea typeface="+mn-ea"/>
                          <a:cs typeface="+mn-cs"/>
                        </a:rPr>
                        <a:t> </a:t>
                      </a:r>
                      <a:r>
                        <a:rPr kumimoji="0" lang="en-US" sz="1400" b="0" i="0" kern="1200" baseline="0" dirty="0">
                          <a:solidFill>
                            <a:schemeClr val="tx1"/>
                          </a:solidFill>
                          <a:effectLst/>
                          <a:latin typeface="+mn-lt"/>
                          <a:ea typeface="+mn-ea"/>
                          <a:cs typeface="+mn-cs"/>
                        </a:rPr>
                        <a:t>percentile for last quarter. Geri-Psych</a:t>
                      </a:r>
                      <a:r>
                        <a:rPr kumimoji="0" lang="en-US" sz="1400" b="0" i="0" kern="1200" baseline="0" dirty="0">
                          <a:solidFill>
                            <a:srgbClr val="FF0000"/>
                          </a:solidFill>
                          <a:effectLst/>
                          <a:latin typeface="+mn-lt"/>
                          <a:ea typeface="+mn-ea"/>
                          <a:cs typeface="+mn-cs"/>
                        </a:rPr>
                        <a:t> 97</a:t>
                      </a:r>
                      <a:r>
                        <a:rPr kumimoji="0" lang="en-US" sz="1400" b="0" i="0" kern="1200" baseline="30000" dirty="0">
                          <a:solidFill>
                            <a:srgbClr val="FF0000"/>
                          </a:solidFill>
                          <a:effectLst/>
                          <a:latin typeface="+mn-lt"/>
                          <a:ea typeface="+mn-ea"/>
                          <a:cs typeface="+mn-cs"/>
                        </a:rPr>
                        <a:t>th</a:t>
                      </a:r>
                      <a:r>
                        <a:rPr kumimoji="0" lang="en-US" sz="1400" b="0" i="0" kern="1200" baseline="0" dirty="0">
                          <a:solidFill>
                            <a:srgbClr val="FF0000"/>
                          </a:solidFill>
                          <a:effectLst/>
                          <a:latin typeface="+mn-lt"/>
                          <a:ea typeface="+mn-ea"/>
                          <a:cs typeface="+mn-cs"/>
                        </a:rPr>
                        <a:t> percentile </a:t>
                      </a:r>
                      <a:r>
                        <a:rPr kumimoji="0" lang="en-US" sz="1400" b="0" i="0" kern="1200" baseline="0" dirty="0">
                          <a:solidFill>
                            <a:schemeClr val="tx1"/>
                          </a:solidFill>
                          <a:effectLst/>
                          <a:latin typeface="+mn-lt"/>
                          <a:ea typeface="+mn-ea"/>
                          <a:cs typeface="+mn-cs"/>
                        </a:rPr>
                        <a:t>for Quality of meals for two quarters, </a:t>
                      </a:r>
                      <a:r>
                        <a:rPr kumimoji="0" lang="en-US" sz="1400" b="0" i="0" kern="1200" dirty="0">
                          <a:solidFill>
                            <a:srgbClr val="FF0000"/>
                          </a:solidFill>
                          <a:effectLst/>
                          <a:latin typeface="+mn-lt"/>
                          <a:ea typeface="+mn-ea"/>
                          <a:cs typeface="+mn-cs"/>
                        </a:rPr>
                        <a:t>99</a:t>
                      </a:r>
                      <a:r>
                        <a:rPr kumimoji="0" lang="en-US" sz="1400" b="0" i="0" kern="1200" baseline="30000" dirty="0">
                          <a:solidFill>
                            <a:srgbClr val="FF0000"/>
                          </a:solidFill>
                          <a:effectLst/>
                          <a:latin typeface="+mn-lt"/>
                          <a:ea typeface="+mn-ea"/>
                          <a:cs typeface="+mn-cs"/>
                        </a:rPr>
                        <a:t>th</a:t>
                      </a:r>
                      <a:r>
                        <a:rPr kumimoji="0" lang="en-US" sz="1400" b="0" i="0" kern="1200" dirty="0">
                          <a:solidFill>
                            <a:srgbClr val="FF0000"/>
                          </a:solidFill>
                          <a:effectLst/>
                          <a:latin typeface="+mn-lt"/>
                          <a:ea typeface="+mn-ea"/>
                          <a:cs typeface="+mn-cs"/>
                        </a:rPr>
                        <a:t> </a:t>
                      </a:r>
                      <a:r>
                        <a:rPr kumimoji="0" lang="en-US" sz="1400" b="0" i="0" kern="1200" dirty="0">
                          <a:solidFill>
                            <a:schemeClr val="tx1"/>
                          </a:solidFill>
                          <a:effectLst/>
                          <a:latin typeface="+mn-lt"/>
                          <a:ea typeface="+mn-ea"/>
                          <a:cs typeface="+mn-cs"/>
                        </a:rPr>
                        <a:t>for this past quarter. </a:t>
                      </a:r>
                      <a:br>
                        <a:rPr lang="en-US" sz="1400" dirty="0"/>
                      </a:b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5221664"/>
          <a:ext cx="10321926" cy="1223389"/>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491869">
                <a:tc>
                  <a:txBody>
                    <a:bodyPr/>
                    <a:lstStyle/>
                    <a:p>
                      <a:r>
                        <a:rPr lang="en-US" sz="1400" dirty="0"/>
                        <a:t>Team:</a:t>
                      </a:r>
                    </a:p>
                  </a:txBody>
                  <a:tcPr/>
                </a:tc>
                <a:extLst>
                  <a:ext uri="{0D108BD9-81ED-4DB2-BD59-A6C34878D82A}">
                    <a16:rowId xmlns:a16="http://schemas.microsoft.com/office/drawing/2014/main" val="10000"/>
                  </a:ext>
                </a:extLst>
              </a:tr>
              <a:tr h="687267">
                <a:tc>
                  <a:txBody>
                    <a:bodyPr/>
                    <a:lstStyle/>
                    <a:p>
                      <a:r>
                        <a:rPr lang="en-US" sz="1400" dirty="0"/>
                        <a:t>Project Leader:  Dan Arndt</a:t>
                      </a:r>
                      <a:r>
                        <a:rPr lang="en-US" sz="1400" baseline="0" dirty="0"/>
                        <a:t> &amp; Autumn Kumlien</a:t>
                      </a:r>
                      <a:endParaRPr lang="en-US" sz="1400" dirty="0">
                        <a:solidFill>
                          <a:srgbClr val="FF0000"/>
                        </a:solidFill>
                      </a:endParaRPr>
                    </a:p>
                    <a:p>
                      <a:r>
                        <a:rPr lang="en-US" sz="1400" dirty="0"/>
                        <a:t>Members: </a:t>
                      </a:r>
                      <a:r>
                        <a:rPr lang="en-US" sz="1400" baseline="0" dirty="0">
                          <a:solidFill>
                            <a:schemeClr val="tx1"/>
                          </a:solidFill>
                        </a:rPr>
                        <a:t>Ricky Quesada, Roxanne Lehman, Melanie Jess, Dianne Kelly, Shelby Thorson, Cindy Blanchar, Natalee Gerber &amp; Kevin Propp</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600" y="2938584"/>
          <a:ext cx="5464176" cy="2283080"/>
        </p:xfrm>
        <a:graphic>
          <a:graphicData uri="http://schemas.openxmlformats.org/drawingml/2006/table">
            <a:tbl>
              <a:tblPr firstRow="1" bandRow="1">
                <a:tableStyleId>{6E25E649-3F16-4E02-A733-19D2CDBF48F0}</a:tableStyleId>
              </a:tblPr>
              <a:tblGrid>
                <a:gridCol w="5464176">
                  <a:extLst>
                    <a:ext uri="{9D8B030D-6E8A-4147-A177-3AD203B41FA5}">
                      <a16:colId xmlns:a16="http://schemas.microsoft.com/office/drawing/2014/main" val="20000"/>
                    </a:ext>
                  </a:extLst>
                </a:gridCol>
              </a:tblGrid>
              <a:tr h="755555">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27525">
                <a:tc>
                  <a:txBody>
                    <a:bodyPr/>
                    <a:lstStyle/>
                    <a:p>
                      <a:pPr>
                        <a:spcBef>
                          <a:spcPts val="0"/>
                        </a:spcBef>
                      </a:pPr>
                      <a:r>
                        <a:rPr lang="en-US" sz="1400" dirty="0">
                          <a:solidFill>
                            <a:schemeClr val="tx1"/>
                          </a:solidFill>
                        </a:rPr>
                        <a:t>We originally</a:t>
                      </a:r>
                      <a:r>
                        <a:rPr lang="en-US" sz="1400" baseline="0" dirty="0">
                          <a:solidFill>
                            <a:schemeClr val="tx1"/>
                          </a:solidFill>
                        </a:rPr>
                        <a:t> orchestrated a thoughtful menu with a diverse number of menu items. Since COVID and the staffing shortage we have had to pair down our offerings.  Those patients with a history of receiving hot menu options perpetuate score quality low, based on expectations or previous experiences. </a:t>
                      </a:r>
                      <a:endParaRPr lang="en-US" sz="1400" baseline="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938585"/>
          <a:ext cx="4848224" cy="2289533"/>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72506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558013">
                <a:tc>
                  <a:txBody>
                    <a:bodyPr/>
                    <a:lstStyle/>
                    <a:p>
                      <a:pPr>
                        <a:spcBef>
                          <a:spcPts val="0"/>
                        </a:spcBef>
                      </a:pPr>
                      <a:r>
                        <a:rPr lang="en-US" sz="1400" baseline="0" dirty="0">
                          <a:solidFill>
                            <a:schemeClr val="tx1"/>
                          </a:solidFill>
                        </a:rPr>
                        <a:t>Research on providing a great employee experience tells us that p</a:t>
                      </a:r>
                      <a:r>
                        <a:rPr lang="en-US" sz="1400" dirty="0">
                          <a:solidFill>
                            <a:schemeClr val="tx1"/>
                          </a:solidFill>
                        </a:rPr>
                        <a:t>atients judge us by 3 things</a:t>
                      </a:r>
                      <a:r>
                        <a:rPr lang="en-US" sz="1400" baseline="0" dirty="0">
                          <a:solidFill>
                            <a:schemeClr val="tx1"/>
                          </a:solidFill>
                        </a:rPr>
                        <a:t> Floor, Food and Service. If one of these is out of place or not up to the patient’s standards, then our Press </a:t>
                      </a:r>
                      <a:r>
                        <a:rPr lang="en-US" sz="1400" baseline="0" dirty="0" err="1">
                          <a:solidFill>
                            <a:schemeClr val="tx1"/>
                          </a:solidFill>
                        </a:rPr>
                        <a:t>Ganey</a:t>
                      </a:r>
                      <a:r>
                        <a:rPr lang="en-US" sz="1400" baseline="0" dirty="0">
                          <a:solidFill>
                            <a:schemeClr val="tx1"/>
                          </a:solidFill>
                        </a:rPr>
                        <a:t> scores will reflect</a:t>
                      </a:r>
                      <a:r>
                        <a:rPr lang="en-US" sz="1400" strike="sngStrike" baseline="0" dirty="0">
                          <a:solidFill>
                            <a:schemeClr val="tx1"/>
                          </a:solidFill>
                        </a:rPr>
                        <a:t> </a:t>
                      </a:r>
                      <a:r>
                        <a:rPr lang="en-US" sz="1400" strike="noStrike" baseline="0" dirty="0">
                          <a:solidFill>
                            <a:schemeClr val="tx1"/>
                          </a:solidFill>
                        </a:rPr>
                        <a:t>negative</a:t>
                      </a:r>
                      <a:r>
                        <a:rPr lang="en-US" sz="1400" baseline="0" dirty="0">
                          <a:solidFill>
                            <a:schemeClr val="tx1"/>
                          </a:solidFill>
                        </a:rPr>
                        <a:t> patient satisfaction.</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586546" y="757699"/>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Hot Meals for Patients for Dinner </a:t>
            </a:r>
            <a:endParaRPr kumimoji="0" lang="en-US" sz="1400" b="0" i="0" u="none" strike="noStrike" kern="1200" cap="none" spc="0" normalizeH="0" baseline="0" noProof="0" dirty="0">
              <a:ln>
                <a:noFill/>
              </a:ln>
              <a:solidFill>
                <a:srgbClr val="FF0000"/>
              </a:solidFill>
              <a:effectLst/>
              <a:uLnTx/>
              <a:uFillTx/>
              <a:latin typeface="Lucida Sans Unicode"/>
              <a:ea typeface="+mn-ea"/>
              <a:cs typeface="+mn-cs"/>
            </a:endParaRP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72031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3">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09600" y="1213469"/>
          <a:ext cx="10439401" cy="5285374"/>
        </p:xfrm>
        <a:graphic>
          <a:graphicData uri="http://schemas.openxmlformats.org/drawingml/2006/table">
            <a:tbl>
              <a:tblPr firstRow="1" bandRow="1">
                <a:tableStyleId>{6E25E649-3F16-4E02-A733-19D2CDBF48F0}</a:tableStyleId>
              </a:tblPr>
              <a:tblGrid>
                <a:gridCol w="3338939">
                  <a:extLst>
                    <a:ext uri="{9D8B030D-6E8A-4147-A177-3AD203B41FA5}">
                      <a16:colId xmlns:a16="http://schemas.microsoft.com/office/drawing/2014/main" val="20000"/>
                    </a:ext>
                  </a:extLst>
                </a:gridCol>
                <a:gridCol w="3265296">
                  <a:extLst>
                    <a:ext uri="{9D8B030D-6E8A-4147-A177-3AD203B41FA5}">
                      <a16:colId xmlns:a16="http://schemas.microsoft.com/office/drawing/2014/main" val="20001"/>
                    </a:ext>
                  </a:extLst>
                </a:gridCol>
                <a:gridCol w="3835166">
                  <a:extLst>
                    <a:ext uri="{9D8B030D-6E8A-4147-A177-3AD203B41FA5}">
                      <a16:colId xmlns:a16="http://schemas.microsoft.com/office/drawing/2014/main" val="20002"/>
                    </a:ext>
                  </a:extLst>
                </a:gridCol>
              </a:tblGrid>
              <a:tr h="294518">
                <a:tc>
                  <a:txBody>
                    <a:bodyPr/>
                    <a:lstStyle/>
                    <a:p>
                      <a:r>
                        <a:rPr lang="en-US" sz="16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1017427">
                <a:tc>
                  <a:txBody>
                    <a:bodyPr/>
                    <a:lstStyle/>
                    <a:p>
                      <a:r>
                        <a:rPr lang="en-US" sz="1400" dirty="0">
                          <a:solidFill>
                            <a:schemeClr val="tx1"/>
                          </a:solidFill>
                        </a:rPr>
                        <a:t>Eliminating hot food offerings as</a:t>
                      </a:r>
                      <a:r>
                        <a:rPr lang="en-US" sz="1400" baseline="0" dirty="0">
                          <a:solidFill>
                            <a:schemeClr val="tx1"/>
                          </a:solidFill>
                        </a:rPr>
                        <a:t> a dinner choice implemented to accommodate for lack of staff so needed to shorten the menu and make trays disposable. </a:t>
                      </a:r>
                      <a:endParaRPr lang="en-US" sz="14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COVID-19</a:t>
                      </a:r>
                      <a:r>
                        <a:rPr lang="en-US" sz="1400" baseline="0" dirty="0">
                          <a:solidFill>
                            <a:schemeClr val="tx1"/>
                          </a:solidFill>
                        </a:rPr>
                        <a:t> and lack food service workers in the greater Dane county area. </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June 2021.</a:t>
                      </a:r>
                      <a:r>
                        <a:rPr lang="en-US" sz="1400" baseline="0" dirty="0">
                          <a:solidFill>
                            <a:schemeClr val="tx1"/>
                          </a:solidFill>
                        </a:rPr>
                        <a:t> </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642585">
                <a:tc>
                  <a:txBody>
                    <a:bodyPr/>
                    <a:lstStyle/>
                    <a:p>
                      <a:r>
                        <a:rPr lang="en-US" sz="1400" dirty="0">
                          <a:solidFill>
                            <a:schemeClr val="tx1"/>
                          </a:solidFill>
                        </a:rPr>
                        <a:t>Patients commented on</a:t>
                      </a:r>
                      <a:r>
                        <a:rPr lang="en-US" sz="1400" baseline="0" dirty="0">
                          <a:solidFill>
                            <a:schemeClr val="tx1"/>
                          </a:solidFill>
                        </a:rPr>
                        <a:t> food selection using </a:t>
                      </a:r>
                      <a:r>
                        <a:rPr lang="en-US" sz="1400" dirty="0">
                          <a:solidFill>
                            <a:schemeClr val="tx1"/>
                          </a:solidFill>
                        </a:rPr>
                        <a:t>Press</a:t>
                      </a:r>
                      <a:r>
                        <a:rPr lang="en-US" sz="1400" baseline="0" dirty="0">
                          <a:solidFill>
                            <a:schemeClr val="tx1"/>
                          </a:solidFill>
                        </a:rPr>
                        <a:t> </a:t>
                      </a:r>
                      <a:r>
                        <a:rPr lang="en-US" sz="1400" baseline="0" dirty="0" err="1">
                          <a:solidFill>
                            <a:schemeClr val="tx1"/>
                          </a:solidFill>
                        </a:rPr>
                        <a:t>Ganey</a:t>
                      </a:r>
                      <a:r>
                        <a:rPr lang="en-US" sz="1400" baseline="0" dirty="0">
                          <a:solidFill>
                            <a:schemeClr val="tx1"/>
                          </a:solidFill>
                        </a:rPr>
                        <a:t> Scores.</a:t>
                      </a:r>
                      <a:endParaRPr lang="en-US" sz="14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We</a:t>
                      </a:r>
                      <a:r>
                        <a:rPr lang="en-US" sz="1400" baseline="0" dirty="0">
                          <a:solidFill>
                            <a:schemeClr val="tx1"/>
                          </a:solidFill>
                        </a:rPr>
                        <a:t> have a regular base of patients that remember what we used to offer. </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Pre-COVID.</a:t>
                      </a:r>
                      <a:r>
                        <a:rPr lang="en-US" sz="1400" baseline="0" dirty="0">
                          <a:solidFill>
                            <a:schemeClr val="tx1"/>
                          </a:solidFill>
                        </a:rPr>
                        <a:t> </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42585">
                <a:tc>
                  <a:txBody>
                    <a:bodyPr/>
                    <a:lstStyle/>
                    <a:p>
                      <a:r>
                        <a:rPr lang="en-US" sz="1400" dirty="0">
                          <a:solidFill>
                            <a:schemeClr val="tx1"/>
                          </a:solidFill>
                        </a:rPr>
                        <a:t>Meat</a:t>
                      </a:r>
                      <a:r>
                        <a:rPr lang="en-US" sz="1400" baseline="0" dirty="0">
                          <a:solidFill>
                            <a:schemeClr val="tx1"/>
                          </a:solidFill>
                        </a:rPr>
                        <a:t> Lasagna or Vegetarian Lasagna with Green Beans and a Dinner roll was trialed.</a:t>
                      </a:r>
                      <a:endParaRPr lang="en-US" sz="14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 accommodate the need and or request</a:t>
                      </a:r>
                      <a:r>
                        <a:rPr lang="en-US" sz="1400" baseline="0" dirty="0">
                          <a:solidFill>
                            <a:schemeClr val="tx1"/>
                          </a:solidFill>
                        </a:rPr>
                        <a:t> for hot meals from patients within our staffing capabilities. </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April</a:t>
                      </a:r>
                      <a:r>
                        <a:rPr lang="en-US" sz="1400" baseline="0" dirty="0">
                          <a:solidFill>
                            <a:schemeClr val="tx1"/>
                          </a:solidFill>
                        </a:rPr>
                        <a:t> 2023</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262798702"/>
                  </a:ext>
                </a:extLst>
              </a:tr>
              <a:tr h="552193">
                <a:tc>
                  <a:txBody>
                    <a:bodyPr/>
                    <a:lstStyle/>
                    <a:p>
                      <a:r>
                        <a:rPr lang="en-US" sz="1400" dirty="0">
                          <a:solidFill>
                            <a:schemeClr val="tx1"/>
                          </a:solidFill>
                        </a:rPr>
                        <a:t>Hot Bar</a:t>
                      </a:r>
                      <a:r>
                        <a:rPr lang="en-US" sz="1400" baseline="0" dirty="0">
                          <a:solidFill>
                            <a:schemeClr val="tx1"/>
                          </a:solidFill>
                        </a:rPr>
                        <a:t> is now being offered for lunch and or dinner Monday-Friday. </a:t>
                      </a:r>
                      <a:endParaRPr lang="en-US" sz="14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a:t>
                      </a:r>
                      <a:r>
                        <a:rPr lang="en-US" sz="1400" baseline="0" dirty="0">
                          <a:solidFill>
                            <a:schemeClr val="tx1"/>
                          </a:solidFill>
                        </a:rPr>
                        <a:t> offer a hot food option for patients for the dinner hour.</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June 2023-Present</a:t>
                      </a:r>
                      <a:r>
                        <a:rPr lang="en-US" sz="1400" baseline="0" dirty="0">
                          <a:solidFill>
                            <a:schemeClr val="tx1"/>
                          </a:solidFill>
                        </a:rPr>
                        <a:t> </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415298550"/>
                  </a:ext>
                </a:extLst>
              </a:tr>
              <a:tr h="831741">
                <a:tc>
                  <a:txBody>
                    <a:bodyPr/>
                    <a:lstStyle/>
                    <a:p>
                      <a:r>
                        <a:rPr lang="en-US" sz="1400" dirty="0">
                          <a:solidFill>
                            <a:schemeClr val="tx1"/>
                          </a:solidFill>
                        </a:rPr>
                        <a:t>Presented a Prep Cook requisition to Administrative Council.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Utilize Prep cook to help prepare diet friendly options for specialized diets.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October 2023-Present</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95185293"/>
                  </a:ext>
                </a:extLst>
              </a:tr>
              <a:tr h="831741">
                <a:tc>
                  <a:txBody>
                    <a:bodyPr/>
                    <a:lstStyle/>
                    <a:p>
                      <a:r>
                        <a:rPr lang="en-US" sz="1400" dirty="0">
                          <a:solidFill>
                            <a:schemeClr val="tx1"/>
                          </a:solidFill>
                        </a:rPr>
                        <a:t>Started offering Grilled Cheese/Grilled Ham and Cheese during the dinner hour as a hot sandwich option.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Patients were requesting hot sandwich option.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October 2023-Present</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304008430"/>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18943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a:xfrm>
            <a:off x="609600" y="2451"/>
            <a:ext cx="10972800" cy="810367"/>
          </a:xfrm>
        </p:spPr>
        <p:txBody>
          <a:bodyPr>
            <a:normAutofit/>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3">
            <a:clrChange>
              <a:clrFrom>
                <a:srgbClr val="F2F2F2"/>
              </a:clrFrom>
              <a:clrTo>
                <a:srgbClr val="F2F2F2">
                  <a:alpha val="0"/>
                </a:srgbClr>
              </a:clrTo>
            </a:clrChange>
          </a:blip>
          <a:srcRect l="3420" t="14626" r="39893" b="10032"/>
          <a:stretch/>
        </p:blipFill>
        <p:spPr>
          <a:xfrm>
            <a:off x="10811413" y="-4069"/>
            <a:ext cx="1371600" cy="1367780"/>
          </a:xfrm>
          <a:prstGeom prst="rect">
            <a:avLst/>
          </a:prstGeom>
        </p:spPr>
      </p:pic>
      <p:graphicFrame>
        <p:nvGraphicFramePr>
          <p:cNvPr id="12" name="Table 11"/>
          <p:cNvGraphicFramePr>
            <a:graphicFrameLocks noGrp="1"/>
          </p:cNvGraphicFramePr>
          <p:nvPr/>
        </p:nvGraphicFramePr>
        <p:xfrm>
          <a:off x="609600" y="689910"/>
          <a:ext cx="10439401" cy="6155665"/>
        </p:xfrm>
        <a:graphic>
          <a:graphicData uri="http://schemas.openxmlformats.org/drawingml/2006/table">
            <a:tbl>
              <a:tblPr firstRow="1" bandRow="1">
                <a:tableStyleId>{6E25E649-3F16-4E02-A733-19D2CDBF48F0}</a:tableStyleId>
              </a:tblPr>
              <a:tblGrid>
                <a:gridCol w="3338939">
                  <a:extLst>
                    <a:ext uri="{9D8B030D-6E8A-4147-A177-3AD203B41FA5}">
                      <a16:colId xmlns:a16="http://schemas.microsoft.com/office/drawing/2014/main" val="20000"/>
                    </a:ext>
                  </a:extLst>
                </a:gridCol>
                <a:gridCol w="3265296">
                  <a:extLst>
                    <a:ext uri="{9D8B030D-6E8A-4147-A177-3AD203B41FA5}">
                      <a16:colId xmlns:a16="http://schemas.microsoft.com/office/drawing/2014/main" val="20001"/>
                    </a:ext>
                  </a:extLst>
                </a:gridCol>
                <a:gridCol w="3835166">
                  <a:extLst>
                    <a:ext uri="{9D8B030D-6E8A-4147-A177-3AD203B41FA5}">
                      <a16:colId xmlns:a16="http://schemas.microsoft.com/office/drawing/2014/main" val="20002"/>
                    </a:ext>
                  </a:extLst>
                </a:gridCol>
              </a:tblGrid>
              <a:tr h="324512">
                <a:tc>
                  <a:txBody>
                    <a:bodyPr/>
                    <a:lstStyle/>
                    <a:p>
                      <a:r>
                        <a:rPr lang="en-US" sz="16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914532">
                <a:tc>
                  <a:txBody>
                    <a:bodyPr/>
                    <a:lstStyle/>
                    <a:p>
                      <a:r>
                        <a:rPr lang="en-US" sz="1400" dirty="0">
                          <a:solidFill>
                            <a:schemeClr val="tx1"/>
                          </a:solidFill>
                        </a:rPr>
                        <a:t>FNS hired Kevin Propp, Assistant Chef &amp; Baker, with previous experience working for Stoughton Health in the FNS department.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This took some duties &amp; responsibilities off our patient cook, which freed her up to prepare more patient menu items.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November 2023</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708025">
                <a:tc>
                  <a:txBody>
                    <a:bodyPr/>
                    <a:lstStyle/>
                    <a:p>
                      <a:r>
                        <a:rPr lang="en-US" sz="1400" dirty="0">
                          <a:solidFill>
                            <a:schemeClr val="tx1"/>
                          </a:solidFill>
                        </a:rPr>
                        <a:t>Trialing “new” diet friendly menu items.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Patient Cook now has more time to devote to the patient menu with hiring of Assistant Chef.</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December 2023</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531002">
                <a:tc>
                  <a:txBody>
                    <a:bodyPr/>
                    <a:lstStyle/>
                    <a:p>
                      <a:r>
                        <a:rPr lang="en-US" sz="1400" dirty="0">
                          <a:solidFill>
                            <a:schemeClr val="tx1"/>
                          </a:solidFill>
                        </a:rPr>
                        <a:t>Rough draft of “new” patient menu completed.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 begin to offer patients more diet friendly meal options.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January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262798702"/>
                  </a:ext>
                </a:extLst>
              </a:tr>
              <a:tr h="535811">
                <a:tc>
                  <a:txBody>
                    <a:bodyPr/>
                    <a:lstStyle/>
                    <a:p>
                      <a:r>
                        <a:rPr lang="en-US" sz="1400" dirty="0">
                          <a:solidFill>
                            <a:schemeClr val="tx1"/>
                          </a:solidFill>
                        </a:rPr>
                        <a:t>Training for cooking of new patient menu items.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So, each staff member can deliver a constantly good product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May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415298550"/>
                  </a:ext>
                </a:extLst>
              </a:tr>
              <a:tr h="708025">
                <a:tc>
                  <a:txBody>
                    <a:bodyPr/>
                    <a:lstStyle/>
                    <a:p>
                      <a:r>
                        <a:rPr lang="en-US" sz="1400" dirty="0">
                          <a:solidFill>
                            <a:schemeClr val="tx1"/>
                          </a:solidFill>
                        </a:rPr>
                        <a:t>New Menu items will need to be tested for using the IDDS testing model.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So patients who have IDDS specific diets could order the new items per diet.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July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95185293"/>
                  </a:ext>
                </a:extLst>
              </a:tr>
              <a:tr h="708025">
                <a:tc>
                  <a:txBody>
                    <a:bodyPr/>
                    <a:lstStyle/>
                    <a:p>
                      <a:r>
                        <a:rPr lang="en-US" sz="1400" dirty="0">
                          <a:solidFill>
                            <a:schemeClr val="tx1"/>
                          </a:solidFill>
                        </a:rPr>
                        <a:t>All new items have been tested and categorized according to IDDS.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So, patients who have IDDS specific diets could order the new items per diet.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August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304008430"/>
                  </a:ext>
                </a:extLst>
              </a:tr>
              <a:tr h="807066">
                <a:tc>
                  <a:txBody>
                    <a:bodyPr/>
                    <a:lstStyle/>
                    <a:p>
                      <a:r>
                        <a:rPr lang="en-US" sz="1400" dirty="0">
                          <a:solidFill>
                            <a:schemeClr val="tx1"/>
                          </a:solidFill>
                        </a:rPr>
                        <a:t>Implemented New Menu and brought back the use of China.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 give patients more options and create a more formal dining experience.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October 20,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853583447"/>
                  </a:ext>
                </a:extLst>
              </a:tr>
              <a:tr h="807066">
                <a:tc>
                  <a:txBody>
                    <a:bodyPr/>
                    <a:lstStyle/>
                    <a:p>
                      <a:r>
                        <a:rPr lang="en-US" sz="1400" dirty="0">
                          <a:solidFill>
                            <a:srgbClr val="FF0000"/>
                          </a:solidFill>
                        </a:rPr>
                        <a:t>Implemented a stand along survey that Guest Services rounds a few days a week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To get real time feedback and to see how the Press Ganey comments compare to this feedback.</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November 1, 2025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917163063"/>
                  </a:ext>
                </a:extLst>
              </a:tr>
            </a:tbl>
          </a:graphicData>
        </a:graphic>
      </p:graphicFrame>
      <p:sp>
        <p:nvSpPr>
          <p:cNvPr id="15" name="Rectangle 14"/>
          <p:cNvSpPr/>
          <p:nvPr/>
        </p:nvSpPr>
        <p:spPr>
          <a:xfrm>
            <a:off x="9596478" y="124026"/>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84678" y="346682"/>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007323" y="132648"/>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4941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3">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256388" y="695330"/>
            <a:ext cx="4474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Press </a:t>
            </a:r>
            <a:r>
              <a:rPr kumimoji="0" lang="en-US" sz="1400" b="0" i="0" u="none" strike="noStrike" kern="1200" cap="none" spc="0" normalizeH="0" baseline="0" noProof="0" dirty="0" err="1">
                <a:ln>
                  <a:noFill/>
                </a:ln>
                <a:solidFill>
                  <a:prstClr val="black"/>
                </a:solidFill>
                <a:effectLst/>
                <a:uLnTx/>
                <a:uFillTx/>
                <a:latin typeface="Lucida Sans Unicode"/>
                <a:ea typeface="+mn-ea"/>
                <a:cs typeface="+mn-cs"/>
              </a:rPr>
              <a:t>Ganey</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(Med-Surg.)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Lucida Sans Unicode"/>
                <a:ea typeface="+mn-ea"/>
                <a:cs typeface="+mn-cs"/>
              </a:rPr>
              <a:t> </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29655BA2-B51C-60B4-3EF8-33ED3B3A58AE}"/>
              </a:ext>
            </a:extLst>
          </p:cNvPr>
          <p:cNvPicPr>
            <a:picLocks noChangeAspect="1"/>
          </p:cNvPicPr>
          <p:nvPr/>
        </p:nvPicPr>
        <p:blipFill>
          <a:blip r:embed="rId6"/>
          <a:stretch>
            <a:fillRect/>
          </a:stretch>
        </p:blipFill>
        <p:spPr>
          <a:xfrm>
            <a:off x="261936" y="1218550"/>
            <a:ext cx="11118368" cy="3123321"/>
          </a:xfrm>
          <a:prstGeom prst="rect">
            <a:avLst/>
          </a:prstGeom>
        </p:spPr>
      </p:pic>
      <p:pic>
        <p:nvPicPr>
          <p:cNvPr id="7" name="Picture 6">
            <a:extLst>
              <a:ext uri="{FF2B5EF4-FFF2-40B4-BE49-F238E27FC236}">
                <a16:creationId xmlns:a16="http://schemas.microsoft.com/office/drawing/2014/main" id="{9C937C4D-B019-B810-4FB9-19D9EB659A4F}"/>
              </a:ext>
            </a:extLst>
          </p:cNvPr>
          <p:cNvPicPr>
            <a:picLocks noChangeAspect="1"/>
          </p:cNvPicPr>
          <p:nvPr/>
        </p:nvPicPr>
        <p:blipFill>
          <a:blip r:embed="rId7"/>
          <a:stretch>
            <a:fillRect/>
          </a:stretch>
        </p:blipFill>
        <p:spPr>
          <a:xfrm>
            <a:off x="261937" y="4909202"/>
            <a:ext cx="11668125" cy="1162050"/>
          </a:xfrm>
          <a:prstGeom prst="rect">
            <a:avLst/>
          </a:prstGeom>
        </p:spPr>
      </p:pic>
      <p:sp>
        <p:nvSpPr>
          <p:cNvPr id="11" name="TextBox 10">
            <a:extLst>
              <a:ext uri="{FF2B5EF4-FFF2-40B4-BE49-F238E27FC236}">
                <a16:creationId xmlns:a16="http://schemas.microsoft.com/office/drawing/2014/main" id="{407E23D8-DA10-B6F8-3675-973B344E0FA7}"/>
              </a:ext>
            </a:extLst>
          </p:cNvPr>
          <p:cNvSpPr txBox="1"/>
          <p:nvPr/>
        </p:nvSpPr>
        <p:spPr>
          <a:xfrm>
            <a:off x="3856383" y="4539870"/>
            <a:ext cx="610262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Most Recent below..</a:t>
            </a:r>
          </a:p>
        </p:txBody>
      </p:sp>
    </p:spTree>
    <p:extLst>
      <p:ext uri="{BB962C8B-B14F-4D97-AF65-F5344CB8AC3E}">
        <p14:creationId xmlns:p14="http://schemas.microsoft.com/office/powerpoint/2010/main" val="4060696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3">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091056" y="695330"/>
            <a:ext cx="4474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Press </a:t>
            </a:r>
            <a:r>
              <a:rPr kumimoji="0" lang="en-US" sz="1400" b="0" i="0" u="none" strike="noStrike" kern="1200" cap="none" spc="0" normalizeH="0" baseline="0" noProof="0" dirty="0" err="1">
                <a:ln>
                  <a:noFill/>
                </a:ln>
                <a:solidFill>
                  <a:prstClr val="black"/>
                </a:solidFill>
                <a:effectLst/>
                <a:uLnTx/>
                <a:uFillTx/>
                <a:latin typeface="Lucida Sans Unicode"/>
                <a:ea typeface="+mn-ea"/>
                <a:cs typeface="+mn-cs"/>
              </a:rPr>
              <a:t>Ganey</a:t>
            </a:r>
            <a:endParaRPr kumimoji="0" lang="en-US" sz="14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Geri-Psych</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F8AC2834-860F-2B74-F604-3FA1FE5B160A}"/>
              </a:ext>
            </a:extLst>
          </p:cNvPr>
          <p:cNvPicPr>
            <a:picLocks noChangeAspect="1"/>
          </p:cNvPicPr>
          <p:nvPr/>
        </p:nvPicPr>
        <p:blipFill>
          <a:blip r:embed="rId6"/>
          <a:stretch>
            <a:fillRect/>
          </a:stretch>
        </p:blipFill>
        <p:spPr>
          <a:xfrm>
            <a:off x="1004267" y="1529494"/>
            <a:ext cx="10382250" cy="2105025"/>
          </a:xfrm>
          <a:prstGeom prst="rect">
            <a:avLst/>
          </a:prstGeom>
        </p:spPr>
      </p:pic>
      <p:pic>
        <p:nvPicPr>
          <p:cNvPr id="5" name="Picture 4">
            <a:extLst>
              <a:ext uri="{FF2B5EF4-FFF2-40B4-BE49-F238E27FC236}">
                <a16:creationId xmlns:a16="http://schemas.microsoft.com/office/drawing/2014/main" id="{C076F332-5CBF-E81B-7385-BBFEC9F4F3B4}"/>
              </a:ext>
            </a:extLst>
          </p:cNvPr>
          <p:cNvPicPr>
            <a:picLocks noChangeAspect="1"/>
          </p:cNvPicPr>
          <p:nvPr/>
        </p:nvPicPr>
        <p:blipFill>
          <a:blip r:embed="rId7"/>
          <a:stretch>
            <a:fillRect/>
          </a:stretch>
        </p:blipFill>
        <p:spPr>
          <a:xfrm>
            <a:off x="819873" y="4611134"/>
            <a:ext cx="10751038" cy="1114425"/>
          </a:xfrm>
          <a:prstGeom prst="rect">
            <a:avLst/>
          </a:prstGeom>
        </p:spPr>
      </p:pic>
      <p:sp>
        <p:nvSpPr>
          <p:cNvPr id="10" name="TextBox 9">
            <a:extLst>
              <a:ext uri="{FF2B5EF4-FFF2-40B4-BE49-F238E27FC236}">
                <a16:creationId xmlns:a16="http://schemas.microsoft.com/office/drawing/2014/main" id="{15D43FE9-3543-C46A-8D51-98B745EEFDE4}"/>
              </a:ext>
            </a:extLst>
          </p:cNvPr>
          <p:cNvSpPr txBox="1"/>
          <p:nvPr/>
        </p:nvSpPr>
        <p:spPr>
          <a:xfrm>
            <a:off x="3916017" y="3985591"/>
            <a:ext cx="32920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Most Recent below..</a:t>
            </a:r>
          </a:p>
        </p:txBody>
      </p:sp>
    </p:spTree>
    <p:extLst>
      <p:ext uri="{BB962C8B-B14F-4D97-AF65-F5344CB8AC3E}">
        <p14:creationId xmlns:p14="http://schemas.microsoft.com/office/powerpoint/2010/main" val="3810014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96158" y="266743"/>
            <a:ext cx="4235937" cy="753330"/>
          </a:xfrm>
        </p:spPr>
        <p:txBody>
          <a:bodyPr>
            <a:normAutofit/>
          </a:bodyPr>
          <a:lstStyle/>
          <a:p>
            <a:r>
              <a:rPr lang="en-US" dirty="0"/>
              <a:t>Geri-Psych.</a:t>
            </a:r>
          </a:p>
        </p:txBody>
      </p:sp>
      <p:sp>
        <p:nvSpPr>
          <p:cNvPr id="5" name="Title 2"/>
          <p:cNvSpPr txBox="1">
            <a:spLocks/>
          </p:cNvSpPr>
          <p:nvPr/>
        </p:nvSpPr>
        <p:spPr>
          <a:xfrm>
            <a:off x="973013" y="411327"/>
            <a:ext cx="4235937" cy="75333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a:noFill/>
                </a:ln>
                <a:solidFill>
                  <a:srgbClr val="775F55"/>
                </a:solidFill>
                <a:effectLst>
                  <a:outerShdw blurRad="31750" dist="25400" dir="5400000" algn="tl" rotWithShape="0">
                    <a:srgbClr val="000000">
                      <a:alpha val="25000"/>
                    </a:srgbClr>
                  </a:outerShdw>
                </a:effectLst>
                <a:uLnTx/>
                <a:uFillTx/>
                <a:latin typeface="Lucida Sans Unicode"/>
                <a:ea typeface="+mj-ea"/>
                <a:cs typeface="+mj-cs"/>
              </a:rPr>
              <a:t>Med-Surg.</a:t>
            </a:r>
          </a:p>
        </p:txBody>
      </p:sp>
      <p:pic>
        <p:nvPicPr>
          <p:cNvPr id="7" name="Picture 6">
            <a:extLst>
              <a:ext uri="{FF2B5EF4-FFF2-40B4-BE49-F238E27FC236}">
                <a16:creationId xmlns:a16="http://schemas.microsoft.com/office/drawing/2014/main" id="{46EB6DAC-4FCE-6025-B0CD-AF9B31492973}"/>
              </a:ext>
            </a:extLst>
          </p:cNvPr>
          <p:cNvPicPr>
            <a:picLocks noChangeAspect="1"/>
          </p:cNvPicPr>
          <p:nvPr/>
        </p:nvPicPr>
        <p:blipFill>
          <a:blip r:embed="rId3"/>
          <a:stretch>
            <a:fillRect/>
          </a:stretch>
        </p:blipFill>
        <p:spPr>
          <a:xfrm>
            <a:off x="610385" y="1164657"/>
            <a:ext cx="4158099" cy="2333917"/>
          </a:xfrm>
          <a:prstGeom prst="rect">
            <a:avLst/>
          </a:prstGeom>
        </p:spPr>
      </p:pic>
      <p:pic>
        <p:nvPicPr>
          <p:cNvPr id="11" name="Picture 10">
            <a:extLst>
              <a:ext uri="{FF2B5EF4-FFF2-40B4-BE49-F238E27FC236}">
                <a16:creationId xmlns:a16="http://schemas.microsoft.com/office/drawing/2014/main" id="{6ED42AA2-B5C8-8A6B-8239-9482567A3253}"/>
              </a:ext>
            </a:extLst>
          </p:cNvPr>
          <p:cNvPicPr>
            <a:picLocks noChangeAspect="1"/>
          </p:cNvPicPr>
          <p:nvPr/>
        </p:nvPicPr>
        <p:blipFill>
          <a:blip r:embed="rId4"/>
          <a:stretch>
            <a:fillRect/>
          </a:stretch>
        </p:blipFill>
        <p:spPr>
          <a:xfrm>
            <a:off x="6748957" y="1164657"/>
            <a:ext cx="4120641" cy="2333917"/>
          </a:xfrm>
          <a:prstGeom prst="rect">
            <a:avLst/>
          </a:prstGeom>
        </p:spPr>
      </p:pic>
      <p:pic>
        <p:nvPicPr>
          <p:cNvPr id="4" name="Picture 3">
            <a:extLst>
              <a:ext uri="{FF2B5EF4-FFF2-40B4-BE49-F238E27FC236}">
                <a16:creationId xmlns:a16="http://schemas.microsoft.com/office/drawing/2014/main" id="{9C09646A-F801-8A36-0E73-F4C061000730}"/>
              </a:ext>
            </a:extLst>
          </p:cNvPr>
          <p:cNvPicPr>
            <a:picLocks noChangeAspect="1"/>
          </p:cNvPicPr>
          <p:nvPr/>
        </p:nvPicPr>
        <p:blipFill>
          <a:blip r:embed="rId5"/>
          <a:stretch>
            <a:fillRect/>
          </a:stretch>
        </p:blipFill>
        <p:spPr>
          <a:xfrm>
            <a:off x="610385" y="3958739"/>
            <a:ext cx="4469088" cy="2781707"/>
          </a:xfrm>
          <a:prstGeom prst="rect">
            <a:avLst/>
          </a:prstGeom>
        </p:spPr>
      </p:pic>
      <p:pic>
        <p:nvPicPr>
          <p:cNvPr id="8" name="Picture 7">
            <a:extLst>
              <a:ext uri="{FF2B5EF4-FFF2-40B4-BE49-F238E27FC236}">
                <a16:creationId xmlns:a16="http://schemas.microsoft.com/office/drawing/2014/main" id="{8342D3FE-3A6D-4614-2162-54D0ADAA38CE}"/>
              </a:ext>
            </a:extLst>
          </p:cNvPr>
          <p:cNvPicPr>
            <a:picLocks noChangeAspect="1"/>
          </p:cNvPicPr>
          <p:nvPr/>
        </p:nvPicPr>
        <p:blipFill>
          <a:blip r:embed="rId6"/>
          <a:stretch>
            <a:fillRect/>
          </a:stretch>
        </p:blipFill>
        <p:spPr>
          <a:xfrm>
            <a:off x="6832155" y="3958739"/>
            <a:ext cx="4235937" cy="2826206"/>
          </a:xfrm>
          <a:prstGeom prst="rect">
            <a:avLst/>
          </a:prstGeom>
        </p:spPr>
      </p:pic>
      <p:sp>
        <p:nvSpPr>
          <p:cNvPr id="10" name="TextBox 9">
            <a:extLst>
              <a:ext uri="{FF2B5EF4-FFF2-40B4-BE49-F238E27FC236}">
                <a16:creationId xmlns:a16="http://schemas.microsoft.com/office/drawing/2014/main" id="{BF0B3C21-E9A1-3F61-5E25-8B434C203CA4}"/>
              </a:ext>
            </a:extLst>
          </p:cNvPr>
          <p:cNvSpPr txBox="1"/>
          <p:nvPr/>
        </p:nvSpPr>
        <p:spPr>
          <a:xfrm>
            <a:off x="1470991" y="3444823"/>
            <a:ext cx="610262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Most Recent below..</a:t>
            </a:r>
          </a:p>
        </p:txBody>
      </p:sp>
      <p:sp>
        <p:nvSpPr>
          <p:cNvPr id="13" name="TextBox 12">
            <a:extLst>
              <a:ext uri="{FF2B5EF4-FFF2-40B4-BE49-F238E27FC236}">
                <a16:creationId xmlns:a16="http://schemas.microsoft.com/office/drawing/2014/main" id="{37B74092-76D2-02A9-549D-F7CE9F1B98F5}"/>
              </a:ext>
            </a:extLst>
          </p:cNvPr>
          <p:cNvSpPr txBox="1"/>
          <p:nvPr/>
        </p:nvSpPr>
        <p:spPr>
          <a:xfrm>
            <a:off x="7669696" y="3491698"/>
            <a:ext cx="610262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Most Recent below..</a:t>
            </a:r>
          </a:p>
        </p:txBody>
      </p:sp>
    </p:spTree>
    <p:extLst>
      <p:ext uri="{BB962C8B-B14F-4D97-AF65-F5344CB8AC3E}">
        <p14:creationId xmlns:p14="http://schemas.microsoft.com/office/powerpoint/2010/main" val="3543822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448F9B-C870-80EB-97A3-46F9A7C3D14E}"/>
              </a:ext>
            </a:extLst>
          </p:cNvPr>
          <p:cNvPicPr>
            <a:picLocks noGrp="1" noChangeAspect="1"/>
          </p:cNvPicPr>
          <p:nvPr>
            <p:ph idx="1"/>
          </p:nvPr>
        </p:nvPicPr>
        <p:blipFill>
          <a:blip r:embed="rId2"/>
          <a:stretch>
            <a:fillRect/>
          </a:stretch>
        </p:blipFill>
        <p:spPr>
          <a:xfrm>
            <a:off x="381000" y="0"/>
            <a:ext cx="5681537" cy="6609522"/>
          </a:xfrm>
        </p:spPr>
      </p:pic>
      <p:pic>
        <p:nvPicPr>
          <p:cNvPr id="7" name="Picture 6">
            <a:extLst>
              <a:ext uri="{FF2B5EF4-FFF2-40B4-BE49-F238E27FC236}">
                <a16:creationId xmlns:a16="http://schemas.microsoft.com/office/drawing/2014/main" id="{C66C135A-77F8-8679-597D-1465A5E533DB}"/>
              </a:ext>
            </a:extLst>
          </p:cNvPr>
          <p:cNvPicPr>
            <a:picLocks noChangeAspect="1"/>
          </p:cNvPicPr>
          <p:nvPr/>
        </p:nvPicPr>
        <p:blipFill>
          <a:blip r:embed="rId3"/>
          <a:stretch>
            <a:fillRect/>
          </a:stretch>
        </p:blipFill>
        <p:spPr>
          <a:xfrm>
            <a:off x="6062537" y="1311965"/>
            <a:ext cx="5715000" cy="3476625"/>
          </a:xfrm>
          <a:prstGeom prst="rect">
            <a:avLst/>
          </a:prstGeom>
        </p:spPr>
      </p:pic>
    </p:spTree>
    <p:extLst>
      <p:ext uri="{BB962C8B-B14F-4D97-AF65-F5344CB8AC3E}">
        <p14:creationId xmlns:p14="http://schemas.microsoft.com/office/powerpoint/2010/main" val="2681229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a:xfrm>
            <a:off x="287339" y="-30113"/>
            <a:ext cx="10972800" cy="1143000"/>
          </a:xfrm>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797475" y="-28129"/>
            <a:ext cx="1371600" cy="1407381"/>
          </a:xfrm>
          <a:prstGeom prst="rect">
            <a:avLst/>
          </a:prstGeom>
        </p:spPr>
      </p:pic>
      <p:sp>
        <p:nvSpPr>
          <p:cNvPr id="10" name="Rectangle 9"/>
          <p:cNvSpPr/>
          <p:nvPr/>
        </p:nvSpPr>
        <p:spPr>
          <a:xfrm>
            <a:off x="9372085" y="150011"/>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925909"/>
          <a:ext cx="10312401" cy="135164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4701">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896944">
                <a:tc>
                  <a:txBody>
                    <a:bodyPr/>
                    <a:lstStyle/>
                    <a:p>
                      <a:pPr>
                        <a:spcBef>
                          <a:spcPts val="0"/>
                        </a:spcBef>
                      </a:pPr>
                      <a:r>
                        <a:rPr lang="en-US" sz="1400" dirty="0">
                          <a:solidFill>
                            <a:schemeClr val="tx1"/>
                          </a:solidFill>
                        </a:rPr>
                        <a:t>1.</a:t>
                      </a:r>
                      <a:r>
                        <a:rPr lang="en-US" sz="1400" baseline="0" dirty="0">
                          <a:solidFill>
                            <a:schemeClr val="tx1"/>
                          </a:solidFill>
                        </a:rPr>
                        <a:t> Med Surg is continuously improving as shown in previous slides. Geri-Psych remains above the 90</a:t>
                      </a:r>
                      <a:r>
                        <a:rPr lang="en-US" sz="1400" baseline="30000" dirty="0">
                          <a:solidFill>
                            <a:schemeClr val="tx1"/>
                          </a:solidFill>
                        </a:rPr>
                        <a:t>th</a:t>
                      </a:r>
                      <a:r>
                        <a:rPr lang="en-US" sz="1400" baseline="0" dirty="0">
                          <a:solidFill>
                            <a:schemeClr val="tx1"/>
                          </a:solidFill>
                        </a:rPr>
                        <a:t> percentile for the </a:t>
                      </a:r>
                      <a:r>
                        <a:rPr lang="en-US" sz="1400" baseline="0" dirty="0">
                          <a:solidFill>
                            <a:srgbClr val="FF0000"/>
                          </a:solidFill>
                        </a:rPr>
                        <a:t>third</a:t>
                      </a:r>
                      <a:r>
                        <a:rPr lang="en-US" sz="1400" baseline="0" dirty="0">
                          <a:solidFill>
                            <a:schemeClr val="tx1"/>
                          </a:solidFill>
                        </a:rPr>
                        <a:t> quarter in a row.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1" y="1935046"/>
          <a:ext cx="10312401" cy="187211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0572">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421543">
                <a:tc>
                  <a:txBody>
                    <a:bodyPr/>
                    <a:lstStyle/>
                    <a:p>
                      <a:pPr>
                        <a:spcBef>
                          <a:spcPts val="0"/>
                        </a:spcBef>
                      </a:pPr>
                      <a:r>
                        <a:rPr lang="en-US" sz="1400" dirty="0">
                          <a:solidFill>
                            <a:schemeClr val="tx1"/>
                          </a:solidFill>
                        </a:rPr>
                        <a:t>So</a:t>
                      </a:r>
                      <a:r>
                        <a:rPr lang="en-US" sz="1400" baseline="0" dirty="0">
                          <a:solidFill>
                            <a:schemeClr val="tx1"/>
                          </a:solidFill>
                        </a:rPr>
                        <a:t> far, we have discovered that there are a few patients who like this offering, but many still get sandwiches. We did also discover that this offering caused anxiety over the need for increased cooking skills by P.M FNS staff. When making one hot entrée special for dinner it is very hard to accommodate our top three restrictive diets ordered (cardiac, diabetic, low sodium). After researching this more, we discovered that our Food Service distributors do not make diet friendly options that are of our quality. We have found the need for a prep cook, to help create diet friendly menu options.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1" y="3823855"/>
          <a:ext cx="10312402" cy="2072640"/>
        </p:xfrm>
        <a:graphic>
          <a:graphicData uri="http://schemas.openxmlformats.org/drawingml/2006/table">
            <a:tbl>
              <a:tblPr firstRow="1" bandRow="1">
                <a:tableStyleId>{6E25E649-3F16-4E02-A733-19D2CDBF48F0}</a:tableStyleId>
              </a:tblPr>
              <a:tblGrid>
                <a:gridCol w="10312402">
                  <a:extLst>
                    <a:ext uri="{9D8B030D-6E8A-4147-A177-3AD203B41FA5}">
                      <a16:colId xmlns:a16="http://schemas.microsoft.com/office/drawing/2014/main" val="20000"/>
                    </a:ext>
                  </a:extLst>
                </a:gridCol>
              </a:tblGrid>
              <a:tr h="453753">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521407">
                <a:tc>
                  <a:txBody>
                    <a:bodyPr/>
                    <a:lstStyle/>
                    <a:p>
                      <a:pPr marL="342900" indent="-342900">
                        <a:spcBef>
                          <a:spcPts val="0"/>
                        </a:spcBef>
                        <a:buAutoNum type="arabicPeriod"/>
                      </a:pPr>
                      <a:r>
                        <a:rPr lang="en-US" sz="1200" baseline="0" dirty="0">
                          <a:solidFill>
                            <a:schemeClr val="tx1"/>
                          </a:solidFill>
                        </a:rPr>
                        <a:t>Continue to Train staff on how to cook “new” menu items.</a:t>
                      </a:r>
                    </a:p>
                    <a:p>
                      <a:pPr marL="342900" indent="-342900">
                        <a:spcBef>
                          <a:spcPts val="0"/>
                        </a:spcBef>
                        <a:buAutoNum type="arabicPeriod"/>
                      </a:pPr>
                      <a:r>
                        <a:rPr lang="en-US" sz="1200" baseline="0" dirty="0">
                          <a:solidFill>
                            <a:schemeClr val="tx1"/>
                          </a:solidFill>
                        </a:rPr>
                        <a:t>Test new menu items to help classify IDDS. </a:t>
                      </a:r>
                    </a:p>
                    <a:p>
                      <a:pPr marL="342900" indent="-342900">
                        <a:spcBef>
                          <a:spcPts val="0"/>
                        </a:spcBef>
                        <a:buAutoNum type="arabicPeriod"/>
                      </a:pPr>
                      <a:r>
                        <a:rPr lang="en-US" sz="1200" baseline="0" dirty="0">
                          <a:solidFill>
                            <a:schemeClr val="tx1"/>
                          </a:solidFill>
                        </a:rPr>
                        <a:t>Print updated menus </a:t>
                      </a:r>
                    </a:p>
                    <a:p>
                      <a:pPr marL="342900" indent="-342900">
                        <a:spcBef>
                          <a:spcPts val="0"/>
                        </a:spcBef>
                        <a:buAutoNum type="arabicPeriod"/>
                      </a:pPr>
                      <a:r>
                        <a:rPr lang="en-US" sz="1200" baseline="0" dirty="0">
                          <a:solidFill>
                            <a:schemeClr val="tx1"/>
                          </a:solidFill>
                        </a:rPr>
                        <a:t>Once staffing is back to normal will implement new menu. For now, new menu is offered Monday-Friday and its word of mouth.</a:t>
                      </a:r>
                    </a:p>
                    <a:p>
                      <a:pPr marL="342900" indent="-342900">
                        <a:spcBef>
                          <a:spcPts val="0"/>
                        </a:spcBef>
                        <a:buAutoNum type="arabicPeriod"/>
                      </a:pPr>
                      <a:r>
                        <a:rPr lang="en-US" sz="1200" baseline="0" dirty="0">
                          <a:solidFill>
                            <a:schemeClr val="tx1"/>
                          </a:solidFill>
                        </a:rPr>
                        <a:t>New Menu is now implemented, now we will be tracking and trending for the next 6 months to see if our implementation has made a difference. </a:t>
                      </a:r>
                    </a:p>
                    <a:p>
                      <a:pPr marL="342900" indent="-342900">
                        <a:spcBef>
                          <a:spcPts val="0"/>
                        </a:spcBef>
                        <a:buAutoNum type="arabicPeriod"/>
                      </a:pPr>
                      <a:r>
                        <a:rPr lang="en-US" sz="1200" baseline="0" dirty="0">
                          <a:solidFill>
                            <a:srgbClr val="FF0000"/>
                          </a:solidFill>
                        </a:rPr>
                        <a:t>Compare Press Ganey Survey results within house survey results.</a:t>
                      </a:r>
                    </a:p>
                    <a:p>
                      <a:pPr marL="0" indent="0">
                        <a:spcBef>
                          <a:spcPts val="0"/>
                        </a:spcBef>
                        <a:buNone/>
                      </a:pPr>
                      <a:endParaRPr lang="en-US" sz="12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1" y="5799015"/>
          <a:ext cx="10312401" cy="93784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66387">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571461">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771765" y="272240"/>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5213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a:t>Results: </a:t>
                      </a:r>
                      <a:r>
                        <a:rPr lang="en-US" sz="1400" b="0"/>
                        <a:t>Did you</a:t>
                      </a:r>
                      <a:r>
                        <a:rPr lang="en-US" sz="1400" b="0" baseline="0"/>
                        <a:t> accomplish your goals</a:t>
                      </a:r>
                      <a:r>
                        <a:rPr lang="en-US" sz="1400" b="0"/>
                        <a:t>?</a:t>
                      </a:r>
                    </a:p>
                  </a:txBody>
                  <a:tcPr/>
                </a:tc>
                <a:extLst>
                  <a:ext uri="{0D108BD9-81ED-4DB2-BD59-A6C34878D82A}">
                    <a16:rowId xmlns:a16="http://schemas.microsoft.com/office/drawing/2014/main" val="10000"/>
                  </a:ext>
                </a:extLst>
              </a:tr>
              <a:tr h="370840">
                <a:tc>
                  <a:txBody>
                    <a:bodyPr/>
                    <a:lstStyle/>
                    <a:p>
                      <a:pPr>
                        <a:spcBef>
                          <a:spcPts val="0"/>
                        </a:spcBef>
                      </a:pPr>
                      <a:r>
                        <a:rPr lang="en-US" sz="1400"/>
                        <a:t>Pilot concludes – Mid March 2025 – Then data analysis will begin.</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892336"/>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7376">
                <a:tc>
                  <a:txBody>
                    <a:bodyPr/>
                    <a:lstStyle/>
                    <a:p>
                      <a:r>
                        <a:rPr lang="en-US" sz="1400"/>
                        <a:t>Lessons Learned: </a:t>
                      </a:r>
                      <a:r>
                        <a:rPr lang="en-US" sz="1400" b="0"/>
                        <a:t>What did you learn as a result of this project?  Unexpected discoveries?  Problems or barriers?</a:t>
                      </a:r>
                    </a:p>
                  </a:txBody>
                  <a:tcPr/>
                </a:tc>
                <a:extLst>
                  <a:ext uri="{0D108BD9-81ED-4DB2-BD59-A6C34878D82A}">
                    <a16:rowId xmlns:a16="http://schemas.microsoft.com/office/drawing/2014/main" val="10000"/>
                  </a:ext>
                </a:extLst>
              </a:tr>
              <a:tr h="1067613">
                <a:tc>
                  <a:txBody>
                    <a:bodyPr/>
                    <a:lstStyle/>
                    <a:p>
                      <a:pPr lvl="0">
                        <a:spcBef>
                          <a:spcPts val="0"/>
                        </a:spcBef>
                        <a:buNone/>
                      </a:pPr>
                      <a:r>
                        <a:rPr lang="en-US" sz="1400"/>
                        <a:t>Early Initial thoughts:</a:t>
                      </a:r>
                    </a:p>
                    <a:p>
                      <a:pPr marL="285750" lvl="0" indent="-285750">
                        <a:spcBef>
                          <a:spcPts val="0"/>
                        </a:spcBef>
                        <a:buFont typeface="Calibri"/>
                        <a:buChar char="-"/>
                      </a:pPr>
                      <a:r>
                        <a:rPr lang="en-US" sz="1400"/>
                        <a:t>Identified need for new </a:t>
                      </a:r>
                      <a:r>
                        <a:rPr lang="en-US" sz="1400" err="1"/>
                        <a:t>HRQoL</a:t>
                      </a:r>
                      <a:r>
                        <a:rPr lang="en-US" sz="1400"/>
                        <a:t> tool (consider replacing COOP)</a:t>
                      </a:r>
                    </a:p>
                    <a:p>
                      <a:pPr marL="285750" lvl="0" indent="-285750">
                        <a:spcBef>
                          <a:spcPts val="0"/>
                        </a:spcBef>
                        <a:buFont typeface="Calibri"/>
                        <a:buChar char="-"/>
                      </a:pPr>
                      <a:r>
                        <a:rPr lang="en-US" sz="1400"/>
                        <a:t>Expand age group to Adult &amp; Older Adult (not limited to only the older adult)</a:t>
                      </a:r>
                    </a:p>
                    <a:p>
                      <a:pPr marL="285750" lvl="0" indent="-285750">
                        <a:spcBef>
                          <a:spcPts val="0"/>
                        </a:spcBef>
                        <a:buFont typeface="Calibri"/>
                        <a:buChar char="-"/>
                      </a:pPr>
                      <a:r>
                        <a:rPr lang="en-US" sz="1400"/>
                        <a:t>Identified need for probably more structured 4 session program</a:t>
                      </a:r>
                    </a:p>
                    <a:p>
                      <a:pPr marL="285750" lvl="0" indent="-285750">
                        <a:spcBef>
                          <a:spcPts val="0"/>
                        </a:spcBef>
                        <a:buFont typeface="Calibri"/>
                        <a:buChar char="-"/>
                      </a:pPr>
                      <a:r>
                        <a:rPr lang="en-US" sz="1400"/>
                        <a:t>Following program --&gt; Transition and offer Group Medical Visits (GMVs) -- more to come...</a:t>
                      </a:r>
                    </a:p>
                    <a:p>
                      <a:pPr>
                        <a:spcBef>
                          <a:spcPts val="0"/>
                        </a:spcBef>
                      </a:pPr>
                      <a:endParaRPr lang="en-US" sz="1400"/>
                    </a:p>
                    <a:p>
                      <a:pPr>
                        <a:spcBef>
                          <a:spcPts val="0"/>
                        </a:spcBef>
                      </a:pPr>
                      <a:endParaRPr lang="en-US" sz="140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62268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61094">
                <a:tc>
                  <a:txBody>
                    <a:bodyPr/>
                    <a:lstStyle/>
                    <a:p>
                      <a:r>
                        <a:rPr lang="en-US" sz="1400"/>
                        <a:t>Next Steps: </a:t>
                      </a:r>
                      <a:r>
                        <a:rPr lang="en-US" sz="1400" b="0"/>
                        <a:t>What actions are you going to take based on your findings</a:t>
                      </a:r>
                      <a:r>
                        <a:rPr lang="en-US" sz="1400" b="0" baseline="0"/>
                        <a:t>?  (e.g. roll out to additional units; modify and make additional improvements; abandon the effort; change course?)</a:t>
                      </a:r>
                      <a:endParaRPr lang="en-US" sz="1400" b="0"/>
                    </a:p>
                  </a:txBody>
                  <a:tcPr/>
                </a:tc>
                <a:extLst>
                  <a:ext uri="{0D108BD9-81ED-4DB2-BD59-A6C34878D82A}">
                    <a16:rowId xmlns:a16="http://schemas.microsoft.com/office/drawing/2014/main" val="10000"/>
                  </a:ext>
                </a:extLst>
              </a:tr>
              <a:tr h="1104522">
                <a:tc>
                  <a:txBody>
                    <a:bodyPr/>
                    <a:lstStyle/>
                    <a:p>
                      <a:pPr lvl="0">
                        <a:spcBef>
                          <a:spcPts val="0"/>
                        </a:spcBef>
                        <a:buNone/>
                      </a:pPr>
                      <a:r>
                        <a:rPr lang="en-US" sz="1400"/>
                        <a:t>-TBD</a:t>
                      </a:r>
                      <a:endParaRPr lang="en-US"/>
                    </a:p>
                    <a:p>
                      <a:pPr>
                        <a:spcBef>
                          <a:spcPts val="0"/>
                        </a:spcBef>
                      </a:pPr>
                      <a:endParaRPr lang="en-US" sz="140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a:t>Project Leader is Recommending</a:t>
                      </a:r>
                      <a:r>
                        <a:rPr lang="en-US" sz="1400" baseline="0"/>
                        <a:t> the Following</a:t>
                      </a:r>
                      <a:r>
                        <a:rPr lang="en-US" sz="1400"/>
                        <a:t>:</a:t>
                      </a:r>
                      <a:endParaRPr lang="en-US" sz="1400" b="0"/>
                    </a:p>
                  </a:txBody>
                  <a:tcPr/>
                </a:tc>
                <a:extLst>
                  <a:ext uri="{0D108BD9-81ED-4DB2-BD59-A6C34878D82A}">
                    <a16:rowId xmlns:a16="http://schemas.microsoft.com/office/drawing/2014/main" val="10000"/>
                  </a:ext>
                </a:extLst>
              </a:tr>
              <a:tr h="370840">
                <a:tc>
                  <a:txBody>
                    <a:bodyPr/>
                    <a:lstStyle/>
                    <a:p>
                      <a:pPr>
                        <a:spcBef>
                          <a:spcPts val="0"/>
                        </a:spcBef>
                      </a:pPr>
                      <a:r>
                        <a:rPr lang="en-US" sz="1400"/>
                        <a:t>QM</a:t>
                      </a:r>
                      <a:r>
                        <a:rPr lang="en-US" sz="1400" baseline="0"/>
                        <a:t> Council approval for completion of project?: Enter YES or </a:t>
                      </a:r>
                      <a:r>
                        <a:rPr lang="en-US" sz="1400" b="1" baseline="0">
                          <a:solidFill>
                            <a:srgbClr val="7030A0"/>
                          </a:solidFill>
                        </a:rPr>
                        <a:t>NO</a:t>
                      </a:r>
                    </a:p>
                    <a:p>
                      <a:pPr>
                        <a:spcBef>
                          <a:spcPts val="0"/>
                        </a:spcBef>
                      </a:pPr>
                      <a:r>
                        <a:rPr lang="en-US" sz="1400" baseline="0"/>
                        <a:t>Project still in progress, project to continue: Enter </a:t>
                      </a:r>
                      <a:r>
                        <a:rPr lang="en-US" sz="1400" b="1" baseline="0">
                          <a:solidFill>
                            <a:srgbClr val="000099"/>
                          </a:solidFill>
                        </a:rPr>
                        <a:t>YES </a:t>
                      </a:r>
                      <a:r>
                        <a:rPr lang="en-US" sz="1400" baseline="0"/>
                        <a:t>or </a:t>
                      </a:r>
                      <a:r>
                        <a:rPr lang="en-US" sz="1400" b="0" baseline="0">
                          <a:solidFill>
                            <a:schemeClr val="tx1"/>
                          </a:solidFill>
                        </a:rPr>
                        <a:t>NO</a:t>
                      </a:r>
                      <a:endParaRPr lang="en-US" sz="1400" b="0">
                        <a:solidFill>
                          <a:schemeClr val="tx1"/>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93964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and Nutrition Services </a:t>
            </a:r>
          </a:p>
        </p:txBody>
      </p:sp>
      <p:sp>
        <p:nvSpPr>
          <p:cNvPr id="3" name="Subtitle 2"/>
          <p:cNvSpPr>
            <a:spLocks noGrp="1"/>
          </p:cNvSpPr>
          <p:nvPr>
            <p:ph type="subTitle" idx="1"/>
          </p:nvPr>
        </p:nvSpPr>
        <p:spPr>
          <a:xfrm>
            <a:off x="914400" y="3627207"/>
            <a:ext cx="10363200" cy="1199704"/>
          </a:xfrm>
        </p:spPr>
        <p:txBody>
          <a:bodyPr/>
          <a:lstStyle/>
          <a:p>
            <a:r>
              <a:rPr lang="en-US" dirty="0"/>
              <a:t>Patient Meal Ordering Software</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3-13-25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782517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a:t>
                      </a:r>
                      <a:r>
                        <a:rPr lang="en-US" sz="1400" dirty="0">
                          <a:solidFill>
                            <a:srgbClr val="FF0000"/>
                          </a:solidFill>
                        </a:rPr>
                        <a:t>New software program is researched, picked, approved, and 100% implemented by May of Fiscal Year 2026 (5 phases to reach full implementation)</a:t>
                      </a:r>
                    </a:p>
                    <a:p>
                      <a:pPr>
                        <a:spcBef>
                          <a:spcPts val="0"/>
                        </a:spcBef>
                      </a:pPr>
                      <a:r>
                        <a:rPr lang="en-US" sz="1400" dirty="0"/>
                        <a:t>Current KOM Status: </a:t>
                      </a:r>
                      <a:r>
                        <a:rPr lang="en-US" sz="1400" dirty="0">
                          <a:solidFill>
                            <a:srgbClr val="FF0000"/>
                          </a:solidFill>
                        </a:rPr>
                        <a:t>Phase 1: Research Phase, just getting started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784436"/>
          <a:ext cx="10321926" cy="1742441"/>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876222">
                <a:tc>
                  <a:txBody>
                    <a:bodyPr/>
                    <a:lstStyle/>
                    <a:p>
                      <a:r>
                        <a:rPr lang="en-US" sz="1400" dirty="0"/>
                        <a:t>Team: Kevin Propp, Roxanne Lehman, Melanie Jess, Shelby Thorson, Ricky Quesada, Victoria Camiou.</a:t>
                      </a:r>
                    </a:p>
                  </a:txBody>
                  <a:tcPr/>
                </a:tc>
                <a:extLst>
                  <a:ext uri="{0D108BD9-81ED-4DB2-BD59-A6C34878D82A}">
                    <a16:rowId xmlns:a16="http://schemas.microsoft.com/office/drawing/2014/main" val="10000"/>
                  </a:ext>
                </a:extLst>
              </a:tr>
              <a:tr h="866219">
                <a:tc>
                  <a:txBody>
                    <a:bodyPr/>
                    <a:lstStyle/>
                    <a:p>
                      <a:r>
                        <a:rPr lang="en-US" sz="1400" dirty="0"/>
                        <a:t>Project Leader: Autumn Kumlien and Dan Arndt</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81825" y="2461432"/>
          <a:ext cx="5364201" cy="231648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682005">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477678">
                <a:tc>
                  <a:txBody>
                    <a:bodyPr/>
                    <a:lstStyle/>
                    <a:p>
                      <a:pPr>
                        <a:spcBef>
                          <a:spcPts val="0"/>
                        </a:spcBef>
                      </a:pPr>
                      <a:r>
                        <a:rPr lang="en-US" sz="1400" baseline="0" dirty="0">
                          <a:solidFill>
                            <a:srgbClr val="FF0000"/>
                          </a:solidFill>
                        </a:rPr>
                        <a:t>In November 2024 Horizon our current system gave us a notice that our system was going to be reaching its “end of life” with service updates. </a:t>
                      </a:r>
                    </a:p>
                    <a:p>
                      <a:pPr>
                        <a:spcBef>
                          <a:spcPts val="0"/>
                        </a:spcBef>
                      </a:pPr>
                      <a:endParaRPr lang="en-US" sz="1400" baseline="0" dirty="0"/>
                    </a:p>
                    <a:p>
                      <a:pPr>
                        <a:spcBef>
                          <a:spcPts val="0"/>
                        </a:spcBef>
                      </a:pPr>
                      <a:endParaRPr lang="en-US" sz="1400" baseline="0" dirty="0"/>
                    </a:p>
                    <a:p>
                      <a:pPr>
                        <a:spcBef>
                          <a:spcPts val="0"/>
                        </a:spcBef>
                      </a:pPr>
                      <a:endParaRPr lang="en-US" sz="1400" baseline="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46026" y="2471900"/>
          <a:ext cx="4848224" cy="231648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This system is very critical to Stoughton Health because it interfaces with Epic to ensure patients will be on the correct diet and the food they receive  corresponds with there diet.</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cida Sans Unicode"/>
                <a:ea typeface="+mn-ea"/>
                <a:cs typeface="+mn-cs"/>
              </a:rPr>
              <a:t>Patient Meal Ordering Software</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39534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84632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07275">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681897">
                <a:tc>
                  <a:txBody>
                    <a:bodyPr/>
                    <a:lstStyle/>
                    <a:p>
                      <a:r>
                        <a:rPr lang="en-US" sz="1200" dirty="0"/>
                        <a:t>FNS Operations Manager, FNS Nutrition Coordinator and VP HR/Facility Operations met and determined new patient ordering software is needed.</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Received notification that Horizon is reaching end of life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December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07275">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07275">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07275">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04069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E400BA5B-8E24-C639-6F79-970DB2C55C54}"/>
              </a:ext>
            </a:extLst>
          </p:cNvPr>
          <p:cNvPicPr>
            <a:picLocks noChangeAspect="1"/>
          </p:cNvPicPr>
          <p:nvPr/>
        </p:nvPicPr>
        <p:blipFill>
          <a:blip r:embed="rId5"/>
          <a:stretch>
            <a:fillRect/>
          </a:stretch>
        </p:blipFill>
        <p:spPr>
          <a:xfrm>
            <a:off x="865462" y="1748778"/>
            <a:ext cx="3057952" cy="2514951"/>
          </a:xfrm>
          <a:prstGeom prst="rect">
            <a:avLst/>
          </a:prstGeom>
        </p:spPr>
      </p:pic>
      <p:graphicFrame>
        <p:nvGraphicFramePr>
          <p:cNvPr id="11" name="Table 10">
            <a:extLst>
              <a:ext uri="{FF2B5EF4-FFF2-40B4-BE49-F238E27FC236}">
                <a16:creationId xmlns:a16="http://schemas.microsoft.com/office/drawing/2014/main" id="{159B22E8-CD38-35C6-565D-5BC0ECF5459D}"/>
              </a:ext>
            </a:extLst>
          </p:cNvPr>
          <p:cNvGraphicFramePr>
            <a:graphicFrameLocks noGrp="1"/>
          </p:cNvGraphicFramePr>
          <p:nvPr/>
        </p:nvGraphicFramePr>
        <p:xfrm>
          <a:off x="4273063" y="2575716"/>
          <a:ext cx="5627076" cy="3032760"/>
        </p:xfrm>
        <a:graphic>
          <a:graphicData uri="http://schemas.openxmlformats.org/drawingml/2006/table">
            <a:tbl>
              <a:tblPr firstRow="1" bandRow="1">
                <a:tableStyleId>{5C22544A-7EE6-4342-B048-85BDC9FD1C3A}</a:tableStyleId>
              </a:tblPr>
              <a:tblGrid>
                <a:gridCol w="1257360">
                  <a:extLst>
                    <a:ext uri="{9D8B030D-6E8A-4147-A177-3AD203B41FA5}">
                      <a16:colId xmlns:a16="http://schemas.microsoft.com/office/drawing/2014/main" val="1900937442"/>
                    </a:ext>
                  </a:extLst>
                </a:gridCol>
                <a:gridCol w="1676481">
                  <a:extLst>
                    <a:ext uri="{9D8B030D-6E8A-4147-A177-3AD203B41FA5}">
                      <a16:colId xmlns:a16="http://schemas.microsoft.com/office/drawing/2014/main" val="2441322419"/>
                    </a:ext>
                  </a:extLst>
                </a:gridCol>
                <a:gridCol w="2693235">
                  <a:extLst>
                    <a:ext uri="{9D8B030D-6E8A-4147-A177-3AD203B41FA5}">
                      <a16:colId xmlns:a16="http://schemas.microsoft.com/office/drawing/2014/main" val="2237287081"/>
                    </a:ext>
                  </a:extLst>
                </a:gridCol>
              </a:tblGrid>
              <a:tr h="370840">
                <a:tc gridSpan="3">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45955894"/>
                  </a:ext>
                </a:extLst>
              </a:tr>
              <a:tr h="370840">
                <a:tc>
                  <a:txBody>
                    <a:bodyPr/>
                    <a:lstStyle/>
                    <a:p>
                      <a:r>
                        <a:rPr lang="en-US" dirty="0">
                          <a:solidFill>
                            <a:schemeClr val="tx1"/>
                          </a:solidFill>
                        </a:rPr>
                        <a:t>Phase 1</a:t>
                      </a:r>
                    </a:p>
                  </a:txBody>
                  <a:tcPr/>
                </a:tc>
                <a:tc>
                  <a:txBody>
                    <a:bodyPr/>
                    <a:lstStyle/>
                    <a:p>
                      <a:r>
                        <a:rPr lang="en-US" dirty="0">
                          <a:solidFill>
                            <a:schemeClr val="tx1"/>
                          </a:solidFill>
                        </a:rPr>
                        <a:t>Research</a:t>
                      </a:r>
                    </a:p>
                  </a:txBody>
                  <a:tcPr/>
                </a:tc>
                <a:tc>
                  <a:txBody>
                    <a:bodyPr/>
                    <a:lstStyle/>
                    <a:p>
                      <a:r>
                        <a:rPr lang="en-US" dirty="0">
                          <a:solidFill>
                            <a:schemeClr val="tx1"/>
                          </a:solidFill>
                        </a:rPr>
                        <a:t>In Progress</a:t>
                      </a:r>
                    </a:p>
                  </a:txBody>
                  <a:tcPr/>
                </a:tc>
                <a:extLst>
                  <a:ext uri="{0D108BD9-81ED-4DB2-BD59-A6C34878D82A}">
                    <a16:rowId xmlns:a16="http://schemas.microsoft.com/office/drawing/2014/main" val="2535627233"/>
                  </a:ext>
                </a:extLst>
              </a:tr>
              <a:tr h="370840">
                <a:tc>
                  <a:txBody>
                    <a:bodyPr/>
                    <a:lstStyle/>
                    <a:p>
                      <a:r>
                        <a:rPr lang="en-US" dirty="0"/>
                        <a:t>Phase 2 </a:t>
                      </a:r>
                    </a:p>
                  </a:txBody>
                  <a:tcPr/>
                </a:tc>
                <a:tc>
                  <a:txBody>
                    <a:bodyPr/>
                    <a:lstStyle/>
                    <a:p>
                      <a:r>
                        <a:rPr lang="en-US" dirty="0"/>
                        <a:t>Approval and Purchase</a:t>
                      </a:r>
                    </a:p>
                  </a:txBody>
                  <a:tcPr/>
                </a:tc>
                <a:tc>
                  <a:txBody>
                    <a:bodyPr/>
                    <a:lstStyle/>
                    <a:p>
                      <a:endParaRPr lang="en-US" dirty="0"/>
                    </a:p>
                  </a:txBody>
                  <a:tcPr/>
                </a:tc>
                <a:extLst>
                  <a:ext uri="{0D108BD9-81ED-4DB2-BD59-A6C34878D82A}">
                    <a16:rowId xmlns:a16="http://schemas.microsoft.com/office/drawing/2014/main" val="2043626484"/>
                  </a:ext>
                </a:extLst>
              </a:tr>
              <a:tr h="370840">
                <a:tc>
                  <a:txBody>
                    <a:bodyPr/>
                    <a:lstStyle/>
                    <a:p>
                      <a:r>
                        <a:rPr lang="en-US" dirty="0"/>
                        <a:t>Phase 3</a:t>
                      </a:r>
                    </a:p>
                  </a:txBody>
                  <a:tcPr/>
                </a:tc>
                <a:tc>
                  <a:txBody>
                    <a:bodyPr/>
                    <a:lstStyle/>
                    <a:p>
                      <a:r>
                        <a:rPr lang="en-US" dirty="0"/>
                        <a:t>Interface completion</a:t>
                      </a:r>
                    </a:p>
                  </a:txBody>
                  <a:tcPr/>
                </a:tc>
                <a:tc>
                  <a:txBody>
                    <a:bodyPr/>
                    <a:lstStyle/>
                    <a:p>
                      <a:endParaRPr lang="en-US" dirty="0"/>
                    </a:p>
                  </a:txBody>
                  <a:tcPr/>
                </a:tc>
                <a:extLst>
                  <a:ext uri="{0D108BD9-81ED-4DB2-BD59-A6C34878D82A}">
                    <a16:rowId xmlns:a16="http://schemas.microsoft.com/office/drawing/2014/main" val="711255945"/>
                  </a:ext>
                </a:extLst>
              </a:tr>
              <a:tr h="370840">
                <a:tc>
                  <a:txBody>
                    <a:bodyPr/>
                    <a:lstStyle/>
                    <a:p>
                      <a:r>
                        <a:rPr lang="en-US" dirty="0"/>
                        <a:t>Phase 4</a:t>
                      </a:r>
                    </a:p>
                  </a:txBody>
                  <a:tcPr/>
                </a:tc>
                <a:tc>
                  <a:txBody>
                    <a:bodyPr/>
                    <a:lstStyle/>
                    <a:p>
                      <a:r>
                        <a:rPr lang="en-US" dirty="0"/>
                        <a:t>Education</a:t>
                      </a:r>
                    </a:p>
                  </a:txBody>
                  <a:tcPr/>
                </a:tc>
                <a:tc>
                  <a:txBody>
                    <a:bodyPr/>
                    <a:lstStyle/>
                    <a:p>
                      <a:endParaRPr lang="en-US" dirty="0"/>
                    </a:p>
                  </a:txBody>
                  <a:tcPr/>
                </a:tc>
                <a:extLst>
                  <a:ext uri="{0D108BD9-81ED-4DB2-BD59-A6C34878D82A}">
                    <a16:rowId xmlns:a16="http://schemas.microsoft.com/office/drawing/2014/main" val="3534346208"/>
                  </a:ext>
                </a:extLst>
              </a:tr>
              <a:tr h="370840">
                <a:tc>
                  <a:txBody>
                    <a:bodyPr/>
                    <a:lstStyle/>
                    <a:p>
                      <a:r>
                        <a:rPr lang="en-US" dirty="0"/>
                        <a:t>Phase 5 </a:t>
                      </a:r>
                    </a:p>
                  </a:txBody>
                  <a:tcPr/>
                </a:tc>
                <a:tc>
                  <a:txBody>
                    <a:bodyPr/>
                    <a:lstStyle/>
                    <a:p>
                      <a:r>
                        <a:rPr lang="en-US" dirty="0"/>
                        <a:t>Go-Live  (May 2026)</a:t>
                      </a:r>
                    </a:p>
                  </a:txBody>
                  <a:tcPr/>
                </a:tc>
                <a:tc>
                  <a:txBody>
                    <a:bodyPr/>
                    <a:lstStyle/>
                    <a:p>
                      <a:endParaRPr lang="en-US" dirty="0"/>
                    </a:p>
                  </a:txBody>
                  <a:tcPr/>
                </a:tc>
                <a:extLst>
                  <a:ext uri="{0D108BD9-81ED-4DB2-BD59-A6C34878D82A}">
                    <a16:rowId xmlns:a16="http://schemas.microsoft.com/office/drawing/2014/main" val="252160936"/>
                  </a:ext>
                </a:extLst>
              </a:tr>
            </a:tbl>
          </a:graphicData>
        </a:graphic>
      </p:graphicFrame>
    </p:spTree>
    <p:extLst>
      <p:ext uri="{BB962C8B-B14F-4D97-AF65-F5344CB8AC3E}">
        <p14:creationId xmlns:p14="http://schemas.microsoft.com/office/powerpoint/2010/main" val="1829772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9" y="2970674"/>
          <a:ext cx="10312401" cy="2471915"/>
        </p:xfrm>
        <a:graphic>
          <a:graphicData uri="http://schemas.openxmlformats.org/drawingml/2006/table">
            <a:tbl>
              <a:tblPr firstRow="1" bandRow="1">
                <a:tableStyleId>{6E25E649-3F16-4E02-A733-19D2CDBF48F0}</a:tableStyleId>
              </a:tblPr>
              <a:tblGrid>
                <a:gridCol w="4170241">
                  <a:extLst>
                    <a:ext uri="{9D8B030D-6E8A-4147-A177-3AD203B41FA5}">
                      <a16:colId xmlns:a16="http://schemas.microsoft.com/office/drawing/2014/main" val="20000"/>
                    </a:ext>
                  </a:extLst>
                </a:gridCol>
                <a:gridCol w="2704693">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07835">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001"/>
                  </a:ext>
                </a:extLst>
              </a:tr>
              <a:tr h="374231">
                <a:tc>
                  <a:txBody>
                    <a:bodyPr/>
                    <a:lstStyle/>
                    <a:p>
                      <a:pPr>
                        <a:spcBef>
                          <a:spcPts val="0"/>
                        </a:spcBef>
                      </a:pPr>
                      <a:r>
                        <a:rPr lang="en-US" sz="1400" dirty="0"/>
                        <a:t>Kickoff meeting to introduce project, determine key stakeholder and begin researching platform options.</a:t>
                      </a:r>
                    </a:p>
                  </a:txBody>
                  <a:tcPr/>
                </a:tc>
                <a:tc>
                  <a:txBody>
                    <a:bodyPr/>
                    <a:lstStyle/>
                    <a:p>
                      <a:pPr>
                        <a:spcBef>
                          <a:spcPts val="0"/>
                        </a:spcBef>
                      </a:pPr>
                      <a:r>
                        <a:rPr lang="en-US" sz="1400" dirty="0"/>
                        <a:t>Dan</a:t>
                      </a:r>
                    </a:p>
                  </a:txBody>
                  <a:tcPr/>
                </a:tc>
                <a:tc>
                  <a:txBody>
                    <a:bodyPr/>
                    <a:lstStyle/>
                    <a:p>
                      <a:pPr>
                        <a:spcBef>
                          <a:spcPts val="0"/>
                        </a:spcBef>
                      </a:pPr>
                      <a:r>
                        <a:rPr lang="en-US" sz="1400" dirty="0"/>
                        <a:t>June 2025</a:t>
                      </a:r>
                    </a:p>
                  </a:txBody>
                  <a:tcPr/>
                </a:tc>
                <a:extLst>
                  <a:ext uri="{0D108BD9-81ED-4DB2-BD59-A6C34878D82A}">
                    <a16:rowId xmlns:a16="http://schemas.microsoft.com/office/drawing/2014/main" val="2469417347"/>
                  </a:ext>
                </a:extLst>
              </a:tr>
              <a:tr h="187115">
                <a:tc>
                  <a:txBody>
                    <a:bodyPr/>
                    <a:lstStyle/>
                    <a:p>
                      <a:pPr>
                        <a:spcBef>
                          <a:spcPts val="0"/>
                        </a:spcBef>
                      </a:pPr>
                      <a:r>
                        <a:rPr lang="en-US" sz="1400" dirty="0"/>
                        <a:t>Determine/finalize what platform to purchase. </a:t>
                      </a:r>
                    </a:p>
                  </a:txBody>
                  <a:tcPr/>
                </a:tc>
                <a:tc>
                  <a:txBody>
                    <a:bodyPr/>
                    <a:lstStyle/>
                    <a:p>
                      <a:pPr>
                        <a:spcBef>
                          <a:spcPts val="0"/>
                        </a:spcBef>
                      </a:pPr>
                      <a:r>
                        <a:rPr lang="en-US" sz="1400" dirty="0"/>
                        <a:t>Dan</a:t>
                      </a:r>
                    </a:p>
                  </a:txBody>
                  <a:tcPr/>
                </a:tc>
                <a:tc>
                  <a:txBody>
                    <a:bodyPr/>
                    <a:lstStyle/>
                    <a:p>
                      <a:pPr>
                        <a:spcBef>
                          <a:spcPts val="0"/>
                        </a:spcBef>
                      </a:pPr>
                      <a:r>
                        <a:rPr lang="en-US" sz="1400" dirty="0"/>
                        <a:t>August 2025</a:t>
                      </a:r>
                    </a:p>
                  </a:txBody>
                  <a:tcPr/>
                </a:tc>
                <a:extLst>
                  <a:ext uri="{0D108BD9-81ED-4DB2-BD59-A6C34878D82A}">
                    <a16:rowId xmlns:a16="http://schemas.microsoft.com/office/drawing/2014/main" val="1068840150"/>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3582915231"/>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562709"/>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05017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 Orthopedic Team </a:t>
            </a:r>
          </a:p>
        </p:txBody>
      </p:sp>
      <p:sp>
        <p:nvSpPr>
          <p:cNvPr id="3" name="Subtitle 2"/>
          <p:cNvSpPr>
            <a:spLocks noGrp="1"/>
          </p:cNvSpPr>
          <p:nvPr>
            <p:ph type="subTitle" idx="1"/>
          </p:nvPr>
        </p:nvSpPr>
        <p:spPr>
          <a:xfrm>
            <a:off x="577971" y="3611607"/>
            <a:ext cx="10912414" cy="1199704"/>
          </a:xfrm>
        </p:spPr>
        <p:txBody>
          <a:bodyPr>
            <a:normAutofit fontScale="92500"/>
          </a:bodyPr>
          <a:lstStyle/>
          <a:p>
            <a:pPr algn="ctr"/>
            <a:r>
              <a:rPr lang="en-US"/>
              <a:t>Total Hip Arthroplasty/Total Knee Arthroplasty Patient Reported Outcome-Based Performance Measures (THA/TKA PRO-PM Program). </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a:solidFill>
                            <a:srgbClr val="820000"/>
                          </a:solidFill>
                        </a:rPr>
                        <a:t>Program 1</a:t>
                      </a:r>
                      <a:r>
                        <a:rPr lang="en-US" sz="1400" b="1" baseline="30000">
                          <a:solidFill>
                            <a:srgbClr val="820000"/>
                          </a:solidFill>
                        </a:rPr>
                        <a:t>st</a:t>
                      </a:r>
                      <a:r>
                        <a:rPr lang="en-US" sz="1400" b="1">
                          <a:solidFill>
                            <a:srgbClr val="820000"/>
                          </a:solidFill>
                        </a:rPr>
                        <a:t> Presented: March 25</a:t>
                      </a:r>
                      <a:r>
                        <a:rPr lang="en-US" sz="1400" b="1" baseline="30000">
                          <a:solidFill>
                            <a:srgbClr val="820000"/>
                          </a:solidFill>
                        </a:rPr>
                        <a:t>th</a:t>
                      </a:r>
                      <a:r>
                        <a:rPr lang="en-US" sz="1400" b="1" baseline="0">
                          <a:solidFill>
                            <a:srgbClr val="820000"/>
                          </a:solidFill>
                        </a:rPr>
                        <a:t>, 2025 : </a:t>
                      </a:r>
                      <a:endParaRPr lang="en-US" sz="1400" b="1">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a:solidFill>
                            <a:srgbClr val="820000"/>
                          </a:solidFill>
                        </a:rPr>
                        <a:t>Document</a:t>
                      </a:r>
                      <a:r>
                        <a:rPr lang="en-US" sz="1400" b="1" baseline="0">
                          <a:solidFill>
                            <a:srgbClr val="820000"/>
                          </a:solidFill>
                        </a:rPr>
                        <a:t> Last Presented:</a:t>
                      </a:r>
                      <a:endParaRPr lang="en-US" sz="1400" b="1">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728407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27075" y="1191895"/>
          <a:ext cx="10321926" cy="126492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a:solidFill>
                            <a:schemeClr val="bg1"/>
                          </a:solidFill>
                          <a:effectLst/>
                          <a:latin typeface="+mn-lt"/>
                          <a:ea typeface="+mn-ea"/>
                          <a:cs typeface="+mn-cs"/>
                        </a:rPr>
                        <a:t>Goal:  To enhance and prioritize patient-centered care and improve treatment outcomes by collecting and utilizing patient reported self assessment data to inform clinical decision–making,  drive quality improvement and public reporting for our initial total hip &amp; total knee </a:t>
                      </a:r>
                      <a:r>
                        <a:rPr kumimoji="0" lang="en-US" sz="1200" b="1" kern="1200" dirty="0" err="1">
                          <a:solidFill>
                            <a:schemeClr val="bg1"/>
                          </a:solidFill>
                          <a:effectLst/>
                          <a:latin typeface="+mn-lt"/>
                          <a:ea typeface="+mn-ea"/>
                          <a:cs typeface="+mn-cs"/>
                        </a:rPr>
                        <a:t>arthoscopy</a:t>
                      </a:r>
                      <a:r>
                        <a:rPr kumimoji="0" lang="en-US" sz="1200" b="1" kern="1200" dirty="0">
                          <a:solidFill>
                            <a:schemeClr val="bg1"/>
                          </a:solidFill>
                          <a:effectLst/>
                          <a:latin typeface="+mn-lt"/>
                          <a:ea typeface="+mn-ea"/>
                          <a:cs typeface="+mn-cs"/>
                        </a:rPr>
                        <a:t> cases.   </a:t>
                      </a:r>
                      <a:endParaRPr lang="en-US" sz="1200" b="0" dirty="0"/>
                    </a:p>
                  </a:txBody>
                  <a:tcPr/>
                </a:tc>
                <a:extLst>
                  <a:ext uri="{0D108BD9-81ED-4DB2-BD59-A6C34878D82A}">
                    <a16:rowId xmlns:a16="http://schemas.microsoft.com/office/drawing/2014/main" val="10000"/>
                  </a:ext>
                </a:extLst>
              </a:tr>
              <a:tr h="370840">
                <a:tc>
                  <a:txBody>
                    <a:bodyPr/>
                    <a:lstStyle/>
                    <a:p>
                      <a:pPr>
                        <a:spcBef>
                          <a:spcPts val="0"/>
                        </a:spcBef>
                      </a:pPr>
                      <a:r>
                        <a:rPr lang="en-US" sz="1200" b="1" dirty="0"/>
                        <a:t>KOM Target:   </a:t>
                      </a:r>
                      <a:r>
                        <a:rPr kumimoji="0" lang="en-US" sz="1200" kern="1200" dirty="0">
                          <a:solidFill>
                            <a:schemeClr val="dk1"/>
                          </a:solidFill>
                          <a:effectLst/>
                          <a:latin typeface="+mn-lt"/>
                          <a:ea typeface="+mn-ea"/>
                          <a:cs typeface="+mn-cs"/>
                        </a:rPr>
                        <a:t>1.</a:t>
                      </a:r>
                      <a:r>
                        <a:rPr kumimoji="0" lang="en-US" sz="1100" kern="1200" dirty="0">
                          <a:solidFill>
                            <a:schemeClr val="dk1"/>
                          </a:solidFill>
                          <a:effectLst/>
                          <a:latin typeface="+mn-lt"/>
                          <a:ea typeface="+mn-ea"/>
                          <a:cs typeface="+mn-cs"/>
                        </a:rPr>
                        <a:t>To achieve a 90% THA &amp; TKA PRO-PM program pt completion rate among eligible hip and knee surgery patients within three months 8.1.2025 of implementation (5.1.2025) with the Oberd  Registry. </a:t>
                      </a:r>
                    </a:p>
                    <a:p>
                      <a:pPr>
                        <a:spcBef>
                          <a:spcPts val="0"/>
                        </a:spcBef>
                      </a:pPr>
                      <a:r>
                        <a:rPr lang="en-US" sz="1200" b="1" dirty="0"/>
                        <a:t>Current KOM Status:   </a:t>
                      </a:r>
                      <a:r>
                        <a:rPr lang="en-US" sz="1200" b="0" dirty="0"/>
                        <a:t>Soft launch </a:t>
                      </a:r>
                      <a:r>
                        <a:rPr lang="en-US" sz="1200" dirty="0"/>
                        <a:t>Implementation of the Oberd  tool workflows &amp; education of staff and pts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10414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200" dirty="0"/>
                        <a:t>Team:</a:t>
                      </a:r>
                    </a:p>
                  </a:txBody>
                  <a:tcPr/>
                </a:tc>
                <a:extLst>
                  <a:ext uri="{0D108BD9-81ED-4DB2-BD59-A6C34878D82A}">
                    <a16:rowId xmlns:a16="http://schemas.microsoft.com/office/drawing/2014/main" val="10000"/>
                  </a:ext>
                </a:extLst>
              </a:tr>
              <a:tr h="370840">
                <a:tc>
                  <a:txBody>
                    <a:bodyPr/>
                    <a:lstStyle/>
                    <a:p>
                      <a:r>
                        <a:rPr lang="en-US" sz="1200" b="1" dirty="0"/>
                        <a:t>Project Leaders:  </a:t>
                      </a:r>
                      <a:r>
                        <a:rPr lang="en-US" sz="1200" dirty="0"/>
                        <a:t>Clark Collins, PA, Kristin Brickl, RN &amp; JoDeen Hettenbach</a:t>
                      </a:r>
                    </a:p>
                    <a:p>
                      <a:r>
                        <a:rPr lang="en-US" sz="1200" b="1" dirty="0"/>
                        <a:t>Members:</a:t>
                      </a:r>
                      <a:r>
                        <a:rPr lang="en-US" sz="1200" b="1" baseline="0" dirty="0"/>
                        <a:t> </a:t>
                      </a:r>
                      <a:r>
                        <a:rPr kumimoji="0" lang="en-US" sz="1200" kern="1200" dirty="0">
                          <a:solidFill>
                            <a:schemeClr val="dk1"/>
                          </a:solidFill>
                          <a:effectLst/>
                          <a:latin typeface="+mn-lt"/>
                          <a:ea typeface="+mn-ea"/>
                          <a:cs typeface="+mn-cs"/>
                        </a:rPr>
                        <a:t>Orthopedic Providers, Clinical Team, JoDeen Hettenbach, QM reporting lead, Marketing &amp; Oberd  Registry Lead </a:t>
                      </a:r>
                    </a:p>
                    <a:p>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6"/>
          <a:ext cx="5364201" cy="2041841"/>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450938">
                <a:tc>
                  <a:txBody>
                    <a:bodyPr/>
                    <a:lstStyle/>
                    <a:p>
                      <a:r>
                        <a:rPr lang="en-US" sz="1200"/>
                        <a:t>Background:</a:t>
                      </a:r>
                      <a:endParaRPr lang="en-US" sz="1400" b="0"/>
                    </a:p>
                  </a:txBody>
                  <a:tcPr/>
                </a:tc>
                <a:extLst>
                  <a:ext uri="{0D108BD9-81ED-4DB2-BD59-A6C34878D82A}">
                    <a16:rowId xmlns:a16="http://schemas.microsoft.com/office/drawing/2014/main" val="10000"/>
                  </a:ext>
                </a:extLst>
              </a:tr>
              <a:tr h="1590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Implementation of a </a:t>
                      </a:r>
                      <a:r>
                        <a:rPr lang="en-US" sz="1200" dirty="0"/>
                        <a:t>THA &amp; TKA PRO-PM Program offers advantages to the practice for enhanced clinical decision makings from the pts perspective, ability to track patients progress over time and facilitates shared decision-making empowering patients to participate in their care. These valid measures from the program may also be used to support payer contracts and marketing reputations.  </a:t>
                      </a:r>
                      <a:endParaRPr lang="en-US" sz="1400" baseline="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041842"/>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736402">
                <a:tc>
                  <a:txBody>
                    <a:bodyPr/>
                    <a:lstStyle/>
                    <a:p>
                      <a:r>
                        <a:rPr lang="en-US" sz="1200"/>
                        <a:t>Driver: </a:t>
                      </a:r>
                      <a:r>
                        <a:rPr lang="en-US" sz="1200" baseline="0"/>
                        <a:t> </a:t>
                      </a:r>
                      <a:r>
                        <a:rPr lang="en-US" sz="1200" b="0" baseline="0"/>
                        <a:t>Explain why the project is critical to SH.  Why does it relate to the strategic plan?</a:t>
                      </a:r>
                    </a:p>
                    <a:p>
                      <a:endParaRPr lang="en-US" sz="1400"/>
                    </a:p>
                  </a:txBody>
                  <a:tcPr/>
                </a:tc>
                <a:extLst>
                  <a:ext uri="{0D108BD9-81ED-4DB2-BD59-A6C34878D82A}">
                    <a16:rowId xmlns:a16="http://schemas.microsoft.com/office/drawing/2014/main" val="10000"/>
                  </a:ext>
                </a:extLst>
              </a:tr>
              <a:tr h="1305440">
                <a:tc>
                  <a:txBody>
                    <a:bodyPr/>
                    <a:lstStyle/>
                    <a:p>
                      <a:pPr>
                        <a:spcBef>
                          <a:spcPts val="0"/>
                        </a:spcBef>
                      </a:pPr>
                      <a:r>
                        <a:rPr lang="en-US" sz="1200" dirty="0"/>
                        <a:t>Patient reported outcome measure programs enhance quality improvement initiatives that are patient centered for shared decision making and enhanced patient experience.  The THA &amp; TKA PRO –PM program will support the Orthopedic groups practice efficiency and public reporting for improved payer contracting and marketing reputation for referral growth.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THA &amp; TKA PRO-PM Program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54576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9539" y="1362973"/>
          <a:ext cx="12182461" cy="3908797"/>
        </p:xfrm>
        <a:graphic>
          <a:graphicData uri="http://schemas.openxmlformats.org/drawingml/2006/table">
            <a:tbl>
              <a:tblPr firstRow="1" bandRow="1">
                <a:tableStyleId>{6E25E649-3F16-4E02-A733-19D2CDBF48F0}</a:tableStyleId>
              </a:tblPr>
              <a:tblGrid>
                <a:gridCol w="4510730">
                  <a:extLst>
                    <a:ext uri="{9D8B030D-6E8A-4147-A177-3AD203B41FA5}">
                      <a16:colId xmlns:a16="http://schemas.microsoft.com/office/drawing/2014/main" val="20000"/>
                    </a:ext>
                  </a:extLst>
                </a:gridCol>
                <a:gridCol w="6418025">
                  <a:extLst>
                    <a:ext uri="{9D8B030D-6E8A-4147-A177-3AD203B41FA5}">
                      <a16:colId xmlns:a16="http://schemas.microsoft.com/office/drawing/2014/main" val="20001"/>
                    </a:ext>
                  </a:extLst>
                </a:gridCol>
                <a:gridCol w="1253706">
                  <a:extLst>
                    <a:ext uri="{9D8B030D-6E8A-4147-A177-3AD203B41FA5}">
                      <a16:colId xmlns:a16="http://schemas.microsoft.com/office/drawing/2014/main" val="20002"/>
                    </a:ext>
                  </a:extLst>
                </a:gridCol>
              </a:tblGrid>
              <a:tr h="358645">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48306">
                <a:tc>
                  <a:txBody>
                    <a:bodyPr/>
                    <a:lstStyle/>
                    <a:p>
                      <a:r>
                        <a:rPr kumimoji="0" lang="en-US" sz="1200" kern="1200">
                          <a:solidFill>
                            <a:schemeClr val="dk1"/>
                          </a:solidFill>
                          <a:effectLst/>
                          <a:latin typeface="+mn-lt"/>
                          <a:ea typeface="+mn-ea"/>
                          <a:cs typeface="+mn-cs"/>
                        </a:rPr>
                        <a:t>Vendor Assessment Selection, compliance and Contract Completion  </a:t>
                      </a:r>
                      <a:endParaRPr lang="en-US" sz="1200">
                        <a:latin typeface="+mn-lt"/>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mn-lt"/>
                        </a:rPr>
                        <a:t>Fiscal stewardship, HIPAA Compliance, Reporting support and IT compatibility.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a:highlight>
                            <a:srgbClr val="00FF00"/>
                          </a:highlight>
                          <a:latin typeface="+mn-lt"/>
                        </a:rPr>
                        <a:t>Fall,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48306">
                <a:tc>
                  <a:txBody>
                    <a:bodyPr/>
                    <a:lstStyle/>
                    <a:p>
                      <a:r>
                        <a:rPr kumimoji="0" lang="en-US" sz="1200" kern="1200" dirty="0">
                          <a:solidFill>
                            <a:schemeClr val="dk1"/>
                          </a:solidFill>
                          <a:effectLst/>
                          <a:latin typeface="+mn-lt"/>
                          <a:ea typeface="+mn-ea"/>
                          <a:cs typeface="+mn-cs"/>
                        </a:rPr>
                        <a:t>Training and Education Training on Oberd  Registry</a:t>
                      </a:r>
                      <a:endParaRPr lang="en-US" sz="1200" dirty="0">
                        <a:latin typeface="+mn-lt"/>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kern="100">
                          <a:effectLst/>
                          <a:latin typeface="+mn-lt"/>
                          <a:ea typeface="Times New Roman" panose="02020603050405020304" pitchFamily="18" charset="0"/>
                          <a:cs typeface="Lucida Sans Unicode" panose="020B0602030504020204" pitchFamily="34" charset="0"/>
                        </a:rPr>
                        <a:t>1.  Provide initial overview  to all staff members on  administration, data entry, and interpretation.   Begin workflow draft &amp; pilot with team.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a:highlight>
                            <a:srgbClr val="00FF00"/>
                          </a:highlight>
                          <a:latin typeface="+mn-lt"/>
                        </a:rPr>
                        <a:t>Feb 2025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27629">
                <a:tc>
                  <a:txBody>
                    <a:bodyPr/>
                    <a:lstStyle/>
                    <a:p>
                      <a:pPr marL="0" marR="0">
                        <a:spcBef>
                          <a:spcPts val="0"/>
                        </a:spcBef>
                        <a:spcAft>
                          <a:spcPts val="0"/>
                        </a:spcAft>
                      </a:pPr>
                      <a:r>
                        <a:rPr lang="en-US" sz="1200"/>
                        <a:t>Submit THA/TKA PRO-PM for a QM program approval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THA/TKA PRO-PM programs is an important program for improving patient centered care, enhanced clinical shared decision making and public reporting quality metrics.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highlight>
                            <a:srgbClr val="00FF00"/>
                          </a:highlight>
                        </a:rPr>
                        <a:t>March 20</a:t>
                      </a:r>
                      <a:r>
                        <a:rPr lang="en-US" sz="1100" baseline="30000" dirty="0">
                          <a:highlight>
                            <a:srgbClr val="00FF00"/>
                          </a:highlight>
                        </a:rPr>
                        <a:t>th</a:t>
                      </a:r>
                      <a:r>
                        <a:rPr lang="en-US" sz="1100" dirty="0">
                          <a:highlight>
                            <a:srgbClr val="00FF00"/>
                          </a:highlight>
                        </a:rPr>
                        <a:t>, 2025.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1165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kern="1200">
                          <a:solidFill>
                            <a:schemeClr val="dk1"/>
                          </a:solidFill>
                          <a:effectLst/>
                          <a:latin typeface="+mn-lt"/>
                          <a:ea typeface="+mn-ea"/>
                          <a:cs typeface="+mn-cs"/>
                        </a:rPr>
                        <a:t>Draft and Pilot Workflow – </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Vetting workflow with IPAD tools with pts and staff to insure ease of use, workable and sustainable.  Consideration of both staff and pt burden to administer the tool.  Meet with Oberd a small workgroup 4</a:t>
                      </a:r>
                      <a:r>
                        <a:rPr lang="en-US" sz="1200" baseline="30000" dirty="0"/>
                        <a:t>th</a:t>
                      </a:r>
                      <a:r>
                        <a:rPr lang="en-US" sz="1200" dirty="0"/>
                        <a:t> week to review current reporting and drafts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highlight>
                            <a:srgbClr val="FFFF00"/>
                          </a:highlight>
                        </a:rPr>
                        <a:t>March 19</a:t>
                      </a:r>
                      <a:r>
                        <a:rPr lang="en-US" sz="1200" baseline="30000" dirty="0">
                          <a:highlight>
                            <a:srgbClr val="FFFF00"/>
                          </a:highlight>
                        </a:rPr>
                        <a:t>th</a:t>
                      </a:r>
                      <a:r>
                        <a:rPr lang="en-US" sz="1200" dirty="0">
                          <a:highlight>
                            <a:srgbClr val="FFFF00"/>
                          </a:highlight>
                        </a:rPr>
                        <a:t>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268984">
                <a:tc>
                  <a:txBody>
                    <a:bodyPr/>
                    <a:lstStyle/>
                    <a:p>
                      <a:pPr marL="0" marR="0">
                        <a:spcBef>
                          <a:spcPts val="0"/>
                        </a:spcBef>
                        <a:spcAft>
                          <a:spcPts val="0"/>
                        </a:spcAft>
                      </a:pPr>
                      <a:endParaRPr lang="en-US" sz="120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268984">
                <a:tc>
                  <a:txBody>
                    <a:bodyPr/>
                    <a:lstStyle/>
                    <a:p>
                      <a:pPr marL="0" marR="0">
                        <a:spcBef>
                          <a:spcPts val="0"/>
                        </a:spcBef>
                        <a:spcAft>
                          <a:spcPts val="0"/>
                        </a:spcAft>
                      </a:pPr>
                      <a:endParaRPr lang="en-US" sz="120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268984">
                <a:tc>
                  <a:txBody>
                    <a:bodyPr/>
                    <a:lstStyle/>
                    <a:p>
                      <a:endParaRPr lang="en-US" sz="120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95626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Page Under Construction Stock Photos ...">
            <a:extLst>
              <a:ext uri="{FF2B5EF4-FFF2-40B4-BE49-F238E27FC236}">
                <a16:creationId xmlns:a16="http://schemas.microsoft.com/office/drawing/2014/main" id="{518D50E2-4EBC-C029-5B1A-3C269F6EC8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9411" y="1545340"/>
            <a:ext cx="5469147" cy="221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376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a:xfrm>
            <a:off x="260350" y="139700"/>
            <a:ext cx="10972800" cy="1143000"/>
          </a:xfrm>
        </p:spPr>
        <p:txBody>
          <a:bodyPr/>
          <a:lstStyle/>
          <a:p>
            <a:r>
              <a:rPr lang="en-US"/>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779129" y="1588"/>
            <a:ext cx="1371600" cy="1407381"/>
          </a:xfrm>
          <a:prstGeom prst="rect">
            <a:avLst/>
          </a:prstGeom>
        </p:spPr>
      </p:pic>
      <p:sp>
        <p:nvSpPr>
          <p:cNvPr id="10" name="Rectangle 9"/>
          <p:cNvSpPr/>
          <p:nvPr/>
        </p:nvSpPr>
        <p:spPr>
          <a:xfrm>
            <a:off x="9349906" y="342357"/>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360225" y="1047643"/>
          <a:ext cx="10644325" cy="741680"/>
        </p:xfrm>
        <a:graphic>
          <a:graphicData uri="http://schemas.openxmlformats.org/drawingml/2006/table">
            <a:tbl>
              <a:tblPr firstRow="1" bandRow="1">
                <a:tableStyleId>{6E25E649-3F16-4E02-A733-19D2CDBF48F0}</a:tableStyleId>
              </a:tblPr>
              <a:tblGrid>
                <a:gridCol w="10644325">
                  <a:extLst>
                    <a:ext uri="{9D8B030D-6E8A-4147-A177-3AD203B41FA5}">
                      <a16:colId xmlns:a16="http://schemas.microsoft.com/office/drawing/2014/main" val="20000"/>
                    </a:ext>
                  </a:extLst>
                </a:gridCol>
              </a:tblGrid>
              <a:tr h="370840">
                <a:tc>
                  <a:txBody>
                    <a:bodyPr/>
                    <a:lstStyle/>
                    <a:p>
                      <a:r>
                        <a:rPr lang="en-US" sz="1400"/>
                        <a:t>Results: </a:t>
                      </a:r>
                      <a:r>
                        <a:rPr lang="en-US" sz="1400" b="0"/>
                        <a:t>Did you</a:t>
                      </a:r>
                      <a:r>
                        <a:rPr lang="en-US" sz="1400" b="0" baseline="0"/>
                        <a:t> accomplish your goals</a:t>
                      </a:r>
                      <a:r>
                        <a:rPr lang="en-US" sz="1400" b="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Not yet – in progress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360225" y="1785831"/>
          <a:ext cx="10644325" cy="822960"/>
        </p:xfrm>
        <a:graphic>
          <a:graphicData uri="http://schemas.openxmlformats.org/drawingml/2006/table">
            <a:tbl>
              <a:tblPr firstRow="1" bandRow="1">
                <a:tableStyleId>{6E25E649-3F16-4E02-A733-19D2CDBF48F0}</a:tableStyleId>
              </a:tblPr>
              <a:tblGrid>
                <a:gridCol w="10644325">
                  <a:extLst>
                    <a:ext uri="{9D8B030D-6E8A-4147-A177-3AD203B41FA5}">
                      <a16:colId xmlns:a16="http://schemas.microsoft.com/office/drawing/2014/main" val="20000"/>
                    </a:ext>
                  </a:extLst>
                </a:gridCol>
              </a:tblGrid>
              <a:tr h="255929">
                <a:tc>
                  <a:txBody>
                    <a:bodyPr/>
                    <a:lstStyle/>
                    <a:p>
                      <a:r>
                        <a:rPr lang="en-US" sz="1400"/>
                        <a:t>Lessons Learned: </a:t>
                      </a:r>
                      <a:r>
                        <a:rPr lang="en-US" sz="1400" b="0"/>
                        <a:t>What did you learn because of this project?  Unexpected discoveries?  Problems or barriers?</a:t>
                      </a:r>
                    </a:p>
                  </a:txBody>
                  <a:tcPr/>
                </a:tc>
                <a:extLst>
                  <a:ext uri="{0D108BD9-81ED-4DB2-BD59-A6C34878D82A}">
                    <a16:rowId xmlns:a16="http://schemas.microsoft.com/office/drawing/2014/main" val="10000"/>
                  </a:ext>
                </a:extLst>
              </a:tr>
              <a:tr h="357600">
                <a:tc>
                  <a:txBody>
                    <a:bodyPr/>
                    <a:lstStyle/>
                    <a:p>
                      <a:pPr>
                        <a:spcBef>
                          <a:spcPts val="0"/>
                        </a:spcBef>
                      </a:pPr>
                      <a:endParaRPr lang="en-US" sz="1400"/>
                    </a:p>
                    <a:p>
                      <a:pPr>
                        <a:spcBef>
                          <a:spcPts val="0"/>
                        </a:spcBef>
                      </a:pPr>
                      <a:endParaRPr lang="en-US" sz="140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360225" y="2620560"/>
          <a:ext cx="10638110" cy="2444288"/>
        </p:xfrm>
        <a:graphic>
          <a:graphicData uri="http://schemas.openxmlformats.org/drawingml/2006/table">
            <a:tbl>
              <a:tblPr firstRow="1" bandRow="1">
                <a:tableStyleId>{6E25E649-3F16-4E02-A733-19D2CDBF48F0}</a:tableStyleId>
              </a:tblPr>
              <a:tblGrid>
                <a:gridCol w="8485790">
                  <a:extLst>
                    <a:ext uri="{9D8B030D-6E8A-4147-A177-3AD203B41FA5}">
                      <a16:colId xmlns:a16="http://schemas.microsoft.com/office/drawing/2014/main" val="20000"/>
                    </a:ext>
                  </a:extLst>
                </a:gridCol>
                <a:gridCol w="1363514">
                  <a:extLst>
                    <a:ext uri="{9D8B030D-6E8A-4147-A177-3AD203B41FA5}">
                      <a16:colId xmlns:a16="http://schemas.microsoft.com/office/drawing/2014/main" val="554899062"/>
                    </a:ext>
                  </a:extLst>
                </a:gridCol>
                <a:gridCol w="788806">
                  <a:extLst>
                    <a:ext uri="{9D8B030D-6E8A-4147-A177-3AD203B41FA5}">
                      <a16:colId xmlns:a16="http://schemas.microsoft.com/office/drawing/2014/main" val="2580323455"/>
                    </a:ext>
                  </a:extLst>
                </a:gridCol>
              </a:tblGrid>
              <a:tr h="288701">
                <a:tc gridSpan="3">
                  <a:txBody>
                    <a:bodyPr/>
                    <a:lstStyle/>
                    <a:p>
                      <a:r>
                        <a:rPr lang="en-US" sz="1400"/>
                        <a:t>Next Steps: </a:t>
                      </a:r>
                      <a:r>
                        <a:rPr lang="en-US" sz="1400" b="0"/>
                        <a:t>What actions are you going to take </a:t>
                      </a:r>
                      <a:r>
                        <a:rPr lang="en-US" sz="1400" b="1" u="sng"/>
                        <a:t>in the next 60 days </a:t>
                      </a:r>
                      <a:r>
                        <a:rPr lang="en-US" sz="1400" b="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9772">
                <a:tc>
                  <a:txBody>
                    <a:bodyPr/>
                    <a:lstStyle/>
                    <a:p>
                      <a:pPr>
                        <a:spcBef>
                          <a:spcPts val="0"/>
                        </a:spcBef>
                      </a:pPr>
                      <a:r>
                        <a:rPr lang="en-US" sz="1100" b="1"/>
                        <a:t>Action:</a:t>
                      </a:r>
                    </a:p>
                  </a:txBody>
                  <a:tcPr/>
                </a:tc>
                <a:tc>
                  <a:txBody>
                    <a:bodyPr/>
                    <a:lstStyle/>
                    <a:p>
                      <a:pPr>
                        <a:spcBef>
                          <a:spcPts val="0"/>
                        </a:spcBef>
                      </a:pPr>
                      <a:r>
                        <a:rPr lang="en-US" sz="1100" b="1"/>
                        <a:t>Assigned To:</a:t>
                      </a:r>
                    </a:p>
                  </a:txBody>
                  <a:tcPr/>
                </a:tc>
                <a:tc>
                  <a:txBody>
                    <a:bodyPr/>
                    <a:lstStyle/>
                    <a:p>
                      <a:pPr>
                        <a:spcBef>
                          <a:spcPts val="0"/>
                        </a:spcBef>
                      </a:pPr>
                      <a:r>
                        <a:rPr lang="en-US" sz="1100" b="1"/>
                        <a:t>Due Date:</a:t>
                      </a:r>
                    </a:p>
                  </a:txBody>
                  <a:tcPr/>
                </a:tc>
                <a:extLst>
                  <a:ext uri="{0D108BD9-81ED-4DB2-BD59-A6C34878D82A}">
                    <a16:rowId xmlns:a16="http://schemas.microsoft.com/office/drawing/2014/main" val="10001"/>
                  </a:ext>
                </a:extLst>
              </a:tr>
              <a:tr h="294409">
                <a:tc>
                  <a:txBody>
                    <a:bodyPr/>
                    <a:lstStyle/>
                    <a:p>
                      <a:pPr>
                        <a:spcBef>
                          <a:spcPts val="0"/>
                        </a:spcBef>
                      </a:pPr>
                      <a:r>
                        <a:rPr lang="en-US" sz="1200" dirty="0"/>
                        <a:t>Monthly review of Data for process improvement and sharing with key stakeholders.  </a:t>
                      </a:r>
                    </a:p>
                  </a:txBody>
                  <a:tcPr/>
                </a:tc>
                <a:tc>
                  <a:txBody>
                    <a:bodyPr/>
                    <a:lstStyle/>
                    <a:p>
                      <a:pPr>
                        <a:spcBef>
                          <a:spcPts val="0"/>
                        </a:spcBef>
                      </a:pPr>
                      <a:r>
                        <a:rPr lang="en-US" sz="1200"/>
                        <a:t>Clark and Kristin </a:t>
                      </a:r>
                    </a:p>
                  </a:txBody>
                  <a:tcPr/>
                </a:tc>
                <a:tc>
                  <a:txBody>
                    <a:bodyPr/>
                    <a:lstStyle/>
                    <a:p>
                      <a:pPr>
                        <a:spcBef>
                          <a:spcPts val="0"/>
                        </a:spcBef>
                      </a:pPr>
                      <a:r>
                        <a:rPr lang="en-US" sz="1200"/>
                        <a:t>4.12</a:t>
                      </a:r>
                    </a:p>
                  </a:txBody>
                  <a:tcPr/>
                </a:tc>
                <a:extLst>
                  <a:ext uri="{0D108BD9-81ED-4DB2-BD59-A6C34878D82A}">
                    <a16:rowId xmlns:a16="http://schemas.microsoft.com/office/drawing/2014/main" val="2469417347"/>
                  </a:ext>
                </a:extLst>
              </a:tr>
              <a:tr h="493568">
                <a:tc>
                  <a:txBody>
                    <a:bodyPr/>
                    <a:lstStyle/>
                    <a:p>
                      <a:r>
                        <a:rPr lang="en-US" sz="1200" kern="100">
                          <a:effectLst/>
                          <a:latin typeface="+mn-lt"/>
                          <a:ea typeface="Times New Roman" panose="02020603050405020304" pitchFamily="18" charset="0"/>
                          <a:cs typeface="Lucida Sans Unicode" panose="020B0602030504020204" pitchFamily="34" charset="0"/>
                        </a:rPr>
                        <a:t>Provide comprehensive training to all Ortho staff members  &amp; key stakeholders on administration, workflow, data entry, and interpretation and reporting of the THA/TKA PRO – PM program. </a:t>
                      </a:r>
                      <a:endParaRPr lang="en-US" sz="1200"/>
                    </a:p>
                  </a:txBody>
                  <a:tcPr/>
                </a:tc>
                <a:tc>
                  <a:txBody>
                    <a:bodyPr/>
                    <a:lstStyle/>
                    <a:p>
                      <a:pPr>
                        <a:spcBef>
                          <a:spcPts val="0"/>
                        </a:spcBef>
                      </a:pPr>
                      <a:r>
                        <a:rPr lang="en-US" sz="1200"/>
                        <a:t>Clark and Kristin </a:t>
                      </a:r>
                    </a:p>
                  </a:txBody>
                  <a:tcPr/>
                </a:tc>
                <a:tc>
                  <a:txBody>
                    <a:bodyPr/>
                    <a:lstStyle/>
                    <a:p>
                      <a:pPr>
                        <a:spcBef>
                          <a:spcPts val="0"/>
                        </a:spcBef>
                      </a:pPr>
                      <a:r>
                        <a:rPr lang="en-US" sz="1200"/>
                        <a:t>4.12</a:t>
                      </a:r>
                    </a:p>
                  </a:txBody>
                  <a:tcPr/>
                </a:tc>
                <a:extLst>
                  <a:ext uri="{0D108BD9-81ED-4DB2-BD59-A6C34878D82A}">
                    <a16:rowId xmlns:a16="http://schemas.microsoft.com/office/drawing/2014/main" val="1068840150"/>
                  </a:ext>
                </a:extLst>
              </a:tr>
              <a:tr h="288701">
                <a:tc>
                  <a:txBody>
                    <a:bodyPr/>
                    <a:lstStyle/>
                    <a:p>
                      <a:pPr>
                        <a:spcBef>
                          <a:spcPts val="0"/>
                        </a:spcBef>
                      </a:pPr>
                      <a:r>
                        <a:rPr lang="en-US" sz="1200" kern="100">
                          <a:effectLst/>
                          <a:latin typeface="+mn-lt"/>
                          <a:ea typeface="Times New Roman" panose="02020603050405020304" pitchFamily="18" charset="0"/>
                          <a:cs typeface="Lucida Sans Unicode" panose="020B0602030504020204" pitchFamily="34" charset="0"/>
                        </a:rPr>
                        <a:t>Draft and Distribute workflow, pt educational materials for patients explaining the purpose and benefits of PROMs</a:t>
                      </a:r>
                      <a:endParaRPr lang="en-US" sz="1200"/>
                    </a:p>
                  </a:txBody>
                  <a:tcPr/>
                </a:tc>
                <a:tc>
                  <a:txBody>
                    <a:bodyPr/>
                    <a:lstStyle/>
                    <a:p>
                      <a:pPr>
                        <a:spcBef>
                          <a:spcPts val="0"/>
                        </a:spcBef>
                      </a:pPr>
                      <a:r>
                        <a:rPr lang="en-US" sz="1200"/>
                        <a:t>JoDeen</a:t>
                      </a:r>
                      <a:r>
                        <a:rPr lang="en-US" sz="1400"/>
                        <a:t> </a:t>
                      </a:r>
                    </a:p>
                  </a:txBody>
                  <a:tcPr/>
                </a:tc>
                <a:tc>
                  <a:txBody>
                    <a:bodyPr/>
                    <a:lstStyle/>
                    <a:p>
                      <a:pPr>
                        <a:spcBef>
                          <a:spcPts val="0"/>
                        </a:spcBef>
                      </a:pPr>
                      <a:r>
                        <a:rPr lang="en-US" sz="1400"/>
                        <a:t>3.28</a:t>
                      </a:r>
                    </a:p>
                  </a:txBody>
                  <a:tcPr/>
                </a:tc>
                <a:extLst>
                  <a:ext uri="{0D108BD9-81ED-4DB2-BD59-A6C34878D82A}">
                    <a16:rowId xmlns:a16="http://schemas.microsoft.com/office/drawing/2014/main" val="3582915231"/>
                  </a:ext>
                </a:extLst>
              </a:tr>
              <a:tr h="288701">
                <a:tc>
                  <a:txBody>
                    <a:bodyPr/>
                    <a:lstStyle/>
                    <a:p>
                      <a:pPr>
                        <a:spcBef>
                          <a:spcPts val="0"/>
                        </a:spcBef>
                      </a:pPr>
                      <a:r>
                        <a:rPr lang="en-US" sz="1200" kern="100">
                          <a:effectLst/>
                          <a:latin typeface="+mn-lt"/>
                          <a:ea typeface="Times New Roman" panose="02020603050405020304" pitchFamily="18" charset="0"/>
                          <a:cs typeface="Lucida Sans Unicode" panose="020B0602030504020204" pitchFamily="34" charset="0"/>
                        </a:rPr>
                        <a:t> </a:t>
                      </a:r>
                      <a:endParaRPr lang="en-US" sz="12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325437" y="5087937"/>
          <a:ext cx="10710999" cy="870205"/>
        </p:xfrm>
        <a:graphic>
          <a:graphicData uri="http://schemas.openxmlformats.org/drawingml/2006/table">
            <a:tbl>
              <a:tblPr firstRow="1" bandRow="1">
                <a:tableStyleId>{6E25E649-3F16-4E02-A733-19D2CDBF48F0}</a:tableStyleId>
              </a:tblPr>
              <a:tblGrid>
                <a:gridCol w="10710999">
                  <a:extLst>
                    <a:ext uri="{9D8B030D-6E8A-4147-A177-3AD203B41FA5}">
                      <a16:colId xmlns:a16="http://schemas.microsoft.com/office/drawing/2014/main" val="20000"/>
                    </a:ext>
                  </a:extLst>
                </a:gridCol>
              </a:tblGrid>
              <a:tr h="346363">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523842">
                <a:tc>
                  <a:txBody>
                    <a:bodyPr/>
                    <a:lstStyle/>
                    <a:p>
                      <a:pPr>
                        <a:spcBef>
                          <a:spcPts val="0"/>
                        </a:spcBef>
                      </a:pPr>
                      <a:r>
                        <a:rPr lang="en-US" sz="1400" dirty="0"/>
                        <a:t>QM</a:t>
                      </a:r>
                      <a:r>
                        <a:rPr lang="en-US" sz="1400" baseline="0" dirty="0"/>
                        <a:t> Council approval for completion of project?: Enter YES or </a:t>
                      </a:r>
                      <a:r>
                        <a:rPr lang="en-US" sz="1400" b="1" baseline="0" dirty="0">
                          <a:highlight>
                            <a:srgbClr val="FFFF00"/>
                          </a:highlight>
                        </a:rPr>
                        <a:t>NO</a:t>
                      </a:r>
                    </a:p>
                    <a:p>
                      <a:pPr>
                        <a:spcBef>
                          <a:spcPts val="0"/>
                        </a:spcBef>
                      </a:pPr>
                      <a:r>
                        <a:rPr lang="en-US" sz="1400" baseline="0" dirty="0"/>
                        <a:t>Project still in progress, project to continue: Enter </a:t>
                      </a:r>
                      <a:r>
                        <a:rPr lang="en-US" sz="1400" b="1" baseline="0" dirty="0">
                          <a:highlight>
                            <a:srgbClr val="00FF00"/>
                          </a:highlight>
                        </a:rPr>
                        <a:t>YES </a:t>
                      </a:r>
                      <a:r>
                        <a:rPr lang="en-US" sz="1400" b="0" baseline="0" dirty="0"/>
                        <a:t>or NO</a:t>
                      </a:r>
                      <a:endParaRPr lang="en-US" sz="1400" b="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763678" y="439266"/>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4268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514" y="2134550"/>
            <a:ext cx="10363200" cy="1829761"/>
          </a:xfrm>
        </p:spPr>
        <p:txBody>
          <a:bodyPr/>
          <a:lstStyle/>
          <a:p>
            <a:pPr algn="ctr"/>
            <a:r>
              <a:rPr lang="en-US" dirty="0"/>
              <a:t>Occupational Health</a:t>
            </a:r>
          </a:p>
        </p:txBody>
      </p:sp>
      <p:sp>
        <p:nvSpPr>
          <p:cNvPr id="3" name="Subtitle 2"/>
          <p:cNvSpPr>
            <a:spLocks noGrp="1"/>
          </p:cNvSpPr>
          <p:nvPr>
            <p:ph type="subTitle" idx="1"/>
          </p:nvPr>
        </p:nvSpPr>
        <p:spPr>
          <a:xfrm>
            <a:off x="956899" y="4014904"/>
            <a:ext cx="10363200" cy="1199704"/>
          </a:xfrm>
        </p:spPr>
        <p:txBody>
          <a:bodyPr/>
          <a:lstStyle/>
          <a:p>
            <a:pPr algn="ctr"/>
            <a:r>
              <a:rPr lang="en-US" dirty="0"/>
              <a:t>Health Promotion and Injury Prevention in the Workplace</a:t>
            </a:r>
          </a:p>
          <a:p>
            <a:endParaRPr lang="en-US" dirty="0"/>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641975" y="5900343"/>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12/3/2024</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chemeClr val="tx1"/>
                          </a:solidFill>
                        </a:rPr>
                        <a:t>Document</a:t>
                      </a:r>
                      <a:r>
                        <a:rPr lang="en-US" sz="1400" b="1" baseline="0" dirty="0">
                          <a:solidFill>
                            <a:schemeClr val="tx1"/>
                          </a:solidFill>
                        </a:rPr>
                        <a:t> Last Presented: </a:t>
                      </a:r>
                      <a:r>
                        <a:rPr lang="en-US" sz="1400" b="1" baseline="0" dirty="0">
                          <a:solidFill>
                            <a:srgbClr val="FF0000"/>
                          </a:solidFill>
                        </a:rPr>
                        <a:t>03/25/2025</a:t>
                      </a:r>
                      <a:endParaRPr lang="en-US" sz="1400" b="1"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4075475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Material Services</a:t>
            </a:r>
          </a:p>
        </p:txBody>
      </p:sp>
      <p:sp>
        <p:nvSpPr>
          <p:cNvPr id="3" name="Subtitle 2"/>
          <p:cNvSpPr>
            <a:spLocks noGrp="1"/>
          </p:cNvSpPr>
          <p:nvPr>
            <p:ph type="subTitle" idx="1"/>
          </p:nvPr>
        </p:nvSpPr>
        <p:spPr/>
        <p:txBody>
          <a:bodyPr/>
          <a:lstStyle/>
          <a:p>
            <a:r>
              <a:rPr lang="en-US" dirty="0"/>
              <a:t>Nurse Server Cabinet Design and Restocking Process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5/23/2023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03/25/2025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4285427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51041"/>
            <a:ext cx="10972800" cy="1143000"/>
          </a:xfrm>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528639" y="1023449"/>
          <a:ext cx="11213282" cy="3152233"/>
        </p:xfrm>
        <a:graphic>
          <a:graphicData uri="http://schemas.openxmlformats.org/drawingml/2006/table">
            <a:tbl>
              <a:tblPr firstRow="1" bandRow="1">
                <a:tableStyleId>{6E25E649-3F16-4E02-A733-19D2CDBF48F0}</a:tableStyleId>
              </a:tblPr>
              <a:tblGrid>
                <a:gridCol w="11213282">
                  <a:extLst>
                    <a:ext uri="{9D8B030D-6E8A-4147-A177-3AD203B41FA5}">
                      <a16:colId xmlns:a16="http://schemas.microsoft.com/office/drawing/2014/main" val="20000"/>
                    </a:ext>
                  </a:extLst>
                </a:gridCol>
              </a:tblGrid>
              <a:tr h="302918">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2847433">
                <a:tc>
                  <a:txBody>
                    <a:bodyPr/>
                    <a:lstStyle/>
                    <a:p>
                      <a:pPr>
                        <a:spcBef>
                          <a:spcPts val="0"/>
                        </a:spcBef>
                      </a:pPr>
                      <a:r>
                        <a:rPr lang="en-US" sz="1400" dirty="0"/>
                        <a:t>KOM Target: </a:t>
                      </a:r>
                    </a:p>
                    <a:p>
                      <a:pPr marL="285750" indent="-285750">
                        <a:spcBef>
                          <a:spcPts val="0"/>
                        </a:spcBef>
                        <a:buFontTx/>
                        <a:buChar char="-"/>
                      </a:pPr>
                      <a:r>
                        <a:rPr lang="en-US" sz="1400" dirty="0"/>
                        <a:t>Reduce the time it takes to restock nurse servers and check for expired supplies by </a:t>
                      </a:r>
                      <a:r>
                        <a:rPr lang="en-US" sz="1400" dirty="0">
                          <a:solidFill>
                            <a:schemeClr val="tx1"/>
                          </a:solidFill>
                        </a:rPr>
                        <a:t>20%</a:t>
                      </a:r>
                    </a:p>
                    <a:p>
                      <a:pPr marL="285750" indent="-285750">
                        <a:spcBef>
                          <a:spcPts val="0"/>
                        </a:spcBef>
                        <a:buFontTx/>
                        <a:buChar char="-"/>
                      </a:pPr>
                      <a:r>
                        <a:rPr lang="en-US" sz="1400" dirty="0"/>
                        <a:t>Reduce the quantity on 25% of the items in the nurse servers.</a:t>
                      </a:r>
                    </a:p>
                    <a:p>
                      <a:pPr marL="0" indent="0">
                        <a:spcBef>
                          <a:spcPts val="0"/>
                        </a:spcBef>
                        <a:buFontTx/>
                        <a:buNone/>
                      </a:pPr>
                      <a:r>
                        <a:rPr lang="en-US" sz="1400" dirty="0"/>
                        <a:t>Current KOM Status: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chemeClr val="tx1"/>
                          </a:solidFill>
                        </a:rPr>
                        <a:t>Reduced the quantity on 44% of the existing items in the nurse servers.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chemeClr val="tx1"/>
                          </a:solidFill>
                        </a:rPr>
                        <a:t>60 items were transferred over to the new nurse servers. After meeting with nursing, we were able to eliminate 1 item in the new nurse servers. Nursing requested 12 new items be added to enhance patient care for a total of 71 items.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rgbClr val="FF0000"/>
                          </a:solidFill>
                        </a:rPr>
                        <a:t>Our new employee Chelsi tracked her time in March for 2 weeks. Her time was significantly better than in September when Evon last tracked her time.  She recorded an average time of 46 minutes.  </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528637" y="6384785"/>
          <a:ext cx="11213283" cy="792480"/>
        </p:xfrm>
        <a:graphic>
          <a:graphicData uri="http://schemas.openxmlformats.org/drawingml/2006/table">
            <a:tbl>
              <a:tblPr firstRow="1" bandRow="1">
                <a:tableStyleId>{6E25E649-3F16-4E02-A733-19D2CDBF48F0}</a:tableStyleId>
              </a:tblPr>
              <a:tblGrid>
                <a:gridCol w="11213283">
                  <a:extLst>
                    <a:ext uri="{9D8B030D-6E8A-4147-A177-3AD203B41FA5}">
                      <a16:colId xmlns:a16="http://schemas.microsoft.com/office/drawing/2014/main" val="20000"/>
                    </a:ext>
                  </a:extLst>
                </a:gridCol>
              </a:tblGrid>
              <a:tr h="258279">
                <a:tc>
                  <a:txBody>
                    <a:bodyPr/>
                    <a:lstStyle/>
                    <a:p>
                      <a:r>
                        <a:rPr lang="en-US" sz="1200" dirty="0"/>
                        <a:t>Team:</a:t>
                      </a:r>
                    </a:p>
                  </a:txBody>
                  <a:tcPr/>
                </a:tc>
                <a:extLst>
                  <a:ext uri="{0D108BD9-81ED-4DB2-BD59-A6C34878D82A}">
                    <a16:rowId xmlns:a16="http://schemas.microsoft.com/office/drawing/2014/main" val="10000"/>
                  </a:ext>
                </a:extLst>
              </a:tr>
              <a:tr h="398545">
                <a:tc>
                  <a:txBody>
                    <a:bodyPr/>
                    <a:lstStyle/>
                    <a:p>
                      <a:r>
                        <a:rPr lang="en-US" sz="1400" dirty="0"/>
                        <a:t>Project Leader: Roberta Sarow</a:t>
                      </a:r>
                    </a:p>
                    <a:p>
                      <a:r>
                        <a:rPr lang="en-US" sz="1400" dirty="0"/>
                        <a:t>Members:</a:t>
                      </a:r>
                      <a:r>
                        <a:rPr lang="en-US" sz="1400" baseline="0" dirty="0"/>
                        <a:t> Material Services Department</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528638" y="4193369"/>
          <a:ext cx="5530849" cy="2214608"/>
        </p:xfrm>
        <a:graphic>
          <a:graphicData uri="http://schemas.openxmlformats.org/drawingml/2006/table">
            <a:tbl>
              <a:tblPr firstRow="1" bandRow="1">
                <a:tableStyleId>{6E25E649-3F16-4E02-A733-19D2CDBF48F0}</a:tableStyleId>
              </a:tblPr>
              <a:tblGrid>
                <a:gridCol w="5530849">
                  <a:extLst>
                    <a:ext uri="{9D8B030D-6E8A-4147-A177-3AD203B41FA5}">
                      <a16:colId xmlns:a16="http://schemas.microsoft.com/office/drawing/2014/main" val="20000"/>
                    </a:ext>
                  </a:extLst>
                </a:gridCol>
              </a:tblGrid>
              <a:tr h="715797">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483088">
                <a:tc>
                  <a:txBody>
                    <a:bodyPr/>
                    <a:lstStyle/>
                    <a:p>
                      <a:pPr>
                        <a:spcBef>
                          <a:spcPts val="0"/>
                        </a:spcBef>
                      </a:pPr>
                      <a:r>
                        <a:rPr lang="en-US" sz="1300" dirty="0"/>
                        <a:t>The current process for storing</a:t>
                      </a:r>
                      <a:r>
                        <a:rPr lang="en-US" sz="1300" baseline="0" dirty="0"/>
                        <a:t> and restocking supplies in the nurse server cabinets is inefficient and unorganized. It takes a long time to determine what needs to be restocked. Supplies do not have their own compartments in the drawers which makes it difficult to count and check for expiration dates. It has been a long time since the par levels have been determined so quantities may need to be updated. </a:t>
                      </a:r>
                      <a:endParaRPr lang="en-US" sz="13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32499" y="4193369"/>
          <a:ext cx="5709421" cy="2230107"/>
        </p:xfrm>
        <a:graphic>
          <a:graphicData uri="http://schemas.openxmlformats.org/drawingml/2006/table">
            <a:tbl>
              <a:tblPr firstRow="1" bandRow="1">
                <a:tableStyleId>{6E25E649-3F16-4E02-A733-19D2CDBF48F0}</a:tableStyleId>
              </a:tblPr>
              <a:tblGrid>
                <a:gridCol w="5709421">
                  <a:extLst>
                    <a:ext uri="{9D8B030D-6E8A-4147-A177-3AD203B41FA5}">
                      <a16:colId xmlns:a16="http://schemas.microsoft.com/office/drawing/2014/main" val="20000"/>
                    </a:ext>
                  </a:extLst>
                </a:gridCol>
              </a:tblGrid>
              <a:tr h="716021">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98587">
                <a:tc>
                  <a:txBody>
                    <a:bodyPr/>
                    <a:lstStyle/>
                    <a:p>
                      <a:pPr>
                        <a:spcBef>
                          <a:spcPts val="0"/>
                        </a:spcBef>
                      </a:pPr>
                      <a:r>
                        <a:rPr lang="en-US" sz="1300" dirty="0"/>
                        <a:t>This project supports the Finance pillar. Having a more efficient process will save the Material Services team time and will allow them to work on other duties.</a:t>
                      </a:r>
                    </a:p>
                    <a:p>
                      <a:pPr>
                        <a:spcBef>
                          <a:spcPts val="0"/>
                        </a:spcBef>
                      </a:pPr>
                      <a:endParaRPr lang="en-US" sz="1300" dirty="0"/>
                    </a:p>
                    <a:p>
                      <a:pPr>
                        <a:spcBef>
                          <a:spcPts val="0"/>
                        </a:spcBef>
                      </a:pPr>
                      <a:r>
                        <a:rPr lang="en-US" sz="1300" dirty="0"/>
                        <a:t>Reduce the potential for</a:t>
                      </a:r>
                      <a:r>
                        <a:rPr lang="en-US" sz="1300" baseline="0" dirty="0"/>
                        <a:t> supplies expiring in the nurse servers to keep patients safe and to avoid waste.</a:t>
                      </a:r>
                      <a:endParaRPr lang="en-US" sz="13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Lucida Sans Unicode"/>
                <a:ea typeface="+mn-ea"/>
                <a:cs typeface="+mn-cs"/>
              </a:rPr>
              <a:t>Nurse Server Cabinet Design and Restocking Process</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02340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209227" y="1138861"/>
          <a:ext cx="11817458" cy="5608320"/>
        </p:xfrm>
        <a:graphic>
          <a:graphicData uri="http://schemas.openxmlformats.org/drawingml/2006/table">
            <a:tbl>
              <a:tblPr firstRow="1" bandRow="1">
                <a:tableStyleId>{6E25E649-3F16-4E02-A733-19D2CDBF48F0}</a:tableStyleId>
              </a:tblPr>
              <a:tblGrid>
                <a:gridCol w="3733816">
                  <a:extLst>
                    <a:ext uri="{9D8B030D-6E8A-4147-A177-3AD203B41FA5}">
                      <a16:colId xmlns:a16="http://schemas.microsoft.com/office/drawing/2014/main" val="20000"/>
                    </a:ext>
                  </a:extLst>
                </a:gridCol>
                <a:gridCol w="3806110">
                  <a:extLst>
                    <a:ext uri="{9D8B030D-6E8A-4147-A177-3AD203B41FA5}">
                      <a16:colId xmlns:a16="http://schemas.microsoft.com/office/drawing/2014/main" val="20001"/>
                    </a:ext>
                  </a:extLst>
                </a:gridCol>
                <a:gridCol w="4277532">
                  <a:extLst>
                    <a:ext uri="{9D8B030D-6E8A-4147-A177-3AD203B41FA5}">
                      <a16:colId xmlns:a16="http://schemas.microsoft.com/office/drawing/2014/main" val="20002"/>
                    </a:ext>
                  </a:extLst>
                </a:gridCol>
              </a:tblGrid>
              <a:tr h="338486">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1438564">
                <a:tc>
                  <a:txBody>
                    <a:bodyPr/>
                    <a:lstStyle/>
                    <a:p>
                      <a:r>
                        <a:rPr lang="en-US" sz="1600" dirty="0"/>
                        <a:t>Change</a:t>
                      </a:r>
                      <a:r>
                        <a:rPr lang="en-US" sz="1600" baseline="0" dirty="0"/>
                        <a:t> par levels</a:t>
                      </a:r>
                      <a:endParaRPr lang="en-US" sz="1600"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To</a:t>
                      </a:r>
                      <a:r>
                        <a:rPr lang="en-US" sz="1600" baseline="0" dirty="0"/>
                        <a:t> reduce the quantity of supplies which will make stocking and checking expiration dates more efficient</a:t>
                      </a:r>
                      <a:endParaRPr lang="en-US" sz="16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Par levels were changed the first week in April shortly prior to the new cabinets being installed.</a:t>
                      </a:r>
                    </a:p>
                    <a:p>
                      <a:r>
                        <a:rPr lang="en-US" sz="1600" dirty="0">
                          <a:solidFill>
                            <a:schemeClr val="tx1"/>
                          </a:solidFill>
                        </a:rPr>
                        <a:t>A new par level analysis report was run in August. Only a couple par levels were increased at the request of nursing.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987250">
                <a:tc>
                  <a:txBody>
                    <a:bodyPr/>
                    <a:lstStyle/>
                    <a:p>
                      <a:r>
                        <a:rPr lang="en-US" sz="1600" dirty="0">
                          <a:solidFill>
                            <a:schemeClr val="tx1"/>
                          </a:solidFill>
                        </a:rPr>
                        <a:t>Identified</a:t>
                      </a:r>
                      <a:r>
                        <a:rPr lang="en-US" sz="1600" baseline="0" dirty="0">
                          <a:solidFill>
                            <a:schemeClr val="tx1"/>
                          </a:solidFill>
                        </a:rPr>
                        <a:t> and m</a:t>
                      </a:r>
                      <a:r>
                        <a:rPr lang="en-US" sz="1600" dirty="0">
                          <a:solidFill>
                            <a:schemeClr val="tx1"/>
                          </a:solidFill>
                        </a:rPr>
                        <a:t>ade</a:t>
                      </a:r>
                      <a:r>
                        <a:rPr lang="en-US" sz="1600" baseline="0" dirty="0">
                          <a:solidFill>
                            <a:schemeClr val="tx1"/>
                          </a:solidFill>
                        </a:rPr>
                        <a:t> a list of nurse server supplies. </a:t>
                      </a:r>
                      <a:endParaRPr lang="en-US" sz="16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For easier tracking.</a:t>
                      </a:r>
                      <a:r>
                        <a:rPr lang="en-US" sz="1600" baseline="0" dirty="0">
                          <a:solidFill>
                            <a:schemeClr val="tx1"/>
                          </a:solidFill>
                        </a:rPr>
                        <a:t> </a:t>
                      </a:r>
                      <a:endParaRPr lang="en-US" sz="16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June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An additional 12 items were added to the nurse servers at the request of nursing to enhance patient care.</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1212907">
                <a:tc>
                  <a:txBody>
                    <a:bodyPr/>
                    <a:lstStyle/>
                    <a:p>
                      <a:r>
                        <a:rPr lang="en-US" sz="1600" dirty="0">
                          <a:solidFill>
                            <a:schemeClr val="tx1"/>
                          </a:solidFill>
                        </a:rPr>
                        <a:t>Analyze usage of supplies in nurse</a:t>
                      </a:r>
                      <a:r>
                        <a:rPr lang="en-US" sz="1600" baseline="0" dirty="0">
                          <a:solidFill>
                            <a:schemeClr val="tx1"/>
                          </a:solidFill>
                        </a:rPr>
                        <a:t> servers.</a:t>
                      </a:r>
                      <a:endParaRPr lang="en-US" sz="16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To determine if we can reduce the par</a:t>
                      </a:r>
                      <a:r>
                        <a:rPr lang="en-US" sz="1600" baseline="0" dirty="0">
                          <a:solidFill>
                            <a:schemeClr val="tx1"/>
                          </a:solidFill>
                        </a:rPr>
                        <a:t> level </a:t>
                      </a:r>
                      <a:endParaRPr lang="en-US" sz="16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July-Oct 2023. We will redo the analysis now that the nurse servers have been installed and the list of supplies has been updated. The initial analysis has data that are now over 1 year old.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964705">
                <a:tc>
                  <a:txBody>
                    <a:bodyPr/>
                    <a:lstStyle/>
                    <a:p>
                      <a:r>
                        <a:rPr lang="en-US" sz="1600" dirty="0">
                          <a:solidFill>
                            <a:srgbClr val="FF0000"/>
                          </a:solidFill>
                        </a:rPr>
                        <a:t>Changed procedure to electronic ordering directly in the Med Surg supply room by using a laptop.</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FF0000"/>
                          </a:solidFill>
                        </a:rPr>
                        <a:t>We had been using an inefficient method of writing down the supplies needed on paper then bringing that paper downstairs to enter in the computer.</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Started using a laptop in late December.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100105465"/>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47205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545D79FB-502C-7447-E31E-C97F092EF959}"/>
              </a:ext>
            </a:extLst>
          </p:cNvPr>
          <p:cNvPicPr>
            <a:picLocks noChangeAspect="1"/>
          </p:cNvPicPr>
          <p:nvPr/>
        </p:nvPicPr>
        <p:blipFill>
          <a:blip r:embed="rId5"/>
          <a:stretch>
            <a:fillRect/>
          </a:stretch>
        </p:blipFill>
        <p:spPr>
          <a:xfrm>
            <a:off x="7468224" y="1466547"/>
            <a:ext cx="2880029" cy="3897598"/>
          </a:xfrm>
          <a:prstGeom prst="rect">
            <a:avLst/>
          </a:prstGeom>
        </p:spPr>
      </p:pic>
      <p:pic>
        <p:nvPicPr>
          <p:cNvPr id="16" name="Picture 15">
            <a:extLst>
              <a:ext uri="{FF2B5EF4-FFF2-40B4-BE49-F238E27FC236}">
                <a16:creationId xmlns:a16="http://schemas.microsoft.com/office/drawing/2014/main" id="{2A1C3CA7-F5C8-E975-95E8-71E29BBA2FFA}"/>
              </a:ext>
            </a:extLst>
          </p:cNvPr>
          <p:cNvPicPr>
            <a:picLocks noChangeAspect="1"/>
          </p:cNvPicPr>
          <p:nvPr/>
        </p:nvPicPr>
        <p:blipFill>
          <a:blip r:embed="rId6"/>
          <a:stretch>
            <a:fillRect/>
          </a:stretch>
        </p:blipFill>
        <p:spPr>
          <a:xfrm>
            <a:off x="495949" y="4042162"/>
            <a:ext cx="3719590" cy="1674974"/>
          </a:xfrm>
          <a:prstGeom prst="rect">
            <a:avLst/>
          </a:prstGeom>
        </p:spPr>
      </p:pic>
      <p:graphicFrame>
        <p:nvGraphicFramePr>
          <p:cNvPr id="12" name="Table 11">
            <a:extLst>
              <a:ext uri="{FF2B5EF4-FFF2-40B4-BE49-F238E27FC236}">
                <a16:creationId xmlns:a16="http://schemas.microsoft.com/office/drawing/2014/main" id="{ADE388FF-F370-27C2-BF61-BED541974509}"/>
              </a:ext>
            </a:extLst>
          </p:cNvPr>
          <p:cNvGraphicFramePr>
            <a:graphicFrameLocks noGrp="1"/>
          </p:cNvGraphicFramePr>
          <p:nvPr/>
        </p:nvGraphicFramePr>
        <p:xfrm>
          <a:off x="495948" y="1247618"/>
          <a:ext cx="4990452" cy="2560506"/>
        </p:xfrm>
        <a:graphic>
          <a:graphicData uri="http://schemas.openxmlformats.org/drawingml/2006/table">
            <a:tbl>
              <a:tblPr/>
              <a:tblGrid>
                <a:gridCol w="838291">
                  <a:extLst>
                    <a:ext uri="{9D8B030D-6E8A-4147-A177-3AD203B41FA5}">
                      <a16:colId xmlns:a16="http://schemas.microsoft.com/office/drawing/2014/main" val="2971846243"/>
                    </a:ext>
                  </a:extLst>
                </a:gridCol>
                <a:gridCol w="838291">
                  <a:extLst>
                    <a:ext uri="{9D8B030D-6E8A-4147-A177-3AD203B41FA5}">
                      <a16:colId xmlns:a16="http://schemas.microsoft.com/office/drawing/2014/main" val="3965532903"/>
                    </a:ext>
                  </a:extLst>
                </a:gridCol>
                <a:gridCol w="838291">
                  <a:extLst>
                    <a:ext uri="{9D8B030D-6E8A-4147-A177-3AD203B41FA5}">
                      <a16:colId xmlns:a16="http://schemas.microsoft.com/office/drawing/2014/main" val="970767738"/>
                    </a:ext>
                  </a:extLst>
                </a:gridCol>
                <a:gridCol w="793841">
                  <a:extLst>
                    <a:ext uri="{9D8B030D-6E8A-4147-A177-3AD203B41FA5}">
                      <a16:colId xmlns:a16="http://schemas.microsoft.com/office/drawing/2014/main" val="766904616"/>
                    </a:ext>
                  </a:extLst>
                </a:gridCol>
                <a:gridCol w="44450">
                  <a:extLst>
                    <a:ext uri="{9D8B030D-6E8A-4147-A177-3AD203B41FA5}">
                      <a16:colId xmlns:a16="http://schemas.microsoft.com/office/drawing/2014/main" val="160607578"/>
                    </a:ext>
                  </a:extLst>
                </a:gridCol>
                <a:gridCol w="1509101">
                  <a:extLst>
                    <a:ext uri="{9D8B030D-6E8A-4147-A177-3AD203B41FA5}">
                      <a16:colId xmlns:a16="http://schemas.microsoft.com/office/drawing/2014/main" val="3471865988"/>
                    </a:ext>
                  </a:extLst>
                </a:gridCol>
                <a:gridCol w="128187">
                  <a:extLst>
                    <a:ext uri="{9D8B030D-6E8A-4147-A177-3AD203B41FA5}">
                      <a16:colId xmlns:a16="http://schemas.microsoft.com/office/drawing/2014/main" val="809466852"/>
                    </a:ext>
                  </a:extLst>
                </a:gridCol>
              </a:tblGrid>
              <a:tr h="573591">
                <a:tc gridSpan="7">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ptos Narrow" panose="020B0004020202020204" pitchFamily="34" charset="0"/>
                        </a:rPr>
                        <a:t>Average time last Aug after new Nurse Stations were installed: 1:23</a:t>
                      </a:r>
                    </a:p>
                    <a:p>
                      <a:pPr algn="l" fontAlgn="b"/>
                      <a:endParaRPr lang="en-US" sz="1400" b="1"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1"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810329378"/>
                  </a:ext>
                </a:extLst>
              </a:tr>
              <a:tr h="203109">
                <a:tc>
                  <a:txBody>
                    <a:bodyPr/>
                    <a:lstStyle/>
                    <a:p>
                      <a:pPr algn="l" fontAlgn="b"/>
                      <a:r>
                        <a:rPr lang="en-US" sz="1400" b="1"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gridSpan="2">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hMerge="1">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gridSpan="2">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hMerge="1">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a:txBody>
                    <a:bodyPr/>
                    <a:lstStyle/>
                    <a:p>
                      <a:pPr algn="l" fontAlgn="b"/>
                      <a:r>
                        <a:rPr lang="en-US" sz="1100" b="0" i="0" u="none" strike="noStrike">
                          <a:solidFill>
                            <a:srgbClr val="000000"/>
                          </a:solidFill>
                          <a:effectLst/>
                          <a:latin typeface="Aptos Narrow" panose="020B0004020202020204" pitchFamily="34" charset="0"/>
                        </a:rPr>
                        <a:t> </a:t>
                      </a:r>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2875710554"/>
                  </a:ext>
                </a:extLst>
              </a:tr>
              <a:tr h="391389">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ptos Narrow" panose="020B0004020202020204" pitchFamily="34" charset="0"/>
                        </a:rPr>
                        <a:t>Average time last September: 1:01</a:t>
                      </a:r>
                    </a:p>
                    <a:p>
                      <a:pPr algn="l" fontAlgn="b"/>
                      <a:endParaRPr lang="en-US" sz="1400" b="1"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hMerge="1">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gridSpan="2">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hMerge="1">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2387657343"/>
                  </a:ext>
                </a:extLst>
              </a:tr>
              <a:tr h="215539">
                <a:tc>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gridSpan="2">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hMerge="1">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gridSpan="2">
                  <a:txBody>
                    <a:bodyPr/>
                    <a:lstStyle/>
                    <a:p>
                      <a:pPr algn="l" fontAlgn="b"/>
                      <a:r>
                        <a:rPr lang="en-US" sz="1400" b="1"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hMerge="1">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3501150929"/>
                  </a:ext>
                </a:extLst>
              </a:tr>
              <a:tr h="391389">
                <a:tc gridSpan="7">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ptos Narrow" panose="020B0004020202020204" pitchFamily="34" charset="0"/>
                        </a:rPr>
                        <a:t>Goal : 55 minutes</a:t>
                      </a:r>
                    </a:p>
                    <a:p>
                      <a:pPr algn="l" fontAlgn="b"/>
                      <a:endParaRPr lang="en-US" sz="1400" b="1"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1"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2987250559"/>
                  </a:ext>
                </a:extLst>
              </a:tr>
              <a:tr h="203109">
                <a:tc>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a:txBody>
                    <a:bodyPr/>
                    <a:lstStyle/>
                    <a:p>
                      <a:pPr algn="l" fontAlgn="b"/>
                      <a:r>
                        <a:rPr lang="en-US" sz="1400" b="1"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gridSpan="2">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hMerge="1">
                  <a:txBody>
                    <a:bodyPr/>
                    <a:lstStyle/>
                    <a:p>
                      <a:pPr algn="l" fontAlgn="b"/>
                      <a:endParaRPr lang="en-US" sz="1400" b="1"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rgbClr val="92D050"/>
                    </a:solidFill>
                  </a:tcPr>
                </a:tc>
                <a:tc gridSpan="2">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hMerge="1">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880803398"/>
                  </a:ext>
                </a:extLst>
              </a:tr>
              <a:tr h="203109">
                <a:tc gridSpan="7">
                  <a:txBody>
                    <a:bodyPr/>
                    <a:lstStyle/>
                    <a:p>
                      <a:pPr algn="l" fontAlgn="b"/>
                      <a:r>
                        <a:rPr lang="en-US" sz="1400" b="1" i="0" u="none" strike="noStrike" dirty="0">
                          <a:solidFill>
                            <a:srgbClr val="000000"/>
                          </a:solidFill>
                          <a:effectLst/>
                          <a:latin typeface="Aptos Narrow" panose="020B0004020202020204" pitchFamily="34" charset="0"/>
                        </a:rPr>
                        <a:t>Current average time for March : 46 minutes</a:t>
                      </a:r>
                    </a:p>
                  </a:txBody>
                  <a:tcPr marL="9525" marR="9525" marT="9525" marB="0" anchor="b">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1"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842991697"/>
                  </a:ext>
                </a:extLst>
              </a:tr>
              <a:tr h="203109">
                <a:tc>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gridSpan="2">
                  <a:txBody>
                    <a:bodyPr/>
                    <a:lstStyle/>
                    <a:p>
                      <a:pPr algn="l" fontAlgn="b"/>
                      <a:r>
                        <a:rPr lang="en-US"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hMerge="1">
                  <a:txBody>
                    <a:bodyPr/>
                    <a:lstStyle/>
                    <a:p>
                      <a:pPr algn="l" fontAlgn="b"/>
                      <a:endParaRPr lang="en-US" sz="1400" b="1"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rgbClr val="92D050"/>
                    </a:solidFill>
                  </a:tcPr>
                </a:tc>
                <a:tc gridSpan="2">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tc hMerge="1">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267566815"/>
                  </a:ext>
                </a:extLst>
              </a:tr>
            </a:tbl>
          </a:graphicData>
        </a:graphic>
      </p:graphicFrame>
    </p:spTree>
    <p:extLst>
      <p:ext uri="{BB962C8B-B14F-4D97-AF65-F5344CB8AC3E}">
        <p14:creationId xmlns:p14="http://schemas.microsoft.com/office/powerpoint/2010/main" val="103821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a:xfrm>
            <a:off x="609600" y="9526"/>
            <a:ext cx="10972800" cy="832619"/>
          </a:xfrm>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495656" y="640935"/>
          <a:ext cx="11565309" cy="2443865"/>
        </p:xfrm>
        <a:graphic>
          <a:graphicData uri="http://schemas.openxmlformats.org/drawingml/2006/table">
            <a:tbl>
              <a:tblPr firstRow="1" bandRow="1">
                <a:tableStyleId>{6E25E649-3F16-4E02-A733-19D2CDBF48F0}</a:tableStyleId>
              </a:tblPr>
              <a:tblGrid>
                <a:gridCol w="11565309">
                  <a:extLst>
                    <a:ext uri="{9D8B030D-6E8A-4147-A177-3AD203B41FA5}">
                      <a16:colId xmlns:a16="http://schemas.microsoft.com/office/drawing/2014/main" val="20000"/>
                    </a:ext>
                  </a:extLst>
                </a:gridCol>
              </a:tblGrid>
              <a:tr h="376015">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2067850">
                <a:tc>
                  <a:txBody>
                    <a:bodyPr/>
                    <a:lstStyle/>
                    <a:p>
                      <a:pPr>
                        <a:spcBef>
                          <a:spcPts val="0"/>
                        </a:spcBef>
                      </a:pPr>
                      <a:r>
                        <a:rPr lang="en-US" sz="1400" dirty="0">
                          <a:solidFill>
                            <a:schemeClr val="tx1"/>
                          </a:solidFill>
                        </a:rPr>
                        <a:t>Usage has been analyzed. We will work with nursing staff for approving par levels once the nurse servers are installed. We have asked nursing to start approving suggested par levels prior to the nurse servers being installed.</a:t>
                      </a:r>
                    </a:p>
                    <a:p>
                      <a:pPr>
                        <a:spcBef>
                          <a:spcPts val="0"/>
                        </a:spcBef>
                      </a:pPr>
                      <a:r>
                        <a:rPr lang="en-US" sz="1400" dirty="0">
                          <a:solidFill>
                            <a:schemeClr val="tx1"/>
                          </a:solidFill>
                        </a:rPr>
                        <a:t>Our goal to reduce the amount of supplies in the nurse servers was not met due to the fact that the new nurse servers are bigger and allow for more supplies. This increased the time to stock the nurse servers by an average of 15 min. per day right now but we will try to improve on this. Even though we added more items to the nurse servers, checking expiration dates should be about the same time since we decreased many par levels. </a:t>
                      </a:r>
                    </a:p>
                    <a:p>
                      <a:pPr>
                        <a:spcBef>
                          <a:spcPts val="0"/>
                        </a:spcBef>
                      </a:pPr>
                      <a:r>
                        <a:rPr lang="en-US" sz="1400" dirty="0">
                          <a:solidFill>
                            <a:schemeClr val="tx1"/>
                          </a:solidFill>
                        </a:rPr>
                        <a:t>Evon got closer to our goal of 55 min. on the second attempt at tracking her time. The current average daily time for Evon is now 1:01.  We have seen some time reduction and improved customer service for the nurses due to this project so far. </a:t>
                      </a:r>
                    </a:p>
                    <a:p>
                      <a:pPr>
                        <a:spcBef>
                          <a:spcPts val="0"/>
                        </a:spcBef>
                      </a:pPr>
                      <a:r>
                        <a:rPr lang="en-US" sz="1400" dirty="0">
                          <a:solidFill>
                            <a:srgbClr val="FF0000"/>
                          </a:solidFill>
                        </a:rPr>
                        <a:t>We were able to accomplish our goal with a new employee and the use of a laptop</a:t>
                      </a:r>
                      <a:r>
                        <a:rPr lang="en-US" sz="1400">
                          <a:solidFill>
                            <a:srgbClr val="FF0000"/>
                          </a:solidFill>
                        </a:rPr>
                        <a:t>.  </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495656" y="3049378"/>
          <a:ext cx="11565309" cy="1767840"/>
        </p:xfrm>
        <a:graphic>
          <a:graphicData uri="http://schemas.openxmlformats.org/drawingml/2006/table">
            <a:tbl>
              <a:tblPr firstRow="1" bandRow="1">
                <a:tableStyleId>{6E25E649-3F16-4E02-A733-19D2CDBF48F0}</a:tableStyleId>
              </a:tblPr>
              <a:tblGrid>
                <a:gridCol w="11565309">
                  <a:extLst>
                    <a:ext uri="{9D8B030D-6E8A-4147-A177-3AD203B41FA5}">
                      <a16:colId xmlns:a16="http://schemas.microsoft.com/office/drawing/2014/main" val="20000"/>
                    </a:ext>
                  </a:extLst>
                </a:gridCol>
              </a:tblGrid>
              <a:tr h="242652">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22078">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chemeClr val="tx1"/>
                          </a:solidFill>
                        </a:rPr>
                        <a:t>We had unexpected additional supplies added to the nurse servers to help nursing staff enhance patient care.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aseline="0" dirty="0">
                          <a:solidFill>
                            <a:schemeClr val="tx1"/>
                          </a:solidFill>
                        </a:rPr>
                        <a:t>We were able to reduce par levels on many items.</a:t>
                      </a:r>
                      <a:r>
                        <a:rPr lang="en-US" sz="1400" dirty="0">
                          <a:solidFill>
                            <a:schemeClr val="tx1"/>
                          </a:solidFill>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chemeClr val="tx1"/>
                          </a:solidFill>
                        </a:rPr>
                        <a:t>Nursing’s goal was for us to stock more supplies in the nurse servers. We should have brought all of the stakeholders in the project together earlier to understand what everyone wants to achieve.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rgbClr val="FF0000"/>
                          </a:solidFill>
                        </a:rPr>
                        <a:t>We learned that using a laptop was an important key to exceeding our goal. </a:t>
                      </a:r>
                    </a:p>
                  </a:txBody>
                  <a:tcPr/>
                </a:tc>
                <a:extLst>
                  <a:ext uri="{0D108BD9-81ED-4DB2-BD59-A6C34878D82A}">
                    <a16:rowId xmlns:a16="http://schemas.microsoft.com/office/drawing/2014/main" val="10001"/>
                  </a:ext>
                </a:extLst>
              </a:tr>
              <a:tr h="242652">
                <a:tc>
                  <a:txBody>
                    <a:bodyPr/>
                    <a:lstStyle/>
                    <a:p>
                      <a:pPr>
                        <a:spcBef>
                          <a:spcPts val="0"/>
                        </a:spcBef>
                      </a:pPr>
                      <a:endParaRPr lang="en-US" sz="1400" dirty="0"/>
                    </a:p>
                  </a:txBody>
                  <a:tcPr/>
                </a:tc>
                <a:extLst>
                  <a:ext uri="{0D108BD9-81ED-4DB2-BD59-A6C34878D82A}">
                    <a16:rowId xmlns:a16="http://schemas.microsoft.com/office/drawing/2014/main" val="3796121557"/>
                  </a:ext>
                </a:extLst>
              </a:tr>
            </a:tbl>
          </a:graphicData>
        </a:graphic>
      </p:graphicFrame>
      <p:graphicFrame>
        <p:nvGraphicFramePr>
          <p:cNvPr id="13" name="Table 12"/>
          <p:cNvGraphicFramePr>
            <a:graphicFrameLocks noGrp="1"/>
          </p:cNvGraphicFramePr>
          <p:nvPr/>
        </p:nvGraphicFramePr>
        <p:xfrm>
          <a:off x="495642" y="4460905"/>
          <a:ext cx="11565323" cy="1676400"/>
        </p:xfrm>
        <a:graphic>
          <a:graphicData uri="http://schemas.openxmlformats.org/drawingml/2006/table">
            <a:tbl>
              <a:tblPr firstRow="1" bandRow="1">
                <a:tableStyleId>{6E25E649-3F16-4E02-A733-19D2CDBF48F0}</a:tableStyleId>
              </a:tblPr>
              <a:tblGrid>
                <a:gridCol w="11565323">
                  <a:extLst>
                    <a:ext uri="{9D8B030D-6E8A-4147-A177-3AD203B41FA5}">
                      <a16:colId xmlns:a16="http://schemas.microsoft.com/office/drawing/2014/main" val="20000"/>
                    </a:ext>
                  </a:extLst>
                </a:gridCol>
              </a:tblGrid>
              <a:tr h="48711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134873">
                <a:tc>
                  <a:txBody>
                    <a:bodyPr/>
                    <a:lstStyle/>
                    <a:p>
                      <a:pPr marL="285750" indent="-285750">
                        <a:spcBef>
                          <a:spcPts val="0"/>
                        </a:spcBef>
                        <a:buFontTx/>
                        <a:buChar char="-"/>
                      </a:pPr>
                      <a:r>
                        <a:rPr lang="en-US" sz="1400" baseline="0" dirty="0">
                          <a:solidFill>
                            <a:schemeClr val="tx1"/>
                          </a:solidFill>
                        </a:rPr>
                        <a:t>Update the analysis with recent usage data to determine if the par levels that were calculated are still appropriate.</a:t>
                      </a:r>
                    </a:p>
                    <a:p>
                      <a:pPr marL="285750" indent="-285750">
                        <a:spcBef>
                          <a:spcPts val="0"/>
                        </a:spcBef>
                        <a:buFontTx/>
                        <a:buChar char="-"/>
                      </a:pPr>
                      <a:r>
                        <a:rPr lang="en-US" sz="1400" baseline="0" dirty="0">
                          <a:solidFill>
                            <a:schemeClr val="tx1"/>
                          </a:solidFill>
                        </a:rPr>
                        <a:t>Adjust par levels based on updated analysis, if appropriate.</a:t>
                      </a:r>
                    </a:p>
                    <a:p>
                      <a:pPr marL="285750" indent="-285750">
                        <a:spcBef>
                          <a:spcPts val="0"/>
                        </a:spcBef>
                        <a:buFontTx/>
                        <a:buChar char="-"/>
                      </a:pPr>
                      <a:r>
                        <a:rPr lang="en-US" sz="1400" baseline="0" dirty="0">
                          <a:solidFill>
                            <a:schemeClr val="tx1"/>
                          </a:solidFill>
                        </a:rPr>
                        <a:t>Measure how long it takes to stock nurse servers after changes have been made.</a:t>
                      </a:r>
                    </a:p>
                    <a:p>
                      <a:pPr marL="285750" indent="-285750">
                        <a:spcBef>
                          <a:spcPts val="0"/>
                        </a:spcBef>
                        <a:buFontTx/>
                        <a:buChar char="-"/>
                      </a:pPr>
                      <a:r>
                        <a:rPr lang="en-US" sz="1400" baseline="0" dirty="0">
                          <a:solidFill>
                            <a:schemeClr val="tx1"/>
                          </a:solidFill>
                        </a:rPr>
                        <a:t>We will now move to explore electronic requisitioning instead of using paper. We feel we can find additional efficiencies by doing this. </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495642" y="6164332"/>
          <a:ext cx="11565323" cy="851446"/>
        </p:xfrm>
        <a:graphic>
          <a:graphicData uri="http://schemas.openxmlformats.org/drawingml/2006/table">
            <a:tbl>
              <a:tblPr firstRow="1" bandRow="1">
                <a:tableStyleId>{6E25E649-3F16-4E02-A733-19D2CDBF48F0}</a:tableStyleId>
              </a:tblPr>
              <a:tblGrid>
                <a:gridCol w="11565323">
                  <a:extLst>
                    <a:ext uri="{9D8B030D-6E8A-4147-A177-3AD203B41FA5}">
                      <a16:colId xmlns:a16="http://schemas.microsoft.com/office/drawing/2014/main" val="20000"/>
                    </a:ext>
                  </a:extLst>
                </a:gridCol>
              </a:tblGrid>
              <a:tr h="333286">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481650">
                <a:tc>
                  <a:txBody>
                    <a:bodyPr/>
                    <a:lstStyle/>
                    <a:p>
                      <a:pPr>
                        <a:spcBef>
                          <a:spcPts val="0"/>
                        </a:spcBef>
                      </a:pPr>
                      <a:r>
                        <a:rPr lang="en-US" sz="1400" dirty="0"/>
                        <a:t>QM</a:t>
                      </a:r>
                      <a:r>
                        <a:rPr lang="en-US" sz="1400" baseline="0" dirty="0"/>
                        <a:t> Council approval for completion of project?: </a:t>
                      </a:r>
                      <a:r>
                        <a:rPr lang="en-US" sz="1400" baseline="0" dirty="0">
                          <a:solidFill>
                            <a:schemeClr val="tx1"/>
                          </a:solidFill>
                        </a:rPr>
                        <a:t>Yes</a:t>
                      </a:r>
                    </a:p>
                    <a:p>
                      <a:pPr>
                        <a:spcBef>
                          <a:spcPts val="0"/>
                        </a:spcBef>
                      </a:pPr>
                      <a:r>
                        <a:rPr lang="en-US" sz="1400" baseline="0" dirty="0"/>
                        <a:t>Project still in progress, project to continue: No</a:t>
                      </a:r>
                      <a:endParaRPr lang="en-US" sz="1400" dirty="0">
                        <a:solidFill>
                          <a:srgbClr val="00B05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226725"/>
            <a:ext cx="586916" cy="533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00390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539" y="1752605"/>
            <a:ext cx="10363200" cy="1829761"/>
          </a:xfrm>
        </p:spPr>
        <p:txBody>
          <a:bodyPr/>
          <a:lstStyle/>
          <a:p>
            <a:r>
              <a:rPr lang="en-US" dirty="0"/>
              <a:t>Material Services</a:t>
            </a:r>
          </a:p>
        </p:txBody>
      </p:sp>
      <p:sp>
        <p:nvSpPr>
          <p:cNvPr id="3" name="Subtitle 2"/>
          <p:cNvSpPr>
            <a:spLocks noGrp="1"/>
          </p:cNvSpPr>
          <p:nvPr>
            <p:ph type="subTitle" idx="1"/>
          </p:nvPr>
        </p:nvSpPr>
        <p:spPr/>
        <p:txBody>
          <a:bodyPr/>
          <a:lstStyle/>
          <a:p>
            <a:r>
              <a:rPr lang="en-US" dirty="0"/>
              <a:t>Improvement for ordering department supplies</a:t>
            </a:r>
          </a:p>
        </p:txBody>
      </p:sp>
      <p:pic>
        <p:nvPicPr>
          <p:cNvPr id="1028" name="Picture 4"/>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6105378"/>
          <a:ext cx="5635625" cy="67564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243958">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March 25, 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27475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6764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646633">
                <a:tc>
                  <a:txBody>
                    <a:bodyPr/>
                    <a:lstStyle/>
                    <a:p>
                      <a:r>
                        <a:rPr lang="en-US" sz="1400" dirty="0"/>
                        <a:t>Goal(s): </a:t>
                      </a:r>
                    </a:p>
                    <a:p>
                      <a:pPr marL="285750" indent="-285750">
                        <a:buFontTx/>
                        <a:buChar char="-"/>
                      </a:pPr>
                      <a:r>
                        <a:rPr lang="en-US" sz="1400" dirty="0"/>
                        <a:t>Improve department ordering process. </a:t>
                      </a:r>
                    </a:p>
                    <a:p>
                      <a:pPr marL="285750" indent="-285750">
                        <a:buFontTx/>
                        <a:buChar char="-"/>
                      </a:pPr>
                      <a:endParaRPr lang="en-US" sz="1400" dirty="0"/>
                    </a:p>
                  </a:txBody>
                  <a:tcPr/>
                </a:tc>
                <a:extLst>
                  <a:ext uri="{0D108BD9-81ED-4DB2-BD59-A6C34878D82A}">
                    <a16:rowId xmlns:a16="http://schemas.microsoft.com/office/drawing/2014/main" val="10000"/>
                  </a:ext>
                </a:extLst>
              </a:tr>
              <a:tr h="835234">
                <a:tc>
                  <a:txBody>
                    <a:bodyPr/>
                    <a:lstStyle/>
                    <a:p>
                      <a:pPr>
                        <a:spcBef>
                          <a:spcPts val="0"/>
                        </a:spcBef>
                      </a:pPr>
                      <a:r>
                        <a:rPr lang="en-US" sz="1400" dirty="0"/>
                        <a:t>KOM Target: To review and improve the ordering processes in all identified department areas by completing 4 main steps. </a:t>
                      </a:r>
                    </a:p>
                    <a:p>
                      <a:pPr>
                        <a:spcBef>
                          <a:spcPts val="0"/>
                        </a:spcBef>
                      </a:pPr>
                      <a:r>
                        <a:rPr lang="en-US" sz="1400" dirty="0"/>
                        <a:t>Current KOM Status: 5%.  Completed one of 18 currently identified ordering areas/department.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226908"/>
          <a:ext cx="10312401" cy="105308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39285">
                <a:tc>
                  <a:txBody>
                    <a:bodyPr/>
                    <a:lstStyle/>
                    <a:p>
                      <a:r>
                        <a:rPr lang="en-US" sz="1400" dirty="0"/>
                        <a:t>Team:</a:t>
                      </a:r>
                    </a:p>
                  </a:txBody>
                  <a:tcPr/>
                </a:tc>
                <a:extLst>
                  <a:ext uri="{0D108BD9-81ED-4DB2-BD59-A6C34878D82A}">
                    <a16:rowId xmlns:a16="http://schemas.microsoft.com/office/drawing/2014/main" val="10000"/>
                  </a:ext>
                </a:extLst>
              </a:tr>
              <a:tr h="613797">
                <a:tc>
                  <a:txBody>
                    <a:bodyPr/>
                    <a:lstStyle/>
                    <a:p>
                      <a:r>
                        <a:rPr lang="en-US" sz="1400" dirty="0"/>
                        <a:t>Project Leader: Dacia Brunner</a:t>
                      </a:r>
                    </a:p>
                    <a:p>
                      <a:r>
                        <a:rPr lang="en-US" sz="1400" dirty="0"/>
                        <a:t>Members:</a:t>
                      </a:r>
                      <a:r>
                        <a:rPr lang="en-US" sz="1400" baseline="0" dirty="0"/>
                        <a:t> Nancee Linnerud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28600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674331">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432952">
                <a:tc>
                  <a:txBody>
                    <a:bodyPr/>
                    <a:lstStyle/>
                    <a:p>
                      <a:pPr>
                        <a:spcBef>
                          <a:spcPts val="0"/>
                        </a:spcBef>
                      </a:pPr>
                      <a:r>
                        <a:rPr lang="en-US" sz="1200" dirty="0"/>
                        <a:t>The ordering templates in Multiview, which each department uses, are outdated with items which are no longer used and don’t always include current needed items. Departments don’t currently have par levels set, this creates issues with too much or not enough department stock.  Storeroom items aren’t all labeled with Item numbers, creating confusion when ordering. High use items should be made stock and stored in Material Services. Not all items have product id #’s, creating extra work manual work to order.</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355644" y="2792095"/>
          <a:ext cx="4222045" cy="2316480"/>
        </p:xfrm>
        <a:graphic>
          <a:graphicData uri="http://schemas.openxmlformats.org/drawingml/2006/table">
            <a:tbl>
              <a:tblPr firstRow="1" bandRow="1">
                <a:tableStyleId>{6E25E649-3F16-4E02-A733-19D2CDBF48F0}</a:tableStyleId>
              </a:tblPr>
              <a:tblGrid>
                <a:gridCol w="4222045">
                  <a:extLst>
                    <a:ext uri="{9D8B030D-6E8A-4147-A177-3AD203B41FA5}">
                      <a16:colId xmlns:a16="http://schemas.microsoft.com/office/drawing/2014/main" val="20000"/>
                    </a:ext>
                  </a:extLst>
                </a:gridCol>
              </a:tblGrid>
              <a:tr h="68351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80955">
                <a:tc>
                  <a:txBody>
                    <a:bodyPr/>
                    <a:lstStyle/>
                    <a:p>
                      <a:pPr>
                        <a:spcBef>
                          <a:spcPts val="0"/>
                        </a:spcBef>
                      </a:pPr>
                      <a:r>
                        <a:rPr lang="en-US" sz="1400" dirty="0"/>
                        <a:t>This project supports the Finance pillar by creating more efficient ordering processes, so departments spend less time ordering.</a:t>
                      </a:r>
                    </a:p>
                    <a:p>
                      <a:pPr>
                        <a:spcBef>
                          <a:spcPts val="0"/>
                        </a:spcBef>
                      </a:pPr>
                      <a:endParaRPr lang="en-US" sz="1400" dirty="0"/>
                    </a:p>
                    <a:p>
                      <a:pPr>
                        <a:spcBef>
                          <a:spcPts val="0"/>
                        </a:spcBef>
                      </a:pPr>
                      <a:r>
                        <a:rPr lang="en-US" sz="1400" dirty="0"/>
                        <a:t>Reduce the need for emergency or overnight deliveries.</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35801" y="746799"/>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Improvement for ordering department supplies</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175881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888521" y="1213469"/>
          <a:ext cx="10209908" cy="4908856"/>
        </p:xfrm>
        <a:graphic>
          <a:graphicData uri="http://schemas.openxmlformats.org/drawingml/2006/table">
            <a:tbl>
              <a:tblPr firstRow="1" bandRow="1">
                <a:tableStyleId>{6E25E649-3F16-4E02-A733-19D2CDBF48F0}</a:tableStyleId>
              </a:tblPr>
              <a:tblGrid>
                <a:gridCol w="3137795">
                  <a:extLst>
                    <a:ext uri="{9D8B030D-6E8A-4147-A177-3AD203B41FA5}">
                      <a16:colId xmlns:a16="http://schemas.microsoft.com/office/drawing/2014/main" val="20000"/>
                    </a:ext>
                  </a:extLst>
                </a:gridCol>
                <a:gridCol w="4877586">
                  <a:extLst>
                    <a:ext uri="{9D8B030D-6E8A-4147-A177-3AD203B41FA5}">
                      <a16:colId xmlns:a16="http://schemas.microsoft.com/office/drawing/2014/main" val="20001"/>
                    </a:ext>
                  </a:extLst>
                </a:gridCol>
                <a:gridCol w="2194527">
                  <a:extLst>
                    <a:ext uri="{9D8B030D-6E8A-4147-A177-3AD203B41FA5}">
                      <a16:colId xmlns:a16="http://schemas.microsoft.com/office/drawing/2014/main" val="20002"/>
                    </a:ext>
                  </a:extLst>
                </a:gridCol>
              </a:tblGrid>
              <a:tr h="244234">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976936">
                <a:tc>
                  <a:txBody>
                    <a:bodyPr/>
                    <a:lstStyle/>
                    <a:p>
                      <a:r>
                        <a:rPr lang="en-US" dirty="0"/>
                        <a:t>Worked with EVS to update the ordering templates.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Remove unnecessary items which are no longer used and added item numbers in MV for all material used.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Jan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684473">
                <a:tc>
                  <a:txBody>
                    <a:bodyPr/>
                    <a:lstStyle/>
                    <a:p>
                      <a:r>
                        <a:rPr lang="en-US" dirty="0"/>
                        <a:t>Re-organized and labeled the EVS closets with product id #’s and par levels.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Material Services knows exactly what to order and how much.</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Jan/Feb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722429">
                <a:tc>
                  <a:txBody>
                    <a:bodyPr/>
                    <a:lstStyle/>
                    <a:p>
                      <a:r>
                        <a:rPr lang="en-US" dirty="0"/>
                        <a:t>Moved EVS stockroom to Material Services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Decision was made it was more time effective for Materials Team to manage and order this material directly. System auto orders so a staff member does not need to check supply.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Jan/Feb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610585">
                <a:tc>
                  <a:txBody>
                    <a:bodyPr/>
                    <a:lstStyle/>
                    <a:p>
                      <a:r>
                        <a:rPr lang="en-US" dirty="0"/>
                        <a:t>Working on OR/Sterile Supply and Day Surgery Templates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Working on Deleting old items and ensuring correct items are stocked and all used material has item numbers in MV</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Feb/March 2025</a:t>
                      </a:r>
                    </a:p>
                    <a:p>
                      <a:endParaRPr lang="en-US" dirty="0"/>
                    </a:p>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225383" y="714501"/>
            <a:ext cx="610552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277486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Inline image">
            <a:extLst>
              <a:ext uri="{FF2B5EF4-FFF2-40B4-BE49-F238E27FC236}">
                <a16:creationId xmlns:a16="http://schemas.microsoft.com/office/drawing/2014/main" id="{32B91EF1-4B13-7ACA-9DB7-A8E6090D2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479" y="1396976"/>
            <a:ext cx="3264331" cy="411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nline image">
            <a:extLst>
              <a:ext uri="{FF2B5EF4-FFF2-40B4-BE49-F238E27FC236}">
                <a16:creationId xmlns:a16="http://schemas.microsoft.com/office/drawing/2014/main" id="{E65BEED8-F7BD-78C5-C999-ED8E28E254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1994" y="1529494"/>
            <a:ext cx="3446285" cy="458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5AFEE216-9F2D-B5FB-DAEF-AFD8041FE0DC}"/>
              </a:ext>
            </a:extLst>
          </p:cNvPr>
          <p:cNvGraphicFramePr>
            <a:graphicFrameLocks noGrp="1"/>
          </p:cNvGraphicFramePr>
          <p:nvPr/>
        </p:nvGraphicFramePr>
        <p:xfrm>
          <a:off x="4006850" y="1396977"/>
          <a:ext cx="4178300" cy="4754102"/>
        </p:xfrm>
        <a:graphic>
          <a:graphicData uri="http://schemas.openxmlformats.org/drawingml/2006/table">
            <a:tbl>
              <a:tblPr>
                <a:tableStyleId>{5C22544A-7EE6-4342-B048-85BDC9FD1C3A}</a:tableStyleId>
              </a:tblPr>
              <a:tblGrid>
                <a:gridCol w="1344157">
                  <a:extLst>
                    <a:ext uri="{9D8B030D-6E8A-4147-A177-3AD203B41FA5}">
                      <a16:colId xmlns:a16="http://schemas.microsoft.com/office/drawing/2014/main" val="681526916"/>
                    </a:ext>
                  </a:extLst>
                </a:gridCol>
                <a:gridCol w="713291">
                  <a:extLst>
                    <a:ext uri="{9D8B030D-6E8A-4147-A177-3AD203B41FA5}">
                      <a16:colId xmlns:a16="http://schemas.microsoft.com/office/drawing/2014/main" val="2681301002"/>
                    </a:ext>
                  </a:extLst>
                </a:gridCol>
                <a:gridCol w="608675">
                  <a:extLst>
                    <a:ext uri="{9D8B030D-6E8A-4147-A177-3AD203B41FA5}">
                      <a16:colId xmlns:a16="http://schemas.microsoft.com/office/drawing/2014/main" val="1033257592"/>
                    </a:ext>
                  </a:extLst>
                </a:gridCol>
                <a:gridCol w="789375">
                  <a:extLst>
                    <a:ext uri="{9D8B030D-6E8A-4147-A177-3AD203B41FA5}">
                      <a16:colId xmlns:a16="http://schemas.microsoft.com/office/drawing/2014/main" val="6689022"/>
                    </a:ext>
                  </a:extLst>
                </a:gridCol>
                <a:gridCol w="722802">
                  <a:extLst>
                    <a:ext uri="{9D8B030D-6E8A-4147-A177-3AD203B41FA5}">
                      <a16:colId xmlns:a16="http://schemas.microsoft.com/office/drawing/2014/main" val="2953356417"/>
                    </a:ext>
                  </a:extLst>
                </a:gridCol>
              </a:tblGrid>
              <a:tr h="623160">
                <a:tc>
                  <a:txBody>
                    <a:bodyPr/>
                    <a:lstStyle/>
                    <a:p>
                      <a:pPr algn="ctr" fontAlgn="b"/>
                      <a:r>
                        <a:rPr lang="en-US" sz="1100" u="sng" strike="noStrike" dirty="0">
                          <a:effectLst/>
                        </a:rPr>
                        <a:t>Ordering AREA</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sng" strike="noStrike">
                          <a:effectLst/>
                        </a:rPr>
                        <a:t>Template Updated</a:t>
                      </a:r>
                      <a:endParaRPr lang="en-US" sz="1100" b="0" i="0" u="sng"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sng" strike="noStrike" dirty="0">
                          <a:effectLst/>
                        </a:rPr>
                        <a:t>Correct items Stocked</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sng" strike="noStrike">
                          <a:effectLst/>
                        </a:rPr>
                        <a:t>Storerooms Labeled</a:t>
                      </a:r>
                      <a:endParaRPr lang="en-US" sz="1100" b="0" i="0" u="sng"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sng" strike="noStrike">
                          <a:effectLst/>
                        </a:rPr>
                        <a:t>Electronic Ordering </a:t>
                      </a:r>
                      <a:endParaRPr lang="en-US" sz="1100" b="0" i="0" u="sng"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33710301"/>
                  </a:ext>
                </a:extLst>
              </a:tr>
              <a:tr h="186948">
                <a:tc>
                  <a:txBody>
                    <a:bodyPr/>
                    <a:lstStyle/>
                    <a:p>
                      <a:pPr algn="ctr" fontAlgn="b"/>
                      <a:endParaRPr lang="en-US" sz="1100" b="0" i="0" u="sng"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sng"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sng"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sng"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sng"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986050915"/>
                  </a:ext>
                </a:extLst>
              </a:tr>
              <a:tr h="201019">
                <a:tc>
                  <a:txBody>
                    <a:bodyPr/>
                    <a:lstStyle/>
                    <a:p>
                      <a:pPr algn="l" fontAlgn="b"/>
                      <a:r>
                        <a:rPr lang="en-US" sz="1100" u="none" strike="noStrike">
                          <a:effectLst/>
                        </a:rPr>
                        <a:t>EVS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29520480"/>
                  </a:ext>
                </a:extLst>
              </a:tr>
              <a:tr h="201019">
                <a:tc>
                  <a:txBody>
                    <a:bodyPr/>
                    <a:lstStyle/>
                    <a:p>
                      <a:pPr algn="l" fontAlgn="b"/>
                      <a:r>
                        <a:rPr lang="en-US" sz="1100" u="none" strike="noStrike">
                          <a:effectLst/>
                        </a:rPr>
                        <a:t>OR/Sterile Supply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21036988"/>
                  </a:ext>
                </a:extLst>
              </a:tr>
              <a:tr h="201019">
                <a:tc>
                  <a:txBody>
                    <a:bodyPr/>
                    <a:lstStyle/>
                    <a:p>
                      <a:pPr algn="l" fontAlgn="b"/>
                      <a:r>
                        <a:rPr lang="en-US" sz="1100" u="none" strike="noStrike" dirty="0">
                          <a:effectLst/>
                        </a:rPr>
                        <a:t>Day Surgery</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8424203"/>
                  </a:ext>
                </a:extLst>
              </a:tr>
              <a:tr h="201019">
                <a:tc>
                  <a:txBody>
                    <a:bodyPr/>
                    <a:lstStyle/>
                    <a:p>
                      <a:pPr algn="l" fontAlgn="b"/>
                      <a:r>
                        <a:rPr lang="en-US" sz="1100" u="none" strike="noStrike" dirty="0">
                          <a:effectLst/>
                        </a:rPr>
                        <a:t>Anesthesia</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74698650"/>
                  </a:ext>
                </a:extLst>
              </a:tr>
              <a:tr h="363845">
                <a:tc>
                  <a:txBody>
                    <a:bodyPr/>
                    <a:lstStyle/>
                    <a:p>
                      <a:pPr algn="l" fontAlgn="b"/>
                      <a:r>
                        <a:rPr lang="en-US" sz="1100" u="none" strike="noStrike">
                          <a:effectLst/>
                        </a:rPr>
                        <a:t>Urgent Care locations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65888573"/>
                  </a:ext>
                </a:extLst>
              </a:tr>
              <a:tr h="201019">
                <a:tc>
                  <a:txBody>
                    <a:bodyPr/>
                    <a:lstStyle/>
                    <a:p>
                      <a:pPr algn="l" fontAlgn="b"/>
                      <a:r>
                        <a:rPr lang="en-US" sz="1100" u="none" strike="noStrike">
                          <a:effectLst/>
                        </a:rPr>
                        <a:t>PT/OT locations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12849621"/>
                  </a:ext>
                </a:extLst>
              </a:tr>
              <a:tr h="201019">
                <a:tc>
                  <a:txBody>
                    <a:bodyPr/>
                    <a:lstStyle/>
                    <a:p>
                      <a:pPr algn="l" fontAlgn="b"/>
                      <a:r>
                        <a:rPr lang="en-US" sz="1100" u="none" strike="noStrike">
                          <a:effectLst/>
                        </a:rPr>
                        <a:t>Urology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84777924"/>
                  </a:ext>
                </a:extLst>
              </a:tr>
              <a:tr h="201019">
                <a:tc>
                  <a:txBody>
                    <a:bodyPr/>
                    <a:lstStyle/>
                    <a:p>
                      <a:pPr algn="l" fontAlgn="b"/>
                      <a:r>
                        <a:rPr lang="en-US" sz="1100" u="none" strike="noStrike">
                          <a:effectLst/>
                        </a:rPr>
                        <a:t>General Surgury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4722670"/>
                  </a:ext>
                </a:extLst>
              </a:tr>
              <a:tr h="201019">
                <a:tc>
                  <a:txBody>
                    <a:bodyPr/>
                    <a:lstStyle/>
                    <a:p>
                      <a:pPr algn="l" fontAlgn="b"/>
                      <a:r>
                        <a:rPr lang="en-US" sz="1100" u="none" strike="noStrike">
                          <a:effectLst/>
                        </a:rPr>
                        <a:t>Foot Clinic</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2032091"/>
                  </a:ext>
                </a:extLst>
              </a:tr>
              <a:tr h="201019">
                <a:tc>
                  <a:txBody>
                    <a:bodyPr/>
                    <a:lstStyle/>
                    <a:p>
                      <a:pPr algn="l" fontAlgn="b"/>
                      <a:r>
                        <a:rPr lang="en-US" sz="1100" u="none" strike="noStrike">
                          <a:effectLst/>
                        </a:rPr>
                        <a:t>Otho</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44179100"/>
                  </a:ext>
                </a:extLst>
              </a:tr>
              <a:tr h="201019">
                <a:tc>
                  <a:txBody>
                    <a:bodyPr/>
                    <a:lstStyle/>
                    <a:p>
                      <a:pPr algn="l" fontAlgn="b"/>
                      <a:r>
                        <a:rPr lang="en-US" sz="1100" u="none" strike="noStrike">
                          <a:effectLst/>
                        </a:rPr>
                        <a:t>Lab/Sleep Lab</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43355979"/>
                  </a:ext>
                </a:extLst>
              </a:tr>
              <a:tr h="201019">
                <a:tc>
                  <a:txBody>
                    <a:bodyPr/>
                    <a:lstStyle/>
                    <a:p>
                      <a:pPr algn="l" fontAlgn="b"/>
                      <a:r>
                        <a:rPr lang="en-US" sz="1100" u="none" strike="noStrike">
                          <a:effectLst/>
                        </a:rPr>
                        <a:t>Geri Psych</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65856621"/>
                  </a:ext>
                </a:extLst>
              </a:tr>
              <a:tr h="201019">
                <a:tc>
                  <a:txBody>
                    <a:bodyPr/>
                    <a:lstStyle/>
                    <a:p>
                      <a:pPr algn="l" fontAlgn="b"/>
                      <a:r>
                        <a:rPr lang="en-US" sz="1100" u="none" strike="noStrike">
                          <a:effectLst/>
                        </a:rPr>
                        <a:t>Podiatry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24710511"/>
                  </a:ext>
                </a:extLst>
              </a:tr>
              <a:tr h="201019">
                <a:tc>
                  <a:txBody>
                    <a:bodyPr/>
                    <a:lstStyle/>
                    <a:p>
                      <a:pPr algn="l" fontAlgn="b"/>
                      <a:r>
                        <a:rPr lang="en-US" sz="1100" u="none" strike="noStrike">
                          <a:effectLst/>
                        </a:rPr>
                        <a:t>Wound</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42699657"/>
                  </a:ext>
                </a:extLst>
              </a:tr>
              <a:tr h="363845">
                <a:tc>
                  <a:txBody>
                    <a:bodyPr/>
                    <a:lstStyle/>
                    <a:p>
                      <a:pPr algn="l" fontAlgn="ctr"/>
                      <a:r>
                        <a:rPr lang="en-US" sz="1100" u="none" strike="noStrike">
                          <a:effectLst/>
                        </a:rPr>
                        <a:t>Respiratory Therapy</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17007980"/>
                  </a:ext>
                </a:extLst>
              </a:tr>
              <a:tr h="201019">
                <a:tc>
                  <a:txBody>
                    <a:bodyPr/>
                    <a:lstStyle/>
                    <a:p>
                      <a:pPr algn="l" fontAlgn="b"/>
                      <a:r>
                        <a:rPr lang="en-US" sz="1100" u="none" strike="noStrike">
                          <a:effectLst/>
                        </a:rPr>
                        <a:t>Imaging/Scanning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34011912"/>
                  </a:ext>
                </a:extLst>
              </a:tr>
              <a:tr h="201019">
                <a:tc>
                  <a:txBody>
                    <a:bodyPr/>
                    <a:lstStyle/>
                    <a:p>
                      <a:pPr algn="l" fontAlgn="b"/>
                      <a:r>
                        <a:rPr lang="en-US" sz="1100" u="none" strike="noStrike">
                          <a:effectLst/>
                        </a:rPr>
                        <a:t>Pharmacy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67138416"/>
                  </a:ext>
                </a:extLst>
              </a:tr>
              <a:tr h="201019">
                <a:tc>
                  <a:txBody>
                    <a:bodyPr/>
                    <a:lstStyle/>
                    <a:p>
                      <a:pPr algn="l" fontAlgn="b"/>
                      <a:r>
                        <a:rPr lang="en-US" sz="1100" u="none" strike="noStrike">
                          <a:effectLst/>
                        </a:rPr>
                        <a:t>Cardiology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69669463"/>
                  </a:ext>
                </a:extLst>
              </a:tr>
            </a:tbl>
          </a:graphicData>
        </a:graphic>
      </p:graphicFrame>
    </p:spTree>
    <p:extLst>
      <p:ext uri="{BB962C8B-B14F-4D97-AF65-F5344CB8AC3E}">
        <p14:creationId xmlns:p14="http://schemas.microsoft.com/office/powerpoint/2010/main" val="11566883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059343"/>
          <a:ext cx="10312401" cy="14310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03338">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1027682">
                <a:tc>
                  <a:txBody>
                    <a:bodyPr/>
                    <a:lstStyle/>
                    <a:p>
                      <a:pPr>
                        <a:spcBef>
                          <a:spcPts val="0"/>
                        </a:spcBef>
                      </a:pPr>
                      <a:r>
                        <a:rPr lang="en-US" sz="1400" dirty="0"/>
                        <a:t>EVS was our first department and yes, we have accomplished our goal for this department. 1 – Templates are updated.  2-Correct Items are being Stocked.  3-Storerooms are labeled. 4 – Ordering is being done electronically.  EVS They believe they are saving 4 hours weekly by not having to order supplies and stock closets.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16004" y="2201611"/>
          <a:ext cx="10312401" cy="200998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24191">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685794">
                <a:tc>
                  <a:txBody>
                    <a:bodyPr/>
                    <a:lstStyle/>
                    <a:p>
                      <a:pPr>
                        <a:spcBef>
                          <a:spcPts val="0"/>
                        </a:spcBef>
                      </a:pPr>
                      <a:r>
                        <a:rPr lang="en-US" sz="1400" dirty="0"/>
                        <a:t>Updating the ordering templates creates less confusion when individuals are placing orders. It also ensures correct items are stocked in materials storeroom when usage determines that is most efficient.  Labeling stockrooms with Item numbers and Par levels is key to time savings and accuracy when placing supply orders in Multiview.  Taking a laptop to place orders directly into Multiview while in the stockrooms creates one less step.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29000"/>
          <a:ext cx="10312401" cy="3056364"/>
        </p:xfrm>
        <a:graphic>
          <a:graphicData uri="http://schemas.openxmlformats.org/drawingml/2006/table">
            <a:tbl>
              <a:tblPr firstRow="1" bandRow="1">
                <a:tableStyleId>{6E25E649-3F16-4E02-A733-19D2CDBF48F0}</a:tableStyleId>
              </a:tblPr>
              <a:tblGrid>
                <a:gridCol w="6984941">
                  <a:extLst>
                    <a:ext uri="{9D8B030D-6E8A-4147-A177-3AD203B41FA5}">
                      <a16:colId xmlns:a16="http://schemas.microsoft.com/office/drawing/2014/main" val="20000"/>
                    </a:ext>
                  </a:extLst>
                </a:gridCol>
                <a:gridCol w="2329132">
                  <a:extLst>
                    <a:ext uri="{9D8B030D-6E8A-4147-A177-3AD203B41FA5}">
                      <a16:colId xmlns:a16="http://schemas.microsoft.com/office/drawing/2014/main" val="226735173"/>
                    </a:ext>
                  </a:extLst>
                </a:gridCol>
                <a:gridCol w="998328">
                  <a:extLst>
                    <a:ext uri="{9D8B030D-6E8A-4147-A177-3AD203B41FA5}">
                      <a16:colId xmlns:a16="http://schemas.microsoft.com/office/drawing/2014/main" val="2318812354"/>
                    </a:ext>
                  </a:extLst>
                </a:gridCol>
              </a:tblGrid>
              <a:tr h="439832">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1692">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2468825001"/>
                  </a:ext>
                </a:extLst>
              </a:tr>
              <a:tr h="289499">
                <a:tc>
                  <a:txBody>
                    <a:bodyPr/>
                    <a:lstStyle/>
                    <a:p>
                      <a:pPr>
                        <a:spcBef>
                          <a:spcPts val="0"/>
                        </a:spcBef>
                      </a:pPr>
                      <a:r>
                        <a:rPr lang="en-US" sz="1400" dirty="0"/>
                        <a:t>Complete OR/Sterile and Day Surgery storeroom labeling</a:t>
                      </a:r>
                    </a:p>
                  </a:txBody>
                  <a:tcPr/>
                </a:tc>
                <a:tc>
                  <a:txBody>
                    <a:bodyPr/>
                    <a:lstStyle/>
                    <a:p>
                      <a:pPr>
                        <a:spcBef>
                          <a:spcPts val="0"/>
                        </a:spcBef>
                      </a:pPr>
                      <a:r>
                        <a:rPr lang="en-US" sz="1400" dirty="0"/>
                        <a:t>Nancee/Roberta/Dacia</a:t>
                      </a:r>
                    </a:p>
                  </a:txBody>
                  <a:tcPr/>
                </a:tc>
                <a:tc>
                  <a:txBody>
                    <a:bodyPr/>
                    <a:lstStyle/>
                    <a:p>
                      <a:pPr>
                        <a:spcBef>
                          <a:spcPts val="0"/>
                        </a:spcBef>
                      </a:pPr>
                      <a:r>
                        <a:rPr lang="en-US" sz="1400" dirty="0"/>
                        <a:t>05/2025</a:t>
                      </a:r>
                    </a:p>
                  </a:txBody>
                  <a:tcPr/>
                </a:tc>
                <a:extLst>
                  <a:ext uri="{0D108BD9-81ED-4DB2-BD59-A6C34878D82A}">
                    <a16:rowId xmlns:a16="http://schemas.microsoft.com/office/drawing/2014/main" val="4019723914"/>
                  </a:ext>
                </a:extLst>
              </a:tr>
              <a:tr h="0">
                <a:tc>
                  <a:txBody>
                    <a:bodyPr/>
                    <a:lstStyle/>
                    <a:p>
                      <a:pPr>
                        <a:spcBef>
                          <a:spcPts val="0"/>
                        </a:spcBef>
                      </a:pPr>
                      <a:r>
                        <a:rPr lang="en-US" sz="1400" dirty="0"/>
                        <a:t>Update Urology and General Surgery Templates and Item Numbers</a:t>
                      </a:r>
                    </a:p>
                  </a:txBody>
                  <a:tcPr/>
                </a:tc>
                <a:tc>
                  <a:txBody>
                    <a:bodyPr/>
                    <a:lstStyle/>
                    <a:p>
                      <a:pPr>
                        <a:spcBef>
                          <a:spcPts val="0"/>
                        </a:spcBef>
                      </a:pPr>
                      <a:r>
                        <a:rPr lang="en-US" sz="1400" dirty="0"/>
                        <a:t>Nancee</a:t>
                      </a:r>
                    </a:p>
                  </a:txBody>
                  <a:tcPr/>
                </a:tc>
                <a:tc>
                  <a:txBody>
                    <a:bodyPr/>
                    <a:lstStyle/>
                    <a:p>
                      <a:pPr>
                        <a:spcBef>
                          <a:spcPts val="0"/>
                        </a:spcBef>
                      </a:pPr>
                      <a:r>
                        <a:rPr lang="en-US" sz="1400" dirty="0"/>
                        <a:t>05/2025</a:t>
                      </a:r>
                    </a:p>
                    <a:p>
                      <a:pPr>
                        <a:spcBef>
                          <a:spcPts val="0"/>
                        </a:spcBef>
                      </a:pPr>
                      <a:endParaRPr lang="en-US" sz="1400" dirty="0"/>
                    </a:p>
                  </a:txBody>
                  <a:tcPr/>
                </a:tc>
                <a:extLst>
                  <a:ext uri="{0D108BD9-81ED-4DB2-BD59-A6C34878D82A}">
                    <a16:rowId xmlns:a16="http://schemas.microsoft.com/office/drawing/2014/main" val="2687841499"/>
                  </a:ext>
                </a:extLst>
              </a:tr>
              <a:tr h="439832">
                <a:tc>
                  <a:txBody>
                    <a:bodyPr/>
                    <a:lstStyle/>
                    <a:p>
                      <a:pPr>
                        <a:spcBef>
                          <a:spcPts val="0"/>
                        </a:spcBef>
                      </a:pPr>
                      <a:r>
                        <a:rPr lang="en-US" sz="1400" dirty="0"/>
                        <a:t>Finish Updating Anesthesia template and Item Numbers </a:t>
                      </a:r>
                    </a:p>
                  </a:txBody>
                  <a:tcPr/>
                </a:tc>
                <a:tc>
                  <a:txBody>
                    <a:bodyPr/>
                    <a:lstStyle/>
                    <a:p>
                      <a:pPr>
                        <a:spcBef>
                          <a:spcPts val="0"/>
                        </a:spcBef>
                      </a:pPr>
                      <a:r>
                        <a:rPr lang="en-US" sz="1400" dirty="0"/>
                        <a:t>Roberta/Nancee</a:t>
                      </a:r>
                    </a:p>
                  </a:txBody>
                  <a:tcPr/>
                </a:tc>
                <a:tc>
                  <a:txBody>
                    <a:bodyPr/>
                    <a:lstStyle/>
                    <a:p>
                      <a:pPr>
                        <a:spcBef>
                          <a:spcPts val="0"/>
                        </a:spcBef>
                      </a:pPr>
                      <a:r>
                        <a:rPr lang="en-US" sz="1400" dirty="0"/>
                        <a:t>05/2025</a:t>
                      </a:r>
                    </a:p>
                  </a:txBody>
                  <a:tcPr/>
                </a:tc>
                <a:extLst>
                  <a:ext uri="{0D108BD9-81ED-4DB2-BD59-A6C34878D82A}">
                    <a16:rowId xmlns:a16="http://schemas.microsoft.com/office/drawing/2014/main" val="3682662377"/>
                  </a:ext>
                </a:extLst>
              </a:tr>
              <a:tr h="802048">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524337"/>
          <a:ext cx="10312401" cy="8229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45904">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418036">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4058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4053"/>
            <a:ext cx="10972800" cy="1143000"/>
          </a:xfrm>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699722" y="998180"/>
          <a:ext cx="10120678" cy="3779520"/>
        </p:xfrm>
        <a:graphic>
          <a:graphicData uri="http://schemas.openxmlformats.org/drawingml/2006/table">
            <a:tbl>
              <a:tblPr firstRow="1" bandRow="1">
                <a:tableStyleId>{6E25E649-3F16-4E02-A733-19D2CDBF48F0}</a:tableStyleId>
              </a:tblPr>
              <a:tblGrid>
                <a:gridCol w="10120678">
                  <a:extLst>
                    <a:ext uri="{9D8B030D-6E8A-4147-A177-3AD203B41FA5}">
                      <a16:colId xmlns:a16="http://schemas.microsoft.com/office/drawing/2014/main" val="20000"/>
                    </a:ext>
                  </a:extLst>
                </a:gridCol>
              </a:tblGrid>
              <a:tr h="365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Goal(s): </a:t>
                      </a:r>
                      <a:r>
                        <a:rPr lang="en-US" sz="1000" b="0" dirty="0"/>
                        <a:t>What are you trying to accomplish? </a:t>
                      </a:r>
                      <a:r>
                        <a:rPr lang="en-US" sz="1000" dirty="0"/>
                        <a:t>Prevent</a:t>
                      </a:r>
                      <a:r>
                        <a:rPr lang="en-US" sz="1000" baseline="0" dirty="0"/>
                        <a:t> injuries, reduce burden of work compensation injuries, early return to work, reduce worker’s compensation cost, employee retention</a:t>
                      </a:r>
                      <a:endParaRPr lang="en-US" sz="1000" dirty="0"/>
                    </a:p>
                  </a:txBody>
                  <a:tcPr/>
                </a:tc>
                <a:extLst>
                  <a:ext uri="{0D108BD9-81ED-4DB2-BD59-A6C34878D82A}">
                    <a16:rowId xmlns:a16="http://schemas.microsoft.com/office/drawing/2014/main" val="10000"/>
                  </a:ext>
                </a:extLst>
              </a:tr>
              <a:tr h="2391011">
                <a:tc>
                  <a:txBody>
                    <a:bodyPr/>
                    <a:lstStyle/>
                    <a:p>
                      <a:pPr>
                        <a:spcBef>
                          <a:spcPts val="0"/>
                        </a:spcBef>
                      </a:pPr>
                      <a:r>
                        <a:rPr lang="en-US" sz="1000" dirty="0">
                          <a:solidFill>
                            <a:schemeClr val="tx1"/>
                          </a:solidFill>
                          <a:latin typeface="+mn-lt"/>
                        </a:rPr>
                        <a:t>KOM Target: This project will be a completion project to full implementation of return-to-work process, new and current employee functional screening by </a:t>
                      </a:r>
                      <a:r>
                        <a:rPr lang="en-US" sz="1000" b="0" i="0" dirty="0">
                          <a:solidFill>
                            <a:schemeClr val="tx1"/>
                          </a:solidFill>
                          <a:latin typeface="+mn-lt"/>
                        </a:rPr>
                        <a:t>December 2025. Indirect impact will include increased employee retention, increased employee engagement, and decreased worker compensation loss ratio. (6 steps to reach completion)</a:t>
                      </a:r>
                    </a:p>
                    <a:p>
                      <a:r>
                        <a:rPr kumimoji="0" lang="en-US" sz="900" kern="1200" dirty="0">
                          <a:solidFill>
                            <a:schemeClr val="dk1"/>
                          </a:solidFill>
                          <a:effectLst/>
                          <a:latin typeface="+mn-lt"/>
                          <a:ea typeface="+mn-ea"/>
                          <a:cs typeface="+mn-cs"/>
                        </a:rPr>
                        <a:t>Steps:</a:t>
                      </a:r>
                    </a:p>
                    <a:p>
                      <a:pPr marL="0" lvl="0" indent="0">
                        <a:buFont typeface="Arial" panose="020B0604020202020204" pitchFamily="34" charset="0"/>
                        <a:buNone/>
                      </a:pPr>
                      <a:r>
                        <a:rPr kumimoji="0" lang="en-US" sz="900" kern="1200" dirty="0">
                          <a:solidFill>
                            <a:schemeClr val="dk1"/>
                          </a:solidFill>
                          <a:effectLst/>
                          <a:latin typeface="+mn-lt"/>
                          <a:ea typeface="+mn-ea"/>
                          <a:cs typeface="+mn-cs"/>
                        </a:rPr>
                        <a:t>1) Develop functional screens for assessing physical ability to meet physical demands of the job.</a:t>
                      </a:r>
                    </a:p>
                    <a:p>
                      <a:pPr marL="0" lvl="0" indent="0">
                        <a:buFont typeface="Arial" panose="020B0604020202020204" pitchFamily="34" charset="0"/>
                        <a:buNone/>
                      </a:pPr>
                      <a:r>
                        <a:rPr kumimoji="0" lang="en-US" sz="900" kern="1200" dirty="0">
                          <a:solidFill>
                            <a:schemeClr val="dk1"/>
                          </a:solidFill>
                          <a:effectLst/>
                          <a:latin typeface="+mn-lt"/>
                          <a:ea typeface="+mn-ea"/>
                          <a:cs typeface="+mn-cs"/>
                        </a:rPr>
                        <a:t>2) Implement functional screens for new employees.</a:t>
                      </a:r>
                    </a:p>
                    <a:p>
                      <a:pPr marL="0" lvl="0" indent="0">
                        <a:buFont typeface="Arial" panose="020B0604020202020204" pitchFamily="34" charset="0"/>
                        <a:buNone/>
                      </a:pPr>
                      <a:r>
                        <a:rPr kumimoji="0" lang="en-US" sz="900" kern="1200" dirty="0">
                          <a:solidFill>
                            <a:schemeClr val="dk1"/>
                          </a:solidFill>
                          <a:effectLst/>
                          <a:latin typeface="+mn-lt"/>
                          <a:ea typeface="+mn-ea"/>
                          <a:cs typeface="+mn-cs"/>
                        </a:rPr>
                        <a:t>3) Update job descriptions with new job strength charts.</a:t>
                      </a:r>
                    </a:p>
                    <a:p>
                      <a:pPr marL="0" lvl="0" indent="0">
                        <a:buFont typeface="Arial" panose="020B0604020202020204" pitchFamily="34" charset="0"/>
                        <a:buNone/>
                      </a:pPr>
                      <a:r>
                        <a:rPr kumimoji="0" lang="en-US" sz="900" kern="1200" dirty="0">
                          <a:solidFill>
                            <a:schemeClr val="dk1"/>
                          </a:solidFill>
                          <a:effectLst/>
                          <a:latin typeface="+mn-lt"/>
                          <a:ea typeface="+mn-ea"/>
                          <a:cs typeface="+mn-cs"/>
                        </a:rPr>
                        <a:t>4)Determine plan for completing physical screens on current employees: including what departments are priority for assessment, frequency for each department, and follow up if do not meet demands.</a:t>
                      </a:r>
                    </a:p>
                    <a:p>
                      <a:pPr marL="0" lvl="0" indent="0">
                        <a:buFont typeface="Arial" panose="020B0604020202020204" pitchFamily="34" charset="0"/>
                        <a:buNone/>
                      </a:pPr>
                      <a:r>
                        <a:rPr kumimoji="0" lang="en-US" sz="900" kern="1200" dirty="0">
                          <a:solidFill>
                            <a:schemeClr val="dk1"/>
                          </a:solidFill>
                          <a:effectLst/>
                          <a:latin typeface="+mn-lt"/>
                          <a:ea typeface="+mn-ea"/>
                          <a:cs typeface="+mn-cs"/>
                        </a:rPr>
                        <a:t>5) Consult legal for employees that do not pass functional screens for new employees, current employees, and employees returning to work after surgery, injury, or illness.</a:t>
                      </a:r>
                    </a:p>
                    <a:p>
                      <a:pPr marL="0" lvl="0" indent="0">
                        <a:buFont typeface="Arial" panose="020B0604020202020204" pitchFamily="34" charset="0"/>
                        <a:buNone/>
                      </a:pPr>
                      <a:r>
                        <a:rPr kumimoji="0" lang="en-US" sz="900" kern="1200" dirty="0">
                          <a:solidFill>
                            <a:schemeClr val="dk1"/>
                          </a:solidFill>
                          <a:effectLst/>
                          <a:latin typeface="+mn-lt"/>
                          <a:ea typeface="+mn-ea"/>
                          <a:cs typeface="+mn-cs"/>
                        </a:rPr>
                        <a:t>6)Complete functional screens on current employees.</a:t>
                      </a:r>
                    </a:p>
                    <a:p>
                      <a:pPr>
                        <a:spcBef>
                          <a:spcPts val="0"/>
                        </a:spcBef>
                      </a:pPr>
                      <a:endParaRPr lang="en-US" sz="900" dirty="0">
                        <a:solidFill>
                          <a:schemeClr val="tx1"/>
                        </a:solidFill>
                        <a:latin typeface="+mn-lt"/>
                      </a:endParaRPr>
                    </a:p>
                    <a:p>
                      <a:pPr>
                        <a:spcBef>
                          <a:spcPts val="0"/>
                        </a:spcBef>
                      </a:pPr>
                      <a:r>
                        <a:rPr lang="en-US" sz="900" dirty="0">
                          <a:solidFill>
                            <a:schemeClr val="tx1"/>
                          </a:solidFill>
                          <a:latin typeface="+mn-lt"/>
                        </a:rPr>
                        <a:t>Current KOM Status: </a:t>
                      </a:r>
                      <a:r>
                        <a:rPr lang="en-US" sz="900" b="1" dirty="0">
                          <a:solidFill>
                            <a:srgbClr val="FF0000"/>
                          </a:solidFill>
                          <a:latin typeface="+mn-lt"/>
                        </a:rPr>
                        <a:t>35% completed</a:t>
                      </a:r>
                    </a:p>
                    <a:p>
                      <a:pPr marL="228600" lvl="0" indent="-228600">
                        <a:buFont typeface="+mj-lt"/>
                        <a:buAutoNum type="arabicPeriod"/>
                      </a:pPr>
                      <a:r>
                        <a:rPr kumimoji="0" lang="en-US" sz="900" kern="1200" dirty="0">
                          <a:solidFill>
                            <a:schemeClr val="tx1"/>
                          </a:solidFill>
                          <a:effectLst/>
                          <a:latin typeface="+mn-lt"/>
                          <a:ea typeface="+mn-ea"/>
                          <a:cs typeface="+mn-cs"/>
                        </a:rPr>
                        <a:t>Develop functional screens for assessing physical ability to meet physical demands of the job. </a:t>
                      </a:r>
                      <a:r>
                        <a:rPr kumimoji="0" lang="en-US" sz="900" b="1" kern="1200" dirty="0">
                          <a:solidFill>
                            <a:schemeClr val="tx1"/>
                          </a:solidFill>
                          <a:effectLst/>
                          <a:latin typeface="+mn-lt"/>
                          <a:ea typeface="+mn-ea"/>
                          <a:cs typeface="+mn-cs"/>
                        </a:rPr>
                        <a:t>Completed</a:t>
                      </a:r>
                    </a:p>
                    <a:p>
                      <a:pPr marL="228600" lvl="0" indent="-228600">
                        <a:buFont typeface="+mj-lt"/>
                        <a:buAutoNum type="arabicPeriod"/>
                      </a:pPr>
                      <a:r>
                        <a:rPr kumimoji="0" lang="en-US" sz="900" kern="1200" dirty="0">
                          <a:solidFill>
                            <a:schemeClr val="tx1"/>
                          </a:solidFill>
                          <a:effectLst/>
                          <a:latin typeface="+mn-lt"/>
                          <a:ea typeface="+mn-ea"/>
                          <a:cs typeface="+mn-cs"/>
                        </a:rPr>
                        <a:t>Implement functional screens for new employees. </a:t>
                      </a:r>
                      <a:r>
                        <a:rPr kumimoji="0" lang="en-US" sz="900" b="1" kern="1200" dirty="0">
                          <a:solidFill>
                            <a:schemeClr val="tx1"/>
                          </a:solidFill>
                          <a:effectLst/>
                          <a:latin typeface="+mn-lt"/>
                          <a:ea typeface="+mn-ea"/>
                          <a:cs typeface="+mn-cs"/>
                        </a:rPr>
                        <a:t>Completed</a:t>
                      </a:r>
                    </a:p>
                    <a:p>
                      <a:pPr marL="228600" lvl="0" indent="-228600">
                        <a:buFont typeface="+mj-lt"/>
                        <a:buAutoNum type="arabicPeriod"/>
                      </a:pPr>
                      <a:r>
                        <a:rPr kumimoji="0" lang="en-US" sz="900" kern="1200" dirty="0">
                          <a:solidFill>
                            <a:schemeClr val="tx1"/>
                          </a:solidFill>
                          <a:effectLst/>
                          <a:latin typeface="+mn-lt"/>
                          <a:ea typeface="+mn-ea"/>
                          <a:cs typeface="+mn-cs"/>
                        </a:rPr>
                        <a:t>Update job descriptions with new job strength charts. </a:t>
                      </a:r>
                      <a:r>
                        <a:rPr kumimoji="0" lang="en-US" sz="900" b="1" kern="1200" dirty="0">
                          <a:solidFill>
                            <a:srgbClr val="FF0000"/>
                          </a:solidFill>
                          <a:effectLst/>
                          <a:latin typeface="+mn-lt"/>
                          <a:ea typeface="+mn-ea"/>
                          <a:cs typeface="+mn-cs"/>
                        </a:rPr>
                        <a:t>In progress</a:t>
                      </a:r>
                    </a:p>
                    <a:p>
                      <a:pPr marL="228600" lvl="0" indent="-228600">
                        <a:buFont typeface="+mj-lt"/>
                        <a:buAutoNum type="arabicPeriod"/>
                      </a:pPr>
                      <a:r>
                        <a:rPr kumimoji="0" lang="en-US" sz="900" kern="1200" dirty="0">
                          <a:solidFill>
                            <a:schemeClr val="tx1"/>
                          </a:solidFill>
                          <a:effectLst/>
                          <a:latin typeface="+mn-lt"/>
                          <a:ea typeface="+mn-ea"/>
                          <a:cs typeface="+mn-cs"/>
                        </a:rPr>
                        <a:t>Determine plan for completing physical screens on current employees: including what departments are priority for assessment, frequency for each department, and follow up if do not meet demands. </a:t>
                      </a:r>
                      <a:r>
                        <a:rPr kumimoji="0" lang="en-US" sz="900" b="1" kern="1200" dirty="0">
                          <a:solidFill>
                            <a:srgbClr val="FF0000"/>
                          </a:solidFill>
                          <a:effectLst/>
                          <a:latin typeface="+mn-lt"/>
                          <a:ea typeface="+mn-ea"/>
                          <a:cs typeface="+mn-cs"/>
                        </a:rPr>
                        <a:t>Not started</a:t>
                      </a:r>
                    </a:p>
                    <a:p>
                      <a:pPr marL="228600" lvl="0" indent="-228600">
                        <a:buFont typeface="+mj-lt"/>
                        <a:buAutoNum type="arabicPeriod"/>
                      </a:pPr>
                      <a:r>
                        <a:rPr kumimoji="0" lang="en-US" sz="900" kern="1200" dirty="0">
                          <a:solidFill>
                            <a:schemeClr val="tx1"/>
                          </a:solidFill>
                          <a:effectLst/>
                          <a:latin typeface="+mn-lt"/>
                          <a:ea typeface="+mn-ea"/>
                          <a:cs typeface="+mn-cs"/>
                        </a:rPr>
                        <a:t>Consult legal for employees that do not pass functional screens for new employees, current employees, and employees returning to work after surgery, injury, or illness. </a:t>
                      </a:r>
                      <a:r>
                        <a:rPr kumimoji="0" lang="en-US" sz="900" b="1" kern="1200" dirty="0">
                          <a:solidFill>
                            <a:srgbClr val="FF0000"/>
                          </a:solidFill>
                          <a:effectLst/>
                          <a:latin typeface="+mn-lt"/>
                          <a:ea typeface="+mn-ea"/>
                          <a:cs typeface="+mn-cs"/>
                        </a:rPr>
                        <a:t>Not started</a:t>
                      </a:r>
                      <a:endParaRPr kumimoji="0" lang="en-US" sz="900" kern="1200" dirty="0">
                        <a:solidFill>
                          <a:schemeClr val="tx1"/>
                        </a:solidFill>
                        <a:effectLst/>
                        <a:latin typeface="+mn-lt"/>
                        <a:ea typeface="+mn-ea"/>
                        <a:cs typeface="+mn-cs"/>
                      </a:endParaRPr>
                    </a:p>
                    <a:p>
                      <a:pPr marL="228600" lvl="0" indent="-228600">
                        <a:buFont typeface="+mj-lt"/>
                        <a:buAutoNum type="arabicPeriod"/>
                      </a:pPr>
                      <a:r>
                        <a:rPr kumimoji="0" lang="en-US" sz="900" kern="1200" dirty="0">
                          <a:solidFill>
                            <a:schemeClr val="tx1"/>
                          </a:solidFill>
                          <a:effectLst/>
                          <a:latin typeface="+mn-lt"/>
                          <a:ea typeface="+mn-ea"/>
                          <a:cs typeface="+mn-cs"/>
                        </a:rPr>
                        <a:t>Complete functional screens on current employees. </a:t>
                      </a:r>
                      <a:r>
                        <a:rPr kumimoji="0" lang="en-US" sz="900" b="1" kern="1200" dirty="0">
                          <a:solidFill>
                            <a:srgbClr val="FF0000"/>
                          </a:solidFill>
                          <a:effectLst/>
                          <a:latin typeface="+mn-lt"/>
                          <a:ea typeface="+mn-ea"/>
                          <a:cs typeface="+mn-cs"/>
                        </a:rPr>
                        <a:t>Not started</a:t>
                      </a:r>
                    </a:p>
                    <a:p>
                      <a:pPr>
                        <a:spcBef>
                          <a:spcPts val="0"/>
                        </a:spcBef>
                      </a:pPr>
                      <a:endParaRPr lang="en-US" sz="1200" dirty="0">
                        <a:solidFill>
                          <a:schemeClr val="tx1"/>
                        </a:solidFill>
                        <a:latin typeface="+mn-lt"/>
                      </a:endParaRPr>
                    </a:p>
                    <a:p>
                      <a:pPr>
                        <a:spcBef>
                          <a:spcPts val="0"/>
                        </a:spcBef>
                      </a:pPr>
                      <a:endParaRPr lang="en-US" sz="1200" dirty="0">
                        <a:solidFill>
                          <a:schemeClr val="tx1"/>
                        </a:solidFill>
                        <a:latin typeface="+mn-lt"/>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18162" y="5949426"/>
          <a:ext cx="10126540" cy="640080"/>
        </p:xfrm>
        <a:graphic>
          <a:graphicData uri="http://schemas.openxmlformats.org/drawingml/2006/table">
            <a:tbl>
              <a:tblPr firstRow="1" bandRow="1">
                <a:tableStyleId>{6E25E649-3F16-4E02-A733-19D2CDBF48F0}</a:tableStyleId>
              </a:tblPr>
              <a:tblGrid>
                <a:gridCol w="10126540">
                  <a:extLst>
                    <a:ext uri="{9D8B030D-6E8A-4147-A177-3AD203B41FA5}">
                      <a16:colId xmlns:a16="http://schemas.microsoft.com/office/drawing/2014/main" val="20000"/>
                    </a:ext>
                  </a:extLst>
                </a:gridCol>
              </a:tblGrid>
              <a:tr h="238631">
                <a:tc>
                  <a:txBody>
                    <a:bodyPr/>
                    <a:lstStyle/>
                    <a:p>
                      <a:r>
                        <a:rPr lang="en-US" sz="1000" dirty="0"/>
                        <a:t>Team:</a:t>
                      </a:r>
                    </a:p>
                  </a:txBody>
                  <a:tcPr/>
                </a:tc>
                <a:extLst>
                  <a:ext uri="{0D108BD9-81ED-4DB2-BD59-A6C34878D82A}">
                    <a16:rowId xmlns:a16="http://schemas.microsoft.com/office/drawing/2014/main" val="10000"/>
                  </a:ext>
                </a:extLst>
              </a:tr>
              <a:tr h="370840">
                <a:tc>
                  <a:txBody>
                    <a:bodyPr/>
                    <a:lstStyle/>
                    <a:p>
                      <a:r>
                        <a:rPr lang="en-US" sz="1000" dirty="0"/>
                        <a:t>Project Leader: Liz Touchett</a:t>
                      </a:r>
                    </a:p>
                    <a:p>
                      <a:r>
                        <a:rPr lang="en-US" sz="1000" dirty="0"/>
                        <a:t>Members:</a:t>
                      </a:r>
                      <a:r>
                        <a:rPr lang="en-US" sz="1000" baseline="0" dirty="0"/>
                        <a:t> Jen Mora</a:t>
                      </a:r>
                      <a:endParaRPr lang="en-US" sz="10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18161" y="4470565"/>
          <a:ext cx="5178341" cy="1478861"/>
        </p:xfrm>
        <a:graphic>
          <a:graphicData uri="http://schemas.openxmlformats.org/drawingml/2006/table">
            <a:tbl>
              <a:tblPr firstRow="1" bandRow="1">
                <a:tableStyleId>{6E25E649-3F16-4E02-A733-19D2CDBF48F0}</a:tableStyleId>
              </a:tblPr>
              <a:tblGrid>
                <a:gridCol w="5178341">
                  <a:extLst>
                    <a:ext uri="{9D8B030D-6E8A-4147-A177-3AD203B41FA5}">
                      <a16:colId xmlns:a16="http://schemas.microsoft.com/office/drawing/2014/main" val="20000"/>
                    </a:ext>
                  </a:extLst>
                </a:gridCol>
              </a:tblGrid>
              <a:tr h="327971">
                <a:tc>
                  <a:txBody>
                    <a:bodyPr/>
                    <a:lstStyle/>
                    <a:p>
                      <a:r>
                        <a:rPr lang="en-US" sz="900" dirty="0"/>
                        <a:t>Background: </a:t>
                      </a:r>
                      <a:r>
                        <a:rPr lang="en-US" sz="900" b="0" dirty="0"/>
                        <a:t>Explain what the original situation was.  Why was a change</a:t>
                      </a:r>
                      <a:r>
                        <a:rPr lang="en-US" sz="900" b="0" baseline="0" dirty="0"/>
                        <a:t> recommended?  (e.g. variation, poor outcome, etc.)</a:t>
                      </a:r>
                      <a:endParaRPr lang="en-US" sz="900" b="0" dirty="0"/>
                    </a:p>
                  </a:txBody>
                  <a:tcPr/>
                </a:tc>
                <a:extLst>
                  <a:ext uri="{0D108BD9-81ED-4DB2-BD59-A6C34878D82A}">
                    <a16:rowId xmlns:a16="http://schemas.microsoft.com/office/drawing/2014/main" val="10000"/>
                  </a:ext>
                </a:extLst>
              </a:tr>
              <a:tr h="1113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After attending Combined Sections Meeting through APTA (American Physical Therapy Association) in which an</a:t>
                      </a:r>
                      <a:r>
                        <a:rPr lang="en-US" sz="900" baseline="0" dirty="0">
                          <a:latin typeface="Arial" panose="020B0604020202020204" pitchFamily="34" charset="0"/>
                          <a:cs typeface="Arial" panose="020B0604020202020204" pitchFamily="34" charset="0"/>
                        </a:rPr>
                        <a:t> organization shared their injury prevention/worker’s comp process.  This started the conversation about preventing injuries with the goal of significantly and positively impacting the departments to reduce injuries.  This will be done by modifying behaviors through education, resources and activities.  A decrease in work injuries, reduced burden of worker comp cost, and early return to work support employee well-being to retain employees.</a:t>
                      </a:r>
                      <a:endParaRPr lang="en-US"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5896502" y="4463836"/>
          <a:ext cx="4948200" cy="1485589"/>
        </p:xfrm>
        <a:graphic>
          <a:graphicData uri="http://schemas.openxmlformats.org/drawingml/2006/table">
            <a:tbl>
              <a:tblPr firstRow="1" bandRow="1">
                <a:tableStyleId>{6E25E649-3F16-4E02-A733-19D2CDBF48F0}</a:tableStyleId>
              </a:tblPr>
              <a:tblGrid>
                <a:gridCol w="4948200">
                  <a:extLst>
                    <a:ext uri="{9D8B030D-6E8A-4147-A177-3AD203B41FA5}">
                      <a16:colId xmlns:a16="http://schemas.microsoft.com/office/drawing/2014/main" val="20000"/>
                    </a:ext>
                  </a:extLst>
                </a:gridCol>
              </a:tblGrid>
              <a:tr h="418008">
                <a:tc>
                  <a:txBody>
                    <a:bodyPr/>
                    <a:lstStyle/>
                    <a:p>
                      <a:r>
                        <a:rPr lang="en-US" sz="900" dirty="0"/>
                        <a:t>Driver: </a:t>
                      </a:r>
                      <a:r>
                        <a:rPr lang="en-US" sz="900" baseline="0" dirty="0"/>
                        <a:t> </a:t>
                      </a:r>
                      <a:r>
                        <a:rPr lang="en-US" sz="900" b="0" baseline="0" dirty="0"/>
                        <a:t>Explain why the project is critical to SH.  Why does it relate to the strategic plan?</a:t>
                      </a:r>
                    </a:p>
                  </a:txBody>
                  <a:tcPr/>
                </a:tc>
                <a:extLst>
                  <a:ext uri="{0D108BD9-81ED-4DB2-BD59-A6C34878D82A}">
                    <a16:rowId xmlns:a16="http://schemas.microsoft.com/office/drawing/2014/main" val="10000"/>
                  </a:ext>
                </a:extLst>
              </a:tr>
              <a:tr h="1067581">
                <a:tc>
                  <a:txBody>
                    <a:bodyPr/>
                    <a:lstStyle/>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Preventing injuries</a:t>
                      </a:r>
                      <a:r>
                        <a:rPr lang="en-US" sz="900" baseline="0" dirty="0">
                          <a:latin typeface="Arial" panose="020B0604020202020204" pitchFamily="34" charset="0"/>
                          <a:cs typeface="Arial" panose="020B0604020202020204" pitchFamily="34" charset="0"/>
                        </a:rPr>
                        <a:t> before they happen supports our overall employee well-being, shows our employees we care for them, and leads to retaining our workforce.  We provide safe, quality care to the community and to our employee community as well. When an injury does occur, quick access to first aid is pivotal to decreased days off and increased employee satisfaction.</a:t>
                      </a:r>
                      <a:endParaRPr lang="en-US"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8962422" y="318871"/>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50489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Injury Prevention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05576" y="425767"/>
            <a:ext cx="638929" cy="471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5489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Accounting</a:t>
            </a:r>
          </a:p>
        </p:txBody>
      </p:sp>
      <p:sp>
        <p:nvSpPr>
          <p:cNvPr id="3" name="Subtitle 2"/>
          <p:cNvSpPr>
            <a:spLocks noGrp="1"/>
          </p:cNvSpPr>
          <p:nvPr>
            <p:ph type="subTitle" idx="1"/>
          </p:nvPr>
        </p:nvSpPr>
        <p:spPr/>
        <p:txBody>
          <a:bodyPr/>
          <a:lstStyle/>
          <a:p>
            <a:r>
              <a:rPr lang="en-US" dirty="0">
                <a:solidFill>
                  <a:schemeClr val="tx1"/>
                </a:solidFill>
              </a:rPr>
              <a:t>Cash Spreadsheet Overhaul</a:t>
            </a:r>
          </a:p>
          <a:p>
            <a:endParaRPr lang="en-US" dirty="0">
              <a:solidFill>
                <a:srgbClr val="FF0000"/>
              </a:solidFill>
            </a:endParaRP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09/24/2024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3/25/2025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991544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864144"/>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35064">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KOM Target: </a:t>
                      </a:r>
                      <a:r>
                        <a:rPr kumimoji="0" lang="en-US" sz="1400" kern="1200" dirty="0">
                          <a:solidFill>
                            <a:schemeClr val="tx1"/>
                          </a:solidFill>
                          <a:latin typeface="+mn-lt"/>
                          <a:ea typeface="+mn-ea"/>
                          <a:cs typeface="+mn-cs"/>
                        </a:rPr>
                        <a:t>Improve cash reconciliation file functionality with formulas and increase reporting received to reduce daily reconciliation questions. </a:t>
                      </a:r>
                    </a:p>
                    <a:p>
                      <a:pPr>
                        <a:spcBef>
                          <a:spcPts val="0"/>
                        </a:spcBef>
                      </a:pPr>
                      <a:r>
                        <a:rPr lang="en-US" sz="1400" dirty="0">
                          <a:solidFill>
                            <a:schemeClr val="tx1"/>
                          </a:solidFill>
                        </a:rPr>
                        <a:t>Current KOM Status: 0%  </a:t>
                      </a:r>
                    </a:p>
                    <a:p>
                      <a:pPr>
                        <a:spcBef>
                          <a:spcPts val="0"/>
                        </a:spcBef>
                      </a:pPr>
                      <a:r>
                        <a:rPr lang="en-US" sz="1400" dirty="0">
                          <a:solidFill>
                            <a:srgbClr val="FF0000"/>
                          </a:solidFill>
                        </a:rPr>
                        <a:t>Target Completion: June 30</a:t>
                      </a:r>
                      <a:r>
                        <a:rPr lang="en-US" sz="1400" baseline="30000" dirty="0">
                          <a:solidFill>
                            <a:srgbClr val="FF0000"/>
                          </a:solidFill>
                        </a:rPr>
                        <a:t>th</a:t>
                      </a:r>
                      <a:r>
                        <a:rPr lang="en-US" sz="1400" dirty="0">
                          <a:solidFill>
                            <a:srgbClr val="FF0000"/>
                          </a:solidFill>
                        </a:rPr>
                        <a:t> 2025</a:t>
                      </a:r>
                    </a:p>
                    <a:p>
                      <a:pPr>
                        <a:spcBef>
                          <a:spcPts val="0"/>
                        </a:spcBef>
                      </a:pPr>
                      <a:endParaRPr lang="en-US" sz="1400" dirty="0"/>
                    </a:p>
                  </a:txBody>
                  <a:tcPr/>
                </a:tc>
                <a:extLst>
                  <a:ext uri="{0D108BD9-81ED-4DB2-BD59-A6C34878D82A}">
                    <a16:rowId xmlns:a16="http://schemas.microsoft.com/office/drawing/2014/main" val="10001"/>
                  </a:ext>
                </a:extLst>
              </a:tr>
              <a:tr h="370840">
                <a:tc>
                  <a:txBody>
                    <a:bodyPr/>
                    <a:lstStyle/>
                    <a:p>
                      <a:pPr>
                        <a:spcBef>
                          <a:spcPts val="0"/>
                        </a:spcBef>
                      </a:pPr>
                      <a:endParaRPr lang="en-US" sz="1400" dirty="0"/>
                    </a:p>
                  </a:txBody>
                  <a:tcPr/>
                </a:tc>
                <a:extLst>
                  <a:ext uri="{0D108BD9-81ED-4DB2-BD59-A6C34878D82A}">
                    <a16:rowId xmlns:a16="http://schemas.microsoft.com/office/drawing/2014/main" val="1746977758"/>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a:t>
                      </a:r>
                      <a:r>
                        <a:rPr lang="en-US" sz="1400" dirty="0">
                          <a:solidFill>
                            <a:schemeClr val="tx1"/>
                          </a:solidFill>
                        </a:rPr>
                        <a:t>Danielle Kapanke &amp; Kendra Saul</a:t>
                      </a:r>
                    </a:p>
                    <a:p>
                      <a:r>
                        <a:rPr lang="en-US" sz="1400" dirty="0">
                          <a:solidFill>
                            <a:schemeClr val="tx1"/>
                          </a:solidFill>
                        </a:rPr>
                        <a:t>Members:</a:t>
                      </a:r>
                      <a:r>
                        <a:rPr lang="en-US" sz="1400" baseline="0" dirty="0">
                          <a:solidFill>
                            <a:schemeClr val="tx1"/>
                          </a:solidFill>
                        </a:rPr>
                        <a:t> Accounting and PFS teams.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460626"/>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The current cash posting spreadsheet is based off the  spreadsheet used to post to SAP. Formulas have not always been updated and items have not always been added in a user-friendly way – both on the PFS (inputs) side but also on the Accounting side. Improvements will also help training/usage for new staff.</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482056"/>
          <a:ext cx="4848224" cy="231648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Daily cash posting and monthly accounting reconciliations can be time consuming and streamlining and overhauling the current spreadsheet will help to increase our efficiency and accuracy. This will free up time to work on other projects – and increased accuracy will help find and fix issues prior to impacting external customers.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Cash Spreadsheet Overhaul</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47524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024437"/>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421987">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936465">
                <a:tc>
                  <a:txBody>
                    <a:bodyPr/>
                    <a:lstStyle/>
                    <a:p>
                      <a:r>
                        <a:rPr lang="en-US" sz="1600" dirty="0">
                          <a:solidFill>
                            <a:schemeClr val="tx1"/>
                          </a:solidFill>
                        </a:rPr>
                        <a:t>Start time study of current process.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Assess the average time to post and reconcile so that we can establish a baseline.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Ongoing – some data coming in – realizing the this is very dependent on the day, and difficult to track.</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880877240"/>
                  </a:ext>
                </a:extLst>
              </a:tr>
              <a:tr h="1213935">
                <a:tc>
                  <a:txBody>
                    <a:bodyPr/>
                    <a:lstStyle/>
                    <a:p>
                      <a:r>
                        <a:rPr lang="en-US" sz="1600" dirty="0">
                          <a:solidFill>
                            <a:schemeClr val="tx1"/>
                          </a:solidFill>
                        </a:rPr>
                        <a:t>Meet with PFS posting Team. Kendra will be approaching from the PFS side as a part of Emerging Leaders.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Assess their usage/review of the spreadsheet and determine what could work better.</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December – Kick off meeting on 12/16 PFS and Acct present</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760646711"/>
                  </a:ext>
                </a:extLst>
              </a:tr>
              <a:tr h="936465">
                <a:tc>
                  <a:txBody>
                    <a:bodyPr/>
                    <a:lstStyle/>
                    <a:p>
                      <a:r>
                        <a:rPr lang="en-US" sz="1600" dirty="0">
                          <a:solidFill>
                            <a:schemeClr val="tx1"/>
                          </a:solidFill>
                        </a:rPr>
                        <a:t>Review spreadsheet and brainstorm talking points from the accounting side.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Work with Mary to figure out where things can be tweaked.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December – Discussed at kick off meeting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268077819"/>
                  </a:ext>
                </a:extLst>
              </a:tr>
              <a:tr h="936465">
                <a:tc>
                  <a:txBody>
                    <a:bodyPr/>
                    <a:lstStyle/>
                    <a:p>
                      <a:r>
                        <a:rPr lang="en-US" sz="1600" dirty="0">
                          <a:solidFill>
                            <a:srgbClr val="FF0000"/>
                          </a:solidFill>
                        </a:rPr>
                        <a:t>Start experimenting with formula improvements for items identified in meeting.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FF0000"/>
                          </a:solidFill>
                        </a:rPr>
                        <a:t>See what capabilities Excel has to streamline this process.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FF0000"/>
                          </a:solidFill>
                        </a:rPr>
                        <a:t>April-June 2025</a:t>
                      </a:r>
                    </a:p>
                    <a:p>
                      <a:endParaRPr lang="en-US" sz="16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57962739"/>
                  </a:ext>
                </a:extLst>
              </a:tr>
              <a:tr h="421987">
                <a:tc>
                  <a:txBody>
                    <a:bodyPr/>
                    <a:lstStyle/>
                    <a:p>
                      <a:r>
                        <a:rPr lang="en-US" sz="1600" dirty="0">
                          <a:solidFill>
                            <a:srgbClr val="FF0000"/>
                          </a:solidFill>
                        </a:rPr>
                        <a:t>Identify additional reports to reduce investigation time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FF0000"/>
                          </a:solidFill>
                        </a:rPr>
                        <a:t>Work with PFS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April- June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77800514"/>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422055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37EB9B29-D793-D3C7-24C7-3A9A90140DCC}"/>
              </a:ext>
            </a:extLst>
          </p:cNvPr>
          <p:cNvSpPr txBox="1"/>
          <p:nvPr/>
        </p:nvSpPr>
        <p:spPr>
          <a:xfrm>
            <a:off x="1041400" y="1943100"/>
            <a:ext cx="9334500"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Kick off Meeting take aways – 12/16/24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 Tabs are ok – better than on sheet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 PFS wants variances easier to identify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 PFS also wants more ability to verify balances/fix variances on their own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 Legacy amounts are not needed everywhere – but should be an option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 Additional columns for batch numbers aren’t needed – but ARE using rows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 Develop PFS capability to recon credit cards daily – may need end of month 			touch base, but not biweekly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Schedule additional meetings with Kendra/Mary to review progress and identify specific changes in file.</a:t>
            </a:r>
          </a:p>
        </p:txBody>
      </p:sp>
    </p:spTree>
    <p:extLst>
      <p:ext uri="{BB962C8B-B14F-4D97-AF65-F5344CB8AC3E}">
        <p14:creationId xmlns:p14="http://schemas.microsoft.com/office/powerpoint/2010/main" val="10316568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NO – Started exploring needs and wants - working closely with Kendra on how this can also benefit from the PFS side. Starting to work on layout and design for new process.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0" y="2176546"/>
          <a:ext cx="10312401" cy="1171064"/>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34467">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836597">
                <a:tc>
                  <a:txBody>
                    <a:bodyPr/>
                    <a:lstStyle/>
                    <a:p>
                      <a:pPr marL="285750" indent="-285750">
                        <a:spcBef>
                          <a:spcPts val="0"/>
                        </a:spcBef>
                        <a:buFont typeface="Arial" panose="020B0604020202020204" pitchFamily="34" charset="0"/>
                        <a:buChar char="•"/>
                      </a:pPr>
                      <a:r>
                        <a:rPr lang="en-US" sz="1400" dirty="0">
                          <a:solidFill>
                            <a:srgbClr val="FF0000"/>
                          </a:solidFill>
                        </a:rPr>
                        <a:t>Kickoff meeting was helpful to see different uses and needs with the spreadsheet. Continue this dialogue as we move forward.</a:t>
                      </a:r>
                    </a:p>
                    <a:p>
                      <a:pPr marL="285750" indent="-285750">
                        <a:spcBef>
                          <a:spcPts val="0"/>
                        </a:spcBef>
                        <a:buFont typeface="Arial" panose="020B0604020202020204" pitchFamily="34" charset="0"/>
                        <a:buChar char="•"/>
                      </a:pP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1" y="3531877"/>
          <a:ext cx="10312401" cy="26898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85775">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085850">
                <a:tc>
                  <a:txBody>
                    <a:bodyPr/>
                    <a:lstStyle/>
                    <a:p>
                      <a:pPr marL="285750" indent="-285750">
                        <a:spcBef>
                          <a:spcPts val="0"/>
                        </a:spcBef>
                        <a:buFont typeface="Arial" panose="020B0604020202020204" pitchFamily="34" charset="0"/>
                        <a:buChar char="•"/>
                      </a:pPr>
                      <a:r>
                        <a:rPr lang="en-US" sz="1400" dirty="0">
                          <a:solidFill>
                            <a:srgbClr val="FF0000"/>
                          </a:solidFill>
                        </a:rPr>
                        <a:t>Additional team meeting to determine specific formulas to add and update in file.  </a:t>
                      </a:r>
                    </a:p>
                    <a:p>
                      <a:pPr marL="285750" indent="-285750">
                        <a:spcBef>
                          <a:spcPts val="0"/>
                        </a:spcBef>
                        <a:buFont typeface="Arial" panose="020B0604020202020204" pitchFamily="34" charset="0"/>
                        <a:buChar char="•"/>
                      </a:pPr>
                      <a:r>
                        <a:rPr lang="en-US" sz="1400" dirty="0">
                          <a:solidFill>
                            <a:srgbClr val="FF0000"/>
                          </a:solidFill>
                        </a:rPr>
                        <a:t>List items that cause reconciliation issues and determine if reports exist that can assist.</a:t>
                      </a:r>
                    </a:p>
                    <a:p>
                      <a:pPr marL="285750" indent="-285750">
                        <a:spcBef>
                          <a:spcPts val="0"/>
                        </a:spcBef>
                        <a:buFont typeface="Arial" panose="020B0604020202020204" pitchFamily="34" charset="0"/>
                        <a:buChar char="•"/>
                      </a:pPr>
                      <a:r>
                        <a:rPr lang="en-US" sz="1400" dirty="0">
                          <a:solidFill>
                            <a:srgbClr val="FF0000"/>
                          </a:solidFill>
                        </a:rPr>
                        <a:t>Remove old items no longer used from file to increase ease of use of reconciliation file. </a:t>
                      </a:r>
                    </a:p>
                  </a:txBody>
                  <a:tcPr/>
                </a:tc>
                <a:extLst>
                  <a:ext uri="{0D108BD9-81ED-4DB2-BD59-A6C34878D82A}">
                    <a16:rowId xmlns:a16="http://schemas.microsoft.com/office/drawing/2014/main" val="10001"/>
                  </a:ext>
                </a:extLst>
              </a:tr>
              <a:tr h="1085850">
                <a:tc>
                  <a:txBody>
                    <a:bodyPr/>
                    <a:lstStyle/>
                    <a:p>
                      <a:pPr marL="285750" indent="-285750">
                        <a:spcBef>
                          <a:spcPts val="0"/>
                        </a:spcBef>
                        <a:buFont typeface="Arial" panose="020B0604020202020204" pitchFamily="34" charset="0"/>
                        <a:buChar char="•"/>
                      </a:pPr>
                      <a:endParaRPr lang="en-US" sz="1400" dirty="0">
                        <a:solidFill>
                          <a:srgbClr val="FF0000"/>
                        </a:solidFill>
                      </a:endParaRPr>
                    </a:p>
                  </a:txBody>
                  <a:tcPr/>
                </a:tc>
                <a:extLst>
                  <a:ext uri="{0D108BD9-81ED-4DB2-BD59-A6C34878D82A}">
                    <a16:rowId xmlns:a16="http://schemas.microsoft.com/office/drawing/2014/main" val="3985793489"/>
                  </a:ext>
                </a:extLst>
              </a:tr>
            </a:tbl>
          </a:graphicData>
        </a:graphic>
      </p:graphicFrame>
      <p:graphicFrame>
        <p:nvGraphicFramePr>
          <p:cNvPr id="14" name="Table 13"/>
          <p:cNvGraphicFramePr>
            <a:graphicFrameLocks noGrp="1"/>
          </p:cNvGraphicFramePr>
          <p:nvPr/>
        </p:nvGraphicFramePr>
        <p:xfrm>
          <a:off x="727070" y="5252142"/>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78374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Accounting</a:t>
            </a:r>
          </a:p>
        </p:txBody>
      </p:sp>
      <p:sp>
        <p:nvSpPr>
          <p:cNvPr id="3" name="Subtitle 2"/>
          <p:cNvSpPr>
            <a:spLocks noGrp="1"/>
          </p:cNvSpPr>
          <p:nvPr>
            <p:ph type="subTitle" idx="1"/>
          </p:nvPr>
        </p:nvSpPr>
        <p:spPr/>
        <p:txBody>
          <a:bodyPr/>
          <a:lstStyle/>
          <a:p>
            <a:r>
              <a:rPr lang="en-US" dirty="0"/>
              <a:t>Upgrade Multiview and Convert QuickBooks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a:t>
                      </a:r>
                      <a:r>
                        <a:rPr lang="en-US" sz="1400" b="1" baseline="0" dirty="0">
                          <a:solidFill>
                            <a:schemeClr val="tx1"/>
                          </a:solidFill>
                        </a:rPr>
                        <a:t>1/23/2024</a:t>
                      </a:r>
                      <a:r>
                        <a:rPr lang="en-US" sz="1400" b="1" baseline="0" dirty="0">
                          <a:solidFill>
                            <a:srgbClr val="820000"/>
                          </a:solidFill>
                        </a:rPr>
                        <a:t>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a:t>
                      </a:r>
                      <a:r>
                        <a:rPr lang="en-US" sz="1400" b="1" baseline="0" dirty="0">
                          <a:solidFill>
                            <a:srgbClr val="FF0000"/>
                          </a:solidFill>
                        </a:rPr>
                        <a:t>3/25/2025</a:t>
                      </a:r>
                      <a:endParaRPr lang="en-US" sz="1400" b="1"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8961108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6"/>
          <a:ext cx="10312401" cy="13716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64079">
                <a:tc>
                  <a:txBody>
                    <a:bodyPr/>
                    <a:lstStyle/>
                    <a:p>
                      <a:r>
                        <a:rPr lang="en-US" sz="1300" dirty="0"/>
                        <a:t>Goal(s):</a:t>
                      </a:r>
                      <a:endParaRPr lang="en-US" sz="1300" b="0" dirty="0"/>
                    </a:p>
                  </a:txBody>
                  <a:tcPr/>
                </a:tc>
                <a:extLst>
                  <a:ext uri="{0D108BD9-81ED-4DB2-BD59-A6C34878D82A}">
                    <a16:rowId xmlns:a16="http://schemas.microsoft.com/office/drawing/2014/main" val="10000"/>
                  </a:ext>
                </a:extLst>
              </a:tr>
              <a:tr h="878921">
                <a:tc>
                  <a:txBody>
                    <a:bodyPr/>
                    <a:lstStyle/>
                    <a:p>
                      <a:pPr>
                        <a:spcBef>
                          <a:spcPts val="0"/>
                        </a:spcBef>
                      </a:pPr>
                      <a:r>
                        <a:rPr lang="en-US" sz="1300" dirty="0"/>
                        <a:t>KOM Target:  </a:t>
                      </a:r>
                      <a:r>
                        <a:rPr lang="en-US" sz="1300" dirty="0">
                          <a:solidFill>
                            <a:schemeClr val="tx1"/>
                          </a:solidFill>
                        </a:rPr>
                        <a:t>Upgrade Multiview to V23 by </a:t>
                      </a:r>
                      <a:r>
                        <a:rPr lang="en-US" sz="1300" dirty="0">
                          <a:solidFill>
                            <a:srgbClr val="FF0000"/>
                          </a:solidFill>
                        </a:rPr>
                        <a:t>April 30, 2025</a:t>
                      </a:r>
                      <a:r>
                        <a:rPr lang="en-US" sz="1300" dirty="0">
                          <a:solidFill>
                            <a:schemeClr val="tx1"/>
                          </a:solidFill>
                        </a:rPr>
                        <a:t>.  </a:t>
                      </a:r>
                    </a:p>
                    <a:p>
                      <a:pPr>
                        <a:spcBef>
                          <a:spcPts val="0"/>
                        </a:spcBef>
                      </a:pPr>
                      <a:endParaRPr lang="en-US" sz="1300" dirty="0">
                        <a:solidFill>
                          <a:schemeClr val="tx1"/>
                        </a:solidFill>
                      </a:endParaRPr>
                    </a:p>
                    <a:p>
                      <a:pPr>
                        <a:spcBef>
                          <a:spcPts val="0"/>
                        </a:spcBef>
                      </a:pPr>
                      <a:r>
                        <a:rPr lang="en-US" sz="1300" dirty="0">
                          <a:solidFill>
                            <a:schemeClr val="tx1"/>
                          </a:solidFill>
                        </a:rPr>
                        <a:t>After the upgrade to V23, reassess the need to convert Quick Books to Multiview. </a:t>
                      </a:r>
                    </a:p>
                    <a:p>
                      <a:pPr>
                        <a:spcBef>
                          <a:spcPts val="0"/>
                        </a:spcBef>
                      </a:pPr>
                      <a:endParaRPr lang="en-US" sz="1300" dirty="0"/>
                    </a:p>
                    <a:p>
                      <a:pPr>
                        <a:spcBef>
                          <a:spcPts val="0"/>
                        </a:spcBef>
                      </a:pPr>
                      <a:r>
                        <a:rPr lang="en-US" sz="1300" dirty="0"/>
                        <a:t>Current KOM Status:</a:t>
                      </a:r>
                      <a:r>
                        <a:rPr lang="en-US" sz="1300" dirty="0">
                          <a:solidFill>
                            <a:schemeClr val="tx1"/>
                          </a:solidFill>
                        </a:rPr>
                        <a:t>  We are an estimated </a:t>
                      </a:r>
                      <a:r>
                        <a:rPr lang="en-US" sz="1300" dirty="0">
                          <a:solidFill>
                            <a:srgbClr val="FF0000"/>
                          </a:solidFill>
                        </a:rPr>
                        <a:t>75% </a:t>
                      </a:r>
                      <a:r>
                        <a:rPr lang="en-US" sz="1300" dirty="0">
                          <a:solidFill>
                            <a:schemeClr val="tx1"/>
                          </a:solidFill>
                        </a:rPr>
                        <a:t>completed with Upgrade of Multiview.</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167966" y="5566166"/>
          <a:ext cx="3863654" cy="967630"/>
        </p:xfrm>
        <a:graphic>
          <a:graphicData uri="http://schemas.openxmlformats.org/drawingml/2006/table">
            <a:tbl>
              <a:tblPr firstRow="1" bandRow="1">
                <a:tableStyleId>{6E25E649-3F16-4E02-A733-19D2CDBF48F0}</a:tableStyleId>
              </a:tblPr>
              <a:tblGrid>
                <a:gridCol w="3863654">
                  <a:extLst>
                    <a:ext uri="{9D8B030D-6E8A-4147-A177-3AD203B41FA5}">
                      <a16:colId xmlns:a16="http://schemas.microsoft.com/office/drawing/2014/main" val="20000"/>
                    </a:ext>
                  </a:extLst>
                </a:gridCol>
              </a:tblGrid>
              <a:tr h="306966">
                <a:tc>
                  <a:txBody>
                    <a:bodyPr/>
                    <a:lstStyle/>
                    <a:p>
                      <a:r>
                        <a:rPr lang="en-US" sz="1300" dirty="0"/>
                        <a:t>Team:</a:t>
                      </a:r>
                    </a:p>
                  </a:txBody>
                  <a:tcPr/>
                </a:tc>
                <a:extLst>
                  <a:ext uri="{0D108BD9-81ED-4DB2-BD59-A6C34878D82A}">
                    <a16:rowId xmlns:a16="http://schemas.microsoft.com/office/drawing/2014/main" val="10000"/>
                  </a:ext>
                </a:extLst>
              </a:tr>
              <a:tr h="660664">
                <a:tc>
                  <a:txBody>
                    <a:bodyPr/>
                    <a:lstStyle/>
                    <a:p>
                      <a:r>
                        <a:rPr lang="en-US" sz="1300" dirty="0"/>
                        <a:t>Project </a:t>
                      </a:r>
                      <a:r>
                        <a:rPr lang="en-US" sz="1300" dirty="0">
                          <a:solidFill>
                            <a:schemeClr val="tx1"/>
                          </a:solidFill>
                        </a:rPr>
                        <a:t>Leader: Brian Swain</a:t>
                      </a:r>
                    </a:p>
                    <a:p>
                      <a:r>
                        <a:rPr lang="en-US" sz="1300" dirty="0">
                          <a:solidFill>
                            <a:schemeClr val="tx1"/>
                          </a:solidFill>
                        </a:rPr>
                        <a:t>Members:</a:t>
                      </a:r>
                      <a:r>
                        <a:rPr lang="en-US" sz="1300" baseline="0" dirty="0">
                          <a:solidFill>
                            <a:schemeClr val="tx1"/>
                          </a:solidFill>
                        </a:rPr>
                        <a:t> Accounting Team</a:t>
                      </a:r>
                      <a:endParaRPr lang="en-US" sz="13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599" y="2725030"/>
          <a:ext cx="6363401" cy="2758440"/>
        </p:xfrm>
        <a:graphic>
          <a:graphicData uri="http://schemas.openxmlformats.org/drawingml/2006/table">
            <a:tbl>
              <a:tblPr firstRow="1" bandRow="1">
                <a:tableStyleId>{6E25E649-3F16-4E02-A733-19D2CDBF48F0}</a:tableStyleId>
              </a:tblPr>
              <a:tblGrid>
                <a:gridCol w="6363401">
                  <a:extLst>
                    <a:ext uri="{9D8B030D-6E8A-4147-A177-3AD203B41FA5}">
                      <a16:colId xmlns:a16="http://schemas.microsoft.com/office/drawing/2014/main" val="20000"/>
                    </a:ext>
                  </a:extLst>
                </a:gridCol>
              </a:tblGrid>
              <a:tr h="276569">
                <a:tc>
                  <a:txBody>
                    <a:bodyPr/>
                    <a:lstStyle/>
                    <a:p>
                      <a:r>
                        <a:rPr lang="en-US" sz="1300" dirty="0"/>
                        <a:t>Background:</a:t>
                      </a:r>
                      <a:endParaRPr lang="en-US" sz="1300" b="0" dirty="0"/>
                    </a:p>
                  </a:txBody>
                  <a:tcPr/>
                </a:tc>
                <a:extLst>
                  <a:ext uri="{0D108BD9-81ED-4DB2-BD59-A6C34878D82A}">
                    <a16:rowId xmlns:a16="http://schemas.microsoft.com/office/drawing/2014/main" val="10000"/>
                  </a:ext>
                </a:extLst>
              </a:tr>
              <a:tr h="370840">
                <a:tc>
                  <a:txBody>
                    <a:bodyPr/>
                    <a:lstStyle/>
                    <a:p>
                      <a:pPr>
                        <a:spcBef>
                          <a:spcPts val="0"/>
                        </a:spcBef>
                      </a:pPr>
                      <a:r>
                        <a:rPr lang="en-US" sz="1300" baseline="0" dirty="0">
                          <a:solidFill>
                            <a:schemeClr val="tx1"/>
                          </a:solidFill>
                        </a:rPr>
                        <a:t>Since this project was started, Multiview released a new version of their software (V23). Unlike prior version releases, the change from V22 (our current version) to V23 is significant and changes the software to a web-based interface. Prior version releases have had minimal changes and impact to the way we use the software. Since this one is such a big change, MV is requiring us to upgrade our test environment and perform testing in that environment before upgrading our production environment. </a:t>
                      </a:r>
                    </a:p>
                    <a:p>
                      <a:pPr>
                        <a:spcBef>
                          <a:spcPts val="0"/>
                        </a:spcBef>
                      </a:pPr>
                      <a:endParaRPr lang="en-US" sz="1300" baseline="0" dirty="0">
                        <a:solidFill>
                          <a:schemeClr val="tx1"/>
                        </a:solidFill>
                      </a:endParaRPr>
                    </a:p>
                    <a:p>
                      <a:pPr>
                        <a:spcBef>
                          <a:spcPts val="0"/>
                        </a:spcBef>
                      </a:pPr>
                      <a:r>
                        <a:rPr lang="en-US" sz="1300" baseline="0" dirty="0">
                          <a:solidFill>
                            <a:schemeClr val="tx1"/>
                          </a:solidFill>
                        </a:rPr>
                        <a:t>It is important that we ensure the system is working correctly before we upgrade to the new version in our production environment so we can continue to process transactions. We also need to become familiar with the software so we can be more efficient when we start using it.</a:t>
                      </a:r>
                      <a:endParaRPr lang="en-US" sz="13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7167966" y="2743322"/>
          <a:ext cx="3881034" cy="2822844"/>
        </p:xfrm>
        <a:graphic>
          <a:graphicData uri="http://schemas.openxmlformats.org/drawingml/2006/table">
            <a:tbl>
              <a:tblPr firstRow="1" bandRow="1">
                <a:tableStyleId>{6E25E649-3F16-4E02-A733-19D2CDBF48F0}</a:tableStyleId>
              </a:tblPr>
              <a:tblGrid>
                <a:gridCol w="3881034">
                  <a:extLst>
                    <a:ext uri="{9D8B030D-6E8A-4147-A177-3AD203B41FA5}">
                      <a16:colId xmlns:a16="http://schemas.microsoft.com/office/drawing/2014/main" val="20000"/>
                    </a:ext>
                  </a:extLst>
                </a:gridCol>
              </a:tblGrid>
              <a:tr h="289331">
                <a:tc>
                  <a:txBody>
                    <a:bodyPr/>
                    <a:lstStyle/>
                    <a:p>
                      <a:r>
                        <a:rPr lang="en-US" sz="1300" dirty="0"/>
                        <a:t>Driver:</a:t>
                      </a:r>
                      <a:endParaRPr lang="en-US" sz="1300" b="0" baseline="0" dirty="0"/>
                    </a:p>
                  </a:txBody>
                  <a:tcPr/>
                </a:tc>
                <a:extLst>
                  <a:ext uri="{0D108BD9-81ED-4DB2-BD59-A6C34878D82A}">
                    <a16:rowId xmlns:a16="http://schemas.microsoft.com/office/drawing/2014/main" val="10000"/>
                  </a:ext>
                </a:extLst>
              </a:tr>
              <a:tr h="2533284">
                <a:tc>
                  <a:txBody>
                    <a:bodyPr/>
                    <a:lstStyle/>
                    <a:p>
                      <a:pPr>
                        <a:spcBef>
                          <a:spcPts val="0"/>
                        </a:spcBef>
                      </a:pPr>
                      <a:r>
                        <a:rPr lang="en-US" sz="1300" dirty="0">
                          <a:solidFill>
                            <a:schemeClr val="tx1"/>
                          </a:solidFill>
                        </a:rPr>
                        <a:t>We need to upgrade to the new version so we can take advantage of enhancements to the software. This needs to be completed before we can continue with the assessment of whether to convert </a:t>
                      </a:r>
                      <a:r>
                        <a:rPr lang="en-US" sz="1300" dirty="0" err="1">
                          <a:solidFill>
                            <a:schemeClr val="tx1"/>
                          </a:solidFill>
                        </a:rPr>
                        <a:t>Quickbooks</a:t>
                      </a:r>
                      <a:r>
                        <a:rPr lang="en-US" sz="1300" dirty="0">
                          <a:solidFill>
                            <a:schemeClr val="tx1"/>
                          </a:solidFill>
                        </a:rPr>
                        <a:t> financials to Multiview Financials.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Upgrade MV and Convert QuickBooks</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35535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2" y="1211730"/>
          <a:ext cx="10312400" cy="568409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5962">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896129">
                <a:tc>
                  <a:txBody>
                    <a:bodyPr/>
                    <a:lstStyle/>
                    <a:p>
                      <a:r>
                        <a:rPr lang="en-US" sz="1300" dirty="0">
                          <a:solidFill>
                            <a:schemeClr val="tx1"/>
                          </a:solidFill>
                        </a:rPr>
                        <a:t>Convert our test environment from V22 to V23.</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chemeClr val="tx1"/>
                          </a:solidFill>
                        </a:rPr>
                        <a:t>We need to test the new version before upgrading our production environment.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chemeClr val="tx1"/>
                          </a:solidFill>
                        </a:rPr>
                        <a:t>August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627971238"/>
                  </a:ext>
                </a:extLst>
              </a:tr>
              <a:tr h="896129">
                <a:tc>
                  <a:txBody>
                    <a:bodyPr/>
                    <a:lstStyle/>
                    <a:p>
                      <a:r>
                        <a:rPr lang="en-US" sz="1300" dirty="0">
                          <a:solidFill>
                            <a:schemeClr val="tx1"/>
                          </a:solidFill>
                        </a:rPr>
                        <a:t>Research changes made in V23 by reading the release notes and understand how they impact Stoughton Health.</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chemeClr val="tx1"/>
                          </a:solidFill>
                        </a:rPr>
                        <a:t>Understanding how changes may impact our processes needs to be completed before the upgrade so adjustments to these processes can be made first.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rgbClr val="FF0000"/>
                          </a:solidFill>
                        </a:rPr>
                        <a:t>November 2024 – 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952814">
                <a:tc>
                  <a:txBody>
                    <a:bodyPr/>
                    <a:lstStyle/>
                    <a:p>
                      <a:pPr marL="0" indent="0">
                        <a:buFontTx/>
                        <a:buNone/>
                      </a:pPr>
                      <a:r>
                        <a:rPr lang="en-US" sz="1300" dirty="0">
                          <a:solidFill>
                            <a:schemeClr val="tx1"/>
                          </a:solidFill>
                        </a:rPr>
                        <a:t>Identify key processes and functions performed in MV and develop a plan to test them in V23 in our test environment.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chemeClr val="tx1"/>
                          </a:solidFill>
                        </a:rPr>
                        <a:t>To know what to test and who should perform the testing so we can make a detailed upgrade plan.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rgbClr val="FF0000"/>
                          </a:solidFill>
                        </a:rPr>
                        <a:t>December 2024 – March 2025</a:t>
                      </a:r>
                    </a:p>
                    <a:p>
                      <a:endParaRPr lang="en-US" sz="13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617330011"/>
                  </a:ext>
                </a:extLst>
              </a:tr>
              <a:tr h="728484">
                <a:tc>
                  <a:txBody>
                    <a:bodyPr/>
                    <a:lstStyle/>
                    <a:p>
                      <a:r>
                        <a:rPr lang="en-US" sz="1300" dirty="0">
                          <a:solidFill>
                            <a:schemeClr val="tx1"/>
                          </a:solidFill>
                        </a:rPr>
                        <a:t>Develop a testing plan and have the team members that currently perform the tasks in V22 perform them in the test environment on V23.</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This will allow us to ensure that the system is working properly, and we know how to complete key tasks before going live in our production environment.</a:t>
                      </a:r>
                    </a:p>
                    <a:p>
                      <a:endParaRPr lang="en-US" sz="13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rgbClr val="FF0000"/>
                          </a:solidFill>
                        </a:rPr>
                        <a:t>December 2024 – 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1096985">
                <a:tc>
                  <a:txBody>
                    <a:bodyPr/>
                    <a:lstStyle/>
                    <a:p>
                      <a:r>
                        <a:rPr lang="en-US" sz="1300" dirty="0">
                          <a:solidFill>
                            <a:schemeClr val="tx1"/>
                          </a:solidFill>
                        </a:rPr>
                        <a:t>Schedule the conversion to V23 and troubleshoot any issues.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chemeClr val="tx1"/>
                          </a:solidFill>
                        </a:rPr>
                        <a:t>To complete the upgrade and resolve any issues as soon as possible.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rgbClr val="FF0000"/>
                          </a:solidFill>
                        </a:rPr>
                        <a:t>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2408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D526EFD3-521A-EF47-5ED8-D9CA784E6BF1}"/>
              </a:ext>
            </a:extLst>
          </p:cNvPr>
          <p:cNvSpPr txBox="1"/>
          <p:nvPr/>
        </p:nvSpPr>
        <p:spPr>
          <a:xfrm>
            <a:off x="752959" y="1396976"/>
            <a:ext cx="1085532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Lucida Sans Unicode"/>
                <a:ea typeface="+mn-ea"/>
                <a:cs typeface="+mn-cs"/>
              </a:rPr>
              <a:t>As of the date these slides were prepared, we have converted our test environment to V23 and tested approximately 75% of the tasks on our testing plan. See below for a snip of that plan.</a:t>
            </a:r>
          </a:p>
        </p:txBody>
      </p:sp>
      <p:pic>
        <p:nvPicPr>
          <p:cNvPr id="5" name="Picture 4">
            <a:extLst>
              <a:ext uri="{FF2B5EF4-FFF2-40B4-BE49-F238E27FC236}">
                <a16:creationId xmlns:a16="http://schemas.microsoft.com/office/drawing/2014/main" id="{F7D604B5-556F-44EA-F557-81B7CA7B1651}"/>
              </a:ext>
            </a:extLst>
          </p:cNvPr>
          <p:cNvPicPr>
            <a:picLocks noChangeAspect="1"/>
          </p:cNvPicPr>
          <p:nvPr/>
        </p:nvPicPr>
        <p:blipFill>
          <a:blip r:embed="rId5"/>
          <a:stretch>
            <a:fillRect/>
          </a:stretch>
        </p:blipFill>
        <p:spPr>
          <a:xfrm>
            <a:off x="4006756" y="2043307"/>
            <a:ext cx="3586273" cy="4446716"/>
          </a:xfrm>
          <a:prstGeom prst="rect">
            <a:avLst/>
          </a:prstGeom>
        </p:spPr>
      </p:pic>
    </p:spTree>
    <p:extLst>
      <p:ext uri="{BB962C8B-B14F-4D97-AF65-F5344CB8AC3E}">
        <p14:creationId xmlns:p14="http://schemas.microsoft.com/office/powerpoint/2010/main" val="40113013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Testing is going well. Based on the tasks that we have tested, we have found that all the functionality in V22 is also in V23, it just looks different.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7" y="2063643"/>
          <a:ext cx="10312401" cy="198141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5697">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605718">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rgbClr val="FF0000"/>
                          </a:solidFill>
                        </a:rPr>
                        <a:t>A change in V23 allows invoice approvers to change / update information within workflow. In V22 only the distribution coding could be changed.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rgbClr val="FF0000"/>
                          </a:solidFill>
                        </a:rPr>
                        <a:t>There will be some settings that need to be changed and/or setup behind the scenes in order to obtain access profiles and security roles to match between V22 and V23. This is the result of some changes in the forms that are available or not available in V23.</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rgbClr val="FF0000"/>
                          </a:solidFill>
                        </a:rPr>
                        <a:t>V23 takes some time to get used to. The change from a forms-based interface to a web-based interface is a much different look and feel.</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7" y="3944320"/>
          <a:ext cx="10312401" cy="203652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629471">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407051">
                <a:tc>
                  <a:txBody>
                    <a:bodyPr/>
                    <a:lstStyle/>
                    <a:p>
                      <a:pPr marL="285750" indent="-285750">
                        <a:spcBef>
                          <a:spcPts val="0"/>
                        </a:spcBef>
                        <a:buFontTx/>
                        <a:buChar char="-"/>
                      </a:pPr>
                      <a:r>
                        <a:rPr lang="en-US" sz="1400" dirty="0">
                          <a:solidFill>
                            <a:srgbClr val="FF0000"/>
                          </a:solidFill>
                        </a:rPr>
                        <a:t>Schedule the conversion of the production environment the week of April 14</a:t>
                      </a:r>
                      <a:r>
                        <a:rPr lang="en-US" sz="1400" baseline="30000" dirty="0">
                          <a:solidFill>
                            <a:srgbClr val="FF0000"/>
                          </a:solidFill>
                        </a:rPr>
                        <a:t>th</a:t>
                      </a:r>
                      <a:endParaRPr lang="en-US" sz="1400" dirty="0">
                        <a:solidFill>
                          <a:srgbClr val="FF0000"/>
                        </a:solidFill>
                      </a:endParaRPr>
                    </a:p>
                    <a:p>
                      <a:pPr marL="285750" indent="-285750">
                        <a:spcBef>
                          <a:spcPts val="0"/>
                        </a:spcBef>
                        <a:buFontTx/>
                        <a:buChar char="-"/>
                      </a:pPr>
                      <a:r>
                        <a:rPr lang="en-US" sz="1400" dirty="0">
                          <a:solidFill>
                            <a:srgbClr val="FF0000"/>
                          </a:solidFill>
                        </a:rPr>
                        <a:t>Test with a few selected Managers and Staff that Requestion materials </a:t>
                      </a:r>
                      <a:r>
                        <a:rPr lang="en-US" sz="1400">
                          <a:solidFill>
                            <a:srgbClr val="FF0000"/>
                          </a:solidFill>
                        </a:rPr>
                        <a:t>in MV to </a:t>
                      </a:r>
                      <a:r>
                        <a:rPr lang="en-US" sz="1400" dirty="0">
                          <a:solidFill>
                            <a:srgbClr val="FF0000"/>
                          </a:solidFill>
                        </a:rPr>
                        <a:t>develop training materials</a:t>
                      </a:r>
                    </a:p>
                    <a:p>
                      <a:pPr marL="285750" indent="-285750">
                        <a:spcBef>
                          <a:spcPts val="0"/>
                        </a:spcBef>
                        <a:buFontTx/>
                        <a:buChar char="-"/>
                      </a:pPr>
                      <a:r>
                        <a:rPr lang="en-US" sz="1400" dirty="0">
                          <a:solidFill>
                            <a:srgbClr val="FF0000"/>
                          </a:solidFill>
                        </a:rPr>
                        <a:t>Send out communication to all MV users with training material prior to April conversion date</a:t>
                      </a:r>
                    </a:p>
                    <a:p>
                      <a:pPr marL="285750" indent="-285750">
                        <a:spcBef>
                          <a:spcPts val="0"/>
                        </a:spcBef>
                        <a:buFontTx/>
                        <a:buChar char="-"/>
                      </a:pPr>
                      <a:r>
                        <a:rPr lang="en-US" sz="1400" dirty="0">
                          <a:solidFill>
                            <a:srgbClr val="FF0000"/>
                          </a:solidFill>
                        </a:rPr>
                        <a:t>Help users as they begin using V23 after upgrade conversion in Mid- April</a:t>
                      </a:r>
                    </a:p>
                    <a:p>
                      <a:pPr marL="285750" indent="-285750">
                        <a:spcBef>
                          <a:spcPts val="0"/>
                        </a:spcBef>
                        <a:buFontTx/>
                        <a:buChar char="-"/>
                      </a:pPr>
                      <a:r>
                        <a:rPr lang="en-US" sz="1400" dirty="0">
                          <a:solidFill>
                            <a:srgbClr val="FF0000"/>
                          </a:solidFill>
                        </a:rPr>
                        <a:t>Troubleshoot any processes that need further addressing in V23 after upgrade</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7" y="5702879"/>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chemeClr val="tx1"/>
                          </a:solidFill>
                        </a:rPr>
                        <a:t>NO</a:t>
                      </a:r>
                    </a:p>
                    <a:p>
                      <a:pPr>
                        <a:spcBef>
                          <a:spcPts val="0"/>
                        </a:spcBef>
                      </a:pPr>
                      <a:r>
                        <a:rPr lang="en-US" sz="1400" baseline="0" dirty="0">
                          <a:solidFill>
                            <a:schemeClr val="tx1"/>
                          </a:solidFill>
                        </a:rPr>
                        <a:t>Project still in progress, project to continue: YES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0463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51350" y="1213469"/>
          <a:ext cx="10063943" cy="4663944"/>
        </p:xfrm>
        <a:graphic>
          <a:graphicData uri="http://schemas.openxmlformats.org/drawingml/2006/table">
            <a:tbl>
              <a:tblPr firstRow="1" bandRow="1">
                <a:tableStyleId>{6E25E649-3F16-4E02-A733-19D2CDBF48F0}</a:tableStyleId>
              </a:tblPr>
              <a:tblGrid>
                <a:gridCol w="3143287">
                  <a:extLst>
                    <a:ext uri="{9D8B030D-6E8A-4147-A177-3AD203B41FA5}">
                      <a16:colId xmlns:a16="http://schemas.microsoft.com/office/drawing/2014/main" val="20000"/>
                    </a:ext>
                  </a:extLst>
                </a:gridCol>
                <a:gridCol w="4400992">
                  <a:extLst>
                    <a:ext uri="{9D8B030D-6E8A-4147-A177-3AD203B41FA5}">
                      <a16:colId xmlns:a16="http://schemas.microsoft.com/office/drawing/2014/main" val="20001"/>
                    </a:ext>
                  </a:extLst>
                </a:gridCol>
                <a:gridCol w="2519664">
                  <a:extLst>
                    <a:ext uri="{9D8B030D-6E8A-4147-A177-3AD203B41FA5}">
                      <a16:colId xmlns:a16="http://schemas.microsoft.com/office/drawing/2014/main" val="20002"/>
                    </a:ext>
                  </a:extLst>
                </a:gridCol>
              </a:tblGrid>
              <a:tr h="321072">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595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Evaluate new employees utilizing job strength functional screen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Evaluating to make sure new employees can fully meeting the physical demands of the job to reduce risk of injury in the workplace.  Feedback on whether screenings meet needs or not.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tx1"/>
                          </a:solidFill>
                          <a:latin typeface="Arial" panose="020B0604020202020204" pitchFamily="34" charset="0"/>
                          <a:cs typeface="Arial" panose="020B0604020202020204" pitchFamily="34" charset="0"/>
                        </a:rPr>
                        <a:t>December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545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Job categories and workflow beyond the physical job description – return to work, new hire, competencies, manager roles</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Review workflows identified and compliance with ADA laws beyond the scope of the rehab QM project.</a:t>
                      </a:r>
                    </a:p>
                    <a:p>
                      <a:endParaRPr lang="en-US"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tx1"/>
                          </a:solidFill>
                          <a:latin typeface="Arial" panose="020B0604020202020204" pitchFamily="34" charset="0"/>
                          <a:cs typeface="Arial" panose="020B0604020202020204" pitchFamily="34" charset="0"/>
                        </a:rPr>
                        <a:t>January 2025</a:t>
                      </a:r>
                    </a:p>
                    <a:p>
                      <a:endParaRPr lang="en-US" sz="1050" b="0" baseline="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692834">
                <a:tc>
                  <a:txBody>
                    <a:bodyPr/>
                    <a:lstStyle/>
                    <a:p>
                      <a:r>
                        <a:rPr lang="en-US" sz="1050" dirty="0">
                          <a:solidFill>
                            <a:schemeClr val="tx1"/>
                          </a:solidFill>
                          <a:latin typeface="Arial" panose="020B0604020202020204" pitchFamily="34" charset="0"/>
                          <a:cs typeface="Arial" panose="020B0604020202020204" pitchFamily="34" charset="0"/>
                        </a:rPr>
                        <a:t>Develop frequency and process for evaluating current employees' ability to meet physical demands of their job</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50" dirty="0">
                          <a:solidFill>
                            <a:schemeClr val="tx1"/>
                          </a:solidFill>
                          <a:latin typeface="Arial" panose="020B0604020202020204" pitchFamily="34" charset="0"/>
                          <a:cs typeface="Arial" panose="020B0604020202020204" pitchFamily="34" charset="0"/>
                        </a:rPr>
                        <a:t>Employees are evaluated prior to starting work, but do not get re-evaluated at this time.  With an aging workforce, we should be evaluating employees on a regular basis to ensure they are still physically able to meet job duties.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50" b="0" baseline="0" dirty="0">
                          <a:solidFill>
                            <a:schemeClr val="tx1"/>
                          </a:solidFill>
                          <a:latin typeface="Arial" panose="020B0604020202020204" pitchFamily="34" charset="0"/>
                          <a:cs typeface="Arial" panose="020B0604020202020204" pitchFamily="34" charset="0"/>
                        </a:rPr>
                        <a:t>Start 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868162421"/>
                  </a:ext>
                </a:extLst>
              </a:tr>
              <a:tr h="691076">
                <a:tc>
                  <a:txBody>
                    <a:bodyPr/>
                    <a:lstStyle/>
                    <a:p>
                      <a:r>
                        <a:rPr lang="en-US" sz="1050" dirty="0">
                          <a:solidFill>
                            <a:schemeClr val="tx1"/>
                          </a:solidFill>
                          <a:latin typeface="Arial" panose="020B0604020202020204" pitchFamily="34" charset="0"/>
                          <a:cs typeface="Arial" panose="020B0604020202020204" pitchFamily="34" charset="0"/>
                        </a:rPr>
                        <a:t>Evaluate current employees based on above process.</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Evaluating current employees to determine their ability to physically meet demands of current role reduces risk of injury by identifying employees that may not be able to meet the physical demands and developing a process for strengthening or re-assignment of job roles.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50" b="0" baseline="0" dirty="0">
                          <a:solidFill>
                            <a:schemeClr val="tx1"/>
                          </a:solidFill>
                          <a:latin typeface="Arial" panose="020B0604020202020204" pitchFamily="34" charset="0"/>
                          <a:cs typeface="Arial" panose="020B0604020202020204" pitchFamily="34" charset="0"/>
                        </a:rPr>
                        <a:t>TBD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53451038"/>
                  </a:ext>
                </a:extLst>
              </a:tr>
              <a:tr h="416756">
                <a:tc>
                  <a:txBody>
                    <a:bodyPr/>
                    <a:lstStyle/>
                    <a:p>
                      <a:r>
                        <a:rPr lang="en-US" sz="1050" dirty="0">
                          <a:solidFill>
                            <a:schemeClr val="tx1"/>
                          </a:solidFill>
                          <a:latin typeface="Arial" panose="020B0604020202020204" pitchFamily="34" charset="0"/>
                          <a:cs typeface="Arial" panose="020B0604020202020204" pitchFamily="34" charset="0"/>
                        </a:rPr>
                        <a:t>Update job descriptions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50" dirty="0">
                          <a:solidFill>
                            <a:schemeClr val="tx1"/>
                          </a:solidFill>
                          <a:latin typeface="Arial" panose="020B0604020202020204" pitchFamily="34" charset="0"/>
                          <a:cs typeface="Arial" panose="020B0604020202020204" pitchFamily="34" charset="0"/>
                        </a:rPr>
                        <a:t>Work with HR to make sure job descriptions have the correct job category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50" b="0" baseline="0" dirty="0">
                          <a:solidFill>
                            <a:schemeClr val="tx1"/>
                          </a:solidFill>
                          <a:latin typeface="Arial" panose="020B0604020202020204" pitchFamily="34" charset="0"/>
                          <a:cs typeface="Arial" panose="020B0604020202020204" pitchFamily="34" charset="0"/>
                        </a:rPr>
                        <a:t>Start April 2025</a:t>
                      </a:r>
                    </a:p>
                    <a:p>
                      <a:endParaRPr lang="en-US" sz="1050" b="0" baseline="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702572507"/>
                  </a:ext>
                </a:extLst>
              </a:tr>
              <a:tr h="1251412">
                <a:tc>
                  <a:txBody>
                    <a:bodyPr/>
                    <a:lstStyle/>
                    <a:p>
                      <a:r>
                        <a:rPr lang="en-US" sz="1050" dirty="0">
                          <a:solidFill>
                            <a:schemeClr val="tx1"/>
                          </a:solidFill>
                          <a:latin typeface="Arial" panose="020B0604020202020204" pitchFamily="34" charset="0"/>
                          <a:cs typeface="Arial" panose="020B0604020202020204" pitchFamily="34" charset="0"/>
                        </a:rPr>
                        <a:t>Meet with Forum to review job categories and discuss implementation of functional screens for current employees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50" dirty="0">
                          <a:solidFill>
                            <a:schemeClr val="tx1"/>
                          </a:solidFill>
                          <a:latin typeface="Arial" panose="020B0604020202020204" pitchFamily="34" charset="0"/>
                          <a:cs typeface="Arial" panose="020B0604020202020204" pitchFamily="34" charset="0"/>
                        </a:rPr>
                        <a:t>The managers know their employee’s job duties best, so they can verify the correct job strength category is determined.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50" b="0" baseline="0" dirty="0">
                          <a:solidFill>
                            <a:schemeClr val="tx1"/>
                          </a:solidFill>
                          <a:latin typeface="Arial" panose="020B0604020202020204" pitchFamily="34" charset="0"/>
                          <a:cs typeface="Arial" panose="020B0604020202020204" pitchFamily="34" charset="0"/>
                        </a:rPr>
                        <a:t>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67860457"/>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91302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PR/Marketing</a:t>
            </a:r>
          </a:p>
        </p:txBody>
      </p:sp>
      <p:sp>
        <p:nvSpPr>
          <p:cNvPr id="3" name="Subtitle 2"/>
          <p:cNvSpPr>
            <a:spLocks noGrp="1"/>
          </p:cNvSpPr>
          <p:nvPr>
            <p:ph type="subTitle" idx="1"/>
          </p:nvPr>
        </p:nvSpPr>
        <p:spPr/>
        <p:txBody>
          <a:bodyPr/>
          <a:lstStyle/>
          <a:p>
            <a:r>
              <a:rPr lang="en-US" dirty="0"/>
              <a:t>Onboarding New Employees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03/25/2025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6410621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a:t>
                      </a:r>
                      <a:r>
                        <a:rPr lang="en-US" sz="1400" dirty="0">
                          <a:solidFill>
                            <a:srgbClr val="FF0000"/>
                          </a:solidFill>
                        </a:rPr>
                        <a:t>Implement updated/improved new employee onboarding by 9/30/2025.  (4 steps to reach full implementation)</a:t>
                      </a:r>
                    </a:p>
                    <a:p>
                      <a:pPr>
                        <a:spcBef>
                          <a:spcPts val="0"/>
                        </a:spcBef>
                      </a:pPr>
                      <a:r>
                        <a:rPr lang="en-US" sz="1400" dirty="0"/>
                        <a:t>Current KOM Status: </a:t>
                      </a:r>
                      <a:r>
                        <a:rPr lang="en-US" sz="1400" dirty="0">
                          <a:solidFill>
                            <a:srgbClr val="FF0000"/>
                          </a:solidFill>
                        </a:rPr>
                        <a:t>Step 1: Initiation, completed.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 PR/Marketing </a:t>
                      </a:r>
                    </a:p>
                  </a:txBody>
                  <a:tcPr/>
                </a:tc>
                <a:extLst>
                  <a:ext uri="{0D108BD9-81ED-4DB2-BD59-A6C34878D82A}">
                    <a16:rowId xmlns:a16="http://schemas.microsoft.com/office/drawing/2014/main" val="10000"/>
                  </a:ext>
                </a:extLst>
              </a:tr>
              <a:tr h="370840">
                <a:tc>
                  <a:txBody>
                    <a:bodyPr/>
                    <a:lstStyle/>
                    <a:p>
                      <a:r>
                        <a:rPr lang="en-US" sz="1400" dirty="0"/>
                        <a:t>Project Leader: Kate Stanard</a:t>
                      </a:r>
                    </a:p>
                    <a:p>
                      <a:r>
                        <a:rPr lang="en-US" sz="1400" dirty="0"/>
                        <a:t>Members:</a:t>
                      </a:r>
                      <a:r>
                        <a:rPr lang="en-US" sz="1400" baseline="0" dirty="0"/>
                        <a:t> Laura Mays, Linda Schaefer, Kelly Perna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47346" y="2792095"/>
          <a:ext cx="5348654" cy="2170497"/>
        </p:xfrm>
        <a:graphic>
          <a:graphicData uri="http://schemas.openxmlformats.org/drawingml/2006/table">
            <a:tbl>
              <a:tblPr firstRow="1" bandRow="1">
                <a:tableStyleId>{6E25E649-3F16-4E02-A733-19D2CDBF48F0}</a:tableStyleId>
              </a:tblPr>
              <a:tblGrid>
                <a:gridCol w="5348654">
                  <a:extLst>
                    <a:ext uri="{9D8B030D-6E8A-4147-A177-3AD203B41FA5}">
                      <a16:colId xmlns:a16="http://schemas.microsoft.com/office/drawing/2014/main" val="20000"/>
                    </a:ext>
                  </a:extLst>
                </a:gridCol>
              </a:tblGrid>
              <a:tr h="664143">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438977">
                <a:tc>
                  <a:txBody>
                    <a:bodyPr/>
                    <a:lstStyle/>
                    <a:p>
                      <a:pPr>
                        <a:spcBef>
                          <a:spcPts val="0"/>
                        </a:spcBef>
                      </a:pPr>
                      <a:r>
                        <a:rPr lang="en-US" sz="1300" dirty="0">
                          <a:solidFill>
                            <a:srgbClr val="FF0000"/>
                          </a:solidFill>
                        </a:rPr>
                        <a:t>The PR/Marketing department used a generalized onboarding checklist that was not tailored to the PR/marketing team or the Community Health &amp; Wellness Center (CHWC). Developing a more customized process was recommended to better align with specific department needs and administration’s initiative to improve onboarding across all departments.</a:t>
                      </a:r>
                      <a:endParaRPr lang="en-US" sz="1300" baseline="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77843"/>
          <a:ext cx="4848224" cy="2364987"/>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50046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633467">
                <a:tc>
                  <a:txBody>
                    <a:bodyPr/>
                    <a:lstStyle/>
                    <a:p>
                      <a:pPr>
                        <a:spcBef>
                          <a:spcPts val="0"/>
                        </a:spcBef>
                      </a:pPr>
                      <a:r>
                        <a:rPr lang="en-US" sz="1300" dirty="0">
                          <a:solidFill>
                            <a:srgbClr val="FF0000"/>
                          </a:solidFill>
                        </a:rPr>
                        <a:t>A strong onboarding process sets employees up for long-term success. Tailoring it to the PR/Marketing department enhances engagement, productivity, and collaboration. This initiative aligns with the strategic plan by building a knowledgeable workforce and improving overall efficiency.</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126549" y="710260"/>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New Employee Onboarding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582966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805680"/>
        </p:xfrm>
        <a:graphic>
          <a:graphicData uri="http://schemas.openxmlformats.org/drawingml/2006/table">
            <a:tbl>
              <a:tblPr firstRow="1" bandRow="1">
                <a:tableStyleId>{6E25E649-3F16-4E02-A733-19D2CDBF48F0}</a:tableStyleId>
              </a:tblPr>
              <a:tblGrid>
                <a:gridCol w="3314106">
                  <a:extLst>
                    <a:ext uri="{9D8B030D-6E8A-4147-A177-3AD203B41FA5}">
                      <a16:colId xmlns:a16="http://schemas.microsoft.com/office/drawing/2014/main" val="20000"/>
                    </a:ext>
                  </a:extLst>
                </a:gridCol>
                <a:gridCol w="3282532">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solidFill>
                            <a:srgbClr val="FF0000"/>
                          </a:solidFill>
                        </a:rPr>
                        <a:t>Set initial meeting with PR Director.</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Develop goals and interventions to meet project needs.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February 17,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200" dirty="0">
                          <a:solidFill>
                            <a:srgbClr val="FF0000"/>
                          </a:solidFill>
                        </a:rPr>
                        <a:t>Review current onboarding checklist/process for the PR/Marketing department.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Reviewing the current process helped identify gaps and ensure a more tailored, effective onboarding approach.</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March 5,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714354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0" name="Table 9">
            <a:extLst>
              <a:ext uri="{FF2B5EF4-FFF2-40B4-BE49-F238E27FC236}">
                <a16:creationId xmlns:a16="http://schemas.microsoft.com/office/drawing/2014/main" id="{67C4C490-3520-5604-17FD-FC13FB401FD1}"/>
              </a:ext>
            </a:extLst>
          </p:cNvPr>
          <p:cNvGraphicFramePr>
            <a:graphicFrameLocks noGrp="1"/>
          </p:cNvGraphicFramePr>
          <p:nvPr/>
        </p:nvGraphicFramePr>
        <p:xfrm>
          <a:off x="903480" y="1870302"/>
          <a:ext cx="10385040" cy="3117395"/>
        </p:xfrm>
        <a:graphic>
          <a:graphicData uri="http://schemas.openxmlformats.org/drawingml/2006/table">
            <a:tbl>
              <a:tblPr firstRow="1" bandRow="1">
                <a:tableStyleId>{5C22544A-7EE6-4342-B048-85BDC9FD1C3A}</a:tableStyleId>
              </a:tblPr>
              <a:tblGrid>
                <a:gridCol w="5192520">
                  <a:extLst>
                    <a:ext uri="{9D8B030D-6E8A-4147-A177-3AD203B41FA5}">
                      <a16:colId xmlns:a16="http://schemas.microsoft.com/office/drawing/2014/main" val="3028084597"/>
                    </a:ext>
                  </a:extLst>
                </a:gridCol>
                <a:gridCol w="5192520">
                  <a:extLst>
                    <a:ext uri="{9D8B030D-6E8A-4147-A177-3AD203B41FA5}">
                      <a16:colId xmlns:a16="http://schemas.microsoft.com/office/drawing/2014/main" val="2688736640"/>
                    </a:ext>
                  </a:extLst>
                </a:gridCol>
              </a:tblGrid>
              <a:tr h="623479">
                <a:tc>
                  <a:txBody>
                    <a:bodyPr/>
                    <a:lstStyle/>
                    <a:p>
                      <a:r>
                        <a:rPr lang="en-US" dirty="0"/>
                        <a:t>Action Item</a:t>
                      </a:r>
                    </a:p>
                  </a:txBody>
                  <a:tcPr/>
                </a:tc>
                <a:tc>
                  <a:txBody>
                    <a:bodyPr/>
                    <a:lstStyle/>
                    <a:p>
                      <a:r>
                        <a:rPr lang="en-US" dirty="0"/>
                        <a:t>Completion </a:t>
                      </a:r>
                    </a:p>
                  </a:txBody>
                  <a:tcPr/>
                </a:tc>
                <a:extLst>
                  <a:ext uri="{0D108BD9-81ED-4DB2-BD59-A6C34878D82A}">
                    <a16:rowId xmlns:a16="http://schemas.microsoft.com/office/drawing/2014/main" val="1880612199"/>
                  </a:ext>
                </a:extLst>
              </a:tr>
              <a:tr h="623479">
                <a:tc>
                  <a:txBody>
                    <a:bodyPr/>
                    <a:lstStyle/>
                    <a:p>
                      <a:r>
                        <a:rPr lang="en-US" dirty="0">
                          <a:solidFill>
                            <a:srgbClr val="FF0000"/>
                          </a:solidFill>
                        </a:rPr>
                        <a:t>Initiation </a:t>
                      </a:r>
                    </a:p>
                  </a:txBody>
                  <a:tcPr/>
                </a:tc>
                <a:tc>
                  <a:txBody>
                    <a:bodyPr/>
                    <a:lstStyle/>
                    <a:p>
                      <a:r>
                        <a:rPr lang="en-US" dirty="0">
                          <a:solidFill>
                            <a:srgbClr val="FF0000"/>
                          </a:solidFill>
                        </a:rPr>
                        <a:t>Completed</a:t>
                      </a:r>
                    </a:p>
                  </a:txBody>
                  <a:tcPr/>
                </a:tc>
                <a:extLst>
                  <a:ext uri="{0D108BD9-81ED-4DB2-BD59-A6C34878D82A}">
                    <a16:rowId xmlns:a16="http://schemas.microsoft.com/office/drawing/2014/main" val="2685838108"/>
                  </a:ext>
                </a:extLst>
              </a:tr>
              <a:tr h="623479">
                <a:tc>
                  <a:txBody>
                    <a:bodyPr/>
                    <a:lstStyle/>
                    <a:p>
                      <a:r>
                        <a:rPr lang="en-US" dirty="0">
                          <a:solidFill>
                            <a:srgbClr val="FF0000"/>
                          </a:solidFill>
                        </a:rPr>
                        <a:t>Planning </a:t>
                      </a:r>
                    </a:p>
                  </a:txBody>
                  <a:tcPr/>
                </a:tc>
                <a:tc>
                  <a:txBody>
                    <a:bodyPr/>
                    <a:lstStyle/>
                    <a:p>
                      <a:r>
                        <a:rPr lang="en-US" dirty="0">
                          <a:solidFill>
                            <a:srgbClr val="FF0000"/>
                          </a:solidFill>
                        </a:rPr>
                        <a:t>In progress</a:t>
                      </a:r>
                    </a:p>
                  </a:txBody>
                  <a:tcPr/>
                </a:tc>
                <a:extLst>
                  <a:ext uri="{0D108BD9-81ED-4DB2-BD59-A6C34878D82A}">
                    <a16:rowId xmlns:a16="http://schemas.microsoft.com/office/drawing/2014/main" val="2966019097"/>
                  </a:ext>
                </a:extLst>
              </a:tr>
              <a:tr h="623479">
                <a:tc>
                  <a:txBody>
                    <a:bodyPr/>
                    <a:lstStyle/>
                    <a:p>
                      <a:r>
                        <a:rPr lang="en-US" dirty="0">
                          <a:solidFill>
                            <a:srgbClr val="FF0000"/>
                          </a:solidFill>
                        </a:rPr>
                        <a:t>Execution</a:t>
                      </a:r>
                    </a:p>
                  </a:txBody>
                  <a:tcPr/>
                </a:tc>
                <a:tc>
                  <a:txBody>
                    <a:bodyPr/>
                    <a:lstStyle/>
                    <a:p>
                      <a:endParaRPr lang="en-US" dirty="0"/>
                    </a:p>
                  </a:txBody>
                  <a:tcPr/>
                </a:tc>
                <a:extLst>
                  <a:ext uri="{0D108BD9-81ED-4DB2-BD59-A6C34878D82A}">
                    <a16:rowId xmlns:a16="http://schemas.microsoft.com/office/drawing/2014/main" val="402510619"/>
                  </a:ext>
                </a:extLst>
              </a:tr>
              <a:tr h="623479">
                <a:tc>
                  <a:txBody>
                    <a:bodyPr/>
                    <a:lstStyle/>
                    <a:p>
                      <a:r>
                        <a:rPr lang="en-US" dirty="0">
                          <a:solidFill>
                            <a:srgbClr val="FF0000"/>
                          </a:solidFill>
                        </a:rPr>
                        <a:t>Closure </a:t>
                      </a:r>
                    </a:p>
                  </a:txBody>
                  <a:tcPr/>
                </a:tc>
                <a:tc>
                  <a:txBody>
                    <a:bodyPr/>
                    <a:lstStyle/>
                    <a:p>
                      <a:endParaRPr lang="en-US" dirty="0"/>
                    </a:p>
                  </a:txBody>
                  <a:tcPr/>
                </a:tc>
                <a:extLst>
                  <a:ext uri="{0D108BD9-81ED-4DB2-BD59-A6C34878D82A}">
                    <a16:rowId xmlns:a16="http://schemas.microsoft.com/office/drawing/2014/main" val="2479713027"/>
                  </a:ext>
                </a:extLst>
              </a:tr>
            </a:tbl>
          </a:graphicData>
        </a:graphic>
      </p:graphicFrame>
    </p:spTree>
    <p:extLst>
      <p:ext uri="{BB962C8B-B14F-4D97-AF65-F5344CB8AC3E}">
        <p14:creationId xmlns:p14="http://schemas.microsoft.com/office/powerpoint/2010/main" val="35964418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903045" y="-25549"/>
            <a:ext cx="1238156" cy="1270456"/>
          </a:xfrm>
          <a:prstGeom prst="rect">
            <a:avLst/>
          </a:prstGeom>
        </p:spPr>
      </p:pic>
      <p:sp>
        <p:nvSpPr>
          <p:cNvPr id="10" name="Rectangle 9"/>
          <p:cNvSpPr/>
          <p:nvPr/>
        </p:nvSpPr>
        <p:spPr>
          <a:xfrm>
            <a:off x="9477655" y="188357"/>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042587"/>
          <a:ext cx="10312401" cy="67848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7649">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Ongoing.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1760434"/>
          <a:ext cx="10312401" cy="23164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7346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rgbClr val="FF0000"/>
                          </a:solidFill>
                        </a:rPr>
                        <a:t>Historically, PR/Marketing attempted to have orientation checklists similar for all departments, but this is not practical as each department has different needs. </a:t>
                      </a:r>
                    </a:p>
                    <a:p>
                      <a:pPr>
                        <a:spcBef>
                          <a:spcPts val="0"/>
                        </a:spcBef>
                      </a:pPr>
                      <a:r>
                        <a:rPr lang="en-US" sz="1200" dirty="0">
                          <a:solidFill>
                            <a:srgbClr val="FF0000"/>
                          </a:solidFill>
                        </a:rPr>
                        <a:t>We learned that the marketing department needs a tailored onboarding process due to our offsite location and unique needs that differ from other departments. </a:t>
                      </a:r>
                    </a:p>
                    <a:p>
                      <a:pPr>
                        <a:spcBef>
                          <a:spcPts val="0"/>
                        </a:spcBef>
                      </a:pPr>
                      <a:r>
                        <a:rPr lang="en-US" sz="1200" dirty="0">
                          <a:solidFill>
                            <a:srgbClr val="FF0000"/>
                          </a:solidFill>
                        </a:rPr>
                        <a:t>The main barrier is starting fresh with a new checklist, using other departments as a base while also adding new items specific to our marketing department.</a:t>
                      </a:r>
                    </a:p>
                    <a:p>
                      <a:pPr>
                        <a:spcBef>
                          <a:spcPts val="0"/>
                        </a:spcBef>
                      </a:pPr>
                      <a:endParaRPr lang="en-US" sz="1200" dirty="0">
                        <a:solidFill>
                          <a:srgbClr val="FF0000"/>
                        </a:solidFill>
                      </a:endParaRP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243521"/>
          <a:ext cx="10312401" cy="3517305"/>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259968">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3563">
                <a:tc>
                  <a:txBody>
                    <a:bodyPr/>
                    <a:lstStyle/>
                    <a:p>
                      <a:pPr>
                        <a:spcBef>
                          <a:spcPts val="0"/>
                        </a:spcBef>
                      </a:pPr>
                      <a:r>
                        <a:rPr lang="en-US" sz="1200" dirty="0"/>
                        <a:t>Action: </a:t>
                      </a:r>
                      <a:r>
                        <a:rPr lang="en-US" sz="1200" dirty="0">
                          <a:solidFill>
                            <a:srgbClr val="FF0000"/>
                          </a:solidFill>
                        </a:rPr>
                        <a:t>Set up meeting with department. </a:t>
                      </a:r>
                    </a:p>
                  </a:txBody>
                  <a:tcPr/>
                </a:tc>
                <a:tc>
                  <a:txBody>
                    <a:bodyPr/>
                    <a:lstStyle/>
                    <a:p>
                      <a:pPr>
                        <a:spcBef>
                          <a:spcPts val="0"/>
                        </a:spcBef>
                      </a:pPr>
                      <a:r>
                        <a:rPr lang="en-US" sz="1400" dirty="0"/>
                        <a:t>Assigned To: </a:t>
                      </a:r>
                      <a:r>
                        <a:rPr lang="en-US" sz="1400" dirty="0">
                          <a:solidFill>
                            <a:srgbClr val="FF0000"/>
                          </a:solidFill>
                        </a:rPr>
                        <a:t>Kate</a:t>
                      </a:r>
                    </a:p>
                  </a:txBody>
                  <a:tcPr/>
                </a:tc>
                <a:tc>
                  <a:txBody>
                    <a:bodyPr/>
                    <a:lstStyle/>
                    <a:p>
                      <a:pPr>
                        <a:spcBef>
                          <a:spcPts val="0"/>
                        </a:spcBef>
                      </a:pPr>
                      <a:r>
                        <a:rPr lang="en-US" sz="1400" dirty="0"/>
                        <a:t>Due Date:</a:t>
                      </a:r>
                      <a:r>
                        <a:rPr lang="en-US" sz="1400" dirty="0">
                          <a:solidFill>
                            <a:srgbClr val="FF0000"/>
                          </a:solidFill>
                        </a:rPr>
                        <a:t>3/30/2025</a:t>
                      </a:r>
                    </a:p>
                  </a:txBody>
                  <a:tcPr/>
                </a:tc>
                <a:extLst>
                  <a:ext uri="{0D108BD9-81ED-4DB2-BD59-A6C34878D82A}">
                    <a16:rowId xmlns:a16="http://schemas.microsoft.com/office/drawing/2014/main" val="10001"/>
                  </a:ext>
                </a:extLst>
              </a:tr>
              <a:tr h="203563">
                <a:tc>
                  <a:txBody>
                    <a:bodyPr/>
                    <a:lstStyle/>
                    <a:p>
                      <a:pPr>
                        <a:spcBef>
                          <a:spcPts val="0"/>
                        </a:spcBef>
                      </a:pPr>
                      <a:r>
                        <a:rPr lang="en-US" sz="1200" dirty="0">
                          <a:solidFill>
                            <a:srgbClr val="FF0000"/>
                          </a:solidFill>
                        </a:rPr>
                        <a:t>Have employees review job description</a:t>
                      </a:r>
                    </a:p>
                  </a:txBody>
                  <a:tcPr/>
                </a:tc>
                <a:tc>
                  <a:txBody>
                    <a:bodyPr/>
                    <a:lstStyle/>
                    <a:p>
                      <a:pPr>
                        <a:spcBef>
                          <a:spcPts val="0"/>
                        </a:spcBef>
                      </a:pPr>
                      <a:r>
                        <a:rPr lang="en-US" sz="1400" dirty="0">
                          <a:solidFill>
                            <a:srgbClr val="FF0000"/>
                          </a:solidFill>
                        </a:rPr>
                        <a:t>PR/Marketing Team</a:t>
                      </a:r>
                    </a:p>
                  </a:txBody>
                  <a:tcPr/>
                </a:tc>
                <a:tc>
                  <a:txBody>
                    <a:bodyPr/>
                    <a:lstStyle/>
                    <a:p>
                      <a:pPr>
                        <a:spcBef>
                          <a:spcPts val="0"/>
                        </a:spcBef>
                      </a:pPr>
                      <a:r>
                        <a:rPr lang="en-US" sz="1400" dirty="0">
                          <a:solidFill>
                            <a:srgbClr val="FF0000"/>
                          </a:solidFill>
                        </a:rPr>
                        <a:t>4/30/2025</a:t>
                      </a:r>
                    </a:p>
                  </a:txBody>
                  <a:tcPr/>
                </a:tc>
                <a:extLst>
                  <a:ext uri="{0D108BD9-81ED-4DB2-BD59-A6C34878D82A}">
                    <a16:rowId xmlns:a16="http://schemas.microsoft.com/office/drawing/2014/main" val="2469417347"/>
                  </a:ext>
                </a:extLst>
              </a:tr>
              <a:tr h="253021">
                <a:tc>
                  <a:txBody>
                    <a:bodyPr/>
                    <a:lstStyle/>
                    <a:p>
                      <a:pPr>
                        <a:spcBef>
                          <a:spcPts val="0"/>
                        </a:spcBef>
                      </a:pPr>
                      <a:r>
                        <a:rPr lang="en-US" sz="1200" dirty="0">
                          <a:solidFill>
                            <a:srgbClr val="FF0000"/>
                          </a:solidFill>
                        </a:rPr>
                        <a:t>Begin making changes to general checklist </a:t>
                      </a:r>
                    </a:p>
                  </a:txBody>
                  <a:tcPr/>
                </a:tc>
                <a:tc>
                  <a:txBody>
                    <a:bodyPr/>
                    <a:lstStyle/>
                    <a:p>
                      <a:pPr>
                        <a:spcBef>
                          <a:spcPts val="0"/>
                        </a:spcBef>
                      </a:pPr>
                      <a:r>
                        <a:rPr lang="en-US" sz="1400" dirty="0">
                          <a:solidFill>
                            <a:srgbClr val="FF0000"/>
                          </a:solidFill>
                        </a:rPr>
                        <a:t>Kate</a:t>
                      </a:r>
                    </a:p>
                  </a:txBody>
                  <a:tcPr/>
                </a:tc>
                <a:tc>
                  <a:txBody>
                    <a:bodyPr/>
                    <a:lstStyle/>
                    <a:p>
                      <a:pPr>
                        <a:spcBef>
                          <a:spcPts val="0"/>
                        </a:spcBef>
                      </a:pPr>
                      <a:r>
                        <a:rPr lang="en-US" sz="1400" dirty="0">
                          <a:solidFill>
                            <a:srgbClr val="FF0000"/>
                          </a:solidFill>
                        </a:rPr>
                        <a:t>4/30/2025</a:t>
                      </a:r>
                    </a:p>
                  </a:txBody>
                  <a:tcPr/>
                </a:tc>
                <a:extLst>
                  <a:ext uri="{0D108BD9-81ED-4DB2-BD59-A6C34878D82A}">
                    <a16:rowId xmlns:a16="http://schemas.microsoft.com/office/drawing/2014/main" val="1068840150"/>
                  </a:ext>
                </a:extLst>
              </a:tr>
              <a:tr h="587843">
                <a:tc>
                  <a:txBody>
                    <a:bodyPr/>
                    <a:lstStyle/>
                    <a:p>
                      <a:pPr>
                        <a:spcBef>
                          <a:spcPts val="0"/>
                        </a:spcBef>
                      </a:pPr>
                      <a:r>
                        <a:rPr lang="en-US" sz="1200" dirty="0">
                          <a:solidFill>
                            <a:srgbClr val="FF0000"/>
                          </a:solidFill>
                        </a:rPr>
                        <a:t>Review/gather additional marketing specific policies to add to checklist</a:t>
                      </a:r>
                    </a:p>
                  </a:txBody>
                  <a:tcPr/>
                </a:tc>
                <a:tc>
                  <a:txBody>
                    <a:bodyPr/>
                    <a:lstStyle/>
                    <a:p>
                      <a:pPr>
                        <a:spcBef>
                          <a:spcPts val="0"/>
                        </a:spcBef>
                      </a:pPr>
                      <a:r>
                        <a:rPr lang="en-US" sz="1400" dirty="0">
                          <a:solidFill>
                            <a:srgbClr val="FF0000"/>
                          </a:solidFill>
                        </a:rPr>
                        <a:t>Kate</a:t>
                      </a:r>
                    </a:p>
                  </a:txBody>
                  <a:tcPr/>
                </a:tc>
                <a:tc>
                  <a:txBody>
                    <a:bodyPr/>
                    <a:lstStyle/>
                    <a:p>
                      <a:pPr>
                        <a:spcBef>
                          <a:spcPts val="0"/>
                        </a:spcBef>
                      </a:pPr>
                      <a:r>
                        <a:rPr lang="en-US" sz="1400" dirty="0">
                          <a:solidFill>
                            <a:srgbClr val="FF0000"/>
                          </a:solidFill>
                        </a:rPr>
                        <a:t>4/30/2025</a:t>
                      </a:r>
                    </a:p>
                  </a:txBody>
                  <a:tcPr/>
                </a:tc>
                <a:extLst>
                  <a:ext uri="{0D108BD9-81ED-4DB2-BD59-A6C34878D82A}">
                    <a16:rowId xmlns:a16="http://schemas.microsoft.com/office/drawing/2014/main" val="3582915231"/>
                  </a:ext>
                </a:extLst>
              </a:tr>
              <a:tr h="765382">
                <a:tc>
                  <a:txBody>
                    <a:bodyPr/>
                    <a:lstStyle/>
                    <a:p>
                      <a:pPr>
                        <a:spcBef>
                          <a:spcPts val="0"/>
                        </a:spcBef>
                      </a:pPr>
                      <a:r>
                        <a:rPr lang="en-US" sz="1200" dirty="0">
                          <a:solidFill>
                            <a:srgbClr val="FF0000"/>
                          </a:solidFill>
                        </a:rPr>
                        <a:t>Develop plan for new employees first week in department, mentor, welcome potluck, tour of building, go over panic button, </a:t>
                      </a:r>
                      <a:r>
                        <a:rPr lang="en-US" sz="1200" dirty="0" err="1">
                          <a:solidFill>
                            <a:srgbClr val="FF0000"/>
                          </a:solidFill>
                        </a:rPr>
                        <a:t>etc</a:t>
                      </a:r>
                      <a:r>
                        <a:rPr lang="en-US" sz="1200" dirty="0">
                          <a:solidFill>
                            <a:srgbClr val="FF0000"/>
                          </a:solidFill>
                        </a:rPr>
                        <a:t> </a:t>
                      </a:r>
                    </a:p>
                  </a:txBody>
                  <a:tcPr/>
                </a:tc>
                <a:tc>
                  <a:txBody>
                    <a:bodyPr/>
                    <a:lstStyle/>
                    <a:p>
                      <a:pPr>
                        <a:spcBef>
                          <a:spcPts val="0"/>
                        </a:spcBef>
                      </a:pPr>
                      <a:r>
                        <a:rPr lang="en-US" sz="1400" dirty="0">
                          <a:solidFill>
                            <a:srgbClr val="FF0000"/>
                          </a:solidFill>
                        </a:rPr>
                        <a:t>Kate</a:t>
                      </a:r>
                    </a:p>
                  </a:txBody>
                  <a:tcPr/>
                </a:tc>
                <a:tc>
                  <a:txBody>
                    <a:bodyPr/>
                    <a:lstStyle/>
                    <a:p>
                      <a:pPr>
                        <a:spcBef>
                          <a:spcPts val="0"/>
                        </a:spcBef>
                      </a:pPr>
                      <a:r>
                        <a:rPr lang="en-US" sz="1400">
                          <a:solidFill>
                            <a:srgbClr val="FF0000"/>
                          </a:solidFill>
                        </a:rPr>
                        <a:t>5/15/2025</a:t>
                      </a:r>
                      <a:endParaRPr lang="en-US" sz="1400" dirty="0">
                        <a:solidFill>
                          <a:srgbClr val="FF0000"/>
                        </a:solidFill>
                      </a:endParaRPr>
                    </a:p>
                  </a:txBody>
                  <a:tcPr/>
                </a:tc>
                <a:extLst>
                  <a:ext uri="{0D108BD9-81ED-4DB2-BD59-A6C34878D82A}">
                    <a16:rowId xmlns:a16="http://schemas.microsoft.com/office/drawing/2014/main" val="2484029857"/>
                  </a:ext>
                </a:extLst>
              </a:tr>
              <a:tr h="631044">
                <a:tc>
                  <a:txBody>
                    <a:bodyPr/>
                    <a:lstStyle/>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902797"/>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or NO</a:t>
                      </a:r>
                    </a:p>
                    <a:p>
                      <a:pPr>
                        <a:spcBef>
                          <a:spcPts val="0"/>
                        </a:spcBef>
                      </a:pPr>
                      <a:r>
                        <a:rPr lang="en-US" sz="1400" baseline="0" dirty="0"/>
                        <a:t>Project still in progress, project to continue: Enter YES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26490" y="22817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545638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Foundation</a:t>
            </a:r>
          </a:p>
        </p:txBody>
      </p:sp>
      <p:sp>
        <p:nvSpPr>
          <p:cNvPr id="3" name="Subtitle 2"/>
          <p:cNvSpPr>
            <a:spLocks noGrp="1"/>
          </p:cNvSpPr>
          <p:nvPr>
            <p:ph type="subTitle" idx="1"/>
          </p:nvPr>
        </p:nvSpPr>
        <p:spPr/>
        <p:txBody>
          <a:bodyPr/>
          <a:lstStyle/>
          <a:p>
            <a:r>
              <a:rPr lang="en-US" dirty="0"/>
              <a:t>Employee Giving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a:t>
                      </a:r>
                      <a:r>
                        <a:rPr lang="en-US" sz="1400" b="1" baseline="0">
                          <a:solidFill>
                            <a:srgbClr val="820000"/>
                          </a:solidFill>
                        </a:rPr>
                        <a:t>: 9/24/2024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a:t>
                      </a:r>
                      <a:r>
                        <a:rPr lang="en-US" sz="1400" b="1" baseline="0">
                          <a:solidFill>
                            <a:srgbClr val="820000"/>
                          </a:solidFill>
                        </a:rPr>
                        <a:t>: 12/3/2024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5442675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a:t>
                      </a:r>
                      <a:r>
                        <a:rPr lang="en-US" sz="1400" dirty="0">
                          <a:solidFill>
                            <a:schemeClr val="tx1"/>
                          </a:solidFill>
                        </a:rPr>
                        <a:t>Have 40% of employees give to the Stoughton Hospital Foundation. 155 employees out of 386 employees (number of employees on 10/1/2024)</a:t>
                      </a:r>
                    </a:p>
                    <a:p>
                      <a:pPr>
                        <a:spcBef>
                          <a:spcPts val="0"/>
                        </a:spcBef>
                      </a:pPr>
                      <a:endParaRPr lang="en-US" sz="1400" dirty="0">
                        <a:solidFill>
                          <a:schemeClr val="tx1"/>
                        </a:solidFill>
                      </a:endParaRPr>
                    </a:p>
                    <a:p>
                      <a:pPr>
                        <a:spcBef>
                          <a:spcPts val="0"/>
                        </a:spcBef>
                      </a:pPr>
                      <a:r>
                        <a:rPr lang="en-US" sz="1400" dirty="0"/>
                        <a:t>Current KOM Status: % of Employees giving</a:t>
                      </a:r>
                    </a:p>
                    <a:p>
                      <a:pPr>
                        <a:spcBef>
                          <a:spcPts val="0"/>
                        </a:spcBef>
                      </a:pPr>
                      <a:r>
                        <a:rPr lang="en-US" sz="1400" dirty="0">
                          <a:solidFill>
                            <a:schemeClr val="tx1"/>
                          </a:solidFill>
                        </a:rPr>
                        <a:t>FY24 final: 35%, 134/383 employees</a:t>
                      </a:r>
                    </a:p>
                    <a:p>
                      <a:pPr>
                        <a:spcBef>
                          <a:spcPts val="0"/>
                        </a:spcBef>
                      </a:pPr>
                      <a:r>
                        <a:rPr lang="en-US" sz="1400" dirty="0">
                          <a:solidFill>
                            <a:srgbClr val="FF0000"/>
                          </a:solidFill>
                        </a:rPr>
                        <a:t>FY25 current: 34%, 132/386 employees (as of 3/13/2025)</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243785"/>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Taylor Simonson</a:t>
                      </a:r>
                    </a:p>
                    <a:p>
                      <a:r>
                        <a:rPr lang="en-US" sz="1400" dirty="0"/>
                        <a:t>Members:</a:t>
                      </a:r>
                      <a:r>
                        <a:rPr lang="en-US" sz="1400" baseline="0" dirty="0"/>
                        <a:t> Laura Mays and Taylor Simonson</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3049542"/>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Stoughton Hospital Foundation Strategic Plan has a goal that states to increase employee total participation rate to at least 40%. </a:t>
                      </a:r>
                      <a:r>
                        <a:rPr lang="en-US" sz="1400" baseline="0" dirty="0">
                          <a:solidFill>
                            <a:schemeClr val="tx1"/>
                          </a:solidFill>
                        </a:rPr>
                        <a:t>With constant changes of the number of employees and use the number of employees from the first day of the fiscal year, it is growing increasingly harder to reach the goal of at least 40%.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300439" y="3049542"/>
          <a:ext cx="4748561" cy="1676400"/>
        </p:xfrm>
        <a:graphic>
          <a:graphicData uri="http://schemas.openxmlformats.org/drawingml/2006/table">
            <a:tbl>
              <a:tblPr firstRow="1" bandRow="1">
                <a:tableStyleId>{6E25E649-3F16-4E02-A733-19D2CDBF48F0}</a:tableStyleId>
              </a:tblPr>
              <a:tblGrid>
                <a:gridCol w="4748561">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Financial  - greater % of employees giving back helps when writing for grants or asking for money. </a:t>
                      </a:r>
                    </a:p>
                    <a:p>
                      <a:pPr>
                        <a:spcBef>
                          <a:spcPts val="0"/>
                        </a:spcBef>
                      </a:pPr>
                      <a:endParaRPr lang="en-US" sz="1400" dirty="0">
                        <a:solidFill>
                          <a:schemeClr val="tx1"/>
                        </a:solidFill>
                      </a:endParaRPr>
                    </a:p>
                    <a:p>
                      <a:pPr>
                        <a:spcBef>
                          <a:spcPts val="0"/>
                        </a:spcBef>
                      </a:pP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Employee Giving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573292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64593" y="1272010"/>
          <a:ext cx="10312400" cy="4844784"/>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24608">
                <a:tc>
                  <a:txBody>
                    <a:bodyPr/>
                    <a:lstStyle/>
                    <a:p>
                      <a:r>
                        <a:rPr lang="en-US" sz="14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53562">
                <a:tc>
                  <a:txBody>
                    <a:bodyPr/>
                    <a:lstStyle/>
                    <a:p>
                      <a:r>
                        <a:rPr lang="en-US" sz="1400" dirty="0">
                          <a:solidFill>
                            <a:schemeClr val="tx1"/>
                          </a:solidFill>
                        </a:rPr>
                        <a:t>Added ask in new employee orientation</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Post COVID-19</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640323">
                <a:tc>
                  <a:txBody>
                    <a:bodyPr/>
                    <a:lstStyle/>
                    <a:p>
                      <a:r>
                        <a:rPr lang="en-US" sz="1400" dirty="0">
                          <a:solidFill>
                            <a:schemeClr val="tx1"/>
                          </a:solidFill>
                        </a:rPr>
                        <a:t>Created EWC (employees who care)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 give an incentive to employees who choose to donate through payroll deduction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October 2022</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1200606">
                <a:tc>
                  <a:txBody>
                    <a:bodyPr/>
                    <a:lstStyle/>
                    <a:p>
                      <a:r>
                        <a:rPr lang="en-US" sz="1400" dirty="0">
                          <a:solidFill>
                            <a:schemeClr val="tx1"/>
                          </a:solidFill>
                        </a:rPr>
                        <a:t>Jump or Join at the Benefits Fair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 increase the number of employees enrolled in payroll deduction.</a:t>
                      </a:r>
                    </a:p>
                    <a:p>
                      <a:pPr marL="285750" indent="-285750">
                        <a:buFont typeface="Arial" panose="020B0604020202020204" pitchFamily="34" charset="0"/>
                        <a:buChar char="•"/>
                      </a:pPr>
                      <a:r>
                        <a:rPr lang="en-US" sz="1400" dirty="0">
                          <a:solidFill>
                            <a:schemeClr val="tx1"/>
                          </a:solidFill>
                        </a:rPr>
                        <a:t>9 employees increased giving</a:t>
                      </a:r>
                    </a:p>
                    <a:p>
                      <a:pPr marL="285750" indent="-285750">
                        <a:buFont typeface="Arial" panose="020B0604020202020204" pitchFamily="34" charset="0"/>
                        <a:buChar char="•"/>
                      </a:pPr>
                      <a:r>
                        <a:rPr lang="en-US" sz="1400" dirty="0">
                          <a:solidFill>
                            <a:schemeClr val="tx1"/>
                          </a:solidFill>
                        </a:rPr>
                        <a:t>9 employees started payroll deduction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November 13,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640323">
                <a:tc>
                  <a:txBody>
                    <a:bodyPr/>
                    <a:lstStyle/>
                    <a:p>
                      <a:r>
                        <a:rPr lang="en-US" sz="1400" b="0" dirty="0">
                          <a:solidFill>
                            <a:schemeClr val="tx1"/>
                          </a:solidFill>
                        </a:rPr>
                        <a:t>Researched # of Per Diam Employees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b="0" dirty="0">
                          <a:solidFill>
                            <a:schemeClr val="tx1"/>
                          </a:solidFill>
                        </a:rPr>
                        <a:t>Explore if makes a difference and follow up from previous presentation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b="0" dirty="0">
                          <a:solidFill>
                            <a:schemeClr val="tx1"/>
                          </a:solidFill>
                        </a:rPr>
                        <a:t>November 13,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453562">
                <a:tc>
                  <a:txBody>
                    <a:bodyPr/>
                    <a:lstStyle/>
                    <a:p>
                      <a:r>
                        <a:rPr lang="en-US" sz="1400" dirty="0">
                          <a:solidFill>
                            <a:srgbClr val="FF0000"/>
                          </a:solidFill>
                        </a:rPr>
                        <a:t>Held a Hospital Department Basket Raffle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Create additional ways for employees to donate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March 5-14,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24608">
                <a:tc>
                  <a:txBody>
                    <a:bodyPr/>
                    <a:lstStyle/>
                    <a:p>
                      <a:endParaRPr lang="en-US" sz="14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24608">
                <a:tc>
                  <a:txBody>
                    <a:bodyPr/>
                    <a:lstStyle/>
                    <a:p>
                      <a:endParaRPr lang="en-US" sz="140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921606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0" name="Chart 9">
            <a:extLst>
              <a:ext uri="{FF2B5EF4-FFF2-40B4-BE49-F238E27FC236}">
                <a16:creationId xmlns:a16="http://schemas.microsoft.com/office/drawing/2014/main" id="{C8717611-7306-A43B-8478-4ECBBE9FCAAE}"/>
              </a:ext>
            </a:extLst>
          </p:cNvPr>
          <p:cNvGraphicFramePr/>
          <p:nvPr/>
        </p:nvGraphicFramePr>
        <p:xfrm>
          <a:off x="885392" y="1446451"/>
          <a:ext cx="4666712" cy="38400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5AD76A85-F348-8B9F-AE4E-CA68A5F8DB80}"/>
              </a:ext>
            </a:extLst>
          </p:cNvPr>
          <p:cNvGraphicFramePr/>
          <p:nvPr/>
        </p:nvGraphicFramePr>
        <p:xfrm>
          <a:off x="6430434" y="1466547"/>
          <a:ext cx="4876174" cy="3401640"/>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3B862C-7C1E-2B99-1FC7-D0AD00F8C1B5}"/>
              </a:ext>
            </a:extLst>
          </p:cNvPr>
          <p:cNvSpPr/>
          <p:nvPr/>
        </p:nvSpPr>
        <p:spPr>
          <a:xfrm>
            <a:off x="6711519" y="5147951"/>
            <a:ext cx="4456590" cy="1169167"/>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9" name="Rectangle 18">
            <a:extLst>
              <a:ext uri="{FF2B5EF4-FFF2-40B4-BE49-F238E27FC236}">
                <a16:creationId xmlns:a16="http://schemas.microsoft.com/office/drawing/2014/main" id="{0ABC28F2-3EAF-A61D-C1A5-0086C66285FD}"/>
              </a:ext>
            </a:extLst>
          </p:cNvPr>
          <p:cNvSpPr/>
          <p:nvPr/>
        </p:nvSpPr>
        <p:spPr>
          <a:xfrm>
            <a:off x="6847788" y="5289855"/>
            <a:ext cx="665019" cy="618836"/>
          </a:xfrm>
          <a:prstGeom prst="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0" name="Rectangle 19">
            <a:extLst>
              <a:ext uri="{FF2B5EF4-FFF2-40B4-BE49-F238E27FC236}">
                <a16:creationId xmlns:a16="http://schemas.microsoft.com/office/drawing/2014/main" id="{B701122B-469D-93AA-49F0-C886C926F4F8}"/>
              </a:ext>
            </a:extLst>
          </p:cNvPr>
          <p:cNvSpPr/>
          <p:nvPr/>
        </p:nvSpPr>
        <p:spPr>
          <a:xfrm>
            <a:off x="8032352" y="5289855"/>
            <a:ext cx="665019" cy="618836"/>
          </a:xfrm>
          <a:prstGeom prst="rect">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1" name="Rectangle 20">
            <a:extLst>
              <a:ext uri="{FF2B5EF4-FFF2-40B4-BE49-F238E27FC236}">
                <a16:creationId xmlns:a16="http://schemas.microsoft.com/office/drawing/2014/main" id="{FDDB546C-483B-ABB1-0F76-67EF1919A59A}"/>
              </a:ext>
            </a:extLst>
          </p:cNvPr>
          <p:cNvSpPr/>
          <p:nvPr/>
        </p:nvSpPr>
        <p:spPr>
          <a:xfrm>
            <a:off x="9216915" y="5289855"/>
            <a:ext cx="665019" cy="618836"/>
          </a:xfrm>
          <a:prstGeom prst="rect">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2" name="TextBox 21">
            <a:extLst>
              <a:ext uri="{FF2B5EF4-FFF2-40B4-BE49-F238E27FC236}">
                <a16:creationId xmlns:a16="http://schemas.microsoft.com/office/drawing/2014/main" id="{40983BB7-C808-CF9C-785A-76497BC5B524}"/>
              </a:ext>
            </a:extLst>
          </p:cNvPr>
          <p:cNvSpPr txBox="1"/>
          <p:nvPr/>
        </p:nvSpPr>
        <p:spPr>
          <a:xfrm>
            <a:off x="6847788" y="5998264"/>
            <a:ext cx="432032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68C8C">
                    <a:lumMod val="50000"/>
                  </a:srgbClr>
                </a:solidFill>
                <a:effectLst/>
                <a:uLnTx/>
                <a:uFillTx/>
                <a:latin typeface="Lucida Sans Unicode"/>
                <a:ea typeface="+mn-ea"/>
                <a:cs typeface="+mn-cs"/>
              </a:rPr>
              <a:t>FY 2022                 FY 2023                 FY 2024                FY 2025</a:t>
            </a:r>
          </a:p>
        </p:txBody>
      </p:sp>
      <p:sp>
        <p:nvSpPr>
          <p:cNvPr id="23" name="TextBox 22">
            <a:extLst>
              <a:ext uri="{FF2B5EF4-FFF2-40B4-BE49-F238E27FC236}">
                <a16:creationId xmlns:a16="http://schemas.microsoft.com/office/drawing/2014/main" id="{7216D1E0-0B7B-3B98-857B-877BC4A575C7}"/>
              </a:ext>
            </a:extLst>
          </p:cNvPr>
          <p:cNvSpPr txBox="1"/>
          <p:nvPr/>
        </p:nvSpPr>
        <p:spPr>
          <a:xfrm>
            <a:off x="6880949" y="5331489"/>
            <a:ext cx="598695"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968C8C">
                    <a:lumMod val="50000"/>
                  </a:srgbClr>
                </a:solidFill>
                <a:effectLst/>
                <a:uLnTx/>
                <a:uFillTx/>
                <a:latin typeface="Lucida Sans Unicode"/>
                <a:ea typeface="+mn-ea"/>
                <a:cs typeface="+mn-cs"/>
              </a:rPr>
              <a:t>147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968C8C">
                    <a:lumMod val="50000"/>
                  </a:srgbClr>
                </a:solidFill>
                <a:effectLst/>
                <a:uLnTx/>
                <a:uFillTx/>
                <a:latin typeface="Lucida Sans Unicode"/>
                <a:ea typeface="+mn-ea"/>
                <a:cs typeface="+mn-cs"/>
              </a:rPr>
              <a:t>337</a:t>
            </a:r>
          </a:p>
        </p:txBody>
      </p:sp>
      <p:sp>
        <p:nvSpPr>
          <p:cNvPr id="24" name="TextBox 23">
            <a:extLst>
              <a:ext uri="{FF2B5EF4-FFF2-40B4-BE49-F238E27FC236}">
                <a16:creationId xmlns:a16="http://schemas.microsoft.com/office/drawing/2014/main" id="{93DFE9F9-0A6A-2F75-3AC7-92339C98F06D}"/>
              </a:ext>
            </a:extLst>
          </p:cNvPr>
          <p:cNvSpPr txBox="1"/>
          <p:nvPr/>
        </p:nvSpPr>
        <p:spPr>
          <a:xfrm>
            <a:off x="8059101" y="5331489"/>
            <a:ext cx="598695"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968C8C">
                    <a:lumMod val="50000"/>
                  </a:srgbClr>
                </a:solidFill>
                <a:effectLst/>
                <a:uLnTx/>
                <a:uFillTx/>
                <a:latin typeface="Lucida Sans Unicode"/>
                <a:ea typeface="+mn-ea"/>
                <a:cs typeface="+mn-cs"/>
              </a:rPr>
              <a:t>144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968C8C">
                    <a:lumMod val="50000"/>
                  </a:srgbClr>
                </a:solidFill>
                <a:effectLst/>
                <a:uLnTx/>
                <a:uFillTx/>
                <a:latin typeface="Lucida Sans Unicode"/>
                <a:ea typeface="+mn-ea"/>
                <a:cs typeface="+mn-cs"/>
              </a:rPr>
              <a:t>358</a:t>
            </a:r>
          </a:p>
        </p:txBody>
      </p:sp>
      <p:sp>
        <p:nvSpPr>
          <p:cNvPr id="25" name="TextBox 24">
            <a:extLst>
              <a:ext uri="{FF2B5EF4-FFF2-40B4-BE49-F238E27FC236}">
                <a16:creationId xmlns:a16="http://schemas.microsoft.com/office/drawing/2014/main" id="{13575F0C-51FB-2C5E-DC1B-3F2D3AF1C2F8}"/>
              </a:ext>
            </a:extLst>
          </p:cNvPr>
          <p:cNvSpPr txBox="1"/>
          <p:nvPr/>
        </p:nvSpPr>
        <p:spPr>
          <a:xfrm>
            <a:off x="9250076" y="5337329"/>
            <a:ext cx="598695"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968C8C">
                    <a:lumMod val="50000"/>
                  </a:srgbClr>
                </a:solidFill>
                <a:effectLst/>
                <a:uLnTx/>
                <a:uFillTx/>
                <a:latin typeface="Lucida Sans Unicode"/>
                <a:ea typeface="+mn-ea"/>
                <a:cs typeface="+mn-cs"/>
              </a:rPr>
              <a:t>134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968C8C">
                    <a:lumMod val="50000"/>
                  </a:srgbClr>
                </a:solidFill>
                <a:effectLst/>
                <a:uLnTx/>
                <a:uFillTx/>
                <a:latin typeface="Lucida Sans Unicode"/>
                <a:ea typeface="+mn-ea"/>
                <a:cs typeface="+mn-cs"/>
              </a:rPr>
              <a:t>383</a:t>
            </a:r>
          </a:p>
        </p:txBody>
      </p:sp>
      <p:sp>
        <p:nvSpPr>
          <p:cNvPr id="4" name="Rectangle 3">
            <a:extLst>
              <a:ext uri="{FF2B5EF4-FFF2-40B4-BE49-F238E27FC236}">
                <a16:creationId xmlns:a16="http://schemas.microsoft.com/office/drawing/2014/main" id="{B2D26692-3B90-2C8D-9287-3D80421F5E11}"/>
              </a:ext>
            </a:extLst>
          </p:cNvPr>
          <p:cNvSpPr/>
          <p:nvPr/>
        </p:nvSpPr>
        <p:spPr>
          <a:xfrm>
            <a:off x="10363618" y="5291336"/>
            <a:ext cx="665019" cy="618836"/>
          </a:xfrm>
          <a:prstGeom prst="rect">
            <a:avLst/>
          </a:prstGeom>
          <a:solidFill>
            <a:schemeClr val="bg1"/>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TextBox 4">
            <a:extLst>
              <a:ext uri="{FF2B5EF4-FFF2-40B4-BE49-F238E27FC236}">
                <a16:creationId xmlns:a16="http://schemas.microsoft.com/office/drawing/2014/main" id="{8C7E2064-5C8C-7831-E2F7-E021CB261C3D}"/>
              </a:ext>
            </a:extLst>
          </p:cNvPr>
          <p:cNvSpPr txBox="1"/>
          <p:nvPr/>
        </p:nvSpPr>
        <p:spPr>
          <a:xfrm>
            <a:off x="10396779" y="5338810"/>
            <a:ext cx="598695"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Lucida Sans Unicode"/>
                <a:ea typeface="+mn-ea"/>
                <a:cs typeface="+mn-cs"/>
              </a:rPr>
              <a:t>132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Lucida Sans Unicode"/>
                <a:ea typeface="+mn-ea"/>
                <a:cs typeface="+mn-cs"/>
              </a:rPr>
              <a:t>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Lucida Sans Unicode"/>
                <a:ea typeface="+mn-ea"/>
                <a:cs typeface="+mn-cs"/>
              </a:rPr>
              <a:t>386</a:t>
            </a:r>
          </a:p>
        </p:txBody>
      </p:sp>
      <p:sp>
        <p:nvSpPr>
          <p:cNvPr id="7" name="TextBox 6">
            <a:extLst>
              <a:ext uri="{FF2B5EF4-FFF2-40B4-BE49-F238E27FC236}">
                <a16:creationId xmlns:a16="http://schemas.microsoft.com/office/drawing/2014/main" id="{1A52E01E-E544-1F58-8F69-F22EDE6824B8}"/>
              </a:ext>
            </a:extLst>
          </p:cNvPr>
          <p:cNvSpPr txBox="1"/>
          <p:nvPr/>
        </p:nvSpPr>
        <p:spPr>
          <a:xfrm>
            <a:off x="3314700" y="5672831"/>
            <a:ext cx="233149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As of 3/13/2024</a:t>
            </a:r>
          </a:p>
        </p:txBody>
      </p:sp>
    </p:spTree>
    <p:extLst>
      <p:ext uri="{BB962C8B-B14F-4D97-AF65-F5344CB8AC3E}">
        <p14:creationId xmlns:p14="http://schemas.microsoft.com/office/powerpoint/2010/main" val="7324708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id="{AC8B9D5C-5719-8AD0-A6E2-CBF1836BE717}"/>
              </a:ext>
            </a:extLst>
          </p:cNvPr>
          <p:cNvSpPr txBox="1"/>
          <p:nvPr/>
        </p:nvSpPr>
        <p:spPr>
          <a:xfrm>
            <a:off x="3090665" y="2270678"/>
            <a:ext cx="44367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Results of Per Diem Employees (FY24)</a:t>
            </a:r>
          </a:p>
        </p:txBody>
      </p:sp>
      <p:sp>
        <p:nvSpPr>
          <p:cNvPr id="26" name="Rectangle 25">
            <a:extLst>
              <a:ext uri="{FF2B5EF4-FFF2-40B4-BE49-F238E27FC236}">
                <a16:creationId xmlns:a16="http://schemas.microsoft.com/office/drawing/2014/main" id="{40622A87-C2DC-086A-C70B-C265EB9536FD}"/>
              </a:ext>
            </a:extLst>
          </p:cNvPr>
          <p:cNvSpPr/>
          <p:nvPr/>
        </p:nvSpPr>
        <p:spPr>
          <a:xfrm>
            <a:off x="3713976" y="2963906"/>
            <a:ext cx="665019" cy="861774"/>
          </a:xfrm>
          <a:prstGeom prst="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7" name="Rectangle 26">
            <a:extLst>
              <a:ext uri="{FF2B5EF4-FFF2-40B4-BE49-F238E27FC236}">
                <a16:creationId xmlns:a16="http://schemas.microsoft.com/office/drawing/2014/main" id="{3D7CBA6B-AE22-58DC-45D6-23357F9AAE97}"/>
              </a:ext>
            </a:extLst>
          </p:cNvPr>
          <p:cNvSpPr/>
          <p:nvPr/>
        </p:nvSpPr>
        <p:spPr>
          <a:xfrm>
            <a:off x="5022830" y="2963905"/>
            <a:ext cx="665019" cy="861773"/>
          </a:xfrm>
          <a:prstGeom prst="rect">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8" name="Rectangle 27">
            <a:extLst>
              <a:ext uri="{FF2B5EF4-FFF2-40B4-BE49-F238E27FC236}">
                <a16:creationId xmlns:a16="http://schemas.microsoft.com/office/drawing/2014/main" id="{7B928C64-35EB-9B4F-5E01-E0740C6C3662}"/>
              </a:ext>
            </a:extLst>
          </p:cNvPr>
          <p:cNvSpPr/>
          <p:nvPr/>
        </p:nvSpPr>
        <p:spPr>
          <a:xfrm>
            <a:off x="6305051" y="2963906"/>
            <a:ext cx="665019" cy="861772"/>
          </a:xfrm>
          <a:prstGeom prst="rect">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9" name="TextBox 28">
            <a:extLst>
              <a:ext uri="{FF2B5EF4-FFF2-40B4-BE49-F238E27FC236}">
                <a16:creationId xmlns:a16="http://schemas.microsoft.com/office/drawing/2014/main" id="{CDD10978-AFB1-BDF9-8F8F-6100C808C5A9}"/>
              </a:ext>
            </a:extLst>
          </p:cNvPr>
          <p:cNvSpPr txBox="1"/>
          <p:nvPr/>
        </p:nvSpPr>
        <p:spPr>
          <a:xfrm>
            <a:off x="3399333" y="3997726"/>
            <a:ext cx="428872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68C8C">
                    <a:lumMod val="50000"/>
                  </a:srgbClr>
                </a:solidFill>
                <a:effectLst/>
                <a:uLnTx/>
                <a:uFillTx/>
                <a:latin typeface="Lucida Sans Unicode"/>
                <a:ea typeface="+mn-ea"/>
                <a:cs typeface="+mn-cs"/>
              </a:rPr>
              <a:t>All Employees      Per Diem    Without Per Diem </a:t>
            </a:r>
          </a:p>
        </p:txBody>
      </p:sp>
      <p:sp>
        <p:nvSpPr>
          <p:cNvPr id="30" name="TextBox 29">
            <a:extLst>
              <a:ext uri="{FF2B5EF4-FFF2-40B4-BE49-F238E27FC236}">
                <a16:creationId xmlns:a16="http://schemas.microsoft.com/office/drawing/2014/main" id="{1558D300-1A13-9A63-EE40-39720AACDACD}"/>
              </a:ext>
            </a:extLst>
          </p:cNvPr>
          <p:cNvSpPr txBox="1"/>
          <p:nvPr/>
        </p:nvSpPr>
        <p:spPr>
          <a:xfrm>
            <a:off x="3747137" y="3005540"/>
            <a:ext cx="59869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68C8C">
                    <a:lumMod val="50000"/>
                  </a:srgbClr>
                </a:solidFill>
                <a:effectLst/>
                <a:uLnTx/>
                <a:uFillTx/>
                <a:latin typeface="Lucida Sans Unicode"/>
                <a:ea typeface="+mn-ea"/>
                <a:cs typeface="+mn-cs"/>
              </a:rPr>
              <a:t>134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68C8C">
                    <a:lumMod val="50000"/>
                  </a:srgbClr>
                </a:solidFill>
                <a:effectLst/>
                <a:uLnTx/>
                <a:uFillTx/>
                <a:latin typeface="Lucida Sans Unicode"/>
                <a:ea typeface="+mn-ea"/>
                <a:cs typeface="+mn-cs"/>
              </a:rPr>
              <a:t>383</a:t>
            </a:r>
          </a:p>
        </p:txBody>
      </p:sp>
      <p:sp>
        <p:nvSpPr>
          <p:cNvPr id="31" name="TextBox 30">
            <a:extLst>
              <a:ext uri="{FF2B5EF4-FFF2-40B4-BE49-F238E27FC236}">
                <a16:creationId xmlns:a16="http://schemas.microsoft.com/office/drawing/2014/main" id="{91F29148-54E7-E0BE-2373-F019DF9C4377}"/>
              </a:ext>
            </a:extLst>
          </p:cNvPr>
          <p:cNvSpPr txBox="1"/>
          <p:nvPr/>
        </p:nvSpPr>
        <p:spPr>
          <a:xfrm>
            <a:off x="5049579" y="3005540"/>
            <a:ext cx="598695"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68C8C">
                    <a:lumMod val="50000"/>
                  </a:srgbClr>
                </a:solidFill>
                <a:effectLst/>
                <a:uLnTx/>
                <a:uFillTx/>
                <a:latin typeface="Lucida Sans Unicode"/>
                <a:ea typeface="+mn-ea"/>
                <a:cs typeface="+mn-cs"/>
              </a:rPr>
              <a:t>24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68C8C">
                    <a:lumMod val="50000"/>
                  </a:srgbClr>
                </a:solidFill>
                <a:effectLst/>
                <a:uLnTx/>
                <a:uFillTx/>
                <a:latin typeface="Lucida Sans Unicode"/>
                <a:ea typeface="+mn-ea"/>
                <a:cs typeface="+mn-cs"/>
              </a:rPr>
              <a:t>84</a:t>
            </a:r>
          </a:p>
        </p:txBody>
      </p:sp>
      <p:sp>
        <p:nvSpPr>
          <p:cNvPr id="32" name="TextBox 31">
            <a:extLst>
              <a:ext uri="{FF2B5EF4-FFF2-40B4-BE49-F238E27FC236}">
                <a16:creationId xmlns:a16="http://schemas.microsoft.com/office/drawing/2014/main" id="{FC299773-D441-2B38-0CF8-F1AADA8DFC57}"/>
              </a:ext>
            </a:extLst>
          </p:cNvPr>
          <p:cNvSpPr txBox="1"/>
          <p:nvPr/>
        </p:nvSpPr>
        <p:spPr>
          <a:xfrm>
            <a:off x="6338212" y="3011380"/>
            <a:ext cx="59869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68C8C">
                    <a:lumMod val="50000"/>
                  </a:srgbClr>
                </a:solidFill>
                <a:effectLst/>
                <a:uLnTx/>
                <a:uFillTx/>
                <a:latin typeface="Lucida Sans Unicode"/>
                <a:ea typeface="+mn-ea"/>
                <a:cs typeface="+mn-cs"/>
              </a:rPr>
              <a:t>110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68C8C">
                    <a:lumMod val="50000"/>
                  </a:srgbClr>
                </a:solidFill>
                <a:effectLst/>
                <a:uLnTx/>
                <a:uFillTx/>
                <a:latin typeface="Lucida Sans Unicode"/>
                <a:ea typeface="+mn-ea"/>
                <a:cs typeface="+mn-cs"/>
              </a:rPr>
              <a:t>299</a:t>
            </a:r>
          </a:p>
        </p:txBody>
      </p:sp>
      <p:sp>
        <p:nvSpPr>
          <p:cNvPr id="35" name="TextBox 34">
            <a:extLst>
              <a:ext uri="{FF2B5EF4-FFF2-40B4-BE49-F238E27FC236}">
                <a16:creationId xmlns:a16="http://schemas.microsoft.com/office/drawing/2014/main" id="{426BB885-71FC-B4DB-B3BC-CC9313D33CAB}"/>
              </a:ext>
            </a:extLst>
          </p:cNvPr>
          <p:cNvSpPr txBox="1"/>
          <p:nvPr/>
        </p:nvSpPr>
        <p:spPr>
          <a:xfrm>
            <a:off x="3736377" y="4374859"/>
            <a:ext cx="7279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B6D2">
                    <a:lumMod val="75000"/>
                  </a:srgbClr>
                </a:solidFill>
                <a:effectLst/>
                <a:uLnTx/>
                <a:uFillTx/>
                <a:latin typeface="Lucida Sans Unicode"/>
                <a:ea typeface="+mn-ea"/>
                <a:cs typeface="+mn-cs"/>
              </a:rPr>
              <a:t>35%</a:t>
            </a:r>
          </a:p>
        </p:txBody>
      </p:sp>
      <p:sp>
        <p:nvSpPr>
          <p:cNvPr id="36" name="TextBox 35">
            <a:extLst>
              <a:ext uri="{FF2B5EF4-FFF2-40B4-BE49-F238E27FC236}">
                <a16:creationId xmlns:a16="http://schemas.microsoft.com/office/drawing/2014/main" id="{04054A63-642B-BC72-3EEB-5831294D024C}"/>
              </a:ext>
            </a:extLst>
          </p:cNvPr>
          <p:cNvSpPr txBox="1"/>
          <p:nvPr/>
        </p:nvSpPr>
        <p:spPr>
          <a:xfrm>
            <a:off x="5093236" y="4374859"/>
            <a:ext cx="7279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D8047"/>
                </a:solidFill>
                <a:effectLst/>
                <a:uLnTx/>
                <a:uFillTx/>
                <a:latin typeface="Lucida Sans Unicode"/>
                <a:ea typeface="+mn-ea"/>
                <a:cs typeface="+mn-cs"/>
              </a:rPr>
              <a:t>28%</a:t>
            </a:r>
          </a:p>
        </p:txBody>
      </p:sp>
      <p:sp>
        <p:nvSpPr>
          <p:cNvPr id="37" name="TextBox 36">
            <a:extLst>
              <a:ext uri="{FF2B5EF4-FFF2-40B4-BE49-F238E27FC236}">
                <a16:creationId xmlns:a16="http://schemas.microsoft.com/office/drawing/2014/main" id="{2AE0A883-613E-B834-242D-D7FACB29D3AE}"/>
              </a:ext>
            </a:extLst>
          </p:cNvPr>
          <p:cNvSpPr txBox="1"/>
          <p:nvPr/>
        </p:nvSpPr>
        <p:spPr>
          <a:xfrm>
            <a:off x="6338212" y="4374859"/>
            <a:ext cx="7279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AB81">
                    <a:lumMod val="75000"/>
                  </a:srgbClr>
                </a:solidFill>
                <a:effectLst/>
                <a:uLnTx/>
                <a:uFillTx/>
                <a:latin typeface="Lucida Sans Unicode"/>
                <a:ea typeface="+mn-ea"/>
                <a:cs typeface="+mn-cs"/>
              </a:rPr>
              <a:t>27%</a:t>
            </a:r>
          </a:p>
        </p:txBody>
      </p:sp>
    </p:spTree>
    <p:extLst>
      <p:ext uri="{BB962C8B-B14F-4D97-AF65-F5344CB8AC3E}">
        <p14:creationId xmlns:p14="http://schemas.microsoft.com/office/powerpoint/2010/main" val="24755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406093" y="376529"/>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1">
            <a:extLst>
              <a:ext uri="{FF2B5EF4-FFF2-40B4-BE49-F238E27FC236}">
                <a16:creationId xmlns:a16="http://schemas.microsoft.com/office/drawing/2014/main" id="{FCF388B1-8482-4DDE-B0CA-4889946719D4}"/>
              </a:ext>
            </a:extLst>
          </p:cNvPr>
          <p:cNvSpPr txBox="1">
            <a:spLocks/>
          </p:cNvSpPr>
          <p:nvPr/>
        </p:nvSpPr>
        <p:spPr>
          <a:xfrm>
            <a:off x="448362" y="90337"/>
            <a:ext cx="109728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a:noFill/>
                </a:ln>
                <a:solidFill>
                  <a:srgbClr val="775F55"/>
                </a:solidFill>
                <a:effectLst>
                  <a:outerShdw blurRad="31750" dist="25400" dir="5400000" algn="tl" rotWithShape="0">
                    <a:srgbClr val="000000">
                      <a:alpha val="25000"/>
                    </a:srgbClr>
                  </a:outerShdw>
                </a:effectLst>
                <a:uLnTx/>
                <a:uFillTx/>
                <a:latin typeface="Lucida Sans Unicode"/>
                <a:ea typeface="+mj-ea"/>
                <a:cs typeface="+mj-cs"/>
              </a:rPr>
              <a:t>Measures:</a:t>
            </a:r>
          </a:p>
        </p:txBody>
      </p:sp>
      <p:pic>
        <p:nvPicPr>
          <p:cNvPr id="7" name="Content Placeholder 4">
            <a:extLst>
              <a:ext uri="{FF2B5EF4-FFF2-40B4-BE49-F238E27FC236}">
                <a16:creationId xmlns:a16="http://schemas.microsoft.com/office/drawing/2014/main" id="{D9C5396B-F69A-CE89-0471-0F26BF01A052}"/>
              </a:ext>
            </a:extLst>
          </p:cNvPr>
          <p:cNvPicPr>
            <a:picLocks noChangeAspect="1"/>
          </p:cNvPicPr>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a:prstGeom prst="rect">
            <a:avLst/>
          </a:prstGeom>
        </p:spPr>
      </p:pic>
      <p:sp>
        <p:nvSpPr>
          <p:cNvPr id="11" name="Rectangle 10">
            <a:extLst>
              <a:ext uri="{FF2B5EF4-FFF2-40B4-BE49-F238E27FC236}">
                <a16:creationId xmlns:a16="http://schemas.microsoft.com/office/drawing/2014/main" id="{971662B2-4546-B2F0-ACFC-B5FBFFEF171E}"/>
              </a:ext>
            </a:extLst>
          </p:cNvPr>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12" name="Picture 11">
            <a:extLst>
              <a:ext uri="{FF2B5EF4-FFF2-40B4-BE49-F238E27FC236}">
                <a16:creationId xmlns:a16="http://schemas.microsoft.com/office/drawing/2014/main" id="{38C4DC8D-D1E0-C919-7457-3D30B1BFA99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a16="http://schemas.microsoft.com/office/drawing/2014/main" id="{05985DD2-8333-9F86-EAFD-E61854B5CDFA}"/>
              </a:ext>
            </a:extLst>
          </p:cNvPr>
          <p:cNvSpPr txBox="1"/>
          <p:nvPr/>
        </p:nvSpPr>
        <p:spPr>
          <a:xfrm>
            <a:off x="448362" y="4062282"/>
            <a:ext cx="4951709"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 pre-employment physicals, 19 passed and 1 not completed-started December 1</a:t>
            </a:r>
            <a:r>
              <a:rPr kumimoji="0" lang="en-US" sz="1800" b="0" i="0" u="none" strike="noStrike" kern="1200" cap="none" spc="0" normalizeH="0" baseline="30000" noProof="0" dirty="0">
                <a:ln>
                  <a:noFill/>
                </a:ln>
                <a:solidFill>
                  <a:prstClr val="black"/>
                </a:solidFill>
                <a:effectLst/>
                <a:uLnTx/>
                <a:uFillTx/>
                <a:latin typeface="Lucida Sans Unicode"/>
                <a:ea typeface="+mn-ea"/>
                <a:cs typeface="+mn-cs"/>
              </a:rPr>
              <a:t>st</a:t>
            </a: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4 Return to Work Functional Screens completed, 3 passed, 1 limitations due to injury- Started January 1</a:t>
            </a:r>
            <a:r>
              <a:rPr kumimoji="0" lang="en-US" sz="1800" b="0" i="0" u="none" strike="noStrike" kern="1200" cap="none" spc="0" normalizeH="0" baseline="30000" noProof="0" dirty="0">
                <a:ln>
                  <a:noFill/>
                </a:ln>
                <a:solidFill>
                  <a:prstClr val="black"/>
                </a:solidFill>
                <a:effectLst/>
                <a:uLnTx/>
                <a:uFillTx/>
                <a:latin typeface="Lucida Sans Unicode"/>
                <a:ea typeface="+mn-ea"/>
                <a:cs typeface="+mn-cs"/>
              </a:rPr>
              <a:t>st</a:t>
            </a: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2" name="Picture 1">
            <a:extLst>
              <a:ext uri="{FF2B5EF4-FFF2-40B4-BE49-F238E27FC236}">
                <a16:creationId xmlns:a16="http://schemas.microsoft.com/office/drawing/2014/main" id="{5EF0F1FD-7C95-A035-05B0-A6951AFCE672}"/>
              </a:ext>
            </a:extLst>
          </p:cNvPr>
          <p:cNvPicPr>
            <a:picLocks noChangeAspect="1"/>
          </p:cNvPicPr>
          <p:nvPr/>
        </p:nvPicPr>
        <p:blipFill>
          <a:blip r:embed="rId5"/>
          <a:stretch>
            <a:fillRect/>
          </a:stretch>
        </p:blipFill>
        <p:spPr>
          <a:xfrm>
            <a:off x="688982" y="1210922"/>
            <a:ext cx="4584589" cy="2755631"/>
          </a:xfrm>
          <a:prstGeom prst="rect">
            <a:avLst/>
          </a:prstGeom>
        </p:spPr>
      </p:pic>
      <p:pic>
        <p:nvPicPr>
          <p:cNvPr id="10" name="Picture 9">
            <a:extLst>
              <a:ext uri="{FF2B5EF4-FFF2-40B4-BE49-F238E27FC236}">
                <a16:creationId xmlns:a16="http://schemas.microsoft.com/office/drawing/2014/main" id="{9EE8948E-C30B-8E2D-ABAC-F9EB0EE26D8C}"/>
              </a:ext>
            </a:extLst>
          </p:cNvPr>
          <p:cNvPicPr>
            <a:picLocks noChangeAspect="1"/>
          </p:cNvPicPr>
          <p:nvPr/>
        </p:nvPicPr>
        <p:blipFill>
          <a:blip r:embed="rId6"/>
          <a:stretch>
            <a:fillRect/>
          </a:stretch>
        </p:blipFill>
        <p:spPr>
          <a:xfrm>
            <a:off x="6546905" y="3546771"/>
            <a:ext cx="4584589" cy="2755631"/>
          </a:xfrm>
          <a:prstGeom prst="rect">
            <a:avLst/>
          </a:prstGeom>
        </p:spPr>
      </p:pic>
    </p:spTree>
    <p:extLst>
      <p:ext uri="{BB962C8B-B14F-4D97-AF65-F5344CB8AC3E}">
        <p14:creationId xmlns:p14="http://schemas.microsoft.com/office/powerpoint/2010/main" val="13103590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People are looking for new opportunities. It is good to do a rotation to make things new and exciting, like adding in competitions. </a:t>
                      </a: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9"/>
          <a:ext cx="10312401" cy="146679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81889">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948638">
                <a:tc>
                  <a:txBody>
                    <a:bodyPr/>
                    <a:lstStyle/>
                    <a:p>
                      <a:pPr marL="285750" indent="-285750">
                        <a:spcBef>
                          <a:spcPts val="0"/>
                        </a:spcBef>
                        <a:buFont typeface="Arial" panose="020B0604020202020204" pitchFamily="34" charset="0"/>
                        <a:buChar char="•"/>
                      </a:pPr>
                      <a:r>
                        <a:rPr lang="en-US" sz="1400" dirty="0">
                          <a:solidFill>
                            <a:schemeClr val="tx1"/>
                          </a:solidFill>
                        </a:rPr>
                        <a:t>Buddy Program – an employee currently giving recurring payroll, helps get another to join, and gets an incentive.</a:t>
                      </a:r>
                    </a:p>
                    <a:p>
                      <a:pPr marL="285750" indent="-285750">
                        <a:spcBef>
                          <a:spcPts val="0"/>
                        </a:spcBef>
                        <a:buFont typeface="Arial" panose="020B0604020202020204" pitchFamily="34" charset="0"/>
                        <a:buChar char="•"/>
                      </a:pPr>
                      <a:r>
                        <a:rPr lang="en-US" sz="1400" dirty="0">
                          <a:solidFill>
                            <a:srgbClr val="FF0000"/>
                          </a:solidFill>
                        </a:rPr>
                        <a:t>Explore competition options for departments</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876113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Resources</a:t>
            </a:r>
          </a:p>
        </p:txBody>
      </p:sp>
      <p:sp>
        <p:nvSpPr>
          <p:cNvPr id="3" name="Subtitle 2"/>
          <p:cNvSpPr>
            <a:spLocks noGrp="1"/>
          </p:cNvSpPr>
          <p:nvPr>
            <p:ph type="subTitle" idx="1"/>
          </p:nvPr>
        </p:nvSpPr>
        <p:spPr/>
        <p:txBody>
          <a:bodyPr/>
          <a:lstStyle/>
          <a:p>
            <a:r>
              <a:rPr lang="en-US" dirty="0"/>
              <a:t>UKG Centralized Coaching and Discipline</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5/28/24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3/25/25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4594661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6764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96614">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212463">
                <a:tc>
                  <a:txBody>
                    <a:bodyPr/>
                    <a:lstStyle/>
                    <a:p>
                      <a:pPr>
                        <a:spcBef>
                          <a:spcPts val="0"/>
                        </a:spcBef>
                      </a:pPr>
                      <a:r>
                        <a:rPr lang="en-US" sz="1400" dirty="0"/>
                        <a:t>KOM Target: </a:t>
                      </a:r>
                      <a:r>
                        <a:rPr lang="en-US" sz="1400" dirty="0">
                          <a:solidFill>
                            <a:schemeClr val="tx1"/>
                          </a:solidFill>
                        </a:rPr>
                        <a:t>100%</a:t>
                      </a:r>
                      <a:r>
                        <a:rPr lang="en-US" sz="1400" baseline="0" dirty="0">
                          <a:solidFill>
                            <a:schemeClr val="tx1"/>
                          </a:solidFill>
                        </a:rPr>
                        <a:t> employee coaching or discipline using UKG platform.</a:t>
                      </a:r>
                      <a:endParaRPr lang="en-US" sz="1400" dirty="0">
                        <a:solidFill>
                          <a:schemeClr val="tx1"/>
                        </a:solidFill>
                      </a:endParaRPr>
                    </a:p>
                    <a:p>
                      <a:pPr>
                        <a:spcBef>
                          <a:spcPts val="0"/>
                        </a:spcBef>
                      </a:pPr>
                      <a:r>
                        <a:rPr lang="en-US" sz="1400" dirty="0"/>
                        <a:t>Current KOM Status:  </a:t>
                      </a:r>
                      <a:r>
                        <a:rPr lang="en-US" sz="1400" dirty="0">
                          <a:solidFill>
                            <a:schemeClr val="tx1"/>
                          </a:solidFill>
                        </a:rPr>
                        <a:t>Original UKG solution 100% completed with Forum meeting on 07/18/24.  There is a need to pivot to another tool for ease functionality of intended process.  </a:t>
                      </a:r>
                      <a:r>
                        <a:rPr lang="en-US" sz="1400" dirty="0">
                          <a:solidFill>
                            <a:srgbClr val="FF0000"/>
                          </a:solidFill>
                        </a:rPr>
                        <a:t>Current status on OnBase solution 100% completed.</a:t>
                      </a:r>
                      <a:endParaRPr lang="en-US" sz="1400" baseline="0" dirty="0">
                        <a:solidFill>
                          <a:srgbClr val="FF0000"/>
                        </a:solidFill>
                      </a:endParaRP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a:t>
                      </a:r>
                      <a:r>
                        <a:rPr lang="en-US" sz="1400" baseline="0" dirty="0"/>
                        <a:t> </a:t>
                      </a:r>
                      <a:r>
                        <a:rPr lang="en-US" sz="1400" baseline="0" dirty="0">
                          <a:solidFill>
                            <a:schemeClr val="tx1"/>
                          </a:solidFill>
                        </a:rPr>
                        <a:t>Chris Schmitz</a:t>
                      </a:r>
                      <a:endParaRPr lang="en-US" sz="1400" dirty="0">
                        <a:solidFill>
                          <a:schemeClr val="tx1"/>
                        </a:solidFill>
                      </a:endParaRPr>
                    </a:p>
                    <a:p>
                      <a:r>
                        <a:rPr lang="en-US" sz="1400" dirty="0">
                          <a:solidFill>
                            <a:schemeClr val="tx1"/>
                          </a:solidFill>
                        </a:rPr>
                        <a:t>Members:</a:t>
                      </a:r>
                      <a:r>
                        <a:rPr lang="en-US" sz="1400" baseline="0" dirty="0">
                          <a:solidFill>
                            <a:schemeClr val="tx1"/>
                          </a:solidFill>
                        </a:rPr>
                        <a:t> Tonya Stenback, Melissa Kitelinger and Jenifer Kenrick</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169865"/>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664775">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438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Stoughton Health has no centralize process for assuring employee coaching over discipline decision making.  Stoughton Health</a:t>
                      </a:r>
                      <a:r>
                        <a:rPr lang="en-US" sz="1400" baseline="0" dirty="0">
                          <a:solidFill>
                            <a:schemeClr val="tx1"/>
                          </a:solidFill>
                        </a:rPr>
                        <a:t> has made great progress accepting new UKG performance evaluation tool. The goal is to centralize our processes to assure greater consistency when disciplining employees.</a:t>
                      </a:r>
                      <a:endParaRPr lang="en-US" sz="1400" baseline="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180982"/>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720403">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49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Inconsistency in how we deal with employee performance creates issues around fairness and a  liability for the organization.  SH strives to be a transparent and employee friendly organization.  </a:t>
                      </a: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UKG Centralized Coaching and Discipline</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29651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846960" y="3429000"/>
          <a:ext cx="10312400" cy="284480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baseline="0" dirty="0">
                          <a:solidFill>
                            <a:srgbClr val="FF0000"/>
                          </a:solidFill>
                        </a:rPr>
                        <a:t>Moved from UKG solution to OnBase solution.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baseline="0" dirty="0">
                          <a:solidFill>
                            <a:srgbClr val="FF0000"/>
                          </a:solidFill>
                        </a:rPr>
                        <a:t>UKG required too many authorization steps which held up process approvals from advancing.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baseline="0" dirty="0">
                          <a:solidFill>
                            <a:srgbClr val="FF0000"/>
                          </a:solidFill>
                        </a:rPr>
                        <a:t>Request made Fall 2024 to embrace OnBase solution.  Start of this solution first required resources from SSM IT.</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baseline="0" dirty="0">
                          <a:solidFill>
                            <a:srgbClr val="FF0000"/>
                          </a:solidFill>
                        </a:rPr>
                        <a:t>OnBase solution designed by SSM IT.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baseline="0" dirty="0">
                          <a:solidFill>
                            <a:srgbClr val="FF0000"/>
                          </a:solidFill>
                        </a:rPr>
                        <a:t>Per SH HR request.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baseline="0" dirty="0">
                          <a:solidFill>
                            <a:srgbClr val="FF0000"/>
                          </a:solidFill>
                        </a:rPr>
                        <a:t>Tested January and February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6A8EB9D8-3CA0-B26D-A15D-0C0FCA9D5955}"/>
              </a:ext>
            </a:extLst>
          </p:cNvPr>
          <p:cNvPicPr>
            <a:picLocks noChangeAspect="1"/>
          </p:cNvPicPr>
          <p:nvPr/>
        </p:nvPicPr>
        <p:blipFill>
          <a:blip r:embed="rId5"/>
          <a:stretch>
            <a:fillRect/>
          </a:stretch>
        </p:blipFill>
        <p:spPr>
          <a:xfrm>
            <a:off x="846960" y="1682752"/>
            <a:ext cx="3106156" cy="1300130"/>
          </a:xfrm>
          <a:prstGeom prst="rect">
            <a:avLst/>
          </a:prstGeom>
        </p:spPr>
      </p:pic>
      <p:pic>
        <p:nvPicPr>
          <p:cNvPr id="8" name="Picture 7">
            <a:extLst>
              <a:ext uri="{FF2B5EF4-FFF2-40B4-BE49-F238E27FC236}">
                <a16:creationId xmlns:a16="http://schemas.microsoft.com/office/drawing/2014/main" id="{DB23977C-77E6-CCC7-BC4F-A96EE5326EAB}"/>
              </a:ext>
            </a:extLst>
          </p:cNvPr>
          <p:cNvPicPr>
            <a:picLocks noChangeAspect="1"/>
          </p:cNvPicPr>
          <p:nvPr/>
        </p:nvPicPr>
        <p:blipFill>
          <a:blip r:embed="rId6"/>
          <a:stretch>
            <a:fillRect/>
          </a:stretch>
        </p:blipFill>
        <p:spPr>
          <a:xfrm>
            <a:off x="4223778" y="1367341"/>
            <a:ext cx="2496325" cy="1942965"/>
          </a:xfrm>
          <a:prstGeom prst="rect">
            <a:avLst/>
          </a:prstGeom>
        </p:spPr>
      </p:pic>
      <p:sp>
        <p:nvSpPr>
          <p:cNvPr id="9" name="Oval 8">
            <a:extLst>
              <a:ext uri="{FF2B5EF4-FFF2-40B4-BE49-F238E27FC236}">
                <a16:creationId xmlns:a16="http://schemas.microsoft.com/office/drawing/2014/main" id="{AAE391E1-3B5E-DA2B-F976-DEA305DB2BC5}"/>
              </a:ext>
            </a:extLst>
          </p:cNvPr>
          <p:cNvSpPr/>
          <p:nvPr/>
        </p:nvSpPr>
        <p:spPr>
          <a:xfrm>
            <a:off x="4576270" y="2986039"/>
            <a:ext cx="1631731" cy="42346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pic>
        <p:nvPicPr>
          <p:cNvPr id="11" name="Picture 10">
            <a:extLst>
              <a:ext uri="{FF2B5EF4-FFF2-40B4-BE49-F238E27FC236}">
                <a16:creationId xmlns:a16="http://schemas.microsoft.com/office/drawing/2014/main" id="{21035392-FC03-DBA7-1ABD-377A90529B7D}"/>
              </a:ext>
            </a:extLst>
          </p:cNvPr>
          <p:cNvPicPr>
            <a:picLocks noChangeAspect="1"/>
          </p:cNvPicPr>
          <p:nvPr/>
        </p:nvPicPr>
        <p:blipFill>
          <a:blip r:embed="rId7"/>
          <a:stretch>
            <a:fillRect/>
          </a:stretch>
        </p:blipFill>
        <p:spPr>
          <a:xfrm>
            <a:off x="7869915" y="1253736"/>
            <a:ext cx="3289445" cy="2070702"/>
          </a:xfrm>
          <a:prstGeom prst="rect">
            <a:avLst/>
          </a:prstGeom>
        </p:spPr>
      </p:pic>
      <p:sp>
        <p:nvSpPr>
          <p:cNvPr id="13" name="Arrow: Right 12">
            <a:extLst>
              <a:ext uri="{FF2B5EF4-FFF2-40B4-BE49-F238E27FC236}">
                <a16:creationId xmlns:a16="http://schemas.microsoft.com/office/drawing/2014/main" id="{68166F90-8AEE-F27D-13A3-AC9CD30F89A0}"/>
              </a:ext>
            </a:extLst>
          </p:cNvPr>
          <p:cNvSpPr/>
          <p:nvPr/>
        </p:nvSpPr>
        <p:spPr>
          <a:xfrm>
            <a:off x="6858000" y="2066925"/>
            <a:ext cx="885825" cy="84772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701662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Graphic 6" descr="Badge 1 with solid fill">
            <a:extLst>
              <a:ext uri="{FF2B5EF4-FFF2-40B4-BE49-F238E27FC236}">
                <a16:creationId xmlns:a16="http://schemas.microsoft.com/office/drawing/2014/main" id="{0A6CA356-B581-3598-437F-96C9AE9005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76648" y="2309648"/>
            <a:ext cx="2238703" cy="2238703"/>
          </a:xfrm>
          <a:prstGeom prst="rect">
            <a:avLst/>
          </a:prstGeom>
        </p:spPr>
      </p:pic>
      <p:sp>
        <p:nvSpPr>
          <p:cNvPr id="10" name="TextBox 9">
            <a:extLst>
              <a:ext uri="{FF2B5EF4-FFF2-40B4-BE49-F238E27FC236}">
                <a16:creationId xmlns:a16="http://schemas.microsoft.com/office/drawing/2014/main" id="{A14F246D-B91E-F705-3B7D-1DCD758FF8A4}"/>
              </a:ext>
            </a:extLst>
          </p:cNvPr>
          <p:cNvSpPr txBox="1"/>
          <p:nvPr/>
        </p:nvSpPr>
        <p:spPr>
          <a:xfrm>
            <a:off x="7215351" y="3105833"/>
            <a:ext cx="391773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Lucida Sans Unicode"/>
                <a:ea typeface="+mn-ea"/>
                <a:cs typeface="+mn-cs"/>
              </a:rPr>
              <a:t>Fully completed using new disciplinary process.</a:t>
            </a:r>
          </a:p>
        </p:txBody>
      </p:sp>
    </p:spTree>
    <p:extLst>
      <p:ext uri="{BB962C8B-B14F-4D97-AF65-F5344CB8AC3E}">
        <p14:creationId xmlns:p14="http://schemas.microsoft.com/office/powerpoint/2010/main" val="17182212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solidFill>
                            <a:srgbClr val="FF0000"/>
                          </a:solidFill>
                        </a:rPr>
                        <a:t>Yes!  Tool is now completed by leader then submitted to HR electronically.  HR prints off form, secures necessary signatures, meets with employee and scans signed document into OnBase personnel file.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because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solidFill>
                            <a:srgbClr val="FF0000"/>
                          </a:solidFill>
                        </a:rPr>
                        <a:t>Sometimes a simpler solution provides better results.  While there is functionality to the UKG tool, OnBase simply provided a more streamlined and customized process that worked for SH.</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2327986"/>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07835">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001"/>
                  </a:ext>
                </a:extLst>
              </a:tr>
              <a:tr h="374231">
                <a:tc>
                  <a:txBody>
                    <a:bodyPr/>
                    <a:lstStyle/>
                    <a:p>
                      <a:pPr>
                        <a:spcBef>
                          <a:spcPts val="0"/>
                        </a:spcBef>
                      </a:pPr>
                      <a:r>
                        <a:rPr lang="en-US" sz="1400" baseline="0" dirty="0">
                          <a:solidFill>
                            <a:srgbClr val="FF0000"/>
                          </a:solidFill>
                        </a:rPr>
                        <a:t>Train Leaders on new form/process</a:t>
                      </a:r>
                    </a:p>
                  </a:txBody>
                  <a:tcPr/>
                </a:tc>
                <a:tc>
                  <a:txBody>
                    <a:bodyPr/>
                    <a:lstStyle/>
                    <a:p>
                      <a:pPr>
                        <a:spcBef>
                          <a:spcPts val="0"/>
                        </a:spcBef>
                      </a:pPr>
                      <a:r>
                        <a:rPr lang="en-US" sz="1400" baseline="0" dirty="0">
                          <a:solidFill>
                            <a:srgbClr val="FF0000"/>
                          </a:solidFill>
                        </a:rPr>
                        <a:t>Chris</a:t>
                      </a:r>
                    </a:p>
                  </a:txBody>
                  <a:tcPr/>
                </a:tc>
                <a:tc>
                  <a:txBody>
                    <a:bodyPr/>
                    <a:lstStyle/>
                    <a:p>
                      <a:pPr>
                        <a:spcBef>
                          <a:spcPts val="0"/>
                        </a:spcBef>
                      </a:pPr>
                      <a:r>
                        <a:rPr lang="en-US" sz="1400" baseline="0" dirty="0">
                          <a:solidFill>
                            <a:srgbClr val="FF0000"/>
                          </a:solidFill>
                        </a:rPr>
                        <a:t>To Forum 3/20/25</a:t>
                      </a:r>
                    </a:p>
                  </a:txBody>
                  <a:tcPr/>
                </a:tc>
                <a:extLst>
                  <a:ext uri="{0D108BD9-81ED-4DB2-BD59-A6C34878D82A}">
                    <a16:rowId xmlns:a16="http://schemas.microsoft.com/office/drawing/2014/main" val="2469417347"/>
                  </a:ext>
                </a:extLst>
              </a:tr>
              <a:tr h="187115">
                <a:tc>
                  <a:txBody>
                    <a:bodyPr/>
                    <a:lstStyle/>
                    <a:p>
                      <a:pPr>
                        <a:spcBef>
                          <a:spcPts val="0"/>
                        </a:spcBef>
                      </a:pPr>
                      <a:r>
                        <a:rPr lang="en-US" sz="1400" baseline="0" dirty="0">
                          <a:solidFill>
                            <a:srgbClr val="FF0000"/>
                          </a:solidFill>
                        </a:rPr>
                        <a:t>Save training materials for new leaders</a:t>
                      </a:r>
                    </a:p>
                  </a:txBody>
                  <a:tcPr/>
                </a:tc>
                <a:tc>
                  <a:txBody>
                    <a:bodyPr/>
                    <a:lstStyle/>
                    <a:p>
                      <a:pPr>
                        <a:spcBef>
                          <a:spcPts val="0"/>
                        </a:spcBef>
                      </a:pPr>
                      <a:r>
                        <a:rPr lang="en-US" sz="1400" baseline="0" dirty="0">
                          <a:solidFill>
                            <a:srgbClr val="FF0000"/>
                          </a:solidFill>
                        </a:rPr>
                        <a:t>Chris</a:t>
                      </a:r>
                    </a:p>
                  </a:txBody>
                  <a:tcPr/>
                </a:tc>
                <a:tc>
                  <a:txBody>
                    <a:bodyPr/>
                    <a:lstStyle/>
                    <a:p>
                      <a:pPr>
                        <a:spcBef>
                          <a:spcPts val="0"/>
                        </a:spcBef>
                      </a:pPr>
                      <a:endParaRPr lang="en-US" sz="1400" baseline="0" dirty="0">
                        <a:solidFill>
                          <a:srgbClr val="FF0000"/>
                        </a:solidFill>
                      </a:endParaRPr>
                    </a:p>
                  </a:txBody>
                  <a:tcPr/>
                </a:tc>
                <a:extLst>
                  <a:ext uri="{0D108BD9-81ED-4DB2-BD59-A6C34878D82A}">
                    <a16:rowId xmlns:a16="http://schemas.microsoft.com/office/drawing/2014/main" val="1068840150"/>
                  </a:ext>
                </a:extLst>
              </a:tr>
              <a:tr h="187115">
                <a:tc>
                  <a:txBody>
                    <a:bodyPr/>
                    <a:lstStyle/>
                    <a:p>
                      <a:pPr>
                        <a:spcBef>
                          <a:spcPts val="0"/>
                        </a:spcBef>
                      </a:pPr>
                      <a:r>
                        <a:rPr lang="en-US" sz="1400" baseline="0" dirty="0">
                          <a:solidFill>
                            <a:srgbClr val="FF0000"/>
                          </a:solidFill>
                        </a:rPr>
                        <a:t>Measure leader sentiments on using new process</a:t>
                      </a:r>
                    </a:p>
                  </a:txBody>
                  <a:tcPr/>
                </a:tc>
                <a:tc>
                  <a:txBody>
                    <a:bodyPr/>
                    <a:lstStyle/>
                    <a:p>
                      <a:pPr>
                        <a:spcBef>
                          <a:spcPts val="0"/>
                        </a:spcBef>
                      </a:pPr>
                      <a:r>
                        <a:rPr lang="en-US" sz="1400" baseline="0" dirty="0">
                          <a:solidFill>
                            <a:srgbClr val="FF0000"/>
                          </a:solidFill>
                        </a:rPr>
                        <a:t>Chris</a:t>
                      </a:r>
                    </a:p>
                  </a:txBody>
                  <a:tcPr/>
                </a:tc>
                <a:tc>
                  <a:txBody>
                    <a:bodyPr/>
                    <a:lstStyle/>
                    <a:p>
                      <a:pPr>
                        <a:spcBef>
                          <a:spcPts val="0"/>
                        </a:spcBef>
                      </a:pPr>
                      <a:r>
                        <a:rPr lang="en-US" sz="1400" baseline="0" dirty="0">
                          <a:solidFill>
                            <a:srgbClr val="FF0000"/>
                          </a:solidFill>
                        </a:rPr>
                        <a:t>5/27/25</a:t>
                      </a:r>
                    </a:p>
                  </a:txBody>
                  <a:tcPr/>
                </a:tc>
                <a:extLst>
                  <a:ext uri="{0D108BD9-81ED-4DB2-BD59-A6C34878D82A}">
                    <a16:rowId xmlns:a16="http://schemas.microsoft.com/office/drawing/2014/main" val="3582915231"/>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562709"/>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or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r>
                        <a:rPr lang="en-US" sz="1400" baseline="0" dirty="0"/>
                        <a:t>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98945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Concourse</Template>
  <TotalTime>545</TotalTime>
  <Words>13412</Words>
  <Application>Microsoft Office PowerPoint</Application>
  <PresentationFormat>Widescreen</PresentationFormat>
  <Paragraphs>1339</Paragraphs>
  <Slides>95</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95</vt:i4>
      </vt:variant>
    </vt:vector>
  </HeadingPairs>
  <TitlesOfParts>
    <vt:vector size="107" baseType="lpstr">
      <vt:lpstr>Aptos</vt:lpstr>
      <vt:lpstr>Aptos Narrow</vt:lpstr>
      <vt:lpstr>Arial</vt:lpstr>
      <vt:lpstr>Calibri</vt:lpstr>
      <vt:lpstr>Lucida Sans Unicode</vt:lpstr>
      <vt:lpstr>Segoe UI</vt:lpstr>
      <vt:lpstr>Verdana</vt:lpstr>
      <vt:lpstr>Wingdings</vt:lpstr>
      <vt:lpstr>Wingdings 2</vt:lpstr>
      <vt:lpstr>Wingdings 3</vt:lpstr>
      <vt:lpstr>Concourse</vt:lpstr>
      <vt:lpstr>1_Concourse</vt:lpstr>
      <vt:lpstr>Cardiology Clinic</vt:lpstr>
      <vt:lpstr>Quality Story: </vt:lpstr>
      <vt:lpstr>Changes:</vt:lpstr>
      <vt:lpstr>Measures:</vt:lpstr>
      <vt:lpstr>Findings:</vt:lpstr>
      <vt:lpstr>Occupational Health</vt:lpstr>
      <vt:lpstr>Quality Story: </vt:lpstr>
      <vt:lpstr>Changes:</vt:lpstr>
      <vt:lpstr>PowerPoint Presentation</vt:lpstr>
      <vt:lpstr>Findings:</vt:lpstr>
      <vt:lpstr>Rehab Services</vt:lpstr>
      <vt:lpstr>Quality Story: </vt:lpstr>
      <vt:lpstr>Changes:</vt:lpstr>
      <vt:lpstr>Measures:</vt:lpstr>
      <vt:lpstr>Findings:</vt:lpstr>
      <vt:lpstr>Pharmacy </vt:lpstr>
      <vt:lpstr>Quality Story: </vt:lpstr>
      <vt:lpstr>Changes:</vt:lpstr>
      <vt:lpstr>Measures:</vt:lpstr>
      <vt:lpstr>Findings:</vt:lpstr>
      <vt:lpstr>Surgical Services</vt:lpstr>
      <vt:lpstr>Quality Story: </vt:lpstr>
      <vt:lpstr>Measures:</vt:lpstr>
      <vt:lpstr>Changes:</vt:lpstr>
      <vt:lpstr>Findings:</vt:lpstr>
      <vt:lpstr>Surgical Services</vt:lpstr>
      <vt:lpstr>Quality Story: </vt:lpstr>
      <vt:lpstr>Changes:</vt:lpstr>
      <vt:lpstr>Measures:</vt:lpstr>
      <vt:lpstr>Findings:</vt:lpstr>
      <vt:lpstr>Environmental Services</vt:lpstr>
      <vt:lpstr>Quality Story: </vt:lpstr>
      <vt:lpstr>Changes:</vt:lpstr>
      <vt:lpstr>Measures:</vt:lpstr>
      <vt:lpstr>Findings:</vt:lpstr>
      <vt:lpstr> Environmental Services       Onboarding New Employees</vt:lpstr>
      <vt:lpstr>Quality Story: </vt:lpstr>
      <vt:lpstr>Changes:</vt:lpstr>
      <vt:lpstr>Measures:</vt:lpstr>
      <vt:lpstr>Findings:</vt:lpstr>
      <vt:lpstr>Food and Nutrition Services </vt:lpstr>
      <vt:lpstr>Quality Story: </vt:lpstr>
      <vt:lpstr>Changes:</vt:lpstr>
      <vt:lpstr>Changes:</vt:lpstr>
      <vt:lpstr>Measures:</vt:lpstr>
      <vt:lpstr>Measures:</vt:lpstr>
      <vt:lpstr>Geri-Psych.</vt:lpstr>
      <vt:lpstr>PowerPoint Presentation</vt:lpstr>
      <vt:lpstr>Findings:</vt:lpstr>
      <vt:lpstr>Food and Nutrition Services </vt:lpstr>
      <vt:lpstr>Quality Story: </vt:lpstr>
      <vt:lpstr>Changes:</vt:lpstr>
      <vt:lpstr>Measures:</vt:lpstr>
      <vt:lpstr>Findings:</vt:lpstr>
      <vt:lpstr> Orthopedic Team </vt:lpstr>
      <vt:lpstr>Quality Story: </vt:lpstr>
      <vt:lpstr>Changes:</vt:lpstr>
      <vt:lpstr>Measures:</vt:lpstr>
      <vt:lpstr>Findings:</vt:lpstr>
      <vt:lpstr>Material Services</vt:lpstr>
      <vt:lpstr>Quality Story: </vt:lpstr>
      <vt:lpstr>Changes:</vt:lpstr>
      <vt:lpstr>Measures:</vt:lpstr>
      <vt:lpstr>Findings:</vt:lpstr>
      <vt:lpstr>Material Services</vt:lpstr>
      <vt:lpstr>Quality Story: </vt:lpstr>
      <vt:lpstr>Changes:</vt:lpstr>
      <vt:lpstr>Measures:</vt:lpstr>
      <vt:lpstr>Findings:</vt:lpstr>
      <vt:lpstr>Accounting</vt:lpstr>
      <vt:lpstr>Quality Story: </vt:lpstr>
      <vt:lpstr>Changes:</vt:lpstr>
      <vt:lpstr>Measures:</vt:lpstr>
      <vt:lpstr>Findings:</vt:lpstr>
      <vt:lpstr>Accounting</vt:lpstr>
      <vt:lpstr>Quality Story: </vt:lpstr>
      <vt:lpstr>Changes:</vt:lpstr>
      <vt:lpstr>Measures:</vt:lpstr>
      <vt:lpstr>Findings:</vt:lpstr>
      <vt:lpstr>PR/Marketing</vt:lpstr>
      <vt:lpstr>Quality Story: </vt:lpstr>
      <vt:lpstr>Changes:</vt:lpstr>
      <vt:lpstr>Measures:</vt:lpstr>
      <vt:lpstr>Findings:</vt:lpstr>
      <vt:lpstr>Foundation</vt:lpstr>
      <vt:lpstr>Quality Story: </vt:lpstr>
      <vt:lpstr>Changes:</vt:lpstr>
      <vt:lpstr>Measures:</vt:lpstr>
      <vt:lpstr>Measures:</vt:lpstr>
      <vt:lpstr>Findings:</vt:lpstr>
      <vt:lpstr>Human Resources</vt:lpstr>
      <vt:lpstr>Quality Story: </vt:lpstr>
      <vt:lpstr>Changes:</vt:lpstr>
      <vt:lpstr>Measures:</vt:lpstr>
      <vt:lpstr>Findings: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marincic</dc:creator>
  <cp:lastModifiedBy>White, Jennifer</cp:lastModifiedBy>
  <cp:revision>37</cp:revision>
  <cp:lastPrinted>2022-11-17T14:49:16Z</cp:lastPrinted>
  <dcterms:created xsi:type="dcterms:W3CDTF">2022-11-17T03:25:39Z</dcterms:created>
  <dcterms:modified xsi:type="dcterms:W3CDTF">2025-03-19T19:43:03Z</dcterms:modified>
</cp:coreProperties>
</file>