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52" r:id="rId2"/>
    <p:sldMasterId id="2147483764" r:id="rId3"/>
    <p:sldMasterId id="2147483776" r:id="rId4"/>
  </p:sldMasterIdLst>
  <p:notesMasterIdLst>
    <p:notesMasterId r:id="rId117"/>
  </p:notesMasterIdLst>
  <p:sldIdLst>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76" r:id="rId47"/>
    <p:sldId id="377" r:id="rId48"/>
    <p:sldId id="378" r:id="rId49"/>
    <p:sldId id="379" r:id="rId50"/>
    <p:sldId id="380"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260" r:id="rId102"/>
    <p:sldId id="256" r:id="rId103"/>
    <p:sldId id="257" r:id="rId104"/>
    <p:sldId id="258" r:id="rId105"/>
    <p:sldId id="259" r:id="rId106"/>
    <p:sldId id="366" r:id="rId107"/>
    <p:sldId id="367" r:id="rId108"/>
    <p:sldId id="368" r:id="rId109"/>
    <p:sldId id="369" r:id="rId110"/>
    <p:sldId id="370" r:id="rId111"/>
    <p:sldId id="371" r:id="rId112"/>
    <p:sldId id="372" r:id="rId113"/>
    <p:sldId id="373" r:id="rId114"/>
    <p:sldId id="374" r:id="rId115"/>
    <p:sldId id="375" r:id="rId11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viewProps" Target="view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587386856"/>
        <c:axId val="587387512"/>
        <c:axId val="0"/>
      </c:bar3DChart>
      <c:catAx>
        <c:axId val="58738685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7387512"/>
        <c:crosses val="autoZero"/>
        <c:auto val="1"/>
        <c:lblAlgn val="ctr"/>
        <c:lblOffset val="100"/>
        <c:noMultiLvlLbl val="1"/>
      </c:catAx>
      <c:valAx>
        <c:axId val="587387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386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6.5117437243421492E-2"/>
          <c:y val="0.85538124946330496"/>
          <c:w val="0.86691612266415419"/>
          <c:h val="0.112375981451820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 Isolation Patients Admitted With Isolation Precautions Implemented Prior to Admission July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ED Isolation Patients Admitted With Isolation Precautions Implemented Prior to Admission November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D9A-49E0-8B93-5F75FBC46D0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D9A-49E0-8B93-5F75FBC46D0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D9A-49E0-8B93-5F75FBC46D0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D9A-49E0-8B93-5F75FBC46D0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D9A-49E0-8B93-5F75FBC46D08}"/>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D9A-49E0-8B93-5F75FBC46D08}"/>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D9A-49E0-8B93-5F75FBC46D08}"/>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DD9A-49E0-8B93-5F75FBC46D08}"/>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DD9A-49E0-8B93-5F75FBC46D08}"/>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DD9A-49E0-8B93-5F75FBC46D08}"/>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DD9A-49E0-8B93-5F75FBC46D08}"/>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DD9A-49E0-8B93-5F75FBC46D08}"/>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DD9A-49E0-8B93-5F75FBC46D08}"/>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DD9A-49E0-8B93-5F75FBC46D08}"/>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DD9A-49E0-8B93-5F75FBC46D08}"/>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F-DD9A-49E0-8B93-5F75FBC46D08}"/>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1-DD9A-49E0-8B93-5F75FBC46D08}"/>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'ED Graphs'!$D$54:$T$54</c:f>
              <c:strCache>
                <c:ptCount val="17"/>
                <c:pt idx="0">
                  <c:v>Met Goal</c:v>
                </c:pt>
                <c:pt idx="1">
                  <c:v>Pneumonia</c:v>
                </c:pt>
                <c:pt idx="2">
                  <c:v>Stool Testing R/O Infectious</c:v>
                </c:pt>
                <c:pt idx="3">
                  <c:v>MDRO Banner</c:v>
                </c:pt>
                <c:pt idx="4">
                  <c:v>MRSA Testing</c:v>
                </c:pt>
                <c:pt idx="5">
                  <c:v>Draining Wound</c:v>
                </c:pt>
                <c:pt idx="6">
                  <c:v>COVID-19 Positive</c:v>
                </c:pt>
                <c:pt idx="7">
                  <c:v>C-Diff Testing</c:v>
                </c:pt>
                <c:pt idx="8">
                  <c:v>R/O TB</c:v>
                </c:pt>
                <c:pt idx="9">
                  <c:v>Bedbugs</c:v>
                </c:pt>
                <c:pt idx="10">
                  <c:v>Empiric Diarrhea</c:v>
                </c:pt>
                <c:pt idx="11">
                  <c:v>Herpes Zoster </c:v>
                </c:pt>
                <c:pt idx="12">
                  <c:v>RSV</c:v>
                </c:pt>
                <c:pt idx="13">
                  <c:v>Influenza</c:v>
                </c:pt>
                <c:pt idx="14">
                  <c:v>R/O Meningitis</c:v>
                </c:pt>
                <c:pt idx="15">
                  <c:v>Positive Enteric Stool Pathogen Other</c:v>
                </c:pt>
                <c:pt idx="16">
                  <c:v>Suspected Infectious Cough</c:v>
                </c:pt>
              </c:strCache>
            </c:strRef>
          </c:cat>
          <c:val>
            <c:numRef>
              <c:f>'ED Graphs'!$D$55:$T$55</c:f>
              <c:numCache>
                <c:formatCode>General</c:formatCode>
                <c:ptCount val="17"/>
                <c:pt idx="0">
                  <c:v>8</c:v>
                </c:pt>
                <c:pt idx="1">
                  <c:v>4</c:v>
                </c:pt>
                <c:pt idx="3">
                  <c:v>2</c:v>
                </c:pt>
                <c:pt idx="10">
                  <c:v>1</c:v>
                </c:pt>
              </c:numCache>
            </c:numRef>
          </c:val>
          <c:extLst>
            <c:ext xmlns:c16="http://schemas.microsoft.com/office/drawing/2014/chart" uri="{C3380CC4-5D6E-409C-BE32-E72D297353CC}">
              <c16:uniqueId val="{00000022-DD9A-49E0-8B93-5F75FBC46D08}"/>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Linear Trending of Isolation Precautions Initiated in ED for Admitted Patients Requiring Isolation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'ED Graphs'!$M$1</c:f>
              <c:strCache>
                <c:ptCount val="1"/>
                <c:pt idx="0">
                  <c:v>Percent Compliant</c:v>
                </c:pt>
              </c:strCache>
            </c:strRef>
          </c:tx>
          <c:spPr>
            <a:ln w="28575" cap="rnd">
              <a:solidFill>
                <a:schemeClr val="accent1"/>
              </a:solidFill>
              <a:round/>
              <a:tailEnd type="stealth"/>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4"/>
                </a:solidFill>
                <a:prstDash val="sysDot"/>
                <a:tailEnd type="stealth"/>
              </a:ln>
              <a:effectLst/>
            </c:spPr>
            <c:trendlineType val="linear"/>
            <c:dispRSqr val="0"/>
            <c:dispEq val="0"/>
          </c:trendline>
          <c:cat>
            <c:numRef>
              <c:f>'ED Graphs'!$L$2:$L$12</c:f>
              <c:numCache>
                <c:formatCode>mmm\-yy</c:formatCode>
                <c:ptCount val="11"/>
                <c:pt idx="0">
                  <c:v>45292</c:v>
                </c:pt>
                <c:pt idx="1">
                  <c:v>45323</c:v>
                </c:pt>
                <c:pt idx="2">
                  <c:v>45352</c:v>
                </c:pt>
                <c:pt idx="3">
                  <c:v>45383</c:v>
                </c:pt>
                <c:pt idx="4">
                  <c:v>45413</c:v>
                </c:pt>
                <c:pt idx="5">
                  <c:v>45444</c:v>
                </c:pt>
                <c:pt idx="6">
                  <c:v>45474</c:v>
                </c:pt>
                <c:pt idx="7">
                  <c:v>45505</c:v>
                </c:pt>
                <c:pt idx="8">
                  <c:v>45536</c:v>
                </c:pt>
                <c:pt idx="9">
                  <c:v>45566</c:v>
                </c:pt>
                <c:pt idx="10">
                  <c:v>45597</c:v>
                </c:pt>
              </c:numCache>
            </c:numRef>
          </c:cat>
          <c:val>
            <c:numRef>
              <c:f>'ED Graphs'!$M$2:$M$12</c:f>
              <c:numCache>
                <c:formatCode>0%</c:formatCode>
                <c:ptCount val="11"/>
                <c:pt idx="0">
                  <c:v>0.54545454545454541</c:v>
                </c:pt>
                <c:pt idx="1">
                  <c:v>0.37037037037037035</c:v>
                </c:pt>
                <c:pt idx="2">
                  <c:v>0.3888888888888889</c:v>
                </c:pt>
                <c:pt idx="3">
                  <c:v>0.5</c:v>
                </c:pt>
                <c:pt idx="4">
                  <c:v>0.77777777777777779</c:v>
                </c:pt>
                <c:pt idx="5">
                  <c:v>0.83333333333333337</c:v>
                </c:pt>
                <c:pt idx="6">
                  <c:v>0.7</c:v>
                </c:pt>
                <c:pt idx="7">
                  <c:v>0.7407407407407407</c:v>
                </c:pt>
                <c:pt idx="8">
                  <c:v>0.82608695652173914</c:v>
                </c:pt>
                <c:pt idx="9">
                  <c:v>0.5625</c:v>
                </c:pt>
                <c:pt idx="10">
                  <c:v>0.55555555555555558</c:v>
                </c:pt>
              </c:numCache>
            </c:numRef>
          </c:val>
          <c:smooth val="0"/>
          <c:extLst>
            <c:ext xmlns:c16="http://schemas.microsoft.com/office/drawing/2014/chart" uri="{C3380CC4-5D6E-409C-BE32-E72D297353CC}">
              <c16:uniqueId val="{00000003-9E1A-4550-AF2D-186376F85AB5}"/>
            </c:ext>
          </c:extLst>
        </c:ser>
        <c:dLbls>
          <c:showLegendKey val="0"/>
          <c:showVal val="0"/>
          <c:showCatName val="0"/>
          <c:showSerName val="0"/>
          <c:showPercent val="0"/>
          <c:showBubbleSize val="0"/>
        </c:dLbls>
        <c:marker val="1"/>
        <c:smooth val="0"/>
        <c:axId val="419834832"/>
        <c:axId val="450777008"/>
      </c:lineChart>
      <c:dateAx>
        <c:axId val="4198348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777008"/>
        <c:crosses val="autoZero"/>
        <c:auto val="1"/>
        <c:lblOffset val="100"/>
        <c:baseTimeUnit val="months"/>
      </c:dateAx>
      <c:valAx>
        <c:axId val="4507770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834832"/>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Scanning</a:t>
            </a:r>
            <a:r>
              <a:rPr lang="en-US" baseline="0"/>
              <a:t> by RN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'[Bar Code Worksheet.xlsx]Sheet1'!$I$14</c:f>
              <c:strCache>
                <c:ptCount val="1"/>
                <c:pt idx="0">
                  <c:v>Patient Scan</c:v>
                </c:pt>
              </c:strCache>
            </c:strRef>
          </c:tx>
          <c:spPr>
            <a:solidFill>
              <a:schemeClr val="accent1"/>
            </a:solidFill>
            <a:ln>
              <a:noFill/>
            </a:ln>
            <a:effectLst/>
          </c:spPr>
          <c:invertIfNegative val="0"/>
          <c:cat>
            <c:numRef>
              <c:f>'[Bar Code Worksheet.xlsx]Sheet1'!$J$13:$S$13</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'[Bar Code Worksheet.xlsx]Sheet1'!$J$14:$S$14</c:f>
              <c:numCache>
                <c:formatCode>General</c:formatCode>
                <c:ptCount val="10"/>
                <c:pt idx="0">
                  <c:v>62</c:v>
                </c:pt>
                <c:pt idx="1">
                  <c:v>66</c:v>
                </c:pt>
                <c:pt idx="2">
                  <c:v>66</c:v>
                </c:pt>
                <c:pt idx="3">
                  <c:v>79</c:v>
                </c:pt>
                <c:pt idx="4">
                  <c:v>80</c:v>
                </c:pt>
                <c:pt idx="5">
                  <c:v>89</c:v>
                </c:pt>
                <c:pt idx="6">
                  <c:v>90</c:v>
                </c:pt>
                <c:pt idx="7">
                  <c:v>92</c:v>
                </c:pt>
                <c:pt idx="8">
                  <c:v>93</c:v>
                </c:pt>
                <c:pt idx="9">
                  <c:v>93</c:v>
                </c:pt>
              </c:numCache>
            </c:numRef>
          </c:val>
          <c:extLst>
            <c:ext xmlns:c16="http://schemas.microsoft.com/office/drawing/2014/chart" uri="{C3380CC4-5D6E-409C-BE32-E72D297353CC}">
              <c16:uniqueId val="{00000000-3224-4884-8EB7-AA2E34B2E069}"/>
            </c:ext>
          </c:extLst>
        </c:ser>
        <c:ser>
          <c:idx val="1"/>
          <c:order val="1"/>
          <c:tx>
            <c:strRef>
              <c:f>'[Bar Code Worksheet.xlsx]Sheet1'!$I$15</c:f>
              <c:strCache>
                <c:ptCount val="1"/>
                <c:pt idx="0">
                  <c:v>Med Scan</c:v>
                </c:pt>
              </c:strCache>
            </c:strRef>
          </c:tx>
          <c:spPr>
            <a:solidFill>
              <a:schemeClr val="accent2"/>
            </a:solidFill>
            <a:ln>
              <a:noFill/>
            </a:ln>
            <a:effectLst/>
          </c:spPr>
          <c:invertIfNegative val="0"/>
          <c:cat>
            <c:numRef>
              <c:f>'[Bar Code Worksheet.xlsx]Sheet1'!$J$13:$S$13</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'[Bar Code Worksheet.xlsx]Sheet1'!$J$15:$S$15</c:f>
              <c:numCache>
                <c:formatCode>General</c:formatCode>
                <c:ptCount val="10"/>
                <c:pt idx="0">
                  <c:v>60</c:v>
                </c:pt>
                <c:pt idx="1">
                  <c:v>66</c:v>
                </c:pt>
                <c:pt idx="2">
                  <c:v>69</c:v>
                </c:pt>
                <c:pt idx="3">
                  <c:v>89</c:v>
                </c:pt>
                <c:pt idx="4">
                  <c:v>90</c:v>
                </c:pt>
                <c:pt idx="5">
                  <c:v>85</c:v>
                </c:pt>
                <c:pt idx="6">
                  <c:v>92</c:v>
                </c:pt>
                <c:pt idx="7">
                  <c:v>90</c:v>
                </c:pt>
                <c:pt idx="8">
                  <c:v>93</c:v>
                </c:pt>
                <c:pt idx="9">
                  <c:v>99</c:v>
                </c:pt>
              </c:numCache>
            </c:numRef>
          </c:val>
          <c:extLst>
            <c:ext xmlns:c16="http://schemas.microsoft.com/office/drawing/2014/chart" uri="{C3380CC4-5D6E-409C-BE32-E72D297353CC}">
              <c16:uniqueId val="{00000001-3224-4884-8EB7-AA2E34B2E069}"/>
            </c:ext>
          </c:extLst>
        </c:ser>
        <c:ser>
          <c:idx val="2"/>
          <c:order val="2"/>
          <c:tx>
            <c:strRef>
              <c:f>'[Bar Code Worksheet.xlsx]Sheet1'!$I$16</c:f>
              <c:strCache>
                <c:ptCount val="1"/>
                <c:pt idx="0">
                  <c:v>Oct Patient Scan</c:v>
                </c:pt>
              </c:strCache>
            </c:strRef>
          </c:tx>
          <c:spPr>
            <a:solidFill>
              <a:schemeClr val="accent3"/>
            </a:solidFill>
            <a:ln>
              <a:noFill/>
            </a:ln>
            <a:effectLst/>
          </c:spPr>
          <c:invertIfNegative val="0"/>
          <c:cat>
            <c:numRef>
              <c:f>'[Bar Code Worksheet.xlsx]Sheet1'!$J$13:$S$13</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'[Bar Code Worksheet.xlsx]Sheet1'!$J$16:$S$16</c:f>
              <c:numCache>
                <c:formatCode>General</c:formatCode>
                <c:ptCount val="10"/>
                <c:pt idx="0">
                  <c:v>96</c:v>
                </c:pt>
                <c:pt idx="1">
                  <c:v>100</c:v>
                </c:pt>
                <c:pt idx="2">
                  <c:v>98</c:v>
                </c:pt>
                <c:pt idx="3">
                  <c:v>98</c:v>
                </c:pt>
                <c:pt idx="4">
                  <c:v>0</c:v>
                </c:pt>
                <c:pt idx="5">
                  <c:v>91</c:v>
                </c:pt>
                <c:pt idx="6">
                  <c:v>94</c:v>
                </c:pt>
                <c:pt idx="7">
                  <c:v>96</c:v>
                </c:pt>
                <c:pt idx="8">
                  <c:v>0</c:v>
                </c:pt>
                <c:pt idx="9">
                  <c:v>98</c:v>
                </c:pt>
              </c:numCache>
            </c:numRef>
          </c:val>
          <c:extLst>
            <c:ext xmlns:c16="http://schemas.microsoft.com/office/drawing/2014/chart" uri="{C3380CC4-5D6E-409C-BE32-E72D297353CC}">
              <c16:uniqueId val="{00000002-3224-4884-8EB7-AA2E34B2E069}"/>
            </c:ext>
          </c:extLst>
        </c:ser>
        <c:ser>
          <c:idx val="3"/>
          <c:order val="3"/>
          <c:tx>
            <c:strRef>
              <c:f>'[Bar Code Worksheet.xlsx]Sheet1'!$I$17</c:f>
              <c:strCache>
                <c:ptCount val="1"/>
                <c:pt idx="0">
                  <c:v>Oct Med Scan</c:v>
                </c:pt>
              </c:strCache>
            </c:strRef>
          </c:tx>
          <c:spPr>
            <a:solidFill>
              <a:schemeClr val="accent4"/>
            </a:solidFill>
            <a:ln>
              <a:noFill/>
            </a:ln>
            <a:effectLst/>
          </c:spPr>
          <c:invertIfNegative val="0"/>
          <c:cat>
            <c:numRef>
              <c:f>'[Bar Code Worksheet.xlsx]Sheet1'!$J$13:$S$13</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'[Bar Code Worksheet.xlsx]Sheet1'!$J$17:$S$17</c:f>
              <c:numCache>
                <c:formatCode>General</c:formatCode>
                <c:ptCount val="10"/>
                <c:pt idx="0">
                  <c:v>95</c:v>
                </c:pt>
                <c:pt idx="1">
                  <c:v>98</c:v>
                </c:pt>
                <c:pt idx="2">
                  <c:v>96</c:v>
                </c:pt>
                <c:pt idx="3">
                  <c:v>97</c:v>
                </c:pt>
                <c:pt idx="4">
                  <c:v>0</c:v>
                </c:pt>
                <c:pt idx="5">
                  <c:v>95</c:v>
                </c:pt>
                <c:pt idx="6">
                  <c:v>94</c:v>
                </c:pt>
                <c:pt idx="7">
                  <c:v>95</c:v>
                </c:pt>
                <c:pt idx="8">
                  <c:v>0</c:v>
                </c:pt>
                <c:pt idx="9">
                  <c:v>98</c:v>
                </c:pt>
              </c:numCache>
            </c:numRef>
          </c:val>
          <c:extLst>
            <c:ext xmlns:c16="http://schemas.microsoft.com/office/drawing/2014/chart" uri="{C3380CC4-5D6E-409C-BE32-E72D297353CC}">
              <c16:uniqueId val="{00000003-3224-4884-8EB7-AA2E34B2E069}"/>
            </c:ext>
          </c:extLst>
        </c:ser>
        <c:dLbls>
          <c:showLegendKey val="0"/>
          <c:showVal val="0"/>
          <c:showCatName val="0"/>
          <c:showSerName val="0"/>
          <c:showPercent val="0"/>
          <c:showBubbleSize val="0"/>
        </c:dLbls>
        <c:gapWidth val="219"/>
        <c:overlap val="-27"/>
        <c:axId val="541305503"/>
        <c:axId val="541307903"/>
      </c:barChart>
      <c:catAx>
        <c:axId val="54130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307903"/>
        <c:crosses val="autoZero"/>
        <c:auto val="1"/>
        <c:lblAlgn val="ctr"/>
        <c:lblOffset val="100"/>
        <c:noMultiLvlLbl val="0"/>
      </c:catAx>
      <c:valAx>
        <c:axId val="541307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305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Barcode</a:t>
            </a:r>
            <a:r>
              <a:rPr lang="en-US" baseline="0"/>
              <a:t> Scanning Patient/med Lexiscan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74999999999998"/>
          <c:y val="0.13162037037037036"/>
          <c:w val="0.85891666666666666"/>
          <c:h val="0.75768518518518524"/>
        </c:manualLayout>
      </c:layout>
      <c:barChart>
        <c:barDir val="col"/>
        <c:grouping val="clustered"/>
        <c:varyColors val="0"/>
        <c:ser>
          <c:idx val="0"/>
          <c:order val="0"/>
          <c:spPr>
            <a:solidFill>
              <a:schemeClr val="accent1"/>
            </a:solidFill>
            <a:ln>
              <a:noFill/>
            </a:ln>
            <a:effectLst/>
          </c:spPr>
          <c:invertIfNegative val="0"/>
          <c:cat>
            <c:strRef>
              <c:f>Sheet1!$I$11:$J$11</c:f>
              <c:strCache>
                <c:ptCount val="2"/>
                <c:pt idx="0">
                  <c:v>Cardio 1</c:v>
                </c:pt>
                <c:pt idx="1">
                  <c:v>Cardio 2</c:v>
                </c:pt>
              </c:strCache>
            </c:strRef>
          </c:cat>
          <c:val>
            <c:numRef>
              <c:f>Sheet1!$I$12:$J$12</c:f>
              <c:numCache>
                <c:formatCode>0%</c:formatCode>
                <c:ptCount val="2"/>
                <c:pt idx="0">
                  <c:v>0.92</c:v>
                </c:pt>
                <c:pt idx="1">
                  <c:v>1</c:v>
                </c:pt>
              </c:numCache>
            </c:numRef>
          </c:val>
          <c:extLst>
            <c:ext xmlns:c16="http://schemas.microsoft.com/office/drawing/2014/chart" uri="{C3380CC4-5D6E-409C-BE32-E72D297353CC}">
              <c16:uniqueId val="{00000000-86EE-4E85-BDE0-B1468127F6BE}"/>
            </c:ext>
          </c:extLst>
        </c:ser>
        <c:dLbls>
          <c:showLegendKey val="0"/>
          <c:showVal val="0"/>
          <c:showCatName val="0"/>
          <c:showSerName val="0"/>
          <c:showPercent val="0"/>
          <c:showBubbleSize val="0"/>
        </c:dLbls>
        <c:gapWidth val="219"/>
        <c:overlap val="-27"/>
        <c:axId val="1919650864"/>
        <c:axId val="1919650384"/>
      </c:barChart>
      <c:catAx>
        <c:axId val="191965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9650384"/>
        <c:crosses val="autoZero"/>
        <c:auto val="1"/>
        <c:lblAlgn val="ctr"/>
        <c:lblOffset val="100"/>
        <c:noMultiLvlLbl val="0"/>
      </c:catAx>
      <c:valAx>
        <c:axId val="1919650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965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205667376896325E-2"/>
          <c:y val="5.1342876618950234E-2"/>
          <c:w val="0.9349092244972147"/>
          <c:h val="0.81963190184049084"/>
        </c:manualLayout>
      </c:layout>
      <c:barChart>
        <c:barDir val="col"/>
        <c:grouping val="clustered"/>
        <c:varyColors val="0"/>
        <c:dLbls>
          <c:showLegendKey val="0"/>
          <c:showVal val="0"/>
          <c:showCatName val="0"/>
          <c:showSerName val="0"/>
          <c:showPercent val="0"/>
          <c:showBubbleSize val="0"/>
        </c:dLbls>
        <c:gapWidth val="150"/>
        <c:axId val="276313600"/>
        <c:axId val="236165376"/>
      </c:barChart>
      <c:catAx>
        <c:axId val="276313600"/>
        <c:scaling>
          <c:orientation val="minMax"/>
        </c:scaling>
        <c:delete val="0"/>
        <c:axPos val="b"/>
        <c:numFmt formatCode="General" sourceLinked="0"/>
        <c:majorTickMark val="out"/>
        <c:minorTickMark val="none"/>
        <c:tickLblPos val="nextTo"/>
        <c:crossAx val="236165376"/>
        <c:crosses val="autoZero"/>
        <c:auto val="1"/>
        <c:lblAlgn val="ctr"/>
        <c:lblOffset val="100"/>
        <c:noMultiLvlLbl val="0"/>
      </c:catAx>
      <c:valAx>
        <c:axId val="236165376"/>
        <c:scaling>
          <c:orientation val="minMax"/>
        </c:scaling>
        <c:delete val="0"/>
        <c:axPos val="l"/>
        <c:majorGridlines/>
        <c:numFmt formatCode="General" sourceLinked="1"/>
        <c:majorTickMark val="out"/>
        <c:minorTickMark val="none"/>
        <c:tickLblPos val="nextTo"/>
        <c:crossAx val="276313600"/>
        <c:crosses val="autoZero"/>
        <c:crossBetween val="between"/>
      </c:valAx>
      <c:spPr>
        <a:noFill/>
        <a:ln w="25400">
          <a:noFill/>
        </a:ln>
      </c:spPr>
    </c:plotArea>
    <c:plotVisOnly val="1"/>
    <c:dispBlanksAs val="gap"/>
    <c:showDLblsOverMax val="0"/>
  </c:chart>
  <c:spPr>
    <a:noFill/>
  </c:spPr>
  <c:txPr>
    <a:bodyPr/>
    <a:lstStyle/>
    <a:p>
      <a:pPr>
        <a:defRPr sz="1800">
          <a:solidFill>
            <a:schemeClr val="tx1"/>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0.47951</cdr:x>
      <cdr:y>0.09413</cdr:y>
    </cdr:from>
    <cdr:to>
      <cdr:x>0.49871</cdr:x>
      <cdr:y>0.29237</cdr:y>
    </cdr:to>
    <cdr:sp macro="" textlink="">
      <cdr:nvSpPr>
        <cdr:cNvPr id="2" name="Rectangle 1"/>
        <cdr:cNvSpPr/>
      </cdr:nvSpPr>
      <cdr:spPr>
        <a:xfrm xmlns:a="http://schemas.openxmlformats.org/drawingml/2006/main">
          <a:off x="4611443" y="438432"/>
          <a:ext cx="18473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cdr:txBody>
    </cdr:sp>
  </cdr:relSizeAnchor>
  <cdr:relSizeAnchor xmlns:cdr="http://schemas.openxmlformats.org/drawingml/2006/chartDrawing">
    <cdr:from>
      <cdr:x>0.03006</cdr:x>
      <cdr:y>0</cdr:y>
    </cdr:from>
    <cdr:to>
      <cdr:x>0.1875</cdr:x>
      <cdr:y>1</cdr:y>
    </cdr:to>
    <cdr:sp macro="" textlink="">
      <cdr:nvSpPr>
        <cdr:cNvPr id="3" name="TextBox 2"/>
        <cdr:cNvSpPr txBox="1"/>
      </cdr:nvSpPr>
      <cdr:spPr>
        <a:xfrm xmlns:a="http://schemas.openxmlformats.org/drawingml/2006/main">
          <a:off x="174567" y="2030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A91539E-FC1B-4405-AC1D-27E0FA025A12}" type="datetimeFigureOut">
              <a:rPr lang="en-US" smtClean="0"/>
              <a:t>12/10/2024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29E8214B-4242-464E-8006-94CF1DCB06E6}" type="slidenum">
              <a:rPr lang="en-US" smtClean="0"/>
              <a:t>‹#›</a:t>
            </a:fld>
            <a:endParaRPr lang="en-US"/>
          </a:p>
        </p:txBody>
      </p:sp>
    </p:spTree>
    <p:extLst>
      <p:ext uri="{BB962C8B-B14F-4D97-AF65-F5344CB8AC3E}">
        <p14:creationId xmlns:p14="http://schemas.microsoft.com/office/powerpoint/2010/main" val="2982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7FB6A-DA0E-499C-B06B-FF679B241D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057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A0FF840-B5A0-CC7F-AC88-ECA55D378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55C8B50-97B6-4C2D-C8D0-AE22A9C4E1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7172" name="Slide Number Placeholder 3">
            <a:extLst>
              <a:ext uri="{FF2B5EF4-FFF2-40B4-BE49-F238E27FC236}">
                <a16:creationId xmlns:a16="http://schemas.microsoft.com/office/drawing/2014/main" id="{1572FE56-4B3F-769F-7587-42515EBB37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1E9EDE-806B-4B65-9427-415B13930A1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0C13F43-B813-3AC4-C094-3F372FF8E9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AF546CE-97A6-9C06-D802-C592B2CD0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New link for new vendor</a:t>
            </a:r>
          </a:p>
        </p:txBody>
      </p:sp>
      <p:sp>
        <p:nvSpPr>
          <p:cNvPr id="10244" name="Slide Number Placeholder 3">
            <a:extLst>
              <a:ext uri="{FF2B5EF4-FFF2-40B4-BE49-F238E27FC236}">
                <a16:creationId xmlns:a16="http://schemas.microsoft.com/office/drawing/2014/main" id="{41405D14-1368-CC97-A140-D60E1B29B5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8CAFB76-54A3-4991-860C-C4182E5D296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077E1B5-1611-9511-45D4-122FEAFA2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57CDD05-8EB5-9046-DCB3-007F18372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BFD7F358-C2ED-42DB-2F01-FDDC8881D4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1BCFCC-6DDC-452E-980B-4EB11508918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5A7342-4E71-4224-BC2B-227D7AC2E1D9}" type="datetimeFigureOut">
              <a:rPr lang="en-US" smtClean="0"/>
              <a:t>12/10/2024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F9974A-4B01-48C6-A780-FC21FA4C7C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0198-DD6D-6338-8273-B8F404FAED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4F8DCE-86CD-9F94-ACF4-7EAE9C6E0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154189-5B83-1C9D-3F88-2C48EBCFAE6C}"/>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5" name="Footer Placeholder 4">
            <a:extLst>
              <a:ext uri="{FF2B5EF4-FFF2-40B4-BE49-F238E27FC236}">
                <a16:creationId xmlns:a16="http://schemas.microsoft.com/office/drawing/2014/main" id="{1FCED992-CA3B-F29A-89C5-9820E57D7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C1593-10E5-1D5B-C9DE-AB56412096DC}"/>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30046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45F0-6141-73FE-2B25-668171B0A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A9E3CD-75A8-7F91-737F-B4F3B70EE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1D0D4-E09E-089F-9DA0-43EF7DDC3278}"/>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5" name="Footer Placeholder 4">
            <a:extLst>
              <a:ext uri="{FF2B5EF4-FFF2-40B4-BE49-F238E27FC236}">
                <a16:creationId xmlns:a16="http://schemas.microsoft.com/office/drawing/2014/main" id="{45877F10-BE6F-80C4-4DF2-3BB7466A5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BE1A1-1E4C-E7CA-807B-A3ECEED53054}"/>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13761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51E8-7F30-1374-F257-9902EAF46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476C0-41E4-A9C7-2EA5-F8D02DF6C7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6722B-7E28-7F0B-E1F2-2FCA8292EE0F}"/>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5" name="Footer Placeholder 4">
            <a:extLst>
              <a:ext uri="{FF2B5EF4-FFF2-40B4-BE49-F238E27FC236}">
                <a16:creationId xmlns:a16="http://schemas.microsoft.com/office/drawing/2014/main" id="{97F16C80-C95B-46C1-FBA2-578F5C7FF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26049-D1BB-D225-12DC-04212C375A11}"/>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02764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E283-1108-050B-8882-D8498DF68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13740-2650-E150-EDB0-C500D2876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C98364-9419-4519-6F9C-CE332E771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17785-B12B-22EF-C74D-6E484EE62483}"/>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6" name="Footer Placeholder 5">
            <a:extLst>
              <a:ext uri="{FF2B5EF4-FFF2-40B4-BE49-F238E27FC236}">
                <a16:creationId xmlns:a16="http://schemas.microsoft.com/office/drawing/2014/main" id="{1FCC59CD-9064-30C2-58C2-3B1668883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8DE7-1617-99EB-4E41-26960F24D242}"/>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827770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CD6A-E221-CC04-0572-DDB916FC9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BC99D-F591-6B38-1807-10BFB32A8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E5D6C-4CE4-ACF5-D89D-FD58AA6E68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239E4D-6063-B2D9-99FD-2D2E81E03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8CD06-87BF-C1AC-3D38-EEA7DC5B6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B2E21-4D09-68E8-B315-5BBC7CC70294}"/>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8" name="Footer Placeholder 7">
            <a:extLst>
              <a:ext uri="{FF2B5EF4-FFF2-40B4-BE49-F238E27FC236}">
                <a16:creationId xmlns:a16="http://schemas.microsoft.com/office/drawing/2014/main" id="{27FA0D91-C3B2-4F85-56F3-6C5FF9A688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A61242-0210-F64E-E02B-02D4E793A33D}"/>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513808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9EC-B9A0-F57E-3360-ADC85376B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EB121-2B80-B66F-BE4A-F908355DA2F1}"/>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4" name="Footer Placeholder 3">
            <a:extLst>
              <a:ext uri="{FF2B5EF4-FFF2-40B4-BE49-F238E27FC236}">
                <a16:creationId xmlns:a16="http://schemas.microsoft.com/office/drawing/2014/main" id="{3C41D960-CD0F-8646-7C79-9E966E873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DAC7EE-1CA3-9F2E-0D80-881170382CEE}"/>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2694839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52766-C893-08BF-C50A-9AFE5334719A}"/>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3" name="Footer Placeholder 2">
            <a:extLst>
              <a:ext uri="{FF2B5EF4-FFF2-40B4-BE49-F238E27FC236}">
                <a16:creationId xmlns:a16="http://schemas.microsoft.com/office/drawing/2014/main" id="{FB00CF22-9D5A-9FFB-8061-8BE10E703E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5FEB1-F16A-AC3C-1180-29F274EF79DE}"/>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4046060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1767-B33C-C464-3920-405E4AAB1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DC0AB-8B98-BD05-37E6-02894BE43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A6336-6F84-8CF8-4E5B-614FD3B0D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667E7-59C1-EBF5-5630-A36654C4445A}"/>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6" name="Footer Placeholder 5">
            <a:extLst>
              <a:ext uri="{FF2B5EF4-FFF2-40B4-BE49-F238E27FC236}">
                <a16:creationId xmlns:a16="http://schemas.microsoft.com/office/drawing/2014/main" id="{7D272F5E-388D-DB17-EEB7-2596C67B3B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4A2E9-F3E1-700A-A26D-99C58F889F76}"/>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27740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3B7E-329F-B14B-3A61-0CBEC9D22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6CE18-6569-E299-BC89-5FAE24BCE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A4CC3-32DB-39DE-6363-FD359C8B6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80267-C15A-E075-9860-F317485ED2E5}"/>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6" name="Footer Placeholder 5">
            <a:extLst>
              <a:ext uri="{FF2B5EF4-FFF2-40B4-BE49-F238E27FC236}">
                <a16:creationId xmlns:a16="http://schemas.microsoft.com/office/drawing/2014/main" id="{E890F811-8A31-E5B5-D219-3EA9B0B61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B7292-09CE-97CF-0C63-69065B9B8CC5}"/>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4186680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D956-E1D7-1EDE-DC65-DE49BCAA5C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D8292-04AD-938E-B5D9-8F3E3C4AEC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75077-8DBF-D44D-EBB6-A6B214B23FA2}"/>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5" name="Footer Placeholder 4">
            <a:extLst>
              <a:ext uri="{FF2B5EF4-FFF2-40B4-BE49-F238E27FC236}">
                <a16:creationId xmlns:a16="http://schemas.microsoft.com/office/drawing/2014/main" id="{F1448FE0-6288-EDBF-6405-4256F2AF1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4FF00-4371-20B9-2B55-16B111828645}"/>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1495874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26F91B-E022-438D-5FA8-07C496BF39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F71F0C-F8EF-EE11-181F-145516CAC7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5B675-C36A-6902-4840-245D5C6C125E}"/>
              </a:ext>
            </a:extLst>
          </p:cNvPr>
          <p:cNvSpPr>
            <a:spLocks noGrp="1"/>
          </p:cNvSpPr>
          <p:nvPr>
            <p:ph type="dt" sz="half" idx="10"/>
          </p:nvPr>
        </p:nvSpPr>
        <p:spPr/>
        <p:txBody>
          <a:bodyPr/>
          <a:lstStyle/>
          <a:p>
            <a:fld id="{3F53FDAA-D1C9-41FA-B7A1-C096C4989ED1}" type="datetimeFigureOut">
              <a:rPr lang="en-US" smtClean="0"/>
              <a:t>12/10/2024</a:t>
            </a:fld>
            <a:endParaRPr lang="en-US"/>
          </a:p>
        </p:txBody>
      </p:sp>
      <p:sp>
        <p:nvSpPr>
          <p:cNvPr id="5" name="Footer Placeholder 4">
            <a:extLst>
              <a:ext uri="{FF2B5EF4-FFF2-40B4-BE49-F238E27FC236}">
                <a16:creationId xmlns:a16="http://schemas.microsoft.com/office/drawing/2014/main" id="{DBA69519-DE86-2375-757A-B2E81C6A2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E1053-7118-CB02-F4D2-C3C0B0CB24C6}"/>
              </a:ext>
            </a:extLst>
          </p:cNvPr>
          <p:cNvSpPr>
            <a:spLocks noGrp="1"/>
          </p:cNvSpPr>
          <p:nvPr>
            <p:ph type="sldNum" sz="quarter" idx="12"/>
          </p:nvPr>
        </p:nvSpPr>
        <p:spPr/>
        <p:txBody>
          <a:bodyPr/>
          <a:lstStyle/>
          <a:p>
            <a:fld id="{9DFCEF44-3840-4A70-91C4-8C512707DCB0}" type="slidenum">
              <a:rPr lang="en-US" smtClean="0"/>
              <a:t>‹#›</a:t>
            </a:fld>
            <a:endParaRPr lang="en-US"/>
          </a:p>
        </p:txBody>
      </p:sp>
    </p:spTree>
    <p:extLst>
      <p:ext uri="{BB962C8B-B14F-4D97-AF65-F5344CB8AC3E}">
        <p14:creationId xmlns:p14="http://schemas.microsoft.com/office/powerpoint/2010/main" val="3705304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EB8F-9921-2E62-8B53-DA3CCB4E1C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5F03C5-0DF1-CAF8-6AB4-A257E39684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94E21E-3C65-CD9D-4C4E-601A6D3965D9}"/>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5" name="Footer Placeholder 4">
            <a:extLst>
              <a:ext uri="{FF2B5EF4-FFF2-40B4-BE49-F238E27FC236}">
                <a16:creationId xmlns:a16="http://schemas.microsoft.com/office/drawing/2014/main" id="{404CB973-FA08-5E1F-E3A4-515EA13AD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ACDC8-E9C6-585E-552A-7A0887311315}"/>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1432207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332-A9FF-FCBD-AA3E-B7DD42DDC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9AB9C-76B5-D17F-A9ED-2FCA4F71A5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22C86-F78E-0F10-6B34-E303C4BA43D5}"/>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5" name="Footer Placeholder 4">
            <a:extLst>
              <a:ext uri="{FF2B5EF4-FFF2-40B4-BE49-F238E27FC236}">
                <a16:creationId xmlns:a16="http://schemas.microsoft.com/office/drawing/2014/main" id="{55D03C54-4F28-7D56-E16A-ED5D131C5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EBEB0-8ECE-48F0-A71A-C230EB4CDF72}"/>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1750840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41A8-56FC-08B8-6DE3-BC0C78915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CF7353-211A-48D8-CF26-CCC9FBDFE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14318-1786-C1B3-50BB-90875B134DB4}"/>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5" name="Footer Placeholder 4">
            <a:extLst>
              <a:ext uri="{FF2B5EF4-FFF2-40B4-BE49-F238E27FC236}">
                <a16:creationId xmlns:a16="http://schemas.microsoft.com/office/drawing/2014/main" id="{35EBBF4D-42FD-E5F6-10C2-982F5FC47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6178A-4089-9805-A934-835E74A90239}"/>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1779470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F559-F311-A388-EEF6-4DCC12893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11BFD-08E1-8C30-8242-459C530C81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4A3F32-7715-9E27-E841-443730A070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F6900-21CE-21B0-3B44-D3DB0F1C72E3}"/>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6" name="Footer Placeholder 5">
            <a:extLst>
              <a:ext uri="{FF2B5EF4-FFF2-40B4-BE49-F238E27FC236}">
                <a16:creationId xmlns:a16="http://schemas.microsoft.com/office/drawing/2014/main" id="{52F5113D-A459-39F0-0995-8F2F9F775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C1A18-150F-1A8F-132E-1F701F9828E8}"/>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2403050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7F48-FC28-0AFC-5279-1D8E653665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84984-74B8-6338-E095-CC4F0D81F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3059DE-A74D-7092-C440-B1A77A0536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95DA0-974A-DA7A-3D27-EBBF0282E8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FB94A-9BBC-D79C-3EB9-6AA765CA1D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521434-D7E5-9CAC-66D8-0D3F70CD9235}"/>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8" name="Footer Placeholder 7">
            <a:extLst>
              <a:ext uri="{FF2B5EF4-FFF2-40B4-BE49-F238E27FC236}">
                <a16:creationId xmlns:a16="http://schemas.microsoft.com/office/drawing/2014/main" id="{24F3F8D2-2721-E0D2-797B-90A10C709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AF4723-CF14-0F0B-CD22-920CAA4B0880}"/>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4277679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1E5A-D8F9-A093-6C1B-189A01416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BBA8D-73A9-726E-F995-1C3A6507CFFA}"/>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4" name="Footer Placeholder 3">
            <a:extLst>
              <a:ext uri="{FF2B5EF4-FFF2-40B4-BE49-F238E27FC236}">
                <a16:creationId xmlns:a16="http://schemas.microsoft.com/office/drawing/2014/main" id="{6D91D582-D021-BB7C-AB41-E793878946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3B4ACD-3B43-EF8F-48A8-B03982AD9974}"/>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2611489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02706-DDFB-987A-3E57-AE380A74AFC9}"/>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3" name="Footer Placeholder 2">
            <a:extLst>
              <a:ext uri="{FF2B5EF4-FFF2-40B4-BE49-F238E27FC236}">
                <a16:creationId xmlns:a16="http://schemas.microsoft.com/office/drawing/2014/main" id="{2880052C-83A7-1BD8-C94C-001C829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C93724-77B0-6CBC-3700-5D8334EB501C}"/>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325952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5A7342-4E71-4224-BC2B-227D7AC2E1D9}"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324E-AD94-A511-6027-55A5662EC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DCF3FB-4215-2EAD-A9E9-1FE4A0AE1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C36E9-7508-EB7D-8DB7-735D36986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D0103-915A-473C-2E59-543CB9205DCE}"/>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6" name="Footer Placeholder 5">
            <a:extLst>
              <a:ext uri="{FF2B5EF4-FFF2-40B4-BE49-F238E27FC236}">
                <a16:creationId xmlns:a16="http://schemas.microsoft.com/office/drawing/2014/main" id="{AA431C55-4DDC-9046-BAF3-885156F93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92FE5-DCD2-9141-F038-A8DB18355F42}"/>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336098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1ECD-7392-6783-56B5-37A206350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28992E-A98D-25D7-6B2E-082394DC9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690F96-E028-0C6C-EBB5-145D4D874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9A5AA-80EE-DA26-66C4-9F7093843F1B}"/>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6" name="Footer Placeholder 5">
            <a:extLst>
              <a:ext uri="{FF2B5EF4-FFF2-40B4-BE49-F238E27FC236}">
                <a16:creationId xmlns:a16="http://schemas.microsoft.com/office/drawing/2014/main" id="{486A75B8-F907-21D9-1566-E2626C6CA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055DC-A3F0-D2ED-2139-20FD3D704D43}"/>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4070249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FA03-9BFA-1091-7441-6814D57011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D7AC51-580A-8CC1-963D-68309F035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13A21-9A72-3F2F-8447-C00CED563B28}"/>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5" name="Footer Placeholder 4">
            <a:extLst>
              <a:ext uri="{FF2B5EF4-FFF2-40B4-BE49-F238E27FC236}">
                <a16:creationId xmlns:a16="http://schemas.microsoft.com/office/drawing/2014/main" id="{15162E55-AF17-62D3-23ED-406456109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2B991-2BAD-3F26-6236-DF91181084A1}"/>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3329411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2C032-8D71-6F2C-C7E6-AF9D085BA5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D84C80-4A7D-47C6-B987-157AD07B95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C32E8-BD9B-027B-57FA-12CB97761DE7}"/>
              </a:ext>
            </a:extLst>
          </p:cNvPr>
          <p:cNvSpPr>
            <a:spLocks noGrp="1"/>
          </p:cNvSpPr>
          <p:nvPr>
            <p:ph type="dt" sz="half" idx="10"/>
          </p:nvPr>
        </p:nvSpPr>
        <p:spPr/>
        <p:txBody>
          <a:bodyPr/>
          <a:lstStyle/>
          <a:p>
            <a:fld id="{56F5F9A5-5847-4832-8ACE-1A6BCBBA720E}" type="datetimeFigureOut">
              <a:rPr lang="en-US" smtClean="0"/>
              <a:t>12/10/2024</a:t>
            </a:fld>
            <a:endParaRPr lang="en-US"/>
          </a:p>
        </p:txBody>
      </p:sp>
      <p:sp>
        <p:nvSpPr>
          <p:cNvPr id="5" name="Footer Placeholder 4">
            <a:extLst>
              <a:ext uri="{FF2B5EF4-FFF2-40B4-BE49-F238E27FC236}">
                <a16:creationId xmlns:a16="http://schemas.microsoft.com/office/drawing/2014/main" id="{C53E41DD-8647-FCB3-33C1-70D443D43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14E27-CB2D-FF21-F2CE-B4470539807B}"/>
              </a:ext>
            </a:extLst>
          </p:cNvPr>
          <p:cNvSpPr>
            <a:spLocks noGrp="1"/>
          </p:cNvSpPr>
          <p:nvPr>
            <p:ph type="sldNum" sz="quarter" idx="12"/>
          </p:nvPr>
        </p:nvSpPr>
        <p:spPr/>
        <p:txBody>
          <a:bodyPr/>
          <a:lstStyle/>
          <a:p>
            <a:fld id="{C58F5690-2536-45E5-A232-9D115CFF707E}" type="slidenum">
              <a:rPr lang="en-US" smtClean="0"/>
              <a:t>‹#›</a:t>
            </a:fld>
            <a:endParaRPr lang="en-US"/>
          </a:p>
        </p:txBody>
      </p:sp>
    </p:spTree>
    <p:extLst>
      <p:ext uri="{BB962C8B-B14F-4D97-AF65-F5344CB8AC3E}">
        <p14:creationId xmlns:p14="http://schemas.microsoft.com/office/powerpoint/2010/main" val="1074159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07E684E-3EB9-AB0F-7E5D-C57C9689D0F3}"/>
              </a:ext>
            </a:extLst>
          </p:cNvPr>
          <p:cNvCxnSpPr/>
          <p:nvPr/>
        </p:nvCxnSpPr>
        <p:spPr>
          <a:xfrm>
            <a:off x="1951567"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E28A172-6960-F534-00FE-C1DCDD32429C}"/>
              </a:ext>
            </a:extLst>
          </p:cNvPr>
          <p:cNvCxnSpPr/>
          <p:nvPr/>
        </p:nvCxnSpPr>
        <p:spPr>
          <a:xfrm>
            <a:off x="6278033"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D0FA9A80-C096-BA71-E7E4-C70ECC40D3EA}"/>
              </a:ext>
            </a:extLst>
          </p:cNvPr>
          <p:cNvSpPr/>
          <p:nvPr/>
        </p:nvSpPr>
        <p:spPr>
          <a:xfrm>
            <a:off x="6053667" y="3525839"/>
            <a:ext cx="61384"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5" name="Date Placeholder 14">
            <a:extLst>
              <a:ext uri="{FF2B5EF4-FFF2-40B4-BE49-F238E27FC236}">
                <a16:creationId xmlns:a16="http://schemas.microsoft.com/office/drawing/2014/main" id="{5DC33C70-744C-6AB5-6F15-EB0BDE66280B}"/>
              </a:ext>
            </a:extLst>
          </p:cNvPr>
          <p:cNvSpPr>
            <a:spLocks noGrp="1"/>
          </p:cNvSpPr>
          <p:nvPr>
            <p:ph type="dt" sz="half" idx="10"/>
          </p:nvPr>
        </p:nvSpPr>
        <p:spPr/>
        <p:txBody>
          <a:bodyPr/>
          <a:lstStyle>
            <a:lvl1pPr>
              <a:defRPr/>
            </a:lvl1pPr>
          </a:lstStyle>
          <a:p>
            <a:pPr>
              <a:defRPr/>
            </a:pPr>
            <a:fld id="{9C92B861-D5CF-40C5-B983-D81906923ABB}" type="datetimeFigureOut">
              <a:rPr lang="en-US"/>
              <a:pPr>
                <a:defRPr/>
              </a:pPr>
              <a:t>12/10/2024</a:t>
            </a:fld>
            <a:endParaRPr lang="en-US"/>
          </a:p>
        </p:txBody>
      </p:sp>
      <p:sp>
        <p:nvSpPr>
          <p:cNvPr id="6" name="Slide Number Placeholder 15">
            <a:extLst>
              <a:ext uri="{FF2B5EF4-FFF2-40B4-BE49-F238E27FC236}">
                <a16:creationId xmlns:a16="http://schemas.microsoft.com/office/drawing/2014/main" id="{0DE02AF6-D393-8060-1853-A83EB99FE5FF}"/>
              </a:ext>
            </a:extLst>
          </p:cNvPr>
          <p:cNvSpPr>
            <a:spLocks noGrp="1"/>
          </p:cNvSpPr>
          <p:nvPr>
            <p:ph type="sldNum" sz="quarter" idx="11"/>
          </p:nvPr>
        </p:nvSpPr>
        <p:spPr/>
        <p:txBody>
          <a:bodyPr/>
          <a:lstStyle>
            <a:lvl1pPr>
              <a:defRPr/>
            </a:lvl1pPr>
          </a:lstStyle>
          <a:p>
            <a:pPr>
              <a:defRPr/>
            </a:pPr>
            <a:fld id="{B8F6BEE6-396F-44BD-A3A0-0A4ECD901A99}" type="slidenum">
              <a:rPr lang="en-US" altLang="en-US"/>
              <a:pPr>
                <a:defRPr/>
              </a:pPr>
              <a:t>‹#›</a:t>
            </a:fld>
            <a:endParaRPr lang="en-US" altLang="en-US"/>
          </a:p>
        </p:txBody>
      </p:sp>
      <p:sp>
        <p:nvSpPr>
          <p:cNvPr id="7" name="Footer Placeholder 16">
            <a:extLst>
              <a:ext uri="{FF2B5EF4-FFF2-40B4-BE49-F238E27FC236}">
                <a16:creationId xmlns:a16="http://schemas.microsoft.com/office/drawing/2014/main" id="{8E6078A9-0074-FCCE-FA41-5CC78244BEE6}"/>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63313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2" name="Date Placeholder 23">
            <a:extLst>
              <a:ext uri="{FF2B5EF4-FFF2-40B4-BE49-F238E27FC236}">
                <a16:creationId xmlns:a16="http://schemas.microsoft.com/office/drawing/2014/main" id="{8929A616-132F-4745-7DAD-95DE83436CC5}"/>
              </a:ext>
            </a:extLst>
          </p:cNvPr>
          <p:cNvSpPr>
            <a:spLocks noGrp="1"/>
          </p:cNvSpPr>
          <p:nvPr>
            <p:ph type="dt" sz="half" idx="10"/>
          </p:nvPr>
        </p:nvSpPr>
        <p:spPr/>
        <p:txBody>
          <a:bodyPr/>
          <a:lstStyle>
            <a:lvl1pPr>
              <a:defRPr/>
            </a:lvl1pPr>
          </a:lstStyle>
          <a:p>
            <a:pPr>
              <a:defRPr/>
            </a:pPr>
            <a:fld id="{85BB1C48-8976-4191-9CD9-AC92D2B6F963}" type="datetimeFigureOut">
              <a:rPr lang="en-US"/>
              <a:pPr>
                <a:defRPr/>
              </a:pPr>
              <a:t>12/10/2024</a:t>
            </a:fld>
            <a:endParaRPr lang="en-US"/>
          </a:p>
        </p:txBody>
      </p:sp>
      <p:sp>
        <p:nvSpPr>
          <p:cNvPr id="3" name="Footer Placeholder 9">
            <a:extLst>
              <a:ext uri="{FF2B5EF4-FFF2-40B4-BE49-F238E27FC236}">
                <a16:creationId xmlns:a16="http://schemas.microsoft.com/office/drawing/2014/main" id="{E21A71AF-74E8-F872-08E0-2DEE2489109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B0520F94-A5C3-C8A1-1A69-F146729467EC}"/>
              </a:ext>
            </a:extLst>
          </p:cNvPr>
          <p:cNvSpPr>
            <a:spLocks noGrp="1"/>
          </p:cNvSpPr>
          <p:nvPr>
            <p:ph type="sldNum" sz="quarter" idx="12"/>
          </p:nvPr>
        </p:nvSpPr>
        <p:spPr/>
        <p:txBody>
          <a:bodyPr/>
          <a:lstStyle>
            <a:lvl1pPr>
              <a:defRPr/>
            </a:lvl1pPr>
          </a:lstStyle>
          <a:p>
            <a:pPr>
              <a:defRPr/>
            </a:pPr>
            <a:fld id="{A6AD3FFE-2733-49E5-A93D-6F6B23653923}" type="slidenum">
              <a:rPr lang="en-US" altLang="en-US"/>
              <a:pPr>
                <a:defRPr/>
              </a:pPr>
              <a:t>‹#›</a:t>
            </a:fld>
            <a:endParaRPr lang="en-US" altLang="en-US"/>
          </a:p>
        </p:txBody>
      </p:sp>
    </p:spTree>
    <p:extLst>
      <p:ext uri="{BB962C8B-B14F-4D97-AF65-F5344CB8AC3E}">
        <p14:creationId xmlns:p14="http://schemas.microsoft.com/office/powerpoint/2010/main" val="3876210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300AAC0-69D2-627B-5379-4E835D286157}"/>
              </a:ext>
            </a:extLst>
          </p:cNvPr>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914400" y="4958864"/>
            <a:ext cx="105664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a:extLst>
              <a:ext uri="{FF2B5EF4-FFF2-40B4-BE49-F238E27FC236}">
                <a16:creationId xmlns:a16="http://schemas.microsoft.com/office/drawing/2014/main" id="{2882D29A-BBE1-4306-2FB0-2D3CBC833978}"/>
              </a:ext>
            </a:extLst>
          </p:cNvPr>
          <p:cNvSpPr>
            <a:spLocks noGrp="1"/>
          </p:cNvSpPr>
          <p:nvPr>
            <p:ph type="dt" sz="half" idx="10"/>
          </p:nvPr>
        </p:nvSpPr>
        <p:spPr/>
        <p:txBody>
          <a:bodyPr/>
          <a:lstStyle>
            <a:lvl1pPr>
              <a:defRPr/>
            </a:lvl1pPr>
          </a:lstStyle>
          <a:p>
            <a:pPr>
              <a:defRPr/>
            </a:pPr>
            <a:fld id="{6FE042E8-9269-4EEB-AC4B-B4E4A6FF374B}" type="datetimeFigureOut">
              <a:rPr lang="en-US"/>
              <a:pPr>
                <a:defRPr/>
              </a:pPr>
              <a:t>12/10/2024</a:t>
            </a:fld>
            <a:endParaRPr lang="en-US"/>
          </a:p>
        </p:txBody>
      </p:sp>
      <p:sp>
        <p:nvSpPr>
          <p:cNvPr id="6" name="Footer Placeholder 4">
            <a:extLst>
              <a:ext uri="{FF2B5EF4-FFF2-40B4-BE49-F238E27FC236}">
                <a16:creationId xmlns:a16="http://schemas.microsoft.com/office/drawing/2014/main" id="{AEBDB86D-FB93-D438-4DC9-F57ED16408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82DB08-042C-0A94-26EF-E133AD5F119B}"/>
              </a:ext>
            </a:extLst>
          </p:cNvPr>
          <p:cNvSpPr>
            <a:spLocks noGrp="1"/>
          </p:cNvSpPr>
          <p:nvPr>
            <p:ph type="sldNum" sz="quarter" idx="12"/>
          </p:nvPr>
        </p:nvSpPr>
        <p:spPr/>
        <p:txBody>
          <a:bodyPr/>
          <a:lstStyle>
            <a:lvl1pPr>
              <a:defRPr/>
            </a:lvl1pPr>
          </a:lstStyle>
          <a:p>
            <a:pPr>
              <a:defRPr/>
            </a:pPr>
            <a:fld id="{5C1AE89C-5AC0-492C-8245-E01804574BDD}" type="slidenum">
              <a:rPr lang="en-US" altLang="en-US"/>
              <a:pPr>
                <a:defRPr/>
              </a:pPr>
              <a:t>‹#›</a:t>
            </a:fld>
            <a:endParaRPr lang="en-US" altLang="en-US"/>
          </a:p>
        </p:txBody>
      </p:sp>
    </p:spTree>
    <p:extLst>
      <p:ext uri="{BB962C8B-B14F-4D97-AF65-F5344CB8AC3E}">
        <p14:creationId xmlns:p14="http://schemas.microsoft.com/office/powerpoint/2010/main" val="2488011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524000"/>
            <a:ext cx="5413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a:extLst>
              <a:ext uri="{FF2B5EF4-FFF2-40B4-BE49-F238E27FC236}">
                <a16:creationId xmlns:a16="http://schemas.microsoft.com/office/drawing/2014/main" id="{29AA0220-DFEA-C53B-5C77-4073E06FF914}"/>
              </a:ext>
            </a:extLst>
          </p:cNvPr>
          <p:cNvSpPr>
            <a:spLocks noGrp="1"/>
          </p:cNvSpPr>
          <p:nvPr>
            <p:ph type="dt" sz="half" idx="10"/>
          </p:nvPr>
        </p:nvSpPr>
        <p:spPr/>
        <p:txBody>
          <a:bodyPr/>
          <a:lstStyle>
            <a:lvl1pPr>
              <a:defRPr/>
            </a:lvl1pPr>
          </a:lstStyle>
          <a:p>
            <a:pPr>
              <a:defRPr/>
            </a:pPr>
            <a:fld id="{E1724621-5E96-4061-97E4-8DFCAF05D58D}" type="datetimeFigureOut">
              <a:rPr lang="en-US"/>
              <a:pPr>
                <a:defRPr/>
              </a:pPr>
              <a:t>12/10/2024</a:t>
            </a:fld>
            <a:endParaRPr lang="en-US"/>
          </a:p>
        </p:txBody>
      </p:sp>
      <p:sp>
        <p:nvSpPr>
          <p:cNvPr id="4" name="Footer Placeholder 9">
            <a:extLst>
              <a:ext uri="{FF2B5EF4-FFF2-40B4-BE49-F238E27FC236}">
                <a16:creationId xmlns:a16="http://schemas.microsoft.com/office/drawing/2014/main" id="{45CC6775-2DEB-AECB-01FD-7B6D3F092D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8AA46064-0635-4645-2E44-751CF9493E74}"/>
              </a:ext>
            </a:extLst>
          </p:cNvPr>
          <p:cNvSpPr>
            <a:spLocks noGrp="1"/>
          </p:cNvSpPr>
          <p:nvPr>
            <p:ph type="sldNum" sz="quarter" idx="12"/>
          </p:nvPr>
        </p:nvSpPr>
        <p:spPr/>
        <p:txBody>
          <a:bodyPr/>
          <a:lstStyle>
            <a:lvl1pPr>
              <a:defRPr/>
            </a:lvl1pPr>
          </a:lstStyle>
          <a:p>
            <a:pPr>
              <a:defRPr/>
            </a:pPr>
            <a:fld id="{79EBB952-6236-47CB-A7B8-8DBE72833C41}" type="slidenum">
              <a:rPr lang="en-US" altLang="en-US"/>
              <a:pPr>
                <a:defRPr/>
              </a:pPr>
              <a:t>‹#›</a:t>
            </a:fld>
            <a:endParaRPr lang="en-US" altLang="en-US"/>
          </a:p>
        </p:txBody>
      </p:sp>
    </p:spTree>
    <p:extLst>
      <p:ext uri="{BB962C8B-B14F-4D97-AF65-F5344CB8AC3E}">
        <p14:creationId xmlns:p14="http://schemas.microsoft.com/office/powerpoint/2010/main" val="3626970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2FF79C6-289E-419F-E28B-3FFF5AE8B015}"/>
              </a:ext>
            </a:extLst>
          </p:cNvPr>
          <p:cNvCxnSpPr/>
          <p:nvPr/>
        </p:nvCxnSpPr>
        <p:spPr>
          <a:xfrm>
            <a:off x="751418" y="2179639"/>
            <a:ext cx="4997449"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E354C0-86CF-E26D-48BF-79DF81E4D6B6}"/>
              </a:ext>
            </a:extLst>
          </p:cNvPr>
          <p:cNvCxnSpPr/>
          <p:nvPr/>
        </p:nvCxnSpPr>
        <p:spPr>
          <a:xfrm>
            <a:off x="6339418" y="2179639"/>
            <a:ext cx="499956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6199717" y="2201896"/>
            <a:ext cx="53848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155448"/>
            <a:ext cx="109728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6" name="Slide Number Placeholder 8">
            <a:extLst>
              <a:ext uri="{FF2B5EF4-FFF2-40B4-BE49-F238E27FC236}">
                <a16:creationId xmlns:a16="http://schemas.microsoft.com/office/drawing/2014/main" id="{37C9C362-FB93-8CEB-36D8-C8973BB5CC01}"/>
              </a:ext>
            </a:extLst>
          </p:cNvPr>
          <p:cNvSpPr>
            <a:spLocks noGrp="1"/>
          </p:cNvSpPr>
          <p:nvPr>
            <p:ph type="sldNum" sz="quarter" idx="10"/>
          </p:nvPr>
        </p:nvSpPr>
        <p:spPr/>
        <p:txBody>
          <a:bodyPr/>
          <a:lstStyle>
            <a:lvl1pPr>
              <a:defRPr/>
            </a:lvl1pPr>
          </a:lstStyle>
          <a:p>
            <a:pPr>
              <a:defRPr/>
            </a:pPr>
            <a:fld id="{568472F8-FE8E-4076-8801-354F350F5A0F}" type="slidenum">
              <a:rPr lang="en-US" altLang="en-US"/>
              <a:pPr>
                <a:defRPr/>
              </a:pPr>
              <a:t>‹#›</a:t>
            </a:fld>
            <a:endParaRPr lang="en-US" altLang="en-US"/>
          </a:p>
        </p:txBody>
      </p:sp>
      <p:sp>
        <p:nvSpPr>
          <p:cNvPr id="7" name="Footer Placeholder 7">
            <a:extLst>
              <a:ext uri="{FF2B5EF4-FFF2-40B4-BE49-F238E27FC236}">
                <a16:creationId xmlns:a16="http://schemas.microsoft.com/office/drawing/2014/main" id="{4AC514FD-5EC3-00E1-2CB5-53E371C42536}"/>
              </a:ext>
            </a:extLst>
          </p:cNvPr>
          <p:cNvSpPr>
            <a:spLocks noGrp="1"/>
          </p:cNvSpPr>
          <p:nvPr>
            <p:ph type="ftr" sz="quarter" idx="11"/>
          </p:nvPr>
        </p:nvSpPr>
        <p:spPr/>
        <p:txBody>
          <a:bodyPr/>
          <a:lstStyle>
            <a:lvl1pPr>
              <a:defRPr/>
            </a:lvl1pPr>
          </a:lstStyle>
          <a:p>
            <a:pPr>
              <a:defRPr/>
            </a:pPr>
            <a:endParaRPr lang="en-US"/>
          </a:p>
        </p:txBody>
      </p:sp>
      <p:sp>
        <p:nvSpPr>
          <p:cNvPr id="8" name="Date Placeholder 6">
            <a:extLst>
              <a:ext uri="{FF2B5EF4-FFF2-40B4-BE49-F238E27FC236}">
                <a16:creationId xmlns:a16="http://schemas.microsoft.com/office/drawing/2014/main" id="{A2E49FC6-A2B4-BA4D-5861-CD983E6FEF98}"/>
              </a:ext>
            </a:extLst>
          </p:cNvPr>
          <p:cNvSpPr>
            <a:spLocks noGrp="1"/>
          </p:cNvSpPr>
          <p:nvPr>
            <p:ph type="dt" sz="half" idx="12"/>
          </p:nvPr>
        </p:nvSpPr>
        <p:spPr/>
        <p:txBody>
          <a:bodyPr/>
          <a:lstStyle>
            <a:lvl1pPr>
              <a:defRPr/>
            </a:lvl1pPr>
          </a:lstStyle>
          <a:p>
            <a:pPr>
              <a:defRPr/>
            </a:pPr>
            <a:fld id="{753D63ED-AE04-4E2B-B689-B5BE29FBEFD1}" type="datetimeFigureOut">
              <a:rPr lang="en-US"/>
              <a:pPr>
                <a:defRPr/>
              </a:pPr>
              <a:t>12/10/2024</a:t>
            </a:fld>
            <a:endParaRPr lang="en-US"/>
          </a:p>
        </p:txBody>
      </p:sp>
    </p:spTree>
    <p:extLst>
      <p:ext uri="{BB962C8B-B14F-4D97-AF65-F5344CB8AC3E}">
        <p14:creationId xmlns:p14="http://schemas.microsoft.com/office/powerpoint/2010/main" val="2387639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a:extLst>
              <a:ext uri="{FF2B5EF4-FFF2-40B4-BE49-F238E27FC236}">
                <a16:creationId xmlns:a16="http://schemas.microsoft.com/office/drawing/2014/main" id="{5199CA9B-3217-7DA6-B31A-151E29EF6186}"/>
              </a:ext>
            </a:extLst>
          </p:cNvPr>
          <p:cNvSpPr>
            <a:spLocks noGrp="1"/>
          </p:cNvSpPr>
          <p:nvPr>
            <p:ph type="dt" sz="half" idx="10"/>
          </p:nvPr>
        </p:nvSpPr>
        <p:spPr/>
        <p:txBody>
          <a:bodyPr/>
          <a:lstStyle>
            <a:lvl1pPr>
              <a:defRPr/>
            </a:lvl1pPr>
          </a:lstStyle>
          <a:p>
            <a:pPr>
              <a:defRPr/>
            </a:pPr>
            <a:fld id="{17F7CE26-07AC-494F-9F3C-CCE0CA631436}" type="datetimeFigureOut">
              <a:rPr lang="en-US"/>
              <a:pPr>
                <a:defRPr/>
              </a:pPr>
              <a:t>12/10/2024</a:t>
            </a:fld>
            <a:endParaRPr lang="en-US"/>
          </a:p>
        </p:txBody>
      </p:sp>
      <p:sp>
        <p:nvSpPr>
          <p:cNvPr id="4" name="Footer Placeholder 9">
            <a:extLst>
              <a:ext uri="{FF2B5EF4-FFF2-40B4-BE49-F238E27FC236}">
                <a16:creationId xmlns:a16="http://schemas.microsoft.com/office/drawing/2014/main" id="{24E5224A-BD4C-8C0B-E268-D76F06A0BC6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6B351255-0272-DCE8-5BAB-748E2843BFCA}"/>
              </a:ext>
            </a:extLst>
          </p:cNvPr>
          <p:cNvSpPr>
            <a:spLocks noGrp="1"/>
          </p:cNvSpPr>
          <p:nvPr>
            <p:ph type="sldNum" sz="quarter" idx="12"/>
          </p:nvPr>
        </p:nvSpPr>
        <p:spPr/>
        <p:txBody>
          <a:bodyPr/>
          <a:lstStyle>
            <a:lvl1pPr>
              <a:defRPr/>
            </a:lvl1pPr>
          </a:lstStyle>
          <a:p>
            <a:pPr>
              <a:defRPr/>
            </a:pPr>
            <a:fld id="{65B63C65-FCA1-40A5-B596-194728730EC4}" type="slidenum">
              <a:rPr lang="en-US" altLang="en-US"/>
              <a:pPr>
                <a:defRPr/>
              </a:pPr>
              <a:t>‹#›</a:t>
            </a:fld>
            <a:endParaRPr lang="en-US" altLang="en-US"/>
          </a:p>
        </p:txBody>
      </p:sp>
    </p:spTree>
    <p:extLst>
      <p:ext uri="{BB962C8B-B14F-4D97-AF65-F5344CB8AC3E}">
        <p14:creationId xmlns:p14="http://schemas.microsoft.com/office/powerpoint/2010/main" val="69806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5A7342-4E71-4224-BC2B-227D7AC2E1D9}"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C7CB99A0-6593-BDED-6BE4-C434665F0240}"/>
              </a:ext>
            </a:extLst>
          </p:cNvPr>
          <p:cNvSpPr>
            <a:spLocks noGrp="1"/>
          </p:cNvSpPr>
          <p:nvPr>
            <p:ph type="dt" sz="half" idx="10"/>
          </p:nvPr>
        </p:nvSpPr>
        <p:spPr/>
        <p:txBody>
          <a:bodyPr/>
          <a:lstStyle>
            <a:lvl1pPr>
              <a:defRPr/>
            </a:lvl1pPr>
          </a:lstStyle>
          <a:p>
            <a:pPr>
              <a:defRPr/>
            </a:pPr>
            <a:fld id="{3FCC6CEA-9990-4B48-8E39-120EC73C3F73}" type="datetimeFigureOut">
              <a:rPr lang="en-US"/>
              <a:pPr>
                <a:defRPr/>
              </a:pPr>
              <a:t>12/10/2024</a:t>
            </a:fld>
            <a:endParaRPr lang="en-US"/>
          </a:p>
        </p:txBody>
      </p:sp>
      <p:sp>
        <p:nvSpPr>
          <p:cNvPr id="3" name="Footer Placeholder 9">
            <a:extLst>
              <a:ext uri="{FF2B5EF4-FFF2-40B4-BE49-F238E27FC236}">
                <a16:creationId xmlns:a16="http://schemas.microsoft.com/office/drawing/2014/main" id="{B86AD884-F989-72B6-6F2F-9E9A0833264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49781F83-C8DD-F19E-BD5D-4BA05688C505}"/>
              </a:ext>
            </a:extLst>
          </p:cNvPr>
          <p:cNvSpPr>
            <a:spLocks noGrp="1"/>
          </p:cNvSpPr>
          <p:nvPr>
            <p:ph type="sldNum" sz="quarter" idx="12"/>
          </p:nvPr>
        </p:nvSpPr>
        <p:spPr/>
        <p:txBody>
          <a:bodyPr/>
          <a:lstStyle>
            <a:lvl1pPr>
              <a:defRPr/>
            </a:lvl1pPr>
          </a:lstStyle>
          <a:p>
            <a:pPr>
              <a:defRPr/>
            </a:pPr>
            <a:fld id="{FE9AEB24-C636-4FE1-A8DF-111C5416A7FF}" type="slidenum">
              <a:rPr lang="en-US" altLang="en-US"/>
              <a:pPr>
                <a:defRPr/>
              </a:pPr>
              <a:t>‹#›</a:t>
            </a:fld>
            <a:endParaRPr lang="en-US" altLang="en-US"/>
          </a:p>
        </p:txBody>
      </p:sp>
    </p:spTree>
    <p:extLst>
      <p:ext uri="{BB962C8B-B14F-4D97-AF65-F5344CB8AC3E}">
        <p14:creationId xmlns:p14="http://schemas.microsoft.com/office/powerpoint/2010/main" val="831587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9042400" y="1600200"/>
            <a:ext cx="2645664"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9042400" y="457200"/>
            <a:ext cx="26416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2" name="Date Placeholder 23">
            <a:extLst>
              <a:ext uri="{FF2B5EF4-FFF2-40B4-BE49-F238E27FC236}">
                <a16:creationId xmlns:a16="http://schemas.microsoft.com/office/drawing/2014/main" id="{286B04F0-78E1-8673-5B8D-A9DB654C188A}"/>
              </a:ext>
            </a:extLst>
          </p:cNvPr>
          <p:cNvSpPr>
            <a:spLocks noGrp="1"/>
          </p:cNvSpPr>
          <p:nvPr>
            <p:ph type="dt" sz="half" idx="10"/>
          </p:nvPr>
        </p:nvSpPr>
        <p:spPr/>
        <p:txBody>
          <a:bodyPr/>
          <a:lstStyle>
            <a:lvl1pPr>
              <a:defRPr/>
            </a:lvl1pPr>
          </a:lstStyle>
          <a:p>
            <a:pPr>
              <a:defRPr/>
            </a:pPr>
            <a:fld id="{81624428-11D8-4E0E-A6FF-B04EC9522B44}" type="datetimeFigureOut">
              <a:rPr lang="en-US"/>
              <a:pPr>
                <a:defRPr/>
              </a:pPr>
              <a:t>12/10/2024</a:t>
            </a:fld>
            <a:endParaRPr lang="en-US"/>
          </a:p>
        </p:txBody>
      </p:sp>
      <p:sp>
        <p:nvSpPr>
          <p:cNvPr id="4" name="Footer Placeholder 9">
            <a:extLst>
              <a:ext uri="{FF2B5EF4-FFF2-40B4-BE49-F238E27FC236}">
                <a16:creationId xmlns:a16="http://schemas.microsoft.com/office/drawing/2014/main" id="{52584626-0238-B43D-59DA-AA73B64608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BD67E17A-BE06-AF67-9825-59A04C4319CA}"/>
              </a:ext>
            </a:extLst>
          </p:cNvPr>
          <p:cNvSpPr>
            <a:spLocks noGrp="1"/>
          </p:cNvSpPr>
          <p:nvPr>
            <p:ph type="sldNum" sz="quarter" idx="12"/>
          </p:nvPr>
        </p:nvSpPr>
        <p:spPr/>
        <p:txBody>
          <a:bodyPr/>
          <a:lstStyle>
            <a:lvl1pPr>
              <a:defRPr/>
            </a:lvl1pPr>
          </a:lstStyle>
          <a:p>
            <a:pPr>
              <a:defRPr/>
            </a:pPr>
            <a:fld id="{336A3B18-DD84-4DD7-8066-04DAF121F693}" type="slidenum">
              <a:rPr lang="en-US" altLang="en-US"/>
              <a:pPr>
                <a:defRPr/>
              </a:pPr>
              <a:t>‹#›</a:t>
            </a:fld>
            <a:endParaRPr lang="en-US" altLang="en-US"/>
          </a:p>
        </p:txBody>
      </p:sp>
    </p:spTree>
    <p:extLst>
      <p:ext uri="{BB962C8B-B14F-4D97-AF65-F5344CB8AC3E}">
        <p14:creationId xmlns:p14="http://schemas.microsoft.com/office/powerpoint/2010/main" val="4115488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8839200" y="1600200"/>
            <a:ext cx="27432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a:extLst>
              <a:ext uri="{FF2B5EF4-FFF2-40B4-BE49-F238E27FC236}">
                <a16:creationId xmlns:a16="http://schemas.microsoft.com/office/drawing/2014/main" id="{611ED01A-111C-6F5D-513F-4E0259B7FE82}"/>
              </a:ext>
            </a:extLst>
          </p:cNvPr>
          <p:cNvSpPr>
            <a:spLocks noGrp="1"/>
          </p:cNvSpPr>
          <p:nvPr>
            <p:ph type="dt" sz="half" idx="10"/>
          </p:nvPr>
        </p:nvSpPr>
        <p:spPr/>
        <p:txBody>
          <a:bodyPr/>
          <a:lstStyle>
            <a:lvl1pPr>
              <a:defRPr/>
            </a:lvl1pPr>
          </a:lstStyle>
          <a:p>
            <a:pPr>
              <a:defRPr/>
            </a:pPr>
            <a:fld id="{4CCE3E98-AA8B-425C-A15A-DB13C64A46DF}" type="datetimeFigureOut">
              <a:rPr lang="en-US"/>
              <a:pPr>
                <a:defRPr/>
              </a:pPr>
              <a:t>12/10/2024</a:t>
            </a:fld>
            <a:endParaRPr lang="en-US"/>
          </a:p>
        </p:txBody>
      </p:sp>
      <p:sp>
        <p:nvSpPr>
          <p:cNvPr id="6" name="Footer Placeholder 9">
            <a:extLst>
              <a:ext uri="{FF2B5EF4-FFF2-40B4-BE49-F238E27FC236}">
                <a16:creationId xmlns:a16="http://schemas.microsoft.com/office/drawing/2014/main" id="{1D80DEE2-7B28-B8A5-F4AC-D0235600B7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E5692903-7F8A-04A3-A2D6-201495772748}"/>
              </a:ext>
            </a:extLst>
          </p:cNvPr>
          <p:cNvSpPr>
            <a:spLocks noGrp="1"/>
          </p:cNvSpPr>
          <p:nvPr>
            <p:ph type="sldNum" sz="quarter" idx="12"/>
          </p:nvPr>
        </p:nvSpPr>
        <p:spPr/>
        <p:txBody>
          <a:bodyPr/>
          <a:lstStyle>
            <a:lvl1pPr>
              <a:defRPr/>
            </a:lvl1pPr>
          </a:lstStyle>
          <a:p>
            <a:pPr>
              <a:defRPr/>
            </a:pPr>
            <a:fld id="{F58E46B9-1FE7-4FDF-9A3F-37D637899C52}" type="slidenum">
              <a:rPr lang="en-US" altLang="en-US"/>
              <a:pPr>
                <a:defRPr/>
              </a:pPr>
              <a:t>‹#›</a:t>
            </a:fld>
            <a:endParaRPr lang="en-US" altLang="en-US"/>
          </a:p>
        </p:txBody>
      </p:sp>
    </p:spTree>
    <p:extLst>
      <p:ext uri="{BB962C8B-B14F-4D97-AF65-F5344CB8AC3E}">
        <p14:creationId xmlns:p14="http://schemas.microsoft.com/office/powerpoint/2010/main" val="2826632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9698C427-1302-BD1E-1E62-EB91CD4221FA}"/>
              </a:ext>
            </a:extLst>
          </p:cNvPr>
          <p:cNvSpPr>
            <a:spLocks noGrp="1"/>
          </p:cNvSpPr>
          <p:nvPr>
            <p:ph type="dt" sz="half" idx="10"/>
          </p:nvPr>
        </p:nvSpPr>
        <p:spPr/>
        <p:txBody>
          <a:bodyPr/>
          <a:lstStyle>
            <a:lvl1pPr>
              <a:defRPr/>
            </a:lvl1pPr>
          </a:lstStyle>
          <a:p>
            <a:pPr>
              <a:defRPr/>
            </a:pPr>
            <a:fld id="{71101983-FF96-4E4E-BE1B-EFFB7FBA97DF}" type="datetimeFigureOut">
              <a:rPr lang="en-US"/>
              <a:pPr>
                <a:defRPr/>
              </a:pPr>
              <a:t>12/10/2024</a:t>
            </a:fld>
            <a:endParaRPr lang="en-US"/>
          </a:p>
        </p:txBody>
      </p:sp>
      <p:sp>
        <p:nvSpPr>
          <p:cNvPr id="5" name="Footer Placeholder 9">
            <a:extLst>
              <a:ext uri="{FF2B5EF4-FFF2-40B4-BE49-F238E27FC236}">
                <a16:creationId xmlns:a16="http://schemas.microsoft.com/office/drawing/2014/main" id="{B052EE2E-A78B-D55C-2637-50194F42FC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DA3B1C30-1ABB-E38D-746C-345DCA036A10}"/>
              </a:ext>
            </a:extLst>
          </p:cNvPr>
          <p:cNvSpPr>
            <a:spLocks noGrp="1"/>
          </p:cNvSpPr>
          <p:nvPr>
            <p:ph type="sldNum" sz="quarter" idx="12"/>
          </p:nvPr>
        </p:nvSpPr>
        <p:spPr/>
        <p:txBody>
          <a:bodyPr/>
          <a:lstStyle>
            <a:lvl1pPr>
              <a:defRPr/>
            </a:lvl1pPr>
          </a:lstStyle>
          <a:p>
            <a:pPr>
              <a:defRPr/>
            </a:pPr>
            <a:fld id="{38D1D1CD-CE13-43C9-B27B-EF11322FD4B7}" type="slidenum">
              <a:rPr lang="en-US" altLang="en-US"/>
              <a:pPr>
                <a:defRPr/>
              </a:pPr>
              <a:t>‹#›</a:t>
            </a:fld>
            <a:endParaRPr lang="en-US" altLang="en-US"/>
          </a:p>
        </p:txBody>
      </p:sp>
    </p:spTree>
    <p:extLst>
      <p:ext uri="{BB962C8B-B14F-4D97-AF65-F5344CB8AC3E}">
        <p14:creationId xmlns:p14="http://schemas.microsoft.com/office/powerpoint/2010/main" val="2780767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63C54137-9454-29EA-670D-18EFA5EFBA69}"/>
              </a:ext>
            </a:extLst>
          </p:cNvPr>
          <p:cNvSpPr>
            <a:spLocks noGrp="1"/>
          </p:cNvSpPr>
          <p:nvPr>
            <p:ph type="dt" sz="half" idx="10"/>
          </p:nvPr>
        </p:nvSpPr>
        <p:spPr/>
        <p:txBody>
          <a:bodyPr/>
          <a:lstStyle>
            <a:lvl1pPr>
              <a:defRPr/>
            </a:lvl1pPr>
          </a:lstStyle>
          <a:p>
            <a:pPr>
              <a:defRPr/>
            </a:pPr>
            <a:fld id="{B483FB8B-4D04-40FA-B319-3C3781961794}" type="datetimeFigureOut">
              <a:rPr lang="en-US"/>
              <a:pPr>
                <a:defRPr/>
              </a:pPr>
              <a:t>12/10/2024</a:t>
            </a:fld>
            <a:endParaRPr lang="en-US"/>
          </a:p>
        </p:txBody>
      </p:sp>
      <p:sp>
        <p:nvSpPr>
          <p:cNvPr id="5" name="Footer Placeholder 9">
            <a:extLst>
              <a:ext uri="{FF2B5EF4-FFF2-40B4-BE49-F238E27FC236}">
                <a16:creationId xmlns:a16="http://schemas.microsoft.com/office/drawing/2014/main" id="{69C9547E-6B6E-811E-04C9-1E9D451E8B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DB3EEA6C-AC87-1E2F-4920-6C40B72420EE}"/>
              </a:ext>
            </a:extLst>
          </p:cNvPr>
          <p:cNvSpPr>
            <a:spLocks noGrp="1"/>
          </p:cNvSpPr>
          <p:nvPr>
            <p:ph type="sldNum" sz="quarter" idx="12"/>
          </p:nvPr>
        </p:nvSpPr>
        <p:spPr/>
        <p:txBody>
          <a:bodyPr/>
          <a:lstStyle>
            <a:lvl1pPr>
              <a:defRPr/>
            </a:lvl1pPr>
          </a:lstStyle>
          <a:p>
            <a:pPr>
              <a:defRPr/>
            </a:pPr>
            <a:fld id="{454B0BDB-D508-4A68-A7A1-7996CC3D50C4}" type="slidenum">
              <a:rPr lang="en-US" altLang="en-US"/>
              <a:pPr>
                <a:defRPr/>
              </a:pPr>
              <a:t>‹#›</a:t>
            </a:fld>
            <a:endParaRPr lang="en-US" altLang="en-US"/>
          </a:p>
        </p:txBody>
      </p:sp>
    </p:spTree>
    <p:extLst>
      <p:ext uri="{BB962C8B-B14F-4D97-AF65-F5344CB8AC3E}">
        <p14:creationId xmlns:p14="http://schemas.microsoft.com/office/powerpoint/2010/main" val="119079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5A7342-4E71-4224-BC2B-227D7AC2E1D9}"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5A7342-4E71-4224-BC2B-227D7AC2E1D9}"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974A-4B01-48C6-A780-FC21FA4C7CA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A7342-4E71-4224-BC2B-227D7AC2E1D9}"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0A5A7342-4E71-4224-BC2B-227D7AC2E1D9}"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5A7342-4E71-4224-BC2B-227D7AC2E1D9}" type="datetimeFigureOut">
              <a:rPr lang="en-US" smtClean="0"/>
              <a:t>12/10/2024</a:t>
            </a:fld>
            <a:endParaRPr lang="en-US"/>
          </a:p>
        </p:txBody>
      </p:sp>
      <p:sp>
        <p:nvSpPr>
          <p:cNvPr id="6" name="Footer Placeholder 5"/>
          <p:cNvSpPr>
            <a:spLocks noGrp="1"/>
          </p:cNvSpPr>
          <p:nvPr>
            <p:ph type="ftr" sz="quarter" idx="11"/>
          </p:nvPr>
        </p:nvSpPr>
        <p:spPr>
          <a:xfrm>
            <a:off x="5840100" y="6407949"/>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F9974A-4B01-48C6-A780-FC21FA4C7CA6}"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3"/>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5A7342-4E71-4224-BC2B-227D7AC2E1D9}" type="datetimeFigureOut">
              <a:rPr lang="en-US" smtClean="0"/>
              <a:t>12/10/2024</a:t>
            </a:fld>
            <a:endParaRPr lang="en-US"/>
          </a:p>
        </p:txBody>
      </p:sp>
      <p:sp>
        <p:nvSpPr>
          <p:cNvPr id="22" name="Footer Placeholder 21"/>
          <p:cNvSpPr>
            <a:spLocks noGrp="1"/>
          </p:cNvSpPr>
          <p:nvPr>
            <p:ph type="ftr" sz="quarter" idx="3"/>
          </p:nvPr>
        </p:nvSpPr>
        <p:spPr>
          <a:xfrm>
            <a:off x="5840100" y="6407949"/>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eaLnBrk="1" latinLnBrk="0" hangingPunct="1">
              <a:defRPr kumimoji="0" sz="1000" b="0">
                <a:solidFill>
                  <a:schemeClr val="tx1"/>
                </a:solidFill>
              </a:defRPr>
            </a:lvl1pPr>
            <a:extLst/>
          </a:lstStyle>
          <a:p>
            <a:fld id="{A0F9974A-4B01-48C6-A780-FC21FA4C7C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1D482-7148-35F9-F6BE-64376553C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93F6E4-345A-3D71-9B71-83F54B5CC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4E4E4-E99B-CA08-D370-B3D9B29E4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53FDAA-D1C9-41FA-B7A1-C096C4989ED1}" type="datetimeFigureOut">
              <a:rPr lang="en-US" smtClean="0"/>
              <a:t>12/10/2024</a:t>
            </a:fld>
            <a:endParaRPr lang="en-US"/>
          </a:p>
        </p:txBody>
      </p:sp>
      <p:sp>
        <p:nvSpPr>
          <p:cNvPr id="5" name="Footer Placeholder 4">
            <a:extLst>
              <a:ext uri="{FF2B5EF4-FFF2-40B4-BE49-F238E27FC236}">
                <a16:creationId xmlns:a16="http://schemas.microsoft.com/office/drawing/2014/main" id="{5F404F88-C1CA-243F-6754-DB5B40969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374B6C-75DA-A566-01E6-B275C2FF6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FCEF44-3840-4A70-91C4-8C512707DCB0}" type="slidenum">
              <a:rPr lang="en-US" smtClean="0"/>
              <a:t>‹#›</a:t>
            </a:fld>
            <a:endParaRPr lang="en-US"/>
          </a:p>
        </p:txBody>
      </p:sp>
    </p:spTree>
    <p:extLst>
      <p:ext uri="{BB962C8B-B14F-4D97-AF65-F5344CB8AC3E}">
        <p14:creationId xmlns:p14="http://schemas.microsoft.com/office/powerpoint/2010/main" val="22874323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61161-9991-DFA4-31A2-3F8E34E58B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4FA747-B2B6-F30D-9E1A-93FD55616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31452-B1B3-8418-FE31-3EF5F9B2A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5F9A5-5847-4832-8ACE-1A6BCBBA720E}" type="datetimeFigureOut">
              <a:rPr lang="en-US" smtClean="0"/>
              <a:t>12/10/2024</a:t>
            </a:fld>
            <a:endParaRPr lang="en-US"/>
          </a:p>
        </p:txBody>
      </p:sp>
      <p:sp>
        <p:nvSpPr>
          <p:cNvPr id="5" name="Footer Placeholder 4">
            <a:extLst>
              <a:ext uri="{FF2B5EF4-FFF2-40B4-BE49-F238E27FC236}">
                <a16:creationId xmlns:a16="http://schemas.microsoft.com/office/drawing/2014/main" id="{B6FDB14B-0339-C04A-09E9-519EFDD9E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B743CE-B8DF-CD69-A298-35F1B703C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F5690-2536-45E5-A232-9D115CFF707E}" type="slidenum">
              <a:rPr lang="en-US" smtClean="0"/>
              <a:t>‹#›</a:t>
            </a:fld>
            <a:endParaRPr lang="en-US"/>
          </a:p>
        </p:txBody>
      </p:sp>
    </p:spTree>
    <p:extLst>
      <p:ext uri="{BB962C8B-B14F-4D97-AF65-F5344CB8AC3E}">
        <p14:creationId xmlns:p14="http://schemas.microsoft.com/office/powerpoint/2010/main" val="36583526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8">
            <a:extLst>
              <a:ext uri="{FF2B5EF4-FFF2-40B4-BE49-F238E27FC236}">
                <a16:creationId xmlns:a16="http://schemas.microsoft.com/office/drawing/2014/main" id="{24EB5571-7AE2-0EEC-F3C5-AF0FE259FC7E}"/>
              </a:ext>
            </a:extLst>
          </p:cNvPr>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907320B6-00BA-9590-839E-E1D4101AFF71}"/>
              </a:ext>
            </a:extLst>
          </p:cNvPr>
          <p:cNvSpPr>
            <a:spLocks noGrp="1"/>
          </p:cNvSpPr>
          <p:nvPr>
            <p:ph type="dt" sz="half" idx="2"/>
          </p:nvPr>
        </p:nvSpPr>
        <p:spPr>
          <a:xfrm>
            <a:off x="7721600" y="6203951"/>
            <a:ext cx="34544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21DF771E-68D8-4AFF-AC1C-37BD9EDFFD2F}" type="datetimeFigureOut">
              <a:rPr lang="en-US"/>
              <a:pPr>
                <a:defRPr/>
              </a:pPr>
              <a:t>12/10/2024</a:t>
            </a:fld>
            <a:endParaRPr lang="en-US"/>
          </a:p>
        </p:txBody>
      </p:sp>
      <p:sp>
        <p:nvSpPr>
          <p:cNvPr id="10" name="Footer Placeholder 9">
            <a:extLst>
              <a:ext uri="{FF2B5EF4-FFF2-40B4-BE49-F238E27FC236}">
                <a16:creationId xmlns:a16="http://schemas.microsoft.com/office/drawing/2014/main" id="{FE154A96-146F-A8D4-6C85-552C908168F4}"/>
              </a:ext>
            </a:extLst>
          </p:cNvPr>
          <p:cNvSpPr>
            <a:spLocks noGrp="1"/>
          </p:cNvSpPr>
          <p:nvPr>
            <p:ph type="ftr" sz="quarter" idx="3"/>
          </p:nvPr>
        </p:nvSpPr>
        <p:spPr>
          <a:xfrm>
            <a:off x="2844800" y="6203951"/>
            <a:ext cx="47752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a:extLst>
              <a:ext uri="{FF2B5EF4-FFF2-40B4-BE49-F238E27FC236}">
                <a16:creationId xmlns:a16="http://schemas.microsoft.com/office/drawing/2014/main" id="{210CAEF6-AE4C-F8D9-01F8-F008097B76A4}"/>
              </a:ext>
            </a:extLst>
          </p:cNvPr>
          <p:cNvSpPr>
            <a:spLocks noGrp="1"/>
          </p:cNvSpPr>
          <p:nvPr>
            <p:ph type="sldNum" sz="quarter" idx="4"/>
          </p:nvPr>
        </p:nvSpPr>
        <p:spPr>
          <a:xfrm>
            <a:off x="11214100" y="6181725"/>
            <a:ext cx="8128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latin typeface="Constantia" panose="02030602050306030303" pitchFamily="18" charset="0"/>
              </a:defRPr>
            </a:lvl1pPr>
          </a:lstStyle>
          <a:p>
            <a:pPr>
              <a:defRPr/>
            </a:pPr>
            <a:fld id="{D8C10130-A820-459A-9367-03B23C8C7AA1}" type="slidenum">
              <a:rPr lang="en-US" altLang="en-US"/>
              <a:pPr>
                <a:defRPr/>
              </a:pPr>
              <a:t>‹#›</a:t>
            </a:fld>
            <a:endParaRPr lang="en-US" altLang="en-US"/>
          </a:p>
        </p:txBody>
      </p:sp>
      <p:sp>
        <p:nvSpPr>
          <p:cNvPr id="5" name="Title Placeholder 4">
            <a:extLst>
              <a:ext uri="{FF2B5EF4-FFF2-40B4-BE49-F238E27FC236}">
                <a16:creationId xmlns:a16="http://schemas.microsoft.com/office/drawing/2014/main" id="{C15543B2-8BF1-8E69-583F-BD0729B68628}"/>
              </a:ext>
            </a:extLst>
          </p:cNvPr>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1771131941"/>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4.wdp"/></Relationships>
</file>

<file path=ppt/slides/_rels/slide10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35.jpeg"/></Relationships>
</file>

<file path=ppt/slides/_rels/slide10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37.emf"/><Relationship Id="rId5" Type="http://schemas.openxmlformats.org/officeDocument/2006/relationships/oleObject" Target="../embeddings/oleObject3.bin"/><Relationship Id="rId4" Type="http://schemas.openxmlformats.org/officeDocument/2006/relationships/image" Target="../media/image35.jpeg"/></Relationships>
</file>

<file path=ppt/slides/_rels/slide10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4.wdp"/></Relationships>
</file>

<file path=ppt/slides/_rels/slide1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4.wdp"/></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png"/><Relationship Id="rId7"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4.wdp"/></Relationships>
</file>

<file path=ppt/slides/_rels/slide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2.png"/><Relationship Id="rId7"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chart" Target="../charts/chart6.xml"/><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chart" Target="../charts/chart7.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4.wdp"/></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package" Target="../embeddings/Microsoft_Excel_Worksheet5.xlsx"/><Relationship Id="rId4" Type="http://schemas.microsoft.com/office/2007/relationships/hdphoto" Target="../media/hdphoto4.wdp"/></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6.emf"/><Relationship Id="rId4" Type="http://schemas.microsoft.com/office/2007/relationships/hdphoto" Target="../media/hdphoto4.wdp"/></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7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12.png"/></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4.wdp"/></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4.wdp"/></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5.wdp"/></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24.xml"/><Relationship Id="rId5" Type="http://schemas.microsoft.com/office/2007/relationships/hdphoto" Target="../media/hdphoto2.wdp"/><Relationship Id="rId4" Type="http://schemas.openxmlformats.org/officeDocument/2006/relationships/image" Target="../media/image8.pn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24.xml"/><Relationship Id="rId5" Type="http://schemas.microsoft.com/office/2007/relationships/hdphoto" Target="../media/hdphoto3.wdp"/><Relationship Id="rId4" Type="http://schemas.openxmlformats.org/officeDocument/2006/relationships/image" Target="../media/image10.png"/></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4.xml"/><Relationship Id="rId5" Type="http://schemas.microsoft.com/office/2007/relationships/hdphoto" Target="../media/hdphoto4.wdp"/><Relationship Id="rId4" Type="http://schemas.openxmlformats.org/officeDocument/2006/relationships/image" Target="../media/image12.png"/></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Layout" Target="../slideLayouts/slideLayout24.xml"/><Relationship Id="rId5" Type="http://schemas.microsoft.com/office/2007/relationships/hdphoto" Target="../media/hdphoto5.wdp"/><Relationship Id="rId4" Type="http://schemas.openxmlformats.org/officeDocument/2006/relationships/image" Target="../media/image14.png"/></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Inpatient</a:t>
            </a:r>
          </a:p>
        </p:txBody>
      </p:sp>
      <p:sp>
        <p:nvSpPr>
          <p:cNvPr id="3" name="Subtitle 2"/>
          <p:cNvSpPr>
            <a:spLocks noGrp="1"/>
          </p:cNvSpPr>
          <p:nvPr>
            <p:ph type="subTitle" idx="1"/>
          </p:nvPr>
        </p:nvSpPr>
        <p:spPr/>
        <p:txBody>
          <a:bodyPr/>
          <a:lstStyle/>
          <a:p>
            <a:r>
              <a:rPr lang="en-US"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776509730"/>
              </p:ext>
            </p:extLst>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12/17/2024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12/17/2024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07547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solidFill>
                  <a:srgbClr val="FF0000"/>
                </a:solidFill>
              </a:rPr>
              <a:t>Measures</a:t>
            </a:r>
            <a:r>
              <a:rPr lang="en-US" dirty="0"/>
              <a:t>:</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257CD5AC-039A-D6F7-F1F3-D90840744273}"/>
              </a:ext>
            </a:extLst>
          </p:cNvPr>
          <p:cNvPicPr>
            <a:picLocks noChangeAspect="1"/>
          </p:cNvPicPr>
          <p:nvPr/>
        </p:nvPicPr>
        <p:blipFill>
          <a:blip r:embed="rId5"/>
          <a:stretch>
            <a:fillRect/>
          </a:stretch>
        </p:blipFill>
        <p:spPr>
          <a:xfrm>
            <a:off x="2250831" y="1696243"/>
            <a:ext cx="7478387" cy="4487033"/>
          </a:xfrm>
          <a:prstGeom prst="rect">
            <a:avLst/>
          </a:prstGeom>
        </p:spPr>
      </p:pic>
    </p:spTree>
    <p:extLst>
      <p:ext uri="{BB962C8B-B14F-4D97-AF65-F5344CB8AC3E}">
        <p14:creationId xmlns:p14="http://schemas.microsoft.com/office/powerpoint/2010/main" val="16899407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1174418-9C3D-6933-D88B-6A548F2A35B7}"/>
              </a:ext>
            </a:extLst>
          </p:cNvPr>
          <p:cNvGraphicFramePr>
            <a:graphicFrameLocks noGrp="1"/>
          </p:cNvGraphicFramePr>
          <p:nvPr>
            <p:ph sz="quarter" idx="1"/>
          </p:nvPr>
        </p:nvGraphicFramePr>
        <p:xfrm>
          <a:off x="3200400" y="1600200"/>
          <a:ext cx="6934200" cy="4129087"/>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403511">
                <a:tc>
                  <a:txBody>
                    <a:bodyPr/>
                    <a:lstStyle/>
                    <a:p>
                      <a:r>
                        <a:rPr lang="en-US" sz="1800" dirty="0"/>
                        <a:t>What?</a:t>
                      </a:r>
                    </a:p>
                  </a:txBody>
                  <a:tcPr marT="45703" marB="45703"/>
                </a:tc>
                <a:tc>
                  <a:txBody>
                    <a:bodyPr/>
                    <a:lstStyle/>
                    <a:p>
                      <a:r>
                        <a:rPr lang="en-US" sz="1800"/>
                        <a:t>Why?</a:t>
                      </a:r>
                      <a:endParaRPr lang="en-US" sz="1800" dirty="0"/>
                    </a:p>
                  </a:txBody>
                  <a:tcPr marT="45703" marB="45703"/>
                </a:tc>
                <a:tc>
                  <a:txBody>
                    <a:bodyPr/>
                    <a:lstStyle/>
                    <a:p>
                      <a:r>
                        <a:rPr lang="en-US" sz="1800" dirty="0"/>
                        <a:t>When?</a:t>
                      </a:r>
                    </a:p>
                  </a:txBody>
                  <a:tcPr marT="45703" marB="45703"/>
                </a:tc>
                <a:extLst>
                  <a:ext uri="{0D108BD9-81ED-4DB2-BD59-A6C34878D82A}">
                    <a16:rowId xmlns:a16="http://schemas.microsoft.com/office/drawing/2014/main" val="10000"/>
                  </a:ext>
                </a:extLst>
              </a:tr>
              <a:tr h="586804">
                <a:tc>
                  <a:txBody>
                    <a:bodyPr/>
                    <a:lstStyle/>
                    <a:p>
                      <a:r>
                        <a:rPr lang="en-US" sz="1400" dirty="0">
                          <a:solidFill>
                            <a:srgbClr val="FF0000"/>
                          </a:solidFill>
                        </a:rPr>
                        <a:t>Weekly meetings for</a:t>
                      </a:r>
                      <a:r>
                        <a:rPr lang="en-US" sz="1400" baseline="0" dirty="0">
                          <a:solidFill>
                            <a:srgbClr val="FF0000"/>
                          </a:solidFill>
                        </a:rPr>
                        <a:t> building</a:t>
                      </a:r>
                      <a:endParaRPr lang="en-US" sz="1400" dirty="0">
                        <a:solidFill>
                          <a:srgbClr val="FF0000"/>
                        </a:solidFill>
                      </a:endParaRPr>
                    </a:p>
                  </a:txBody>
                  <a:tcPr marT="45703" marB="45703"/>
                </a:tc>
                <a:tc>
                  <a:txBody>
                    <a:bodyPr/>
                    <a:lstStyle/>
                    <a:p>
                      <a:r>
                        <a:rPr lang="en-US" sz="1400" dirty="0">
                          <a:solidFill>
                            <a:srgbClr val="FF0000"/>
                          </a:solidFill>
                        </a:rPr>
                        <a:t>Continue forward progress on other</a:t>
                      </a:r>
                      <a:r>
                        <a:rPr lang="en-US" sz="1400" baseline="0" dirty="0">
                          <a:solidFill>
                            <a:srgbClr val="FF0000"/>
                          </a:solidFill>
                        </a:rPr>
                        <a:t> contracts</a:t>
                      </a:r>
                      <a:endParaRPr lang="en-US" sz="1400" dirty="0">
                        <a:solidFill>
                          <a:srgbClr val="FF0000"/>
                        </a:solidFill>
                      </a:endParaRPr>
                    </a:p>
                  </a:txBody>
                  <a:tcPr marT="45703" marB="45703"/>
                </a:tc>
                <a:tc>
                  <a:txBody>
                    <a:bodyPr/>
                    <a:lstStyle/>
                    <a:p>
                      <a:r>
                        <a:rPr lang="en-US" sz="1400" dirty="0">
                          <a:solidFill>
                            <a:srgbClr val="FF0000"/>
                          </a:solidFill>
                        </a:rPr>
                        <a:t>Ongoing</a:t>
                      </a:r>
                    </a:p>
                  </a:txBody>
                  <a:tcPr marT="45703" marB="45703"/>
                </a:tc>
                <a:extLst>
                  <a:ext uri="{0D108BD9-81ED-4DB2-BD59-A6C34878D82A}">
                    <a16:rowId xmlns:a16="http://schemas.microsoft.com/office/drawing/2014/main" val="10001"/>
                  </a:ext>
                </a:extLst>
              </a:tr>
              <a:tr h="731531">
                <a:tc>
                  <a:txBody>
                    <a:bodyPr/>
                    <a:lstStyle/>
                    <a:p>
                      <a:r>
                        <a:rPr lang="en-US" sz="1400" dirty="0">
                          <a:solidFill>
                            <a:srgbClr val="FF0000"/>
                          </a:solidFill>
                        </a:rPr>
                        <a:t>Ticket entered for Variance WQ still pending</a:t>
                      </a:r>
                    </a:p>
                  </a:txBody>
                  <a:tcPr marT="45703" marB="45703"/>
                </a:tc>
                <a:tc>
                  <a:txBody>
                    <a:bodyPr/>
                    <a:lstStyle/>
                    <a:p>
                      <a:r>
                        <a:rPr lang="en-US" sz="1400" dirty="0">
                          <a:solidFill>
                            <a:srgbClr val="FF0000"/>
                          </a:solidFill>
                        </a:rPr>
                        <a:t>Accounts for a contract that is not active yet are falling into the WQ incorrectly.</a:t>
                      </a:r>
                    </a:p>
                  </a:txBody>
                  <a:tcPr marT="45703" marB="45703"/>
                </a:tc>
                <a:tc>
                  <a:txBody>
                    <a:bodyPr/>
                    <a:lstStyle/>
                    <a:p>
                      <a:r>
                        <a:rPr lang="en-US" sz="1400" dirty="0">
                          <a:solidFill>
                            <a:srgbClr val="FF0000"/>
                          </a:solidFill>
                        </a:rPr>
                        <a:t>Ongoing</a:t>
                      </a:r>
                    </a:p>
                  </a:txBody>
                  <a:tcPr marT="45703" marB="45703"/>
                </a:tc>
                <a:extLst>
                  <a:ext uri="{0D108BD9-81ED-4DB2-BD59-A6C34878D82A}">
                    <a16:rowId xmlns:a16="http://schemas.microsoft.com/office/drawing/2014/main" val="10002"/>
                  </a:ext>
                </a:extLst>
              </a:tr>
              <a:tr h="731305">
                <a:tc>
                  <a:txBody>
                    <a:bodyPr/>
                    <a:lstStyle/>
                    <a:p>
                      <a:r>
                        <a:rPr lang="en-US" sz="1400" dirty="0">
                          <a:solidFill>
                            <a:srgbClr val="FF0000"/>
                          </a:solidFill>
                        </a:rPr>
                        <a:t>Bi-monthly auditing</a:t>
                      </a:r>
                    </a:p>
                  </a:txBody>
                  <a:tcPr marT="45703" marB="45703"/>
                </a:tc>
                <a:tc>
                  <a:txBody>
                    <a:bodyPr/>
                    <a:lstStyle/>
                    <a:p>
                      <a:r>
                        <a:rPr lang="en-US" sz="1400" dirty="0">
                          <a:solidFill>
                            <a:srgbClr val="FF0000"/>
                          </a:solidFill>
                        </a:rPr>
                        <a:t>Verify contract build is accurate</a:t>
                      </a:r>
                    </a:p>
                  </a:txBody>
                  <a:tcPr marT="45703" marB="45703"/>
                </a:tc>
                <a:tc>
                  <a:txBody>
                    <a:bodyPr/>
                    <a:lstStyle/>
                    <a:p>
                      <a:r>
                        <a:rPr lang="en-US" sz="1400" dirty="0">
                          <a:solidFill>
                            <a:srgbClr val="FF0000"/>
                          </a:solidFill>
                        </a:rPr>
                        <a:t>Ongoing</a:t>
                      </a:r>
                    </a:p>
                  </a:txBody>
                  <a:tcPr marT="45703" marB="45703"/>
                </a:tc>
                <a:extLst>
                  <a:ext uri="{0D108BD9-81ED-4DB2-BD59-A6C34878D82A}">
                    <a16:rowId xmlns:a16="http://schemas.microsoft.com/office/drawing/2014/main" val="10003"/>
                  </a:ext>
                </a:extLst>
              </a:tr>
              <a:tr h="837968">
                <a:tc>
                  <a:txBody>
                    <a:bodyPr/>
                    <a:lstStyle/>
                    <a:p>
                      <a:r>
                        <a:rPr lang="en-US" sz="1400" dirty="0">
                          <a:solidFill>
                            <a:srgbClr val="FF0000"/>
                          </a:solidFill>
                        </a:rPr>
                        <a:t>Tracking of variance reimbursement</a:t>
                      </a:r>
                    </a:p>
                  </a:txBody>
                  <a:tcPr marT="45703" marB="45703"/>
                </a:tc>
                <a:tc>
                  <a:txBody>
                    <a:bodyPr/>
                    <a:lstStyle/>
                    <a:p>
                      <a:r>
                        <a:rPr lang="en-US" sz="1400" dirty="0">
                          <a:solidFill>
                            <a:srgbClr val="FF0000"/>
                          </a:solidFill>
                        </a:rPr>
                        <a:t>Tracking totals of reimbursement when not paid according to contract</a:t>
                      </a:r>
                    </a:p>
                  </a:txBody>
                  <a:tcPr marT="45703" marB="45703"/>
                </a:tc>
                <a:tc>
                  <a:txBody>
                    <a:bodyPr/>
                    <a:lstStyle/>
                    <a:p>
                      <a:r>
                        <a:rPr lang="en-US" sz="1400" dirty="0">
                          <a:solidFill>
                            <a:srgbClr val="FF0000"/>
                          </a:solidFill>
                        </a:rPr>
                        <a:t>October 2024</a:t>
                      </a:r>
                    </a:p>
                  </a:txBody>
                  <a:tcPr marT="45703" marB="45703"/>
                </a:tc>
                <a:extLst>
                  <a:ext uri="{0D108BD9-81ED-4DB2-BD59-A6C34878D82A}">
                    <a16:rowId xmlns:a16="http://schemas.microsoft.com/office/drawing/2014/main" val="10004"/>
                  </a:ext>
                </a:extLst>
              </a:tr>
              <a:tr h="837968">
                <a:tc>
                  <a:txBody>
                    <a:bodyPr/>
                    <a:lstStyle/>
                    <a:p>
                      <a:r>
                        <a:rPr lang="en-US" sz="1400" dirty="0">
                          <a:solidFill>
                            <a:srgbClr val="FF0000"/>
                          </a:solidFill>
                        </a:rPr>
                        <a:t>Goal Setting</a:t>
                      </a:r>
                    </a:p>
                  </a:txBody>
                  <a:tcPr marT="45703" marB="45703"/>
                </a:tc>
                <a:tc>
                  <a:txBody>
                    <a:bodyPr/>
                    <a:lstStyle/>
                    <a:p>
                      <a:r>
                        <a:rPr lang="en-US" sz="1400" dirty="0">
                          <a:solidFill>
                            <a:srgbClr val="FF0000"/>
                          </a:solidFill>
                        </a:rPr>
                        <a:t>Reviewed remaining contracts and set goals for completion</a:t>
                      </a:r>
                    </a:p>
                  </a:txBody>
                  <a:tcPr marT="45703" marB="45703"/>
                </a:tc>
                <a:tc>
                  <a:txBody>
                    <a:bodyPr/>
                    <a:lstStyle/>
                    <a:p>
                      <a:r>
                        <a:rPr lang="en-US" sz="1400" dirty="0">
                          <a:solidFill>
                            <a:srgbClr val="FF0000"/>
                          </a:solidFill>
                        </a:rPr>
                        <a:t>December 2024</a:t>
                      </a:r>
                    </a:p>
                  </a:txBody>
                  <a:tcPr marT="45703" marB="45703"/>
                </a:tc>
                <a:extLst>
                  <a:ext uri="{0D108BD9-81ED-4DB2-BD59-A6C34878D82A}">
                    <a16:rowId xmlns:a16="http://schemas.microsoft.com/office/drawing/2014/main" val="10005"/>
                  </a:ext>
                </a:extLst>
              </a:tr>
            </a:tbl>
          </a:graphicData>
        </a:graphic>
      </p:graphicFrame>
      <p:sp>
        <p:nvSpPr>
          <p:cNvPr id="9248" name="Text Placeholder 3">
            <a:extLst>
              <a:ext uri="{FF2B5EF4-FFF2-40B4-BE49-F238E27FC236}">
                <a16:creationId xmlns:a16="http://schemas.microsoft.com/office/drawing/2014/main" id="{A7F1A212-B118-B290-38CB-B517BBD73C95}"/>
              </a:ext>
            </a:extLst>
          </p:cNvPr>
          <p:cNvSpPr>
            <a:spLocks noGrp="1"/>
          </p:cNvSpPr>
          <p:nvPr>
            <p:ph type="body" idx="2"/>
          </p:nvPr>
        </p:nvSpPr>
        <p:spPr>
          <a:xfrm>
            <a:off x="1828800" y="1600200"/>
            <a:ext cx="990600" cy="3733800"/>
          </a:xfrm>
        </p:spPr>
        <p:txBody>
          <a:bodyPr/>
          <a:lstStyle/>
          <a:p>
            <a:pPr eaLnBrk="1" hangingPunct="1"/>
            <a:r>
              <a:rPr lang="en-US" altLang="en-US" sz="6600">
                <a:latin typeface="Arial Black" panose="020B0A04020102020204" pitchFamily="34" charset="0"/>
              </a:rPr>
              <a:t>D</a:t>
            </a:r>
          </a:p>
          <a:p>
            <a:pPr eaLnBrk="1" hangingPunct="1"/>
            <a:r>
              <a:rPr lang="en-US" altLang="en-US" sz="6600">
                <a:latin typeface="Arial Black" panose="020B0A04020102020204" pitchFamily="34" charset="0"/>
              </a:rPr>
              <a:t>O</a:t>
            </a:r>
          </a:p>
        </p:txBody>
      </p:sp>
      <p:sp>
        <p:nvSpPr>
          <p:cNvPr id="9249" name="TextBox 8">
            <a:extLst>
              <a:ext uri="{FF2B5EF4-FFF2-40B4-BE49-F238E27FC236}">
                <a16:creationId xmlns:a16="http://schemas.microsoft.com/office/drawing/2014/main" id="{E6E256B7-2489-D9BC-9EFA-98B8C5EF5105}"/>
              </a:ext>
            </a:extLst>
          </p:cNvPr>
          <p:cNvSpPr txBox="1">
            <a:spLocks noChangeArrowheads="1"/>
          </p:cNvSpPr>
          <p:nvPr/>
        </p:nvSpPr>
        <p:spPr bwMode="auto">
          <a:xfrm>
            <a:off x="3200400" y="685801"/>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fontAlgn="base">
              <a:spcBef>
                <a:spcPct val="0"/>
              </a:spcBef>
              <a:spcAft>
                <a:spcPct val="0"/>
              </a:spcAft>
              <a:buClrTx/>
              <a:buSzTx/>
              <a:buNone/>
            </a:pPr>
            <a:r>
              <a:rPr lang="en-US" altLang="en-US" sz="4000">
                <a:solidFill>
                  <a:prstClr val="white"/>
                </a:solidFill>
              </a:rPr>
              <a:t>Changes: </a:t>
            </a:r>
          </a:p>
          <a:p>
            <a:pPr defTabSz="914400" fontAlgn="base">
              <a:spcBef>
                <a:spcPct val="0"/>
              </a:spcBef>
              <a:spcAft>
                <a:spcPct val="0"/>
              </a:spcAft>
              <a:buClrTx/>
              <a:buSzTx/>
              <a:buNone/>
            </a:pPr>
            <a:r>
              <a:rPr lang="en-US" altLang="en-US" sz="1400">
                <a:solidFill>
                  <a:prstClr val="white"/>
                </a:solidFill>
              </a:rPr>
              <a:t>List the changes that have been made leading to improvements.</a:t>
            </a:r>
          </a:p>
        </p:txBody>
      </p:sp>
      <p:pic>
        <p:nvPicPr>
          <p:cNvPr id="9250" name="Picture 3">
            <a:extLst>
              <a:ext uri="{FF2B5EF4-FFF2-40B4-BE49-F238E27FC236}">
                <a16:creationId xmlns:a16="http://schemas.microsoft.com/office/drawing/2014/main" id="{9C87241E-7778-5C67-6B5C-826C4B96E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5334001"/>
            <a:ext cx="11303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6" descr="Stoughton Health logo tag CMYK">
            <a:extLst>
              <a:ext uri="{FF2B5EF4-FFF2-40B4-BE49-F238E27FC236}">
                <a16:creationId xmlns:a16="http://schemas.microsoft.com/office/drawing/2014/main" id="{41CE605B-7A4E-A6ED-7950-C4795E94F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76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CBE276-F622-DF57-B791-126582664C45}"/>
              </a:ext>
            </a:extLst>
          </p:cNvPr>
          <p:cNvSpPr>
            <a:spLocks noGrp="1"/>
          </p:cNvSpPr>
          <p:nvPr>
            <p:ph type="title"/>
          </p:nvPr>
        </p:nvSpPr>
        <p:spPr>
          <a:xfrm>
            <a:off x="3209925" y="228600"/>
            <a:ext cx="8229600" cy="1219200"/>
          </a:xfrm>
        </p:spPr>
        <p:txBody>
          <a:bodyPr/>
          <a:lstStyle/>
          <a:p>
            <a:pPr eaLnBrk="1" fontAlgn="auto" hangingPunct="1">
              <a:spcAft>
                <a:spcPts val="0"/>
              </a:spcAft>
              <a:defRPr/>
            </a:pPr>
            <a:r>
              <a:t>Measures:</a:t>
            </a:r>
            <a:br>
              <a:rPr/>
            </a:br>
            <a:endParaRPr sz="1200">
              <a:solidFill>
                <a:schemeClr val="bg1"/>
              </a:solidFill>
              <a:latin typeface="Arial" pitchFamily="34" charset="0"/>
              <a:cs typeface="Arial" pitchFamily="34" charset="0"/>
            </a:endParaRPr>
          </a:p>
        </p:txBody>
      </p:sp>
      <p:sp>
        <p:nvSpPr>
          <p:cNvPr id="11267" name="TextBox 4">
            <a:extLst>
              <a:ext uri="{FF2B5EF4-FFF2-40B4-BE49-F238E27FC236}">
                <a16:creationId xmlns:a16="http://schemas.microsoft.com/office/drawing/2014/main" id="{B1C100DE-3B27-FB8E-96AA-C16029BE2836}"/>
              </a:ext>
            </a:extLst>
          </p:cNvPr>
          <p:cNvSpPr txBox="1">
            <a:spLocks noChangeArrowheads="1"/>
          </p:cNvSpPr>
          <p:nvPr/>
        </p:nvSpPr>
        <p:spPr bwMode="auto">
          <a:xfrm>
            <a:off x="1905000" y="1447800"/>
            <a:ext cx="114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S</a:t>
            </a:r>
          </a:p>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T</a:t>
            </a:r>
          </a:p>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U</a:t>
            </a:r>
          </a:p>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D</a:t>
            </a:r>
          </a:p>
          <a:p>
            <a:pPr defTabSz="914400" fontAlgn="base">
              <a:spcBef>
                <a:spcPct val="0"/>
              </a:spcBef>
              <a:spcAft>
                <a:spcPct val="0"/>
              </a:spcAft>
              <a:buClrTx/>
              <a:buSzTx/>
              <a:buNone/>
            </a:pPr>
            <a:r>
              <a:rPr lang="en-US" altLang="en-US" sz="4800">
                <a:solidFill>
                  <a:prstClr val="white"/>
                </a:solidFill>
                <a:latin typeface="Arial Black" panose="020B0A04020102020204" pitchFamily="34" charset="0"/>
              </a:rPr>
              <a:t>Y</a:t>
            </a:r>
          </a:p>
        </p:txBody>
      </p:sp>
      <p:pic>
        <p:nvPicPr>
          <p:cNvPr id="11268" name="Picture 3">
            <a:extLst>
              <a:ext uri="{FF2B5EF4-FFF2-40B4-BE49-F238E27FC236}">
                <a16:creationId xmlns:a16="http://schemas.microsoft.com/office/drawing/2014/main" id="{4A287153-8F9F-F9AE-338E-29B3AECFD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562600"/>
            <a:ext cx="99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Stoughton Health logo tag CMYK">
            <a:extLst>
              <a:ext uri="{FF2B5EF4-FFF2-40B4-BE49-F238E27FC236}">
                <a16:creationId xmlns:a16="http://schemas.microsoft.com/office/drawing/2014/main" id="{D6FAFCFA-6D67-1FF0-2761-B2D86D4A6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6" y="152400"/>
            <a:ext cx="1628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0" name="Content Placeholder 11">
            <a:extLst>
              <a:ext uri="{FF2B5EF4-FFF2-40B4-BE49-F238E27FC236}">
                <a16:creationId xmlns:a16="http://schemas.microsoft.com/office/drawing/2014/main" id="{EEBBC810-514D-A98F-558D-5381B4653CC1}"/>
              </a:ext>
            </a:extLst>
          </p:cNvPr>
          <p:cNvGraphicFramePr>
            <a:graphicFrameLocks noGrp="1"/>
          </p:cNvGraphicFramePr>
          <p:nvPr>
            <p:ph sz="half" idx="1"/>
          </p:nvPr>
        </p:nvGraphicFramePr>
        <p:xfrm>
          <a:off x="3084513" y="1347788"/>
          <a:ext cx="3638550" cy="4533900"/>
        </p:xfrm>
        <a:graphic>
          <a:graphicData uri="http://schemas.openxmlformats.org/presentationml/2006/ole">
            <mc:AlternateContent xmlns:mc="http://schemas.openxmlformats.org/markup-compatibility/2006">
              <mc:Choice xmlns:v="urn:schemas-microsoft-com:vml" Requires="v">
                <p:oleObj name="Chart" r:id="rId5" imgW="3676686" imgH="4581538" progId="Excel.Chart.8">
                  <p:embed/>
                </p:oleObj>
              </mc:Choice>
              <mc:Fallback>
                <p:oleObj name="Chart" r:id="rId5" imgW="3676686" imgH="4581538" progId="Excel.Chart.8">
                  <p:embed/>
                  <p:pic>
                    <p:nvPicPr>
                      <p:cNvPr id="11270" name="Content Placeholder 11">
                        <a:extLst>
                          <a:ext uri="{FF2B5EF4-FFF2-40B4-BE49-F238E27FC236}">
                            <a16:creationId xmlns:a16="http://schemas.microsoft.com/office/drawing/2014/main" id="{EEBBC810-514D-A98F-558D-5381B4653CC1}"/>
                          </a:ext>
                        </a:extLst>
                      </p:cNvPr>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1347788"/>
                        <a:ext cx="36385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1" name="TextBox 1">
            <a:extLst>
              <a:ext uri="{FF2B5EF4-FFF2-40B4-BE49-F238E27FC236}">
                <a16:creationId xmlns:a16="http://schemas.microsoft.com/office/drawing/2014/main" id="{F7E7E5B6-D67F-31ED-7FF2-43399217303A}"/>
              </a:ext>
            </a:extLst>
          </p:cNvPr>
          <p:cNvSpPr txBox="1">
            <a:spLocks noChangeArrowheads="1"/>
          </p:cNvSpPr>
          <p:nvPr/>
        </p:nvSpPr>
        <p:spPr bwMode="auto">
          <a:xfrm>
            <a:off x="7248525" y="1524000"/>
            <a:ext cx="28321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en-US" altLang="en-US" u="sng">
                <a:solidFill>
                  <a:prstClr val="white"/>
                </a:solidFill>
              </a:rPr>
              <a:t>Current Contracts</a:t>
            </a:r>
          </a:p>
          <a:p>
            <a:pPr defTabSz="914400" eaLnBrk="0" fontAlgn="base" hangingPunct="0">
              <a:spcBef>
                <a:spcPct val="0"/>
              </a:spcBef>
              <a:spcAft>
                <a:spcPct val="0"/>
              </a:spcAft>
            </a:pPr>
            <a:r>
              <a:rPr lang="en-US" altLang="en-US" sz="1400">
                <a:solidFill>
                  <a:prstClr val="white"/>
                </a:solidFill>
              </a:rPr>
              <a:t>Aetna</a:t>
            </a:r>
          </a:p>
          <a:p>
            <a:pPr defTabSz="914400" eaLnBrk="0" fontAlgn="base" hangingPunct="0">
              <a:spcBef>
                <a:spcPct val="0"/>
              </a:spcBef>
              <a:spcAft>
                <a:spcPct val="0"/>
              </a:spcAft>
            </a:pPr>
            <a:r>
              <a:rPr lang="en-US" altLang="en-US" sz="1400">
                <a:solidFill>
                  <a:prstClr val="white"/>
                </a:solidFill>
              </a:rPr>
              <a:t>Cigna</a:t>
            </a:r>
          </a:p>
          <a:p>
            <a:pPr defTabSz="914400" eaLnBrk="0" fontAlgn="base" hangingPunct="0">
              <a:spcBef>
                <a:spcPct val="0"/>
              </a:spcBef>
              <a:spcAft>
                <a:spcPct val="0"/>
              </a:spcAft>
            </a:pPr>
            <a:r>
              <a:rPr lang="en-US" altLang="en-US" sz="1400">
                <a:solidFill>
                  <a:prstClr val="white"/>
                </a:solidFill>
              </a:rPr>
              <a:t>Group Health</a:t>
            </a:r>
          </a:p>
          <a:p>
            <a:pPr defTabSz="914400" eaLnBrk="0" fontAlgn="base" hangingPunct="0">
              <a:spcBef>
                <a:spcPct val="0"/>
              </a:spcBef>
              <a:spcAft>
                <a:spcPct val="0"/>
              </a:spcAft>
            </a:pPr>
            <a:r>
              <a:rPr lang="en-US" altLang="en-US" sz="1400">
                <a:solidFill>
                  <a:prstClr val="white"/>
                </a:solidFill>
              </a:rPr>
              <a:t>Humana</a:t>
            </a:r>
          </a:p>
          <a:p>
            <a:pPr defTabSz="914400" eaLnBrk="0" fontAlgn="base" hangingPunct="0">
              <a:spcBef>
                <a:spcPct val="0"/>
              </a:spcBef>
              <a:spcAft>
                <a:spcPct val="0"/>
              </a:spcAft>
            </a:pPr>
            <a:r>
              <a:rPr lang="en-US" altLang="en-US" sz="1400">
                <a:solidFill>
                  <a:prstClr val="white"/>
                </a:solidFill>
              </a:rPr>
              <a:t>Quartz</a:t>
            </a:r>
          </a:p>
          <a:p>
            <a:pPr defTabSz="914400" eaLnBrk="0" fontAlgn="base" hangingPunct="0">
              <a:spcBef>
                <a:spcPct val="0"/>
              </a:spcBef>
              <a:spcAft>
                <a:spcPct val="0"/>
              </a:spcAft>
            </a:pPr>
            <a:r>
              <a:rPr lang="en-US" altLang="en-US" sz="1400">
                <a:solidFill>
                  <a:prstClr val="white"/>
                </a:solidFill>
              </a:rPr>
              <a:t>UHC (McFarland UC)</a:t>
            </a:r>
          </a:p>
          <a:p>
            <a:pPr defTabSz="914400" eaLnBrk="0" fontAlgn="base" hangingPunct="0">
              <a:spcBef>
                <a:spcPct val="0"/>
              </a:spcBef>
              <a:spcAft>
                <a:spcPct val="0"/>
              </a:spcAft>
            </a:pPr>
            <a:r>
              <a:rPr lang="en-US" altLang="en-US" sz="1400">
                <a:solidFill>
                  <a:prstClr val="white"/>
                </a:solidFill>
              </a:rPr>
              <a:t>UHC Medicare (McFarland UC)</a:t>
            </a: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endParaRPr lang="en-US" altLang="en-US" sz="1400">
              <a:solidFill>
                <a:prstClr val="white"/>
              </a:solidFill>
            </a:endParaRPr>
          </a:p>
          <a:p>
            <a:pPr defTabSz="914400" eaLnBrk="0" fontAlgn="base" hangingPunct="0">
              <a:spcBef>
                <a:spcPct val="0"/>
              </a:spcBef>
              <a:spcAft>
                <a:spcPct val="0"/>
              </a:spcAft>
            </a:pPr>
            <a:r>
              <a:rPr lang="en-US" altLang="en-US" sz="1400">
                <a:solidFill>
                  <a:prstClr val="white"/>
                </a:solidFill>
              </a:rPr>
              <a:t>There is currently $238.02 outstanding in appeals.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9563-DF05-DDF8-F495-86F6713AD068}"/>
              </a:ext>
            </a:extLst>
          </p:cNvPr>
          <p:cNvSpPr>
            <a:spLocks noGrp="1"/>
          </p:cNvSpPr>
          <p:nvPr>
            <p:ph type="title"/>
          </p:nvPr>
        </p:nvSpPr>
        <p:spPr>
          <a:xfrm>
            <a:off x="3200400" y="152400"/>
            <a:ext cx="7010400" cy="1219200"/>
          </a:xfrm>
        </p:spPr>
        <p:txBody>
          <a:bodyPr/>
          <a:lstStyle/>
          <a:p>
            <a:pPr eaLnBrk="1" fontAlgn="auto" hangingPunct="1">
              <a:spcAft>
                <a:spcPts val="0"/>
              </a:spcAft>
              <a:defRPr/>
            </a:pPr>
            <a:r>
              <a:t>Findings: </a:t>
            </a:r>
          </a:p>
        </p:txBody>
      </p:sp>
      <p:sp>
        <p:nvSpPr>
          <p:cNvPr id="13315" name="TextBox 3">
            <a:extLst>
              <a:ext uri="{FF2B5EF4-FFF2-40B4-BE49-F238E27FC236}">
                <a16:creationId xmlns:a16="http://schemas.microsoft.com/office/drawing/2014/main" id="{159582A9-2A17-8124-85E6-B915F39843B3}"/>
              </a:ext>
            </a:extLst>
          </p:cNvPr>
          <p:cNvSpPr txBox="1">
            <a:spLocks noChangeArrowheads="1"/>
          </p:cNvSpPr>
          <p:nvPr/>
        </p:nvSpPr>
        <p:spPr bwMode="auto">
          <a:xfrm>
            <a:off x="1981200" y="1676401"/>
            <a:ext cx="83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fontAlgn="base">
              <a:spcBef>
                <a:spcPct val="0"/>
              </a:spcBef>
              <a:spcAft>
                <a:spcPct val="0"/>
              </a:spcAft>
              <a:buClrTx/>
              <a:buSzTx/>
              <a:buNone/>
            </a:pPr>
            <a:r>
              <a:rPr lang="en-US" altLang="en-US" sz="6600">
                <a:solidFill>
                  <a:prstClr val="white"/>
                </a:solidFill>
                <a:latin typeface="Arial Black" panose="020B0A04020102020204" pitchFamily="34" charset="0"/>
              </a:rPr>
              <a:t>A</a:t>
            </a:r>
          </a:p>
          <a:p>
            <a:pPr defTabSz="914400" fontAlgn="base">
              <a:spcBef>
                <a:spcPct val="0"/>
              </a:spcBef>
              <a:spcAft>
                <a:spcPct val="0"/>
              </a:spcAft>
              <a:buClrTx/>
              <a:buSzTx/>
              <a:buNone/>
            </a:pPr>
            <a:r>
              <a:rPr lang="en-US" altLang="en-US" sz="6600">
                <a:solidFill>
                  <a:prstClr val="white"/>
                </a:solidFill>
                <a:latin typeface="Arial Black" panose="020B0A04020102020204" pitchFamily="34" charset="0"/>
              </a:rPr>
              <a:t>C</a:t>
            </a:r>
          </a:p>
          <a:p>
            <a:pPr defTabSz="914400" fontAlgn="base">
              <a:spcBef>
                <a:spcPct val="0"/>
              </a:spcBef>
              <a:spcAft>
                <a:spcPct val="0"/>
              </a:spcAft>
              <a:buClrTx/>
              <a:buSzTx/>
              <a:buNone/>
            </a:pPr>
            <a:r>
              <a:rPr lang="en-US" altLang="en-US" sz="6600">
                <a:solidFill>
                  <a:prstClr val="white"/>
                </a:solidFill>
                <a:latin typeface="Arial Black" panose="020B0A04020102020204" pitchFamily="34" charset="0"/>
              </a:rPr>
              <a:t>T</a:t>
            </a:r>
          </a:p>
        </p:txBody>
      </p:sp>
      <p:sp>
        <p:nvSpPr>
          <p:cNvPr id="5" name="TextBox 4">
            <a:extLst>
              <a:ext uri="{FF2B5EF4-FFF2-40B4-BE49-F238E27FC236}">
                <a16:creationId xmlns:a16="http://schemas.microsoft.com/office/drawing/2014/main" id="{82C77DA4-F21F-7AAC-BAD9-045219783D26}"/>
              </a:ext>
            </a:extLst>
          </p:cNvPr>
          <p:cNvSpPr txBox="1"/>
          <p:nvPr/>
        </p:nvSpPr>
        <p:spPr>
          <a:xfrm>
            <a:off x="2971800" y="1438276"/>
            <a:ext cx="7010400" cy="11080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u="sng" dirty="0">
                <a:solidFill>
                  <a:prstClr val="black"/>
                </a:solidFill>
                <a:latin typeface="Constantia"/>
              </a:rPr>
              <a:t>Results:</a:t>
            </a:r>
          </a:p>
          <a:p>
            <a:pPr defTabSz="914400">
              <a:defRPr/>
            </a:pPr>
            <a:r>
              <a:rPr lang="en-US" sz="1200" dirty="0">
                <a:solidFill>
                  <a:prstClr val="black"/>
                </a:solidFill>
                <a:latin typeface="Constantia"/>
              </a:rPr>
              <a:t>Did you accomplish your goals?</a:t>
            </a:r>
          </a:p>
          <a:p>
            <a:pPr defTabSz="914400">
              <a:defRPr/>
            </a:pPr>
            <a:endParaRPr lang="en-US" sz="1200" dirty="0">
              <a:solidFill>
                <a:prstClr val="black"/>
              </a:solidFill>
              <a:latin typeface="Constantia"/>
            </a:endParaRPr>
          </a:p>
          <a:p>
            <a:pPr defTabSz="914400">
              <a:defRPr/>
            </a:pPr>
            <a:r>
              <a:rPr lang="en-US" sz="1200" dirty="0">
                <a:solidFill>
                  <a:srgbClr val="FF0000"/>
                </a:solidFill>
                <a:latin typeface="Constantia"/>
              </a:rPr>
              <a:t>Not yet, but we are working toward our goal.  Plan to complete commercial plans by February 2025 and Medicare (including HMOs) by April 2025</a:t>
            </a:r>
            <a:endParaRPr lang="en-US" sz="1200" dirty="0">
              <a:solidFill>
                <a:prstClr val="black"/>
              </a:solidFill>
              <a:latin typeface="Constantia"/>
            </a:endParaRPr>
          </a:p>
        </p:txBody>
      </p:sp>
      <p:sp>
        <p:nvSpPr>
          <p:cNvPr id="7" name="TextBox 6">
            <a:extLst>
              <a:ext uri="{FF2B5EF4-FFF2-40B4-BE49-F238E27FC236}">
                <a16:creationId xmlns:a16="http://schemas.microsoft.com/office/drawing/2014/main" id="{9E08E4D6-094E-BD69-F394-87F23DDD20A0}"/>
              </a:ext>
            </a:extLst>
          </p:cNvPr>
          <p:cNvSpPr txBox="1"/>
          <p:nvPr/>
        </p:nvSpPr>
        <p:spPr>
          <a:xfrm>
            <a:off x="2971800" y="2590801"/>
            <a:ext cx="7010400" cy="1846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u="sng" dirty="0">
                <a:solidFill>
                  <a:prstClr val="black"/>
                </a:solidFill>
                <a:latin typeface="Constantia"/>
              </a:rPr>
              <a:t>Lessons Learned</a:t>
            </a:r>
            <a:r>
              <a:rPr lang="en-US" dirty="0">
                <a:solidFill>
                  <a:prstClr val="black"/>
                </a:solidFill>
                <a:latin typeface="Constantia"/>
              </a:rPr>
              <a:t>: </a:t>
            </a:r>
            <a:r>
              <a:rPr lang="en-US" sz="1200" dirty="0">
                <a:solidFill>
                  <a:prstClr val="black"/>
                </a:solidFill>
                <a:latin typeface="Constantia"/>
              </a:rPr>
              <a:t>What did you learn as a result of this project? Unexpected discoveries? Problems or barriers?</a:t>
            </a:r>
          </a:p>
          <a:p>
            <a:pPr marL="171450" indent="-171450" defTabSz="914400">
              <a:buFont typeface="Arial" panose="020B0604020202020204" pitchFamily="34" charset="0"/>
              <a:buChar char="•"/>
              <a:defRPr/>
            </a:pPr>
            <a:endParaRPr lang="en-US" sz="1200" dirty="0">
              <a:solidFill>
                <a:srgbClr val="FF0000"/>
              </a:solidFill>
              <a:latin typeface="Constantia"/>
            </a:endParaRPr>
          </a:p>
          <a:p>
            <a:pPr marL="171450" indent="-171450" defTabSz="914400">
              <a:buFont typeface="Arial" panose="020B0604020202020204" pitchFamily="34" charset="0"/>
              <a:buChar char="•"/>
              <a:defRPr/>
            </a:pPr>
            <a:r>
              <a:rPr lang="en-US" sz="1200" dirty="0">
                <a:solidFill>
                  <a:srgbClr val="FF0000"/>
                </a:solidFill>
                <a:latin typeface="Constantia"/>
              </a:rPr>
              <a:t>Stay the course</a:t>
            </a:r>
          </a:p>
          <a:p>
            <a:pPr marL="171450" indent="-171450" defTabSz="914400">
              <a:buFont typeface="Arial" panose="020B0604020202020204" pitchFamily="34" charset="0"/>
              <a:buChar char="•"/>
              <a:defRPr/>
            </a:pPr>
            <a:r>
              <a:rPr lang="en-US" sz="1200" dirty="0">
                <a:solidFill>
                  <a:srgbClr val="FF0000"/>
                </a:solidFill>
                <a:latin typeface="Constantia"/>
              </a:rPr>
              <a:t>Slow and steady wins the race</a:t>
            </a:r>
          </a:p>
          <a:p>
            <a:pPr marL="171450" indent="-171450" defTabSz="914400">
              <a:buFont typeface="Arial" panose="020B0604020202020204" pitchFamily="34" charset="0"/>
              <a:buChar char="•"/>
              <a:defRPr/>
            </a:pPr>
            <a:r>
              <a:rPr lang="en-US" sz="1200" dirty="0">
                <a:solidFill>
                  <a:srgbClr val="FF0000"/>
                </a:solidFill>
                <a:latin typeface="Constantia"/>
              </a:rPr>
              <a:t>Depending on people outside our organization is not always easy</a:t>
            </a:r>
          </a:p>
          <a:p>
            <a:pPr marL="171450" indent="-171450" defTabSz="914400">
              <a:buFont typeface="Arial" panose="020B0604020202020204" pitchFamily="34" charset="0"/>
              <a:buChar char="•"/>
              <a:defRPr/>
            </a:pPr>
            <a:endParaRPr lang="en-US" sz="1200" dirty="0">
              <a:solidFill>
                <a:srgbClr val="FF0000"/>
              </a:solidFill>
              <a:latin typeface="Constantia"/>
            </a:endParaRPr>
          </a:p>
          <a:p>
            <a:pPr marL="171450" indent="-171450" defTabSz="914400">
              <a:buFont typeface="Arial" panose="020B0604020202020204" pitchFamily="34" charset="0"/>
              <a:buChar char="•"/>
              <a:defRPr/>
            </a:pPr>
            <a:endParaRPr lang="en-US" sz="1200" dirty="0">
              <a:solidFill>
                <a:srgbClr val="FF0000"/>
              </a:solidFill>
              <a:latin typeface="Constantia"/>
            </a:endParaRPr>
          </a:p>
          <a:p>
            <a:pPr defTabSz="914400">
              <a:defRPr/>
            </a:pPr>
            <a:endParaRPr lang="en-US" sz="1200" dirty="0">
              <a:solidFill>
                <a:prstClr val="black"/>
              </a:solidFill>
              <a:latin typeface="Constantia"/>
            </a:endParaRPr>
          </a:p>
        </p:txBody>
      </p:sp>
      <p:sp>
        <p:nvSpPr>
          <p:cNvPr id="8" name="TextBox 7">
            <a:extLst>
              <a:ext uri="{FF2B5EF4-FFF2-40B4-BE49-F238E27FC236}">
                <a16:creationId xmlns:a16="http://schemas.microsoft.com/office/drawing/2014/main" id="{9EA85843-8F29-7CB6-3139-342C24E0443C}"/>
              </a:ext>
            </a:extLst>
          </p:cNvPr>
          <p:cNvSpPr txBox="1"/>
          <p:nvPr/>
        </p:nvSpPr>
        <p:spPr>
          <a:xfrm>
            <a:off x="2971800" y="3879851"/>
            <a:ext cx="7010400" cy="1846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Constantia"/>
              </a:rPr>
              <a:t>Next Steps:  </a:t>
            </a:r>
            <a:r>
              <a:rPr lang="en-US" sz="1200" dirty="0">
                <a:solidFill>
                  <a:prstClr val="black"/>
                </a:solidFill>
                <a:latin typeface="Constantia"/>
              </a:rPr>
              <a:t>What actions are you going to take based on your findings? (e.g. roll out to additional units, modify and make additional improvements; abandon the effort; change course) </a:t>
            </a:r>
          </a:p>
          <a:p>
            <a:pPr defTabSz="914400">
              <a:defRPr/>
            </a:pPr>
            <a:endParaRPr lang="en-US" sz="1200" dirty="0">
              <a:solidFill>
                <a:prstClr val="black"/>
              </a:solidFill>
              <a:latin typeface="Constantia"/>
            </a:endParaRPr>
          </a:p>
          <a:p>
            <a:pPr marL="171450" indent="-171450" defTabSz="914400">
              <a:buFont typeface="Arial" panose="020B0604020202020204" pitchFamily="34" charset="0"/>
              <a:buChar char="•"/>
              <a:defRPr/>
            </a:pPr>
            <a:r>
              <a:rPr lang="en-US" sz="1200" dirty="0">
                <a:solidFill>
                  <a:srgbClr val="FF0000"/>
                </a:solidFill>
                <a:latin typeface="Constantia"/>
              </a:rPr>
              <a:t>Continue to work with affiliates and SSM-IHT to complete more contracts</a:t>
            </a:r>
          </a:p>
          <a:p>
            <a:pPr marL="171450" indent="-171450" defTabSz="914400">
              <a:buFont typeface="Arial" panose="020B0604020202020204" pitchFamily="34" charset="0"/>
              <a:buChar char="•"/>
              <a:defRPr/>
            </a:pPr>
            <a:r>
              <a:rPr lang="en-US" sz="1200" dirty="0">
                <a:solidFill>
                  <a:srgbClr val="FF0000"/>
                </a:solidFill>
                <a:latin typeface="Constantia"/>
              </a:rPr>
              <a:t>Continue to track variances in production and follow up for correct reimbursement</a:t>
            </a:r>
          </a:p>
          <a:p>
            <a:pPr defTabSz="914400">
              <a:defRPr/>
            </a:pPr>
            <a:endParaRPr lang="en-US" sz="1200" dirty="0">
              <a:solidFill>
                <a:prstClr val="black"/>
              </a:solidFill>
              <a:latin typeface="Constantia"/>
            </a:endParaRPr>
          </a:p>
          <a:p>
            <a:pPr defTabSz="914400">
              <a:defRPr/>
            </a:pPr>
            <a:r>
              <a:rPr lang="en-US" sz="1200" b="1" dirty="0">
                <a:solidFill>
                  <a:srgbClr val="FF0000"/>
                </a:solidFill>
                <a:latin typeface="Constantia"/>
              </a:rPr>
              <a:t>Project leader is recommending the following:</a:t>
            </a:r>
          </a:p>
          <a:p>
            <a:pPr defTabSz="914400">
              <a:defRPr/>
            </a:pPr>
            <a:r>
              <a:rPr lang="en-US" sz="1200" b="1" dirty="0">
                <a:solidFill>
                  <a:srgbClr val="FF0000"/>
                </a:solidFill>
                <a:latin typeface="Constantia"/>
              </a:rPr>
              <a:t>        CI Council approval for completion of project:  No</a:t>
            </a:r>
          </a:p>
          <a:p>
            <a:pPr defTabSz="914400">
              <a:defRPr/>
            </a:pPr>
            <a:r>
              <a:rPr lang="en-US" sz="1200" b="1" dirty="0">
                <a:solidFill>
                  <a:srgbClr val="FF0000"/>
                </a:solidFill>
                <a:latin typeface="Constantia"/>
              </a:rPr>
              <a:t>        Project still in progress, project will continue:    Yes</a:t>
            </a:r>
          </a:p>
        </p:txBody>
      </p:sp>
      <p:pic>
        <p:nvPicPr>
          <p:cNvPr id="13319" name="Picture 3">
            <a:extLst>
              <a:ext uri="{FF2B5EF4-FFF2-40B4-BE49-F238E27FC236}">
                <a16:creationId xmlns:a16="http://schemas.microsoft.com/office/drawing/2014/main" id="{4FAC4729-001A-D0B6-7D32-5F7AB9A73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5105400"/>
            <a:ext cx="989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Stoughton Health logo tag CMYK">
            <a:extLst>
              <a:ext uri="{FF2B5EF4-FFF2-40B4-BE49-F238E27FC236}">
                <a16:creationId xmlns:a16="http://schemas.microsoft.com/office/drawing/2014/main" id="{CC11826B-0AB1-5D85-B87E-58C6F64DF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9238"/>
            <a:ext cx="152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Anesthesia</a:t>
            </a:r>
          </a:p>
        </p:txBody>
      </p:sp>
      <p:sp>
        <p:nvSpPr>
          <p:cNvPr id="3" name="Subtitle 2"/>
          <p:cNvSpPr>
            <a:spLocks noGrp="1"/>
          </p:cNvSpPr>
          <p:nvPr>
            <p:ph type="subTitle" idx="1"/>
          </p:nvPr>
        </p:nvSpPr>
        <p:spPr/>
        <p:txBody>
          <a:bodyPr/>
          <a:lstStyle/>
          <a:p>
            <a:r>
              <a:rPr lang="en-US" dirty="0"/>
              <a:t>Controlled Substance Documentation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December 10,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4268303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848" y="1290586"/>
          <a:ext cx="10202506" cy="1935480"/>
        </p:xfrm>
        <a:graphic>
          <a:graphicData uri="http://schemas.openxmlformats.org/drawingml/2006/table">
            <a:tbl>
              <a:tblPr firstRow="1" bandRow="1">
                <a:tableStyleId>{6E25E649-3F16-4E02-A733-19D2CDBF48F0}</a:tableStyleId>
              </a:tblPr>
              <a:tblGrid>
                <a:gridCol w="10202506">
                  <a:extLst>
                    <a:ext uri="{9D8B030D-6E8A-4147-A177-3AD203B41FA5}">
                      <a16:colId xmlns:a16="http://schemas.microsoft.com/office/drawing/2014/main" val="20000"/>
                    </a:ext>
                  </a:extLst>
                </a:gridCol>
              </a:tblGrid>
              <a:tr h="215244">
                <a:tc>
                  <a:txBody>
                    <a:bodyPr/>
                    <a:lstStyle/>
                    <a:p>
                      <a:r>
                        <a:rPr lang="en-US" sz="1100" dirty="0"/>
                        <a:t>Goal(s): </a:t>
                      </a:r>
                      <a:r>
                        <a:rPr lang="en-US" sz="1100" b="0" dirty="0"/>
                        <a:t>What are you trying to accomplish?</a:t>
                      </a:r>
                    </a:p>
                  </a:txBody>
                  <a:tcPr/>
                </a:tc>
                <a:extLst>
                  <a:ext uri="{0D108BD9-81ED-4DB2-BD59-A6C34878D82A}">
                    <a16:rowId xmlns:a16="http://schemas.microsoft.com/office/drawing/2014/main" val="10000"/>
                  </a:ext>
                </a:extLst>
              </a:tr>
              <a:tr h="1139525">
                <a:tc>
                  <a:txBody>
                    <a:bodyPr/>
                    <a:lstStyle/>
                    <a:p>
                      <a:pPr>
                        <a:spcBef>
                          <a:spcPts val="0"/>
                        </a:spcBef>
                      </a:pPr>
                      <a:r>
                        <a:rPr lang="en-US" sz="1050" dirty="0"/>
                        <a:t>KOM Target: </a:t>
                      </a:r>
                    </a:p>
                    <a:p>
                      <a:pPr>
                        <a:spcBef>
                          <a:spcPts val="0"/>
                        </a:spcBef>
                      </a:pPr>
                      <a:r>
                        <a:rPr lang="en-US" sz="1050" dirty="0"/>
                        <a:t>0-1 Waste discrepancies per month and maintained for a minimum of 6 months to ensure hardwiring</a:t>
                      </a:r>
                    </a:p>
                    <a:p>
                      <a:pPr>
                        <a:spcBef>
                          <a:spcPts val="0"/>
                        </a:spcBef>
                      </a:pPr>
                      <a:r>
                        <a:rPr lang="en-US" sz="1050" dirty="0"/>
                        <a:t>0     Administration Discrepancies per month and maintained for a minimum of 6 months to ensure hardwiring</a:t>
                      </a:r>
                    </a:p>
                    <a:p>
                      <a:pPr marL="0" marR="0" lvl="0" indent="0">
                        <a:spcBef>
                          <a:spcPts val="0"/>
                        </a:spcBef>
                        <a:spcAft>
                          <a:spcPts val="0"/>
                        </a:spcAft>
                        <a:buSzPts val="1000"/>
                        <a:buFont typeface="Wingdings" panose="05000000000000000000" pitchFamily="2" charset="2"/>
                        <a:buNone/>
                        <a:tabLst>
                          <a:tab pos="457200" algn="l"/>
                        </a:tabLst>
                      </a:pPr>
                      <a:endParaRPr lang="en-US" sz="1050" dirty="0"/>
                    </a:p>
                    <a:p>
                      <a:pPr>
                        <a:spcBef>
                          <a:spcPts val="0"/>
                        </a:spcBef>
                      </a:pPr>
                      <a:r>
                        <a:rPr lang="en-US" sz="1050" dirty="0"/>
                        <a:t>Current KOM Status: </a:t>
                      </a:r>
                    </a:p>
                    <a:p>
                      <a:pPr>
                        <a:spcBef>
                          <a:spcPts val="0"/>
                        </a:spcBef>
                      </a:pPr>
                      <a:r>
                        <a:rPr lang="en-US" sz="1050" dirty="0"/>
                        <a:t>Waste Discrepancies Unmet: (see graphs) for past 3 months have been 1-2</a:t>
                      </a:r>
                    </a:p>
                    <a:p>
                      <a:pPr>
                        <a:spcBef>
                          <a:spcPts val="0"/>
                        </a:spcBef>
                      </a:pPr>
                      <a:r>
                        <a:rPr lang="en-US" sz="1050" dirty="0"/>
                        <a:t>Administration Discrepancies Met: 0 for past 6 months</a:t>
                      </a:r>
                    </a:p>
                    <a:p>
                      <a:pPr>
                        <a:spcBef>
                          <a:spcPts val="0"/>
                        </a:spcBef>
                      </a:pPr>
                      <a:r>
                        <a:rPr lang="en-US" sz="1050" dirty="0"/>
                        <a:t> </a:t>
                      </a:r>
                      <a:endParaRPr lang="en-US" sz="1400" dirty="0"/>
                    </a:p>
                  </a:txBody>
                  <a:tcPr/>
                </a:tc>
                <a:extLst>
                  <a:ext uri="{0D108BD9-81ED-4DB2-BD59-A6C34878D82A}">
                    <a16:rowId xmlns:a16="http://schemas.microsoft.com/office/drawing/2014/main" val="10001"/>
                  </a:ext>
                </a:extLst>
              </a:tr>
              <a:tr h="253228">
                <a:tc>
                  <a:txBody>
                    <a:bodyPr/>
                    <a:lstStyle/>
                    <a:p>
                      <a:pPr>
                        <a:spcBef>
                          <a:spcPts val="0"/>
                        </a:spcBef>
                      </a:pPr>
                      <a:endParaRPr lang="en-US" sz="1400" dirty="0"/>
                    </a:p>
                  </a:txBody>
                  <a:tcPr/>
                </a:tc>
                <a:extLst>
                  <a:ext uri="{0D108BD9-81ED-4DB2-BD59-A6C34878D82A}">
                    <a16:rowId xmlns:a16="http://schemas.microsoft.com/office/drawing/2014/main" val="1079633733"/>
                  </a:ext>
                </a:extLst>
              </a:tr>
            </a:tbl>
          </a:graphicData>
        </a:graphic>
      </p:graphicFrame>
      <p:graphicFrame>
        <p:nvGraphicFramePr>
          <p:cNvPr id="9" name="Table 8"/>
          <p:cNvGraphicFramePr>
            <a:graphicFrameLocks noGrp="1"/>
          </p:cNvGraphicFramePr>
          <p:nvPr/>
        </p:nvGraphicFramePr>
        <p:xfrm>
          <a:off x="727074" y="5019414"/>
          <a:ext cx="10212280" cy="875202"/>
        </p:xfrm>
        <a:graphic>
          <a:graphicData uri="http://schemas.openxmlformats.org/drawingml/2006/table">
            <a:tbl>
              <a:tblPr firstRow="1" bandRow="1">
                <a:tableStyleId>{6E25E649-3F16-4E02-A733-19D2CDBF48F0}</a:tableStyleId>
              </a:tblPr>
              <a:tblGrid>
                <a:gridCol w="10212280">
                  <a:extLst>
                    <a:ext uri="{9D8B030D-6E8A-4147-A177-3AD203B41FA5}">
                      <a16:colId xmlns:a16="http://schemas.microsoft.com/office/drawing/2014/main" val="20000"/>
                    </a:ext>
                  </a:extLst>
                </a:gridCol>
              </a:tblGrid>
              <a:tr h="357042">
                <a:tc>
                  <a:txBody>
                    <a:bodyPr/>
                    <a:lstStyle/>
                    <a:p>
                      <a:r>
                        <a:rPr lang="en-US" sz="1400" dirty="0"/>
                        <a:t>Team: </a:t>
                      </a:r>
                    </a:p>
                  </a:txBody>
                  <a:tcPr/>
                </a:tc>
                <a:extLst>
                  <a:ext uri="{0D108BD9-81ED-4DB2-BD59-A6C34878D82A}">
                    <a16:rowId xmlns:a16="http://schemas.microsoft.com/office/drawing/2014/main" val="10000"/>
                  </a:ext>
                </a:extLst>
              </a:tr>
              <a:tr h="498881">
                <a:tc>
                  <a:txBody>
                    <a:bodyPr/>
                    <a:lstStyle/>
                    <a:p>
                      <a:r>
                        <a:rPr lang="en-US" sz="1400" dirty="0"/>
                        <a:t>Project Leader: Amy Hermes and Deb Dahlke</a:t>
                      </a:r>
                    </a:p>
                    <a:p>
                      <a:r>
                        <a:rPr lang="en-US" sz="1400" dirty="0"/>
                        <a:t>Members:</a:t>
                      </a:r>
                      <a:r>
                        <a:rPr lang="en-US" sz="1400" baseline="0" dirty="0"/>
                        <a:t> CRNA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848" y="2923737"/>
          <a:ext cx="5282212" cy="2118525"/>
        </p:xfrm>
        <a:graphic>
          <a:graphicData uri="http://schemas.openxmlformats.org/drawingml/2006/table">
            <a:tbl>
              <a:tblPr firstRow="1" bandRow="1">
                <a:tableStyleId>{6E25E649-3F16-4E02-A733-19D2CDBF48F0}</a:tableStyleId>
              </a:tblPr>
              <a:tblGrid>
                <a:gridCol w="5282212">
                  <a:extLst>
                    <a:ext uri="{9D8B030D-6E8A-4147-A177-3AD203B41FA5}">
                      <a16:colId xmlns:a16="http://schemas.microsoft.com/office/drawing/2014/main" val="20000"/>
                    </a:ext>
                  </a:extLst>
                </a:gridCol>
              </a:tblGrid>
              <a:tr h="518325">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559640">
                <a:tc>
                  <a:txBody>
                    <a:bodyPr/>
                    <a:lstStyle/>
                    <a:p>
                      <a:pPr>
                        <a:spcBef>
                          <a:spcPts val="0"/>
                        </a:spcBef>
                      </a:pPr>
                      <a:r>
                        <a:rPr lang="en-US" sz="1100" baseline="0" dirty="0"/>
                        <a:t>Organizations using controlled substances must have policies and procedures in place for disposing of these substances and to avoid potential drug diversion as well as environmental pollution. Facilities must maintain adequate and detailed records, but individual healthcare systems impose their own specific requirements. Some, for example, require drug disposal to be witnessed. However, recordkeeping systems must be robust and frequently audited to prevent diversion. Navigating this system can be complex, and since all regulations are subject to change, it requires vigilance and expertise.</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28834" y="2898580"/>
          <a:ext cx="4910521" cy="2103120"/>
        </p:xfrm>
        <a:graphic>
          <a:graphicData uri="http://schemas.openxmlformats.org/drawingml/2006/table">
            <a:tbl>
              <a:tblPr firstRow="1" bandRow="1">
                <a:tableStyleId>{6E25E649-3F16-4E02-A733-19D2CDBF48F0}</a:tableStyleId>
              </a:tblPr>
              <a:tblGrid>
                <a:gridCol w="4910521">
                  <a:extLst>
                    <a:ext uri="{9D8B030D-6E8A-4147-A177-3AD203B41FA5}">
                      <a16:colId xmlns:a16="http://schemas.microsoft.com/office/drawing/2014/main" val="20000"/>
                    </a:ext>
                  </a:extLst>
                </a:gridCol>
              </a:tblGrid>
              <a:tr h="452544">
                <a:tc>
                  <a:txBody>
                    <a:bodyPr/>
                    <a:lstStyle/>
                    <a:p>
                      <a:r>
                        <a:rPr lang="en-US" sz="1200" dirty="0"/>
                        <a:t>Driver: </a:t>
                      </a:r>
                      <a:r>
                        <a:rPr lang="en-US" sz="1200" baseline="0" dirty="0"/>
                        <a:t> </a:t>
                      </a:r>
                      <a:r>
                        <a:rPr lang="en-US" sz="1200" b="0" baseline="0" dirty="0"/>
                        <a:t>Explain why the project is critical to SH.  Why does it relate to the strategic plan?</a:t>
                      </a:r>
                    </a:p>
                  </a:txBody>
                  <a:tcPr/>
                </a:tc>
                <a:extLst>
                  <a:ext uri="{0D108BD9-81ED-4DB2-BD59-A6C34878D82A}">
                    <a16:rowId xmlns:a16="http://schemas.microsoft.com/office/drawing/2014/main" val="10000"/>
                  </a:ext>
                </a:extLst>
              </a:tr>
              <a:tr h="1629159">
                <a:tc>
                  <a:txBody>
                    <a:bodyPr/>
                    <a:lstStyle/>
                    <a:p>
                      <a:pPr>
                        <a:spcBef>
                          <a:spcPts val="0"/>
                        </a:spcBef>
                      </a:pPr>
                      <a:r>
                        <a:rPr lang="en-US" sz="1200" dirty="0">
                          <a:solidFill>
                            <a:srgbClr val="FF0000"/>
                          </a:solidFill>
                        </a:rPr>
                        <a:t>Quality/Safety and Financial: </a:t>
                      </a:r>
                      <a:r>
                        <a:rPr lang="en-US" sz="1200" dirty="0">
                          <a:solidFill>
                            <a:schemeClr val="tx1"/>
                          </a:solidFill>
                        </a:rPr>
                        <a:t>The consequences of poor or lax monitoring can be significant. In addition to risk of patient and employee harm, fines of up to $10,000 per violation can be levied against facilities that are judged to have lapses in accountability. </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Sans Unicode"/>
                <a:ea typeface="+mn-ea"/>
                <a:cs typeface="+mn-cs"/>
              </a:rPr>
              <a:t>Controlled Substance Documentation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33507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28828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100" dirty="0"/>
                        <a:t>Lead CRNA working on policies with Pharmacy Manager for department related to waste documentation.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To have defined practice expectations.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100" dirty="0"/>
                        <a:t>Meeting held with CRNAs and Pharmacy to further discuss workflows.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Brainstorming solutions. Concept of “end of case” time out to help with documentation of waste.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100" dirty="0"/>
                        <a:t>2 CRNAs have worked at SSM where they have had Epic alerts reminding them, they still had waste to document.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Looking into this option for Stoughton to help with human factor of forgetting.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100" dirty="0">
                          <a:solidFill>
                            <a:srgbClr val="FF0000"/>
                          </a:solidFill>
                        </a:rPr>
                        <a:t>Have been made aware that Epic Alerts for this aware are not possible.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Not allowable for affiliate organizations.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100" dirty="0">
                          <a:solidFill>
                            <a:srgbClr val="FF0000"/>
                          </a:solidFill>
                        </a:rPr>
                        <a:t>Increased communication with OR RN Charge for wastes.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OR RN Charges can assist as a witness for the wastes.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100" dirty="0" err="1">
                          <a:solidFill>
                            <a:srgbClr val="FF0000"/>
                          </a:solidFill>
                        </a:rPr>
                        <a:t>Ascom</a:t>
                      </a:r>
                      <a:r>
                        <a:rPr lang="en-US" sz="1100" dirty="0">
                          <a:solidFill>
                            <a:srgbClr val="FF0000"/>
                          </a:solidFill>
                        </a:rPr>
                        <a:t> phones approved for purchase.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Improved communication between all OR team members.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October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143866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74612B00-5A94-3B8A-37CD-C0BC14CC2393}"/>
              </a:ext>
            </a:extLst>
          </p:cNvPr>
          <p:cNvPicPr>
            <a:picLocks noChangeAspect="1"/>
          </p:cNvPicPr>
          <p:nvPr/>
        </p:nvPicPr>
        <p:blipFill>
          <a:blip r:embed="rId5"/>
          <a:stretch>
            <a:fillRect/>
          </a:stretch>
        </p:blipFill>
        <p:spPr>
          <a:xfrm>
            <a:off x="193265" y="2094010"/>
            <a:ext cx="5310076" cy="2828789"/>
          </a:xfrm>
          <a:prstGeom prst="rect">
            <a:avLst/>
          </a:prstGeom>
        </p:spPr>
      </p:pic>
      <p:pic>
        <p:nvPicPr>
          <p:cNvPr id="7" name="Picture 6">
            <a:extLst>
              <a:ext uri="{FF2B5EF4-FFF2-40B4-BE49-F238E27FC236}">
                <a16:creationId xmlns:a16="http://schemas.microsoft.com/office/drawing/2014/main" id="{38003C31-09B9-9E5C-B96F-89A7013C9FCA}"/>
              </a:ext>
            </a:extLst>
          </p:cNvPr>
          <p:cNvPicPr>
            <a:picLocks noChangeAspect="1"/>
          </p:cNvPicPr>
          <p:nvPr/>
        </p:nvPicPr>
        <p:blipFill>
          <a:blip r:embed="rId6"/>
          <a:stretch>
            <a:fillRect/>
          </a:stretch>
        </p:blipFill>
        <p:spPr>
          <a:xfrm>
            <a:off x="5771854" y="1912707"/>
            <a:ext cx="5788576" cy="3116493"/>
          </a:xfrm>
          <a:prstGeom prst="rect">
            <a:avLst/>
          </a:prstGeom>
        </p:spPr>
      </p:pic>
    </p:spTree>
    <p:extLst>
      <p:ext uri="{BB962C8B-B14F-4D97-AF65-F5344CB8AC3E}">
        <p14:creationId xmlns:p14="http://schemas.microsoft.com/office/powerpoint/2010/main" val="10156348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1102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Met goal for Administration Discrepancies. Did not meet goal for documentation of waste discrepancies but improvement noted over past 3 months..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2"/>
          <a:ext cx="10312401" cy="175914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8754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87444">
                <a:tc>
                  <a:txBody>
                    <a:bodyPr/>
                    <a:lstStyle/>
                    <a:p>
                      <a:pPr>
                        <a:spcBef>
                          <a:spcPts val="0"/>
                        </a:spcBef>
                      </a:pPr>
                      <a:r>
                        <a:rPr lang="en-US" sz="1400" dirty="0"/>
                        <a:t>After finding out that the Epic Alert was not going to be available, needed to explore other options for communication. Workflows are different for each case, so having a “go to person” to ask to assist with witnessing waste seems to be the best solution.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9" y="3481821"/>
          <a:ext cx="10302876" cy="1703724"/>
        </p:xfrm>
        <a:graphic>
          <a:graphicData uri="http://schemas.openxmlformats.org/drawingml/2006/table">
            <a:tbl>
              <a:tblPr firstRow="1" bandRow="1">
                <a:tableStyleId>{6E25E649-3F16-4E02-A733-19D2CDBF48F0}</a:tableStyleId>
              </a:tblPr>
              <a:tblGrid>
                <a:gridCol w="10302876">
                  <a:extLst>
                    <a:ext uri="{9D8B030D-6E8A-4147-A177-3AD203B41FA5}">
                      <a16:colId xmlns:a16="http://schemas.microsoft.com/office/drawing/2014/main" val="20000"/>
                    </a:ext>
                  </a:extLst>
                </a:gridCol>
              </a:tblGrid>
              <a:tr h="545484">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994706">
                <a:tc>
                  <a:txBody>
                    <a:bodyPr/>
                    <a:lstStyle/>
                    <a:p>
                      <a:pPr>
                        <a:spcBef>
                          <a:spcPts val="0"/>
                        </a:spcBef>
                      </a:pPr>
                      <a:r>
                        <a:rPr lang="en-US" sz="1400" dirty="0"/>
                        <a:t>Did not some trending with one particular CRNA, follow up done with noted improvement for past 3 months. </a:t>
                      </a:r>
                      <a:r>
                        <a:rPr lang="en-US" sz="1400" dirty="0" err="1"/>
                        <a:t>Ascom</a:t>
                      </a:r>
                      <a:r>
                        <a:rPr lang="en-US" sz="1400" dirty="0"/>
                        <a:t> phone roll out will also help to improve communications.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41456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Stoughton Health Leadership Team</a:t>
            </a:r>
          </a:p>
        </p:txBody>
      </p:sp>
      <p:sp>
        <p:nvSpPr>
          <p:cNvPr id="3" name="Subtitle 2"/>
          <p:cNvSpPr>
            <a:spLocks noGrp="1"/>
          </p:cNvSpPr>
          <p:nvPr>
            <p:ph type="subTitle" idx="1"/>
          </p:nvPr>
        </p:nvSpPr>
        <p:spPr/>
        <p:txBody>
          <a:bodyPr/>
          <a:lstStyle/>
          <a:p>
            <a:r>
              <a:rPr lang="en-US" dirty="0"/>
              <a:t>DVC Score-Satisfaction Domain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22199"/>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51359">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December 17,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3067675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Satisfaction Domain Max Performance Score 20%</a:t>
                      </a:r>
                    </a:p>
                    <a:p>
                      <a:pPr>
                        <a:spcBef>
                          <a:spcPts val="0"/>
                        </a:spcBef>
                      </a:pPr>
                      <a:r>
                        <a:rPr lang="en-US" sz="1400" dirty="0"/>
                        <a:t>Current KOM Status: November DVC Scorecard (</a:t>
                      </a:r>
                      <a:r>
                        <a:rPr lang="en-US" sz="1400" b="1" dirty="0">
                          <a:solidFill>
                            <a:srgbClr val="FF0000"/>
                          </a:solidFill>
                        </a:rPr>
                        <a:t>timeframe </a:t>
                      </a:r>
                      <a:r>
                        <a:rPr kumimoji="0" lang="en-US" sz="1400" b="1" kern="1200" dirty="0">
                          <a:solidFill>
                            <a:srgbClr val="FF0000"/>
                          </a:solidFill>
                          <a:effectLst/>
                          <a:latin typeface="+mn-lt"/>
                          <a:ea typeface="+mn-ea"/>
                          <a:cs typeface="+mn-cs"/>
                        </a:rPr>
                        <a:t>01/01/2023 – 12/31/2023</a:t>
                      </a:r>
                      <a:r>
                        <a:rPr lang="en-US" sz="1400" dirty="0"/>
                        <a:t>) currently at 17.5%</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Amy Hermes</a:t>
                      </a:r>
                    </a:p>
                    <a:p>
                      <a:r>
                        <a:rPr lang="en-US" sz="1400" dirty="0"/>
                        <a:t>Members:</a:t>
                      </a:r>
                      <a:r>
                        <a:rPr lang="en-US" sz="1400" baseline="0" dirty="0"/>
                        <a:t> Patient Care Leader Team (Heather Kleinbrook, Pauline Cass, Dr. </a:t>
                      </a:r>
                      <a:r>
                        <a:rPr lang="en-US" sz="1400" baseline="0" dirty="0" err="1"/>
                        <a:t>Menet</a:t>
                      </a:r>
                      <a:r>
                        <a:rPr lang="en-US" sz="1400" baseline="0" dirty="0"/>
                        <a:t>, Jen Wagner, others as identified)</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2740814"/>
          <a:ext cx="5368926" cy="2245524"/>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553884">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608428">
                <a:tc>
                  <a:txBody>
                    <a:bodyPr/>
                    <a:lstStyle/>
                    <a:p>
                      <a:pPr>
                        <a:spcBef>
                          <a:spcPts val="0"/>
                        </a:spcBef>
                      </a:pPr>
                      <a:r>
                        <a:rPr lang="en-US" sz="1050" baseline="0" dirty="0"/>
                        <a:t>The Dean Value-based Contract (DVC) is a written contractual arrangement in which the payment for health care goods and services is tied to predetermined, mutually agreed upon terms that are based on clinical circumstances, patient outcomes, and other specified measures of the appropriateness and effectiveness of the services rendered. It identifies a set of outcomes, mutually recognized by payors and specifies a formula that determines the net price to be reimbursed for goods and services rendered. The measures being monitored are Quality (various infection rates), Satisfaction ( rank your hospital high, provider and nurse communication, discharge instructions), Efficiency (30day readmissions, 1 day hospital stays. </a:t>
                      </a:r>
                      <a:endParaRPr lang="en-US" sz="105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05525" y="2740814"/>
          <a:ext cx="4943475" cy="2245524"/>
        </p:xfrm>
        <a:graphic>
          <a:graphicData uri="http://schemas.openxmlformats.org/drawingml/2006/table">
            <a:tbl>
              <a:tblPr firstRow="1" bandRow="1">
                <a:tableStyleId>{6E25E649-3F16-4E02-A733-19D2CDBF48F0}</a:tableStyleId>
              </a:tblPr>
              <a:tblGrid>
                <a:gridCol w="4943475">
                  <a:extLst>
                    <a:ext uri="{9D8B030D-6E8A-4147-A177-3AD203B41FA5}">
                      <a16:colId xmlns:a16="http://schemas.microsoft.com/office/drawing/2014/main" val="20000"/>
                    </a:ext>
                  </a:extLst>
                </a:gridCol>
              </a:tblGrid>
              <a:tr h="576948">
                <a:tc>
                  <a:txBody>
                    <a:bodyPr/>
                    <a:lstStyle/>
                    <a:p>
                      <a:r>
                        <a:rPr lang="en-US" sz="1050" dirty="0"/>
                        <a:t>Driver: </a:t>
                      </a:r>
                      <a:r>
                        <a:rPr lang="en-US" sz="1050" baseline="0" dirty="0"/>
                        <a:t> </a:t>
                      </a:r>
                      <a:r>
                        <a:rPr lang="en-US" sz="1050" b="0" baseline="0" dirty="0"/>
                        <a:t>Explain why the project is critical to SH.  Why does it relate to the strategic plan?</a:t>
                      </a:r>
                    </a:p>
                    <a:p>
                      <a:endParaRPr lang="en-US" sz="1000" dirty="0"/>
                    </a:p>
                  </a:txBody>
                  <a:tcPr/>
                </a:tc>
                <a:extLst>
                  <a:ext uri="{0D108BD9-81ED-4DB2-BD59-A6C34878D82A}">
                    <a16:rowId xmlns:a16="http://schemas.microsoft.com/office/drawing/2014/main" val="10000"/>
                  </a:ext>
                </a:extLst>
              </a:tr>
              <a:tr h="1668576">
                <a:tc>
                  <a:txBody>
                    <a:bodyPr/>
                    <a:lstStyle/>
                    <a:p>
                      <a:pPr>
                        <a:spcBef>
                          <a:spcPts val="0"/>
                        </a:spcBef>
                      </a:pPr>
                      <a:r>
                        <a:rPr lang="en-US" sz="1400" dirty="0">
                          <a:solidFill>
                            <a:schemeClr val="tx1"/>
                          </a:solidFill>
                        </a:rPr>
                        <a:t>The drivers for this QM is overall achieving the patient satisfaction and loyalty evident by the HCAHPs score. Given reimbursement from Dean tied to the patient satisfaction  measures under the Satisfaction Domain, the other driver of this QM is financial. We want to be able to achieve high satisfaction/loyalty along with receiving the highest rate for performance.</a:t>
                      </a: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DVC Score – </a:t>
            </a:r>
            <a:r>
              <a:rPr kumimoji="0" lang="en-US" sz="1400" b="0" i="0" u="none" strike="noStrike" kern="1200" cap="none" spc="0" normalizeH="0" baseline="0" noProof="0">
                <a:ln>
                  <a:noFill/>
                </a:ln>
                <a:solidFill>
                  <a:prstClr val="black"/>
                </a:solidFill>
                <a:effectLst/>
                <a:uLnTx/>
                <a:uFillTx/>
                <a:latin typeface="Lucida Sans Unicode"/>
                <a:ea typeface="+mn-ea"/>
                <a:cs typeface="+mn-cs"/>
              </a:rPr>
              <a:t>Satisfaction Domain </a:t>
            </a:r>
            <a:endParaRPr kumimoji="0" lang="en-US" sz="14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2735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solidFill>
                  <a:srgbClr val="FF0000"/>
                </a:solidFill>
              </a:rPr>
              <a:t>Measures</a:t>
            </a:r>
            <a:r>
              <a:rPr lang="en-US" dirty="0"/>
              <a:t>:</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A248E222-6E15-EAB7-EAB5-ED30941B8049}"/>
              </a:ext>
            </a:extLst>
          </p:cNvPr>
          <p:cNvPicPr>
            <a:picLocks noChangeAspect="1"/>
          </p:cNvPicPr>
          <p:nvPr/>
        </p:nvPicPr>
        <p:blipFill>
          <a:blip r:embed="rId5"/>
          <a:stretch>
            <a:fillRect/>
          </a:stretch>
        </p:blipFill>
        <p:spPr>
          <a:xfrm>
            <a:off x="1970229" y="1641422"/>
            <a:ext cx="7793703" cy="5175019"/>
          </a:xfrm>
          <a:prstGeom prst="rect">
            <a:avLst/>
          </a:prstGeom>
        </p:spPr>
      </p:pic>
      <p:sp>
        <p:nvSpPr>
          <p:cNvPr id="10" name="Arrow: Down 9">
            <a:extLst>
              <a:ext uri="{FF2B5EF4-FFF2-40B4-BE49-F238E27FC236}">
                <a16:creationId xmlns:a16="http://schemas.microsoft.com/office/drawing/2014/main" id="{BE48C900-8049-E74F-49EE-39B6FE53CF84}"/>
              </a:ext>
            </a:extLst>
          </p:cNvPr>
          <p:cNvSpPr/>
          <p:nvPr/>
        </p:nvSpPr>
        <p:spPr>
          <a:xfrm>
            <a:off x="5959147" y="2069024"/>
            <a:ext cx="325464" cy="6994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3378631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23240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100" dirty="0"/>
                        <a:t>Discussion started at Patient Leadership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Many departments interact with MS impact the overall satisfaction.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June 13,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100" dirty="0"/>
                        <a:t>Forum Discussion to be held August 15 at Leadership Day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As above, while some of these measures are MS specific, Rank Your Hospital High, is impacted by several areas.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August 15,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100" dirty="0">
                          <a:solidFill>
                            <a:srgbClr val="FF0000"/>
                          </a:solidFill>
                        </a:rPr>
                        <a:t>Information related to nursing and communication scores being shared with team.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Provide information on the importance of DVC escalator, impact on finances, and to work on improving areas as needed.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100" dirty="0">
                          <a:solidFill>
                            <a:srgbClr val="FF0000"/>
                          </a:solidFill>
                        </a:rPr>
                        <a:t>Meeting held with key stakeholders to specifically discuss discharge information.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Lowest ranking are in satisfaction domain. Heightened awareness and brainstorming opportunities for improvement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October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100" dirty="0">
                          <a:solidFill>
                            <a:srgbClr val="FF0000"/>
                          </a:solidFill>
                        </a:rPr>
                        <a:t>Meeting scheduled for December 2024</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Review of initiatives implemented and results.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10742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C9E5AB96-F956-AD01-394C-EE2387A3C15E}"/>
              </a:ext>
            </a:extLst>
          </p:cNvPr>
          <p:cNvSpPr txBox="1"/>
          <p:nvPr/>
        </p:nvSpPr>
        <p:spPr>
          <a:xfrm>
            <a:off x="4695500" y="1508081"/>
            <a:ext cx="121142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79%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Goal 85%</a:t>
            </a:r>
          </a:p>
        </p:txBody>
      </p:sp>
      <p:sp>
        <p:nvSpPr>
          <p:cNvPr id="15" name="TextBox 14">
            <a:extLst>
              <a:ext uri="{FF2B5EF4-FFF2-40B4-BE49-F238E27FC236}">
                <a16:creationId xmlns:a16="http://schemas.microsoft.com/office/drawing/2014/main" id="{9151ACE0-6C65-D822-84B0-C7364F3FAAAA}"/>
              </a:ext>
            </a:extLst>
          </p:cNvPr>
          <p:cNvSpPr txBox="1"/>
          <p:nvPr/>
        </p:nvSpPr>
        <p:spPr>
          <a:xfrm>
            <a:off x="4773261" y="3757598"/>
            <a:ext cx="115838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Current DVC Ranking 87%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00FF00"/>
                </a:highlight>
                <a:uLnTx/>
                <a:uFillTx/>
                <a:latin typeface="Lucida Sans Unicode"/>
                <a:ea typeface="+mn-ea"/>
                <a:cs typeface="+mn-cs"/>
              </a:rPr>
              <a:t>Goal 89%</a:t>
            </a:r>
          </a:p>
        </p:txBody>
      </p:sp>
      <p:sp>
        <p:nvSpPr>
          <p:cNvPr id="16" name="TextBox 15">
            <a:extLst>
              <a:ext uri="{FF2B5EF4-FFF2-40B4-BE49-F238E27FC236}">
                <a16:creationId xmlns:a16="http://schemas.microsoft.com/office/drawing/2014/main" id="{D2A64A9D-2E6E-1BB7-47C4-3735AD5ECCBC}"/>
              </a:ext>
            </a:extLst>
          </p:cNvPr>
          <p:cNvSpPr txBox="1"/>
          <p:nvPr/>
        </p:nvSpPr>
        <p:spPr>
          <a:xfrm>
            <a:off x="9962767" y="1482207"/>
            <a:ext cx="116439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0000"/>
                </a:highlight>
                <a:uLnTx/>
                <a:uFillTx/>
                <a:latin typeface="Lucida Sans Unicode"/>
                <a:ea typeface="+mn-ea"/>
                <a:cs typeface="+mn-cs"/>
              </a:rPr>
              <a:t>Current DVC Ranking 87% Goal 94%</a:t>
            </a:r>
          </a:p>
        </p:txBody>
      </p:sp>
      <p:sp>
        <p:nvSpPr>
          <p:cNvPr id="17" name="TextBox 16">
            <a:extLst>
              <a:ext uri="{FF2B5EF4-FFF2-40B4-BE49-F238E27FC236}">
                <a16:creationId xmlns:a16="http://schemas.microsoft.com/office/drawing/2014/main" id="{7A16A3FC-8B4C-3CA2-A825-358323AE521A}"/>
              </a:ext>
            </a:extLst>
          </p:cNvPr>
          <p:cNvSpPr txBox="1"/>
          <p:nvPr/>
        </p:nvSpPr>
        <p:spPr>
          <a:xfrm flipH="1">
            <a:off x="10019762" y="3757598"/>
            <a:ext cx="12128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Lucida Sans Unicode"/>
                <a:ea typeface="+mn-ea"/>
                <a:cs typeface="+mn-cs"/>
              </a:rPr>
              <a:t>Current DVC Ranking 87% Goal 89%</a:t>
            </a:r>
          </a:p>
        </p:txBody>
      </p:sp>
      <p:pic>
        <p:nvPicPr>
          <p:cNvPr id="13" name="Picture 12">
            <a:extLst>
              <a:ext uri="{FF2B5EF4-FFF2-40B4-BE49-F238E27FC236}">
                <a16:creationId xmlns:a16="http://schemas.microsoft.com/office/drawing/2014/main" id="{17EEAD13-53B2-FE44-64CD-4872418D5D54}"/>
              </a:ext>
            </a:extLst>
          </p:cNvPr>
          <p:cNvPicPr>
            <a:picLocks noChangeAspect="1"/>
          </p:cNvPicPr>
          <p:nvPr/>
        </p:nvPicPr>
        <p:blipFill>
          <a:blip r:embed="rId5"/>
          <a:stretch>
            <a:fillRect/>
          </a:stretch>
        </p:blipFill>
        <p:spPr>
          <a:xfrm>
            <a:off x="328836" y="1475599"/>
            <a:ext cx="4413689" cy="2008580"/>
          </a:xfrm>
          <a:prstGeom prst="rect">
            <a:avLst/>
          </a:prstGeom>
        </p:spPr>
      </p:pic>
      <p:pic>
        <p:nvPicPr>
          <p:cNvPr id="18" name="Picture 17">
            <a:extLst>
              <a:ext uri="{FF2B5EF4-FFF2-40B4-BE49-F238E27FC236}">
                <a16:creationId xmlns:a16="http://schemas.microsoft.com/office/drawing/2014/main" id="{CF1AB5F9-7809-677B-A38E-D63FA6AA0365}"/>
              </a:ext>
            </a:extLst>
          </p:cNvPr>
          <p:cNvPicPr>
            <a:picLocks noChangeAspect="1"/>
          </p:cNvPicPr>
          <p:nvPr/>
        </p:nvPicPr>
        <p:blipFill>
          <a:blip r:embed="rId6"/>
          <a:stretch>
            <a:fillRect/>
          </a:stretch>
        </p:blipFill>
        <p:spPr>
          <a:xfrm>
            <a:off x="5906921" y="1485369"/>
            <a:ext cx="4055846" cy="2108590"/>
          </a:xfrm>
          <a:prstGeom prst="rect">
            <a:avLst/>
          </a:prstGeom>
        </p:spPr>
      </p:pic>
      <p:pic>
        <p:nvPicPr>
          <p:cNvPr id="19" name="Picture 18">
            <a:extLst>
              <a:ext uri="{FF2B5EF4-FFF2-40B4-BE49-F238E27FC236}">
                <a16:creationId xmlns:a16="http://schemas.microsoft.com/office/drawing/2014/main" id="{2666798D-90FF-B278-406B-E2FB60891FF2}"/>
              </a:ext>
            </a:extLst>
          </p:cNvPr>
          <p:cNvPicPr>
            <a:picLocks noChangeAspect="1"/>
          </p:cNvPicPr>
          <p:nvPr/>
        </p:nvPicPr>
        <p:blipFill>
          <a:blip r:embed="rId7"/>
          <a:stretch>
            <a:fillRect/>
          </a:stretch>
        </p:blipFill>
        <p:spPr>
          <a:xfrm>
            <a:off x="305164" y="3757598"/>
            <a:ext cx="4468097" cy="2108590"/>
          </a:xfrm>
          <a:prstGeom prst="rect">
            <a:avLst/>
          </a:prstGeom>
        </p:spPr>
      </p:pic>
      <p:pic>
        <p:nvPicPr>
          <p:cNvPr id="20" name="Picture 19">
            <a:extLst>
              <a:ext uri="{FF2B5EF4-FFF2-40B4-BE49-F238E27FC236}">
                <a16:creationId xmlns:a16="http://schemas.microsoft.com/office/drawing/2014/main" id="{D43D1BA5-9060-F954-113C-260AD20EDA2D}"/>
              </a:ext>
            </a:extLst>
          </p:cNvPr>
          <p:cNvPicPr>
            <a:picLocks noChangeAspect="1"/>
          </p:cNvPicPr>
          <p:nvPr/>
        </p:nvPicPr>
        <p:blipFill>
          <a:blip r:embed="rId8"/>
          <a:stretch>
            <a:fillRect/>
          </a:stretch>
        </p:blipFill>
        <p:spPr>
          <a:xfrm>
            <a:off x="5891054" y="3757598"/>
            <a:ext cx="4128708" cy="2108590"/>
          </a:xfrm>
          <a:prstGeom prst="rect">
            <a:avLst/>
          </a:prstGeom>
        </p:spPr>
      </p:pic>
    </p:spTree>
    <p:extLst>
      <p:ext uri="{BB962C8B-B14F-4D97-AF65-F5344CB8AC3E}">
        <p14:creationId xmlns:p14="http://schemas.microsoft.com/office/powerpoint/2010/main" val="20374265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2"/>
          <a:ext cx="10312401" cy="8889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98141">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90858">
                <a:tc>
                  <a:txBody>
                    <a:bodyPr/>
                    <a:lstStyle/>
                    <a:p>
                      <a:pPr>
                        <a:spcBef>
                          <a:spcPts val="0"/>
                        </a:spcBef>
                      </a:pPr>
                      <a:r>
                        <a:rPr lang="en-US" sz="1200" dirty="0"/>
                        <a:t>Year end DVC Scorecard released in November: Satisfaction Domain was 17.5% out of a max of 20%. All areas achieved 5% except for Discharge Instructions which achieved 2.5%.</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185563"/>
          <a:ext cx="10185401" cy="1424940"/>
        </p:xfrm>
        <a:graphic>
          <a:graphicData uri="http://schemas.openxmlformats.org/drawingml/2006/table">
            <a:tbl>
              <a:tblPr firstRow="1" bandRow="1">
                <a:tableStyleId>{6E25E649-3F16-4E02-A733-19D2CDBF48F0}</a:tableStyleId>
              </a:tblPr>
              <a:tblGrid>
                <a:gridCol w="10185401">
                  <a:extLst>
                    <a:ext uri="{9D8B030D-6E8A-4147-A177-3AD203B41FA5}">
                      <a16:colId xmlns:a16="http://schemas.microsoft.com/office/drawing/2014/main" val="20000"/>
                    </a:ext>
                  </a:extLst>
                </a:gridCol>
              </a:tblGrid>
              <a:tr h="32766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82980">
                <a:tc>
                  <a:txBody>
                    <a:bodyPr/>
                    <a:lstStyle/>
                    <a:p>
                      <a:pPr>
                        <a:spcBef>
                          <a:spcPts val="0"/>
                        </a:spcBef>
                      </a:pPr>
                      <a:r>
                        <a:rPr lang="en-US" sz="1200" dirty="0"/>
                        <a:t>New project, lag time in reporting. While we can’t fix the scores we have currently, we need to make sure we are moving in the right direction going forward.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9" y="3500345"/>
          <a:ext cx="10302876" cy="1521666"/>
        </p:xfrm>
        <a:graphic>
          <a:graphicData uri="http://schemas.openxmlformats.org/drawingml/2006/table">
            <a:tbl>
              <a:tblPr firstRow="1" bandRow="1">
                <a:tableStyleId>{6E25E649-3F16-4E02-A733-19D2CDBF48F0}</a:tableStyleId>
              </a:tblPr>
              <a:tblGrid>
                <a:gridCol w="10302876">
                  <a:extLst>
                    <a:ext uri="{9D8B030D-6E8A-4147-A177-3AD203B41FA5}">
                      <a16:colId xmlns:a16="http://schemas.microsoft.com/office/drawing/2014/main" val="20000"/>
                    </a:ext>
                  </a:extLst>
                </a:gridCol>
              </a:tblGrid>
              <a:tr h="55039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971276">
                <a:tc>
                  <a:txBody>
                    <a:bodyPr/>
                    <a:lstStyle/>
                    <a:p>
                      <a:pPr>
                        <a:spcBef>
                          <a:spcPts val="0"/>
                        </a:spcBef>
                      </a:pPr>
                      <a:r>
                        <a:rPr lang="en-US" sz="1200" dirty="0"/>
                        <a:t>Will continue to monitor all areas of the domain </a:t>
                      </a:r>
                      <a:r>
                        <a:rPr lang="en-US" sz="1200"/>
                        <a:t>with a more </a:t>
                      </a:r>
                      <a:r>
                        <a:rPr lang="en-US" sz="1200" dirty="0"/>
                        <a:t>concentrated efforts on discharge instructions.</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045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6883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17500">
                <a:tc>
                  <a:txBody>
                    <a:bodyPr/>
                    <a:lstStyle/>
                    <a:p>
                      <a:pPr>
                        <a:spcBef>
                          <a:spcPts val="0"/>
                        </a:spcBef>
                      </a:pPr>
                      <a:r>
                        <a:rPr lang="en-US" sz="1400" dirty="0">
                          <a:solidFill>
                            <a:srgbClr val="FF0000"/>
                          </a:solidFill>
                        </a:rPr>
                        <a:t>Ongoing.</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934103"/>
          <a:ext cx="10288424" cy="2225040"/>
        </p:xfrm>
        <a:graphic>
          <a:graphicData uri="http://schemas.openxmlformats.org/drawingml/2006/table">
            <a:tbl>
              <a:tblPr firstRow="1" bandRow="1">
                <a:tableStyleId>{6E25E649-3F16-4E02-A733-19D2CDBF48F0}</a:tableStyleId>
              </a:tblPr>
              <a:tblGrid>
                <a:gridCol w="10288424">
                  <a:extLst>
                    <a:ext uri="{9D8B030D-6E8A-4147-A177-3AD203B41FA5}">
                      <a16:colId xmlns:a16="http://schemas.microsoft.com/office/drawing/2014/main" val="20000"/>
                    </a:ext>
                  </a:extLst>
                </a:gridCol>
              </a:tblGrid>
              <a:tr h="297343">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99764">
                <a:tc>
                  <a:txBody>
                    <a:bodyPr/>
                    <a:lstStyle/>
                    <a:p>
                      <a:pPr>
                        <a:spcBef>
                          <a:spcPts val="0"/>
                        </a:spcBef>
                      </a:pPr>
                      <a:r>
                        <a:rPr lang="en-US" sz="1200" dirty="0">
                          <a:solidFill>
                            <a:schemeClr val="tx1"/>
                          </a:solidFill>
                        </a:rPr>
                        <a:t>Enhanced</a:t>
                      </a:r>
                      <a:r>
                        <a:rPr lang="en-US" sz="1200" baseline="0" dirty="0">
                          <a:solidFill>
                            <a:schemeClr val="tx1"/>
                          </a:solidFill>
                        </a:rPr>
                        <a:t> the referral review process among team members. </a:t>
                      </a:r>
                    </a:p>
                    <a:p>
                      <a:pPr>
                        <a:spcBef>
                          <a:spcPts val="0"/>
                        </a:spcBef>
                      </a:pPr>
                      <a:r>
                        <a:rPr lang="en-US" sz="1200" baseline="0" dirty="0">
                          <a:solidFill>
                            <a:schemeClr val="tx1"/>
                          </a:solidFill>
                        </a:rPr>
                        <a:t>Consistent review of potential admissions in daily huddle.  Team aware of need to increase SWB referrals/patients.  Providing Patient Choice, however promoting positives of SWB program and encouraging appropriate candidates to utilize Stoughton Health vs going elsewhere for rehab needs.</a:t>
                      </a:r>
                    </a:p>
                    <a:p>
                      <a:pPr>
                        <a:spcBef>
                          <a:spcPts val="0"/>
                        </a:spcBef>
                      </a:pPr>
                      <a:r>
                        <a:rPr lang="en-US" sz="1200" baseline="0" dirty="0">
                          <a:solidFill>
                            <a:schemeClr val="tx1"/>
                          </a:solidFill>
                        </a:rPr>
                        <a:t>Completed Pareto and as suspected, insurance is greatest barrier to SWB admissions. </a:t>
                      </a:r>
                    </a:p>
                    <a:p>
                      <a:pPr>
                        <a:spcBef>
                          <a:spcPts val="0"/>
                        </a:spcBef>
                      </a:pPr>
                      <a:r>
                        <a:rPr lang="en-US" sz="1200" baseline="0" dirty="0">
                          <a:solidFill>
                            <a:srgbClr val="FF0000"/>
                          </a:solidFill>
                        </a:rPr>
                        <a:t>Insurance continues to be a barrier with covering SWB services.</a:t>
                      </a:r>
                    </a:p>
                    <a:p>
                      <a:pPr>
                        <a:spcBef>
                          <a:spcPts val="0"/>
                        </a:spcBef>
                      </a:pPr>
                      <a:r>
                        <a:rPr lang="en-US" sz="1200" baseline="0" dirty="0">
                          <a:solidFill>
                            <a:schemeClr val="tx1"/>
                          </a:solidFill>
                        </a:rPr>
                        <a:t>We had 126 SWB referrals January 2023 through December 2023, only 5 were orthopedic referrals. </a:t>
                      </a:r>
                    </a:p>
                    <a:p>
                      <a:pPr>
                        <a:spcBef>
                          <a:spcPts val="0"/>
                        </a:spcBef>
                      </a:pPr>
                      <a:r>
                        <a:rPr lang="en-US" sz="1200" baseline="0" dirty="0">
                          <a:solidFill>
                            <a:srgbClr val="FF0000"/>
                          </a:solidFill>
                        </a:rPr>
                        <a:t>There are increasing referrals that are social admissions/placement issues, not true swing bed – appropriate referrals (mental health).</a:t>
                      </a:r>
                    </a:p>
                    <a:p>
                      <a:pPr>
                        <a:spcBef>
                          <a:spcPts val="0"/>
                        </a:spcBef>
                      </a:pPr>
                      <a:r>
                        <a:rPr lang="en-US" sz="1200" baseline="0" dirty="0">
                          <a:solidFill>
                            <a:srgbClr val="FF0000"/>
                          </a:solidFill>
                        </a:rPr>
                        <a:t>IP Manager reached out to SSM-Madison, SSM-Janesville, and UW Hospital via telephone call/message and emails to discuss SWB referrals in the month of November.  Not a single call-back or response from any of the facilities.</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9836" y="4230263"/>
          <a:ext cx="10274774" cy="1036320"/>
        </p:xfrm>
        <a:graphic>
          <a:graphicData uri="http://schemas.openxmlformats.org/drawingml/2006/table">
            <a:tbl>
              <a:tblPr firstRow="1" bandRow="1">
                <a:tableStyleId>{6E25E649-3F16-4E02-A733-19D2CDBF48F0}</a:tableStyleId>
              </a:tblPr>
              <a:tblGrid>
                <a:gridCol w="10274774">
                  <a:extLst>
                    <a:ext uri="{9D8B030D-6E8A-4147-A177-3AD203B41FA5}">
                      <a16:colId xmlns:a16="http://schemas.microsoft.com/office/drawing/2014/main" val="20000"/>
                    </a:ext>
                  </a:extLst>
                </a:gridCol>
              </a:tblGrid>
              <a:tr h="466696">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Continue to encourage SWB</a:t>
                      </a:r>
                      <a:r>
                        <a:rPr lang="en-US" sz="1400" baseline="0" dirty="0">
                          <a:solidFill>
                            <a:srgbClr val="FF0000"/>
                          </a:solidFill>
                        </a:rPr>
                        <a:t> utilization among SH inpatients.</a:t>
                      </a:r>
                    </a:p>
                    <a:p>
                      <a:pPr>
                        <a:spcBef>
                          <a:spcPts val="0"/>
                        </a:spcBef>
                      </a:pPr>
                      <a:r>
                        <a:rPr lang="en-US" sz="1400" baseline="0" dirty="0">
                          <a:solidFill>
                            <a:srgbClr val="FF0000"/>
                          </a:solidFill>
                        </a:rPr>
                        <a:t>Case Managers keeping log of referrals and reasons for decline for manager to review.</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12622" y="5423877"/>
          <a:ext cx="10312401" cy="83077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12615">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99579">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 </a:t>
                      </a:r>
                      <a:r>
                        <a:rPr lang="en-US" sz="1400" baseline="0" dirty="0"/>
                        <a:t>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690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Geriatric Psychiatry</a:t>
            </a:r>
          </a:p>
        </p:txBody>
      </p:sp>
      <p:sp>
        <p:nvSpPr>
          <p:cNvPr id="3" name="Subtitle 2"/>
          <p:cNvSpPr>
            <a:spLocks noGrp="1"/>
          </p:cNvSpPr>
          <p:nvPr>
            <p:ph type="subTitle" idx="1"/>
          </p:nvPr>
        </p:nvSpPr>
        <p:spPr/>
        <p:txBody>
          <a:bodyPr/>
          <a:lstStyle/>
          <a:p>
            <a:r>
              <a:rPr lang="en-US" dirty="0"/>
              <a:t>Utilization Review</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12/17/2024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Presented:12/17/2024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92042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068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94896">
                <a:tc>
                  <a:txBody>
                    <a:bodyPr/>
                    <a:lstStyle/>
                    <a:p>
                      <a:r>
                        <a:rPr lang="en-US" sz="1400" dirty="0"/>
                        <a:t>Goal(s): </a:t>
                      </a:r>
                      <a:r>
                        <a:rPr lang="en-US" sz="1400" b="0" dirty="0"/>
                        <a:t>What are you trying to accomplish? Decrease amount of time Geriatric Psychiatry Staff are spending on Utilization Review.</a:t>
                      </a:r>
                    </a:p>
                  </a:txBody>
                  <a:tcPr/>
                </a:tc>
                <a:extLst>
                  <a:ext uri="{0D108BD9-81ED-4DB2-BD59-A6C34878D82A}">
                    <a16:rowId xmlns:a16="http://schemas.microsoft.com/office/drawing/2014/main" val="10000"/>
                  </a:ext>
                </a:extLst>
              </a:tr>
              <a:tr h="1045314">
                <a:tc>
                  <a:txBody>
                    <a:bodyPr/>
                    <a:lstStyle/>
                    <a:p>
                      <a:pPr>
                        <a:spcBef>
                          <a:spcPts val="0"/>
                        </a:spcBef>
                      </a:pPr>
                      <a:r>
                        <a:rPr lang="en-US" sz="1200" dirty="0">
                          <a:solidFill>
                            <a:schemeClr val="tx1"/>
                          </a:solidFill>
                        </a:rPr>
                        <a:t>KOM Target: Decrease amount of staff time spent on Utilization Review of GP patients by 50% and identify other support options to ease the burden on bedside staff, allowing them more time spent with patients.</a:t>
                      </a:r>
                    </a:p>
                    <a:p>
                      <a:pPr>
                        <a:spcBef>
                          <a:spcPts val="0"/>
                        </a:spcBef>
                      </a:pPr>
                      <a:r>
                        <a:rPr lang="en-US" sz="1200" dirty="0"/>
                        <a:t>Current KOM Status: New Project – In data collection phase.  Currently, the registered nurse is spending a significant amount of time each day on utilization review.  Average amount of time: September = 37 minutes/day, October = 40 minutes/day, November = 46 minutes/day.  This does not include time spent on prior authorizations for patients that may/may not even be admitted.  This is critical  time spent away from patients.</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348330"/>
          <a:ext cx="10321926" cy="109397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444297">
                <a:tc>
                  <a:txBody>
                    <a:bodyPr/>
                    <a:lstStyle/>
                    <a:p>
                      <a:r>
                        <a:rPr lang="en-US" sz="1400" dirty="0"/>
                        <a:t>Team:</a:t>
                      </a:r>
                    </a:p>
                  </a:txBody>
                  <a:tcPr/>
                </a:tc>
                <a:extLst>
                  <a:ext uri="{0D108BD9-81ED-4DB2-BD59-A6C34878D82A}">
                    <a16:rowId xmlns:a16="http://schemas.microsoft.com/office/drawing/2014/main" val="10000"/>
                  </a:ext>
                </a:extLst>
              </a:tr>
              <a:tr h="649673">
                <a:tc>
                  <a:txBody>
                    <a:bodyPr/>
                    <a:lstStyle/>
                    <a:p>
                      <a:r>
                        <a:rPr lang="en-US" sz="1400" dirty="0"/>
                        <a:t>Project Leader: Heather Kleinbrook</a:t>
                      </a:r>
                    </a:p>
                    <a:p>
                      <a:r>
                        <a:rPr lang="en-US" sz="1400" dirty="0"/>
                        <a:t>Members:</a:t>
                      </a:r>
                      <a:r>
                        <a:rPr lang="en-US" sz="1400" baseline="0" dirty="0"/>
                        <a:t> Stacy Wendt, Tammy Arndt, Samatha Reilly (Registration/Revenue Cycle Access Specialist), Sarah Watkins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3040621"/>
          <a:ext cx="5364201" cy="2139633"/>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427673">
                <a:tc>
                  <a:txBody>
                    <a:bodyPr/>
                    <a:lstStyle/>
                    <a:p>
                      <a:r>
                        <a:rPr lang="en-US" sz="1200" dirty="0"/>
                        <a:t>Background: </a:t>
                      </a:r>
                      <a:r>
                        <a:rPr lang="en-US" sz="1200" b="0" dirty="0"/>
                        <a:t>Explain what the original situation was.  Why was a change</a:t>
                      </a:r>
                      <a:r>
                        <a:rPr lang="en-US" sz="1200" b="0" baseline="0" dirty="0"/>
                        <a:t> recommended?  (e.g. variation, poor outcome, etc.)</a:t>
                      </a:r>
                      <a:endParaRPr lang="en-US" sz="1200" b="0" dirty="0"/>
                    </a:p>
                  </a:txBody>
                  <a:tcPr/>
                </a:tc>
                <a:extLst>
                  <a:ext uri="{0D108BD9-81ED-4DB2-BD59-A6C34878D82A}">
                    <a16:rowId xmlns:a16="http://schemas.microsoft.com/office/drawing/2014/main" val="10000"/>
                  </a:ext>
                </a:extLst>
              </a:tr>
              <a:tr h="1682433">
                <a:tc>
                  <a:txBody>
                    <a:bodyPr/>
                    <a:lstStyle/>
                    <a:p>
                      <a:pPr>
                        <a:spcBef>
                          <a:spcPts val="0"/>
                        </a:spcBef>
                      </a:pPr>
                      <a:r>
                        <a:rPr lang="en-US" sz="1200" dirty="0"/>
                        <a:t>Historically, the GP Nursing Staff have completed prior authorizations and clinical updates to insurance companies on patients with this need.  As the landscape of insurance coverage has changed, including an increase in Medicare Advantage plans, more and more time is being spent on utilization review.  This increase in time takes the nurse away from the bedside and results in less face time with patients.</a:t>
                      </a:r>
                      <a:endParaRPr lang="en-US" sz="12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3040621"/>
          <a:ext cx="4848224" cy="2165863"/>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613850">
                <a:tc>
                  <a:txBody>
                    <a:bodyPr/>
                    <a:lstStyle/>
                    <a:p>
                      <a:r>
                        <a:rPr lang="en-US" sz="1200" dirty="0"/>
                        <a:t>Driver: </a:t>
                      </a:r>
                      <a:r>
                        <a:rPr lang="en-US" sz="1200" baseline="0" dirty="0"/>
                        <a:t> </a:t>
                      </a:r>
                      <a:r>
                        <a:rPr lang="en-US" sz="1200" b="0" baseline="0" dirty="0"/>
                        <a:t>Explain why the project is critical to SH.  Why does it relate to the strategic plan?</a:t>
                      </a:r>
                    </a:p>
                    <a:p>
                      <a:endParaRPr lang="en-US" sz="1200" dirty="0"/>
                    </a:p>
                  </a:txBody>
                  <a:tcPr/>
                </a:tc>
                <a:extLst>
                  <a:ext uri="{0D108BD9-81ED-4DB2-BD59-A6C34878D82A}">
                    <a16:rowId xmlns:a16="http://schemas.microsoft.com/office/drawing/2014/main" val="10000"/>
                  </a:ext>
                </a:extLst>
              </a:tr>
              <a:tr h="1525783">
                <a:tc>
                  <a:txBody>
                    <a:bodyPr/>
                    <a:lstStyle/>
                    <a:p>
                      <a:pPr>
                        <a:spcBef>
                          <a:spcPts val="0"/>
                        </a:spcBef>
                      </a:pPr>
                      <a:r>
                        <a:rPr lang="en-US" sz="1200" dirty="0"/>
                        <a:t>Improvement in this area will be a great satisfier to patients who will receive greater attention from staff, as well as increase staff satisfaction as they are finding themselves spending more and more time administratively than with their patients.  Having additional support may also decrease denials and improve the bottom line by eliminating missed clinical updates from busy floor staff.</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Utilization Review</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5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0749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solidFill>
                            <a:schemeClr val="tx1"/>
                          </a:solidFill>
                        </a:rPr>
                        <a:t>Develop project team.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Organize group of committed team member, determine scope of project, establish goals.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09/04/2024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solidFill>
                            <a:schemeClr val="tx1"/>
                          </a:solidFill>
                        </a:rPr>
                        <a:t>Develop and implement a data audit form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Need a standard tool to collect data.</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09/04/2024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t>Collect data</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Necessary to have solid data to drive project and determine project goals/outcomes.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September 2024 –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200" dirty="0"/>
                        <a:t>Share project and data with staff</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Keep all GP staff involved and invested in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12/04/24 and 12/05/24.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sz="12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sz="12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sz="12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9824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1CB265E5-781F-52AD-D06E-22E8E3EF1343}"/>
              </a:ext>
            </a:extLst>
          </p:cNvPr>
          <p:cNvPicPr>
            <a:picLocks noChangeAspect="1"/>
          </p:cNvPicPr>
          <p:nvPr/>
        </p:nvPicPr>
        <p:blipFill>
          <a:blip r:embed="rId5"/>
          <a:stretch>
            <a:fillRect/>
          </a:stretch>
        </p:blipFill>
        <p:spPr>
          <a:xfrm>
            <a:off x="2091267" y="1372353"/>
            <a:ext cx="8260516" cy="5255207"/>
          </a:xfrm>
          <a:prstGeom prst="rect">
            <a:avLst/>
          </a:prstGeom>
        </p:spPr>
      </p:pic>
    </p:spTree>
    <p:extLst>
      <p:ext uri="{BB962C8B-B14F-4D97-AF65-F5344CB8AC3E}">
        <p14:creationId xmlns:p14="http://schemas.microsoft.com/office/powerpoint/2010/main" val="1789662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BD1B3C0D-558E-6C36-6426-584CD8394F2A}"/>
              </a:ext>
            </a:extLst>
          </p:cNvPr>
          <p:cNvPicPr>
            <a:picLocks noChangeAspect="1"/>
          </p:cNvPicPr>
          <p:nvPr/>
        </p:nvPicPr>
        <p:blipFill>
          <a:blip r:embed="rId5"/>
          <a:stretch>
            <a:fillRect/>
          </a:stretch>
        </p:blipFill>
        <p:spPr>
          <a:xfrm>
            <a:off x="325921" y="1462870"/>
            <a:ext cx="3280880" cy="2587003"/>
          </a:xfrm>
          <a:prstGeom prst="rect">
            <a:avLst/>
          </a:prstGeom>
        </p:spPr>
      </p:pic>
      <p:pic>
        <p:nvPicPr>
          <p:cNvPr id="7" name="Picture 6">
            <a:extLst>
              <a:ext uri="{FF2B5EF4-FFF2-40B4-BE49-F238E27FC236}">
                <a16:creationId xmlns:a16="http://schemas.microsoft.com/office/drawing/2014/main" id="{F85E2F4F-60FB-A789-59E1-8DC2299857BE}"/>
              </a:ext>
            </a:extLst>
          </p:cNvPr>
          <p:cNvPicPr>
            <a:picLocks noChangeAspect="1"/>
          </p:cNvPicPr>
          <p:nvPr/>
        </p:nvPicPr>
        <p:blipFill>
          <a:blip r:embed="rId6"/>
          <a:stretch>
            <a:fillRect/>
          </a:stretch>
        </p:blipFill>
        <p:spPr>
          <a:xfrm>
            <a:off x="3797251" y="1462870"/>
            <a:ext cx="3805816" cy="2587003"/>
          </a:xfrm>
          <a:prstGeom prst="rect">
            <a:avLst/>
          </a:prstGeom>
        </p:spPr>
      </p:pic>
      <p:pic>
        <p:nvPicPr>
          <p:cNvPr id="10" name="Picture 9">
            <a:extLst>
              <a:ext uri="{FF2B5EF4-FFF2-40B4-BE49-F238E27FC236}">
                <a16:creationId xmlns:a16="http://schemas.microsoft.com/office/drawing/2014/main" id="{B1C800F3-7461-FF78-C97A-16E8911F84D7}"/>
              </a:ext>
            </a:extLst>
          </p:cNvPr>
          <p:cNvPicPr>
            <a:picLocks noChangeAspect="1"/>
          </p:cNvPicPr>
          <p:nvPr/>
        </p:nvPicPr>
        <p:blipFill>
          <a:blip r:embed="rId7"/>
          <a:stretch>
            <a:fillRect/>
          </a:stretch>
        </p:blipFill>
        <p:spPr>
          <a:xfrm>
            <a:off x="7788793" y="1484584"/>
            <a:ext cx="4096279" cy="2565289"/>
          </a:xfrm>
          <a:prstGeom prst="rect">
            <a:avLst/>
          </a:prstGeom>
        </p:spPr>
      </p:pic>
    </p:spTree>
    <p:extLst>
      <p:ext uri="{BB962C8B-B14F-4D97-AF65-F5344CB8AC3E}">
        <p14:creationId xmlns:p14="http://schemas.microsoft.com/office/powerpoint/2010/main" val="3965539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200" dirty="0"/>
                        <a:t>Results: </a:t>
                      </a:r>
                      <a:r>
                        <a:rPr lang="en-US" sz="1200" b="0" dirty="0"/>
                        <a:t>Did you</a:t>
                      </a:r>
                      <a:r>
                        <a:rPr lang="en-US" sz="1200" b="0" baseline="0" dirty="0"/>
                        <a:t> accomplish your goals</a:t>
                      </a:r>
                      <a:r>
                        <a:rPr lang="en-US" sz="12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t>New project – in data collection phase</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200" dirty="0"/>
                        <a:t>Lessons Learned: </a:t>
                      </a:r>
                      <a:r>
                        <a:rPr lang="en-US" sz="12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t>Staff have felt overburdened with completing utilization review, and until this project, there wasn’t concrete data backing this up.  Project has allowed data to be captured showing staff exactly how much time is spent completing utilization review on patients.</a:t>
                      </a:r>
                    </a:p>
                    <a:p>
                      <a:pPr>
                        <a:spcBef>
                          <a:spcPts val="0"/>
                        </a:spcBef>
                      </a:pPr>
                      <a:r>
                        <a:rPr lang="en-US" sz="1200" dirty="0"/>
                        <a:t>There may be a need to consider a shift from the registered nurses completing utilization review as it is taking significant time away from bedside nursing and other unit needs.</a:t>
                      </a:r>
                    </a:p>
                    <a:p>
                      <a:pPr>
                        <a:spcBef>
                          <a:spcPts val="0"/>
                        </a:spcBef>
                      </a:pPr>
                      <a:r>
                        <a:rPr lang="en-US" sz="1200" dirty="0"/>
                        <a:t>Samantha Reilly, </a:t>
                      </a:r>
                      <a:r>
                        <a:rPr lang="en-US" sz="1200" baseline="0" dirty="0"/>
                        <a:t>Registration/Revenue Cycle Access Specialist, has been an added benefit by offering support and assisting with the UR process, yet amount of time nursing is spending on this task is still significant.</a:t>
                      </a:r>
                      <a:endParaRPr lang="en-US" sz="1200" dirty="0"/>
                    </a:p>
                    <a:p>
                      <a:pPr>
                        <a:spcBef>
                          <a:spcPts val="0"/>
                        </a:spcBef>
                      </a:pPr>
                      <a:r>
                        <a:rPr lang="en-US" sz="1200" dirty="0"/>
                        <a:t>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9" y="3971318"/>
          <a:ext cx="10312401" cy="139800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575048">
                <a:tc>
                  <a:txBody>
                    <a:bodyPr/>
                    <a:lstStyle/>
                    <a:p>
                      <a:r>
                        <a:rPr lang="en-US" sz="1200" dirty="0"/>
                        <a:t>Next Steps: </a:t>
                      </a:r>
                      <a:r>
                        <a:rPr lang="en-US" sz="1200" b="0" dirty="0"/>
                        <a:t>What actions are you going to take based on your findings</a:t>
                      </a:r>
                      <a:r>
                        <a:rPr lang="en-US" sz="1200" b="0" baseline="0" dirty="0"/>
                        <a:t>?  (e.g. roll out to additional units; modify and make additional improvements; abandon the effort; change course?)</a:t>
                      </a:r>
                      <a:endParaRPr lang="en-US" sz="12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Continue to data mine and consider options for shifting this duty elsewhere.  The challenge this creates is that insurance updates often require the expertise of clinical staff to complete.</a:t>
                      </a:r>
                    </a:p>
                    <a:p>
                      <a:pPr>
                        <a:spcBef>
                          <a:spcPts val="0"/>
                        </a:spcBef>
                      </a:pPr>
                      <a:r>
                        <a:rPr lang="en-US" sz="1200" dirty="0"/>
                        <a:t>Determine if there are other options for different disciplines to be involved with utilization review for the increasing amount of </a:t>
                      </a:r>
                      <a:r>
                        <a:rPr lang="en-US" sz="1200"/>
                        <a:t>GP patients </a:t>
                      </a:r>
                      <a:r>
                        <a:rPr lang="en-US" sz="1200" dirty="0"/>
                        <a:t>with this </a:t>
                      </a:r>
                      <a:r>
                        <a:rPr lang="en-US" sz="1200"/>
                        <a:t>need.</a:t>
                      </a:r>
                      <a:endParaRPr lang="en-US" sz="12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9" y="5588000"/>
          <a:ext cx="10312401" cy="75418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6985">
                <a:tc>
                  <a:txBody>
                    <a:bodyPr/>
                    <a:lstStyle/>
                    <a:p>
                      <a:r>
                        <a:rPr lang="en-US" sz="1200" dirty="0"/>
                        <a:t>Project Leader is Recommending</a:t>
                      </a:r>
                      <a:r>
                        <a:rPr lang="en-US" sz="1200" baseline="0" dirty="0"/>
                        <a:t> the Following</a:t>
                      </a:r>
                      <a:r>
                        <a:rPr lang="en-US" sz="1200" dirty="0"/>
                        <a:t>:</a:t>
                      </a:r>
                      <a:endParaRPr lang="en-US" sz="12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QM</a:t>
                      </a:r>
                      <a:r>
                        <a:rPr lang="en-US" sz="1200" baseline="0" dirty="0"/>
                        <a:t> Council approval for completion of project?: Enter YES or NO</a:t>
                      </a:r>
                    </a:p>
                    <a:p>
                      <a:pPr>
                        <a:spcBef>
                          <a:spcPts val="0"/>
                        </a:spcBef>
                      </a:pPr>
                      <a:r>
                        <a:rPr lang="en-US" sz="1200" baseline="0" dirty="0"/>
                        <a:t>Project still in progress, project to continue: Enter YES or NO</a:t>
                      </a:r>
                      <a:endParaRPr lang="en-US" sz="12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88218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Geriatric Psychiatry</a:t>
            </a:r>
          </a:p>
        </p:txBody>
      </p:sp>
      <p:sp>
        <p:nvSpPr>
          <p:cNvPr id="3" name="Subtitle 2"/>
          <p:cNvSpPr>
            <a:spLocks noGrp="1"/>
          </p:cNvSpPr>
          <p:nvPr>
            <p:ph type="subTitle" idx="1"/>
          </p:nvPr>
        </p:nvSpPr>
        <p:spPr/>
        <p:txBody>
          <a:bodyPr/>
          <a:lstStyle/>
          <a:p>
            <a:r>
              <a:rPr lang="en-US"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08/27/2024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12/17/2024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73952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377460681"/>
              </p:ext>
            </p:extLst>
          </p:nvPr>
        </p:nvGraphicFramePr>
        <p:xfrm>
          <a:off x="736599" y="1191895"/>
          <a:ext cx="10312401" cy="17983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934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39731">
                <a:tc>
                  <a:txBody>
                    <a:bodyPr/>
                    <a:lstStyle/>
                    <a:p>
                      <a:pPr>
                        <a:spcBef>
                          <a:spcPts val="0"/>
                        </a:spcBef>
                      </a:pPr>
                      <a:r>
                        <a:rPr lang="en-US" sz="1400" dirty="0"/>
                        <a:t>KOM Target: Enhance onboarding of new employees by addressing orientation checklists to ensure that they are practical, concise, and consistently implemented with all new employees </a:t>
                      </a:r>
                      <a:r>
                        <a:rPr lang="en-US" sz="1400" dirty="0">
                          <a:solidFill>
                            <a:schemeClr val="tx1"/>
                          </a:solidFill>
                        </a:rPr>
                        <a:t>by June 2025</a:t>
                      </a:r>
                      <a:r>
                        <a:rPr lang="en-US" sz="1400" dirty="0"/>
                        <a:t>.  Phase 1: Redesign the Inpatient Registered Nurse orientation checklist by March 1</a:t>
                      </a:r>
                      <a:r>
                        <a:rPr lang="en-US" sz="1400" baseline="30000" dirty="0"/>
                        <a:t>st</a:t>
                      </a:r>
                      <a:r>
                        <a:rPr lang="en-US" sz="1400" dirty="0"/>
                        <a:t>, 2025. Phase 2: Following phases will include replicating the same process in addressing orientation checklists for other disciplines (CNAs, HUCs, CM, and SS) and determining best workflow for new employees with the help of the Clinical Nurse Educator.</a:t>
                      </a:r>
                    </a:p>
                    <a:p>
                      <a:pPr>
                        <a:spcBef>
                          <a:spcPts val="0"/>
                        </a:spcBef>
                      </a:pPr>
                      <a:endParaRPr lang="en-US" sz="800" dirty="0"/>
                    </a:p>
                    <a:p>
                      <a:pPr>
                        <a:spcBef>
                          <a:spcPts val="0"/>
                        </a:spcBef>
                      </a:pPr>
                      <a:r>
                        <a:rPr lang="en-US" sz="1400" dirty="0"/>
                        <a:t>Current KOM Status: Phase 1: In Progress, completed 1of 4 steps needed to implement     Phase 2: Not started </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19345675"/>
              </p:ext>
            </p:extLst>
          </p:nvPr>
        </p:nvGraphicFramePr>
        <p:xfrm>
          <a:off x="727074" y="5341938"/>
          <a:ext cx="10321926" cy="110236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Heather Kleinbrook</a:t>
                      </a:r>
                    </a:p>
                    <a:p>
                      <a:r>
                        <a:rPr lang="en-US" sz="1400" dirty="0"/>
                        <a:t>Members:</a:t>
                      </a:r>
                      <a:r>
                        <a:rPr lang="en-US" sz="1400" baseline="0" dirty="0"/>
                        <a:t> Alissa Knudson, Jennifer Wagner, Michelle Sondreal, Sam Sime, Naomi Franklin, Patty Ryan Inpatient nursing team.  Will need to recruit Clinical Education Nurse for support.</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97327109"/>
              </p:ext>
            </p:extLst>
          </p:nvPr>
        </p:nvGraphicFramePr>
        <p:xfrm>
          <a:off x="736599" y="3077292"/>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There has historically been challenges with onboarding new staff, leading to opportunities for improvement with adequate orientation checklists, qualified preceptors, and consistent scheduling.</a:t>
                      </a:r>
                      <a:endParaRPr lang="en-US" sz="1400" baseline="0" dirty="0"/>
                    </a:p>
                    <a:p>
                      <a:pPr>
                        <a:spcBef>
                          <a:spcPts val="0"/>
                        </a:spcBef>
                      </a:pPr>
                      <a:r>
                        <a:rPr lang="en-US" sz="1400" baseline="0" dirty="0"/>
                        <a:t>Administration has challenged each department to enhance onboarding practices.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69130422"/>
              </p:ext>
            </p:extLst>
          </p:nvPr>
        </p:nvGraphicFramePr>
        <p:xfrm>
          <a:off x="6210301" y="3077292"/>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This project will enhance employee satisfaction and promote staff retention.</a:t>
                      </a:r>
                    </a:p>
                    <a:p>
                      <a:pPr>
                        <a:spcBef>
                          <a:spcPts val="0"/>
                        </a:spcBef>
                      </a:pPr>
                      <a:r>
                        <a:rPr lang="en-US" sz="1400" dirty="0"/>
                        <a:t>In turn, it will also affect patient satisfaction and each pillar (quality/safety, service, people, growth, and finance).</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algn="ctr"/>
            <a:r>
              <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PLAN</a:t>
            </a:r>
          </a:p>
        </p:txBody>
      </p:sp>
      <p:sp>
        <p:nvSpPr>
          <p:cNvPr id="14" name="TextBox 13"/>
          <p:cNvSpPr txBox="1"/>
          <p:nvPr/>
        </p:nvSpPr>
        <p:spPr>
          <a:xfrm>
            <a:off x="4167105" y="773392"/>
            <a:ext cx="5048251" cy="307777"/>
          </a:xfrm>
          <a:prstGeom prst="rect">
            <a:avLst/>
          </a:prstGeom>
          <a:noFill/>
        </p:spPr>
        <p:txBody>
          <a:bodyPr wrap="square" rtlCol="0">
            <a:spAutoFit/>
          </a:bodyPr>
          <a:lstStyle/>
          <a:p>
            <a:r>
              <a:rPr lang="en-US" sz="1400" dirty="0"/>
              <a:t>Onboarding – Inpatient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48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934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39731">
                <a:tc>
                  <a:txBody>
                    <a:bodyPr/>
                    <a:lstStyle/>
                    <a:p>
                      <a:pPr>
                        <a:spcBef>
                          <a:spcPts val="0"/>
                        </a:spcBef>
                      </a:pPr>
                      <a:r>
                        <a:rPr lang="en-US" sz="1400" dirty="0"/>
                        <a:t>KOM Target: </a:t>
                      </a:r>
                      <a:r>
                        <a:rPr lang="en-US" sz="1400" dirty="0">
                          <a:solidFill>
                            <a:srgbClr val="FF0000"/>
                          </a:solidFill>
                        </a:rPr>
                        <a:t>Enhance onboarding of new employees by developing an orientation binder encompassing all Geriatric Psychiatry disciplines, addressing all aspects of patient care.  Specific discipline checklists will serve as attachments.</a:t>
                      </a:r>
                    </a:p>
                    <a:p>
                      <a:pPr>
                        <a:spcBef>
                          <a:spcPts val="0"/>
                        </a:spcBef>
                      </a:pPr>
                      <a:r>
                        <a:rPr lang="en-US" sz="1400" dirty="0">
                          <a:solidFill>
                            <a:srgbClr val="FF0000"/>
                          </a:solidFill>
                        </a:rPr>
                        <a:t>Implementation by 03/01/2025.  Phase 1: Draft binder completed for all staff to review.  Phase 2: GP staff to review and provide feedback to project team by January 8</a:t>
                      </a:r>
                      <a:r>
                        <a:rPr lang="en-US" sz="1400" baseline="30000" dirty="0">
                          <a:solidFill>
                            <a:srgbClr val="FF0000"/>
                          </a:solidFill>
                        </a:rPr>
                        <a:t>th</a:t>
                      </a:r>
                      <a:r>
                        <a:rPr lang="en-US" sz="1400" dirty="0">
                          <a:solidFill>
                            <a:srgbClr val="FF0000"/>
                          </a:solidFill>
                        </a:rPr>
                        <a:t>, 2025.  Phase 3: Implement process with new employee (March, 2025).</a:t>
                      </a:r>
                    </a:p>
                    <a:p>
                      <a:pPr>
                        <a:spcBef>
                          <a:spcPts val="0"/>
                        </a:spcBef>
                      </a:pPr>
                      <a:r>
                        <a:rPr lang="en-US" sz="1400" dirty="0"/>
                        <a:t>Current KOM Status: </a:t>
                      </a:r>
                      <a:r>
                        <a:rPr lang="en-US" sz="1400" dirty="0">
                          <a:solidFill>
                            <a:srgbClr val="FF0000"/>
                          </a:solidFill>
                        </a:rPr>
                        <a:t>Phase 1: Goal met. Phase 2: In progress   Phase 3: Not started </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666105"/>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Heather Kleinbrook</a:t>
                      </a:r>
                    </a:p>
                    <a:p>
                      <a:r>
                        <a:rPr lang="en-US" sz="1400" dirty="0"/>
                        <a:t>Members:</a:t>
                      </a:r>
                      <a:r>
                        <a:rPr lang="en-US" sz="1400" baseline="0" dirty="0"/>
                        <a:t> Tammy Arndt, Erin Boettcher, Stacy Wendt, GP nursing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1799" y="3177540"/>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There has historically been challenges with onboarding new staff, leading to opportunities for improvement with orientation processes, qualified preceptors, and consistent scheduling of orientation time.</a:t>
                      </a:r>
                      <a:endParaRPr lang="en-US" sz="1400" baseline="0" dirty="0"/>
                    </a:p>
                    <a:p>
                      <a:pPr>
                        <a:spcBef>
                          <a:spcPts val="0"/>
                        </a:spcBef>
                      </a:pPr>
                      <a:r>
                        <a:rPr lang="en-US" sz="1400" baseline="0" dirty="0"/>
                        <a:t>Administration has challenged each department to enhance onboarding practices.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3163888"/>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This project will enhance employee satisfaction and promote staff retention.</a:t>
                      </a:r>
                    </a:p>
                    <a:p>
                      <a:pPr>
                        <a:spcBef>
                          <a:spcPts val="0"/>
                        </a:spcBef>
                      </a:pPr>
                      <a:r>
                        <a:rPr lang="en-US" sz="1400" dirty="0"/>
                        <a:t>In turn, it will also affect patient satisfaction and each pillar (quality/safety, service, people, growth, and finance).</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Onboarding - GPU</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0758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666389"/>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4314321">
                  <a:extLst>
                    <a:ext uri="{9D8B030D-6E8A-4147-A177-3AD203B41FA5}">
                      <a16:colId xmlns:a16="http://schemas.microsoft.com/office/drawing/2014/main" val="20001"/>
                    </a:ext>
                  </a:extLst>
                </a:gridCol>
                <a:gridCol w="2699760">
                  <a:extLst>
                    <a:ext uri="{9D8B030D-6E8A-4147-A177-3AD203B41FA5}">
                      <a16:colId xmlns:a16="http://schemas.microsoft.com/office/drawing/2014/main" val="20002"/>
                    </a:ext>
                  </a:extLst>
                </a:gridCol>
              </a:tblGrid>
              <a:tr h="402054">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95683">
                <a:tc>
                  <a:txBody>
                    <a:bodyPr/>
                    <a:lstStyle/>
                    <a:p>
                      <a:r>
                        <a:rPr lang="en-US" sz="1200" dirty="0"/>
                        <a:t>Email to all GP nurses asking for participation in project.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Develop stakeholder team to address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Email sent July 28</a:t>
                      </a:r>
                      <a:r>
                        <a:rPr lang="en-US" sz="1200" baseline="30000" dirty="0"/>
                        <a:t>th</a:t>
                      </a:r>
                      <a:r>
                        <a:rPr lang="en-US" sz="1200" dirty="0"/>
                        <a:t>, 2024, with responses needed by August 5</a:t>
                      </a:r>
                      <a:r>
                        <a:rPr lang="en-US" sz="1200" baseline="30000" dirty="0"/>
                        <a:t>th</a:t>
                      </a:r>
                      <a:r>
                        <a:rPr lang="en-US" sz="1200" dirty="0"/>
                        <a: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02054">
                <a:tc>
                  <a:txBody>
                    <a:bodyPr/>
                    <a:lstStyle/>
                    <a:p>
                      <a:r>
                        <a:rPr lang="en-US" sz="1200" dirty="0"/>
                        <a:t>Set initial meeting of team.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Bring team together.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August 15th,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93956">
                <a:tc>
                  <a:txBody>
                    <a:bodyPr/>
                    <a:lstStyle/>
                    <a:p>
                      <a:r>
                        <a:rPr lang="en-US" sz="1200" dirty="0">
                          <a:solidFill>
                            <a:srgbClr val="FF0000"/>
                          </a:solidFill>
                        </a:rPr>
                        <a:t>Present and review progress regarding project in GP staff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Continue to garner staff support and acceptance of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August 7</a:t>
                      </a:r>
                      <a:r>
                        <a:rPr lang="en-US" sz="1200" baseline="30000" dirty="0"/>
                        <a:t>th</a:t>
                      </a:r>
                      <a:r>
                        <a:rPr lang="en-US" sz="1200" dirty="0"/>
                        <a:t> and 8th, 2024</a:t>
                      </a:r>
                    </a:p>
                    <a:p>
                      <a:r>
                        <a:rPr lang="en-US" sz="1200" b="0" dirty="0">
                          <a:solidFill>
                            <a:srgbClr val="FF0000"/>
                          </a:solidFill>
                        </a:rPr>
                        <a:t>October 2</a:t>
                      </a:r>
                      <a:r>
                        <a:rPr lang="en-US" sz="1200" b="0" baseline="30000" dirty="0">
                          <a:solidFill>
                            <a:srgbClr val="FF0000"/>
                          </a:solidFill>
                        </a:rPr>
                        <a:t>nd</a:t>
                      </a:r>
                      <a:r>
                        <a:rPr lang="en-US" sz="1200" b="0" dirty="0">
                          <a:solidFill>
                            <a:srgbClr val="FF0000"/>
                          </a:solidFill>
                        </a:rPr>
                        <a:t> and 3</a:t>
                      </a:r>
                      <a:r>
                        <a:rPr lang="en-US" sz="1200" b="0" baseline="30000" dirty="0">
                          <a:solidFill>
                            <a:srgbClr val="FF0000"/>
                          </a:solidFill>
                        </a:rPr>
                        <a:t>rd</a:t>
                      </a:r>
                      <a:r>
                        <a:rPr lang="en-US" sz="1200" b="0" dirty="0">
                          <a:solidFill>
                            <a:srgbClr val="FF0000"/>
                          </a:solidFill>
                        </a:rPr>
                        <a:t>, 2024</a:t>
                      </a:r>
                    </a:p>
                    <a:p>
                      <a:r>
                        <a:rPr lang="en-US" sz="1200" dirty="0">
                          <a:solidFill>
                            <a:srgbClr val="FF0000"/>
                          </a:solidFill>
                        </a:rPr>
                        <a:t>December 5</a:t>
                      </a:r>
                      <a:r>
                        <a:rPr lang="en-US" sz="1200" baseline="30000" dirty="0">
                          <a:solidFill>
                            <a:srgbClr val="FF0000"/>
                          </a:solidFill>
                        </a:rPr>
                        <a:t>th</a:t>
                      </a:r>
                      <a:r>
                        <a:rPr lang="en-US" sz="1200" dirty="0">
                          <a:solidFill>
                            <a:srgbClr val="FF0000"/>
                          </a:solidFill>
                        </a:rPr>
                        <a:t> and 6</a:t>
                      </a:r>
                      <a:r>
                        <a:rPr lang="en-US" sz="1200" baseline="30000" dirty="0">
                          <a:solidFill>
                            <a:srgbClr val="FF0000"/>
                          </a:solidFill>
                        </a:rPr>
                        <a:t>th</a:t>
                      </a:r>
                      <a:r>
                        <a:rPr lang="en-US" sz="1200" dirty="0">
                          <a:solidFill>
                            <a:srgbClr val="FF0000"/>
                          </a:solidFill>
                        </a:rPr>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297410">
                <a:tc>
                  <a:txBody>
                    <a:bodyPr/>
                    <a:lstStyle/>
                    <a:p>
                      <a:r>
                        <a:rPr lang="en-US" sz="1200" dirty="0"/>
                        <a:t>Hold first meeting.</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Develop goals and interventions to meet project needs.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September 12</a:t>
                      </a:r>
                      <a:r>
                        <a:rPr lang="en-US" sz="1200" baseline="30000" dirty="0"/>
                        <a:t>th</a:t>
                      </a:r>
                      <a:r>
                        <a:rPr lang="en-US" sz="1200" dirty="0"/>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892229">
                <a:tc>
                  <a:txBody>
                    <a:bodyPr/>
                    <a:lstStyle/>
                    <a:p>
                      <a:r>
                        <a:rPr lang="en-US" sz="1200" dirty="0">
                          <a:solidFill>
                            <a:srgbClr val="FF0000"/>
                          </a:solidFill>
                        </a:rPr>
                        <a:t>Team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Review member work on checklists – what is important and what is not?  </a:t>
                      </a:r>
                    </a:p>
                    <a:p>
                      <a:r>
                        <a:rPr lang="en-US" sz="1200" dirty="0">
                          <a:solidFill>
                            <a:srgbClr val="FF0000"/>
                          </a:solidFill>
                        </a:rPr>
                        <a:t>Discuss opportunities for case studies/scenarios and medication education.</a:t>
                      </a:r>
                    </a:p>
                    <a:p>
                      <a:r>
                        <a:rPr lang="en-US" sz="1200" dirty="0">
                          <a:solidFill>
                            <a:srgbClr val="FF0000"/>
                          </a:solidFill>
                        </a:rPr>
                        <a:t>Are checklists the best use of determining competency or just a means of “checking the boxes”?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October 18</a:t>
                      </a:r>
                      <a:r>
                        <a:rPr lang="en-US" sz="1200" baseline="30000" dirty="0">
                          <a:solidFill>
                            <a:srgbClr val="FF0000"/>
                          </a:solidFill>
                        </a:rPr>
                        <a:t>th</a:t>
                      </a:r>
                      <a:r>
                        <a:rPr lang="en-US" sz="1200" dirty="0">
                          <a:solidFill>
                            <a:srgbClr val="FF0000"/>
                          </a:solidFill>
                        </a:rPr>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1090502">
                <a:tc>
                  <a:txBody>
                    <a:bodyPr/>
                    <a:lstStyle/>
                    <a:p>
                      <a:r>
                        <a:rPr lang="en-US" sz="1200" dirty="0">
                          <a:solidFill>
                            <a:srgbClr val="FF0000"/>
                          </a:solidFill>
                        </a:rPr>
                        <a:t>Project Pivot: Focus on orientation binder vs individual checklists.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Research on what other psych units utilize for onboarding found facilities using an orientation binder for all disciplines.  This approach seemed conducive to our needs and goals and will be the focus moving forward.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November 18</a:t>
                      </a:r>
                      <a:r>
                        <a:rPr lang="en-US" sz="1200" baseline="30000" dirty="0">
                          <a:solidFill>
                            <a:srgbClr val="FF0000"/>
                          </a:solidFill>
                        </a:rPr>
                        <a:t>th</a:t>
                      </a:r>
                      <a:r>
                        <a:rPr lang="en-US" sz="1200" dirty="0">
                          <a:solidFill>
                            <a:srgbClr val="FF0000"/>
                          </a:solidFill>
                        </a:rPr>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693956">
                <a:tc>
                  <a:txBody>
                    <a:bodyPr/>
                    <a:lstStyle/>
                    <a:p>
                      <a:r>
                        <a:rPr lang="en-US" sz="1200" dirty="0">
                          <a:solidFill>
                            <a:srgbClr val="FF0000"/>
                          </a:solidFill>
                        </a:rPr>
                        <a:t>Team members working with all department staff to identify topics required to include in orientation binder.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Important to ensure all education items are included in binder and that all staff have a voice in the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November 18</a:t>
                      </a:r>
                      <a:r>
                        <a:rPr lang="en-US" sz="1200" baseline="30000" dirty="0">
                          <a:solidFill>
                            <a:srgbClr val="FF0000"/>
                          </a:solidFill>
                        </a:rPr>
                        <a:t>th</a:t>
                      </a:r>
                      <a:r>
                        <a:rPr lang="en-US" sz="1200" dirty="0">
                          <a:solidFill>
                            <a:srgbClr val="FF0000"/>
                          </a:solidFill>
                        </a:rPr>
                        <a:t>, 2024 –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402054">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231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FE067CCD-3283-ADCE-5C45-B02E10956BE1}"/>
              </a:ext>
            </a:extLst>
          </p:cNvPr>
          <p:cNvGraphicFramePr>
            <a:graphicFrameLocks noGrp="1"/>
          </p:cNvGraphicFramePr>
          <p:nvPr/>
        </p:nvGraphicFramePr>
        <p:xfrm>
          <a:off x="1910210" y="1641422"/>
          <a:ext cx="8167077" cy="4342941"/>
        </p:xfrm>
        <a:graphic>
          <a:graphicData uri="http://schemas.openxmlformats.org/drawingml/2006/table">
            <a:tbl>
              <a:tblPr firstRow="1" bandRow="1">
                <a:tableStyleId>{5C22544A-7EE6-4342-B048-85BDC9FD1C3A}</a:tableStyleId>
              </a:tblPr>
              <a:tblGrid>
                <a:gridCol w="2722359">
                  <a:extLst>
                    <a:ext uri="{9D8B030D-6E8A-4147-A177-3AD203B41FA5}">
                      <a16:colId xmlns:a16="http://schemas.microsoft.com/office/drawing/2014/main" val="3238068611"/>
                    </a:ext>
                  </a:extLst>
                </a:gridCol>
                <a:gridCol w="2722359">
                  <a:extLst>
                    <a:ext uri="{9D8B030D-6E8A-4147-A177-3AD203B41FA5}">
                      <a16:colId xmlns:a16="http://schemas.microsoft.com/office/drawing/2014/main" val="3855580704"/>
                    </a:ext>
                  </a:extLst>
                </a:gridCol>
                <a:gridCol w="2722359">
                  <a:extLst>
                    <a:ext uri="{9D8B030D-6E8A-4147-A177-3AD203B41FA5}">
                      <a16:colId xmlns:a16="http://schemas.microsoft.com/office/drawing/2014/main" val="524609281"/>
                    </a:ext>
                  </a:extLst>
                </a:gridCol>
              </a:tblGrid>
              <a:tr h="341700">
                <a:tc>
                  <a:txBody>
                    <a:bodyPr/>
                    <a:lstStyle/>
                    <a:p>
                      <a:r>
                        <a:rPr lang="en-US" dirty="0"/>
                        <a:t>Action Item</a:t>
                      </a:r>
                    </a:p>
                  </a:txBody>
                  <a:tcPr/>
                </a:tc>
                <a:tc>
                  <a:txBody>
                    <a:bodyPr/>
                    <a:lstStyle/>
                    <a:p>
                      <a:r>
                        <a:rPr lang="en-US" dirty="0"/>
                        <a:t>Due Date</a:t>
                      </a:r>
                    </a:p>
                  </a:txBody>
                  <a:tcPr/>
                </a:tc>
                <a:tc>
                  <a:txBody>
                    <a:bodyPr/>
                    <a:lstStyle/>
                    <a:p>
                      <a:r>
                        <a:rPr lang="en-US" dirty="0"/>
                        <a:t>Goal Met</a:t>
                      </a:r>
                    </a:p>
                  </a:txBody>
                  <a:tcPr/>
                </a:tc>
                <a:extLst>
                  <a:ext uri="{0D108BD9-81ED-4DB2-BD59-A6C34878D82A}">
                    <a16:rowId xmlns:a16="http://schemas.microsoft.com/office/drawing/2014/main" val="246809875"/>
                  </a:ext>
                </a:extLst>
              </a:tr>
              <a:tr h="545401">
                <a:tc>
                  <a:txBody>
                    <a:bodyPr/>
                    <a:lstStyle/>
                    <a:p>
                      <a:r>
                        <a:rPr lang="en-US" sz="1200" dirty="0">
                          <a:solidFill>
                            <a:srgbClr val="FF0000"/>
                          </a:solidFill>
                        </a:rPr>
                        <a:t>Project team to have draft binder for all staff review.</a:t>
                      </a:r>
                    </a:p>
                  </a:txBody>
                  <a:tcPr/>
                </a:tc>
                <a:tc>
                  <a:txBody>
                    <a:bodyPr/>
                    <a:lstStyle/>
                    <a:p>
                      <a:r>
                        <a:rPr lang="en-US" sz="1200" dirty="0">
                          <a:solidFill>
                            <a:srgbClr val="FF0000"/>
                          </a:solidFill>
                        </a:rPr>
                        <a:t>December 3rd, 2024.</a:t>
                      </a:r>
                    </a:p>
                  </a:txBody>
                  <a:tcPr/>
                </a:tc>
                <a:tc>
                  <a:txBody>
                    <a:bodyPr/>
                    <a:lstStyle/>
                    <a:p>
                      <a:r>
                        <a:rPr lang="en-US" sz="1200" dirty="0">
                          <a:solidFill>
                            <a:srgbClr val="FF0000"/>
                          </a:solidFill>
                        </a:rPr>
                        <a:t>Met.</a:t>
                      </a:r>
                    </a:p>
                  </a:txBody>
                  <a:tcPr>
                    <a:solidFill>
                      <a:srgbClr val="92D050"/>
                    </a:solidFill>
                  </a:tcPr>
                </a:tc>
                <a:extLst>
                  <a:ext uri="{0D108BD9-81ED-4DB2-BD59-A6C34878D82A}">
                    <a16:rowId xmlns:a16="http://schemas.microsoft.com/office/drawing/2014/main" val="513098343"/>
                  </a:ext>
                </a:extLst>
              </a:tr>
              <a:tr h="857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GP staff to review draft binder and provide feedback to project team.</a:t>
                      </a:r>
                    </a:p>
                    <a:p>
                      <a:endParaRPr lang="en-US" sz="1200" dirty="0">
                        <a:solidFill>
                          <a:srgbClr val="FF0000"/>
                        </a:solidFill>
                      </a:endParaRPr>
                    </a:p>
                  </a:txBody>
                  <a:tcPr/>
                </a:tc>
                <a:tc>
                  <a:txBody>
                    <a:bodyPr/>
                    <a:lstStyle/>
                    <a:p>
                      <a:r>
                        <a:rPr lang="en-US" sz="1200" dirty="0">
                          <a:solidFill>
                            <a:srgbClr val="FF0000"/>
                          </a:solidFill>
                        </a:rPr>
                        <a:t>January 8th, 2025.</a:t>
                      </a:r>
                    </a:p>
                  </a:txBody>
                  <a:tcPr/>
                </a:tc>
                <a:tc>
                  <a:txBody>
                    <a:bodyPr/>
                    <a:lstStyle/>
                    <a:p>
                      <a:r>
                        <a:rPr lang="en-US" sz="1200" dirty="0">
                          <a:solidFill>
                            <a:srgbClr val="FF0000"/>
                          </a:solidFill>
                        </a:rPr>
                        <a:t>In Progress.</a:t>
                      </a:r>
                    </a:p>
                  </a:txBody>
                  <a:tcPr>
                    <a:solidFill>
                      <a:srgbClr val="FFFF00"/>
                    </a:solidFill>
                  </a:tcPr>
                </a:tc>
                <a:extLst>
                  <a:ext uri="{0D108BD9-81ED-4DB2-BD59-A6C34878D82A}">
                    <a16:rowId xmlns:a16="http://schemas.microsoft.com/office/drawing/2014/main" val="3115810772"/>
                  </a:ext>
                </a:extLst>
              </a:tr>
              <a:tr h="857945">
                <a:tc>
                  <a:txBody>
                    <a:bodyPr/>
                    <a:lstStyle/>
                    <a:p>
                      <a:r>
                        <a:rPr lang="en-US" sz="1200" dirty="0">
                          <a:solidFill>
                            <a:srgbClr val="FF0000"/>
                          </a:solidFill>
                        </a:rPr>
                        <a:t>Implement onboarding process with new employee</a:t>
                      </a:r>
                    </a:p>
                  </a:txBody>
                  <a:tcPr/>
                </a:tc>
                <a:tc>
                  <a:txBody>
                    <a:bodyPr/>
                    <a:lstStyle/>
                    <a:p>
                      <a:r>
                        <a:rPr lang="en-US" sz="1200" dirty="0">
                          <a:solidFill>
                            <a:srgbClr val="FF0000"/>
                          </a:solidFill>
                        </a:rPr>
                        <a:t>March 2025.</a:t>
                      </a:r>
                    </a:p>
                  </a:txBody>
                  <a:tcPr/>
                </a:tc>
                <a:tc>
                  <a:txBody>
                    <a:bodyPr/>
                    <a:lstStyle/>
                    <a:p>
                      <a:endParaRPr lang="en-US" sz="1200" dirty="0"/>
                    </a:p>
                  </a:txBody>
                  <a:tcPr>
                    <a:solidFill>
                      <a:srgbClr val="FF0000"/>
                    </a:solidFill>
                  </a:tcPr>
                </a:tc>
                <a:extLst>
                  <a:ext uri="{0D108BD9-81ED-4DB2-BD59-A6C34878D82A}">
                    <a16:rowId xmlns:a16="http://schemas.microsoft.com/office/drawing/2014/main" val="4111941956"/>
                  </a:ext>
                </a:extLst>
              </a:tr>
              <a:tr h="857945">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918778100"/>
                  </a:ext>
                </a:extLst>
              </a:tr>
              <a:tr h="857945">
                <a:tc>
                  <a:txBody>
                    <a:bodyPr/>
                    <a:lstStyle/>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35788667"/>
                  </a:ext>
                </a:extLst>
              </a:tr>
            </a:tbl>
          </a:graphicData>
        </a:graphic>
      </p:graphicFrame>
    </p:spTree>
    <p:extLst>
      <p:ext uri="{BB962C8B-B14F-4D97-AF65-F5344CB8AC3E}">
        <p14:creationId xmlns:p14="http://schemas.microsoft.com/office/powerpoint/2010/main" val="326658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100" dirty="0">
                          <a:solidFill>
                            <a:srgbClr val="FF0000"/>
                          </a:solidFill>
                        </a:rPr>
                        <a:t>Ongoing.</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1" y="1982061"/>
          <a:ext cx="10312401" cy="2473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100" dirty="0"/>
                        <a:t>It is difficult to recruit team members willing to engage in extra project work when the unit is becoming busier.  </a:t>
                      </a:r>
                    </a:p>
                    <a:p>
                      <a:pPr>
                        <a:spcBef>
                          <a:spcPts val="0"/>
                        </a:spcBef>
                      </a:pPr>
                      <a:r>
                        <a:rPr lang="en-US" sz="1100" dirty="0"/>
                        <a:t>Most staff members agree that there is need for improvement but aren’t willing to put in the effort to address the need.  The same staff members tend to take on the extra work as they are engaged in the unit and its success.</a:t>
                      </a:r>
                    </a:p>
                    <a:p>
                      <a:pPr>
                        <a:spcBef>
                          <a:spcPts val="0"/>
                        </a:spcBef>
                      </a:pPr>
                      <a:r>
                        <a:rPr lang="en-US" sz="1100" dirty="0">
                          <a:solidFill>
                            <a:srgbClr val="FF0000"/>
                          </a:solidFill>
                        </a:rPr>
                        <a:t>Historically, nursing attempted to have orientation checklists similar for all departments, but this is not practical as each department has different needs.</a:t>
                      </a:r>
                    </a:p>
                    <a:p>
                      <a:pPr>
                        <a:spcBef>
                          <a:spcPts val="0"/>
                        </a:spcBef>
                      </a:pPr>
                      <a:r>
                        <a:rPr lang="en-US" sz="1100" dirty="0">
                          <a:solidFill>
                            <a:srgbClr val="FF0000"/>
                          </a:solidFill>
                        </a:rPr>
                        <a:t>Project Team initially began working on re-developing individual checklists by job code/position but found that pivoting to develop an orientation binder for all new GP staff encompassing “all things GPU” to replace general orientation checklists was more productive and beneficial to new employees.  Abbreviated orientation checklists will remain for each discipline as needed to address job-specific items.</a:t>
                      </a:r>
                    </a:p>
                    <a:p>
                      <a:pPr>
                        <a:spcBef>
                          <a:spcPts val="0"/>
                        </a:spcBef>
                      </a:pPr>
                      <a:r>
                        <a:rPr lang="en-US" sz="1100" dirty="0">
                          <a:solidFill>
                            <a:srgbClr val="FF0000"/>
                          </a:solidFill>
                        </a:rPr>
                        <a:t>Getting feedback from new employees has been instrumental to project.</a:t>
                      </a:r>
                    </a:p>
                    <a:p>
                      <a:pPr>
                        <a:spcBef>
                          <a:spcPts val="0"/>
                        </a:spcBef>
                      </a:pPr>
                      <a:r>
                        <a:rPr lang="en-US" sz="1100" dirty="0">
                          <a:solidFill>
                            <a:srgbClr val="FF0000"/>
                          </a:solidFill>
                        </a:rPr>
                        <a:t>Would benefit from added support of clinical education nurse to assist with initial orientation items that cover all nursing disciplines (call light system, glucometers, lifts, assessments, IVs, catheter care, wounds, fall prevention, etc.).  Consider extending clinical education orientation to more than 1 day.</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2" y="4525107"/>
          <a:ext cx="10312401" cy="12801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8449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518776">
                <a:tc>
                  <a:txBody>
                    <a:bodyPr/>
                    <a:lstStyle/>
                    <a:p>
                      <a:pPr>
                        <a:spcBef>
                          <a:spcPts val="0"/>
                        </a:spcBef>
                      </a:pPr>
                      <a:r>
                        <a:rPr lang="en-US" sz="1100" dirty="0"/>
                        <a:t>Gather team for first meeting and address goals.</a:t>
                      </a:r>
                    </a:p>
                    <a:p>
                      <a:pPr>
                        <a:spcBef>
                          <a:spcPts val="0"/>
                        </a:spcBef>
                      </a:pPr>
                      <a:r>
                        <a:rPr lang="en-US" sz="1100" dirty="0">
                          <a:solidFill>
                            <a:srgbClr val="FF0000"/>
                          </a:solidFill>
                        </a:rPr>
                        <a:t>Continue to work on binder and abbreviated checklist development.  </a:t>
                      </a:r>
                    </a:p>
                    <a:p>
                      <a:pPr>
                        <a:spcBef>
                          <a:spcPts val="0"/>
                        </a:spcBef>
                      </a:pPr>
                      <a:r>
                        <a:rPr lang="en-US" sz="1100" dirty="0">
                          <a:solidFill>
                            <a:srgbClr val="FF0000"/>
                          </a:solidFill>
                        </a:rPr>
                        <a:t>Work with nursing leaders to determine how clinical nurse educator can support onboarding needs.</a:t>
                      </a:r>
                    </a:p>
                    <a:p>
                      <a:pPr>
                        <a:spcBef>
                          <a:spcPts val="0"/>
                        </a:spcBef>
                      </a:pPr>
                      <a:r>
                        <a:rPr lang="en-US" sz="1100" dirty="0">
                          <a:solidFill>
                            <a:srgbClr val="FF0000"/>
                          </a:solidFill>
                        </a:rPr>
                        <a:t>Continue timely meetings dedicated to project work.</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0" y="5948517"/>
          <a:ext cx="10312401" cy="7975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100" dirty="0"/>
                        <a:t>QM</a:t>
                      </a:r>
                      <a:r>
                        <a:rPr lang="en-US" sz="1100" baseline="0" dirty="0"/>
                        <a:t> Council approval for completion of project?: Enter YES or </a:t>
                      </a:r>
                      <a:r>
                        <a:rPr lang="en-US" sz="1100" baseline="0" dirty="0">
                          <a:solidFill>
                            <a:srgbClr val="FF0000"/>
                          </a:solidFill>
                        </a:rPr>
                        <a:t>NO</a:t>
                      </a:r>
                    </a:p>
                    <a:p>
                      <a:pPr>
                        <a:spcBef>
                          <a:spcPts val="0"/>
                        </a:spcBef>
                      </a:pPr>
                      <a:r>
                        <a:rPr lang="en-US" sz="1100" baseline="0" dirty="0"/>
                        <a:t>Project still in progress, project to continue: Enter</a:t>
                      </a:r>
                      <a:r>
                        <a:rPr lang="en-US" sz="1100" baseline="0" dirty="0">
                          <a:solidFill>
                            <a:srgbClr val="FF0000"/>
                          </a:solidFill>
                        </a:rPr>
                        <a:t> YES </a:t>
                      </a:r>
                      <a:r>
                        <a:rPr lang="en-US" sz="1100" baseline="0" dirty="0"/>
                        <a:t>or NO</a:t>
                      </a:r>
                      <a:endParaRPr lang="en-US" sz="11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4101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Isolation Signage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698349"/>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August 22, 2023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7509">
                <a:tc>
                  <a:txBody>
                    <a:bodyPr/>
                    <a:lstStyle/>
                    <a:p>
                      <a:pPr algn="r"/>
                      <a:r>
                        <a:rPr lang="en-US" sz="1400" b="1" dirty="0">
                          <a:solidFill>
                            <a:srgbClr val="820000"/>
                          </a:solidFill>
                        </a:rPr>
                        <a:t>Document</a:t>
                      </a:r>
                      <a:r>
                        <a:rPr lang="en-US" sz="1400" b="1" baseline="0" dirty="0">
                          <a:solidFill>
                            <a:srgbClr val="820000"/>
                          </a:solidFill>
                        </a:rPr>
                        <a:t> Last Presented: December 17,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
        <p:nvSpPr>
          <p:cNvPr id="5" name="Title 4"/>
          <p:cNvSpPr>
            <a:spLocks noGrp="1"/>
          </p:cNvSpPr>
          <p:nvPr>
            <p:ph type="ctrTitle"/>
          </p:nvPr>
        </p:nvSpPr>
        <p:spPr/>
        <p:txBody>
          <a:bodyPr/>
          <a:lstStyle/>
          <a:p>
            <a:r>
              <a:rPr lang="en-US" dirty="0"/>
              <a:t>Emergency Services</a:t>
            </a:r>
          </a:p>
        </p:txBody>
      </p:sp>
    </p:spTree>
    <p:extLst>
      <p:ext uri="{BB962C8B-B14F-4D97-AF65-F5344CB8AC3E}">
        <p14:creationId xmlns:p14="http://schemas.microsoft.com/office/powerpoint/2010/main" val="72133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95% of ED</a:t>
                      </a:r>
                      <a:r>
                        <a:rPr lang="en-US" sz="1400" baseline="0" dirty="0"/>
                        <a:t> patients being admitted will have isolation signage indicated</a:t>
                      </a:r>
                      <a:endParaRPr lang="en-US" sz="1400" dirty="0"/>
                    </a:p>
                    <a:p>
                      <a:pPr>
                        <a:spcBef>
                          <a:spcPts val="0"/>
                        </a:spcBef>
                      </a:pPr>
                      <a:r>
                        <a:rPr lang="en-US" sz="1400" dirty="0"/>
                        <a:t>Current KOM Status: </a:t>
                      </a:r>
                      <a:r>
                        <a:rPr lang="en-US" sz="1400" dirty="0">
                          <a:solidFill>
                            <a:srgbClr val="FF0000"/>
                          </a:solidFill>
                        </a:rPr>
                        <a:t> 56%</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a:t>
                      </a:r>
                      <a:r>
                        <a:rPr lang="en-US" sz="1400" baseline="0" dirty="0"/>
                        <a:t> Bill Wilson</a:t>
                      </a:r>
                      <a:endParaRPr lang="en-US" sz="1400" dirty="0"/>
                    </a:p>
                    <a:p>
                      <a:r>
                        <a:rPr lang="en-US" sz="1400" dirty="0"/>
                        <a:t>Members:</a:t>
                      </a:r>
                      <a:r>
                        <a:rPr lang="en-US" sz="1400" baseline="0" dirty="0"/>
                        <a:t> ED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5" y="2792095"/>
          <a:ext cx="5259658" cy="2090932"/>
        </p:xfrm>
        <a:graphic>
          <a:graphicData uri="http://schemas.openxmlformats.org/drawingml/2006/table">
            <a:tbl>
              <a:tblPr firstRow="1" bandRow="1">
                <a:tableStyleId>{6E25E649-3F16-4E02-A733-19D2CDBF48F0}</a:tableStyleId>
              </a:tblPr>
              <a:tblGrid>
                <a:gridCol w="5259658">
                  <a:extLst>
                    <a:ext uri="{9D8B030D-6E8A-4147-A177-3AD203B41FA5}">
                      <a16:colId xmlns:a16="http://schemas.microsoft.com/office/drawing/2014/main" val="20000"/>
                    </a:ext>
                  </a:extLst>
                </a:gridCol>
              </a:tblGrid>
              <a:tr h="64478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59412">
                <a:tc>
                  <a:txBody>
                    <a:bodyPr/>
                    <a:lstStyle/>
                    <a:p>
                      <a:pPr>
                        <a:spcBef>
                          <a:spcPts val="0"/>
                        </a:spcBef>
                      </a:pPr>
                      <a:r>
                        <a:rPr lang="en-US" sz="1400" baseline="0" dirty="0"/>
                        <a:t>Patients that come through the ED do not always have proper signage in place.  Since COVID, staff have not been as diligent.  This exposes other departments as well as not communicated when patient is admitted.</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72996" y="2792095"/>
          <a:ext cx="4976004" cy="2090932"/>
        </p:xfrm>
        <a:graphic>
          <a:graphicData uri="http://schemas.openxmlformats.org/drawingml/2006/table">
            <a:tbl>
              <a:tblPr firstRow="1" bandRow="1">
                <a:tableStyleId>{6E25E649-3F16-4E02-A733-19D2CDBF48F0}</a:tableStyleId>
              </a:tblPr>
              <a:tblGrid>
                <a:gridCol w="4976004">
                  <a:extLst>
                    <a:ext uri="{9D8B030D-6E8A-4147-A177-3AD203B41FA5}">
                      <a16:colId xmlns:a16="http://schemas.microsoft.com/office/drawing/2014/main" val="20000"/>
                    </a:ext>
                  </a:extLst>
                </a:gridCol>
              </a:tblGrid>
              <a:tr h="91240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178525">
                <a:tc>
                  <a:txBody>
                    <a:bodyPr/>
                    <a:lstStyle/>
                    <a:p>
                      <a:pPr>
                        <a:spcBef>
                          <a:spcPts val="0"/>
                        </a:spcBef>
                      </a:pPr>
                      <a:r>
                        <a:rPr lang="en-US" sz="1400" dirty="0"/>
                        <a:t>Prevent</a:t>
                      </a:r>
                      <a:r>
                        <a:rPr lang="en-US" sz="1400" baseline="0" dirty="0"/>
                        <a:t> other staff from getting ill and decrease transmission to other patients.</a:t>
                      </a: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Isolation Signage</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991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1586430" y="1204590"/>
          <a:ext cx="9102287" cy="4861382"/>
        </p:xfrm>
        <a:graphic>
          <a:graphicData uri="http://schemas.openxmlformats.org/drawingml/2006/table">
            <a:tbl>
              <a:tblPr firstRow="1" bandRow="1">
                <a:tableStyleId>{6E25E649-3F16-4E02-A733-19D2CDBF48F0}</a:tableStyleId>
              </a:tblPr>
              <a:tblGrid>
                <a:gridCol w="2413187">
                  <a:extLst>
                    <a:ext uri="{9D8B030D-6E8A-4147-A177-3AD203B41FA5}">
                      <a16:colId xmlns:a16="http://schemas.microsoft.com/office/drawing/2014/main" val="20000"/>
                    </a:ext>
                  </a:extLst>
                </a:gridCol>
                <a:gridCol w="3250761">
                  <a:extLst>
                    <a:ext uri="{9D8B030D-6E8A-4147-A177-3AD203B41FA5}">
                      <a16:colId xmlns:a16="http://schemas.microsoft.com/office/drawing/2014/main" val="20001"/>
                    </a:ext>
                  </a:extLst>
                </a:gridCol>
                <a:gridCol w="3438339">
                  <a:extLst>
                    <a:ext uri="{9D8B030D-6E8A-4147-A177-3AD203B41FA5}">
                      <a16:colId xmlns:a16="http://schemas.microsoft.com/office/drawing/2014/main" val="20002"/>
                    </a:ext>
                  </a:extLst>
                </a:gridCol>
              </a:tblGrid>
              <a:tr h="762029">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1202784">
                <a:tc>
                  <a:txBody>
                    <a:bodyPr/>
                    <a:lstStyle/>
                    <a:p>
                      <a:r>
                        <a:rPr lang="en-US" sz="1200" dirty="0">
                          <a:solidFill>
                            <a:schemeClr val="tx1"/>
                          </a:solidFill>
                        </a:rPr>
                        <a:t>Communication</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27375">
                <a:tc>
                  <a:txBody>
                    <a:bodyPr/>
                    <a:lstStyle/>
                    <a:p>
                      <a:r>
                        <a:rPr lang="en-US" sz="1200" dirty="0">
                          <a:solidFill>
                            <a:schemeClr val="tx1"/>
                          </a:solidFill>
                        </a:rPr>
                        <a:t>Accountability</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072707">
                <a:tc>
                  <a:txBody>
                    <a:bodyPr/>
                    <a:lstStyle/>
                    <a:p>
                      <a:r>
                        <a:rPr lang="en-US" sz="1200" dirty="0">
                          <a:solidFill>
                            <a:schemeClr val="tx1"/>
                          </a:solidFill>
                        </a:rPr>
                        <a:t>Outlier/staff credit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Per observation – staff always have masks on and very low sick calls in the 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October and November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798162">
                <a:tc>
                  <a:txBody>
                    <a:bodyPr/>
                    <a:lstStyle/>
                    <a:p>
                      <a:r>
                        <a:rPr lang="en-US" sz="1200" dirty="0">
                          <a:solidFill>
                            <a:schemeClr val="tx1"/>
                          </a:solidFill>
                        </a:rPr>
                        <a:t>Staff</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November there were 8 misses and 8 different RNs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598325">
                <a:tc>
                  <a:txBody>
                    <a:bodyPr/>
                    <a:lstStyle/>
                    <a:p>
                      <a:r>
                        <a:rPr lang="en-US" sz="1200" dirty="0">
                          <a:solidFill>
                            <a:schemeClr val="tx1"/>
                          </a:solidFill>
                        </a:rPr>
                        <a:t>Staff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Discuss at every staff meeting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October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63125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256388" y="616811"/>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Bill Wilson continues to collect data for this project</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Chart 3">
            <a:extLst>
              <a:ext uri="{FF2B5EF4-FFF2-40B4-BE49-F238E27FC236}">
                <a16:creationId xmlns:a16="http://schemas.microsoft.com/office/drawing/2014/main" id="{00000000-0008-0000-0500-000004000000}"/>
              </a:ext>
            </a:extLst>
          </p:cNvPr>
          <p:cNvGraphicFramePr/>
          <p:nvPr/>
        </p:nvGraphicFramePr>
        <p:xfrm>
          <a:off x="1907824" y="1396976"/>
          <a:ext cx="8143875" cy="48576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AFA5CE98-8797-8B3E-04DC-B0FF90BD3A5C}"/>
              </a:ext>
            </a:extLst>
          </p:cNvPr>
          <p:cNvGraphicFramePr/>
          <p:nvPr/>
        </p:nvGraphicFramePr>
        <p:xfrm>
          <a:off x="1658318" y="1090123"/>
          <a:ext cx="8934773" cy="54588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1ACD4287-765F-783F-FFD2-4970D110D8A4}"/>
              </a:ext>
            </a:extLst>
          </p:cNvPr>
          <p:cNvGraphicFramePr>
            <a:graphicFrameLocks/>
          </p:cNvGraphicFramePr>
          <p:nvPr/>
        </p:nvGraphicFramePr>
        <p:xfrm>
          <a:off x="3638549" y="1793080"/>
          <a:ext cx="7504732" cy="36679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E421114B-F6DA-731F-E02E-C49ABA5DB105}"/>
              </a:ext>
            </a:extLst>
          </p:cNvPr>
          <p:cNvGraphicFramePr>
            <a:graphicFrameLocks/>
          </p:cNvGraphicFramePr>
          <p:nvPr/>
        </p:nvGraphicFramePr>
        <p:xfrm>
          <a:off x="2368627" y="1233337"/>
          <a:ext cx="7083845" cy="45345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8133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29C0DC8-34C7-7126-9D9E-72192623E2EE}"/>
              </a:ext>
            </a:extLst>
          </p:cNvPr>
          <p:cNvGraphicFramePr>
            <a:graphicFrameLocks/>
          </p:cNvGraphicFramePr>
          <p:nvPr/>
        </p:nvGraphicFramePr>
        <p:xfrm>
          <a:off x="2030277" y="1441342"/>
          <a:ext cx="7578671" cy="4083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357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67166" y="2031893"/>
          <a:ext cx="10281834" cy="1529080"/>
        </p:xfrm>
        <a:graphic>
          <a:graphicData uri="http://schemas.openxmlformats.org/drawingml/2006/table">
            <a:tbl>
              <a:tblPr firstRow="1" bandRow="1">
                <a:tableStyleId>{6E25E649-3F16-4E02-A733-19D2CDBF48F0}</a:tableStyleId>
              </a:tblPr>
              <a:tblGrid>
                <a:gridCol w="10281834">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p>
                      <a:pPr>
                        <a:spcBef>
                          <a:spcPts val="0"/>
                        </a:spcBef>
                      </a:pPr>
                      <a:r>
                        <a:rPr lang="en-US" sz="1400" dirty="0"/>
                        <a:t>In reviewing the November data:  a total of 22 patients were put on precaution.  Of those 4 tested out and didn’t need precautions.  18 were used as part of the study.  7 patients did not have appropriate precautions.  One patient was put on precautions on arrival and it was removed at admission.  Because it was removed 20 minutes before admission, it was counted against us.  10 patients had appropriate documentation.</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704095"/>
          <a:ext cx="10312401" cy="1379703"/>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3348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861543">
                <a:tc>
                  <a:txBody>
                    <a:bodyPr/>
                    <a:lstStyle/>
                    <a:p>
                      <a:pPr>
                        <a:spcBef>
                          <a:spcPts val="0"/>
                        </a:spcBef>
                      </a:pPr>
                      <a:r>
                        <a:rPr lang="en-US" sz="1400" dirty="0"/>
                        <a:t>Working with Nikki regarding Isolation precaution pop ups.  During COVID there was an automatic pop up for fever or cough and isolation precautions needed to be initiated.  We are consistently missing prior skin infections (some several years old that have not have been retested) for contact precautions.  </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a:t>
                      </a:r>
                    </a:p>
                    <a:p>
                      <a:pPr>
                        <a:spcBef>
                          <a:spcPts val="0"/>
                        </a:spcBef>
                      </a:pPr>
                      <a:r>
                        <a:rPr lang="en-US" sz="1400" baseline="0" dirty="0"/>
                        <a:t>Project still in progress, project to continue: Enter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8571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83618947"/>
              </p:ext>
            </p:extLst>
          </p:nvPr>
        </p:nvGraphicFramePr>
        <p:xfrm>
          <a:off x="736601" y="1213468"/>
          <a:ext cx="10312400" cy="476504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4314321">
                  <a:extLst>
                    <a:ext uri="{9D8B030D-6E8A-4147-A177-3AD203B41FA5}">
                      <a16:colId xmlns:a16="http://schemas.microsoft.com/office/drawing/2014/main" val="20001"/>
                    </a:ext>
                  </a:extLst>
                </a:gridCol>
                <a:gridCol w="2699760">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t>Email to all IP nurses asking for participation in project.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Develop stakeholder team to address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Email sent August 16th, 2024, with responses needed by September 15</a:t>
                      </a:r>
                      <a:r>
                        <a:rPr lang="en-US" sz="1200" baseline="30000" dirty="0"/>
                        <a:t>th</a:t>
                      </a:r>
                      <a:r>
                        <a:rPr lang="en-US" sz="1200" dirty="0"/>
                        <a: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t>Set initial meeting of team.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Bring team together.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October 10</a:t>
                      </a:r>
                      <a:r>
                        <a:rPr lang="en-US" sz="1200" baseline="30000" dirty="0"/>
                        <a:t>th</a:t>
                      </a:r>
                      <a:r>
                        <a:rPr lang="en-US" sz="1200" dirty="0"/>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t>Present and review project in Inpatient staff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Continue to garner staff support and acceptance of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October 10</a:t>
                      </a:r>
                      <a:r>
                        <a:rPr lang="en-US" sz="1200" baseline="30000" dirty="0"/>
                        <a:t>th</a:t>
                      </a:r>
                      <a:r>
                        <a:rPr lang="en-US" sz="1200" dirty="0"/>
                        <a:t>, 2024</a:t>
                      </a:r>
                    </a:p>
                    <a:p>
                      <a:r>
                        <a:rPr lang="en-US" sz="1200" dirty="0"/>
                        <a:t>December 20</a:t>
                      </a:r>
                      <a:r>
                        <a:rPr lang="en-US" sz="1200" baseline="30000" dirty="0"/>
                        <a:t>th</a:t>
                      </a:r>
                      <a:r>
                        <a:rPr lang="en-US" sz="1200" dirty="0"/>
                        <a:t> and 12</a:t>
                      </a:r>
                      <a:r>
                        <a:rPr lang="en-US" sz="1200" baseline="30000" dirty="0"/>
                        <a:t>th</a:t>
                      </a:r>
                      <a:r>
                        <a:rPr lang="en-US" sz="1200" dirty="0"/>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r>
                        <a:rPr lang="en-US" sz="1200" dirty="0"/>
                        <a:t>Hold first team meeting.</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Develop goals and interventions to meet project needs.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October 10</a:t>
                      </a:r>
                      <a:r>
                        <a:rPr lang="en-US" sz="1200" baseline="30000" dirty="0"/>
                        <a:t>th</a:t>
                      </a:r>
                      <a:r>
                        <a:rPr lang="en-US" sz="1200" dirty="0"/>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200" dirty="0"/>
                        <a:t>2nd Team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Review member work on checklists.  Determine consensus on important items for checklists.  Discuss opportunities for case studies/scenarios and medication education.  Discuss items that could be completed during initial clinical orientation.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November 21</a:t>
                      </a:r>
                      <a:r>
                        <a:rPr lang="en-US" sz="1200" baseline="30000" dirty="0"/>
                        <a:t>st</a:t>
                      </a:r>
                      <a:r>
                        <a:rPr lang="en-US" sz="1200" dirty="0"/>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US" sz="1200" dirty="0"/>
                        <a:t>Consider opportunity to utilize clinical nurse to assist with new employee onboarding.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Opportunity to solicit assistance from clinical nurse to help with general new employee onboarding prior to the candidate hitting the floor for unit orientation.  This would enhance the experience for the new hire and allow the unit preceptor to focus on unit-specific training/competency.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r>
                        <a:rPr lang="en-US" sz="1200" dirty="0">
                          <a:solidFill>
                            <a:schemeClr val="tx1"/>
                          </a:solidFill>
                        </a:rPr>
                        <a:t>Present and review progress regarding project in GP staff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Continue to garner staff support and acceptance of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December 10</a:t>
                      </a:r>
                      <a:r>
                        <a:rPr lang="en-US" sz="1200" baseline="30000" dirty="0">
                          <a:solidFill>
                            <a:schemeClr val="tx1"/>
                          </a:solidFill>
                        </a:rPr>
                        <a:t>th</a:t>
                      </a:r>
                      <a:r>
                        <a:rPr lang="en-US" sz="1200" dirty="0">
                          <a:solidFill>
                            <a:schemeClr val="tx1"/>
                          </a:solidFill>
                        </a:rPr>
                        <a:t> and 12</a:t>
                      </a:r>
                      <a:r>
                        <a:rPr lang="en-US" sz="1200" baseline="30000" dirty="0">
                          <a:solidFill>
                            <a:schemeClr val="tx1"/>
                          </a:solidFill>
                        </a:rPr>
                        <a:t>th</a:t>
                      </a:r>
                      <a:r>
                        <a:rPr lang="en-US" sz="1200" dirty="0">
                          <a:solidFill>
                            <a:schemeClr val="tx1"/>
                          </a:solidFill>
                        </a:rPr>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algn="ctr"/>
            <a:r>
              <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r>
              <a:rPr lang="en-US" sz="1400" dirty="0"/>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913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Management</a:t>
            </a:r>
          </a:p>
        </p:txBody>
      </p:sp>
      <p:sp>
        <p:nvSpPr>
          <p:cNvPr id="3" name="Subtitle 2"/>
          <p:cNvSpPr>
            <a:spLocks noGrp="1"/>
          </p:cNvSpPr>
          <p:nvPr>
            <p:ph type="subTitle" idx="1"/>
          </p:nvPr>
        </p:nvSpPr>
        <p:spPr/>
        <p:txBody>
          <a:bodyPr/>
          <a:lstStyle/>
          <a:p>
            <a:r>
              <a:rPr lang="en-US" dirty="0"/>
              <a:t>Mass Casualty Plan</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27</a:t>
                      </a:r>
                      <a:r>
                        <a:rPr lang="en-US" sz="1400" b="1" baseline="30000" dirty="0">
                          <a:solidFill>
                            <a:srgbClr val="820000"/>
                          </a:solidFill>
                        </a:rPr>
                        <a:t>th</a:t>
                      </a:r>
                      <a:r>
                        <a:rPr lang="en-US" sz="1400" b="1" baseline="0" dirty="0">
                          <a:solidFill>
                            <a:srgbClr val="820000"/>
                          </a:solidFill>
                        </a:rPr>
                        <a:t>, 2023</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December 17</a:t>
                      </a:r>
                      <a:r>
                        <a:rPr lang="en-US" sz="1400" b="1" baseline="30000" dirty="0">
                          <a:solidFill>
                            <a:srgbClr val="820000"/>
                          </a:solidFill>
                        </a:rPr>
                        <a:t>th</a:t>
                      </a:r>
                      <a:r>
                        <a:rPr lang="en-US" sz="1400" b="1" baseline="0" dirty="0">
                          <a:solidFill>
                            <a:srgbClr val="820000"/>
                          </a:solidFill>
                        </a:rPr>
                        <a:t>,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96181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23825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Mass Casualty Drill by September 2024</a:t>
                      </a:r>
                    </a:p>
                    <a:p>
                      <a:pPr>
                        <a:spcBef>
                          <a:spcPts val="0"/>
                        </a:spcBef>
                      </a:pPr>
                      <a:r>
                        <a:rPr lang="en-US" sz="1400" dirty="0"/>
                        <a:t>Current KOM Status: </a:t>
                      </a:r>
                      <a:r>
                        <a:rPr lang="en-US" sz="1400" dirty="0">
                          <a:solidFill>
                            <a:srgbClr val="FF0000"/>
                          </a:solidFill>
                        </a:rPr>
                        <a:t>100% on October 24</a:t>
                      </a:r>
                      <a:r>
                        <a:rPr lang="en-US" sz="1400" baseline="30000" dirty="0">
                          <a:solidFill>
                            <a:srgbClr val="FF0000"/>
                          </a:solidFill>
                        </a:rPr>
                        <a:t>th</a:t>
                      </a:r>
                      <a:r>
                        <a:rPr lang="en-US" sz="1400" dirty="0">
                          <a:solidFill>
                            <a:srgbClr val="FF0000"/>
                          </a:solidFill>
                        </a:rPr>
                        <a:t>, 2024</a:t>
                      </a:r>
                    </a:p>
                    <a:p>
                      <a:pPr>
                        <a:spcBef>
                          <a:spcPts val="0"/>
                        </a:spcBef>
                      </a:pPr>
                      <a:endParaRPr lang="en-US" sz="1400" dirty="0"/>
                    </a:p>
                    <a:p>
                      <a:pPr>
                        <a:spcBef>
                          <a:spcPts val="0"/>
                        </a:spcBef>
                      </a:pPr>
                      <a:r>
                        <a:rPr lang="en-US" sz="1400" dirty="0"/>
                        <a:t>Emergency Management is ongoing. Most recent events/training include:</a:t>
                      </a:r>
                    </a:p>
                    <a:p>
                      <a:pPr marL="285750" indent="-285750">
                        <a:spcBef>
                          <a:spcPts val="0"/>
                        </a:spcBef>
                        <a:buFont typeface="Arial" panose="020B0604020202020204" pitchFamily="34" charset="0"/>
                        <a:buChar char="•"/>
                      </a:pPr>
                      <a:r>
                        <a:rPr lang="en-US" sz="1400" dirty="0">
                          <a:solidFill>
                            <a:srgbClr val="FF0000"/>
                          </a:solidFill>
                        </a:rPr>
                        <a:t>2 events have occurred - IVF conservation and Community Exposure </a:t>
                      </a:r>
                    </a:p>
                    <a:p>
                      <a:pPr marL="285750" indent="-285750">
                        <a:spcBef>
                          <a:spcPts val="0"/>
                        </a:spcBef>
                        <a:buFont typeface="Arial" panose="020B0604020202020204" pitchFamily="34" charset="0"/>
                        <a:buChar char="•"/>
                      </a:pPr>
                      <a:r>
                        <a:rPr lang="en-US" sz="1400" dirty="0">
                          <a:solidFill>
                            <a:srgbClr val="FF0000"/>
                          </a:solidFill>
                        </a:rPr>
                        <a:t>1 training - Decon training completed.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 and Julie Staddler</a:t>
                      </a:r>
                    </a:p>
                    <a:p>
                      <a:r>
                        <a:rPr lang="en-US" sz="1400" dirty="0"/>
                        <a:t>Members:</a:t>
                      </a:r>
                      <a:r>
                        <a:rPr lang="en-US" sz="1400" baseline="0" dirty="0"/>
                        <a:t> Emergency Management Committee</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48812" y="3322399"/>
          <a:ext cx="5364201" cy="188976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t>The hospital has not had a mass casualty drill in a few years.  Prepare staff and leaders what to do during a real event.  </a:t>
                      </a:r>
                      <a:r>
                        <a:rPr lang="en-US" sz="1400" baseline="0" dirty="0">
                          <a:solidFill>
                            <a:srgbClr val="FF0000"/>
                          </a:solidFill>
                        </a:rPr>
                        <a:t>Real Event</a:t>
                      </a:r>
                    </a:p>
                    <a:p>
                      <a:pPr>
                        <a:spcBef>
                          <a:spcPts val="0"/>
                        </a:spcBef>
                      </a:pP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6000" y="3322399"/>
          <a:ext cx="4872487" cy="1796657"/>
        </p:xfrm>
        <a:graphic>
          <a:graphicData uri="http://schemas.openxmlformats.org/drawingml/2006/table">
            <a:tbl>
              <a:tblPr firstRow="1" bandRow="1">
                <a:tableStyleId>{6E25E649-3F16-4E02-A733-19D2CDBF48F0}</a:tableStyleId>
              </a:tblPr>
              <a:tblGrid>
                <a:gridCol w="4872487">
                  <a:extLst>
                    <a:ext uri="{9D8B030D-6E8A-4147-A177-3AD203B41FA5}">
                      <a16:colId xmlns:a16="http://schemas.microsoft.com/office/drawing/2014/main" val="20000"/>
                    </a:ext>
                  </a:extLst>
                </a:gridCol>
              </a:tblGrid>
              <a:tr h="730408">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065137">
                <a:tc>
                  <a:txBody>
                    <a:bodyPr/>
                    <a:lstStyle/>
                    <a:p>
                      <a:pPr>
                        <a:spcBef>
                          <a:spcPts val="0"/>
                        </a:spcBef>
                      </a:pPr>
                      <a:r>
                        <a:rPr lang="en-US" sz="1400" dirty="0"/>
                        <a:t>Safety</a:t>
                      </a:r>
                      <a:r>
                        <a:rPr lang="en-US" sz="1400" baseline="0" dirty="0"/>
                        <a:t> for our patients and staff in the event of a mass casualty Working with community partners. </a:t>
                      </a: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Mass Casualty Drill</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31250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09601" y="1213468"/>
          <a:ext cx="10328693" cy="4550359"/>
        </p:xfrm>
        <a:graphic>
          <a:graphicData uri="http://schemas.openxmlformats.org/drawingml/2006/table">
            <a:tbl>
              <a:tblPr firstRow="1" bandRow="1">
                <a:tableStyleId>{6E25E649-3F16-4E02-A733-19D2CDBF48F0}</a:tableStyleId>
              </a:tblPr>
              <a:tblGrid>
                <a:gridCol w="3303530">
                  <a:extLst>
                    <a:ext uri="{9D8B030D-6E8A-4147-A177-3AD203B41FA5}">
                      <a16:colId xmlns:a16="http://schemas.microsoft.com/office/drawing/2014/main" val="20000"/>
                    </a:ext>
                  </a:extLst>
                </a:gridCol>
                <a:gridCol w="3303530">
                  <a:extLst>
                    <a:ext uri="{9D8B030D-6E8A-4147-A177-3AD203B41FA5}">
                      <a16:colId xmlns:a16="http://schemas.microsoft.com/office/drawing/2014/main" val="20001"/>
                    </a:ext>
                  </a:extLst>
                </a:gridCol>
                <a:gridCol w="3721633">
                  <a:extLst>
                    <a:ext uri="{9D8B030D-6E8A-4147-A177-3AD203B41FA5}">
                      <a16:colId xmlns:a16="http://schemas.microsoft.com/office/drawing/2014/main" val="20002"/>
                    </a:ext>
                  </a:extLst>
                </a:gridCol>
              </a:tblGrid>
              <a:tr h="30102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13634">
                <a:tc>
                  <a:txBody>
                    <a:bodyPr/>
                    <a:lstStyle/>
                    <a:p>
                      <a:endParaRPr lang="en-US" sz="14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48049">
                <a:tc>
                  <a:txBody>
                    <a:bodyPr/>
                    <a:lstStyle/>
                    <a:p>
                      <a:r>
                        <a:rPr lang="en-US" sz="1400" dirty="0" err="1">
                          <a:solidFill>
                            <a:schemeClr val="tx1"/>
                          </a:solidFill>
                        </a:rPr>
                        <a:t>Decon</a:t>
                      </a:r>
                      <a:r>
                        <a:rPr lang="en-US" sz="1400" dirty="0">
                          <a:solidFill>
                            <a:schemeClr val="tx1"/>
                          </a:solidFill>
                        </a:rPr>
                        <a:t> Training completed</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New/alternate staff were trained during drill.</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August 16</a:t>
                      </a:r>
                      <a:r>
                        <a:rPr lang="en-US" sz="1400" baseline="30000" dirty="0">
                          <a:solidFill>
                            <a:schemeClr val="tx1"/>
                          </a:solidFill>
                        </a:rPr>
                        <a:t>th</a:t>
                      </a:r>
                      <a:r>
                        <a:rPr lang="en-US" sz="1400" dirty="0">
                          <a:solidFill>
                            <a:schemeClr val="tx1"/>
                          </a:solidFill>
                        </a:rPr>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02049">
                <a:tc>
                  <a:txBody>
                    <a:bodyPr/>
                    <a:lstStyle/>
                    <a:p>
                      <a:r>
                        <a:rPr lang="en-US" sz="1400" dirty="0">
                          <a:solidFill>
                            <a:schemeClr val="tx1"/>
                          </a:solidFill>
                        </a:rPr>
                        <a:t>IV Shortage collaboration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Notified early part of October 2024 of supply disruption due to Hurricane Helene.  Decision made to form a taskforce to ensure adequate fluids were available for patients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15</a:t>
                      </a:r>
                      <a:r>
                        <a:rPr lang="en-US" sz="1400" baseline="30000" dirty="0">
                          <a:solidFill>
                            <a:schemeClr val="tx1"/>
                          </a:solidFill>
                        </a:rPr>
                        <a:t>th</a:t>
                      </a:r>
                      <a:r>
                        <a:rPr lang="en-US" sz="1400" dirty="0">
                          <a:solidFill>
                            <a:schemeClr val="tx1"/>
                          </a:solidFill>
                        </a:rPr>
                        <a:t>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02049">
                <a:tc>
                  <a:txBody>
                    <a:bodyPr/>
                    <a:lstStyle/>
                    <a:p>
                      <a:r>
                        <a:rPr lang="en-US" sz="1400" dirty="0">
                          <a:solidFill>
                            <a:schemeClr val="tx1"/>
                          </a:solidFill>
                        </a:rPr>
                        <a:t>Significant exposure at local restaurant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Collaborated with multiple outside agencies to determine the cause, stop the exposure and follow up</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22 – 25</a:t>
                      </a:r>
                      <a:r>
                        <a:rPr lang="en-US" sz="1400" baseline="30000" dirty="0">
                          <a:solidFill>
                            <a:schemeClr val="tx1"/>
                          </a:solidFill>
                        </a:rPr>
                        <a:t>th</a:t>
                      </a:r>
                      <a:r>
                        <a:rPr lang="en-US" sz="1400" dirty="0">
                          <a:solidFill>
                            <a:schemeClr val="tx1"/>
                          </a:solidFill>
                        </a:rPr>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661597">
                <a:tc>
                  <a:txBody>
                    <a:bodyPr/>
                    <a:lstStyle/>
                    <a:p>
                      <a:endParaRPr lang="en-US" sz="12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294044">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294044">
                <a:tc>
                  <a:txBody>
                    <a:bodyPr/>
                    <a:lstStyle/>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27957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33F45B-E47B-F452-7B90-7FC10922855D}"/>
              </a:ext>
            </a:extLst>
          </p:cNvPr>
          <p:cNvSpPr>
            <a:spLocks noGrp="1"/>
          </p:cNvSpPr>
          <p:nvPr>
            <p:ph idx="1"/>
          </p:nvPr>
        </p:nvSpPr>
        <p:spPr/>
        <p:txBody>
          <a:bodyPr>
            <a:normAutofit/>
          </a:bodyPr>
          <a:lstStyle/>
          <a:p>
            <a:r>
              <a:rPr lang="en-US" sz="1600" dirty="0"/>
              <a:t>10/22/2024 – two patient brought in by EMS for possible carbon monoxide exposure after eating at local restaurant.</a:t>
            </a:r>
          </a:p>
          <a:p>
            <a:r>
              <a:rPr lang="en-US" sz="1600" dirty="0"/>
              <a:t>10/24/2024 – two patients brought in by EMS for possible carbon monoxide exposure after eating at local restaurant.  Dizzy, nauseated.  Another patient brought in by EMS with severe dizziness, nausea and “something isn’t right.”  Upon discharge stated to RN she feels like she was drugged.  RN in collaboration with MD ordered a urine drug screen.  Patient was positive for THC.  Patient stated she has only tried a THC gummy once years ago and felt the same way.</a:t>
            </a:r>
          </a:p>
          <a:p>
            <a:r>
              <a:rPr lang="en-US" sz="1600" dirty="0"/>
              <a:t>All patients had eaten at the same establishment in 24 hours.</a:t>
            </a:r>
          </a:p>
          <a:p>
            <a:r>
              <a:rPr lang="en-US" sz="1600" dirty="0"/>
              <a:t>ED Manager notified Chief Ripp as unknown what other patients may have been transported to other hospitals.  Notified of a possible exposure related to restaurant.  Chief Ripp notified Public Health who called the ED Manager.</a:t>
            </a:r>
          </a:p>
          <a:p>
            <a:r>
              <a:rPr lang="en-US" sz="1600" dirty="0"/>
              <a:t>To protect HIPAA – ED Manager obtained PH Rep information and had the patient that was positive call to give a statement.  Patient also notified Stoughton PD.  Approximately 2pm on 10/24/24 restaurant was closed and investigation started.</a:t>
            </a:r>
          </a:p>
          <a:p>
            <a:r>
              <a:rPr lang="en-US" sz="1600" dirty="0"/>
              <a:t>3pm on 10/24/24 patients started to arrive walk in or via ambulance related to exposure in a 2 hour time span, total of 9 patients. The department was already full with patients.  Not all patients were tested.  Multiple police agencies were in department interviewing patients.</a:t>
            </a:r>
          </a:p>
        </p:txBody>
      </p:sp>
      <p:sp>
        <p:nvSpPr>
          <p:cNvPr id="3" name="Title 2">
            <a:extLst>
              <a:ext uri="{FF2B5EF4-FFF2-40B4-BE49-F238E27FC236}">
                <a16:creationId xmlns:a16="http://schemas.microsoft.com/office/drawing/2014/main" id="{EA547CA6-24A4-45A6-C095-BDBA630C8F3A}"/>
              </a:ext>
            </a:extLst>
          </p:cNvPr>
          <p:cNvSpPr>
            <a:spLocks noGrp="1"/>
          </p:cNvSpPr>
          <p:nvPr>
            <p:ph type="title"/>
          </p:nvPr>
        </p:nvSpPr>
        <p:spPr/>
        <p:txBody>
          <a:bodyPr/>
          <a:lstStyle/>
          <a:p>
            <a:r>
              <a:rPr lang="en-US" dirty="0"/>
              <a:t>Exposure Event – 10/22-10/25/2024</a:t>
            </a:r>
          </a:p>
        </p:txBody>
      </p:sp>
    </p:spTree>
    <p:extLst>
      <p:ext uri="{BB962C8B-B14F-4D97-AF65-F5344CB8AC3E}">
        <p14:creationId xmlns:p14="http://schemas.microsoft.com/office/powerpoint/2010/main" val="2861379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F40722-98E5-F174-B31B-D583071BAE45}"/>
              </a:ext>
            </a:extLst>
          </p:cNvPr>
          <p:cNvSpPr>
            <a:spLocks noGrp="1"/>
          </p:cNvSpPr>
          <p:nvPr>
            <p:ph idx="1"/>
          </p:nvPr>
        </p:nvSpPr>
        <p:spPr/>
        <p:txBody>
          <a:bodyPr>
            <a:normAutofit/>
          </a:bodyPr>
          <a:lstStyle/>
          <a:p>
            <a:r>
              <a:rPr lang="en-US" sz="1400" dirty="0"/>
              <a:t>Community partners – Public Health, Stoughton Fire, Stoughton EMS, Stoughton Police Department</a:t>
            </a:r>
          </a:p>
          <a:p>
            <a:r>
              <a:rPr lang="en-US" sz="1400" dirty="0"/>
              <a:t>Stoughton Fire investigated both homes and restaurant for possible carbon monoxide</a:t>
            </a:r>
          </a:p>
          <a:p>
            <a:r>
              <a:rPr lang="en-US" sz="1400" dirty="0"/>
              <a:t>EMS transported a total of 9 patients to our ED</a:t>
            </a:r>
          </a:p>
          <a:p>
            <a:r>
              <a:rPr lang="en-US" sz="1400" dirty="0"/>
              <a:t>Per Public Health report:</a:t>
            </a:r>
          </a:p>
          <a:p>
            <a:pPr lvl="1"/>
            <a:r>
              <a:rPr lang="en-US" sz="1000" dirty="0"/>
              <a:t>Total 85 probably cases</a:t>
            </a:r>
          </a:p>
          <a:p>
            <a:pPr lvl="1"/>
            <a:r>
              <a:rPr lang="en-US" sz="1200" b="0" i="0" u="none" strike="noStrike" baseline="0" dirty="0">
                <a:latin typeface="Calibri" panose="020F0502020204030204" pitchFamily="34" charset="0"/>
              </a:rPr>
              <a:t>During the inspection with Public Health staff on October 24, the Stoughton Police Department</a:t>
            </a:r>
          </a:p>
          <a:p>
            <a:pPr lvl="1"/>
            <a:r>
              <a:rPr lang="en-US" sz="1200" b="0" i="0" u="none" strike="noStrike" baseline="0" dirty="0">
                <a:latin typeface="Calibri" panose="020F0502020204030204" pitchFamily="34" charset="0"/>
              </a:rPr>
              <a:t>tested a container labeled as Delta-9 THC infused oil from a different business located in the</a:t>
            </a:r>
          </a:p>
          <a:p>
            <a:pPr lvl="1"/>
            <a:r>
              <a:rPr lang="en-US" sz="1200" b="0" i="0" u="none" strike="noStrike" baseline="0" dirty="0">
                <a:latin typeface="Calibri" panose="020F0502020204030204" pitchFamily="34" charset="0"/>
              </a:rPr>
              <a:t>shared community kitchen. The oil was tested with a </a:t>
            </a:r>
            <a:r>
              <a:rPr lang="en-US" sz="1200" b="0" i="0" u="none" strike="noStrike" baseline="0" dirty="0" err="1">
                <a:latin typeface="Calibri" panose="020F0502020204030204" pitchFamily="34" charset="0"/>
              </a:rPr>
              <a:t>Duquenois</a:t>
            </a:r>
            <a:r>
              <a:rPr lang="en-US" sz="1200" b="0" i="0" u="none" strike="noStrike" baseline="0" dirty="0">
                <a:latin typeface="Calibri" panose="020F0502020204030204" pitchFamily="34" charset="0"/>
              </a:rPr>
              <a:t>-Levine Reagent. There was no</a:t>
            </a:r>
          </a:p>
          <a:p>
            <a:pPr lvl="1"/>
            <a:r>
              <a:rPr lang="en-US" sz="1200" b="0" i="0" u="none" strike="noStrike" baseline="0" dirty="0">
                <a:latin typeface="Calibri" panose="020F0502020204030204" pitchFamily="34" charset="0"/>
              </a:rPr>
              <a:t>oil left in the container used by Famous Yeti’s to make the pizza dough. Therefore, a bulk</a:t>
            </a:r>
          </a:p>
          <a:p>
            <a:pPr lvl="1"/>
            <a:r>
              <a:rPr lang="en-US" sz="1200" b="0" i="0" u="none" strike="noStrike" baseline="0" dirty="0">
                <a:latin typeface="Calibri" panose="020F0502020204030204" pitchFamily="34" charset="0"/>
              </a:rPr>
              <a:t>container located in the same vicinity as the borrowed oil was tested.</a:t>
            </a:r>
            <a:endParaRPr lang="en-US" sz="1200" dirty="0"/>
          </a:p>
          <a:p>
            <a:r>
              <a:rPr lang="en-US" sz="1400" dirty="0"/>
              <a:t>Ages affected were 1 – 91 years of age</a:t>
            </a:r>
          </a:p>
          <a:p>
            <a:r>
              <a:rPr lang="en-US" sz="1400" dirty="0"/>
              <a:t>27 people went to an emergency room and 3 were admitted over night (no admissions to Stoughton inpatient)</a:t>
            </a:r>
          </a:p>
          <a:p>
            <a:r>
              <a:rPr lang="en-US" sz="1400" dirty="0"/>
              <a:t>Stoughton saw a total of 14 (based on symptoms and stating they ate at restaurant)</a:t>
            </a:r>
          </a:p>
          <a:p>
            <a:endParaRPr lang="en-US" sz="1400" dirty="0"/>
          </a:p>
          <a:p>
            <a:r>
              <a:rPr lang="en-US" sz="1400" dirty="0"/>
              <a:t>After Action:  Jen White took the lead to ensure HIPAA was maintained and worked with ED staff.  Staff did not speak with reporters.  Some staff suggested they needed more help but others felt it was manageable as no one was life threatening and when the influx occurred they knew what the exposure was.  Educate staff on patterns of patient presentation.  Could this have been caught sooner?</a:t>
            </a:r>
          </a:p>
          <a:p>
            <a:endParaRPr lang="en-US" sz="1400" dirty="0"/>
          </a:p>
        </p:txBody>
      </p:sp>
      <p:sp>
        <p:nvSpPr>
          <p:cNvPr id="3" name="Title 2">
            <a:extLst>
              <a:ext uri="{FF2B5EF4-FFF2-40B4-BE49-F238E27FC236}">
                <a16:creationId xmlns:a16="http://schemas.microsoft.com/office/drawing/2014/main" id="{7B768A6C-97A8-574E-3DCE-D65F2BFCE4BE}"/>
              </a:ext>
            </a:extLst>
          </p:cNvPr>
          <p:cNvSpPr>
            <a:spLocks noGrp="1"/>
          </p:cNvSpPr>
          <p:nvPr>
            <p:ph type="title"/>
          </p:nvPr>
        </p:nvSpPr>
        <p:spPr/>
        <p:txBody>
          <a:bodyPr/>
          <a:lstStyle/>
          <a:p>
            <a:r>
              <a:rPr lang="en-US" dirty="0"/>
              <a:t>Follow up to Exposure</a:t>
            </a:r>
          </a:p>
        </p:txBody>
      </p:sp>
    </p:spTree>
    <p:extLst>
      <p:ext uri="{BB962C8B-B14F-4D97-AF65-F5344CB8AC3E}">
        <p14:creationId xmlns:p14="http://schemas.microsoft.com/office/powerpoint/2010/main" val="705450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ECD153-0049-EFD2-6DE0-E43748B4BF17}"/>
              </a:ext>
            </a:extLst>
          </p:cNvPr>
          <p:cNvSpPr>
            <a:spLocks noGrp="1"/>
          </p:cNvSpPr>
          <p:nvPr>
            <p:ph idx="1"/>
          </p:nvPr>
        </p:nvSpPr>
        <p:spPr/>
        <p:txBody>
          <a:bodyPr>
            <a:normAutofit/>
          </a:bodyPr>
          <a:lstStyle/>
          <a:p>
            <a:r>
              <a:rPr lang="en-US" sz="1400" dirty="0"/>
              <a:t>Stakeholders:  Amy Hermes (IC), P. Cass, T. Strandlie, D. Brunner, N. Linnerud, R. Sarow, S. Armstrong, J. White, R. Tesmer, H. Kleinbrook, N. Rowin</a:t>
            </a:r>
          </a:p>
          <a:p>
            <a:r>
              <a:rPr lang="en-US" sz="1400" dirty="0"/>
              <a:t>House wide count of all available IV fluids and sterile waters.  Fluids were pulled to one holding area in each department to monitor usage.  Providers were notified to use IV fluids only if a patient was unable to tolerate PO.  Radiology stopped using mini bags.  </a:t>
            </a:r>
          </a:p>
          <a:p>
            <a:r>
              <a:rPr lang="en-US" sz="1400" dirty="0"/>
              <a:t>P. Cass notified Cardinal for assistance in obtaining IV fluids from them</a:t>
            </a:r>
          </a:p>
          <a:p>
            <a:r>
              <a:rPr lang="en-US" sz="1400" dirty="0"/>
              <a:t>Surgeries were not disrupted.  Weekly check in on available fluids and what was needed</a:t>
            </a:r>
          </a:p>
          <a:p>
            <a:r>
              <a:rPr lang="en-US" sz="1400" dirty="0"/>
              <a:t>Expired Fluids were being kept in the event they would be needed</a:t>
            </a:r>
          </a:p>
          <a:p>
            <a:r>
              <a:rPr lang="en-US" sz="1400" dirty="0"/>
              <a:t>Baxter restoration plan is ahead of schedule with full operation by end of December</a:t>
            </a:r>
          </a:p>
          <a:p>
            <a:r>
              <a:rPr lang="en-US" sz="1400" dirty="0"/>
              <a:t>P. Cass was able to secure IV fluids from Cardinal and were getting shipments in a timely manner</a:t>
            </a:r>
          </a:p>
          <a:p>
            <a:r>
              <a:rPr lang="en-US" sz="1400" dirty="0"/>
              <a:t>N. Rowin worked with EPIC to change orders to prevent over usage of IV fluids</a:t>
            </a:r>
          </a:p>
          <a:p>
            <a:r>
              <a:rPr lang="en-US" sz="1400" dirty="0"/>
              <a:t>Pharmacy was able to secure meds already mixed </a:t>
            </a:r>
          </a:p>
          <a:p>
            <a:r>
              <a:rPr lang="en-US" sz="1400" dirty="0"/>
              <a:t>11/19/2024  cautiously optimistic we will not experience a disruption of service</a:t>
            </a:r>
          </a:p>
          <a:p>
            <a:r>
              <a:rPr lang="en-US" sz="1400" dirty="0"/>
              <a:t>Lessons learned: Proactive in developing team to work collaboratively. Dacia, Nancee and Roberta came to meetings with accurate supplies available, what was coming in and what was being ordered.  Pauline and staff working with another vendor. Staff understanding the importance of conserving IV fluids for those truly in need.  Kept OR open, no cancelled cases. No areas noted for improvement.</a:t>
            </a:r>
          </a:p>
        </p:txBody>
      </p:sp>
      <p:sp>
        <p:nvSpPr>
          <p:cNvPr id="3" name="Title 2">
            <a:extLst>
              <a:ext uri="{FF2B5EF4-FFF2-40B4-BE49-F238E27FC236}">
                <a16:creationId xmlns:a16="http://schemas.microsoft.com/office/drawing/2014/main" id="{ED88B083-AE10-11C7-31A4-B2B9612D0FA6}"/>
              </a:ext>
            </a:extLst>
          </p:cNvPr>
          <p:cNvSpPr>
            <a:spLocks noGrp="1"/>
          </p:cNvSpPr>
          <p:nvPr>
            <p:ph type="title"/>
          </p:nvPr>
        </p:nvSpPr>
        <p:spPr/>
        <p:txBody>
          <a:bodyPr/>
          <a:lstStyle/>
          <a:p>
            <a:r>
              <a:rPr lang="en-US" dirty="0"/>
              <a:t>IV Fluid Conservation</a:t>
            </a:r>
          </a:p>
        </p:txBody>
      </p:sp>
    </p:spTree>
    <p:extLst>
      <p:ext uri="{BB962C8B-B14F-4D97-AF65-F5344CB8AC3E}">
        <p14:creationId xmlns:p14="http://schemas.microsoft.com/office/powerpoint/2010/main" val="4101531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Emergency management requirements is an ongoing process.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27812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9978">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68150">
                <a:tc>
                  <a:txBody>
                    <a:bodyPr/>
                    <a:lstStyle/>
                    <a:p>
                      <a:pPr>
                        <a:spcBef>
                          <a:spcPts val="0"/>
                        </a:spcBef>
                      </a:pPr>
                      <a:r>
                        <a:rPr lang="en-US" sz="1400" dirty="0"/>
                        <a:t>For both incidents – administration/management recognized the problem quickly and implemented strategies to decrease further disruption.</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463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2972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783609">
                <a:tc>
                  <a:txBody>
                    <a:bodyPr/>
                    <a:lstStyle/>
                    <a:p>
                      <a:pPr>
                        <a:spcBef>
                          <a:spcPts val="0"/>
                        </a:spcBef>
                      </a:pPr>
                      <a:r>
                        <a:rPr lang="en-US" sz="1400" dirty="0"/>
                        <a:t>The exposure situation utilized community partners, although it wasn’t related to injury but exposure to a chemical which is very rare.  We worked with Fire, PD, EMS and Public </a:t>
                      </a:r>
                      <a:r>
                        <a:rPr lang="en-US" sz="1400"/>
                        <a:t>health.</a:t>
                      </a: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34350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Services and Cardiopulmonary</a:t>
            </a:r>
          </a:p>
        </p:txBody>
      </p:sp>
      <p:sp>
        <p:nvSpPr>
          <p:cNvPr id="3" name="Subtitle 2"/>
          <p:cNvSpPr>
            <a:spLocks noGrp="1"/>
          </p:cNvSpPr>
          <p:nvPr>
            <p:ph type="subTitle" idx="1"/>
          </p:nvPr>
        </p:nvSpPr>
        <p:spPr/>
        <p:txBody>
          <a:bodyPr/>
          <a:lstStyle/>
          <a:p>
            <a:r>
              <a:rPr lang="en-US" dirty="0"/>
              <a:t>Medication Barcode Scanning Compliance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a:t>
                      </a:r>
                      <a:r>
                        <a:rPr lang="en-US" sz="1400" b="1" baseline="0" dirty="0" err="1">
                          <a:solidFill>
                            <a:srgbClr val="820000"/>
                          </a:solidFill>
                        </a:rPr>
                        <a:t>Date:August</a:t>
                      </a:r>
                      <a:r>
                        <a:rPr lang="en-US" sz="1400" b="1" baseline="0" dirty="0">
                          <a:solidFill>
                            <a:srgbClr val="820000"/>
                          </a:solidFill>
                        </a:rPr>
                        <a:t> 27</a:t>
                      </a:r>
                      <a:r>
                        <a:rPr lang="en-US" sz="1400" b="1" baseline="30000" dirty="0">
                          <a:solidFill>
                            <a:srgbClr val="820000"/>
                          </a:solidFill>
                        </a:rPr>
                        <a:t>th</a:t>
                      </a:r>
                      <a:r>
                        <a:rPr lang="en-US" sz="1400" b="1" baseline="0" dirty="0">
                          <a:solidFill>
                            <a:srgbClr val="820000"/>
                          </a:solidFill>
                        </a:rPr>
                        <a:t>, 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December 17</a:t>
                      </a:r>
                      <a:r>
                        <a:rPr lang="en-US" sz="1400" b="1" baseline="30000" dirty="0">
                          <a:solidFill>
                            <a:srgbClr val="820000"/>
                          </a:solidFill>
                        </a:rPr>
                        <a:t>th</a:t>
                      </a:r>
                      <a:r>
                        <a:rPr lang="en-US" sz="1400" b="1" baseline="0" dirty="0">
                          <a:solidFill>
                            <a:srgbClr val="820000"/>
                          </a:solidFill>
                        </a:rPr>
                        <a:t>,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619195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95 %</a:t>
                      </a:r>
                    </a:p>
                    <a:p>
                      <a:pPr>
                        <a:spcBef>
                          <a:spcPts val="0"/>
                        </a:spcBef>
                      </a:pPr>
                      <a:r>
                        <a:rPr lang="en-US" sz="1400" dirty="0"/>
                        <a:t>Current KOM Status: ED 95%, Cardiopulmonary 95%</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Tina Strandlie</a:t>
                      </a:r>
                    </a:p>
                    <a:p>
                      <a:r>
                        <a:rPr lang="en-US" sz="1400" dirty="0"/>
                        <a:t>Members:</a:t>
                      </a:r>
                      <a:r>
                        <a:rPr lang="en-US" sz="1400" baseline="0" dirty="0"/>
                        <a:t> Pauline Cass and ER/Cardiopulmonary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58787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273733">
                <a:tc>
                  <a:txBody>
                    <a:bodyPr/>
                    <a:lstStyle/>
                    <a:p>
                      <a:pPr>
                        <a:spcBef>
                          <a:spcPts val="0"/>
                        </a:spcBef>
                      </a:pPr>
                      <a:r>
                        <a:rPr lang="en-US" sz="1400" baseline="0" dirty="0"/>
                        <a:t>Pharmacy is now able to run reports on compliancy of scanning patients and the medication.  </a:t>
                      </a:r>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093611"/>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495306">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362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This is a safety feature that all staff should be following.  It also ensures correct charges are dropping for the patient and medication.</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481815" y="448717"/>
            <a:ext cx="504825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Unicode"/>
                <a:ea typeface="+mn-ea"/>
                <a:cs typeface="+mn-cs"/>
              </a:rPr>
              <a:t>Medication Barcode Scanning Compliance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3566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1122745" y="1213469"/>
          <a:ext cx="9073224" cy="4218456"/>
        </p:xfrm>
        <a:graphic>
          <a:graphicData uri="http://schemas.openxmlformats.org/drawingml/2006/table">
            <a:tbl>
              <a:tblPr firstRow="1" bandRow="1">
                <a:tableStyleId>{6E25E649-3F16-4E02-A733-19D2CDBF48F0}</a:tableStyleId>
              </a:tblPr>
              <a:tblGrid>
                <a:gridCol w="2901981">
                  <a:extLst>
                    <a:ext uri="{9D8B030D-6E8A-4147-A177-3AD203B41FA5}">
                      <a16:colId xmlns:a16="http://schemas.microsoft.com/office/drawing/2014/main" val="20000"/>
                    </a:ext>
                  </a:extLst>
                </a:gridCol>
                <a:gridCol w="2901981">
                  <a:extLst>
                    <a:ext uri="{9D8B030D-6E8A-4147-A177-3AD203B41FA5}">
                      <a16:colId xmlns:a16="http://schemas.microsoft.com/office/drawing/2014/main" val="20001"/>
                    </a:ext>
                  </a:extLst>
                </a:gridCol>
                <a:gridCol w="3269262">
                  <a:extLst>
                    <a:ext uri="{9D8B030D-6E8A-4147-A177-3AD203B41FA5}">
                      <a16:colId xmlns:a16="http://schemas.microsoft.com/office/drawing/2014/main" val="20002"/>
                    </a:ext>
                  </a:extLst>
                </a:gridCol>
              </a:tblGrid>
              <a:tr h="304274">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273301">
                <a:tc>
                  <a:txBody>
                    <a:bodyPr/>
                    <a:lstStyle/>
                    <a:p>
                      <a:r>
                        <a:rPr lang="en-US" sz="1200" dirty="0"/>
                        <a:t>First report of medication scanning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Determine who is not compliant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August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532480">
                <a:tc>
                  <a:txBody>
                    <a:bodyPr/>
                    <a:lstStyle/>
                    <a:p>
                      <a:r>
                        <a:rPr lang="en-US" sz="1200" dirty="0"/>
                        <a:t>Cardiopulmonary workflow</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Determine why patient/meds are not scanned. IT said the scanner is fixed RT says it is not.  </a:t>
                      </a:r>
                    </a:p>
                    <a:p>
                      <a:r>
                        <a:rPr lang="en-US" sz="1200" dirty="0">
                          <a:solidFill>
                            <a:srgbClr val="FF0000"/>
                          </a:solidFill>
                        </a:rPr>
                        <a:t>Scanner fixed in stress lab</a:t>
                      </a:r>
                    </a:p>
                    <a:p>
                      <a:r>
                        <a:rPr lang="en-US" sz="1200" dirty="0">
                          <a:solidFill>
                            <a:srgbClr val="FF0000"/>
                          </a:solidFill>
                        </a:rPr>
                        <a:t>Medication not scanned is the IV flush after </a:t>
                      </a:r>
                      <a:r>
                        <a:rPr lang="en-US" sz="1200" dirty="0" err="1">
                          <a:solidFill>
                            <a:srgbClr val="FF0000"/>
                          </a:solidFill>
                        </a:rPr>
                        <a:t>Lexiscan</a:t>
                      </a:r>
                      <a:r>
                        <a:rPr lang="en-US" sz="1200" dirty="0">
                          <a:solidFill>
                            <a:srgbClr val="FF0000"/>
                          </a:solidFill>
                        </a:rPr>
                        <a:t> admin</a:t>
                      </a:r>
                    </a:p>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749576">
                <a:tc>
                  <a:txBody>
                    <a:bodyPr/>
                    <a:lstStyle/>
                    <a:p>
                      <a:r>
                        <a:rPr lang="en-US" sz="1200" dirty="0"/>
                        <a:t>No reason why med or patient was documented.  This has improved to get to root cause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Patient not scanned without reason was 24%, down to 11%</a:t>
                      </a:r>
                    </a:p>
                    <a:p>
                      <a:r>
                        <a:rPr lang="en-US" sz="1200" dirty="0">
                          <a:solidFill>
                            <a:srgbClr val="FF0000"/>
                          </a:solidFill>
                        </a:rPr>
                        <a:t>Med not scanned without a reason was 33%, down to 17%</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October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80343">
                <a:tc>
                  <a:txBody>
                    <a:bodyPr/>
                    <a:lstStyle/>
                    <a:p>
                      <a:r>
                        <a:rPr lang="en-US" sz="1200" dirty="0"/>
                        <a:t>Email to staff that have the most missed scans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Awareness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August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6668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r>
              <a:rPr lang="en-US" sz="1400" dirty="0"/>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algn="ctr"/>
            <a:r>
              <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Table 6">
            <a:extLst>
              <a:ext uri="{FF2B5EF4-FFF2-40B4-BE49-F238E27FC236}">
                <a16:creationId xmlns:a16="http://schemas.microsoft.com/office/drawing/2014/main" id="{8E8F6FD6-6D98-1BBE-5469-72BB737F8DC4}"/>
              </a:ext>
            </a:extLst>
          </p:cNvPr>
          <p:cNvGraphicFramePr>
            <a:graphicFrameLocks noGrp="1"/>
          </p:cNvGraphicFramePr>
          <p:nvPr>
            <p:extLst>
              <p:ext uri="{D42A27DB-BD31-4B8C-83A1-F6EECF244321}">
                <p14:modId xmlns:p14="http://schemas.microsoft.com/office/powerpoint/2010/main" val="2543783308"/>
              </p:ext>
            </p:extLst>
          </p:nvPr>
        </p:nvGraphicFramePr>
        <p:xfrm>
          <a:off x="1125415" y="1504385"/>
          <a:ext cx="9831753" cy="4437620"/>
        </p:xfrm>
        <a:graphic>
          <a:graphicData uri="http://schemas.openxmlformats.org/drawingml/2006/table">
            <a:tbl>
              <a:tblPr firstRow="1" bandRow="1">
                <a:tableStyleId>{5C22544A-7EE6-4342-B048-85BDC9FD1C3A}</a:tableStyleId>
              </a:tblPr>
              <a:tblGrid>
                <a:gridCol w="4665785">
                  <a:extLst>
                    <a:ext uri="{9D8B030D-6E8A-4147-A177-3AD203B41FA5}">
                      <a16:colId xmlns:a16="http://schemas.microsoft.com/office/drawing/2014/main" val="3238068611"/>
                    </a:ext>
                  </a:extLst>
                </a:gridCol>
                <a:gridCol w="2602523">
                  <a:extLst>
                    <a:ext uri="{9D8B030D-6E8A-4147-A177-3AD203B41FA5}">
                      <a16:colId xmlns:a16="http://schemas.microsoft.com/office/drawing/2014/main" val="3855580704"/>
                    </a:ext>
                  </a:extLst>
                </a:gridCol>
                <a:gridCol w="2563445">
                  <a:extLst>
                    <a:ext uri="{9D8B030D-6E8A-4147-A177-3AD203B41FA5}">
                      <a16:colId xmlns:a16="http://schemas.microsoft.com/office/drawing/2014/main" val="524609281"/>
                    </a:ext>
                  </a:extLst>
                </a:gridCol>
              </a:tblGrid>
              <a:tr h="341700">
                <a:tc>
                  <a:txBody>
                    <a:bodyPr/>
                    <a:lstStyle/>
                    <a:p>
                      <a:r>
                        <a:rPr lang="en-US" dirty="0"/>
                        <a:t>Action Item</a:t>
                      </a:r>
                    </a:p>
                  </a:txBody>
                  <a:tcPr/>
                </a:tc>
                <a:tc>
                  <a:txBody>
                    <a:bodyPr/>
                    <a:lstStyle/>
                    <a:p>
                      <a:r>
                        <a:rPr lang="en-US" dirty="0"/>
                        <a:t>Due Date</a:t>
                      </a:r>
                    </a:p>
                  </a:txBody>
                  <a:tcPr/>
                </a:tc>
                <a:tc>
                  <a:txBody>
                    <a:bodyPr/>
                    <a:lstStyle/>
                    <a:p>
                      <a:r>
                        <a:rPr lang="en-US" dirty="0"/>
                        <a:t>Goal Met</a:t>
                      </a:r>
                    </a:p>
                  </a:txBody>
                  <a:tcPr/>
                </a:tc>
                <a:extLst>
                  <a:ext uri="{0D108BD9-81ED-4DB2-BD59-A6C34878D82A}">
                    <a16:rowId xmlns:a16="http://schemas.microsoft.com/office/drawing/2014/main" val="246809875"/>
                  </a:ext>
                </a:extLst>
              </a:tr>
              <a:tr h="545401">
                <a:tc>
                  <a:txBody>
                    <a:bodyPr/>
                    <a:lstStyle/>
                    <a:p>
                      <a:r>
                        <a:rPr lang="en-US" sz="1200" b="0" dirty="0">
                          <a:solidFill>
                            <a:schemeClr val="tx1"/>
                          </a:solidFill>
                        </a:rPr>
                        <a:t>IP Manager to work with CNO and nurse leaders to determine need to pre- and post- task rating system.  Is this a regulatory requirement?</a:t>
                      </a:r>
                    </a:p>
                  </a:txBody>
                  <a:tcPr/>
                </a:tc>
                <a:tc>
                  <a:txBody>
                    <a:bodyPr/>
                    <a:lstStyle/>
                    <a:p>
                      <a:r>
                        <a:rPr lang="en-US" sz="1200" b="0" dirty="0">
                          <a:solidFill>
                            <a:schemeClr val="tx1"/>
                          </a:solidFill>
                        </a:rPr>
                        <a:t>December 1</a:t>
                      </a:r>
                      <a:r>
                        <a:rPr lang="en-US" sz="1200" b="0" baseline="30000" dirty="0">
                          <a:solidFill>
                            <a:schemeClr val="tx1"/>
                          </a:solidFill>
                        </a:rPr>
                        <a:t>st</a:t>
                      </a:r>
                      <a:r>
                        <a:rPr lang="en-US" sz="1200" b="0" dirty="0">
                          <a:solidFill>
                            <a:schemeClr val="tx1"/>
                          </a:solidFill>
                        </a:rPr>
                        <a:t>, 2024.</a:t>
                      </a:r>
                    </a:p>
                  </a:txBody>
                  <a:tcPr/>
                </a:tc>
                <a:tc>
                  <a:txBody>
                    <a:bodyPr/>
                    <a:lstStyle/>
                    <a:p>
                      <a:r>
                        <a:rPr lang="en-US" sz="1200" b="0" dirty="0">
                          <a:solidFill>
                            <a:schemeClr val="tx1"/>
                          </a:solidFill>
                        </a:rPr>
                        <a:t>Goal Met.</a:t>
                      </a:r>
                    </a:p>
                  </a:txBody>
                  <a:tcPr>
                    <a:solidFill>
                      <a:srgbClr val="92D050"/>
                    </a:solidFill>
                  </a:tcPr>
                </a:tc>
                <a:extLst>
                  <a:ext uri="{0D108BD9-81ED-4DB2-BD59-A6C34878D82A}">
                    <a16:rowId xmlns:a16="http://schemas.microsoft.com/office/drawing/2014/main" val="513098343"/>
                  </a:ext>
                </a:extLst>
              </a:tr>
              <a:tr h="857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Nurse Leaders to consider request of project team to utilize assistance of Clinical Nurse to assist with onboarding process.</a:t>
                      </a:r>
                    </a:p>
                    <a:p>
                      <a:endParaRPr lang="en-US" sz="1200" b="0" dirty="0">
                        <a:solidFill>
                          <a:schemeClr val="tx1"/>
                        </a:solidFill>
                      </a:endParaRPr>
                    </a:p>
                  </a:txBody>
                  <a:tcPr/>
                </a:tc>
                <a:tc>
                  <a:txBody>
                    <a:bodyPr/>
                    <a:lstStyle/>
                    <a:p>
                      <a:r>
                        <a:rPr lang="en-US" sz="1200" b="0" dirty="0">
                          <a:solidFill>
                            <a:schemeClr val="tx1"/>
                          </a:solidFill>
                        </a:rPr>
                        <a:t>December 10</a:t>
                      </a:r>
                      <a:r>
                        <a:rPr lang="en-US" sz="1200" b="0" baseline="30000" dirty="0">
                          <a:solidFill>
                            <a:schemeClr val="tx1"/>
                          </a:solidFill>
                        </a:rPr>
                        <a:t>th</a:t>
                      </a:r>
                      <a:r>
                        <a:rPr lang="en-US" sz="1200" b="0" dirty="0">
                          <a:solidFill>
                            <a:schemeClr val="tx1"/>
                          </a:solidFill>
                        </a:rPr>
                        <a:t>, 2024.</a:t>
                      </a:r>
                    </a:p>
                  </a:txBody>
                  <a:tcPr/>
                </a:tc>
                <a:tc>
                  <a:txBody>
                    <a:bodyPr/>
                    <a:lstStyle/>
                    <a:p>
                      <a:r>
                        <a:rPr lang="en-US" sz="1200" b="0" dirty="0">
                          <a:solidFill>
                            <a:schemeClr val="tx1"/>
                          </a:solidFill>
                        </a:rPr>
                        <a:t>In Progress</a:t>
                      </a:r>
                    </a:p>
                  </a:txBody>
                  <a:tcPr>
                    <a:solidFill>
                      <a:srgbClr val="FFFF00"/>
                    </a:solidFill>
                  </a:tcPr>
                </a:tc>
                <a:extLst>
                  <a:ext uri="{0D108BD9-81ED-4DB2-BD59-A6C34878D82A}">
                    <a16:rowId xmlns:a16="http://schemas.microsoft.com/office/drawing/2014/main" val="3115810772"/>
                  </a:ext>
                </a:extLst>
              </a:tr>
              <a:tr h="857945">
                <a:tc>
                  <a:txBody>
                    <a:bodyPr/>
                    <a:lstStyle/>
                    <a:p>
                      <a:r>
                        <a:rPr lang="en-US" sz="1200" dirty="0"/>
                        <a:t>Invite Clinical Nurse to next Project Meeting (January 15</a:t>
                      </a:r>
                      <a:r>
                        <a:rPr lang="en-US" sz="1200" baseline="30000" dirty="0"/>
                        <a:t>th</a:t>
                      </a:r>
                      <a:r>
                        <a:rPr lang="en-US" sz="1200" dirty="0"/>
                        <a:t>) if appropriate. </a:t>
                      </a:r>
                    </a:p>
                  </a:txBody>
                  <a:tcPr/>
                </a:tc>
                <a:tc>
                  <a:txBody>
                    <a:bodyPr/>
                    <a:lstStyle/>
                    <a:p>
                      <a:r>
                        <a:rPr lang="en-US" sz="1200" dirty="0"/>
                        <a:t>December 10</a:t>
                      </a:r>
                      <a:r>
                        <a:rPr lang="en-US" sz="1200" baseline="30000" dirty="0"/>
                        <a:t>th</a:t>
                      </a:r>
                      <a:r>
                        <a:rPr lang="en-US" sz="1200" dirty="0"/>
                        <a:t>, 2024.</a:t>
                      </a:r>
                    </a:p>
                  </a:txBody>
                  <a:tcPr/>
                </a:tc>
                <a:tc>
                  <a:txBody>
                    <a:bodyPr/>
                    <a:lstStyle/>
                    <a:p>
                      <a:r>
                        <a:rPr lang="en-US" sz="1200" dirty="0"/>
                        <a:t>In Progress</a:t>
                      </a:r>
                    </a:p>
                  </a:txBody>
                  <a:tcPr>
                    <a:solidFill>
                      <a:srgbClr val="FFFF00"/>
                    </a:solidFill>
                  </a:tcPr>
                </a:tc>
                <a:extLst>
                  <a:ext uri="{0D108BD9-81ED-4DB2-BD59-A6C34878D82A}">
                    <a16:rowId xmlns:a16="http://schemas.microsoft.com/office/drawing/2014/main" val="4111941956"/>
                  </a:ext>
                </a:extLst>
              </a:tr>
              <a:tr h="857945">
                <a:tc>
                  <a:txBody>
                    <a:bodyPr/>
                    <a:lstStyle/>
                    <a:p>
                      <a:r>
                        <a:rPr lang="en-US" sz="1200" dirty="0"/>
                        <a:t>Implement new RN orientation checklist with new RN employee</a:t>
                      </a:r>
                    </a:p>
                  </a:txBody>
                  <a:tcPr/>
                </a:tc>
                <a:tc>
                  <a:txBody>
                    <a:bodyPr/>
                    <a:lstStyle/>
                    <a:p>
                      <a:r>
                        <a:rPr lang="en-US" sz="1200" dirty="0"/>
                        <a:t>March 2025.</a:t>
                      </a:r>
                    </a:p>
                  </a:txBody>
                  <a:tcPr/>
                </a:tc>
                <a:tc>
                  <a:txBody>
                    <a:bodyPr/>
                    <a:lstStyle/>
                    <a:p>
                      <a:endParaRPr lang="en-US" sz="1200" dirty="0"/>
                    </a:p>
                  </a:txBody>
                  <a:tcPr>
                    <a:solidFill>
                      <a:srgbClr val="FF0000"/>
                    </a:solidFill>
                  </a:tcPr>
                </a:tc>
                <a:extLst>
                  <a:ext uri="{0D108BD9-81ED-4DB2-BD59-A6C34878D82A}">
                    <a16:rowId xmlns:a16="http://schemas.microsoft.com/office/drawing/2014/main" val="3918778100"/>
                  </a:ext>
                </a:extLst>
              </a:tr>
              <a:tr h="857945">
                <a:tc>
                  <a:txBody>
                    <a:bodyPr/>
                    <a:lstStyle/>
                    <a:p>
                      <a:r>
                        <a:rPr lang="en-US" sz="1200" dirty="0"/>
                        <a:t>Recreate process to address CNA, HUC, CM, and Social Work checklists</a:t>
                      </a:r>
                    </a:p>
                  </a:txBody>
                  <a:tcPr/>
                </a:tc>
                <a:tc>
                  <a:txBody>
                    <a:bodyPr/>
                    <a:lstStyle/>
                    <a:p>
                      <a:r>
                        <a:rPr lang="en-US" sz="1200" dirty="0"/>
                        <a:t>TBD</a:t>
                      </a:r>
                    </a:p>
                  </a:txBody>
                  <a:tcPr/>
                </a:tc>
                <a:tc>
                  <a:txBody>
                    <a:bodyPr/>
                    <a:lstStyle/>
                    <a:p>
                      <a:endParaRPr lang="en-US" sz="1200" baseline="0" dirty="0">
                        <a:solidFill>
                          <a:srgbClr val="FF0000"/>
                        </a:solidFill>
                      </a:endParaRPr>
                    </a:p>
                  </a:txBody>
                  <a:tcPr>
                    <a:solidFill>
                      <a:srgbClr val="FF0000"/>
                    </a:solidFill>
                  </a:tcPr>
                </a:tc>
                <a:extLst>
                  <a:ext uri="{0D108BD9-81ED-4DB2-BD59-A6C34878D82A}">
                    <a16:rowId xmlns:a16="http://schemas.microsoft.com/office/drawing/2014/main" val="335788667"/>
                  </a:ext>
                </a:extLst>
              </a:tr>
            </a:tbl>
          </a:graphicData>
        </a:graphic>
      </p:graphicFrame>
    </p:spTree>
    <p:extLst>
      <p:ext uri="{BB962C8B-B14F-4D97-AF65-F5344CB8AC3E}">
        <p14:creationId xmlns:p14="http://schemas.microsoft.com/office/powerpoint/2010/main" val="2911539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Patient and Medication Scanning Compliance By RN (RN 5 and 9 did not work during time frame)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Chart 3">
            <a:extLst>
              <a:ext uri="{FF2B5EF4-FFF2-40B4-BE49-F238E27FC236}">
                <a16:creationId xmlns:a16="http://schemas.microsoft.com/office/drawing/2014/main" id="{CF23F857-DA46-417D-B2E6-B6E64C588D99}"/>
              </a:ext>
            </a:extLst>
          </p:cNvPr>
          <p:cNvGraphicFramePr>
            <a:graphicFrameLocks/>
          </p:cNvGraphicFramePr>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6609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Patient and Medication Scanning Compliance By </a:t>
            </a:r>
            <a:r>
              <a:rPr kumimoji="0" lang="en-US" sz="1400" b="0" i="0" u="none" strike="noStrike" kern="1200" cap="none" spc="0" normalizeH="0" baseline="0" noProof="0" dirty="0" err="1">
                <a:ln>
                  <a:noFill/>
                </a:ln>
                <a:solidFill>
                  <a:prstClr val="black"/>
                </a:solidFill>
                <a:effectLst/>
                <a:uLnTx/>
                <a:uFillTx/>
                <a:latin typeface="Lucida Sans Unicode"/>
                <a:ea typeface="+mn-ea"/>
                <a:cs typeface="+mn-cs"/>
              </a:rPr>
              <a:t>Cardiopulm</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staff.  Month of October</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Chart 3">
            <a:extLst>
              <a:ext uri="{FF2B5EF4-FFF2-40B4-BE49-F238E27FC236}">
                <a16:creationId xmlns:a16="http://schemas.microsoft.com/office/drawing/2014/main" id="{40289556-111B-299F-1051-C6B7BE65A379}"/>
              </a:ext>
            </a:extLst>
          </p:cNvPr>
          <p:cNvGraphicFramePr>
            <a:graphicFrameLocks/>
          </p:cNvGraphicFramePr>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5581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Yes.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46821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9978">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68150">
                <a:tc>
                  <a:txBody>
                    <a:bodyPr/>
                    <a:lstStyle/>
                    <a:p>
                      <a:pPr>
                        <a:spcBef>
                          <a:spcPts val="0"/>
                        </a:spcBef>
                      </a:pPr>
                      <a:r>
                        <a:rPr lang="en-US" sz="1400" dirty="0"/>
                        <a:t>Staff need to notify pharmacy or put in ticket if bar code scanner not working.  Staff need to be proactive putting reasons why scanning didn’t work (medication and/or patient)</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All staff did an amazing job of recognizing the importance of scanning.  Due to emergency situations the ER will never be at 100%.  Cardiopulmonary staff have change context to get to cardiology clinic to scan med/patient or it doesn’t flow.  Prior to the Stress Test they have to change context back to </a:t>
                      </a:r>
                      <a:r>
                        <a:rPr lang="en-US" sz="1400"/>
                        <a:t>enter data.</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64105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Specialty Clinic </a:t>
            </a:r>
          </a:p>
        </p:txBody>
      </p:sp>
      <p:sp>
        <p:nvSpPr>
          <p:cNvPr id="3" name="Subtitle 2"/>
          <p:cNvSpPr>
            <a:spLocks noGrp="1"/>
          </p:cNvSpPr>
          <p:nvPr>
            <p:ph type="subTitle" idx="1"/>
          </p:nvPr>
        </p:nvSpPr>
        <p:spPr/>
        <p:txBody>
          <a:bodyPr/>
          <a:lstStyle/>
          <a:p>
            <a:r>
              <a:rPr lang="en-US" b="0" i="0" dirty="0">
                <a:solidFill>
                  <a:srgbClr val="0D0D0D"/>
                </a:solidFill>
                <a:effectLst/>
                <a:latin typeface="Söhne"/>
              </a:rPr>
              <a:t>Strengthening Skills- Vasectomy Clinic</a:t>
            </a:r>
            <a:endParaRPr lang="en-US" dirty="0"/>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5/28/2024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12/3/2024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70171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9929085" cy="1011874"/>
        </p:xfrm>
        <a:graphic>
          <a:graphicData uri="http://schemas.openxmlformats.org/drawingml/2006/table">
            <a:tbl>
              <a:tblPr firstRow="1" bandRow="1">
                <a:tableStyleId>{6E25E649-3F16-4E02-A733-19D2CDBF48F0}</a:tableStyleId>
              </a:tblPr>
              <a:tblGrid>
                <a:gridCol w="9929085">
                  <a:extLst>
                    <a:ext uri="{9D8B030D-6E8A-4147-A177-3AD203B41FA5}">
                      <a16:colId xmlns:a16="http://schemas.microsoft.com/office/drawing/2014/main" val="20000"/>
                    </a:ext>
                  </a:extLst>
                </a:gridCol>
              </a:tblGrid>
              <a:tr h="209651">
                <a:tc>
                  <a:txBody>
                    <a:bodyPr/>
                    <a:lstStyle/>
                    <a:p>
                      <a:r>
                        <a:rPr lang="en-US" sz="1300" u="sng" dirty="0"/>
                        <a:t>Goal(s): </a:t>
                      </a:r>
                      <a:r>
                        <a:rPr lang="en-US" sz="1300" b="0" dirty="0"/>
                        <a:t>What are you trying to accomplish?</a:t>
                      </a:r>
                    </a:p>
                  </a:txBody>
                  <a:tcPr/>
                </a:tc>
                <a:extLst>
                  <a:ext uri="{0D108BD9-81ED-4DB2-BD59-A6C34878D82A}">
                    <a16:rowId xmlns:a16="http://schemas.microsoft.com/office/drawing/2014/main" val="10000"/>
                  </a:ext>
                </a:extLst>
              </a:tr>
              <a:tr h="722314">
                <a:tc>
                  <a:txBody>
                    <a:bodyPr/>
                    <a:lstStyle/>
                    <a:p>
                      <a:pPr>
                        <a:spcBef>
                          <a:spcPts val="0"/>
                        </a:spcBef>
                      </a:pPr>
                      <a:r>
                        <a:rPr lang="en-US" sz="1300" dirty="0"/>
                        <a:t>KOM Target: 100% </a:t>
                      </a:r>
                    </a:p>
                    <a:p>
                      <a:pPr>
                        <a:spcBef>
                          <a:spcPts val="0"/>
                        </a:spcBef>
                      </a:pPr>
                      <a:r>
                        <a:rPr lang="en-US" sz="1300" dirty="0"/>
                        <a:t>Current KOM Status:</a:t>
                      </a:r>
                      <a:r>
                        <a:rPr lang="en-US" sz="1300" b="1" dirty="0">
                          <a:solidFill>
                            <a:srgbClr val="FF0000"/>
                          </a:solidFill>
                        </a:rPr>
                        <a:t> 2 of 6 staff have completed all competency requirements.  </a:t>
                      </a:r>
                      <a:endParaRPr lang="en-US" sz="1300" dirty="0"/>
                    </a:p>
                    <a:p>
                      <a:pPr>
                        <a:spcBef>
                          <a:spcPts val="0"/>
                        </a:spcBef>
                      </a:pPr>
                      <a:endParaRPr lang="en-US" sz="13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399024"/>
          <a:ext cx="9919064" cy="823498"/>
        </p:xfrm>
        <a:graphic>
          <a:graphicData uri="http://schemas.openxmlformats.org/drawingml/2006/table">
            <a:tbl>
              <a:tblPr firstRow="1" bandRow="1">
                <a:tableStyleId>{6E25E649-3F16-4E02-A733-19D2CDBF48F0}</a:tableStyleId>
              </a:tblPr>
              <a:tblGrid>
                <a:gridCol w="9919064">
                  <a:extLst>
                    <a:ext uri="{9D8B030D-6E8A-4147-A177-3AD203B41FA5}">
                      <a16:colId xmlns:a16="http://schemas.microsoft.com/office/drawing/2014/main" val="20000"/>
                    </a:ext>
                  </a:extLst>
                </a:gridCol>
              </a:tblGrid>
              <a:tr h="310718">
                <a:tc>
                  <a:txBody>
                    <a:bodyPr/>
                    <a:lstStyle/>
                    <a:p>
                      <a:r>
                        <a:rPr lang="en-US" sz="1300" u="sng" dirty="0"/>
                        <a:t>Team:</a:t>
                      </a:r>
                    </a:p>
                  </a:txBody>
                  <a:tcPr/>
                </a:tc>
                <a:extLst>
                  <a:ext uri="{0D108BD9-81ED-4DB2-BD59-A6C34878D82A}">
                    <a16:rowId xmlns:a16="http://schemas.microsoft.com/office/drawing/2014/main" val="10000"/>
                  </a:ext>
                </a:extLst>
              </a:tr>
              <a:tr h="512780">
                <a:tc>
                  <a:txBody>
                    <a:bodyPr/>
                    <a:lstStyle/>
                    <a:p>
                      <a:r>
                        <a:rPr lang="en-US" sz="1300" dirty="0"/>
                        <a:t>Project Leader: </a:t>
                      </a:r>
                      <a:r>
                        <a:rPr lang="en-US" sz="1300" baseline="0" dirty="0"/>
                        <a:t>Tina Strandlie</a:t>
                      </a:r>
                      <a:endParaRPr lang="en-US" sz="1300" dirty="0"/>
                    </a:p>
                    <a:p>
                      <a:r>
                        <a:rPr lang="en-US" sz="1300" dirty="0"/>
                        <a:t>Members: Maren Stephens</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46620" y="2244344"/>
          <a:ext cx="9919064" cy="3154680"/>
        </p:xfrm>
        <a:graphic>
          <a:graphicData uri="http://schemas.openxmlformats.org/drawingml/2006/table">
            <a:tbl>
              <a:tblPr firstRow="1" bandRow="1">
                <a:tableStyleId>{6E25E649-3F16-4E02-A733-19D2CDBF48F0}</a:tableStyleId>
              </a:tblPr>
              <a:tblGrid>
                <a:gridCol w="4959532">
                  <a:extLst>
                    <a:ext uri="{9D8B030D-6E8A-4147-A177-3AD203B41FA5}">
                      <a16:colId xmlns:a16="http://schemas.microsoft.com/office/drawing/2014/main" val="20000"/>
                    </a:ext>
                  </a:extLst>
                </a:gridCol>
                <a:gridCol w="4959532">
                  <a:extLst>
                    <a:ext uri="{9D8B030D-6E8A-4147-A177-3AD203B41FA5}">
                      <a16:colId xmlns:a16="http://schemas.microsoft.com/office/drawing/2014/main" val="2418644612"/>
                    </a:ext>
                  </a:extLst>
                </a:gridCol>
              </a:tblGrid>
              <a:tr h="623740">
                <a:tc>
                  <a:txBody>
                    <a:bodyPr/>
                    <a:lstStyle/>
                    <a:p>
                      <a:pPr algn="just"/>
                      <a:r>
                        <a:rPr lang="en-US" sz="1300" u="sng" dirty="0"/>
                        <a:t>Background: </a:t>
                      </a:r>
                      <a:r>
                        <a:rPr lang="en-US" sz="1300" b="0" dirty="0"/>
                        <a:t>Explain what the original situation was. </a:t>
                      </a:r>
                    </a:p>
                    <a:p>
                      <a:r>
                        <a:rPr lang="en-US" sz="1300" b="0" dirty="0"/>
                        <a:t>Why was a change</a:t>
                      </a:r>
                      <a:r>
                        <a:rPr lang="en-US" sz="1300" b="0" baseline="0" dirty="0"/>
                        <a:t> recommended?  (e.g. variation, poor outcome, etc.)</a:t>
                      </a:r>
                      <a:endParaRPr lang="en-US" sz="13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sng" dirty="0"/>
                        <a:t>Driver: </a:t>
                      </a:r>
                      <a:r>
                        <a:rPr lang="en-US" sz="1300" u="sng" baseline="0" dirty="0"/>
                        <a:t> </a:t>
                      </a:r>
                      <a:r>
                        <a:rPr lang="en-US" sz="1300" b="0" baseline="0" dirty="0"/>
                        <a:t>Explain why the project is critical to SH.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baseline="0" dirty="0"/>
                        <a:t>Why does it relate to the strategic plan?</a:t>
                      </a:r>
                    </a:p>
                    <a:p>
                      <a:endParaRPr lang="en-US" sz="1300" b="0" dirty="0"/>
                    </a:p>
                  </a:txBody>
                  <a:tcPr/>
                </a:tc>
                <a:extLst>
                  <a:ext uri="{0D108BD9-81ED-4DB2-BD59-A6C34878D82A}">
                    <a16:rowId xmlns:a16="http://schemas.microsoft.com/office/drawing/2014/main" val="10000"/>
                  </a:ext>
                </a:extLst>
              </a:tr>
              <a:tr h="2415045">
                <a:tc>
                  <a:txBody>
                    <a:bodyPr/>
                    <a:lstStyle/>
                    <a:p>
                      <a:pPr>
                        <a:spcBef>
                          <a:spcPts val="0"/>
                        </a:spcBef>
                      </a:pPr>
                      <a:r>
                        <a:rPr lang="en-US" sz="1300" dirty="0"/>
                        <a:t>With nine different providers, each with unique practices and medication protocols, ensuring consistency becomes paramount to mitigate errors and enhance patient care. This QM project is to foster consistency and achieve exceptional patient care.</a:t>
                      </a:r>
                    </a:p>
                    <a:p>
                      <a:pPr>
                        <a:spcBef>
                          <a:spcPts val="0"/>
                        </a:spcBef>
                      </a:pPr>
                      <a:r>
                        <a:rPr lang="en-US" sz="1300" dirty="0"/>
                        <a:t>Recommended due to variation in provider protocols and a need for support staff to be fully competent in all aspects of the clinic workflow. </a:t>
                      </a:r>
                    </a:p>
                    <a:p>
                      <a:pPr>
                        <a:spcBef>
                          <a:spcPts val="0"/>
                        </a:spcBef>
                      </a:pPr>
                      <a:endParaRPr lang="en-US" sz="1300" dirty="0"/>
                    </a:p>
                    <a:p>
                      <a:pPr>
                        <a:spcBef>
                          <a:spcPts val="0"/>
                        </a:spcBef>
                      </a:pPr>
                      <a:r>
                        <a:rPr lang="en-US" sz="1300" dirty="0"/>
                        <a:t>Clinic</a:t>
                      </a:r>
                      <a:r>
                        <a:rPr lang="en-US" sz="1300" baseline="0" dirty="0"/>
                        <a:t> started October 2022-need for standardization/competency</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The driver behind implementing the QM Program in</a:t>
                      </a:r>
                      <a:r>
                        <a:rPr lang="en-US" sz="1300" baseline="0" dirty="0"/>
                        <a:t> the</a:t>
                      </a:r>
                      <a:r>
                        <a:rPr lang="en-US" sz="1300" dirty="0"/>
                        <a:t> Vasectomy Clinic is the need to ensure patient safety and improve the overall quality of care. With nine providers performing vasectomies, with varied protocols and administering different medications, there is a risk of inconsistency and errors. The primary goal of the program is to address these challenges by strengthening skills, fostering consistency, and minimizing the risk of errors. This will be achieved by implementing standardized protocols, providing comprehensive training, and promoting collaboration amongst the team.</a:t>
                      </a:r>
                    </a:p>
                    <a:p>
                      <a:pPr>
                        <a:spcBef>
                          <a:spcPts val="0"/>
                        </a:spcBef>
                      </a:pPr>
                      <a:endParaRPr lang="en-US" sz="13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0D0D"/>
                </a:solidFill>
                <a:effectLst/>
                <a:uLnTx/>
                <a:uFillTx/>
                <a:latin typeface="Söhne"/>
                <a:ea typeface="+mn-ea"/>
                <a:cs typeface="+mn-cs"/>
              </a:rPr>
              <a:t>NEW QM: Strengthening Skills - Vasectomy Clinic</a:t>
            </a:r>
            <a:endParaRPr kumimoji="0" lang="en-US" sz="14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58334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a:xfrm>
            <a:off x="609600" y="-278457"/>
            <a:ext cx="10972800" cy="1143000"/>
          </a:xfrm>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4893" y="-29000"/>
            <a:ext cx="885263" cy="882797"/>
          </a:xfrm>
          <a:prstGeom prst="rect">
            <a:avLst/>
          </a:prstGeom>
        </p:spPr>
      </p:pic>
      <p:graphicFrame>
        <p:nvGraphicFramePr>
          <p:cNvPr id="12" name="Table 11"/>
          <p:cNvGraphicFramePr>
            <a:graphicFrameLocks noGrp="1"/>
          </p:cNvGraphicFramePr>
          <p:nvPr/>
        </p:nvGraphicFramePr>
        <p:xfrm>
          <a:off x="321745" y="596685"/>
          <a:ext cx="11480214" cy="6276017"/>
        </p:xfrm>
        <a:graphic>
          <a:graphicData uri="http://schemas.openxmlformats.org/drawingml/2006/table">
            <a:tbl>
              <a:tblPr firstRow="1" bandRow="1">
                <a:tableStyleId>{6E25E649-3F16-4E02-A733-19D2CDBF48F0}</a:tableStyleId>
              </a:tblPr>
              <a:tblGrid>
                <a:gridCol w="2235834">
                  <a:extLst>
                    <a:ext uri="{9D8B030D-6E8A-4147-A177-3AD203B41FA5}">
                      <a16:colId xmlns:a16="http://schemas.microsoft.com/office/drawing/2014/main" val="20000"/>
                    </a:ext>
                  </a:extLst>
                </a:gridCol>
                <a:gridCol w="5913751">
                  <a:extLst>
                    <a:ext uri="{9D8B030D-6E8A-4147-A177-3AD203B41FA5}">
                      <a16:colId xmlns:a16="http://schemas.microsoft.com/office/drawing/2014/main" val="20001"/>
                    </a:ext>
                  </a:extLst>
                </a:gridCol>
                <a:gridCol w="3330629">
                  <a:extLst>
                    <a:ext uri="{9D8B030D-6E8A-4147-A177-3AD203B41FA5}">
                      <a16:colId xmlns:a16="http://schemas.microsoft.com/office/drawing/2014/main" val="20002"/>
                    </a:ext>
                  </a:extLst>
                </a:gridCol>
              </a:tblGrid>
              <a:tr h="224725">
                <a:tc>
                  <a:txBody>
                    <a:bodyPr/>
                    <a:lstStyle/>
                    <a:p>
                      <a:r>
                        <a:rPr lang="en-US" sz="12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553544">
                <a:tc>
                  <a:txBody>
                    <a:bodyPr/>
                    <a:lstStyle/>
                    <a:p>
                      <a:r>
                        <a:rPr lang="en-US" sz="1000" dirty="0"/>
                        <a:t>Protocol Implementation:</a:t>
                      </a:r>
                    </a:p>
                  </a:txBody>
                  <a:tcPr>
                    <a:lnR w="12700" cap="flat" cmpd="sng" algn="ctr">
                      <a:solidFill>
                        <a:schemeClr val="accent1">
                          <a:lumMod val="50000"/>
                        </a:schemeClr>
                      </a:solidFill>
                      <a:prstDash val="solid"/>
                      <a:round/>
                      <a:headEnd type="none" w="med" len="med"/>
                      <a:tailEnd type="none" w="med" len="med"/>
                    </a:lnR>
                  </a:tcPr>
                </a:tc>
                <a:tc>
                  <a:txBody>
                    <a:bodyPr/>
                    <a:lstStyle/>
                    <a:p>
                      <a:pPr marL="0" indent="0">
                        <a:buFont typeface="Arial" panose="020B0604020202020204" pitchFamily="34" charset="0"/>
                        <a:buNone/>
                      </a:pPr>
                      <a:r>
                        <a:rPr lang="en-US" sz="1000" dirty="0">
                          <a:solidFill>
                            <a:srgbClr val="FF0000"/>
                          </a:solidFill>
                        </a:rPr>
                        <a:t>Implementing standardized RN documentation as currently there is none.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baseline="0" dirty="0">
                          <a:solidFill>
                            <a:srgbClr val="FF0000"/>
                          </a:solidFill>
                        </a:rPr>
                        <a:t>Maren RN has received protocol/dot phrase and working with Valerie to implement.  Valerie obtained rights for Maren and other RNs in EPIC to complete this.  Valerie is doing this </a:t>
                      </a: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1018521">
                <a:tc>
                  <a:txBody>
                    <a:bodyPr/>
                    <a:lstStyle/>
                    <a:p>
                      <a:pPr marL="0" algn="l" rtl="0" eaLnBrk="1" latinLnBrk="0" hangingPunct="1"/>
                      <a:r>
                        <a:rPr kumimoji="0" lang="en-US" sz="1000" kern="1200" dirty="0">
                          <a:solidFill>
                            <a:schemeClr val="dk1"/>
                          </a:solidFill>
                          <a:latin typeface="+mn-lt"/>
                          <a:ea typeface="+mn-ea"/>
                          <a:cs typeface="+mn-cs"/>
                        </a:rPr>
                        <a:t>Medication Cards/Dual sign off</a:t>
                      </a:r>
                    </a:p>
                  </a:txBody>
                  <a:tcPr>
                    <a:lnR w="12700" cap="flat" cmpd="sng" algn="ctr">
                      <a:solidFill>
                        <a:schemeClr val="accent1">
                          <a:lumMod val="50000"/>
                        </a:schemeClr>
                      </a:solidFill>
                      <a:prstDash val="solid"/>
                      <a:round/>
                      <a:headEnd type="none" w="med" len="med"/>
                      <a:tailEnd type="none" w="med" len="med"/>
                    </a:lnR>
                  </a:tcPr>
                </a:tc>
                <a:tc>
                  <a:txBody>
                    <a:bodyPr/>
                    <a:lstStyle/>
                    <a:p>
                      <a:pPr marL="171450" indent="-171450">
                        <a:buFont typeface="Arial" panose="020B0604020202020204" pitchFamily="34" charset="0"/>
                        <a:buChar char="•"/>
                      </a:pPr>
                      <a:r>
                        <a:rPr lang="en-US" sz="1000" dirty="0">
                          <a:solidFill>
                            <a:srgbClr val="FF0000"/>
                          </a:solidFill>
                        </a:rPr>
                        <a:t>Working with pharmacy and Valerie Farnsworth to have this in EPIC.  Currently this is done on a piece of paper that is then cut in slices and added to the chart</a:t>
                      </a:r>
                      <a:r>
                        <a:rPr lang="en-US" sz="1000" dirty="0"/>
                        <a:t>.</a:t>
                      </a:r>
                    </a:p>
                    <a:p>
                      <a:pPr marL="171450" indent="-171450">
                        <a:buFont typeface="Arial" panose="020B0604020202020204" pitchFamily="34" charset="0"/>
                        <a:buChar char="•"/>
                      </a:pPr>
                      <a:r>
                        <a:rPr lang="en-US" sz="1000" dirty="0">
                          <a:solidFill>
                            <a:srgbClr val="FF0000"/>
                          </a:solidFill>
                        </a:rPr>
                        <a:t>Compounding medication competencies have been completed by all RNs except Maren RN, who will complete by November 20</a:t>
                      </a:r>
                      <a:r>
                        <a:rPr lang="en-US" sz="1000" baseline="30000" dirty="0">
                          <a:solidFill>
                            <a:srgbClr val="FF0000"/>
                          </a:solidFill>
                        </a:rPr>
                        <a:t>th</a:t>
                      </a:r>
                      <a:r>
                        <a:rPr lang="en-US" sz="1000" dirty="0">
                          <a:solidFill>
                            <a:srgbClr val="FF0000"/>
                          </a:solidFill>
                        </a:rPr>
                        <a:t>.  Other RNs have completed this as part of the requirement in other areas they work.</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171450" indent="-171450">
                        <a:buFont typeface="Arial" panose="020B0604020202020204" pitchFamily="34" charset="0"/>
                        <a:buChar char="•"/>
                      </a:pPr>
                      <a:r>
                        <a:rPr lang="en-US" sz="1000" dirty="0">
                          <a:solidFill>
                            <a:srgbClr val="FF0000"/>
                          </a:solidFill>
                        </a:rPr>
                        <a:t>By end of November.  A WOW (has a bar scanner on it) will be utilized during clinic.  It is not necessary for a 2</a:t>
                      </a:r>
                      <a:r>
                        <a:rPr lang="en-US" sz="1000" baseline="30000" dirty="0">
                          <a:solidFill>
                            <a:srgbClr val="FF0000"/>
                          </a:solidFill>
                        </a:rPr>
                        <a:t>nd</a:t>
                      </a:r>
                      <a:r>
                        <a:rPr lang="en-US" sz="1000" dirty="0">
                          <a:solidFill>
                            <a:srgbClr val="FF0000"/>
                          </a:solidFill>
                        </a:rPr>
                        <a:t> RN to sign off if it in EPIC</a:t>
                      </a:r>
                    </a:p>
                    <a:p>
                      <a:pPr marL="171450" indent="-171450">
                        <a:buFont typeface="Arial" panose="020B0604020202020204" pitchFamily="34" charset="0"/>
                        <a:buChar char="•"/>
                      </a:pP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483497">
                <a:tc>
                  <a:txBody>
                    <a:bodyPr/>
                    <a:lstStyle/>
                    <a:p>
                      <a:pPr marL="0" algn="l" rtl="0" eaLnBrk="1" latinLnBrk="0" hangingPunct="1"/>
                      <a:r>
                        <a:rPr kumimoji="0" lang="en-US" sz="1000" kern="1200" dirty="0">
                          <a:solidFill>
                            <a:schemeClr val="dk1"/>
                          </a:solidFill>
                          <a:latin typeface="+mn-lt"/>
                          <a:ea typeface="+mn-ea"/>
                          <a:cs typeface="+mn-cs"/>
                        </a:rPr>
                        <a:t>Regular Assessments</a:t>
                      </a:r>
                    </a:p>
                  </a:txBody>
                  <a:tcPr>
                    <a:lnR w="12700" cap="flat" cmpd="sng" algn="ctr">
                      <a:solidFill>
                        <a:schemeClr val="accent1">
                          <a:lumMod val="50000"/>
                        </a:schemeClr>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FF0000"/>
                          </a:solidFill>
                        </a:rPr>
                        <a:t>Vitals will be performed on all patients (based on protocols at SSM Urology clinic) and documented.  RN will document prep and discharge teaching in EPIC.  Provide consistency messaging to patient, if patient calls back other providers can see what occurred.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FF0000"/>
                          </a:solidFill>
                        </a:rPr>
                        <a:t>November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98552">
                <a:tc>
                  <a:txBody>
                    <a:bodyPr/>
                    <a:lstStyle/>
                    <a:p>
                      <a:r>
                        <a:rPr lang="en-US" sz="1000" dirty="0"/>
                        <a:t>Maintaining Sterile Technique</a:t>
                      </a:r>
                    </a:p>
                  </a:txBody>
                  <a:tcPr>
                    <a:lnR w="12700" cap="flat" cmpd="sng" algn="ctr">
                      <a:solidFill>
                        <a:schemeClr val="accent1">
                          <a:lumMod val="50000"/>
                        </a:schemeClr>
                      </a:solidFill>
                      <a:prstDash val="solid"/>
                      <a:round/>
                      <a:headEnd type="none" w="med" len="med"/>
                      <a:tailEnd type="none" w="med" len="med"/>
                    </a:lnR>
                  </a:tcPr>
                </a:tc>
                <a:tc>
                  <a:txBody>
                    <a:bodyPr/>
                    <a:lstStyle/>
                    <a:p>
                      <a:pPr marL="171450" indent="-171450">
                        <a:buFont typeface="Arial" panose="020B0604020202020204" pitchFamily="34" charset="0"/>
                        <a:buChar char="•"/>
                      </a:pPr>
                      <a:r>
                        <a:rPr lang="en-US" sz="1000" dirty="0">
                          <a:solidFill>
                            <a:srgbClr val="FF0000"/>
                          </a:solidFill>
                        </a:rPr>
                        <a:t>Two patients developed infections after the procedure.  Both were morbidly obese and a new prep procedure was put in place.  The patients did not develop a cellulitis and infection was caught early.  It was determined not to be related to instruments.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FF0000"/>
                          </a:solidFill>
                        </a:rPr>
                        <a:t>Same provider for both patients but new prep will be done on all patients starting 11/15/24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553544">
                <a:tc>
                  <a:txBody>
                    <a:bodyPr/>
                    <a:lstStyle/>
                    <a:p>
                      <a:r>
                        <a:rPr lang="en-US" sz="1000" dirty="0"/>
                        <a:t>Performance Monitoring:</a:t>
                      </a:r>
                    </a:p>
                  </a:txBody>
                  <a:tcPr>
                    <a:lnR w="12700" cap="flat" cmpd="sng" algn="ctr">
                      <a:solidFill>
                        <a:schemeClr val="accent1">
                          <a:lumMod val="50000"/>
                        </a:schemeClr>
                      </a:solidFill>
                      <a:prstDash val="solid"/>
                      <a:round/>
                      <a:headEnd type="none" w="med" len="med"/>
                      <a:tailEnd type="none" w="med" len="med"/>
                    </a:lnR>
                  </a:tcPr>
                </a:tc>
                <a:tc>
                  <a:txBody>
                    <a:bodyPr/>
                    <a:lstStyle/>
                    <a:p>
                      <a:pPr marL="171450" indent="-171450">
                        <a:buFont typeface="Arial" panose="020B0604020202020204" pitchFamily="34" charset="0"/>
                        <a:buChar char="•"/>
                      </a:pPr>
                      <a:r>
                        <a:rPr lang="en-US" sz="1000" dirty="0">
                          <a:solidFill>
                            <a:srgbClr val="FF0000"/>
                          </a:solidFill>
                        </a:rPr>
                        <a:t>Monitored a very busy clinic day.  Determined that one or even two staff can’t provide the appropriate care depending on the provider.  Working with Maren to assure proper staff are in place to accomplish best patient outcomes.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171450" indent="-171450">
                        <a:buFont typeface="Arial" panose="020B0604020202020204" pitchFamily="34" charset="0"/>
                        <a:buChar char="•"/>
                      </a:pPr>
                      <a:r>
                        <a:rPr lang="en-US" sz="1000" dirty="0">
                          <a:solidFill>
                            <a:srgbClr val="FF0000"/>
                          </a:solidFill>
                        </a:rPr>
                        <a:t>November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553544">
                <a:tc>
                  <a:txBody>
                    <a:bodyPr/>
                    <a:lstStyle/>
                    <a:p>
                      <a:r>
                        <a:rPr lang="en-US" sz="1000" dirty="0"/>
                        <a:t>Planning for move</a:t>
                      </a:r>
                    </a:p>
                  </a:txBody>
                  <a:tcPr>
                    <a:lnR w="12700" cap="flat" cmpd="sng" algn="ctr">
                      <a:solidFill>
                        <a:schemeClr val="accent1">
                          <a:lumMod val="50000"/>
                        </a:schemeClr>
                      </a:solidFill>
                      <a:prstDash val="solid"/>
                      <a:round/>
                      <a:headEnd type="none" w="med" len="med"/>
                      <a:tailEnd type="none" w="med" len="med"/>
                    </a:lnR>
                  </a:tcPr>
                </a:tc>
                <a:tc>
                  <a:txBody>
                    <a:bodyPr/>
                    <a:lstStyle/>
                    <a:p>
                      <a:pPr marL="0" indent="0">
                        <a:buFont typeface="Arial" panose="020B0604020202020204" pitchFamily="34" charset="0"/>
                        <a:buNone/>
                      </a:pPr>
                      <a:r>
                        <a:rPr lang="en-US" sz="1000" dirty="0">
                          <a:solidFill>
                            <a:srgbClr val="FF0000"/>
                          </a:solidFill>
                        </a:rPr>
                        <a:t>Maren will meet with Dacia and Dwayne to do a walk thru of the new area in SHOC.  They will go room by room to assure everything is ordered correctly and delivered on time by opening.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indent="0">
                        <a:buFont typeface="Arial" panose="020B0604020202020204" pitchFamily="34" charset="0"/>
                        <a:buNone/>
                      </a:pPr>
                      <a:r>
                        <a:rPr lang="en-US" sz="1000" dirty="0">
                          <a:solidFill>
                            <a:srgbClr val="FF0000"/>
                          </a:solidFill>
                        </a:rPr>
                        <a:t>November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45807">
                <a:tc>
                  <a:txBody>
                    <a:bodyPr/>
                    <a:lstStyle/>
                    <a:p>
                      <a:endParaRPr lang="en-US" sz="1000" dirty="0"/>
                    </a:p>
                  </a:txBody>
                  <a:tcPr>
                    <a:lnR w="12700" cap="flat" cmpd="sng" algn="ctr">
                      <a:solidFill>
                        <a:schemeClr val="accent1">
                          <a:lumMod val="50000"/>
                        </a:schemeClr>
                      </a:solidFill>
                      <a:prstDash val="solid"/>
                      <a:round/>
                      <a:headEnd type="none" w="med" len="med"/>
                      <a:tailEnd type="none" w="med" len="med"/>
                    </a:lnR>
                  </a:tcPr>
                </a:tc>
                <a:tc>
                  <a:txBody>
                    <a:bodyPr/>
                    <a:lstStyle/>
                    <a:p>
                      <a:pPr marL="0" indent="0">
                        <a:buFont typeface="Arial" panose="020B0604020202020204" pitchFamily="34" charset="0"/>
                        <a:buNone/>
                      </a:pPr>
                      <a:endParaRPr lang="en-US" sz="1000" baseline="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aseline="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98552">
                <a:tc>
                  <a:txBody>
                    <a:bodyPr/>
                    <a:lstStyle/>
                    <a:p>
                      <a:pPr marL="0" algn="l" rtl="0" eaLnBrk="1" latinLnBrk="0" hangingPunct="1"/>
                      <a:endParaRPr kumimoji="0" lang="en-US" sz="1000" kern="1200" dirty="0">
                        <a:solidFill>
                          <a:schemeClr val="dk1"/>
                        </a:solidFill>
                        <a:latin typeface="+mn-lt"/>
                        <a:ea typeface="+mn-ea"/>
                        <a:cs typeface="+mn-cs"/>
                      </a:endParaRPr>
                    </a:p>
                  </a:txBody>
                  <a:tcPr>
                    <a:lnR w="12700" cap="flat" cmpd="sng" algn="ctr">
                      <a:solidFill>
                        <a:schemeClr val="accent1">
                          <a:lumMod val="50000"/>
                        </a:schemeClr>
                      </a:solidFill>
                      <a:prstDash val="solid"/>
                      <a:round/>
                      <a:headEnd type="none" w="med" len="med"/>
                      <a:tailEnd type="none" w="med" len="med"/>
                    </a:lnR>
                  </a:tcPr>
                </a:tc>
                <a:tc>
                  <a:txBody>
                    <a:bodyPr/>
                    <a:lstStyle/>
                    <a:p>
                      <a:pPr marL="0" indent="0">
                        <a:buFont typeface="Arial" panose="020B0604020202020204" pitchFamily="34" charset="0"/>
                        <a:buNone/>
                      </a:pPr>
                      <a:endParaRPr lang="en-US" sz="10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98552">
                <a:tc>
                  <a:txBody>
                    <a:bodyPr/>
                    <a:lstStyle/>
                    <a:p>
                      <a:pPr marL="0" algn="l" rtl="0" eaLnBrk="1" latinLnBrk="0" hangingPunct="1"/>
                      <a:endParaRPr kumimoji="0" lang="en-US" sz="1000" kern="1200" dirty="0">
                        <a:solidFill>
                          <a:schemeClr val="dk1"/>
                        </a:solidFill>
                        <a:latin typeface="+mn-lt"/>
                        <a:ea typeface="+mn-ea"/>
                        <a:cs typeface="+mn-cs"/>
                      </a:endParaRPr>
                    </a:p>
                  </a:txBody>
                  <a:tcPr>
                    <a:lnR w="12700" cap="flat" cmpd="sng" algn="ctr">
                      <a:solidFill>
                        <a:schemeClr val="accent1">
                          <a:lumMod val="50000"/>
                        </a:schemeClr>
                      </a:solidFill>
                      <a:prstDash val="solid"/>
                      <a:round/>
                      <a:headEnd type="none" w="med" len="med"/>
                      <a:tailEnd type="none" w="med" len="med"/>
                    </a:lnR>
                  </a:tcPr>
                </a:tc>
                <a:tc>
                  <a:txBody>
                    <a:bodyPr/>
                    <a:lstStyle/>
                    <a:p>
                      <a:pPr marL="0" indent="0">
                        <a:buFont typeface="Arial" panose="020B0604020202020204" pitchFamily="34" charset="0"/>
                        <a:buNone/>
                      </a:pPr>
                      <a:endParaRPr lang="en-US" sz="10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bl>
          </a:graphicData>
        </a:graphic>
      </p:graphicFrame>
      <p:sp>
        <p:nvSpPr>
          <p:cNvPr id="15" name="Rectangle 14"/>
          <p:cNvSpPr/>
          <p:nvPr/>
        </p:nvSpPr>
        <p:spPr>
          <a:xfrm>
            <a:off x="9503063" y="-29000"/>
            <a:ext cx="1250868"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09682" y="16357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84825" y="43146"/>
            <a:ext cx="548330" cy="464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25893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 New Projects </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411770" y="1302908"/>
            <a:ext cx="1046910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This is a new project and 2 of 6 staff are fully competent in all aspects of the clinical procedures. Two employees resigned (Jen D, RN and Taylor S, MA) since we previously presented.</a:t>
            </a:r>
          </a:p>
        </p:txBody>
      </p:sp>
      <p:graphicFrame>
        <p:nvGraphicFramePr>
          <p:cNvPr id="7" name="Table 6">
            <a:extLst>
              <a:ext uri="{FF2B5EF4-FFF2-40B4-BE49-F238E27FC236}">
                <a16:creationId xmlns:a16="http://schemas.microsoft.com/office/drawing/2014/main" id="{21213A5B-7B40-4C3B-DBC9-157B7B4401BF}"/>
              </a:ext>
            </a:extLst>
          </p:cNvPr>
          <p:cNvGraphicFramePr>
            <a:graphicFrameLocks noGrp="1"/>
          </p:cNvGraphicFramePr>
          <p:nvPr/>
        </p:nvGraphicFramePr>
        <p:xfrm>
          <a:off x="1580827" y="2921159"/>
          <a:ext cx="7483798" cy="2022797"/>
        </p:xfrm>
        <a:graphic>
          <a:graphicData uri="http://schemas.openxmlformats.org/drawingml/2006/table">
            <a:tbl>
              <a:tblPr firstRow="1" firstCol="1" bandRow="1"/>
              <a:tblGrid>
                <a:gridCol w="1247033">
                  <a:extLst>
                    <a:ext uri="{9D8B030D-6E8A-4147-A177-3AD203B41FA5}">
                      <a16:colId xmlns:a16="http://schemas.microsoft.com/office/drawing/2014/main" val="358963781"/>
                    </a:ext>
                  </a:extLst>
                </a:gridCol>
                <a:gridCol w="1247033">
                  <a:extLst>
                    <a:ext uri="{9D8B030D-6E8A-4147-A177-3AD203B41FA5}">
                      <a16:colId xmlns:a16="http://schemas.microsoft.com/office/drawing/2014/main" val="3493228749"/>
                    </a:ext>
                  </a:extLst>
                </a:gridCol>
                <a:gridCol w="1247033">
                  <a:extLst>
                    <a:ext uri="{9D8B030D-6E8A-4147-A177-3AD203B41FA5}">
                      <a16:colId xmlns:a16="http://schemas.microsoft.com/office/drawing/2014/main" val="1086365915"/>
                    </a:ext>
                  </a:extLst>
                </a:gridCol>
                <a:gridCol w="1247033">
                  <a:extLst>
                    <a:ext uri="{9D8B030D-6E8A-4147-A177-3AD203B41FA5}">
                      <a16:colId xmlns:a16="http://schemas.microsoft.com/office/drawing/2014/main" val="2931802227"/>
                    </a:ext>
                  </a:extLst>
                </a:gridCol>
                <a:gridCol w="1247833">
                  <a:extLst>
                    <a:ext uri="{9D8B030D-6E8A-4147-A177-3AD203B41FA5}">
                      <a16:colId xmlns:a16="http://schemas.microsoft.com/office/drawing/2014/main" val="753303229"/>
                    </a:ext>
                  </a:extLst>
                </a:gridCol>
                <a:gridCol w="1247833">
                  <a:extLst>
                    <a:ext uri="{9D8B030D-6E8A-4147-A177-3AD203B41FA5}">
                      <a16:colId xmlns:a16="http://schemas.microsoft.com/office/drawing/2014/main" val="1516185542"/>
                    </a:ext>
                  </a:extLst>
                </a:gridCol>
              </a:tblGrid>
              <a:tr h="288971">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Staff/PRN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Assist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Draw Medication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Prep Tray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Cleaning/Setup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Prep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7387337"/>
                  </a:ext>
                </a:extLst>
              </a:tr>
              <a:tr h="288971">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Maren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00026667"/>
                  </a:ext>
                </a:extLst>
              </a:tr>
              <a:tr h="288971">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Jen 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effectLst/>
                          <a:latin typeface="Aptos" panose="020B0004020202020204" pitchFamily="34" charset="0"/>
                          <a:ea typeface="Aptos" panose="020B0004020202020204" pitchFamily="34" charset="0"/>
                          <a:cs typeface="Calibri" panose="020F0502020204030204" pitchFamily="34" charset="0"/>
                        </a:rPr>
                        <a:t>No</a:t>
                      </a:r>
                      <a:endParaRPr lang="en-US" sz="1200" dirty="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74592610"/>
                  </a:ext>
                </a:extLst>
              </a:tr>
              <a:tr h="288971">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Erin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No</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32807866"/>
                  </a:ext>
                </a:extLst>
              </a:tr>
              <a:tr h="288971">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Maritha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25334227"/>
                  </a:ext>
                </a:extLst>
              </a:tr>
              <a:tr h="288971">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Tamara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No</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13151407"/>
                  </a:ext>
                </a:extLst>
              </a:tr>
              <a:tr h="288971">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Kiara ED Tech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No</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No</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dirty="0">
                          <a:solidFill>
                            <a:srgbClr val="000000"/>
                          </a:solidFill>
                          <a:effectLst/>
                          <a:latin typeface="Aptos" panose="020B0004020202020204" pitchFamily="34" charset="0"/>
                          <a:ea typeface="Aptos" panose="020B0004020202020204" pitchFamily="34" charset="0"/>
                          <a:cs typeface="Calibri" panose="020F0502020204030204" pitchFamily="34" charset="0"/>
                        </a:rPr>
                        <a:t>Yes</a:t>
                      </a:r>
                      <a:endParaRPr lang="en-US" sz="1200" dirty="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78110375"/>
                  </a:ext>
                </a:extLst>
              </a:tr>
            </a:tbl>
          </a:graphicData>
        </a:graphic>
      </p:graphicFrame>
    </p:spTree>
    <p:extLst>
      <p:ext uri="{BB962C8B-B14F-4D97-AF65-F5344CB8AC3E}">
        <p14:creationId xmlns:p14="http://schemas.microsoft.com/office/powerpoint/2010/main" val="2971267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 </a:t>
                      </a:r>
                    </a:p>
                  </a:txBody>
                  <a:tcPr/>
                </a:tc>
                <a:extLst>
                  <a:ext uri="{0D108BD9-81ED-4DB2-BD59-A6C34878D82A}">
                    <a16:rowId xmlns:a16="http://schemas.microsoft.com/office/drawing/2014/main" val="10000"/>
                  </a:ext>
                </a:extLst>
              </a:tr>
              <a:tr h="370840">
                <a:tc>
                  <a:txBody>
                    <a:bodyPr/>
                    <a:lstStyle/>
                    <a:p>
                      <a:pPr>
                        <a:spcBef>
                          <a:spcPts val="0"/>
                        </a:spcBef>
                      </a:pPr>
                      <a:r>
                        <a:rPr lang="en-US" sz="1050" dirty="0">
                          <a:solidFill>
                            <a:srgbClr val="FF0000"/>
                          </a:solidFill>
                        </a:rPr>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4" y="1934037"/>
          <a:ext cx="10312401" cy="13106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7148">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003492">
                <a:tc>
                  <a:txBody>
                    <a:bodyPr/>
                    <a:lstStyle/>
                    <a:p>
                      <a:pPr>
                        <a:spcBef>
                          <a:spcPts val="0"/>
                        </a:spcBef>
                      </a:pPr>
                      <a:r>
                        <a:rPr lang="en-US" sz="1000" dirty="0"/>
                        <a:t>I have been overseeing this clinic for the last month.  I have never worked in a clinic and relying on Maren RN to guide me.  It is a very busy clinic with lots of moving pieces in a very small area.  </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51668" y="3451118"/>
          <a:ext cx="10287807" cy="1143000"/>
        </p:xfrm>
        <a:graphic>
          <a:graphicData uri="http://schemas.openxmlformats.org/drawingml/2006/table">
            <a:tbl>
              <a:tblPr firstRow="1" bandRow="1">
                <a:tableStyleId>{6E25E649-3F16-4E02-A733-19D2CDBF48F0}</a:tableStyleId>
              </a:tblPr>
              <a:tblGrid>
                <a:gridCol w="10287807">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050" dirty="0">
                          <a:solidFill>
                            <a:srgbClr val="FF0000"/>
                          </a:solidFill>
                        </a:rPr>
                        <a:t>Continue training PRN staff and</a:t>
                      </a:r>
                      <a:r>
                        <a:rPr lang="en-US" sz="1050" baseline="0" dirty="0">
                          <a:solidFill>
                            <a:srgbClr val="FF0000"/>
                          </a:solidFill>
                        </a:rPr>
                        <a:t> implement competency dates – has been completed except the assist.  I will work with Sam Stoltz as there was no clear direction of when the RN had reached competency for assisting the provider.</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4812224"/>
          <a:ext cx="10312401" cy="115285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3686">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699173">
                <a:tc>
                  <a:txBody>
                    <a:bodyPr/>
                    <a:lstStyle/>
                    <a:p>
                      <a:pPr>
                        <a:spcBef>
                          <a:spcPts val="0"/>
                        </a:spcBef>
                      </a:pPr>
                      <a:r>
                        <a:rPr lang="en-US" sz="1050" dirty="0"/>
                        <a:t>QM</a:t>
                      </a:r>
                      <a:r>
                        <a:rPr lang="en-US" sz="1050" baseline="0" dirty="0"/>
                        <a:t> Council approval for completion of project</a:t>
                      </a:r>
                      <a:r>
                        <a:rPr lang="en-US" sz="1050" baseline="0" dirty="0">
                          <a:solidFill>
                            <a:srgbClr val="FF0000"/>
                          </a:solidFill>
                        </a:rPr>
                        <a:t>: 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Project still in progress, project to continue: </a:t>
                      </a:r>
                      <a:r>
                        <a:rPr lang="en-US" sz="1050" baseline="0" dirty="0">
                          <a:solidFill>
                            <a:srgbClr val="FF0000"/>
                          </a:solidFill>
                        </a:rPr>
                        <a:t>Yes</a:t>
                      </a:r>
                      <a:endParaRPr lang="en-US" sz="1050" dirty="0">
                        <a:solidFill>
                          <a:srgbClr val="FF0000"/>
                        </a:solidFill>
                      </a:endParaRPr>
                    </a:p>
                    <a:p>
                      <a:pPr>
                        <a:spcBef>
                          <a:spcPts val="0"/>
                        </a:spcBef>
                      </a:pPr>
                      <a:endParaRPr lang="en-US" sz="1050" baseline="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15992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Laboratory/Infection Prevention</a:t>
            </a:r>
          </a:p>
        </p:txBody>
      </p:sp>
      <p:sp>
        <p:nvSpPr>
          <p:cNvPr id="3" name="Subtitle 2"/>
          <p:cNvSpPr>
            <a:spLocks noGrp="1"/>
          </p:cNvSpPr>
          <p:nvPr>
            <p:ph type="subTitle" idx="1"/>
          </p:nvPr>
        </p:nvSpPr>
        <p:spPr/>
        <p:txBody>
          <a:bodyPr/>
          <a:lstStyle/>
          <a:p>
            <a:r>
              <a:rPr lang="en-US" dirty="0"/>
              <a:t>Blood Culture Contamination Rate Reduction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2/2024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8/2024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9292880" y="177217"/>
            <a:ext cx="1876233" cy="1829762"/>
          </a:xfrm>
          <a:prstGeom prst="rect">
            <a:avLst/>
          </a:prstGeom>
          <a:scene3d>
            <a:camera prst="obliqueTopLeft"/>
            <a:lightRig rig="threePt" dir="t"/>
          </a:scene3d>
        </p:spPr>
      </p:pic>
    </p:spTree>
    <p:extLst>
      <p:ext uri="{BB962C8B-B14F-4D97-AF65-F5344CB8AC3E}">
        <p14:creationId xmlns:p14="http://schemas.microsoft.com/office/powerpoint/2010/main" val="1417176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&lt;1% contamination Rate</a:t>
                      </a:r>
                    </a:p>
                    <a:p>
                      <a:pPr>
                        <a:spcBef>
                          <a:spcPts val="0"/>
                        </a:spcBef>
                      </a:pPr>
                      <a:r>
                        <a:rPr lang="en-US" sz="1400" dirty="0">
                          <a:solidFill>
                            <a:srgbClr val="FF0000"/>
                          </a:solidFill>
                        </a:rPr>
                        <a:t>Current KOM Status:  0.7% (Sep-Nov 2024)</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Kyle Sippel </a:t>
                      </a:r>
                    </a:p>
                    <a:p>
                      <a:r>
                        <a:rPr lang="en-US" sz="1400" dirty="0"/>
                        <a:t>Members:</a:t>
                      </a:r>
                      <a:r>
                        <a:rPr lang="en-US" sz="1400" baseline="0" dirty="0"/>
                        <a:t> </a:t>
                      </a:r>
                      <a:r>
                        <a:rPr lang="en-US" sz="1400" baseline="0" dirty="0">
                          <a:solidFill>
                            <a:schemeClr val="tx1"/>
                          </a:solidFill>
                        </a:rPr>
                        <a:t>Bill Wilson IP, Alicia Hookstead Lab, Tina Strandlie, ER Staff, Lab Staff, Kurin product consultants.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146140"/>
          <a:ext cx="5364201" cy="231648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chemeClr val="tx1"/>
                          </a:solidFill>
                        </a:rPr>
                        <a:t>In 2023 national standards for blood culture contamination rates were reduced &lt;3% to a goal of &lt;1%.  Currently Stoughton Health has a standard of 2% or 2 or less contaminated blood cultures per month.  We collect an average of 85 blood cultures per month with volumes varying depending on the time of year.  We are consistently meeting the of 2 or less per month with our rates varying from 0.8% to 3.6% in past 12 months</a:t>
                      </a:r>
                      <a:r>
                        <a:rPr lang="en-US" sz="1200" dirty="0">
                          <a:solidFill>
                            <a:srgbClr val="FF0000"/>
                          </a:solidFill>
                        </a:rPr>
                        <a:t>.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79143" y="2146140"/>
          <a:ext cx="4848224" cy="228600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486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54480">
                <a:tc>
                  <a:txBody>
                    <a:bodyPr/>
                    <a:lstStyle/>
                    <a:p>
                      <a:pPr>
                        <a:spcBef>
                          <a:spcPts val="0"/>
                        </a:spcBef>
                      </a:pPr>
                      <a:r>
                        <a:rPr lang="en-US" sz="1200" dirty="0">
                          <a:solidFill>
                            <a:schemeClr val="tx1"/>
                          </a:solidFill>
                        </a:rPr>
                        <a:t>A contaminated blood culture can result in unnecessary antibiotic treatment, potential unnecessary admission, increase in patient stay, and increase in cost.  Literature review lists the potential additional cost of patient care due to a contaminated blood culture may be up to $4000 or $5000.  </a:t>
                      </a:r>
                      <a:endParaRPr lang="en-US" sz="1400" dirty="0">
                        <a:solidFill>
                          <a:schemeClr val="tx1"/>
                        </a:solidFill>
                      </a:endParaRP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Blood Culture Contamination Rate Reduction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389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algn="ctr"/>
            <a:r>
              <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a:t>
            </a:r>
          </a:p>
        </p:txBody>
      </p:sp>
      <p:graphicFrame>
        <p:nvGraphicFramePr>
          <p:cNvPr id="11" name="Table 10"/>
          <p:cNvGraphicFramePr>
            <a:graphicFrameLocks noGrp="1"/>
          </p:cNvGraphicFramePr>
          <p:nvPr>
            <p:extLst>
              <p:ext uri="{D42A27DB-BD31-4B8C-83A1-F6EECF244321}">
                <p14:modId xmlns:p14="http://schemas.microsoft.com/office/powerpoint/2010/main" val="703312306"/>
              </p:ext>
            </p:extLst>
          </p:nvPr>
        </p:nvGraphicFramePr>
        <p:xfrm>
          <a:off x="736599" y="1122490"/>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200" dirty="0"/>
                        <a:t>Results: </a:t>
                      </a:r>
                      <a:r>
                        <a:rPr lang="en-US" sz="1200" b="0" dirty="0"/>
                        <a:t>Did you</a:t>
                      </a:r>
                      <a:r>
                        <a:rPr lang="en-US" sz="1200" b="0" baseline="0" dirty="0"/>
                        <a:t> accomplish your goals</a:t>
                      </a:r>
                      <a:r>
                        <a:rPr lang="en-US" sz="12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t>New Project.</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43343507"/>
              </p:ext>
            </p:extLst>
          </p:nvPr>
        </p:nvGraphicFramePr>
        <p:xfrm>
          <a:off x="736599" y="1921955"/>
          <a:ext cx="10312401" cy="228143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62579">
                <a:tc>
                  <a:txBody>
                    <a:bodyPr/>
                    <a:lstStyle/>
                    <a:p>
                      <a:r>
                        <a:rPr lang="en-US" sz="1200" dirty="0"/>
                        <a:t>Lessons Learned: </a:t>
                      </a:r>
                      <a:r>
                        <a:rPr lang="en-US" sz="1200" b="0" dirty="0"/>
                        <a:t>What did you learn as a result of this project?  Unexpected discoveries?  Problems or barriers?</a:t>
                      </a:r>
                    </a:p>
                  </a:txBody>
                  <a:tcPr/>
                </a:tc>
                <a:extLst>
                  <a:ext uri="{0D108BD9-81ED-4DB2-BD59-A6C34878D82A}">
                    <a16:rowId xmlns:a16="http://schemas.microsoft.com/office/drawing/2014/main" val="10000"/>
                  </a:ext>
                </a:extLst>
              </a:tr>
              <a:tr h="2007112">
                <a:tc>
                  <a:txBody>
                    <a:bodyPr/>
                    <a:lstStyle/>
                    <a:p>
                      <a:pPr>
                        <a:spcBef>
                          <a:spcPts val="0"/>
                        </a:spcBef>
                      </a:pPr>
                      <a:r>
                        <a:rPr lang="en-US" sz="1200" dirty="0"/>
                        <a:t>It is difficult to recruit team members willing to engage in extra project work when the unit is becoming busier.  </a:t>
                      </a:r>
                    </a:p>
                    <a:p>
                      <a:pPr>
                        <a:spcBef>
                          <a:spcPts val="0"/>
                        </a:spcBef>
                      </a:pPr>
                      <a:r>
                        <a:rPr lang="en-US" sz="1200" dirty="0"/>
                        <a:t>Most staff members agree that there is need for improvement but aren’t willing to put in the effort to address the need.  The same staff members tend to take on the extra work as they are engaged in the unit and its success.</a:t>
                      </a:r>
                    </a:p>
                    <a:p>
                      <a:pPr>
                        <a:spcBef>
                          <a:spcPts val="0"/>
                        </a:spcBef>
                      </a:pPr>
                      <a:r>
                        <a:rPr lang="en-US" sz="1200" dirty="0"/>
                        <a:t>Revamping the orientation process is a huge undertaking, involving multiple staff members and resources.</a:t>
                      </a:r>
                    </a:p>
                    <a:p>
                      <a:pPr>
                        <a:spcBef>
                          <a:spcPts val="0"/>
                        </a:spcBef>
                      </a:pPr>
                      <a:r>
                        <a:rPr lang="en-US" sz="1200" dirty="0">
                          <a:solidFill>
                            <a:schemeClr val="tx1"/>
                          </a:solidFill>
                        </a:rPr>
                        <a:t>Historically, nursing attempted to have orientation checklists similar for all departments, but this is not practical as each department has different needs.</a:t>
                      </a:r>
                    </a:p>
                    <a:p>
                      <a:pPr>
                        <a:spcBef>
                          <a:spcPts val="0"/>
                        </a:spcBef>
                      </a:pPr>
                      <a:r>
                        <a:rPr lang="en-US" sz="1200" dirty="0">
                          <a:solidFill>
                            <a:schemeClr val="tx1"/>
                          </a:solidFill>
                        </a:rPr>
                        <a:t>Would benefit from added support of clinical education nurse to assist with initial orientation items that cover all nursing disciplines (call light system, glucometers, lifts, assessments, IVs, catheter care, wounds, fall prevention, etc.).  Consider extending clinical education orientation to more than 1 day.</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02022817"/>
              </p:ext>
            </p:extLst>
          </p:nvPr>
        </p:nvGraphicFramePr>
        <p:xfrm>
          <a:off x="746124" y="4317513"/>
          <a:ext cx="10312401" cy="122376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6439">
                <a:tc>
                  <a:txBody>
                    <a:bodyPr/>
                    <a:lstStyle/>
                    <a:p>
                      <a:r>
                        <a:rPr lang="en-US" sz="1200" dirty="0"/>
                        <a:t>Next Steps: </a:t>
                      </a:r>
                      <a:r>
                        <a:rPr lang="en-US" sz="1200" b="0" dirty="0"/>
                        <a:t>What actions are you going to take based on your findings</a:t>
                      </a:r>
                      <a:r>
                        <a:rPr lang="en-US" sz="1200" b="0" baseline="0" dirty="0"/>
                        <a:t>?  (e.g. roll out to additional units; modify and make additional improvements; abandon the effort; change course?)</a:t>
                      </a:r>
                      <a:endParaRPr lang="en-US" sz="1200" b="0" dirty="0"/>
                    </a:p>
                  </a:txBody>
                  <a:tcPr/>
                </a:tc>
                <a:extLst>
                  <a:ext uri="{0D108BD9-81ED-4DB2-BD59-A6C34878D82A}">
                    <a16:rowId xmlns:a16="http://schemas.microsoft.com/office/drawing/2014/main" val="10000"/>
                  </a:ext>
                </a:extLst>
              </a:tr>
              <a:tr h="766562">
                <a:tc>
                  <a:txBody>
                    <a:bodyPr/>
                    <a:lstStyle/>
                    <a:p>
                      <a:pPr>
                        <a:spcBef>
                          <a:spcPts val="0"/>
                        </a:spcBef>
                      </a:pPr>
                      <a:r>
                        <a:rPr lang="en-US" sz="1200" dirty="0"/>
                        <a:t>Continue working on enhancing orientation checklists, utilizing case studies and scenarios for learning.</a:t>
                      </a:r>
                    </a:p>
                    <a:p>
                      <a:pPr>
                        <a:spcBef>
                          <a:spcPts val="0"/>
                        </a:spcBef>
                      </a:pPr>
                      <a:r>
                        <a:rPr lang="en-US" sz="1200" dirty="0"/>
                        <a:t>Consider use of a learning needs assessment – each new hire will have different needs based on experience.</a:t>
                      </a:r>
                    </a:p>
                    <a:p>
                      <a:pPr>
                        <a:spcBef>
                          <a:spcPts val="0"/>
                        </a:spcBef>
                      </a:pPr>
                      <a:r>
                        <a:rPr lang="en-US" sz="1200" dirty="0"/>
                        <a:t>Consider how clinical nurse educator can assist with project and take on some of the orientation load.</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26531859"/>
              </p:ext>
            </p:extLst>
          </p:nvPr>
        </p:nvGraphicFramePr>
        <p:xfrm>
          <a:off x="746124" y="5650456"/>
          <a:ext cx="10312401" cy="762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87169">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t>QM</a:t>
                      </a:r>
                      <a:r>
                        <a:rPr lang="en-US" sz="1200" baseline="0" dirty="0"/>
                        <a:t> Council approval for completion of project?: Enter YES or </a:t>
                      </a:r>
                      <a:r>
                        <a:rPr lang="en-US" sz="1200" baseline="0" dirty="0">
                          <a:solidFill>
                            <a:schemeClr val="tx1"/>
                          </a:solidFill>
                        </a:rPr>
                        <a:t>NO</a:t>
                      </a:r>
                    </a:p>
                    <a:p>
                      <a:pPr>
                        <a:spcBef>
                          <a:spcPts val="0"/>
                        </a:spcBef>
                      </a:pPr>
                      <a:r>
                        <a:rPr lang="en-US" sz="1200" baseline="0" dirty="0"/>
                        <a:t>Project still in progress, project to continue: Enter YES or NO</a:t>
                      </a:r>
                      <a:endParaRPr lang="en-US" sz="12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87153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09524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000" dirty="0">
                          <a:solidFill>
                            <a:schemeClr val="tx1"/>
                          </a:solidFill>
                        </a:rPr>
                        <a:t>General blood culture collection technique refresher training was sent out to both ER and Lab staff for review.  Training included introduction to the Kurin Jet diversion device.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Appropriate collection technique is the most important step in preventing contamination.   Collection refresher training was done to re-enforce proper technique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Sent out on 3/17/2024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000" dirty="0">
                          <a:solidFill>
                            <a:schemeClr val="tx1"/>
                          </a:solidFill>
                        </a:rPr>
                        <a:t>Collection kits were made up for the ER to include the new diversion devices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0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4/1/2024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000" dirty="0">
                          <a:solidFill>
                            <a:schemeClr val="tx1"/>
                          </a:solidFill>
                        </a:rPr>
                        <a:t>Face to Face and hands on training with the </a:t>
                      </a:r>
                      <a:r>
                        <a:rPr lang="en-US" sz="1000" dirty="0" err="1">
                          <a:solidFill>
                            <a:schemeClr val="tx1"/>
                          </a:solidFill>
                        </a:rPr>
                        <a:t>Kruin</a:t>
                      </a:r>
                      <a:r>
                        <a:rPr lang="en-US" sz="1000" dirty="0">
                          <a:solidFill>
                            <a:schemeClr val="tx1"/>
                          </a:solidFill>
                        </a:rPr>
                        <a:t> Jet devices provided on 4/2/2024 by Kurin representative.  Use of the diversion device went live at that time.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0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4/2/2024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200" dirty="0">
                          <a:solidFill>
                            <a:schemeClr val="tx1"/>
                          </a:solidFill>
                        </a:rPr>
                        <a:t>Laboratory monitoring practices adjusted to included better monitoring on volume and use of diversion device.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Increased monitoring will allow for better assessment of overall collection quality and more real time feed back for collectors that may be having issues.  Will also monitor compliance with new procedures.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Began 4/1/2024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Continued Monitoring and Follow-up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Gram Stain logs are being monitored at least weekly (usually daily) for any positive blood cultures. Positive cultures results will be monitored real time and if determined to be a contaminant, follow up will be had with the collector as soon a possible.   </a:t>
                      </a:r>
                    </a:p>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This allows for follow up in a time frame in which the collector may remember specifics of the collection and if procedures were followed or there were any variables that may have resulted in contamination.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April 2024 – Ongoing monitoring. </a:t>
                      </a:r>
                    </a:p>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75087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D27B92D-BB5A-C8CD-5B43-A9489F31105A}"/>
              </a:ext>
            </a:extLst>
          </p:cNvPr>
          <p:cNvPicPr>
            <a:picLocks noChangeAspect="1"/>
          </p:cNvPicPr>
          <p:nvPr/>
        </p:nvPicPr>
        <p:blipFill>
          <a:blip r:embed="rId5"/>
          <a:stretch>
            <a:fillRect/>
          </a:stretch>
        </p:blipFill>
        <p:spPr>
          <a:xfrm>
            <a:off x="312550" y="1049209"/>
            <a:ext cx="5569057" cy="5799261"/>
          </a:xfrm>
          <a:prstGeom prst="rect">
            <a:avLst/>
          </a:prstGeom>
        </p:spPr>
      </p:pic>
      <p:sp>
        <p:nvSpPr>
          <p:cNvPr id="12" name="TextBox 11">
            <a:extLst>
              <a:ext uri="{FF2B5EF4-FFF2-40B4-BE49-F238E27FC236}">
                <a16:creationId xmlns:a16="http://schemas.microsoft.com/office/drawing/2014/main" id="{933E03EC-C788-DFC3-EA94-46D9C23CC0A0}"/>
              </a:ext>
            </a:extLst>
          </p:cNvPr>
          <p:cNvSpPr txBox="1"/>
          <p:nvPr/>
        </p:nvSpPr>
        <p:spPr>
          <a:xfrm>
            <a:off x="7436730" y="1017130"/>
            <a:ext cx="387457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Diversion Device Trial Summary</a:t>
            </a:r>
          </a:p>
        </p:txBody>
      </p:sp>
      <p:pic>
        <p:nvPicPr>
          <p:cNvPr id="14" name="Picture 13">
            <a:extLst>
              <a:ext uri="{FF2B5EF4-FFF2-40B4-BE49-F238E27FC236}">
                <a16:creationId xmlns:a16="http://schemas.microsoft.com/office/drawing/2014/main" id="{704316C5-0ACE-DC85-05F2-76E5F6160EEC}"/>
              </a:ext>
            </a:extLst>
          </p:cNvPr>
          <p:cNvPicPr>
            <a:picLocks noChangeAspect="1"/>
          </p:cNvPicPr>
          <p:nvPr/>
        </p:nvPicPr>
        <p:blipFill>
          <a:blip r:embed="rId6"/>
          <a:stretch>
            <a:fillRect/>
          </a:stretch>
        </p:blipFill>
        <p:spPr>
          <a:xfrm>
            <a:off x="6204536" y="1233338"/>
            <a:ext cx="5726671" cy="5498074"/>
          </a:xfrm>
          <a:prstGeom prst="rect">
            <a:avLst/>
          </a:prstGeom>
        </p:spPr>
      </p:pic>
    </p:spTree>
    <p:extLst>
      <p:ext uri="{BB962C8B-B14F-4D97-AF65-F5344CB8AC3E}">
        <p14:creationId xmlns:p14="http://schemas.microsoft.com/office/powerpoint/2010/main" val="79467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  Current Rate 0.7% (2 cultures) (Sept – Oct 2024)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3261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78819">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247499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Project Reminder- Collection Education done in Jan 2024 and Kurin diversion device trial began in April.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Overall, our rates began improved in 2024.  This improvement was seen beginning in January when initial education was done.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Overall, did not see a different in the contamination rates with implementation of the diversion device.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        Pre Kurin device, - Jan-Mar– 1.0%, avg 0.67/month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        Device trial Apr – Oct device trial period – 1.2% avg 1/month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We did see a trend in which the ER rates did decrease during the trial period, but the lab rates went 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          ER – Pre 1/Month  - Trial period – 0.3/month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          Lab – Pre 0.5/month – Trial period – 0.85/month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Lab staff have expressed some concern with the needle setup, clumsiness of the device, and difficulty with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For ER, the device provides an easier ability to fill at 90 degrees vs 45 degrees direct fill from catheter (not a recommend procedure)  </a:t>
                      </a:r>
                    </a:p>
                  </a:txBody>
                  <a:tcPr/>
                </a:tc>
                <a:extLst>
                  <a:ext uri="{0D108BD9-81ED-4DB2-BD59-A6C34878D82A}">
                    <a16:rowId xmlns:a16="http://schemas.microsoft.com/office/drawing/2014/main" val="10001"/>
                  </a:ext>
                </a:extLst>
              </a:tr>
              <a:tr h="278819">
                <a:tc>
                  <a:txBody>
                    <a:bodyPr/>
                    <a:lstStyle/>
                    <a:p>
                      <a:pPr marL="171450" indent="-171450">
                        <a:buFont typeface="Arial" panose="020B0604020202020204" pitchFamily="34" charset="0"/>
                        <a:buChar char="•"/>
                      </a:pPr>
                      <a:endParaRPr lang="en-US" sz="1400" dirty="0">
                        <a:solidFill>
                          <a:srgbClr val="FF0000"/>
                        </a:solidFill>
                      </a:endParaRPr>
                    </a:p>
                  </a:txBody>
                  <a:tcPr/>
                </a:tc>
                <a:extLst>
                  <a:ext uri="{0D108BD9-81ED-4DB2-BD59-A6C34878D82A}">
                    <a16:rowId xmlns:a16="http://schemas.microsoft.com/office/drawing/2014/main" val="1373268860"/>
                  </a:ext>
                </a:extLst>
              </a:tr>
            </a:tbl>
          </a:graphicData>
        </a:graphic>
      </p:graphicFrame>
      <p:graphicFrame>
        <p:nvGraphicFramePr>
          <p:cNvPr id="13" name="Table 12"/>
          <p:cNvGraphicFramePr>
            <a:graphicFrameLocks noGrp="1"/>
          </p:cNvGraphicFramePr>
          <p:nvPr/>
        </p:nvGraphicFramePr>
        <p:xfrm>
          <a:off x="736594" y="5205623"/>
          <a:ext cx="10312401" cy="975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marL="171450" indent="-171450">
                        <a:spcBef>
                          <a:spcPts val="0"/>
                        </a:spcBef>
                        <a:buFont typeface="Arial" panose="020B0604020202020204" pitchFamily="34" charset="0"/>
                        <a:buChar char="•"/>
                      </a:pPr>
                      <a:r>
                        <a:rPr lang="en-US" sz="1200" dirty="0">
                          <a:solidFill>
                            <a:srgbClr val="FF0000"/>
                          </a:solidFill>
                        </a:rPr>
                        <a:t>Study results were shared and discussed with the infection control committee.  Since lab felt it had inventory for about 3 more months the committee recommended the trial period continue for an additional 2 month.   Evaluation to continue.  </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4" y="634729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07259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Laboratory </a:t>
            </a:r>
          </a:p>
        </p:txBody>
      </p:sp>
      <p:sp>
        <p:nvSpPr>
          <p:cNvPr id="3" name="Subtitle 2"/>
          <p:cNvSpPr>
            <a:spLocks noGrp="1"/>
          </p:cNvSpPr>
          <p:nvPr>
            <p:ph type="subTitle" idx="1"/>
          </p:nvPr>
        </p:nvSpPr>
        <p:spPr/>
        <p:txBody>
          <a:bodyPr/>
          <a:lstStyle/>
          <a:p>
            <a:r>
              <a:rPr lang="en-US" dirty="0"/>
              <a:t>Blood Gas Resulting Accuracy / Interfaced Results</a:t>
            </a:r>
          </a:p>
          <a:p>
            <a:r>
              <a:rPr lang="en-US" sz="1200" dirty="0"/>
              <a:t>NOTE:  This is an off-shoot of the prior Blood Gas Instrumentation replacement project.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8.2024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8.2024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640525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595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chemeClr val="tx1"/>
                          </a:solidFill>
                        </a:rPr>
                        <a:t>KOM Target:  </a:t>
                      </a:r>
                    </a:p>
                    <a:p>
                      <a:pPr marL="342900" indent="-342900">
                        <a:spcBef>
                          <a:spcPts val="0"/>
                        </a:spcBef>
                        <a:buAutoNum type="arabicPeriod"/>
                      </a:pPr>
                      <a:r>
                        <a:rPr lang="en-US" sz="1200" dirty="0">
                          <a:solidFill>
                            <a:schemeClr val="tx1"/>
                          </a:solidFill>
                        </a:rPr>
                        <a:t>Reduce the risk on resulting errors for Blood Gas results by implementation of an interface </a:t>
                      </a:r>
                      <a:r>
                        <a:rPr lang="en-US" sz="1200" dirty="0">
                          <a:solidFill>
                            <a:srgbClr val="FF0000"/>
                          </a:solidFill>
                        </a:rPr>
                        <a:t>(4 steps required to full implementation)</a:t>
                      </a:r>
                    </a:p>
                    <a:p>
                      <a:pPr marL="342900" indent="-342900">
                        <a:spcBef>
                          <a:spcPts val="0"/>
                        </a:spcBef>
                        <a:buAutoNum type="arabicPeriod"/>
                      </a:pPr>
                      <a:r>
                        <a:rPr lang="en-US" sz="1200" dirty="0">
                          <a:solidFill>
                            <a:schemeClr val="tx1"/>
                          </a:solidFill>
                        </a:rPr>
                        <a:t>0 resulting errors for Arterial and Venous blood gas results.  </a:t>
                      </a:r>
                    </a:p>
                    <a:p>
                      <a:pPr>
                        <a:spcBef>
                          <a:spcPts val="0"/>
                        </a:spcBef>
                      </a:pPr>
                      <a:r>
                        <a:rPr lang="en-US" sz="1200" dirty="0">
                          <a:solidFill>
                            <a:schemeClr val="tx1"/>
                          </a:solidFill>
                        </a:rPr>
                        <a:t>Current KOM Status:</a:t>
                      </a:r>
                    </a:p>
                    <a:p>
                      <a:pPr marL="342900" indent="-342900">
                        <a:spcBef>
                          <a:spcPts val="0"/>
                        </a:spcBef>
                        <a:buAutoNum type="arabicPeriod"/>
                      </a:pPr>
                      <a:r>
                        <a:rPr lang="en-US" sz="1200" b="0" dirty="0">
                          <a:solidFill>
                            <a:srgbClr val="FF0000"/>
                          </a:solidFill>
                        </a:rPr>
                        <a:t>1 of 4 steps complete for interface build.  </a:t>
                      </a:r>
                    </a:p>
                    <a:p>
                      <a:pPr marL="342900" indent="-342900">
                        <a:spcBef>
                          <a:spcPts val="0"/>
                        </a:spcBef>
                        <a:buAutoNum type="arabicPeriod"/>
                      </a:pPr>
                      <a:r>
                        <a:rPr lang="en-US" sz="1200" b="0" dirty="0">
                          <a:solidFill>
                            <a:srgbClr val="FF0000"/>
                          </a:solidFill>
                        </a:rPr>
                        <a:t>1 resulting errors in past 3months </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390990"/>
          <a:ext cx="10321926" cy="82804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0">
                <a:tc>
                  <a:txBody>
                    <a:bodyPr/>
                    <a:lstStyle/>
                    <a:p>
                      <a:r>
                        <a:rPr lang="en-US" sz="1200" dirty="0"/>
                        <a:t>Project Leader</a:t>
                      </a:r>
                      <a:r>
                        <a:rPr lang="en-US" sz="1200" dirty="0">
                          <a:solidFill>
                            <a:schemeClr val="tx1"/>
                          </a:solidFill>
                        </a:rPr>
                        <a:t>: Kyle Sippel – Lab LIS Lead</a:t>
                      </a:r>
                    </a:p>
                    <a:p>
                      <a:r>
                        <a:rPr lang="en-US" sz="1200" dirty="0">
                          <a:solidFill>
                            <a:schemeClr val="tx1"/>
                          </a:solidFill>
                        </a:rPr>
                        <a:t>Members:</a:t>
                      </a:r>
                      <a:r>
                        <a:rPr lang="en-US" sz="1200" baseline="0" dirty="0">
                          <a:solidFill>
                            <a:schemeClr val="tx1"/>
                          </a:solidFill>
                        </a:rPr>
                        <a:t> Hospital IT, SSM Beaker Team</a:t>
                      </a:r>
                      <a:endParaRPr lang="en-US" sz="12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28600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chemeClr val="tx1"/>
                          </a:solidFill>
                        </a:rPr>
                        <a:t>Currently all blood gas results are manually entered into the LIS from an instrument printout.  These printouts are small and with any manually entered results; there is risk for incorrectly entering and releasing results.  </a:t>
                      </a:r>
                    </a:p>
                    <a:p>
                      <a:pPr>
                        <a:spcBef>
                          <a:spcPts val="0"/>
                        </a:spcBef>
                      </a:pPr>
                      <a:r>
                        <a:rPr lang="en-US" sz="1200" dirty="0">
                          <a:solidFill>
                            <a:schemeClr val="tx1"/>
                          </a:solidFill>
                        </a:rPr>
                        <a:t>The laboratory recently implemented 2 new EPOC blood gas instruments.   These instruments have the potential to interface directly to our EPIC system via a system call RALS or through the SSM Data Innovation direct interface system.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13360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chemeClr val="tx1"/>
                          </a:solidFill>
                        </a:rPr>
                        <a:t>The blood gas instruments provide critical testing utilized in a number of patient conditions including significant trauma, cardiac, respiratory, infectious diseases and diabetic events.   This project will provide will ensure the accuracy of the results that are released to providers as well as improve staff efficiency.  </a:t>
                      </a:r>
                      <a:endParaRPr lang="en-US" sz="1400" dirty="0">
                        <a:solidFill>
                          <a:schemeClr val="tx1"/>
                        </a:solidFill>
                      </a:endParaRP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04318" y="757699"/>
            <a:ext cx="5048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Blood Gas Resulting Accuracy / Interfaced Results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9363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03860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Instruments Live for patient use</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May 1</a:t>
                      </a:r>
                      <a:r>
                        <a:rPr lang="en-US" sz="1200" baseline="30000" dirty="0">
                          <a:solidFill>
                            <a:schemeClr val="tx1"/>
                          </a:solidFill>
                        </a:rPr>
                        <a:t>st</a:t>
                      </a:r>
                      <a:r>
                        <a:rPr lang="en-US" sz="1200" dirty="0">
                          <a:solidFill>
                            <a:schemeClr val="tx1"/>
                          </a:solidFill>
                        </a:rPr>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solidFill>
                            <a:schemeClr val="tx1"/>
                          </a:solidFill>
                        </a:rPr>
                        <a:t>Submitted a IHT request for building an interface for the EPOC instruments to Epic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A project of this level needs to be submitted and approved by IT for build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6/12/2024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solidFill>
                            <a:schemeClr val="tx1"/>
                          </a:solidFill>
                        </a:rPr>
                        <a:t>Reviewed both a direct interface options and use of the RALS middleware options and determined the RALS would be likely cheapest and easiest to maintain.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June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US" sz="1200" dirty="0">
                          <a:solidFill>
                            <a:srgbClr val="FF0000"/>
                          </a:solidFill>
                        </a:rPr>
                        <a:t>Continued Follow-up with SSM and Abbott to determine status of talks to add Stoughton to the agreement. </a:t>
                      </a:r>
                    </a:p>
                    <a:p>
                      <a:endParaRPr lang="en-US" sz="12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SSM was in negations with Abbott RALS to discuss billing structure for affiliate use of the RALS system.  No new affiliate build was being allowed.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Last update as of 11/15  </a:t>
                      </a:r>
                    </a:p>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121319205"/>
                  </a:ext>
                </a:extLst>
              </a:tr>
              <a:tr h="370840">
                <a:tc>
                  <a:txBody>
                    <a:bodyPr/>
                    <a:lstStyle/>
                    <a:p>
                      <a:r>
                        <a:rPr lang="en-US" sz="1200" dirty="0">
                          <a:solidFill>
                            <a:srgbClr val="FF0000"/>
                          </a:solidFill>
                        </a:rPr>
                        <a:t>Work with Epic Beaker to build out the Epic side of the interface.  The tables are build are ready for RALS once discussion are completed.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Oct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691958121"/>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77751323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9041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Object 4">
            <a:extLst>
              <a:ext uri="{FF2B5EF4-FFF2-40B4-BE49-F238E27FC236}">
                <a16:creationId xmlns:a16="http://schemas.microsoft.com/office/drawing/2014/main" id="{DF0ABCF4-2ADB-777D-CC26-46A17D6B80D9}"/>
              </a:ext>
            </a:extLst>
          </p:cNvPr>
          <p:cNvGraphicFramePr>
            <a:graphicFrameLocks noChangeAspect="1"/>
          </p:cNvGraphicFramePr>
          <p:nvPr/>
        </p:nvGraphicFramePr>
        <p:xfrm>
          <a:off x="1016996" y="1568988"/>
          <a:ext cx="6886613" cy="2910022"/>
        </p:xfrm>
        <a:graphic>
          <a:graphicData uri="http://schemas.openxmlformats.org/presentationml/2006/ole">
            <mc:AlternateContent xmlns:mc="http://schemas.openxmlformats.org/markup-compatibility/2006">
              <mc:Choice xmlns:v="urn:schemas-microsoft-com:vml" Requires="v">
                <p:oleObj name="Worksheet" r:id="rId5" imgW="4981538" imgH="2105025" progId="Excel.Sheet.12">
                  <p:embed/>
                </p:oleObj>
              </mc:Choice>
              <mc:Fallback>
                <p:oleObj name="Worksheet" r:id="rId5" imgW="4981538" imgH="2105025" progId="Excel.Sheet.12">
                  <p:embed/>
                  <p:pic>
                    <p:nvPicPr>
                      <p:cNvPr id="5" name="Object 4">
                        <a:extLst>
                          <a:ext uri="{FF2B5EF4-FFF2-40B4-BE49-F238E27FC236}">
                            <a16:creationId xmlns:a16="http://schemas.microsoft.com/office/drawing/2014/main" id="{DF0ABCF4-2ADB-777D-CC26-46A17D6B80D9}"/>
                          </a:ext>
                        </a:extLst>
                      </p:cNvPr>
                      <p:cNvPicPr/>
                      <p:nvPr/>
                    </p:nvPicPr>
                    <p:blipFill>
                      <a:blip r:embed="rId6"/>
                      <a:stretch>
                        <a:fillRect/>
                      </a:stretch>
                    </p:blipFill>
                    <p:spPr>
                      <a:xfrm>
                        <a:off x="1016996" y="1568988"/>
                        <a:ext cx="6886613" cy="2910022"/>
                      </a:xfrm>
                      <a:prstGeom prst="rect">
                        <a:avLst/>
                      </a:prstGeom>
                    </p:spPr>
                  </p:pic>
                </p:oleObj>
              </mc:Fallback>
            </mc:AlternateContent>
          </a:graphicData>
        </a:graphic>
      </p:graphicFrame>
    </p:spTree>
    <p:extLst>
      <p:ext uri="{BB962C8B-B14F-4D97-AF65-F5344CB8AC3E}">
        <p14:creationId xmlns:p14="http://schemas.microsoft.com/office/powerpoint/2010/main" val="2517950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11938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No, </a:t>
                      </a:r>
                    </a:p>
                    <a:p>
                      <a:pPr>
                        <a:spcBef>
                          <a:spcPts val="0"/>
                        </a:spcBef>
                      </a:pPr>
                      <a:r>
                        <a:rPr lang="en-US" sz="1200" dirty="0">
                          <a:solidFill>
                            <a:srgbClr val="FF0000"/>
                          </a:solidFill>
                        </a:rPr>
                        <a:t>Current KOM Status:</a:t>
                      </a:r>
                    </a:p>
                    <a:p>
                      <a:pPr marL="342900" indent="-342900">
                        <a:spcBef>
                          <a:spcPts val="0"/>
                        </a:spcBef>
                        <a:buAutoNum type="arabicPeriod"/>
                      </a:pPr>
                      <a:r>
                        <a:rPr lang="en-US" sz="1200" b="0" dirty="0">
                          <a:solidFill>
                            <a:srgbClr val="FF0000"/>
                          </a:solidFill>
                        </a:rPr>
                        <a:t>1 of 4 steps complete for interface build.  </a:t>
                      </a:r>
                    </a:p>
                    <a:p>
                      <a:pPr marL="342900" indent="-342900">
                        <a:spcBef>
                          <a:spcPts val="0"/>
                        </a:spcBef>
                        <a:buAutoNum type="arabicPeriod"/>
                      </a:pPr>
                      <a:r>
                        <a:rPr lang="en-US" sz="1200" b="0" dirty="0">
                          <a:solidFill>
                            <a:srgbClr val="FF0000"/>
                          </a:solidFill>
                        </a:rPr>
                        <a:t>1 resulting errors in past 3 months </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483743"/>
          <a:ext cx="10312401" cy="15595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marL="285750" indent="-285750">
                        <a:spcBef>
                          <a:spcPts val="0"/>
                        </a:spcBef>
                        <a:buFont typeface="Arial" panose="020B0604020202020204" pitchFamily="34" charset="0"/>
                        <a:buChar char="•"/>
                      </a:pPr>
                      <a:r>
                        <a:rPr lang="en-US" sz="1200" dirty="0">
                          <a:solidFill>
                            <a:schemeClr val="tx1"/>
                          </a:solidFill>
                        </a:rPr>
                        <a:t>SSM is currently in negotiations with Abbott regarding Affiliate use of the RALS systems and contractual structure.  No new affiliate RALS related project will be worked on until new billing structure has been determined and necessary contracts signed. Abbott felt these decisions should be soon.  </a:t>
                      </a:r>
                    </a:p>
                    <a:p>
                      <a:pPr marL="285750" indent="-285750">
                        <a:spcBef>
                          <a:spcPts val="0"/>
                        </a:spcBef>
                        <a:buFont typeface="Arial" panose="020B0604020202020204" pitchFamily="34" charset="0"/>
                        <a:buChar char="•"/>
                      </a:pPr>
                      <a:r>
                        <a:rPr lang="en-US" sz="1200" dirty="0">
                          <a:solidFill>
                            <a:srgbClr val="FF0000"/>
                          </a:solidFill>
                        </a:rPr>
                        <a:t>Update 11/15 - agreement portion adding the affiliates had been addressed however the individual approvals (such as Stoughton specifically) is still in the works. </a:t>
                      </a:r>
                    </a:p>
                    <a:p>
                      <a:pPr marL="285750" indent="-285750">
                        <a:spcBef>
                          <a:spcPts val="0"/>
                        </a:spcBef>
                        <a:buFont typeface="Arial" panose="020B0604020202020204" pitchFamily="34" charset="0"/>
                        <a:buChar char="•"/>
                      </a:pPr>
                      <a:r>
                        <a:rPr lang="en-US" sz="1200" dirty="0">
                          <a:solidFill>
                            <a:srgbClr val="FF0000"/>
                          </a:solidFill>
                        </a:rPr>
                        <a:t>No new timeframe provided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2" y="4333187"/>
          <a:ext cx="10312401" cy="10058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marL="285750" indent="-285750">
                        <a:spcBef>
                          <a:spcPts val="0"/>
                        </a:spcBef>
                        <a:buFont typeface="Arial" panose="020B0604020202020204" pitchFamily="34" charset="0"/>
                        <a:buChar char="•"/>
                      </a:pPr>
                      <a:r>
                        <a:rPr lang="en-US" sz="1200" dirty="0">
                          <a:solidFill>
                            <a:srgbClr val="FF0000"/>
                          </a:solidFill>
                        </a:rPr>
                        <a:t>Continue to work with SSM and Abbott to get Stoughton approved on the agreement to allow for build.  </a:t>
                      </a:r>
                    </a:p>
                    <a:p>
                      <a:pPr marL="285750" indent="-285750">
                        <a:spcBef>
                          <a:spcPts val="0"/>
                        </a:spcBef>
                        <a:buFont typeface="Arial" panose="020B0604020202020204" pitchFamily="34" charset="0"/>
                        <a:buChar char="•"/>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568335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07165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Laboratory</a:t>
            </a:r>
          </a:p>
        </p:txBody>
      </p:sp>
      <p:sp>
        <p:nvSpPr>
          <p:cNvPr id="3" name="Subtitle 2"/>
          <p:cNvSpPr>
            <a:spLocks noGrp="1"/>
          </p:cNvSpPr>
          <p:nvPr>
            <p:ph type="subTitle" idx="1"/>
          </p:nvPr>
        </p:nvSpPr>
        <p:spPr/>
        <p:txBody>
          <a:bodyPr/>
          <a:lstStyle/>
          <a:p>
            <a:r>
              <a:rPr lang="en-US" dirty="0"/>
              <a:t>Fine Needle Aspiration Coverage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12/2024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212717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7074" y="1238170"/>
          <a:ext cx="10312401" cy="1049037"/>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17517">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691567">
                <a:tc>
                  <a:txBody>
                    <a:bodyPr/>
                    <a:lstStyle/>
                    <a:p>
                      <a:pPr>
                        <a:spcBef>
                          <a:spcPts val="0"/>
                        </a:spcBef>
                      </a:pPr>
                      <a:r>
                        <a:rPr lang="en-US" sz="1400" dirty="0"/>
                        <a:t>KOM Target:  </a:t>
                      </a:r>
                      <a:r>
                        <a:rPr lang="en-US" sz="1400" dirty="0">
                          <a:solidFill>
                            <a:srgbClr val="FF0000"/>
                          </a:solidFill>
                        </a:rPr>
                        <a:t>To provide coverage for staff assisted Fine Needle Aspiration (FNA) collected by Ultrasound (4 steps to complete implementation) </a:t>
                      </a:r>
                      <a:r>
                        <a:rPr lang="en-US" sz="1400" dirty="0"/>
                        <a:t>  </a:t>
                      </a:r>
                    </a:p>
                    <a:p>
                      <a:pPr>
                        <a:spcBef>
                          <a:spcPts val="0"/>
                        </a:spcBef>
                      </a:pPr>
                      <a:r>
                        <a:rPr lang="en-US" sz="1400" dirty="0"/>
                        <a:t>Current KOM Status: </a:t>
                      </a:r>
                      <a:r>
                        <a:rPr lang="en-US" sz="1400" dirty="0">
                          <a:solidFill>
                            <a:srgbClr val="FF0000"/>
                          </a:solidFill>
                        </a:rPr>
                        <a:t>1 of 4 steps completed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191772"/>
          <a:ext cx="10321926" cy="82804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200" dirty="0">
                          <a:solidFill>
                            <a:srgbClr val="FF0000"/>
                          </a:solidFill>
                        </a:rPr>
                        <a:t>Project Leader: Kyle Sippel - Lab</a:t>
                      </a:r>
                    </a:p>
                    <a:p>
                      <a:r>
                        <a:rPr lang="en-US" sz="1200" dirty="0">
                          <a:solidFill>
                            <a:srgbClr val="FF0000"/>
                          </a:solidFill>
                        </a:rPr>
                        <a:t>Members:</a:t>
                      </a:r>
                      <a:r>
                        <a:rPr lang="en-US" sz="1200" baseline="0" dirty="0">
                          <a:solidFill>
                            <a:srgbClr val="FF0000"/>
                          </a:solidFill>
                        </a:rPr>
                        <a:t> Dr. Joel </a:t>
                      </a:r>
                      <a:r>
                        <a:rPr lang="en-US" sz="1200" baseline="0" dirty="0" err="1">
                          <a:solidFill>
                            <a:srgbClr val="FF0000"/>
                          </a:solidFill>
                        </a:rPr>
                        <a:t>Mendelin</a:t>
                      </a:r>
                      <a:r>
                        <a:rPr lang="en-US" sz="1200" baseline="0" dirty="0">
                          <a:solidFill>
                            <a:srgbClr val="FF0000"/>
                          </a:solidFill>
                        </a:rPr>
                        <a:t> – Associated Pathology/Lab Medical Director , Sara Sturmer – Medical Imaging </a:t>
                      </a:r>
                      <a:endParaRPr lang="en-US" sz="12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381170"/>
          <a:ext cx="5364201" cy="265176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51857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653039">
                <a:tc>
                  <a:txBody>
                    <a:bodyPr/>
                    <a:lstStyle/>
                    <a:p>
                      <a:pPr>
                        <a:spcBef>
                          <a:spcPts val="0"/>
                        </a:spcBef>
                      </a:pPr>
                      <a:r>
                        <a:rPr lang="en-US" sz="1200" dirty="0">
                          <a:solidFill>
                            <a:srgbClr val="FF0000"/>
                          </a:solidFill>
                        </a:rPr>
                        <a:t>Fine Needle Aspirations are a procedure performed in Ultrasound in which fluid/cells are aspirated from a mass by the Radiologist.  These procedures have been typically assisted by a pathologist to make slides and verify the adequacy of the sample.  These procedures were done on Fridays, in coordination with pathologist and radiologist schedule.  Lab was informed that the radiologist schedule would be changing to every other Tuesday.  Pathology is unavailable to come to Stoughton on Tuesdays to cover; creating and issue with these procedures.  Currently approximately 4-5 FNA done annually, almost all are Thyroid FNA.       </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91251" y="2381170"/>
          <a:ext cx="4848224" cy="17983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This project is essential in order to ensure Medical Imaging can continue to offer the FNA procedures here at Stoughton Health.  </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Fine Needle Aspiration Coverage</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860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Medical-Surgical Department </a:t>
            </a:r>
          </a:p>
        </p:txBody>
      </p:sp>
      <p:sp>
        <p:nvSpPr>
          <p:cNvPr id="3" name="Subtitle 2"/>
          <p:cNvSpPr>
            <a:spLocks noGrp="1"/>
          </p:cNvSpPr>
          <p:nvPr>
            <p:ph type="subTitle" idx="1"/>
          </p:nvPr>
        </p:nvSpPr>
        <p:spPr/>
        <p:txBody>
          <a:bodyPr/>
          <a:lstStyle/>
          <a:p>
            <a:r>
              <a:rPr lang="en-US" dirty="0"/>
              <a:t>Increase in Swing Bed Admissions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88900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06/27/2023 10/24/2023, 12/18/2023, 02/27/2024, 04/23/2024, 06/25/2024, 08//27/2024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12/17/2024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8334181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67868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solidFill>
                            <a:srgbClr val="FF0000"/>
                          </a:solidFill>
                        </a:rPr>
                        <a:t>After Conversation between Dr. </a:t>
                      </a:r>
                      <a:r>
                        <a:rPr lang="en-US" sz="1200" dirty="0" err="1">
                          <a:solidFill>
                            <a:srgbClr val="FF0000"/>
                          </a:solidFill>
                        </a:rPr>
                        <a:t>Mendelin</a:t>
                      </a:r>
                      <a:r>
                        <a:rPr lang="en-US" sz="1200" dirty="0">
                          <a:solidFill>
                            <a:srgbClr val="FF0000"/>
                          </a:solidFill>
                        </a:rPr>
                        <a:t> and radiology medical direction it was decided that due to minimal risk of adequacy issues, it was determined that a lab tech could be trained to assist the radiology with slide and sample preparation for Thyroid FNAs.  If we were to have a request for a non-thyroid FNA or a guided Bx.  Those would need be handled on a case-by-case basis to determine if lab could assist or if pathology would need to be available.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This would allow lab to ensure someone is available to assist with the majority of procedures that may be requested.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Oct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solidFill>
                            <a:srgbClr val="FF0000"/>
                          </a:solidFill>
                        </a:rPr>
                        <a:t>Lab Staff Kyle Sippel went to SSM to work with a cytology tech and learn to proper procedures/techniques.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Oct 21</a:t>
                      </a:r>
                      <a:r>
                        <a:rPr lang="en-US" sz="1200" baseline="30000" dirty="0">
                          <a:solidFill>
                            <a:srgbClr val="FF0000"/>
                          </a:solidFill>
                        </a:rPr>
                        <a:t>st</a:t>
                      </a:r>
                      <a:r>
                        <a:rPr lang="en-US" sz="1200" dirty="0">
                          <a:solidFill>
                            <a:srgbClr val="FF0000"/>
                          </a:solidFill>
                        </a:rPr>
                        <a:t>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solidFill>
                            <a:srgbClr val="FF0000"/>
                          </a:solidFill>
                        </a:rPr>
                        <a:t>A procedure is being written and reviewed  to cover the new staff role in assisting with FNAs.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This will provide the guidelines for lab’s role and procedure for assisting with the FNA.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3854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C08B4420-716A-68CC-CDC0-77C9DBACCD51}"/>
              </a:ext>
            </a:extLst>
          </p:cNvPr>
          <p:cNvSpPr txBox="1"/>
          <p:nvPr/>
        </p:nvSpPr>
        <p:spPr>
          <a:xfrm>
            <a:off x="798163" y="1302908"/>
            <a:ext cx="8431078"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Project Status: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Draft of the updated FNA procedures has been written and currently under review by Medical Director and SSM Cytology.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1 Lab staff person has been trained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Lucida Sans Unicode"/>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No procedures have been performed or schedule at this time.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In no procedure some Medical will work with trained lab person to do a Mock procedure to verify competency and test the protocol.  </a:t>
            </a:r>
          </a:p>
        </p:txBody>
      </p:sp>
      <p:pic>
        <p:nvPicPr>
          <p:cNvPr id="11" name="Picture 10">
            <a:extLst>
              <a:ext uri="{FF2B5EF4-FFF2-40B4-BE49-F238E27FC236}">
                <a16:creationId xmlns:a16="http://schemas.microsoft.com/office/drawing/2014/main" id="{14CED372-4D7E-87DE-8745-FA5D17B80C32}"/>
              </a:ext>
            </a:extLst>
          </p:cNvPr>
          <p:cNvPicPr>
            <a:picLocks noChangeAspect="1"/>
          </p:cNvPicPr>
          <p:nvPr/>
        </p:nvPicPr>
        <p:blipFill>
          <a:blip r:embed="rId5"/>
          <a:stretch>
            <a:fillRect/>
          </a:stretch>
        </p:blipFill>
        <p:spPr>
          <a:xfrm>
            <a:off x="1131887" y="4111906"/>
            <a:ext cx="8840434" cy="2581635"/>
          </a:xfrm>
          <a:prstGeom prst="rect">
            <a:avLst/>
          </a:prstGeom>
        </p:spPr>
      </p:pic>
    </p:spTree>
    <p:extLst>
      <p:ext uri="{BB962C8B-B14F-4D97-AF65-F5344CB8AC3E}">
        <p14:creationId xmlns:p14="http://schemas.microsoft.com/office/powerpoint/2010/main" val="143684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  Still Ongoing</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2016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marL="171450" indent="-171450">
                        <a:spcBef>
                          <a:spcPts val="0"/>
                        </a:spcBef>
                        <a:buFont typeface="Arial" panose="020B0604020202020204" pitchFamily="34" charset="0"/>
                        <a:buChar char="•"/>
                      </a:pPr>
                      <a:r>
                        <a:rPr lang="en-US" sz="1200" dirty="0">
                          <a:solidFill>
                            <a:srgbClr val="FF0000"/>
                          </a:solidFill>
                        </a:rPr>
                        <a:t>These procedures occur infrequently (4-5 annually). This will create some challenges with staff competency.  Therefore, trained staff will be limited to no more that 2 at this time. </a:t>
                      </a:r>
                    </a:p>
                    <a:p>
                      <a:pPr marL="171450" indent="-171450">
                        <a:spcBef>
                          <a:spcPts val="0"/>
                        </a:spcBef>
                        <a:buFont typeface="Arial" panose="020B0604020202020204" pitchFamily="34" charset="0"/>
                        <a:buChar char="•"/>
                      </a:pPr>
                      <a:r>
                        <a:rPr lang="en-US" sz="1200" dirty="0">
                          <a:solidFill>
                            <a:srgbClr val="FF0000"/>
                          </a:solidFill>
                        </a:rPr>
                        <a:t>Different types of FNAs may have some different parameters (such as actual core bx vs FNA).  Lab staff are specifically trained for Thyroid FNA (100% of imaging procedures in past 2 years).   Other imaging procedures needing assistance such as other site FNA or biopsies will be handled on a case-by-case basis with imaging, lab, and pathology.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3716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marL="171450" indent="-171450">
                        <a:spcBef>
                          <a:spcPts val="0"/>
                        </a:spcBef>
                        <a:buFont typeface="Arial" panose="020B0604020202020204" pitchFamily="34" charset="0"/>
                        <a:buChar char="•"/>
                      </a:pPr>
                      <a:r>
                        <a:rPr lang="en-US" sz="1200" dirty="0">
                          <a:solidFill>
                            <a:srgbClr val="FF0000"/>
                          </a:solidFill>
                        </a:rPr>
                        <a:t>The procedure needs to be reviewed and approved by Lab Medical Direction.  </a:t>
                      </a:r>
                    </a:p>
                    <a:p>
                      <a:pPr marL="171450" indent="-171450">
                        <a:spcBef>
                          <a:spcPts val="0"/>
                        </a:spcBef>
                        <a:buFont typeface="Arial" panose="020B0604020202020204" pitchFamily="34" charset="0"/>
                        <a:buChar char="•"/>
                      </a:pPr>
                      <a:r>
                        <a:rPr lang="en-US" sz="1200" dirty="0">
                          <a:solidFill>
                            <a:srgbClr val="FF0000"/>
                          </a:solidFill>
                        </a:rPr>
                        <a:t>Procedures will be tested with the next schedule procedure.  If we do not have a procedures scheduled soon, a Mock procedure will be set up to verify the protocol and competency.  </a:t>
                      </a:r>
                    </a:p>
                    <a:p>
                      <a:pPr marL="171450" indent="-171450">
                        <a:spcBef>
                          <a:spcPts val="0"/>
                        </a:spcBef>
                        <a:buFont typeface="Arial" panose="020B0604020202020204" pitchFamily="34" charset="0"/>
                        <a:buChar char="•"/>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1"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55866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Sleep Disorders Center</a:t>
            </a:r>
          </a:p>
        </p:txBody>
      </p:sp>
      <p:sp>
        <p:nvSpPr>
          <p:cNvPr id="3" name="Subtitle 2"/>
          <p:cNvSpPr>
            <a:spLocks noGrp="1"/>
          </p:cNvSpPr>
          <p:nvPr>
            <p:ph type="subTitle" idx="1"/>
          </p:nvPr>
        </p:nvSpPr>
        <p:spPr/>
        <p:txBody>
          <a:bodyPr/>
          <a:lstStyle/>
          <a:p>
            <a:r>
              <a:rPr lang="en-US" dirty="0"/>
              <a:t>Inventory Management</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2/2024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8.2024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60120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457693"/>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75036">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52893">
                <a:tc>
                  <a:txBody>
                    <a:bodyPr/>
                    <a:lstStyle/>
                    <a:p>
                      <a:pPr>
                        <a:spcBef>
                          <a:spcPts val="0"/>
                        </a:spcBef>
                      </a:pPr>
                      <a:r>
                        <a:rPr lang="en-US" sz="1400" dirty="0">
                          <a:solidFill>
                            <a:schemeClr val="tx1"/>
                          </a:solidFill>
                        </a:rPr>
                        <a:t>KOM Target: </a:t>
                      </a:r>
                      <a:r>
                        <a:rPr lang="en-US" sz="1200" dirty="0">
                          <a:solidFill>
                            <a:schemeClr val="tx1"/>
                          </a:solidFill>
                        </a:rPr>
                        <a:t> Full development and implementation of a standardized ordering and supply management process including ordering tools with Par levels, expiration monitoring, room stocking and utilization of the Multiview system by November 1</a:t>
                      </a:r>
                      <a:r>
                        <a:rPr lang="en-US" sz="1200" baseline="30000" dirty="0">
                          <a:solidFill>
                            <a:schemeClr val="tx1"/>
                          </a:solidFill>
                        </a:rPr>
                        <a:t>st</a:t>
                      </a:r>
                      <a:r>
                        <a:rPr lang="en-US" sz="1200" dirty="0">
                          <a:solidFill>
                            <a:schemeClr val="tx1"/>
                          </a:solidFill>
                        </a:rPr>
                        <a:t> 2024.  </a:t>
                      </a:r>
                      <a:endParaRPr lang="en-US" sz="1400" dirty="0">
                        <a:solidFill>
                          <a:schemeClr val="tx1"/>
                        </a:solidFill>
                      </a:endParaRPr>
                    </a:p>
                    <a:p>
                      <a:pPr>
                        <a:spcBef>
                          <a:spcPts val="0"/>
                        </a:spcBef>
                      </a:pPr>
                      <a:endParaRPr lang="en-US" sz="1400" dirty="0"/>
                    </a:p>
                    <a:p>
                      <a:pPr>
                        <a:spcBef>
                          <a:spcPts val="0"/>
                        </a:spcBef>
                      </a:pPr>
                      <a:r>
                        <a:rPr lang="en-US" sz="1400" dirty="0"/>
                        <a:t>Current KOM Status: </a:t>
                      </a:r>
                    </a:p>
                    <a:p>
                      <a:pPr>
                        <a:spcBef>
                          <a:spcPts val="0"/>
                        </a:spcBef>
                      </a:pPr>
                      <a:r>
                        <a:rPr lang="en-US" sz="1400" dirty="0">
                          <a:solidFill>
                            <a:srgbClr val="FF0000"/>
                          </a:solidFill>
                        </a:rPr>
                        <a:t>8 of 8 project plan steps completed </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Kyle Sippel</a:t>
                      </a:r>
                    </a:p>
                    <a:p>
                      <a:r>
                        <a:rPr lang="en-US" sz="1400" dirty="0">
                          <a:solidFill>
                            <a:schemeClr val="tx1"/>
                          </a:solidFill>
                        </a:rPr>
                        <a:t>Members:</a:t>
                      </a:r>
                      <a:r>
                        <a:rPr lang="en-US" sz="1400" baseline="0" dirty="0">
                          <a:solidFill>
                            <a:schemeClr val="tx1"/>
                          </a:solidFill>
                        </a:rPr>
                        <a:t> All sleep tech, Purchasing.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2746568"/>
          <a:ext cx="5364201" cy="2238223"/>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6875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06703">
                <a:tc>
                  <a:txBody>
                    <a:bodyPr/>
                    <a:lstStyle/>
                    <a:p>
                      <a:pPr>
                        <a:spcBef>
                          <a:spcPts val="0"/>
                        </a:spcBef>
                      </a:pPr>
                      <a:r>
                        <a:rPr lang="en-US" sz="1000" dirty="0">
                          <a:solidFill>
                            <a:schemeClr val="tx1"/>
                          </a:solidFill>
                        </a:rPr>
                        <a:t>During a recent environmental safety walk through there were multiple different expired products identified both in our patient rooms and stock room.  Staff also stated we have had other supply issues related to not having the appropriate supply in the patient room, not having a supply at all, or newer supplies being used before older supplies; leading to expirations.   During the EOC follow up discussion it was determined that Sleep Lab does not have consistent supply ordering and management process that is known by all sleep staff.  There are no pre-set quantities or other ordering tools.  Additionally, supply ordering is being done on paper vs within the Multiview system.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06749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25631">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335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A standardized supply ordering and inventory management process will ensure supplies are available where and when they are needed, limit supply expiration, help to prevent expired supplies from being used, and allow for multiple staff to be able to complete the supply ordering process when necessary.  Additionally moving supply requisitioning into Multiview will save time and improved efficiency for the hospital purchasing staff.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Sleep Center Inventory Management.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7077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95376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solidFill>
                            <a:schemeClr val="tx1"/>
                          </a:solidFill>
                        </a:rPr>
                        <a:t>Supply inventory  and other changes were submitted to Materials Services department to build out the Multivew system for all sleep supplies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Completed early July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solidFill>
                            <a:schemeClr val="tx1"/>
                          </a:solidFill>
                        </a:rPr>
                        <a:t>Staff reviewed our overall supply usage over the past year to determine the amount of each product utilized.  This information was then used to begin to set standards of when to order a supply and how much to order at a time.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This information was used to create the first draft of an ordering tool to be used by staff.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June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solidFill>
                            <a:schemeClr val="tx1"/>
                          </a:solidFill>
                        </a:rPr>
                        <a:t>Standardized order tool was created to indicate minimum inventory levels and quantity to order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Create consistency in when and how much is ordered to prevent short coming or outdates.  Additionally, it would allow any staff person to complete a supply order.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July 2024</a:t>
                      </a:r>
                    </a:p>
                    <a:p>
                      <a:r>
                        <a:rPr lang="en-US" sz="1200" dirty="0">
                          <a:solidFill>
                            <a:schemeClr val="tx1"/>
                          </a:solidFill>
                        </a:rPr>
                        <a:t>Tool use began in Aug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200" dirty="0">
                          <a:solidFill>
                            <a:srgbClr val="FF0000"/>
                          </a:solidFill>
                        </a:rPr>
                        <a:t>Staff have begun to modify departmental ordering SOP to account for use of the new Tool</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Began in early Aug – 11.2024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200" dirty="0">
                          <a:solidFill>
                            <a:srgbClr val="FF0000"/>
                          </a:solidFill>
                        </a:rPr>
                        <a:t>Staff have developed par levels for each of the sleep rooms for supplies that are stored in main storeroom.</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This will create consistency and prevent overordering due to having more supplies in each room than needed.  Will also make the ordering process more efficient by allowing bulk supply PAR levels to be set based on the main storeroom and staff not having to go to each room to count supplies when ordering.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Began in early Aug – 11.2024</a:t>
                      </a:r>
                    </a:p>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sz="12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03461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0855C-C118-B5A1-F1E1-08CA8E88C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832A2-2EC3-41F3-F586-76596CE4327C}"/>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9EF23E75-68BF-BF33-0F42-27B522761732}"/>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a:extLst>
              <a:ext uri="{FF2B5EF4-FFF2-40B4-BE49-F238E27FC236}">
                <a16:creationId xmlns:a16="http://schemas.microsoft.com/office/drawing/2014/main" id="{C4A71986-D83D-0EFD-712E-E1032BB00CCC}"/>
              </a:ext>
            </a:extLst>
          </p:cNvPr>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a:extLst>
              <a:ext uri="{FF2B5EF4-FFF2-40B4-BE49-F238E27FC236}">
                <a16:creationId xmlns:a16="http://schemas.microsoft.com/office/drawing/2014/main" id="{49139383-7D0D-115D-B44E-5E68E7239F4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C83D330D-EEBB-F723-6C4F-31CAA6E5FBF8}"/>
              </a:ext>
            </a:extLst>
          </p:cNvPr>
          <p:cNvPicPr>
            <a:picLocks noChangeAspect="1"/>
          </p:cNvPicPr>
          <p:nvPr/>
        </p:nvPicPr>
        <p:blipFill>
          <a:blip r:embed="rId5"/>
          <a:stretch>
            <a:fillRect/>
          </a:stretch>
        </p:blipFill>
        <p:spPr>
          <a:xfrm>
            <a:off x="555033" y="1614911"/>
            <a:ext cx="8648700" cy="4591050"/>
          </a:xfrm>
          <a:prstGeom prst="rect">
            <a:avLst/>
          </a:prstGeom>
        </p:spPr>
      </p:pic>
    </p:spTree>
    <p:extLst>
      <p:ext uri="{BB962C8B-B14F-4D97-AF65-F5344CB8AC3E}">
        <p14:creationId xmlns:p14="http://schemas.microsoft.com/office/powerpoint/2010/main" val="2898238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Yes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300457"/>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27094">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95657">
                <a:tc>
                  <a:txBody>
                    <a:bodyPr/>
                    <a:lstStyle/>
                    <a:p>
                      <a:pPr marL="171450" indent="-171450">
                        <a:spcBef>
                          <a:spcPts val="0"/>
                        </a:spcBef>
                        <a:buFont typeface="Arial" panose="020B0604020202020204" pitchFamily="34" charset="0"/>
                        <a:buChar char="•"/>
                      </a:pPr>
                      <a:r>
                        <a:rPr lang="en-US" sz="1400" dirty="0">
                          <a:solidFill>
                            <a:srgbClr val="FF0000"/>
                          </a:solidFill>
                        </a:rPr>
                        <a:t>Departmental SOP will need to be updated for new tool and procedures.</a:t>
                      </a:r>
                    </a:p>
                    <a:p>
                      <a:pPr marL="171450" indent="-171450">
                        <a:spcBef>
                          <a:spcPts val="0"/>
                        </a:spcBef>
                        <a:buFont typeface="Arial" panose="020B0604020202020204" pitchFamily="34" charset="0"/>
                        <a:buChar char="•"/>
                      </a:pPr>
                      <a:r>
                        <a:rPr lang="en-US" sz="1400" dirty="0">
                          <a:solidFill>
                            <a:srgbClr val="FF0000"/>
                          </a:solidFill>
                        </a:rPr>
                        <a:t>PAR levels and standardized procedures for stocking the sleep rooms themselves are needed.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8" y="3673042"/>
          <a:ext cx="10312401" cy="1912843"/>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1858">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394683">
                <a:tc>
                  <a:txBody>
                    <a:bodyPr/>
                    <a:lstStyle/>
                    <a:p>
                      <a:pPr marL="285750" indent="-285750">
                        <a:spcBef>
                          <a:spcPts val="0"/>
                        </a:spcBef>
                        <a:buFont typeface="Arial" panose="020B0604020202020204" pitchFamily="34" charset="0"/>
                        <a:buChar char="•"/>
                      </a:pPr>
                      <a:r>
                        <a:rPr lang="en-US" sz="1400" dirty="0">
                          <a:solidFill>
                            <a:srgbClr val="FF0000"/>
                          </a:solidFill>
                        </a:rPr>
                        <a:t>Continue to hardwire new processes and how staff communicate with ordering staff.  </a:t>
                      </a:r>
                    </a:p>
                    <a:p>
                      <a:pPr marL="285750" indent="-285750">
                        <a:spcBef>
                          <a:spcPts val="0"/>
                        </a:spcBef>
                        <a:buFont typeface="Arial" panose="020B0604020202020204" pitchFamily="34" charset="0"/>
                        <a:buChar char="•"/>
                      </a:pP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8" y="5790770"/>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Yes</a:t>
                      </a:r>
                    </a:p>
                    <a:p>
                      <a:pPr>
                        <a:spcBef>
                          <a:spcPts val="0"/>
                        </a:spcBef>
                      </a:pPr>
                      <a:r>
                        <a:rPr lang="en-US" sz="1400" baseline="0" dirty="0"/>
                        <a:t>Project still in progress, project to continue: Enter </a:t>
                      </a:r>
                      <a:r>
                        <a:rPr lang="en-US" sz="1400" baseline="0" dirty="0">
                          <a:solidFill>
                            <a:srgbClr val="FF0000"/>
                          </a:solidFill>
                        </a:rPr>
                        <a:t>NO</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87651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Sleep Lab</a:t>
            </a:r>
          </a:p>
        </p:txBody>
      </p:sp>
      <p:sp>
        <p:nvSpPr>
          <p:cNvPr id="3" name="Subtitle 2"/>
          <p:cNvSpPr>
            <a:spLocks noGrp="1"/>
          </p:cNvSpPr>
          <p:nvPr>
            <p:ph type="subTitle" idx="1"/>
          </p:nvPr>
        </p:nvSpPr>
        <p:spPr/>
        <p:txBody>
          <a:bodyPr/>
          <a:lstStyle/>
          <a:p>
            <a:r>
              <a:rPr lang="en-US" dirty="0"/>
              <a:t>Succession Planning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10896" cy="741680"/>
        </p:xfrm>
        <a:graphic>
          <a:graphicData uri="http://schemas.openxmlformats.org/drawingml/2006/table">
            <a:tbl>
              <a:tblPr firstRow="1" bandRow="1">
                <a:tableStyleId>{5940675A-B579-460E-94D1-54222C63F5DA}</a:tableStyleId>
              </a:tblPr>
              <a:tblGrid>
                <a:gridCol w="5610896">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8.2024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8.2024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161653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7074" y="1063659"/>
          <a:ext cx="10312401" cy="19558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Create a succession plan for all duties currently being performed by Dottie, Star, and Kathy (retiring staff) – </a:t>
                      </a:r>
                      <a:r>
                        <a:rPr lang="en-US" sz="1400" dirty="0">
                          <a:solidFill>
                            <a:srgbClr val="FF0000"/>
                          </a:solidFill>
                        </a:rPr>
                        <a:t>1)</a:t>
                      </a:r>
                      <a:r>
                        <a:rPr lang="en-US" sz="1400" dirty="0">
                          <a:solidFill>
                            <a:schemeClr val="tx1"/>
                          </a:solidFill>
                        </a:rPr>
                        <a:t> </a:t>
                      </a:r>
                      <a:r>
                        <a:rPr lang="en-US" sz="1400" dirty="0">
                          <a:solidFill>
                            <a:srgbClr val="FF0000"/>
                          </a:solidFill>
                        </a:rPr>
                        <a:t>Complete ‘how to manual’ for 4 areas/tasks by 02/01/2025.  2) Train designated staff to assigned areas  by 12/31/2025 to reach full implementation.</a:t>
                      </a:r>
                    </a:p>
                    <a:p>
                      <a:pPr>
                        <a:spcBef>
                          <a:spcPts val="0"/>
                        </a:spcBef>
                      </a:pPr>
                      <a:endParaRPr lang="en-US" sz="1400" dirty="0"/>
                    </a:p>
                    <a:p>
                      <a:pPr>
                        <a:spcBef>
                          <a:spcPts val="0"/>
                        </a:spcBef>
                      </a:pPr>
                      <a:r>
                        <a:rPr lang="en-US" sz="1400" dirty="0"/>
                        <a:t>Current KOM Status:  </a:t>
                      </a:r>
                      <a:r>
                        <a:rPr lang="en-US" sz="1400" dirty="0">
                          <a:solidFill>
                            <a:srgbClr val="FF0000"/>
                          </a:solidFill>
                        </a:rPr>
                        <a:t>1) 1 training manual has been completed, 3 manuals in progress.  2) 1 designated staff has been trained.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6036911"/>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 Kyle Sippel</a:t>
                      </a:r>
                    </a:p>
                    <a:p>
                      <a:r>
                        <a:rPr lang="en-US" sz="1400" dirty="0">
                          <a:solidFill>
                            <a:schemeClr val="tx1"/>
                          </a:solidFill>
                        </a:rPr>
                        <a:t>Members:</a:t>
                      </a:r>
                      <a:r>
                        <a:rPr lang="en-US" sz="1400" baseline="0" dirty="0">
                          <a:solidFill>
                            <a:schemeClr val="tx1"/>
                          </a:solidFill>
                        </a:rPr>
                        <a:t> Sleep Tech, Sarah Watkins, Registrations.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338328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53887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71273">
                <a:tc>
                  <a:txBody>
                    <a:bodyPr/>
                    <a:lstStyle/>
                    <a:p>
                      <a:pPr>
                        <a:spcBef>
                          <a:spcPts val="0"/>
                        </a:spcBef>
                      </a:pPr>
                      <a:r>
                        <a:rPr lang="en-US" sz="1200" dirty="0">
                          <a:solidFill>
                            <a:schemeClr val="tx1"/>
                          </a:solidFill>
                        </a:rPr>
                        <a:t>The sleep lab for years had 2 techs.  These tech are responsible and have the knowledge and training for all departmental operations including patient and order management, regulatory compliance (AASM accreditation), supply management, and scheduling for example.  Both staff have expressed the expectation to retire with the next couple years.  1 has given official notice of retirement upon completion of our regulatory re-accreditation with AASM in 2026. 2 new sleep tech have recently been hired but currently have minimal involvement in these non-clinical duties. At this point we do not have a specific plan for who will cover these non-clinic duties as well as overall staffing and coverages as they potentially reduce hours and fully retire.   Additionally, the registration staff person who is responsible for scheduling and daytime communication with patients has also indicated the desire to retire in near future.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827865"/>
          <a:ext cx="4848224" cy="268781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65379">
                <a:tc>
                  <a:txBody>
                    <a:bodyPr/>
                    <a:lstStyle/>
                    <a:p>
                      <a:r>
                        <a:rPr lang="en-US" sz="1400" dirty="0">
                          <a:solidFill>
                            <a:schemeClr val="tx1"/>
                          </a:solidFill>
                        </a:rPr>
                        <a:t>Driver: </a:t>
                      </a:r>
                      <a:r>
                        <a:rPr lang="en-US" sz="1400" baseline="0" dirty="0">
                          <a:solidFill>
                            <a:schemeClr val="tx1"/>
                          </a:solidFill>
                        </a:rPr>
                        <a:t> </a:t>
                      </a:r>
                      <a:r>
                        <a:rPr lang="en-US" sz="1400" b="0" baseline="0" dirty="0">
                          <a:solidFill>
                            <a:schemeClr val="tx1"/>
                          </a:solidFill>
                        </a:rPr>
                        <a:t>Explain why the project is critical to SH.  Why does it relate to the strategic plan?</a:t>
                      </a:r>
                    </a:p>
                    <a:p>
                      <a:endParaRPr lang="en-US" sz="1400" dirty="0">
                        <a:solidFill>
                          <a:schemeClr val="tx1"/>
                        </a:solidFill>
                      </a:endParaRPr>
                    </a:p>
                  </a:txBody>
                  <a:tcPr/>
                </a:tc>
                <a:extLst>
                  <a:ext uri="{0D108BD9-81ED-4DB2-BD59-A6C34878D82A}">
                    <a16:rowId xmlns:a16="http://schemas.microsoft.com/office/drawing/2014/main" val="10000"/>
                  </a:ext>
                </a:extLst>
              </a:tr>
              <a:tr h="1956299">
                <a:tc>
                  <a:txBody>
                    <a:bodyPr/>
                    <a:lstStyle/>
                    <a:p>
                      <a:pPr>
                        <a:spcBef>
                          <a:spcPts val="0"/>
                        </a:spcBef>
                      </a:pPr>
                      <a:r>
                        <a:rPr lang="en-US" sz="1200" dirty="0">
                          <a:solidFill>
                            <a:schemeClr val="tx1"/>
                          </a:solidFill>
                        </a:rPr>
                        <a:t>The project will ensure an orderly transition of all the non-clinical duties to newer staff.  We will be able to ensure all tasks have been re-assigned and the new responsible persons have been properly trained.  This will also help us to determine our specific needs related overall departmental staffing and the best way to replace the clinical hours and meet the needs of our patients.  </a:t>
                      </a:r>
                    </a:p>
                    <a:p>
                      <a:pPr>
                        <a:spcBef>
                          <a:spcPts val="0"/>
                        </a:spcBef>
                      </a:pPr>
                      <a:r>
                        <a:rPr lang="en-US" sz="1200" dirty="0">
                          <a:solidFill>
                            <a:schemeClr val="tx1"/>
                          </a:solidFill>
                        </a:rPr>
                        <a:t>This project will also help to provide additional knowledge related to these operations and accreditation requirements for the non-sleep tech manager.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Sleep Center </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Succession Planning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4012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46124" y="1238771"/>
          <a:ext cx="10402167" cy="1468120"/>
        </p:xfrm>
        <a:graphic>
          <a:graphicData uri="http://schemas.openxmlformats.org/drawingml/2006/table">
            <a:tbl>
              <a:tblPr firstRow="1" bandRow="1">
                <a:tableStyleId>{6E25E649-3F16-4E02-A733-19D2CDBF48F0}</a:tableStyleId>
              </a:tblPr>
              <a:tblGrid>
                <a:gridCol w="10402167">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KOM Target: </a:t>
                      </a:r>
                      <a:r>
                        <a:rPr lang="en-US" sz="1400" baseline="0" dirty="0">
                          <a:solidFill>
                            <a:srgbClr val="FF0000"/>
                          </a:solidFill>
                        </a:rPr>
                        <a:t>Increase Swing Bed patient admissions to &gt;41 this year (Jan – Dec 2024) to match pre-COVID numbers.</a:t>
                      </a:r>
                      <a:endParaRPr lang="en-US" sz="1400" dirty="0">
                        <a:solidFill>
                          <a:srgbClr val="FF0000"/>
                        </a:solidFill>
                      </a:endParaRPr>
                    </a:p>
                    <a:p>
                      <a:pPr>
                        <a:spcBef>
                          <a:spcPts val="0"/>
                        </a:spcBef>
                      </a:pPr>
                      <a:endParaRPr lang="en-US" sz="1000" dirty="0">
                        <a:solidFill>
                          <a:srgbClr val="FF0000"/>
                        </a:solidFill>
                      </a:endParaRPr>
                    </a:p>
                    <a:p>
                      <a:pPr>
                        <a:spcBef>
                          <a:spcPts val="0"/>
                        </a:spcBef>
                      </a:pPr>
                      <a:r>
                        <a:rPr lang="en-US" sz="1400" dirty="0">
                          <a:solidFill>
                            <a:srgbClr val="FF0000"/>
                          </a:solidFill>
                        </a:rPr>
                        <a:t>Current KOM:</a:t>
                      </a:r>
                      <a:r>
                        <a:rPr lang="en-US" sz="1400" baseline="0" dirty="0">
                          <a:solidFill>
                            <a:srgbClr val="FF0000"/>
                          </a:solidFill>
                        </a:rPr>
                        <a:t> YTD 2024 = 21 SWB admissions. Not on target to meet goal.</a:t>
                      </a:r>
                    </a:p>
                    <a:p>
                      <a:pPr>
                        <a:spcBef>
                          <a:spcPts val="0"/>
                        </a:spcBef>
                      </a:pPr>
                      <a:r>
                        <a:rPr lang="en-US" sz="1400" baseline="0" dirty="0">
                          <a:solidFill>
                            <a:srgbClr val="FF0000"/>
                          </a:solidFill>
                        </a:rPr>
                        <a:t>August = 4, September = 3, October = 1, November = 3.</a:t>
                      </a:r>
                    </a:p>
                    <a:p>
                      <a:pPr>
                        <a:spcBef>
                          <a:spcPts val="0"/>
                        </a:spcBef>
                      </a:pPr>
                      <a:endParaRPr lang="en-US" sz="1400" baseline="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46124" y="5353069"/>
          <a:ext cx="10402167" cy="822960"/>
        </p:xfrm>
        <a:graphic>
          <a:graphicData uri="http://schemas.openxmlformats.org/drawingml/2006/table">
            <a:tbl>
              <a:tblPr firstRow="1" bandRow="1">
                <a:tableStyleId>{6E25E649-3F16-4E02-A733-19D2CDBF48F0}</a:tableStyleId>
              </a:tblPr>
              <a:tblGrid>
                <a:gridCol w="10402167">
                  <a:extLst>
                    <a:ext uri="{9D8B030D-6E8A-4147-A177-3AD203B41FA5}">
                      <a16:colId xmlns:a16="http://schemas.microsoft.com/office/drawing/2014/main" val="20000"/>
                    </a:ext>
                  </a:extLst>
                </a:gridCol>
              </a:tblGrid>
              <a:tr h="28555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Project Leaders: Heather Kleinbrook</a:t>
                      </a:r>
                      <a:r>
                        <a:rPr lang="en-US" sz="1400" baseline="0" dirty="0">
                          <a:solidFill>
                            <a:schemeClr val="tx1"/>
                          </a:solidFill>
                        </a:rPr>
                        <a:t> </a:t>
                      </a:r>
                    </a:p>
                    <a:p>
                      <a:r>
                        <a:rPr lang="en-US" sz="1400" dirty="0">
                          <a:solidFill>
                            <a:schemeClr val="tx1"/>
                          </a:solidFill>
                        </a:rPr>
                        <a:t>Members:</a:t>
                      </a:r>
                      <a:r>
                        <a:rPr lang="en-US" sz="1400" baseline="0" dirty="0">
                          <a:solidFill>
                            <a:schemeClr val="tx1"/>
                          </a:solidFill>
                        </a:rPr>
                        <a:t> Case Managers, Social Workers, Inpatient Rehab Staff, Nurses, and Hospitalists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46124" y="2734031"/>
          <a:ext cx="5364201" cy="2247696"/>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919106">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28590">
                <a:tc>
                  <a:txBody>
                    <a:bodyPr/>
                    <a:lstStyle/>
                    <a:p>
                      <a:pPr>
                        <a:spcBef>
                          <a:spcPts val="0"/>
                        </a:spcBef>
                      </a:pPr>
                      <a:r>
                        <a:rPr lang="en-US" sz="1400" baseline="0" dirty="0">
                          <a:solidFill>
                            <a:schemeClr val="tx1"/>
                          </a:solidFill>
                        </a:rPr>
                        <a:t>During COVID, Swing Bed admissions declined due to the need to maintain open beds for acute care patients.  Now that we are moving to our new post-COVID norm, it feels like we are in a place to open more beds to transitional care patients.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19826" y="2734031"/>
          <a:ext cx="4928465" cy="2514359"/>
        </p:xfrm>
        <a:graphic>
          <a:graphicData uri="http://schemas.openxmlformats.org/drawingml/2006/table">
            <a:tbl>
              <a:tblPr firstRow="1" bandRow="1">
                <a:tableStyleId>{6E25E649-3F16-4E02-A733-19D2CDBF48F0}</a:tableStyleId>
              </a:tblPr>
              <a:tblGrid>
                <a:gridCol w="4928465">
                  <a:extLst>
                    <a:ext uri="{9D8B030D-6E8A-4147-A177-3AD203B41FA5}">
                      <a16:colId xmlns:a16="http://schemas.microsoft.com/office/drawing/2014/main" val="20000"/>
                    </a:ext>
                  </a:extLst>
                </a:gridCol>
              </a:tblGrid>
              <a:tr h="794008">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720351">
                <a:tc>
                  <a:txBody>
                    <a:bodyPr/>
                    <a:lstStyle/>
                    <a:p>
                      <a:pPr>
                        <a:spcBef>
                          <a:spcPts val="0"/>
                        </a:spcBef>
                      </a:pPr>
                      <a:r>
                        <a:rPr lang="en-US" sz="1400" dirty="0">
                          <a:solidFill>
                            <a:schemeClr val="tx1"/>
                          </a:solidFill>
                        </a:rPr>
                        <a:t>Supports several areas of the strategic</a:t>
                      </a:r>
                      <a:r>
                        <a:rPr lang="en-US" sz="1400" baseline="0" dirty="0">
                          <a:solidFill>
                            <a:schemeClr val="tx1"/>
                          </a:solidFill>
                        </a:rPr>
                        <a:t> plan.  Most obvious, it supports the bottom line financially, but it also keeps beds filled which guarantees staff hours and boosts staff satisfaction.  It also enhances relationships with other hospitals by taking their patients to open beds for more acute needs which makes us good partners.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Swing Bed</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991552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13080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solidFill>
                            <a:schemeClr val="tx1"/>
                          </a:solidFill>
                        </a:rPr>
                        <a:t>Potential risk of knowledge lose was identified with pending retirements.  Staff have begun to compile a list of duties they are doing that will need to be transitioned.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This will be essential to ensure all duties are efficiently passed onto newer staff.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Began in Aug.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200" dirty="0">
                          <a:solidFill>
                            <a:schemeClr val="tx1"/>
                          </a:solidFill>
                        </a:rPr>
                        <a:t>A business review of the sleep program was completed.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This review was done to determine how the department’s performance financially.  This will help to evaluate who staff levels will be replaced and if additional staffing could be added prior to retirements to ensure smooth transitions.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Began in July and Aug.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solidFill>
                            <a:schemeClr val="tx1"/>
                          </a:solidFill>
                        </a:rPr>
                        <a:t>New processes have been developed for supply management and the responsibility for ordering of supplies has been transitioned to Meghan.</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Aug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200" dirty="0">
                          <a:solidFill>
                            <a:srgbClr val="FF0000"/>
                          </a:solidFill>
                        </a:rPr>
                        <a:t>Tasks needing to be passed along were identified and who will have primary responsibility.   4 Specific tasks were identified.  - Supply Management, policy management, AASM regulatory compliance, and Natus system management.  </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9.2024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1153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1" name="Table 10">
            <a:extLst>
              <a:ext uri="{FF2B5EF4-FFF2-40B4-BE49-F238E27FC236}">
                <a16:creationId xmlns:a16="http://schemas.microsoft.com/office/drawing/2014/main" id="{3D1344C0-650A-A02E-4D81-B67DF4BAA4A5}"/>
              </a:ext>
            </a:extLst>
          </p:cNvPr>
          <p:cNvGraphicFramePr>
            <a:graphicFrameLocks noGrp="1"/>
          </p:cNvGraphicFramePr>
          <p:nvPr/>
        </p:nvGraphicFramePr>
        <p:xfrm>
          <a:off x="1797803" y="2646839"/>
          <a:ext cx="7266821" cy="2011680"/>
        </p:xfrm>
        <a:graphic>
          <a:graphicData uri="http://schemas.openxmlformats.org/drawingml/2006/table">
            <a:tbl>
              <a:tblPr firstRow="1" firstCol="1" bandRow="1"/>
              <a:tblGrid>
                <a:gridCol w="1253624">
                  <a:extLst>
                    <a:ext uri="{9D8B030D-6E8A-4147-A177-3AD203B41FA5}">
                      <a16:colId xmlns:a16="http://schemas.microsoft.com/office/drawing/2014/main" val="2493969619"/>
                    </a:ext>
                  </a:extLst>
                </a:gridCol>
                <a:gridCol w="1064606">
                  <a:extLst>
                    <a:ext uri="{9D8B030D-6E8A-4147-A177-3AD203B41FA5}">
                      <a16:colId xmlns:a16="http://schemas.microsoft.com/office/drawing/2014/main" val="1979595424"/>
                    </a:ext>
                  </a:extLst>
                </a:gridCol>
                <a:gridCol w="827099">
                  <a:extLst>
                    <a:ext uri="{9D8B030D-6E8A-4147-A177-3AD203B41FA5}">
                      <a16:colId xmlns:a16="http://schemas.microsoft.com/office/drawing/2014/main" val="3670281958"/>
                    </a:ext>
                  </a:extLst>
                </a:gridCol>
                <a:gridCol w="1130049">
                  <a:extLst>
                    <a:ext uri="{9D8B030D-6E8A-4147-A177-3AD203B41FA5}">
                      <a16:colId xmlns:a16="http://schemas.microsoft.com/office/drawing/2014/main" val="3392432445"/>
                    </a:ext>
                  </a:extLst>
                </a:gridCol>
                <a:gridCol w="1081863">
                  <a:extLst>
                    <a:ext uri="{9D8B030D-6E8A-4147-A177-3AD203B41FA5}">
                      <a16:colId xmlns:a16="http://schemas.microsoft.com/office/drawing/2014/main" val="91270811"/>
                    </a:ext>
                  </a:extLst>
                </a:gridCol>
                <a:gridCol w="836267">
                  <a:extLst>
                    <a:ext uri="{9D8B030D-6E8A-4147-A177-3AD203B41FA5}">
                      <a16:colId xmlns:a16="http://schemas.microsoft.com/office/drawing/2014/main" val="4145207160"/>
                    </a:ext>
                  </a:extLst>
                </a:gridCol>
                <a:gridCol w="1073313">
                  <a:extLst>
                    <a:ext uri="{9D8B030D-6E8A-4147-A177-3AD203B41FA5}">
                      <a16:colId xmlns:a16="http://schemas.microsoft.com/office/drawing/2014/main" val="1034986004"/>
                    </a:ext>
                  </a:extLst>
                </a:gridCol>
              </a:tblGrid>
              <a:tr h="0">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Task/Manual</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Lead</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Manual started</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Manual Completed</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Designated Staff</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Training Start Date</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Training Completed</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5305277"/>
                  </a:ext>
                </a:extLst>
              </a:tr>
              <a:tr h="0">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Supply Management</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200" dirty="0">
                          <a:effectLst/>
                          <a:latin typeface="Aptos" panose="020B0004020202020204" pitchFamily="34" charset="0"/>
                          <a:ea typeface="Aptos" panose="020B0004020202020204" pitchFamily="34" charset="0"/>
                          <a:cs typeface="Calibri" panose="020F0502020204030204" pitchFamily="34" charset="0"/>
                        </a:rPr>
                        <a:t>Dottie/Star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July 2024</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August 2024</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Megan</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August 2024</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August 2024</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86951412"/>
                  </a:ext>
                </a:extLst>
              </a:tr>
              <a:tr h="0">
                <a:tc>
                  <a:txBody>
                    <a:bodyPr/>
                    <a:lstStyle/>
                    <a:p>
                      <a:pPr marL="0" marR="0">
                        <a:spcBef>
                          <a:spcPts val="0"/>
                        </a:spcBef>
                        <a:spcAft>
                          <a:spcPts val="0"/>
                        </a:spcAft>
                      </a:pPr>
                      <a:r>
                        <a:rPr lang="en-US" sz="1200" dirty="0">
                          <a:solidFill>
                            <a:srgbClr val="000000"/>
                          </a:solidFill>
                          <a:effectLst/>
                          <a:latin typeface="Aptos" panose="020B0004020202020204" pitchFamily="34" charset="0"/>
                          <a:ea typeface="Aptos" panose="020B0004020202020204" pitchFamily="34" charset="0"/>
                          <a:cs typeface="Calibri" panose="020F0502020204030204" pitchFamily="34" charset="0"/>
                        </a:rPr>
                        <a:t>Policy Management</a:t>
                      </a:r>
                      <a:endParaRPr lang="en-US" sz="1200" dirty="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Dottie/Star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October 2024</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In Progress </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Emily and Kyle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271481"/>
                  </a:ext>
                </a:extLst>
              </a:tr>
              <a:tr h="0">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AASM Regulatory Compliance</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Dottie/Star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effectLst/>
                          <a:latin typeface="Aptos" panose="020B0004020202020204" pitchFamily="34" charset="0"/>
                          <a:ea typeface="Aptos" panose="020B0004020202020204" pitchFamily="34" charset="0"/>
                          <a:cs typeface="Calibri" panose="020F0502020204030204" pitchFamily="34" charset="0"/>
                        </a:rPr>
                        <a:t>October 2024</a:t>
                      </a:r>
                      <a:endParaRPr lang="en-US" sz="1200" dirty="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In Progress </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Emily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957074"/>
                  </a:ext>
                </a:extLst>
              </a:tr>
              <a:tr h="0">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Natus Maintenance</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Dottie/Star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October 2024</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solidFill>
                            <a:srgbClr val="000000"/>
                          </a:solidFill>
                          <a:effectLst/>
                          <a:latin typeface="Aptos" panose="020B0004020202020204" pitchFamily="34" charset="0"/>
                          <a:ea typeface="Aptos" panose="020B0004020202020204" pitchFamily="34" charset="0"/>
                          <a:cs typeface="Calibri" panose="020F0502020204030204" pitchFamily="34" charset="0"/>
                        </a:rPr>
                        <a:t>In Progress </a:t>
                      </a:r>
                      <a:endParaRPr lang="en-US" sz="1200">
                        <a:effectLst/>
                        <a:latin typeface="Aptos" panose="020B0004020202020204" pitchFamily="34" charset="0"/>
                        <a:ea typeface="Aptos" panose="020B000402020202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Emily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a:effectLst/>
                          <a:latin typeface="Aptos" panose="020B0004020202020204" pitchFamily="34" charset="0"/>
                          <a:ea typeface="Aptos" panose="020B0004020202020204" pitchFamily="34" charset="0"/>
                          <a:cs typeface="Calibri" panose="020F0502020204030204" pitchFamily="34" charset="0"/>
                        </a:rPr>
                        <a:t>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effectLst/>
                          <a:latin typeface="Aptos" panose="020B0004020202020204" pitchFamily="34" charset="0"/>
                          <a:ea typeface="Aptos" panose="020B000402020202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4425029"/>
                  </a:ext>
                </a:extLst>
              </a:tr>
            </a:tbl>
          </a:graphicData>
        </a:graphic>
      </p:graphicFrame>
    </p:spTree>
    <p:extLst>
      <p:ext uri="{BB962C8B-B14F-4D97-AF65-F5344CB8AC3E}">
        <p14:creationId xmlns:p14="http://schemas.microsoft.com/office/powerpoint/2010/main" val="3919275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7" y="1959348"/>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0822">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84225">
                <a:tc>
                  <a:txBody>
                    <a:bodyPr/>
                    <a:lstStyle/>
                    <a:p>
                      <a:pPr marL="285750" indent="-285750">
                        <a:spcBef>
                          <a:spcPts val="0"/>
                        </a:spcBef>
                        <a:buFont typeface="Arial" panose="020B0604020202020204" pitchFamily="34" charset="0"/>
                        <a:buChar char="•"/>
                      </a:pPr>
                      <a:r>
                        <a:rPr lang="en-US" sz="1200" dirty="0">
                          <a:solidFill>
                            <a:srgbClr val="FF0000"/>
                          </a:solidFill>
                        </a:rPr>
                        <a:t>Progress was slow as we were completing Emily re-certification.  This has been completed and now we are starting to focus on these additional duties.  </a:t>
                      </a:r>
                    </a:p>
                    <a:p>
                      <a:pPr marL="285750" indent="-285750">
                        <a:spcBef>
                          <a:spcPts val="0"/>
                        </a:spcBef>
                        <a:buFont typeface="Arial" panose="020B0604020202020204" pitchFamily="34" charset="0"/>
                        <a:buChar char="•"/>
                      </a:pPr>
                      <a:r>
                        <a:rPr lang="en-US" sz="1200" dirty="0">
                          <a:solidFill>
                            <a:srgbClr val="FF0000"/>
                          </a:solidFill>
                        </a:rPr>
                        <a:t>One of the techs we were planning on assuming some of these duties has recently begun to split time with respiratory therapy and expresses a potential to move to RT fully in April.  This tech was responsible for all our supply management.  </a:t>
                      </a:r>
                    </a:p>
                    <a:p>
                      <a:pPr marL="285750" indent="-285750">
                        <a:spcBef>
                          <a:spcPts val="0"/>
                        </a:spcBef>
                        <a:buFont typeface="Arial" panose="020B0604020202020204" pitchFamily="34" charset="0"/>
                        <a:buChar char="•"/>
                      </a:pPr>
                      <a:r>
                        <a:rPr lang="en-US" sz="1200" dirty="0">
                          <a:solidFill>
                            <a:srgbClr val="FF0000"/>
                          </a:solidFill>
                        </a:rPr>
                        <a:t>This will leave us with the 2 retiring staff and Emily.  We will be beginning the recruitment process ASAP with the intent the </a:t>
                      </a:r>
                      <a:r>
                        <a:rPr lang="en-US" sz="1200" dirty="0" err="1">
                          <a:solidFill>
                            <a:srgbClr val="FF0000"/>
                          </a:solidFill>
                        </a:rPr>
                        <a:t>the</a:t>
                      </a:r>
                      <a:r>
                        <a:rPr lang="en-US" sz="1200" dirty="0">
                          <a:solidFill>
                            <a:srgbClr val="FF0000"/>
                          </a:solidFill>
                        </a:rPr>
                        <a:t> new person will be able to assist with some of these administrative duties.  </a:t>
                      </a:r>
                    </a:p>
                    <a:p>
                      <a:pPr marL="285750" indent="-285750">
                        <a:spcBef>
                          <a:spcPts val="0"/>
                        </a:spcBef>
                        <a:buFont typeface="Arial" panose="020B0604020202020204" pitchFamily="34" charset="0"/>
                        <a:buChar char="•"/>
                      </a:pPr>
                      <a:r>
                        <a:rPr lang="en-US" sz="1200" dirty="0">
                          <a:solidFill>
                            <a:srgbClr val="FF0000"/>
                          </a:solidFill>
                        </a:rPr>
                        <a:t>Additionally, Manger has asked to be more in-depth trained to assist with some non-technical duties.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6" y="3979630"/>
          <a:ext cx="10312401" cy="1463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0">
                <a:tc>
                  <a:txBody>
                    <a:bodyPr/>
                    <a:lstStyle/>
                    <a:p>
                      <a:pPr marL="285750" indent="-285750">
                        <a:spcBef>
                          <a:spcPts val="0"/>
                        </a:spcBef>
                        <a:buFont typeface="Arial" panose="020B0604020202020204" pitchFamily="34" charset="0"/>
                        <a:buChar char="•"/>
                      </a:pPr>
                      <a:r>
                        <a:rPr lang="en-US" sz="1400" dirty="0">
                          <a:solidFill>
                            <a:srgbClr val="FF0000"/>
                          </a:solidFill>
                        </a:rPr>
                        <a:t>Begin to train Emily on the AASM standards and our accreditation process.</a:t>
                      </a:r>
                    </a:p>
                    <a:p>
                      <a:pPr marL="285750" indent="-285750">
                        <a:spcBef>
                          <a:spcPts val="0"/>
                        </a:spcBef>
                        <a:buFont typeface="Arial" panose="020B0604020202020204" pitchFamily="34" charset="0"/>
                        <a:buChar char="•"/>
                      </a:pPr>
                      <a:r>
                        <a:rPr lang="en-US" sz="1400" dirty="0">
                          <a:solidFill>
                            <a:srgbClr val="FF0000"/>
                          </a:solidFill>
                        </a:rPr>
                        <a:t>Revisit the responsibilities list as we look to recruit a new sleep tech. </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7" y="6039914"/>
          <a:ext cx="10312401" cy="84804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9889">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1250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Plant Operations</a:t>
            </a:r>
            <a:endParaRPr lang="en-US" dirty="0"/>
          </a:p>
        </p:txBody>
      </p:sp>
      <p:sp>
        <p:nvSpPr>
          <p:cNvPr id="3" name="Subtitle 2"/>
          <p:cNvSpPr>
            <a:spLocks noGrp="1"/>
          </p:cNvSpPr>
          <p:nvPr>
            <p:ph type="subTitle" idx="1"/>
          </p:nvPr>
        </p:nvSpPr>
        <p:spPr/>
        <p:txBody>
          <a:bodyPr/>
          <a:lstStyle/>
          <a:p>
            <a:r>
              <a:rPr lang="en-US" dirty="0"/>
              <a:t>Life Safety Codes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Date:12-18-2023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 </a:t>
                      </a:r>
                      <a:r>
                        <a:rPr lang="en-US" sz="1400" b="1" baseline="0" dirty="0">
                          <a:solidFill>
                            <a:srgbClr val="820000"/>
                          </a:solidFill>
                        </a:rPr>
                        <a:t>12-17-2024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9937137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4431">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088990">
                <a:tc>
                  <a:txBody>
                    <a:bodyPr/>
                    <a:lstStyle/>
                    <a:p>
                      <a:pPr>
                        <a:spcBef>
                          <a:spcPts val="0"/>
                        </a:spcBef>
                      </a:pPr>
                      <a:r>
                        <a:rPr lang="en-US" sz="1400" dirty="0"/>
                        <a:t>KOM Target:100% </a:t>
                      </a:r>
                    </a:p>
                    <a:p>
                      <a:pPr>
                        <a:spcBef>
                          <a:spcPts val="0"/>
                        </a:spcBef>
                      </a:pPr>
                      <a:r>
                        <a:rPr lang="en-US" sz="1400" dirty="0"/>
                        <a:t>Current KOM Status: Working towards adding NFPA codes to preventative maintenance tasks relating to compliance measures identified by regulatory agencies. Currently at </a:t>
                      </a:r>
                      <a:r>
                        <a:rPr lang="en-US" sz="1400" dirty="0">
                          <a:solidFill>
                            <a:srgbClr val="FF0000"/>
                          </a:solidFill>
                        </a:rPr>
                        <a:t>100%</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Rob</a:t>
                      </a:r>
                      <a:r>
                        <a:rPr lang="en-US" sz="1400" baseline="0" dirty="0"/>
                        <a:t> Maurer &amp; Jason Schoville</a:t>
                      </a:r>
                      <a:endParaRPr lang="en-US" sz="1400" dirty="0"/>
                    </a:p>
                    <a:p>
                      <a:r>
                        <a:rPr lang="en-US" sz="1400" dirty="0"/>
                        <a:t>Members:</a:t>
                      </a:r>
                      <a:r>
                        <a:rPr lang="en-US" sz="1400" baseline="0" dirty="0"/>
                        <a:t> Plant Operations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27557"/>
          <a:ext cx="5408479" cy="2106540"/>
        </p:xfrm>
        <a:graphic>
          <a:graphicData uri="http://schemas.openxmlformats.org/drawingml/2006/table">
            <a:tbl>
              <a:tblPr firstRow="1" bandRow="1">
                <a:tableStyleId>{6E25E649-3F16-4E02-A733-19D2CDBF48F0}</a:tableStyleId>
              </a:tblPr>
              <a:tblGrid>
                <a:gridCol w="5408479">
                  <a:extLst>
                    <a:ext uri="{9D8B030D-6E8A-4147-A177-3AD203B41FA5}">
                      <a16:colId xmlns:a16="http://schemas.microsoft.com/office/drawing/2014/main" val="20000"/>
                    </a:ext>
                  </a:extLst>
                </a:gridCol>
              </a:tblGrid>
              <a:tr h="669734">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375020">
                <a:tc>
                  <a:txBody>
                    <a:bodyPr/>
                    <a:lstStyle/>
                    <a:p>
                      <a:pPr>
                        <a:spcBef>
                          <a:spcPts val="0"/>
                        </a:spcBef>
                      </a:pPr>
                      <a:r>
                        <a:rPr lang="en-US" sz="1100" baseline="0" dirty="0"/>
                        <a:t>To enhance clarity and emphasize the importance of high priority work orders, we have implemented a system that highlights these orders in pink. Additionally, we have included relevant codes alongside each work order to provide a clear explanation of the compliance regulations. This addition empowers individuals with questions or concerns to easily reference the codes and gain a deeper understanding of the underlying regulatory requirements</a:t>
                      </a:r>
                      <a:r>
                        <a:rPr lang="en-US" sz="1400" baseline="0" dirty="0"/>
                        <a:t>.</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27557"/>
          <a:ext cx="4848224" cy="210654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815434">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291106">
                <a:tc>
                  <a:txBody>
                    <a:bodyPr/>
                    <a:lstStyle/>
                    <a:p>
                      <a:pPr>
                        <a:spcBef>
                          <a:spcPts val="0"/>
                        </a:spcBef>
                      </a:pPr>
                      <a:r>
                        <a:rPr lang="en-US" sz="1400" dirty="0"/>
                        <a:t>To stress the importance and value of these work orders. If we do not stay with in compliance not only will we be cited for infractions, but it could be a life safety situation.</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Life Safety Codes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2678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66243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dirty="0"/>
                        <a:t>Listing the NFPA codes along side the compliance</a:t>
                      </a:r>
                      <a:r>
                        <a:rPr lang="en-US" baseline="0" dirty="0"/>
                        <a:t> preventative maintenance procedures.</a:t>
                      </a:r>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This will help to have a better understanding and meaning of the code that is listed for the work order it pertains to.</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chemeClr val="tx1"/>
                          </a:solidFill>
                        </a:rPr>
                        <a:t>Goal- 25% completion at every presentation.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chemeClr val="tx1"/>
                          </a:solidFill>
                        </a:rPr>
                        <a:t>With</a:t>
                      </a:r>
                      <a:r>
                        <a:rPr lang="en-US" baseline="0" dirty="0">
                          <a:solidFill>
                            <a:schemeClr val="tx1"/>
                          </a:solidFill>
                        </a:rPr>
                        <a:t> all of the construction, covering shifts and, major electrical issues I did not meet my goal of 50%. </a:t>
                      </a:r>
                      <a:endParaRPr lang="en-US"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chemeClr val="tx1"/>
                          </a:solidFill>
                        </a:rPr>
                        <a:t>40%</a:t>
                      </a:r>
                      <a:r>
                        <a:rPr lang="en-US" baseline="0" dirty="0">
                          <a:solidFill>
                            <a:schemeClr val="tx1"/>
                          </a:solidFill>
                        </a:rPr>
                        <a:t> Complete at this time.</a:t>
                      </a:r>
                    </a:p>
                    <a:p>
                      <a:r>
                        <a:rPr lang="en-US" baseline="0" dirty="0">
                          <a:solidFill>
                            <a:schemeClr val="tx1"/>
                          </a:solidFill>
                        </a:rPr>
                        <a:t>Goal-60% complete by the next presentation.</a:t>
                      </a:r>
                      <a:endParaRPr lang="en-US"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chemeClr val="tx1"/>
                          </a:solidFill>
                        </a:rPr>
                        <a:t>This will be a very big help in training new hires</a:t>
                      </a:r>
                      <a:r>
                        <a:rPr lang="en-US" baseline="0" dirty="0">
                          <a:solidFill>
                            <a:schemeClr val="tx1"/>
                          </a:solidFill>
                        </a:rPr>
                        <a:t>.</a:t>
                      </a:r>
                      <a:endParaRPr lang="en-US"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chemeClr val="tx1"/>
                          </a:solidFill>
                        </a:rPr>
                        <a:t>70% complete at this time.</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53943">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chemeClr val="tx1"/>
                          </a:solidFill>
                        </a:rPr>
                        <a:t>85%</a:t>
                      </a:r>
                      <a:r>
                        <a:rPr lang="en-US" dirty="0">
                          <a:solidFill>
                            <a:srgbClr val="FF0000"/>
                          </a:solidFill>
                        </a:rPr>
                        <a:t> </a:t>
                      </a:r>
                      <a:r>
                        <a:rPr lang="en-US" dirty="0">
                          <a:solidFill>
                            <a:schemeClr val="tx1"/>
                          </a:solidFill>
                        </a:rPr>
                        <a:t>completed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100%</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508703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graphicFrame>
        <p:nvGraphicFramePr>
          <p:cNvPr id="4" name="Chart 3"/>
          <p:cNvGraphicFramePr/>
          <p:nvPr/>
        </p:nvGraphicFramePr>
        <p:xfrm>
          <a:off x="6035040" y="3521035"/>
          <a:ext cx="5807960" cy="33276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580" y="1266221"/>
            <a:ext cx="5188419" cy="242119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642" y="3510939"/>
            <a:ext cx="5665429" cy="2377441"/>
          </a:xfrm>
          <a:prstGeom prst="rect">
            <a:avLst/>
          </a:prstGeom>
        </p:spPr>
      </p:pic>
      <p:sp>
        <p:nvSpPr>
          <p:cNvPr id="10" name="Left Arrow 9"/>
          <p:cNvSpPr/>
          <p:nvPr/>
        </p:nvSpPr>
        <p:spPr>
          <a:xfrm>
            <a:off x="4352537" y="1396976"/>
            <a:ext cx="3328422" cy="374295"/>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1" name="Left Arrow 10"/>
          <p:cNvSpPr/>
          <p:nvPr/>
        </p:nvSpPr>
        <p:spPr>
          <a:xfrm>
            <a:off x="5209734" y="3635825"/>
            <a:ext cx="2471225" cy="33276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2" name="TextBox 11"/>
          <p:cNvSpPr txBox="1"/>
          <p:nvPr/>
        </p:nvSpPr>
        <p:spPr>
          <a:xfrm>
            <a:off x="7789509" y="1396976"/>
            <a:ext cx="3698679"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Sans Unicode"/>
                <a:ea typeface="+mn-ea"/>
                <a:cs typeface="+mn-cs"/>
              </a:rPr>
              <a:t>The arrow is showing where the NFPA codes will be listed that must be followed to be in compliance with this particular work order. </a:t>
            </a:r>
          </a:p>
        </p:txBody>
      </p:sp>
      <p:sp>
        <p:nvSpPr>
          <p:cNvPr id="13" name="TextBox 12"/>
          <p:cNvSpPr txBox="1"/>
          <p:nvPr/>
        </p:nvSpPr>
        <p:spPr>
          <a:xfrm>
            <a:off x="7789509" y="2269375"/>
            <a:ext cx="3698679"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Sans Unicode"/>
                <a:ea typeface="+mn-ea"/>
                <a:cs typeface="+mn-cs"/>
              </a:rPr>
              <a:t>This slide explains the procedure of the work order, shows a list of task, and shows the date on when the work order will re-occur. When the task are completed they will be checked off to show they have been done. At that time the work order can be closed out. </a:t>
            </a:r>
          </a:p>
        </p:txBody>
      </p:sp>
      <p:sp>
        <p:nvSpPr>
          <p:cNvPr id="14" name="TextBox 13"/>
          <p:cNvSpPr txBox="1"/>
          <p:nvPr/>
        </p:nvSpPr>
        <p:spPr>
          <a:xfrm>
            <a:off x="7789509" y="3521034"/>
            <a:ext cx="369868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Sans Unicode"/>
                <a:ea typeface="+mn-ea"/>
                <a:cs typeface="+mn-cs"/>
              </a:rPr>
              <a:t>Again the arrow is showing where the NFPA codes will be listed for this particular work order.</a:t>
            </a:r>
          </a:p>
        </p:txBody>
      </p:sp>
      <p:sp>
        <p:nvSpPr>
          <p:cNvPr id="16" name="TextBox 15"/>
          <p:cNvSpPr txBox="1"/>
          <p:nvPr/>
        </p:nvSpPr>
        <p:spPr>
          <a:xfrm>
            <a:off x="7789509" y="4403860"/>
            <a:ext cx="3818769" cy="18312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ucida Sans Unicode"/>
                <a:ea typeface="+mn-ea"/>
                <a:cs typeface="+mn-cs"/>
              </a:rPr>
              <a:t>This slide shows what the schedule is and how often it will occur. Also it will spell out the locations, who it is assigned to, and what the priority level is for the work order.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NFPA Stands for (National Fire Protection Association)</a:t>
            </a:r>
          </a:p>
        </p:txBody>
      </p:sp>
      <p:sp>
        <p:nvSpPr>
          <p:cNvPr id="19" name="Oval 18"/>
          <p:cNvSpPr/>
          <p:nvPr/>
        </p:nvSpPr>
        <p:spPr>
          <a:xfrm>
            <a:off x="1014152" y="1309974"/>
            <a:ext cx="3218293" cy="5520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0" name="Oval 19"/>
          <p:cNvSpPr/>
          <p:nvPr/>
        </p:nvSpPr>
        <p:spPr>
          <a:xfrm>
            <a:off x="2685010" y="3601720"/>
            <a:ext cx="2435629" cy="4465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755063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100% completion</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05640"/>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I learned that there are many codes and adding this information to the preventative maintenance work order will help educate other team members to these codes. No unexpected discoveries, problems or barriers.</a:t>
                      </a:r>
                    </a:p>
                    <a:p>
                      <a:pPr>
                        <a:spcBef>
                          <a:spcPts val="0"/>
                        </a:spcBef>
                      </a:pPr>
                      <a:r>
                        <a:rPr lang="en-US" sz="1400" dirty="0">
                          <a:solidFill>
                            <a:schemeClr val="tx1"/>
                          </a:solidFill>
                        </a:rPr>
                        <a:t>Discovered</a:t>
                      </a:r>
                      <a:r>
                        <a:rPr lang="en-US" sz="1400" baseline="0" dirty="0">
                          <a:solidFill>
                            <a:schemeClr val="tx1"/>
                          </a:solidFill>
                        </a:rPr>
                        <a:t> that along with the NFPA code books that we have we also have NFPA codes on our Plant Ops file which is a great help in finding and adding the NFPA codes to the work orders. </a:t>
                      </a:r>
                      <a:endParaRPr lang="en-US" sz="1400" dirty="0">
                        <a:solidFill>
                          <a:schemeClr val="tx1"/>
                        </a:solidFill>
                      </a:endParaRPr>
                    </a:p>
                    <a:p>
                      <a:pPr>
                        <a:spcBef>
                          <a:spcPts val="0"/>
                        </a:spcBef>
                      </a:pPr>
                      <a:r>
                        <a:rPr lang="en-US" sz="1400" dirty="0">
                          <a:solidFill>
                            <a:schemeClr val="tx1"/>
                          </a:solidFill>
                        </a:rPr>
                        <a:t>I</a:t>
                      </a:r>
                      <a:r>
                        <a:rPr lang="en-US" sz="1400" baseline="0" dirty="0">
                          <a:solidFill>
                            <a:schemeClr val="tx1"/>
                          </a:solidFill>
                        </a:rPr>
                        <a:t> have learned how valuable and how important the NFPA (National Fire Protection Association) is.</a:t>
                      </a:r>
                      <a:endParaRPr lang="en-US" sz="1400" dirty="0">
                        <a:solidFill>
                          <a:schemeClr val="tx1"/>
                        </a:solidFill>
                      </a:endParaRPr>
                    </a:p>
                    <a:p>
                      <a:pPr>
                        <a:spcBef>
                          <a:spcPts val="0"/>
                        </a:spcBef>
                      </a:pP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463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Continue</a:t>
                      </a:r>
                      <a:r>
                        <a:rPr lang="en-US" sz="1400" baseline="0" dirty="0">
                          <a:solidFill>
                            <a:srgbClr val="FF0000"/>
                          </a:solidFill>
                        </a:rPr>
                        <a:t> to monitor and add any new Life Safety Codes to our system.</a:t>
                      </a:r>
                      <a:r>
                        <a:rPr lang="en-US" sz="1400" dirty="0">
                          <a:solidFill>
                            <a:srgbClr val="FF0000"/>
                          </a:solidFill>
                        </a:rPr>
                        <a:t>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a:t>
                      </a:r>
                      <a:r>
                        <a:rPr lang="en-US" sz="1400" baseline="0" dirty="0">
                          <a:solidFill>
                            <a:srgbClr val="FF0000"/>
                          </a:solidFill>
                        </a:rPr>
                        <a:t>YES</a:t>
                      </a:r>
                      <a:r>
                        <a:rPr lang="en-US" sz="1400" baseline="0" dirty="0"/>
                        <a:t> or </a:t>
                      </a:r>
                      <a:r>
                        <a:rPr lang="en-US" sz="1400" baseline="0" dirty="0">
                          <a:solidFill>
                            <a:schemeClr val="tx1"/>
                          </a:solidFill>
                        </a:rPr>
                        <a:t>NO</a:t>
                      </a:r>
                    </a:p>
                    <a:p>
                      <a:pPr>
                        <a:spcBef>
                          <a:spcPts val="0"/>
                        </a:spcBef>
                      </a:pPr>
                      <a:r>
                        <a:rPr lang="en-US" sz="1400" baseline="0" dirty="0"/>
                        <a:t>Project still in progress, project to continue: Enter </a:t>
                      </a:r>
                      <a:r>
                        <a:rPr lang="en-US" sz="1400" baseline="0" dirty="0">
                          <a:solidFill>
                            <a:schemeClr val="tx1"/>
                          </a:solidFill>
                        </a:rPr>
                        <a:t>YES</a:t>
                      </a:r>
                      <a:r>
                        <a:rPr lang="en-US" sz="1400" baseline="0" dirty="0"/>
                        <a:t> or </a:t>
                      </a:r>
                      <a:r>
                        <a:rPr lang="en-US" sz="1400" baseline="0" dirty="0">
                          <a:solidFill>
                            <a:srgbClr val="FF0000"/>
                          </a:solidFill>
                        </a:rPr>
                        <a:t>NO</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344640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Medical Imaging/ AIC</a:t>
            </a:r>
          </a:p>
        </p:txBody>
      </p:sp>
      <p:sp>
        <p:nvSpPr>
          <p:cNvPr id="3" name="Subtitle 2"/>
          <p:cNvSpPr>
            <a:spLocks noGrp="1"/>
          </p:cNvSpPr>
          <p:nvPr>
            <p:ph type="subTitle" idx="1"/>
          </p:nvPr>
        </p:nvSpPr>
        <p:spPr/>
        <p:txBody>
          <a:bodyPr/>
          <a:lstStyle/>
          <a:p>
            <a:r>
              <a:rPr lang="en-US" dirty="0"/>
              <a:t>Imaging Use of Power Ports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June 25,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December 17,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4882833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8053" y="1191895"/>
          <a:ext cx="10312401" cy="15394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74378">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34699">
                <a:tc>
                  <a:txBody>
                    <a:bodyPr/>
                    <a:lstStyle/>
                    <a:p>
                      <a:pPr>
                        <a:spcBef>
                          <a:spcPts val="0"/>
                        </a:spcBef>
                      </a:pPr>
                      <a:r>
                        <a:rPr lang="en-US" sz="1400" dirty="0"/>
                        <a:t>Collaborate with Ambulatory Infusion Center to implement a workflow for imaging staff to access patient ports.  </a:t>
                      </a:r>
                    </a:p>
                    <a:p>
                      <a:pPr>
                        <a:spcBef>
                          <a:spcPts val="0"/>
                        </a:spcBef>
                      </a:pPr>
                      <a:endParaRPr lang="en-US" sz="1400" dirty="0"/>
                    </a:p>
                    <a:p>
                      <a:pPr>
                        <a:spcBef>
                          <a:spcPts val="0"/>
                        </a:spcBef>
                      </a:pPr>
                      <a:r>
                        <a:rPr lang="en-US" sz="1400" dirty="0"/>
                        <a:t>KOM Target: Implementation by October 2024 </a:t>
                      </a:r>
                    </a:p>
                    <a:p>
                      <a:pPr>
                        <a:spcBef>
                          <a:spcPts val="0"/>
                        </a:spcBef>
                      </a:pPr>
                      <a:r>
                        <a:rPr lang="en-US" sz="1400" dirty="0"/>
                        <a:t>Current KOM Status: 50%</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Sara Sturmer </a:t>
                      </a:r>
                    </a:p>
                    <a:p>
                      <a:r>
                        <a:rPr lang="en-US" sz="1400" dirty="0"/>
                        <a:t>Members:</a:t>
                      </a:r>
                      <a:r>
                        <a:rPr lang="en-US" sz="1400" baseline="0" dirty="0"/>
                        <a:t> Medical Imaging, Sarah Corbett, and Becky Beck</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70497"/>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664143">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38977">
                <a:tc>
                  <a:txBody>
                    <a:bodyPr/>
                    <a:lstStyle/>
                    <a:p>
                      <a:pPr>
                        <a:spcBef>
                          <a:spcPts val="0"/>
                        </a:spcBef>
                      </a:pPr>
                      <a:r>
                        <a:rPr lang="en-US" sz="1200" baseline="0" dirty="0"/>
                        <a:t>Patients with a port are being referred to Stoughton Health for CT Scans.  We are seeing an increase in oncology patients that have a port and also have poor IV access.   Several attempts may be needed to obtain an IV, delaying care for this patient as well as emergency patients needing CT scans.  Per current Medical Imaging policy, ports are not allowed as imaging staff can not access the port.  </a:t>
                      </a:r>
                      <a:endParaRPr lang="en-US" sz="12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92230" y="2792094"/>
          <a:ext cx="4848224" cy="2170497"/>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74130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29197">
                <a:tc>
                  <a:txBody>
                    <a:bodyPr/>
                    <a:lstStyle/>
                    <a:p>
                      <a:pPr>
                        <a:spcBef>
                          <a:spcPts val="0"/>
                        </a:spcBef>
                      </a:pPr>
                      <a:r>
                        <a:rPr kumimoji="0" lang="en-US" sz="1200" kern="1200" baseline="0" dirty="0">
                          <a:solidFill>
                            <a:schemeClr val="dk1"/>
                          </a:solidFill>
                          <a:latin typeface="+mn-lt"/>
                          <a:ea typeface="+mn-ea"/>
                          <a:cs typeface="+mn-cs"/>
                        </a:rPr>
                        <a:t>Patient satisfaction is our driver along with patient safety.  These patients are coming to Stoughton Health due to scheduling availability, location convenience, and for our personalized service.  We currently do not feel we are able to meet their satisfaction when ports can’t be used.  Not all ports are power rated to be used for contrast injection requiring education and policy.</a:t>
                      </a: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Imaging Use of Power Ports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163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38480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4352622">
                  <a:extLst>
                    <a:ext uri="{9D8B030D-6E8A-4147-A177-3AD203B41FA5}">
                      <a16:colId xmlns:a16="http://schemas.microsoft.com/office/drawing/2014/main" val="20001"/>
                    </a:ext>
                  </a:extLst>
                </a:gridCol>
                <a:gridCol w="2661459">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100" dirty="0">
                          <a:solidFill>
                            <a:schemeClr val="tx1"/>
                          </a:solidFill>
                        </a:rPr>
                        <a:t>Meeting with stakeholders and follow-up</a:t>
                      </a:r>
                      <a:r>
                        <a:rPr lang="en-US" sz="1100" baseline="0" dirty="0">
                          <a:solidFill>
                            <a:schemeClr val="tx1"/>
                          </a:solidFill>
                        </a:rPr>
                        <a:t> discussion in daily huddle</a:t>
                      </a:r>
                      <a:endParaRPr lang="en-US" sz="11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Share goals and expectations with stakeholders – develop</a:t>
                      </a:r>
                      <a:r>
                        <a:rPr lang="en-US" sz="1100" baseline="0" dirty="0">
                          <a:solidFill>
                            <a:schemeClr val="tx1"/>
                          </a:solidFill>
                        </a:rPr>
                        <a:t> standard referral process – discuss data collection</a:t>
                      </a:r>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04/26/2023</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100" dirty="0">
                          <a:solidFill>
                            <a:schemeClr val="tx1"/>
                          </a:solidFill>
                        </a:rPr>
                        <a:t>Meeting with Paula Knowlton, Stroudwater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Obtain</a:t>
                      </a:r>
                      <a:r>
                        <a:rPr lang="en-US" sz="1100" baseline="0" dirty="0">
                          <a:solidFill>
                            <a:schemeClr val="tx1"/>
                          </a:solidFill>
                        </a:rPr>
                        <a:t> education on SWB reporting and data collection for future sharing of metrics.</a:t>
                      </a:r>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04/27/2023</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100" dirty="0">
                          <a:solidFill>
                            <a:srgbClr val="FF0000"/>
                          </a:solidFill>
                        </a:rPr>
                        <a:t>Discussion and identification of potential Swing Bed candidates in Daily</a:t>
                      </a:r>
                      <a:r>
                        <a:rPr lang="en-US" sz="1100" baseline="0" dirty="0">
                          <a:solidFill>
                            <a:srgbClr val="FF0000"/>
                          </a:solidFill>
                        </a:rPr>
                        <a:t> Huddle</a:t>
                      </a:r>
                      <a:endParaRPr lang="en-US" sz="110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Want to keep appropriate SWB candidates in our organization</a:t>
                      </a:r>
                      <a:r>
                        <a:rPr lang="en-US" sz="1100" baseline="0" dirty="0">
                          <a:solidFill>
                            <a:srgbClr val="FF0000"/>
                          </a:solidFill>
                        </a:rPr>
                        <a:t> for further care.</a:t>
                      </a:r>
                    </a:p>
                    <a:p>
                      <a:r>
                        <a:rPr lang="en-US" sz="1100" baseline="0" dirty="0">
                          <a:solidFill>
                            <a:srgbClr val="FF0000"/>
                          </a:solidFill>
                        </a:rPr>
                        <a:t>Review outside referrals for appropriateness and coverage.</a:t>
                      </a:r>
                      <a:endParaRPr lang="en-US" sz="11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04/26/23 and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100" dirty="0">
                          <a:solidFill>
                            <a:schemeClr val="tx1"/>
                          </a:solidFill>
                        </a:rPr>
                        <a:t>Meetings</a:t>
                      </a:r>
                      <a:r>
                        <a:rPr lang="en-US" sz="1100" baseline="0" dirty="0">
                          <a:solidFill>
                            <a:schemeClr val="tx1"/>
                          </a:solidFill>
                        </a:rPr>
                        <a:t> with UW Hospital</a:t>
                      </a:r>
                      <a:endParaRPr lang="en-US" sz="11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Discuss how we can be partners in working together to accept appropriate</a:t>
                      </a:r>
                      <a:r>
                        <a:rPr lang="en-US" sz="1100" baseline="0" dirty="0">
                          <a:solidFill>
                            <a:schemeClr val="tx1"/>
                          </a:solidFill>
                        </a:rPr>
                        <a:t> SWB referrals to Stoughton Health.</a:t>
                      </a:r>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3/13/23</a:t>
                      </a:r>
                    </a:p>
                    <a:p>
                      <a:r>
                        <a:rPr lang="en-US" sz="1100" dirty="0">
                          <a:solidFill>
                            <a:schemeClr val="tx1"/>
                          </a:solidFill>
                        </a:rPr>
                        <a:t>4/24/23</a:t>
                      </a:r>
                    </a:p>
                    <a:p>
                      <a:r>
                        <a:rPr lang="en-US" sz="1100" dirty="0">
                          <a:solidFill>
                            <a:schemeClr val="tx1"/>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682148768"/>
                  </a:ext>
                </a:extLst>
              </a:tr>
              <a:tr h="370840">
                <a:tc>
                  <a:txBody>
                    <a:bodyPr/>
                    <a:lstStyle/>
                    <a:p>
                      <a:r>
                        <a:rPr lang="en-US" sz="1100" dirty="0">
                          <a:solidFill>
                            <a:schemeClr val="tx1"/>
                          </a:solidFill>
                        </a:rPr>
                        <a:t>Introduction of project to all staff</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Encourage staff buy-in</a:t>
                      </a:r>
                      <a:r>
                        <a:rPr lang="en-US" sz="1100" baseline="0" dirty="0">
                          <a:solidFill>
                            <a:schemeClr val="tx1"/>
                          </a:solidFill>
                        </a:rPr>
                        <a:t> and enforce positive aspects of SWB stays.</a:t>
                      </a:r>
                      <a:endParaRPr lang="en-US" sz="11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06/13/23 and 06/15/23</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100" dirty="0">
                          <a:solidFill>
                            <a:schemeClr val="tx1"/>
                          </a:solidFill>
                        </a:rPr>
                        <a:t>Meeting with CNO and Marketing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Promote SWB program throughout area to increase appropriate referrals.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September 3</a:t>
                      </a:r>
                      <a:r>
                        <a:rPr lang="en-US" sz="1100" baseline="30000" dirty="0">
                          <a:solidFill>
                            <a:schemeClr val="tx1"/>
                          </a:solidFill>
                        </a:rPr>
                        <a:t>rd</a:t>
                      </a:r>
                      <a:r>
                        <a:rPr lang="en-US" sz="1100" dirty="0">
                          <a:solidFill>
                            <a:schemeClr val="tx1"/>
                          </a:solidFill>
                        </a:rPr>
                        <a:t>,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US" sz="1100" dirty="0">
                          <a:solidFill>
                            <a:srgbClr val="FF0000"/>
                          </a:solidFill>
                        </a:rPr>
                        <a:t>Consider opportunity for portable dialysis utilization.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Service line could result in increased referrals.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June 2024, 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88618654"/>
                  </a:ext>
                </a:extLst>
              </a:tr>
              <a:tr h="370840">
                <a:tc>
                  <a:txBody>
                    <a:bodyPr/>
                    <a:lstStyle/>
                    <a:p>
                      <a:r>
                        <a:rPr lang="en-US" sz="1100" dirty="0">
                          <a:solidFill>
                            <a:srgbClr val="FF0000"/>
                          </a:solidFill>
                        </a:rPr>
                        <a:t>Marketing Push – social media campaign, mailings to social workers within 30-mile radius, podcast (Angie Bakken), </a:t>
                      </a:r>
                      <a:r>
                        <a:rPr lang="en-US" sz="1100" i="1" dirty="0">
                          <a:solidFill>
                            <a:srgbClr val="FF0000"/>
                          </a:solidFill>
                        </a:rPr>
                        <a:t>For the Life of You</a:t>
                      </a:r>
                      <a:r>
                        <a:rPr lang="en-US" sz="1100" dirty="0">
                          <a:solidFill>
                            <a:srgbClr val="FF0000"/>
                          </a:solidFill>
                        </a:rPr>
                        <a:t> submission, updated SWB brochure with patient testimonial</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Market to outside sources to promote program and services to increase appropriate utilization.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September 2024, October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242809761"/>
                  </a:ext>
                </a:extLst>
              </a:tr>
              <a:tr h="370840">
                <a:tc>
                  <a:txBody>
                    <a:bodyPr/>
                    <a:lstStyle/>
                    <a:p>
                      <a:r>
                        <a:rPr lang="en-US" sz="1100" dirty="0">
                          <a:solidFill>
                            <a:srgbClr val="FF0000"/>
                          </a:solidFill>
                        </a:rPr>
                        <a:t>IP Manager reached out to SSM Madison, SSM Janesville, and UW Hospitals to promote services. (Mike Godfrey, Darci Pitkin, Bartho Caponi, Katie Meicher, and Tammy Wymer).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Market program to increase appropriate referrals.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November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35233230"/>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081862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74915" y="1213468"/>
          <a:ext cx="10274086" cy="5156200"/>
        </p:xfrm>
        <a:graphic>
          <a:graphicData uri="http://schemas.openxmlformats.org/drawingml/2006/table">
            <a:tbl>
              <a:tblPr firstRow="1" bandRow="1">
                <a:tableStyleId>{6E25E649-3F16-4E02-A733-19D2CDBF48F0}</a:tableStyleId>
              </a:tblPr>
              <a:tblGrid>
                <a:gridCol w="3260005">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kumimoji="0" lang="en-US" sz="1200" kern="1200" dirty="0">
                          <a:solidFill>
                            <a:schemeClr val="dk1"/>
                          </a:solidFill>
                          <a:latin typeface="+mn-lt"/>
                          <a:ea typeface="+mn-ea"/>
                          <a:cs typeface="+mn-cs"/>
                        </a:rPr>
                        <a:t>Sandra Bryan-Armstrong and Sara Sturmer agreed to work on project together with our teams.  </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dk1"/>
                          </a:solidFill>
                          <a:latin typeface="+mn-lt"/>
                          <a:ea typeface="+mn-ea"/>
                          <a:cs typeface="+mn-cs"/>
                        </a:rPr>
                        <a:t>Delegate team members and set up </a:t>
                      </a:r>
                      <a:r>
                        <a:rPr kumimoji="0" lang="en-US" sz="1200" kern="1200">
                          <a:solidFill>
                            <a:schemeClr val="dk1"/>
                          </a:solidFill>
                          <a:latin typeface="+mn-lt"/>
                          <a:ea typeface="+mn-ea"/>
                          <a:cs typeface="+mn-cs"/>
                        </a:rPr>
                        <a:t>initial meeting.</a:t>
                      </a:r>
                      <a:endParaRPr kumimoji="0" lang="en-US" sz="1200" kern="1200" dirty="0">
                        <a:solidFill>
                          <a:schemeClr val="dk1"/>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dk1"/>
                          </a:solidFill>
                          <a:latin typeface="+mn-lt"/>
                          <a:ea typeface="+mn-ea"/>
                          <a:cs typeface="+mn-cs"/>
                        </a:rPr>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kumimoji="0" lang="en-US" sz="1200" kern="1200" dirty="0">
                          <a:solidFill>
                            <a:schemeClr val="tx1"/>
                          </a:solidFill>
                          <a:latin typeface="+mn-lt"/>
                          <a:ea typeface="+mn-ea"/>
                          <a:cs typeface="+mn-cs"/>
                        </a:rPr>
                        <a:t>Collaborate with RWHC Radiology Sites</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tx1"/>
                          </a:solidFill>
                          <a:latin typeface="+mn-lt"/>
                          <a:ea typeface="+mn-ea"/>
                          <a:cs typeface="+mn-cs"/>
                        </a:rPr>
                        <a:t>Understand processes other sites already have in place including policies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tx1"/>
                          </a:solidFill>
                          <a:latin typeface="+mn-lt"/>
                          <a:ea typeface="+mn-ea"/>
                          <a:cs typeface="+mn-cs"/>
                        </a:rPr>
                        <a:t>July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r>
                        <a:rPr kumimoji="0" lang="en-US" sz="1200" kern="1200" dirty="0">
                          <a:solidFill>
                            <a:schemeClr val="tx1"/>
                          </a:solidFill>
                          <a:latin typeface="+mn-lt"/>
                          <a:ea typeface="+mn-ea"/>
                          <a:cs typeface="+mn-cs"/>
                        </a:rPr>
                        <a:t>Imaging Brainstorming Session</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tx1"/>
                          </a:solidFill>
                          <a:latin typeface="+mn-lt"/>
                          <a:ea typeface="+mn-ea"/>
                          <a:cs typeface="+mn-cs"/>
                        </a:rPr>
                        <a:t>Shared ideas regarding scheduling, communication, procedures, charging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tx1"/>
                          </a:solidFill>
                          <a:latin typeface="+mn-lt"/>
                          <a:ea typeface="+mn-ea"/>
                          <a:cs typeface="+mn-cs"/>
                        </a:rPr>
                        <a:t>August 7,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184012031"/>
                  </a:ext>
                </a:extLst>
              </a:tr>
              <a:tr h="370840">
                <a:tc>
                  <a:txBody>
                    <a:bodyPr/>
                    <a:lstStyle/>
                    <a:p>
                      <a:r>
                        <a:rPr kumimoji="0" lang="en-US" sz="1200" kern="1200" dirty="0">
                          <a:solidFill>
                            <a:schemeClr val="tx1"/>
                          </a:solidFill>
                          <a:latin typeface="+mn-lt"/>
                          <a:ea typeface="+mn-ea"/>
                          <a:cs typeface="+mn-cs"/>
                        </a:rPr>
                        <a:t>Kick Off Meeting Scheduled</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tx1"/>
                          </a:solidFill>
                          <a:latin typeface="+mn-lt"/>
                          <a:ea typeface="+mn-ea"/>
                          <a:cs typeface="+mn-cs"/>
                        </a:rPr>
                        <a:t>Establish goals, roles and responsibilities.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chemeClr val="tx1"/>
                          </a:solidFill>
                          <a:latin typeface="+mn-lt"/>
                          <a:ea typeface="+mn-ea"/>
                          <a:cs typeface="+mn-cs"/>
                        </a:rPr>
                        <a:t>August 16,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r>
                        <a:rPr kumimoji="0" lang="en-US" sz="1200" kern="1200" dirty="0">
                          <a:solidFill>
                            <a:srgbClr val="FF0000"/>
                          </a:solidFill>
                          <a:latin typeface="+mn-lt"/>
                          <a:ea typeface="+mn-ea"/>
                          <a:cs typeface="+mn-cs"/>
                        </a:rPr>
                        <a:t>Piloted 1 Patient as small test of change</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rgbClr val="FF0000"/>
                          </a:solidFill>
                          <a:latin typeface="+mn-lt"/>
                          <a:ea typeface="+mn-ea"/>
                          <a:cs typeface="+mn-cs"/>
                        </a:rPr>
                        <a:t>Patient requested her exam be performed at Stoughton Health and for us to use her Port.  Collaborated with referring physician, Day Surg RN and imaging team.  Successfully completed injection.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rgbClr val="FF0000"/>
                          </a:solidFill>
                          <a:latin typeface="+mn-lt"/>
                          <a:ea typeface="+mn-ea"/>
                          <a:cs typeface="+mn-cs"/>
                        </a:rPr>
                        <a:t>November 20,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59462498"/>
                  </a:ext>
                </a:extLst>
              </a:tr>
              <a:tr h="370840">
                <a:tc>
                  <a:txBody>
                    <a:bodyPr/>
                    <a:lstStyle/>
                    <a:p>
                      <a:endParaRPr kumimoji="0" lang="en-US" sz="1200" kern="1200" dirty="0">
                        <a:solidFill>
                          <a:srgbClr val="FF0000"/>
                        </a:solidFill>
                        <a:latin typeface="+mn-lt"/>
                        <a:ea typeface="+mn-ea"/>
                        <a:cs typeface="+mn-cs"/>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218032453"/>
                  </a:ext>
                </a:extLst>
              </a:tr>
              <a:tr h="370840">
                <a:tc>
                  <a:txBody>
                    <a:bodyPr/>
                    <a:lstStyle/>
                    <a:p>
                      <a:endParaRPr kumimoji="0" lang="en-US" sz="1200" kern="1200" dirty="0">
                        <a:solidFill>
                          <a:srgbClr val="FF0000"/>
                        </a:solidFill>
                        <a:latin typeface="+mn-lt"/>
                        <a:ea typeface="+mn-ea"/>
                        <a:cs typeface="+mn-cs"/>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779869476"/>
                  </a:ext>
                </a:extLst>
              </a:tr>
              <a:tr h="370840">
                <a:tc>
                  <a:txBody>
                    <a:bodyPr/>
                    <a:lstStyle/>
                    <a:p>
                      <a:endParaRPr kumimoji="0" lang="en-US" sz="1200" kern="1200" dirty="0">
                        <a:solidFill>
                          <a:srgbClr val="FF0000"/>
                        </a:solidFill>
                        <a:latin typeface="+mn-lt"/>
                        <a:ea typeface="+mn-ea"/>
                        <a:cs typeface="+mn-cs"/>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283397369"/>
                  </a:ext>
                </a:extLst>
              </a:tr>
              <a:tr h="370840">
                <a:tc>
                  <a:txBody>
                    <a:bodyPr/>
                    <a:lstStyle/>
                    <a:p>
                      <a:endParaRPr kumimoji="0" lang="en-US" sz="1200" kern="1200" dirty="0">
                        <a:solidFill>
                          <a:srgbClr val="FF0000"/>
                        </a:solidFill>
                        <a:latin typeface="+mn-lt"/>
                        <a:ea typeface="+mn-ea"/>
                        <a:cs typeface="+mn-cs"/>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603957905"/>
                  </a:ext>
                </a:extLst>
              </a:tr>
              <a:tr h="370840">
                <a:tc>
                  <a:txBody>
                    <a:bodyPr/>
                    <a:lstStyle/>
                    <a:p>
                      <a:endParaRPr kumimoji="0" lang="en-US" sz="1200" kern="1200" dirty="0">
                        <a:solidFill>
                          <a:srgbClr val="FF0000"/>
                        </a:solidFill>
                        <a:latin typeface="+mn-lt"/>
                        <a:ea typeface="+mn-ea"/>
                        <a:cs typeface="+mn-cs"/>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175960409"/>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303260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C75ED28E-57B6-85EC-DC67-5AE346BF430B}"/>
              </a:ext>
            </a:extLst>
          </p:cNvPr>
          <p:cNvPicPr>
            <a:picLocks noChangeAspect="1"/>
          </p:cNvPicPr>
          <p:nvPr/>
        </p:nvPicPr>
        <p:blipFill>
          <a:blip r:embed="rId5"/>
          <a:stretch>
            <a:fillRect/>
          </a:stretch>
        </p:blipFill>
        <p:spPr>
          <a:xfrm>
            <a:off x="331276" y="1604236"/>
            <a:ext cx="2171700" cy="1952625"/>
          </a:xfrm>
          <a:prstGeom prst="rect">
            <a:avLst/>
          </a:prstGeom>
        </p:spPr>
      </p:pic>
      <p:sp>
        <p:nvSpPr>
          <p:cNvPr id="10" name="TextBox 9">
            <a:extLst>
              <a:ext uri="{FF2B5EF4-FFF2-40B4-BE49-F238E27FC236}">
                <a16:creationId xmlns:a16="http://schemas.microsoft.com/office/drawing/2014/main" id="{8B0EAE92-6AF3-6583-D53D-E7AC4D1D3C03}"/>
              </a:ext>
            </a:extLst>
          </p:cNvPr>
          <p:cNvSpPr txBox="1"/>
          <p:nvPr/>
        </p:nvSpPr>
        <p:spPr>
          <a:xfrm>
            <a:off x="331276" y="3556861"/>
            <a:ext cx="411673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implanted ports are made to be used during imaging tests.  These ports let you have high speed injections of contrast.  </a:t>
            </a:r>
          </a:p>
        </p:txBody>
      </p:sp>
      <p:pic>
        <p:nvPicPr>
          <p:cNvPr id="5" name="Picture 4">
            <a:extLst>
              <a:ext uri="{FF2B5EF4-FFF2-40B4-BE49-F238E27FC236}">
                <a16:creationId xmlns:a16="http://schemas.microsoft.com/office/drawing/2014/main" id="{8368CC1A-87E1-D9C5-D5F1-7AB5217BCAD0}"/>
              </a:ext>
            </a:extLst>
          </p:cNvPr>
          <p:cNvPicPr>
            <a:picLocks noChangeAspect="1"/>
          </p:cNvPicPr>
          <p:nvPr/>
        </p:nvPicPr>
        <p:blipFill>
          <a:blip r:embed="rId6"/>
          <a:stretch>
            <a:fillRect/>
          </a:stretch>
        </p:blipFill>
        <p:spPr>
          <a:xfrm>
            <a:off x="2616234" y="1695828"/>
            <a:ext cx="1718520" cy="1769439"/>
          </a:xfrm>
          <a:prstGeom prst="rect">
            <a:avLst/>
          </a:prstGeom>
        </p:spPr>
      </p:pic>
      <p:sp>
        <p:nvSpPr>
          <p:cNvPr id="4" name="TextBox 3">
            <a:extLst>
              <a:ext uri="{FF2B5EF4-FFF2-40B4-BE49-F238E27FC236}">
                <a16:creationId xmlns:a16="http://schemas.microsoft.com/office/drawing/2014/main" id="{275ED14C-D5AA-2C2E-797B-FA64C5C29E3D}"/>
              </a:ext>
            </a:extLst>
          </p:cNvPr>
          <p:cNvSpPr txBox="1"/>
          <p:nvPr/>
        </p:nvSpPr>
        <p:spPr>
          <a:xfrm>
            <a:off x="6096000" y="1641422"/>
            <a:ext cx="5578763"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outerShdw blurRad="50800" dist="50800" dir="5400000" algn="ctr" rotWithShape="0">
                    <a:srgbClr val="7030A0"/>
                  </a:outerShdw>
                </a:effectLst>
                <a:uLnTx/>
                <a:uFillTx/>
                <a:latin typeface="Lucida Sans Unicode"/>
                <a:ea typeface="+mn-ea"/>
                <a:cs typeface="+mn-cs"/>
              </a:rPr>
              <a:t>First Successful Injection with Port </a:t>
            </a:r>
          </a:p>
        </p:txBody>
      </p:sp>
      <p:pic>
        <p:nvPicPr>
          <p:cNvPr id="18" name="Picture 17">
            <a:extLst>
              <a:ext uri="{FF2B5EF4-FFF2-40B4-BE49-F238E27FC236}">
                <a16:creationId xmlns:a16="http://schemas.microsoft.com/office/drawing/2014/main" id="{6122530D-2593-41A9-BACC-B765C659B45B}"/>
              </a:ext>
            </a:extLst>
          </p:cNvPr>
          <p:cNvPicPr>
            <a:picLocks noChangeAspect="1"/>
          </p:cNvPicPr>
          <p:nvPr/>
        </p:nvPicPr>
        <p:blipFill>
          <a:blip r:embed="rId7"/>
          <a:stretch>
            <a:fillRect/>
          </a:stretch>
        </p:blipFill>
        <p:spPr>
          <a:xfrm>
            <a:off x="5973403" y="3239020"/>
            <a:ext cx="4943978" cy="2487734"/>
          </a:xfrm>
          <a:prstGeom prst="rect">
            <a:avLst/>
          </a:prstGeom>
        </p:spPr>
      </p:pic>
    </p:spTree>
    <p:extLst>
      <p:ext uri="{BB962C8B-B14F-4D97-AF65-F5344CB8AC3E}">
        <p14:creationId xmlns:p14="http://schemas.microsoft.com/office/powerpoint/2010/main" val="4062218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New project just getting started.</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21691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-AIC can access the port for imaging staff and imaging can use this for scans. </a:t>
                      </a:r>
                    </a:p>
                    <a:p>
                      <a:pPr>
                        <a:spcBef>
                          <a:spcPts val="0"/>
                        </a:spcBef>
                      </a:pPr>
                      <a:r>
                        <a:rPr lang="en-US" sz="1400" dirty="0"/>
                        <a:t>-Other rural sites are now using ports per established protocols.</a:t>
                      </a:r>
                    </a:p>
                    <a:p>
                      <a:pPr>
                        <a:spcBef>
                          <a:spcPts val="0"/>
                        </a:spcBef>
                      </a:pPr>
                      <a:r>
                        <a:rPr lang="en-US" sz="1400" dirty="0"/>
                        <a:t>-Increase in outpatients with ports being referred to Stoughton Health for their imaging.</a:t>
                      </a:r>
                    </a:p>
                    <a:p>
                      <a:pPr>
                        <a:spcBef>
                          <a:spcPts val="0"/>
                        </a:spcBef>
                      </a:pPr>
                      <a:r>
                        <a:rPr lang="en-US" sz="1400" dirty="0">
                          <a:solidFill>
                            <a:srgbClr val="FF0000"/>
                          </a:solidFill>
                        </a:rPr>
                        <a:t>-Learned heparin was needed post injection and our pyxis does not have this medication.  May need to add.</a:t>
                      </a:r>
                    </a:p>
                    <a:p>
                      <a:pPr>
                        <a:spcBef>
                          <a:spcPts val="0"/>
                        </a:spcBef>
                      </a:pPr>
                      <a:r>
                        <a:rPr lang="en-US" sz="1400" dirty="0">
                          <a:solidFill>
                            <a:srgbClr val="FF0000"/>
                          </a:solidFill>
                        </a:rPr>
                        <a:t>-Technologist felt comfortable w/ injection of contrast through the port and process similar to PICC Lines.</a:t>
                      </a:r>
                    </a:p>
                    <a:p>
                      <a:pPr>
                        <a:spcBef>
                          <a:spcPts val="0"/>
                        </a:spcBef>
                      </a:pPr>
                      <a:endParaRPr lang="en-US" sz="1400" dirty="0">
                        <a:solidFill>
                          <a:srgbClr val="FF0000"/>
                        </a:solidFill>
                      </a:endParaRP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8" y="3791058"/>
          <a:ext cx="10312401" cy="1603504"/>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507085">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085344">
                <a:tc>
                  <a:txBody>
                    <a:bodyPr/>
                    <a:lstStyle/>
                    <a:p>
                      <a:pPr>
                        <a:spcBef>
                          <a:spcPts val="0"/>
                        </a:spcBef>
                      </a:pPr>
                      <a:r>
                        <a:rPr lang="en-US" sz="1400" dirty="0"/>
                        <a:t>-Meet to review project and set intermittent goals.  </a:t>
                      </a:r>
                    </a:p>
                    <a:p>
                      <a:pPr>
                        <a:spcBef>
                          <a:spcPts val="0"/>
                        </a:spcBef>
                      </a:pPr>
                      <a:r>
                        <a:rPr lang="en-US" sz="1400" dirty="0"/>
                        <a:t>-</a:t>
                      </a:r>
                      <a:r>
                        <a:rPr lang="en-US" sz="1400" dirty="0">
                          <a:solidFill>
                            <a:srgbClr val="FF0000"/>
                          </a:solidFill>
                        </a:rPr>
                        <a:t>Create policy</a:t>
                      </a:r>
                    </a:p>
                    <a:p>
                      <a:pPr>
                        <a:spcBef>
                          <a:spcPts val="0"/>
                        </a:spcBef>
                      </a:pPr>
                      <a:r>
                        <a:rPr lang="en-US" sz="1400" dirty="0">
                          <a:solidFill>
                            <a:srgbClr val="FF0000"/>
                          </a:solidFill>
                        </a:rPr>
                        <a:t>-Perform education</a:t>
                      </a:r>
                    </a:p>
                    <a:p>
                      <a:pPr>
                        <a:spcBef>
                          <a:spcPts val="0"/>
                        </a:spcBef>
                      </a:pPr>
                      <a:r>
                        <a:rPr lang="en-US" sz="1400" dirty="0">
                          <a:solidFill>
                            <a:srgbClr val="FF0000"/>
                          </a:solidFill>
                        </a:rPr>
                        <a:t>-Implement process</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8" y="5406918"/>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42307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rPr>
              <a:t>MI/Reg/HIM</a:t>
            </a:r>
          </a:p>
        </p:txBody>
      </p:sp>
      <p:sp>
        <p:nvSpPr>
          <p:cNvPr id="3" name="Subtitle 2"/>
          <p:cNvSpPr>
            <a:spLocks noGrp="1"/>
          </p:cNvSpPr>
          <p:nvPr>
            <p:ph type="subTitle" idx="1"/>
          </p:nvPr>
        </p:nvSpPr>
        <p:spPr/>
        <p:txBody>
          <a:bodyPr/>
          <a:lstStyle/>
          <a:p>
            <a:pPr algn="ctr"/>
            <a:r>
              <a:rPr lang="en-US" dirty="0"/>
              <a:t>Paper Orders in Medial Imaging </a:t>
            </a:r>
            <a:endParaRPr lang="en-US" dirty="0">
              <a:solidFill>
                <a:schemeClr val="tx1"/>
              </a:solidFill>
            </a:endParaRP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06/25/2024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 </a:t>
                      </a:r>
                      <a:r>
                        <a:rPr lang="en-US" sz="1400" b="1" baseline="0" dirty="0">
                          <a:solidFill>
                            <a:srgbClr val="FF0000"/>
                          </a:solidFill>
                        </a:rPr>
                        <a:t>12/17/2024</a:t>
                      </a:r>
                      <a:endParaRPr lang="en-US" sz="1400" b="1"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6118654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82262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1022">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49178">
                <a:tc>
                  <a:txBody>
                    <a:bodyPr/>
                    <a:lstStyle/>
                    <a:p>
                      <a:pPr>
                        <a:spcBef>
                          <a:spcPts val="0"/>
                        </a:spcBef>
                      </a:pPr>
                      <a:r>
                        <a:rPr lang="en-US" sz="1400" dirty="0"/>
                        <a:t>Goal is to implement scanning of outside orders into Epic as they are received to improve efficiencies and access across departments. </a:t>
                      </a:r>
                    </a:p>
                    <a:p>
                      <a:pPr>
                        <a:spcBef>
                          <a:spcPts val="0"/>
                        </a:spcBef>
                      </a:pPr>
                      <a:endParaRPr lang="en-US" sz="1400" dirty="0"/>
                    </a:p>
                    <a:p>
                      <a:pPr>
                        <a:spcBef>
                          <a:spcPts val="0"/>
                        </a:spcBef>
                      </a:pPr>
                      <a:r>
                        <a:rPr lang="en-US" sz="1400" dirty="0"/>
                        <a:t>KOM Target: TBD</a:t>
                      </a:r>
                    </a:p>
                    <a:p>
                      <a:pPr>
                        <a:spcBef>
                          <a:spcPts val="0"/>
                        </a:spcBef>
                      </a:pPr>
                      <a:r>
                        <a:rPr lang="en-US" sz="1400" dirty="0"/>
                        <a:t>Current KOM Status: </a:t>
                      </a:r>
                      <a:r>
                        <a:rPr lang="en-US" sz="1400" dirty="0">
                          <a:solidFill>
                            <a:srgbClr val="FF0000"/>
                          </a:solidFill>
                        </a:rPr>
                        <a:t>Research/Analysis</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100647"/>
          <a:ext cx="10321926" cy="980125"/>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408852">
                <a:tc>
                  <a:txBody>
                    <a:bodyPr/>
                    <a:lstStyle/>
                    <a:p>
                      <a:r>
                        <a:rPr lang="en-US" sz="1400" dirty="0"/>
                        <a:t>Team:</a:t>
                      </a:r>
                    </a:p>
                  </a:txBody>
                  <a:tcPr/>
                </a:tc>
                <a:extLst>
                  <a:ext uri="{0D108BD9-81ED-4DB2-BD59-A6C34878D82A}">
                    <a16:rowId xmlns:a16="http://schemas.microsoft.com/office/drawing/2014/main" val="10000"/>
                  </a:ext>
                </a:extLst>
              </a:tr>
              <a:tr h="571273">
                <a:tc>
                  <a:txBody>
                    <a:bodyPr/>
                    <a:lstStyle/>
                    <a:p>
                      <a:r>
                        <a:rPr lang="en-US" sz="1400" dirty="0"/>
                        <a:t>Project Leader:  Sara Sturmer</a:t>
                      </a:r>
                    </a:p>
                    <a:p>
                      <a:r>
                        <a:rPr lang="en-US" sz="1400" dirty="0"/>
                        <a:t>Members:</a:t>
                      </a:r>
                      <a:r>
                        <a:rPr lang="en-US" sz="1400" baseline="0" dirty="0"/>
                        <a:t> Lisa Bear, Victoria Valdez, Jennifer Bothum, Susie Wendt, Sarah Watkins, </a:t>
                      </a:r>
                      <a:r>
                        <a:rPr lang="en-US" sz="1400" baseline="0" dirty="0">
                          <a:solidFill>
                            <a:schemeClr val="tx1"/>
                          </a:solidFill>
                        </a:rPr>
                        <a:t>Jenny Petersen, Maureen Vick</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3" y="2790497"/>
          <a:ext cx="5364201" cy="2369997"/>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773881">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96116">
                <a:tc>
                  <a:txBody>
                    <a:bodyPr/>
                    <a:lstStyle/>
                    <a:p>
                      <a:pPr>
                        <a:spcBef>
                          <a:spcPts val="0"/>
                        </a:spcBef>
                      </a:pPr>
                      <a:r>
                        <a:rPr lang="en-US" sz="1400" baseline="0" dirty="0"/>
                        <a:t>Medical Imaging receives a number of faxed orders.  These orders are put into a binder until the patient has their appointment.  Once the appointment is complete the paper is sent down to HIM for scanning.  We would really like to evaluate if this is still best practice.</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1274" y="2790496"/>
          <a:ext cx="4948273" cy="2369997"/>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785114">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84883">
                <a:tc>
                  <a:txBody>
                    <a:bodyPr/>
                    <a:lstStyle/>
                    <a:p>
                      <a:pPr>
                        <a:spcBef>
                          <a:spcPts val="0"/>
                        </a:spcBef>
                      </a:pPr>
                      <a:r>
                        <a:rPr lang="en-US" sz="1400" dirty="0"/>
                        <a:t>These orders sitting on paper in the department affect a number of areas and people including Medical Imaging, Registration, Financial Clearance ( prior authorization) and HIM.  We would like to ensure efficiency and Epic functionality to ensure if there’s an opportunity to scan the document into the EHR prior to the appointment, we are.</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Paper orders- Medical Imaging</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90530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4">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41569" y="1436656"/>
          <a:ext cx="10312400" cy="3421344"/>
        </p:xfrm>
        <a:graphic>
          <a:graphicData uri="http://schemas.openxmlformats.org/drawingml/2006/table">
            <a:tbl>
              <a:tblPr firstRow="1" bandRow="1">
                <a:tableStyleId>{6E25E649-3F16-4E02-A733-19D2CDBF48F0}</a:tableStyleId>
              </a:tblPr>
              <a:tblGrid>
                <a:gridCol w="3928085">
                  <a:extLst>
                    <a:ext uri="{9D8B030D-6E8A-4147-A177-3AD203B41FA5}">
                      <a16:colId xmlns:a16="http://schemas.microsoft.com/office/drawing/2014/main" val="20000"/>
                    </a:ext>
                  </a:extLst>
                </a:gridCol>
                <a:gridCol w="4651899">
                  <a:extLst>
                    <a:ext uri="{9D8B030D-6E8A-4147-A177-3AD203B41FA5}">
                      <a16:colId xmlns:a16="http://schemas.microsoft.com/office/drawing/2014/main" val="20001"/>
                    </a:ext>
                  </a:extLst>
                </a:gridCol>
                <a:gridCol w="1732416">
                  <a:extLst>
                    <a:ext uri="{9D8B030D-6E8A-4147-A177-3AD203B41FA5}">
                      <a16:colId xmlns:a16="http://schemas.microsoft.com/office/drawing/2014/main" val="20002"/>
                    </a:ext>
                  </a:extLst>
                </a:gridCol>
              </a:tblGrid>
              <a:tr h="430512">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30512">
                <a:tc>
                  <a:txBody>
                    <a:bodyPr/>
                    <a:lstStyle/>
                    <a:p>
                      <a:r>
                        <a:rPr lang="en-US" dirty="0">
                          <a:solidFill>
                            <a:srgbClr val="C00000"/>
                          </a:solidFill>
                        </a:rPr>
                        <a:t>Reviewed Edgerton’s flow for handling paper orders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To determine if there was an opportunity to update our flow, it did not.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08/05/2024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189116181"/>
                  </a:ext>
                </a:extLst>
              </a:tr>
              <a:tr h="430512">
                <a:tc>
                  <a:txBody>
                    <a:bodyPr/>
                    <a:lstStyle/>
                    <a:p>
                      <a:r>
                        <a:rPr lang="en-US" dirty="0">
                          <a:solidFill>
                            <a:srgbClr val="C00000"/>
                          </a:solidFill>
                        </a:rPr>
                        <a:t>Tested SSM/Epic Flow Recommendation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To determine if paper order stayed attached to the future order, it did not.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09/05/2024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55052596"/>
                  </a:ext>
                </a:extLst>
              </a:tr>
              <a:tr h="430512">
                <a:tc>
                  <a:txBody>
                    <a:bodyPr/>
                    <a:lstStyle/>
                    <a:p>
                      <a:r>
                        <a:rPr lang="en-US" dirty="0">
                          <a:solidFill>
                            <a:srgbClr val="C00000"/>
                          </a:solidFill>
                        </a:rPr>
                        <a:t>OnBase Review Recommendation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Another option offered and reviewed.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10/10/2024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850955306"/>
                  </a:ext>
                </a:extLst>
              </a:tr>
              <a:tr h="430512">
                <a:tc>
                  <a:txBody>
                    <a:bodyPr/>
                    <a:lstStyle/>
                    <a:p>
                      <a:r>
                        <a:rPr lang="en-US" dirty="0">
                          <a:solidFill>
                            <a:srgbClr val="C00000"/>
                          </a:solidFill>
                        </a:rPr>
                        <a:t>Further Collaboration &amp; Research with HIM and Affiliates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Collaborated on front end flow and ROI requirements/implications.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10/17/2024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840841222"/>
                  </a:ext>
                </a:extLst>
              </a:tr>
              <a:tr h="430512">
                <a:tc>
                  <a:txBody>
                    <a:bodyPr/>
                    <a:lstStyle/>
                    <a:p>
                      <a:r>
                        <a:rPr lang="en-US" dirty="0">
                          <a:solidFill>
                            <a:srgbClr val="C00000"/>
                          </a:solidFill>
                        </a:rPr>
                        <a:t>Sara Sturmer/Sarah Watkins project review</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To determine if there is opportunity here to improve this process/next steps.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12/02/2024</a:t>
                      </a:r>
                    </a:p>
                    <a:p>
                      <a:endParaRPr lang="en-US"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17622208"/>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DO</a:t>
            </a: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8997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E001A85-3D9A-319A-1BC2-F2544C274A6D}"/>
              </a:ext>
            </a:extLst>
          </p:cNvPr>
          <p:cNvPicPr>
            <a:picLocks noChangeAspect="1"/>
          </p:cNvPicPr>
          <p:nvPr/>
        </p:nvPicPr>
        <p:blipFill>
          <a:blip r:embed="rId3"/>
          <a:stretch>
            <a:fillRect/>
          </a:stretch>
        </p:blipFill>
        <p:spPr>
          <a:xfrm>
            <a:off x="1645802" y="940832"/>
            <a:ext cx="8011643" cy="4010585"/>
          </a:xfrm>
          <a:prstGeom prst="rect">
            <a:avLst/>
          </a:prstGeom>
        </p:spPr>
      </p:pic>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4">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STUDY</a:t>
            </a: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550680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a:xfrm>
            <a:off x="727074" y="216288"/>
            <a:ext cx="10515600" cy="1325563"/>
          </a:xfrm>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4EA72E">
                          <a:shade val="50000"/>
                          <a:satMod val="190000"/>
                        </a:srgbClr>
                      </a:gs>
                      <a:gs pos="0">
                        <a:srgbClr val="4EA72E">
                          <a:tint val="77000"/>
                          <a:satMod val="180000"/>
                        </a:srgbClr>
                      </a:gs>
                    </a:gsLst>
                    <a:lin ang="5400000"/>
                  </a:gradFill>
                  <a:prstDash val="solid"/>
                </a:ln>
                <a:solidFill>
                  <a:srgbClr val="4EA72E">
                    <a:tint val="15000"/>
                    <a:satMod val="200000"/>
                  </a:srgbClr>
                </a:solidFill>
                <a:effectLst>
                  <a:outerShdw blurRad="50800" dist="40000" dir="5400000" algn="tl" rotWithShape="0">
                    <a:srgbClr val="000000">
                      <a:shade val="5000"/>
                      <a:satMod val="120000"/>
                      <a:alpha val="33000"/>
                    </a:srgbClr>
                  </a:outerShdw>
                </a:effectLst>
                <a:uLnTx/>
                <a:uFillTx/>
                <a:latin typeface="Aptos" panose="02110004020202020204"/>
                <a:ea typeface="+mn-ea"/>
                <a:cs typeface="+mn-cs"/>
              </a:rPr>
              <a:t>ACT</a:t>
            </a:r>
          </a:p>
        </p:txBody>
      </p:sp>
      <p:graphicFrame>
        <p:nvGraphicFramePr>
          <p:cNvPr id="11" name="Table 10"/>
          <p:cNvGraphicFramePr>
            <a:graphicFrameLocks noGrp="1"/>
          </p:cNvGraphicFramePr>
          <p:nvPr/>
        </p:nvGraphicFramePr>
        <p:xfrm>
          <a:off x="736599" y="1270436"/>
          <a:ext cx="10312401" cy="124484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47032">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797817">
                <a:tc>
                  <a:txBody>
                    <a:bodyPr/>
                    <a:lstStyle/>
                    <a:p>
                      <a:pPr>
                        <a:spcBef>
                          <a:spcPts val="0"/>
                        </a:spcBef>
                      </a:pPr>
                      <a:r>
                        <a:rPr lang="en-US" sz="1400" dirty="0">
                          <a:solidFill>
                            <a:srgbClr val="C00000"/>
                          </a:solidFill>
                        </a:rPr>
                        <a:t>No. While our goal was to implement a more efficient process- we first needed to determine if there was an opportunity for improvement.  After much research/review we have determined that there is not.</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2" y="2515286"/>
          <a:ext cx="10312401" cy="141487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6999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27112">
                <a:tc>
                  <a:txBody>
                    <a:bodyPr/>
                    <a:lstStyle/>
                    <a:p>
                      <a:pPr marL="285750" indent="-285750">
                        <a:spcBef>
                          <a:spcPts val="0"/>
                        </a:spcBef>
                        <a:buFont typeface="Arial" panose="020B0604020202020204" pitchFamily="34" charset="0"/>
                        <a:buChar char="•"/>
                      </a:pPr>
                      <a:r>
                        <a:rPr lang="en-US" sz="1400" dirty="0">
                          <a:solidFill>
                            <a:srgbClr val="C00000"/>
                          </a:solidFill>
                        </a:rPr>
                        <a:t>Many of our affiliates are handling the same with a manual process</a:t>
                      </a:r>
                    </a:p>
                    <a:p>
                      <a:pPr marL="285750" indent="-285750">
                        <a:spcBef>
                          <a:spcPts val="0"/>
                        </a:spcBef>
                        <a:buFont typeface="Arial" panose="020B0604020202020204" pitchFamily="34" charset="0"/>
                        <a:buChar char="•"/>
                      </a:pPr>
                      <a:r>
                        <a:rPr lang="en-US" sz="1400" dirty="0">
                          <a:solidFill>
                            <a:srgbClr val="C00000"/>
                          </a:solidFill>
                        </a:rPr>
                        <a:t>There isn’t a better process</a:t>
                      </a:r>
                    </a:p>
                    <a:p>
                      <a:pPr marL="285750" indent="-285750">
                        <a:spcBef>
                          <a:spcPts val="0"/>
                        </a:spcBef>
                        <a:buFont typeface="Arial" panose="020B0604020202020204" pitchFamily="34" charset="0"/>
                        <a:buChar char="•"/>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3" y="3930161"/>
          <a:ext cx="10312401" cy="1249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marL="285750" indent="-285750">
                        <a:spcBef>
                          <a:spcPts val="0"/>
                        </a:spcBef>
                        <a:buFont typeface="Arial" panose="020B0604020202020204" pitchFamily="34" charset="0"/>
                        <a:buChar char="•"/>
                      </a:pPr>
                      <a:r>
                        <a:rPr lang="en-US" sz="1400" dirty="0">
                          <a:solidFill>
                            <a:srgbClr val="C00000"/>
                          </a:solidFill>
                        </a:rPr>
                        <a:t>Continue to collaborate with affiliates and watch for Epic enhancements that might allow for process improvement.</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9" y="5179841"/>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Yes</a:t>
                      </a:r>
                    </a:p>
                    <a:p>
                      <a:pPr>
                        <a:spcBef>
                          <a:spcPts val="0"/>
                        </a:spcBef>
                      </a:pPr>
                      <a:r>
                        <a:rPr lang="en-US" sz="1400" baseline="0" dirty="0"/>
                        <a:t>Project still in progress, project to continue: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538242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Registration Onboarding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August 27,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December 17,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3221472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102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Improvement of Onboarding Process</a:t>
                      </a:r>
                    </a:p>
                    <a:p>
                      <a:pPr>
                        <a:spcBef>
                          <a:spcPts val="0"/>
                        </a:spcBef>
                      </a:pPr>
                      <a:r>
                        <a:rPr lang="en-US" sz="1400" dirty="0"/>
                        <a:t>Current KOM Status: </a:t>
                      </a:r>
                      <a:r>
                        <a:rPr lang="en-US" sz="1400" dirty="0">
                          <a:solidFill>
                            <a:srgbClr val="C00000"/>
                          </a:solidFill>
                        </a:rPr>
                        <a:t>20% Complete, in the Planning Stage now</a:t>
                      </a:r>
                      <a:endParaRPr lang="en-US" sz="1400" baseline="0" dirty="0">
                        <a:solidFill>
                          <a:srgbClr val="C00000"/>
                        </a:solidFill>
                      </a:endParaRP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422729"/>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Sarah Watkins, Beverly Pope</a:t>
                      </a:r>
                    </a:p>
                    <a:p>
                      <a:r>
                        <a:rPr lang="en-US" sz="1400" dirty="0"/>
                        <a:t>Members:</a:t>
                      </a:r>
                      <a:r>
                        <a:rPr lang="en-US" sz="1400" baseline="0" dirty="0"/>
                        <a:t> Susie Wendt</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401144"/>
          <a:ext cx="5364201" cy="2914694"/>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90834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2006345">
                <a:tc>
                  <a:txBody>
                    <a:bodyPr/>
                    <a:lstStyle/>
                    <a:p>
                      <a:pPr>
                        <a:spcBef>
                          <a:spcPts val="0"/>
                        </a:spcBef>
                      </a:pPr>
                      <a:r>
                        <a:rPr lang="en-US" sz="1400" baseline="0" dirty="0"/>
                        <a:t>All departments were asked to evaluate our onboarding processes.  Our hospital-wide turnover of new employees for June 2024 was 32.76% and July was 38.18%.</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401145"/>
          <a:ext cx="4848224" cy="2914694"/>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903014">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9105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Onboarding can play an important role in retaining new hires. A formal onboarding process helps set up your employees for success.  It should include orientation, any necessary materials, meetings with stakeholders, shadowing and training, and an ongoing mentorship.  We added a new position to the Revenue Cycle to specifically focus on onboarding and project management.</a:t>
                      </a:r>
                    </a:p>
                    <a:p>
                      <a:pPr marL="0" indent="0">
                        <a:spcBef>
                          <a:spcPts val="0"/>
                        </a:spcBef>
                        <a:buFont typeface="Arial" panose="020B0604020202020204" pitchFamily="34" charset="0"/>
                        <a:buNone/>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8461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solidFill>
                  <a:srgbClr val="FF0000"/>
                </a:solidFill>
              </a:rPr>
              <a:t>Measures</a:t>
            </a:r>
            <a:r>
              <a:rPr lang="en-US" dirty="0"/>
              <a:t>:</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D7A50B34-493A-BCD4-D0A9-2404855CC09F}"/>
              </a:ext>
            </a:extLst>
          </p:cNvPr>
          <p:cNvPicPr>
            <a:picLocks noChangeAspect="1"/>
          </p:cNvPicPr>
          <p:nvPr/>
        </p:nvPicPr>
        <p:blipFill>
          <a:blip r:embed="rId5"/>
          <a:stretch>
            <a:fillRect/>
          </a:stretch>
        </p:blipFill>
        <p:spPr>
          <a:xfrm>
            <a:off x="2772856" y="1451272"/>
            <a:ext cx="6832252" cy="4839512"/>
          </a:xfrm>
          <a:prstGeom prst="rect">
            <a:avLst/>
          </a:prstGeom>
        </p:spPr>
      </p:pic>
    </p:spTree>
    <p:extLst>
      <p:ext uri="{BB962C8B-B14F-4D97-AF65-F5344CB8AC3E}">
        <p14:creationId xmlns:p14="http://schemas.microsoft.com/office/powerpoint/2010/main" val="2333020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00064" y="1272010"/>
          <a:ext cx="10339700" cy="4333240"/>
        </p:xfrm>
        <a:graphic>
          <a:graphicData uri="http://schemas.openxmlformats.org/drawingml/2006/table">
            <a:tbl>
              <a:tblPr firstRow="1" bandRow="1">
                <a:tableStyleId>{6E25E649-3F16-4E02-A733-19D2CDBF48F0}</a:tableStyleId>
              </a:tblPr>
              <a:tblGrid>
                <a:gridCol w="33256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81335">
                <a:tc>
                  <a:txBody>
                    <a:bodyPr/>
                    <a:lstStyle/>
                    <a:p>
                      <a:r>
                        <a:rPr lang="en-US" sz="1400" dirty="0">
                          <a:solidFill>
                            <a:srgbClr val="C00000"/>
                          </a:solidFill>
                        </a:rPr>
                        <a:t>Continued Meetings With Registration Coordinator</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To keep this project moving and have input, review documents, etc.</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037082876"/>
                  </a:ext>
                </a:extLst>
              </a:tr>
              <a:tr h="370840">
                <a:tc>
                  <a:txBody>
                    <a:bodyPr/>
                    <a:lstStyle/>
                    <a:p>
                      <a:r>
                        <a:rPr lang="en-US" sz="1400" dirty="0">
                          <a:solidFill>
                            <a:srgbClr val="C00000"/>
                          </a:solidFill>
                        </a:rPr>
                        <a:t>Update Job Descriptions</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Processes and workflows have changed, so updates were needed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September - 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8558007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Attended Additional Onboarding Training</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Online Webinar that discussed difference between orientation and onboarding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October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712584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Develop a Task List of duties/WQs assigned by shifts</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Simplifies training, makes follow up easier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November 2024-December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4356486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Review Opening and Closing Processes/Documentation</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This is a simple area to implement checklists specific to locations and allows the team to be on the same page for workflow</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48058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Develop an Insurance Training Process</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This is the most difficult aspect of Registration and yet so important to the Revenue Cycle.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C00000"/>
                          </a:solidFill>
                        </a:rPr>
                        <a:t>December 2024</a:t>
                      </a:r>
                    </a:p>
                    <a:p>
                      <a:endParaRPr lang="en-US" sz="1400" dirty="0">
                        <a:solidFill>
                          <a:srgbClr val="C00000"/>
                        </a:solidFill>
                      </a:endParaRPr>
                    </a:p>
                    <a:p>
                      <a:endParaRPr lang="en-US" sz="14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33133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a:extLst>
              <a:ext uri="{FF2B5EF4-FFF2-40B4-BE49-F238E27FC236}">
                <a16:creationId xmlns:a16="http://schemas.microsoft.com/office/drawing/2014/main" id="{DD2C6D21-E413-E0CF-69D0-BE981A4540DB}"/>
              </a:ext>
            </a:extLst>
          </p:cNvPr>
          <p:cNvCxnSpPr>
            <a:cxnSpLocks/>
          </p:cNvCxnSpPr>
          <p:nvPr/>
        </p:nvCxnSpPr>
        <p:spPr>
          <a:xfrm>
            <a:off x="1413164" y="3429000"/>
            <a:ext cx="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609307B-4D4B-B3C9-59BF-41FAB8D63D81}"/>
              </a:ext>
            </a:extLst>
          </p:cNvPr>
          <p:cNvCxnSpPr>
            <a:cxnSpLocks/>
          </p:cNvCxnSpPr>
          <p:nvPr/>
        </p:nvCxnSpPr>
        <p:spPr>
          <a:xfrm>
            <a:off x="895927" y="3509818"/>
            <a:ext cx="0"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4" name="Table 3">
            <a:extLst>
              <a:ext uri="{FF2B5EF4-FFF2-40B4-BE49-F238E27FC236}">
                <a16:creationId xmlns:a16="http://schemas.microsoft.com/office/drawing/2014/main" id="{3C6B8BC3-F346-61AB-59E3-DBC21C21037D}"/>
              </a:ext>
            </a:extLst>
          </p:cNvPr>
          <p:cNvGraphicFramePr>
            <a:graphicFrameLocks noGrp="1"/>
          </p:cNvGraphicFramePr>
          <p:nvPr/>
        </p:nvGraphicFramePr>
        <p:xfrm>
          <a:off x="1371223" y="2404320"/>
          <a:ext cx="9232125" cy="2358104"/>
        </p:xfrm>
        <a:graphic>
          <a:graphicData uri="http://schemas.openxmlformats.org/drawingml/2006/table">
            <a:tbl>
              <a:tblPr firstRow="1" bandRow="1">
                <a:tableStyleId>{5C22544A-7EE6-4342-B048-85BDC9FD1C3A}</a:tableStyleId>
              </a:tblPr>
              <a:tblGrid>
                <a:gridCol w="3079595">
                  <a:extLst>
                    <a:ext uri="{9D8B030D-6E8A-4147-A177-3AD203B41FA5}">
                      <a16:colId xmlns:a16="http://schemas.microsoft.com/office/drawing/2014/main" val="1576681531"/>
                    </a:ext>
                  </a:extLst>
                </a:gridCol>
                <a:gridCol w="3076265">
                  <a:extLst>
                    <a:ext uri="{9D8B030D-6E8A-4147-A177-3AD203B41FA5}">
                      <a16:colId xmlns:a16="http://schemas.microsoft.com/office/drawing/2014/main" val="2720650660"/>
                    </a:ext>
                  </a:extLst>
                </a:gridCol>
                <a:gridCol w="3076265">
                  <a:extLst>
                    <a:ext uri="{9D8B030D-6E8A-4147-A177-3AD203B41FA5}">
                      <a16:colId xmlns:a16="http://schemas.microsoft.com/office/drawing/2014/main" val="4009242875"/>
                    </a:ext>
                  </a:extLst>
                </a:gridCol>
              </a:tblGrid>
              <a:tr h="380804">
                <a:tc>
                  <a:txBody>
                    <a:bodyPr/>
                    <a:lstStyle/>
                    <a:p>
                      <a:r>
                        <a:rPr lang="en-US" dirty="0">
                          <a:solidFill>
                            <a:schemeClr val="tx1"/>
                          </a:solidFill>
                        </a:rPr>
                        <a:t>Action Item</a:t>
                      </a:r>
                    </a:p>
                  </a:txBody>
                  <a:tcPr/>
                </a:tc>
                <a:tc>
                  <a:txBody>
                    <a:bodyPr/>
                    <a:lstStyle/>
                    <a:p>
                      <a:r>
                        <a:rPr lang="en-US" dirty="0">
                          <a:solidFill>
                            <a:schemeClr val="tx1"/>
                          </a:solidFill>
                        </a:rPr>
                        <a:t>Completion</a:t>
                      </a:r>
                    </a:p>
                  </a:txBody>
                  <a:tcPr/>
                </a:tc>
                <a:tc>
                  <a:txBody>
                    <a:bodyPr/>
                    <a:lstStyle/>
                    <a:p>
                      <a:r>
                        <a:rPr lang="en-US" dirty="0">
                          <a:solidFill>
                            <a:schemeClr val="tx1"/>
                          </a:solidFill>
                        </a:rPr>
                        <a:t>To Be Completed</a:t>
                      </a:r>
                    </a:p>
                  </a:txBody>
                  <a:tcPr/>
                </a:tc>
                <a:extLst>
                  <a:ext uri="{0D108BD9-81ED-4DB2-BD59-A6C34878D82A}">
                    <a16:rowId xmlns:a16="http://schemas.microsoft.com/office/drawing/2014/main" val="710049426"/>
                  </a:ext>
                </a:extLst>
              </a:tr>
              <a:tr h="432928">
                <a:tc>
                  <a:txBody>
                    <a:bodyPr/>
                    <a:lstStyle/>
                    <a:p>
                      <a:r>
                        <a:rPr lang="en-US" dirty="0">
                          <a:solidFill>
                            <a:srgbClr val="C00000"/>
                          </a:solidFill>
                        </a:rPr>
                        <a:t>Initiation</a:t>
                      </a:r>
                    </a:p>
                  </a:txBody>
                  <a:tcPr/>
                </a:tc>
                <a:tc>
                  <a:txBody>
                    <a:bodyPr/>
                    <a:lstStyle/>
                    <a:p>
                      <a:r>
                        <a:rPr lang="en-US" dirty="0">
                          <a:solidFill>
                            <a:srgbClr val="C00000"/>
                          </a:solidFill>
                        </a:rPr>
                        <a:t>Completed</a:t>
                      </a:r>
                    </a:p>
                  </a:txBody>
                  <a:tcPr/>
                </a:tc>
                <a:tc>
                  <a:txBody>
                    <a:bodyPr/>
                    <a:lstStyle/>
                    <a:p>
                      <a:r>
                        <a:rPr lang="en-US" dirty="0">
                          <a:solidFill>
                            <a:srgbClr val="C00000"/>
                          </a:solidFill>
                        </a:rPr>
                        <a:t>9/30/2024</a:t>
                      </a:r>
                    </a:p>
                  </a:txBody>
                  <a:tcPr/>
                </a:tc>
                <a:extLst>
                  <a:ext uri="{0D108BD9-81ED-4DB2-BD59-A6C34878D82A}">
                    <a16:rowId xmlns:a16="http://schemas.microsoft.com/office/drawing/2014/main" val="1392069028"/>
                  </a:ext>
                </a:extLst>
              </a:tr>
              <a:tr h="386093">
                <a:tc>
                  <a:txBody>
                    <a:bodyPr/>
                    <a:lstStyle/>
                    <a:p>
                      <a:r>
                        <a:rPr lang="en-US" dirty="0">
                          <a:solidFill>
                            <a:srgbClr val="C00000"/>
                          </a:solidFill>
                        </a:rPr>
                        <a:t>Planning</a:t>
                      </a:r>
                    </a:p>
                  </a:txBody>
                  <a:tcPr/>
                </a:tc>
                <a:tc>
                  <a:txBody>
                    <a:bodyPr/>
                    <a:lstStyle/>
                    <a:p>
                      <a:r>
                        <a:rPr lang="en-US" dirty="0">
                          <a:solidFill>
                            <a:srgbClr val="C00000"/>
                          </a:solidFill>
                        </a:rPr>
                        <a:t>In process</a:t>
                      </a:r>
                    </a:p>
                  </a:txBody>
                  <a:tcPr/>
                </a:tc>
                <a:tc>
                  <a:txBody>
                    <a:bodyPr/>
                    <a:lstStyle/>
                    <a:p>
                      <a:r>
                        <a:rPr lang="en-US" dirty="0">
                          <a:solidFill>
                            <a:srgbClr val="C00000"/>
                          </a:solidFill>
                        </a:rPr>
                        <a:t>02/07/2024</a:t>
                      </a:r>
                    </a:p>
                  </a:txBody>
                  <a:tcPr/>
                </a:tc>
                <a:extLst>
                  <a:ext uri="{0D108BD9-81ED-4DB2-BD59-A6C34878D82A}">
                    <a16:rowId xmlns:a16="http://schemas.microsoft.com/office/drawing/2014/main" val="2222612016"/>
                  </a:ext>
                </a:extLst>
              </a:tr>
              <a:tr h="386093">
                <a:tc>
                  <a:txBody>
                    <a:bodyPr/>
                    <a:lstStyle/>
                    <a:p>
                      <a:r>
                        <a:rPr lang="en-US" dirty="0">
                          <a:solidFill>
                            <a:srgbClr val="C00000"/>
                          </a:solidFill>
                        </a:rPr>
                        <a:t>Execution</a:t>
                      </a:r>
                    </a:p>
                  </a:txBody>
                  <a:tcPr/>
                </a:tc>
                <a:tc>
                  <a:txBody>
                    <a:bodyPr/>
                    <a:lstStyle/>
                    <a:p>
                      <a:endParaRPr lang="en-US" dirty="0">
                        <a:solidFill>
                          <a:srgbClr val="C00000"/>
                        </a:solidFill>
                      </a:endParaRPr>
                    </a:p>
                  </a:txBody>
                  <a:tcPr/>
                </a:tc>
                <a:tc>
                  <a:txBody>
                    <a:bodyPr/>
                    <a:lstStyle/>
                    <a:p>
                      <a:endParaRPr lang="en-US" dirty="0">
                        <a:solidFill>
                          <a:srgbClr val="C00000"/>
                        </a:solidFill>
                      </a:endParaRPr>
                    </a:p>
                  </a:txBody>
                  <a:tcPr/>
                </a:tc>
                <a:extLst>
                  <a:ext uri="{0D108BD9-81ED-4DB2-BD59-A6C34878D82A}">
                    <a16:rowId xmlns:a16="http://schemas.microsoft.com/office/drawing/2014/main" val="1361307805"/>
                  </a:ext>
                </a:extLst>
              </a:tr>
              <a:tr h="386093">
                <a:tc>
                  <a:txBody>
                    <a:bodyPr/>
                    <a:lstStyle/>
                    <a:p>
                      <a:r>
                        <a:rPr lang="en-US" dirty="0">
                          <a:solidFill>
                            <a:srgbClr val="C00000"/>
                          </a:solidFill>
                        </a:rPr>
                        <a:t>Monitor and Controlling</a:t>
                      </a:r>
                    </a:p>
                  </a:txBody>
                  <a:tcPr/>
                </a:tc>
                <a:tc>
                  <a:txBody>
                    <a:bodyPr/>
                    <a:lstStyle/>
                    <a:p>
                      <a:endParaRPr lang="en-US" dirty="0">
                        <a:solidFill>
                          <a:srgbClr val="C00000"/>
                        </a:solidFill>
                      </a:endParaRPr>
                    </a:p>
                  </a:txBody>
                  <a:tcPr/>
                </a:tc>
                <a:tc>
                  <a:txBody>
                    <a:bodyPr/>
                    <a:lstStyle/>
                    <a:p>
                      <a:endParaRPr lang="en-US" dirty="0">
                        <a:solidFill>
                          <a:srgbClr val="C00000"/>
                        </a:solidFill>
                      </a:endParaRPr>
                    </a:p>
                  </a:txBody>
                  <a:tcPr/>
                </a:tc>
                <a:extLst>
                  <a:ext uri="{0D108BD9-81ED-4DB2-BD59-A6C34878D82A}">
                    <a16:rowId xmlns:a16="http://schemas.microsoft.com/office/drawing/2014/main" val="356025557"/>
                  </a:ext>
                </a:extLst>
              </a:tr>
              <a:tr h="386093">
                <a:tc>
                  <a:txBody>
                    <a:bodyPr/>
                    <a:lstStyle/>
                    <a:p>
                      <a:r>
                        <a:rPr lang="en-US" dirty="0">
                          <a:solidFill>
                            <a:srgbClr val="C00000"/>
                          </a:solidFill>
                        </a:rPr>
                        <a:t>Closure</a:t>
                      </a:r>
                    </a:p>
                  </a:txBody>
                  <a:tcPr/>
                </a:tc>
                <a:tc>
                  <a:txBody>
                    <a:bodyPr/>
                    <a:lstStyle/>
                    <a:p>
                      <a:endParaRPr lang="en-US" dirty="0">
                        <a:solidFill>
                          <a:srgbClr val="C00000"/>
                        </a:solidFill>
                      </a:endParaRPr>
                    </a:p>
                  </a:txBody>
                  <a:tcPr/>
                </a:tc>
                <a:tc>
                  <a:txBody>
                    <a:bodyPr/>
                    <a:lstStyle/>
                    <a:p>
                      <a:endParaRPr lang="en-US" dirty="0">
                        <a:solidFill>
                          <a:srgbClr val="C00000"/>
                        </a:solidFill>
                      </a:endParaRPr>
                    </a:p>
                  </a:txBody>
                  <a:tcPr/>
                </a:tc>
                <a:extLst>
                  <a:ext uri="{0D108BD9-81ED-4DB2-BD59-A6C34878D82A}">
                    <a16:rowId xmlns:a16="http://schemas.microsoft.com/office/drawing/2014/main" val="577047491"/>
                  </a:ext>
                </a:extLst>
              </a:tr>
            </a:tbl>
          </a:graphicData>
        </a:graphic>
      </p:graphicFrame>
    </p:spTree>
    <p:extLst>
      <p:ext uri="{BB962C8B-B14F-4D97-AF65-F5344CB8AC3E}">
        <p14:creationId xmlns:p14="http://schemas.microsoft.com/office/powerpoint/2010/main" val="33396760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289380"/>
          <a:ext cx="6497955" cy="741680"/>
        </p:xfrm>
        <a:graphic>
          <a:graphicData uri="http://schemas.openxmlformats.org/drawingml/2006/table">
            <a:tbl>
              <a:tblPr firstRow="1" bandRow="1">
                <a:tableStyleId>{6E25E649-3F16-4E02-A733-19D2CDBF48F0}</a:tableStyleId>
              </a:tblPr>
              <a:tblGrid>
                <a:gridCol w="6497955">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C00000"/>
                          </a:solidFill>
                        </a:rPr>
                        <a:t>No but we are working toward it.</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We want to build a process that can be replicated across departments.</a:t>
                      </a:r>
                    </a:p>
                    <a:p>
                      <a:pPr>
                        <a:spcBef>
                          <a:spcPts val="0"/>
                        </a:spcBef>
                      </a:pPr>
                      <a:r>
                        <a:rPr lang="en-US" sz="1400" dirty="0">
                          <a:solidFill>
                            <a:srgbClr val="C00000"/>
                          </a:solidFill>
                        </a:rPr>
                        <a:t>Having strong training tools is important to the success of new staff.</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347613"/>
          <a:ext cx="10312401" cy="1463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rgbClr val="C00000"/>
                          </a:solidFill>
                        </a:rPr>
                        <a:t>Update Registration OneNote</a:t>
                      </a:r>
                    </a:p>
                    <a:p>
                      <a:pPr>
                        <a:spcBef>
                          <a:spcPts val="0"/>
                        </a:spcBef>
                      </a:pPr>
                      <a:r>
                        <a:rPr lang="en-US" sz="1400" baseline="0" dirty="0">
                          <a:solidFill>
                            <a:srgbClr val="C00000"/>
                          </a:solidFill>
                        </a:rPr>
                        <a:t>Test insurance training with current staff</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4810653"/>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endParaRPr lang="en-US" sz="1400" baseline="0" dirty="0">
                        <a:solidFill>
                          <a:srgbClr val="FF0000"/>
                        </a:solidFill>
                      </a:endParaRP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81844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rPr>
              <a:t>PFS/HIM</a:t>
            </a:r>
          </a:p>
        </p:txBody>
      </p:sp>
      <p:sp>
        <p:nvSpPr>
          <p:cNvPr id="3" name="Subtitle 2"/>
          <p:cNvSpPr>
            <a:spLocks noGrp="1"/>
          </p:cNvSpPr>
          <p:nvPr>
            <p:ph type="subTitle" idx="1"/>
          </p:nvPr>
        </p:nvSpPr>
        <p:spPr/>
        <p:txBody>
          <a:bodyPr/>
          <a:lstStyle/>
          <a:p>
            <a:pPr algn="ctr"/>
            <a:r>
              <a:rPr lang="en-US" dirty="0">
                <a:solidFill>
                  <a:schemeClr val="tx1"/>
                </a:solidFill>
              </a:rPr>
              <a:t>Provider Based Billing for Specialty Clinics</a:t>
            </a: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12/19/2023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 </a:t>
                      </a:r>
                      <a:r>
                        <a:rPr lang="en-US" sz="1400" b="1" baseline="0" dirty="0">
                          <a:solidFill>
                            <a:srgbClr val="C00000"/>
                          </a:solidFill>
                        </a:rPr>
                        <a:t>12/17/2024</a:t>
                      </a:r>
                      <a:endParaRPr lang="en-US" sz="1400"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883986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002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1022">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49178">
                <a:tc>
                  <a:txBody>
                    <a:bodyPr/>
                    <a:lstStyle/>
                    <a:p>
                      <a:pPr>
                        <a:spcBef>
                          <a:spcPts val="0"/>
                        </a:spcBef>
                      </a:pPr>
                      <a:r>
                        <a:rPr lang="en-US" sz="1400" dirty="0"/>
                        <a:t>KOM Target: To complete change in billing practice for specialty clinics effective 10/1/2024</a:t>
                      </a:r>
                    </a:p>
                    <a:p>
                      <a:pPr>
                        <a:spcBef>
                          <a:spcPts val="0"/>
                        </a:spcBef>
                      </a:pPr>
                      <a:r>
                        <a:rPr lang="en-US" sz="1400" dirty="0"/>
                        <a:t>Current KOM Status: </a:t>
                      </a:r>
                      <a:r>
                        <a:rPr lang="en-US" sz="1400" dirty="0">
                          <a:solidFill>
                            <a:srgbClr val="C00000"/>
                          </a:solidFill>
                        </a:rPr>
                        <a:t>100% Completed</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100647"/>
          <a:ext cx="10321926" cy="980125"/>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408852">
                <a:tc>
                  <a:txBody>
                    <a:bodyPr/>
                    <a:lstStyle/>
                    <a:p>
                      <a:r>
                        <a:rPr lang="en-US" sz="1400" dirty="0"/>
                        <a:t>Team:</a:t>
                      </a:r>
                    </a:p>
                  </a:txBody>
                  <a:tcPr/>
                </a:tc>
                <a:extLst>
                  <a:ext uri="{0D108BD9-81ED-4DB2-BD59-A6C34878D82A}">
                    <a16:rowId xmlns:a16="http://schemas.microsoft.com/office/drawing/2014/main" val="10000"/>
                  </a:ext>
                </a:extLst>
              </a:tr>
              <a:tr h="571273">
                <a:tc>
                  <a:txBody>
                    <a:bodyPr/>
                    <a:lstStyle/>
                    <a:p>
                      <a:r>
                        <a:rPr lang="en-US" sz="1400" dirty="0"/>
                        <a:t>Project Leader:  Sarah Watkins</a:t>
                      </a:r>
                    </a:p>
                    <a:p>
                      <a:r>
                        <a:rPr lang="en-US" sz="1400" dirty="0"/>
                        <a:t>Members:</a:t>
                      </a:r>
                      <a:r>
                        <a:rPr lang="en-US" sz="1400" baseline="0" dirty="0"/>
                        <a:t> Michelle Abey, Beverly Pope, Victoria Valdez, Jordan Sweeney</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6"/>
          <a:ext cx="5364201" cy="2303687"/>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719733">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83954">
                <a:tc>
                  <a:txBody>
                    <a:bodyPr/>
                    <a:lstStyle/>
                    <a:p>
                      <a:pPr>
                        <a:spcBef>
                          <a:spcPts val="0"/>
                        </a:spcBef>
                      </a:pPr>
                      <a:r>
                        <a:rPr lang="en-US" sz="1400" dirty="0"/>
                        <a:t>The Specialty Clinics visits are billed differently than other services at Stoughton Health.  This was decided for continuity with the Madison clinic.  As we continue to expand our Specialty Clinics, we are getting denials on some charges/supplies used.  We have lost revenue on both the denials and the time spent appealing them.</a:t>
                      </a: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00727" y="2785916"/>
          <a:ext cx="4948273" cy="2103120"/>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685065">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289008">
                <a:tc>
                  <a:txBody>
                    <a:bodyPr/>
                    <a:lstStyle/>
                    <a:p>
                      <a:pPr>
                        <a:spcBef>
                          <a:spcPts val="0"/>
                        </a:spcBef>
                      </a:pPr>
                      <a:r>
                        <a:rPr lang="en-US" sz="1400" dirty="0"/>
                        <a:t>We were advised we could increase our revenue by moving to provider-based billing.  This would allow us to bill both a facility fee and a professional fee for services.  We also found we were receiving denials on some charges because of how we have been billing.  This change will eliminate these denials as well.</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uLnTx/>
                <a:uFillTx/>
                <a:latin typeface="Calibri" panose="020F0502020204030204"/>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Based Billing for Specialty Clinics</a:t>
            </a: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48353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549563" y="1213469"/>
          <a:ext cx="11092873" cy="5694680"/>
        </p:xfrm>
        <a:graphic>
          <a:graphicData uri="http://schemas.openxmlformats.org/drawingml/2006/table">
            <a:tbl>
              <a:tblPr firstRow="1" bandRow="1">
                <a:tableStyleId>{6E25E649-3F16-4E02-A733-19D2CDBF48F0}</a:tableStyleId>
              </a:tblPr>
              <a:tblGrid>
                <a:gridCol w="3995277">
                  <a:extLst>
                    <a:ext uri="{9D8B030D-6E8A-4147-A177-3AD203B41FA5}">
                      <a16:colId xmlns:a16="http://schemas.microsoft.com/office/drawing/2014/main" val="20000"/>
                    </a:ext>
                  </a:extLst>
                </a:gridCol>
                <a:gridCol w="4246075">
                  <a:extLst>
                    <a:ext uri="{9D8B030D-6E8A-4147-A177-3AD203B41FA5}">
                      <a16:colId xmlns:a16="http://schemas.microsoft.com/office/drawing/2014/main" val="20001"/>
                    </a:ext>
                  </a:extLst>
                </a:gridCol>
                <a:gridCol w="2851521">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dirty="0"/>
                        <a:t>Regularly scheduled check-ins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To keep all team members on track and moving forward with the project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chemeClr val="tx1"/>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246619898"/>
                  </a:ext>
                </a:extLst>
              </a:tr>
              <a:tr h="370840">
                <a:tc>
                  <a:txBody>
                    <a:bodyPr/>
                    <a:lstStyle/>
                    <a:p>
                      <a:r>
                        <a:rPr lang="en-US" dirty="0">
                          <a:solidFill>
                            <a:srgbClr val="C00000"/>
                          </a:solidFill>
                        </a:rPr>
                        <a:t>Patient Notification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Letter and emails sent to patients to notify of changes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August and 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220380792"/>
                  </a:ext>
                </a:extLst>
              </a:tr>
              <a:tr h="370840">
                <a:tc>
                  <a:txBody>
                    <a:bodyPr/>
                    <a:lstStyle/>
                    <a:p>
                      <a:r>
                        <a:rPr lang="en-US" dirty="0">
                          <a:solidFill>
                            <a:srgbClr val="C00000"/>
                          </a:solidFill>
                        </a:rPr>
                        <a:t>Signage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Another requirement to inform patients of this change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55052596"/>
                  </a:ext>
                </a:extLst>
              </a:tr>
              <a:tr h="370840">
                <a:tc>
                  <a:txBody>
                    <a:bodyPr/>
                    <a:lstStyle/>
                    <a:p>
                      <a:r>
                        <a:rPr lang="en-US" dirty="0">
                          <a:solidFill>
                            <a:srgbClr val="C00000"/>
                          </a:solidFill>
                        </a:rPr>
                        <a:t>Scripting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Met with Rev Cycle Teams to give scripting for questions they might receive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107221130"/>
                  </a:ext>
                </a:extLst>
              </a:tr>
              <a:tr h="370840">
                <a:tc>
                  <a:txBody>
                    <a:bodyPr/>
                    <a:lstStyle/>
                    <a:p>
                      <a:r>
                        <a:rPr lang="en-US" dirty="0">
                          <a:solidFill>
                            <a:srgbClr val="C00000"/>
                          </a:solidFill>
                        </a:rPr>
                        <a:t>Fee Schedule Built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To include facility charges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253249197"/>
                  </a:ext>
                </a:extLst>
              </a:tr>
              <a:tr h="370840">
                <a:tc>
                  <a:txBody>
                    <a:bodyPr/>
                    <a:lstStyle/>
                    <a:p>
                      <a:r>
                        <a:rPr lang="en-US" dirty="0">
                          <a:solidFill>
                            <a:srgbClr val="C00000"/>
                          </a:solidFill>
                        </a:rPr>
                        <a:t>Testing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Ensure the build works correctly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957788619"/>
                  </a:ext>
                </a:extLst>
              </a:tr>
              <a:tr h="370840">
                <a:tc>
                  <a:txBody>
                    <a:bodyPr/>
                    <a:lstStyle/>
                    <a:p>
                      <a:r>
                        <a:rPr lang="en-US" dirty="0">
                          <a:solidFill>
                            <a:srgbClr val="C00000"/>
                          </a:solidFill>
                        </a:rPr>
                        <a:t>Training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Coding staff to enter both facility and professional charges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September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41446825"/>
                  </a:ext>
                </a:extLst>
              </a:tr>
              <a:tr h="370840">
                <a:tc>
                  <a:txBody>
                    <a:bodyPr/>
                    <a:lstStyle/>
                    <a:p>
                      <a:r>
                        <a:rPr lang="en-US" dirty="0">
                          <a:solidFill>
                            <a:srgbClr val="C00000"/>
                          </a:solidFill>
                        </a:rPr>
                        <a:t>Implementation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This is our goal for go-live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10/1/2024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17622208"/>
                  </a:ext>
                </a:extLst>
              </a:tr>
              <a:tr h="370840">
                <a:tc>
                  <a:txBody>
                    <a:bodyPr/>
                    <a:lstStyle/>
                    <a:p>
                      <a:r>
                        <a:rPr lang="en-US" dirty="0">
                          <a:solidFill>
                            <a:srgbClr val="C00000"/>
                          </a:solidFill>
                        </a:rPr>
                        <a:t>PBB Locations Pulling in 340B Savings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These accounts are now receiving 340B Savings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10/1/2024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970892772"/>
                  </a:ext>
                </a:extLst>
              </a:tr>
              <a:tr h="370840">
                <a:tc>
                  <a:txBody>
                    <a:bodyPr/>
                    <a:lstStyle/>
                    <a:p>
                      <a:r>
                        <a:rPr lang="en-US" dirty="0">
                          <a:solidFill>
                            <a:srgbClr val="C00000"/>
                          </a:solidFill>
                        </a:rPr>
                        <a:t>Audits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Ensure accurate coding/billing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C00000"/>
                          </a:solidFill>
                        </a:rPr>
                        <a:t>ongoing</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7012614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uLnTx/>
                <a:uFillTx/>
                <a:latin typeface="Calibri" panose="020F0502020204030204"/>
                <a:ea typeface="+mn-ea"/>
                <a:cs typeface="+mn-cs"/>
              </a:rPr>
              <a:t>DO</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379934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uLnTx/>
                <a:uFillTx/>
                <a:latin typeface="Calibri" panose="020F0502020204030204"/>
                <a:ea typeface="+mn-ea"/>
                <a:cs typeface="+mn-cs"/>
              </a:rPr>
              <a:t>STUDY</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1" name="Table 10">
            <a:extLst>
              <a:ext uri="{FF2B5EF4-FFF2-40B4-BE49-F238E27FC236}">
                <a16:creationId xmlns:a16="http://schemas.microsoft.com/office/drawing/2014/main" id="{12481875-C528-6726-F9D9-63946355CA9A}"/>
              </a:ext>
            </a:extLst>
          </p:cNvPr>
          <p:cNvGraphicFramePr>
            <a:graphicFrameLocks noGrp="1"/>
          </p:cNvGraphicFramePr>
          <p:nvPr/>
        </p:nvGraphicFramePr>
        <p:xfrm>
          <a:off x="1380459" y="1092188"/>
          <a:ext cx="9232124" cy="1972011"/>
        </p:xfrm>
        <a:graphic>
          <a:graphicData uri="http://schemas.openxmlformats.org/drawingml/2006/table">
            <a:tbl>
              <a:tblPr firstRow="1" bandRow="1">
                <a:tableStyleId>{5C22544A-7EE6-4342-B048-85BDC9FD1C3A}</a:tableStyleId>
              </a:tblPr>
              <a:tblGrid>
                <a:gridCol w="4618559">
                  <a:extLst>
                    <a:ext uri="{9D8B030D-6E8A-4147-A177-3AD203B41FA5}">
                      <a16:colId xmlns:a16="http://schemas.microsoft.com/office/drawing/2014/main" val="1576681531"/>
                    </a:ext>
                  </a:extLst>
                </a:gridCol>
                <a:gridCol w="4613565">
                  <a:extLst>
                    <a:ext uri="{9D8B030D-6E8A-4147-A177-3AD203B41FA5}">
                      <a16:colId xmlns:a16="http://schemas.microsoft.com/office/drawing/2014/main" val="2720650660"/>
                    </a:ext>
                  </a:extLst>
                </a:gridCol>
              </a:tblGrid>
              <a:tr h="380804">
                <a:tc>
                  <a:txBody>
                    <a:bodyPr/>
                    <a:lstStyle/>
                    <a:p>
                      <a:r>
                        <a:rPr lang="en-US" dirty="0">
                          <a:solidFill>
                            <a:schemeClr val="tx1"/>
                          </a:solidFill>
                        </a:rPr>
                        <a:t>Action Item</a:t>
                      </a:r>
                    </a:p>
                  </a:txBody>
                  <a:tcPr/>
                </a:tc>
                <a:tc>
                  <a:txBody>
                    <a:bodyPr/>
                    <a:lstStyle/>
                    <a:p>
                      <a:r>
                        <a:rPr lang="en-US" dirty="0">
                          <a:solidFill>
                            <a:schemeClr val="tx1"/>
                          </a:solidFill>
                        </a:rPr>
                        <a:t>Completion</a:t>
                      </a:r>
                    </a:p>
                  </a:txBody>
                  <a:tcPr/>
                </a:tc>
                <a:extLst>
                  <a:ext uri="{0D108BD9-81ED-4DB2-BD59-A6C34878D82A}">
                    <a16:rowId xmlns:a16="http://schemas.microsoft.com/office/drawing/2014/main" val="710049426"/>
                  </a:ext>
                </a:extLst>
              </a:tr>
              <a:tr h="432928">
                <a:tc>
                  <a:txBody>
                    <a:bodyPr/>
                    <a:lstStyle/>
                    <a:p>
                      <a:r>
                        <a:rPr lang="en-US" dirty="0">
                          <a:solidFill>
                            <a:srgbClr val="C00000"/>
                          </a:solidFill>
                        </a:rPr>
                        <a:t>Research</a:t>
                      </a:r>
                    </a:p>
                  </a:txBody>
                  <a:tcPr/>
                </a:tc>
                <a:tc>
                  <a:txBody>
                    <a:bodyPr/>
                    <a:lstStyle/>
                    <a:p>
                      <a:r>
                        <a:rPr lang="en-US" dirty="0">
                          <a:solidFill>
                            <a:srgbClr val="C00000"/>
                          </a:solidFill>
                        </a:rPr>
                        <a:t>Completed</a:t>
                      </a:r>
                    </a:p>
                  </a:txBody>
                  <a:tcPr/>
                </a:tc>
                <a:extLst>
                  <a:ext uri="{0D108BD9-81ED-4DB2-BD59-A6C34878D82A}">
                    <a16:rowId xmlns:a16="http://schemas.microsoft.com/office/drawing/2014/main" val="1392069028"/>
                  </a:ext>
                </a:extLst>
              </a:tr>
              <a:tr h="386093">
                <a:tc>
                  <a:txBody>
                    <a:bodyPr/>
                    <a:lstStyle/>
                    <a:p>
                      <a:r>
                        <a:rPr lang="en-US" dirty="0">
                          <a:solidFill>
                            <a:srgbClr val="C00000"/>
                          </a:solidFill>
                        </a:rPr>
                        <a:t>Epic Build</a:t>
                      </a:r>
                    </a:p>
                  </a:txBody>
                  <a:tcPr/>
                </a:tc>
                <a:tc>
                  <a:txBody>
                    <a:bodyPr/>
                    <a:lstStyle/>
                    <a:p>
                      <a:r>
                        <a:rPr lang="en-US" dirty="0">
                          <a:solidFill>
                            <a:srgbClr val="C00000"/>
                          </a:solidFill>
                        </a:rPr>
                        <a:t>Completed</a:t>
                      </a:r>
                    </a:p>
                  </a:txBody>
                  <a:tcPr/>
                </a:tc>
                <a:extLst>
                  <a:ext uri="{0D108BD9-81ED-4DB2-BD59-A6C34878D82A}">
                    <a16:rowId xmlns:a16="http://schemas.microsoft.com/office/drawing/2014/main" val="745767459"/>
                  </a:ext>
                </a:extLst>
              </a:tr>
              <a:tr h="386093">
                <a:tc>
                  <a:txBody>
                    <a:bodyPr/>
                    <a:lstStyle/>
                    <a:p>
                      <a:r>
                        <a:rPr lang="en-US" dirty="0">
                          <a:solidFill>
                            <a:srgbClr val="C00000"/>
                          </a:solidFill>
                        </a:rPr>
                        <a:t>Training</a:t>
                      </a:r>
                    </a:p>
                  </a:txBody>
                  <a:tcPr/>
                </a:tc>
                <a:tc>
                  <a:txBody>
                    <a:bodyPr/>
                    <a:lstStyle/>
                    <a:p>
                      <a:r>
                        <a:rPr lang="en-US" dirty="0">
                          <a:solidFill>
                            <a:srgbClr val="C00000"/>
                          </a:solidFill>
                        </a:rPr>
                        <a:t>Completed</a:t>
                      </a:r>
                    </a:p>
                  </a:txBody>
                  <a:tcPr/>
                </a:tc>
                <a:extLst>
                  <a:ext uri="{0D108BD9-81ED-4DB2-BD59-A6C34878D82A}">
                    <a16:rowId xmlns:a16="http://schemas.microsoft.com/office/drawing/2014/main" val="2222612016"/>
                  </a:ext>
                </a:extLst>
              </a:tr>
              <a:tr h="386093">
                <a:tc>
                  <a:txBody>
                    <a:bodyPr/>
                    <a:lstStyle/>
                    <a:p>
                      <a:r>
                        <a:rPr lang="en-US" dirty="0">
                          <a:solidFill>
                            <a:srgbClr val="C00000"/>
                          </a:solidFill>
                        </a:rPr>
                        <a:t>Implementation/Audits</a:t>
                      </a:r>
                    </a:p>
                  </a:txBody>
                  <a:tcPr/>
                </a:tc>
                <a:tc>
                  <a:txBody>
                    <a:bodyPr/>
                    <a:lstStyle/>
                    <a:p>
                      <a:r>
                        <a:rPr lang="en-US" dirty="0">
                          <a:solidFill>
                            <a:srgbClr val="C00000"/>
                          </a:solidFill>
                        </a:rPr>
                        <a:t>Completed</a:t>
                      </a:r>
                    </a:p>
                  </a:txBody>
                  <a:tcPr/>
                </a:tc>
                <a:extLst>
                  <a:ext uri="{0D108BD9-81ED-4DB2-BD59-A6C34878D82A}">
                    <a16:rowId xmlns:a16="http://schemas.microsoft.com/office/drawing/2014/main" val="1847021979"/>
                  </a:ext>
                </a:extLst>
              </a:tr>
            </a:tbl>
          </a:graphicData>
        </a:graphic>
      </p:graphicFrame>
      <p:graphicFrame>
        <p:nvGraphicFramePr>
          <p:cNvPr id="5" name="Table 4">
            <a:extLst>
              <a:ext uri="{FF2B5EF4-FFF2-40B4-BE49-F238E27FC236}">
                <a16:creationId xmlns:a16="http://schemas.microsoft.com/office/drawing/2014/main" id="{398B87F2-EDAC-E70F-1249-4AA2E044553F}"/>
              </a:ext>
            </a:extLst>
          </p:cNvPr>
          <p:cNvGraphicFramePr>
            <a:graphicFrameLocks noGrp="1"/>
          </p:cNvGraphicFramePr>
          <p:nvPr/>
        </p:nvGraphicFramePr>
        <p:xfrm>
          <a:off x="1380459" y="3429000"/>
          <a:ext cx="9232124" cy="2368251"/>
        </p:xfrm>
        <a:graphic>
          <a:graphicData uri="http://schemas.openxmlformats.org/drawingml/2006/table">
            <a:tbl>
              <a:tblPr firstRow="1" bandRow="1">
                <a:tableStyleId>{5C22544A-7EE6-4342-B048-85BDC9FD1C3A}</a:tableStyleId>
              </a:tblPr>
              <a:tblGrid>
                <a:gridCol w="2073794">
                  <a:extLst>
                    <a:ext uri="{9D8B030D-6E8A-4147-A177-3AD203B41FA5}">
                      <a16:colId xmlns:a16="http://schemas.microsoft.com/office/drawing/2014/main" val="1576681531"/>
                    </a:ext>
                  </a:extLst>
                </a:gridCol>
                <a:gridCol w="2101420">
                  <a:extLst>
                    <a:ext uri="{9D8B030D-6E8A-4147-A177-3AD203B41FA5}">
                      <a16:colId xmlns:a16="http://schemas.microsoft.com/office/drawing/2014/main" val="4161718319"/>
                    </a:ext>
                  </a:extLst>
                </a:gridCol>
                <a:gridCol w="1814945">
                  <a:extLst>
                    <a:ext uri="{9D8B030D-6E8A-4147-A177-3AD203B41FA5}">
                      <a16:colId xmlns:a16="http://schemas.microsoft.com/office/drawing/2014/main" val="1765846121"/>
                    </a:ext>
                  </a:extLst>
                </a:gridCol>
                <a:gridCol w="3241965">
                  <a:extLst>
                    <a:ext uri="{9D8B030D-6E8A-4147-A177-3AD203B41FA5}">
                      <a16:colId xmlns:a16="http://schemas.microsoft.com/office/drawing/2014/main" val="2720650660"/>
                    </a:ext>
                  </a:extLst>
                </a:gridCol>
              </a:tblGrid>
              <a:tr h="380804">
                <a:tc gridSpan="4">
                  <a:txBody>
                    <a:bodyPr/>
                    <a:lstStyle/>
                    <a:p>
                      <a:r>
                        <a:rPr lang="en-US" dirty="0">
                          <a:solidFill>
                            <a:schemeClr val="tx1"/>
                          </a:solidFill>
                        </a:rPr>
                        <a:t>Projected 2023 340b Savings</a:t>
                      </a:r>
                    </a:p>
                  </a:txBody>
                  <a:tcPr/>
                </a:tc>
                <a:tc hMerge="1">
                  <a:txBody>
                    <a:bodyPr/>
                    <a:lstStyle/>
                    <a:p>
                      <a:endParaRPr lang="en-US"/>
                    </a:p>
                  </a:txBody>
                  <a:tcPr/>
                </a:tc>
                <a:tc hMerge="1">
                  <a:txBody>
                    <a:bodyPr/>
                    <a:lstStyle/>
                    <a:p>
                      <a:endParaRPr lang="en-US"/>
                    </a:p>
                  </a:txBody>
                  <a:tcPr/>
                </a:tc>
                <a:tc hMerge="1">
                  <a:txBody>
                    <a:bodyPr/>
                    <a:lstStyle/>
                    <a:p>
                      <a:endParaRPr dirty="0"/>
                    </a:p>
                  </a:txBody>
                  <a:tcPr/>
                </a:tc>
                <a:extLst>
                  <a:ext uri="{0D108BD9-81ED-4DB2-BD59-A6C34878D82A}">
                    <a16:rowId xmlns:a16="http://schemas.microsoft.com/office/drawing/2014/main" val="710049426"/>
                  </a:ext>
                </a:extLst>
              </a:tr>
              <a:tr h="432928">
                <a:tc>
                  <a:txBody>
                    <a:bodyPr/>
                    <a:lstStyle/>
                    <a:p>
                      <a:r>
                        <a:rPr lang="en-US" dirty="0">
                          <a:solidFill>
                            <a:schemeClr val="tx1">
                              <a:lumMod val="95000"/>
                              <a:lumOff val="5000"/>
                            </a:schemeClr>
                          </a:solidFill>
                        </a:rPr>
                        <a:t>Medication</a:t>
                      </a:r>
                    </a:p>
                  </a:txBody>
                  <a:tcPr/>
                </a:tc>
                <a:tc>
                  <a:txBody>
                    <a:bodyPr/>
                    <a:lstStyle/>
                    <a:p>
                      <a:r>
                        <a:rPr lang="en-US" dirty="0">
                          <a:solidFill>
                            <a:schemeClr val="tx1">
                              <a:lumMod val="95000"/>
                              <a:lumOff val="5000"/>
                            </a:schemeClr>
                          </a:solidFill>
                        </a:rPr>
                        <a:t>Est per Vial Savings</a:t>
                      </a:r>
                    </a:p>
                  </a:txBody>
                  <a:tcPr/>
                </a:tc>
                <a:tc>
                  <a:txBody>
                    <a:bodyPr/>
                    <a:lstStyle/>
                    <a:p>
                      <a:r>
                        <a:rPr lang="en-US" dirty="0">
                          <a:solidFill>
                            <a:schemeClr val="tx1">
                              <a:lumMod val="95000"/>
                              <a:lumOff val="5000"/>
                            </a:schemeClr>
                          </a:solidFill>
                        </a:rPr>
                        <a:t>Quantity in 2023</a:t>
                      </a:r>
                    </a:p>
                  </a:txBody>
                  <a:tcPr/>
                </a:tc>
                <a:tc>
                  <a:txBody>
                    <a:bodyPr/>
                    <a:lstStyle/>
                    <a:p>
                      <a:r>
                        <a:rPr lang="en-US" dirty="0">
                          <a:solidFill>
                            <a:schemeClr val="tx1">
                              <a:lumMod val="95000"/>
                              <a:lumOff val="5000"/>
                            </a:schemeClr>
                          </a:solidFill>
                        </a:rPr>
                        <a:t>Estimated 2023 Savings</a:t>
                      </a:r>
                    </a:p>
                  </a:txBody>
                  <a:tcPr/>
                </a:tc>
                <a:extLst>
                  <a:ext uri="{0D108BD9-81ED-4DB2-BD59-A6C34878D82A}">
                    <a16:rowId xmlns:a16="http://schemas.microsoft.com/office/drawing/2014/main" val="1392069028"/>
                  </a:ext>
                </a:extLst>
              </a:tr>
              <a:tr h="386093">
                <a:tc>
                  <a:txBody>
                    <a:bodyPr/>
                    <a:lstStyle/>
                    <a:p>
                      <a:r>
                        <a:rPr lang="en-US" dirty="0">
                          <a:solidFill>
                            <a:srgbClr val="C00000"/>
                          </a:solidFill>
                        </a:rPr>
                        <a:t>Cortisone Injection</a:t>
                      </a:r>
                    </a:p>
                  </a:txBody>
                  <a:tcPr/>
                </a:tc>
                <a:tc>
                  <a:txBody>
                    <a:bodyPr/>
                    <a:lstStyle/>
                    <a:p>
                      <a:r>
                        <a:rPr lang="en-US" dirty="0">
                          <a:solidFill>
                            <a:srgbClr val="C00000"/>
                          </a:solidFill>
                        </a:rPr>
                        <a:t>$36.00</a:t>
                      </a:r>
                    </a:p>
                  </a:txBody>
                  <a:tcPr/>
                </a:tc>
                <a:tc>
                  <a:txBody>
                    <a:bodyPr/>
                    <a:lstStyle/>
                    <a:p>
                      <a:r>
                        <a:rPr lang="en-US" dirty="0">
                          <a:solidFill>
                            <a:srgbClr val="C00000"/>
                          </a:solidFill>
                        </a:rPr>
                        <a:t>4</a:t>
                      </a:r>
                    </a:p>
                  </a:txBody>
                  <a:tcPr/>
                </a:tc>
                <a:tc>
                  <a:txBody>
                    <a:bodyPr/>
                    <a:lstStyle/>
                    <a:p>
                      <a:r>
                        <a:rPr lang="en-US" dirty="0">
                          <a:solidFill>
                            <a:srgbClr val="C00000"/>
                          </a:solidFill>
                        </a:rPr>
                        <a:t>$144.00</a:t>
                      </a:r>
                    </a:p>
                  </a:txBody>
                  <a:tcPr/>
                </a:tc>
                <a:extLst>
                  <a:ext uri="{0D108BD9-81ED-4DB2-BD59-A6C34878D82A}">
                    <a16:rowId xmlns:a16="http://schemas.microsoft.com/office/drawing/2014/main" val="745767459"/>
                  </a:ext>
                </a:extLst>
              </a:tr>
              <a:tr h="386093">
                <a:tc>
                  <a:txBody>
                    <a:bodyPr/>
                    <a:lstStyle/>
                    <a:p>
                      <a:r>
                        <a:rPr lang="en-US" dirty="0" err="1">
                          <a:solidFill>
                            <a:srgbClr val="C00000"/>
                          </a:solidFill>
                        </a:rPr>
                        <a:t>Zilretta</a:t>
                      </a:r>
                      <a:r>
                        <a:rPr lang="en-US" dirty="0">
                          <a:solidFill>
                            <a:srgbClr val="C00000"/>
                          </a:solidFill>
                        </a:rPr>
                        <a:t> Injection</a:t>
                      </a:r>
                    </a:p>
                  </a:txBody>
                  <a:tcPr/>
                </a:tc>
                <a:tc>
                  <a:txBody>
                    <a:bodyPr/>
                    <a:lstStyle/>
                    <a:p>
                      <a:r>
                        <a:rPr lang="en-US" dirty="0">
                          <a:solidFill>
                            <a:srgbClr val="C00000"/>
                          </a:solidFill>
                        </a:rPr>
                        <a:t>$138.00</a:t>
                      </a:r>
                    </a:p>
                  </a:txBody>
                  <a:tcPr/>
                </a:tc>
                <a:tc>
                  <a:txBody>
                    <a:bodyPr/>
                    <a:lstStyle/>
                    <a:p>
                      <a:r>
                        <a:rPr lang="en-US" dirty="0">
                          <a:solidFill>
                            <a:srgbClr val="C00000"/>
                          </a:solidFill>
                        </a:rPr>
                        <a:t>457</a:t>
                      </a:r>
                    </a:p>
                  </a:txBody>
                  <a:tcPr/>
                </a:tc>
                <a:tc>
                  <a:txBody>
                    <a:bodyPr/>
                    <a:lstStyle/>
                    <a:p>
                      <a:r>
                        <a:rPr lang="en-US" dirty="0">
                          <a:solidFill>
                            <a:srgbClr val="C00000"/>
                          </a:solidFill>
                        </a:rPr>
                        <a:t>$63066.00</a:t>
                      </a:r>
                    </a:p>
                  </a:txBody>
                  <a:tcPr/>
                </a:tc>
                <a:extLst>
                  <a:ext uri="{0D108BD9-81ED-4DB2-BD59-A6C34878D82A}">
                    <a16:rowId xmlns:a16="http://schemas.microsoft.com/office/drawing/2014/main" val="2222612016"/>
                  </a:ext>
                </a:extLst>
              </a:tr>
              <a:tr h="386093">
                <a:tc>
                  <a:txBody>
                    <a:bodyPr/>
                    <a:lstStyle/>
                    <a:p>
                      <a:r>
                        <a:rPr lang="en-US" dirty="0" err="1">
                          <a:solidFill>
                            <a:srgbClr val="C00000"/>
                          </a:solidFill>
                        </a:rPr>
                        <a:t>Orthovisc</a:t>
                      </a:r>
                      <a:r>
                        <a:rPr lang="en-US" dirty="0">
                          <a:solidFill>
                            <a:srgbClr val="C00000"/>
                          </a:solidFill>
                        </a:rPr>
                        <a:t> Injection</a:t>
                      </a:r>
                    </a:p>
                  </a:txBody>
                  <a:tcPr/>
                </a:tc>
                <a:tc>
                  <a:txBody>
                    <a:bodyPr/>
                    <a:lstStyle/>
                    <a:p>
                      <a:r>
                        <a:rPr lang="en-US" dirty="0">
                          <a:solidFill>
                            <a:srgbClr val="C00000"/>
                          </a:solidFill>
                        </a:rPr>
                        <a:t>$30.00</a:t>
                      </a:r>
                    </a:p>
                  </a:txBody>
                  <a:tcPr/>
                </a:tc>
                <a:tc>
                  <a:txBody>
                    <a:bodyPr/>
                    <a:lstStyle/>
                    <a:p>
                      <a:r>
                        <a:rPr lang="en-US" dirty="0">
                          <a:solidFill>
                            <a:srgbClr val="C00000"/>
                          </a:solidFill>
                        </a:rPr>
                        <a:t>88</a:t>
                      </a:r>
                    </a:p>
                  </a:txBody>
                  <a:tcPr/>
                </a:tc>
                <a:tc>
                  <a:txBody>
                    <a:bodyPr/>
                    <a:lstStyle/>
                    <a:p>
                      <a:r>
                        <a:rPr lang="en-US" dirty="0">
                          <a:solidFill>
                            <a:srgbClr val="C00000"/>
                          </a:solidFill>
                        </a:rPr>
                        <a:t>$2640.00</a:t>
                      </a:r>
                    </a:p>
                  </a:txBody>
                  <a:tcPr/>
                </a:tc>
                <a:extLst>
                  <a:ext uri="{0D108BD9-81ED-4DB2-BD59-A6C34878D82A}">
                    <a16:rowId xmlns:a16="http://schemas.microsoft.com/office/drawing/2014/main" val="1361307805"/>
                  </a:ext>
                </a:extLst>
              </a:tr>
              <a:tr h="386093">
                <a:tc>
                  <a:txBody>
                    <a:bodyPr/>
                    <a:lstStyle/>
                    <a:p>
                      <a:r>
                        <a:rPr lang="en-US" sz="2000" b="1" dirty="0">
                          <a:solidFill>
                            <a:srgbClr val="C00000"/>
                          </a:solidFill>
                        </a:rPr>
                        <a:t>Total</a:t>
                      </a:r>
                    </a:p>
                  </a:txBody>
                  <a:tcPr/>
                </a:tc>
                <a:tc>
                  <a:txBody>
                    <a:bodyPr/>
                    <a:lstStyle/>
                    <a:p>
                      <a:endParaRPr lang="en-US" dirty="0">
                        <a:solidFill>
                          <a:srgbClr val="C00000"/>
                        </a:solidFill>
                      </a:endParaRPr>
                    </a:p>
                  </a:txBody>
                  <a:tcPr/>
                </a:tc>
                <a:tc>
                  <a:txBody>
                    <a:bodyPr/>
                    <a:lstStyle/>
                    <a:p>
                      <a:endParaRPr lang="en-US" dirty="0">
                        <a:solidFill>
                          <a:srgbClr val="C00000"/>
                        </a:solidFill>
                      </a:endParaRPr>
                    </a:p>
                  </a:txBody>
                  <a:tcPr/>
                </a:tc>
                <a:tc>
                  <a:txBody>
                    <a:bodyPr/>
                    <a:lstStyle/>
                    <a:p>
                      <a:r>
                        <a:rPr lang="en-US" sz="2000" b="1" dirty="0">
                          <a:solidFill>
                            <a:srgbClr val="C00000"/>
                          </a:solidFill>
                        </a:rPr>
                        <a:t>$65850.00</a:t>
                      </a:r>
                    </a:p>
                  </a:txBody>
                  <a:tcPr/>
                </a:tc>
                <a:extLst>
                  <a:ext uri="{0D108BD9-81ED-4DB2-BD59-A6C34878D82A}">
                    <a16:rowId xmlns:a16="http://schemas.microsoft.com/office/drawing/2014/main" val="1204004560"/>
                  </a:ext>
                </a:extLst>
              </a:tr>
            </a:tbl>
          </a:graphicData>
        </a:graphic>
      </p:graphicFrame>
    </p:spTree>
    <p:extLst>
      <p:ext uri="{BB962C8B-B14F-4D97-AF65-F5344CB8AC3E}">
        <p14:creationId xmlns:p14="http://schemas.microsoft.com/office/powerpoint/2010/main" val="40874903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uLnTx/>
                <a:uFillTx/>
                <a:latin typeface="Calibri" panose="020F0502020204030204"/>
                <a:ea typeface="+mn-ea"/>
                <a:cs typeface="+mn-cs"/>
              </a:rPr>
              <a:t>ACT</a:t>
            </a:r>
          </a:p>
        </p:txBody>
      </p:sp>
      <p:graphicFrame>
        <p:nvGraphicFramePr>
          <p:cNvPr id="11" name="Table 10"/>
          <p:cNvGraphicFramePr>
            <a:graphicFrameLocks noGrp="1"/>
          </p:cNvGraphicFramePr>
          <p:nvPr/>
        </p:nvGraphicFramePr>
        <p:xfrm>
          <a:off x="736599" y="1174642"/>
          <a:ext cx="10312401" cy="83099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549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15499">
                <a:tc>
                  <a:txBody>
                    <a:bodyPr/>
                    <a:lstStyle/>
                    <a:p>
                      <a:pPr>
                        <a:spcBef>
                          <a:spcPts val="0"/>
                        </a:spcBef>
                      </a:pPr>
                      <a:r>
                        <a:rPr lang="en-US" sz="1400" dirty="0">
                          <a:solidFill>
                            <a:srgbClr val="C00000"/>
                          </a:solidFill>
                        </a:rPr>
                        <a:t>Yes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2"/>
          <a:ext cx="10312401" cy="205495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6999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27112">
                <a:tc>
                  <a:txBody>
                    <a:bodyPr/>
                    <a:lstStyle/>
                    <a:p>
                      <a:pPr marL="285750" indent="-285750">
                        <a:spcBef>
                          <a:spcPts val="0"/>
                        </a:spcBef>
                        <a:buFont typeface="Arial" panose="020B0604020202020204" pitchFamily="34" charset="0"/>
                        <a:buChar char="•"/>
                      </a:pPr>
                      <a:r>
                        <a:rPr lang="en-US" sz="1400" dirty="0">
                          <a:solidFill>
                            <a:schemeClr val="tx1"/>
                          </a:solidFill>
                        </a:rPr>
                        <a:t>Regular follow up and check ins are important to keep things moving forward-both internally and externally</a:t>
                      </a:r>
                    </a:p>
                    <a:p>
                      <a:pPr marL="285750" indent="-285750">
                        <a:spcBef>
                          <a:spcPts val="0"/>
                        </a:spcBef>
                        <a:buFont typeface="Arial" panose="020B0604020202020204" pitchFamily="34" charset="0"/>
                        <a:buChar char="•"/>
                      </a:pPr>
                      <a:r>
                        <a:rPr lang="en-US" sz="1400" dirty="0">
                          <a:solidFill>
                            <a:schemeClr val="tx1"/>
                          </a:solidFill>
                        </a:rPr>
                        <a:t>A regular barrier is the timeliness of our Epic tickets getting worked</a:t>
                      </a:r>
                    </a:p>
                    <a:p>
                      <a:pPr marL="285750" indent="-285750">
                        <a:spcBef>
                          <a:spcPts val="0"/>
                        </a:spcBef>
                        <a:buFont typeface="Arial" panose="020B0604020202020204" pitchFamily="34" charset="0"/>
                        <a:buChar char="•"/>
                      </a:pPr>
                      <a:r>
                        <a:rPr lang="en-US" sz="1400" dirty="0">
                          <a:solidFill>
                            <a:schemeClr val="tx1"/>
                          </a:solidFill>
                        </a:rPr>
                        <a:t>Keeping all stakeholders informed is an important piece</a:t>
                      </a:r>
                    </a:p>
                    <a:p>
                      <a:pPr marL="285750" indent="-285750">
                        <a:spcBef>
                          <a:spcPts val="0"/>
                        </a:spcBef>
                        <a:buFont typeface="Arial" panose="020B0604020202020204" pitchFamily="34" charset="0"/>
                        <a:buChar char="•"/>
                      </a:pPr>
                      <a:r>
                        <a:rPr lang="en-US" sz="1400" dirty="0">
                          <a:solidFill>
                            <a:srgbClr val="C00000"/>
                          </a:solidFill>
                        </a:rPr>
                        <a:t>Most people do not like change.  However, if you plan and communicate, you can lessen the impact on those affected.</a:t>
                      </a:r>
                    </a:p>
                    <a:p>
                      <a:pPr marL="285750" indent="-285750">
                        <a:spcBef>
                          <a:spcPts val="0"/>
                        </a:spcBef>
                        <a:buFont typeface="Arial" panose="020B0604020202020204" pitchFamily="34" charset="0"/>
                        <a:buChar char="•"/>
                      </a:pPr>
                      <a:endParaRPr lang="en-US" sz="1400" dirty="0">
                        <a:solidFill>
                          <a:srgbClr val="C00000"/>
                        </a:solidFill>
                      </a:endParaRPr>
                    </a:p>
                    <a:p>
                      <a:pPr marL="285750" indent="-285750">
                        <a:spcBef>
                          <a:spcPts val="0"/>
                        </a:spcBef>
                        <a:buFont typeface="Arial" panose="020B0604020202020204" pitchFamily="34" charset="0"/>
                        <a:buChar char="•"/>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9" y="3451118"/>
          <a:ext cx="10302876" cy="1621068"/>
        </p:xfrm>
        <a:graphic>
          <a:graphicData uri="http://schemas.openxmlformats.org/drawingml/2006/table">
            <a:tbl>
              <a:tblPr firstRow="1" bandRow="1">
                <a:tableStyleId>{6E25E649-3F16-4E02-A733-19D2CDBF48F0}</a:tableStyleId>
              </a:tblPr>
              <a:tblGrid>
                <a:gridCol w="10302876">
                  <a:extLst>
                    <a:ext uri="{9D8B030D-6E8A-4147-A177-3AD203B41FA5}">
                      <a16:colId xmlns:a16="http://schemas.microsoft.com/office/drawing/2014/main" val="20000"/>
                    </a:ext>
                  </a:extLst>
                </a:gridCol>
              </a:tblGrid>
              <a:tr h="67215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948918">
                <a:tc>
                  <a:txBody>
                    <a:bodyPr/>
                    <a:lstStyle/>
                    <a:p>
                      <a:pPr marL="285750" indent="-285750">
                        <a:spcBef>
                          <a:spcPts val="0"/>
                        </a:spcBef>
                        <a:buFont typeface="Arial" panose="020B0604020202020204" pitchFamily="34" charset="0"/>
                        <a:buChar char="•"/>
                      </a:pPr>
                      <a:r>
                        <a:rPr lang="en-US" sz="1400" dirty="0">
                          <a:solidFill>
                            <a:srgbClr val="C00000"/>
                          </a:solidFill>
                        </a:rPr>
                        <a:t>Routine maintenance and auditing </a:t>
                      </a:r>
                    </a:p>
                    <a:p>
                      <a:pPr marL="285750" indent="-285750">
                        <a:spcBef>
                          <a:spcPts val="0"/>
                        </a:spcBef>
                        <a:buFont typeface="Arial" panose="020B0604020202020204" pitchFamily="34" charset="0"/>
                        <a:buChar char="•"/>
                      </a:pPr>
                      <a:endParaRPr lang="en-US" sz="1400" dirty="0">
                        <a:solidFill>
                          <a:srgbClr val="FF0000"/>
                        </a:solidFill>
                      </a:endParaRP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9" y="5072186"/>
          <a:ext cx="10312401" cy="886667"/>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68507">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477900">
                <a:tc>
                  <a:txBody>
                    <a:bodyPr/>
                    <a:lstStyle/>
                    <a:p>
                      <a:pPr>
                        <a:spcBef>
                          <a:spcPts val="0"/>
                        </a:spcBef>
                      </a:pPr>
                      <a:r>
                        <a:rPr lang="en-US" sz="1400" dirty="0"/>
                        <a:t>QM</a:t>
                      </a:r>
                      <a:r>
                        <a:rPr lang="en-US" sz="1400" baseline="0" dirty="0"/>
                        <a:t> Council approval for completion of project?: </a:t>
                      </a:r>
                      <a:r>
                        <a:rPr lang="en-US" sz="1400" baseline="0" dirty="0">
                          <a:solidFill>
                            <a:srgbClr val="C00000"/>
                          </a:solidFill>
                        </a:rPr>
                        <a:t>Yes</a:t>
                      </a:r>
                    </a:p>
                    <a:p>
                      <a:pPr>
                        <a:spcBef>
                          <a:spcPts val="0"/>
                        </a:spcBef>
                      </a:pPr>
                      <a:r>
                        <a:rPr lang="en-US" sz="1400" baseline="0" dirty="0"/>
                        <a:t>Project still in progress, project to continue: </a:t>
                      </a:r>
                      <a:r>
                        <a:rPr lang="en-US" sz="1400" baseline="0" dirty="0">
                          <a:solidFill>
                            <a:srgbClr val="C00000"/>
                          </a:solidFill>
                        </a:rPr>
                        <a:t>No</a:t>
                      </a:r>
                      <a:endParaRPr lang="en-US" sz="1400" dirty="0">
                        <a:solidFill>
                          <a:srgbClr val="C0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840193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558D2C9-2BFE-104A-BA43-8213A7E1C4E1}"/>
              </a:ext>
            </a:extLst>
          </p:cNvPr>
          <p:cNvSpPr>
            <a:spLocks noGrp="1"/>
          </p:cNvSpPr>
          <p:nvPr>
            <p:ph type="subTitle" idx="1"/>
          </p:nvPr>
        </p:nvSpPr>
        <p:spPr>
          <a:xfrm>
            <a:off x="1981200" y="3700463"/>
            <a:ext cx="8305800" cy="1143000"/>
          </a:xfrm>
        </p:spPr>
        <p:txBody>
          <a:bodyPr/>
          <a:lstStyle/>
          <a:p>
            <a:pPr eaLnBrk="1" fontAlgn="auto" hangingPunct="1">
              <a:spcAft>
                <a:spcPts val="0"/>
              </a:spcAft>
              <a:defRPr/>
            </a:pPr>
            <a:r>
              <a:rPr lang="en-US" dirty="0"/>
              <a:t>A tool used to document and communicate</a:t>
            </a:r>
          </a:p>
          <a:p>
            <a:pPr eaLnBrk="1" fontAlgn="auto" hangingPunct="1">
              <a:spcAft>
                <a:spcPts val="0"/>
              </a:spcAft>
              <a:defRPr/>
            </a:pPr>
            <a:r>
              <a:rPr lang="en-US" dirty="0"/>
              <a:t> Performance Improvement Projects</a:t>
            </a:r>
          </a:p>
        </p:txBody>
      </p:sp>
      <p:sp>
        <p:nvSpPr>
          <p:cNvPr id="3" name="Title 2">
            <a:extLst>
              <a:ext uri="{FF2B5EF4-FFF2-40B4-BE49-F238E27FC236}">
                <a16:creationId xmlns:a16="http://schemas.microsoft.com/office/drawing/2014/main" id="{331A2711-5500-1539-96EB-2B68B1EA323D}"/>
              </a:ext>
            </a:extLst>
          </p:cNvPr>
          <p:cNvSpPr>
            <a:spLocks noGrp="1"/>
          </p:cNvSpPr>
          <p:nvPr>
            <p:ph type="ctrTitle"/>
          </p:nvPr>
        </p:nvSpPr>
        <p:spPr/>
        <p:txBody>
          <a:bodyPr/>
          <a:lstStyle/>
          <a:p>
            <a:pPr eaLnBrk="1" fontAlgn="auto" hangingPunct="1">
              <a:spcAft>
                <a:spcPts val="0"/>
              </a:spcAft>
              <a:defRPr/>
            </a:pPr>
            <a:r>
              <a:rPr sz="4000"/>
              <a:t>Epic Contract Building</a:t>
            </a:r>
          </a:p>
        </p:txBody>
      </p:sp>
      <p:pic>
        <p:nvPicPr>
          <p:cNvPr id="6148" name="Picture 3">
            <a:extLst>
              <a:ext uri="{FF2B5EF4-FFF2-40B4-BE49-F238E27FC236}">
                <a16:creationId xmlns:a16="http://schemas.microsoft.com/office/drawing/2014/main" id="{ECDE61E1-FCBC-C778-4E46-C2DD51A8E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1"/>
            <a:ext cx="1524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
            <a:extLst>
              <a:ext uri="{FF2B5EF4-FFF2-40B4-BE49-F238E27FC236}">
                <a16:creationId xmlns:a16="http://schemas.microsoft.com/office/drawing/2014/main" id="{A51C235C-B5CA-3FBE-8DBC-58200AB25B67}"/>
              </a:ext>
            </a:extLst>
          </p:cNvPr>
          <p:cNvSpPr>
            <a:spLocks noChangeArrowheads="1"/>
          </p:cNvSpPr>
          <p:nvPr/>
        </p:nvSpPr>
        <p:spPr bwMode="auto">
          <a:xfrm>
            <a:off x="2514600" y="5410201"/>
            <a:ext cx="5257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eaLnBrk="0" fontAlgn="base" hangingPunct="0">
              <a:lnSpc>
                <a:spcPct val="107000"/>
              </a:lnSpc>
              <a:spcBef>
                <a:spcPct val="0"/>
              </a:spcBef>
              <a:spcAft>
                <a:spcPct val="0"/>
              </a:spcAft>
              <a:buClrTx/>
              <a:buSzTx/>
              <a:buNone/>
            </a:pPr>
            <a:endParaRPr lang="en-US" altLang="en-US" sz="18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914400" eaLnBrk="0" fontAlgn="base" hangingPunct="0">
              <a:lnSpc>
                <a:spcPct val="107000"/>
              </a:lnSpc>
              <a:spcBef>
                <a:spcPct val="0"/>
              </a:spcBef>
              <a:spcAft>
                <a:spcPct val="0"/>
              </a:spcAft>
              <a:buClrTx/>
              <a:buSzTx/>
              <a:buNone/>
            </a:pPr>
            <a:endParaRPr lang="en-US" altLang="en-US" sz="18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50" name="Rectangle 3">
            <a:extLst>
              <a:ext uri="{FF2B5EF4-FFF2-40B4-BE49-F238E27FC236}">
                <a16:creationId xmlns:a16="http://schemas.microsoft.com/office/drawing/2014/main" id="{94B046DF-DCDE-0C38-D017-F0E350895174}"/>
              </a:ext>
            </a:extLst>
          </p:cNvPr>
          <p:cNvSpPr>
            <a:spLocks noChangeArrowheads="1"/>
          </p:cNvSpPr>
          <p:nvPr/>
        </p:nvSpPr>
        <p:spPr bwMode="auto">
          <a:xfrm>
            <a:off x="2514600" y="5410200"/>
            <a:ext cx="525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defTabSz="914400" eaLnBrk="0" fontAlgn="base" hangingPunct="0">
              <a:lnSpc>
                <a:spcPct val="107000"/>
              </a:lnSpc>
              <a:spcBef>
                <a:spcPct val="0"/>
              </a:spcBef>
              <a:spcAft>
                <a:spcPct val="0"/>
              </a:spcAft>
              <a:buClrTx/>
              <a:buSzTx/>
              <a:buNone/>
            </a:pPr>
            <a:r>
              <a:rPr lang="en-US" altLang="en-US" sz="18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r>
              <a:rPr lang="en-US" altLang="en-US" sz="1800" b="1" baseline="300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st</a:t>
            </a:r>
            <a:r>
              <a:rPr lang="en-US" altLang="en-US" sz="18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Presentation Date: 06/28/2022</a:t>
            </a:r>
          </a:p>
          <a:p>
            <a:pPr defTabSz="914400" eaLnBrk="0" fontAlgn="base" hangingPunct="0">
              <a:lnSpc>
                <a:spcPct val="107000"/>
              </a:lnSpc>
              <a:spcBef>
                <a:spcPct val="0"/>
              </a:spcBef>
              <a:spcAft>
                <a:spcPct val="0"/>
              </a:spcAft>
              <a:buClrTx/>
              <a:buSzTx/>
              <a:buNone/>
            </a:pPr>
            <a:r>
              <a:rPr lang="en-US" altLang="en-US" sz="18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Document Last Presented:  12/17/2024</a:t>
            </a:r>
            <a:endParaRPr lang="en-US" altLang="en-US" sz="1600" b="1">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a:extLst>
              <a:ext uri="{FF2B5EF4-FFF2-40B4-BE49-F238E27FC236}">
                <a16:creationId xmlns:a16="http://schemas.microsoft.com/office/drawing/2014/main" id="{68F6895C-BA98-83BA-67C7-DEBAC37E94D1}"/>
              </a:ext>
            </a:extLst>
          </p:cNvPr>
          <p:cNvSpPr>
            <a:spLocks noGrp="1"/>
          </p:cNvSpPr>
          <p:nvPr>
            <p:ph sz="quarter" idx="1"/>
          </p:nvPr>
        </p:nvSpPr>
        <p:spPr>
          <a:xfrm>
            <a:off x="3276600" y="228600"/>
            <a:ext cx="6858000" cy="1123950"/>
          </a:xfrm>
        </p:spPr>
        <p:txBody>
          <a:bodyPr>
            <a:spAutoFit/>
          </a:bodyPr>
          <a:lstStyle/>
          <a:p>
            <a:pPr eaLnBrk="1" hangingPunct="1">
              <a:buFont typeface="Wingdings 2" panose="05020102010507070707" pitchFamily="18" charset="2"/>
              <a:buNone/>
            </a:pPr>
            <a:r>
              <a:rPr lang="en-US" altLang="en-US" sz="3600"/>
              <a:t>Quality Story</a:t>
            </a:r>
            <a:r>
              <a:rPr lang="en-US" altLang="en-US"/>
              <a:t>: </a:t>
            </a:r>
            <a:r>
              <a:rPr lang="en-US" altLang="en-US" sz="1200"/>
              <a:t>Contract Building </a:t>
            </a:r>
          </a:p>
          <a:p>
            <a:pPr eaLnBrk="1" hangingPunct="1">
              <a:buFont typeface="Wingdings 2" panose="05020102010507070707" pitchFamily="18" charset="2"/>
              <a:buNone/>
            </a:pPr>
            <a:endParaRPr lang="en-US" altLang="en-US"/>
          </a:p>
        </p:txBody>
      </p:sp>
      <p:sp>
        <p:nvSpPr>
          <p:cNvPr id="8195" name="Text Placeholder 5">
            <a:extLst>
              <a:ext uri="{FF2B5EF4-FFF2-40B4-BE49-F238E27FC236}">
                <a16:creationId xmlns:a16="http://schemas.microsoft.com/office/drawing/2014/main" id="{930544A3-D2C8-9082-B9BB-221DE9832519}"/>
              </a:ext>
            </a:extLst>
          </p:cNvPr>
          <p:cNvSpPr>
            <a:spLocks noGrp="1"/>
          </p:cNvSpPr>
          <p:nvPr>
            <p:ph type="body" idx="2"/>
          </p:nvPr>
        </p:nvSpPr>
        <p:spPr>
          <a:xfrm>
            <a:off x="1981200" y="1295400"/>
            <a:ext cx="914400" cy="4343400"/>
          </a:xfrm>
        </p:spPr>
        <p:txBody>
          <a:bodyPr/>
          <a:lstStyle/>
          <a:p>
            <a:pPr eaLnBrk="1" hangingPunct="1"/>
            <a:r>
              <a:rPr lang="en-US" altLang="en-US" sz="4800">
                <a:latin typeface="Gill Sans Ultra Bold" panose="020B0A02020104020203" pitchFamily="34" charset="0"/>
              </a:rPr>
              <a:t>P</a:t>
            </a:r>
          </a:p>
          <a:p>
            <a:pPr eaLnBrk="1" hangingPunct="1"/>
            <a:r>
              <a:rPr lang="en-US" altLang="en-US" sz="4800">
                <a:latin typeface="Gill Sans Ultra Bold" panose="020B0A02020104020203" pitchFamily="34" charset="0"/>
              </a:rPr>
              <a:t>L</a:t>
            </a:r>
          </a:p>
          <a:p>
            <a:pPr eaLnBrk="1" hangingPunct="1"/>
            <a:r>
              <a:rPr lang="en-US" altLang="en-US" sz="4800">
                <a:latin typeface="Gill Sans Ultra Bold" panose="020B0A02020104020203" pitchFamily="34" charset="0"/>
              </a:rPr>
              <a:t>A</a:t>
            </a:r>
          </a:p>
          <a:p>
            <a:pPr eaLnBrk="1" hangingPunct="1"/>
            <a:r>
              <a:rPr lang="en-US" altLang="en-US" sz="4800">
                <a:latin typeface="Gill Sans Ultra Bold" panose="020B0A02020104020203" pitchFamily="34" charset="0"/>
              </a:rPr>
              <a:t>N</a:t>
            </a:r>
          </a:p>
        </p:txBody>
      </p:sp>
      <p:cxnSp>
        <p:nvCxnSpPr>
          <p:cNvPr id="9" name="Straight Connector 8">
            <a:extLst>
              <a:ext uri="{FF2B5EF4-FFF2-40B4-BE49-F238E27FC236}">
                <a16:creationId xmlns:a16="http://schemas.microsoft.com/office/drawing/2014/main" id="{4FF82981-9FEE-1A27-9120-6EC308ACC66B}"/>
              </a:ext>
            </a:extLst>
          </p:cNvPr>
          <p:cNvCxnSpPr/>
          <p:nvPr/>
        </p:nvCxnSpPr>
        <p:spPr>
          <a:xfrm rot="10800000" flipH="1">
            <a:off x="3276600" y="762006"/>
            <a:ext cx="6477000" cy="85227"/>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1C668B65-5A4A-0656-ABD8-BCE9F25E3E84}"/>
              </a:ext>
            </a:extLst>
          </p:cNvPr>
          <p:cNvSpPr txBox="1"/>
          <p:nvPr/>
        </p:nvSpPr>
        <p:spPr>
          <a:xfrm>
            <a:off x="3048000" y="803276"/>
            <a:ext cx="6934200" cy="23860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Arial Black" pitchFamily="34" charset="0"/>
              </a:rPr>
              <a:t>Goal(s): </a:t>
            </a:r>
            <a:endParaRPr lang="en-US" sz="1200" dirty="0">
              <a:solidFill>
                <a:prstClr val="black"/>
              </a:solidFill>
              <a:latin typeface="Arial Black" pitchFamily="34" charset="0"/>
            </a:endParaRPr>
          </a:p>
          <a:p>
            <a:pPr defTabSz="914400">
              <a:defRPr/>
            </a:pPr>
            <a:r>
              <a:rPr lang="en-US" sz="1200" dirty="0">
                <a:solidFill>
                  <a:prstClr val="black"/>
                </a:solidFill>
                <a:latin typeface="Constantia"/>
              </a:rPr>
              <a:t>What goal are you trying to accomplish?</a:t>
            </a:r>
          </a:p>
          <a:p>
            <a:pPr defTabSz="914400">
              <a:defRPr/>
            </a:pPr>
            <a:r>
              <a:rPr lang="en-US" sz="1200" b="1" dirty="0">
                <a:solidFill>
                  <a:prstClr val="black"/>
                </a:solidFill>
                <a:latin typeface="Constantia"/>
              </a:rPr>
              <a:t>To build contracts in Epic for our contracted insurance payers</a:t>
            </a:r>
          </a:p>
          <a:p>
            <a:pPr defTabSz="914400">
              <a:defRPr/>
            </a:pPr>
            <a:endParaRPr lang="en-US" sz="1200" dirty="0">
              <a:solidFill>
                <a:prstClr val="black"/>
              </a:solidFill>
              <a:latin typeface="Arial Black" pitchFamily="34" charset="0"/>
            </a:endParaRPr>
          </a:p>
          <a:p>
            <a:pPr defTabSz="914400">
              <a:defRPr/>
            </a:pPr>
            <a:r>
              <a:rPr lang="en-US" sz="1100" b="1" dirty="0">
                <a:solidFill>
                  <a:prstClr val="black"/>
                </a:solidFill>
                <a:latin typeface="Constantia"/>
              </a:rPr>
              <a:t>KOM Target:     Complete Epic Build of All Contracted Insurance Payers  </a:t>
            </a:r>
          </a:p>
          <a:p>
            <a:pPr defTabSz="914400">
              <a:defRPr/>
            </a:pPr>
            <a:r>
              <a:rPr lang="en-US" sz="1100" b="1" dirty="0">
                <a:solidFill>
                  <a:srgbClr val="FF0000"/>
                </a:solidFill>
                <a:latin typeface="Constantia"/>
              </a:rPr>
              <a:t>Current KOM Status (12/4/2024): Total of 31 Insurance Plans</a:t>
            </a:r>
          </a:p>
          <a:p>
            <a:pPr marL="2457450" lvl="5" indent="-171450" defTabSz="914400">
              <a:buFont typeface="Arial" panose="020B0604020202020204" pitchFamily="34" charset="0"/>
              <a:buChar char="•"/>
              <a:defRPr/>
            </a:pPr>
            <a:r>
              <a:rPr lang="en-US" sz="1100" b="1" dirty="0">
                <a:solidFill>
                  <a:srgbClr val="FF0000"/>
                </a:solidFill>
                <a:latin typeface="Constantia"/>
              </a:rPr>
              <a:t>7 in Production</a:t>
            </a:r>
          </a:p>
          <a:p>
            <a:pPr marL="2457450" lvl="5" indent="-171450" defTabSz="914400">
              <a:buFont typeface="Arial" panose="020B0604020202020204" pitchFamily="34" charset="0"/>
              <a:buChar char="•"/>
              <a:defRPr/>
            </a:pPr>
            <a:r>
              <a:rPr lang="en-US" sz="1100" b="1" dirty="0">
                <a:solidFill>
                  <a:srgbClr val="FF0000"/>
                </a:solidFill>
                <a:latin typeface="Constantia"/>
              </a:rPr>
              <a:t>3 ready to move to Production</a:t>
            </a:r>
          </a:p>
          <a:p>
            <a:pPr marL="2457450" lvl="5" indent="-171450" defTabSz="914400">
              <a:buFont typeface="Arial" panose="020B0604020202020204" pitchFamily="34" charset="0"/>
              <a:buChar char="•"/>
              <a:defRPr/>
            </a:pPr>
            <a:r>
              <a:rPr lang="en-US" sz="1100" b="1" dirty="0">
                <a:solidFill>
                  <a:srgbClr val="FF0000"/>
                </a:solidFill>
                <a:latin typeface="Constantia"/>
              </a:rPr>
              <a:t>2 building/testing</a:t>
            </a:r>
          </a:p>
          <a:p>
            <a:pPr marL="2457450" lvl="5" indent="-171450" defTabSz="914400">
              <a:buFont typeface="Arial" panose="020B0604020202020204" pitchFamily="34" charset="0"/>
              <a:buChar char="•"/>
              <a:defRPr/>
            </a:pPr>
            <a:r>
              <a:rPr lang="en-US" sz="1100" b="1" dirty="0">
                <a:solidFill>
                  <a:srgbClr val="FF0000"/>
                </a:solidFill>
                <a:latin typeface="Constantia"/>
              </a:rPr>
              <a:t>19 pending		</a:t>
            </a:r>
            <a:endParaRPr lang="en-US" sz="1200" b="1" dirty="0">
              <a:solidFill>
                <a:srgbClr val="FF0000"/>
              </a:solidFill>
              <a:latin typeface="Constantia"/>
            </a:endParaRPr>
          </a:p>
          <a:p>
            <a:pPr defTabSz="914400">
              <a:defRPr/>
            </a:pPr>
            <a:r>
              <a:rPr lang="en-US" sz="1100" b="1" dirty="0">
                <a:solidFill>
                  <a:srgbClr val="FF0000"/>
                </a:solidFill>
                <a:latin typeface="Constantia"/>
              </a:rPr>
              <a:t>                </a:t>
            </a:r>
          </a:p>
          <a:p>
            <a:pPr defTabSz="914400">
              <a:defRPr/>
            </a:pPr>
            <a:r>
              <a:rPr lang="en-US" dirty="0">
                <a:solidFill>
                  <a:prstClr val="black"/>
                </a:solidFill>
                <a:latin typeface="Constantia"/>
              </a:rPr>
              <a:t>                           </a:t>
            </a:r>
          </a:p>
        </p:txBody>
      </p:sp>
      <p:sp>
        <p:nvSpPr>
          <p:cNvPr id="12" name="TextBox 11">
            <a:extLst>
              <a:ext uri="{FF2B5EF4-FFF2-40B4-BE49-F238E27FC236}">
                <a16:creationId xmlns:a16="http://schemas.microsoft.com/office/drawing/2014/main" id="{27BC4533-14CF-CA6C-54F3-3EE73178FD3E}"/>
              </a:ext>
            </a:extLst>
          </p:cNvPr>
          <p:cNvSpPr txBox="1"/>
          <p:nvPr/>
        </p:nvSpPr>
        <p:spPr>
          <a:xfrm>
            <a:off x="3048000" y="2849563"/>
            <a:ext cx="3276600" cy="2584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Arial Black" pitchFamily="34" charset="0"/>
              </a:rPr>
              <a:t>Background:</a:t>
            </a:r>
          </a:p>
          <a:p>
            <a:pPr defTabSz="914400">
              <a:defRPr/>
            </a:pPr>
            <a:r>
              <a:rPr lang="en-US" sz="1200" dirty="0">
                <a:solidFill>
                  <a:prstClr val="black"/>
                </a:solidFill>
                <a:latin typeface="Constantia"/>
              </a:rPr>
              <a:t>Explain what the original situation was. Why     was a change recommended? (e.g. variation, poor outcome, etc.)</a:t>
            </a:r>
          </a:p>
          <a:p>
            <a:pPr defTabSz="914400">
              <a:defRPr/>
            </a:pPr>
            <a:endParaRPr lang="en-US" sz="1200" dirty="0">
              <a:solidFill>
                <a:prstClr val="black"/>
              </a:solidFill>
              <a:latin typeface="Constantia"/>
            </a:endParaRPr>
          </a:p>
          <a:p>
            <a:pPr defTabSz="914400">
              <a:defRPr/>
            </a:pPr>
            <a:r>
              <a:rPr lang="en-US" sz="1200" dirty="0">
                <a:solidFill>
                  <a:prstClr val="black"/>
                </a:solidFill>
                <a:latin typeface="Constantia"/>
              </a:rPr>
              <a:t>Previous to the Epic Instance Merge in 2018, we had a number of our contracts built in Epic to track reimbursement.  We have struggled to get contracts built in the new instance and need to make this a priority.</a:t>
            </a:r>
          </a:p>
          <a:p>
            <a:pPr defTabSz="914400">
              <a:defRPr/>
            </a:pPr>
            <a:endParaRPr lang="en-US" sz="1200" dirty="0">
              <a:solidFill>
                <a:prstClr val="black"/>
              </a:solidFill>
              <a:latin typeface="Constantia"/>
            </a:endParaRPr>
          </a:p>
          <a:p>
            <a:pPr defTabSz="914400">
              <a:defRPr/>
            </a:pPr>
            <a:endParaRPr lang="en-US" sz="1200" dirty="0">
              <a:solidFill>
                <a:prstClr val="black"/>
              </a:solidFill>
              <a:latin typeface="Constantia"/>
            </a:endParaRPr>
          </a:p>
          <a:p>
            <a:pPr defTabSz="914400">
              <a:defRPr/>
            </a:pPr>
            <a:endParaRPr lang="en-US" sz="1200" dirty="0">
              <a:solidFill>
                <a:prstClr val="black"/>
              </a:solidFill>
              <a:latin typeface="Constantia"/>
            </a:endParaRPr>
          </a:p>
        </p:txBody>
      </p:sp>
      <p:sp>
        <p:nvSpPr>
          <p:cNvPr id="13" name="TextBox 12">
            <a:extLst>
              <a:ext uri="{FF2B5EF4-FFF2-40B4-BE49-F238E27FC236}">
                <a16:creationId xmlns:a16="http://schemas.microsoft.com/office/drawing/2014/main" id="{B18A150B-B05C-DF04-5FC9-7FA1C31F80CA}"/>
              </a:ext>
            </a:extLst>
          </p:cNvPr>
          <p:cNvSpPr txBox="1"/>
          <p:nvPr/>
        </p:nvSpPr>
        <p:spPr>
          <a:xfrm>
            <a:off x="6324600" y="2849564"/>
            <a:ext cx="3657600" cy="27082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Arial Black" pitchFamily="34" charset="0"/>
              </a:rPr>
              <a:t>Driver:</a:t>
            </a:r>
          </a:p>
          <a:p>
            <a:pPr defTabSz="914400">
              <a:defRPr/>
            </a:pPr>
            <a:r>
              <a:rPr lang="en-US" sz="1200" dirty="0">
                <a:solidFill>
                  <a:prstClr val="black"/>
                </a:solidFill>
                <a:latin typeface="Constantia"/>
              </a:rPr>
              <a:t>Explain why the project is critical to SH.  How does it relate to the strategic plan?</a:t>
            </a:r>
          </a:p>
          <a:p>
            <a:pPr defTabSz="914400">
              <a:defRPr/>
            </a:pPr>
            <a:endParaRPr lang="en-US" sz="1200" dirty="0">
              <a:solidFill>
                <a:prstClr val="black"/>
              </a:solidFill>
              <a:latin typeface="Constantia"/>
            </a:endParaRPr>
          </a:p>
          <a:p>
            <a:pPr defTabSz="914400">
              <a:defRPr/>
            </a:pPr>
            <a:r>
              <a:rPr lang="en-US" sz="1200" dirty="0">
                <a:solidFill>
                  <a:prstClr val="black"/>
                </a:solidFill>
                <a:latin typeface="Constantia"/>
              </a:rPr>
              <a:t>The purpose of building contracts in Epic is two-fold.  First, the contract module compares the actual reimbursement to the expected reimbursement according to that contract’s terms.  </a:t>
            </a:r>
          </a:p>
          <a:p>
            <a:pPr defTabSz="914400">
              <a:defRPr/>
            </a:pPr>
            <a:r>
              <a:rPr lang="en-US" sz="1200" dirty="0">
                <a:solidFill>
                  <a:prstClr val="black"/>
                </a:solidFill>
                <a:latin typeface="Constantia"/>
              </a:rPr>
              <a:t>Second, Epic allows us to model any changes during contract negotiations.  We can estimate the effect on reimbursement and negotiate terms effectively.</a:t>
            </a:r>
          </a:p>
          <a:p>
            <a:pPr defTabSz="914400">
              <a:defRPr/>
            </a:pPr>
            <a:endParaRPr lang="en-US" sz="1200" dirty="0">
              <a:solidFill>
                <a:prstClr val="black"/>
              </a:solidFill>
              <a:latin typeface="Constantia"/>
            </a:endParaRPr>
          </a:p>
          <a:p>
            <a:pPr defTabSz="914400">
              <a:defRPr/>
            </a:pPr>
            <a:endParaRPr lang="en-US" sz="1200" dirty="0">
              <a:solidFill>
                <a:prstClr val="black"/>
              </a:solidFill>
              <a:latin typeface="Constantia"/>
            </a:endParaRPr>
          </a:p>
          <a:p>
            <a:pPr defTabSz="914400">
              <a:defRPr/>
            </a:pPr>
            <a:endParaRPr lang="en-US" sz="800" dirty="0">
              <a:solidFill>
                <a:prstClr val="black"/>
              </a:solidFill>
              <a:latin typeface="Constantia"/>
            </a:endParaRPr>
          </a:p>
        </p:txBody>
      </p:sp>
      <p:sp>
        <p:nvSpPr>
          <p:cNvPr id="14" name="TextBox 13">
            <a:extLst>
              <a:ext uri="{FF2B5EF4-FFF2-40B4-BE49-F238E27FC236}">
                <a16:creationId xmlns:a16="http://schemas.microsoft.com/office/drawing/2014/main" id="{1BD9C0F7-8754-89D0-3CC9-0E0B857939CA}"/>
              </a:ext>
            </a:extLst>
          </p:cNvPr>
          <p:cNvSpPr txBox="1"/>
          <p:nvPr/>
        </p:nvSpPr>
        <p:spPr>
          <a:xfrm>
            <a:off x="3048000" y="5407025"/>
            <a:ext cx="6934200"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dirty="0">
                <a:solidFill>
                  <a:prstClr val="black"/>
                </a:solidFill>
                <a:latin typeface="Arial Black" pitchFamily="34" charset="0"/>
              </a:rPr>
              <a:t>Team: </a:t>
            </a:r>
          </a:p>
          <a:p>
            <a:pPr defTabSz="914400">
              <a:defRPr/>
            </a:pPr>
            <a:r>
              <a:rPr lang="en-US" sz="1400" b="1" dirty="0">
                <a:solidFill>
                  <a:prstClr val="black"/>
                </a:solidFill>
                <a:latin typeface="Constantia"/>
              </a:rPr>
              <a:t>Project Champion: Sarah Watkins</a:t>
            </a:r>
            <a:endParaRPr lang="en-US" sz="1400" dirty="0">
              <a:solidFill>
                <a:prstClr val="black"/>
              </a:solidFill>
              <a:latin typeface="Constantia"/>
            </a:endParaRPr>
          </a:p>
          <a:p>
            <a:pPr defTabSz="914400">
              <a:defRPr/>
            </a:pPr>
            <a:r>
              <a:rPr lang="en-US" sz="1400" b="1" dirty="0">
                <a:solidFill>
                  <a:prstClr val="black"/>
                </a:solidFill>
                <a:latin typeface="Constantia"/>
              </a:rPr>
              <a:t>Project Leader: Beverly Pope</a:t>
            </a:r>
          </a:p>
          <a:p>
            <a:pPr defTabSz="914400">
              <a:defRPr/>
            </a:pPr>
            <a:r>
              <a:rPr lang="en-US" sz="1400" b="1" dirty="0">
                <a:solidFill>
                  <a:prstClr val="black"/>
                </a:solidFill>
                <a:latin typeface="Constantia"/>
              </a:rPr>
              <a:t>Members: Beverly Pope, Mary Erdman</a:t>
            </a:r>
          </a:p>
        </p:txBody>
      </p:sp>
      <p:pic>
        <p:nvPicPr>
          <p:cNvPr id="8201" name="Picture 3">
            <a:extLst>
              <a:ext uri="{FF2B5EF4-FFF2-40B4-BE49-F238E27FC236}">
                <a16:creationId xmlns:a16="http://schemas.microsoft.com/office/drawing/2014/main" id="{3A5E9ED4-7D17-270D-A61B-C099396C4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562600"/>
            <a:ext cx="10668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4" descr="Stoughton Health logo tag CMYK">
            <a:extLst>
              <a:ext uri="{FF2B5EF4-FFF2-40B4-BE49-F238E27FC236}">
                <a16:creationId xmlns:a16="http://schemas.microsoft.com/office/drawing/2014/main" id="{D4489EED-2399-F90E-A616-84BEAC7C6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76213"/>
            <a:ext cx="1600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Concourse</Template>
  <TotalTime>326</TotalTime>
  <Words>16050</Words>
  <Application>Microsoft Office PowerPoint</Application>
  <PresentationFormat>Widescreen</PresentationFormat>
  <Paragraphs>1496</Paragraphs>
  <Slides>112</Slides>
  <Notes>4</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2</vt:i4>
      </vt:variant>
      <vt:variant>
        <vt:lpstr>Slide Titles</vt:lpstr>
      </vt:variant>
      <vt:variant>
        <vt:i4>112</vt:i4>
      </vt:variant>
    </vt:vector>
  </HeadingPairs>
  <TitlesOfParts>
    <vt:vector size="133" baseType="lpstr">
      <vt:lpstr>Aptos</vt:lpstr>
      <vt:lpstr>Aptos Display</vt:lpstr>
      <vt:lpstr>Arial</vt:lpstr>
      <vt:lpstr>Arial Black</vt:lpstr>
      <vt:lpstr>Calibri</vt:lpstr>
      <vt:lpstr>Calibri Light</vt:lpstr>
      <vt:lpstr>Constantia</vt:lpstr>
      <vt:lpstr>Gill Sans Ultra Bold</vt:lpstr>
      <vt:lpstr>Lucida Sans Unicode</vt:lpstr>
      <vt:lpstr>Söhne</vt:lpstr>
      <vt:lpstr>Times New Roman</vt:lpstr>
      <vt:lpstr>Verdana</vt:lpstr>
      <vt:lpstr>Wingdings</vt:lpstr>
      <vt:lpstr>Wingdings 2</vt:lpstr>
      <vt:lpstr>Wingdings 3</vt:lpstr>
      <vt:lpstr>Concourse</vt:lpstr>
      <vt:lpstr>Office Theme</vt:lpstr>
      <vt:lpstr>1_Office Theme</vt:lpstr>
      <vt:lpstr>Paper</vt:lpstr>
      <vt:lpstr>Worksheet</vt:lpstr>
      <vt:lpstr>Microsoft Excel Chart</vt:lpstr>
      <vt:lpstr>Inpatient</vt:lpstr>
      <vt:lpstr>Quality Story: </vt:lpstr>
      <vt:lpstr>Changes:</vt:lpstr>
      <vt:lpstr>Measures:</vt:lpstr>
      <vt:lpstr>Findings:</vt:lpstr>
      <vt:lpstr>Medical-Surgical Department </vt:lpstr>
      <vt:lpstr>Quality Story: </vt:lpstr>
      <vt:lpstr>Changes:</vt:lpstr>
      <vt:lpstr>Measures:</vt:lpstr>
      <vt:lpstr>Measures:</vt:lpstr>
      <vt:lpstr>Measures:</vt:lpstr>
      <vt:lpstr>Findings:</vt:lpstr>
      <vt:lpstr>Geriatric Psychiatry</vt:lpstr>
      <vt:lpstr>Quality Story: </vt:lpstr>
      <vt:lpstr>Changes:</vt:lpstr>
      <vt:lpstr>Measures:</vt:lpstr>
      <vt:lpstr>Measures:</vt:lpstr>
      <vt:lpstr>Findings:</vt:lpstr>
      <vt:lpstr>Geriatric Psychiatry</vt:lpstr>
      <vt:lpstr>Quality Story: </vt:lpstr>
      <vt:lpstr>Changes:</vt:lpstr>
      <vt:lpstr>Measures:</vt:lpstr>
      <vt:lpstr>Findings:</vt:lpstr>
      <vt:lpstr>Emergency Services</vt:lpstr>
      <vt:lpstr>Quality Story: </vt:lpstr>
      <vt:lpstr>Changes:</vt:lpstr>
      <vt:lpstr>Measures:</vt:lpstr>
      <vt:lpstr>PowerPoint Presentation</vt:lpstr>
      <vt:lpstr>Findings:</vt:lpstr>
      <vt:lpstr>Emergency Management</vt:lpstr>
      <vt:lpstr>Quality Story: </vt:lpstr>
      <vt:lpstr>Changes:</vt:lpstr>
      <vt:lpstr>Exposure Event – 10/22-10/25/2024</vt:lpstr>
      <vt:lpstr>Follow up to Exposure</vt:lpstr>
      <vt:lpstr>IV Fluid Conservation</vt:lpstr>
      <vt:lpstr>Findings:</vt:lpstr>
      <vt:lpstr>Emergency Services and Cardiopulmonary</vt:lpstr>
      <vt:lpstr>Quality Story: </vt:lpstr>
      <vt:lpstr>Changes:</vt:lpstr>
      <vt:lpstr>Measures:</vt:lpstr>
      <vt:lpstr>Measures:</vt:lpstr>
      <vt:lpstr>Findings:</vt:lpstr>
      <vt:lpstr>Specialty Clinic </vt:lpstr>
      <vt:lpstr>Quality Story: </vt:lpstr>
      <vt:lpstr>Changes:</vt:lpstr>
      <vt:lpstr>Measures: New Projects </vt:lpstr>
      <vt:lpstr>Findings:</vt:lpstr>
      <vt:lpstr>Laboratory/Infection Prevention</vt:lpstr>
      <vt:lpstr>Quality Story: </vt:lpstr>
      <vt:lpstr>Changes:</vt:lpstr>
      <vt:lpstr>Measures:</vt:lpstr>
      <vt:lpstr>Findings:</vt:lpstr>
      <vt:lpstr>Laboratory </vt:lpstr>
      <vt:lpstr>Quality Story: </vt:lpstr>
      <vt:lpstr>Changes:</vt:lpstr>
      <vt:lpstr>Measures:</vt:lpstr>
      <vt:lpstr>Findings:</vt:lpstr>
      <vt:lpstr>Laboratory</vt:lpstr>
      <vt:lpstr>Quality Story: </vt:lpstr>
      <vt:lpstr>Changes:</vt:lpstr>
      <vt:lpstr>Measures:</vt:lpstr>
      <vt:lpstr>Findings:</vt:lpstr>
      <vt:lpstr>Sleep Disorders Center</vt:lpstr>
      <vt:lpstr>Quality Story: </vt:lpstr>
      <vt:lpstr>Changes:</vt:lpstr>
      <vt:lpstr>Measures:</vt:lpstr>
      <vt:lpstr>Findings:</vt:lpstr>
      <vt:lpstr>Sleep Lab</vt:lpstr>
      <vt:lpstr>Quality Story: </vt:lpstr>
      <vt:lpstr>Changes:</vt:lpstr>
      <vt:lpstr>Measures:</vt:lpstr>
      <vt:lpstr>Findings:</vt:lpstr>
      <vt:lpstr>Plant Operations</vt:lpstr>
      <vt:lpstr>Quality Story: </vt:lpstr>
      <vt:lpstr>Changes:</vt:lpstr>
      <vt:lpstr>Measures:</vt:lpstr>
      <vt:lpstr>Findings:</vt:lpstr>
      <vt:lpstr>Medical Imaging/ AIC</vt:lpstr>
      <vt:lpstr>Quality Story: </vt:lpstr>
      <vt:lpstr>Changes:</vt:lpstr>
      <vt:lpstr>Measures:</vt:lpstr>
      <vt:lpstr>Findings:</vt:lpstr>
      <vt:lpstr>MI/Reg/HIM</vt:lpstr>
      <vt:lpstr>Quality Story: </vt:lpstr>
      <vt:lpstr>Changes:</vt:lpstr>
      <vt:lpstr>Measures:</vt:lpstr>
      <vt:lpstr>Findings:</vt:lpstr>
      <vt:lpstr>Registration Onboarding</vt:lpstr>
      <vt:lpstr>Quality Story: </vt:lpstr>
      <vt:lpstr>Changes:</vt:lpstr>
      <vt:lpstr>Measures:</vt:lpstr>
      <vt:lpstr>Findings:</vt:lpstr>
      <vt:lpstr>PFS/HIM</vt:lpstr>
      <vt:lpstr>Quality Story: </vt:lpstr>
      <vt:lpstr>Changes:</vt:lpstr>
      <vt:lpstr>Measures:</vt:lpstr>
      <vt:lpstr>Findings:</vt:lpstr>
      <vt:lpstr>Epic Contract Building</vt:lpstr>
      <vt:lpstr>PowerPoint Presentation</vt:lpstr>
      <vt:lpstr>PowerPoint Presentation</vt:lpstr>
      <vt:lpstr>Measures: </vt:lpstr>
      <vt:lpstr>Findings: </vt:lpstr>
      <vt:lpstr>Anesthesia</vt:lpstr>
      <vt:lpstr>Quality Story: </vt:lpstr>
      <vt:lpstr>Changes:</vt:lpstr>
      <vt:lpstr>Measures:</vt:lpstr>
      <vt:lpstr>Findings:</vt:lpstr>
      <vt:lpstr>Stoughton Health Leadership Team</vt:lpstr>
      <vt:lpstr>Quality Story: </vt:lpstr>
      <vt:lpstr>Changes:</vt:lpstr>
      <vt:lpstr>Measures:</vt:lpstr>
      <vt:lpstr>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marincic</dc:creator>
  <cp:lastModifiedBy>Miller, Addy</cp:lastModifiedBy>
  <cp:revision>44</cp:revision>
  <cp:lastPrinted>2022-11-17T14:49:16Z</cp:lastPrinted>
  <dcterms:created xsi:type="dcterms:W3CDTF">2022-11-17T03:25:39Z</dcterms:created>
  <dcterms:modified xsi:type="dcterms:W3CDTF">2024-12-10T17:59:33Z</dcterms:modified>
</cp:coreProperties>
</file>